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6" r:id="rId1"/>
    <p:sldMasterId id="2147483908" r:id="rId2"/>
    <p:sldMasterId id="2147483920" r:id="rId3"/>
    <p:sldMasterId id="2147483932" r:id="rId4"/>
  </p:sldMasterIdLst>
  <p:notesMasterIdLst>
    <p:notesMasterId r:id="rId148"/>
  </p:notesMasterIdLst>
  <p:sldIdLst>
    <p:sldId id="1195" r:id="rId5"/>
    <p:sldId id="262" r:id="rId6"/>
    <p:sldId id="263" r:id="rId7"/>
    <p:sldId id="967" r:id="rId8"/>
    <p:sldId id="897" r:id="rId9"/>
    <p:sldId id="266" r:id="rId10"/>
    <p:sldId id="1992" r:id="rId11"/>
    <p:sldId id="1657" r:id="rId12"/>
    <p:sldId id="2027" r:id="rId13"/>
    <p:sldId id="1984" r:id="rId14"/>
    <p:sldId id="2016" r:id="rId15"/>
    <p:sldId id="1838" r:id="rId16"/>
    <p:sldId id="1843" r:id="rId17"/>
    <p:sldId id="1842" r:id="rId18"/>
    <p:sldId id="2017" r:id="rId19"/>
    <p:sldId id="1840" r:id="rId20"/>
    <p:sldId id="2055" r:id="rId21"/>
    <p:sldId id="2013" r:id="rId22"/>
    <p:sldId id="1836" r:id="rId23"/>
    <p:sldId id="2069" r:id="rId24"/>
    <p:sldId id="1319" r:id="rId25"/>
    <p:sldId id="1844" r:id="rId26"/>
    <p:sldId id="1848" r:id="rId27"/>
    <p:sldId id="563" r:id="rId28"/>
    <p:sldId id="1849" r:id="rId29"/>
    <p:sldId id="1818" r:id="rId30"/>
    <p:sldId id="1816" r:id="rId31"/>
    <p:sldId id="1832" r:id="rId32"/>
    <p:sldId id="257" r:id="rId33"/>
    <p:sldId id="543" r:id="rId34"/>
    <p:sldId id="2042" r:id="rId35"/>
    <p:sldId id="559" r:id="rId36"/>
    <p:sldId id="2056" r:id="rId37"/>
    <p:sldId id="1986" r:id="rId38"/>
    <p:sldId id="2019" r:id="rId39"/>
    <p:sldId id="2020" r:id="rId40"/>
    <p:sldId id="2066" r:id="rId41"/>
    <p:sldId id="2068" r:id="rId42"/>
    <p:sldId id="2064" r:id="rId43"/>
    <p:sldId id="2065" r:id="rId44"/>
    <p:sldId id="2024" r:id="rId45"/>
    <p:sldId id="2025" r:id="rId46"/>
    <p:sldId id="1989" r:id="rId47"/>
    <p:sldId id="1990" r:id="rId48"/>
    <p:sldId id="1985" r:id="rId49"/>
    <p:sldId id="2053" r:id="rId50"/>
    <p:sldId id="2026" r:id="rId51"/>
    <p:sldId id="1906" r:id="rId52"/>
    <p:sldId id="2033" r:id="rId53"/>
    <p:sldId id="2054" r:id="rId54"/>
    <p:sldId id="325" r:id="rId55"/>
    <p:sldId id="324" r:id="rId56"/>
    <p:sldId id="320" r:id="rId57"/>
    <p:sldId id="2000" r:id="rId58"/>
    <p:sldId id="311" r:id="rId59"/>
    <p:sldId id="258" r:id="rId60"/>
    <p:sldId id="305" r:id="rId61"/>
    <p:sldId id="2028" r:id="rId62"/>
    <p:sldId id="300" r:id="rId63"/>
    <p:sldId id="286" r:id="rId64"/>
    <p:sldId id="2050" r:id="rId65"/>
    <p:sldId id="303" r:id="rId66"/>
    <p:sldId id="301" r:id="rId67"/>
    <p:sldId id="2029" r:id="rId68"/>
    <p:sldId id="291" r:id="rId69"/>
    <p:sldId id="275" r:id="rId70"/>
    <p:sldId id="276" r:id="rId71"/>
    <p:sldId id="277" r:id="rId72"/>
    <p:sldId id="280" r:id="rId73"/>
    <p:sldId id="285" r:id="rId74"/>
    <p:sldId id="282" r:id="rId75"/>
    <p:sldId id="281" r:id="rId76"/>
    <p:sldId id="284" r:id="rId77"/>
    <p:sldId id="2030" r:id="rId78"/>
    <p:sldId id="2052" r:id="rId79"/>
    <p:sldId id="259" r:id="rId80"/>
    <p:sldId id="2031" r:id="rId81"/>
    <p:sldId id="316" r:id="rId82"/>
    <p:sldId id="2032" r:id="rId83"/>
    <p:sldId id="264" r:id="rId84"/>
    <p:sldId id="2051" r:id="rId85"/>
    <p:sldId id="274" r:id="rId86"/>
    <p:sldId id="302" r:id="rId87"/>
    <p:sldId id="314" r:id="rId88"/>
    <p:sldId id="309" r:id="rId89"/>
    <p:sldId id="2034" r:id="rId90"/>
    <p:sldId id="1030" r:id="rId91"/>
    <p:sldId id="1994" r:id="rId92"/>
    <p:sldId id="2035" r:id="rId93"/>
    <p:sldId id="1995" r:id="rId94"/>
    <p:sldId id="2043" r:id="rId95"/>
    <p:sldId id="1996" r:id="rId96"/>
    <p:sldId id="2044" r:id="rId97"/>
    <p:sldId id="1997" r:id="rId98"/>
    <p:sldId id="2045" r:id="rId99"/>
    <p:sldId id="345" r:id="rId100"/>
    <p:sldId id="346" r:id="rId101"/>
    <p:sldId id="367" r:id="rId102"/>
    <p:sldId id="368" r:id="rId103"/>
    <p:sldId id="2046" r:id="rId104"/>
    <p:sldId id="365" r:id="rId105"/>
    <p:sldId id="363" r:id="rId106"/>
    <p:sldId id="366" r:id="rId107"/>
    <p:sldId id="2047" r:id="rId108"/>
    <p:sldId id="1993" r:id="rId109"/>
    <p:sldId id="2048" r:id="rId110"/>
    <p:sldId id="2049" r:id="rId111"/>
    <p:sldId id="1442" r:id="rId112"/>
    <p:sldId id="1443" r:id="rId113"/>
    <p:sldId id="1580" r:id="rId114"/>
    <p:sldId id="1720" r:id="rId115"/>
    <p:sldId id="1779" r:id="rId116"/>
    <p:sldId id="1781" r:id="rId117"/>
    <p:sldId id="1780" r:id="rId118"/>
    <p:sldId id="1782" r:id="rId119"/>
    <p:sldId id="1944" r:id="rId120"/>
    <p:sldId id="1945" r:id="rId121"/>
    <p:sldId id="2001" r:id="rId122"/>
    <p:sldId id="2002" r:id="rId123"/>
    <p:sldId id="2003" r:id="rId124"/>
    <p:sldId id="2004" r:id="rId125"/>
    <p:sldId id="2005" r:id="rId126"/>
    <p:sldId id="2006" r:id="rId127"/>
    <p:sldId id="1948" r:id="rId128"/>
    <p:sldId id="1949" r:id="rId129"/>
    <p:sldId id="1950" r:id="rId130"/>
    <p:sldId id="1951" r:id="rId131"/>
    <p:sldId id="1952" r:id="rId132"/>
    <p:sldId id="1953" r:id="rId133"/>
    <p:sldId id="2007" r:id="rId134"/>
    <p:sldId id="2008" r:id="rId135"/>
    <p:sldId id="2009" r:id="rId136"/>
    <p:sldId id="2010" r:id="rId137"/>
    <p:sldId id="310" r:id="rId138"/>
    <p:sldId id="1786" r:id="rId139"/>
    <p:sldId id="1787" r:id="rId140"/>
    <p:sldId id="2011" r:id="rId141"/>
    <p:sldId id="2012" r:id="rId142"/>
    <p:sldId id="1339" r:id="rId143"/>
    <p:sldId id="1340" r:id="rId144"/>
    <p:sldId id="1645" r:id="rId145"/>
    <p:sldId id="1773" r:id="rId146"/>
    <p:sldId id="1460" r:id="rId1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0070C0"/>
    <a:srgbClr val="4472C4"/>
    <a:srgbClr val="B05048"/>
    <a:srgbClr val="B9B9B9"/>
    <a:srgbClr val="FFFF66"/>
    <a:srgbClr val="830A25"/>
    <a:srgbClr val="FFE1E7"/>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1" autoAdjust="0"/>
    <p:restoredTop sz="94840" autoAdjust="0"/>
  </p:normalViewPr>
  <p:slideViewPr>
    <p:cSldViewPr snapToGrid="0" showGuides="1">
      <p:cViewPr varScale="1">
        <p:scale>
          <a:sx n="67" d="100"/>
          <a:sy n="67" d="100"/>
        </p:scale>
        <p:origin x="64" y="212"/>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presProps" Target="presProp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000" b="1" i="0" baseline="0">
                <a:solidFill>
                  <a:schemeClr val="tx1"/>
                </a:solidFill>
                <a:effectLst/>
              </a:rPr>
              <a:t>Figure 5</a:t>
            </a:r>
            <a:endParaRPr lang="en-US" sz="1000">
              <a:solidFill>
                <a:schemeClr val="tx1"/>
              </a:solidFill>
              <a:effectLst/>
            </a:endParaRPr>
          </a:p>
          <a:p>
            <a:pPr>
              <a:defRPr>
                <a:solidFill>
                  <a:schemeClr val="tx1"/>
                </a:solidFill>
              </a:defRPr>
            </a:pPr>
            <a:r>
              <a:rPr lang="en-US" sz="1000" b="1" i="0" baseline="0">
                <a:solidFill>
                  <a:schemeClr val="tx1"/>
                </a:solidFill>
                <a:effectLst/>
              </a:rPr>
              <a:t>Alabama Employment by Field of Study</a:t>
            </a:r>
            <a:endParaRPr lang="en-US" sz="1000">
              <a:solidFill>
                <a:schemeClr val="tx1"/>
              </a:solidFill>
              <a:effectLst/>
            </a:endParaRPr>
          </a:p>
          <a:p>
            <a:pPr>
              <a:defRPr>
                <a:solidFill>
                  <a:schemeClr val="tx1"/>
                </a:solidFill>
              </a:defRPr>
            </a:pPr>
            <a:r>
              <a:rPr lang="en-US" sz="1000" b="1" i="1" baseline="0">
                <a:solidFill>
                  <a:schemeClr val="tx1"/>
                </a:solidFill>
                <a:effectLst/>
              </a:rPr>
              <a:t>After Five Years</a:t>
            </a:r>
            <a:endParaRPr lang="en-US" sz="1000">
              <a:solidFill>
                <a:schemeClr val="tx1"/>
              </a:solidFill>
              <a:effectLst/>
            </a:endParaRPr>
          </a:p>
          <a:p>
            <a:pPr>
              <a:defRPr>
                <a:solidFill>
                  <a:schemeClr val="tx1"/>
                </a:solidFill>
              </a:defRPr>
            </a:pPr>
            <a:r>
              <a:rPr lang="en-US" sz="1000" b="1" i="0" baseline="0">
                <a:solidFill>
                  <a:schemeClr val="tx1"/>
                </a:solidFill>
                <a:effectLst/>
              </a:rPr>
              <a:t>for 2013 Bachelor's Degree and Post Bacc. Certificate Recipients</a:t>
            </a:r>
            <a:endParaRPr lang="en-US" sz="1000">
              <a:solidFill>
                <a:schemeClr val="tx1"/>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'FIGURE 5'!$C$33</c:f>
              <c:strCache>
                <c:ptCount val="1"/>
                <c:pt idx="0">
                  <c:v>Found in Alabama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5'!$B$34:$B$61</c:f>
              <c:strCache>
                <c:ptCount val="28"/>
                <c:pt idx="0">
                  <c:v>ARCHITECTURE</c:v>
                </c:pt>
                <c:pt idx="1">
                  <c:v>PHYSICAL SCIENCES</c:v>
                </c:pt>
                <c:pt idx="2">
                  <c:v>COMMUNICATIONS TECHNOLOGIES</c:v>
                </c:pt>
                <c:pt idx="3">
                  <c:v>PHILOSOPHY &amp; RELIGION</c:v>
                </c:pt>
                <c:pt idx="4">
                  <c:v>FOREIGN LANGUAGES</c:v>
                </c:pt>
                <c:pt idx="5">
                  <c:v>VISUAL &amp; PERFORMING ARTS</c:v>
                </c:pt>
                <c:pt idx="6">
                  <c:v>BIOLOGICAL SCIENCES</c:v>
                </c:pt>
                <c:pt idx="7">
                  <c:v>MULTI/ INTERDISCIPLINARY STUDIES</c:v>
                </c:pt>
                <c:pt idx="8">
                  <c:v>AGRICULTURE</c:v>
                </c:pt>
                <c:pt idx="9">
                  <c:v>COMMUNICATIONS</c:v>
                </c:pt>
                <c:pt idx="10">
                  <c:v>ENGINEERING</c:v>
                </c:pt>
                <c:pt idx="11">
                  <c:v>SOCIAL SCIENCES</c:v>
                </c:pt>
                <c:pt idx="12">
                  <c:v>FAMILY &amp; CONSUMER SCIENCES</c:v>
                </c:pt>
                <c:pt idx="13">
                  <c:v>AREA &amp; ETHNIC STUDIES</c:v>
                </c:pt>
                <c:pt idx="14">
                  <c:v>BUSINESS, MGMT, &amp; MARKETING</c:v>
                </c:pt>
                <c:pt idx="15">
                  <c:v>PARKS, RECREATION, &amp; FITNESS</c:v>
                </c:pt>
                <c:pt idx="16">
                  <c:v>PSYCHOLOGY</c:v>
                </c:pt>
                <c:pt idx="17">
                  <c:v>HISTORY</c:v>
                </c:pt>
                <c:pt idx="18">
                  <c:v>NATURAL RESOURCES &amp; CONSERVATION</c:v>
                </c:pt>
                <c:pt idx="19">
                  <c:v>ENGLISH/LETTERS</c:v>
                </c:pt>
                <c:pt idx="20">
                  <c:v>PROTECTIVE SERVICES</c:v>
                </c:pt>
                <c:pt idx="21">
                  <c:v>LIBERAL ARTS/GENERAL STUDIES</c:v>
                </c:pt>
                <c:pt idx="22">
                  <c:v>COMPUTER &amp; INFO SCIENCES</c:v>
                </c:pt>
                <c:pt idx="23">
                  <c:v>MATHEMATICS &amp; STATISTICS</c:v>
                </c:pt>
                <c:pt idx="24">
                  <c:v>HEALTH PROFESSIONS</c:v>
                </c:pt>
                <c:pt idx="25">
                  <c:v>PUBLIC ADMIN &amp; SOCIAL SERVICES</c:v>
                </c:pt>
                <c:pt idx="26">
                  <c:v>ENGINEERING TECHNOLOGIES</c:v>
                </c:pt>
                <c:pt idx="27">
                  <c:v>EDUCATION</c:v>
                </c:pt>
              </c:strCache>
            </c:strRef>
          </c:cat>
          <c:val>
            <c:numRef>
              <c:f>'FIGURE 5'!$C$34:$C$61</c:f>
            </c:numRef>
          </c:val>
          <c:extLst>
            <c:ext xmlns:c16="http://schemas.microsoft.com/office/drawing/2014/chart" uri="{C3380CC4-5D6E-409C-BE32-E72D297353CC}">
              <c16:uniqueId val="{00000000-A599-4208-A461-977B6D738053}"/>
            </c:ext>
          </c:extLst>
        </c:ser>
        <c:ser>
          <c:idx val="1"/>
          <c:order val="1"/>
          <c:tx>
            <c:strRef>
              <c:f>'FIGURE 5'!$D$33</c:f>
              <c:strCache>
                <c:ptCount val="1"/>
                <c:pt idx="0">
                  <c:v>% Employed in AL</c:v>
                </c:pt>
              </c:strCache>
            </c:strRef>
          </c:tx>
          <c:spPr>
            <a:solidFill>
              <a:schemeClr val="accent4"/>
            </a:solidFill>
            <a:ln>
              <a:solidFill>
                <a:schemeClr val="tx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5'!$B$34:$B$61</c:f>
              <c:strCache>
                <c:ptCount val="28"/>
                <c:pt idx="0">
                  <c:v>ARCHITECTURE</c:v>
                </c:pt>
                <c:pt idx="1">
                  <c:v>PHYSICAL SCIENCES</c:v>
                </c:pt>
                <c:pt idx="2">
                  <c:v>COMMUNICATIONS TECHNOLOGIES</c:v>
                </c:pt>
                <c:pt idx="3">
                  <c:v>PHILOSOPHY &amp; RELIGION</c:v>
                </c:pt>
                <c:pt idx="4">
                  <c:v>FOREIGN LANGUAGES</c:v>
                </c:pt>
                <c:pt idx="5">
                  <c:v>VISUAL &amp; PERFORMING ARTS</c:v>
                </c:pt>
                <c:pt idx="6">
                  <c:v>BIOLOGICAL SCIENCES</c:v>
                </c:pt>
                <c:pt idx="7">
                  <c:v>MULTI/ INTERDISCIPLINARY STUDIES</c:v>
                </c:pt>
                <c:pt idx="8">
                  <c:v>AGRICULTURE</c:v>
                </c:pt>
                <c:pt idx="9">
                  <c:v>COMMUNICATIONS</c:v>
                </c:pt>
                <c:pt idx="10">
                  <c:v>ENGINEERING</c:v>
                </c:pt>
                <c:pt idx="11">
                  <c:v>SOCIAL SCIENCES</c:v>
                </c:pt>
                <c:pt idx="12">
                  <c:v>FAMILY &amp; CONSUMER SCIENCES</c:v>
                </c:pt>
                <c:pt idx="13">
                  <c:v>AREA &amp; ETHNIC STUDIES</c:v>
                </c:pt>
                <c:pt idx="14">
                  <c:v>BUSINESS, MGMT, &amp; MARKETING</c:v>
                </c:pt>
                <c:pt idx="15">
                  <c:v>PARKS, RECREATION, &amp; FITNESS</c:v>
                </c:pt>
                <c:pt idx="16">
                  <c:v>PSYCHOLOGY</c:v>
                </c:pt>
                <c:pt idx="17">
                  <c:v>HISTORY</c:v>
                </c:pt>
                <c:pt idx="18">
                  <c:v>NATURAL RESOURCES &amp; CONSERVATION</c:v>
                </c:pt>
                <c:pt idx="19">
                  <c:v>ENGLISH/LETTERS</c:v>
                </c:pt>
                <c:pt idx="20">
                  <c:v>PROTECTIVE SERVICES</c:v>
                </c:pt>
                <c:pt idx="21">
                  <c:v>LIBERAL ARTS/GENERAL STUDIES</c:v>
                </c:pt>
                <c:pt idx="22">
                  <c:v>COMPUTER &amp; INFO SCIENCES</c:v>
                </c:pt>
                <c:pt idx="23">
                  <c:v>MATHEMATICS &amp; STATISTICS</c:v>
                </c:pt>
                <c:pt idx="24">
                  <c:v>HEALTH PROFESSIONS</c:v>
                </c:pt>
                <c:pt idx="25">
                  <c:v>PUBLIC ADMIN &amp; SOCIAL SERVICES</c:v>
                </c:pt>
                <c:pt idx="26">
                  <c:v>ENGINEERING TECHNOLOGIES</c:v>
                </c:pt>
                <c:pt idx="27">
                  <c:v>EDUCATION</c:v>
                </c:pt>
              </c:strCache>
            </c:strRef>
          </c:cat>
          <c:val>
            <c:numRef>
              <c:f>'FIGURE 5'!$D$34:$D$61</c:f>
              <c:numCache>
                <c:formatCode>0%</c:formatCode>
                <c:ptCount val="28"/>
                <c:pt idx="0">
                  <c:v>0.32876712328767121</c:v>
                </c:pt>
                <c:pt idx="1">
                  <c:v>0.36013986013986016</c:v>
                </c:pt>
                <c:pt idx="2">
                  <c:v>0.38095238095238093</c:v>
                </c:pt>
                <c:pt idx="3">
                  <c:v>0.39473684210526316</c:v>
                </c:pt>
                <c:pt idx="4">
                  <c:v>0.42567567567567566</c:v>
                </c:pt>
                <c:pt idx="5">
                  <c:v>0.4306282722513089</c:v>
                </c:pt>
                <c:pt idx="6">
                  <c:v>0.4363784665579119</c:v>
                </c:pt>
                <c:pt idx="7">
                  <c:v>0.43645083932853718</c:v>
                </c:pt>
                <c:pt idx="8">
                  <c:v>0.43661971830985913</c:v>
                </c:pt>
                <c:pt idx="9">
                  <c:v>0.43915756630265212</c:v>
                </c:pt>
                <c:pt idx="10">
                  <c:v>0.44166666666666665</c:v>
                </c:pt>
                <c:pt idx="11">
                  <c:v>0.44575725026852847</c:v>
                </c:pt>
                <c:pt idx="12">
                  <c:v>0.44916540212443096</c:v>
                </c:pt>
                <c:pt idx="13">
                  <c:v>0.46666666666666667</c:v>
                </c:pt>
                <c:pt idx="14">
                  <c:v>0.47610773240660298</c:v>
                </c:pt>
                <c:pt idx="15">
                  <c:v>0.48295454545454547</c:v>
                </c:pt>
                <c:pt idx="16">
                  <c:v>0.48681732580037662</c:v>
                </c:pt>
                <c:pt idx="17">
                  <c:v>0.4935064935064935</c:v>
                </c:pt>
                <c:pt idx="18">
                  <c:v>0.51923076923076927</c:v>
                </c:pt>
                <c:pt idx="19">
                  <c:v>0.54414784394250515</c:v>
                </c:pt>
                <c:pt idx="20">
                  <c:v>0.545016077170418</c:v>
                </c:pt>
                <c:pt idx="21">
                  <c:v>0.55072463768115942</c:v>
                </c:pt>
                <c:pt idx="22">
                  <c:v>0.55192878338278928</c:v>
                </c:pt>
                <c:pt idx="23">
                  <c:v>0.56273764258555137</c:v>
                </c:pt>
                <c:pt idx="24">
                  <c:v>0.58616692426584238</c:v>
                </c:pt>
                <c:pt idx="25">
                  <c:v>0.6</c:v>
                </c:pt>
                <c:pt idx="26">
                  <c:v>0.62857142857142856</c:v>
                </c:pt>
                <c:pt idx="27">
                  <c:v>0.65076100370218015</c:v>
                </c:pt>
              </c:numCache>
            </c:numRef>
          </c:val>
          <c:extLst>
            <c:ext xmlns:c16="http://schemas.microsoft.com/office/drawing/2014/chart" uri="{C3380CC4-5D6E-409C-BE32-E72D297353CC}">
              <c16:uniqueId val="{00000001-A599-4208-A461-977B6D738053}"/>
            </c:ext>
          </c:extLst>
        </c:ser>
        <c:ser>
          <c:idx val="2"/>
          <c:order val="2"/>
          <c:tx>
            <c:strRef>
              <c:f>'FIGURE 5'!$E$33</c:f>
              <c:strCache>
                <c:ptCount val="1"/>
                <c:pt idx="0">
                  <c:v>Not found in Alabama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5'!$B$34:$B$61</c:f>
              <c:strCache>
                <c:ptCount val="28"/>
                <c:pt idx="0">
                  <c:v>ARCHITECTURE</c:v>
                </c:pt>
                <c:pt idx="1">
                  <c:v>PHYSICAL SCIENCES</c:v>
                </c:pt>
                <c:pt idx="2">
                  <c:v>COMMUNICATIONS TECHNOLOGIES</c:v>
                </c:pt>
                <c:pt idx="3">
                  <c:v>PHILOSOPHY &amp; RELIGION</c:v>
                </c:pt>
                <c:pt idx="4">
                  <c:v>FOREIGN LANGUAGES</c:v>
                </c:pt>
                <c:pt idx="5">
                  <c:v>VISUAL &amp; PERFORMING ARTS</c:v>
                </c:pt>
                <c:pt idx="6">
                  <c:v>BIOLOGICAL SCIENCES</c:v>
                </c:pt>
                <c:pt idx="7">
                  <c:v>MULTI/ INTERDISCIPLINARY STUDIES</c:v>
                </c:pt>
                <c:pt idx="8">
                  <c:v>AGRICULTURE</c:v>
                </c:pt>
                <c:pt idx="9">
                  <c:v>COMMUNICATIONS</c:v>
                </c:pt>
                <c:pt idx="10">
                  <c:v>ENGINEERING</c:v>
                </c:pt>
                <c:pt idx="11">
                  <c:v>SOCIAL SCIENCES</c:v>
                </c:pt>
                <c:pt idx="12">
                  <c:v>FAMILY &amp; CONSUMER SCIENCES</c:v>
                </c:pt>
                <c:pt idx="13">
                  <c:v>AREA &amp; ETHNIC STUDIES</c:v>
                </c:pt>
                <c:pt idx="14">
                  <c:v>BUSINESS, MGMT, &amp; MARKETING</c:v>
                </c:pt>
                <c:pt idx="15">
                  <c:v>PARKS, RECREATION, &amp; FITNESS</c:v>
                </c:pt>
                <c:pt idx="16">
                  <c:v>PSYCHOLOGY</c:v>
                </c:pt>
                <c:pt idx="17">
                  <c:v>HISTORY</c:v>
                </c:pt>
                <c:pt idx="18">
                  <c:v>NATURAL RESOURCES &amp; CONSERVATION</c:v>
                </c:pt>
                <c:pt idx="19">
                  <c:v>ENGLISH/LETTERS</c:v>
                </c:pt>
                <c:pt idx="20">
                  <c:v>PROTECTIVE SERVICES</c:v>
                </c:pt>
                <c:pt idx="21">
                  <c:v>LIBERAL ARTS/GENERAL STUDIES</c:v>
                </c:pt>
                <c:pt idx="22">
                  <c:v>COMPUTER &amp; INFO SCIENCES</c:v>
                </c:pt>
                <c:pt idx="23">
                  <c:v>MATHEMATICS &amp; STATISTICS</c:v>
                </c:pt>
                <c:pt idx="24">
                  <c:v>HEALTH PROFESSIONS</c:v>
                </c:pt>
                <c:pt idx="25">
                  <c:v>PUBLIC ADMIN &amp; SOCIAL SERVICES</c:v>
                </c:pt>
                <c:pt idx="26">
                  <c:v>ENGINEERING TECHNOLOGIES</c:v>
                </c:pt>
                <c:pt idx="27">
                  <c:v>EDUCATION</c:v>
                </c:pt>
              </c:strCache>
            </c:strRef>
          </c:cat>
          <c:val>
            <c:numRef>
              <c:f>'FIGURE 5'!$E$34:$E$61</c:f>
            </c:numRef>
          </c:val>
          <c:extLst>
            <c:ext xmlns:c16="http://schemas.microsoft.com/office/drawing/2014/chart" uri="{C3380CC4-5D6E-409C-BE32-E72D297353CC}">
              <c16:uniqueId val="{00000002-A599-4208-A461-977B6D738053}"/>
            </c:ext>
          </c:extLst>
        </c:ser>
        <c:ser>
          <c:idx val="3"/>
          <c:order val="3"/>
          <c:tx>
            <c:strRef>
              <c:f>'FIGURE 5'!$F$33</c:f>
              <c:strCache>
                <c:ptCount val="1"/>
                <c:pt idx="0">
                  <c:v>% Not Employed in AL</c:v>
                </c:pt>
              </c:strCache>
            </c:strRef>
          </c:tx>
          <c:spPr>
            <a:solidFill>
              <a:schemeClr val="accent5"/>
            </a:solidFill>
            <a:ln>
              <a:solidFill>
                <a:schemeClr val="tx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5'!$B$34:$B$61</c:f>
              <c:strCache>
                <c:ptCount val="28"/>
                <c:pt idx="0">
                  <c:v>ARCHITECTURE</c:v>
                </c:pt>
                <c:pt idx="1">
                  <c:v>PHYSICAL SCIENCES</c:v>
                </c:pt>
                <c:pt idx="2">
                  <c:v>COMMUNICATIONS TECHNOLOGIES</c:v>
                </c:pt>
                <c:pt idx="3">
                  <c:v>PHILOSOPHY &amp; RELIGION</c:v>
                </c:pt>
                <c:pt idx="4">
                  <c:v>FOREIGN LANGUAGES</c:v>
                </c:pt>
                <c:pt idx="5">
                  <c:v>VISUAL &amp; PERFORMING ARTS</c:v>
                </c:pt>
                <c:pt idx="6">
                  <c:v>BIOLOGICAL SCIENCES</c:v>
                </c:pt>
                <c:pt idx="7">
                  <c:v>MULTI/ INTERDISCIPLINARY STUDIES</c:v>
                </c:pt>
                <c:pt idx="8">
                  <c:v>AGRICULTURE</c:v>
                </c:pt>
                <c:pt idx="9">
                  <c:v>COMMUNICATIONS</c:v>
                </c:pt>
                <c:pt idx="10">
                  <c:v>ENGINEERING</c:v>
                </c:pt>
                <c:pt idx="11">
                  <c:v>SOCIAL SCIENCES</c:v>
                </c:pt>
                <c:pt idx="12">
                  <c:v>FAMILY &amp; CONSUMER SCIENCES</c:v>
                </c:pt>
                <c:pt idx="13">
                  <c:v>AREA &amp; ETHNIC STUDIES</c:v>
                </c:pt>
                <c:pt idx="14">
                  <c:v>BUSINESS, MGMT, &amp; MARKETING</c:v>
                </c:pt>
                <c:pt idx="15">
                  <c:v>PARKS, RECREATION, &amp; FITNESS</c:v>
                </c:pt>
                <c:pt idx="16">
                  <c:v>PSYCHOLOGY</c:v>
                </c:pt>
                <c:pt idx="17">
                  <c:v>HISTORY</c:v>
                </c:pt>
                <c:pt idx="18">
                  <c:v>NATURAL RESOURCES &amp; CONSERVATION</c:v>
                </c:pt>
                <c:pt idx="19">
                  <c:v>ENGLISH/LETTERS</c:v>
                </c:pt>
                <c:pt idx="20">
                  <c:v>PROTECTIVE SERVICES</c:v>
                </c:pt>
                <c:pt idx="21">
                  <c:v>LIBERAL ARTS/GENERAL STUDIES</c:v>
                </c:pt>
                <c:pt idx="22">
                  <c:v>COMPUTER &amp; INFO SCIENCES</c:v>
                </c:pt>
                <c:pt idx="23">
                  <c:v>MATHEMATICS &amp; STATISTICS</c:v>
                </c:pt>
                <c:pt idx="24">
                  <c:v>HEALTH PROFESSIONS</c:v>
                </c:pt>
                <c:pt idx="25">
                  <c:v>PUBLIC ADMIN &amp; SOCIAL SERVICES</c:v>
                </c:pt>
                <c:pt idx="26">
                  <c:v>ENGINEERING TECHNOLOGIES</c:v>
                </c:pt>
                <c:pt idx="27">
                  <c:v>EDUCATION</c:v>
                </c:pt>
              </c:strCache>
            </c:strRef>
          </c:cat>
          <c:val>
            <c:numRef>
              <c:f>'FIGURE 5'!$F$34:$F$61</c:f>
              <c:numCache>
                <c:formatCode>0%</c:formatCode>
                <c:ptCount val="28"/>
                <c:pt idx="0">
                  <c:v>0.67123287671232879</c:v>
                </c:pt>
                <c:pt idx="1">
                  <c:v>0.6398601398601399</c:v>
                </c:pt>
                <c:pt idx="2">
                  <c:v>0.61904761904761907</c:v>
                </c:pt>
                <c:pt idx="3">
                  <c:v>0.60526315789473684</c:v>
                </c:pt>
                <c:pt idx="4">
                  <c:v>0.57432432432432434</c:v>
                </c:pt>
                <c:pt idx="5">
                  <c:v>0.56937172774869105</c:v>
                </c:pt>
                <c:pt idx="6">
                  <c:v>0.5636215334420881</c:v>
                </c:pt>
                <c:pt idx="7">
                  <c:v>0.56354916067146288</c:v>
                </c:pt>
                <c:pt idx="8">
                  <c:v>0.56338028169014087</c:v>
                </c:pt>
                <c:pt idx="9">
                  <c:v>0.56084243369734788</c:v>
                </c:pt>
                <c:pt idx="10">
                  <c:v>0.55833333333333335</c:v>
                </c:pt>
                <c:pt idx="11">
                  <c:v>0.55424274973147158</c:v>
                </c:pt>
                <c:pt idx="12">
                  <c:v>0.5508345978755691</c:v>
                </c:pt>
                <c:pt idx="13">
                  <c:v>0.53333333333333333</c:v>
                </c:pt>
                <c:pt idx="14">
                  <c:v>0.52389226759339702</c:v>
                </c:pt>
                <c:pt idx="15">
                  <c:v>0.51704545454545459</c:v>
                </c:pt>
                <c:pt idx="16">
                  <c:v>0.51318267419962338</c:v>
                </c:pt>
                <c:pt idx="17">
                  <c:v>0.50649350649350644</c:v>
                </c:pt>
                <c:pt idx="18">
                  <c:v>0.48076923076923078</c:v>
                </c:pt>
                <c:pt idx="19">
                  <c:v>0.45585215605749485</c:v>
                </c:pt>
                <c:pt idx="20">
                  <c:v>0.454983922829582</c:v>
                </c:pt>
                <c:pt idx="21">
                  <c:v>0.44927536231884058</c:v>
                </c:pt>
                <c:pt idx="22">
                  <c:v>0.44807121661721067</c:v>
                </c:pt>
                <c:pt idx="23">
                  <c:v>0.43726235741444869</c:v>
                </c:pt>
                <c:pt idx="24">
                  <c:v>0.41383307573415767</c:v>
                </c:pt>
                <c:pt idx="25">
                  <c:v>0.4</c:v>
                </c:pt>
                <c:pt idx="26">
                  <c:v>0.37142857142857144</c:v>
                </c:pt>
                <c:pt idx="27">
                  <c:v>0.34923899629781985</c:v>
                </c:pt>
              </c:numCache>
            </c:numRef>
          </c:val>
          <c:extLst>
            <c:ext xmlns:c16="http://schemas.microsoft.com/office/drawing/2014/chart" uri="{C3380CC4-5D6E-409C-BE32-E72D297353CC}">
              <c16:uniqueId val="{00000003-A599-4208-A461-977B6D738053}"/>
            </c:ext>
          </c:extLst>
        </c:ser>
        <c:dLbls>
          <c:dLblPos val="ctr"/>
          <c:showLegendKey val="0"/>
          <c:showVal val="1"/>
          <c:showCatName val="0"/>
          <c:showSerName val="0"/>
          <c:showPercent val="0"/>
          <c:showBubbleSize val="0"/>
        </c:dLbls>
        <c:gapWidth val="50"/>
        <c:overlap val="100"/>
        <c:axId val="1811562544"/>
        <c:axId val="1811564624"/>
      </c:barChart>
      <c:catAx>
        <c:axId val="1811562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811564624"/>
        <c:crosses val="autoZero"/>
        <c:auto val="1"/>
        <c:lblAlgn val="ctr"/>
        <c:lblOffset val="100"/>
        <c:noMultiLvlLbl val="0"/>
      </c:catAx>
      <c:valAx>
        <c:axId val="1811564624"/>
        <c:scaling>
          <c:orientation val="minMax"/>
          <c:max val="1"/>
        </c:scaling>
        <c:delete val="0"/>
        <c:axPos val="b"/>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1562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12700" cap="flat" cmpd="sng" algn="ctr">
      <a:noFill/>
      <a:round/>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FY 2021-22 Budgeted</a:t>
            </a:r>
            <a:r>
              <a:rPr lang="en-US" sz="2400" b="1" baseline="0" dirty="0"/>
              <a:t> Expenditures by Category</a:t>
            </a:r>
            <a:endParaRPr lang="en-US" sz="2400" b="1" dirty="0"/>
          </a:p>
        </c:rich>
      </c:tx>
      <c:layout>
        <c:manualLayout>
          <c:xMode val="edge"/>
          <c:yMode val="edge"/>
          <c:x val="0.19575908009711729"/>
          <c:y val="3.0246912110094677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8A9-4A9C-B3B3-0CFE15F5E00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8A9-4A9C-B3B3-0CFE15F5E004}"/>
              </c:ext>
            </c:extLst>
          </c:dPt>
          <c:dLbls>
            <c:dLbl>
              <c:idx val="0"/>
              <c:layout>
                <c:manualLayout>
                  <c:x val="-2.2539099569873933E-2"/>
                  <c:y val="-3.0246912110094715E-2"/>
                </c:manualLayout>
              </c:layout>
              <c:dLblPos val="bestFit"/>
              <c:showLegendKey val="1"/>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A9-4A9C-B3B3-0CFE15F5E004}"/>
                </c:ext>
              </c:extLst>
            </c:dLbl>
            <c:dLbl>
              <c:idx val="1"/>
              <c:layout>
                <c:manualLayout>
                  <c:x val="3.5060821553137118E-2"/>
                  <c:y val="-1.5123456055047339E-2"/>
                </c:manualLayout>
              </c:layout>
              <c:dLblPos val="bestFit"/>
              <c:showLegendKey val="1"/>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A9-4A9C-B3B3-0CFE15F5E00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j-lt"/>
                    <a:ea typeface="+mn-ea"/>
                    <a:cs typeface="+mn-cs"/>
                  </a:defRPr>
                </a:pPr>
                <a:endParaRPr lang="en-US"/>
              </a:p>
            </c:txPr>
            <c:dLblPos val="outEnd"/>
            <c:showLegendKey val="1"/>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'Object Code - All Funds'!$A$25:$A$26</c:f>
              <c:strCache>
                <c:ptCount val="2"/>
                <c:pt idx="0">
                  <c:v>Grants, Benefits &amp; Claims</c:v>
                </c:pt>
                <c:pt idx="1">
                  <c:v>Operations</c:v>
                </c:pt>
              </c:strCache>
            </c:strRef>
          </c:cat>
          <c:val>
            <c:numRef>
              <c:f>'Object Code - All Funds'!$B$25:$B$26</c:f>
              <c:numCache>
                <c:formatCode>0.0%</c:formatCode>
                <c:ptCount val="2"/>
                <c:pt idx="0">
                  <c:v>0.8777734905988962</c:v>
                </c:pt>
                <c:pt idx="1">
                  <c:v>0.12222650940110376</c:v>
                </c:pt>
              </c:numCache>
            </c:numRef>
          </c:val>
          <c:extLst>
            <c:ext xmlns:c16="http://schemas.microsoft.com/office/drawing/2014/chart" uri="{C3380CC4-5D6E-409C-BE32-E72D297353CC}">
              <c16:uniqueId val="{00000004-F8A9-4A9C-B3B3-0CFE15F5E004}"/>
            </c:ext>
          </c:extLst>
        </c:ser>
        <c:dLbls>
          <c:showLegendKey val="0"/>
          <c:showVal val="0"/>
          <c:showCatName val="0"/>
          <c:showSerName val="0"/>
          <c:showPercent val="0"/>
          <c:showBubbleSize val="0"/>
          <c:showLeaderLines val="1"/>
        </c:dLbls>
        <c:firstSliceAng val="12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rgbClr val="4472C4"/>
                </a:solidFill>
              </a:rPr>
              <a:t>FY 2021-22 Budgeted</a:t>
            </a:r>
            <a:r>
              <a:rPr lang="en-US" sz="2400" b="1" baseline="0" dirty="0">
                <a:solidFill>
                  <a:srgbClr val="4472C4"/>
                </a:solidFill>
              </a:rPr>
              <a:t> Expenditures by Object Code</a:t>
            </a:r>
          </a:p>
          <a:p>
            <a:pPr>
              <a:defRPr/>
            </a:pPr>
            <a:r>
              <a:rPr lang="en-US" sz="2400" b="1" baseline="0" dirty="0">
                <a:solidFill>
                  <a:srgbClr val="FF0000"/>
                </a:solidFill>
              </a:rPr>
              <a:t>Operations Only</a:t>
            </a:r>
            <a:endParaRPr lang="en-US" sz="2400" b="1" dirty="0">
              <a:solidFill>
                <a:srgbClr val="FF0000"/>
              </a:solidFill>
            </a:endParaRPr>
          </a:p>
        </c:rich>
      </c:tx>
      <c:layout>
        <c:manualLayout>
          <c:xMode val="edge"/>
          <c:yMode val="edge"/>
          <c:x val="0.20931296913720115"/>
          <c:y val="2.250427202694187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90-4719-A8EC-FC46D68DA27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90-4719-A8EC-FC46D68DA27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A90-4719-A8EC-FC46D68DA27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A90-4719-A8EC-FC46D68DA273}"/>
              </c:ext>
            </c:extLst>
          </c:dPt>
          <c:dLbls>
            <c:dLbl>
              <c:idx val="0"/>
              <c:layout>
                <c:manualLayout>
                  <c:x val="3.3443365832433625E-2"/>
                  <c:y val="-0.11324133383637416"/>
                </c:manualLayout>
              </c:layout>
              <c:dLblPos val="bestFit"/>
              <c:showLegendKey val="1"/>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90-4719-A8EC-FC46D68DA273}"/>
                </c:ext>
              </c:extLst>
            </c:dLbl>
            <c:dLbl>
              <c:idx val="1"/>
              <c:layout>
                <c:manualLayout>
                  <c:x val="-5.1815226031067807E-2"/>
                  <c:y val="5.7261070693791244E-2"/>
                </c:manualLayout>
              </c:layout>
              <c:dLblPos val="bestFit"/>
              <c:showLegendKey val="1"/>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90-4719-A8EC-FC46D68DA273}"/>
                </c:ext>
              </c:extLst>
            </c:dLbl>
            <c:dLbl>
              <c:idx val="2"/>
              <c:layout>
                <c:manualLayout>
                  <c:x val="-7.9162845232828724E-2"/>
                  <c:y val="9.4887046920103219E-2"/>
                </c:manualLayout>
              </c:layout>
              <c:dLblPos val="bestFit"/>
              <c:showLegendKey val="1"/>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A90-4719-A8EC-FC46D68DA273}"/>
                </c:ext>
              </c:extLst>
            </c:dLbl>
            <c:dLbl>
              <c:idx val="3"/>
              <c:layout>
                <c:manualLayout>
                  <c:x val="-0.11958273539133281"/>
                  <c:y val="3.5603289192919094E-2"/>
                </c:manualLayout>
              </c:layout>
              <c:dLblPos val="bestFit"/>
              <c:showLegendKey val="1"/>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A90-4719-A8EC-FC46D68DA273}"/>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j-lt"/>
                    <a:ea typeface="+mn-ea"/>
                    <a:cs typeface="+mn-cs"/>
                  </a:defRPr>
                </a:pPr>
                <a:endParaRPr lang="en-US"/>
              </a:p>
            </c:txPr>
            <c:dLblPos val="bestFit"/>
            <c:showLegendKey val="1"/>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'Object Code - O&amp;M'!$A$30:$A$33</c:f>
              <c:strCache>
                <c:ptCount val="4"/>
                <c:pt idx="0">
                  <c:v>Personnel Costs</c:v>
                </c:pt>
                <c:pt idx="1">
                  <c:v>Employee Benefits</c:v>
                </c:pt>
                <c:pt idx="2">
                  <c:v>Rentals and Leases</c:v>
                </c:pt>
                <c:pt idx="3">
                  <c:v>Other </c:v>
                </c:pt>
              </c:strCache>
            </c:strRef>
          </c:cat>
          <c:val>
            <c:numRef>
              <c:f>'Object Code - O&amp;M'!$B$30:$B$33</c:f>
              <c:numCache>
                <c:formatCode>0.0%</c:formatCode>
                <c:ptCount val="4"/>
                <c:pt idx="0">
                  <c:v>0.59721733267955679</c:v>
                </c:pt>
                <c:pt idx="1">
                  <c:v>0.17643381770154606</c:v>
                </c:pt>
                <c:pt idx="2">
                  <c:v>0.10851213225287783</c:v>
                </c:pt>
                <c:pt idx="3">
                  <c:v>0.11783671736601935</c:v>
                </c:pt>
              </c:numCache>
            </c:numRef>
          </c:val>
          <c:extLst>
            <c:ext xmlns:c16="http://schemas.microsoft.com/office/drawing/2014/chart" uri="{C3380CC4-5D6E-409C-BE32-E72D297353CC}">
              <c16:uniqueId val="{00000008-2A90-4719-A8EC-FC46D68DA27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22012761157813E-2"/>
          <c:y val="1.6356689874522427E-2"/>
          <c:w val="0.94815057970737193"/>
          <c:h val="0.79374851241111932"/>
        </c:manualLayout>
      </c:layout>
      <c:barChart>
        <c:barDir val="col"/>
        <c:grouping val="clustered"/>
        <c:varyColors val="0"/>
        <c:ser>
          <c:idx val="0"/>
          <c:order val="0"/>
          <c:tx>
            <c:strRef>
              <c:f>Sheet1!$B$1</c:f>
              <c:strCache>
                <c:ptCount val="1"/>
                <c:pt idx="0">
                  <c:v>Female</c:v>
                </c:pt>
              </c:strCache>
            </c:strRef>
          </c:tx>
          <c:spPr>
            <a:solidFill>
              <a:srgbClr val="00B050"/>
            </a:solidFill>
            <a:ln>
              <a:noFill/>
            </a:ln>
            <a:effectLst/>
          </c:spPr>
          <c:invertIfNegative val="0"/>
          <c:dLbls>
            <c:dLbl>
              <c:idx val="0"/>
              <c:layout>
                <c:manualLayout>
                  <c:x val="-8.9416402869641164E-3"/>
                  <c:y val="7.8368386069644722E-3"/>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988905159719894E-2"/>
                      <c:h val="5.3682432611121787E-2"/>
                    </c:manualLayout>
                  </c15:layout>
                </c:ext>
                <c:ext xmlns:c16="http://schemas.microsoft.com/office/drawing/2014/chart" uri="{C3380CC4-5D6E-409C-BE32-E72D297353CC}">
                  <c16:uniqueId val="{00000003-7E32-4F71-B113-BA64314F276E}"/>
                </c:ext>
              </c:extLst>
            </c:dLbl>
            <c:dLbl>
              <c:idx val="2"/>
              <c:layout>
                <c:manualLayout>
                  <c:x val="-7.3637037657351542E-3"/>
                  <c:y val="-8.2099265560001487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5BE-4012-A037-E5378C87D3DF}"/>
                </c:ext>
              </c:extLst>
            </c:dLbl>
            <c:dLbl>
              <c:idx val="3"/>
              <c:layout>
                <c:manualLayout>
                  <c:x val="-4.207830723277230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BE-4012-A037-E5378C87D3D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Curriculum</c:v>
                </c:pt>
                <c:pt idx="1">
                  <c:v>Job prospects</c:v>
                </c:pt>
                <c:pt idx="2">
                  <c:v>Family influence</c:v>
                </c:pt>
                <c:pt idx="3">
                  <c:v>Other</c:v>
                </c:pt>
                <c:pt idx="4">
                  <c:v>K-12 teacher</c:v>
                </c:pt>
                <c:pt idx="5">
                  <c:v>Peer/friend</c:v>
                </c:pt>
                <c:pt idx="6">
                  <c:v>Media</c:v>
                </c:pt>
              </c:strCache>
            </c:strRef>
          </c:cat>
          <c:val>
            <c:numRef>
              <c:f>Sheet1!$B$2:$B$8</c:f>
              <c:numCache>
                <c:formatCode>0%</c:formatCode>
                <c:ptCount val="7"/>
                <c:pt idx="0">
                  <c:v>0.54373522458628842</c:v>
                </c:pt>
                <c:pt idx="1">
                  <c:v>0.31787597745044555</c:v>
                </c:pt>
                <c:pt idx="2">
                  <c:v>0.30350972904164392</c:v>
                </c:pt>
                <c:pt idx="3">
                  <c:v>0.19294417166757594</c:v>
                </c:pt>
                <c:pt idx="4">
                  <c:v>0.17894162575013639</c:v>
                </c:pt>
                <c:pt idx="5">
                  <c:v>0.15330060010911076</c:v>
                </c:pt>
                <c:pt idx="6">
                  <c:v>0.1480269139843608</c:v>
                </c:pt>
              </c:numCache>
            </c:numRef>
          </c:val>
          <c:extLst>
            <c:ext xmlns:c16="http://schemas.microsoft.com/office/drawing/2014/chart" uri="{C3380CC4-5D6E-409C-BE32-E72D297353CC}">
              <c16:uniqueId val="{00000000-7E32-4F71-B113-BA64314F276E}"/>
            </c:ext>
          </c:extLst>
        </c:ser>
        <c:ser>
          <c:idx val="1"/>
          <c:order val="1"/>
          <c:tx>
            <c:strRef>
              <c:f>Sheet1!$C$1</c:f>
              <c:strCache>
                <c:ptCount val="1"/>
                <c:pt idx="0">
                  <c:v>Male</c:v>
                </c:pt>
              </c:strCache>
            </c:strRef>
          </c:tx>
          <c:spPr>
            <a:solidFill>
              <a:srgbClr val="00B0F0"/>
            </a:solidFill>
            <a:ln>
              <a:noFill/>
            </a:ln>
            <a:effectLst/>
          </c:spPr>
          <c:invertIfNegative val="0"/>
          <c:dLbls>
            <c:dLbl>
              <c:idx val="5"/>
              <c:layout>
                <c:manualLayout>
                  <c:x val="2.1039153616386154E-3"/>
                  <c:y val="-1.7912773958776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5BE-4012-A037-E5378C87D3DF}"/>
                </c:ext>
              </c:extLst>
            </c:dLbl>
            <c:dLbl>
              <c:idx val="6"/>
              <c:layout>
                <c:manualLayout>
                  <c:x val="-5.2597884040965388E-3"/>
                  <c:y val="-3.58255479175519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5BE-4012-A037-E5378C87D3D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Curriculum</c:v>
                </c:pt>
                <c:pt idx="1">
                  <c:v>Job prospects</c:v>
                </c:pt>
                <c:pt idx="2">
                  <c:v>Family influence</c:v>
                </c:pt>
                <c:pt idx="3">
                  <c:v>Other</c:v>
                </c:pt>
                <c:pt idx="4">
                  <c:v>K-12 teacher</c:v>
                </c:pt>
                <c:pt idx="5">
                  <c:v>Peer/friend</c:v>
                </c:pt>
                <c:pt idx="6">
                  <c:v>Media</c:v>
                </c:pt>
              </c:strCache>
            </c:strRef>
          </c:cat>
          <c:val>
            <c:numRef>
              <c:f>Sheet1!$C$2:$C$8</c:f>
              <c:numCache>
                <c:formatCode>0%</c:formatCode>
                <c:ptCount val="7"/>
                <c:pt idx="0">
                  <c:v>0.5420596001508865</c:v>
                </c:pt>
                <c:pt idx="1">
                  <c:v>0.43002640513013957</c:v>
                </c:pt>
                <c:pt idx="2">
                  <c:v>0.29611467370803468</c:v>
                </c:pt>
                <c:pt idx="3">
                  <c:v>0.18785364013579781</c:v>
                </c:pt>
                <c:pt idx="4">
                  <c:v>0.14635986420218786</c:v>
                </c:pt>
                <c:pt idx="5">
                  <c:v>0.17766880422482081</c:v>
                </c:pt>
                <c:pt idx="6">
                  <c:v>0.16559788758958882</c:v>
                </c:pt>
              </c:numCache>
            </c:numRef>
          </c:val>
          <c:extLst>
            <c:ext xmlns:c16="http://schemas.microsoft.com/office/drawing/2014/chart" uri="{C3380CC4-5D6E-409C-BE32-E72D297353CC}">
              <c16:uniqueId val="{00000001-7E32-4F71-B113-BA64314F276E}"/>
            </c:ext>
          </c:extLst>
        </c:ser>
        <c:dLbls>
          <c:dLblPos val="outEnd"/>
          <c:showLegendKey val="0"/>
          <c:showVal val="1"/>
          <c:showCatName val="0"/>
          <c:showSerName val="0"/>
          <c:showPercent val="0"/>
          <c:showBubbleSize val="0"/>
        </c:dLbls>
        <c:gapWidth val="219"/>
        <c:overlap val="-27"/>
        <c:axId val="224544488"/>
        <c:axId val="372534976"/>
      </c:barChart>
      <c:catAx>
        <c:axId val="224544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72534976"/>
        <c:crosses val="autoZero"/>
        <c:auto val="1"/>
        <c:lblAlgn val="ctr"/>
        <c:lblOffset val="100"/>
        <c:noMultiLvlLbl val="0"/>
      </c:catAx>
      <c:valAx>
        <c:axId val="372534976"/>
        <c:scaling>
          <c:orientation val="minMax"/>
        </c:scaling>
        <c:delete val="0"/>
        <c:axPos val="l"/>
        <c:majorGridlines>
          <c:spPr>
            <a:ln w="317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4544488"/>
        <c:crosses val="autoZero"/>
        <c:crossBetween val="between"/>
      </c:valAx>
      <c:spPr>
        <a:noFill/>
        <a:ln>
          <a:noFill/>
        </a:ln>
        <a:effectLst/>
      </c:spPr>
    </c:plotArea>
    <c:legend>
      <c:legendPos val="b"/>
      <c:layout>
        <c:manualLayout>
          <c:xMode val="edge"/>
          <c:yMode val="edge"/>
          <c:x val="0.62600891645956769"/>
          <c:y val="5.1245695909505229E-2"/>
          <c:w val="0.31717269558523176"/>
          <c:h val="0.1219500240658823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070561621786228E-2"/>
          <c:y val="0.13448648708780736"/>
          <c:w val="0.94326829657342559"/>
          <c:h val="0.69389127413133544"/>
        </c:manualLayout>
      </c:layout>
      <c:barChart>
        <c:barDir val="col"/>
        <c:grouping val="clustered"/>
        <c:varyColors val="0"/>
        <c:ser>
          <c:idx val="0"/>
          <c:order val="0"/>
          <c:tx>
            <c:strRef>
              <c:f>Sheet1!$B$1</c:f>
              <c:strCache>
                <c:ptCount val="1"/>
                <c:pt idx="0">
                  <c:v>Female</c:v>
                </c:pt>
              </c:strCache>
            </c:strRef>
          </c:tx>
          <c:spPr>
            <a:solidFill>
              <a:srgbClr val="00B050"/>
            </a:solidFill>
            <a:ln>
              <a:noFill/>
            </a:ln>
            <a:effectLst/>
          </c:spPr>
          <c:invertIfNegative val="0"/>
          <c:dLbls>
            <c:dLbl>
              <c:idx val="3"/>
              <c:layout>
                <c:manualLayout>
                  <c:x val="-1.4963167587477065E-2"/>
                  <c:y val="-2.522863199431633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B0E-48DD-BF5F-E1655433C13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Extra-curricular</c:v>
                </c:pt>
                <c:pt idx="1">
                  <c:v>HS work-based learning </c:v>
                </c:pt>
                <c:pt idx="2">
                  <c:v>College work-based learning</c:v>
                </c:pt>
                <c:pt idx="3">
                  <c:v>Professor</c:v>
                </c:pt>
                <c:pt idx="4">
                  <c:v>Prior employment</c:v>
                </c:pt>
                <c:pt idx="5">
                  <c:v>Industry site visit</c:v>
                </c:pt>
              </c:strCache>
            </c:strRef>
          </c:cat>
          <c:val>
            <c:numRef>
              <c:f>Sheet1!$B$2:$B$7</c:f>
              <c:numCache>
                <c:formatCode>0%</c:formatCode>
                <c:ptCount val="6"/>
                <c:pt idx="0">
                  <c:v>0.14893617021276595</c:v>
                </c:pt>
                <c:pt idx="1">
                  <c:v>0.13438807055828333</c:v>
                </c:pt>
                <c:pt idx="2">
                  <c:v>0.13220585561011092</c:v>
                </c:pt>
                <c:pt idx="3">
                  <c:v>0.1143844335333697</c:v>
                </c:pt>
                <c:pt idx="4">
                  <c:v>9.4380796508456086E-2</c:v>
                </c:pt>
                <c:pt idx="5">
                  <c:v>5.7283142389525366E-2</c:v>
                </c:pt>
              </c:numCache>
            </c:numRef>
          </c:val>
          <c:extLst>
            <c:ext xmlns:c16="http://schemas.microsoft.com/office/drawing/2014/chart" uri="{C3380CC4-5D6E-409C-BE32-E72D297353CC}">
              <c16:uniqueId val="{00000000-2B0E-48DD-BF5F-E1655433C135}"/>
            </c:ext>
          </c:extLst>
        </c:ser>
        <c:ser>
          <c:idx val="1"/>
          <c:order val="1"/>
          <c:tx>
            <c:strRef>
              <c:f>Sheet1!$C$1</c:f>
              <c:strCache>
                <c:ptCount val="1"/>
                <c:pt idx="0">
                  <c:v>Male</c:v>
                </c:pt>
              </c:strCache>
            </c:strRef>
          </c:tx>
          <c:spPr>
            <a:solidFill>
              <a:srgbClr val="00B0F0"/>
            </a:solidFill>
            <a:ln>
              <a:noFill/>
            </a:ln>
            <a:effectLst/>
          </c:spPr>
          <c:invertIfNegative val="0"/>
          <c:dLbls>
            <c:dLbl>
              <c:idx val="0"/>
              <c:layout>
                <c:manualLayout>
                  <c:x val="0"/>
                  <c:y val="-4.036581119090466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B0E-48DD-BF5F-E1655433C13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Extra-curricular</c:v>
                </c:pt>
                <c:pt idx="1">
                  <c:v>HS work-based learning </c:v>
                </c:pt>
                <c:pt idx="2">
                  <c:v>College work-based learning</c:v>
                </c:pt>
                <c:pt idx="3">
                  <c:v>Professor</c:v>
                </c:pt>
                <c:pt idx="4">
                  <c:v>Prior employment</c:v>
                </c:pt>
                <c:pt idx="5">
                  <c:v>Industry site visit</c:v>
                </c:pt>
              </c:strCache>
            </c:strRef>
          </c:cat>
          <c:val>
            <c:numRef>
              <c:f>Sheet1!$C$2:$C$7</c:f>
              <c:numCache>
                <c:formatCode>0%</c:formatCode>
                <c:ptCount val="6"/>
                <c:pt idx="0">
                  <c:v>0.15692191625801585</c:v>
                </c:pt>
                <c:pt idx="1">
                  <c:v>0.12108638249717088</c:v>
                </c:pt>
                <c:pt idx="2">
                  <c:v>0.12636740852508488</c:v>
                </c:pt>
                <c:pt idx="3">
                  <c:v>0.12825348924933988</c:v>
                </c:pt>
                <c:pt idx="4">
                  <c:v>9.0531874764239906E-2</c:v>
                </c:pt>
                <c:pt idx="5">
                  <c:v>8.3741984156921911E-2</c:v>
                </c:pt>
              </c:numCache>
            </c:numRef>
          </c:val>
          <c:extLst>
            <c:ext xmlns:c16="http://schemas.microsoft.com/office/drawing/2014/chart" uri="{C3380CC4-5D6E-409C-BE32-E72D297353CC}">
              <c16:uniqueId val="{00000001-2B0E-48DD-BF5F-E1655433C135}"/>
            </c:ext>
          </c:extLst>
        </c:ser>
        <c:dLbls>
          <c:showLegendKey val="0"/>
          <c:showVal val="0"/>
          <c:showCatName val="0"/>
          <c:showSerName val="0"/>
          <c:showPercent val="0"/>
          <c:showBubbleSize val="0"/>
        </c:dLbls>
        <c:gapWidth val="219"/>
        <c:overlap val="-27"/>
        <c:axId val="671521560"/>
        <c:axId val="671522544"/>
      </c:barChart>
      <c:catAx>
        <c:axId val="671521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71522544"/>
        <c:crosses val="autoZero"/>
        <c:auto val="1"/>
        <c:lblAlgn val="ctr"/>
        <c:lblOffset val="100"/>
        <c:noMultiLvlLbl val="0"/>
      </c:catAx>
      <c:valAx>
        <c:axId val="67152254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1521560"/>
        <c:crosses val="autoZero"/>
        <c:crossBetween val="between"/>
      </c:valAx>
      <c:spPr>
        <a:noFill/>
        <a:ln>
          <a:noFill/>
        </a:ln>
        <a:effectLst/>
      </c:spPr>
    </c:plotArea>
    <c:legend>
      <c:legendPos val="t"/>
      <c:layout>
        <c:manualLayout>
          <c:xMode val="edge"/>
          <c:yMode val="edge"/>
          <c:x val="0.53483451862963294"/>
          <c:y val="0.16928126475120986"/>
          <c:w val="0.35895968373428461"/>
          <c:h val="8.830537689689019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1-CE39-404C-BF3A-74B623B6D0D1}"/>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CE39-404C-BF3A-74B623B6D0D1}"/>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CE39-404C-BF3A-74B623B6D0D1}"/>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Maybe</c:v>
                </c:pt>
                <c:pt idx="2">
                  <c:v>No</c:v>
                </c:pt>
              </c:strCache>
            </c:strRef>
          </c:cat>
          <c:val>
            <c:numRef>
              <c:f>Sheet1!$B$2:$B$4</c:f>
              <c:numCache>
                <c:formatCode>0.00%</c:formatCode>
                <c:ptCount val="3"/>
                <c:pt idx="0">
                  <c:v>0.33400000000000002</c:v>
                </c:pt>
                <c:pt idx="1">
                  <c:v>0.432</c:v>
                </c:pt>
                <c:pt idx="2">
                  <c:v>0.23400000000000001</c:v>
                </c:pt>
              </c:numCache>
            </c:numRef>
          </c:val>
          <c:extLst>
            <c:ext xmlns:c16="http://schemas.microsoft.com/office/drawing/2014/chart" uri="{C3380CC4-5D6E-409C-BE32-E72D297353CC}">
              <c16:uniqueId val="{00000006-CE39-404C-BF3A-74B623B6D0D1}"/>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en-US" sz="3600" b="1" dirty="0">
                <a:solidFill>
                  <a:schemeClr val="tx1"/>
                </a:solidFill>
              </a:rPr>
              <a:t>Highest Rated Impressions</a:t>
            </a:r>
          </a:p>
        </c:rich>
      </c:tx>
      <c:overlay val="0"/>
      <c:spPr>
        <a:noFill/>
        <a:ln>
          <a:noFill/>
        </a:ln>
        <a:effectLst/>
      </c:spPr>
      <c:txPr>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Impressions</c:v>
                </c:pt>
              </c:strCache>
            </c:strRef>
          </c:tx>
          <c:spPr>
            <a:solidFill>
              <a:srgbClr val="0070C0"/>
            </a:solidFill>
            <a:ln>
              <a:noFill/>
            </a:ln>
            <a:effectLst/>
          </c:spPr>
          <c:invertIfNegative val="0"/>
          <c:dLbls>
            <c:dLbl>
              <c:idx val="0"/>
              <c:layout>
                <c:manualLayout>
                  <c:x val="-3.6231884057971015E-3"/>
                  <c:y val="1.45932124785525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4F-47BB-AC5C-80D4118D0560}"/>
                </c:ext>
              </c:extLst>
            </c:dLbl>
            <c:dLbl>
              <c:idx val="1"/>
              <c:layout>
                <c:manualLayout>
                  <c:x val="-6.0386473429951916E-3"/>
                  <c:y val="5.837284991421029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4F-47BB-AC5C-80D4118D0560}"/>
                </c:ext>
              </c:extLst>
            </c:dLbl>
            <c:dLbl>
              <c:idx val="2"/>
              <c:layout>
                <c:manualLayout>
                  <c:x val="-2.4154589371981118E-3"/>
                  <c:y val="5.837284991421029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F4F-47BB-AC5C-80D4118D0560}"/>
                </c:ext>
              </c:extLst>
            </c:dLbl>
            <c:dLbl>
              <c:idx val="3"/>
              <c:layout>
                <c:manualLayout>
                  <c:x val="-1.3285024154589372E-2"/>
                  <c:y val="1.45932124785525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F4F-47BB-AC5C-80D4118D0560}"/>
                </c:ext>
              </c:extLst>
            </c:dLbl>
            <c:dLbl>
              <c:idx val="4"/>
              <c:layout>
                <c:manualLayout>
                  <c:x val="-1.2077294685990426E-2"/>
                  <c:y val="1.16745699828420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F4F-47BB-AC5C-80D4118D0560}"/>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Natural environment</c:v>
                </c:pt>
                <c:pt idx="1">
                  <c:v>Access to healthy/ outdoor</c:v>
                </c:pt>
                <c:pt idx="2">
                  <c:v>Cost of Living</c:v>
                </c:pt>
                <c:pt idx="3">
                  <c:v>Friendliness of people</c:v>
                </c:pt>
                <c:pt idx="4">
                  <c:v>Opportunities to practice faith</c:v>
                </c:pt>
              </c:strCache>
            </c:strRef>
          </c:cat>
          <c:val>
            <c:numRef>
              <c:f>Sheet1!$B$2:$B$6</c:f>
              <c:numCache>
                <c:formatCode>###0.00</c:formatCode>
                <c:ptCount val="5"/>
                <c:pt idx="0">
                  <c:v>4.1252436647173427</c:v>
                </c:pt>
                <c:pt idx="1">
                  <c:v>4.044346978557515</c:v>
                </c:pt>
                <c:pt idx="2">
                  <c:v>3.9830653021442557</c:v>
                </c:pt>
                <c:pt idx="3">
                  <c:v>3.977948343079925</c:v>
                </c:pt>
                <c:pt idx="4">
                  <c:v>3.920930799220288</c:v>
                </c:pt>
              </c:numCache>
            </c:numRef>
          </c:val>
          <c:extLst>
            <c:ext xmlns:c16="http://schemas.microsoft.com/office/drawing/2014/chart" uri="{C3380CC4-5D6E-409C-BE32-E72D297353CC}">
              <c16:uniqueId val="{00000000-AF4F-47BB-AC5C-80D4118D0560}"/>
            </c:ext>
          </c:extLst>
        </c:ser>
        <c:ser>
          <c:idx val="1"/>
          <c:order val="1"/>
          <c:tx>
            <c:strRef>
              <c:f>Sheet1!$C$1</c:f>
              <c:strCache>
                <c:ptCount val="1"/>
                <c:pt idx="0">
                  <c:v>Importance</c:v>
                </c:pt>
              </c:strCache>
            </c:strRef>
          </c:tx>
          <c:spPr>
            <a:solidFill>
              <a:srgbClr val="00B050"/>
            </a:solidFill>
            <a:ln>
              <a:noFill/>
            </a:ln>
            <a:effectLst/>
          </c:spPr>
          <c:invertIfNegative val="0"/>
          <c:dLbls>
            <c:dLbl>
              <c:idx val="0"/>
              <c:layout>
                <c:manualLayout>
                  <c:x val="1.6908212560386451E-2"/>
                  <c:y val="1.4593212478552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F4F-47BB-AC5C-80D4118D0560}"/>
                </c:ext>
              </c:extLst>
            </c:dLbl>
            <c:dLbl>
              <c:idx val="1"/>
              <c:layout>
                <c:manualLayout>
                  <c:x val="1.4492753623188406E-2"/>
                  <c:y val="5.837284991421029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4F-47BB-AC5C-80D4118D0560}"/>
                </c:ext>
              </c:extLst>
            </c:dLbl>
            <c:dLbl>
              <c:idx val="4"/>
              <c:layout>
                <c:manualLayout>
                  <c:x val="1.3285024154589284E-2"/>
                  <c:y val="1.167456998284200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F4F-47BB-AC5C-80D4118D0560}"/>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Natural environment</c:v>
                </c:pt>
                <c:pt idx="1">
                  <c:v>Access to healthy/ outdoor</c:v>
                </c:pt>
                <c:pt idx="2">
                  <c:v>Cost of Living</c:v>
                </c:pt>
                <c:pt idx="3">
                  <c:v>Friendliness of people</c:v>
                </c:pt>
                <c:pt idx="4">
                  <c:v>Opportunities to practice faith</c:v>
                </c:pt>
              </c:strCache>
            </c:strRef>
          </c:cat>
          <c:val>
            <c:numRef>
              <c:f>Sheet1!$C$2:$C$6</c:f>
              <c:numCache>
                <c:formatCode>###0.00</c:formatCode>
                <c:ptCount val="5"/>
                <c:pt idx="0">
                  <c:v>4.1458333333333517</c:v>
                </c:pt>
                <c:pt idx="1">
                  <c:v>4.1176900584795364</c:v>
                </c:pt>
                <c:pt idx="2">
                  <c:v>4.416910331384023</c:v>
                </c:pt>
                <c:pt idx="3">
                  <c:v>4.186159844054572</c:v>
                </c:pt>
                <c:pt idx="4">
                  <c:v>3.8708576998050508</c:v>
                </c:pt>
              </c:numCache>
            </c:numRef>
          </c:val>
          <c:extLst>
            <c:ext xmlns:c16="http://schemas.microsoft.com/office/drawing/2014/chart" uri="{C3380CC4-5D6E-409C-BE32-E72D297353CC}">
              <c16:uniqueId val="{00000003-AF4F-47BB-AC5C-80D4118D0560}"/>
            </c:ext>
          </c:extLst>
        </c:ser>
        <c:dLbls>
          <c:dLblPos val="outEnd"/>
          <c:showLegendKey val="0"/>
          <c:showVal val="1"/>
          <c:showCatName val="0"/>
          <c:showSerName val="0"/>
          <c:showPercent val="0"/>
          <c:showBubbleSize val="0"/>
        </c:dLbls>
        <c:gapWidth val="219"/>
        <c:overlap val="-27"/>
        <c:axId val="297345168"/>
        <c:axId val="297347792"/>
      </c:barChart>
      <c:catAx>
        <c:axId val="29734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97347792"/>
        <c:crosses val="autoZero"/>
        <c:auto val="1"/>
        <c:lblAlgn val="ctr"/>
        <c:lblOffset val="100"/>
        <c:noMultiLvlLbl val="0"/>
      </c:catAx>
      <c:valAx>
        <c:axId val="297347792"/>
        <c:scaling>
          <c:orientation val="minMax"/>
          <c:max val="5"/>
          <c:min val="2.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345168"/>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3600" b="1" i="0" u="none" strike="noStrike" kern="1200" spc="0" baseline="0">
                <a:solidFill>
                  <a:schemeClr val="tx1"/>
                </a:solidFill>
                <a:latin typeface="+mn-lt"/>
                <a:ea typeface="+mn-ea"/>
                <a:cs typeface="+mn-cs"/>
              </a:defRPr>
            </a:pPr>
            <a:r>
              <a:rPr lang="en-US" sz="3600" b="1" dirty="0"/>
              <a:t>Medium High Rated Impressions</a:t>
            </a:r>
          </a:p>
        </c:rich>
      </c:tx>
      <c:overlay val="0"/>
      <c:spPr>
        <a:noFill/>
        <a:ln>
          <a:noFill/>
        </a:ln>
        <a:effectLst/>
      </c:spPr>
      <c:txPr>
        <a:bodyPr rot="0" spcFirstLastPara="1" vertOverflow="ellipsis" vert="horz" wrap="square" anchor="ctr" anchorCtr="1"/>
        <a:lstStyle/>
        <a:p>
          <a:pPr algn="ctr" rtl="0">
            <a:defRPr sz="3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0070C0"/>
            </a:solidFill>
            <a:ln>
              <a:noFill/>
            </a:ln>
            <a:effectLst/>
          </c:spPr>
          <c:invertIfNegative val="0"/>
          <c:dLbls>
            <c:dLbl>
              <c:idx val="1"/>
              <c:layout>
                <c:manualLayout>
                  <c:x val="-1.0869565217391327E-2"/>
                  <c:y val="1.45932124785525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F43-4409-A98F-EB32803C40DC}"/>
                </c:ext>
              </c:extLst>
            </c:dLbl>
            <c:dLbl>
              <c:idx val="2"/>
              <c:layout>
                <c:manualLayout>
                  <c:x val="-1.2077294685990383E-2"/>
                  <c:y val="1.45932124785525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43-4409-A98F-EB32803C40DC}"/>
                </c:ext>
              </c:extLst>
            </c:dLbl>
            <c:dLbl>
              <c:idx val="3"/>
              <c:layout>
                <c:manualLayout>
                  <c:x val="-1.932367149758463E-2"/>
                  <c:y val="1.16745699828419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43-431E-85AD-33A5562AD5C3}"/>
                </c:ext>
              </c:extLst>
            </c:dLbl>
            <c:dLbl>
              <c:idx val="4"/>
              <c:layout>
                <c:manualLayout>
                  <c:x val="-9.6618357487922701E-3"/>
                  <c:y val="5.837284991421029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43-431E-85AD-33A5562AD5C3}"/>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Opportunities to continue education</c:v>
                </c:pt>
                <c:pt idx="1">
                  <c:v>Proximity to family</c:v>
                </c:pt>
                <c:pt idx="2">
                  <c:v>Access to sporting events</c:v>
                </c:pt>
                <c:pt idx="3">
                  <c:v>Weather/ climate</c:v>
                </c:pt>
                <c:pt idx="4">
                  <c:v>Dining options</c:v>
                </c:pt>
              </c:strCache>
            </c:strRef>
          </c:cat>
          <c:val>
            <c:numRef>
              <c:f>Sheet1!$B$2:$B$6</c:f>
              <c:numCache>
                <c:formatCode>###0.00</c:formatCode>
                <c:ptCount val="5"/>
                <c:pt idx="0">
                  <c:v>3.9059454191033023</c:v>
                </c:pt>
                <c:pt idx="1">
                  <c:v>3.8336988304093462</c:v>
                </c:pt>
                <c:pt idx="2">
                  <c:v>3.8189571150097454</c:v>
                </c:pt>
                <c:pt idx="3">
                  <c:v>3.7288011695906498</c:v>
                </c:pt>
                <c:pt idx="4">
                  <c:v>3.6672758284600406</c:v>
                </c:pt>
              </c:numCache>
            </c:numRef>
          </c:val>
          <c:extLst>
            <c:ext xmlns:c16="http://schemas.microsoft.com/office/drawing/2014/chart" uri="{C3380CC4-5D6E-409C-BE32-E72D297353CC}">
              <c16:uniqueId val="{00000000-5F43-4409-A98F-EB32803C40DC}"/>
            </c:ext>
          </c:extLst>
        </c:ser>
        <c:ser>
          <c:idx val="1"/>
          <c:order val="1"/>
          <c:tx>
            <c:strRef>
              <c:f>Sheet1!$C$1</c:f>
              <c:strCache>
                <c:ptCount val="1"/>
                <c:pt idx="0">
                  <c:v>Series 2</c:v>
                </c:pt>
              </c:strCache>
            </c:strRef>
          </c:tx>
          <c:spPr>
            <a:solidFill>
              <a:srgbClr val="00B050"/>
            </a:solidFill>
            <a:ln>
              <a:noFill/>
            </a:ln>
            <a:effectLst/>
          </c:spPr>
          <c:invertIfNegative val="0"/>
          <c:dLbls>
            <c:dLbl>
              <c:idx val="0"/>
              <c:layout>
                <c:manualLayout>
                  <c:x val="1.449275362318840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F43-4409-A98F-EB32803C40DC}"/>
                </c:ext>
              </c:extLst>
            </c:dLbl>
            <c:dLbl>
              <c:idx val="2"/>
              <c:layout>
                <c:manualLayout>
                  <c:x val="1.2077294685990295E-2"/>
                  <c:y val="5.83728499142092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43-4409-A98F-EB32803C40DC}"/>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Opportunities to continue education</c:v>
                </c:pt>
                <c:pt idx="1">
                  <c:v>Proximity to family</c:v>
                </c:pt>
                <c:pt idx="2">
                  <c:v>Access to sporting events</c:v>
                </c:pt>
                <c:pt idx="3">
                  <c:v>Weather/ climate</c:v>
                </c:pt>
                <c:pt idx="4">
                  <c:v>Dining options</c:v>
                </c:pt>
              </c:strCache>
            </c:strRef>
          </c:cat>
          <c:val>
            <c:numRef>
              <c:f>Sheet1!$C$2:$C$6</c:f>
              <c:numCache>
                <c:formatCode>###0.00</c:formatCode>
                <c:ptCount val="5"/>
                <c:pt idx="0">
                  <c:v>4.0309454191033289</c:v>
                </c:pt>
                <c:pt idx="1">
                  <c:v>3.8178606237816717</c:v>
                </c:pt>
                <c:pt idx="2">
                  <c:v>3.3159113060428838</c:v>
                </c:pt>
                <c:pt idx="3">
                  <c:v>4.0328947368421195</c:v>
                </c:pt>
                <c:pt idx="4">
                  <c:v>3.7403752436647202</c:v>
                </c:pt>
              </c:numCache>
            </c:numRef>
          </c:val>
          <c:extLst>
            <c:ext xmlns:c16="http://schemas.microsoft.com/office/drawing/2014/chart" uri="{C3380CC4-5D6E-409C-BE32-E72D297353CC}">
              <c16:uniqueId val="{00000001-5F43-4409-A98F-EB32803C40DC}"/>
            </c:ext>
          </c:extLst>
        </c:ser>
        <c:dLbls>
          <c:dLblPos val="outEnd"/>
          <c:showLegendKey val="0"/>
          <c:showVal val="1"/>
          <c:showCatName val="0"/>
          <c:showSerName val="0"/>
          <c:showPercent val="0"/>
          <c:showBubbleSize val="0"/>
        </c:dLbls>
        <c:gapWidth val="219"/>
        <c:overlap val="-27"/>
        <c:axId val="490054784"/>
        <c:axId val="490046584"/>
      </c:barChart>
      <c:catAx>
        <c:axId val="490054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800" b="0" i="0" u="none" strike="noStrike" kern="1200" baseline="0">
                <a:solidFill>
                  <a:schemeClr val="tx1"/>
                </a:solidFill>
                <a:latin typeface="+mn-lt"/>
                <a:ea typeface="+mn-ea"/>
                <a:cs typeface="+mn-cs"/>
              </a:defRPr>
            </a:pPr>
            <a:endParaRPr lang="en-US"/>
          </a:p>
        </c:txPr>
        <c:crossAx val="490046584"/>
        <c:crosses val="autoZero"/>
        <c:auto val="0"/>
        <c:lblAlgn val="ctr"/>
        <c:lblOffset val="100"/>
        <c:tickLblSkip val="1"/>
        <c:noMultiLvlLbl val="0"/>
      </c:catAx>
      <c:valAx>
        <c:axId val="490046584"/>
        <c:scaling>
          <c:orientation val="minMax"/>
          <c:max val="5"/>
          <c:min val="2.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90054784"/>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600" b="1" i="0" u="none" strike="noStrike" kern="1200" spc="0" baseline="0" dirty="0">
                <a:solidFill>
                  <a:prstClr val="black"/>
                </a:solidFill>
                <a:latin typeface="+mn-lt"/>
                <a:ea typeface="+mn-ea"/>
                <a:cs typeface="+mn-cs"/>
              </a:rPr>
              <a:t>Medium Low Rated Impressions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013262546727117E-2"/>
          <c:y val="0.19829543102693559"/>
          <c:w val="0.93709784856438405"/>
          <c:h val="0.63939138968122955"/>
        </c:manualLayout>
      </c:layout>
      <c:barChart>
        <c:barDir val="col"/>
        <c:grouping val="clustered"/>
        <c:varyColors val="0"/>
        <c:ser>
          <c:idx val="0"/>
          <c:order val="0"/>
          <c:tx>
            <c:strRef>
              <c:f>Sheet1!$B$1</c:f>
              <c:strCache>
                <c:ptCount val="1"/>
                <c:pt idx="0">
                  <c:v>Series 1</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Public safety</c:v>
                </c:pt>
                <c:pt idx="1">
                  <c:v>Job opportunities</c:v>
                </c:pt>
                <c:pt idx="2">
                  <c:v>Potential career advancement</c:v>
                </c:pt>
                <c:pt idx="3">
                  <c:v>Access to cultural events/concerts</c:v>
                </c:pt>
                <c:pt idx="4">
                  <c:v>Employer-provided benefits</c:v>
                </c:pt>
              </c:strCache>
            </c:strRef>
          </c:cat>
          <c:val>
            <c:numRef>
              <c:f>Sheet1!$B$2:$B$6</c:f>
              <c:numCache>
                <c:formatCode>###0.00</c:formatCode>
                <c:ptCount val="5"/>
                <c:pt idx="0">
                  <c:v>3.4511452241715364</c:v>
                </c:pt>
                <c:pt idx="1">
                  <c:v>3.3808479532163687</c:v>
                </c:pt>
                <c:pt idx="2">
                  <c:v>3.3062865497076035</c:v>
                </c:pt>
                <c:pt idx="3">
                  <c:v>3.2493908382066214</c:v>
                </c:pt>
                <c:pt idx="4">
                  <c:v>3.2485380116959104</c:v>
                </c:pt>
              </c:numCache>
            </c:numRef>
          </c:val>
          <c:extLst>
            <c:ext xmlns:c16="http://schemas.microsoft.com/office/drawing/2014/chart" uri="{C3380CC4-5D6E-409C-BE32-E72D297353CC}">
              <c16:uniqueId val="{00000000-AEC1-45C4-9649-B0F85339894A}"/>
            </c:ext>
          </c:extLst>
        </c:ser>
        <c:ser>
          <c:idx val="1"/>
          <c:order val="1"/>
          <c:tx>
            <c:strRef>
              <c:f>Sheet1!$C$1</c:f>
              <c:strCache>
                <c:ptCount val="1"/>
                <c:pt idx="0">
                  <c:v>Series 2</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Public safety</c:v>
                </c:pt>
                <c:pt idx="1">
                  <c:v>Job opportunities</c:v>
                </c:pt>
                <c:pt idx="2">
                  <c:v>Potential career advancement</c:v>
                </c:pt>
                <c:pt idx="3">
                  <c:v>Access to cultural events/concerts</c:v>
                </c:pt>
                <c:pt idx="4">
                  <c:v>Employer-provided benefits</c:v>
                </c:pt>
              </c:strCache>
            </c:strRef>
          </c:cat>
          <c:val>
            <c:numRef>
              <c:f>Sheet1!$C$2:$C$6</c:f>
              <c:numCache>
                <c:formatCode>###0.00</c:formatCode>
                <c:ptCount val="5"/>
                <c:pt idx="0">
                  <c:v>4.3244395711501102</c:v>
                </c:pt>
                <c:pt idx="1">
                  <c:v>4.5277777777777866</c:v>
                </c:pt>
                <c:pt idx="2">
                  <c:v>4.4106968810916269</c:v>
                </c:pt>
                <c:pt idx="3">
                  <c:v>3.7034600389863455</c:v>
                </c:pt>
                <c:pt idx="4">
                  <c:v>4.3123781676413238</c:v>
                </c:pt>
              </c:numCache>
            </c:numRef>
          </c:val>
          <c:extLst>
            <c:ext xmlns:c16="http://schemas.microsoft.com/office/drawing/2014/chart" uri="{C3380CC4-5D6E-409C-BE32-E72D297353CC}">
              <c16:uniqueId val="{00000001-AEC1-45C4-9649-B0F85339894A}"/>
            </c:ext>
          </c:extLst>
        </c:ser>
        <c:dLbls>
          <c:showLegendKey val="0"/>
          <c:showVal val="0"/>
          <c:showCatName val="0"/>
          <c:showSerName val="0"/>
          <c:showPercent val="0"/>
          <c:showBubbleSize val="0"/>
        </c:dLbls>
        <c:gapWidth val="219"/>
        <c:overlap val="-27"/>
        <c:axId val="345562400"/>
        <c:axId val="345563056"/>
      </c:barChart>
      <c:catAx>
        <c:axId val="34556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45563056"/>
        <c:crosses val="autoZero"/>
        <c:auto val="1"/>
        <c:lblAlgn val="ctr"/>
        <c:lblOffset val="100"/>
        <c:noMultiLvlLbl val="0"/>
      </c:catAx>
      <c:valAx>
        <c:axId val="345563056"/>
        <c:scaling>
          <c:orientation val="minMax"/>
          <c:max val="5"/>
          <c:min val="2.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556240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mn-lt"/>
                <a:ea typeface="+mn-ea"/>
                <a:cs typeface="+mn-cs"/>
              </a:defRPr>
            </a:pPr>
            <a:r>
              <a:rPr lang="en-US" sz="3600" b="1" dirty="0">
                <a:solidFill>
                  <a:schemeClr val="tx1"/>
                </a:solidFill>
              </a:rPr>
              <a:t>Lowest Rated Impressions</a:t>
            </a:r>
          </a:p>
        </c:rich>
      </c:tx>
      <c:layout>
        <c:manualLayout>
          <c:xMode val="edge"/>
          <c:yMode val="edge"/>
          <c:x val="0.29835580923298105"/>
          <c:y val="1.9897566699933728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7216983192511187E-2"/>
          <c:y val="0.32979754290269936"/>
          <c:w val="0.93012270802645447"/>
          <c:h val="0.56106445815970696"/>
        </c:manualLayout>
      </c:layout>
      <c:barChart>
        <c:barDir val="col"/>
        <c:grouping val="clustered"/>
        <c:varyColors val="0"/>
        <c:ser>
          <c:idx val="0"/>
          <c:order val="0"/>
          <c:tx>
            <c:strRef>
              <c:f>Sheet1!$B$1</c:f>
              <c:strCache>
                <c:ptCount val="1"/>
                <c:pt idx="0">
                  <c:v>Series 1</c:v>
                </c:pt>
              </c:strCache>
            </c:strRef>
          </c:tx>
          <c:spPr>
            <a:solidFill>
              <a:srgbClr val="0070C0"/>
            </a:solidFill>
            <a:ln>
              <a:noFill/>
            </a:ln>
            <a:effectLst/>
          </c:spPr>
          <c:invertIfNegative val="0"/>
          <c:dLbls>
            <c:dLbl>
              <c:idx val="0"/>
              <c:layout>
                <c:manualLayout>
                  <c:x val="-6.9056229714732943E-3"/>
                  <c:y val="2.28115177688252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8D3-428A-80CA-39A491AC24D0}"/>
                </c:ext>
              </c:extLst>
            </c:dLbl>
            <c:dLbl>
              <c:idx val="1"/>
              <c:layout>
                <c:manualLayout>
                  <c:x val="-6.9056229714732518E-3"/>
                  <c:y val="2.281151776882436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8D3-428A-80CA-39A491AC24D0}"/>
                </c:ext>
              </c:extLst>
            </c:dLbl>
            <c:dLbl>
              <c:idx val="2"/>
              <c:layout>
                <c:manualLayout>
                  <c:x val="-1.4962183104858712E-2"/>
                  <c:y val="2.281151776882436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8D3-428A-80CA-39A491AC24D0}"/>
                </c:ext>
              </c:extLst>
            </c:dLbl>
            <c:dLbl>
              <c:idx val="3"/>
              <c:layout>
                <c:manualLayout>
                  <c:x val="-1.2660308781034212E-2"/>
                  <c:y val="4.56230355376504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8D3-428A-80CA-39A491AC24D0}"/>
                </c:ext>
              </c:extLst>
            </c:dLbl>
            <c:dLbl>
              <c:idx val="4"/>
              <c:layout>
                <c:manualLayout>
                  <c:x val="-1.3811245942946504E-2"/>
                  <c:y val="4.56230355376512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8D3-428A-80CA-39A491AC24D0}"/>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 image or reputation</c:v>
                </c:pt>
                <c:pt idx="1">
                  <c:v>Acceptance towards people of diverse backgrounds</c:v>
                </c:pt>
                <c:pt idx="2">
                  <c:v>Salary</c:v>
                </c:pt>
                <c:pt idx="3">
                  <c:v>Social awareness environment</c:v>
                </c:pt>
                <c:pt idx="4">
                  <c:v>Political environment</c:v>
                </c:pt>
              </c:strCache>
            </c:strRef>
          </c:cat>
          <c:val>
            <c:numRef>
              <c:f>Sheet1!$B$2:$B$6</c:f>
              <c:numCache>
                <c:formatCode>###0.00</c:formatCode>
                <c:ptCount val="5"/>
                <c:pt idx="0">
                  <c:v>3.1879873294347005</c:v>
                </c:pt>
                <c:pt idx="1">
                  <c:v>2.985623781676412</c:v>
                </c:pt>
                <c:pt idx="2">
                  <c:v>2.9773391812865464</c:v>
                </c:pt>
                <c:pt idx="3">
                  <c:v>2.9572368421052664</c:v>
                </c:pt>
                <c:pt idx="4">
                  <c:v>2.8427144249512635</c:v>
                </c:pt>
              </c:numCache>
            </c:numRef>
          </c:val>
          <c:extLst>
            <c:ext xmlns:c16="http://schemas.microsoft.com/office/drawing/2014/chart" uri="{C3380CC4-5D6E-409C-BE32-E72D297353CC}">
              <c16:uniqueId val="{00000000-58D3-428A-80CA-39A491AC24D0}"/>
            </c:ext>
          </c:extLst>
        </c:ser>
        <c:ser>
          <c:idx val="1"/>
          <c:order val="1"/>
          <c:tx>
            <c:strRef>
              <c:f>Sheet1!$C$1</c:f>
              <c:strCache>
                <c:ptCount val="1"/>
                <c:pt idx="0">
                  <c:v>Series 2</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 image or reputation</c:v>
                </c:pt>
                <c:pt idx="1">
                  <c:v>Acceptance towards people of diverse backgrounds</c:v>
                </c:pt>
                <c:pt idx="2">
                  <c:v>Salary</c:v>
                </c:pt>
                <c:pt idx="3">
                  <c:v>Social awareness environment</c:v>
                </c:pt>
                <c:pt idx="4">
                  <c:v>Political environment</c:v>
                </c:pt>
              </c:strCache>
            </c:strRef>
          </c:cat>
          <c:val>
            <c:numRef>
              <c:f>Sheet1!$C$2:$C$6</c:f>
              <c:numCache>
                <c:formatCode>###0.00</c:formatCode>
                <c:ptCount val="5"/>
                <c:pt idx="0">
                  <c:v>3.7599902534113068</c:v>
                </c:pt>
                <c:pt idx="1">
                  <c:v>4.2274610136452377</c:v>
                </c:pt>
                <c:pt idx="2">
                  <c:v>4.3244395711501102</c:v>
                </c:pt>
                <c:pt idx="3">
                  <c:v>3.9176413255360645</c:v>
                </c:pt>
                <c:pt idx="4">
                  <c:v>3.8047027290448314</c:v>
                </c:pt>
              </c:numCache>
            </c:numRef>
          </c:val>
          <c:extLst>
            <c:ext xmlns:c16="http://schemas.microsoft.com/office/drawing/2014/chart" uri="{C3380CC4-5D6E-409C-BE32-E72D297353CC}">
              <c16:uniqueId val="{00000001-58D3-428A-80CA-39A491AC24D0}"/>
            </c:ext>
          </c:extLst>
        </c:ser>
        <c:dLbls>
          <c:showLegendKey val="0"/>
          <c:showVal val="0"/>
          <c:showCatName val="0"/>
          <c:showSerName val="0"/>
          <c:showPercent val="0"/>
          <c:showBubbleSize val="0"/>
        </c:dLbls>
        <c:gapWidth val="219"/>
        <c:overlap val="-27"/>
        <c:axId val="296677336"/>
        <c:axId val="296676024"/>
      </c:barChart>
      <c:catAx>
        <c:axId val="296677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96676024"/>
        <c:crosses val="autoZero"/>
        <c:auto val="1"/>
        <c:lblAlgn val="ctr"/>
        <c:lblOffset val="100"/>
        <c:noMultiLvlLbl val="0"/>
      </c:catAx>
      <c:valAx>
        <c:axId val="296676024"/>
        <c:scaling>
          <c:orientation val="minMax"/>
          <c:min val="2.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9667733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dirty="0">
                <a:solidFill>
                  <a:srgbClr val="4472C4"/>
                </a:solidFill>
              </a:rPr>
              <a:t>FY</a:t>
            </a:r>
            <a:r>
              <a:rPr lang="en-US" sz="2400" baseline="0" dirty="0">
                <a:solidFill>
                  <a:srgbClr val="4472C4"/>
                </a:solidFill>
              </a:rPr>
              <a:t> 2021-22 Budgeted Expenditures by Appropriation Unit</a:t>
            </a:r>
            <a:endParaRPr lang="en-US" sz="2400" dirty="0">
              <a:solidFill>
                <a:srgbClr val="4472C4"/>
              </a:solidFill>
            </a:endParaRP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652E-4379-86F3-001BD3770FE0}"/>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652E-4379-86F3-001BD3770FE0}"/>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652E-4379-86F3-001BD3770FE0}"/>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652E-4379-86F3-001BD3770FE0}"/>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652E-4379-86F3-001BD3770FE0}"/>
              </c:ext>
            </c:extLst>
          </c:dPt>
          <c:dLbls>
            <c:dLbl>
              <c:idx val="0"/>
              <c:layout>
                <c:manualLayout>
                  <c:x val="9.0808451049722391E-2"/>
                  <c:y val="0.11688114259402817"/>
                </c:manualLayout>
              </c:layout>
              <c:dLblPos val="bestFit"/>
              <c:showLegendKey val="1"/>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2E-4379-86F3-001BD3770FE0}"/>
                </c:ext>
              </c:extLst>
            </c:dLbl>
            <c:dLbl>
              <c:idx val="1"/>
              <c:layout>
                <c:manualLayout>
                  <c:x val="5.7019057427018655E-2"/>
                  <c:y val="-0.11976627576052402"/>
                </c:manualLayout>
              </c:layout>
              <c:dLblPos val="bestFit"/>
              <c:showLegendKey val="1"/>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52E-4379-86F3-001BD3770FE0}"/>
                </c:ext>
              </c:extLst>
            </c:dLbl>
            <c:dLbl>
              <c:idx val="2"/>
              <c:layout>
                <c:manualLayout>
                  <c:x val="-2.687092492278037E-2"/>
                  <c:y val="3.5056684859237366E-2"/>
                </c:manualLayout>
              </c:layout>
              <c:dLblPos val="bestFit"/>
              <c:showLegendKey val="1"/>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52E-4379-86F3-001BD3770FE0}"/>
                </c:ext>
              </c:extLst>
            </c:dLbl>
            <c:dLbl>
              <c:idx val="3"/>
              <c:layout>
                <c:manualLayout>
                  <c:x val="-4.7874627691075033E-2"/>
                  <c:y val="-4.0364224283700048E-3"/>
                </c:manualLayout>
              </c:layout>
              <c:dLblPos val="bestFit"/>
              <c:showLegendKey val="1"/>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52E-4379-86F3-001BD3770FE0}"/>
                </c:ext>
              </c:extLst>
            </c:dLbl>
            <c:dLbl>
              <c:idx val="4"/>
              <c:layout>
                <c:manualLayout>
                  <c:x val="-8.9447944970853968E-2"/>
                  <c:y val="7.7227104935927132E-2"/>
                </c:manualLayout>
              </c:layout>
              <c:dLblPos val="bestFit"/>
              <c:showLegendKey val="1"/>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52E-4379-86F3-001BD3770FE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j-lt"/>
                    <a:ea typeface="+mn-ea"/>
                    <a:cs typeface="+mn-cs"/>
                  </a:defRPr>
                </a:pPr>
                <a:endParaRPr lang="en-US"/>
              </a:p>
            </c:txPr>
            <c:dLblPos val="bestFit"/>
            <c:showLegendKey val="1"/>
            <c:showVal val="1"/>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'Object Code - O&amp;M'!$A$5:$A$9</c:f>
              <c:strCache>
                <c:ptCount val="5"/>
                <c:pt idx="0">
                  <c:v>Planning and Coordination Services (O&amp;M)</c:v>
                </c:pt>
                <c:pt idx="1">
                  <c:v>Student Assistance</c:v>
                </c:pt>
                <c:pt idx="2">
                  <c:v>Support of Other Educational Activities</c:v>
                </c:pt>
                <c:pt idx="3">
                  <c:v>Support of State Universities (AALGA)</c:v>
                </c:pt>
                <c:pt idx="4">
                  <c:v>Support of State Programs</c:v>
                </c:pt>
              </c:strCache>
            </c:strRef>
          </c:cat>
          <c:val>
            <c:numRef>
              <c:f>'Object Code - O&amp;M'!$B$5:$B$9</c:f>
              <c:numCache>
                <c:formatCode>0.0%</c:formatCode>
                <c:ptCount val="5"/>
                <c:pt idx="0">
                  <c:v>0.10744815006224223</c:v>
                </c:pt>
                <c:pt idx="1">
                  <c:v>0.46896407558420372</c:v>
                </c:pt>
                <c:pt idx="2">
                  <c:v>5.6527496496623648E-2</c:v>
                </c:pt>
                <c:pt idx="3">
                  <c:v>0.13152449077636866</c:v>
                </c:pt>
                <c:pt idx="4">
                  <c:v>0.23553578708056172</c:v>
                </c:pt>
              </c:numCache>
            </c:numRef>
          </c:val>
          <c:extLst>
            <c:ext xmlns:c16="http://schemas.microsoft.com/office/drawing/2014/chart" uri="{C3380CC4-5D6E-409C-BE32-E72D297353CC}">
              <c16:uniqueId val="{0000000A-652E-4379-86F3-001BD3770FE0}"/>
            </c:ext>
          </c:extLst>
        </c:ser>
        <c:dLbls>
          <c:dLblPos val="bestFit"/>
          <c:showLegendKey val="0"/>
          <c:showVal val="1"/>
          <c:showCatName val="0"/>
          <c:showSerName val="0"/>
          <c:showPercent val="0"/>
          <c:showBubbleSize val="0"/>
          <c:showLeaderLines val="1"/>
        </c:dLbls>
        <c:firstSliceAng val="1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8.emf"/></Relationships>
</file>

<file path=ppt/drawings/drawing1.xml><?xml version="1.0" encoding="utf-8"?>
<c:userShapes xmlns:c="http://schemas.openxmlformats.org/drawingml/2006/chart">
  <cdr:relSizeAnchor xmlns:cdr="http://schemas.openxmlformats.org/drawingml/2006/chartDrawing">
    <cdr:from>
      <cdr:x>0.81533</cdr:x>
      <cdr:y>0</cdr:y>
    </cdr:from>
    <cdr:to>
      <cdr:x>1</cdr:x>
      <cdr:y>0.17475</cdr:y>
    </cdr:to>
    <cdr:sp macro="" textlink="">
      <cdr:nvSpPr>
        <cdr:cNvPr id="2" name="TextBox 5"/>
        <cdr:cNvSpPr txBox="1"/>
      </cdr:nvSpPr>
      <cdr:spPr>
        <a:xfrm xmlns:a="http://schemas.openxmlformats.org/drawingml/2006/main">
          <a:off x="8918745" y="-541421"/>
          <a:ext cx="2020050" cy="100078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800" b="1" dirty="0">
              <a:solidFill>
                <a:srgbClr val="00B0F0"/>
              </a:solidFill>
            </a:rPr>
            <a:t>Impression</a:t>
          </a:r>
        </a:p>
        <a:p xmlns:a="http://schemas.openxmlformats.org/drawingml/2006/main">
          <a:r>
            <a:rPr lang="en-US" sz="2800" dirty="0">
              <a:solidFill>
                <a:srgbClr val="92D050"/>
              </a:solidFill>
            </a:rPr>
            <a:t>Importance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D24FDB-05F8-40EE-9F96-239C88E0269C}" type="datetimeFigureOut">
              <a:rPr lang="en-US" smtClean="0"/>
              <a:t>9/10/2021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36C93A0B-A9DE-4FAA-8069-629C10E18461}" type="slidenum">
              <a:rPr lang="en-US">
                <a:solidFill>
                  <a:prstClr val="black"/>
                </a:solidFill>
                <a:latin typeface="Calibri"/>
              </a:rPr>
              <a:pPr defTabSz="931774">
                <a:defRPr/>
              </a:pPr>
              <a:t>1</a:t>
            </a:fld>
            <a:endParaRPr lang="en-US" dirty="0">
              <a:solidFill>
                <a:prstClr val="black"/>
              </a:solidFill>
              <a:latin typeface="Calibri"/>
            </a:endParaRPr>
          </a:p>
        </p:txBody>
      </p:sp>
    </p:spTree>
    <p:extLst>
      <p:ext uri="{BB962C8B-B14F-4D97-AF65-F5344CB8AC3E}">
        <p14:creationId xmlns:p14="http://schemas.microsoft.com/office/powerpoint/2010/main" val="73119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88</a:t>
            </a:fld>
            <a:endParaRPr lang="en-US"/>
          </a:p>
        </p:txBody>
      </p:sp>
    </p:spTree>
    <p:extLst>
      <p:ext uri="{BB962C8B-B14F-4D97-AF65-F5344CB8AC3E}">
        <p14:creationId xmlns:p14="http://schemas.microsoft.com/office/powerpoint/2010/main" val="417632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135</a:t>
            </a:fld>
            <a:endParaRPr lang="en-US">
              <a:solidFill>
                <a:prstClr val="black"/>
              </a:solidFill>
              <a:latin typeface="Calibri" panose="020F0502020204030204"/>
            </a:endParaRPr>
          </a:p>
        </p:txBody>
      </p:sp>
    </p:spTree>
    <p:extLst>
      <p:ext uri="{BB962C8B-B14F-4D97-AF65-F5344CB8AC3E}">
        <p14:creationId xmlns:p14="http://schemas.microsoft.com/office/powerpoint/2010/main" val="1464297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137</a:t>
            </a:fld>
            <a:endParaRPr lang="en-US">
              <a:solidFill>
                <a:prstClr val="black"/>
              </a:solidFill>
              <a:latin typeface="Calibri" panose="020F0502020204030204"/>
            </a:endParaRPr>
          </a:p>
        </p:txBody>
      </p:sp>
    </p:spTree>
    <p:extLst>
      <p:ext uri="{BB962C8B-B14F-4D97-AF65-F5344CB8AC3E}">
        <p14:creationId xmlns:p14="http://schemas.microsoft.com/office/powerpoint/2010/main" val="2537518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139</a:t>
            </a:fld>
            <a:endParaRPr lang="en-US"/>
          </a:p>
        </p:txBody>
      </p:sp>
    </p:spTree>
    <p:extLst>
      <p:ext uri="{BB962C8B-B14F-4D97-AF65-F5344CB8AC3E}">
        <p14:creationId xmlns:p14="http://schemas.microsoft.com/office/powerpoint/2010/main" val="2764611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140</a:t>
            </a:fld>
            <a:endParaRPr lang="en-US">
              <a:solidFill>
                <a:prstClr val="black"/>
              </a:solidFill>
              <a:latin typeface="Calibri" panose="020F0502020204030204"/>
            </a:endParaRPr>
          </a:p>
        </p:txBody>
      </p:sp>
    </p:spTree>
    <p:extLst>
      <p:ext uri="{BB962C8B-B14F-4D97-AF65-F5344CB8AC3E}">
        <p14:creationId xmlns:p14="http://schemas.microsoft.com/office/powerpoint/2010/main" val="4074718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141</a:t>
            </a:fld>
            <a:endParaRPr lang="en-US">
              <a:solidFill>
                <a:prstClr val="black"/>
              </a:solidFill>
              <a:latin typeface="Calibri" panose="020F0502020204030204"/>
            </a:endParaRPr>
          </a:p>
        </p:txBody>
      </p:sp>
    </p:spTree>
    <p:extLst>
      <p:ext uri="{BB962C8B-B14F-4D97-AF65-F5344CB8AC3E}">
        <p14:creationId xmlns:p14="http://schemas.microsoft.com/office/powerpoint/2010/main" val="349340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26</a:t>
            </a:fld>
            <a:endParaRPr lang="en-US"/>
          </a:p>
        </p:txBody>
      </p:sp>
    </p:spTree>
    <p:extLst>
      <p:ext uri="{BB962C8B-B14F-4D97-AF65-F5344CB8AC3E}">
        <p14:creationId xmlns:p14="http://schemas.microsoft.com/office/powerpoint/2010/main" val="111092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B98529-AD3E-447A-A573-0EF973E9AE33}"/>
              </a:ext>
            </a:extLst>
          </p:cNvPr>
          <p:cNvSpPr>
            <a:spLocks noGrp="1" noChangeArrowheads="1"/>
          </p:cNvSpPr>
          <p:nvPr>
            <p:ph type="sldNum" sz="quarter" idx="5"/>
          </p:nvPr>
        </p:nvSpPr>
        <p:spPr>
          <a:ln/>
        </p:spPr>
        <p:txBody>
          <a:bodyPr/>
          <a:lstStyle/>
          <a:p>
            <a:fld id="{7FDE1EAD-D0AD-4CF9-A89C-F2F1AFB1F292}" type="slidenum">
              <a:rPr lang="en-US" altLang="en-US"/>
              <a:pPr/>
              <a:t>30</a:t>
            </a:fld>
            <a:endParaRPr lang="en-US" altLang="en-US" dirty="0"/>
          </a:p>
        </p:txBody>
      </p:sp>
      <p:sp>
        <p:nvSpPr>
          <p:cNvPr id="654338" name="Rectangle 2">
            <a:extLst>
              <a:ext uri="{FF2B5EF4-FFF2-40B4-BE49-F238E27FC236}">
                <a16:creationId xmlns:a16="http://schemas.microsoft.com/office/drawing/2014/main" id="{2EBCD4C9-FBB5-40E8-AD35-FE968EC78F70}"/>
              </a:ext>
            </a:extLst>
          </p:cNvPr>
          <p:cNvSpPr>
            <a:spLocks noGrp="1" noRot="1" noChangeAspect="1" noChangeArrowheads="1" noTextEdit="1"/>
          </p:cNvSpPr>
          <p:nvPr>
            <p:ph type="sldImg"/>
          </p:nvPr>
        </p:nvSpPr>
        <p:spPr>
          <a:ln/>
        </p:spPr>
      </p:sp>
      <p:sp>
        <p:nvSpPr>
          <p:cNvPr id="654339" name="Rectangle 3">
            <a:extLst>
              <a:ext uri="{FF2B5EF4-FFF2-40B4-BE49-F238E27FC236}">
                <a16:creationId xmlns:a16="http://schemas.microsoft.com/office/drawing/2014/main" id="{613004EA-3404-4CC0-8846-3077A9F9D924}"/>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563153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81644-C74B-4878-85AB-ACAD20ECF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806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5D78FC6-CE17-4259-A63C-DDFC12E048FC}" type="slidenum">
              <a:rPr lang="en-US">
                <a:solidFill>
                  <a:prstClr val="black"/>
                </a:solidFill>
                <a:latin typeface="Calibri"/>
              </a:rPr>
              <a:pPr defTabSz="931774">
                <a:defRPr/>
              </a:pPr>
              <a:t>48</a:t>
            </a:fld>
            <a:endParaRPr lang="en-US">
              <a:solidFill>
                <a:prstClr val="black"/>
              </a:solidFill>
              <a:latin typeface="Calibri"/>
            </a:endParaRPr>
          </a:p>
        </p:txBody>
      </p:sp>
    </p:spTree>
    <p:extLst>
      <p:ext uri="{BB962C8B-B14F-4D97-AF65-F5344CB8AC3E}">
        <p14:creationId xmlns:p14="http://schemas.microsoft.com/office/powerpoint/2010/main" val="2228312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 name="Google Shape;75;p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r>
              <a:rPr lang="en-US"/>
              <a:t>A combination of low unemployment, sluggish population growth and a comparatively low percentage of college graduates has contributed to a skills gap in Alabama, highlighting the critical need for talent to drive future economic growth. Without a dedicated and focused effort to build the state’s talent base, Alabama will have a shortage of nearly 300,000 skilled workers by 2040. </a:t>
            </a:r>
            <a:endParaRPr/>
          </a:p>
          <a:p>
            <a:pPr marL="0" inden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9AB231-9D34-4787-981C-E5CC83D4F490}" type="slidenum">
              <a:rPr lang="en-US" smtClean="0"/>
              <a:t>80</a:t>
            </a:fld>
            <a:endParaRPr lang="en-US"/>
          </a:p>
        </p:txBody>
      </p:sp>
    </p:spTree>
    <p:extLst>
      <p:ext uri="{BB962C8B-B14F-4D97-AF65-F5344CB8AC3E}">
        <p14:creationId xmlns:p14="http://schemas.microsoft.com/office/powerpoint/2010/main" val="3210157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AB231-9D34-4787-981C-E5CC83D4F490}" type="slidenum">
              <a:rPr lang="en-US" smtClean="0"/>
              <a:t>85</a:t>
            </a:fld>
            <a:endParaRPr lang="en-US"/>
          </a:p>
        </p:txBody>
      </p:sp>
    </p:spTree>
    <p:extLst>
      <p:ext uri="{BB962C8B-B14F-4D97-AF65-F5344CB8AC3E}">
        <p14:creationId xmlns:p14="http://schemas.microsoft.com/office/powerpoint/2010/main" val="4269908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5D78FC6-CE17-4259-A63C-DDFC12E048FC}" type="slidenum">
              <a:rPr lang="en-US">
                <a:solidFill>
                  <a:prstClr val="black"/>
                </a:solidFill>
                <a:latin typeface="Calibri"/>
              </a:rPr>
              <a:pPr defTabSz="931774">
                <a:defRPr/>
              </a:pPr>
              <a:t>87</a:t>
            </a:fld>
            <a:endParaRPr lang="en-US">
              <a:solidFill>
                <a:prstClr val="black"/>
              </a:solidFill>
              <a:latin typeface="Calibri"/>
            </a:endParaRPr>
          </a:p>
        </p:txBody>
      </p:sp>
    </p:spTree>
    <p:extLst>
      <p:ext uri="{BB962C8B-B14F-4D97-AF65-F5344CB8AC3E}">
        <p14:creationId xmlns:p14="http://schemas.microsoft.com/office/powerpoint/2010/main" val="1160828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4D24A1-8E11-4D6D-89CC-91E7FF460BCE}" type="datetime1">
              <a:rPr lang="en-US" smtClean="0">
                <a:solidFill>
                  <a:srgbClr val="46464A">
                    <a:lumMod val="20000"/>
                    <a:lumOff val="80000"/>
                  </a:srgbClr>
                </a:solidFill>
              </a:rPr>
              <a:t>9/10/2021</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87816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ED646-BC93-46D0-8170-497B0AA93BDA}" type="datetime1">
              <a:rPr lang="en-US" smtClean="0">
                <a:solidFill>
                  <a:srgbClr val="46464A">
                    <a:lumMod val="20000"/>
                    <a:lumOff val="80000"/>
                  </a:srgbClr>
                </a:solidFill>
              </a:rPr>
              <a:t>9/10/2021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98743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D6A24-E33E-4724-BD61-61FEABAEB96F}" type="datetime1">
              <a:rPr lang="en-US" smtClean="0">
                <a:solidFill>
                  <a:srgbClr val="46464A">
                    <a:lumMod val="20000"/>
                    <a:lumOff val="80000"/>
                  </a:srgbClr>
                </a:solidFill>
              </a:rPr>
              <a:t>9/10/2021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91414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B595-13D0-468C-8442-D94ABE48DF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716E7-690E-446F-8201-32AC187FB9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60372F-52F2-4B28-BEE6-7BD16D7B5530}"/>
              </a:ext>
            </a:extLst>
          </p:cNvPr>
          <p:cNvSpPr>
            <a:spLocks noGrp="1"/>
          </p:cNvSpPr>
          <p:nvPr>
            <p:ph type="dt" sz="half" idx="10"/>
          </p:nvPr>
        </p:nvSpPr>
        <p:spPr/>
        <p:txBody>
          <a:bodyPr/>
          <a:lstStyle/>
          <a:p>
            <a:fld id="{D0EB6FCB-6CC6-4975-9755-69ABB9C15097}" type="datetimeFigureOut">
              <a:rPr lang="en-US" smtClean="0"/>
              <a:t>9/10/2021</a:t>
            </a:fld>
            <a:endParaRPr lang="en-US"/>
          </a:p>
        </p:txBody>
      </p:sp>
      <p:sp>
        <p:nvSpPr>
          <p:cNvPr id="5" name="Footer Placeholder 4">
            <a:extLst>
              <a:ext uri="{FF2B5EF4-FFF2-40B4-BE49-F238E27FC236}">
                <a16:creationId xmlns:a16="http://schemas.microsoft.com/office/drawing/2014/main" id="{01EC4C83-5C6D-4545-8768-B54E405266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4B67C-85AB-4F30-8C4A-BC1417A05706}"/>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49038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D602-38C0-4D74-97F0-7452F04E54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BA8448-2578-489E-9343-116727C307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1C06E-6F8F-4083-973B-C53D570B21ED}"/>
              </a:ext>
            </a:extLst>
          </p:cNvPr>
          <p:cNvSpPr>
            <a:spLocks noGrp="1"/>
          </p:cNvSpPr>
          <p:nvPr>
            <p:ph type="dt" sz="half" idx="10"/>
          </p:nvPr>
        </p:nvSpPr>
        <p:spPr/>
        <p:txBody>
          <a:bodyPr/>
          <a:lstStyle/>
          <a:p>
            <a:fld id="{D0EB6FCB-6CC6-4975-9755-69ABB9C15097}" type="datetimeFigureOut">
              <a:rPr lang="en-US" smtClean="0"/>
              <a:t>9/10/2021</a:t>
            </a:fld>
            <a:endParaRPr lang="en-US"/>
          </a:p>
        </p:txBody>
      </p:sp>
      <p:sp>
        <p:nvSpPr>
          <p:cNvPr id="5" name="Footer Placeholder 4">
            <a:extLst>
              <a:ext uri="{FF2B5EF4-FFF2-40B4-BE49-F238E27FC236}">
                <a16:creationId xmlns:a16="http://schemas.microsoft.com/office/drawing/2014/main" id="{7D354B15-7902-42BE-A6E4-4C381FD1D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DA6D5-AC74-42E2-AA20-9A742928B1B5}"/>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862944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E9AD-582F-4F6A-B791-300EE3C769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490365-854C-40AE-9D48-D6AA6638C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F823FD-5D8D-4F10-90A9-F8FFC507EB82}"/>
              </a:ext>
            </a:extLst>
          </p:cNvPr>
          <p:cNvSpPr>
            <a:spLocks noGrp="1"/>
          </p:cNvSpPr>
          <p:nvPr>
            <p:ph type="dt" sz="half" idx="10"/>
          </p:nvPr>
        </p:nvSpPr>
        <p:spPr/>
        <p:txBody>
          <a:bodyPr/>
          <a:lstStyle/>
          <a:p>
            <a:fld id="{D0EB6FCB-6CC6-4975-9755-69ABB9C15097}" type="datetimeFigureOut">
              <a:rPr lang="en-US" smtClean="0"/>
              <a:t>9/10/2021</a:t>
            </a:fld>
            <a:endParaRPr lang="en-US"/>
          </a:p>
        </p:txBody>
      </p:sp>
      <p:sp>
        <p:nvSpPr>
          <p:cNvPr id="5" name="Footer Placeholder 4">
            <a:extLst>
              <a:ext uri="{FF2B5EF4-FFF2-40B4-BE49-F238E27FC236}">
                <a16:creationId xmlns:a16="http://schemas.microsoft.com/office/drawing/2014/main" id="{A4265481-09B5-4C18-A30E-73E2A6633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761F8-BB4F-465C-B600-904287635DA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021072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D350-E301-4F49-A705-52BBB57549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53608-1C08-4FE9-A235-B26D2F382F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67C7AE-E790-47E8-B6E6-82DA506456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C3A99-737E-4D5A-B594-09EBA5C9B138}"/>
              </a:ext>
            </a:extLst>
          </p:cNvPr>
          <p:cNvSpPr>
            <a:spLocks noGrp="1"/>
          </p:cNvSpPr>
          <p:nvPr>
            <p:ph type="dt" sz="half" idx="10"/>
          </p:nvPr>
        </p:nvSpPr>
        <p:spPr/>
        <p:txBody>
          <a:bodyPr/>
          <a:lstStyle/>
          <a:p>
            <a:fld id="{D0EB6FCB-6CC6-4975-9755-69ABB9C15097}" type="datetimeFigureOut">
              <a:rPr lang="en-US" smtClean="0"/>
              <a:t>9/10/2021</a:t>
            </a:fld>
            <a:endParaRPr lang="en-US"/>
          </a:p>
        </p:txBody>
      </p:sp>
      <p:sp>
        <p:nvSpPr>
          <p:cNvPr id="6" name="Footer Placeholder 5">
            <a:extLst>
              <a:ext uri="{FF2B5EF4-FFF2-40B4-BE49-F238E27FC236}">
                <a16:creationId xmlns:a16="http://schemas.microsoft.com/office/drawing/2014/main" id="{6D76A8F1-CE2D-479C-B6BE-E482FF552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370FF-D18F-4AF0-BF6A-A7969D124E4E}"/>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845888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D2BE6-0903-4237-984D-CE69DF07C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97E0CD-7CD9-4788-9C0D-C615DEBBA5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64F8DF-D8E0-46F9-BC6C-B9C469D6D4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D4730B-7F57-4163-BE4C-A5EA76772C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A7ADF6-A9D1-40A8-A154-730D5C52DC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5A220-9EDA-4354-BFAD-90744F162F07}"/>
              </a:ext>
            </a:extLst>
          </p:cNvPr>
          <p:cNvSpPr>
            <a:spLocks noGrp="1"/>
          </p:cNvSpPr>
          <p:nvPr>
            <p:ph type="dt" sz="half" idx="10"/>
          </p:nvPr>
        </p:nvSpPr>
        <p:spPr/>
        <p:txBody>
          <a:bodyPr/>
          <a:lstStyle/>
          <a:p>
            <a:fld id="{D0EB6FCB-6CC6-4975-9755-69ABB9C15097}" type="datetimeFigureOut">
              <a:rPr lang="en-US" smtClean="0"/>
              <a:t>9/10/2021</a:t>
            </a:fld>
            <a:endParaRPr lang="en-US"/>
          </a:p>
        </p:txBody>
      </p:sp>
      <p:sp>
        <p:nvSpPr>
          <p:cNvPr id="8" name="Footer Placeholder 7">
            <a:extLst>
              <a:ext uri="{FF2B5EF4-FFF2-40B4-BE49-F238E27FC236}">
                <a16:creationId xmlns:a16="http://schemas.microsoft.com/office/drawing/2014/main" id="{49145448-937E-4204-A5D4-2401E46485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4FFA16-98E0-4F04-A42B-D3F5BEF46808}"/>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260174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9740-2554-4E7C-AD79-9A060649C6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B60A68-EE3A-476B-8267-80CFA7F211F8}"/>
              </a:ext>
            </a:extLst>
          </p:cNvPr>
          <p:cNvSpPr>
            <a:spLocks noGrp="1"/>
          </p:cNvSpPr>
          <p:nvPr>
            <p:ph type="dt" sz="half" idx="10"/>
          </p:nvPr>
        </p:nvSpPr>
        <p:spPr/>
        <p:txBody>
          <a:bodyPr/>
          <a:lstStyle/>
          <a:p>
            <a:fld id="{D0EB6FCB-6CC6-4975-9755-69ABB9C15097}" type="datetimeFigureOut">
              <a:rPr lang="en-US" smtClean="0"/>
              <a:t>9/10/2021</a:t>
            </a:fld>
            <a:endParaRPr lang="en-US"/>
          </a:p>
        </p:txBody>
      </p:sp>
      <p:sp>
        <p:nvSpPr>
          <p:cNvPr id="4" name="Footer Placeholder 3">
            <a:extLst>
              <a:ext uri="{FF2B5EF4-FFF2-40B4-BE49-F238E27FC236}">
                <a16:creationId xmlns:a16="http://schemas.microsoft.com/office/drawing/2014/main" id="{21A6B089-80E6-4679-9ABE-C3CF8AF914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88FBAA-F054-4105-8322-8681D02A429B}"/>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276930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0FF88-D780-43FA-93ED-832571FBA2CB}"/>
              </a:ext>
            </a:extLst>
          </p:cNvPr>
          <p:cNvSpPr>
            <a:spLocks noGrp="1"/>
          </p:cNvSpPr>
          <p:nvPr>
            <p:ph type="dt" sz="half" idx="10"/>
          </p:nvPr>
        </p:nvSpPr>
        <p:spPr/>
        <p:txBody>
          <a:bodyPr/>
          <a:lstStyle/>
          <a:p>
            <a:fld id="{D0EB6FCB-6CC6-4975-9755-69ABB9C15097}" type="datetimeFigureOut">
              <a:rPr lang="en-US" smtClean="0"/>
              <a:t>9/10/2021</a:t>
            </a:fld>
            <a:endParaRPr lang="en-US"/>
          </a:p>
        </p:txBody>
      </p:sp>
      <p:sp>
        <p:nvSpPr>
          <p:cNvPr id="3" name="Footer Placeholder 2">
            <a:extLst>
              <a:ext uri="{FF2B5EF4-FFF2-40B4-BE49-F238E27FC236}">
                <a16:creationId xmlns:a16="http://schemas.microsoft.com/office/drawing/2014/main" id="{EFCA7FEC-6FDD-4181-A4C6-F099421B22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71CD5F-E310-4690-A093-FA612200F11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079330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F55D-F0F9-4B93-A93B-69780556B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D01957-CF84-477A-9477-9818D8D61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3F4D32-F60E-44EE-B6F8-A68B45949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FD0E2F-0CB5-4EEF-B30A-A97EA0E276C4}"/>
              </a:ext>
            </a:extLst>
          </p:cNvPr>
          <p:cNvSpPr>
            <a:spLocks noGrp="1"/>
          </p:cNvSpPr>
          <p:nvPr>
            <p:ph type="dt" sz="half" idx="10"/>
          </p:nvPr>
        </p:nvSpPr>
        <p:spPr/>
        <p:txBody>
          <a:bodyPr/>
          <a:lstStyle/>
          <a:p>
            <a:fld id="{D0EB6FCB-6CC6-4975-9755-69ABB9C15097}" type="datetimeFigureOut">
              <a:rPr lang="en-US" smtClean="0"/>
              <a:t>9/10/2021</a:t>
            </a:fld>
            <a:endParaRPr lang="en-US"/>
          </a:p>
        </p:txBody>
      </p:sp>
      <p:sp>
        <p:nvSpPr>
          <p:cNvPr id="6" name="Footer Placeholder 5">
            <a:extLst>
              <a:ext uri="{FF2B5EF4-FFF2-40B4-BE49-F238E27FC236}">
                <a16:creationId xmlns:a16="http://schemas.microsoft.com/office/drawing/2014/main" id="{EA4023EF-87DD-4EEF-A898-9B8414C34E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848BC-5433-4E94-9531-D5E655E0AFA4}"/>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76576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D60C29-756F-427E-AC0A-E54A48BA5A13}" type="datetime1">
              <a:rPr lang="en-US" smtClean="0">
                <a:solidFill>
                  <a:srgbClr val="46464A">
                    <a:lumMod val="20000"/>
                    <a:lumOff val="80000"/>
                  </a:srgbClr>
                </a:solidFill>
              </a:rPr>
              <a:t>9/10/2021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8250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9401-F3A4-4E9C-8738-CEFFFC502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05066-19D1-4C2C-9394-F18A921686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6B79F9-775A-4B5A-BE1B-8069BD42E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3A9672-5D50-46E3-B1CD-2CE88526BAA8}"/>
              </a:ext>
            </a:extLst>
          </p:cNvPr>
          <p:cNvSpPr>
            <a:spLocks noGrp="1"/>
          </p:cNvSpPr>
          <p:nvPr>
            <p:ph type="dt" sz="half" idx="10"/>
          </p:nvPr>
        </p:nvSpPr>
        <p:spPr/>
        <p:txBody>
          <a:bodyPr/>
          <a:lstStyle/>
          <a:p>
            <a:fld id="{D0EB6FCB-6CC6-4975-9755-69ABB9C15097}" type="datetimeFigureOut">
              <a:rPr lang="en-US" smtClean="0"/>
              <a:t>9/10/2021</a:t>
            </a:fld>
            <a:endParaRPr lang="en-US"/>
          </a:p>
        </p:txBody>
      </p:sp>
      <p:sp>
        <p:nvSpPr>
          <p:cNvPr id="6" name="Footer Placeholder 5">
            <a:extLst>
              <a:ext uri="{FF2B5EF4-FFF2-40B4-BE49-F238E27FC236}">
                <a16:creationId xmlns:a16="http://schemas.microsoft.com/office/drawing/2014/main" id="{7B42F001-CECD-4562-A447-CC6D10D5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3F257-8F11-454E-A584-F2AC7258084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351472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0B9EF-1984-44F9-84A4-34290918CF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3C9601-5BB0-411B-AB50-2B8CF7B9F1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7279D-E57B-4B56-9480-E1B3A700C64C}"/>
              </a:ext>
            </a:extLst>
          </p:cNvPr>
          <p:cNvSpPr>
            <a:spLocks noGrp="1"/>
          </p:cNvSpPr>
          <p:nvPr>
            <p:ph type="dt" sz="half" idx="10"/>
          </p:nvPr>
        </p:nvSpPr>
        <p:spPr/>
        <p:txBody>
          <a:bodyPr/>
          <a:lstStyle/>
          <a:p>
            <a:fld id="{D0EB6FCB-6CC6-4975-9755-69ABB9C15097}" type="datetimeFigureOut">
              <a:rPr lang="en-US" smtClean="0"/>
              <a:t>9/10/2021</a:t>
            </a:fld>
            <a:endParaRPr lang="en-US"/>
          </a:p>
        </p:txBody>
      </p:sp>
      <p:sp>
        <p:nvSpPr>
          <p:cNvPr id="5" name="Footer Placeholder 4">
            <a:extLst>
              <a:ext uri="{FF2B5EF4-FFF2-40B4-BE49-F238E27FC236}">
                <a16:creationId xmlns:a16="http://schemas.microsoft.com/office/drawing/2014/main" id="{726FA895-9AA9-4518-BD87-A5F1DCCAF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5B7C5-DC43-424C-B426-B26AA95A9690}"/>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683394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D71A6-BC92-4AB2-8A35-A2E01F5EFE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547A5E-FA19-41F7-9180-614379278E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A6988-93F7-4486-860D-39D11E2F07C5}"/>
              </a:ext>
            </a:extLst>
          </p:cNvPr>
          <p:cNvSpPr>
            <a:spLocks noGrp="1"/>
          </p:cNvSpPr>
          <p:nvPr>
            <p:ph type="dt" sz="half" idx="10"/>
          </p:nvPr>
        </p:nvSpPr>
        <p:spPr/>
        <p:txBody>
          <a:bodyPr/>
          <a:lstStyle/>
          <a:p>
            <a:fld id="{D0EB6FCB-6CC6-4975-9755-69ABB9C15097}" type="datetimeFigureOut">
              <a:rPr lang="en-US" smtClean="0"/>
              <a:t>9/10/2021</a:t>
            </a:fld>
            <a:endParaRPr lang="en-US"/>
          </a:p>
        </p:txBody>
      </p:sp>
      <p:sp>
        <p:nvSpPr>
          <p:cNvPr id="5" name="Footer Placeholder 4">
            <a:extLst>
              <a:ext uri="{FF2B5EF4-FFF2-40B4-BE49-F238E27FC236}">
                <a16:creationId xmlns:a16="http://schemas.microsoft.com/office/drawing/2014/main" id="{B2E83E7A-C12A-492F-A18C-248C8FC1A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68D5F-E576-4A44-AAB5-359AAAF645D0}"/>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885093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tx">
  <p:cSld name="1_Title and Content">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5" name="Google Shape;15;p3"/>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6" name="Google Shape;16;p3"/>
          <p:cNvSpPr txBox="1">
            <a:spLocks noGrp="1"/>
          </p:cNvSpPr>
          <p:nvPr>
            <p:ph type="sldNum" idx="12"/>
          </p:nvPr>
        </p:nvSpPr>
        <p:spPr>
          <a:xfrm>
            <a:off x="5973298" y="6356350"/>
            <a:ext cx="245404" cy="226986"/>
          </a:xfrm>
          <a:prstGeom prst="rect">
            <a:avLst/>
          </a:prstGeom>
          <a:noFill/>
          <a:ln>
            <a:noFill/>
          </a:ln>
        </p:spPr>
        <p:txBody>
          <a:bodyPr spcFirstLastPara="1" wrap="square" lIns="45700" tIns="45700" rIns="45700" bIns="45700" anchor="t" anchorCtr="0">
            <a:noAutofit/>
          </a:bodyPr>
          <a:lstStyle>
            <a:lvl1pPr marL="0" lvl="0" indent="0" algn="ctr">
              <a:lnSpc>
                <a:spcPct val="100000"/>
              </a:lnSpc>
              <a:spcBef>
                <a:spcPts val="0"/>
              </a:spcBef>
              <a:spcAft>
                <a:spcPts val="0"/>
              </a:spcAft>
              <a:buClr>
                <a:srgbClr val="969696"/>
              </a:buClr>
              <a:buSzPts val="1000"/>
              <a:buFont typeface="Arial"/>
              <a:buNone/>
              <a:defRPr sz="1000" b="1">
                <a:solidFill>
                  <a:srgbClr val="969696"/>
                </a:solidFill>
                <a:latin typeface="Arial"/>
                <a:ea typeface="Arial"/>
                <a:cs typeface="Arial"/>
                <a:sym typeface="Arial"/>
              </a:defRPr>
            </a:lvl1pPr>
            <a:lvl2pPr marL="0" lvl="1" indent="0" algn="ctr">
              <a:lnSpc>
                <a:spcPct val="100000"/>
              </a:lnSpc>
              <a:spcBef>
                <a:spcPts val="0"/>
              </a:spcBef>
              <a:spcAft>
                <a:spcPts val="0"/>
              </a:spcAft>
              <a:buClr>
                <a:srgbClr val="969696"/>
              </a:buClr>
              <a:buSzPts val="1000"/>
              <a:buFont typeface="Arial"/>
              <a:buNone/>
              <a:defRPr sz="1000" b="1">
                <a:solidFill>
                  <a:srgbClr val="969696"/>
                </a:solidFill>
                <a:latin typeface="Arial"/>
                <a:ea typeface="Arial"/>
                <a:cs typeface="Arial"/>
                <a:sym typeface="Arial"/>
              </a:defRPr>
            </a:lvl2pPr>
            <a:lvl3pPr marL="0" lvl="2" indent="0" algn="ctr">
              <a:lnSpc>
                <a:spcPct val="100000"/>
              </a:lnSpc>
              <a:spcBef>
                <a:spcPts val="0"/>
              </a:spcBef>
              <a:spcAft>
                <a:spcPts val="0"/>
              </a:spcAft>
              <a:buClr>
                <a:srgbClr val="969696"/>
              </a:buClr>
              <a:buSzPts val="1000"/>
              <a:buFont typeface="Arial"/>
              <a:buNone/>
              <a:defRPr sz="1000" b="1">
                <a:solidFill>
                  <a:srgbClr val="969696"/>
                </a:solidFill>
                <a:latin typeface="Arial"/>
                <a:ea typeface="Arial"/>
                <a:cs typeface="Arial"/>
                <a:sym typeface="Arial"/>
              </a:defRPr>
            </a:lvl3pPr>
            <a:lvl4pPr marL="0" lvl="3" indent="0" algn="ctr">
              <a:lnSpc>
                <a:spcPct val="100000"/>
              </a:lnSpc>
              <a:spcBef>
                <a:spcPts val="0"/>
              </a:spcBef>
              <a:spcAft>
                <a:spcPts val="0"/>
              </a:spcAft>
              <a:buClr>
                <a:srgbClr val="969696"/>
              </a:buClr>
              <a:buSzPts val="1000"/>
              <a:buFont typeface="Arial"/>
              <a:buNone/>
              <a:defRPr sz="1000" b="1">
                <a:solidFill>
                  <a:srgbClr val="969696"/>
                </a:solidFill>
                <a:latin typeface="Arial"/>
                <a:ea typeface="Arial"/>
                <a:cs typeface="Arial"/>
                <a:sym typeface="Arial"/>
              </a:defRPr>
            </a:lvl4pPr>
            <a:lvl5pPr marL="0" lvl="4" indent="0" algn="ctr">
              <a:lnSpc>
                <a:spcPct val="100000"/>
              </a:lnSpc>
              <a:spcBef>
                <a:spcPts val="0"/>
              </a:spcBef>
              <a:spcAft>
                <a:spcPts val="0"/>
              </a:spcAft>
              <a:buClr>
                <a:srgbClr val="969696"/>
              </a:buClr>
              <a:buSzPts val="1000"/>
              <a:buFont typeface="Arial"/>
              <a:buNone/>
              <a:defRPr sz="1000" b="1">
                <a:solidFill>
                  <a:srgbClr val="969696"/>
                </a:solidFill>
                <a:latin typeface="Arial"/>
                <a:ea typeface="Arial"/>
                <a:cs typeface="Arial"/>
                <a:sym typeface="Arial"/>
              </a:defRPr>
            </a:lvl5pPr>
            <a:lvl6pPr marL="0" lvl="5" indent="0" algn="ctr">
              <a:lnSpc>
                <a:spcPct val="100000"/>
              </a:lnSpc>
              <a:spcBef>
                <a:spcPts val="0"/>
              </a:spcBef>
              <a:spcAft>
                <a:spcPts val="0"/>
              </a:spcAft>
              <a:buClr>
                <a:srgbClr val="969696"/>
              </a:buClr>
              <a:buSzPts val="1000"/>
              <a:buFont typeface="Arial"/>
              <a:buNone/>
              <a:defRPr sz="1000" b="1">
                <a:solidFill>
                  <a:srgbClr val="969696"/>
                </a:solidFill>
                <a:latin typeface="Arial"/>
                <a:ea typeface="Arial"/>
                <a:cs typeface="Arial"/>
                <a:sym typeface="Arial"/>
              </a:defRPr>
            </a:lvl6pPr>
            <a:lvl7pPr marL="0" lvl="6" indent="0" algn="ctr">
              <a:lnSpc>
                <a:spcPct val="100000"/>
              </a:lnSpc>
              <a:spcBef>
                <a:spcPts val="0"/>
              </a:spcBef>
              <a:spcAft>
                <a:spcPts val="0"/>
              </a:spcAft>
              <a:buClr>
                <a:srgbClr val="969696"/>
              </a:buClr>
              <a:buSzPts val="1000"/>
              <a:buFont typeface="Arial"/>
              <a:buNone/>
              <a:defRPr sz="1000" b="1">
                <a:solidFill>
                  <a:srgbClr val="969696"/>
                </a:solidFill>
                <a:latin typeface="Arial"/>
                <a:ea typeface="Arial"/>
                <a:cs typeface="Arial"/>
                <a:sym typeface="Arial"/>
              </a:defRPr>
            </a:lvl7pPr>
            <a:lvl8pPr marL="0" lvl="7" indent="0" algn="ctr">
              <a:lnSpc>
                <a:spcPct val="100000"/>
              </a:lnSpc>
              <a:spcBef>
                <a:spcPts val="0"/>
              </a:spcBef>
              <a:spcAft>
                <a:spcPts val="0"/>
              </a:spcAft>
              <a:buClr>
                <a:srgbClr val="969696"/>
              </a:buClr>
              <a:buSzPts val="1000"/>
              <a:buFont typeface="Arial"/>
              <a:buNone/>
              <a:defRPr sz="1000" b="1">
                <a:solidFill>
                  <a:srgbClr val="969696"/>
                </a:solidFill>
                <a:latin typeface="Arial"/>
                <a:ea typeface="Arial"/>
                <a:cs typeface="Arial"/>
                <a:sym typeface="Arial"/>
              </a:defRPr>
            </a:lvl8pPr>
            <a:lvl9pPr marL="0" lvl="8" indent="0" algn="ctr">
              <a:lnSpc>
                <a:spcPct val="100000"/>
              </a:lnSpc>
              <a:spcBef>
                <a:spcPts val="0"/>
              </a:spcBef>
              <a:spcAft>
                <a:spcPts val="0"/>
              </a:spcAft>
              <a:buClr>
                <a:srgbClr val="969696"/>
              </a:buClr>
              <a:buSzPts val="1000"/>
              <a:buFont typeface="Arial"/>
              <a:buNone/>
              <a:defRPr sz="1000" b="1">
                <a:solidFill>
                  <a:srgbClr val="96969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380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EB7BDE-9CC6-496C-9857-2EE179E4C7B3}"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2D138-C194-4D94-9372-F6E341073354}" type="slidenum">
              <a:rPr lang="en-US" smtClean="0"/>
              <a:t>‹#›</a:t>
            </a:fld>
            <a:endParaRPr lang="en-US"/>
          </a:p>
        </p:txBody>
      </p:sp>
    </p:spTree>
    <p:extLst>
      <p:ext uri="{BB962C8B-B14F-4D97-AF65-F5344CB8AC3E}">
        <p14:creationId xmlns:p14="http://schemas.microsoft.com/office/powerpoint/2010/main" val="170551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EB7BDE-9CC6-496C-9857-2EE179E4C7B3}"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2D138-C194-4D94-9372-F6E341073354}" type="slidenum">
              <a:rPr lang="en-US" smtClean="0"/>
              <a:t>‹#›</a:t>
            </a:fld>
            <a:endParaRPr lang="en-US"/>
          </a:p>
        </p:txBody>
      </p:sp>
    </p:spTree>
    <p:extLst>
      <p:ext uri="{BB962C8B-B14F-4D97-AF65-F5344CB8AC3E}">
        <p14:creationId xmlns:p14="http://schemas.microsoft.com/office/powerpoint/2010/main" val="448775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EB7BDE-9CC6-496C-9857-2EE179E4C7B3}"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2D138-C194-4D94-9372-F6E341073354}" type="slidenum">
              <a:rPr lang="en-US" smtClean="0"/>
              <a:t>‹#›</a:t>
            </a:fld>
            <a:endParaRPr lang="en-US"/>
          </a:p>
        </p:txBody>
      </p:sp>
    </p:spTree>
    <p:extLst>
      <p:ext uri="{BB962C8B-B14F-4D97-AF65-F5344CB8AC3E}">
        <p14:creationId xmlns:p14="http://schemas.microsoft.com/office/powerpoint/2010/main" val="123430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EB7BDE-9CC6-496C-9857-2EE179E4C7B3}"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2D138-C194-4D94-9372-F6E341073354}" type="slidenum">
              <a:rPr lang="en-US" smtClean="0"/>
              <a:t>‹#›</a:t>
            </a:fld>
            <a:endParaRPr lang="en-US"/>
          </a:p>
        </p:txBody>
      </p:sp>
    </p:spTree>
    <p:extLst>
      <p:ext uri="{BB962C8B-B14F-4D97-AF65-F5344CB8AC3E}">
        <p14:creationId xmlns:p14="http://schemas.microsoft.com/office/powerpoint/2010/main" val="3716126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EB7BDE-9CC6-496C-9857-2EE179E4C7B3}" type="datetimeFigureOut">
              <a:rPr lang="en-US" smtClean="0"/>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72D138-C194-4D94-9372-F6E341073354}" type="slidenum">
              <a:rPr lang="en-US" smtClean="0"/>
              <a:t>‹#›</a:t>
            </a:fld>
            <a:endParaRPr lang="en-US"/>
          </a:p>
        </p:txBody>
      </p:sp>
    </p:spTree>
    <p:extLst>
      <p:ext uri="{BB962C8B-B14F-4D97-AF65-F5344CB8AC3E}">
        <p14:creationId xmlns:p14="http://schemas.microsoft.com/office/powerpoint/2010/main" val="1241705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EB7BDE-9CC6-496C-9857-2EE179E4C7B3}" type="datetimeFigureOut">
              <a:rPr lang="en-US" smtClean="0"/>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72D138-C194-4D94-9372-F6E341073354}" type="slidenum">
              <a:rPr lang="en-US" smtClean="0"/>
              <a:t>‹#›</a:t>
            </a:fld>
            <a:endParaRPr lang="en-US"/>
          </a:p>
        </p:txBody>
      </p:sp>
    </p:spTree>
    <p:extLst>
      <p:ext uri="{BB962C8B-B14F-4D97-AF65-F5344CB8AC3E}">
        <p14:creationId xmlns:p14="http://schemas.microsoft.com/office/powerpoint/2010/main" val="3308414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996C92-DFD3-4700-A186-EAEC371BD882}" type="datetime1">
              <a:rPr lang="en-US" smtClean="0">
                <a:solidFill>
                  <a:srgbClr val="46464A">
                    <a:lumMod val="20000"/>
                    <a:lumOff val="80000"/>
                  </a:srgbClr>
                </a:solidFill>
              </a:rPr>
              <a:t>9/10/2021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905989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EB7BDE-9CC6-496C-9857-2EE179E4C7B3}" type="datetimeFigureOut">
              <a:rPr lang="en-US" smtClean="0"/>
              <a:t>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72D138-C194-4D94-9372-F6E341073354}" type="slidenum">
              <a:rPr lang="en-US" smtClean="0"/>
              <a:t>‹#›</a:t>
            </a:fld>
            <a:endParaRPr lang="en-US"/>
          </a:p>
        </p:txBody>
      </p:sp>
    </p:spTree>
    <p:extLst>
      <p:ext uri="{BB962C8B-B14F-4D97-AF65-F5344CB8AC3E}">
        <p14:creationId xmlns:p14="http://schemas.microsoft.com/office/powerpoint/2010/main" val="32683863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EB7BDE-9CC6-496C-9857-2EE179E4C7B3}"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2D138-C194-4D94-9372-F6E341073354}" type="slidenum">
              <a:rPr lang="en-US" smtClean="0"/>
              <a:t>‹#›</a:t>
            </a:fld>
            <a:endParaRPr lang="en-US"/>
          </a:p>
        </p:txBody>
      </p:sp>
    </p:spTree>
    <p:extLst>
      <p:ext uri="{BB962C8B-B14F-4D97-AF65-F5344CB8AC3E}">
        <p14:creationId xmlns:p14="http://schemas.microsoft.com/office/powerpoint/2010/main" val="3470985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EB7BDE-9CC6-496C-9857-2EE179E4C7B3}"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2D138-C194-4D94-9372-F6E341073354}" type="slidenum">
              <a:rPr lang="en-US" smtClean="0"/>
              <a:t>‹#›</a:t>
            </a:fld>
            <a:endParaRPr lang="en-US"/>
          </a:p>
        </p:txBody>
      </p:sp>
    </p:spTree>
    <p:extLst>
      <p:ext uri="{BB962C8B-B14F-4D97-AF65-F5344CB8AC3E}">
        <p14:creationId xmlns:p14="http://schemas.microsoft.com/office/powerpoint/2010/main" val="2123763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EB7BDE-9CC6-496C-9857-2EE179E4C7B3}"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2D138-C194-4D94-9372-F6E341073354}" type="slidenum">
              <a:rPr lang="en-US" smtClean="0"/>
              <a:t>‹#›</a:t>
            </a:fld>
            <a:endParaRPr lang="en-US"/>
          </a:p>
        </p:txBody>
      </p:sp>
    </p:spTree>
    <p:extLst>
      <p:ext uri="{BB962C8B-B14F-4D97-AF65-F5344CB8AC3E}">
        <p14:creationId xmlns:p14="http://schemas.microsoft.com/office/powerpoint/2010/main" val="1908768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EB7BDE-9CC6-496C-9857-2EE179E4C7B3}"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2D138-C194-4D94-9372-F6E341073354}" type="slidenum">
              <a:rPr lang="en-US" smtClean="0"/>
              <a:t>‹#›</a:t>
            </a:fld>
            <a:endParaRPr lang="en-US"/>
          </a:p>
        </p:txBody>
      </p:sp>
    </p:spTree>
    <p:extLst>
      <p:ext uri="{BB962C8B-B14F-4D97-AF65-F5344CB8AC3E}">
        <p14:creationId xmlns:p14="http://schemas.microsoft.com/office/powerpoint/2010/main" val="3859875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4DD717-7572-4903-BFDC-37715179E168}" type="datetime1">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EDDFD-C589-44DF-AB8A-F9A65C3AD0B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055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953257-F697-4FE1-9209-F2ADCB9D8709}" type="datetime1">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EDDFD-C589-44DF-AB8A-F9A65C3AD0B9}" type="slidenum">
              <a:rPr lang="en-US" smtClean="0"/>
              <a:pPr/>
              <a:t>‹#›</a:t>
            </a:fld>
            <a:endParaRPr lang="en-US" dirty="0"/>
          </a:p>
        </p:txBody>
      </p:sp>
    </p:spTree>
    <p:extLst>
      <p:ext uri="{BB962C8B-B14F-4D97-AF65-F5344CB8AC3E}">
        <p14:creationId xmlns:p14="http://schemas.microsoft.com/office/powerpoint/2010/main" val="1280932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7947BA-5AB4-4867-A563-98439183C7AE}" type="datetime1">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EDDFD-C589-44DF-AB8A-F9A65C3AD0B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481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4FD23B-9F12-4957-A2AF-6E8A9BCD109B}" type="datetime1">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EDDFD-C589-44DF-AB8A-F9A65C3AD0B9}" type="slidenum">
              <a:rPr lang="en-US" smtClean="0"/>
              <a:t>‹#›</a:t>
            </a:fld>
            <a:endParaRPr lang="en-US"/>
          </a:p>
        </p:txBody>
      </p:sp>
    </p:spTree>
    <p:extLst>
      <p:ext uri="{BB962C8B-B14F-4D97-AF65-F5344CB8AC3E}">
        <p14:creationId xmlns:p14="http://schemas.microsoft.com/office/powerpoint/2010/main" val="2132298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BC6CFE-BB8C-43E2-ADD8-A0FFF704B8DA}" type="datetime1">
              <a:rPr lang="en-US" smtClean="0"/>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EEDDFD-C589-44DF-AB8A-F9A65C3AD0B9}" type="slidenum">
              <a:rPr lang="en-US" smtClean="0"/>
              <a:t>‹#›</a:t>
            </a:fld>
            <a:endParaRPr lang="en-US"/>
          </a:p>
        </p:txBody>
      </p:sp>
    </p:spTree>
    <p:extLst>
      <p:ext uri="{BB962C8B-B14F-4D97-AF65-F5344CB8AC3E}">
        <p14:creationId xmlns:p14="http://schemas.microsoft.com/office/powerpoint/2010/main" val="15509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52867A-F0DB-4EFD-9A65-18788C7C3076}" type="datetime1">
              <a:rPr lang="en-US" smtClean="0">
                <a:solidFill>
                  <a:srgbClr val="46464A">
                    <a:lumMod val="20000"/>
                    <a:lumOff val="80000"/>
                  </a:srgbClr>
                </a:solidFill>
              </a:rPr>
              <a:t>9/10/2021</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525863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F8CB07-7FC0-4855-89C5-45E0ECFD5C11}" type="datetime1">
              <a:rPr lang="en-US" smtClean="0"/>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EEDDFD-C589-44DF-AB8A-F9A65C3AD0B9}" type="slidenum">
              <a:rPr lang="en-US" smtClean="0"/>
              <a:t>‹#›</a:t>
            </a:fld>
            <a:endParaRPr lang="en-US"/>
          </a:p>
        </p:txBody>
      </p:sp>
    </p:spTree>
    <p:extLst>
      <p:ext uri="{BB962C8B-B14F-4D97-AF65-F5344CB8AC3E}">
        <p14:creationId xmlns:p14="http://schemas.microsoft.com/office/powerpoint/2010/main" val="2075361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6A3426D-8021-4088-B5C7-1482D38D78C5}" type="datetime1">
              <a:rPr lang="en-US" smtClean="0"/>
              <a:t>9/10/2021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BEEDDFD-C589-44DF-AB8A-F9A65C3AD0B9}" type="slidenum">
              <a:rPr lang="en-US" smtClean="0"/>
              <a:t>‹#›</a:t>
            </a:fld>
            <a:endParaRPr lang="en-US"/>
          </a:p>
        </p:txBody>
      </p:sp>
    </p:spTree>
    <p:extLst>
      <p:ext uri="{BB962C8B-B14F-4D97-AF65-F5344CB8AC3E}">
        <p14:creationId xmlns:p14="http://schemas.microsoft.com/office/powerpoint/2010/main" val="1710537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1D8EC32-F346-4CF1-8515-BCE04CC0601D}" type="datetime1">
              <a:rPr lang="en-US" smtClean="0"/>
              <a:t>9/10/2021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BEEDDFD-C589-44DF-AB8A-F9A65C3AD0B9}" type="slidenum">
              <a:rPr lang="en-US" smtClean="0"/>
              <a:t>‹#›</a:t>
            </a:fld>
            <a:endParaRPr lang="en-US"/>
          </a:p>
        </p:txBody>
      </p:sp>
    </p:spTree>
    <p:extLst>
      <p:ext uri="{BB962C8B-B14F-4D97-AF65-F5344CB8AC3E}">
        <p14:creationId xmlns:p14="http://schemas.microsoft.com/office/powerpoint/2010/main" val="3111563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2A53AEF-959F-4376-A575-A0705C4B3E03}" type="datetime1">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EDDFD-C589-44DF-AB8A-F9A65C3AD0B9}" type="slidenum">
              <a:rPr lang="en-US" smtClean="0"/>
              <a:t>‹#›</a:t>
            </a:fld>
            <a:endParaRPr lang="en-US"/>
          </a:p>
        </p:txBody>
      </p:sp>
    </p:spTree>
    <p:extLst>
      <p:ext uri="{BB962C8B-B14F-4D97-AF65-F5344CB8AC3E}">
        <p14:creationId xmlns:p14="http://schemas.microsoft.com/office/powerpoint/2010/main" val="1571001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2B1F45-411D-40AA-AA91-7045A854677A}" type="datetime1">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EDDFD-C589-44DF-AB8A-F9A65C3AD0B9}" type="slidenum">
              <a:rPr lang="en-US" smtClean="0"/>
              <a:t>‹#›</a:t>
            </a:fld>
            <a:endParaRPr lang="en-US"/>
          </a:p>
        </p:txBody>
      </p:sp>
    </p:spTree>
    <p:extLst>
      <p:ext uri="{BB962C8B-B14F-4D97-AF65-F5344CB8AC3E}">
        <p14:creationId xmlns:p14="http://schemas.microsoft.com/office/powerpoint/2010/main" val="21099665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6E1F98-8BCE-4845-A88D-042663762BF9}" type="datetime1">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EDDFD-C589-44DF-AB8A-F9A65C3AD0B9}" type="slidenum">
              <a:rPr lang="en-US" smtClean="0"/>
              <a:t>‹#›</a:t>
            </a:fld>
            <a:endParaRPr lang="en-US"/>
          </a:p>
        </p:txBody>
      </p:sp>
    </p:spTree>
    <p:extLst>
      <p:ext uri="{BB962C8B-B14F-4D97-AF65-F5344CB8AC3E}">
        <p14:creationId xmlns:p14="http://schemas.microsoft.com/office/powerpoint/2010/main" val="2165429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58CEC1-5006-4650-8A99-6ECFC723A602}" type="datetime1">
              <a:rPr lang="en-US" smtClean="0">
                <a:solidFill>
                  <a:srgbClr val="46464A">
                    <a:lumMod val="20000"/>
                    <a:lumOff val="80000"/>
                  </a:srgbClr>
                </a:solidFill>
              </a:rPr>
              <a:t>9/10/2021</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1413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620A2D-D4C4-400A-B3ED-928FFEB46963}" type="datetime1">
              <a:rPr lang="en-US" smtClean="0">
                <a:solidFill>
                  <a:srgbClr val="46464A">
                    <a:lumMod val="20000"/>
                    <a:lumOff val="80000"/>
                  </a:srgbClr>
                </a:solidFill>
              </a:rPr>
              <a:t>9/10/2021</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4549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FEC8C-4839-45F0-80C2-13F3E7078C82}" type="datetime1">
              <a:rPr lang="en-US" smtClean="0">
                <a:solidFill>
                  <a:srgbClr val="46464A">
                    <a:lumMod val="20000"/>
                    <a:lumOff val="80000"/>
                  </a:srgbClr>
                </a:solidFill>
              </a:rPr>
              <a:t>9/10/2021</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7669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8EEEA9-6535-416C-ACE8-FE3007F93E90}" type="datetime1">
              <a:rPr lang="en-US" smtClean="0">
                <a:solidFill>
                  <a:srgbClr val="46464A">
                    <a:lumMod val="20000"/>
                    <a:lumOff val="80000"/>
                  </a:srgbClr>
                </a:solidFill>
              </a:rPr>
              <a:t>9/10/2021</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82167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17EAD5-B34A-43A5-A48D-14D7E5D8382F}" type="datetime1">
              <a:rPr lang="en-US" smtClean="0">
                <a:solidFill>
                  <a:srgbClr val="46464A">
                    <a:lumMod val="20000"/>
                    <a:lumOff val="80000"/>
                  </a:srgbClr>
                </a:solidFill>
              </a:rPr>
              <a:t>9/10/2021</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216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79335-C960-42AA-88DB-80BFCA815020}" type="datetime1">
              <a:rPr lang="en-US" smtClean="0">
                <a:solidFill>
                  <a:srgbClr val="4F271C"/>
                </a:solidFill>
              </a:rPr>
              <a:t>9/10/2021</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86516053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6BA3C9-31EF-4C28-84FD-6F51E92DD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AB1C2B-A4B9-4764-8719-5FE671661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59E50-FBC1-4D50-8FA7-EAE3317553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B6FCB-6CC6-4975-9755-69ABB9C15097}" type="datetimeFigureOut">
              <a:rPr lang="en-US" smtClean="0"/>
              <a:t>9/10/2021</a:t>
            </a:fld>
            <a:endParaRPr lang="en-US"/>
          </a:p>
        </p:txBody>
      </p:sp>
      <p:sp>
        <p:nvSpPr>
          <p:cNvPr id="5" name="Footer Placeholder 4">
            <a:extLst>
              <a:ext uri="{FF2B5EF4-FFF2-40B4-BE49-F238E27FC236}">
                <a16:creationId xmlns:a16="http://schemas.microsoft.com/office/drawing/2014/main" id="{BAAE01AE-6084-4362-AE88-389C2F185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CB60B-5132-4C2F-9F50-3BD924070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AD39B-5A44-44DA-A967-458605B77F6A}" type="slidenum">
              <a:rPr lang="en-US" smtClean="0"/>
              <a:t>‹#›</a:t>
            </a:fld>
            <a:endParaRPr lang="en-US"/>
          </a:p>
        </p:txBody>
      </p:sp>
    </p:spTree>
    <p:extLst>
      <p:ext uri="{BB962C8B-B14F-4D97-AF65-F5344CB8AC3E}">
        <p14:creationId xmlns:p14="http://schemas.microsoft.com/office/powerpoint/2010/main" val="290269833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EB7BDE-9CC6-496C-9857-2EE179E4C7B3}" type="datetimeFigureOut">
              <a:rPr lang="en-US" smtClean="0"/>
              <a:t>9/10/2021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2D138-C194-4D94-9372-F6E341073354}" type="slidenum">
              <a:rPr lang="en-US" smtClean="0"/>
              <a:t>‹#›</a:t>
            </a:fld>
            <a:endParaRPr lang="en-US"/>
          </a:p>
        </p:txBody>
      </p:sp>
    </p:spTree>
    <p:extLst>
      <p:ext uri="{BB962C8B-B14F-4D97-AF65-F5344CB8AC3E}">
        <p14:creationId xmlns:p14="http://schemas.microsoft.com/office/powerpoint/2010/main" val="149147131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6C3CD7F-474A-4EC5-9304-D184FE559FB9}" type="datetime1">
              <a:rPr lang="en-US" smtClean="0"/>
              <a:t>9/10/2021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BEEDDFD-C589-44DF-AB8A-F9A65C3AD0B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11010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slideLayout" Target="../slideLayouts/slideLayout30.xml"/><Relationship Id="rId1" Type="http://schemas.openxmlformats.org/officeDocument/2006/relationships/vmlDrawing" Target="../drawings/vmlDrawing1.vml"/><Relationship Id="rId4" Type="http://schemas.openxmlformats.org/officeDocument/2006/relationships/image" Target="../media/image88.emf"/></Relationships>
</file>

<file path=ppt/slides/_rels/slide10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10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1.pn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72.png"/><Relationship Id="rId15" Type="http://schemas.openxmlformats.org/officeDocument/2006/relationships/image" Target="../media/image103.jpeg"/><Relationship Id="rId10"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61.png"/><Relationship Id="rId14" Type="http://schemas.openxmlformats.org/officeDocument/2006/relationships/image" Target="../media/image70.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image" Target="../media/image140.png"/><Relationship Id="rId26" Type="http://schemas.openxmlformats.org/officeDocument/2006/relationships/image" Target="../media/image148.png"/><Relationship Id="rId3" Type="http://schemas.openxmlformats.org/officeDocument/2006/relationships/image" Target="../media/image125.jpeg"/><Relationship Id="rId21" Type="http://schemas.openxmlformats.org/officeDocument/2006/relationships/image" Target="../media/image143.jpeg"/><Relationship Id="rId7" Type="http://schemas.openxmlformats.org/officeDocument/2006/relationships/image" Target="../media/image129.png"/><Relationship Id="rId12" Type="http://schemas.openxmlformats.org/officeDocument/2006/relationships/image" Target="../media/image134.jpeg"/><Relationship Id="rId17" Type="http://schemas.openxmlformats.org/officeDocument/2006/relationships/image" Target="../media/image139.jpeg"/><Relationship Id="rId25" Type="http://schemas.openxmlformats.org/officeDocument/2006/relationships/image" Target="../media/image147.jpeg"/><Relationship Id="rId2" Type="http://schemas.openxmlformats.org/officeDocument/2006/relationships/image" Target="../media/image124.jpg"/><Relationship Id="rId16" Type="http://schemas.openxmlformats.org/officeDocument/2006/relationships/image" Target="../media/image138.png"/><Relationship Id="rId20"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png"/><Relationship Id="rId24" Type="http://schemas.openxmlformats.org/officeDocument/2006/relationships/image" Target="../media/image146.jpeg"/><Relationship Id="rId5" Type="http://schemas.openxmlformats.org/officeDocument/2006/relationships/image" Target="../media/image127.png"/><Relationship Id="rId15" Type="http://schemas.openxmlformats.org/officeDocument/2006/relationships/image" Target="../media/image137.png"/><Relationship Id="rId23" Type="http://schemas.openxmlformats.org/officeDocument/2006/relationships/image" Target="../media/image145.jpg"/><Relationship Id="rId10" Type="http://schemas.openxmlformats.org/officeDocument/2006/relationships/image" Target="../media/image132.jpeg"/><Relationship Id="rId19" Type="http://schemas.openxmlformats.org/officeDocument/2006/relationships/image" Target="../media/image141.png"/><Relationship Id="rId4" Type="http://schemas.openxmlformats.org/officeDocument/2006/relationships/image" Target="../media/image126.jpg"/><Relationship Id="rId9" Type="http://schemas.openxmlformats.org/officeDocument/2006/relationships/image" Target="../media/image131.png"/><Relationship Id="rId14" Type="http://schemas.openxmlformats.org/officeDocument/2006/relationships/image" Target="../media/image136.gif"/><Relationship Id="rId22" Type="http://schemas.openxmlformats.org/officeDocument/2006/relationships/image" Target="../media/image144.png"/><Relationship Id="rId27" Type="http://schemas.microsoft.com/office/2007/relationships/hdphoto" Target="../media/hdphoto5.wdp"/></Relationships>
</file>

<file path=ppt/slides/_rels/slide1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hyperlink" Target="http://search.barnesandnoble.com/booksearch/imageviewer.asp?ean=9780061937194&amp;imId=51593771" TargetMode="External"/><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surveymonkey.com/r/alopti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che.edu/PFC/mobile/index.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gi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om/url?sa=i&amp;source=images&amp;cd=&amp;cad=rja&amp;uact=8&amp;ved=2ahUKEwj4gb3Tnp_bAhXSna0KHcWPBfUQjRx6BAgBEAU&amp;url=https://jurassicparliament.com/summary-minutes/&amp;psig=AOvVaw3_B5qPY1kFN6Yc1ku4WQ0z&amp;ust=152728182046909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jpe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76.jpeg"/></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google.com/url?sa=i&amp;rct=j&amp;q=&amp;esrc=s&amp;source=images&amp;cd=&amp;cad=rja&amp;uact=8&amp;ved=0ahUKEwi84uyDluvVAhXBNSYKHaASCc8QjRwIBw&amp;url=https://clipartion.com/free-clipart-23094/&amp;psig=AFQjCNEP0MFEnZIYxbbbKZl4yiNKSGxGhA&amp;ust=1503502575943431" TargetMode="External"/><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86870" y="421211"/>
            <a:ext cx="11618259" cy="629579"/>
          </a:xfrm>
        </p:spPr>
        <p:txBody>
          <a:bodyPr>
            <a:noAutofit/>
          </a:bodyPr>
          <a:lstStyle/>
          <a:p>
            <a:pPr>
              <a:defRPr/>
            </a:pPr>
            <a:r>
              <a:rPr lang="en-US" sz="4400" b="1" dirty="0">
                <a:solidFill>
                  <a:schemeClr val="accent5"/>
                </a:solidFill>
                <a:latin typeface="+mn-lt"/>
              </a:rPr>
              <a:t>Alabama Commission on Higher Education  </a:t>
            </a:r>
          </a:p>
        </p:txBody>
      </p:sp>
      <p:sp>
        <p:nvSpPr>
          <p:cNvPr id="553986" name="Rectangle 2"/>
          <p:cNvSpPr>
            <a:spLocks noGrp="1" noChangeArrowheads="1"/>
          </p:cNvSpPr>
          <p:nvPr>
            <p:ph type="subTitle" idx="1"/>
          </p:nvPr>
        </p:nvSpPr>
        <p:spPr>
          <a:xfrm>
            <a:off x="2514598"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a:solidFill>
                  <a:schemeClr val="tx1"/>
                </a:solidFill>
              </a:rPr>
              <a:t>September 10, 2021</a:t>
            </a:r>
          </a:p>
        </p:txBody>
      </p:sp>
      <p:pic>
        <p:nvPicPr>
          <p:cNvPr id="4" name="Picture 3">
            <a:extLst>
              <a:ext uri="{FF2B5EF4-FFF2-40B4-BE49-F238E27FC236}">
                <a16:creationId xmlns:a16="http://schemas.microsoft.com/office/drawing/2014/main" id="{0DD5B67C-7312-4604-95CD-36EDFF0C0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489" y="1460458"/>
            <a:ext cx="3389019" cy="3389019"/>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91CA-6616-4C96-9419-5DC90E3E6EE8}"/>
              </a:ext>
            </a:extLst>
          </p:cNvPr>
          <p:cNvSpPr>
            <a:spLocks noGrp="1"/>
          </p:cNvSpPr>
          <p:nvPr>
            <p:ph type="title"/>
          </p:nvPr>
        </p:nvSpPr>
        <p:spPr>
          <a:xfrm>
            <a:off x="898592" y="125311"/>
            <a:ext cx="10394815" cy="1325563"/>
          </a:xfrm>
        </p:spPr>
        <p:txBody>
          <a:bodyPr>
            <a:normAutofit/>
          </a:bodyPr>
          <a:lstStyle/>
          <a:p>
            <a:pPr algn="ctr"/>
            <a:r>
              <a:rPr lang="en-US" sz="4000" b="1" dirty="0">
                <a:solidFill>
                  <a:schemeClr val="accent5"/>
                </a:solidFill>
                <a:latin typeface="+mn-lt"/>
              </a:rPr>
              <a:t>Dr. Nicholas Bolden, Visiting Associate Director </a:t>
            </a:r>
            <a:br>
              <a:rPr lang="en-US" sz="4000" b="1" dirty="0">
                <a:solidFill>
                  <a:schemeClr val="accent5"/>
                </a:solidFill>
                <a:latin typeface="+mn-lt"/>
              </a:rPr>
            </a:br>
            <a:r>
              <a:rPr lang="en-US" sz="4000" b="1" dirty="0">
                <a:solidFill>
                  <a:schemeClr val="accent5"/>
                </a:solidFill>
                <a:latin typeface="+mn-lt"/>
              </a:rPr>
              <a:t>for Organizational Development </a:t>
            </a:r>
          </a:p>
        </p:txBody>
      </p:sp>
      <p:sp>
        <p:nvSpPr>
          <p:cNvPr id="3" name="Content Placeholder 2">
            <a:extLst>
              <a:ext uri="{FF2B5EF4-FFF2-40B4-BE49-F238E27FC236}">
                <a16:creationId xmlns:a16="http://schemas.microsoft.com/office/drawing/2014/main" id="{1BE82B72-36D0-47F7-B472-625A43232D7A}"/>
              </a:ext>
            </a:extLst>
          </p:cNvPr>
          <p:cNvSpPr>
            <a:spLocks noGrp="1"/>
          </p:cNvSpPr>
          <p:nvPr>
            <p:ph idx="1"/>
          </p:nvPr>
        </p:nvSpPr>
        <p:spPr>
          <a:xfrm>
            <a:off x="654794" y="1595944"/>
            <a:ext cx="8168194" cy="2683381"/>
          </a:xfrm>
        </p:spPr>
        <p:txBody>
          <a:bodyPr>
            <a:noAutofit/>
          </a:bodyPr>
          <a:lstStyle/>
          <a:p>
            <a:pPr marL="0" indent="0">
              <a:buNone/>
            </a:pPr>
            <a:r>
              <a:rPr lang="en-US" sz="2400" dirty="0"/>
              <a:t>Nicholas Bolden has an undergraduate degree from Auburn University in Political Science, an MPA from Troy University, and a Doctorate from Auburn University in Public Administration and Policy. He is a tenured professor at Columbus State University (Georgia) in the Politics, Philosophy, and Public Administration Department and recently served as a program evaluator for the Alabama Department of Commerce (AIDT) to determine the effectiveness of work-based learning experiences in Alabama. </a:t>
            </a:r>
          </a:p>
        </p:txBody>
      </p:sp>
      <p:pic>
        <p:nvPicPr>
          <p:cNvPr id="3074" name="Picture 2" descr="10+ &amp;quot;Nicholas Bolden&amp;quot; profiles | LinkedIn">
            <a:extLst>
              <a:ext uri="{FF2B5EF4-FFF2-40B4-BE49-F238E27FC236}">
                <a16:creationId xmlns:a16="http://schemas.microsoft.com/office/drawing/2014/main" id="{2B4E501B-0DF5-447E-B493-672778999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6183" y="1595944"/>
            <a:ext cx="2683381" cy="26833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B7DCC8-33DF-4D3B-AAC9-B46FE495EDEA}"/>
              </a:ext>
            </a:extLst>
          </p:cNvPr>
          <p:cNvSpPr txBox="1"/>
          <p:nvPr/>
        </p:nvSpPr>
        <p:spPr>
          <a:xfrm>
            <a:off x="654794" y="4556985"/>
            <a:ext cx="11089532" cy="1938992"/>
          </a:xfrm>
          <a:prstGeom prst="rect">
            <a:avLst/>
          </a:prstGeom>
          <a:noFill/>
        </p:spPr>
        <p:txBody>
          <a:bodyPr wrap="square" rtlCol="0">
            <a:spAutoFit/>
          </a:bodyPr>
          <a:lstStyle/>
          <a:p>
            <a:r>
              <a:rPr lang="en-US" sz="2400" dirty="0"/>
              <a:t>Nicholas was hired this summer to assist the Alabama HBCU Consortium in writing a grant and evaluating the professional development needs of member institutions. He will continue to work for ACHE on a part-time basis to develop strategic plans for several new initiatives.  He is from Mt. Vernon, Alabama and currently resides in Columbus, Georgia.  </a:t>
            </a:r>
          </a:p>
        </p:txBody>
      </p:sp>
    </p:spTree>
    <p:extLst>
      <p:ext uri="{BB962C8B-B14F-4D97-AF65-F5344CB8AC3E}">
        <p14:creationId xmlns:p14="http://schemas.microsoft.com/office/powerpoint/2010/main" val="24562198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5877353-DFB6-4788-AB11-96EBCCA51DDB}"/>
              </a:ext>
            </a:extLst>
          </p:cNvPr>
          <p:cNvGraphicFramePr>
            <a:graphicFrameLocks/>
          </p:cNvGraphicFramePr>
          <p:nvPr>
            <p:extLst>
              <p:ext uri="{D42A27DB-BD31-4B8C-83A1-F6EECF244321}">
                <p14:modId xmlns:p14="http://schemas.microsoft.com/office/powerpoint/2010/main" val="3251603642"/>
              </p:ext>
            </p:extLst>
          </p:nvPr>
        </p:nvGraphicFramePr>
        <p:xfrm>
          <a:off x="584448" y="353752"/>
          <a:ext cx="11023104" cy="6150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038751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EA36D15-7335-4A54-84FF-67FE7E11269F}"/>
              </a:ext>
            </a:extLst>
          </p:cNvPr>
          <p:cNvGraphicFramePr>
            <a:graphicFrameLocks/>
          </p:cNvGraphicFramePr>
          <p:nvPr>
            <p:extLst>
              <p:ext uri="{D42A27DB-BD31-4B8C-83A1-F6EECF244321}">
                <p14:modId xmlns:p14="http://schemas.microsoft.com/office/powerpoint/2010/main" val="590442305"/>
              </p:ext>
            </p:extLst>
          </p:nvPr>
        </p:nvGraphicFramePr>
        <p:xfrm>
          <a:off x="882114" y="391987"/>
          <a:ext cx="10427771" cy="60740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71895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C210E1B-4EFC-424D-8AAA-DB370471B691}"/>
              </a:ext>
            </a:extLst>
          </p:cNvPr>
          <p:cNvGraphicFramePr>
            <a:graphicFrameLocks noChangeAspect="1"/>
          </p:cNvGraphicFramePr>
          <p:nvPr>
            <p:extLst>
              <p:ext uri="{D42A27DB-BD31-4B8C-83A1-F6EECF244321}">
                <p14:modId xmlns:p14="http://schemas.microsoft.com/office/powerpoint/2010/main" val="3580164785"/>
              </p:ext>
            </p:extLst>
          </p:nvPr>
        </p:nvGraphicFramePr>
        <p:xfrm>
          <a:off x="2310659" y="482595"/>
          <a:ext cx="7570681" cy="5892810"/>
        </p:xfrm>
        <a:graphic>
          <a:graphicData uri="http://schemas.openxmlformats.org/presentationml/2006/ole">
            <mc:AlternateContent xmlns:mc="http://schemas.openxmlformats.org/markup-compatibility/2006">
              <mc:Choice xmlns:v="urn:schemas-microsoft-com:vml" Requires="v">
                <p:oleObj spid="_x0000_s1150" name="Worksheet" r:id="rId3" imgW="4305210" imgH="3857804" progId="Excel.Sheet.12">
                  <p:embed/>
                </p:oleObj>
              </mc:Choice>
              <mc:Fallback>
                <p:oleObj name="Worksheet" r:id="rId3" imgW="4305210" imgH="3857804" progId="Excel.Sheet.12">
                  <p:embed/>
                  <p:pic>
                    <p:nvPicPr>
                      <p:cNvPr id="2" name="Object 1">
                        <a:extLst>
                          <a:ext uri="{FF2B5EF4-FFF2-40B4-BE49-F238E27FC236}">
                            <a16:creationId xmlns:a16="http://schemas.microsoft.com/office/drawing/2014/main" id="{0C210E1B-4EFC-424D-8AAA-DB370471B691}"/>
                          </a:ext>
                        </a:extLst>
                      </p:cNvPr>
                      <p:cNvPicPr/>
                      <p:nvPr/>
                    </p:nvPicPr>
                    <p:blipFill>
                      <a:blip r:embed="rId4"/>
                      <a:stretch>
                        <a:fillRect/>
                      </a:stretch>
                    </p:blipFill>
                    <p:spPr>
                      <a:xfrm>
                        <a:off x="2310659" y="482595"/>
                        <a:ext cx="7570681" cy="5892810"/>
                      </a:xfrm>
                      <a:prstGeom prst="rect">
                        <a:avLst/>
                      </a:prstGeom>
                    </p:spPr>
                  </p:pic>
                </p:oleObj>
              </mc:Fallback>
            </mc:AlternateContent>
          </a:graphicData>
        </a:graphic>
      </p:graphicFrame>
      <p:sp>
        <p:nvSpPr>
          <p:cNvPr id="3" name="Arrow: Right 2">
            <a:extLst>
              <a:ext uri="{FF2B5EF4-FFF2-40B4-BE49-F238E27FC236}">
                <a16:creationId xmlns:a16="http://schemas.microsoft.com/office/drawing/2014/main" id="{7D6789AE-EE94-4B75-9399-1338BAE7BFD4}"/>
              </a:ext>
            </a:extLst>
          </p:cNvPr>
          <p:cNvSpPr/>
          <p:nvPr/>
        </p:nvSpPr>
        <p:spPr>
          <a:xfrm rot="10800000">
            <a:off x="9967912" y="4886324"/>
            <a:ext cx="371475" cy="352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56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6CC2A42-3D1C-4691-A303-A2A85AE18CFB}"/>
              </a:ext>
            </a:extLst>
          </p:cNvPr>
          <p:cNvGraphicFramePr>
            <a:graphicFrameLocks/>
          </p:cNvGraphicFramePr>
          <p:nvPr>
            <p:extLst>
              <p:ext uri="{D42A27DB-BD31-4B8C-83A1-F6EECF244321}">
                <p14:modId xmlns:p14="http://schemas.microsoft.com/office/powerpoint/2010/main" val="3548347999"/>
              </p:ext>
            </p:extLst>
          </p:nvPr>
        </p:nvGraphicFramePr>
        <p:xfrm>
          <a:off x="535260" y="168965"/>
          <a:ext cx="11121480" cy="63870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9549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104</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E: </a:t>
            </a:r>
          </a:p>
          <a:p>
            <a:endParaRPr lang="en-US" sz="3200" b="1" dirty="0">
              <a:solidFill>
                <a:srgbClr val="0070C0"/>
              </a:solidFill>
            </a:endParaRPr>
          </a:p>
          <a:p>
            <a:pPr lvl="0">
              <a:spcBef>
                <a:spcPts val="600"/>
              </a:spcBef>
              <a:tabLst>
                <a:tab pos="457200" algn="l"/>
              </a:tabLst>
              <a:defRPr/>
            </a:pPr>
            <a:r>
              <a:rPr lang="en-US" sz="2800" dirty="0"/>
              <a:t>That the Commission approve the ACHE Fiscal Year 2021-2022 Operations Plan.  </a:t>
            </a:r>
          </a:p>
        </p:txBody>
      </p:sp>
    </p:spTree>
    <p:extLst>
      <p:ext uri="{BB962C8B-B14F-4D97-AF65-F5344CB8AC3E}">
        <p14:creationId xmlns:p14="http://schemas.microsoft.com/office/powerpoint/2010/main" val="357014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02869-0B33-400C-B7EE-42454AB5C99C}"/>
              </a:ext>
            </a:extLst>
          </p:cNvPr>
          <p:cNvSpPr txBox="1"/>
          <p:nvPr/>
        </p:nvSpPr>
        <p:spPr>
          <a:xfrm>
            <a:off x="260894" y="147004"/>
            <a:ext cx="11670212" cy="769441"/>
          </a:xfrm>
          <a:prstGeom prst="rect">
            <a:avLst/>
          </a:prstGeom>
          <a:noFill/>
        </p:spPr>
        <p:txBody>
          <a:bodyPr wrap="square" rtlCol="0">
            <a:spAutoFit/>
          </a:bodyPr>
          <a:lstStyle/>
          <a:p>
            <a:pPr algn="ctr"/>
            <a:r>
              <a:rPr lang="en-US" sz="4000" b="1" dirty="0">
                <a:solidFill>
                  <a:srgbClr val="4472C4"/>
                </a:solidFill>
              </a:rPr>
              <a:t>F. Forever</a:t>
            </a:r>
            <a:r>
              <a:rPr lang="en-US" sz="4400" b="1" dirty="0">
                <a:solidFill>
                  <a:srgbClr val="4472C4"/>
                </a:solidFill>
              </a:rPr>
              <a:t> Wild Appointment of Board Member</a:t>
            </a:r>
          </a:p>
        </p:txBody>
      </p:sp>
      <p:sp>
        <p:nvSpPr>
          <p:cNvPr id="5" name="TextBox 4">
            <a:extLst>
              <a:ext uri="{FF2B5EF4-FFF2-40B4-BE49-F238E27FC236}">
                <a16:creationId xmlns:a16="http://schemas.microsoft.com/office/drawing/2014/main" id="{22255CC6-1440-4440-A577-CA7C879C81EB}"/>
              </a:ext>
            </a:extLst>
          </p:cNvPr>
          <p:cNvSpPr txBox="1"/>
          <p:nvPr/>
        </p:nvSpPr>
        <p:spPr>
          <a:xfrm>
            <a:off x="3278777" y="2189145"/>
            <a:ext cx="8307425" cy="3853363"/>
          </a:xfrm>
          <a:prstGeom prst="rect">
            <a:avLst/>
          </a:prstGeom>
          <a:noFill/>
        </p:spPr>
        <p:txBody>
          <a:bodyPr wrap="square" rtlCol="0">
            <a:spAutoFit/>
          </a:bodyPr>
          <a:lstStyle/>
          <a:p>
            <a:pPr marL="285750" lvl="0" indent="-285750">
              <a:lnSpc>
                <a:spcPct val="120000"/>
              </a:lnSpc>
              <a:spcAft>
                <a:spcPts val="1200"/>
              </a:spcAft>
              <a:buFont typeface="Arial" panose="020B0604020202020204" pitchFamily="34" charset="0"/>
              <a:buChar char="•"/>
            </a:pPr>
            <a:r>
              <a:rPr lang="en-US" sz="2000" dirty="0"/>
              <a:t>Development of criteria for Fisheries Management and Aquaculture in Agriculture program </a:t>
            </a:r>
          </a:p>
          <a:p>
            <a:pPr marL="285750" lvl="0" indent="-285750">
              <a:lnSpc>
                <a:spcPct val="120000"/>
              </a:lnSpc>
              <a:spcAft>
                <a:spcPts val="1200"/>
              </a:spcAft>
              <a:buFont typeface="Arial" panose="020B0604020202020204" pitchFamily="34" charset="0"/>
              <a:buChar char="•"/>
            </a:pPr>
            <a:r>
              <a:rPr lang="en-US" sz="2000" dirty="0"/>
              <a:t>Assisted in the development of a Minor in Fisheries at Alabama A&amp;M University </a:t>
            </a:r>
          </a:p>
          <a:p>
            <a:pPr marL="285750" lvl="0" indent="-285750">
              <a:lnSpc>
                <a:spcPct val="120000"/>
              </a:lnSpc>
              <a:spcAft>
                <a:spcPts val="1200"/>
              </a:spcAft>
              <a:buFont typeface="Arial" panose="020B0604020202020204" pitchFamily="34" charset="0"/>
              <a:buChar char="•"/>
            </a:pPr>
            <a:r>
              <a:rPr lang="en-US" sz="2000" dirty="0"/>
              <a:t>Extensive research in terrestrial and aquatic wildlife ecology, botany and aquaculture systems integration and engineering </a:t>
            </a:r>
          </a:p>
          <a:p>
            <a:pPr marL="285750" lvl="0" indent="-285750">
              <a:lnSpc>
                <a:spcPct val="120000"/>
              </a:lnSpc>
              <a:buFont typeface="Arial" panose="020B0604020202020204" pitchFamily="34" charset="0"/>
              <a:buChar char="•"/>
            </a:pPr>
            <a:r>
              <a:rPr lang="en-US" sz="2000" dirty="0"/>
              <a:t>Authored numerous scientific articles and presented on various topics: </a:t>
            </a:r>
            <a:r>
              <a:rPr lang="en-US" sz="2000" i="1" dirty="0"/>
              <a:t>The Salmon of Knowledge:  Engaging Students in STEM Through Hands-On Fisheries and Wildlife Activities</a:t>
            </a:r>
            <a:endParaRPr lang="en-US" sz="2000" dirty="0"/>
          </a:p>
        </p:txBody>
      </p:sp>
      <p:pic>
        <p:nvPicPr>
          <p:cNvPr id="1026" name="Picture 2" descr="Forever Wild turns 26. How Alabama established one of the greatest  conservation programs in the state&amp;#39;s history | Bham Now">
            <a:extLst>
              <a:ext uri="{FF2B5EF4-FFF2-40B4-BE49-F238E27FC236}">
                <a16:creationId xmlns:a16="http://schemas.microsoft.com/office/drawing/2014/main" id="{46D49559-A338-4105-871B-71C716222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18" y="3790238"/>
            <a:ext cx="2046047" cy="26967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D67CE02-B031-4E4E-8747-3671C17333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798" y="1222765"/>
            <a:ext cx="1797767" cy="2261153"/>
          </a:xfrm>
          <a:prstGeom prst="rect">
            <a:avLst/>
          </a:prstGeom>
        </p:spPr>
      </p:pic>
      <p:sp>
        <p:nvSpPr>
          <p:cNvPr id="7" name="TextBox 6">
            <a:extLst>
              <a:ext uri="{FF2B5EF4-FFF2-40B4-BE49-F238E27FC236}">
                <a16:creationId xmlns:a16="http://schemas.microsoft.com/office/drawing/2014/main" id="{1236AEEC-3AB5-4ECA-B0AB-22A20674523D}"/>
              </a:ext>
            </a:extLst>
          </p:cNvPr>
          <p:cNvSpPr txBox="1"/>
          <p:nvPr/>
        </p:nvSpPr>
        <p:spPr>
          <a:xfrm>
            <a:off x="3278777" y="1061408"/>
            <a:ext cx="8490669" cy="1215717"/>
          </a:xfrm>
          <a:prstGeom prst="rect">
            <a:avLst/>
          </a:prstGeom>
          <a:noFill/>
        </p:spPr>
        <p:txBody>
          <a:bodyPr wrap="square" rtlCol="0">
            <a:spAutoFit/>
          </a:bodyPr>
          <a:lstStyle/>
          <a:p>
            <a:pPr>
              <a:spcAft>
                <a:spcPts val="600"/>
              </a:spcAft>
            </a:pPr>
            <a:r>
              <a:rPr lang="en-US" sz="2400" b="1" dirty="0">
                <a:solidFill>
                  <a:srgbClr val="002060"/>
                </a:solidFill>
              </a:rPr>
              <a:t>Dr. Heather Howell</a:t>
            </a:r>
          </a:p>
          <a:p>
            <a:r>
              <a:rPr lang="en-US" sz="2000" dirty="0"/>
              <a:t>Northern District appointment:  October 1, 2021 – September 30, 2027</a:t>
            </a:r>
          </a:p>
          <a:p>
            <a:endParaRPr lang="en-US" sz="2400" b="1" dirty="0">
              <a:solidFill>
                <a:srgbClr val="002060"/>
              </a:solidFill>
            </a:endParaRPr>
          </a:p>
        </p:txBody>
      </p:sp>
    </p:spTree>
    <p:extLst>
      <p:ext uri="{BB962C8B-B14F-4D97-AF65-F5344CB8AC3E}">
        <p14:creationId xmlns:p14="http://schemas.microsoft.com/office/powerpoint/2010/main" val="26456853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106</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F: </a:t>
            </a:r>
          </a:p>
          <a:p>
            <a:endParaRPr lang="en-US" sz="3200" b="1" dirty="0">
              <a:solidFill>
                <a:srgbClr val="0070C0"/>
              </a:solidFill>
            </a:endParaRPr>
          </a:p>
          <a:p>
            <a:pPr lvl="0">
              <a:spcBef>
                <a:spcPts val="600"/>
              </a:spcBef>
              <a:tabLst>
                <a:tab pos="457200" algn="l"/>
              </a:tabLst>
              <a:defRPr/>
            </a:pPr>
            <a:r>
              <a:rPr lang="en-US" sz="2800" dirty="0"/>
              <a:t>That the Commission approve the appointment of Forever Wild Board Member, Dr. Heather Howell.  </a:t>
            </a:r>
          </a:p>
        </p:txBody>
      </p:sp>
    </p:spTree>
    <p:extLst>
      <p:ext uri="{BB962C8B-B14F-4D97-AF65-F5344CB8AC3E}">
        <p14:creationId xmlns:p14="http://schemas.microsoft.com/office/powerpoint/2010/main" val="37241694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846F09-851D-4D9B-B294-D1BB217CE3E4}"/>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107</a:t>
            </a:fld>
            <a:endParaRPr lang="en-US">
              <a:solidFill>
                <a:srgbClr val="46464A">
                  <a:lumMod val="60000"/>
                  <a:lumOff val="40000"/>
                </a:srgbClr>
              </a:solidFill>
            </a:endParaRPr>
          </a:p>
        </p:txBody>
      </p:sp>
      <p:sp>
        <p:nvSpPr>
          <p:cNvPr id="3" name="Title 1">
            <a:extLst>
              <a:ext uri="{FF2B5EF4-FFF2-40B4-BE49-F238E27FC236}">
                <a16:creationId xmlns:a16="http://schemas.microsoft.com/office/drawing/2014/main" id="{9A0ACF1C-F500-4F87-970F-E0BBC4B69AE1}"/>
              </a:ext>
            </a:extLst>
          </p:cNvPr>
          <p:cNvSpPr txBox="1">
            <a:spLocks/>
          </p:cNvSpPr>
          <p:nvPr/>
        </p:nvSpPr>
        <p:spPr>
          <a:xfrm>
            <a:off x="838200" y="365125"/>
            <a:ext cx="10515600" cy="16582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b="1" dirty="0">
                <a:solidFill>
                  <a:srgbClr val="4472C4"/>
                </a:solidFill>
                <a:latin typeface="Arial" panose="020B0604020202020204" pitchFamily="34" charset="0"/>
                <a:cs typeface="Arial" panose="020B0604020202020204" pitchFamily="34" charset="0"/>
              </a:rPr>
              <a:t>G. Public Drawing to Determine the Order of Payment of Alabama Student Grant Program (ASGP) Funds </a:t>
            </a:r>
          </a:p>
          <a:p>
            <a:pPr algn="ctr">
              <a:lnSpc>
                <a:spcPct val="100000"/>
              </a:lnSpc>
            </a:pPr>
            <a:r>
              <a:rPr lang="en-US" sz="3200" b="1" dirty="0">
                <a:solidFill>
                  <a:srgbClr val="4472C4"/>
                </a:solidFill>
                <a:latin typeface="Arial" panose="020B0604020202020204" pitchFamily="34" charset="0"/>
                <a:cs typeface="Arial" panose="020B0604020202020204" pitchFamily="34" charset="0"/>
              </a:rPr>
              <a:t>for the 2021-2022 Academic Year</a:t>
            </a:r>
          </a:p>
        </p:txBody>
      </p:sp>
      <p:pic>
        <p:nvPicPr>
          <p:cNvPr id="5" name="Picture 4" descr="http://www.amridgeuniversity.edu/wp-content/uploads/2015/03/retina-university.png">
            <a:extLst>
              <a:ext uri="{FF2B5EF4-FFF2-40B4-BE49-F238E27FC236}">
                <a16:creationId xmlns:a16="http://schemas.microsoft.com/office/drawing/2014/main" id="{1F9047E8-9723-469F-81C0-478E9FABB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591" y="2364340"/>
            <a:ext cx="2705100" cy="3921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BSC logo">
            <a:extLst>
              <a:ext uri="{FF2B5EF4-FFF2-40B4-BE49-F238E27FC236}">
                <a16:creationId xmlns:a16="http://schemas.microsoft.com/office/drawing/2014/main" id="{1826CD6C-520F-4886-B917-39612E8B6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758" y="2205463"/>
            <a:ext cx="2617788"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Faulkner University">
            <a:extLst>
              <a:ext uri="{FF2B5EF4-FFF2-40B4-BE49-F238E27FC236}">
                <a16:creationId xmlns:a16="http://schemas.microsoft.com/office/drawing/2014/main" id="{BAA97F00-236C-40DC-8101-DF47002F3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4613" y="2173487"/>
            <a:ext cx="2312988" cy="7927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Huntingdon College">
            <a:extLst>
              <a:ext uri="{FF2B5EF4-FFF2-40B4-BE49-F238E27FC236}">
                <a16:creationId xmlns:a16="http://schemas.microsoft.com/office/drawing/2014/main" id="{0B3A054A-48DA-4347-ABD7-BADC7B0C8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7814" y="3212922"/>
            <a:ext cx="21526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 Miles College Athletics - Go to homepage">
            <a:extLst>
              <a:ext uri="{FF2B5EF4-FFF2-40B4-BE49-F238E27FC236}">
                <a16:creationId xmlns:a16="http://schemas.microsoft.com/office/drawing/2014/main" id="{27F9B54C-2510-407F-9EE9-F7758EF11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3338" y="3146247"/>
            <a:ext cx="88741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http://www.oakwood.edu/images/stories/oakwood-images/frontpage-quicklinks/Oakwood_University_logo_bigger.png">
            <a:extLst>
              <a:ext uri="{FF2B5EF4-FFF2-40B4-BE49-F238E27FC236}">
                <a16:creationId xmlns:a16="http://schemas.microsoft.com/office/drawing/2014/main" id="{1FB87ACE-D482-4240-BA81-46C03C39E6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1000" y="3218907"/>
            <a:ext cx="884209" cy="8842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Samford University">
            <a:extLst>
              <a:ext uri="{FF2B5EF4-FFF2-40B4-BE49-F238E27FC236}">
                <a16:creationId xmlns:a16="http://schemas.microsoft.com/office/drawing/2014/main" id="{4371419D-24F6-40DC-B778-B01FB0837D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1229" y="4254420"/>
            <a:ext cx="2587625" cy="1077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Spring Hill College Badgers">
            <a:extLst>
              <a:ext uri="{FF2B5EF4-FFF2-40B4-BE49-F238E27FC236}">
                <a16:creationId xmlns:a16="http://schemas.microsoft.com/office/drawing/2014/main" id="{5A96B846-4996-4A15-9B4E-C45E7C6D59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2770" y="4376626"/>
            <a:ext cx="1184275" cy="8159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4">
            <a:extLst>
              <a:ext uri="{FF2B5EF4-FFF2-40B4-BE49-F238E27FC236}">
                <a16:creationId xmlns:a16="http://schemas.microsoft.com/office/drawing/2014/main" id="{4C21BA4B-B317-4941-87AA-FF77DE2A4C20}"/>
              </a:ext>
            </a:extLst>
          </p:cNvPr>
          <p:cNvSpPr>
            <a:spLocks noChangeArrowheads="1"/>
          </p:cNvSpPr>
          <p:nvPr/>
        </p:nvSpPr>
        <p:spPr bwMode="auto">
          <a:xfrm>
            <a:off x="6964784" y="4579473"/>
            <a:ext cx="40996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lgerian" panose="04020705040A02060702" pitchFamily="82" charset="0"/>
                <a:ea typeface="Calibri" panose="020F0502020204030204" pitchFamily="34" charset="0"/>
                <a:cs typeface="Times New Roman" panose="02020603050405020304" pitchFamily="18" charset="0"/>
              </a:rPr>
              <a:t> </a:t>
            </a:r>
            <a:r>
              <a:rPr kumimoji="0" lang="en-US" altLang="en-US" sz="1800" b="0" i="0" u="none" strike="noStrike" cap="none" normalizeH="0" baseline="0" dirty="0">
                <a:ln>
                  <a:noFill/>
                </a:ln>
                <a:solidFill>
                  <a:schemeClr val="tx1"/>
                </a:solidFill>
                <a:effectLst/>
                <a:latin typeface="Algerian" panose="04020705040A02060702" pitchFamily="82" charset="0"/>
                <a:ea typeface="Calibri" panose="020F0502020204030204" pitchFamily="34" charset="0"/>
                <a:cs typeface="Times New Roman" panose="02020603050405020304" pitchFamily="18" charset="0"/>
              </a:rPr>
              <a:t>SOUTH </a:t>
            </a:r>
            <a:r>
              <a:rPr kumimoji="0" lang="en-US" altLang="en-US" sz="1800" b="0" i="0" u="none" strike="noStrike" cap="none" normalizeH="0" baseline="0" dirty="0" err="1">
                <a:ln>
                  <a:noFill/>
                </a:ln>
                <a:solidFill>
                  <a:schemeClr val="tx1"/>
                </a:solidFill>
                <a:effectLst/>
                <a:latin typeface="Algerian" panose="04020705040A02060702" pitchFamily="82" charset="0"/>
                <a:ea typeface="Calibri" panose="020F0502020204030204" pitchFamily="34" charset="0"/>
                <a:cs typeface="Times New Roman" panose="02020603050405020304" pitchFamily="18" charset="0"/>
              </a:rPr>
              <a:t>UNIVErSITY</a:t>
            </a:r>
            <a:r>
              <a:rPr kumimoji="0" lang="en-US" altLang="en-US" sz="1800" b="0" i="0" u="none" strike="noStrike" cap="none" normalizeH="0" baseline="0" dirty="0">
                <a:ln>
                  <a:noFill/>
                </a:ln>
                <a:solidFill>
                  <a:schemeClr val="tx1"/>
                </a:solidFill>
                <a:effectLst/>
                <a:latin typeface="Algerian" panose="04020705040A02060702" pitchFamily="82" charset="0"/>
                <a:ea typeface="Calibri" panose="020F0502020204030204" pitchFamily="34" charset="0"/>
                <a:cs typeface="Times New Roman" panose="02020603050405020304" pitchFamily="18" charset="0"/>
              </a:rPr>
              <a:t>-MONTGOMERY</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500" b="0" i="0" u="none" strike="noStrike" cap="none" normalizeH="0" baseline="0" dirty="0">
              <a:ln>
                <a:noFill/>
              </a:ln>
              <a:solidFill>
                <a:schemeClr val="tx1"/>
              </a:solidFill>
              <a:effectLst/>
            </a:endParaRPr>
          </a:p>
        </p:txBody>
      </p:sp>
      <p:pic>
        <p:nvPicPr>
          <p:cNvPr id="15" name="Picture 24" descr="Stillman College">
            <a:extLst>
              <a:ext uri="{FF2B5EF4-FFF2-40B4-BE49-F238E27FC236}">
                <a16:creationId xmlns:a16="http://schemas.microsoft.com/office/drawing/2014/main" id="{E79DE63A-9763-41AC-9153-F5559B449D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1764" y="5317412"/>
            <a:ext cx="2487613" cy="8651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5" descr="University of Mobile home page">
            <a:extLst>
              <a:ext uri="{FF2B5EF4-FFF2-40B4-BE49-F238E27FC236}">
                <a16:creationId xmlns:a16="http://schemas.microsoft.com/office/drawing/2014/main" id="{3132FC71-9929-45CC-B8A9-10277D0A343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72050" y="5668959"/>
            <a:ext cx="22479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7" descr="United States Sports Academy">
            <a:extLst>
              <a:ext uri="{FF2B5EF4-FFF2-40B4-BE49-F238E27FC236}">
                <a16:creationId xmlns:a16="http://schemas.microsoft.com/office/drawing/2014/main" id="{634094F4-4F1F-4ACD-843A-7A4237D01E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0600" y="5482427"/>
            <a:ext cx="1028700" cy="81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6608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108</a:t>
            </a:fld>
            <a:endParaRPr lang="en-US">
              <a:solidFill>
                <a:srgbClr val="46464A">
                  <a:lumMod val="60000"/>
                  <a:lumOff val="40000"/>
                </a:srgbClr>
              </a:solidFill>
            </a:endParaRPr>
          </a:p>
        </p:txBody>
      </p:sp>
      <p:sp>
        <p:nvSpPr>
          <p:cNvPr id="5" name="Rectangle 4"/>
          <p:cNvSpPr/>
          <p:nvPr/>
        </p:nvSpPr>
        <p:spPr>
          <a:xfrm>
            <a:off x="1143827" y="494498"/>
            <a:ext cx="9904344" cy="2308324"/>
          </a:xfrm>
          <a:prstGeom prst="rect">
            <a:avLst/>
          </a:prstGeom>
        </p:spPr>
        <p:txBody>
          <a:bodyPr wrap="square">
            <a:spAutoFit/>
          </a:bodyPr>
          <a:lstStyle/>
          <a:p>
            <a:pPr marL="228600" algn="ctr">
              <a:tabLst>
                <a:tab pos="27432" algn="l"/>
                <a:tab pos="-1731873600" algn="l"/>
                <a:tab pos="6542532" algn="r"/>
              </a:tabLst>
            </a:pPr>
            <a:r>
              <a:rPr lang="en-US" sz="4000" b="1" kern="1400" dirty="0">
                <a:solidFill>
                  <a:srgbClr val="4472C4"/>
                </a:solidFill>
              </a:rPr>
              <a:t>H. Academic Programs</a:t>
            </a:r>
          </a:p>
          <a:p>
            <a:pPr marL="971550" indent="-742950" algn="ctr">
              <a:buAutoNum type="alphaUcPeriod" startAt="5"/>
              <a:tabLst>
                <a:tab pos="27432" algn="l"/>
                <a:tab pos="-1731873600" algn="l"/>
                <a:tab pos="6542532" algn="r"/>
              </a:tabLst>
            </a:pPr>
            <a:endParaRPr lang="en-US" sz="4000" b="1" kern="1400" dirty="0">
              <a:solidFill>
                <a:srgbClr val="4472C4"/>
              </a:solidFill>
            </a:endParaRPr>
          </a:p>
          <a:p>
            <a:pPr marL="228600" algn="ctr">
              <a:tabLst>
                <a:tab pos="27432" algn="l"/>
                <a:tab pos="-1731873600" algn="l"/>
                <a:tab pos="6542532" algn="r"/>
              </a:tabLst>
            </a:pPr>
            <a:r>
              <a:rPr lang="en-US" sz="3200" i="1" kern="1400" dirty="0">
                <a:solidFill>
                  <a:srgbClr val="4472C4"/>
                </a:solidFill>
              </a:rPr>
              <a:t>Staff Presenters:  Dr. Robin McGill and </a:t>
            </a:r>
          </a:p>
          <a:p>
            <a:pPr marL="228600" algn="ctr">
              <a:tabLst>
                <a:tab pos="27432" algn="l"/>
                <a:tab pos="-1731873600" algn="l"/>
                <a:tab pos="6542532" algn="r"/>
              </a:tabLst>
            </a:pPr>
            <a:r>
              <a:rPr lang="en-US" sz="3200" i="1" kern="1400" dirty="0">
                <a:solidFill>
                  <a:srgbClr val="4472C4"/>
                </a:solidFill>
              </a:rPr>
              <a:t>Mrs. Kristan White </a:t>
            </a:r>
            <a:r>
              <a:rPr lang="en-US" sz="2800" kern="1400" dirty="0">
                <a:solidFill>
                  <a:srgbClr val="4472C4"/>
                </a:solidFill>
              </a:rPr>
              <a:t> </a:t>
            </a:r>
            <a:endParaRPr lang="en-US" sz="2800" kern="1400" dirty="0">
              <a:ln>
                <a:noFill/>
              </a:ln>
              <a:solidFill>
                <a:srgbClr val="4472C4"/>
              </a:solidFill>
              <a:effectLst/>
            </a:endParaRPr>
          </a:p>
        </p:txBody>
      </p:sp>
      <p:pic>
        <p:nvPicPr>
          <p:cNvPr id="3" name="Picture 2"/>
          <p:cNvPicPr>
            <a:picLocks noChangeAspect="1"/>
          </p:cNvPicPr>
          <p:nvPr/>
        </p:nvPicPr>
        <p:blipFill>
          <a:blip r:embed="rId2"/>
          <a:stretch>
            <a:fillRect/>
          </a:stretch>
        </p:blipFill>
        <p:spPr>
          <a:xfrm>
            <a:off x="4343562" y="3266950"/>
            <a:ext cx="3504874" cy="2625272"/>
          </a:xfrm>
          <a:prstGeom prst="rect">
            <a:avLst/>
          </a:prstGeom>
        </p:spPr>
      </p:pic>
    </p:spTree>
    <p:extLst>
      <p:ext uri="{BB962C8B-B14F-4D97-AF65-F5344CB8AC3E}">
        <p14:creationId xmlns:p14="http://schemas.microsoft.com/office/powerpoint/2010/main" val="31920035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1667715" y="205938"/>
            <a:ext cx="8804275" cy="1216025"/>
          </a:xfrm>
        </p:spPr>
        <p:txBody>
          <a:bodyPr>
            <a:noAutofit/>
          </a:bodyPr>
          <a:lstStyle/>
          <a:p>
            <a:pPr algn="ctr"/>
            <a:r>
              <a:rPr lang="en-US" sz="4000" b="1" dirty="0">
                <a:solidFill>
                  <a:srgbClr val="4472C4"/>
                </a:solidFill>
                <a:latin typeface="+mn-lt"/>
              </a:rPr>
              <a:t>FOUR-YEAR INSTITUTIONS</a:t>
            </a: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5387" y="2878412"/>
            <a:ext cx="1506893" cy="8734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477" y="1136142"/>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225" y="1329674"/>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3275" y="3751841"/>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6885" y="5154970"/>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8431" y="2722495"/>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54530" y="4099323"/>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2026" y="1329674"/>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rotWithShape="1">
          <a:blip r:embed="rId10">
            <a:extLst>
              <a:ext uri="{28A0092B-C50C-407E-A947-70E740481C1C}">
                <a14:useLocalDpi xmlns:a14="http://schemas.microsoft.com/office/drawing/2010/main" val="0"/>
              </a:ext>
            </a:extLst>
          </a:blip>
          <a:srcRect l="15318" t="12459" r="19082" b="14179"/>
          <a:stretch/>
        </p:blipFill>
        <p:spPr bwMode="auto">
          <a:xfrm>
            <a:off x="9169316" y="1033227"/>
            <a:ext cx="1366245"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upload.wikimedia.org/wikipedia/en/3/3a/UWALogo.pn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730" y="3382759"/>
            <a:ext cx="116597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39EBE2-C660-4436-8A76-B53341C85F5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656" r="15198" b="29898"/>
          <a:stretch/>
        </p:blipFill>
        <p:spPr>
          <a:xfrm>
            <a:off x="9312552" y="4000688"/>
            <a:ext cx="2011173" cy="1553270"/>
          </a:xfrm>
          <a:prstGeom prst="rect">
            <a:avLst/>
          </a:prstGeom>
        </p:spPr>
      </p:pic>
      <p:pic>
        <p:nvPicPr>
          <p:cNvPr id="1028" name="Picture 4" descr="Auburn University at Montgomery (Fees &amp; Reviews): Alabama, United States">
            <a:extLst>
              <a:ext uri="{FF2B5EF4-FFF2-40B4-BE49-F238E27FC236}">
                <a16:creationId xmlns:a16="http://schemas.microsoft.com/office/drawing/2014/main" id="{FFDFFDC7-6FFE-419A-9F83-9AD2E821935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9422" b="28787"/>
          <a:stretch/>
        </p:blipFill>
        <p:spPr bwMode="auto">
          <a:xfrm>
            <a:off x="670583" y="4914832"/>
            <a:ext cx="2143125" cy="8956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eans jobs | Alabama">
            <a:extLst>
              <a:ext uri="{FF2B5EF4-FFF2-40B4-BE49-F238E27FC236}">
                <a16:creationId xmlns:a16="http://schemas.microsoft.com/office/drawing/2014/main" id="{4AD94542-C477-48ED-97F5-AD8E9906B83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1990" b="20338"/>
          <a:stretch/>
        </p:blipFill>
        <p:spPr bwMode="auto">
          <a:xfrm>
            <a:off x="2880286" y="2651170"/>
            <a:ext cx="3028950" cy="8734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DC1453E-E8D4-468F-9063-791D4A52CAF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97829" y="5153288"/>
            <a:ext cx="2201590" cy="1277489"/>
          </a:xfrm>
          <a:prstGeom prst="rect">
            <a:avLst/>
          </a:prstGeom>
        </p:spPr>
      </p:pic>
    </p:spTree>
    <p:extLst>
      <p:ext uri="{BB962C8B-B14F-4D97-AF65-F5344CB8AC3E}">
        <p14:creationId xmlns:p14="http://schemas.microsoft.com/office/powerpoint/2010/main" val="153896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yn Bakoyema">
            <a:extLst>
              <a:ext uri="{FF2B5EF4-FFF2-40B4-BE49-F238E27FC236}">
                <a16:creationId xmlns:a16="http://schemas.microsoft.com/office/drawing/2014/main" id="{291A4052-B587-4D38-88FA-8993FFD17F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5628" y="1756569"/>
            <a:ext cx="2388634" cy="33448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2968D48-2469-4A7D-8048-BCB938A53B31}"/>
              </a:ext>
            </a:extLst>
          </p:cNvPr>
          <p:cNvSpPr txBox="1">
            <a:spLocks/>
          </p:cNvSpPr>
          <p:nvPr/>
        </p:nvSpPr>
        <p:spPr>
          <a:xfrm>
            <a:off x="1146242" y="468876"/>
            <a:ext cx="9899515" cy="8326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5"/>
                </a:solidFill>
                <a:latin typeface="+mn-lt"/>
              </a:rPr>
              <a:t>Bryn Bakoyéma, Visiting Research Associate</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467738" y="1570038"/>
            <a:ext cx="8520619" cy="45583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Bryn Bakoyéma earned bachelor’s degrees from North Carolina State University in Agronomy and Multidisciplinary Studies, and a master’s degree from Indiana University in Cultural Anthropology. She is currently a PhD student in Educational Leadership, Policy, and Law at Alabama State University while serving full-time as the Director of Institutional Research at ASU.  </a:t>
            </a:r>
          </a:p>
          <a:p>
            <a:pPr marL="0" indent="0">
              <a:lnSpc>
                <a:spcPct val="100000"/>
              </a:lnSpc>
              <a:spcBef>
                <a:spcPts val="0"/>
              </a:spcBef>
              <a:buNone/>
            </a:pPr>
            <a:endParaRPr lang="en-US" sz="800" dirty="0"/>
          </a:p>
          <a:p>
            <a:pPr marL="0" indent="0">
              <a:buNone/>
            </a:pPr>
            <a:r>
              <a:rPr lang="en-US" sz="2400" dirty="0"/>
              <a:t>Her expertise is in statistical analysis. Two of her projects “Exploring Career Choices for Education Bachelor’s Graduates” and “Assessing Student Intentions to Remain In-State Post Graduation” will be presented at the Southern Association of Institutional Research conference in October. Bryn is originally from North Carolina and currently resides in Montgomery.</a:t>
            </a:r>
          </a:p>
        </p:txBody>
      </p:sp>
    </p:spTree>
    <p:extLst>
      <p:ext uri="{BB962C8B-B14F-4D97-AF65-F5344CB8AC3E}">
        <p14:creationId xmlns:p14="http://schemas.microsoft.com/office/powerpoint/2010/main" val="5509946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140885"/>
            <a:ext cx="10843787"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Alabama State University</a:t>
            </a:r>
          </a:p>
          <a:p>
            <a:pPr marL="514350" marR="0" lvl="0" indent="-514350" algn="l" defTabSz="914400" rtl="0" eaLnBrk="1" fontAlgn="auto" latinLnBrk="0" hangingPunct="1">
              <a:lnSpc>
                <a:spcPct val="100000"/>
              </a:lnSpc>
              <a:buClrTx/>
              <a:buSzTx/>
              <a:buFontTx/>
              <a:buAutoNum type="arabi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Master of Business Administration in Business </a:t>
            </a:r>
          </a:p>
          <a:p>
            <a:pPr marL="515938"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Administration (CIP 52.0201)</a:t>
            </a:r>
          </a:p>
          <a:p>
            <a:endParaRPr lang="en-US" sz="1600" dirty="0">
              <a:highlight>
                <a:srgbClr val="FFFF00"/>
              </a:highlight>
            </a:endParaRPr>
          </a:p>
          <a:p>
            <a:pPr marL="285750" lvl="0" indent="-285750">
              <a:buFont typeface="Arial" panose="020B0604020202020204" pitchFamily="34" charset="0"/>
              <a:buChar char="•"/>
            </a:pPr>
            <a:r>
              <a:rPr lang="en-US" sz="2400" dirty="0"/>
              <a:t>Demand for MBA graduates remains strong, given the need for management analysts, market research analysts, and other business professionals.</a:t>
            </a:r>
          </a:p>
          <a:p>
            <a:endParaRPr lang="en-US" sz="2400" dirty="0"/>
          </a:p>
          <a:p>
            <a:pPr marL="285750" lvl="0" indent="-285750">
              <a:buFont typeface="Arial" panose="020B0604020202020204" pitchFamily="34" charset="0"/>
              <a:buChar char="•"/>
            </a:pPr>
            <a:r>
              <a:rPr lang="en-US" sz="2400" dirty="0"/>
              <a:t>ASU’s Percy J. Vaughn, Jr. College of Business Administration currently offers five baccalaureate programs and one graduate program (Master of Accountancy) and maintains specialized accreditation through the Accreditation Council for Business Schools and Programs (ACBSP). </a:t>
            </a:r>
          </a:p>
          <a:p>
            <a:endParaRPr lang="en-US" sz="2400" dirty="0"/>
          </a:p>
          <a:p>
            <a:pPr marL="285750" indent="-285750">
              <a:buFont typeface="Arial" panose="020B0604020202020204" pitchFamily="34" charset="0"/>
              <a:buChar char="•"/>
            </a:pPr>
            <a:r>
              <a:rPr lang="en-US" sz="2400" dirty="0"/>
              <a:t>ASU is one of two public universities in Alabama </a:t>
            </a:r>
          </a:p>
          <a:p>
            <a:pPr marL="282575"/>
            <a:r>
              <a:rPr lang="en-US" sz="2400" dirty="0"/>
              <a:t>that does not include an MBA program among its </a:t>
            </a:r>
          </a:p>
          <a:p>
            <a:pPr marL="282575"/>
            <a:r>
              <a:rPr lang="en-US" sz="2400" dirty="0"/>
              <a:t>standard offerings.</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3E79C88-09E6-46A6-9F1B-A3C4CCFB4B71}"/>
              </a:ext>
            </a:extLst>
          </p:cNvPr>
          <p:cNvPicPr>
            <a:picLocks noChangeAspect="1"/>
          </p:cNvPicPr>
          <p:nvPr/>
        </p:nvPicPr>
        <p:blipFill>
          <a:blip r:embed="rId4"/>
          <a:stretch>
            <a:fillRect/>
          </a:stretch>
        </p:blipFill>
        <p:spPr>
          <a:xfrm>
            <a:off x="9144000" y="297058"/>
            <a:ext cx="1554615" cy="1182727"/>
          </a:xfrm>
          <a:prstGeom prst="rect">
            <a:avLst/>
          </a:prstGeom>
        </p:spPr>
      </p:pic>
      <p:pic>
        <p:nvPicPr>
          <p:cNvPr id="4" name="Picture 3">
            <a:extLst>
              <a:ext uri="{FF2B5EF4-FFF2-40B4-BE49-F238E27FC236}">
                <a16:creationId xmlns:a16="http://schemas.microsoft.com/office/drawing/2014/main" id="{65E172FE-A9F6-4DA1-B7C5-20589F81CF18}"/>
              </a:ext>
            </a:extLst>
          </p:cNvPr>
          <p:cNvPicPr>
            <a:picLocks noChangeAspect="1"/>
          </p:cNvPicPr>
          <p:nvPr/>
        </p:nvPicPr>
        <p:blipFill>
          <a:blip r:embed="rId5"/>
          <a:stretch>
            <a:fillRect/>
          </a:stretch>
        </p:blipFill>
        <p:spPr>
          <a:xfrm>
            <a:off x="8066315" y="4345758"/>
            <a:ext cx="3228032" cy="1815768"/>
          </a:xfrm>
          <a:prstGeom prst="rect">
            <a:avLst/>
          </a:prstGeom>
        </p:spPr>
      </p:pic>
    </p:spTree>
    <p:extLst>
      <p:ext uri="{BB962C8B-B14F-4D97-AF65-F5344CB8AC3E}">
        <p14:creationId xmlns:p14="http://schemas.microsoft.com/office/powerpoint/2010/main" val="42681442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111</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H-1: </a:t>
            </a:r>
          </a:p>
          <a:p>
            <a:endParaRPr lang="en-US" sz="3200" b="1" dirty="0">
              <a:solidFill>
                <a:srgbClr val="0070C0"/>
              </a:solidFill>
            </a:endParaRPr>
          </a:p>
          <a:p>
            <a:pPr lvl="0">
              <a:spcBef>
                <a:spcPts val="600"/>
              </a:spcBef>
              <a:tabLst>
                <a:tab pos="457200" algn="l"/>
              </a:tabLst>
              <a:defRPr/>
            </a:pPr>
            <a:r>
              <a:rPr lang="en-US" sz="2800" dirty="0"/>
              <a:t>That the Commission approve Alabama State University’s proposal to offer a Master of Business Administration in Business Administration.  </a:t>
            </a:r>
          </a:p>
        </p:txBody>
      </p:sp>
    </p:spTree>
    <p:extLst>
      <p:ext uri="{BB962C8B-B14F-4D97-AF65-F5344CB8AC3E}">
        <p14:creationId xmlns:p14="http://schemas.microsoft.com/office/powerpoint/2010/main" val="15923598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279304"/>
            <a:ext cx="10843787"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Auburn University</a:t>
            </a:r>
          </a:p>
          <a:p>
            <a:pPr marL="514350" marR="0" lvl="0" indent="-514350" algn="l" defTabSz="914400" rtl="0" eaLnBrk="1" fontAlgn="auto" latinLnBrk="0" hangingPunct="1">
              <a:lnSpc>
                <a:spcPct val="100000"/>
              </a:lnSpc>
              <a:buClrTx/>
              <a:buSzTx/>
              <a:buFontTx/>
              <a:buAutoNum type="arabicPeriod" startAt="2"/>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Master of Science in Forest Business and</a:t>
            </a:r>
            <a:endParaRPr lang="en-US" sz="2800" b="1" dirty="0">
              <a:solidFill>
                <a:srgbClr val="4472C4"/>
              </a:solidFill>
              <a:latin typeface="Calibri" panose="020F0502020204030204"/>
            </a:endParaRPr>
          </a:p>
          <a:p>
            <a:pPr marL="515938"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Investment (CIP 03.0510)</a:t>
            </a:r>
          </a:p>
          <a:p>
            <a:endParaRPr lang="en-US" sz="1600" dirty="0"/>
          </a:p>
          <a:p>
            <a:pPr marL="342900" lvl="0" indent="-342900">
              <a:buFont typeface="Arial" panose="020B0604020202020204" pitchFamily="34" charset="0"/>
              <a:buChar char="•"/>
            </a:pPr>
            <a:r>
              <a:rPr lang="en-US" sz="2200" dirty="0"/>
              <a:t>The proposed MS degree is designed to fill a critical industry need for professionals cross-trained in forestry resources and business, given the continued importance of the forestry sector to Alabama’s economic growth.</a:t>
            </a:r>
          </a:p>
          <a:p>
            <a:endParaRPr lang="en-US" sz="2200" dirty="0"/>
          </a:p>
          <a:p>
            <a:pPr marL="342900" lvl="0" indent="-342900">
              <a:buFont typeface="Arial" panose="020B0604020202020204" pitchFamily="34" charset="0"/>
              <a:buChar char="•"/>
            </a:pPr>
            <a:r>
              <a:rPr lang="en-US" sz="2200" dirty="0"/>
              <a:t>Forestry is a key component of AU’s land-grant mission, and there are no other programs similar to the proposed degree offered in Alabama.</a:t>
            </a:r>
          </a:p>
          <a:p>
            <a:endParaRPr lang="en-US" sz="2200" dirty="0"/>
          </a:p>
          <a:p>
            <a:pPr marL="342900" lvl="0" indent="-342900">
              <a:buFont typeface="Arial" panose="020B0604020202020204" pitchFamily="34" charset="0"/>
              <a:buChar char="•"/>
            </a:pPr>
            <a:r>
              <a:rPr lang="en-US" sz="2200" dirty="0"/>
              <a:t>Coursework for the program will be offered 100% online </a:t>
            </a:r>
          </a:p>
          <a:p>
            <a:pPr marL="339725" lvl="0"/>
            <a:r>
              <a:rPr lang="en-US" sz="2200" dirty="0"/>
              <a:t>allowing more flexibility for professional students.</a:t>
            </a:r>
          </a:p>
          <a:p>
            <a:endParaRPr lang="en-US" sz="2200" dirty="0"/>
          </a:p>
          <a:p>
            <a:pPr marL="342900" lvl="0" indent="-342900">
              <a:buFont typeface="Arial" panose="020B0604020202020204" pitchFamily="34" charset="0"/>
              <a:buChar char="•"/>
            </a:pPr>
            <a:r>
              <a:rPr lang="en-US" sz="2200" dirty="0"/>
              <a:t>This proposal includes four letters of support from employer </a:t>
            </a:r>
          </a:p>
          <a:p>
            <a:pPr marL="339725" lvl="0"/>
            <a:r>
              <a:rPr lang="en-US" sz="2200" dirty="0"/>
              <a:t>partners attesting to the need for this program.</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BBCC526-528A-4367-8541-863B118A83F2}"/>
              </a:ext>
            </a:extLst>
          </p:cNvPr>
          <p:cNvPicPr>
            <a:picLocks noChangeAspect="1"/>
          </p:cNvPicPr>
          <p:nvPr/>
        </p:nvPicPr>
        <p:blipFill>
          <a:blip r:embed="rId4"/>
          <a:stretch>
            <a:fillRect/>
          </a:stretch>
        </p:blipFill>
        <p:spPr>
          <a:xfrm>
            <a:off x="9220200" y="279304"/>
            <a:ext cx="1981200" cy="1530928"/>
          </a:xfrm>
          <a:prstGeom prst="rect">
            <a:avLst/>
          </a:prstGeom>
        </p:spPr>
      </p:pic>
      <p:pic>
        <p:nvPicPr>
          <p:cNvPr id="3" name="Picture 2">
            <a:extLst>
              <a:ext uri="{FF2B5EF4-FFF2-40B4-BE49-F238E27FC236}">
                <a16:creationId xmlns:a16="http://schemas.microsoft.com/office/drawing/2014/main" id="{F4BBAB85-6D4A-4DE2-B8EB-3E787646B1B2}"/>
              </a:ext>
            </a:extLst>
          </p:cNvPr>
          <p:cNvPicPr>
            <a:picLocks noChangeAspect="1"/>
          </p:cNvPicPr>
          <p:nvPr/>
        </p:nvPicPr>
        <p:blipFill>
          <a:blip r:embed="rId5"/>
          <a:stretch>
            <a:fillRect/>
          </a:stretch>
        </p:blipFill>
        <p:spPr>
          <a:xfrm>
            <a:off x="8401799" y="4125400"/>
            <a:ext cx="3268494" cy="1838528"/>
          </a:xfrm>
          <a:prstGeom prst="rect">
            <a:avLst/>
          </a:prstGeom>
        </p:spPr>
      </p:pic>
    </p:spTree>
    <p:extLst>
      <p:ext uri="{BB962C8B-B14F-4D97-AF65-F5344CB8AC3E}">
        <p14:creationId xmlns:p14="http://schemas.microsoft.com/office/powerpoint/2010/main" val="1730299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113</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H-2: </a:t>
            </a:r>
          </a:p>
          <a:p>
            <a:endParaRPr lang="en-US" sz="3200" b="1" dirty="0">
              <a:solidFill>
                <a:srgbClr val="0070C0"/>
              </a:solidFill>
            </a:endParaRPr>
          </a:p>
          <a:p>
            <a:pPr lvl="0">
              <a:spcBef>
                <a:spcPts val="600"/>
              </a:spcBef>
              <a:tabLst>
                <a:tab pos="457200" algn="l"/>
              </a:tabLst>
              <a:defRPr/>
            </a:pPr>
            <a:r>
              <a:rPr lang="en-US" sz="2800" dirty="0"/>
              <a:t>That the Commission approve Auburn University’s proposal to offer a Master of Science in Forest Business and Investment.</a:t>
            </a:r>
          </a:p>
        </p:txBody>
      </p:sp>
    </p:spTree>
    <p:extLst>
      <p:ext uri="{BB962C8B-B14F-4D97-AF65-F5344CB8AC3E}">
        <p14:creationId xmlns:p14="http://schemas.microsoft.com/office/powerpoint/2010/main" val="9315130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228502"/>
            <a:ext cx="10843787"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Jacksonville State University</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4472C4"/>
                </a:solidFill>
                <a:latin typeface="Calibri" panose="020F0502020204030204"/>
              </a:rPr>
              <a:t>3</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Bachelor of Science in Computer Information</a:t>
            </a:r>
          </a:p>
          <a:p>
            <a:pPr marL="457200" marR="0" lvl="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Systems (CIP 11.0401) – Substantive Modification</a:t>
            </a:r>
          </a:p>
          <a:p>
            <a:endParaRPr lang="en-US" sz="1600" dirty="0"/>
          </a:p>
          <a:p>
            <a:endParaRPr lang="en-US" sz="1600" dirty="0"/>
          </a:p>
          <a:p>
            <a:pPr marL="285750" lvl="0" indent="-285750">
              <a:buFont typeface="Arial" panose="020B0604020202020204" pitchFamily="34" charset="0"/>
              <a:buChar char="•"/>
            </a:pPr>
            <a:r>
              <a:rPr lang="en-US" sz="2400" dirty="0"/>
              <a:t>Jacksonville State University (JSU) is proposing to modify the CIP code for its BS in Computer Information Systems from CIP 11.0101, which is shared with the BS in Computer Science, to CIP 11.0401 (Information Science/Studies), which better describes the content of the degree. </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Consistent with Commission policy, the proposed substantive modification pertains to a program that has already been in existence and does not require any additional funding to deliver in its modified form.</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E9F5BAC-50EF-4C28-AFD2-B4758F26877B}"/>
              </a:ext>
            </a:extLst>
          </p:cNvPr>
          <p:cNvPicPr>
            <a:picLocks noChangeAspect="1"/>
          </p:cNvPicPr>
          <p:nvPr/>
        </p:nvPicPr>
        <p:blipFill>
          <a:blip r:embed="rId4"/>
          <a:stretch>
            <a:fillRect/>
          </a:stretch>
        </p:blipFill>
        <p:spPr>
          <a:xfrm>
            <a:off x="9895319" y="450434"/>
            <a:ext cx="1505843" cy="871804"/>
          </a:xfrm>
          <a:prstGeom prst="rect">
            <a:avLst/>
          </a:prstGeom>
        </p:spPr>
      </p:pic>
      <p:pic>
        <p:nvPicPr>
          <p:cNvPr id="4" name="Picture 3">
            <a:extLst>
              <a:ext uri="{FF2B5EF4-FFF2-40B4-BE49-F238E27FC236}">
                <a16:creationId xmlns:a16="http://schemas.microsoft.com/office/drawing/2014/main" id="{62FD079B-665F-4D58-B6B1-FCB1612476A2}"/>
              </a:ext>
            </a:extLst>
          </p:cNvPr>
          <p:cNvPicPr>
            <a:picLocks noChangeAspect="1"/>
          </p:cNvPicPr>
          <p:nvPr/>
        </p:nvPicPr>
        <p:blipFill>
          <a:blip r:embed="rId5"/>
          <a:stretch>
            <a:fillRect/>
          </a:stretch>
        </p:blipFill>
        <p:spPr>
          <a:xfrm>
            <a:off x="6302466" y="4927390"/>
            <a:ext cx="4006670" cy="1653696"/>
          </a:xfrm>
          <a:prstGeom prst="rect">
            <a:avLst/>
          </a:prstGeom>
        </p:spPr>
      </p:pic>
    </p:spTree>
    <p:extLst>
      <p:ext uri="{BB962C8B-B14F-4D97-AF65-F5344CB8AC3E}">
        <p14:creationId xmlns:p14="http://schemas.microsoft.com/office/powerpoint/2010/main" val="36312303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115</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H-3: </a:t>
            </a:r>
          </a:p>
          <a:p>
            <a:endParaRPr lang="en-US" sz="3200" b="1" dirty="0">
              <a:solidFill>
                <a:srgbClr val="0070C0"/>
              </a:solidFill>
            </a:endParaRPr>
          </a:p>
          <a:p>
            <a:pPr lvl="0">
              <a:spcBef>
                <a:spcPts val="600"/>
              </a:spcBef>
              <a:tabLst>
                <a:tab pos="457200" algn="l"/>
              </a:tabLst>
              <a:defRPr/>
            </a:pPr>
            <a:r>
              <a:rPr lang="en-US" sz="2800" dirty="0"/>
              <a:t>That the Commission approve Jacksonville State University’s </a:t>
            </a:r>
            <a:r>
              <a:rPr lang="en-US" sz="2800" dirty="0">
                <a:solidFill>
                  <a:prstClr val="black"/>
                </a:solidFill>
              </a:rPr>
              <a:t>request for substantive modification to its </a:t>
            </a:r>
            <a:r>
              <a:rPr lang="en-US" sz="2800" dirty="0"/>
              <a:t>Bachelor of Science in Computer Information Systems.  </a:t>
            </a:r>
          </a:p>
        </p:txBody>
      </p:sp>
    </p:spTree>
    <p:extLst>
      <p:ext uri="{BB962C8B-B14F-4D97-AF65-F5344CB8AC3E}">
        <p14:creationId xmlns:p14="http://schemas.microsoft.com/office/powerpoint/2010/main" val="10369172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6047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2800" b="1" dirty="0">
                <a:solidFill>
                  <a:srgbClr val="0070C0"/>
                </a:solidFill>
                <a:latin typeface="Calibri" panose="020F0502020204030204"/>
              </a:rPr>
              <a:t>4a</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Fine Arts in Graphic Design (CIP 50.0401)</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lvl="0" indent="-285750">
              <a:buFont typeface="Arial" panose="020B0604020202020204" pitchFamily="34" charset="0"/>
              <a:buChar char="•"/>
            </a:pPr>
            <a:r>
              <a:rPr lang="en-US" sz="2200" dirty="0"/>
              <a:t>UA currently offers coursework in graphic design within its existing BFA in Studio Art program (CIP 50.0702), with a concentration in digital media. The proposed program will elevate the concentration to a standalone BFA and will not require any additional resources to implement. </a:t>
            </a:r>
          </a:p>
          <a:p>
            <a:endParaRPr lang="en-US" sz="2200" dirty="0"/>
          </a:p>
          <a:p>
            <a:pPr marL="285750" lvl="0" indent="-285750">
              <a:buFont typeface="Arial" panose="020B0604020202020204" pitchFamily="34" charset="0"/>
              <a:buChar char="•"/>
            </a:pPr>
            <a:r>
              <a:rPr lang="en-US" sz="2200" dirty="0"/>
              <a:t>While a number of Alabama institutions offer coursework and/or concentration areas in graphic design, only one other institution offers a standalone degree in graphic design.</a:t>
            </a:r>
          </a:p>
          <a:p>
            <a:endParaRPr lang="en-US" sz="2200" dirty="0"/>
          </a:p>
          <a:p>
            <a:pPr marL="285750" lvl="0" indent="-285750">
              <a:buFont typeface="Arial" panose="020B0604020202020204" pitchFamily="34" charset="0"/>
              <a:buChar char="•"/>
            </a:pPr>
            <a:r>
              <a:rPr lang="en-US" sz="2200" dirty="0"/>
              <a:t>The 2021 Statewide In-Demand Occupations List includes graphic </a:t>
            </a:r>
          </a:p>
          <a:p>
            <a:pPr marL="282575" lvl="0"/>
            <a:r>
              <a:rPr lang="en-US" sz="2200" dirty="0"/>
              <a:t>designers (SOC 17-1024) among the top in-demand occupations </a:t>
            </a:r>
          </a:p>
          <a:p>
            <a:pPr marL="282575" lvl="0"/>
            <a:r>
              <a:rPr lang="en-US" sz="2200" dirty="0"/>
              <a:t>for the Arts/AV industry cluster.</a:t>
            </a:r>
          </a:p>
          <a:p>
            <a:endParaRPr lang="en-US" sz="2200" dirty="0"/>
          </a:p>
          <a:p>
            <a:pPr marL="285750" indent="-285750">
              <a:buFont typeface="Arial" panose="020B0604020202020204" pitchFamily="34" charset="0"/>
              <a:buChar char="•"/>
            </a:pPr>
            <a:r>
              <a:rPr lang="en-US" sz="2200" dirty="0"/>
              <a:t>As part of the work based learning and collaborative training, the program will continue to partner with local businesses and non-profit organizations throughout Alabama and the region to enhance their branding efforts with strategic design applications.</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7789A35-4329-4DAA-8C25-249BD6D4A290}"/>
              </a:ext>
            </a:extLst>
          </p:cNvPr>
          <p:cNvPicPr>
            <a:picLocks noChangeAspect="1"/>
          </p:cNvPicPr>
          <p:nvPr/>
        </p:nvPicPr>
        <p:blipFill>
          <a:blip r:embed="rId2"/>
          <a:stretch>
            <a:fillRect/>
          </a:stretch>
        </p:blipFill>
        <p:spPr>
          <a:xfrm>
            <a:off x="9019809" y="439428"/>
            <a:ext cx="2969317" cy="854351"/>
          </a:xfrm>
          <a:prstGeom prst="rect">
            <a:avLst/>
          </a:prstGeom>
        </p:spPr>
      </p:pic>
      <p:pic>
        <p:nvPicPr>
          <p:cNvPr id="4" name="Picture 3">
            <a:extLst>
              <a:ext uri="{FF2B5EF4-FFF2-40B4-BE49-F238E27FC236}">
                <a16:creationId xmlns:a16="http://schemas.microsoft.com/office/drawing/2014/main" id="{68F5FABC-09C7-4D82-BFEE-B15DEAB8749D}"/>
              </a:ext>
            </a:extLst>
          </p:cNvPr>
          <p:cNvPicPr>
            <a:picLocks noChangeAspect="1"/>
          </p:cNvPicPr>
          <p:nvPr/>
        </p:nvPicPr>
        <p:blipFill>
          <a:blip r:embed="rId3"/>
          <a:stretch>
            <a:fillRect/>
          </a:stretch>
        </p:blipFill>
        <p:spPr>
          <a:xfrm>
            <a:off x="8492247" y="3533897"/>
            <a:ext cx="2487947" cy="1627532"/>
          </a:xfrm>
          <a:prstGeom prst="rect">
            <a:avLst/>
          </a:prstGeom>
        </p:spPr>
      </p:pic>
    </p:spTree>
    <p:extLst>
      <p:ext uri="{BB962C8B-B14F-4D97-AF65-F5344CB8AC3E}">
        <p14:creationId xmlns:p14="http://schemas.microsoft.com/office/powerpoint/2010/main" val="16114299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H-4a: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Alabama’s proposal to offer a Bachelor of Fine Arts in Graphic Design. </a:t>
            </a:r>
          </a:p>
        </p:txBody>
      </p:sp>
    </p:spTree>
    <p:extLst>
      <p:ext uri="{BB962C8B-B14F-4D97-AF65-F5344CB8AC3E}">
        <p14:creationId xmlns:p14="http://schemas.microsoft.com/office/powerpoint/2010/main" val="10149546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5740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2800" b="1" dirty="0">
                <a:solidFill>
                  <a:srgbClr val="0070C0"/>
                </a:solidFill>
                <a:latin typeface="Calibri" panose="020F0502020204030204"/>
              </a:rPr>
              <a:t>4b</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Master of Arts in Interdisciplinary Studies (CIP 30.0000)</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lvl="0" indent="-285750" fontAlgn="base">
              <a:buFont typeface="Arial" panose="020B0604020202020204" pitchFamily="34" charset="0"/>
              <a:buChar char="•"/>
            </a:pPr>
            <a:r>
              <a:rPr lang="en-US" sz="2400" dirty="0"/>
              <a:t>The proposed MA in Interdisciplinary Studies will allow students to blend distinct areas of expertise needed to compete for and advance within contemporary careers. The program is designed to attract part-time students, particularly working professionals who may be looking to upskill.</a:t>
            </a:r>
          </a:p>
          <a:p>
            <a:pPr lvl="0" fontAlgn="base"/>
            <a:endParaRPr lang="en-US" sz="2400" dirty="0"/>
          </a:p>
          <a:p>
            <a:pPr marL="285750" lvl="0" indent="-285750" fontAlgn="base">
              <a:buFont typeface="Arial" panose="020B0604020202020204" pitchFamily="34" charset="0"/>
              <a:buChar char="•"/>
            </a:pPr>
            <a:r>
              <a:rPr lang="en-US" sz="2400" dirty="0"/>
              <a:t>The option of stacking graduate certificates into a master’s degree may appeal to new populations who may otherwise not seek post-baccalaureate educational opportunities. This aim aligns with regional and state workforce development goals.</a:t>
            </a:r>
          </a:p>
          <a:p>
            <a:pPr lvl="0" fontAlgn="base"/>
            <a:endParaRPr lang="en-US" sz="2400" dirty="0"/>
          </a:p>
          <a:p>
            <a:pPr marL="285750" indent="-285750">
              <a:buFont typeface="Arial" panose="020B0604020202020204" pitchFamily="34" charset="0"/>
              <a:buChar char="•"/>
            </a:pPr>
            <a:r>
              <a:rPr lang="en-US" sz="2400" dirty="0"/>
              <a:t>The proposed program offers flexibility within UA’s existing </a:t>
            </a:r>
          </a:p>
          <a:p>
            <a:pPr marL="282575"/>
            <a:r>
              <a:rPr lang="en-US" sz="2400" dirty="0"/>
              <a:t>graduate offerings and will not require any additional </a:t>
            </a:r>
          </a:p>
          <a:p>
            <a:pPr marL="282575"/>
            <a:r>
              <a:rPr lang="en-US" sz="2400" dirty="0"/>
              <a:t>resources to deliver.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7789A35-4329-4DAA-8C25-249BD6D4A290}"/>
              </a:ext>
            </a:extLst>
          </p:cNvPr>
          <p:cNvPicPr>
            <a:picLocks noChangeAspect="1"/>
          </p:cNvPicPr>
          <p:nvPr/>
        </p:nvPicPr>
        <p:blipFill>
          <a:blip r:embed="rId2"/>
          <a:stretch>
            <a:fillRect/>
          </a:stretch>
        </p:blipFill>
        <p:spPr>
          <a:xfrm>
            <a:off x="9292396" y="347241"/>
            <a:ext cx="2603271" cy="749030"/>
          </a:xfrm>
          <a:prstGeom prst="rect">
            <a:avLst/>
          </a:prstGeom>
        </p:spPr>
      </p:pic>
      <p:pic>
        <p:nvPicPr>
          <p:cNvPr id="4" name="Picture 3">
            <a:extLst>
              <a:ext uri="{FF2B5EF4-FFF2-40B4-BE49-F238E27FC236}">
                <a16:creationId xmlns:a16="http://schemas.microsoft.com/office/drawing/2014/main" id="{2176DEDC-27EA-45C5-AEA6-B02E185CEFB6}"/>
              </a:ext>
            </a:extLst>
          </p:cNvPr>
          <p:cNvPicPr>
            <a:picLocks noChangeAspect="1"/>
          </p:cNvPicPr>
          <p:nvPr/>
        </p:nvPicPr>
        <p:blipFill>
          <a:blip r:embed="rId3"/>
          <a:stretch>
            <a:fillRect/>
          </a:stretch>
        </p:blipFill>
        <p:spPr>
          <a:xfrm>
            <a:off x="8388688" y="4556225"/>
            <a:ext cx="2555152" cy="1782928"/>
          </a:xfrm>
          <a:prstGeom prst="rect">
            <a:avLst/>
          </a:prstGeom>
        </p:spPr>
      </p:pic>
    </p:spTree>
    <p:extLst>
      <p:ext uri="{BB962C8B-B14F-4D97-AF65-F5344CB8AC3E}">
        <p14:creationId xmlns:p14="http://schemas.microsoft.com/office/powerpoint/2010/main" val="34772177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H-4b: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Alabama’s proposal to offer a Master of Arts in Interdisciplinary Studies. </a:t>
            </a:r>
          </a:p>
        </p:txBody>
      </p:sp>
    </p:spTree>
    <p:extLst>
      <p:ext uri="{BB962C8B-B14F-4D97-AF65-F5344CB8AC3E}">
        <p14:creationId xmlns:p14="http://schemas.microsoft.com/office/powerpoint/2010/main" val="1911382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91CA-6616-4C96-9419-5DC90E3E6EE8}"/>
              </a:ext>
            </a:extLst>
          </p:cNvPr>
          <p:cNvSpPr>
            <a:spLocks noGrp="1"/>
          </p:cNvSpPr>
          <p:nvPr>
            <p:ph type="title"/>
          </p:nvPr>
        </p:nvSpPr>
        <p:spPr>
          <a:xfrm>
            <a:off x="1449421" y="319865"/>
            <a:ext cx="9293157" cy="935004"/>
          </a:xfrm>
        </p:spPr>
        <p:txBody>
          <a:bodyPr>
            <a:normAutofit/>
          </a:bodyPr>
          <a:lstStyle/>
          <a:p>
            <a:pPr algn="ctr"/>
            <a:r>
              <a:rPr lang="en-US" sz="4000" b="1" dirty="0">
                <a:solidFill>
                  <a:schemeClr val="accent5"/>
                </a:solidFill>
                <a:latin typeface="+mn-lt"/>
              </a:rPr>
              <a:t>Dr. Patrick Kelly, Visiting Research Officer </a:t>
            </a:r>
          </a:p>
        </p:txBody>
      </p:sp>
      <p:sp>
        <p:nvSpPr>
          <p:cNvPr id="3" name="Content Placeholder 2">
            <a:extLst>
              <a:ext uri="{FF2B5EF4-FFF2-40B4-BE49-F238E27FC236}">
                <a16:creationId xmlns:a16="http://schemas.microsoft.com/office/drawing/2014/main" id="{1BE82B72-36D0-47F7-B472-625A43232D7A}"/>
              </a:ext>
            </a:extLst>
          </p:cNvPr>
          <p:cNvSpPr>
            <a:spLocks noGrp="1"/>
          </p:cNvSpPr>
          <p:nvPr>
            <p:ph idx="1"/>
          </p:nvPr>
        </p:nvSpPr>
        <p:spPr>
          <a:xfrm>
            <a:off x="581430" y="1582434"/>
            <a:ext cx="8202647" cy="4351338"/>
          </a:xfrm>
        </p:spPr>
        <p:txBody>
          <a:bodyPr>
            <a:normAutofit/>
          </a:bodyPr>
          <a:lstStyle/>
          <a:p>
            <a:pPr marL="0" indent="0">
              <a:buNone/>
            </a:pPr>
            <a:r>
              <a:rPr lang="en-US" dirty="0"/>
              <a:t>Patrick Kelly has an undergraduate degree from UAB and a master’s degree and PhD from the University of Louisville. He previously served as the Vice President for the National Center for the Management of Higher Education Systems for 17 years.  Prior to that he worked for the Kentucky Council on Postsecondary Education as the Senior Associate Director for Information and Research. Dr. Kelly’s expertise in data analytics, especially in the areas of education and the economy, align well with several ACHE initiatives. Patrick is from Trussville. </a:t>
            </a:r>
          </a:p>
        </p:txBody>
      </p:sp>
      <p:pic>
        <p:nvPicPr>
          <p:cNvPr id="1026" name="Picture 2" descr="Patrick Kelly - Visiting Research Associate - East Tennessee State  University | LinkedIn">
            <a:extLst>
              <a:ext uri="{FF2B5EF4-FFF2-40B4-BE49-F238E27FC236}">
                <a16:creationId xmlns:a16="http://schemas.microsoft.com/office/drawing/2014/main" id="{9C5BBBE2-5AE1-4B56-B125-F8A6AEF5F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4077" y="2159540"/>
            <a:ext cx="3038205" cy="303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2255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07359"/>
            <a:ext cx="11404600" cy="5740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2800" b="1" dirty="0">
                <a:solidFill>
                  <a:srgbClr val="0070C0"/>
                </a:solidFill>
                <a:latin typeface="Calibri" panose="020F0502020204030204"/>
              </a:rPr>
              <a:t>4c</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Master of Science in Interdisciplinary Studies (CIP 30.0000)</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lvl="0" indent="-342900" fontAlgn="base">
              <a:buFont typeface="Arial" panose="020B0604020202020204" pitchFamily="34" charset="0"/>
              <a:buChar char="•"/>
            </a:pPr>
            <a:r>
              <a:rPr lang="en-US" sz="2400" dirty="0"/>
              <a:t>The proposed MS in Interdisciplinary Studies will allow students to blend distinct areas of expertise needed to compete for and advance within contemporary careers. The program is designed to attract part-time students, particularly working professionals who may be looking to upskill.</a:t>
            </a:r>
          </a:p>
          <a:p>
            <a:pPr lvl="0" fontAlgn="base"/>
            <a:endParaRPr lang="en-US" sz="2400" dirty="0"/>
          </a:p>
          <a:p>
            <a:pPr marL="342900" lvl="0" indent="-342900" fontAlgn="base">
              <a:buFont typeface="Arial" panose="020B0604020202020204" pitchFamily="34" charset="0"/>
              <a:buChar char="•"/>
            </a:pPr>
            <a:r>
              <a:rPr lang="en-US" sz="2400" dirty="0"/>
              <a:t>The option of stacking graduate certificates into a master’s degree may appeal to new populations who may otherwise not seek post-baccalaureate educational opportunities. This aim aligns with regional and state workforce development goals.</a:t>
            </a:r>
          </a:p>
          <a:p>
            <a:pPr lvl="0" fontAlgn="base"/>
            <a:endParaRPr lang="en-US" sz="2400" dirty="0"/>
          </a:p>
          <a:p>
            <a:pPr marL="342900" indent="-342900">
              <a:buFont typeface="Arial" panose="020B0604020202020204" pitchFamily="34" charset="0"/>
              <a:buChar char="•"/>
            </a:pPr>
            <a:r>
              <a:rPr lang="en-US" sz="2400" dirty="0"/>
              <a:t>The proposed program offers flexibility within UA’s existing </a:t>
            </a:r>
          </a:p>
          <a:p>
            <a:pPr marL="339725"/>
            <a:r>
              <a:rPr lang="en-US" sz="2400" dirty="0"/>
              <a:t>graduate offerings and will not require any additional </a:t>
            </a:r>
          </a:p>
          <a:p>
            <a:pPr marL="339725"/>
            <a:r>
              <a:rPr lang="en-US" sz="2400" dirty="0"/>
              <a:t>resources to deliver.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7789A35-4329-4DAA-8C25-249BD6D4A290}"/>
              </a:ext>
            </a:extLst>
          </p:cNvPr>
          <p:cNvPicPr>
            <a:picLocks noChangeAspect="1"/>
          </p:cNvPicPr>
          <p:nvPr/>
        </p:nvPicPr>
        <p:blipFill>
          <a:blip r:embed="rId2"/>
          <a:stretch>
            <a:fillRect/>
          </a:stretch>
        </p:blipFill>
        <p:spPr>
          <a:xfrm>
            <a:off x="9292396" y="211342"/>
            <a:ext cx="2603271" cy="749030"/>
          </a:xfrm>
          <a:prstGeom prst="rect">
            <a:avLst/>
          </a:prstGeom>
        </p:spPr>
      </p:pic>
      <p:pic>
        <p:nvPicPr>
          <p:cNvPr id="4" name="Picture 3">
            <a:extLst>
              <a:ext uri="{FF2B5EF4-FFF2-40B4-BE49-F238E27FC236}">
                <a16:creationId xmlns:a16="http://schemas.microsoft.com/office/drawing/2014/main" id="{65458908-AEFF-43D7-9B24-2643A11F13C0}"/>
              </a:ext>
            </a:extLst>
          </p:cNvPr>
          <p:cNvPicPr>
            <a:picLocks noChangeAspect="1"/>
          </p:cNvPicPr>
          <p:nvPr/>
        </p:nvPicPr>
        <p:blipFill>
          <a:blip r:embed="rId3"/>
          <a:stretch>
            <a:fillRect/>
          </a:stretch>
        </p:blipFill>
        <p:spPr>
          <a:xfrm>
            <a:off x="8575038" y="4398758"/>
            <a:ext cx="2247900" cy="2247900"/>
          </a:xfrm>
          <a:prstGeom prst="rect">
            <a:avLst/>
          </a:prstGeom>
        </p:spPr>
      </p:pic>
    </p:spTree>
    <p:extLst>
      <p:ext uri="{BB962C8B-B14F-4D97-AF65-F5344CB8AC3E}">
        <p14:creationId xmlns:p14="http://schemas.microsoft.com/office/powerpoint/2010/main" val="11048072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H-4c: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Alabama’s proposal to offer a Master of Science in Interdisciplinary Studies. </a:t>
            </a:r>
          </a:p>
        </p:txBody>
      </p:sp>
    </p:spTree>
    <p:extLst>
      <p:ext uri="{BB962C8B-B14F-4D97-AF65-F5344CB8AC3E}">
        <p14:creationId xmlns:p14="http://schemas.microsoft.com/office/powerpoint/2010/main" val="28368667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228502"/>
            <a:ext cx="10843787"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4472C4"/>
                </a:solidFill>
                <a:latin typeface="Calibri" panose="020F0502020204030204"/>
              </a:rPr>
              <a:t>3d</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Bachelor of Science in General Business </a:t>
            </a:r>
          </a:p>
          <a:p>
            <a:pPr marL="574675" marR="0" lvl="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52.0101) – Substantive Modification</a:t>
            </a:r>
          </a:p>
          <a:p>
            <a:endParaRPr lang="en-US" sz="1600" dirty="0"/>
          </a:p>
          <a:p>
            <a:pPr marL="285750" indent="-285750">
              <a:buFont typeface="Arial" panose="020B0604020202020204" pitchFamily="34" charset="0"/>
              <a:buChar char="•"/>
            </a:pPr>
            <a:r>
              <a:rPr lang="en-US" sz="2400" dirty="0"/>
              <a:t>The University of Alabama (UA) is proposing to modify the CIP code for its BS in General Business from CIP 52.0201, which is shared with the BS in Management, to CIP 52.0101 (Business/Commerce, General), which better describes the content of the degree. Consistent with Commission policy, the proposed substantive modification pertains to a program that has already been in existence and does not require any additional funding to deliver in its modified form. </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A93475B-FE8B-41CE-B7AD-766D50CB7D98}"/>
              </a:ext>
            </a:extLst>
          </p:cNvPr>
          <p:cNvPicPr>
            <a:picLocks noChangeAspect="1"/>
          </p:cNvPicPr>
          <p:nvPr/>
        </p:nvPicPr>
        <p:blipFill>
          <a:blip r:embed="rId4"/>
          <a:stretch>
            <a:fillRect/>
          </a:stretch>
        </p:blipFill>
        <p:spPr>
          <a:xfrm>
            <a:off x="8502817" y="465540"/>
            <a:ext cx="2603271" cy="749030"/>
          </a:xfrm>
          <a:prstGeom prst="rect">
            <a:avLst/>
          </a:prstGeom>
        </p:spPr>
      </p:pic>
      <p:pic>
        <p:nvPicPr>
          <p:cNvPr id="3" name="Picture 2">
            <a:extLst>
              <a:ext uri="{FF2B5EF4-FFF2-40B4-BE49-F238E27FC236}">
                <a16:creationId xmlns:a16="http://schemas.microsoft.com/office/drawing/2014/main" id="{30CC424E-E95C-4C56-A21E-C8C110A11AFB}"/>
              </a:ext>
            </a:extLst>
          </p:cNvPr>
          <p:cNvPicPr>
            <a:picLocks noChangeAspect="1"/>
          </p:cNvPicPr>
          <p:nvPr/>
        </p:nvPicPr>
        <p:blipFill>
          <a:blip r:embed="rId5"/>
          <a:stretch>
            <a:fillRect/>
          </a:stretch>
        </p:blipFill>
        <p:spPr>
          <a:xfrm>
            <a:off x="4528446" y="4529716"/>
            <a:ext cx="3135107" cy="2088765"/>
          </a:xfrm>
          <a:prstGeom prst="rect">
            <a:avLst/>
          </a:prstGeom>
        </p:spPr>
      </p:pic>
    </p:spTree>
    <p:extLst>
      <p:ext uri="{BB962C8B-B14F-4D97-AF65-F5344CB8AC3E}">
        <p14:creationId xmlns:p14="http://schemas.microsoft.com/office/powerpoint/2010/main" val="23633842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123</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H-4d: </a:t>
            </a:r>
          </a:p>
          <a:p>
            <a:endParaRPr lang="en-US" sz="3200" b="1" dirty="0">
              <a:solidFill>
                <a:srgbClr val="0070C0"/>
              </a:solidFill>
            </a:endParaRPr>
          </a:p>
          <a:p>
            <a:pPr lvl="0">
              <a:spcBef>
                <a:spcPts val="600"/>
              </a:spcBef>
              <a:tabLst>
                <a:tab pos="457200" algn="l"/>
              </a:tabLst>
              <a:defRPr/>
            </a:pPr>
            <a:r>
              <a:rPr lang="en-US" sz="2800" dirty="0"/>
              <a:t>That the Commission approve University of Alabama’s </a:t>
            </a:r>
            <a:r>
              <a:rPr lang="en-US" sz="2800" dirty="0">
                <a:solidFill>
                  <a:prstClr val="black"/>
                </a:solidFill>
              </a:rPr>
              <a:t>request for substantive modification to its </a:t>
            </a:r>
            <a:r>
              <a:rPr lang="en-US" sz="2800" dirty="0"/>
              <a:t>Bachelor of Science in General Business.  </a:t>
            </a:r>
          </a:p>
        </p:txBody>
      </p:sp>
    </p:spTree>
    <p:extLst>
      <p:ext uri="{BB962C8B-B14F-4D97-AF65-F5344CB8AC3E}">
        <p14:creationId xmlns:p14="http://schemas.microsoft.com/office/powerpoint/2010/main" val="28068266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5740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 in Huntsville</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2800" b="1" dirty="0">
                <a:solidFill>
                  <a:srgbClr val="0070C0"/>
                </a:solidFill>
                <a:latin typeface="Calibri" panose="020F0502020204030204"/>
              </a:rPr>
              <a:t>5a</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Master of Science in Kinesiology (CIP 31.0505)</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MS in Kinesiology is designed to prepare graduates for in-demand occupations as coaches/scouts and exercise trainers, with a focus on sports science.</a:t>
            </a:r>
          </a:p>
          <a:p>
            <a:endParaRPr lang="en-US" sz="3600" dirty="0"/>
          </a:p>
          <a:p>
            <a:pPr marL="342900" lvl="0" indent="-342900">
              <a:buFont typeface="Arial" panose="020B0604020202020204" pitchFamily="34" charset="0"/>
              <a:buChar char="•"/>
            </a:pPr>
            <a:r>
              <a:rPr lang="en-US" sz="2400" dirty="0"/>
              <a:t>The proposed program will build on UAH’s existing BS </a:t>
            </a:r>
          </a:p>
          <a:p>
            <a:pPr marL="339725" lvl="0"/>
            <a:r>
              <a:rPr lang="en-US" sz="2400" dirty="0"/>
              <a:t>in Kinesiology that continues to exceed enrollment and </a:t>
            </a:r>
          </a:p>
          <a:p>
            <a:pPr marL="339725" lvl="0"/>
            <a:r>
              <a:rPr lang="en-US" sz="2400" dirty="0"/>
              <a:t>graduate expectations since its initial start in 2015.</a:t>
            </a:r>
          </a:p>
          <a:p>
            <a:endParaRPr lang="en-US" sz="3600" dirty="0"/>
          </a:p>
          <a:p>
            <a:pPr marL="342900" indent="-342900">
              <a:buFont typeface="Arial" panose="020B0604020202020204" pitchFamily="34" charset="0"/>
              <a:buChar char="•"/>
            </a:pPr>
            <a:r>
              <a:rPr lang="en-US" sz="2400" dirty="0"/>
              <a:t>This proposed program is designed to prepare graduates for professional certification through the National Strength and Conditioning Association (NSCA), and the proposal includes a letter of support attesting to alignment with NSCA standards.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DF4E840-CBB6-40C0-8258-EED30AC8179F}"/>
              </a:ext>
            </a:extLst>
          </p:cNvPr>
          <p:cNvPicPr>
            <a:picLocks noChangeAspect="1"/>
          </p:cNvPicPr>
          <p:nvPr/>
        </p:nvPicPr>
        <p:blipFill>
          <a:blip r:embed="rId2"/>
          <a:stretch>
            <a:fillRect/>
          </a:stretch>
        </p:blipFill>
        <p:spPr>
          <a:xfrm>
            <a:off x="9012832" y="174547"/>
            <a:ext cx="2395936" cy="1335140"/>
          </a:xfrm>
          <a:prstGeom prst="rect">
            <a:avLst/>
          </a:prstGeom>
        </p:spPr>
      </p:pic>
      <p:pic>
        <p:nvPicPr>
          <p:cNvPr id="3" name="Picture 2">
            <a:extLst>
              <a:ext uri="{FF2B5EF4-FFF2-40B4-BE49-F238E27FC236}">
                <a16:creationId xmlns:a16="http://schemas.microsoft.com/office/drawing/2014/main" id="{1CF31412-3804-464A-B04D-F800D29137C6}"/>
              </a:ext>
            </a:extLst>
          </p:cNvPr>
          <p:cNvPicPr>
            <a:picLocks noChangeAspect="1"/>
          </p:cNvPicPr>
          <p:nvPr/>
        </p:nvPicPr>
        <p:blipFill>
          <a:blip r:embed="rId3"/>
          <a:stretch>
            <a:fillRect/>
          </a:stretch>
        </p:blipFill>
        <p:spPr>
          <a:xfrm>
            <a:off x="8164363" y="2645923"/>
            <a:ext cx="2485952" cy="2003828"/>
          </a:xfrm>
          <a:prstGeom prst="rect">
            <a:avLst/>
          </a:prstGeom>
        </p:spPr>
      </p:pic>
    </p:spTree>
    <p:extLst>
      <p:ext uri="{BB962C8B-B14F-4D97-AF65-F5344CB8AC3E}">
        <p14:creationId xmlns:p14="http://schemas.microsoft.com/office/powerpoint/2010/main" val="40833175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E-5a: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Alabama in Huntsville’s proposal to offer a Master of Science in Kinesiology. </a:t>
            </a:r>
          </a:p>
        </p:txBody>
      </p:sp>
    </p:spTree>
    <p:extLst>
      <p:ext uri="{BB962C8B-B14F-4D97-AF65-F5344CB8AC3E}">
        <p14:creationId xmlns:p14="http://schemas.microsoft.com/office/powerpoint/2010/main" val="42553563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61401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 in Huntsville</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2800" b="1" dirty="0">
                <a:solidFill>
                  <a:srgbClr val="4472C4"/>
                </a:solidFill>
                <a:latin typeface="Calibri" panose="020F0502020204030204"/>
              </a:rPr>
              <a:t>5b</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lang="en-US" sz="2800" b="1" dirty="0">
                <a:solidFill>
                  <a:srgbClr val="4472C4"/>
                </a:solidFill>
                <a:latin typeface="Calibri" panose="020F0502020204030204"/>
              </a:rPr>
              <a:t>Doctor of Philosophy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in Applied Experimental</a:t>
            </a:r>
          </a:p>
          <a:p>
            <a:pPr marL="574675" marR="0" lvl="0" algn="l" defTabSz="914400" rtl="0" eaLnBrk="1" fontAlgn="auto" latinLnBrk="0" hangingPunct="1">
              <a:lnSpc>
                <a:spcPct val="100000"/>
              </a:lnSpc>
              <a:spcBef>
                <a:spcPts val="0"/>
              </a:spcBef>
              <a:spcAft>
                <a:spcPts val="0"/>
              </a:spcAft>
              <a:buClrTx/>
              <a:buSzTx/>
              <a:buFontTx/>
              <a:buNone/>
              <a:tabLst>
                <a:tab pos="457200" algn="l"/>
              </a:tabLst>
              <a:defRPr/>
            </a:pPr>
            <a:r>
              <a:rPr lang="en-US" sz="2800" b="1" dirty="0">
                <a:solidFill>
                  <a:srgbClr val="4472C4"/>
                </a:solidFill>
                <a:latin typeface="Calibri" panose="020F0502020204030204"/>
              </a:rPr>
              <a:t>Psychology</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(CIP 42.2813)</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200" dirty="0"/>
              <a:t>The Huntsville area has seen major growth in manufacturing and information industries that will increase demand for professionals trained in Applied Experimental Psychology.</a:t>
            </a:r>
          </a:p>
          <a:p>
            <a:endParaRPr lang="en-US" sz="2200" dirty="0"/>
          </a:p>
          <a:p>
            <a:pPr marL="342900" lvl="0" indent="-342900">
              <a:buFont typeface="Arial" panose="020B0604020202020204" pitchFamily="34" charset="0"/>
              <a:buChar char="•"/>
            </a:pPr>
            <a:r>
              <a:rPr lang="en-US" sz="2200" dirty="0"/>
              <a:t>The online asynchronous and face-to-face delivery models </a:t>
            </a:r>
          </a:p>
          <a:p>
            <a:pPr marL="339725" lvl="0"/>
            <a:r>
              <a:rPr lang="en-US" sz="2200" dirty="0"/>
              <a:t>will make this degree easily accessible to both working and</a:t>
            </a:r>
          </a:p>
          <a:p>
            <a:pPr marL="339725" lvl="0"/>
            <a:r>
              <a:rPr lang="en-US" sz="2200" dirty="0"/>
              <a:t>traditional students.</a:t>
            </a:r>
          </a:p>
          <a:p>
            <a:endParaRPr lang="en-US" sz="2200" dirty="0"/>
          </a:p>
          <a:p>
            <a:pPr marL="342900" lvl="0" indent="-342900">
              <a:buFont typeface="Arial" panose="020B0604020202020204" pitchFamily="34" charset="0"/>
              <a:buChar char="•"/>
            </a:pPr>
            <a:r>
              <a:rPr lang="en-US" sz="2200" dirty="0"/>
              <a:t>Faculty in UAH’s Department of Psychology have a successful track record of attracting extramural funding, and several existing funders have indicated their willingness to increase funding once a doctoral program is established.  </a:t>
            </a:r>
          </a:p>
          <a:p>
            <a:endParaRPr lang="en-US" sz="2200" dirty="0"/>
          </a:p>
          <a:p>
            <a:pPr marL="342900" lvl="0" indent="-342900">
              <a:buFont typeface="Arial" panose="020B0604020202020204" pitchFamily="34" charset="0"/>
              <a:buChar char="•"/>
            </a:pPr>
            <a:r>
              <a:rPr lang="en-US" sz="2200" dirty="0"/>
              <a:t>The program proposal includes two letters of support from industry professionals attesting to the need for doctoral-level Psychology graduates trained in Human Factors and Psychology/Law.</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DF4E840-CBB6-40C0-8258-EED30AC8179F}"/>
              </a:ext>
            </a:extLst>
          </p:cNvPr>
          <p:cNvPicPr>
            <a:picLocks noChangeAspect="1"/>
          </p:cNvPicPr>
          <p:nvPr/>
        </p:nvPicPr>
        <p:blipFill>
          <a:blip r:embed="rId2"/>
          <a:stretch>
            <a:fillRect/>
          </a:stretch>
        </p:blipFill>
        <p:spPr>
          <a:xfrm>
            <a:off x="8687492" y="211342"/>
            <a:ext cx="2217214" cy="1235547"/>
          </a:xfrm>
          <a:prstGeom prst="rect">
            <a:avLst/>
          </a:prstGeom>
        </p:spPr>
      </p:pic>
      <p:pic>
        <p:nvPicPr>
          <p:cNvPr id="3" name="Picture 2">
            <a:extLst>
              <a:ext uri="{FF2B5EF4-FFF2-40B4-BE49-F238E27FC236}">
                <a16:creationId xmlns:a16="http://schemas.microsoft.com/office/drawing/2014/main" id="{2E23A263-18D5-41A6-8477-E89CCE1F4DE5}"/>
              </a:ext>
            </a:extLst>
          </p:cNvPr>
          <p:cNvPicPr>
            <a:picLocks noChangeAspect="1"/>
          </p:cNvPicPr>
          <p:nvPr/>
        </p:nvPicPr>
        <p:blipFill>
          <a:blip r:embed="rId3"/>
          <a:stretch>
            <a:fillRect/>
          </a:stretch>
        </p:blipFill>
        <p:spPr>
          <a:xfrm>
            <a:off x="8281575" y="2636399"/>
            <a:ext cx="3029048" cy="1585202"/>
          </a:xfrm>
          <a:prstGeom prst="rect">
            <a:avLst/>
          </a:prstGeom>
        </p:spPr>
      </p:pic>
    </p:spTree>
    <p:extLst>
      <p:ext uri="{BB962C8B-B14F-4D97-AF65-F5344CB8AC3E}">
        <p14:creationId xmlns:p14="http://schemas.microsoft.com/office/powerpoint/2010/main" val="18375898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t>
            </a:r>
            <a:r>
              <a:rPr lang="en-US" sz="3200" b="1" dirty="0">
                <a:solidFill>
                  <a:srgbClr val="4472C4"/>
                </a:solidFill>
                <a:latin typeface="Calibri" panose="020F0502020204030204"/>
              </a:rPr>
              <a:t>H</a:t>
            </a: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-5b: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Alabama in Huntsville’s proposal to offer a Doctor of Philosophy in Applied Experimental Psychology. </a:t>
            </a:r>
          </a:p>
        </p:txBody>
      </p:sp>
    </p:spTree>
    <p:extLst>
      <p:ext uri="{BB962C8B-B14F-4D97-AF65-F5344CB8AC3E}">
        <p14:creationId xmlns:p14="http://schemas.microsoft.com/office/powerpoint/2010/main" val="4260093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South Alabama</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2800" b="1" dirty="0">
                <a:solidFill>
                  <a:srgbClr val="0070C0"/>
                </a:solidFill>
                <a:latin typeface="Calibri" panose="020F0502020204030204"/>
              </a:rPr>
              <a:t>6a</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Arts in Journalism (CIP 09.0499)</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The proposed BA in Journalism will expand a current concentration in the BA in Communication into a full program, utilizing existing faculty, courses, and facilities.</a:t>
            </a:r>
          </a:p>
          <a:p>
            <a:endParaRPr lang="en-US" sz="2400" dirty="0"/>
          </a:p>
          <a:p>
            <a:pPr marL="342900" lvl="0" indent="-342900">
              <a:buFont typeface="Arial" panose="020B0604020202020204" pitchFamily="34" charset="0"/>
              <a:buChar char="•"/>
            </a:pPr>
            <a:r>
              <a:rPr lang="en-US" sz="2400" dirty="0"/>
              <a:t>The proposed program will provide more specialized coursework specific to journalism, and better prepare graduates for careers in the field.</a:t>
            </a:r>
          </a:p>
          <a:p>
            <a:pPr marL="339725"/>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338E2D0-5A43-41C4-B9DA-FB070F804521}"/>
              </a:ext>
            </a:extLst>
          </p:cNvPr>
          <p:cNvPicPr>
            <a:picLocks noChangeAspect="1"/>
          </p:cNvPicPr>
          <p:nvPr/>
        </p:nvPicPr>
        <p:blipFill>
          <a:blip r:embed="rId2"/>
          <a:stretch>
            <a:fillRect/>
          </a:stretch>
        </p:blipFill>
        <p:spPr>
          <a:xfrm>
            <a:off x="9221892" y="211342"/>
            <a:ext cx="1977816" cy="1150530"/>
          </a:xfrm>
          <a:prstGeom prst="rect">
            <a:avLst/>
          </a:prstGeom>
        </p:spPr>
      </p:pic>
      <p:pic>
        <p:nvPicPr>
          <p:cNvPr id="3" name="Picture 2">
            <a:extLst>
              <a:ext uri="{FF2B5EF4-FFF2-40B4-BE49-F238E27FC236}">
                <a16:creationId xmlns:a16="http://schemas.microsoft.com/office/drawing/2014/main" id="{E987826C-8743-46B3-9DE3-178A4E30B2FA}"/>
              </a:ext>
            </a:extLst>
          </p:cNvPr>
          <p:cNvPicPr>
            <a:picLocks noChangeAspect="1"/>
          </p:cNvPicPr>
          <p:nvPr/>
        </p:nvPicPr>
        <p:blipFill>
          <a:blip r:embed="rId3"/>
          <a:stretch>
            <a:fillRect/>
          </a:stretch>
        </p:blipFill>
        <p:spPr>
          <a:xfrm>
            <a:off x="3894401" y="3946235"/>
            <a:ext cx="4403198" cy="2607519"/>
          </a:xfrm>
          <a:prstGeom prst="rect">
            <a:avLst/>
          </a:prstGeom>
        </p:spPr>
      </p:pic>
    </p:spTree>
    <p:extLst>
      <p:ext uri="{BB962C8B-B14F-4D97-AF65-F5344CB8AC3E}">
        <p14:creationId xmlns:p14="http://schemas.microsoft.com/office/powerpoint/2010/main" val="18064375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H-6a: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lvl="0">
              <a:spcBef>
                <a:spcPts val="600"/>
              </a:spcBef>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South </a:t>
            </a:r>
            <a:r>
              <a:rPr lang="en-US" sz="2800" dirty="0">
                <a:solidFill>
                  <a:prstClr val="black"/>
                </a:solidFill>
              </a:rPr>
              <a:t>Alabama’s proposal to offer a Bachelor of Arts in Journalism.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975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59569A4F-5A22-4A3A-A90A-104D9534CC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5758" y="1694921"/>
            <a:ext cx="3250260" cy="3553088"/>
          </a:xfrm>
          <a:prstGeom prst="rect">
            <a:avLst/>
          </a:prstGeom>
        </p:spPr>
      </p:pic>
      <p:sp>
        <p:nvSpPr>
          <p:cNvPr id="7" name="Title 1">
            <a:extLst>
              <a:ext uri="{FF2B5EF4-FFF2-40B4-BE49-F238E27FC236}">
                <a16:creationId xmlns:a16="http://schemas.microsoft.com/office/drawing/2014/main" id="{BFB99FB0-8080-4FDA-87B5-FDA5B6EF8E7C}"/>
              </a:ext>
            </a:extLst>
          </p:cNvPr>
          <p:cNvSpPr txBox="1">
            <a:spLocks/>
          </p:cNvSpPr>
          <p:nvPr/>
        </p:nvSpPr>
        <p:spPr>
          <a:xfrm>
            <a:off x="2017245" y="481297"/>
            <a:ext cx="8157510" cy="923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5"/>
                </a:solidFill>
                <a:latin typeface="+mn-lt"/>
              </a:rPr>
              <a:t>Latonya Knight, Staff Accountant</a:t>
            </a:r>
          </a:p>
        </p:txBody>
      </p:sp>
      <p:sp>
        <p:nvSpPr>
          <p:cNvPr id="8" name="Content Placeholder 2">
            <a:extLst>
              <a:ext uri="{FF2B5EF4-FFF2-40B4-BE49-F238E27FC236}">
                <a16:creationId xmlns:a16="http://schemas.microsoft.com/office/drawing/2014/main" id="{1AB6FBD0-F896-4D2E-A57F-9DBE1DD7A96E}"/>
              </a:ext>
            </a:extLst>
          </p:cNvPr>
          <p:cNvSpPr txBox="1">
            <a:spLocks/>
          </p:cNvSpPr>
          <p:nvPr/>
        </p:nvSpPr>
        <p:spPr>
          <a:xfrm>
            <a:off x="914401" y="1977069"/>
            <a:ext cx="7276288" cy="29038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Latonya has an undergraduate degree from AUM in Accounting and a master’s degree in Human Resources Management from Troy University. She previously served for 12 years as a Business Office Manager for the Father Purcell Memorial Exceptional Children Center. Latonya is from and still resides in Montgomery. </a:t>
            </a:r>
          </a:p>
          <a:p>
            <a:pPr marL="0" indent="0">
              <a:buFont typeface="Arial" panose="020B0604020202020204" pitchFamily="34" charset="0"/>
              <a:buNone/>
            </a:pPr>
            <a:r>
              <a:rPr lang="en-US" dirty="0"/>
              <a:t> </a:t>
            </a:r>
          </a:p>
        </p:txBody>
      </p:sp>
    </p:spTree>
    <p:extLst>
      <p:ext uri="{BB962C8B-B14F-4D97-AF65-F5344CB8AC3E}">
        <p14:creationId xmlns:p14="http://schemas.microsoft.com/office/powerpoint/2010/main" val="21718275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South Alabama</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2800" b="1" dirty="0">
                <a:solidFill>
                  <a:srgbClr val="0070C0"/>
                </a:solidFill>
                <a:latin typeface="Calibri" panose="020F0502020204030204"/>
              </a:rPr>
              <a:t>6b</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Arts in Advertising and Public Relations </a:t>
            </a:r>
          </a:p>
          <a:p>
            <a:pPr marL="574675" marR="0" lvl="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09.0900)</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The proposed BA in Advertising and Public Relations will expand </a:t>
            </a:r>
          </a:p>
          <a:p>
            <a:pPr marL="339725" lvl="0"/>
            <a:r>
              <a:rPr lang="en-US" sz="2400" dirty="0"/>
              <a:t>an existing concentration within the BA in Communication into a </a:t>
            </a:r>
          </a:p>
          <a:p>
            <a:pPr marL="339725" lvl="0"/>
            <a:r>
              <a:rPr lang="en-US" sz="2400" dirty="0"/>
              <a:t>full program, utilizing existing faculty, courses and facilities.</a:t>
            </a:r>
          </a:p>
          <a:p>
            <a:pPr marL="342900" lvl="0" indent="-342900">
              <a:buFont typeface="Arial" panose="020B0604020202020204" pitchFamily="34" charset="0"/>
              <a:buChar char="•"/>
            </a:pPr>
            <a:endParaRPr lang="en-US" sz="2400" dirty="0"/>
          </a:p>
          <a:p>
            <a:pPr marL="342900" lvl="0" indent="-342900">
              <a:buFont typeface="Arial" panose="020B0604020202020204" pitchFamily="34" charset="0"/>
              <a:buChar char="•"/>
            </a:pPr>
            <a:r>
              <a:rPr lang="en-US" sz="2400" dirty="0"/>
              <a:t>The program will provide more specialized coursework specific to advertising and public relations and better prepare graduates for careers in the field.</a:t>
            </a:r>
          </a:p>
          <a:p>
            <a:endParaRPr lang="en-US" sz="2400" dirty="0"/>
          </a:p>
          <a:p>
            <a:pPr marL="342900" lvl="0" indent="-342900">
              <a:buFont typeface="Arial" panose="020B0604020202020204" pitchFamily="34" charset="0"/>
              <a:buChar char="•"/>
            </a:pPr>
            <a:r>
              <a:rPr lang="en-US" sz="2400" dirty="0"/>
              <a:t>The proposal contains four letters of support from the following local employers: Lewis Communications, Threaded Fasteners, Dollar General Corporation, and the Mobile County License Commission.</a:t>
            </a:r>
          </a:p>
          <a:p>
            <a:pPr marL="339725"/>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6E87A0A-7548-48C8-B2F9-8584B160662F}"/>
              </a:ext>
            </a:extLst>
          </p:cNvPr>
          <p:cNvPicPr>
            <a:picLocks noChangeAspect="1"/>
          </p:cNvPicPr>
          <p:nvPr/>
        </p:nvPicPr>
        <p:blipFill>
          <a:blip r:embed="rId2"/>
          <a:stretch>
            <a:fillRect/>
          </a:stretch>
        </p:blipFill>
        <p:spPr>
          <a:xfrm>
            <a:off x="9223162" y="255565"/>
            <a:ext cx="1975275" cy="1146147"/>
          </a:xfrm>
          <a:prstGeom prst="rect">
            <a:avLst/>
          </a:prstGeom>
        </p:spPr>
      </p:pic>
      <p:pic>
        <p:nvPicPr>
          <p:cNvPr id="5" name="Picture 4">
            <a:extLst>
              <a:ext uri="{FF2B5EF4-FFF2-40B4-BE49-F238E27FC236}">
                <a16:creationId xmlns:a16="http://schemas.microsoft.com/office/drawing/2014/main" id="{6FAACC44-5AE0-4B09-A392-A63EE3601371}"/>
              </a:ext>
            </a:extLst>
          </p:cNvPr>
          <p:cNvPicPr>
            <a:picLocks noChangeAspect="1"/>
          </p:cNvPicPr>
          <p:nvPr/>
        </p:nvPicPr>
        <p:blipFill>
          <a:blip r:embed="rId3"/>
          <a:stretch>
            <a:fillRect/>
          </a:stretch>
        </p:blipFill>
        <p:spPr>
          <a:xfrm>
            <a:off x="9064578" y="1457863"/>
            <a:ext cx="2292441" cy="2292441"/>
          </a:xfrm>
          <a:prstGeom prst="rect">
            <a:avLst/>
          </a:prstGeom>
        </p:spPr>
      </p:pic>
    </p:spTree>
    <p:extLst>
      <p:ext uri="{BB962C8B-B14F-4D97-AF65-F5344CB8AC3E}">
        <p14:creationId xmlns:p14="http://schemas.microsoft.com/office/powerpoint/2010/main" val="16543090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H-6b: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lvl="0">
              <a:spcBef>
                <a:spcPts val="600"/>
              </a:spcBef>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South </a:t>
            </a:r>
            <a:r>
              <a:rPr lang="en-US" sz="2800" dirty="0">
                <a:solidFill>
                  <a:prstClr val="black"/>
                </a:solidFill>
              </a:rPr>
              <a:t>Alabama’s proposal to offer a Master of Arts in Advertising and Public Relations.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8347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63094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South Alabama</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2800" b="1" dirty="0">
                <a:solidFill>
                  <a:srgbClr val="0070C0"/>
                </a:solidFill>
                <a:latin typeface="Calibri" panose="020F0502020204030204"/>
              </a:rPr>
              <a:t>6c</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Arts in Digital Film and Television Production </a:t>
            </a:r>
          </a:p>
          <a:p>
            <a:pPr marL="515938" marR="0" lvl="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a:t>
            </a:r>
            <a:r>
              <a:rPr lang="en-US" sz="2800" b="1" dirty="0">
                <a:solidFill>
                  <a:srgbClr val="4472C4"/>
                </a:solidFill>
                <a:latin typeface="Calibri" panose="020F0502020204030204"/>
              </a:rPr>
              <a:t>50.0602</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The proposed BA in Digital Film and Television Production will expand an existing concentration within the BA in Communication into a full program, utilizing existing faculty, courses and facilities.</a:t>
            </a:r>
          </a:p>
          <a:p>
            <a:endParaRPr lang="en-US" sz="2400" dirty="0"/>
          </a:p>
          <a:p>
            <a:pPr marL="342900" lvl="0" indent="-342900">
              <a:buFont typeface="Arial" panose="020B0604020202020204" pitchFamily="34" charset="0"/>
              <a:buChar char="•"/>
            </a:pPr>
            <a:r>
              <a:rPr lang="en-US" sz="2400" dirty="0"/>
              <a:t>The program will provide more specialized coursework </a:t>
            </a:r>
          </a:p>
          <a:p>
            <a:pPr marL="339725" lvl="0"/>
            <a:r>
              <a:rPr lang="en-US" sz="2400" dirty="0"/>
              <a:t>specific to film and production and better prepare </a:t>
            </a:r>
          </a:p>
          <a:p>
            <a:pPr marL="339725" lvl="0"/>
            <a:r>
              <a:rPr lang="en-US" sz="2400" dirty="0"/>
              <a:t>graduates for careers in the field.</a:t>
            </a:r>
          </a:p>
          <a:p>
            <a:endParaRPr lang="en-US" sz="2400" dirty="0"/>
          </a:p>
          <a:p>
            <a:pPr marL="342900" lvl="0" indent="-342900">
              <a:buFont typeface="Arial" panose="020B0604020202020204" pitchFamily="34" charset="0"/>
              <a:buChar char="•"/>
            </a:pPr>
            <a:r>
              <a:rPr lang="en-US" sz="2400" dirty="0"/>
              <a:t>The proposal contains several letters of support from local employers and supporters, including one pledging to establish an endowed scholarship for students in the proposed program. </a:t>
            </a:r>
          </a:p>
          <a:p>
            <a:pPr marL="339725"/>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011B664-EEBE-4228-BB36-2A79AD1A8B46}"/>
              </a:ext>
            </a:extLst>
          </p:cNvPr>
          <p:cNvPicPr>
            <a:picLocks noChangeAspect="1"/>
          </p:cNvPicPr>
          <p:nvPr/>
        </p:nvPicPr>
        <p:blipFill>
          <a:blip r:embed="rId2"/>
          <a:stretch>
            <a:fillRect/>
          </a:stretch>
        </p:blipFill>
        <p:spPr>
          <a:xfrm>
            <a:off x="9486501" y="336462"/>
            <a:ext cx="1975275" cy="1146147"/>
          </a:xfrm>
          <a:prstGeom prst="rect">
            <a:avLst/>
          </a:prstGeom>
        </p:spPr>
      </p:pic>
      <p:pic>
        <p:nvPicPr>
          <p:cNvPr id="4" name="Picture 3">
            <a:extLst>
              <a:ext uri="{FF2B5EF4-FFF2-40B4-BE49-F238E27FC236}">
                <a16:creationId xmlns:a16="http://schemas.microsoft.com/office/drawing/2014/main" id="{4E7B465C-8B4A-439E-8405-387F750CBB6D}"/>
              </a:ext>
            </a:extLst>
          </p:cNvPr>
          <p:cNvPicPr>
            <a:picLocks noChangeAspect="1"/>
          </p:cNvPicPr>
          <p:nvPr/>
        </p:nvPicPr>
        <p:blipFill>
          <a:blip r:embed="rId3"/>
          <a:stretch>
            <a:fillRect/>
          </a:stretch>
        </p:blipFill>
        <p:spPr>
          <a:xfrm>
            <a:off x="8043505" y="2958806"/>
            <a:ext cx="3192091" cy="1795211"/>
          </a:xfrm>
          <a:prstGeom prst="rect">
            <a:avLst/>
          </a:prstGeom>
        </p:spPr>
      </p:pic>
    </p:spTree>
    <p:extLst>
      <p:ext uri="{BB962C8B-B14F-4D97-AF65-F5344CB8AC3E}">
        <p14:creationId xmlns:p14="http://schemas.microsoft.com/office/powerpoint/2010/main" val="6117144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H-6c: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lvl="0">
              <a:spcBef>
                <a:spcPts val="600"/>
              </a:spcBef>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South </a:t>
            </a:r>
            <a:r>
              <a:rPr lang="en-US" sz="2800" dirty="0">
                <a:solidFill>
                  <a:prstClr val="black"/>
                </a:solidFill>
              </a:rPr>
              <a:t>Alabama’s proposal to offer a Bachelor of Arts in Digital Film and Television Production.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5859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37199" y="1537489"/>
            <a:ext cx="11364017" cy="5119750"/>
            <a:chOff x="521325" y="611986"/>
            <a:chExt cx="11364017" cy="511975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309" y="728800"/>
              <a:ext cx="1115422" cy="11154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394" y="894078"/>
              <a:ext cx="2281645" cy="95014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532" y="692421"/>
              <a:ext cx="2030186" cy="13534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4682" y="768555"/>
              <a:ext cx="1085231" cy="99479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936" y="927190"/>
              <a:ext cx="2288875" cy="71864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5422" y="611986"/>
              <a:ext cx="1172240" cy="117224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058" y="2062354"/>
              <a:ext cx="1028155" cy="102815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3394" y="2095831"/>
              <a:ext cx="2032802" cy="81870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8421" y="1977174"/>
              <a:ext cx="1536408" cy="89303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077" y="1954978"/>
              <a:ext cx="1608331" cy="93742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85628" y="2045878"/>
              <a:ext cx="1972183" cy="650748"/>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31" y="2034283"/>
              <a:ext cx="1661311" cy="58145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5318" y="3161119"/>
              <a:ext cx="1167673" cy="115833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09790" y="3195310"/>
              <a:ext cx="1257929" cy="1257929"/>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15743" y="3149408"/>
              <a:ext cx="1257929" cy="1257929"/>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99908" y="3123788"/>
              <a:ext cx="1158463" cy="1316436"/>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32979" y="2996722"/>
              <a:ext cx="1158463" cy="1158463"/>
            </a:xfrm>
            <a:prstGeom prst="rect">
              <a:avLst/>
            </a:prstGeom>
          </p:spPr>
        </p:pic>
        <p:pic>
          <p:nvPicPr>
            <p:cNvPr id="21" name="Picture 20"/>
            <p:cNvPicPr>
              <a:picLocks noChangeAspect="1"/>
            </p:cNvPicPr>
            <p:nvPr/>
          </p:nvPicPr>
          <p:blipFill rotWithShape="1">
            <a:blip r:embed="rId19">
              <a:extLst>
                <a:ext uri="{28A0092B-C50C-407E-A947-70E740481C1C}">
                  <a14:useLocalDpi xmlns:a14="http://schemas.microsoft.com/office/drawing/2010/main" val="0"/>
                </a:ext>
              </a:extLst>
            </a:blip>
            <a:srcRect t="1853"/>
            <a:stretch/>
          </p:blipFill>
          <p:spPr>
            <a:xfrm>
              <a:off x="9596467" y="3301850"/>
              <a:ext cx="2288875" cy="718642"/>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1325" y="4679543"/>
              <a:ext cx="1255406" cy="1052193"/>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33394" y="4942564"/>
              <a:ext cx="2318138" cy="484317"/>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98421" y="4746735"/>
              <a:ext cx="2101487" cy="524202"/>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79027" y="4610763"/>
              <a:ext cx="1629692" cy="796145"/>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692633" y="4389079"/>
              <a:ext cx="1257929" cy="1257929"/>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380231" y="4397848"/>
              <a:ext cx="1221973" cy="1221973"/>
            </a:xfrm>
            <a:prstGeom prst="rect">
              <a:avLst/>
            </a:prstGeom>
          </p:spPr>
        </p:pic>
      </p:grpSp>
      <p:sp>
        <p:nvSpPr>
          <p:cNvPr id="2" name="Rectangle 1"/>
          <p:cNvSpPr/>
          <p:nvPr/>
        </p:nvSpPr>
        <p:spPr>
          <a:xfrm>
            <a:off x="3113954" y="653286"/>
            <a:ext cx="7994778" cy="584775"/>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600"/>
              </a:spcAft>
              <a:buClrTx/>
              <a:buSzTx/>
              <a:buFontTx/>
              <a:buNone/>
              <a:tabLst>
                <a:tab pos="457200" algn="l"/>
              </a:tabLst>
              <a:defRPr/>
            </a:pP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ALABAMA</a:t>
            </a:r>
            <a:r>
              <a:rPr kumimoji="0" lang="en-US" sz="3200" b="1" i="0" u="none" strike="noStrike" kern="1200" cap="none" spc="30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COMMUNITY COLLEGE SYSTEM</a:t>
            </a:r>
          </a:p>
        </p:txBody>
      </p:sp>
      <p:pic>
        <p:nvPicPr>
          <p:cNvPr id="28" name="Picture 2" descr="https://www.accs.cc/images/seal.png"/>
          <p:cNvPicPr>
            <a:picLocks noChangeAspect="1" noChangeArrowheads="1"/>
          </p:cNvPicPr>
          <p:nvPr/>
        </p:nvPicPr>
        <p:blipFill>
          <a:blip r:embed="rId26">
            <a:extLst>
              <a:ext uri="{BEBA8EAE-BF5A-486C-A8C5-ECC9F3942E4B}">
                <a14:imgProps xmlns:a14="http://schemas.microsoft.com/office/drawing/2010/main">
                  <a14:imgLayer r:embed="rId27">
                    <a14:imgEffect>
                      <a14:colorTemperature colorTemp="6671"/>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2041380" y="472862"/>
            <a:ext cx="1048710" cy="1040884"/>
          </a:xfrm>
          <a:prstGeom prst="rect">
            <a:avLst/>
          </a:prstGeom>
          <a:noFill/>
          <a:extLst>
            <a:ext uri="{909E8E84-426E-40DD-AFC4-6F175D3DCCD1}">
              <a14:hiddenFill xmlns:a14="http://schemas.microsoft.com/office/drawing/2010/main">
                <a:solidFill>
                  <a:srgbClr val="FFFFFF"/>
                </a:solidFill>
              </a14:hiddenFill>
            </a:ext>
          </a:extLst>
        </p:spPr>
      </p:pic>
      <p:sp>
        <p:nvSpPr>
          <p:cNvPr id="30" name="Slide Number Placeholder 5">
            <a:extLst>
              <a:ext uri="{FF2B5EF4-FFF2-40B4-BE49-F238E27FC236}">
                <a16:creationId xmlns:a16="http://schemas.microsoft.com/office/drawing/2014/main" id="{99C62BA9-2447-4BF6-8CE6-5C30F2DAC86F}"/>
              </a:ext>
            </a:extLst>
          </p:cNvPr>
          <p:cNvSpPr>
            <a:spLocks noGrp="1"/>
          </p:cNvSpPr>
          <p:nvPr>
            <p:ph type="sldNum" sz="quarter" idx="12"/>
          </p:nvPr>
        </p:nvSpPr>
        <p:spPr>
          <a:xfrm>
            <a:off x="9158016" y="637528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0129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3784" y="293126"/>
            <a:ext cx="10440141"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Drake State Community &amp; Technical College</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7a.	 Associate of Applied Science and Certificate in </a:t>
            </a:r>
          </a:p>
          <a:p>
            <a:pPr marL="515938"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Child Development (CIP 19.0708)</a:t>
            </a:r>
          </a:p>
          <a:p>
            <a:pPr marL="0" marR="0" lvl="0" indent="0" algn="l" defTabSz="914400" rtl="0" eaLnBrk="1" fontAlgn="auto" latinLnBrk="0" hangingPunct="1">
              <a:lnSpc>
                <a:spcPct val="100000"/>
              </a:lnSpc>
              <a:buClrTx/>
              <a:buSzTx/>
              <a:buFontTx/>
              <a:buNone/>
              <a:tabLst>
                <a:tab pos="457200" algn="l"/>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This program will help meet high industry demand for childcare workers who are trained and certified, as this is a high turnover occupation.</a:t>
            </a:r>
          </a:p>
          <a:p>
            <a:endParaRPr lang="en-US" sz="1200" dirty="0"/>
          </a:p>
          <a:p>
            <a:pPr marL="342900" lvl="0" indent="-342900">
              <a:buFont typeface="Arial" panose="020B0604020202020204" pitchFamily="34" charset="0"/>
              <a:buChar char="•"/>
            </a:pPr>
            <a:r>
              <a:rPr lang="en-US" sz="2400" dirty="0"/>
              <a:t>DRA’s service area is experiencing significant growth due to big businesses like Mazda Toyota and Google Fiber, among others, creating new opportunities for day care workers and preschool teachers.</a:t>
            </a:r>
          </a:p>
          <a:p>
            <a:endParaRPr lang="en-US" sz="1200" dirty="0"/>
          </a:p>
          <a:p>
            <a:pPr marL="342900" lvl="0" indent="-342900">
              <a:buFont typeface="Arial" panose="020B0604020202020204" pitchFamily="34" charset="0"/>
              <a:buChar char="•"/>
            </a:pPr>
            <a:r>
              <a:rPr lang="en-US" sz="2400" dirty="0"/>
              <a:t>This proposal includes two letters of support from the Excel Academy (industry partner) and UAH College of Education (higher education partner).</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EE07639-4583-44C1-802E-7F657A8A443C}"/>
              </a:ext>
            </a:extLst>
          </p:cNvPr>
          <p:cNvPicPr>
            <a:picLocks noChangeAspect="1"/>
          </p:cNvPicPr>
          <p:nvPr/>
        </p:nvPicPr>
        <p:blipFill>
          <a:blip r:embed="rId3"/>
          <a:stretch>
            <a:fillRect/>
          </a:stretch>
        </p:blipFill>
        <p:spPr>
          <a:xfrm>
            <a:off x="10448604" y="623867"/>
            <a:ext cx="1249753" cy="1249753"/>
          </a:xfrm>
          <a:prstGeom prst="rect">
            <a:avLst/>
          </a:prstGeom>
        </p:spPr>
      </p:pic>
      <p:pic>
        <p:nvPicPr>
          <p:cNvPr id="4" name="Picture 3">
            <a:extLst>
              <a:ext uri="{FF2B5EF4-FFF2-40B4-BE49-F238E27FC236}">
                <a16:creationId xmlns:a16="http://schemas.microsoft.com/office/drawing/2014/main" id="{FA3BCF7A-E604-491D-82AD-CD3EAB5A364C}"/>
              </a:ext>
            </a:extLst>
          </p:cNvPr>
          <p:cNvPicPr>
            <a:picLocks noChangeAspect="1"/>
          </p:cNvPicPr>
          <p:nvPr/>
        </p:nvPicPr>
        <p:blipFill>
          <a:blip r:embed="rId4"/>
          <a:stretch>
            <a:fillRect/>
          </a:stretch>
        </p:blipFill>
        <p:spPr>
          <a:xfrm>
            <a:off x="3944303" y="5026079"/>
            <a:ext cx="4303393" cy="1721357"/>
          </a:xfrm>
          <a:prstGeom prst="rect">
            <a:avLst/>
          </a:prstGeom>
        </p:spPr>
      </p:pic>
    </p:spTree>
    <p:extLst>
      <p:ext uri="{BB962C8B-B14F-4D97-AF65-F5344CB8AC3E}">
        <p14:creationId xmlns:p14="http://schemas.microsoft.com/office/powerpoint/2010/main" val="16889154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H-7a: </a:t>
            </a:r>
          </a:p>
          <a:p>
            <a:endParaRPr lang="en-US" sz="3200" b="1" dirty="0">
              <a:solidFill>
                <a:srgbClr val="0070C0"/>
              </a:solidFill>
            </a:endParaRPr>
          </a:p>
          <a:p>
            <a:pPr>
              <a:spcBef>
                <a:spcPts val="600"/>
              </a:spcBef>
              <a:tabLst>
                <a:tab pos="457200" algn="l"/>
              </a:tabLst>
              <a:defRPr/>
            </a:pPr>
            <a:r>
              <a:rPr lang="en-US" sz="2800" dirty="0"/>
              <a:t>That the Commission approve the Drake State and Technical Community College’s proposal to offer an Associate of Applied Science and Certificate in Child Development. </a:t>
            </a:r>
          </a:p>
        </p:txBody>
      </p:sp>
    </p:spTree>
    <p:extLst>
      <p:ext uri="{BB962C8B-B14F-4D97-AF65-F5344CB8AC3E}">
        <p14:creationId xmlns:p14="http://schemas.microsoft.com/office/powerpoint/2010/main" val="31605504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3784" y="293126"/>
            <a:ext cx="10440141" cy="62786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Drake State Community &amp; Technical College</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7b.</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and Certificate in </a:t>
            </a:r>
          </a:p>
          <a:p>
            <a:pPr marL="515938"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Building Construction Technology (CIP 46.0415)</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This program will help meet high industry demand for construction trades workers and laborers, which appear on Alabama’s Statewide In-Demand Occupations List.</a:t>
            </a:r>
          </a:p>
          <a:p>
            <a:endParaRPr lang="en-US" sz="2400" dirty="0"/>
          </a:p>
          <a:p>
            <a:pPr marL="342900" lvl="0" indent="-342900">
              <a:buFont typeface="Arial" panose="020B0604020202020204" pitchFamily="34" charset="0"/>
              <a:buChar char="•"/>
            </a:pPr>
            <a:r>
              <a:rPr lang="en-US" sz="2400" dirty="0"/>
              <a:t>The College’s service area is experiencing significant </a:t>
            </a:r>
          </a:p>
          <a:p>
            <a:pPr marL="339725" lvl="0"/>
            <a:r>
              <a:rPr lang="en-US" sz="2400" dirty="0"/>
              <a:t>growth due to big businesses like Mazda Toyota and </a:t>
            </a:r>
          </a:p>
          <a:p>
            <a:pPr marL="339725" lvl="0"/>
            <a:r>
              <a:rPr lang="en-US" sz="2400" dirty="0"/>
              <a:t>Google Fiber, among others, creating new jobs.</a:t>
            </a:r>
          </a:p>
          <a:p>
            <a:endParaRPr lang="en-US" sz="2400" dirty="0"/>
          </a:p>
          <a:p>
            <a:pPr marL="342900" lvl="0" indent="-342900">
              <a:buFont typeface="Arial" panose="020B0604020202020204" pitchFamily="34" charset="0"/>
              <a:buChar char="•"/>
            </a:pPr>
            <a:r>
              <a:rPr lang="en-US" sz="2400" dirty="0"/>
              <a:t>This proposal includes letters of support from the following industry partners and future employers: Lee Company, Turner Construction, and Alabama Associated General Contractors.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EE07639-4583-44C1-802E-7F657A8A443C}"/>
              </a:ext>
            </a:extLst>
          </p:cNvPr>
          <p:cNvPicPr>
            <a:picLocks noChangeAspect="1"/>
          </p:cNvPicPr>
          <p:nvPr/>
        </p:nvPicPr>
        <p:blipFill>
          <a:blip r:embed="rId3"/>
          <a:stretch>
            <a:fillRect/>
          </a:stretch>
        </p:blipFill>
        <p:spPr>
          <a:xfrm>
            <a:off x="10448604" y="623867"/>
            <a:ext cx="1219935" cy="1219935"/>
          </a:xfrm>
          <a:prstGeom prst="rect">
            <a:avLst/>
          </a:prstGeom>
        </p:spPr>
      </p:pic>
      <p:pic>
        <p:nvPicPr>
          <p:cNvPr id="4" name="Picture 3">
            <a:extLst>
              <a:ext uri="{FF2B5EF4-FFF2-40B4-BE49-F238E27FC236}">
                <a16:creationId xmlns:a16="http://schemas.microsoft.com/office/drawing/2014/main" id="{BF67517D-A068-47F8-8C5D-24196929B3C0}"/>
              </a:ext>
            </a:extLst>
          </p:cNvPr>
          <p:cNvPicPr>
            <a:picLocks noChangeAspect="1"/>
          </p:cNvPicPr>
          <p:nvPr/>
        </p:nvPicPr>
        <p:blipFill>
          <a:blip r:embed="rId4"/>
          <a:stretch>
            <a:fillRect/>
          </a:stretch>
        </p:blipFill>
        <p:spPr>
          <a:xfrm>
            <a:off x="8112048" y="2986391"/>
            <a:ext cx="3111877" cy="2069398"/>
          </a:xfrm>
          <a:prstGeom prst="rect">
            <a:avLst/>
          </a:prstGeom>
        </p:spPr>
      </p:pic>
    </p:spTree>
    <p:extLst>
      <p:ext uri="{BB962C8B-B14F-4D97-AF65-F5344CB8AC3E}">
        <p14:creationId xmlns:p14="http://schemas.microsoft.com/office/powerpoint/2010/main" val="19199833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H-7b: </a:t>
            </a:r>
          </a:p>
          <a:p>
            <a:endParaRPr lang="en-US" sz="3200" b="1" dirty="0">
              <a:solidFill>
                <a:srgbClr val="0070C0"/>
              </a:solidFill>
            </a:endParaRPr>
          </a:p>
          <a:p>
            <a:pPr>
              <a:spcBef>
                <a:spcPts val="600"/>
              </a:spcBef>
              <a:tabLst>
                <a:tab pos="457200" algn="l"/>
              </a:tabLst>
              <a:defRPr/>
            </a:pPr>
            <a:r>
              <a:rPr lang="en-US" sz="2800" dirty="0"/>
              <a:t>That the Commission approve the Drake State and Technical Community College’s proposal to offer an Associate of Applied Science and Certificate in Building Construction Technology. </a:t>
            </a:r>
          </a:p>
        </p:txBody>
      </p:sp>
    </p:spTree>
    <p:extLst>
      <p:ext uri="{BB962C8B-B14F-4D97-AF65-F5344CB8AC3E}">
        <p14:creationId xmlns:p14="http://schemas.microsoft.com/office/powerpoint/2010/main" val="40782931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srgbClr val="FF0000"/>
                </a:solidFill>
                <a:effectLst/>
                <a:uLnTx/>
                <a:uFillTx/>
                <a:latin typeface="Calibri"/>
                <a:ea typeface="+mn-ea"/>
                <a:cs typeface="+mn-cs"/>
              </a:rPr>
              <a:t> </a:t>
            </a:r>
            <a:br>
              <a:rPr kumimoji="0" lang="en-US" sz="4950" b="0" i="0" u="none" strike="noStrike" kern="1200" cap="none" spc="0" normalizeH="0" baseline="0" noProof="0" dirty="0">
                <a:ln>
                  <a:noFill/>
                </a:ln>
                <a:solidFill>
                  <a:srgbClr val="FF0000"/>
                </a:solidFill>
                <a:effectLst/>
                <a:uLnTx/>
                <a:uFillTx/>
                <a:latin typeface="Calibri"/>
                <a:ea typeface="+mn-ea"/>
                <a:cs typeface="+mn-cs"/>
              </a:rPr>
            </a:br>
            <a:br>
              <a:rPr kumimoji="0" lang="en-US" sz="4950" b="0" i="0" u="none" strike="noStrike" kern="1200" cap="none" spc="0" normalizeH="0" baseline="0" noProof="0" dirty="0">
                <a:ln>
                  <a:noFill/>
                </a:ln>
                <a:solidFill>
                  <a:srgbClr val="FF0000"/>
                </a:solidFill>
                <a:effectLst/>
                <a:uLnTx/>
                <a:uFillTx/>
                <a:latin typeface="Calibri"/>
                <a:ea typeface="+mn-ea"/>
                <a:cs typeface="+mn-cs"/>
              </a:rPr>
            </a:br>
            <a:endParaRPr kumimoji="0" lang="en-US" sz="495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p:cNvSpPr txBox="1"/>
          <p:nvPr/>
        </p:nvSpPr>
        <p:spPr>
          <a:xfrm>
            <a:off x="785326" y="2014500"/>
            <a:ext cx="10849947" cy="3944670"/>
          </a:xfrm>
          <a:prstGeom prst="rect">
            <a:avLst/>
          </a:prstGeom>
          <a:noFill/>
        </p:spPr>
        <p:txBody>
          <a:bodyPr wrap="square" rtlCol="0">
            <a:spAutoFit/>
          </a:bodyPr>
          <a:lstStyle/>
          <a:p>
            <a:pPr marL="457200" indent="-457200" defTabSz="685800">
              <a:spcAft>
                <a:spcPts val="1000"/>
              </a:spcAft>
              <a:buAutoNum type="arabicPeriod"/>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Distribution</a:t>
            </a:r>
            <a:r>
              <a:rPr lang="en-US" sz="2400" dirty="0">
                <a:solidFill>
                  <a:prstClr val="black"/>
                </a:solidFill>
              </a:rPr>
              <a:t> of 2021-2022 Alabama Student Assistance Program (ASAP) Funds</a:t>
            </a:r>
          </a:p>
          <a:p>
            <a:pPr marL="457200" indent="-457200" defTabSz="685800">
              <a:spcAft>
                <a:spcPts val="1000"/>
              </a:spcAft>
              <a:buFontTx/>
              <a:buAutoNum type="arabicPeriod"/>
              <a:defRPr/>
            </a:pPr>
            <a:r>
              <a:rPr lang="en-US" sz="2400" dirty="0">
                <a:solidFill>
                  <a:prstClr val="black"/>
                </a:solidFill>
              </a:rPr>
              <a:t>Implementation of Non-Degree Programs at Senior Institutions</a:t>
            </a:r>
          </a:p>
          <a:p>
            <a:pPr marL="457200" marR="0" lvl="0" indent="-457200" algn="l" defTabSz="685800" rtl="0" eaLnBrk="1" fontAlgn="auto" latinLnBrk="0" hangingPunct="1">
              <a:lnSpc>
                <a:spcPct val="100000"/>
              </a:lnSpc>
              <a:spcBef>
                <a:spcPts val="0"/>
              </a:spcBef>
              <a:spcAft>
                <a:spcPts val="10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Implementation of New Short Certificate Programs (Less than 30 Semester Hours) </a:t>
            </a:r>
          </a:p>
          <a:p>
            <a:pPr marL="457200" marR="0" lvl="0" indent="-457200" algn="l" defTabSz="685800" rtl="0" eaLnBrk="1" fontAlgn="auto" latinLnBrk="0" hangingPunct="1">
              <a:lnSpc>
                <a:spcPct val="100000"/>
              </a:lnSpc>
              <a:spcBef>
                <a:spcPts val="0"/>
              </a:spcBef>
              <a:spcAft>
                <a:spcPts val="10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Changes to the Academic Program Inventory</a:t>
            </a:r>
          </a:p>
          <a:p>
            <a:pPr marL="457200" marR="0" lvl="0" indent="-457200" algn="l" defTabSz="685800" rtl="0" eaLnBrk="1" fontAlgn="auto" latinLnBrk="0" hangingPunct="1">
              <a:lnSpc>
                <a:spcPct val="100000"/>
              </a:lnSpc>
              <a:spcBef>
                <a:spcPts val="0"/>
              </a:spcBef>
              <a:spcAft>
                <a:spcPts val="10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Non-Substantive Extensions/Alterations to Existing Programs of Instruction</a:t>
            </a:r>
          </a:p>
          <a:p>
            <a:pPr marL="457200" marR="0" lvl="0" indent="-457200" algn="l" defTabSz="685800" rtl="0" eaLnBrk="1" fontAlgn="auto" latinLnBrk="0" hangingPunct="1">
              <a:lnSpc>
                <a:spcPct val="100000"/>
              </a:lnSpc>
              <a:spcBef>
                <a:spcPts val="0"/>
              </a:spcBef>
              <a:spcAft>
                <a:spcPts val="10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Updates to Units of Instruction, Research, Public Service, and Administration</a:t>
            </a:r>
          </a:p>
          <a:p>
            <a:pPr marL="457200" indent="-457200" defTabSz="685800">
              <a:spcAft>
                <a:spcPts val="1000"/>
              </a:spcAft>
              <a:buFont typeface="+mj-lt"/>
              <a:buAutoNum type="arabicPeriod"/>
              <a:defRPr/>
            </a:pPr>
            <a:r>
              <a:rPr lang="en-US" sz="2400" dirty="0">
                <a:solidFill>
                  <a:prstClr val="black"/>
                </a:solidFill>
              </a:rPr>
              <a:t>Summary of Post-Implementation Reports</a:t>
            </a:r>
          </a:p>
          <a:p>
            <a:pPr marL="342900" marR="0" lvl="0" indent="-342900" algn="l" defTabSz="685800" rtl="0" eaLnBrk="1" fontAlgn="auto" latinLnBrk="0" hangingPunct="1">
              <a:lnSpc>
                <a:spcPct val="100000"/>
              </a:lnSpc>
              <a:spcBef>
                <a:spcPts val="0"/>
              </a:spcBef>
              <a:spcAft>
                <a:spcPts val="1000"/>
              </a:spcAft>
              <a:buClrTx/>
              <a:buSzTx/>
              <a:buFont typeface="+mj-lt"/>
              <a:buAutoNum type="arabicPeriod" startAt="2"/>
              <a:tabLst/>
              <a:defRPr/>
            </a:pPr>
            <a:endPar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7" name="Rectangle 2"/>
          <p:cNvSpPr txBox="1">
            <a:spLocks noChangeArrowheads="1"/>
          </p:cNvSpPr>
          <p:nvPr/>
        </p:nvSpPr>
        <p:spPr>
          <a:xfrm>
            <a:off x="2667000" y="497180"/>
            <a:ext cx="6858000" cy="112014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I. INFORMATION ITEMS</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Calibri" panose="020F0502020204030204"/>
                <a:ea typeface="+mj-ea"/>
                <a:cs typeface="+mj-cs"/>
              </a:rPr>
              <a:t> </a:t>
            </a:r>
            <a:r>
              <a:rPr kumimoji="0" lang="en-US" sz="2400" b="1" i="0" u="none" strike="noStrike" kern="1200" cap="all" spc="0" normalizeH="0" baseline="0" noProof="0" dirty="0">
                <a:ln>
                  <a:noFill/>
                </a:ln>
                <a:solidFill>
                  <a:srgbClr val="4F81BD"/>
                </a:solidFill>
                <a:effectLst/>
                <a:uLnTx/>
                <a:uFillTx/>
                <a:latin typeface="Calibri" panose="020F0502020204030204"/>
                <a:ea typeface="+mj-ea"/>
                <a:cs typeface="+mj-cs"/>
              </a:rPr>
              <a:t> </a:t>
            </a:r>
          </a:p>
        </p:txBody>
      </p:sp>
      <p:pic>
        <p:nvPicPr>
          <p:cNvPr id="2" name="Picture 1">
            <a:extLst>
              <a:ext uri="{FF2B5EF4-FFF2-40B4-BE49-F238E27FC236}">
                <a16:creationId xmlns:a16="http://schemas.microsoft.com/office/drawing/2014/main" id="{7E2A432B-12CA-42DD-A50A-F36D1B8594E2}"/>
              </a:ext>
            </a:extLst>
          </p:cNvPr>
          <p:cNvPicPr>
            <a:picLocks noChangeAspect="1"/>
          </p:cNvPicPr>
          <p:nvPr/>
        </p:nvPicPr>
        <p:blipFill>
          <a:blip r:embed="rId3"/>
          <a:stretch>
            <a:fillRect/>
          </a:stretch>
        </p:blipFill>
        <p:spPr>
          <a:xfrm>
            <a:off x="10024741" y="136525"/>
            <a:ext cx="1610532" cy="1610532"/>
          </a:xfrm>
          <a:prstGeom prst="rect">
            <a:avLst/>
          </a:prstGeom>
        </p:spPr>
      </p:pic>
    </p:spTree>
    <p:extLst>
      <p:ext uri="{BB962C8B-B14F-4D97-AF65-F5344CB8AC3E}">
        <p14:creationId xmlns:p14="http://schemas.microsoft.com/office/powerpoint/2010/main" val="2705169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C9D87-E37E-4A60-AED4-7B5B17EC16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4646" y="1852424"/>
            <a:ext cx="3267544" cy="3673928"/>
          </a:xfrm>
          <a:prstGeom prst="rect">
            <a:avLst/>
          </a:prstGeom>
        </p:spPr>
      </p:pic>
      <p:sp>
        <p:nvSpPr>
          <p:cNvPr id="6" name="Content Placeholder 2">
            <a:extLst>
              <a:ext uri="{FF2B5EF4-FFF2-40B4-BE49-F238E27FC236}">
                <a16:creationId xmlns:a16="http://schemas.microsoft.com/office/drawing/2014/main" id="{4EC97AB4-F05F-492C-91FD-69E6824565B1}"/>
              </a:ext>
            </a:extLst>
          </p:cNvPr>
          <p:cNvSpPr txBox="1">
            <a:spLocks/>
          </p:cNvSpPr>
          <p:nvPr/>
        </p:nvSpPr>
        <p:spPr>
          <a:xfrm>
            <a:off x="579810" y="2184033"/>
            <a:ext cx="7708365" cy="30107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Takena Jones has an undergraduate degree from UAB in Psychology. She previously served for 8 years as the Senior Financial Aid Officer/VA Certifying Official at South University. Prior to that, she served for 4 years in a similar position for Fortis College. </a:t>
            </a:r>
            <a:r>
              <a:rPr lang="en-US" dirty="0" err="1"/>
              <a:t>Takena</a:t>
            </a:r>
            <a:r>
              <a:rPr lang="en-US" dirty="0"/>
              <a:t> is from and still resides in Montgomery.</a:t>
            </a:r>
          </a:p>
        </p:txBody>
      </p:sp>
      <p:sp>
        <p:nvSpPr>
          <p:cNvPr id="2" name="TextBox 1">
            <a:extLst>
              <a:ext uri="{FF2B5EF4-FFF2-40B4-BE49-F238E27FC236}">
                <a16:creationId xmlns:a16="http://schemas.microsoft.com/office/drawing/2014/main" id="{83B0342D-357E-47F4-B677-A1B50A566D0B}"/>
              </a:ext>
            </a:extLst>
          </p:cNvPr>
          <p:cNvSpPr txBox="1"/>
          <p:nvPr/>
        </p:nvSpPr>
        <p:spPr>
          <a:xfrm>
            <a:off x="1008434" y="685317"/>
            <a:ext cx="10175132" cy="646331"/>
          </a:xfrm>
          <a:prstGeom prst="rect">
            <a:avLst/>
          </a:prstGeom>
          <a:noFill/>
        </p:spPr>
        <p:txBody>
          <a:bodyPr wrap="square" rtlCol="0">
            <a:spAutoFit/>
          </a:bodyPr>
          <a:lstStyle/>
          <a:p>
            <a:pPr algn="ctr">
              <a:lnSpc>
                <a:spcPct val="90000"/>
              </a:lnSpc>
              <a:spcBef>
                <a:spcPct val="0"/>
              </a:spcBef>
            </a:pPr>
            <a:r>
              <a:rPr lang="en-US" sz="4000" b="1" dirty="0" err="1">
                <a:solidFill>
                  <a:schemeClr val="accent5"/>
                </a:solidFill>
                <a:ea typeface="+mj-ea"/>
                <a:cs typeface="+mj-cs"/>
              </a:rPr>
              <a:t>Takena</a:t>
            </a:r>
            <a:r>
              <a:rPr lang="en-US" sz="4000" b="1" dirty="0">
                <a:solidFill>
                  <a:schemeClr val="accent5"/>
                </a:solidFill>
                <a:ea typeface="+mj-ea"/>
                <a:cs typeface="+mj-cs"/>
              </a:rPr>
              <a:t> Jones, Grant and Scholarship Associate</a:t>
            </a:r>
          </a:p>
        </p:txBody>
      </p:sp>
    </p:spTree>
    <p:extLst>
      <p:ext uri="{BB962C8B-B14F-4D97-AF65-F5344CB8AC3E}">
        <p14:creationId xmlns:p14="http://schemas.microsoft.com/office/powerpoint/2010/main" val="14250698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959666" y="283827"/>
            <a:ext cx="10490212" cy="579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514350" marR="0" lvl="0" indent="-5143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800" dirty="0"/>
              <a:t>Gadsden State Community College: AAS in Salon and Spa Management (CIP 12.0412)</a:t>
            </a:r>
          </a:p>
          <a:p>
            <a:endParaRPr lang="en-US" sz="1600" dirty="0"/>
          </a:p>
          <a:p>
            <a:pPr marL="342900" lvl="0" indent="-342900">
              <a:buFont typeface="Arial" panose="020B0604020202020204" pitchFamily="34" charset="0"/>
              <a:buChar char="•"/>
            </a:pPr>
            <a:r>
              <a:rPr lang="en-US" sz="2800" dirty="0"/>
              <a:t>Jacksonville State University: MS in Instructional Technology </a:t>
            </a:r>
          </a:p>
          <a:p>
            <a:pPr marL="339725" lvl="0"/>
            <a:r>
              <a:rPr lang="en-US" sz="2800" dirty="0"/>
              <a:t>(CIP 13.0501)</a:t>
            </a:r>
          </a:p>
          <a:p>
            <a:pPr marL="339725" lvl="0"/>
            <a:endParaRPr lang="en-US" sz="1600" dirty="0"/>
          </a:p>
          <a:p>
            <a:pPr marL="339725" indent="-339725">
              <a:buFont typeface="Arial" panose="020B0604020202020204" pitchFamily="34" charset="0"/>
              <a:buChar char="•"/>
            </a:pPr>
            <a:r>
              <a:rPr lang="en-US" sz="2800" dirty="0"/>
              <a:t>Shelton State Community College: AAS in Auto Mechanics</a:t>
            </a:r>
          </a:p>
          <a:p>
            <a:pPr marL="339725"/>
            <a:r>
              <a:rPr lang="en-US" sz="2800" dirty="0"/>
              <a:t>(CIP 47.0604)</a:t>
            </a:r>
          </a:p>
          <a:p>
            <a:pPr lvl="0"/>
            <a:endParaRPr lang="en-US" sz="1600" dirty="0"/>
          </a:p>
          <a:p>
            <a:pPr marL="342900" lvl="0" indent="-342900">
              <a:buFont typeface="Arial" panose="020B0604020202020204" pitchFamily="34" charset="0"/>
              <a:buChar char="•"/>
            </a:pPr>
            <a:r>
              <a:rPr lang="en-US" sz="2800" dirty="0"/>
              <a:t>University of South Alabama: MS in Sport Management</a:t>
            </a:r>
          </a:p>
          <a:p>
            <a:pPr marL="339725" lvl="0"/>
            <a:r>
              <a:rPr lang="en-US" sz="2800" dirty="0"/>
              <a:t>(CIP 31.0504) </a:t>
            </a:r>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7375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959666" y="283827"/>
            <a:ext cx="10026385" cy="24098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R="0" lvl="0" algn="l" defTabSz="914400" rtl="0" eaLnBrk="1" fontAlgn="auto" latinLnBrk="0" hangingPunct="1">
              <a:lnSpc>
                <a:spcPct val="100000"/>
              </a:lnSpc>
              <a:spcBef>
                <a:spcPct val="20000"/>
              </a:spcBef>
              <a:spcAft>
                <a:spcPts val="600"/>
              </a:spcAft>
              <a:buClrTx/>
              <a:buSzTx/>
              <a:tabLst>
                <a:tab pos="457200" algn="l"/>
              </a:tabLst>
              <a:defRPr/>
            </a:pPr>
            <a:r>
              <a:rPr lang="en-US" sz="2800" b="1" dirty="0">
                <a:solidFill>
                  <a:srgbClr val="C00000"/>
                </a:solidFill>
                <a:latin typeface="Calibri" panose="020F0502020204030204"/>
              </a:rPr>
              <a:t>b. </a:t>
            </a: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Programs that did not meet post-implementation conditions</a:t>
            </a:r>
            <a:endParaRPr kumimoji="0" lang="en-US" sz="280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defRPr/>
            </a:pPr>
            <a:r>
              <a:rPr lang="en-US" sz="2800" dirty="0">
                <a:solidFill>
                  <a:prstClr val="black"/>
                </a:solidFill>
              </a:rPr>
              <a:t>None</a:t>
            </a:r>
          </a:p>
          <a:p>
            <a:pPr marL="342900" lvl="0" indent="-342900">
              <a:buFont typeface="Arial" panose="020B0604020202020204" pitchFamily="34" charset="0"/>
              <a:buChar char="•"/>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397400"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01334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142</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75482" y="1923394"/>
            <a:ext cx="10041036" cy="1585049"/>
          </a:xfrm>
          <a:prstGeom prst="rect">
            <a:avLst/>
          </a:prstGeom>
          <a:noFill/>
        </p:spPr>
        <p:txBody>
          <a:bodyPr wrap="square" rtlCol="0">
            <a:spAutoFit/>
          </a:bodyPr>
          <a:lstStyle/>
          <a:p>
            <a:r>
              <a:rPr lang="en-US" sz="3200" b="1" dirty="0">
                <a:solidFill>
                  <a:srgbClr val="4472C4"/>
                </a:solidFill>
              </a:rPr>
              <a:t>Motion, Decision Item I: </a:t>
            </a:r>
          </a:p>
          <a:p>
            <a:endParaRPr lang="en-US" sz="3200" b="1" dirty="0">
              <a:solidFill>
                <a:srgbClr val="0070C0"/>
              </a:solidFill>
            </a:endParaRPr>
          </a:p>
          <a:p>
            <a:pPr lvl="0">
              <a:spcBef>
                <a:spcPts val="600"/>
              </a:spcBef>
              <a:tabLst>
                <a:tab pos="457200" algn="l"/>
              </a:tabLst>
              <a:defRPr/>
            </a:pPr>
            <a:r>
              <a:rPr lang="en-US" sz="2800" dirty="0"/>
              <a:t>That the Commission accept the information items as presented.</a:t>
            </a:r>
          </a:p>
        </p:txBody>
      </p:sp>
    </p:spTree>
    <p:extLst>
      <p:ext uri="{BB962C8B-B14F-4D97-AF65-F5344CB8AC3E}">
        <p14:creationId xmlns:p14="http://schemas.microsoft.com/office/powerpoint/2010/main" val="8736494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139952" y="646217"/>
            <a:ext cx="9070848" cy="1143000"/>
          </a:xfrm>
        </p:spPr>
        <p:txBody>
          <a:bodyPr>
            <a:normAutofit fontScale="90000"/>
          </a:bodyPr>
          <a:lstStyle/>
          <a:p>
            <a:pPr algn="ctr" defTabSz="798513"/>
            <a:br>
              <a:rPr lang="en-US" dirty="0">
                <a:solidFill>
                  <a:srgbClr val="0070C0"/>
                </a:solidFill>
                <a:latin typeface="Calibri" panose="020F0502020204030204" pitchFamily="34" charset="0"/>
                <a:cs typeface="Calibri" panose="020F0502020204030204" pitchFamily="34" charset="0"/>
              </a:rPr>
            </a:br>
            <a:r>
              <a:rPr lang="en-US" sz="5300" b="1" dirty="0">
                <a:solidFill>
                  <a:srgbClr val="4472C4"/>
                </a:solidFill>
                <a:latin typeface="Calibri" panose="020F0502020204030204" pitchFamily="34" charset="0"/>
                <a:cs typeface="Calibri" panose="020F0502020204030204" pitchFamily="34" charset="0"/>
              </a:rPr>
              <a:t>J.   ADJOURNMENT</a:t>
            </a:r>
            <a:br>
              <a:rPr lang="en-US" sz="53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a:xfrm>
            <a:off x="8759687" y="6211783"/>
            <a:ext cx="2743200" cy="365125"/>
          </a:xfrm>
        </p:spPr>
        <p:txBody>
          <a:bodyPr/>
          <a:lstStyle/>
          <a:p>
            <a:fld id="{15C3AF50-45D8-4144-B114-A385979F8C17}" type="slidenum">
              <a:rPr lang="en-US" smtClean="0"/>
              <a:t>143</a:t>
            </a:fld>
            <a:endParaRPr lang="en-US" dirty="0"/>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pic>
        <p:nvPicPr>
          <p:cNvPr id="5" name="Picture 4"/>
          <p:cNvPicPr>
            <a:picLocks noChangeAspect="1"/>
          </p:cNvPicPr>
          <p:nvPr/>
        </p:nvPicPr>
        <p:blipFill>
          <a:blip r:embed="rId2">
            <a:duotone>
              <a:schemeClr val="accent3">
                <a:shade val="45000"/>
                <a:satMod val="135000"/>
              </a:schemeClr>
              <a:prstClr val="white"/>
            </a:duotone>
            <a:extLst/>
          </a:blip>
          <a:stretch>
            <a:fillRect/>
          </a:stretch>
        </p:blipFill>
        <p:spPr>
          <a:xfrm>
            <a:off x="4822521" y="2350246"/>
            <a:ext cx="3068877" cy="2248948"/>
          </a:xfrm>
          <a:prstGeom prst="rect">
            <a:avLst/>
          </a:prstGeom>
        </p:spPr>
      </p:pic>
    </p:spTree>
    <p:extLst>
      <p:ext uri="{BB962C8B-B14F-4D97-AF65-F5344CB8AC3E}">
        <p14:creationId xmlns:p14="http://schemas.microsoft.com/office/powerpoint/2010/main" val="1892281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7CCF-56D4-46D9-AF4D-2A9D460C784D}"/>
              </a:ext>
            </a:extLst>
          </p:cNvPr>
          <p:cNvSpPr>
            <a:spLocks noGrp="1"/>
          </p:cNvSpPr>
          <p:nvPr>
            <p:ph type="title"/>
          </p:nvPr>
        </p:nvSpPr>
        <p:spPr>
          <a:xfrm>
            <a:off x="1345537" y="483527"/>
            <a:ext cx="9500925" cy="1166545"/>
          </a:xfrm>
        </p:spPr>
        <p:txBody>
          <a:bodyPr>
            <a:normAutofit/>
          </a:bodyPr>
          <a:lstStyle/>
          <a:p>
            <a:pPr algn="ctr"/>
            <a:r>
              <a:rPr lang="en-US" sz="4000" b="1" dirty="0" err="1">
                <a:solidFill>
                  <a:schemeClr val="accent5"/>
                </a:solidFill>
                <a:latin typeface="+mn-lt"/>
              </a:rPr>
              <a:t>Lakerri</a:t>
            </a:r>
            <a:r>
              <a:rPr lang="en-US" sz="4000" b="1" dirty="0">
                <a:solidFill>
                  <a:schemeClr val="accent5"/>
                </a:solidFill>
                <a:latin typeface="+mn-lt"/>
              </a:rPr>
              <a:t> Gill, Credential Registry Specialist</a:t>
            </a:r>
          </a:p>
        </p:txBody>
      </p:sp>
      <p:sp>
        <p:nvSpPr>
          <p:cNvPr id="3" name="Content Placeholder 2">
            <a:extLst>
              <a:ext uri="{FF2B5EF4-FFF2-40B4-BE49-F238E27FC236}">
                <a16:creationId xmlns:a16="http://schemas.microsoft.com/office/drawing/2014/main" id="{0C3D48C4-F855-47A4-9AD8-40E9EAE340DA}"/>
              </a:ext>
            </a:extLst>
          </p:cNvPr>
          <p:cNvSpPr>
            <a:spLocks noGrp="1"/>
          </p:cNvSpPr>
          <p:nvPr>
            <p:ph idx="1"/>
          </p:nvPr>
        </p:nvSpPr>
        <p:spPr>
          <a:xfrm>
            <a:off x="926041" y="1823126"/>
            <a:ext cx="7990128" cy="4178840"/>
          </a:xfrm>
        </p:spPr>
        <p:txBody>
          <a:bodyPr>
            <a:noAutofit/>
          </a:bodyPr>
          <a:lstStyle/>
          <a:p>
            <a:pPr marL="0" indent="0">
              <a:buNone/>
            </a:pPr>
            <a:r>
              <a:rPr lang="en-US" dirty="0"/>
              <a:t>Lakerri Gill has an undergraduate degree from </a:t>
            </a:r>
            <a:r>
              <a:rPr lang="en-US" dirty="0" err="1"/>
              <a:t>Amridge</a:t>
            </a:r>
            <a:r>
              <a:rPr lang="en-US" dirty="0"/>
              <a:t> University in Business Administration. She previously served as an Admissions Clerk at Ingram State Technical College for 17 years. Her experience with academic and technical programs aligns well with the Credential Registry project that seeks to document the wide range of credentials in the state and help support the Governor’s goal of adding 500,000 skilled workers to the workforce by 2025.  Lakerri is from and still resides in Wetumpka.</a:t>
            </a:r>
          </a:p>
        </p:txBody>
      </p:sp>
      <p:pic>
        <p:nvPicPr>
          <p:cNvPr id="7" name="Picture 6">
            <a:extLst>
              <a:ext uri="{FF2B5EF4-FFF2-40B4-BE49-F238E27FC236}">
                <a16:creationId xmlns:a16="http://schemas.microsoft.com/office/drawing/2014/main" id="{3DEE038C-8C2D-4130-B1EA-45DAA0AD2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6169" y="1823126"/>
            <a:ext cx="2852690" cy="3766236"/>
          </a:xfrm>
          <a:prstGeom prst="rect">
            <a:avLst/>
          </a:prstGeom>
        </p:spPr>
      </p:pic>
    </p:spTree>
    <p:extLst>
      <p:ext uri="{BB962C8B-B14F-4D97-AF65-F5344CB8AC3E}">
        <p14:creationId xmlns:p14="http://schemas.microsoft.com/office/powerpoint/2010/main" val="2492878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91CA-6616-4C96-9419-5DC90E3E6EE8}"/>
              </a:ext>
            </a:extLst>
          </p:cNvPr>
          <p:cNvSpPr>
            <a:spLocks noGrp="1"/>
          </p:cNvSpPr>
          <p:nvPr>
            <p:ph type="title"/>
          </p:nvPr>
        </p:nvSpPr>
        <p:spPr>
          <a:xfrm>
            <a:off x="1094361" y="358775"/>
            <a:ext cx="10003277" cy="1325563"/>
          </a:xfrm>
        </p:spPr>
        <p:txBody>
          <a:bodyPr>
            <a:normAutofit/>
          </a:bodyPr>
          <a:lstStyle/>
          <a:p>
            <a:pPr algn="ctr"/>
            <a:r>
              <a:rPr lang="en-US" sz="4000" b="1" dirty="0">
                <a:solidFill>
                  <a:srgbClr val="4472C4"/>
                </a:solidFill>
                <a:latin typeface="+mn-lt"/>
              </a:rPr>
              <a:t>Dr. Jim Hood</a:t>
            </a:r>
            <a:r>
              <a:rPr lang="en-US" sz="4000" b="1" dirty="0">
                <a:solidFill>
                  <a:schemeClr val="accent5"/>
                </a:solidFill>
                <a:latin typeface="+mn-lt"/>
              </a:rPr>
              <a:t>, Deputy Director of</a:t>
            </a:r>
            <a:br>
              <a:rPr lang="en-US" sz="4000" b="1" dirty="0">
                <a:solidFill>
                  <a:schemeClr val="accent5"/>
                </a:solidFill>
                <a:latin typeface="+mn-lt"/>
              </a:rPr>
            </a:br>
            <a:r>
              <a:rPr lang="en-US" sz="4000" b="1" dirty="0">
                <a:solidFill>
                  <a:schemeClr val="accent5"/>
                </a:solidFill>
                <a:latin typeface="+mn-lt"/>
              </a:rPr>
              <a:t>Financial and Information Systems </a:t>
            </a:r>
          </a:p>
        </p:txBody>
      </p:sp>
      <p:sp>
        <p:nvSpPr>
          <p:cNvPr id="3" name="Content Placeholder 2">
            <a:extLst>
              <a:ext uri="{FF2B5EF4-FFF2-40B4-BE49-F238E27FC236}">
                <a16:creationId xmlns:a16="http://schemas.microsoft.com/office/drawing/2014/main" id="{1BE82B72-36D0-47F7-B472-625A43232D7A}"/>
              </a:ext>
            </a:extLst>
          </p:cNvPr>
          <p:cNvSpPr>
            <a:spLocks noGrp="1"/>
          </p:cNvSpPr>
          <p:nvPr>
            <p:ph idx="1"/>
          </p:nvPr>
        </p:nvSpPr>
        <p:spPr>
          <a:xfrm>
            <a:off x="659252" y="1961813"/>
            <a:ext cx="8372475" cy="4049882"/>
          </a:xfrm>
        </p:spPr>
        <p:txBody>
          <a:bodyPr>
            <a:normAutofit fontScale="92500"/>
          </a:bodyPr>
          <a:lstStyle/>
          <a:p>
            <a:pPr marL="0" indent="0">
              <a:buNone/>
            </a:pPr>
            <a:r>
              <a:rPr lang="en-US" dirty="0"/>
              <a:t>Jim Hood has master’s degrees in business and education from Delta State University and a PhD from the University of Mississippi. Previously, Jim served as the Assistant Commissioner for Strategic Research with the Mississippi Institutions of Higher Learning for over 20 years.  He also worked as Assistant Executive Director for Research and Effectiveness with the Mississippi Community College Board.  Dr. Hood’s experiences with research, analytics, and information systems align well with several current and future ACHE initiatives. He is originally from Cleveland, Mississippi and currently resides in Pike Road.</a:t>
            </a:r>
          </a:p>
        </p:txBody>
      </p:sp>
      <p:pic>
        <p:nvPicPr>
          <p:cNvPr id="5" name="Picture 4">
            <a:extLst>
              <a:ext uri="{FF2B5EF4-FFF2-40B4-BE49-F238E27FC236}">
                <a16:creationId xmlns:a16="http://schemas.microsoft.com/office/drawing/2014/main" id="{22556CD4-DA59-4EA7-9BBC-E4F4B16CA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1727" y="2244273"/>
            <a:ext cx="2909462" cy="3484962"/>
          </a:xfrm>
          <a:prstGeom prst="rect">
            <a:avLst/>
          </a:prstGeom>
        </p:spPr>
      </p:pic>
    </p:spTree>
    <p:extLst>
      <p:ext uri="{BB962C8B-B14F-4D97-AF65-F5344CB8AC3E}">
        <p14:creationId xmlns:p14="http://schemas.microsoft.com/office/powerpoint/2010/main" val="3634260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FD5A75-139B-4151-A391-A02D18325BA9}"/>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17</a:t>
            </a:fld>
            <a:endParaRPr lang="en-US">
              <a:solidFill>
                <a:srgbClr val="46464A">
                  <a:lumMod val="60000"/>
                  <a:lumOff val="40000"/>
                </a:srgbClr>
              </a:solidFill>
            </a:endParaRPr>
          </a:p>
        </p:txBody>
      </p:sp>
      <p:pic>
        <p:nvPicPr>
          <p:cNvPr id="5" name="Picture 4">
            <a:extLst>
              <a:ext uri="{FF2B5EF4-FFF2-40B4-BE49-F238E27FC236}">
                <a16:creationId xmlns:a16="http://schemas.microsoft.com/office/drawing/2014/main" id="{55C4E7DE-BB1E-4A91-9206-AD323983D4A3}"/>
              </a:ext>
            </a:extLst>
          </p:cNvPr>
          <p:cNvPicPr>
            <a:picLocks noChangeAspect="1"/>
          </p:cNvPicPr>
          <p:nvPr/>
        </p:nvPicPr>
        <p:blipFill>
          <a:blip r:embed="rId2"/>
          <a:stretch>
            <a:fillRect/>
          </a:stretch>
        </p:blipFill>
        <p:spPr>
          <a:xfrm>
            <a:off x="838200" y="0"/>
            <a:ext cx="9789590" cy="7339809"/>
          </a:xfrm>
          <a:prstGeom prst="rect">
            <a:avLst/>
          </a:prstGeom>
        </p:spPr>
      </p:pic>
      <p:sp>
        <p:nvSpPr>
          <p:cNvPr id="6" name="Rectangle 5">
            <a:extLst>
              <a:ext uri="{FF2B5EF4-FFF2-40B4-BE49-F238E27FC236}">
                <a16:creationId xmlns:a16="http://schemas.microsoft.com/office/drawing/2014/main" id="{9A6D5DFD-CE1E-49AB-AD57-9B10F2356451}"/>
              </a:ext>
            </a:extLst>
          </p:cNvPr>
          <p:cNvSpPr/>
          <p:nvPr/>
        </p:nvSpPr>
        <p:spPr>
          <a:xfrm>
            <a:off x="1089756" y="4968814"/>
            <a:ext cx="1851851" cy="3536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753731-0452-4F6A-906F-EA8FABA83EAB}"/>
              </a:ext>
            </a:extLst>
          </p:cNvPr>
          <p:cNvSpPr/>
          <p:nvPr/>
        </p:nvSpPr>
        <p:spPr>
          <a:xfrm>
            <a:off x="5141342" y="2829361"/>
            <a:ext cx="1759790" cy="5090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859B3B2-EA6F-4E1C-AFE3-92988BB6B9FE}"/>
              </a:ext>
            </a:extLst>
          </p:cNvPr>
          <p:cNvSpPr/>
          <p:nvPr/>
        </p:nvSpPr>
        <p:spPr>
          <a:xfrm>
            <a:off x="5303446" y="5605988"/>
            <a:ext cx="1547005" cy="3566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E104B1-D4B5-4DDF-A869-CDA311FAD8A2}"/>
              </a:ext>
            </a:extLst>
          </p:cNvPr>
          <p:cNvSpPr/>
          <p:nvPr/>
        </p:nvSpPr>
        <p:spPr>
          <a:xfrm>
            <a:off x="5285116" y="6052978"/>
            <a:ext cx="1547005" cy="3566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FA8AC6-A9FA-4E7C-A564-FE27530C5924}"/>
              </a:ext>
            </a:extLst>
          </p:cNvPr>
          <p:cNvSpPr/>
          <p:nvPr/>
        </p:nvSpPr>
        <p:spPr>
          <a:xfrm>
            <a:off x="8982973" y="4178855"/>
            <a:ext cx="1584385" cy="3566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170D33-5C9F-4A91-BF26-E9DA1C2ECFC3}"/>
              </a:ext>
            </a:extLst>
          </p:cNvPr>
          <p:cNvSpPr/>
          <p:nvPr/>
        </p:nvSpPr>
        <p:spPr>
          <a:xfrm>
            <a:off x="9003101" y="5254214"/>
            <a:ext cx="1547005" cy="4751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56E534-9AC8-4BF9-BC2E-01C20A2BBB46}"/>
              </a:ext>
            </a:extLst>
          </p:cNvPr>
          <p:cNvSpPr/>
          <p:nvPr/>
        </p:nvSpPr>
        <p:spPr>
          <a:xfrm>
            <a:off x="3234907" y="5943600"/>
            <a:ext cx="1742536" cy="52621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FE184DC-EB56-4B95-85A7-EA96A49DEF45}"/>
              </a:ext>
            </a:extLst>
          </p:cNvPr>
          <p:cNvSpPr/>
          <p:nvPr/>
        </p:nvSpPr>
        <p:spPr>
          <a:xfrm>
            <a:off x="5327001" y="4816938"/>
            <a:ext cx="1537997" cy="35666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51A933-42FD-4079-8F1E-9CA0E595E030}"/>
              </a:ext>
            </a:extLst>
          </p:cNvPr>
          <p:cNvSpPr/>
          <p:nvPr/>
        </p:nvSpPr>
        <p:spPr>
          <a:xfrm>
            <a:off x="6901132" y="3838546"/>
            <a:ext cx="1759790" cy="50906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345D92-DFB7-4BAD-B364-E655C7F67907}"/>
              </a:ext>
            </a:extLst>
          </p:cNvPr>
          <p:cNvSpPr/>
          <p:nvPr/>
        </p:nvSpPr>
        <p:spPr>
          <a:xfrm>
            <a:off x="9003101" y="5848520"/>
            <a:ext cx="1537997" cy="47517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064E39-FBB1-42B6-96A6-5EFD348A4BE9}"/>
              </a:ext>
            </a:extLst>
          </p:cNvPr>
          <p:cNvSpPr/>
          <p:nvPr/>
        </p:nvSpPr>
        <p:spPr>
          <a:xfrm>
            <a:off x="1089756" y="6215281"/>
            <a:ext cx="1837478" cy="5090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94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D8CB41-2190-49E8-B791-3C1A502AF5D0}"/>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18</a:t>
            </a:fld>
            <a:endParaRPr lang="en-US">
              <a:solidFill>
                <a:srgbClr val="46464A">
                  <a:lumMod val="60000"/>
                  <a:lumOff val="40000"/>
                </a:srgbClr>
              </a:solidFill>
            </a:endParaRPr>
          </a:p>
        </p:txBody>
      </p:sp>
      <p:sp>
        <p:nvSpPr>
          <p:cNvPr id="4" name="Title 1">
            <a:extLst>
              <a:ext uri="{FF2B5EF4-FFF2-40B4-BE49-F238E27FC236}">
                <a16:creationId xmlns:a16="http://schemas.microsoft.com/office/drawing/2014/main" id="{679A9A33-6873-4AE1-9BDA-126A32731A12}"/>
              </a:ext>
            </a:extLst>
          </p:cNvPr>
          <p:cNvSpPr txBox="1">
            <a:spLocks/>
          </p:cNvSpPr>
          <p:nvPr/>
        </p:nvSpPr>
        <p:spPr>
          <a:xfrm>
            <a:off x="1524000" y="638175"/>
            <a:ext cx="9144000" cy="18757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4472C4"/>
                </a:solidFill>
              </a:rPr>
              <a:t>ACHE Audit 2016-2020</a:t>
            </a:r>
          </a:p>
          <a:p>
            <a:pPr algn="ctr"/>
            <a:r>
              <a:rPr lang="en-US" sz="6000" b="1" dirty="0">
                <a:solidFill>
                  <a:srgbClr val="4472C4"/>
                </a:solidFill>
              </a:rPr>
              <a:t>Completed </a:t>
            </a:r>
          </a:p>
        </p:txBody>
      </p:sp>
      <p:pic>
        <p:nvPicPr>
          <p:cNvPr id="2052" name="Picture 4" descr="See the source image">
            <a:extLst>
              <a:ext uri="{FF2B5EF4-FFF2-40B4-BE49-F238E27FC236}">
                <a16:creationId xmlns:a16="http://schemas.microsoft.com/office/drawing/2014/main" id="{B993BA13-A75B-4A74-B2A5-7B1272C9DB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7612" y="2323391"/>
            <a:ext cx="3525264" cy="1772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836E335-DBF4-4BFE-8555-DB5EF7FD5A3B}"/>
              </a:ext>
            </a:extLst>
          </p:cNvPr>
          <p:cNvSpPr/>
          <p:nvPr/>
        </p:nvSpPr>
        <p:spPr>
          <a:xfrm>
            <a:off x="1012590" y="4439001"/>
            <a:ext cx="6915151" cy="923330"/>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rPr>
              <a:t>One finding: Relates to the Commission not notifying the Secretary of State of vacancies on the Commission. This finding was reported in the prior examination as Finding 2016-002.</a:t>
            </a:r>
            <a:endParaRPr lang="en-US" dirty="0"/>
          </a:p>
        </p:txBody>
      </p:sp>
      <p:pic>
        <p:nvPicPr>
          <p:cNvPr id="5" name="Picture 4">
            <a:extLst>
              <a:ext uri="{FF2B5EF4-FFF2-40B4-BE49-F238E27FC236}">
                <a16:creationId xmlns:a16="http://schemas.microsoft.com/office/drawing/2014/main" id="{F662B664-E895-4524-87CA-5247F6B86085}"/>
              </a:ext>
            </a:extLst>
          </p:cNvPr>
          <p:cNvPicPr>
            <a:picLocks noChangeAspect="1"/>
          </p:cNvPicPr>
          <p:nvPr/>
        </p:nvPicPr>
        <p:blipFill rotWithShape="1">
          <a:blip r:embed="rId3"/>
          <a:srcRect t="3095"/>
          <a:stretch/>
        </p:blipFill>
        <p:spPr>
          <a:xfrm>
            <a:off x="8342887" y="1828800"/>
            <a:ext cx="3516519" cy="4479216"/>
          </a:xfrm>
          <a:prstGeom prst="rect">
            <a:avLst/>
          </a:prstGeom>
        </p:spPr>
      </p:pic>
    </p:spTree>
    <p:extLst>
      <p:ext uri="{BB962C8B-B14F-4D97-AF65-F5344CB8AC3E}">
        <p14:creationId xmlns:p14="http://schemas.microsoft.com/office/powerpoint/2010/main" val="378854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2864-B682-4883-B635-2049C9716954}"/>
              </a:ext>
            </a:extLst>
          </p:cNvPr>
          <p:cNvSpPr>
            <a:spLocks noGrp="1"/>
          </p:cNvSpPr>
          <p:nvPr>
            <p:ph type="ctrTitle"/>
          </p:nvPr>
        </p:nvSpPr>
        <p:spPr/>
        <p:txBody>
          <a:bodyPr/>
          <a:lstStyle/>
          <a:p>
            <a:r>
              <a:rPr lang="en-US" b="1" dirty="0">
                <a:solidFill>
                  <a:srgbClr val="4472C4"/>
                </a:solidFill>
              </a:rPr>
              <a:t>Census/Economic Update for Alabama </a:t>
            </a:r>
          </a:p>
        </p:txBody>
      </p:sp>
    </p:spTree>
    <p:extLst>
      <p:ext uri="{BB962C8B-B14F-4D97-AF65-F5344CB8AC3E}">
        <p14:creationId xmlns:p14="http://schemas.microsoft.com/office/powerpoint/2010/main" val="803517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308765" y="440689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rgbClr val="4472C4"/>
                </a:solidFill>
                <a:latin typeface="+mn-lt"/>
              </a:rPr>
              <a:t>CALL TO </a:t>
            </a:r>
            <a:r>
              <a:rPr lang="en-US" b="1" dirty="0">
                <a:solidFill>
                  <a:schemeClr val="accent5"/>
                </a:solidFill>
                <a:latin typeface="+mn-lt"/>
              </a:rPr>
              <a:t>ORDER, PRAYER, AND PLEDGE OF ALLEGIANCE </a:t>
            </a:r>
          </a:p>
          <a:p>
            <a:pPr>
              <a:tabLst>
                <a:tab pos="688975" algn="l"/>
              </a:tabLst>
            </a:pPr>
            <a:endParaRPr lang="en-US" b="1" dirty="0"/>
          </a:p>
        </p:txBody>
      </p:sp>
      <p:pic>
        <p:nvPicPr>
          <p:cNvPr id="2" name="Picture 1"/>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512386" y="708601"/>
            <a:ext cx="3068877" cy="2248948"/>
          </a:xfrm>
          <a:prstGeom prst="rect">
            <a:avLst/>
          </a:prstGeom>
        </p:spPr>
      </p:pic>
      <p:pic>
        <p:nvPicPr>
          <p:cNvPr id="5" name="Picture 4">
            <a:extLst>
              <a:ext uri="{FF2B5EF4-FFF2-40B4-BE49-F238E27FC236}">
                <a16:creationId xmlns:a16="http://schemas.microsoft.com/office/drawing/2014/main" id="{442C4258-7DF6-4D44-8F33-A24A92D6D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6871" y="495851"/>
            <a:ext cx="5116929" cy="2674448"/>
          </a:xfrm>
          <a:prstGeom prst="rect">
            <a:avLst/>
          </a:prstGeom>
        </p:spPr>
      </p:pic>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zgif.com-gif-maker">
            <a:hlinkClick r:id="" action="ppaction://media"/>
            <a:extLst>
              <a:ext uri="{FF2B5EF4-FFF2-40B4-BE49-F238E27FC236}">
                <a16:creationId xmlns:a16="http://schemas.microsoft.com/office/drawing/2014/main" id="{53574134-810D-4D07-9DB6-27979A129A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61328" cy="6858000"/>
          </a:xfrm>
        </p:spPr>
      </p:pic>
    </p:spTree>
    <p:extLst>
      <p:ext uri="{BB962C8B-B14F-4D97-AF65-F5344CB8AC3E}">
        <p14:creationId xmlns:p14="http://schemas.microsoft.com/office/powerpoint/2010/main" val="358672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995931" y="745029"/>
            <a:ext cx="4744768" cy="5367942"/>
          </a:xfrm>
        </p:spPr>
        <p:txBody>
          <a:bodyPr>
            <a:noAutofit/>
          </a:bodyPr>
          <a:lstStyle/>
          <a:p>
            <a:r>
              <a:rPr lang="en-US" sz="2400" b="1" dirty="0">
                <a:solidFill>
                  <a:srgbClr val="00B050"/>
                </a:solidFill>
              </a:rPr>
              <a:t>Density of educated/ skilled workers </a:t>
            </a:r>
          </a:p>
          <a:p>
            <a:r>
              <a:rPr lang="en-US" sz="2400" b="1" dirty="0">
                <a:solidFill>
                  <a:srgbClr val="00B050"/>
                </a:solidFill>
              </a:rPr>
              <a:t>Alignment of skills to jobs</a:t>
            </a:r>
          </a:p>
          <a:p>
            <a:pPr>
              <a:buClr>
                <a:schemeClr val="tx2"/>
              </a:buClr>
            </a:pPr>
            <a:r>
              <a:rPr lang="en-US" sz="2400" b="1" dirty="0">
                <a:solidFill>
                  <a:schemeClr val="accent1"/>
                </a:solidFill>
              </a:rPr>
              <a:t>Access to good schools, colleges, universities</a:t>
            </a:r>
          </a:p>
          <a:p>
            <a:pPr>
              <a:buClr>
                <a:schemeClr val="tx2"/>
              </a:buClr>
            </a:pPr>
            <a:r>
              <a:rPr lang="en-US" sz="2400" b="1" dirty="0">
                <a:solidFill>
                  <a:schemeClr val="accent1"/>
                </a:solidFill>
              </a:rPr>
              <a:t>Access to quality healthcare</a:t>
            </a:r>
          </a:p>
          <a:p>
            <a:r>
              <a:rPr lang="en-US" sz="2400" b="1" dirty="0">
                <a:solidFill>
                  <a:srgbClr val="FF0000"/>
                </a:solidFill>
              </a:rPr>
              <a:t>Local leadership</a:t>
            </a:r>
          </a:p>
          <a:p>
            <a:pPr>
              <a:buClr>
                <a:schemeClr val="tx2"/>
              </a:buClr>
            </a:pPr>
            <a:r>
              <a:rPr lang="en-US" sz="2400" b="1" dirty="0">
                <a:solidFill>
                  <a:schemeClr val="accent5">
                    <a:lumMod val="75000"/>
                  </a:schemeClr>
                </a:solidFill>
              </a:rPr>
              <a:t>Regional economic development strategies rather than state-wide strategies</a:t>
            </a:r>
          </a:p>
          <a:p>
            <a:pPr lvl="1"/>
            <a:r>
              <a:rPr lang="en-US" sz="2000" b="1" dirty="0">
                <a:solidFill>
                  <a:srgbClr val="00B0F0"/>
                </a:solidFill>
              </a:rPr>
              <a:t>Return to city-states</a:t>
            </a:r>
          </a:p>
          <a:p>
            <a:pPr lvl="1">
              <a:buClr>
                <a:schemeClr val="accent3"/>
              </a:buClr>
              <a:buFont typeface="Wingdings" panose="05000000000000000000" pitchFamily="2" charset="2"/>
              <a:buChar char="§"/>
            </a:pPr>
            <a:r>
              <a:rPr lang="en-US" b="1" i="1" dirty="0">
                <a:solidFill>
                  <a:srgbClr val="00B0F0"/>
                </a:solidFill>
              </a:rPr>
              <a:t>Sparta and Athens</a:t>
            </a:r>
          </a:p>
          <a:p>
            <a:pPr>
              <a:buClr>
                <a:schemeClr val="tx2"/>
              </a:buClr>
            </a:pPr>
            <a:r>
              <a:rPr lang="en-US" sz="2400" b="1" dirty="0">
                <a:solidFill>
                  <a:schemeClr val="tx2"/>
                </a:solidFill>
              </a:rPr>
              <a:t>Work-ready communities</a:t>
            </a:r>
          </a:p>
          <a:p>
            <a:pPr>
              <a:buNone/>
            </a:pPr>
            <a:endParaRPr lang="en-US" sz="2400" b="1" dirty="0">
              <a:solidFill>
                <a:schemeClr val="tx2"/>
              </a:solidFill>
            </a:endParaRPr>
          </a:p>
          <a:p>
            <a:pPr marL="0" indent="0">
              <a:buNone/>
            </a:pPr>
            <a:endParaRPr lang="en-US" sz="2400" dirty="0"/>
          </a:p>
        </p:txBody>
      </p:sp>
      <p:pic>
        <p:nvPicPr>
          <p:cNvPr id="5" name="Picture 4" descr="C:\Users\emily.saleh\Desktop\coming-jobs-war.jpg"/>
          <p:cNvPicPr>
            <a:picLocks noChangeAspect="1" noChangeArrowheads="1"/>
          </p:cNvPicPr>
          <p:nvPr/>
        </p:nvPicPr>
        <p:blipFill>
          <a:blip r:embed="rId2" cstate="print"/>
          <a:stretch>
            <a:fillRect/>
          </a:stretch>
        </p:blipFill>
        <p:spPr bwMode="auto">
          <a:xfrm>
            <a:off x="1116186" y="1545015"/>
            <a:ext cx="2486858" cy="3767967"/>
          </a:xfrm>
          <a:prstGeom prst="rect">
            <a:avLst/>
          </a:prstGeom>
          <a:noFill/>
        </p:spPr>
      </p:pic>
      <p:pic>
        <p:nvPicPr>
          <p:cNvPr id="7" name="Picture 2" descr="http://img2.imagesbn.com/images/51580000/51588093.JPG">
            <a:hlinkClick r:id="rId3"/>
          </p:cNvPr>
          <p:cNvPicPr>
            <a:picLocks noChangeAspect="1" noChangeArrowheads="1"/>
          </p:cNvPicPr>
          <p:nvPr/>
        </p:nvPicPr>
        <p:blipFill>
          <a:blip r:embed="rId4" cstate="print"/>
          <a:srcRect/>
          <a:stretch>
            <a:fillRect/>
          </a:stretch>
        </p:blipFill>
        <p:spPr bwMode="auto">
          <a:xfrm>
            <a:off x="3942340" y="1545015"/>
            <a:ext cx="2507459" cy="3767967"/>
          </a:xfrm>
          <a:prstGeom prst="rect">
            <a:avLst/>
          </a:prstGeom>
          <a:noFill/>
        </p:spPr>
      </p:pic>
    </p:spTree>
    <p:extLst>
      <p:ext uri="{BB962C8B-B14F-4D97-AF65-F5344CB8AC3E}">
        <p14:creationId xmlns:p14="http://schemas.microsoft.com/office/powerpoint/2010/main" val="2300687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8200" y="1690688"/>
            <a:ext cx="5994465" cy="3791499"/>
          </a:xfrm>
          <a:prstGeom prst="rect">
            <a:avLst/>
          </a:prstGeom>
        </p:spPr>
      </p:pic>
      <p:pic>
        <p:nvPicPr>
          <p:cNvPr id="6" name="Picture 4" descr="http://www.randysouders.com/souders1030o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0728" y="701040"/>
            <a:ext cx="4493187"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28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29E44B-E242-4DCB-AB5E-53BFFE02D5F2}"/>
              </a:ext>
            </a:extLst>
          </p:cNvPr>
          <p:cNvPicPr>
            <a:picLocks noChangeAspect="1"/>
          </p:cNvPicPr>
          <p:nvPr/>
        </p:nvPicPr>
        <p:blipFill>
          <a:blip r:embed="rId2"/>
          <a:stretch>
            <a:fillRect/>
          </a:stretch>
        </p:blipFill>
        <p:spPr>
          <a:xfrm>
            <a:off x="1381125" y="91366"/>
            <a:ext cx="9163050" cy="6560967"/>
          </a:xfrm>
          <a:prstGeom prst="rect">
            <a:avLst/>
          </a:prstGeom>
        </p:spPr>
      </p:pic>
      <p:sp>
        <p:nvSpPr>
          <p:cNvPr id="2" name="Rectangle 1">
            <a:extLst>
              <a:ext uri="{FF2B5EF4-FFF2-40B4-BE49-F238E27FC236}">
                <a16:creationId xmlns:a16="http://schemas.microsoft.com/office/drawing/2014/main" id="{6F7F1C6B-4AE8-4991-A68F-2CC0734378D0}"/>
              </a:ext>
            </a:extLst>
          </p:cNvPr>
          <p:cNvSpPr/>
          <p:nvPr/>
        </p:nvSpPr>
        <p:spPr>
          <a:xfrm>
            <a:off x="2245180" y="1926771"/>
            <a:ext cx="8001000" cy="3820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5" name="TextBox 4">
            <a:extLst>
              <a:ext uri="{FF2B5EF4-FFF2-40B4-BE49-F238E27FC236}">
                <a16:creationId xmlns:a16="http://schemas.microsoft.com/office/drawing/2014/main" id="{EC63FA6D-B984-4BB4-B239-AD1F47CAA8BD}"/>
              </a:ext>
            </a:extLst>
          </p:cNvPr>
          <p:cNvSpPr txBox="1"/>
          <p:nvPr/>
        </p:nvSpPr>
        <p:spPr>
          <a:xfrm>
            <a:off x="9122230" y="4066222"/>
            <a:ext cx="2286000" cy="1477328"/>
          </a:xfrm>
          <a:prstGeom prst="rect">
            <a:avLst/>
          </a:prstGeom>
          <a:solidFill>
            <a:srgbClr val="FFFF00"/>
          </a:solidFill>
        </p:spPr>
        <p:txBody>
          <a:bodyPr wrap="square" rtlCol="0">
            <a:spAutoFit/>
          </a:bodyPr>
          <a:lstStyle/>
          <a:p>
            <a:r>
              <a:rPr lang="en-US" dirty="0"/>
              <a:t>Huntsville has exhibited exponential growth since 1940 and now is Alabama’s largest city</a:t>
            </a:r>
          </a:p>
        </p:txBody>
      </p:sp>
    </p:spTree>
    <p:extLst>
      <p:ext uri="{BB962C8B-B14F-4D97-AF65-F5344CB8AC3E}">
        <p14:creationId xmlns:p14="http://schemas.microsoft.com/office/powerpoint/2010/main" val="29237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4000"/>
                                        <p:tgtEl>
                                          <p:spTgt spid="2"/>
                                        </p:tgtEl>
                                      </p:cBhvr>
                                    </p:animEffect>
                                    <p:set>
                                      <p:cBhvr>
                                        <p:cTn id="7" dur="1" fill="hold">
                                          <p:stCondLst>
                                            <p:cond delay="3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CFD9-6587-46E2-B976-8DEE4BDC8498}"/>
              </a:ext>
            </a:extLst>
          </p:cNvPr>
          <p:cNvSpPr txBox="1">
            <a:spLocks/>
          </p:cNvSpPr>
          <p:nvPr/>
        </p:nvSpPr>
        <p:spPr>
          <a:xfrm>
            <a:off x="517273" y="163286"/>
            <a:ext cx="1142999" cy="6549130"/>
          </a:xfrm>
          <a:prstGeom prst="rect">
            <a:avLst/>
          </a:prstGeom>
          <a:solidFill>
            <a:schemeClr val="bg2"/>
          </a:solidFill>
        </p:spPr>
        <p:txBody>
          <a:bodyPr vert="wordArtVert"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latin typeface="Times New Roman" panose="02020603050405020304" pitchFamily="18" charset="0"/>
                <a:cs typeface="Times New Roman" panose="02020603050405020304" pitchFamily="18" charset="0"/>
              </a:rPr>
              <a:t>Population</a:t>
            </a:r>
          </a:p>
        </p:txBody>
      </p:sp>
      <p:pic>
        <p:nvPicPr>
          <p:cNvPr id="4" name="Picture 3">
            <a:extLst>
              <a:ext uri="{FF2B5EF4-FFF2-40B4-BE49-F238E27FC236}">
                <a16:creationId xmlns:a16="http://schemas.microsoft.com/office/drawing/2014/main" id="{5F639F2F-76E5-4993-901F-6004BE2A0BA4}"/>
              </a:ext>
            </a:extLst>
          </p:cNvPr>
          <p:cNvPicPr>
            <a:picLocks noChangeAspect="1"/>
          </p:cNvPicPr>
          <p:nvPr/>
        </p:nvPicPr>
        <p:blipFill rotWithShape="1">
          <a:blip r:embed="rId2"/>
          <a:srcRect l="1716" t="880" b="880"/>
          <a:stretch/>
        </p:blipFill>
        <p:spPr>
          <a:xfrm>
            <a:off x="1972524" y="43130"/>
            <a:ext cx="6406015" cy="6814870"/>
          </a:xfrm>
          <a:prstGeom prst="rect">
            <a:avLst/>
          </a:prstGeom>
        </p:spPr>
      </p:pic>
      <p:sp>
        <p:nvSpPr>
          <p:cNvPr id="6" name="Subtitle 2">
            <a:extLst>
              <a:ext uri="{FF2B5EF4-FFF2-40B4-BE49-F238E27FC236}">
                <a16:creationId xmlns:a16="http://schemas.microsoft.com/office/drawing/2014/main" id="{9375CC9E-7D4A-4969-A88C-1B572BA7365A}"/>
              </a:ext>
            </a:extLst>
          </p:cNvPr>
          <p:cNvSpPr txBox="1">
            <a:spLocks/>
          </p:cNvSpPr>
          <p:nvPr/>
        </p:nvSpPr>
        <p:spPr>
          <a:xfrm>
            <a:off x="6353175" y="1287625"/>
            <a:ext cx="5772150" cy="830997"/>
          </a:xfrm>
          <a:prstGeom prst="rect">
            <a:avLst/>
          </a:prstGeom>
          <a:solidFill>
            <a:srgbClr val="FFFF00"/>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Times New Roman" panose="02020603050405020304" pitchFamily="18" charset="0"/>
                <a:cs typeface="Times New Roman" panose="02020603050405020304" pitchFamily="18" charset="0"/>
              </a:rPr>
              <a:t>You can only have a density of educated workers where there is a density of people.</a:t>
            </a:r>
          </a:p>
        </p:txBody>
      </p:sp>
      <p:sp>
        <p:nvSpPr>
          <p:cNvPr id="3" name="TextBox 2">
            <a:extLst>
              <a:ext uri="{FF2B5EF4-FFF2-40B4-BE49-F238E27FC236}">
                <a16:creationId xmlns:a16="http://schemas.microsoft.com/office/drawing/2014/main" id="{535C28AA-2C90-4E98-BC6C-4AF22C8B6CB3}"/>
              </a:ext>
            </a:extLst>
          </p:cNvPr>
          <p:cNvSpPr txBox="1"/>
          <p:nvPr/>
        </p:nvSpPr>
        <p:spPr>
          <a:xfrm>
            <a:off x="7552977" y="318124"/>
            <a:ext cx="3372545"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Total </a:t>
            </a:r>
          </a:p>
          <a:p>
            <a:pPr algn="ctr"/>
            <a:r>
              <a:rPr lang="en-US" sz="2400" b="1" dirty="0">
                <a:latin typeface="Times New Roman" panose="02020603050405020304" pitchFamily="18" charset="0"/>
                <a:cs typeface="Times New Roman" panose="02020603050405020304" pitchFamily="18" charset="0"/>
              </a:rPr>
              <a:t>Population (2019)</a:t>
            </a:r>
          </a:p>
        </p:txBody>
      </p:sp>
      <p:sp>
        <p:nvSpPr>
          <p:cNvPr id="7" name="Rectangle 6">
            <a:extLst>
              <a:ext uri="{FF2B5EF4-FFF2-40B4-BE49-F238E27FC236}">
                <a16:creationId xmlns:a16="http://schemas.microsoft.com/office/drawing/2014/main" id="{C7E6D636-2BC2-41A1-B0D6-A46323D534EC}"/>
              </a:ext>
            </a:extLst>
          </p:cNvPr>
          <p:cNvSpPr/>
          <p:nvPr/>
        </p:nvSpPr>
        <p:spPr>
          <a:xfrm>
            <a:off x="6959474" y="2257126"/>
            <a:ext cx="4559552" cy="2308324"/>
          </a:xfrm>
          <a:prstGeom prst="rect">
            <a:avLst/>
          </a:prstGeom>
          <a:ln w="38100">
            <a:solidFill>
              <a:srgbClr val="FF0000"/>
            </a:solidFill>
          </a:ln>
        </p:spPr>
        <p:txBody>
          <a:bodyPr wrap="square">
            <a:spAutoFit/>
          </a:bodyPr>
          <a:lstStyle/>
          <a:p>
            <a:r>
              <a:rPr lang="en-US" dirty="0"/>
              <a:t>Coloring uses the Jenks natural breaks classification method which is a data clustering method designed to determine the best arrangement of values into different classes. This is done by seeking to minimize each class's average deviation from the class mean, while maximizing each class's deviation from the means of the other classes.</a:t>
            </a:r>
          </a:p>
        </p:txBody>
      </p:sp>
    </p:spTree>
    <p:extLst>
      <p:ext uri="{BB962C8B-B14F-4D97-AF65-F5344CB8AC3E}">
        <p14:creationId xmlns:p14="http://schemas.microsoft.com/office/powerpoint/2010/main" val="205315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0DA31C-19C6-4B9F-A8DD-679885608EC5}"/>
              </a:ext>
            </a:extLst>
          </p:cNvPr>
          <p:cNvPicPr>
            <a:picLocks noChangeAspect="1"/>
          </p:cNvPicPr>
          <p:nvPr/>
        </p:nvPicPr>
        <p:blipFill rotWithShape="1">
          <a:blip r:embed="rId2"/>
          <a:srcRect b="-144"/>
          <a:stretch/>
        </p:blipFill>
        <p:spPr>
          <a:xfrm>
            <a:off x="1981066" y="46654"/>
            <a:ext cx="6015269" cy="6811345"/>
          </a:xfrm>
          <a:prstGeom prst="rect">
            <a:avLst/>
          </a:prstGeom>
        </p:spPr>
      </p:pic>
      <p:sp>
        <p:nvSpPr>
          <p:cNvPr id="2" name="Title 1">
            <a:extLst>
              <a:ext uri="{FF2B5EF4-FFF2-40B4-BE49-F238E27FC236}">
                <a16:creationId xmlns:a16="http://schemas.microsoft.com/office/drawing/2014/main" id="{D53D36DB-E426-4A96-BD49-39456DBF0C8D}"/>
              </a:ext>
            </a:extLst>
          </p:cNvPr>
          <p:cNvSpPr txBox="1">
            <a:spLocks/>
          </p:cNvSpPr>
          <p:nvPr/>
        </p:nvSpPr>
        <p:spPr>
          <a:xfrm>
            <a:off x="517273" y="163286"/>
            <a:ext cx="1142999" cy="6549130"/>
          </a:xfrm>
          <a:prstGeom prst="rect">
            <a:avLst/>
          </a:prstGeom>
          <a:solidFill>
            <a:schemeClr val="bg2"/>
          </a:solidFill>
        </p:spPr>
        <p:txBody>
          <a:bodyPr vert="wordArtVert"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latin typeface="Times New Roman" panose="02020603050405020304" pitchFamily="18" charset="0"/>
                <a:cs typeface="Times New Roman" panose="02020603050405020304" pitchFamily="18" charset="0"/>
              </a:rPr>
              <a:t>Population</a:t>
            </a:r>
          </a:p>
        </p:txBody>
      </p:sp>
      <p:sp>
        <p:nvSpPr>
          <p:cNvPr id="3" name="TextBox 2">
            <a:extLst>
              <a:ext uri="{FF2B5EF4-FFF2-40B4-BE49-F238E27FC236}">
                <a16:creationId xmlns:a16="http://schemas.microsoft.com/office/drawing/2014/main" id="{F62F32B8-2C0F-470F-B77B-FD88C27AC543}"/>
              </a:ext>
            </a:extLst>
          </p:cNvPr>
          <p:cNvSpPr txBox="1"/>
          <p:nvPr/>
        </p:nvSpPr>
        <p:spPr>
          <a:xfrm>
            <a:off x="7725186" y="484256"/>
            <a:ext cx="3372545"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Percent of the Total State Population (2019)</a:t>
            </a:r>
          </a:p>
        </p:txBody>
      </p:sp>
      <p:sp>
        <p:nvSpPr>
          <p:cNvPr id="5" name="TextBox 4">
            <a:extLst>
              <a:ext uri="{FF2B5EF4-FFF2-40B4-BE49-F238E27FC236}">
                <a16:creationId xmlns:a16="http://schemas.microsoft.com/office/drawing/2014/main" id="{26CEB0A0-5ADE-4885-9980-705DF6DAC5EE}"/>
              </a:ext>
            </a:extLst>
          </p:cNvPr>
          <p:cNvSpPr txBox="1"/>
          <p:nvPr/>
        </p:nvSpPr>
        <p:spPr>
          <a:xfrm>
            <a:off x="7148190" y="1752854"/>
            <a:ext cx="4526538" cy="430887"/>
          </a:xfrm>
          <a:prstGeom prst="rect">
            <a:avLst/>
          </a:prstGeom>
          <a:noFill/>
        </p:spPr>
        <p:txBody>
          <a:bodyPr wrap="square" rtlCol="0">
            <a:spAutoFit/>
          </a:bodyPr>
          <a:lstStyle/>
          <a:p>
            <a:r>
              <a:rPr lang="en-US" sz="2200" dirty="0"/>
              <a:t>1/2 of all Alabamians live in 8 counties</a:t>
            </a:r>
          </a:p>
        </p:txBody>
      </p:sp>
      <p:sp>
        <p:nvSpPr>
          <p:cNvPr id="4" name="Freeform: Shape 3">
            <a:extLst>
              <a:ext uri="{FF2B5EF4-FFF2-40B4-BE49-F238E27FC236}">
                <a16:creationId xmlns:a16="http://schemas.microsoft.com/office/drawing/2014/main" id="{177604C8-FCB4-4755-8F17-7805A2F7DE01}"/>
              </a:ext>
            </a:extLst>
          </p:cNvPr>
          <p:cNvSpPr/>
          <p:nvPr/>
        </p:nvSpPr>
        <p:spPr>
          <a:xfrm>
            <a:off x="2339788" y="-59951"/>
            <a:ext cx="3326933" cy="3074894"/>
          </a:xfrm>
          <a:custGeom>
            <a:avLst/>
            <a:gdLst>
              <a:gd name="connsiteX0" fmla="*/ 1102659 w 3326933"/>
              <a:gd name="connsiteY0" fmla="*/ 2985247 h 3074894"/>
              <a:gd name="connsiteX1" fmla="*/ 1102659 w 3326933"/>
              <a:gd name="connsiteY1" fmla="*/ 2985247 h 3074894"/>
              <a:gd name="connsiteX2" fmla="*/ 914400 w 3326933"/>
              <a:gd name="connsiteY2" fmla="*/ 3003176 h 3074894"/>
              <a:gd name="connsiteX3" fmla="*/ 869577 w 3326933"/>
              <a:gd name="connsiteY3" fmla="*/ 3021105 h 3074894"/>
              <a:gd name="connsiteX4" fmla="*/ 815788 w 3326933"/>
              <a:gd name="connsiteY4" fmla="*/ 3039035 h 3074894"/>
              <a:gd name="connsiteX5" fmla="*/ 528918 w 3326933"/>
              <a:gd name="connsiteY5" fmla="*/ 3030070 h 3074894"/>
              <a:gd name="connsiteX6" fmla="*/ 421341 w 3326933"/>
              <a:gd name="connsiteY6" fmla="*/ 3021105 h 3074894"/>
              <a:gd name="connsiteX7" fmla="*/ 385483 w 3326933"/>
              <a:gd name="connsiteY7" fmla="*/ 2967317 h 3074894"/>
              <a:gd name="connsiteX8" fmla="*/ 349624 w 3326933"/>
              <a:gd name="connsiteY8" fmla="*/ 2913529 h 3074894"/>
              <a:gd name="connsiteX9" fmla="*/ 340659 w 3326933"/>
              <a:gd name="connsiteY9" fmla="*/ 2886635 h 3074894"/>
              <a:gd name="connsiteX10" fmla="*/ 304800 w 3326933"/>
              <a:gd name="connsiteY10" fmla="*/ 2850776 h 3074894"/>
              <a:gd name="connsiteX11" fmla="*/ 277906 w 3326933"/>
              <a:gd name="connsiteY11" fmla="*/ 2823882 h 3074894"/>
              <a:gd name="connsiteX12" fmla="*/ 242047 w 3326933"/>
              <a:gd name="connsiteY12" fmla="*/ 2761129 h 3074894"/>
              <a:gd name="connsiteX13" fmla="*/ 215153 w 3326933"/>
              <a:gd name="connsiteY13" fmla="*/ 2734235 h 3074894"/>
              <a:gd name="connsiteX14" fmla="*/ 206188 w 3326933"/>
              <a:gd name="connsiteY14" fmla="*/ 2590800 h 3074894"/>
              <a:gd name="connsiteX15" fmla="*/ 224118 w 3326933"/>
              <a:gd name="connsiteY15" fmla="*/ 2572870 h 3074894"/>
              <a:gd name="connsiteX16" fmla="*/ 242047 w 3326933"/>
              <a:gd name="connsiteY16" fmla="*/ 2483223 h 3074894"/>
              <a:gd name="connsiteX17" fmla="*/ 259977 w 3326933"/>
              <a:gd name="connsiteY17" fmla="*/ 2429435 h 3074894"/>
              <a:gd name="connsiteX18" fmla="*/ 268941 w 3326933"/>
              <a:gd name="connsiteY18" fmla="*/ 2393576 h 3074894"/>
              <a:gd name="connsiteX19" fmla="*/ 313765 w 3326933"/>
              <a:gd name="connsiteY19" fmla="*/ 2366682 h 3074894"/>
              <a:gd name="connsiteX20" fmla="*/ 349624 w 3326933"/>
              <a:gd name="connsiteY20" fmla="*/ 2294964 h 3074894"/>
              <a:gd name="connsiteX21" fmla="*/ 403412 w 3326933"/>
              <a:gd name="connsiteY21" fmla="*/ 2268070 h 3074894"/>
              <a:gd name="connsiteX22" fmla="*/ 457200 w 3326933"/>
              <a:gd name="connsiteY22" fmla="*/ 2241176 h 3074894"/>
              <a:gd name="connsiteX23" fmla="*/ 510988 w 3326933"/>
              <a:gd name="connsiteY23" fmla="*/ 2178423 h 3074894"/>
              <a:gd name="connsiteX24" fmla="*/ 564777 w 3326933"/>
              <a:gd name="connsiteY24" fmla="*/ 2160494 h 3074894"/>
              <a:gd name="connsiteX25" fmla="*/ 609600 w 3326933"/>
              <a:gd name="connsiteY25" fmla="*/ 2115670 h 3074894"/>
              <a:gd name="connsiteX26" fmla="*/ 618565 w 3326933"/>
              <a:gd name="connsiteY26" fmla="*/ 2079811 h 3074894"/>
              <a:gd name="connsiteX27" fmla="*/ 672353 w 3326933"/>
              <a:gd name="connsiteY27" fmla="*/ 2043952 h 3074894"/>
              <a:gd name="connsiteX28" fmla="*/ 779930 w 3326933"/>
              <a:gd name="connsiteY28" fmla="*/ 2034988 h 3074894"/>
              <a:gd name="connsiteX29" fmla="*/ 833718 w 3326933"/>
              <a:gd name="connsiteY29" fmla="*/ 2026023 h 3074894"/>
              <a:gd name="connsiteX30" fmla="*/ 824753 w 3326933"/>
              <a:gd name="connsiteY30" fmla="*/ 1927411 h 3074894"/>
              <a:gd name="connsiteX31" fmla="*/ 806824 w 3326933"/>
              <a:gd name="connsiteY31" fmla="*/ 1837764 h 3074894"/>
              <a:gd name="connsiteX32" fmla="*/ 779930 w 3326933"/>
              <a:gd name="connsiteY32" fmla="*/ 1712258 h 3074894"/>
              <a:gd name="connsiteX33" fmla="*/ 770965 w 3326933"/>
              <a:gd name="connsiteY33" fmla="*/ 1685364 h 3074894"/>
              <a:gd name="connsiteX34" fmla="*/ 717177 w 3326933"/>
              <a:gd name="connsiteY34" fmla="*/ 1622611 h 3074894"/>
              <a:gd name="connsiteX35" fmla="*/ 699247 w 3326933"/>
              <a:gd name="connsiteY35" fmla="*/ 1604682 h 3074894"/>
              <a:gd name="connsiteX36" fmla="*/ 600636 w 3326933"/>
              <a:gd name="connsiteY36" fmla="*/ 1613647 h 3074894"/>
              <a:gd name="connsiteX37" fmla="*/ 645459 w 3326933"/>
              <a:gd name="connsiteY37" fmla="*/ 1577788 h 3074894"/>
              <a:gd name="connsiteX38" fmla="*/ 663388 w 3326933"/>
              <a:gd name="connsiteY38" fmla="*/ 1559858 h 3074894"/>
              <a:gd name="connsiteX39" fmla="*/ 690283 w 3326933"/>
              <a:gd name="connsiteY39" fmla="*/ 1550894 h 3074894"/>
              <a:gd name="connsiteX40" fmla="*/ 762000 w 3326933"/>
              <a:gd name="connsiteY40" fmla="*/ 1515035 h 3074894"/>
              <a:gd name="connsiteX41" fmla="*/ 815788 w 3326933"/>
              <a:gd name="connsiteY41" fmla="*/ 1497105 h 3074894"/>
              <a:gd name="connsiteX42" fmla="*/ 869577 w 3326933"/>
              <a:gd name="connsiteY42" fmla="*/ 1443317 h 3074894"/>
              <a:gd name="connsiteX43" fmla="*/ 923365 w 3326933"/>
              <a:gd name="connsiteY43" fmla="*/ 1398494 h 3074894"/>
              <a:gd name="connsiteX44" fmla="*/ 950259 w 3326933"/>
              <a:gd name="connsiteY44" fmla="*/ 1389529 h 3074894"/>
              <a:gd name="connsiteX45" fmla="*/ 1192306 w 3326933"/>
              <a:gd name="connsiteY45" fmla="*/ 1389529 h 3074894"/>
              <a:gd name="connsiteX46" fmla="*/ 1210236 w 3326933"/>
              <a:gd name="connsiteY46" fmla="*/ 1272988 h 3074894"/>
              <a:gd name="connsiteX47" fmla="*/ 1255059 w 3326933"/>
              <a:gd name="connsiteY47" fmla="*/ 1228164 h 3074894"/>
              <a:gd name="connsiteX48" fmla="*/ 1272988 w 3326933"/>
              <a:gd name="connsiteY48" fmla="*/ 1201270 h 3074894"/>
              <a:gd name="connsiteX49" fmla="*/ 1290918 w 3326933"/>
              <a:gd name="connsiteY49" fmla="*/ 1138517 h 3074894"/>
              <a:gd name="connsiteX50" fmla="*/ 1299883 w 3326933"/>
              <a:gd name="connsiteY50" fmla="*/ 1102658 h 3074894"/>
              <a:gd name="connsiteX51" fmla="*/ 1317812 w 3326933"/>
              <a:gd name="connsiteY51" fmla="*/ 1066800 h 3074894"/>
              <a:gd name="connsiteX52" fmla="*/ 1326777 w 3326933"/>
              <a:gd name="connsiteY52" fmla="*/ 1039905 h 3074894"/>
              <a:gd name="connsiteX53" fmla="*/ 1317812 w 3326933"/>
              <a:gd name="connsiteY53" fmla="*/ 923364 h 3074894"/>
              <a:gd name="connsiteX54" fmla="*/ 1308847 w 3326933"/>
              <a:gd name="connsiteY54" fmla="*/ 887505 h 3074894"/>
              <a:gd name="connsiteX55" fmla="*/ 1299883 w 3326933"/>
              <a:gd name="connsiteY55" fmla="*/ 564776 h 3074894"/>
              <a:gd name="connsiteX56" fmla="*/ 1237130 w 3326933"/>
              <a:gd name="connsiteY56" fmla="*/ 519952 h 3074894"/>
              <a:gd name="connsiteX57" fmla="*/ 1210236 w 3326933"/>
              <a:gd name="connsiteY57" fmla="*/ 510988 h 3074894"/>
              <a:gd name="connsiteX58" fmla="*/ 1093694 w 3326933"/>
              <a:gd name="connsiteY58" fmla="*/ 519952 h 3074894"/>
              <a:gd name="connsiteX59" fmla="*/ 1048871 w 3326933"/>
              <a:gd name="connsiteY59" fmla="*/ 564776 h 3074894"/>
              <a:gd name="connsiteX60" fmla="*/ 1030941 w 3326933"/>
              <a:gd name="connsiteY60" fmla="*/ 618564 h 3074894"/>
              <a:gd name="connsiteX61" fmla="*/ 995083 w 3326933"/>
              <a:gd name="connsiteY61" fmla="*/ 663388 h 3074894"/>
              <a:gd name="connsiteX62" fmla="*/ 923365 w 3326933"/>
              <a:gd name="connsiteY62" fmla="*/ 762000 h 3074894"/>
              <a:gd name="connsiteX63" fmla="*/ 878541 w 3326933"/>
              <a:gd name="connsiteY63" fmla="*/ 806823 h 3074894"/>
              <a:gd name="connsiteX64" fmla="*/ 851647 w 3326933"/>
              <a:gd name="connsiteY64" fmla="*/ 833717 h 3074894"/>
              <a:gd name="connsiteX65" fmla="*/ 833718 w 3326933"/>
              <a:gd name="connsiteY65" fmla="*/ 851647 h 3074894"/>
              <a:gd name="connsiteX66" fmla="*/ 806824 w 3326933"/>
              <a:gd name="connsiteY66" fmla="*/ 869576 h 3074894"/>
              <a:gd name="connsiteX67" fmla="*/ 717177 w 3326933"/>
              <a:gd name="connsiteY67" fmla="*/ 887505 h 3074894"/>
              <a:gd name="connsiteX68" fmla="*/ 627530 w 3326933"/>
              <a:gd name="connsiteY68" fmla="*/ 914400 h 3074894"/>
              <a:gd name="connsiteX69" fmla="*/ 555812 w 3326933"/>
              <a:gd name="connsiteY69" fmla="*/ 932329 h 3074894"/>
              <a:gd name="connsiteX70" fmla="*/ 528918 w 3326933"/>
              <a:gd name="connsiteY70" fmla="*/ 959223 h 3074894"/>
              <a:gd name="connsiteX71" fmla="*/ 466165 w 3326933"/>
              <a:gd name="connsiteY71" fmla="*/ 968188 h 3074894"/>
              <a:gd name="connsiteX72" fmla="*/ 421341 w 3326933"/>
              <a:gd name="connsiteY72" fmla="*/ 977152 h 3074894"/>
              <a:gd name="connsiteX73" fmla="*/ 295836 w 3326933"/>
              <a:gd name="connsiteY73" fmla="*/ 1004047 h 3074894"/>
              <a:gd name="connsiteX74" fmla="*/ 161365 w 3326933"/>
              <a:gd name="connsiteY74" fmla="*/ 995082 h 3074894"/>
              <a:gd name="connsiteX75" fmla="*/ 107577 w 3326933"/>
              <a:gd name="connsiteY75" fmla="*/ 977152 h 3074894"/>
              <a:gd name="connsiteX76" fmla="*/ 80683 w 3326933"/>
              <a:gd name="connsiteY76" fmla="*/ 932329 h 3074894"/>
              <a:gd name="connsiteX77" fmla="*/ 44824 w 3326933"/>
              <a:gd name="connsiteY77" fmla="*/ 896470 h 3074894"/>
              <a:gd name="connsiteX78" fmla="*/ 26894 w 3326933"/>
              <a:gd name="connsiteY78" fmla="*/ 878541 h 3074894"/>
              <a:gd name="connsiteX79" fmla="*/ 17930 w 3326933"/>
              <a:gd name="connsiteY79" fmla="*/ 842682 h 3074894"/>
              <a:gd name="connsiteX80" fmla="*/ 0 w 3326933"/>
              <a:gd name="connsiteY80" fmla="*/ 788894 h 3074894"/>
              <a:gd name="connsiteX81" fmla="*/ 26894 w 3326933"/>
              <a:gd name="connsiteY81" fmla="*/ 735105 h 3074894"/>
              <a:gd name="connsiteX82" fmla="*/ 44824 w 3326933"/>
              <a:gd name="connsiteY82" fmla="*/ 681317 h 3074894"/>
              <a:gd name="connsiteX83" fmla="*/ 62753 w 3326933"/>
              <a:gd name="connsiteY83" fmla="*/ 618564 h 3074894"/>
              <a:gd name="connsiteX84" fmla="*/ 80683 w 3326933"/>
              <a:gd name="connsiteY84" fmla="*/ 591670 h 3074894"/>
              <a:gd name="connsiteX85" fmla="*/ 89647 w 3326933"/>
              <a:gd name="connsiteY85" fmla="*/ 564776 h 3074894"/>
              <a:gd name="connsiteX86" fmla="*/ 107577 w 3326933"/>
              <a:gd name="connsiteY86" fmla="*/ 546847 h 3074894"/>
              <a:gd name="connsiteX87" fmla="*/ 125506 w 3326933"/>
              <a:gd name="connsiteY87" fmla="*/ 475129 h 3074894"/>
              <a:gd name="connsiteX88" fmla="*/ 98612 w 3326933"/>
              <a:gd name="connsiteY88" fmla="*/ 242047 h 3074894"/>
              <a:gd name="connsiteX89" fmla="*/ 62753 w 3326933"/>
              <a:gd name="connsiteY89" fmla="*/ 206188 h 3074894"/>
              <a:gd name="connsiteX90" fmla="*/ 89647 w 3326933"/>
              <a:gd name="connsiteY90" fmla="*/ 197223 h 3074894"/>
              <a:gd name="connsiteX91" fmla="*/ 206188 w 3326933"/>
              <a:gd name="connsiteY91" fmla="*/ 179294 h 3074894"/>
              <a:gd name="connsiteX92" fmla="*/ 331694 w 3326933"/>
              <a:gd name="connsiteY92" fmla="*/ 98611 h 3074894"/>
              <a:gd name="connsiteX93" fmla="*/ 358588 w 3326933"/>
              <a:gd name="connsiteY93" fmla="*/ 80682 h 3074894"/>
              <a:gd name="connsiteX94" fmla="*/ 403412 w 3326933"/>
              <a:gd name="connsiteY94" fmla="*/ 62752 h 3074894"/>
              <a:gd name="connsiteX95" fmla="*/ 430306 w 3326933"/>
              <a:gd name="connsiteY95" fmla="*/ 44823 h 3074894"/>
              <a:gd name="connsiteX96" fmla="*/ 466165 w 3326933"/>
              <a:gd name="connsiteY96" fmla="*/ 8964 h 3074894"/>
              <a:gd name="connsiteX97" fmla="*/ 493059 w 3326933"/>
              <a:gd name="connsiteY97" fmla="*/ 0 h 3074894"/>
              <a:gd name="connsiteX98" fmla="*/ 600636 w 3326933"/>
              <a:gd name="connsiteY98" fmla="*/ 17929 h 3074894"/>
              <a:gd name="connsiteX99" fmla="*/ 627530 w 3326933"/>
              <a:gd name="connsiteY99" fmla="*/ 35858 h 3074894"/>
              <a:gd name="connsiteX100" fmla="*/ 654424 w 3326933"/>
              <a:gd name="connsiteY100" fmla="*/ 44823 h 3074894"/>
              <a:gd name="connsiteX101" fmla="*/ 717177 w 3326933"/>
              <a:gd name="connsiteY101" fmla="*/ 71717 h 3074894"/>
              <a:gd name="connsiteX102" fmla="*/ 914400 w 3326933"/>
              <a:gd name="connsiteY102" fmla="*/ 62752 h 3074894"/>
              <a:gd name="connsiteX103" fmla="*/ 1013012 w 3326933"/>
              <a:gd name="connsiteY103" fmla="*/ 53788 h 3074894"/>
              <a:gd name="connsiteX104" fmla="*/ 1246094 w 3326933"/>
              <a:gd name="connsiteY104" fmla="*/ 62752 h 3074894"/>
              <a:gd name="connsiteX105" fmla="*/ 1550894 w 3326933"/>
              <a:gd name="connsiteY105" fmla="*/ 71717 h 3074894"/>
              <a:gd name="connsiteX106" fmla="*/ 1631577 w 3326933"/>
              <a:gd name="connsiteY106" fmla="*/ 98611 h 3074894"/>
              <a:gd name="connsiteX107" fmla="*/ 1658471 w 3326933"/>
              <a:gd name="connsiteY107" fmla="*/ 107576 h 3074894"/>
              <a:gd name="connsiteX108" fmla="*/ 1712259 w 3326933"/>
              <a:gd name="connsiteY108" fmla="*/ 116541 h 3074894"/>
              <a:gd name="connsiteX109" fmla="*/ 1801906 w 3326933"/>
              <a:gd name="connsiteY109" fmla="*/ 143435 h 3074894"/>
              <a:gd name="connsiteX110" fmla="*/ 1837765 w 3326933"/>
              <a:gd name="connsiteY110" fmla="*/ 152400 h 3074894"/>
              <a:gd name="connsiteX111" fmla="*/ 1909483 w 3326933"/>
              <a:gd name="connsiteY111" fmla="*/ 161364 h 3074894"/>
              <a:gd name="connsiteX112" fmla="*/ 1945341 w 3326933"/>
              <a:gd name="connsiteY112" fmla="*/ 170329 h 3074894"/>
              <a:gd name="connsiteX113" fmla="*/ 1972236 w 3326933"/>
              <a:gd name="connsiteY113" fmla="*/ 179294 h 3074894"/>
              <a:gd name="connsiteX114" fmla="*/ 2268071 w 3326933"/>
              <a:gd name="connsiteY114" fmla="*/ 170329 h 3074894"/>
              <a:gd name="connsiteX115" fmla="*/ 2429436 w 3326933"/>
              <a:gd name="connsiteY115" fmla="*/ 134470 h 3074894"/>
              <a:gd name="connsiteX116" fmla="*/ 2572871 w 3326933"/>
              <a:gd name="connsiteY116" fmla="*/ 125505 h 3074894"/>
              <a:gd name="connsiteX117" fmla="*/ 2707341 w 3326933"/>
              <a:gd name="connsiteY117" fmla="*/ 134470 h 3074894"/>
              <a:gd name="connsiteX118" fmla="*/ 2743200 w 3326933"/>
              <a:gd name="connsiteY118" fmla="*/ 152400 h 3074894"/>
              <a:gd name="connsiteX119" fmla="*/ 2823883 w 3326933"/>
              <a:gd name="connsiteY119" fmla="*/ 161364 h 3074894"/>
              <a:gd name="connsiteX120" fmla="*/ 3110753 w 3326933"/>
              <a:gd name="connsiteY120" fmla="*/ 179294 h 3074894"/>
              <a:gd name="connsiteX121" fmla="*/ 3182471 w 3326933"/>
              <a:gd name="connsiteY121" fmla="*/ 259976 h 3074894"/>
              <a:gd name="connsiteX122" fmla="*/ 3218330 w 3326933"/>
              <a:gd name="connsiteY122" fmla="*/ 286870 h 3074894"/>
              <a:gd name="connsiteX123" fmla="*/ 3254188 w 3326933"/>
              <a:gd name="connsiteY123" fmla="*/ 295835 h 3074894"/>
              <a:gd name="connsiteX124" fmla="*/ 3281083 w 3326933"/>
              <a:gd name="connsiteY124" fmla="*/ 304800 h 3074894"/>
              <a:gd name="connsiteX125" fmla="*/ 3325906 w 3326933"/>
              <a:gd name="connsiteY125" fmla="*/ 358588 h 3074894"/>
              <a:gd name="connsiteX126" fmla="*/ 3307977 w 3326933"/>
              <a:gd name="connsiteY126" fmla="*/ 457200 h 3074894"/>
              <a:gd name="connsiteX127" fmla="*/ 3290047 w 3326933"/>
              <a:gd name="connsiteY127" fmla="*/ 519952 h 3074894"/>
              <a:gd name="connsiteX128" fmla="*/ 3281083 w 3326933"/>
              <a:gd name="connsiteY128" fmla="*/ 681317 h 3074894"/>
              <a:gd name="connsiteX129" fmla="*/ 3272118 w 3326933"/>
              <a:gd name="connsiteY129" fmla="*/ 779929 h 3074894"/>
              <a:gd name="connsiteX130" fmla="*/ 3236259 w 3326933"/>
              <a:gd name="connsiteY130" fmla="*/ 815788 h 3074894"/>
              <a:gd name="connsiteX131" fmla="*/ 3209365 w 3326933"/>
              <a:gd name="connsiteY131" fmla="*/ 842682 h 3074894"/>
              <a:gd name="connsiteX132" fmla="*/ 3191436 w 3326933"/>
              <a:gd name="connsiteY132" fmla="*/ 869576 h 3074894"/>
              <a:gd name="connsiteX133" fmla="*/ 3164541 w 3326933"/>
              <a:gd name="connsiteY133" fmla="*/ 878541 h 3074894"/>
              <a:gd name="connsiteX134" fmla="*/ 3146612 w 3326933"/>
              <a:gd name="connsiteY134" fmla="*/ 905435 h 3074894"/>
              <a:gd name="connsiteX135" fmla="*/ 3101788 w 3326933"/>
              <a:gd name="connsiteY135" fmla="*/ 950258 h 3074894"/>
              <a:gd name="connsiteX136" fmla="*/ 3083859 w 3326933"/>
              <a:gd name="connsiteY136" fmla="*/ 977152 h 3074894"/>
              <a:gd name="connsiteX137" fmla="*/ 3056965 w 3326933"/>
              <a:gd name="connsiteY137" fmla="*/ 1030941 h 3074894"/>
              <a:gd name="connsiteX138" fmla="*/ 3030071 w 3326933"/>
              <a:gd name="connsiteY138" fmla="*/ 1048870 h 3074894"/>
              <a:gd name="connsiteX139" fmla="*/ 2994212 w 3326933"/>
              <a:gd name="connsiteY139" fmla="*/ 1102658 h 3074894"/>
              <a:gd name="connsiteX140" fmla="*/ 2967318 w 3326933"/>
              <a:gd name="connsiteY140" fmla="*/ 1147482 h 3074894"/>
              <a:gd name="connsiteX141" fmla="*/ 2940424 w 3326933"/>
              <a:gd name="connsiteY141" fmla="*/ 1174376 h 3074894"/>
              <a:gd name="connsiteX142" fmla="*/ 2913530 w 3326933"/>
              <a:gd name="connsiteY142" fmla="*/ 1210235 h 3074894"/>
              <a:gd name="connsiteX143" fmla="*/ 2895600 w 3326933"/>
              <a:gd name="connsiteY143" fmla="*/ 1228164 h 3074894"/>
              <a:gd name="connsiteX144" fmla="*/ 2868706 w 3326933"/>
              <a:gd name="connsiteY144" fmla="*/ 1264023 h 3074894"/>
              <a:gd name="connsiteX145" fmla="*/ 2850777 w 3326933"/>
              <a:gd name="connsiteY145" fmla="*/ 1290917 h 3074894"/>
              <a:gd name="connsiteX146" fmla="*/ 2832847 w 3326933"/>
              <a:gd name="connsiteY146" fmla="*/ 1308847 h 3074894"/>
              <a:gd name="connsiteX147" fmla="*/ 2796988 w 3326933"/>
              <a:gd name="connsiteY147" fmla="*/ 1353670 h 3074894"/>
              <a:gd name="connsiteX148" fmla="*/ 2796988 w 3326933"/>
              <a:gd name="connsiteY148" fmla="*/ 1488141 h 3074894"/>
              <a:gd name="connsiteX149" fmla="*/ 2823883 w 3326933"/>
              <a:gd name="connsiteY149" fmla="*/ 1497105 h 3074894"/>
              <a:gd name="connsiteX150" fmla="*/ 2877671 w 3326933"/>
              <a:gd name="connsiteY150" fmla="*/ 1506070 h 3074894"/>
              <a:gd name="connsiteX151" fmla="*/ 2949388 w 3326933"/>
              <a:gd name="connsiteY151" fmla="*/ 1524000 h 3074894"/>
              <a:gd name="connsiteX152" fmla="*/ 3119718 w 3326933"/>
              <a:gd name="connsiteY152" fmla="*/ 1532964 h 3074894"/>
              <a:gd name="connsiteX153" fmla="*/ 3137647 w 3326933"/>
              <a:gd name="connsiteY153" fmla="*/ 1550894 h 3074894"/>
              <a:gd name="connsiteX154" fmla="*/ 3164541 w 3326933"/>
              <a:gd name="connsiteY154" fmla="*/ 1604682 h 3074894"/>
              <a:gd name="connsiteX155" fmla="*/ 3200400 w 3326933"/>
              <a:gd name="connsiteY155" fmla="*/ 1640541 h 3074894"/>
              <a:gd name="connsiteX156" fmla="*/ 3191436 w 3326933"/>
              <a:gd name="connsiteY156" fmla="*/ 1748117 h 3074894"/>
              <a:gd name="connsiteX157" fmla="*/ 3155577 w 3326933"/>
              <a:gd name="connsiteY157" fmla="*/ 1819835 h 3074894"/>
              <a:gd name="connsiteX158" fmla="*/ 3146612 w 3326933"/>
              <a:gd name="connsiteY158" fmla="*/ 1882588 h 3074894"/>
              <a:gd name="connsiteX159" fmla="*/ 3110753 w 3326933"/>
              <a:gd name="connsiteY159" fmla="*/ 2124635 h 3074894"/>
              <a:gd name="connsiteX160" fmla="*/ 3074894 w 3326933"/>
              <a:gd name="connsiteY160" fmla="*/ 2160494 h 3074894"/>
              <a:gd name="connsiteX161" fmla="*/ 3021106 w 3326933"/>
              <a:gd name="connsiteY161" fmla="*/ 2214282 h 3074894"/>
              <a:gd name="connsiteX162" fmla="*/ 2976283 w 3326933"/>
              <a:gd name="connsiteY162" fmla="*/ 2268070 h 3074894"/>
              <a:gd name="connsiteX163" fmla="*/ 2931459 w 3326933"/>
              <a:gd name="connsiteY163" fmla="*/ 2312894 h 3074894"/>
              <a:gd name="connsiteX164" fmla="*/ 2859741 w 3326933"/>
              <a:gd name="connsiteY164" fmla="*/ 2393576 h 3074894"/>
              <a:gd name="connsiteX165" fmla="*/ 2832847 w 3326933"/>
              <a:gd name="connsiteY165" fmla="*/ 2411505 h 3074894"/>
              <a:gd name="connsiteX166" fmla="*/ 2796988 w 3326933"/>
              <a:gd name="connsiteY166" fmla="*/ 2420470 h 3074894"/>
              <a:gd name="connsiteX167" fmla="*/ 2716306 w 3326933"/>
              <a:gd name="connsiteY167" fmla="*/ 2501152 h 3074894"/>
              <a:gd name="connsiteX168" fmla="*/ 2698377 w 3326933"/>
              <a:gd name="connsiteY168" fmla="*/ 2519082 h 3074894"/>
              <a:gd name="connsiteX169" fmla="*/ 2662518 w 3326933"/>
              <a:gd name="connsiteY169" fmla="*/ 2572870 h 3074894"/>
              <a:gd name="connsiteX170" fmla="*/ 2644588 w 3326933"/>
              <a:gd name="connsiteY170" fmla="*/ 2590800 h 3074894"/>
              <a:gd name="connsiteX171" fmla="*/ 2626659 w 3326933"/>
              <a:gd name="connsiteY171" fmla="*/ 2617694 h 3074894"/>
              <a:gd name="connsiteX172" fmla="*/ 2599765 w 3326933"/>
              <a:gd name="connsiteY172" fmla="*/ 2626658 h 3074894"/>
              <a:gd name="connsiteX173" fmla="*/ 2528047 w 3326933"/>
              <a:gd name="connsiteY173" fmla="*/ 2680447 h 3074894"/>
              <a:gd name="connsiteX174" fmla="*/ 2501153 w 3326933"/>
              <a:gd name="connsiteY174" fmla="*/ 2743200 h 3074894"/>
              <a:gd name="connsiteX175" fmla="*/ 2492188 w 3326933"/>
              <a:gd name="connsiteY175" fmla="*/ 2779058 h 3074894"/>
              <a:gd name="connsiteX176" fmla="*/ 2474259 w 3326933"/>
              <a:gd name="connsiteY176" fmla="*/ 2796988 h 3074894"/>
              <a:gd name="connsiteX177" fmla="*/ 2420471 w 3326933"/>
              <a:gd name="connsiteY177" fmla="*/ 2823882 h 3074894"/>
              <a:gd name="connsiteX178" fmla="*/ 2375647 w 3326933"/>
              <a:gd name="connsiteY178" fmla="*/ 2877670 h 3074894"/>
              <a:gd name="connsiteX179" fmla="*/ 2357718 w 3326933"/>
              <a:gd name="connsiteY179" fmla="*/ 2904564 h 3074894"/>
              <a:gd name="connsiteX180" fmla="*/ 2339788 w 3326933"/>
              <a:gd name="connsiteY180" fmla="*/ 2922494 h 3074894"/>
              <a:gd name="connsiteX181" fmla="*/ 2321859 w 3326933"/>
              <a:gd name="connsiteY181" fmla="*/ 2949388 h 3074894"/>
              <a:gd name="connsiteX182" fmla="*/ 2268071 w 3326933"/>
              <a:gd name="connsiteY182" fmla="*/ 2967317 h 3074894"/>
              <a:gd name="connsiteX183" fmla="*/ 2205318 w 3326933"/>
              <a:gd name="connsiteY183" fmla="*/ 2985247 h 3074894"/>
              <a:gd name="connsiteX184" fmla="*/ 2008094 w 3326933"/>
              <a:gd name="connsiteY184" fmla="*/ 3065929 h 3074894"/>
              <a:gd name="connsiteX185" fmla="*/ 1981200 w 3326933"/>
              <a:gd name="connsiteY185" fmla="*/ 3074894 h 3074894"/>
              <a:gd name="connsiteX186" fmla="*/ 1882588 w 3326933"/>
              <a:gd name="connsiteY186" fmla="*/ 3056964 h 3074894"/>
              <a:gd name="connsiteX187" fmla="*/ 1855694 w 3326933"/>
              <a:gd name="connsiteY187" fmla="*/ 3039035 h 3074894"/>
              <a:gd name="connsiteX188" fmla="*/ 1792941 w 3326933"/>
              <a:gd name="connsiteY188" fmla="*/ 3021105 h 3074894"/>
              <a:gd name="connsiteX189" fmla="*/ 1766047 w 3326933"/>
              <a:gd name="connsiteY189" fmla="*/ 3012141 h 3074894"/>
              <a:gd name="connsiteX190" fmla="*/ 1577788 w 3326933"/>
              <a:gd name="connsiteY190" fmla="*/ 3030070 h 3074894"/>
              <a:gd name="connsiteX191" fmla="*/ 1550894 w 3326933"/>
              <a:gd name="connsiteY191" fmla="*/ 3021105 h 3074894"/>
              <a:gd name="connsiteX192" fmla="*/ 1506071 w 3326933"/>
              <a:gd name="connsiteY192" fmla="*/ 2967317 h 3074894"/>
              <a:gd name="connsiteX193" fmla="*/ 1497106 w 3326933"/>
              <a:gd name="connsiteY193" fmla="*/ 2922494 h 3074894"/>
              <a:gd name="connsiteX194" fmla="*/ 1488141 w 3326933"/>
              <a:gd name="connsiteY194" fmla="*/ 2895600 h 3074894"/>
              <a:gd name="connsiteX195" fmla="*/ 1452283 w 3326933"/>
              <a:gd name="connsiteY195" fmla="*/ 2877670 h 3074894"/>
              <a:gd name="connsiteX196" fmla="*/ 1407459 w 3326933"/>
              <a:gd name="connsiteY196" fmla="*/ 2841811 h 3074894"/>
              <a:gd name="connsiteX197" fmla="*/ 1398494 w 3326933"/>
              <a:gd name="connsiteY197" fmla="*/ 2814917 h 3074894"/>
              <a:gd name="connsiteX198" fmla="*/ 1389530 w 3326933"/>
              <a:gd name="connsiteY198" fmla="*/ 2770094 h 3074894"/>
              <a:gd name="connsiteX199" fmla="*/ 1362636 w 3326933"/>
              <a:gd name="connsiteY199" fmla="*/ 2761129 h 3074894"/>
              <a:gd name="connsiteX200" fmla="*/ 1299883 w 3326933"/>
              <a:gd name="connsiteY200" fmla="*/ 2832847 h 3074894"/>
              <a:gd name="connsiteX201" fmla="*/ 1281953 w 3326933"/>
              <a:gd name="connsiteY201" fmla="*/ 2850776 h 3074894"/>
              <a:gd name="connsiteX202" fmla="*/ 1219200 w 3326933"/>
              <a:gd name="connsiteY202" fmla="*/ 2904564 h 3074894"/>
              <a:gd name="connsiteX203" fmla="*/ 1192306 w 3326933"/>
              <a:gd name="connsiteY203" fmla="*/ 2913529 h 3074894"/>
              <a:gd name="connsiteX204" fmla="*/ 1147483 w 3326933"/>
              <a:gd name="connsiteY204" fmla="*/ 2949388 h 3074894"/>
              <a:gd name="connsiteX205" fmla="*/ 1111624 w 3326933"/>
              <a:gd name="connsiteY205" fmla="*/ 2985247 h 3074894"/>
              <a:gd name="connsiteX206" fmla="*/ 1039906 w 3326933"/>
              <a:gd name="connsiteY206" fmla="*/ 3039035 h 3074894"/>
              <a:gd name="connsiteX207" fmla="*/ 995083 w 3326933"/>
              <a:gd name="connsiteY207" fmla="*/ 3030070 h 3074894"/>
              <a:gd name="connsiteX208" fmla="*/ 1004047 w 3326933"/>
              <a:gd name="connsiteY208" fmla="*/ 3003176 h 3074894"/>
              <a:gd name="connsiteX209" fmla="*/ 1048871 w 3326933"/>
              <a:gd name="connsiteY209" fmla="*/ 2976282 h 307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3326933" h="3074894">
                <a:moveTo>
                  <a:pt x="1102659" y="2985247"/>
                </a:moveTo>
                <a:lnTo>
                  <a:pt x="1102659" y="2985247"/>
                </a:lnTo>
                <a:cubicBezTo>
                  <a:pt x="1039906" y="2991223"/>
                  <a:pt x="976704" y="2993591"/>
                  <a:pt x="914400" y="3003176"/>
                </a:cubicBezTo>
                <a:cubicBezTo>
                  <a:pt x="898495" y="3005623"/>
                  <a:pt x="884700" y="3015606"/>
                  <a:pt x="869577" y="3021105"/>
                </a:cubicBezTo>
                <a:cubicBezTo>
                  <a:pt x="851815" y="3027564"/>
                  <a:pt x="815788" y="3039035"/>
                  <a:pt x="815788" y="3039035"/>
                </a:cubicBezTo>
                <a:lnTo>
                  <a:pt x="528918" y="3030070"/>
                </a:lnTo>
                <a:cubicBezTo>
                  <a:pt x="492972" y="3028436"/>
                  <a:pt x="454307" y="3035528"/>
                  <a:pt x="421341" y="3021105"/>
                </a:cubicBezTo>
                <a:cubicBezTo>
                  <a:pt x="401599" y="3012468"/>
                  <a:pt x="385483" y="2967317"/>
                  <a:pt x="385483" y="2967317"/>
                </a:cubicBezTo>
                <a:cubicBezTo>
                  <a:pt x="364894" y="2884964"/>
                  <a:pt x="394649" y="2969810"/>
                  <a:pt x="349624" y="2913529"/>
                </a:cubicBezTo>
                <a:cubicBezTo>
                  <a:pt x="343721" y="2906150"/>
                  <a:pt x="346152" y="2894324"/>
                  <a:pt x="340659" y="2886635"/>
                </a:cubicBezTo>
                <a:cubicBezTo>
                  <a:pt x="330834" y="2872880"/>
                  <a:pt x="316753" y="2862729"/>
                  <a:pt x="304800" y="2850776"/>
                </a:cubicBezTo>
                <a:lnTo>
                  <a:pt x="277906" y="2823882"/>
                </a:lnTo>
                <a:cubicBezTo>
                  <a:pt x="266944" y="2801957"/>
                  <a:pt x="257889" y="2780139"/>
                  <a:pt x="242047" y="2761129"/>
                </a:cubicBezTo>
                <a:cubicBezTo>
                  <a:pt x="233931" y="2751390"/>
                  <a:pt x="224118" y="2743200"/>
                  <a:pt x="215153" y="2734235"/>
                </a:cubicBezTo>
                <a:cubicBezTo>
                  <a:pt x="193578" y="2669508"/>
                  <a:pt x="186047" y="2671363"/>
                  <a:pt x="206188" y="2590800"/>
                </a:cubicBezTo>
                <a:cubicBezTo>
                  <a:pt x="208238" y="2582600"/>
                  <a:pt x="218141" y="2578847"/>
                  <a:pt x="224118" y="2572870"/>
                </a:cubicBezTo>
                <a:cubicBezTo>
                  <a:pt x="230174" y="2536536"/>
                  <a:pt x="232020" y="2516647"/>
                  <a:pt x="242047" y="2483223"/>
                </a:cubicBezTo>
                <a:cubicBezTo>
                  <a:pt x="247478" y="2465121"/>
                  <a:pt x="255394" y="2447770"/>
                  <a:pt x="259977" y="2429435"/>
                </a:cubicBezTo>
                <a:cubicBezTo>
                  <a:pt x="262965" y="2417482"/>
                  <a:pt x="263431" y="2404596"/>
                  <a:pt x="268941" y="2393576"/>
                </a:cubicBezTo>
                <a:cubicBezTo>
                  <a:pt x="278785" y="2373888"/>
                  <a:pt x="295364" y="2372816"/>
                  <a:pt x="313765" y="2366682"/>
                </a:cubicBezTo>
                <a:cubicBezTo>
                  <a:pt x="322326" y="2345278"/>
                  <a:pt x="331718" y="2312869"/>
                  <a:pt x="349624" y="2294964"/>
                </a:cubicBezTo>
                <a:cubicBezTo>
                  <a:pt x="375315" y="2269274"/>
                  <a:pt x="374248" y="2282652"/>
                  <a:pt x="403412" y="2268070"/>
                </a:cubicBezTo>
                <a:cubicBezTo>
                  <a:pt x="472925" y="2233313"/>
                  <a:pt x="389601" y="2263710"/>
                  <a:pt x="457200" y="2241176"/>
                </a:cubicBezTo>
                <a:cubicBezTo>
                  <a:pt x="474872" y="2205833"/>
                  <a:pt x="472198" y="2197818"/>
                  <a:pt x="510988" y="2178423"/>
                </a:cubicBezTo>
                <a:cubicBezTo>
                  <a:pt x="527892" y="2169971"/>
                  <a:pt x="564777" y="2160494"/>
                  <a:pt x="564777" y="2160494"/>
                </a:cubicBezTo>
                <a:cubicBezTo>
                  <a:pt x="588683" y="2144556"/>
                  <a:pt x="597647" y="2143560"/>
                  <a:pt x="609600" y="2115670"/>
                </a:cubicBezTo>
                <a:cubicBezTo>
                  <a:pt x="614453" y="2104345"/>
                  <a:pt x="612452" y="2090509"/>
                  <a:pt x="618565" y="2079811"/>
                </a:cubicBezTo>
                <a:cubicBezTo>
                  <a:pt x="630104" y="2059618"/>
                  <a:pt x="649857" y="2046951"/>
                  <a:pt x="672353" y="2043952"/>
                </a:cubicBezTo>
                <a:cubicBezTo>
                  <a:pt x="708021" y="2039196"/>
                  <a:pt x="744071" y="2037976"/>
                  <a:pt x="779930" y="2034988"/>
                </a:cubicBezTo>
                <a:lnTo>
                  <a:pt x="833718" y="2026023"/>
                </a:lnTo>
                <a:cubicBezTo>
                  <a:pt x="846413" y="1995556"/>
                  <a:pt x="828610" y="1960191"/>
                  <a:pt x="824753" y="1927411"/>
                </a:cubicBezTo>
                <a:cubicBezTo>
                  <a:pt x="808972" y="1793274"/>
                  <a:pt x="823444" y="1937483"/>
                  <a:pt x="806824" y="1837764"/>
                </a:cubicBezTo>
                <a:cubicBezTo>
                  <a:pt x="787978" y="1724685"/>
                  <a:pt x="811390" y="1806638"/>
                  <a:pt x="779930" y="1712258"/>
                </a:cubicBezTo>
                <a:cubicBezTo>
                  <a:pt x="776942" y="1703293"/>
                  <a:pt x="776207" y="1693227"/>
                  <a:pt x="770965" y="1685364"/>
                </a:cubicBezTo>
                <a:cubicBezTo>
                  <a:pt x="743660" y="1644406"/>
                  <a:pt x="760653" y="1666086"/>
                  <a:pt x="717177" y="1622611"/>
                </a:cubicBezTo>
                <a:lnTo>
                  <a:pt x="699247" y="1604682"/>
                </a:lnTo>
                <a:cubicBezTo>
                  <a:pt x="666377" y="1607670"/>
                  <a:pt x="630157" y="1628408"/>
                  <a:pt x="600636" y="1613647"/>
                </a:cubicBezTo>
                <a:cubicBezTo>
                  <a:pt x="583522" y="1605090"/>
                  <a:pt x="630932" y="1590240"/>
                  <a:pt x="645459" y="1577788"/>
                </a:cubicBezTo>
                <a:cubicBezTo>
                  <a:pt x="651876" y="1572287"/>
                  <a:pt x="656140" y="1564206"/>
                  <a:pt x="663388" y="1559858"/>
                </a:cubicBezTo>
                <a:cubicBezTo>
                  <a:pt x="671491" y="1554996"/>
                  <a:pt x="681680" y="1554804"/>
                  <a:pt x="690283" y="1550894"/>
                </a:cubicBezTo>
                <a:cubicBezTo>
                  <a:pt x="714615" y="1539834"/>
                  <a:pt x="737434" y="1525564"/>
                  <a:pt x="762000" y="1515035"/>
                </a:cubicBezTo>
                <a:cubicBezTo>
                  <a:pt x="779371" y="1507590"/>
                  <a:pt x="815788" y="1497105"/>
                  <a:pt x="815788" y="1497105"/>
                </a:cubicBezTo>
                <a:lnTo>
                  <a:pt x="869577" y="1443317"/>
                </a:lnTo>
                <a:cubicBezTo>
                  <a:pt x="889405" y="1423490"/>
                  <a:pt x="898402" y="1410976"/>
                  <a:pt x="923365" y="1398494"/>
                </a:cubicBezTo>
                <a:cubicBezTo>
                  <a:pt x="931817" y="1394268"/>
                  <a:pt x="941294" y="1392517"/>
                  <a:pt x="950259" y="1389529"/>
                </a:cubicBezTo>
                <a:cubicBezTo>
                  <a:pt x="969326" y="1390891"/>
                  <a:pt x="1168924" y="1411352"/>
                  <a:pt x="1192306" y="1389529"/>
                </a:cubicBezTo>
                <a:cubicBezTo>
                  <a:pt x="1221039" y="1362711"/>
                  <a:pt x="1195990" y="1309620"/>
                  <a:pt x="1210236" y="1272988"/>
                </a:cubicBezTo>
                <a:cubicBezTo>
                  <a:pt x="1217894" y="1253295"/>
                  <a:pt x="1243338" y="1245745"/>
                  <a:pt x="1255059" y="1228164"/>
                </a:cubicBezTo>
                <a:lnTo>
                  <a:pt x="1272988" y="1201270"/>
                </a:lnTo>
                <a:cubicBezTo>
                  <a:pt x="1301014" y="1089168"/>
                  <a:pt x="1265195" y="1228543"/>
                  <a:pt x="1290918" y="1138517"/>
                </a:cubicBezTo>
                <a:cubicBezTo>
                  <a:pt x="1294303" y="1126670"/>
                  <a:pt x="1295557" y="1114194"/>
                  <a:pt x="1299883" y="1102658"/>
                </a:cubicBezTo>
                <a:cubicBezTo>
                  <a:pt x="1304575" y="1090145"/>
                  <a:pt x="1312548" y="1079083"/>
                  <a:pt x="1317812" y="1066800"/>
                </a:cubicBezTo>
                <a:cubicBezTo>
                  <a:pt x="1321534" y="1058114"/>
                  <a:pt x="1323789" y="1048870"/>
                  <a:pt x="1326777" y="1039905"/>
                </a:cubicBezTo>
                <a:cubicBezTo>
                  <a:pt x="1323789" y="1001058"/>
                  <a:pt x="1322364" y="962059"/>
                  <a:pt x="1317812" y="923364"/>
                </a:cubicBezTo>
                <a:cubicBezTo>
                  <a:pt x="1316372" y="911128"/>
                  <a:pt x="1309462" y="899811"/>
                  <a:pt x="1308847" y="887505"/>
                </a:cubicBezTo>
                <a:cubicBezTo>
                  <a:pt x="1303473" y="780021"/>
                  <a:pt x="1305395" y="672253"/>
                  <a:pt x="1299883" y="564776"/>
                </a:cubicBezTo>
                <a:cubicBezTo>
                  <a:pt x="1297804" y="524241"/>
                  <a:pt x="1274157" y="532294"/>
                  <a:pt x="1237130" y="519952"/>
                </a:cubicBezTo>
                <a:lnTo>
                  <a:pt x="1210236" y="510988"/>
                </a:lnTo>
                <a:cubicBezTo>
                  <a:pt x="1171389" y="513976"/>
                  <a:pt x="1131989" y="512772"/>
                  <a:pt x="1093694" y="519952"/>
                </a:cubicBezTo>
                <a:cubicBezTo>
                  <a:pt x="1074859" y="523483"/>
                  <a:pt x="1055753" y="549292"/>
                  <a:pt x="1048871" y="564776"/>
                </a:cubicBezTo>
                <a:cubicBezTo>
                  <a:pt x="1041195" y="582046"/>
                  <a:pt x="1041424" y="602839"/>
                  <a:pt x="1030941" y="618564"/>
                </a:cubicBezTo>
                <a:cubicBezTo>
                  <a:pt x="975767" y="701327"/>
                  <a:pt x="1046170" y="599528"/>
                  <a:pt x="995083" y="663388"/>
                </a:cubicBezTo>
                <a:cubicBezTo>
                  <a:pt x="955049" y="713431"/>
                  <a:pt x="998949" y="686418"/>
                  <a:pt x="923365" y="762000"/>
                </a:cubicBezTo>
                <a:lnTo>
                  <a:pt x="878541" y="806823"/>
                </a:lnTo>
                <a:lnTo>
                  <a:pt x="851647" y="833717"/>
                </a:lnTo>
                <a:cubicBezTo>
                  <a:pt x="845671" y="839694"/>
                  <a:pt x="840751" y="846959"/>
                  <a:pt x="833718" y="851647"/>
                </a:cubicBezTo>
                <a:cubicBezTo>
                  <a:pt x="824753" y="857623"/>
                  <a:pt x="816461" y="864758"/>
                  <a:pt x="806824" y="869576"/>
                </a:cubicBezTo>
                <a:cubicBezTo>
                  <a:pt x="780520" y="882728"/>
                  <a:pt x="743141" y="882784"/>
                  <a:pt x="717177" y="887505"/>
                </a:cubicBezTo>
                <a:cubicBezTo>
                  <a:pt x="678984" y="894449"/>
                  <a:pt x="668462" y="902705"/>
                  <a:pt x="627530" y="914400"/>
                </a:cubicBezTo>
                <a:cubicBezTo>
                  <a:pt x="603836" y="921170"/>
                  <a:pt x="555812" y="932329"/>
                  <a:pt x="555812" y="932329"/>
                </a:cubicBezTo>
                <a:cubicBezTo>
                  <a:pt x="546847" y="941294"/>
                  <a:pt x="540689" y="954515"/>
                  <a:pt x="528918" y="959223"/>
                </a:cubicBezTo>
                <a:cubicBezTo>
                  <a:pt x="509299" y="967071"/>
                  <a:pt x="487008" y="964714"/>
                  <a:pt x="466165" y="968188"/>
                </a:cubicBezTo>
                <a:cubicBezTo>
                  <a:pt x="451135" y="970693"/>
                  <a:pt x="436188" y="973726"/>
                  <a:pt x="421341" y="977152"/>
                </a:cubicBezTo>
                <a:cubicBezTo>
                  <a:pt x="305166" y="1003961"/>
                  <a:pt x="393717" y="987733"/>
                  <a:pt x="295836" y="1004047"/>
                </a:cubicBezTo>
                <a:cubicBezTo>
                  <a:pt x="251012" y="1001059"/>
                  <a:pt x="205837" y="1001435"/>
                  <a:pt x="161365" y="995082"/>
                </a:cubicBezTo>
                <a:cubicBezTo>
                  <a:pt x="142656" y="992409"/>
                  <a:pt x="107577" y="977152"/>
                  <a:pt x="107577" y="977152"/>
                </a:cubicBezTo>
                <a:cubicBezTo>
                  <a:pt x="41334" y="910913"/>
                  <a:pt x="138863" y="1013783"/>
                  <a:pt x="80683" y="932329"/>
                </a:cubicBezTo>
                <a:cubicBezTo>
                  <a:pt x="70858" y="918574"/>
                  <a:pt x="56777" y="908423"/>
                  <a:pt x="44824" y="896470"/>
                </a:cubicBezTo>
                <a:lnTo>
                  <a:pt x="26894" y="878541"/>
                </a:lnTo>
                <a:cubicBezTo>
                  <a:pt x="23906" y="866588"/>
                  <a:pt x="21470" y="854483"/>
                  <a:pt x="17930" y="842682"/>
                </a:cubicBezTo>
                <a:cubicBezTo>
                  <a:pt x="12499" y="824580"/>
                  <a:pt x="0" y="788894"/>
                  <a:pt x="0" y="788894"/>
                </a:cubicBezTo>
                <a:cubicBezTo>
                  <a:pt x="32695" y="690813"/>
                  <a:pt x="-19448" y="839376"/>
                  <a:pt x="26894" y="735105"/>
                </a:cubicBezTo>
                <a:cubicBezTo>
                  <a:pt x="34570" y="717835"/>
                  <a:pt x="40241" y="699652"/>
                  <a:pt x="44824" y="681317"/>
                </a:cubicBezTo>
                <a:cubicBezTo>
                  <a:pt x="47697" y="669823"/>
                  <a:pt x="56321" y="631428"/>
                  <a:pt x="62753" y="618564"/>
                </a:cubicBezTo>
                <a:cubicBezTo>
                  <a:pt x="67572" y="608927"/>
                  <a:pt x="74706" y="600635"/>
                  <a:pt x="80683" y="591670"/>
                </a:cubicBezTo>
                <a:cubicBezTo>
                  <a:pt x="83671" y="582705"/>
                  <a:pt x="84785" y="572879"/>
                  <a:pt x="89647" y="564776"/>
                </a:cubicBezTo>
                <a:cubicBezTo>
                  <a:pt x="93996" y="557528"/>
                  <a:pt x="104438" y="554695"/>
                  <a:pt x="107577" y="546847"/>
                </a:cubicBezTo>
                <a:cubicBezTo>
                  <a:pt x="116729" y="523968"/>
                  <a:pt x="125506" y="475129"/>
                  <a:pt x="125506" y="475129"/>
                </a:cubicBezTo>
                <a:cubicBezTo>
                  <a:pt x="116541" y="397435"/>
                  <a:pt x="116384" y="318211"/>
                  <a:pt x="98612" y="242047"/>
                </a:cubicBezTo>
                <a:cubicBezTo>
                  <a:pt x="94771" y="225585"/>
                  <a:pt x="62753" y="206188"/>
                  <a:pt x="62753" y="206188"/>
                </a:cubicBezTo>
                <a:cubicBezTo>
                  <a:pt x="71718" y="203200"/>
                  <a:pt x="80307" y="198660"/>
                  <a:pt x="89647" y="197223"/>
                </a:cubicBezTo>
                <a:cubicBezTo>
                  <a:pt x="218418" y="177411"/>
                  <a:pt x="141452" y="200871"/>
                  <a:pt x="206188" y="179294"/>
                </a:cubicBezTo>
                <a:cubicBezTo>
                  <a:pt x="296194" y="123040"/>
                  <a:pt x="254438" y="150115"/>
                  <a:pt x="331694" y="98611"/>
                </a:cubicBezTo>
                <a:cubicBezTo>
                  <a:pt x="340659" y="92635"/>
                  <a:pt x="348585" y="84683"/>
                  <a:pt x="358588" y="80682"/>
                </a:cubicBezTo>
                <a:cubicBezTo>
                  <a:pt x="373529" y="74705"/>
                  <a:pt x="389019" y="69949"/>
                  <a:pt x="403412" y="62752"/>
                </a:cubicBezTo>
                <a:cubicBezTo>
                  <a:pt x="413049" y="57934"/>
                  <a:pt x="422126" y="51835"/>
                  <a:pt x="430306" y="44823"/>
                </a:cubicBezTo>
                <a:cubicBezTo>
                  <a:pt x="443141" y="33822"/>
                  <a:pt x="450128" y="14309"/>
                  <a:pt x="466165" y="8964"/>
                </a:cubicBezTo>
                <a:lnTo>
                  <a:pt x="493059" y="0"/>
                </a:lnTo>
                <a:cubicBezTo>
                  <a:pt x="508879" y="1977"/>
                  <a:pt x="576244" y="7475"/>
                  <a:pt x="600636" y="17929"/>
                </a:cubicBezTo>
                <a:cubicBezTo>
                  <a:pt x="610539" y="22173"/>
                  <a:pt x="617893" y="31040"/>
                  <a:pt x="627530" y="35858"/>
                </a:cubicBezTo>
                <a:cubicBezTo>
                  <a:pt x="635982" y="40084"/>
                  <a:pt x="645738" y="41101"/>
                  <a:pt x="654424" y="44823"/>
                </a:cubicBezTo>
                <a:cubicBezTo>
                  <a:pt x="731968" y="78056"/>
                  <a:pt x="654106" y="50692"/>
                  <a:pt x="717177" y="71717"/>
                </a:cubicBezTo>
                <a:lnTo>
                  <a:pt x="914400" y="62752"/>
                </a:lnTo>
                <a:cubicBezTo>
                  <a:pt x="947346" y="60755"/>
                  <a:pt x="980006" y="53788"/>
                  <a:pt x="1013012" y="53788"/>
                </a:cubicBezTo>
                <a:cubicBezTo>
                  <a:pt x="1090763" y="53788"/>
                  <a:pt x="1168386" y="60162"/>
                  <a:pt x="1246094" y="62752"/>
                </a:cubicBezTo>
                <a:lnTo>
                  <a:pt x="1550894" y="71717"/>
                </a:lnTo>
                <a:lnTo>
                  <a:pt x="1631577" y="98611"/>
                </a:lnTo>
                <a:cubicBezTo>
                  <a:pt x="1640542" y="101599"/>
                  <a:pt x="1649150" y="106022"/>
                  <a:pt x="1658471" y="107576"/>
                </a:cubicBezTo>
                <a:lnTo>
                  <a:pt x="1712259" y="116541"/>
                </a:lnTo>
                <a:cubicBezTo>
                  <a:pt x="1759743" y="148196"/>
                  <a:pt x="1722587" y="129013"/>
                  <a:pt x="1801906" y="143435"/>
                </a:cubicBezTo>
                <a:cubicBezTo>
                  <a:pt x="1814028" y="145639"/>
                  <a:pt x="1825612" y="150375"/>
                  <a:pt x="1837765" y="152400"/>
                </a:cubicBezTo>
                <a:cubicBezTo>
                  <a:pt x="1861529" y="156361"/>
                  <a:pt x="1885577" y="158376"/>
                  <a:pt x="1909483" y="161364"/>
                </a:cubicBezTo>
                <a:cubicBezTo>
                  <a:pt x="1921436" y="164352"/>
                  <a:pt x="1933495" y="166944"/>
                  <a:pt x="1945341" y="170329"/>
                </a:cubicBezTo>
                <a:cubicBezTo>
                  <a:pt x="1954427" y="172925"/>
                  <a:pt x="1962786" y="179294"/>
                  <a:pt x="1972236" y="179294"/>
                </a:cubicBezTo>
                <a:cubicBezTo>
                  <a:pt x="2070893" y="179294"/>
                  <a:pt x="2169459" y="173317"/>
                  <a:pt x="2268071" y="170329"/>
                </a:cubicBezTo>
                <a:cubicBezTo>
                  <a:pt x="2311504" y="159471"/>
                  <a:pt x="2387168" y="139347"/>
                  <a:pt x="2429436" y="134470"/>
                </a:cubicBezTo>
                <a:cubicBezTo>
                  <a:pt x="2477025" y="128979"/>
                  <a:pt x="2525059" y="128493"/>
                  <a:pt x="2572871" y="125505"/>
                </a:cubicBezTo>
                <a:cubicBezTo>
                  <a:pt x="2617694" y="128493"/>
                  <a:pt x="2662968" y="127463"/>
                  <a:pt x="2707341" y="134470"/>
                </a:cubicBezTo>
                <a:cubicBezTo>
                  <a:pt x="2720541" y="136554"/>
                  <a:pt x="2730178" y="149395"/>
                  <a:pt x="2743200" y="152400"/>
                </a:cubicBezTo>
                <a:cubicBezTo>
                  <a:pt x="2769567" y="158485"/>
                  <a:pt x="2796945" y="158799"/>
                  <a:pt x="2823883" y="161364"/>
                </a:cubicBezTo>
                <a:cubicBezTo>
                  <a:pt x="2947105" y="173099"/>
                  <a:pt x="2968670" y="172190"/>
                  <a:pt x="3110753" y="179294"/>
                </a:cubicBezTo>
                <a:cubicBezTo>
                  <a:pt x="3134050" y="214238"/>
                  <a:pt x="3141535" y="229274"/>
                  <a:pt x="3182471" y="259976"/>
                </a:cubicBezTo>
                <a:cubicBezTo>
                  <a:pt x="3194424" y="268941"/>
                  <a:pt x="3204966" y="280188"/>
                  <a:pt x="3218330" y="286870"/>
                </a:cubicBezTo>
                <a:cubicBezTo>
                  <a:pt x="3229350" y="292380"/>
                  <a:pt x="3242342" y="292450"/>
                  <a:pt x="3254188" y="295835"/>
                </a:cubicBezTo>
                <a:cubicBezTo>
                  <a:pt x="3263274" y="298431"/>
                  <a:pt x="3272118" y="301812"/>
                  <a:pt x="3281083" y="304800"/>
                </a:cubicBezTo>
                <a:cubicBezTo>
                  <a:pt x="3287692" y="311409"/>
                  <a:pt x="3324658" y="344859"/>
                  <a:pt x="3325906" y="358588"/>
                </a:cubicBezTo>
                <a:cubicBezTo>
                  <a:pt x="3330508" y="409218"/>
                  <a:pt x="3318777" y="419398"/>
                  <a:pt x="3307977" y="457200"/>
                </a:cubicBezTo>
                <a:cubicBezTo>
                  <a:pt x="3285474" y="535961"/>
                  <a:pt x="3311533" y="455495"/>
                  <a:pt x="3290047" y="519952"/>
                </a:cubicBezTo>
                <a:cubicBezTo>
                  <a:pt x="3287059" y="573740"/>
                  <a:pt x="3284789" y="627573"/>
                  <a:pt x="3281083" y="681317"/>
                </a:cubicBezTo>
                <a:cubicBezTo>
                  <a:pt x="3278812" y="714245"/>
                  <a:pt x="3282556" y="748617"/>
                  <a:pt x="3272118" y="779929"/>
                </a:cubicBezTo>
                <a:cubicBezTo>
                  <a:pt x="3266772" y="795966"/>
                  <a:pt x="3248212" y="803835"/>
                  <a:pt x="3236259" y="815788"/>
                </a:cubicBezTo>
                <a:cubicBezTo>
                  <a:pt x="3227294" y="824753"/>
                  <a:pt x="3216397" y="832133"/>
                  <a:pt x="3209365" y="842682"/>
                </a:cubicBezTo>
                <a:cubicBezTo>
                  <a:pt x="3203389" y="851647"/>
                  <a:pt x="3199849" y="862845"/>
                  <a:pt x="3191436" y="869576"/>
                </a:cubicBezTo>
                <a:cubicBezTo>
                  <a:pt x="3184057" y="875479"/>
                  <a:pt x="3173506" y="875553"/>
                  <a:pt x="3164541" y="878541"/>
                </a:cubicBezTo>
                <a:cubicBezTo>
                  <a:pt x="3158565" y="887506"/>
                  <a:pt x="3153707" y="897327"/>
                  <a:pt x="3146612" y="905435"/>
                </a:cubicBezTo>
                <a:cubicBezTo>
                  <a:pt x="3132698" y="921337"/>
                  <a:pt x="3113509" y="932677"/>
                  <a:pt x="3101788" y="950258"/>
                </a:cubicBezTo>
                <a:cubicBezTo>
                  <a:pt x="3095812" y="959223"/>
                  <a:pt x="3088677" y="967515"/>
                  <a:pt x="3083859" y="977152"/>
                </a:cubicBezTo>
                <a:cubicBezTo>
                  <a:pt x="3069277" y="1006316"/>
                  <a:pt x="3082655" y="1005251"/>
                  <a:pt x="3056965" y="1030941"/>
                </a:cubicBezTo>
                <a:cubicBezTo>
                  <a:pt x="3049347" y="1038559"/>
                  <a:pt x="3039036" y="1042894"/>
                  <a:pt x="3030071" y="1048870"/>
                </a:cubicBezTo>
                <a:cubicBezTo>
                  <a:pt x="3018118" y="1066799"/>
                  <a:pt x="3005298" y="1084180"/>
                  <a:pt x="2994212" y="1102658"/>
                </a:cubicBezTo>
                <a:cubicBezTo>
                  <a:pt x="2985247" y="1117599"/>
                  <a:pt x="2977773" y="1133542"/>
                  <a:pt x="2967318" y="1147482"/>
                </a:cubicBezTo>
                <a:cubicBezTo>
                  <a:pt x="2959711" y="1157624"/>
                  <a:pt x="2948675" y="1164750"/>
                  <a:pt x="2940424" y="1174376"/>
                </a:cubicBezTo>
                <a:cubicBezTo>
                  <a:pt x="2930700" y="1185720"/>
                  <a:pt x="2923095" y="1198757"/>
                  <a:pt x="2913530" y="1210235"/>
                </a:cubicBezTo>
                <a:cubicBezTo>
                  <a:pt x="2908119" y="1216728"/>
                  <a:pt x="2901011" y="1221671"/>
                  <a:pt x="2895600" y="1228164"/>
                </a:cubicBezTo>
                <a:cubicBezTo>
                  <a:pt x="2886035" y="1239642"/>
                  <a:pt x="2877390" y="1251865"/>
                  <a:pt x="2868706" y="1264023"/>
                </a:cubicBezTo>
                <a:cubicBezTo>
                  <a:pt x="2862444" y="1272790"/>
                  <a:pt x="2857508" y="1282504"/>
                  <a:pt x="2850777" y="1290917"/>
                </a:cubicBezTo>
                <a:cubicBezTo>
                  <a:pt x="2845497" y="1297517"/>
                  <a:pt x="2838127" y="1302247"/>
                  <a:pt x="2832847" y="1308847"/>
                </a:cubicBezTo>
                <a:cubicBezTo>
                  <a:pt x="2787616" y="1365386"/>
                  <a:pt x="2840276" y="1310384"/>
                  <a:pt x="2796988" y="1353670"/>
                </a:cubicBezTo>
                <a:cubicBezTo>
                  <a:pt x="2780230" y="1403947"/>
                  <a:pt x="2773590" y="1412098"/>
                  <a:pt x="2796988" y="1488141"/>
                </a:cubicBezTo>
                <a:cubicBezTo>
                  <a:pt x="2799767" y="1497173"/>
                  <a:pt x="2814658" y="1495055"/>
                  <a:pt x="2823883" y="1497105"/>
                </a:cubicBezTo>
                <a:cubicBezTo>
                  <a:pt x="2841627" y="1501048"/>
                  <a:pt x="2859927" y="1502127"/>
                  <a:pt x="2877671" y="1506070"/>
                </a:cubicBezTo>
                <a:cubicBezTo>
                  <a:pt x="2923920" y="1516348"/>
                  <a:pt x="2887399" y="1518834"/>
                  <a:pt x="2949388" y="1524000"/>
                </a:cubicBezTo>
                <a:cubicBezTo>
                  <a:pt x="3006047" y="1528721"/>
                  <a:pt x="3062941" y="1529976"/>
                  <a:pt x="3119718" y="1532964"/>
                </a:cubicBezTo>
                <a:cubicBezTo>
                  <a:pt x="3125694" y="1538941"/>
                  <a:pt x="3133299" y="1543646"/>
                  <a:pt x="3137647" y="1550894"/>
                </a:cubicBezTo>
                <a:cubicBezTo>
                  <a:pt x="3169459" y="1603914"/>
                  <a:pt x="3119206" y="1551791"/>
                  <a:pt x="3164541" y="1604682"/>
                </a:cubicBezTo>
                <a:cubicBezTo>
                  <a:pt x="3175542" y="1617517"/>
                  <a:pt x="3200400" y="1640541"/>
                  <a:pt x="3200400" y="1640541"/>
                </a:cubicBezTo>
                <a:cubicBezTo>
                  <a:pt x="3217316" y="1691287"/>
                  <a:pt x="3213635" y="1664871"/>
                  <a:pt x="3191436" y="1748117"/>
                </a:cubicBezTo>
                <a:cubicBezTo>
                  <a:pt x="3176453" y="1804303"/>
                  <a:pt x="3184356" y="1791054"/>
                  <a:pt x="3155577" y="1819835"/>
                </a:cubicBezTo>
                <a:cubicBezTo>
                  <a:pt x="3152589" y="1840753"/>
                  <a:pt x="3147972" y="1861502"/>
                  <a:pt x="3146612" y="1882588"/>
                </a:cubicBezTo>
                <a:cubicBezTo>
                  <a:pt x="3131554" y="2115973"/>
                  <a:pt x="3189386" y="2046002"/>
                  <a:pt x="3110753" y="2124635"/>
                </a:cubicBezTo>
                <a:cubicBezTo>
                  <a:pt x="3091628" y="2182009"/>
                  <a:pt x="3117925" y="2127026"/>
                  <a:pt x="3074894" y="2160494"/>
                </a:cubicBezTo>
                <a:cubicBezTo>
                  <a:pt x="3054879" y="2176061"/>
                  <a:pt x="3039035" y="2196353"/>
                  <a:pt x="3021106" y="2214282"/>
                </a:cubicBezTo>
                <a:cubicBezTo>
                  <a:pt x="2913161" y="2322227"/>
                  <a:pt x="3063650" y="2168222"/>
                  <a:pt x="2976283" y="2268070"/>
                </a:cubicBezTo>
                <a:cubicBezTo>
                  <a:pt x="2962369" y="2283972"/>
                  <a:pt x="2944659" y="2296394"/>
                  <a:pt x="2931459" y="2312894"/>
                </a:cubicBezTo>
                <a:cubicBezTo>
                  <a:pt x="2916987" y="2330984"/>
                  <a:pt x="2880906" y="2379466"/>
                  <a:pt x="2859741" y="2393576"/>
                </a:cubicBezTo>
                <a:cubicBezTo>
                  <a:pt x="2850776" y="2399552"/>
                  <a:pt x="2842750" y="2407261"/>
                  <a:pt x="2832847" y="2411505"/>
                </a:cubicBezTo>
                <a:cubicBezTo>
                  <a:pt x="2821522" y="2416358"/>
                  <a:pt x="2808941" y="2417482"/>
                  <a:pt x="2796988" y="2420470"/>
                </a:cubicBezTo>
                <a:lnTo>
                  <a:pt x="2716306" y="2501152"/>
                </a:lnTo>
                <a:cubicBezTo>
                  <a:pt x="2710330" y="2507129"/>
                  <a:pt x="2703065" y="2512049"/>
                  <a:pt x="2698377" y="2519082"/>
                </a:cubicBezTo>
                <a:cubicBezTo>
                  <a:pt x="2686424" y="2537011"/>
                  <a:pt x="2677755" y="2557633"/>
                  <a:pt x="2662518" y="2572870"/>
                </a:cubicBezTo>
                <a:cubicBezTo>
                  <a:pt x="2656541" y="2578847"/>
                  <a:pt x="2649868" y="2584200"/>
                  <a:pt x="2644588" y="2590800"/>
                </a:cubicBezTo>
                <a:cubicBezTo>
                  <a:pt x="2637857" y="2599213"/>
                  <a:pt x="2635072" y="2610964"/>
                  <a:pt x="2626659" y="2617694"/>
                </a:cubicBezTo>
                <a:cubicBezTo>
                  <a:pt x="2619280" y="2623597"/>
                  <a:pt x="2608730" y="2623670"/>
                  <a:pt x="2599765" y="2626658"/>
                </a:cubicBezTo>
                <a:cubicBezTo>
                  <a:pt x="2538944" y="2667206"/>
                  <a:pt x="2561214" y="2647280"/>
                  <a:pt x="2528047" y="2680447"/>
                </a:cubicBezTo>
                <a:cubicBezTo>
                  <a:pt x="2502315" y="2783380"/>
                  <a:pt x="2538296" y="2656536"/>
                  <a:pt x="2501153" y="2743200"/>
                </a:cubicBezTo>
                <a:cubicBezTo>
                  <a:pt x="2496300" y="2754524"/>
                  <a:pt x="2497698" y="2768038"/>
                  <a:pt x="2492188" y="2779058"/>
                </a:cubicBezTo>
                <a:cubicBezTo>
                  <a:pt x="2488408" y="2786618"/>
                  <a:pt x="2480859" y="2791708"/>
                  <a:pt x="2474259" y="2796988"/>
                </a:cubicBezTo>
                <a:cubicBezTo>
                  <a:pt x="2449435" y="2816848"/>
                  <a:pt x="2448875" y="2814414"/>
                  <a:pt x="2420471" y="2823882"/>
                </a:cubicBezTo>
                <a:cubicBezTo>
                  <a:pt x="2375950" y="2890662"/>
                  <a:pt x="2433174" y="2808637"/>
                  <a:pt x="2375647" y="2877670"/>
                </a:cubicBezTo>
                <a:cubicBezTo>
                  <a:pt x="2368750" y="2885947"/>
                  <a:pt x="2364449" y="2896151"/>
                  <a:pt x="2357718" y="2904564"/>
                </a:cubicBezTo>
                <a:cubicBezTo>
                  <a:pt x="2352438" y="2911164"/>
                  <a:pt x="2345068" y="2915894"/>
                  <a:pt x="2339788" y="2922494"/>
                </a:cubicBezTo>
                <a:cubicBezTo>
                  <a:pt x="2333057" y="2930907"/>
                  <a:pt x="2330995" y="2943678"/>
                  <a:pt x="2321859" y="2949388"/>
                </a:cubicBezTo>
                <a:cubicBezTo>
                  <a:pt x="2305833" y="2959405"/>
                  <a:pt x="2286000" y="2961341"/>
                  <a:pt x="2268071" y="2967317"/>
                </a:cubicBezTo>
                <a:cubicBezTo>
                  <a:pt x="2229483" y="2980180"/>
                  <a:pt x="2250352" y="2973988"/>
                  <a:pt x="2205318" y="2985247"/>
                </a:cubicBezTo>
                <a:cubicBezTo>
                  <a:pt x="2101541" y="3044547"/>
                  <a:pt x="2165422" y="3013486"/>
                  <a:pt x="2008094" y="3065929"/>
                </a:cubicBezTo>
                <a:lnTo>
                  <a:pt x="1981200" y="3074894"/>
                </a:lnTo>
                <a:cubicBezTo>
                  <a:pt x="1966656" y="3072816"/>
                  <a:pt x="1903723" y="3066022"/>
                  <a:pt x="1882588" y="3056964"/>
                </a:cubicBezTo>
                <a:cubicBezTo>
                  <a:pt x="1872685" y="3052720"/>
                  <a:pt x="1865331" y="3043853"/>
                  <a:pt x="1855694" y="3039035"/>
                </a:cubicBezTo>
                <a:cubicBezTo>
                  <a:pt x="1841364" y="3031870"/>
                  <a:pt x="1806346" y="3024935"/>
                  <a:pt x="1792941" y="3021105"/>
                </a:cubicBezTo>
                <a:cubicBezTo>
                  <a:pt x="1783855" y="3018509"/>
                  <a:pt x="1775012" y="3015129"/>
                  <a:pt x="1766047" y="3012141"/>
                </a:cubicBezTo>
                <a:cubicBezTo>
                  <a:pt x="1690019" y="3027346"/>
                  <a:pt x="1686850" y="3030070"/>
                  <a:pt x="1577788" y="3030070"/>
                </a:cubicBezTo>
                <a:cubicBezTo>
                  <a:pt x="1568338" y="3030070"/>
                  <a:pt x="1559859" y="3024093"/>
                  <a:pt x="1550894" y="3021105"/>
                </a:cubicBezTo>
                <a:cubicBezTo>
                  <a:pt x="1536941" y="3007152"/>
                  <a:pt x="1513560" y="2987287"/>
                  <a:pt x="1506071" y="2967317"/>
                </a:cubicBezTo>
                <a:cubicBezTo>
                  <a:pt x="1500721" y="2953050"/>
                  <a:pt x="1500802" y="2937276"/>
                  <a:pt x="1497106" y="2922494"/>
                </a:cubicBezTo>
                <a:cubicBezTo>
                  <a:pt x="1494814" y="2913327"/>
                  <a:pt x="1494823" y="2902282"/>
                  <a:pt x="1488141" y="2895600"/>
                </a:cubicBezTo>
                <a:cubicBezTo>
                  <a:pt x="1478692" y="2886150"/>
                  <a:pt x="1463886" y="2884300"/>
                  <a:pt x="1452283" y="2877670"/>
                </a:cubicBezTo>
                <a:cubicBezTo>
                  <a:pt x="1425891" y="2862589"/>
                  <a:pt x="1427095" y="2861448"/>
                  <a:pt x="1407459" y="2841811"/>
                </a:cubicBezTo>
                <a:cubicBezTo>
                  <a:pt x="1404471" y="2832846"/>
                  <a:pt x="1400786" y="2824084"/>
                  <a:pt x="1398494" y="2814917"/>
                </a:cubicBezTo>
                <a:cubicBezTo>
                  <a:pt x="1394799" y="2800135"/>
                  <a:pt x="1397982" y="2782772"/>
                  <a:pt x="1389530" y="2770094"/>
                </a:cubicBezTo>
                <a:cubicBezTo>
                  <a:pt x="1384288" y="2762231"/>
                  <a:pt x="1371601" y="2764117"/>
                  <a:pt x="1362636" y="2761129"/>
                </a:cubicBezTo>
                <a:cubicBezTo>
                  <a:pt x="1332986" y="2805602"/>
                  <a:pt x="1352322" y="2780408"/>
                  <a:pt x="1299883" y="2832847"/>
                </a:cubicBezTo>
                <a:lnTo>
                  <a:pt x="1281953" y="2850776"/>
                </a:lnTo>
                <a:cubicBezTo>
                  <a:pt x="1259894" y="2872834"/>
                  <a:pt x="1246508" y="2890910"/>
                  <a:pt x="1219200" y="2904564"/>
                </a:cubicBezTo>
                <a:cubicBezTo>
                  <a:pt x="1210748" y="2908790"/>
                  <a:pt x="1201271" y="2910541"/>
                  <a:pt x="1192306" y="2913529"/>
                </a:cubicBezTo>
                <a:cubicBezTo>
                  <a:pt x="1177365" y="2925482"/>
                  <a:pt x="1161784" y="2936676"/>
                  <a:pt x="1147483" y="2949388"/>
                </a:cubicBezTo>
                <a:cubicBezTo>
                  <a:pt x="1134849" y="2960619"/>
                  <a:pt x="1125689" y="2975870"/>
                  <a:pt x="1111624" y="2985247"/>
                </a:cubicBezTo>
                <a:cubicBezTo>
                  <a:pt x="1050803" y="3025793"/>
                  <a:pt x="1073073" y="3005868"/>
                  <a:pt x="1039906" y="3039035"/>
                </a:cubicBezTo>
                <a:cubicBezTo>
                  <a:pt x="1024965" y="3036047"/>
                  <a:pt x="1005857" y="3040844"/>
                  <a:pt x="995083" y="3030070"/>
                </a:cubicBezTo>
                <a:cubicBezTo>
                  <a:pt x="988401" y="3023388"/>
                  <a:pt x="998144" y="3010555"/>
                  <a:pt x="1004047" y="3003176"/>
                </a:cubicBezTo>
                <a:cubicBezTo>
                  <a:pt x="1011258" y="2994162"/>
                  <a:pt x="1036960" y="2982238"/>
                  <a:pt x="1048871" y="2976282"/>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6D52228-DD5B-4344-95FB-3389F384E5BE}"/>
              </a:ext>
            </a:extLst>
          </p:cNvPr>
          <p:cNvSpPr txBox="1"/>
          <p:nvPr/>
        </p:nvSpPr>
        <p:spPr>
          <a:xfrm>
            <a:off x="7148190" y="2140576"/>
            <a:ext cx="4526538" cy="430887"/>
          </a:xfrm>
          <a:prstGeom prst="rect">
            <a:avLst/>
          </a:prstGeom>
          <a:noFill/>
        </p:spPr>
        <p:txBody>
          <a:bodyPr wrap="square" rtlCol="0">
            <a:spAutoFit/>
          </a:bodyPr>
          <a:lstStyle/>
          <a:p>
            <a:r>
              <a:rPr lang="en-US" sz="2200" dirty="0"/>
              <a:t>70% live in the upper half of the state.  </a:t>
            </a:r>
          </a:p>
        </p:txBody>
      </p:sp>
    </p:spTree>
    <p:extLst>
      <p:ext uri="{BB962C8B-B14F-4D97-AF65-F5344CB8AC3E}">
        <p14:creationId xmlns:p14="http://schemas.microsoft.com/office/powerpoint/2010/main" val="13809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2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AC9DE1A-825E-4BAA-BB4C-03E171BE9CA8}"/>
              </a:ext>
            </a:extLst>
          </p:cNvPr>
          <p:cNvSpPr txBox="1">
            <a:spLocks/>
          </p:cNvSpPr>
          <p:nvPr/>
        </p:nvSpPr>
        <p:spPr>
          <a:xfrm>
            <a:off x="517273" y="163286"/>
            <a:ext cx="1142999" cy="6549130"/>
          </a:xfrm>
          <a:prstGeom prst="rect">
            <a:avLst/>
          </a:prstGeom>
          <a:solidFill>
            <a:schemeClr val="bg2"/>
          </a:solidFill>
        </p:spPr>
        <p:txBody>
          <a:bodyPr vert="wordArtVert"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latin typeface="Times New Roman" panose="02020603050405020304" pitchFamily="18" charset="0"/>
                <a:cs typeface="Times New Roman" panose="02020603050405020304" pitchFamily="18" charset="0"/>
              </a:rPr>
              <a:t>Education</a:t>
            </a:r>
          </a:p>
        </p:txBody>
      </p:sp>
      <p:pic>
        <p:nvPicPr>
          <p:cNvPr id="5" name="Picture 4">
            <a:extLst>
              <a:ext uri="{FF2B5EF4-FFF2-40B4-BE49-F238E27FC236}">
                <a16:creationId xmlns:a16="http://schemas.microsoft.com/office/drawing/2014/main" id="{587E8183-8F20-4EFF-AC42-5084C01EE03D}"/>
              </a:ext>
            </a:extLst>
          </p:cNvPr>
          <p:cNvPicPr>
            <a:picLocks noChangeAspect="1"/>
          </p:cNvPicPr>
          <p:nvPr/>
        </p:nvPicPr>
        <p:blipFill rotWithShape="1">
          <a:blip r:embed="rId3"/>
          <a:srcRect t="752" b="-1"/>
          <a:stretch/>
        </p:blipFill>
        <p:spPr>
          <a:xfrm>
            <a:off x="1976326" y="60385"/>
            <a:ext cx="6289788" cy="6806466"/>
          </a:xfrm>
          <a:prstGeom prst="rect">
            <a:avLst/>
          </a:prstGeom>
        </p:spPr>
      </p:pic>
      <p:sp>
        <p:nvSpPr>
          <p:cNvPr id="6" name="Subtitle 2">
            <a:extLst>
              <a:ext uri="{FF2B5EF4-FFF2-40B4-BE49-F238E27FC236}">
                <a16:creationId xmlns:a16="http://schemas.microsoft.com/office/drawing/2014/main" id="{D4C5CECE-ACD1-4130-9593-995F261FE8B1}"/>
              </a:ext>
            </a:extLst>
          </p:cNvPr>
          <p:cNvSpPr txBox="1">
            <a:spLocks/>
          </p:cNvSpPr>
          <p:nvPr/>
        </p:nvSpPr>
        <p:spPr>
          <a:xfrm>
            <a:off x="6409426" y="163286"/>
            <a:ext cx="4686351" cy="18281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latin typeface="Times New Roman" panose="02020603050405020304" pitchFamily="18" charset="0"/>
                <a:cs typeface="Times New Roman" panose="02020603050405020304" pitchFamily="18" charset="0"/>
              </a:rPr>
              <a:t>Percent of the population aged 25 and older who have received a high school degree or higher (2019)</a:t>
            </a:r>
          </a:p>
        </p:txBody>
      </p:sp>
      <p:sp>
        <p:nvSpPr>
          <p:cNvPr id="4" name="Subtitle 2">
            <a:extLst>
              <a:ext uri="{FF2B5EF4-FFF2-40B4-BE49-F238E27FC236}">
                <a16:creationId xmlns:a16="http://schemas.microsoft.com/office/drawing/2014/main" id="{5C8C2638-162F-429D-B963-D2BF1C887D98}"/>
              </a:ext>
            </a:extLst>
          </p:cNvPr>
          <p:cNvSpPr txBox="1">
            <a:spLocks/>
          </p:cNvSpPr>
          <p:nvPr/>
        </p:nvSpPr>
        <p:spPr>
          <a:xfrm>
            <a:off x="6396371" y="1607003"/>
            <a:ext cx="5408046" cy="1496516"/>
          </a:xfrm>
          <a:prstGeom prst="rect">
            <a:avLst/>
          </a:prstGeom>
          <a:solidFill>
            <a:srgbClr val="FFFF00"/>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a:latin typeface="Times New Roman" panose="02020603050405020304" pitchFamily="18" charset="0"/>
                <a:cs typeface="Times New Roman" panose="02020603050405020304" pitchFamily="18" charset="0"/>
              </a:rPr>
              <a:t>Futurists say you can only have a successful modern economy with </a:t>
            </a:r>
            <a:r>
              <a:rPr lang="en-US" sz="2200" b="1" i="1" dirty="0">
                <a:latin typeface="Times New Roman" panose="02020603050405020304" pitchFamily="18" charset="0"/>
                <a:cs typeface="Times New Roman" panose="02020603050405020304" pitchFamily="18" charset="0"/>
              </a:rPr>
              <a:t>educated</a:t>
            </a:r>
            <a:r>
              <a:rPr lang="en-US" sz="2200" b="1" dirty="0">
                <a:latin typeface="Times New Roman" panose="02020603050405020304" pitchFamily="18" charset="0"/>
                <a:cs typeface="Times New Roman" panose="02020603050405020304" pitchFamily="18" charset="0"/>
              </a:rPr>
              <a:t> people. </a:t>
            </a:r>
          </a:p>
          <a:p>
            <a:pPr algn="l"/>
            <a:r>
              <a:rPr lang="en-US" sz="2200" b="1" dirty="0">
                <a:latin typeface="Times New Roman" panose="02020603050405020304" pitchFamily="18" charset="0"/>
                <a:cs typeface="Times New Roman" panose="02020603050405020304" pitchFamily="18" charset="0"/>
              </a:rPr>
              <a:t>A high school diploma will not guarantee access to living wage jobs.</a:t>
            </a:r>
          </a:p>
        </p:txBody>
      </p:sp>
      <p:cxnSp>
        <p:nvCxnSpPr>
          <p:cNvPr id="7" name="Straight Arrow Connector 6">
            <a:extLst>
              <a:ext uri="{FF2B5EF4-FFF2-40B4-BE49-F238E27FC236}">
                <a16:creationId xmlns:a16="http://schemas.microsoft.com/office/drawing/2014/main" id="{19314177-C969-47EA-9C4E-09A2CE550C04}"/>
              </a:ext>
            </a:extLst>
          </p:cNvPr>
          <p:cNvCxnSpPr>
            <a:cxnSpLocks/>
          </p:cNvCxnSpPr>
          <p:nvPr/>
        </p:nvCxnSpPr>
        <p:spPr>
          <a:xfrm flipH="1" flipV="1">
            <a:off x="5437416" y="938895"/>
            <a:ext cx="1539508" cy="2490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A4CD641-2292-47BC-93C4-022773A7C3F4}"/>
              </a:ext>
            </a:extLst>
          </p:cNvPr>
          <p:cNvCxnSpPr>
            <a:cxnSpLocks/>
          </p:cNvCxnSpPr>
          <p:nvPr/>
        </p:nvCxnSpPr>
        <p:spPr>
          <a:xfrm flipH="1">
            <a:off x="5617029" y="3463618"/>
            <a:ext cx="1359895" cy="6756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B6D65C1-5420-4EE2-8F6C-CD71C4CD278E}"/>
              </a:ext>
            </a:extLst>
          </p:cNvPr>
          <p:cNvCxnSpPr>
            <a:cxnSpLocks/>
          </p:cNvCxnSpPr>
          <p:nvPr/>
        </p:nvCxnSpPr>
        <p:spPr>
          <a:xfrm flipH="1">
            <a:off x="5984422" y="3437851"/>
            <a:ext cx="992502" cy="10035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F913CE-B51B-4582-BFA4-5A884A3A2624}"/>
              </a:ext>
            </a:extLst>
          </p:cNvPr>
          <p:cNvSpPr txBox="1"/>
          <p:nvPr/>
        </p:nvSpPr>
        <p:spPr>
          <a:xfrm>
            <a:off x="6976924" y="3186285"/>
            <a:ext cx="4697803" cy="769441"/>
          </a:xfrm>
          <a:prstGeom prst="rect">
            <a:avLst/>
          </a:prstGeom>
          <a:noFill/>
        </p:spPr>
        <p:txBody>
          <a:bodyPr wrap="square" rtlCol="0">
            <a:spAutoFit/>
          </a:bodyPr>
          <a:lstStyle/>
          <a:p>
            <a:r>
              <a:rPr lang="en-US" sz="2200" b="1" dirty="0">
                <a:solidFill>
                  <a:srgbClr val="FF0000"/>
                </a:solidFill>
              </a:rPr>
              <a:t>1/4</a:t>
            </a:r>
            <a:r>
              <a:rPr lang="en-US" sz="2200" dirty="0"/>
              <a:t> of adults in these counties do not have a HS Diploma (3)</a:t>
            </a:r>
          </a:p>
        </p:txBody>
      </p:sp>
      <p:cxnSp>
        <p:nvCxnSpPr>
          <p:cNvPr id="13" name="Straight Arrow Connector 12">
            <a:extLst>
              <a:ext uri="{FF2B5EF4-FFF2-40B4-BE49-F238E27FC236}">
                <a16:creationId xmlns:a16="http://schemas.microsoft.com/office/drawing/2014/main" id="{2AF6090D-D566-429E-B594-1B616BF39FFB}"/>
              </a:ext>
            </a:extLst>
          </p:cNvPr>
          <p:cNvCxnSpPr>
            <a:cxnSpLocks/>
          </p:cNvCxnSpPr>
          <p:nvPr/>
        </p:nvCxnSpPr>
        <p:spPr>
          <a:xfrm flipH="1" flipV="1">
            <a:off x="3362088" y="1449238"/>
            <a:ext cx="3627891" cy="269000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CA03748-98FE-4448-8013-3FD716E6E01A}"/>
              </a:ext>
            </a:extLst>
          </p:cNvPr>
          <p:cNvCxnSpPr>
            <a:cxnSpLocks/>
          </p:cNvCxnSpPr>
          <p:nvPr/>
        </p:nvCxnSpPr>
        <p:spPr>
          <a:xfrm flipH="1" flipV="1">
            <a:off x="3433313" y="990156"/>
            <a:ext cx="3556666" cy="314909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86AD1BD-4FB4-4455-A8FE-052A6E41589D}"/>
              </a:ext>
            </a:extLst>
          </p:cNvPr>
          <p:cNvCxnSpPr>
            <a:cxnSpLocks/>
          </p:cNvCxnSpPr>
          <p:nvPr/>
        </p:nvCxnSpPr>
        <p:spPr>
          <a:xfrm flipH="1" flipV="1">
            <a:off x="3085096" y="990156"/>
            <a:ext cx="3949999" cy="314909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A78C11A-6A7E-47FD-A68D-CB35895BD25C}"/>
              </a:ext>
            </a:extLst>
          </p:cNvPr>
          <p:cNvCxnSpPr>
            <a:cxnSpLocks/>
          </p:cNvCxnSpPr>
          <p:nvPr/>
        </p:nvCxnSpPr>
        <p:spPr>
          <a:xfrm flipH="1" flipV="1">
            <a:off x="2898476" y="1388854"/>
            <a:ext cx="4136619" cy="275924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B24CBE6-D238-45DE-8F05-A64269843B1B}"/>
              </a:ext>
            </a:extLst>
          </p:cNvPr>
          <p:cNvCxnSpPr>
            <a:cxnSpLocks/>
          </p:cNvCxnSpPr>
          <p:nvPr/>
        </p:nvCxnSpPr>
        <p:spPr>
          <a:xfrm flipH="1" flipV="1">
            <a:off x="5322554" y="2562496"/>
            <a:ext cx="1738650" cy="157675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EC97494-4741-450E-89A2-CF8619CD040A}"/>
              </a:ext>
            </a:extLst>
          </p:cNvPr>
          <p:cNvCxnSpPr>
            <a:cxnSpLocks/>
          </p:cNvCxnSpPr>
          <p:nvPr/>
        </p:nvCxnSpPr>
        <p:spPr>
          <a:xfrm flipH="1" flipV="1">
            <a:off x="5782575" y="2660434"/>
            <a:ext cx="1404921" cy="163121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EFE7BAD-7BCE-4984-82E6-6B02AD72AFE9}"/>
              </a:ext>
            </a:extLst>
          </p:cNvPr>
          <p:cNvCxnSpPr>
            <a:cxnSpLocks/>
          </p:cNvCxnSpPr>
          <p:nvPr/>
        </p:nvCxnSpPr>
        <p:spPr>
          <a:xfrm flipH="1" flipV="1">
            <a:off x="5700786" y="2089335"/>
            <a:ext cx="1486710" cy="220231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C19501E-07D9-4AC0-BB06-656A4C6CB3E7}"/>
              </a:ext>
            </a:extLst>
          </p:cNvPr>
          <p:cNvCxnSpPr>
            <a:cxnSpLocks/>
          </p:cNvCxnSpPr>
          <p:nvPr/>
        </p:nvCxnSpPr>
        <p:spPr>
          <a:xfrm flipH="1" flipV="1">
            <a:off x="3927745" y="2869907"/>
            <a:ext cx="3259751" cy="142174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5E2BA73-10EF-4B01-9CC5-986E2F885838}"/>
              </a:ext>
            </a:extLst>
          </p:cNvPr>
          <p:cNvCxnSpPr>
            <a:cxnSpLocks/>
          </p:cNvCxnSpPr>
          <p:nvPr/>
        </p:nvCxnSpPr>
        <p:spPr>
          <a:xfrm flipH="1" flipV="1">
            <a:off x="2849127" y="3246387"/>
            <a:ext cx="4338369" cy="104526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A7D994B-542C-4BE7-A9AC-59F260ADFCC9}"/>
              </a:ext>
            </a:extLst>
          </p:cNvPr>
          <p:cNvCxnSpPr>
            <a:cxnSpLocks/>
          </p:cNvCxnSpPr>
          <p:nvPr/>
        </p:nvCxnSpPr>
        <p:spPr>
          <a:xfrm flipH="1">
            <a:off x="3618460" y="4291648"/>
            <a:ext cx="3569036" cy="1586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25882F9-237C-41B4-838B-AE43CAFF485B}"/>
              </a:ext>
            </a:extLst>
          </p:cNvPr>
          <p:cNvCxnSpPr>
            <a:cxnSpLocks/>
          </p:cNvCxnSpPr>
          <p:nvPr/>
        </p:nvCxnSpPr>
        <p:spPr>
          <a:xfrm flipH="1" flipV="1">
            <a:off x="4505674" y="4139247"/>
            <a:ext cx="2681822" cy="15240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AB923C3-889A-4CD5-9167-2A28450C1313}"/>
              </a:ext>
            </a:extLst>
          </p:cNvPr>
          <p:cNvCxnSpPr>
            <a:cxnSpLocks/>
          </p:cNvCxnSpPr>
          <p:nvPr/>
        </p:nvCxnSpPr>
        <p:spPr>
          <a:xfrm flipH="1">
            <a:off x="4770408" y="4291648"/>
            <a:ext cx="2417088" cy="30741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AA79082-E25C-4414-AEC2-DA619236ADD6}"/>
              </a:ext>
            </a:extLst>
          </p:cNvPr>
          <p:cNvCxnSpPr>
            <a:cxnSpLocks/>
          </p:cNvCxnSpPr>
          <p:nvPr/>
        </p:nvCxnSpPr>
        <p:spPr>
          <a:xfrm flipH="1">
            <a:off x="6093372" y="4291648"/>
            <a:ext cx="1094124" cy="55802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B669E9A-5313-4F9E-9361-F26B728BE3AC}"/>
              </a:ext>
            </a:extLst>
          </p:cNvPr>
          <p:cNvSpPr txBox="1"/>
          <p:nvPr/>
        </p:nvSpPr>
        <p:spPr>
          <a:xfrm>
            <a:off x="7131460" y="3898687"/>
            <a:ext cx="4697803" cy="769441"/>
          </a:xfrm>
          <a:prstGeom prst="rect">
            <a:avLst/>
          </a:prstGeom>
          <a:noFill/>
        </p:spPr>
        <p:txBody>
          <a:bodyPr wrap="square" rtlCol="0">
            <a:spAutoFit/>
          </a:bodyPr>
          <a:lstStyle/>
          <a:p>
            <a:r>
              <a:rPr lang="en-US" sz="2200" b="1" dirty="0">
                <a:solidFill>
                  <a:srgbClr val="2F5597"/>
                </a:solidFill>
              </a:rPr>
              <a:t>1/5</a:t>
            </a:r>
            <a:r>
              <a:rPr lang="en-US" sz="2200" dirty="0"/>
              <a:t> of the adults in these counties do not have a HS Diploma (12)</a:t>
            </a:r>
          </a:p>
        </p:txBody>
      </p:sp>
      <p:sp>
        <p:nvSpPr>
          <p:cNvPr id="47" name="Rectangle 46">
            <a:extLst>
              <a:ext uri="{FF2B5EF4-FFF2-40B4-BE49-F238E27FC236}">
                <a16:creationId xmlns:a16="http://schemas.microsoft.com/office/drawing/2014/main" id="{F47E0384-93A5-4C04-BDC4-7ED4CE5FF848}"/>
              </a:ext>
            </a:extLst>
          </p:cNvPr>
          <p:cNvSpPr/>
          <p:nvPr/>
        </p:nvSpPr>
        <p:spPr>
          <a:xfrm>
            <a:off x="9258616" y="3580777"/>
            <a:ext cx="352425" cy="317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5E72195-A27C-4DCF-9972-6E9ADC399D26}"/>
              </a:ext>
            </a:extLst>
          </p:cNvPr>
          <p:cNvSpPr/>
          <p:nvPr/>
        </p:nvSpPr>
        <p:spPr>
          <a:xfrm>
            <a:off x="9859053" y="4315087"/>
            <a:ext cx="466047" cy="292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02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2000"/>
                            </p:stCondLst>
                            <p:childTnLst>
                              <p:par>
                                <p:cTn id="21" presetID="10" presetClass="exit" presetSubtype="0" fill="hold" grpId="0" nodeType="afterEffect">
                                  <p:stCondLst>
                                    <p:cond delay="0"/>
                                  </p:stCondLst>
                                  <p:childTnLst>
                                    <p:animEffect transition="out" filter="fade">
                                      <p:cBhvr>
                                        <p:cTn id="22" dur="500"/>
                                        <p:tgtEl>
                                          <p:spTgt spid="47"/>
                                        </p:tgtEl>
                                      </p:cBhvr>
                                    </p:animEffect>
                                    <p:set>
                                      <p:cBhvr>
                                        <p:cTn id="23" dur="1" fill="hold">
                                          <p:stCondLst>
                                            <p:cond delay="499"/>
                                          </p:stCondLst>
                                        </p:cTn>
                                        <p:tgtEl>
                                          <p:spTgt spid="4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par>
                          <p:cTn id="34" fill="hold">
                            <p:stCondLst>
                              <p:cond delay="500"/>
                            </p:stCondLst>
                            <p:childTnLst>
                              <p:par>
                                <p:cTn id="35" presetID="22" presetClass="entr" presetSubtype="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500"/>
                                        <p:tgtEl>
                                          <p:spTgt spid="17"/>
                                        </p:tgtEl>
                                      </p:cBhvr>
                                    </p:animEffect>
                                  </p:childTnLst>
                                </p:cTn>
                              </p:par>
                            </p:childTnLst>
                          </p:cTn>
                        </p:par>
                        <p:par>
                          <p:cTn id="38" fill="hold">
                            <p:stCondLst>
                              <p:cond delay="1000"/>
                            </p:stCondLst>
                            <p:childTnLst>
                              <p:par>
                                <p:cTn id="39" presetID="22" presetClass="entr" presetSubtype="2"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right)">
                                      <p:cBhvr>
                                        <p:cTn id="41" dur="500"/>
                                        <p:tgtEl>
                                          <p:spTgt spid="20"/>
                                        </p:tgtEl>
                                      </p:cBhvr>
                                    </p:animEffect>
                                  </p:childTnLst>
                                </p:cTn>
                              </p:par>
                            </p:childTnLst>
                          </p:cTn>
                        </p:par>
                        <p:par>
                          <p:cTn id="42" fill="hold">
                            <p:stCondLst>
                              <p:cond delay="1500"/>
                            </p:stCondLst>
                            <p:childTnLst>
                              <p:par>
                                <p:cTn id="43" presetID="22" presetClass="entr" presetSubtype="2"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right)">
                                      <p:cBhvr>
                                        <p:cTn id="45" dur="500"/>
                                        <p:tgtEl>
                                          <p:spTgt spid="23"/>
                                        </p:tgtEl>
                                      </p:cBhvr>
                                    </p:animEffect>
                                  </p:childTnLst>
                                </p:cTn>
                              </p:par>
                            </p:childTnLst>
                          </p:cTn>
                        </p:par>
                        <p:par>
                          <p:cTn id="46" fill="hold">
                            <p:stCondLst>
                              <p:cond delay="2000"/>
                            </p:stCondLst>
                            <p:childTnLst>
                              <p:par>
                                <p:cTn id="47" presetID="22" presetClass="entr" presetSubtype="2"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right)">
                                      <p:cBhvr>
                                        <p:cTn id="49" dur="500"/>
                                        <p:tgtEl>
                                          <p:spTgt spid="26"/>
                                        </p:tgtEl>
                                      </p:cBhvr>
                                    </p:animEffect>
                                  </p:childTnLst>
                                </p:cTn>
                              </p:par>
                            </p:childTnLst>
                          </p:cTn>
                        </p:par>
                        <p:par>
                          <p:cTn id="50" fill="hold">
                            <p:stCondLst>
                              <p:cond delay="2500"/>
                            </p:stCondLst>
                            <p:childTnLst>
                              <p:par>
                                <p:cTn id="51" presetID="22" presetClass="entr" presetSubtype="2"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right)">
                                      <p:cBhvr>
                                        <p:cTn id="53" dur="500"/>
                                        <p:tgtEl>
                                          <p:spTgt spid="29"/>
                                        </p:tgtEl>
                                      </p:cBhvr>
                                    </p:animEffect>
                                  </p:childTnLst>
                                </p:cTn>
                              </p:par>
                            </p:childTnLst>
                          </p:cTn>
                        </p:par>
                        <p:par>
                          <p:cTn id="54" fill="hold">
                            <p:stCondLst>
                              <p:cond delay="3000"/>
                            </p:stCondLst>
                            <p:childTnLst>
                              <p:par>
                                <p:cTn id="55" presetID="22" presetClass="entr" presetSubtype="2"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right)">
                                      <p:cBhvr>
                                        <p:cTn id="57" dur="500"/>
                                        <p:tgtEl>
                                          <p:spTgt spid="31"/>
                                        </p:tgtEl>
                                      </p:cBhvr>
                                    </p:animEffect>
                                  </p:childTnLst>
                                </p:cTn>
                              </p:par>
                            </p:childTnLst>
                          </p:cTn>
                        </p:par>
                        <p:par>
                          <p:cTn id="58" fill="hold">
                            <p:stCondLst>
                              <p:cond delay="3500"/>
                            </p:stCondLst>
                            <p:childTnLst>
                              <p:par>
                                <p:cTn id="59" presetID="22" presetClass="entr" presetSubtype="2"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right)">
                                      <p:cBhvr>
                                        <p:cTn id="61" dur="500"/>
                                        <p:tgtEl>
                                          <p:spTgt spid="33"/>
                                        </p:tgtEl>
                                      </p:cBhvr>
                                    </p:animEffect>
                                  </p:childTnLst>
                                </p:cTn>
                              </p:par>
                            </p:childTnLst>
                          </p:cTn>
                        </p:par>
                        <p:par>
                          <p:cTn id="62" fill="hold">
                            <p:stCondLst>
                              <p:cond delay="4000"/>
                            </p:stCondLst>
                            <p:childTnLst>
                              <p:par>
                                <p:cTn id="63" presetID="22" presetClass="entr" presetSubtype="2" fill="hold"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right)">
                                      <p:cBhvr>
                                        <p:cTn id="65" dur="500"/>
                                        <p:tgtEl>
                                          <p:spTgt spid="35"/>
                                        </p:tgtEl>
                                      </p:cBhvr>
                                    </p:animEffect>
                                  </p:childTnLst>
                                </p:cTn>
                              </p:par>
                            </p:childTnLst>
                          </p:cTn>
                        </p:par>
                        <p:par>
                          <p:cTn id="66" fill="hold">
                            <p:stCondLst>
                              <p:cond delay="4500"/>
                            </p:stCondLst>
                            <p:childTnLst>
                              <p:par>
                                <p:cTn id="67" presetID="22" presetClass="entr" presetSubtype="2"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right)">
                                      <p:cBhvr>
                                        <p:cTn id="69" dur="500"/>
                                        <p:tgtEl>
                                          <p:spTgt spid="37"/>
                                        </p:tgtEl>
                                      </p:cBhvr>
                                    </p:animEffect>
                                  </p:childTnLst>
                                </p:cTn>
                              </p:par>
                            </p:childTnLst>
                          </p:cTn>
                        </p:par>
                        <p:par>
                          <p:cTn id="70" fill="hold">
                            <p:stCondLst>
                              <p:cond delay="5000"/>
                            </p:stCondLst>
                            <p:childTnLst>
                              <p:par>
                                <p:cTn id="71" presetID="22" presetClass="entr" presetSubtype="2" fill="hold" nodeType="after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right)">
                                      <p:cBhvr>
                                        <p:cTn id="73" dur="500"/>
                                        <p:tgtEl>
                                          <p:spTgt spid="39"/>
                                        </p:tgtEl>
                                      </p:cBhvr>
                                    </p:animEffect>
                                  </p:childTnLst>
                                </p:cTn>
                              </p:par>
                            </p:childTnLst>
                          </p:cTn>
                        </p:par>
                        <p:par>
                          <p:cTn id="74" fill="hold">
                            <p:stCondLst>
                              <p:cond delay="5500"/>
                            </p:stCondLst>
                            <p:childTnLst>
                              <p:par>
                                <p:cTn id="75" presetID="22" presetClass="entr" presetSubtype="2" fill="hold" nodeType="after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right)">
                                      <p:cBhvr>
                                        <p:cTn id="77" dur="500"/>
                                        <p:tgtEl>
                                          <p:spTgt spid="41"/>
                                        </p:tgtEl>
                                      </p:cBhvr>
                                    </p:animEffect>
                                  </p:childTnLst>
                                </p:cTn>
                              </p:par>
                            </p:childTnLst>
                          </p:cTn>
                        </p:par>
                        <p:par>
                          <p:cTn id="78" fill="hold">
                            <p:stCondLst>
                              <p:cond delay="6000"/>
                            </p:stCondLst>
                            <p:childTnLst>
                              <p:par>
                                <p:cTn id="79" presetID="22" presetClass="entr" presetSubtype="2" fill="hold" nodeType="after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right)">
                                      <p:cBhvr>
                                        <p:cTn id="81" dur="500"/>
                                        <p:tgtEl>
                                          <p:spTgt spid="43"/>
                                        </p:tgtEl>
                                      </p:cBhvr>
                                    </p:animEffect>
                                  </p:childTnLst>
                                </p:cTn>
                              </p:par>
                            </p:childTnLst>
                          </p:cTn>
                        </p:par>
                        <p:par>
                          <p:cTn id="82" fill="hold">
                            <p:stCondLst>
                              <p:cond delay="6500"/>
                            </p:stCondLst>
                            <p:childTnLst>
                              <p:par>
                                <p:cTn id="83" presetID="10" presetClass="exit" presetSubtype="0" fill="hold" grpId="0" nodeType="afterEffect">
                                  <p:stCondLst>
                                    <p:cond delay="0"/>
                                  </p:stCondLst>
                                  <p:childTnLst>
                                    <p:animEffect transition="out" filter="fade">
                                      <p:cBhvr>
                                        <p:cTn id="84" dur="500"/>
                                        <p:tgtEl>
                                          <p:spTgt spid="48"/>
                                        </p:tgtEl>
                                      </p:cBhvr>
                                    </p:animEffect>
                                    <p:set>
                                      <p:cBhvr>
                                        <p:cTn id="85"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6" grpId="0"/>
      <p:bldP spid="47" grpId="0" animBg="1"/>
      <p:bldP spid="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23D0367-E748-4F22-8912-56F772B13F9F}"/>
              </a:ext>
            </a:extLst>
          </p:cNvPr>
          <p:cNvSpPr txBox="1">
            <a:spLocks/>
          </p:cNvSpPr>
          <p:nvPr/>
        </p:nvSpPr>
        <p:spPr>
          <a:xfrm>
            <a:off x="517273" y="163286"/>
            <a:ext cx="1142999" cy="6549130"/>
          </a:xfrm>
          <a:prstGeom prst="rect">
            <a:avLst/>
          </a:prstGeom>
          <a:solidFill>
            <a:schemeClr val="bg2"/>
          </a:solidFill>
        </p:spPr>
        <p:txBody>
          <a:bodyPr vert="wordArtVert"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latin typeface="Times New Roman" panose="02020603050405020304" pitchFamily="18" charset="0"/>
                <a:cs typeface="Times New Roman" panose="02020603050405020304" pitchFamily="18" charset="0"/>
              </a:rPr>
              <a:t>Education</a:t>
            </a:r>
          </a:p>
        </p:txBody>
      </p:sp>
      <p:pic>
        <p:nvPicPr>
          <p:cNvPr id="3" name="Picture 2">
            <a:extLst>
              <a:ext uri="{FF2B5EF4-FFF2-40B4-BE49-F238E27FC236}">
                <a16:creationId xmlns:a16="http://schemas.microsoft.com/office/drawing/2014/main" id="{664868D0-522E-4A64-8AAB-3120B239369F}"/>
              </a:ext>
            </a:extLst>
          </p:cNvPr>
          <p:cNvPicPr>
            <a:picLocks noChangeAspect="1"/>
          </p:cNvPicPr>
          <p:nvPr/>
        </p:nvPicPr>
        <p:blipFill rotWithShape="1">
          <a:blip r:embed="rId2"/>
          <a:srcRect b="1006"/>
          <a:stretch/>
        </p:blipFill>
        <p:spPr>
          <a:xfrm>
            <a:off x="2070362" y="34504"/>
            <a:ext cx="6187966" cy="6788989"/>
          </a:xfrm>
          <a:prstGeom prst="rect">
            <a:avLst/>
          </a:prstGeom>
        </p:spPr>
      </p:pic>
      <p:sp>
        <p:nvSpPr>
          <p:cNvPr id="8" name="Subtitle 2">
            <a:extLst>
              <a:ext uri="{FF2B5EF4-FFF2-40B4-BE49-F238E27FC236}">
                <a16:creationId xmlns:a16="http://schemas.microsoft.com/office/drawing/2014/main" id="{8CAF6E52-3E15-4B93-BCB1-0422B08FE2CB}"/>
              </a:ext>
            </a:extLst>
          </p:cNvPr>
          <p:cNvSpPr txBox="1">
            <a:spLocks/>
          </p:cNvSpPr>
          <p:nvPr/>
        </p:nvSpPr>
        <p:spPr>
          <a:xfrm>
            <a:off x="7747398" y="581354"/>
            <a:ext cx="3695760" cy="1431206"/>
          </a:xfrm>
          <a:prstGeom prst="rect">
            <a:avLst/>
          </a:prstGeom>
        </p:spPr>
        <p:txBody>
          <a:bodyPr vert="horz" lIns="91440" tIns="45720" rIns="91440" bIns="45720" rtlCol="0">
            <a:noAutofit/>
          </a:bodyPr>
          <a:lstStyle>
            <a:lvl1pPr indent="0" algn="ctr">
              <a:lnSpc>
                <a:spcPct val="90000"/>
              </a:lnSpc>
              <a:spcBef>
                <a:spcPts val="1000"/>
              </a:spcBef>
              <a:buFont typeface="Arial" panose="020B0604020202020204" pitchFamily="34" charset="0"/>
              <a:buNone/>
              <a:defRPr sz="2400" b="1">
                <a:latin typeface="Times New Roman" panose="02020603050405020304" pitchFamily="18" charset="0"/>
                <a:cs typeface="Times New Roman" panose="02020603050405020304" pitchFamily="18"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dirty="0"/>
              <a:t>Percent of the population aged 25 and older who have received an associate degree or higher (2019)</a:t>
            </a:r>
          </a:p>
        </p:txBody>
      </p:sp>
      <p:sp>
        <p:nvSpPr>
          <p:cNvPr id="7" name="Subtitle 2">
            <a:extLst>
              <a:ext uri="{FF2B5EF4-FFF2-40B4-BE49-F238E27FC236}">
                <a16:creationId xmlns:a16="http://schemas.microsoft.com/office/drawing/2014/main" id="{FC0B5622-84E4-473F-9922-4CC19C839120}"/>
              </a:ext>
            </a:extLst>
          </p:cNvPr>
          <p:cNvSpPr txBox="1">
            <a:spLocks/>
          </p:cNvSpPr>
          <p:nvPr/>
        </p:nvSpPr>
        <p:spPr>
          <a:xfrm>
            <a:off x="7582857" y="2554876"/>
            <a:ext cx="4024843" cy="1431206"/>
          </a:xfrm>
          <a:prstGeom prst="rect">
            <a:avLst/>
          </a:prstGeom>
          <a:solidFill>
            <a:srgbClr val="FFFF00"/>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Futurists say you can only have a successful modern economy with </a:t>
            </a:r>
            <a:r>
              <a:rPr lang="en-US" b="1" i="1" dirty="0">
                <a:latin typeface="Times New Roman" panose="02020603050405020304" pitchFamily="18" charset="0"/>
                <a:cs typeface="Times New Roman" panose="02020603050405020304" pitchFamily="18" charset="0"/>
              </a:rPr>
              <a:t>educated</a:t>
            </a:r>
            <a:r>
              <a:rPr lang="en-US" b="1" dirty="0">
                <a:latin typeface="Times New Roman" panose="02020603050405020304" pitchFamily="18" charset="0"/>
                <a:cs typeface="Times New Roman" panose="02020603050405020304" pitchFamily="18" charset="0"/>
              </a:rPr>
              <a:t> people. </a:t>
            </a:r>
          </a:p>
          <a:p>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5449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5D2DF49-4CA0-4AA5-A80A-9D017B492744}"/>
              </a:ext>
            </a:extLst>
          </p:cNvPr>
          <p:cNvSpPr txBox="1">
            <a:spLocks/>
          </p:cNvSpPr>
          <p:nvPr/>
        </p:nvSpPr>
        <p:spPr>
          <a:xfrm>
            <a:off x="517273" y="163286"/>
            <a:ext cx="1142999" cy="6549130"/>
          </a:xfrm>
          <a:prstGeom prst="rect">
            <a:avLst/>
          </a:prstGeom>
          <a:solidFill>
            <a:schemeClr val="bg2"/>
          </a:solidFill>
        </p:spPr>
        <p:txBody>
          <a:bodyPr vert="wordArtVert"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latin typeface="Times New Roman" panose="02020603050405020304" pitchFamily="18" charset="0"/>
                <a:cs typeface="Times New Roman" panose="02020603050405020304" pitchFamily="18" charset="0"/>
              </a:rPr>
              <a:t>Education</a:t>
            </a:r>
          </a:p>
        </p:txBody>
      </p:sp>
      <p:pic>
        <p:nvPicPr>
          <p:cNvPr id="6" name="Picture 5">
            <a:extLst>
              <a:ext uri="{FF2B5EF4-FFF2-40B4-BE49-F238E27FC236}">
                <a16:creationId xmlns:a16="http://schemas.microsoft.com/office/drawing/2014/main" id="{0CFB4202-70AA-4FA4-8357-069E0A934F74}"/>
              </a:ext>
            </a:extLst>
          </p:cNvPr>
          <p:cNvPicPr>
            <a:picLocks noChangeAspect="1"/>
          </p:cNvPicPr>
          <p:nvPr/>
        </p:nvPicPr>
        <p:blipFill rotWithShape="1">
          <a:blip r:embed="rId2"/>
          <a:srcRect b="1010"/>
          <a:stretch/>
        </p:blipFill>
        <p:spPr>
          <a:xfrm>
            <a:off x="1954696" y="34618"/>
            <a:ext cx="6495393" cy="6788764"/>
          </a:xfrm>
          <a:prstGeom prst="rect">
            <a:avLst/>
          </a:prstGeom>
        </p:spPr>
      </p:pic>
      <p:sp>
        <p:nvSpPr>
          <p:cNvPr id="4" name="Subtitle 2">
            <a:extLst>
              <a:ext uri="{FF2B5EF4-FFF2-40B4-BE49-F238E27FC236}">
                <a16:creationId xmlns:a16="http://schemas.microsoft.com/office/drawing/2014/main" id="{D986FCFA-A5C2-4D22-8F2E-F917944789F2}"/>
              </a:ext>
            </a:extLst>
          </p:cNvPr>
          <p:cNvSpPr txBox="1">
            <a:spLocks/>
          </p:cNvSpPr>
          <p:nvPr/>
        </p:nvSpPr>
        <p:spPr>
          <a:xfrm>
            <a:off x="6722856" y="163286"/>
            <a:ext cx="5339442" cy="2431959"/>
          </a:xfrm>
          <a:prstGeom prst="rect">
            <a:avLst/>
          </a:prstGeom>
        </p:spPr>
        <p:txBody>
          <a:bodyPr vert="horz" lIns="91440" tIns="45720" rIns="91440" bIns="45720" rtlCol="0">
            <a:noAutofit/>
          </a:bodyPr>
          <a:lstStyle>
            <a:lvl1pPr indent="0" algn="ctr">
              <a:lnSpc>
                <a:spcPct val="90000"/>
              </a:lnSpc>
              <a:spcBef>
                <a:spcPts val="1000"/>
              </a:spcBef>
              <a:buFont typeface="Arial" panose="020B0604020202020204" pitchFamily="34" charset="0"/>
              <a:buNone/>
              <a:defRPr sz="2400" b="1">
                <a:latin typeface="Times New Roman" panose="02020603050405020304" pitchFamily="18" charset="0"/>
                <a:cs typeface="Times New Roman" panose="02020603050405020304" pitchFamily="18"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dirty="0">
                <a:solidFill>
                  <a:srgbClr val="C00000"/>
                </a:solidFill>
              </a:rPr>
              <a:t>Percent of the </a:t>
            </a:r>
            <a:r>
              <a:rPr lang="en-US" u="sng" dirty="0"/>
              <a:t>state population </a:t>
            </a:r>
            <a:r>
              <a:rPr lang="en-US" dirty="0">
                <a:solidFill>
                  <a:srgbClr val="C00000"/>
                </a:solidFill>
              </a:rPr>
              <a:t>aged 25 and older who have received an associate degree and higher </a:t>
            </a:r>
          </a:p>
          <a:p>
            <a:r>
              <a:rPr lang="en-US" dirty="0"/>
              <a:t>(2019)</a:t>
            </a:r>
          </a:p>
        </p:txBody>
      </p:sp>
      <p:cxnSp>
        <p:nvCxnSpPr>
          <p:cNvPr id="5" name="Straight Arrow Connector 4">
            <a:extLst>
              <a:ext uri="{FF2B5EF4-FFF2-40B4-BE49-F238E27FC236}">
                <a16:creationId xmlns:a16="http://schemas.microsoft.com/office/drawing/2014/main" id="{51D51148-6203-4352-913C-A24DC22244FD}"/>
              </a:ext>
            </a:extLst>
          </p:cNvPr>
          <p:cNvCxnSpPr/>
          <p:nvPr/>
        </p:nvCxnSpPr>
        <p:spPr>
          <a:xfrm flipH="1" flipV="1">
            <a:off x="4557855" y="620486"/>
            <a:ext cx="2087874" cy="1461407"/>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7F1BE62-808C-4A70-A56E-CAE47201AD57}"/>
              </a:ext>
            </a:extLst>
          </p:cNvPr>
          <p:cNvCxnSpPr>
            <a:cxnSpLocks/>
          </p:cNvCxnSpPr>
          <p:nvPr/>
        </p:nvCxnSpPr>
        <p:spPr>
          <a:xfrm flipH="1">
            <a:off x="4253593" y="2081893"/>
            <a:ext cx="2392136" cy="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CBE1298-545C-4C87-A794-6422C4C11C65}"/>
              </a:ext>
            </a:extLst>
          </p:cNvPr>
          <p:cNvSpPr txBox="1"/>
          <p:nvPr/>
        </p:nvSpPr>
        <p:spPr>
          <a:xfrm>
            <a:off x="6802264" y="1789619"/>
            <a:ext cx="5339442" cy="369332"/>
          </a:xfrm>
          <a:prstGeom prst="rect">
            <a:avLst/>
          </a:prstGeom>
          <a:noFill/>
        </p:spPr>
        <p:txBody>
          <a:bodyPr wrap="square" rtlCol="0">
            <a:spAutoFit/>
          </a:bodyPr>
          <a:lstStyle/>
          <a:p>
            <a:r>
              <a:rPr lang="en-US" dirty="0"/>
              <a:t>1/4 of the state’s degree holders live in </a:t>
            </a:r>
            <a:r>
              <a:rPr lang="en-US" dirty="0">
                <a:solidFill>
                  <a:srgbClr val="FF0000"/>
                </a:solidFill>
              </a:rPr>
              <a:t>two</a:t>
            </a:r>
            <a:r>
              <a:rPr lang="en-US" dirty="0"/>
              <a:t> counties </a:t>
            </a:r>
          </a:p>
        </p:txBody>
      </p:sp>
      <p:sp>
        <p:nvSpPr>
          <p:cNvPr id="9" name="TextBox 8">
            <a:extLst>
              <a:ext uri="{FF2B5EF4-FFF2-40B4-BE49-F238E27FC236}">
                <a16:creationId xmlns:a16="http://schemas.microsoft.com/office/drawing/2014/main" id="{058FFE00-A885-4B2B-8FB4-02F7E7DE1219}"/>
              </a:ext>
            </a:extLst>
          </p:cNvPr>
          <p:cNvSpPr txBox="1"/>
          <p:nvPr/>
        </p:nvSpPr>
        <p:spPr>
          <a:xfrm>
            <a:off x="6796879" y="2029586"/>
            <a:ext cx="5339442" cy="369332"/>
          </a:xfrm>
          <a:prstGeom prst="rect">
            <a:avLst/>
          </a:prstGeom>
          <a:noFill/>
        </p:spPr>
        <p:txBody>
          <a:bodyPr wrap="square" rtlCol="0">
            <a:spAutoFit/>
          </a:bodyPr>
          <a:lstStyle/>
          <a:p>
            <a:r>
              <a:rPr lang="en-US" dirty="0"/>
              <a:t>1/3 of the state’s degree holders live in </a:t>
            </a:r>
            <a:r>
              <a:rPr lang="en-US" dirty="0">
                <a:solidFill>
                  <a:srgbClr val="FF0000"/>
                </a:solidFill>
              </a:rPr>
              <a:t>five</a:t>
            </a:r>
            <a:r>
              <a:rPr lang="en-US" dirty="0"/>
              <a:t> counties </a:t>
            </a:r>
          </a:p>
        </p:txBody>
      </p:sp>
      <p:cxnSp>
        <p:nvCxnSpPr>
          <p:cNvPr id="10" name="Straight Arrow Connector 9">
            <a:extLst>
              <a:ext uri="{FF2B5EF4-FFF2-40B4-BE49-F238E27FC236}">
                <a16:creationId xmlns:a16="http://schemas.microsoft.com/office/drawing/2014/main" id="{2EB548FD-0521-4252-BA1C-76FE4937C7F9}"/>
              </a:ext>
            </a:extLst>
          </p:cNvPr>
          <p:cNvCxnSpPr>
            <a:cxnSpLocks/>
          </p:cNvCxnSpPr>
          <p:nvPr/>
        </p:nvCxnSpPr>
        <p:spPr>
          <a:xfrm flipH="1">
            <a:off x="4557855" y="2114159"/>
            <a:ext cx="2086624" cy="304799"/>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4115065-7387-4A7B-99A5-F34D4B3DD289}"/>
              </a:ext>
            </a:extLst>
          </p:cNvPr>
          <p:cNvCxnSpPr>
            <a:cxnSpLocks/>
          </p:cNvCxnSpPr>
          <p:nvPr/>
        </p:nvCxnSpPr>
        <p:spPr>
          <a:xfrm flipH="1">
            <a:off x="3739243" y="2189733"/>
            <a:ext cx="2899851" cy="229225"/>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EE23380-5DEA-4673-BC7F-663818BBB199}"/>
              </a:ext>
            </a:extLst>
          </p:cNvPr>
          <p:cNvCxnSpPr>
            <a:cxnSpLocks/>
          </p:cNvCxnSpPr>
          <p:nvPr/>
        </p:nvCxnSpPr>
        <p:spPr>
          <a:xfrm flipH="1" flipV="1">
            <a:off x="4783733" y="1974053"/>
            <a:ext cx="1860746" cy="119707"/>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71B8020-53F5-424B-97A1-9B1D8E9EC6D9}"/>
              </a:ext>
            </a:extLst>
          </p:cNvPr>
          <p:cNvSpPr txBox="1"/>
          <p:nvPr/>
        </p:nvSpPr>
        <p:spPr>
          <a:xfrm>
            <a:off x="6796879" y="2284200"/>
            <a:ext cx="5339442" cy="369332"/>
          </a:xfrm>
          <a:prstGeom prst="rect">
            <a:avLst/>
          </a:prstGeom>
          <a:noFill/>
        </p:spPr>
        <p:txBody>
          <a:bodyPr wrap="square" rtlCol="0">
            <a:spAutoFit/>
          </a:bodyPr>
          <a:lstStyle/>
          <a:p>
            <a:r>
              <a:rPr lang="en-US" dirty="0"/>
              <a:t>2/3 of the state’s degree holders live in </a:t>
            </a:r>
            <a:r>
              <a:rPr lang="en-US" dirty="0">
                <a:solidFill>
                  <a:srgbClr val="FF0000"/>
                </a:solidFill>
              </a:rPr>
              <a:t>nine</a:t>
            </a:r>
            <a:r>
              <a:rPr lang="en-US" dirty="0"/>
              <a:t> counties </a:t>
            </a:r>
          </a:p>
        </p:txBody>
      </p:sp>
      <p:cxnSp>
        <p:nvCxnSpPr>
          <p:cNvPr id="19" name="Straight Arrow Connector 18">
            <a:extLst>
              <a:ext uri="{FF2B5EF4-FFF2-40B4-BE49-F238E27FC236}">
                <a16:creationId xmlns:a16="http://schemas.microsoft.com/office/drawing/2014/main" id="{366AB116-1ED3-4249-9D3E-DFB58592A559}"/>
              </a:ext>
            </a:extLst>
          </p:cNvPr>
          <p:cNvCxnSpPr>
            <a:cxnSpLocks/>
          </p:cNvCxnSpPr>
          <p:nvPr/>
        </p:nvCxnSpPr>
        <p:spPr>
          <a:xfrm flipH="1">
            <a:off x="5900018" y="2234293"/>
            <a:ext cx="720706" cy="980136"/>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3E05092-4403-4C59-9C76-2E2F1071BAEB}"/>
              </a:ext>
            </a:extLst>
          </p:cNvPr>
          <p:cNvCxnSpPr>
            <a:cxnSpLocks/>
          </p:cNvCxnSpPr>
          <p:nvPr/>
        </p:nvCxnSpPr>
        <p:spPr>
          <a:xfrm flipH="1">
            <a:off x="4777982" y="2265540"/>
            <a:ext cx="1842742" cy="152541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0F0EEC5-6610-48D4-AE40-1FF6638172B6}"/>
              </a:ext>
            </a:extLst>
          </p:cNvPr>
          <p:cNvCxnSpPr>
            <a:cxnSpLocks/>
          </p:cNvCxnSpPr>
          <p:nvPr/>
        </p:nvCxnSpPr>
        <p:spPr>
          <a:xfrm flipH="1">
            <a:off x="2609851" y="2330266"/>
            <a:ext cx="4010873" cy="351102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617A655-C05F-4B82-8096-42942C74FA4A}"/>
              </a:ext>
            </a:extLst>
          </p:cNvPr>
          <p:cNvCxnSpPr>
            <a:cxnSpLocks/>
          </p:cNvCxnSpPr>
          <p:nvPr/>
        </p:nvCxnSpPr>
        <p:spPr>
          <a:xfrm flipH="1">
            <a:off x="3012621" y="2201599"/>
            <a:ext cx="3608103" cy="363969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37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childTnLst>
                          </p:cTn>
                        </p:par>
                        <p:par>
                          <p:cTn id="25" fill="hold">
                            <p:stCondLst>
                              <p:cond delay="1000"/>
                            </p:stCondLst>
                            <p:childTnLst>
                              <p:par>
                                <p:cTn id="26" presetID="22" presetClass="entr" presetSubtype="2"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500"/>
                                        <p:tgtEl>
                                          <p:spTgt spid="11"/>
                                        </p:tgtEl>
                                      </p:cBhvr>
                                    </p:animEffect>
                                  </p:childTnLst>
                                </p:cTn>
                              </p:par>
                            </p:childTnLst>
                          </p:cTn>
                        </p:par>
                        <p:par>
                          <p:cTn id="29" fill="hold">
                            <p:stCondLst>
                              <p:cond delay="1500"/>
                            </p:stCondLst>
                            <p:childTnLst>
                              <p:par>
                                <p:cTn id="30" presetID="22" presetClass="entr" presetSubtype="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par>
                          <p:cTn id="46" fill="hold">
                            <p:stCondLst>
                              <p:cond delay="1500"/>
                            </p:stCondLst>
                            <p:childTnLst>
                              <p:par>
                                <p:cTn id="47" presetID="22" presetClass="entr" presetSubtype="2"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right)">
                                      <p:cBhvr>
                                        <p:cTn id="49" dur="500"/>
                                        <p:tgtEl>
                                          <p:spTgt spid="22"/>
                                        </p:tgtEl>
                                      </p:cBhvr>
                                    </p:animEffect>
                                  </p:childTnLst>
                                </p:cTn>
                              </p:par>
                            </p:childTnLst>
                          </p:cTn>
                        </p:par>
                        <p:par>
                          <p:cTn id="50" fill="hold">
                            <p:stCondLst>
                              <p:cond delay="2000"/>
                            </p:stCondLst>
                            <p:childTnLst>
                              <p:par>
                                <p:cTn id="51" presetID="22" presetClass="entr" presetSubtype="2"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right)">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C9C7-BE7A-4A43-9D7D-7069727C42DA}"/>
              </a:ext>
            </a:extLst>
          </p:cNvPr>
          <p:cNvSpPr>
            <a:spLocks noGrp="1"/>
          </p:cNvSpPr>
          <p:nvPr>
            <p:ph type="ctrTitle"/>
          </p:nvPr>
        </p:nvSpPr>
        <p:spPr>
          <a:xfrm>
            <a:off x="1524000" y="2383277"/>
            <a:ext cx="9144000" cy="1126686"/>
          </a:xfrm>
        </p:spPr>
        <p:txBody>
          <a:bodyPr/>
          <a:lstStyle/>
          <a:p>
            <a:r>
              <a:rPr lang="en-US" dirty="0"/>
              <a:t>Education Pipeline</a:t>
            </a:r>
          </a:p>
        </p:txBody>
      </p:sp>
    </p:spTree>
    <p:extLst>
      <p:ext uri="{BB962C8B-B14F-4D97-AF65-F5344CB8AC3E}">
        <p14:creationId xmlns:p14="http://schemas.microsoft.com/office/powerpoint/2010/main" val="585599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524000" y="97438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  ROLL CALL and </a:t>
            </a:r>
            <a:br>
              <a:rPr lang="en-US" b="1" dirty="0">
                <a:solidFill>
                  <a:schemeClr val="accent5"/>
                </a:solidFill>
                <a:latin typeface="+mn-lt"/>
              </a:rPr>
            </a:br>
            <a:r>
              <a:rPr lang="en-US" b="1" dirty="0">
                <a:solidFill>
                  <a:schemeClr val="accent5"/>
                </a:solidFill>
                <a:latin typeface="+mn-lt"/>
              </a:rPr>
              <a:t>QUORUM DETERMINATION</a:t>
            </a:r>
            <a:r>
              <a:rPr lang="en-US" sz="4000" b="1" dirty="0">
                <a:solidFill>
                  <a:srgbClr val="002060"/>
                </a:solidFill>
                <a:latin typeface="+mn-lt"/>
              </a:rPr>
              <a:t>	</a:t>
            </a:r>
          </a:p>
        </p:txBody>
      </p:sp>
      <p:pic>
        <p:nvPicPr>
          <p:cNvPr id="5" name="Picture 4" descr="See the source image"/>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245659" y="2670719"/>
            <a:ext cx="7700682" cy="3460377"/>
          </a:xfrm>
          <a:prstGeom prst="rect">
            <a:avLst/>
          </a:prstGeom>
          <a:noFill/>
          <a:ln>
            <a:noFill/>
          </a:ln>
        </p:spPr>
      </p:pic>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4" name="Picture 2" descr="MPj04004180000[1]">
            <a:extLst>
              <a:ext uri="{FF2B5EF4-FFF2-40B4-BE49-F238E27FC236}">
                <a16:creationId xmlns:a16="http://schemas.microsoft.com/office/drawing/2014/main" id="{9E1C53A1-EB15-4F83-BBBD-33EF2FF5C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57" y="0"/>
            <a:ext cx="9078685" cy="6862763"/>
          </a:xfrm>
          <a:prstGeom prst="rect">
            <a:avLst/>
          </a:prstGeom>
          <a:noFill/>
          <a:extLst>
            <a:ext uri="{909E8E84-426E-40DD-AFC4-6F175D3DCCD1}">
              <a14:hiddenFill xmlns:a14="http://schemas.microsoft.com/office/drawing/2010/main">
                <a:solidFill>
                  <a:srgbClr val="FFFFFF"/>
                </a:solidFill>
              </a14:hiddenFill>
            </a:ext>
          </a:extLst>
        </p:spPr>
      </p:pic>
      <p:sp>
        <p:nvSpPr>
          <p:cNvPr id="653315" name="Rectangle 3">
            <a:extLst>
              <a:ext uri="{FF2B5EF4-FFF2-40B4-BE49-F238E27FC236}">
                <a16:creationId xmlns:a16="http://schemas.microsoft.com/office/drawing/2014/main" id="{B586D13B-21FE-4252-93B7-81E21C8B0DDD}"/>
              </a:ext>
            </a:extLst>
          </p:cNvPr>
          <p:cNvSpPr>
            <a:spLocks noGrp="1" noChangeArrowheads="1"/>
          </p:cNvSpPr>
          <p:nvPr>
            <p:ph type="body" idx="1"/>
          </p:nvPr>
        </p:nvSpPr>
        <p:spPr>
          <a:xfrm>
            <a:off x="2381250" y="3867150"/>
            <a:ext cx="3039836" cy="2749550"/>
          </a:xfrm>
        </p:spPr>
        <p:txBody>
          <a:bodyPr/>
          <a:lstStyle/>
          <a:p>
            <a:pPr marL="0" indent="0">
              <a:buNone/>
            </a:pPr>
            <a:r>
              <a:rPr lang="en-US" altLang="en-US" b="1" dirty="0"/>
              <a:t>Strengthening the Education Pipeline</a:t>
            </a:r>
          </a:p>
        </p:txBody>
      </p:sp>
    </p:spTree>
    <p:extLst>
      <p:ext uri="{BB962C8B-B14F-4D97-AF65-F5344CB8AC3E}">
        <p14:creationId xmlns:p14="http://schemas.microsoft.com/office/powerpoint/2010/main" val="239441015"/>
      </p:ext>
    </p:extLst>
  </p:cSld>
  <p:clrMapOvr>
    <a:masterClrMapping/>
  </p:clrMapOvr>
  <p:transition>
    <p:blinds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8A2557-8290-49AA-9D37-D098DC844C48}"/>
              </a:ext>
            </a:extLst>
          </p:cNvPr>
          <p:cNvSpPr/>
          <p:nvPr/>
        </p:nvSpPr>
        <p:spPr>
          <a:xfrm>
            <a:off x="299955" y="515368"/>
            <a:ext cx="993432" cy="4898571"/>
          </a:xfrm>
          <a:prstGeom prst="rect">
            <a:avLst/>
          </a:prstGeom>
          <a:solidFill>
            <a:srgbClr val="7030A0"/>
          </a:solidFill>
          <a:ln>
            <a:solidFill>
              <a:srgbClr val="FAF6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8F5051B-4406-4087-9AE3-60C760B37EA5}"/>
              </a:ext>
            </a:extLst>
          </p:cNvPr>
          <p:cNvSpPr txBox="1"/>
          <p:nvPr/>
        </p:nvSpPr>
        <p:spPr>
          <a:xfrm>
            <a:off x="327690" y="5049294"/>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58,939</a:t>
            </a:r>
          </a:p>
        </p:txBody>
      </p:sp>
      <p:sp>
        <p:nvSpPr>
          <p:cNvPr id="5" name="Rectangle 4">
            <a:extLst>
              <a:ext uri="{FF2B5EF4-FFF2-40B4-BE49-F238E27FC236}">
                <a16:creationId xmlns:a16="http://schemas.microsoft.com/office/drawing/2014/main" id="{05D6CF86-0ABB-45E4-9F2D-CB4C554A218F}"/>
              </a:ext>
            </a:extLst>
          </p:cNvPr>
          <p:cNvSpPr/>
          <p:nvPr/>
        </p:nvSpPr>
        <p:spPr>
          <a:xfrm>
            <a:off x="1521989" y="2334881"/>
            <a:ext cx="993432" cy="3061153"/>
          </a:xfrm>
          <a:prstGeom prst="rect">
            <a:avLst/>
          </a:prstGeom>
          <a:solidFill>
            <a:srgbClr val="7030A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092BE83-DE51-4869-967A-419AF36F7710}"/>
              </a:ext>
            </a:extLst>
          </p:cNvPr>
          <p:cNvSpPr txBox="1"/>
          <p:nvPr/>
        </p:nvSpPr>
        <p:spPr>
          <a:xfrm>
            <a:off x="1597050" y="5042631"/>
            <a:ext cx="8621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40,576</a:t>
            </a:r>
          </a:p>
        </p:txBody>
      </p:sp>
      <p:sp>
        <p:nvSpPr>
          <p:cNvPr id="8" name="TextBox 7">
            <a:extLst>
              <a:ext uri="{FF2B5EF4-FFF2-40B4-BE49-F238E27FC236}">
                <a16:creationId xmlns:a16="http://schemas.microsoft.com/office/drawing/2014/main" id="{65DABC61-86FF-48A3-B445-48B1D4040481}"/>
              </a:ext>
            </a:extLst>
          </p:cNvPr>
          <p:cNvSpPr txBox="1"/>
          <p:nvPr/>
        </p:nvSpPr>
        <p:spPr>
          <a:xfrm>
            <a:off x="143528" y="5381705"/>
            <a:ext cx="13062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9</a:t>
            </a:r>
            <a:r>
              <a:rPr kumimoji="0" lang="en-US" sz="14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Grade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Enrollment</a:t>
            </a:r>
          </a:p>
        </p:txBody>
      </p:sp>
      <p:sp>
        <p:nvSpPr>
          <p:cNvPr id="9" name="Arrow: Down 8">
            <a:extLst>
              <a:ext uri="{FF2B5EF4-FFF2-40B4-BE49-F238E27FC236}">
                <a16:creationId xmlns:a16="http://schemas.microsoft.com/office/drawing/2014/main" id="{1ECF61D7-15D9-4701-B6B4-83F09F18ECE4}"/>
              </a:ext>
            </a:extLst>
          </p:cNvPr>
          <p:cNvSpPr/>
          <p:nvPr/>
        </p:nvSpPr>
        <p:spPr>
          <a:xfrm>
            <a:off x="4311072" y="2723103"/>
            <a:ext cx="484632" cy="97840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B873653-336F-42DB-9C9E-A3C08903ECB6}"/>
              </a:ext>
            </a:extLst>
          </p:cNvPr>
          <p:cNvSpPr txBox="1"/>
          <p:nvPr/>
        </p:nvSpPr>
        <p:spPr>
          <a:xfrm>
            <a:off x="3645520" y="1661123"/>
            <a:ext cx="18157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Fall 2013 Alabama College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Students</a:t>
            </a:r>
          </a:p>
        </p:txBody>
      </p:sp>
      <p:sp>
        <p:nvSpPr>
          <p:cNvPr id="14" name="Rectangle 13">
            <a:extLst>
              <a:ext uri="{FF2B5EF4-FFF2-40B4-BE49-F238E27FC236}">
                <a16:creationId xmlns:a16="http://schemas.microsoft.com/office/drawing/2014/main" id="{24BD979C-8B9E-444D-9D78-E087EDE44719}"/>
              </a:ext>
            </a:extLst>
          </p:cNvPr>
          <p:cNvSpPr/>
          <p:nvPr/>
        </p:nvSpPr>
        <p:spPr>
          <a:xfrm>
            <a:off x="2834383" y="3701511"/>
            <a:ext cx="993432" cy="1696385"/>
          </a:xfrm>
          <a:prstGeom prst="rect">
            <a:avLst/>
          </a:prstGeom>
          <a:solidFill>
            <a:srgbClr val="FFFF00"/>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A74A433-2226-4ACC-AA71-8B3408E1DCD1}"/>
              </a:ext>
            </a:extLst>
          </p:cNvPr>
          <p:cNvSpPr txBox="1"/>
          <p:nvPr/>
        </p:nvSpPr>
        <p:spPr>
          <a:xfrm>
            <a:off x="1365563" y="5406045"/>
            <a:ext cx="13062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High School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Grads</a:t>
            </a:r>
          </a:p>
        </p:txBody>
      </p:sp>
      <p:sp>
        <p:nvSpPr>
          <p:cNvPr id="16" name="TextBox 15">
            <a:extLst>
              <a:ext uri="{FF2B5EF4-FFF2-40B4-BE49-F238E27FC236}">
                <a16:creationId xmlns:a16="http://schemas.microsoft.com/office/drawing/2014/main" id="{351D9B4B-E434-44AD-986F-CBF12CBFEFC2}"/>
              </a:ext>
            </a:extLst>
          </p:cNvPr>
          <p:cNvSpPr txBox="1"/>
          <p:nvPr/>
        </p:nvSpPr>
        <p:spPr>
          <a:xfrm>
            <a:off x="2910513" y="5056402"/>
            <a:ext cx="8360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21,442</a:t>
            </a:r>
          </a:p>
        </p:txBody>
      </p:sp>
      <p:sp>
        <p:nvSpPr>
          <p:cNvPr id="17" name="TextBox 16">
            <a:extLst>
              <a:ext uri="{FF2B5EF4-FFF2-40B4-BE49-F238E27FC236}">
                <a16:creationId xmlns:a16="http://schemas.microsoft.com/office/drawing/2014/main" id="{AEECFD08-71F0-4AB1-853F-AE3B7F6A3779}"/>
              </a:ext>
            </a:extLst>
          </p:cNvPr>
          <p:cNvSpPr txBox="1"/>
          <p:nvPr/>
        </p:nvSpPr>
        <p:spPr>
          <a:xfrm>
            <a:off x="2688010" y="5414458"/>
            <a:ext cx="122464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Enrolled Directly Into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College</a:t>
            </a:r>
          </a:p>
        </p:txBody>
      </p:sp>
      <p:sp>
        <p:nvSpPr>
          <p:cNvPr id="18" name="Rectangle 17">
            <a:extLst>
              <a:ext uri="{FF2B5EF4-FFF2-40B4-BE49-F238E27FC236}">
                <a16:creationId xmlns:a16="http://schemas.microsoft.com/office/drawing/2014/main" id="{29EC1217-1E5A-42AF-8021-3AEA6FBCA6C2}"/>
              </a:ext>
            </a:extLst>
          </p:cNvPr>
          <p:cNvSpPr/>
          <p:nvPr/>
        </p:nvSpPr>
        <p:spPr>
          <a:xfrm>
            <a:off x="4056672" y="3978812"/>
            <a:ext cx="993432" cy="1435127"/>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6A96425-28AB-4A09-B276-92EABBFBB324}"/>
              </a:ext>
            </a:extLst>
          </p:cNvPr>
          <p:cNvSpPr txBox="1"/>
          <p:nvPr/>
        </p:nvSpPr>
        <p:spPr>
          <a:xfrm flipH="1">
            <a:off x="4101496" y="5056402"/>
            <a:ext cx="8643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19,525</a:t>
            </a:r>
          </a:p>
        </p:txBody>
      </p:sp>
      <p:sp>
        <p:nvSpPr>
          <p:cNvPr id="20" name="TextBox 19">
            <a:extLst>
              <a:ext uri="{FF2B5EF4-FFF2-40B4-BE49-F238E27FC236}">
                <a16:creationId xmlns:a16="http://schemas.microsoft.com/office/drawing/2014/main" id="{E2392FC5-F35B-4ACD-9F6A-18A6B1DC8C00}"/>
              </a:ext>
            </a:extLst>
          </p:cNvPr>
          <p:cNvSpPr txBox="1"/>
          <p:nvPr/>
        </p:nvSpPr>
        <p:spPr>
          <a:xfrm>
            <a:off x="4121225" y="5425734"/>
            <a:ext cx="86432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First-time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Full-time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Degree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Seeking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Cohort</a:t>
            </a:r>
          </a:p>
        </p:txBody>
      </p:sp>
      <p:sp>
        <p:nvSpPr>
          <p:cNvPr id="21" name="Rectangle 20">
            <a:extLst>
              <a:ext uri="{FF2B5EF4-FFF2-40B4-BE49-F238E27FC236}">
                <a16:creationId xmlns:a16="http://schemas.microsoft.com/office/drawing/2014/main" id="{42A8E628-E509-4341-AA61-692A3C1595AB}"/>
              </a:ext>
            </a:extLst>
          </p:cNvPr>
          <p:cNvSpPr/>
          <p:nvPr/>
        </p:nvSpPr>
        <p:spPr>
          <a:xfrm>
            <a:off x="5316258" y="4372734"/>
            <a:ext cx="1035727" cy="1023551"/>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1627EE2-F439-4464-91B9-81375B7D1A4E}"/>
              </a:ext>
            </a:extLst>
          </p:cNvPr>
          <p:cNvSpPr txBox="1"/>
          <p:nvPr/>
        </p:nvSpPr>
        <p:spPr>
          <a:xfrm>
            <a:off x="5413567" y="5042631"/>
            <a:ext cx="8411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15,473</a:t>
            </a:r>
          </a:p>
        </p:txBody>
      </p:sp>
      <p:sp>
        <p:nvSpPr>
          <p:cNvPr id="23" name="TextBox 22">
            <a:extLst>
              <a:ext uri="{FF2B5EF4-FFF2-40B4-BE49-F238E27FC236}">
                <a16:creationId xmlns:a16="http://schemas.microsoft.com/office/drawing/2014/main" id="{1AD39941-4624-4FCE-B705-8C9F3F4E4C25}"/>
              </a:ext>
            </a:extLst>
          </p:cNvPr>
          <p:cNvSpPr txBox="1"/>
          <p:nvPr/>
        </p:nvSpPr>
        <p:spPr>
          <a:xfrm>
            <a:off x="5382924" y="5405476"/>
            <a:ext cx="86432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Retained After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 Year</a:t>
            </a:r>
          </a:p>
        </p:txBody>
      </p:sp>
      <p:sp>
        <p:nvSpPr>
          <p:cNvPr id="24" name="Rectangle 23">
            <a:extLst>
              <a:ext uri="{FF2B5EF4-FFF2-40B4-BE49-F238E27FC236}">
                <a16:creationId xmlns:a16="http://schemas.microsoft.com/office/drawing/2014/main" id="{5A38ED89-219B-4FE7-B500-7163E3131EA4}"/>
              </a:ext>
            </a:extLst>
          </p:cNvPr>
          <p:cNvSpPr/>
          <p:nvPr/>
        </p:nvSpPr>
        <p:spPr>
          <a:xfrm>
            <a:off x="6591355" y="4666033"/>
            <a:ext cx="1035727" cy="730001"/>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177A61E-C087-44AE-BD22-89491486B0E9}"/>
              </a:ext>
            </a:extLst>
          </p:cNvPr>
          <p:cNvSpPr txBox="1"/>
          <p:nvPr/>
        </p:nvSpPr>
        <p:spPr>
          <a:xfrm>
            <a:off x="6694172" y="5042631"/>
            <a:ext cx="8300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10,786</a:t>
            </a:r>
          </a:p>
        </p:txBody>
      </p:sp>
      <p:sp>
        <p:nvSpPr>
          <p:cNvPr id="26" name="TextBox 25">
            <a:extLst>
              <a:ext uri="{FF2B5EF4-FFF2-40B4-BE49-F238E27FC236}">
                <a16:creationId xmlns:a16="http://schemas.microsoft.com/office/drawing/2014/main" id="{5460020E-AB5F-4BDE-87C0-7C3D628A92F6}"/>
              </a:ext>
            </a:extLst>
          </p:cNvPr>
          <p:cNvSpPr txBox="1"/>
          <p:nvPr/>
        </p:nvSpPr>
        <p:spPr>
          <a:xfrm>
            <a:off x="6550327" y="5379567"/>
            <a:ext cx="113751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Graduated Within 6 Years</a:t>
            </a:r>
          </a:p>
        </p:txBody>
      </p:sp>
      <p:sp>
        <p:nvSpPr>
          <p:cNvPr id="27" name="Rectangle 26">
            <a:extLst>
              <a:ext uri="{FF2B5EF4-FFF2-40B4-BE49-F238E27FC236}">
                <a16:creationId xmlns:a16="http://schemas.microsoft.com/office/drawing/2014/main" id="{17113997-4EC6-4659-9C5A-C6FE9FF9D9F1}"/>
              </a:ext>
            </a:extLst>
          </p:cNvPr>
          <p:cNvSpPr/>
          <p:nvPr/>
        </p:nvSpPr>
        <p:spPr>
          <a:xfrm>
            <a:off x="7837714" y="5079961"/>
            <a:ext cx="899204" cy="299606"/>
          </a:xfrm>
          <a:prstGeom prst="rect">
            <a:avLst/>
          </a:prstGeom>
          <a:solidFill>
            <a:srgbClr val="FC74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F1BC39CC-D317-4536-BF8E-BBC7C7040F6A}"/>
              </a:ext>
            </a:extLst>
          </p:cNvPr>
          <p:cNvSpPr txBox="1"/>
          <p:nvPr/>
        </p:nvSpPr>
        <p:spPr>
          <a:xfrm>
            <a:off x="7930942" y="5042631"/>
            <a:ext cx="7125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3,080</a:t>
            </a:r>
          </a:p>
        </p:txBody>
      </p:sp>
      <p:sp>
        <p:nvSpPr>
          <p:cNvPr id="29" name="TextBox 28">
            <a:extLst>
              <a:ext uri="{FF2B5EF4-FFF2-40B4-BE49-F238E27FC236}">
                <a16:creationId xmlns:a16="http://schemas.microsoft.com/office/drawing/2014/main" id="{B4A59800-0850-488A-942C-C33FFD60A506}"/>
              </a:ext>
            </a:extLst>
          </p:cNvPr>
          <p:cNvSpPr txBox="1"/>
          <p:nvPr/>
        </p:nvSpPr>
        <p:spPr>
          <a:xfrm>
            <a:off x="7837714" y="5380733"/>
            <a:ext cx="89920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Associate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Degree*</a:t>
            </a:r>
          </a:p>
        </p:txBody>
      </p:sp>
      <p:sp>
        <p:nvSpPr>
          <p:cNvPr id="30" name="Rectangle 29">
            <a:extLst>
              <a:ext uri="{FF2B5EF4-FFF2-40B4-BE49-F238E27FC236}">
                <a16:creationId xmlns:a16="http://schemas.microsoft.com/office/drawing/2014/main" id="{4F1DB2E2-1480-44E3-B7EE-52300288C265}"/>
              </a:ext>
            </a:extLst>
          </p:cNvPr>
          <p:cNvSpPr/>
          <p:nvPr/>
        </p:nvSpPr>
        <p:spPr>
          <a:xfrm>
            <a:off x="8921931" y="4880399"/>
            <a:ext cx="899204" cy="499168"/>
          </a:xfrm>
          <a:prstGeom prst="rect">
            <a:avLst/>
          </a:prstGeom>
          <a:solidFill>
            <a:srgbClr val="FC74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75D8EA5-F420-4687-9861-40F6F8A84325}"/>
              </a:ext>
            </a:extLst>
          </p:cNvPr>
          <p:cNvSpPr txBox="1"/>
          <p:nvPr/>
        </p:nvSpPr>
        <p:spPr>
          <a:xfrm>
            <a:off x="9035121" y="5033392"/>
            <a:ext cx="7685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8,045</a:t>
            </a:r>
          </a:p>
        </p:txBody>
      </p:sp>
      <p:sp>
        <p:nvSpPr>
          <p:cNvPr id="32" name="TextBox 31">
            <a:extLst>
              <a:ext uri="{FF2B5EF4-FFF2-40B4-BE49-F238E27FC236}">
                <a16:creationId xmlns:a16="http://schemas.microsoft.com/office/drawing/2014/main" id="{15548D17-8A4E-4EBD-AF6C-51BF42B1EA3F}"/>
              </a:ext>
            </a:extLst>
          </p:cNvPr>
          <p:cNvSpPr txBox="1"/>
          <p:nvPr/>
        </p:nvSpPr>
        <p:spPr>
          <a:xfrm>
            <a:off x="8939369" y="5396034"/>
            <a:ext cx="102292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Bachelor’s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Degree*</a:t>
            </a:r>
          </a:p>
        </p:txBody>
      </p:sp>
      <p:sp>
        <p:nvSpPr>
          <p:cNvPr id="33" name="TextBox 32">
            <a:extLst>
              <a:ext uri="{FF2B5EF4-FFF2-40B4-BE49-F238E27FC236}">
                <a16:creationId xmlns:a16="http://schemas.microsoft.com/office/drawing/2014/main" id="{083EE440-ED0C-45F2-B692-1BE27832CA23}"/>
              </a:ext>
            </a:extLst>
          </p:cNvPr>
          <p:cNvSpPr txBox="1"/>
          <p:nvPr/>
        </p:nvSpPr>
        <p:spPr>
          <a:xfrm>
            <a:off x="500958" y="105247"/>
            <a:ext cx="107378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2009-10 Alabama 9</a:t>
            </a:r>
            <a:r>
              <a:rPr kumimoji="0" lang="en-US" sz="2000" b="1" i="0" u="none" strike="noStrike" kern="1200" cap="none" spc="0" normalizeH="0" baseline="30000" noProof="0" dirty="0">
                <a:ln>
                  <a:noFill/>
                </a:ln>
                <a:solidFill>
                  <a:srgbClr val="0070C0"/>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 Graders’ Progression Into High School and College and Into Work</a:t>
            </a:r>
          </a:p>
        </p:txBody>
      </p:sp>
      <p:sp>
        <p:nvSpPr>
          <p:cNvPr id="3" name="Rectangle 2">
            <a:extLst>
              <a:ext uri="{FF2B5EF4-FFF2-40B4-BE49-F238E27FC236}">
                <a16:creationId xmlns:a16="http://schemas.microsoft.com/office/drawing/2014/main" id="{BAF1122D-AFE4-46C2-99A1-32906E0F091B}"/>
              </a:ext>
            </a:extLst>
          </p:cNvPr>
          <p:cNvSpPr/>
          <p:nvPr/>
        </p:nvSpPr>
        <p:spPr>
          <a:xfrm>
            <a:off x="1525870" y="920672"/>
            <a:ext cx="1022926" cy="4491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Printable Blank Map of Alabama- Outline, Transparent, PNG Map">
            <a:extLst>
              <a:ext uri="{FF2B5EF4-FFF2-40B4-BE49-F238E27FC236}">
                <a16:creationId xmlns:a16="http://schemas.microsoft.com/office/drawing/2014/main" id="{40141E58-A255-4578-90D4-F87980E83F6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7784" b="4062"/>
          <a:stretch/>
        </p:blipFill>
        <p:spPr bwMode="auto">
          <a:xfrm>
            <a:off x="9796641" y="1236373"/>
            <a:ext cx="2286000" cy="32882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A9FEB42-A104-431C-97C9-3DA23068B538}"/>
              </a:ext>
            </a:extLst>
          </p:cNvPr>
          <p:cNvSpPr txBox="1"/>
          <p:nvPr/>
        </p:nvSpPr>
        <p:spPr>
          <a:xfrm>
            <a:off x="10253393" y="1688184"/>
            <a:ext cx="13724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71% = 2,186</a:t>
            </a:r>
          </a:p>
        </p:txBody>
      </p:sp>
      <p:sp>
        <p:nvSpPr>
          <p:cNvPr id="40" name="TextBox 39">
            <a:extLst>
              <a:ext uri="{FF2B5EF4-FFF2-40B4-BE49-F238E27FC236}">
                <a16:creationId xmlns:a16="http://schemas.microsoft.com/office/drawing/2014/main" id="{61132C40-37ED-4C8A-9397-FD4370A2A7E0}"/>
              </a:ext>
            </a:extLst>
          </p:cNvPr>
          <p:cNvSpPr txBox="1"/>
          <p:nvPr/>
        </p:nvSpPr>
        <p:spPr>
          <a:xfrm>
            <a:off x="10384231" y="2452970"/>
            <a:ext cx="1362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51% = 4,102</a:t>
            </a:r>
          </a:p>
        </p:txBody>
      </p:sp>
      <p:sp>
        <p:nvSpPr>
          <p:cNvPr id="11" name="TextBox 10">
            <a:extLst>
              <a:ext uri="{FF2B5EF4-FFF2-40B4-BE49-F238E27FC236}">
                <a16:creationId xmlns:a16="http://schemas.microsoft.com/office/drawing/2014/main" id="{61A54327-C60A-40AC-BEDB-AB073DDE1DD3}"/>
              </a:ext>
            </a:extLst>
          </p:cNvPr>
          <p:cNvSpPr txBox="1"/>
          <p:nvPr/>
        </p:nvSpPr>
        <p:spPr>
          <a:xfrm>
            <a:off x="8266589" y="671796"/>
            <a:ext cx="32411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Employed in Alabama 5 years after graduation </a:t>
            </a:r>
          </a:p>
        </p:txBody>
      </p:sp>
      <p:cxnSp>
        <p:nvCxnSpPr>
          <p:cNvPr id="42" name="Straight Arrow Connector 41">
            <a:extLst>
              <a:ext uri="{FF2B5EF4-FFF2-40B4-BE49-F238E27FC236}">
                <a16:creationId xmlns:a16="http://schemas.microsoft.com/office/drawing/2014/main" id="{0A89A89C-A285-414F-9CAE-287A21C84E32}"/>
              </a:ext>
            </a:extLst>
          </p:cNvPr>
          <p:cNvCxnSpPr>
            <a:cxnSpLocks/>
          </p:cNvCxnSpPr>
          <p:nvPr/>
        </p:nvCxnSpPr>
        <p:spPr>
          <a:xfrm flipV="1">
            <a:off x="8543925" y="1968246"/>
            <a:ext cx="1740644" cy="2697787"/>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63967E5-4916-4649-B823-43EE6DEFDB7D}"/>
              </a:ext>
            </a:extLst>
          </p:cNvPr>
          <p:cNvCxnSpPr>
            <a:cxnSpLocks/>
          </p:cNvCxnSpPr>
          <p:nvPr/>
        </p:nvCxnSpPr>
        <p:spPr>
          <a:xfrm flipV="1">
            <a:off x="9579508" y="2739664"/>
            <a:ext cx="868161" cy="1685897"/>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C0B6A00-EC7A-443C-B2FB-C429012B1109}"/>
              </a:ext>
            </a:extLst>
          </p:cNvPr>
          <p:cNvSpPr txBox="1"/>
          <p:nvPr/>
        </p:nvSpPr>
        <p:spPr>
          <a:xfrm>
            <a:off x="1634602" y="2473629"/>
            <a:ext cx="7702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68.8%</a:t>
            </a:r>
          </a:p>
        </p:txBody>
      </p:sp>
      <p:sp>
        <p:nvSpPr>
          <p:cNvPr id="13" name="TextBox 12">
            <a:extLst>
              <a:ext uri="{FF2B5EF4-FFF2-40B4-BE49-F238E27FC236}">
                <a16:creationId xmlns:a16="http://schemas.microsoft.com/office/drawing/2014/main" id="{3354D64A-062E-405F-9FF8-56DAA794C968}"/>
              </a:ext>
            </a:extLst>
          </p:cNvPr>
          <p:cNvSpPr txBox="1"/>
          <p:nvPr/>
        </p:nvSpPr>
        <p:spPr>
          <a:xfrm>
            <a:off x="426209" y="665018"/>
            <a:ext cx="7274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100%</a:t>
            </a:r>
          </a:p>
        </p:txBody>
      </p:sp>
      <p:sp>
        <p:nvSpPr>
          <p:cNvPr id="41" name="TextBox 40">
            <a:extLst>
              <a:ext uri="{FF2B5EF4-FFF2-40B4-BE49-F238E27FC236}">
                <a16:creationId xmlns:a16="http://schemas.microsoft.com/office/drawing/2014/main" id="{C54A6405-0762-4A7D-BB34-08F1A2437A8C}"/>
              </a:ext>
            </a:extLst>
          </p:cNvPr>
          <p:cNvSpPr txBox="1"/>
          <p:nvPr/>
        </p:nvSpPr>
        <p:spPr>
          <a:xfrm>
            <a:off x="2944567" y="3829199"/>
            <a:ext cx="7703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36.4%</a:t>
            </a:r>
          </a:p>
        </p:txBody>
      </p:sp>
      <p:sp>
        <p:nvSpPr>
          <p:cNvPr id="35" name="Rectangle 34">
            <a:extLst>
              <a:ext uri="{FF2B5EF4-FFF2-40B4-BE49-F238E27FC236}">
                <a16:creationId xmlns:a16="http://schemas.microsoft.com/office/drawing/2014/main" id="{DEAA8970-A03C-4D87-907F-A795A12990DE}"/>
              </a:ext>
            </a:extLst>
          </p:cNvPr>
          <p:cNvSpPr/>
          <p:nvPr/>
        </p:nvSpPr>
        <p:spPr>
          <a:xfrm>
            <a:off x="2828972" y="3659825"/>
            <a:ext cx="1022926" cy="1752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F507BE76-4218-49D0-AE68-0D12AFB1F979}"/>
              </a:ext>
            </a:extLst>
          </p:cNvPr>
          <p:cNvSpPr txBox="1"/>
          <p:nvPr/>
        </p:nvSpPr>
        <p:spPr>
          <a:xfrm>
            <a:off x="4184322" y="4132243"/>
            <a:ext cx="7991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33.1%</a:t>
            </a:r>
          </a:p>
        </p:txBody>
      </p:sp>
      <p:sp>
        <p:nvSpPr>
          <p:cNvPr id="36" name="Rectangle 35">
            <a:extLst>
              <a:ext uri="{FF2B5EF4-FFF2-40B4-BE49-F238E27FC236}">
                <a16:creationId xmlns:a16="http://schemas.microsoft.com/office/drawing/2014/main" id="{60797991-2CD6-4A82-A2C4-68C224EB9328}"/>
              </a:ext>
            </a:extLst>
          </p:cNvPr>
          <p:cNvSpPr/>
          <p:nvPr/>
        </p:nvSpPr>
        <p:spPr>
          <a:xfrm>
            <a:off x="4045313" y="3788509"/>
            <a:ext cx="1022926" cy="162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29836A3-927F-41A6-9DC2-3DA9D2A61431}"/>
              </a:ext>
            </a:extLst>
          </p:cNvPr>
          <p:cNvSpPr txBox="1"/>
          <p:nvPr/>
        </p:nvSpPr>
        <p:spPr>
          <a:xfrm>
            <a:off x="5398090" y="4447448"/>
            <a:ext cx="8245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26.3%</a:t>
            </a:r>
          </a:p>
        </p:txBody>
      </p:sp>
      <p:sp>
        <p:nvSpPr>
          <p:cNvPr id="37" name="Rectangle 36">
            <a:extLst>
              <a:ext uri="{FF2B5EF4-FFF2-40B4-BE49-F238E27FC236}">
                <a16:creationId xmlns:a16="http://schemas.microsoft.com/office/drawing/2014/main" id="{DDA783CD-656C-46FD-8527-9F9D910BD5EE}"/>
              </a:ext>
            </a:extLst>
          </p:cNvPr>
          <p:cNvSpPr/>
          <p:nvPr/>
        </p:nvSpPr>
        <p:spPr>
          <a:xfrm>
            <a:off x="5310085" y="3793567"/>
            <a:ext cx="1089027" cy="162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29B9F17E-ACE6-4F43-B5E6-F2D9F202EAE4}"/>
              </a:ext>
            </a:extLst>
          </p:cNvPr>
          <p:cNvSpPr txBox="1"/>
          <p:nvPr/>
        </p:nvSpPr>
        <p:spPr>
          <a:xfrm>
            <a:off x="6715898" y="4695733"/>
            <a:ext cx="8170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18.3%</a:t>
            </a:r>
          </a:p>
        </p:txBody>
      </p:sp>
      <p:sp>
        <p:nvSpPr>
          <p:cNvPr id="38" name="Rectangle 37">
            <a:extLst>
              <a:ext uri="{FF2B5EF4-FFF2-40B4-BE49-F238E27FC236}">
                <a16:creationId xmlns:a16="http://schemas.microsoft.com/office/drawing/2014/main" id="{2EDE7838-E363-4204-8F44-344458D484E7}"/>
              </a:ext>
            </a:extLst>
          </p:cNvPr>
          <p:cNvSpPr/>
          <p:nvPr/>
        </p:nvSpPr>
        <p:spPr>
          <a:xfrm>
            <a:off x="6586221" y="3793567"/>
            <a:ext cx="1047644" cy="162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DD2DCA48-AEB2-4E0C-91A5-63BBAE3D1984}"/>
              </a:ext>
            </a:extLst>
          </p:cNvPr>
          <p:cNvSpPr txBox="1"/>
          <p:nvPr/>
        </p:nvSpPr>
        <p:spPr>
          <a:xfrm>
            <a:off x="7931030" y="4748509"/>
            <a:ext cx="7125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5.2%</a:t>
            </a:r>
          </a:p>
        </p:txBody>
      </p:sp>
      <p:sp>
        <p:nvSpPr>
          <p:cNvPr id="39" name="Rectangle 38">
            <a:extLst>
              <a:ext uri="{FF2B5EF4-FFF2-40B4-BE49-F238E27FC236}">
                <a16:creationId xmlns:a16="http://schemas.microsoft.com/office/drawing/2014/main" id="{4277C1A6-E83D-4936-8308-B6A4EF9D7BDB}"/>
              </a:ext>
            </a:extLst>
          </p:cNvPr>
          <p:cNvSpPr/>
          <p:nvPr/>
        </p:nvSpPr>
        <p:spPr>
          <a:xfrm>
            <a:off x="7777418" y="3754508"/>
            <a:ext cx="975081" cy="162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4EF1D1F4-5AD3-4A8D-9EAC-1DE73401801B}"/>
              </a:ext>
            </a:extLst>
          </p:cNvPr>
          <p:cNvSpPr txBox="1"/>
          <p:nvPr/>
        </p:nvSpPr>
        <p:spPr>
          <a:xfrm>
            <a:off x="8988916" y="4519054"/>
            <a:ext cx="7652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13.6%</a:t>
            </a:r>
          </a:p>
        </p:txBody>
      </p:sp>
      <p:sp>
        <p:nvSpPr>
          <p:cNvPr id="34" name="Rectangle 33">
            <a:extLst>
              <a:ext uri="{FF2B5EF4-FFF2-40B4-BE49-F238E27FC236}">
                <a16:creationId xmlns:a16="http://schemas.microsoft.com/office/drawing/2014/main" id="{2ADB204D-D0B3-44D1-BE6D-CFFDCBF7D82B}"/>
              </a:ext>
            </a:extLst>
          </p:cNvPr>
          <p:cNvSpPr/>
          <p:nvPr/>
        </p:nvSpPr>
        <p:spPr>
          <a:xfrm>
            <a:off x="8846280" y="4524447"/>
            <a:ext cx="1022926" cy="904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9033151-A4D1-4D38-8078-875D6A4A5A4D}"/>
              </a:ext>
            </a:extLst>
          </p:cNvPr>
          <p:cNvSpPr txBox="1"/>
          <p:nvPr/>
        </p:nvSpPr>
        <p:spPr>
          <a:xfrm>
            <a:off x="6351985" y="6477000"/>
            <a:ext cx="5730656" cy="307777"/>
          </a:xfrm>
          <a:prstGeom prst="rect">
            <a:avLst/>
          </a:prstGeom>
          <a:noFill/>
        </p:spPr>
        <p:txBody>
          <a:bodyPr wrap="square" rtlCol="0">
            <a:spAutoFit/>
          </a:bodyPr>
          <a:lstStyle/>
          <a:p>
            <a:r>
              <a:rPr lang="en-US" sz="1400" dirty="0"/>
              <a:t>*Figures include students earning both associate and bachelor’s degrees.</a:t>
            </a:r>
          </a:p>
        </p:txBody>
      </p:sp>
    </p:spTree>
    <p:extLst>
      <p:ext uri="{BB962C8B-B14F-4D97-AF65-F5344CB8AC3E}">
        <p14:creationId xmlns:p14="http://schemas.microsoft.com/office/powerpoint/2010/main" val="392163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5"/>
                                        </p:tgtEl>
                                      </p:cBhvr>
                                    </p:animEffect>
                                    <p:set>
                                      <p:cBhvr>
                                        <p:cTn id="12" dur="1" fill="hold">
                                          <p:stCondLst>
                                            <p:cond delay="499"/>
                                          </p:stCondLst>
                                        </p:cTn>
                                        <p:tgtEl>
                                          <p:spTgt spid="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6"/>
                                        </p:tgtEl>
                                      </p:cBhvr>
                                    </p:animEffect>
                                    <p:set>
                                      <p:cBhvr>
                                        <p:cTn id="17" dur="1" fill="hold">
                                          <p:stCondLst>
                                            <p:cond delay="499"/>
                                          </p:stCondLst>
                                        </p:cTn>
                                        <p:tgtEl>
                                          <p:spTgt spid="36"/>
                                        </p:tgtEl>
                                        <p:attrNameLst>
                                          <p:attrName>style.visibility</p:attrName>
                                        </p:attrNameLst>
                                      </p:cBhvr>
                                      <p:to>
                                        <p:strVal val="hidden"/>
                                      </p:to>
                                    </p:set>
                                  </p:childTnLst>
                                </p:cTn>
                              </p:par>
                              <p:par>
                                <p:cTn id="18" presetID="22" presetClass="entr" presetSubtype="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500"/>
                                        <p:tgtEl>
                                          <p:spTgt spid="37"/>
                                        </p:tgtEl>
                                      </p:cBhvr>
                                    </p:animEffect>
                                    <p:set>
                                      <p:cBhvr>
                                        <p:cTn id="28" dur="1" fill="hold">
                                          <p:stCondLst>
                                            <p:cond delay="499"/>
                                          </p:stCondLst>
                                        </p:cTn>
                                        <p:tgtEl>
                                          <p:spTgt spid="3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0" nodeType="clickEffect">
                                  <p:stCondLst>
                                    <p:cond delay="0"/>
                                  </p:stCondLst>
                                  <p:childTnLst>
                                    <p:animEffect transition="out" filter="wipe(down)">
                                      <p:cBhvr>
                                        <p:cTn id="32" dur="500"/>
                                        <p:tgtEl>
                                          <p:spTgt spid="38"/>
                                        </p:tgtEl>
                                      </p:cBhvr>
                                    </p:animEffect>
                                    <p:set>
                                      <p:cBhvr>
                                        <p:cTn id="33" dur="1" fill="hold">
                                          <p:stCondLst>
                                            <p:cond delay="499"/>
                                          </p:stCondLst>
                                        </p:cTn>
                                        <p:tgtEl>
                                          <p:spTgt spid="3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grpId="0" nodeType="clickEffect">
                                  <p:stCondLst>
                                    <p:cond delay="0"/>
                                  </p:stCondLst>
                                  <p:childTnLst>
                                    <p:animEffect transition="out" filter="wipe(down)">
                                      <p:cBhvr>
                                        <p:cTn id="37" dur="500"/>
                                        <p:tgtEl>
                                          <p:spTgt spid="39"/>
                                        </p:tgtEl>
                                      </p:cBhvr>
                                    </p:animEffect>
                                    <p:set>
                                      <p:cBhvr>
                                        <p:cTn id="38" dur="1" fill="hold">
                                          <p:stCondLst>
                                            <p:cond delay="499"/>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0" nodeType="clickEffect">
                                  <p:stCondLst>
                                    <p:cond delay="0"/>
                                  </p:stCondLst>
                                  <p:childTnLst>
                                    <p:animEffect transition="out" filter="wipe(down)">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26"/>
                                        </p:tgtEl>
                                        <p:attrNameLst>
                                          <p:attrName>style.visibility</p:attrName>
                                        </p:attrNameLst>
                                      </p:cBhvr>
                                      <p:to>
                                        <p:strVal val="visible"/>
                                      </p:to>
                                    </p:set>
                                    <p:animEffect transition="in" filter="fade">
                                      <p:cBhvr>
                                        <p:cTn id="58" dur="500"/>
                                        <p:tgtEl>
                                          <p:spTgt spid="102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down)">
                                      <p:cBhvr>
                                        <p:cTn id="63" dur="500"/>
                                        <p:tgtEl>
                                          <p:spTgt spid="4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wipe(down)">
                                      <p:cBhvr>
                                        <p:cTn id="72" dur="500"/>
                                        <p:tgtEl>
                                          <p:spTgt spid="45"/>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3" grpId="0" animBg="1"/>
      <p:bldP spid="10" grpId="0"/>
      <p:bldP spid="40" grpId="0"/>
      <p:bldP spid="11" grpId="0"/>
      <p:bldP spid="35" grpId="0" animBg="1"/>
      <p:bldP spid="36" grpId="0" animBg="1"/>
      <p:bldP spid="37" grpId="0" animBg="1"/>
      <p:bldP spid="38" grpId="0" animBg="1"/>
      <p:bldP spid="39" grpId="0" animBg="1"/>
      <p:bldP spid="34"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F781D1-B3DC-49CF-B6DE-73C68583A5C7}"/>
              </a:ext>
            </a:extLst>
          </p:cNvPr>
          <p:cNvPicPr>
            <a:picLocks noChangeAspect="1"/>
          </p:cNvPicPr>
          <p:nvPr/>
        </p:nvPicPr>
        <p:blipFill rotWithShape="1">
          <a:blip r:embed="rId2"/>
          <a:srcRect l="13746" t="32361"/>
          <a:stretch/>
        </p:blipFill>
        <p:spPr>
          <a:xfrm>
            <a:off x="1611583" y="581025"/>
            <a:ext cx="8968833" cy="6181377"/>
          </a:xfrm>
          <a:prstGeom prst="rect">
            <a:avLst/>
          </a:prstGeom>
        </p:spPr>
      </p:pic>
      <p:pic>
        <p:nvPicPr>
          <p:cNvPr id="5" name="Picture 4">
            <a:extLst>
              <a:ext uri="{FF2B5EF4-FFF2-40B4-BE49-F238E27FC236}">
                <a16:creationId xmlns:a16="http://schemas.microsoft.com/office/drawing/2014/main" id="{AC0308EC-641B-4C8F-9D26-549A00414898}"/>
              </a:ext>
            </a:extLst>
          </p:cNvPr>
          <p:cNvPicPr>
            <a:picLocks noChangeAspect="1"/>
          </p:cNvPicPr>
          <p:nvPr/>
        </p:nvPicPr>
        <p:blipFill rotWithShape="1">
          <a:blip r:embed="rId2"/>
          <a:srcRect b="93750"/>
          <a:stretch/>
        </p:blipFill>
        <p:spPr>
          <a:xfrm>
            <a:off x="2194466" y="95598"/>
            <a:ext cx="7803066" cy="428625"/>
          </a:xfrm>
          <a:prstGeom prst="rect">
            <a:avLst/>
          </a:prstGeom>
        </p:spPr>
      </p:pic>
      <p:cxnSp>
        <p:nvCxnSpPr>
          <p:cNvPr id="6" name="Straight Connector 5">
            <a:extLst>
              <a:ext uri="{FF2B5EF4-FFF2-40B4-BE49-F238E27FC236}">
                <a16:creationId xmlns:a16="http://schemas.microsoft.com/office/drawing/2014/main" id="{702981A9-22EE-4101-B54F-75E41BA07ECA}"/>
              </a:ext>
            </a:extLst>
          </p:cNvPr>
          <p:cNvCxnSpPr>
            <a:cxnSpLocks/>
          </p:cNvCxnSpPr>
          <p:nvPr/>
        </p:nvCxnSpPr>
        <p:spPr>
          <a:xfrm>
            <a:off x="8724900" y="2239137"/>
            <a:ext cx="904875"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B545BA-0AC0-4F66-8143-4636056CEF40}"/>
              </a:ext>
            </a:extLst>
          </p:cNvPr>
          <p:cNvSpPr txBox="1"/>
          <p:nvPr/>
        </p:nvSpPr>
        <p:spPr>
          <a:xfrm>
            <a:off x="9997532" y="2039112"/>
            <a:ext cx="1876425" cy="646331"/>
          </a:xfrm>
          <a:prstGeom prst="rect">
            <a:avLst/>
          </a:prstGeom>
          <a:solidFill>
            <a:srgbClr val="FFFF00"/>
          </a:solidFill>
        </p:spPr>
        <p:txBody>
          <a:bodyPr wrap="square" rtlCol="0">
            <a:spAutoFit/>
          </a:bodyPr>
          <a:lstStyle/>
          <a:p>
            <a:r>
              <a:rPr lang="en-US" dirty="0"/>
              <a:t>Alabama also has a goal of 60%</a:t>
            </a:r>
          </a:p>
        </p:txBody>
      </p:sp>
    </p:spTree>
    <p:extLst>
      <p:ext uri="{BB962C8B-B14F-4D97-AF65-F5344CB8AC3E}">
        <p14:creationId xmlns:p14="http://schemas.microsoft.com/office/powerpoint/2010/main" val="312694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E160AB-F692-4078-8A71-D008DEE4DFB0}"/>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33</a:t>
            </a:fld>
            <a:endParaRPr lang="en-US">
              <a:solidFill>
                <a:srgbClr val="46464A">
                  <a:lumMod val="60000"/>
                  <a:lumOff val="40000"/>
                </a:srgbClr>
              </a:solidFill>
            </a:endParaRPr>
          </a:p>
        </p:txBody>
      </p:sp>
      <p:pic>
        <p:nvPicPr>
          <p:cNvPr id="5" name="Picture 4">
            <a:extLst>
              <a:ext uri="{FF2B5EF4-FFF2-40B4-BE49-F238E27FC236}">
                <a16:creationId xmlns:a16="http://schemas.microsoft.com/office/drawing/2014/main" id="{A5EEDC46-AB01-4609-A3F9-D3F54D6E01CA}"/>
              </a:ext>
            </a:extLst>
          </p:cNvPr>
          <p:cNvPicPr>
            <a:picLocks noChangeAspect="1"/>
          </p:cNvPicPr>
          <p:nvPr/>
        </p:nvPicPr>
        <p:blipFill>
          <a:blip r:embed="rId2"/>
          <a:stretch>
            <a:fillRect/>
          </a:stretch>
        </p:blipFill>
        <p:spPr>
          <a:xfrm>
            <a:off x="2233611" y="2014676"/>
            <a:ext cx="7439025" cy="4238625"/>
          </a:xfrm>
          <a:prstGeom prst="rect">
            <a:avLst/>
          </a:prstGeom>
        </p:spPr>
      </p:pic>
      <p:sp>
        <p:nvSpPr>
          <p:cNvPr id="7" name="TextBox 6">
            <a:extLst>
              <a:ext uri="{FF2B5EF4-FFF2-40B4-BE49-F238E27FC236}">
                <a16:creationId xmlns:a16="http://schemas.microsoft.com/office/drawing/2014/main" id="{2AC31D51-C8AC-4A62-84E1-853693146CDA}"/>
              </a:ext>
            </a:extLst>
          </p:cNvPr>
          <p:cNvSpPr txBox="1"/>
          <p:nvPr/>
        </p:nvSpPr>
        <p:spPr>
          <a:xfrm>
            <a:off x="2819400" y="895733"/>
            <a:ext cx="5791200" cy="769441"/>
          </a:xfrm>
          <a:prstGeom prst="rect">
            <a:avLst/>
          </a:prstGeom>
          <a:noFill/>
        </p:spPr>
        <p:txBody>
          <a:bodyPr wrap="square" rtlCol="0">
            <a:spAutoFit/>
          </a:bodyPr>
          <a:lstStyle/>
          <a:p>
            <a:pPr algn="ctr"/>
            <a:r>
              <a:rPr lang="en-US" sz="4400" dirty="0"/>
              <a:t>Progress 2008-2019 </a:t>
            </a:r>
          </a:p>
        </p:txBody>
      </p:sp>
      <p:pic>
        <p:nvPicPr>
          <p:cNvPr id="8" name="Picture 7">
            <a:extLst>
              <a:ext uri="{FF2B5EF4-FFF2-40B4-BE49-F238E27FC236}">
                <a16:creationId xmlns:a16="http://schemas.microsoft.com/office/drawing/2014/main" id="{5A512E83-4344-436F-8D07-6B11B79E1FCA}"/>
              </a:ext>
            </a:extLst>
          </p:cNvPr>
          <p:cNvPicPr>
            <a:picLocks noChangeAspect="1"/>
          </p:cNvPicPr>
          <p:nvPr/>
        </p:nvPicPr>
        <p:blipFill>
          <a:blip r:embed="rId3"/>
          <a:stretch>
            <a:fillRect/>
          </a:stretch>
        </p:blipFill>
        <p:spPr>
          <a:xfrm>
            <a:off x="0" y="102562"/>
            <a:ext cx="12192000" cy="907495"/>
          </a:xfrm>
          <a:prstGeom prst="rect">
            <a:avLst/>
          </a:prstGeom>
        </p:spPr>
      </p:pic>
      <p:sp>
        <p:nvSpPr>
          <p:cNvPr id="9" name="Rectangle 8">
            <a:extLst>
              <a:ext uri="{FF2B5EF4-FFF2-40B4-BE49-F238E27FC236}">
                <a16:creationId xmlns:a16="http://schemas.microsoft.com/office/drawing/2014/main" id="{F2D7F21E-E6B1-4155-AFBA-F711AA74C39E}"/>
              </a:ext>
            </a:extLst>
          </p:cNvPr>
          <p:cNvSpPr/>
          <p:nvPr/>
        </p:nvSpPr>
        <p:spPr>
          <a:xfrm>
            <a:off x="5048250" y="2752725"/>
            <a:ext cx="1571625" cy="766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8088E0-761F-4A2B-8F96-4259E0F80030}"/>
              </a:ext>
            </a:extLst>
          </p:cNvPr>
          <p:cNvSpPr/>
          <p:nvPr/>
        </p:nvSpPr>
        <p:spPr>
          <a:xfrm>
            <a:off x="5262565" y="3519349"/>
            <a:ext cx="1347785" cy="357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27EAFA9-7CDC-4E24-BB57-C7B4784C88AC}"/>
              </a:ext>
            </a:extLst>
          </p:cNvPr>
          <p:cNvSpPr/>
          <p:nvPr/>
        </p:nvSpPr>
        <p:spPr>
          <a:xfrm>
            <a:off x="5505451" y="4410075"/>
            <a:ext cx="1104900" cy="766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630BA52-D5AA-494B-B4B9-B08AAE64FA6E}"/>
              </a:ext>
            </a:extLst>
          </p:cNvPr>
          <p:cNvSpPr/>
          <p:nvPr/>
        </p:nvSpPr>
        <p:spPr>
          <a:xfrm>
            <a:off x="5743575" y="4052749"/>
            <a:ext cx="1347785" cy="357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59D37A6-2673-4219-8E5E-E242F7C19BBA}"/>
              </a:ext>
            </a:extLst>
          </p:cNvPr>
          <p:cNvSpPr txBox="1"/>
          <p:nvPr/>
        </p:nvSpPr>
        <p:spPr>
          <a:xfrm>
            <a:off x="590550" y="4676775"/>
            <a:ext cx="2090741" cy="646331"/>
          </a:xfrm>
          <a:prstGeom prst="rect">
            <a:avLst/>
          </a:prstGeom>
          <a:noFill/>
        </p:spPr>
        <p:txBody>
          <a:bodyPr wrap="square" rtlCol="0">
            <a:spAutoFit/>
          </a:bodyPr>
          <a:lstStyle/>
          <a:p>
            <a:r>
              <a:rPr lang="en-US" dirty="0"/>
              <a:t>Increase of 8.1%</a:t>
            </a:r>
          </a:p>
          <a:p>
            <a:r>
              <a:rPr lang="en-US" dirty="0"/>
              <a:t>Growth of 18%</a:t>
            </a:r>
          </a:p>
        </p:txBody>
      </p:sp>
      <p:sp>
        <p:nvSpPr>
          <p:cNvPr id="15" name="TextBox 14">
            <a:extLst>
              <a:ext uri="{FF2B5EF4-FFF2-40B4-BE49-F238E27FC236}">
                <a16:creationId xmlns:a16="http://schemas.microsoft.com/office/drawing/2014/main" id="{DDC84E46-D168-416F-A3E9-63CFD4DF35AD}"/>
              </a:ext>
            </a:extLst>
          </p:cNvPr>
          <p:cNvSpPr txBox="1"/>
          <p:nvPr/>
        </p:nvSpPr>
        <p:spPr>
          <a:xfrm>
            <a:off x="728659" y="2916246"/>
            <a:ext cx="2090741" cy="646331"/>
          </a:xfrm>
          <a:prstGeom prst="rect">
            <a:avLst/>
          </a:prstGeom>
          <a:noFill/>
        </p:spPr>
        <p:txBody>
          <a:bodyPr wrap="square" rtlCol="0">
            <a:spAutoFit/>
          </a:bodyPr>
          <a:lstStyle/>
          <a:p>
            <a:r>
              <a:rPr lang="en-US" dirty="0"/>
              <a:t>Increase of 7.8%</a:t>
            </a:r>
          </a:p>
          <a:p>
            <a:r>
              <a:rPr lang="en-US" dirty="0"/>
              <a:t>Growth of 21%</a:t>
            </a:r>
          </a:p>
        </p:txBody>
      </p:sp>
      <p:sp>
        <p:nvSpPr>
          <p:cNvPr id="16" name="TextBox 15">
            <a:extLst>
              <a:ext uri="{FF2B5EF4-FFF2-40B4-BE49-F238E27FC236}">
                <a16:creationId xmlns:a16="http://schemas.microsoft.com/office/drawing/2014/main" id="{6B43D8C1-D866-47AB-9424-01F3E4762591}"/>
              </a:ext>
            </a:extLst>
          </p:cNvPr>
          <p:cNvSpPr txBox="1"/>
          <p:nvPr/>
        </p:nvSpPr>
        <p:spPr>
          <a:xfrm>
            <a:off x="6305550" y="2065750"/>
            <a:ext cx="876300" cy="369332"/>
          </a:xfrm>
          <a:prstGeom prst="rect">
            <a:avLst/>
          </a:prstGeom>
          <a:noFill/>
        </p:spPr>
        <p:txBody>
          <a:bodyPr wrap="square" rtlCol="0">
            <a:spAutoFit/>
          </a:bodyPr>
          <a:lstStyle/>
          <a:p>
            <a:r>
              <a:rPr lang="en-US" dirty="0"/>
              <a:t>60%</a:t>
            </a:r>
          </a:p>
        </p:txBody>
      </p:sp>
      <p:cxnSp>
        <p:nvCxnSpPr>
          <p:cNvPr id="18" name="Straight Connector 17">
            <a:extLst>
              <a:ext uri="{FF2B5EF4-FFF2-40B4-BE49-F238E27FC236}">
                <a16:creationId xmlns:a16="http://schemas.microsoft.com/office/drawing/2014/main" id="{65BF84BC-FDD6-44A6-BE6D-3A563AC0DFC5}"/>
              </a:ext>
            </a:extLst>
          </p:cNvPr>
          <p:cNvCxnSpPr>
            <a:cxnSpLocks/>
          </p:cNvCxnSpPr>
          <p:nvPr/>
        </p:nvCxnSpPr>
        <p:spPr>
          <a:xfrm>
            <a:off x="6648450" y="2419350"/>
            <a:ext cx="0" cy="30861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25EBE30-2A78-41EE-9554-7C2786E08706}"/>
              </a:ext>
            </a:extLst>
          </p:cNvPr>
          <p:cNvSpPr/>
          <p:nvPr/>
        </p:nvSpPr>
        <p:spPr>
          <a:xfrm>
            <a:off x="6677025" y="2828925"/>
            <a:ext cx="2990851" cy="690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C21598-0513-4CEA-83B9-E237B7C47B75}"/>
              </a:ext>
            </a:extLst>
          </p:cNvPr>
          <p:cNvSpPr/>
          <p:nvPr/>
        </p:nvSpPr>
        <p:spPr>
          <a:xfrm>
            <a:off x="6677025" y="4446592"/>
            <a:ext cx="2990851" cy="690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08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250"/>
                                        <p:tgtEl>
                                          <p:spTgt spid="12"/>
                                        </p:tgtEl>
                                      </p:cBhvr>
                                    </p:animEffect>
                                    <p:set>
                                      <p:cBhvr>
                                        <p:cTn id="7" dur="1" fill="hold">
                                          <p:stCondLst>
                                            <p:cond delay="1249"/>
                                          </p:stCondLst>
                                        </p:cTn>
                                        <p:tgtEl>
                                          <p:spTgt spid="12"/>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1250"/>
                                        <p:tgtEl>
                                          <p:spTgt spid="9"/>
                                        </p:tgtEl>
                                      </p:cBhvr>
                                    </p:animEffect>
                                    <p:set>
                                      <p:cBhvr>
                                        <p:cTn id="15" dur="1" fill="hold">
                                          <p:stCondLst>
                                            <p:cond delay="1249"/>
                                          </p:stCondLst>
                                        </p:cTn>
                                        <p:tgtEl>
                                          <p:spTgt spid="9"/>
                                        </p:tgtEl>
                                        <p:attrNameLst>
                                          <p:attrName>style.visibility</p:attrName>
                                        </p:attrNameLst>
                                      </p:cBhvr>
                                      <p:to>
                                        <p:strVal val="hidden"/>
                                      </p:to>
                                    </p:set>
                                  </p:childTnLst>
                                </p:cTn>
                              </p:par>
                              <p:par>
                                <p:cTn id="16" presetID="22" presetClass="exit" presetSubtype="8" fill="hold" grpId="0" nodeType="withEffect">
                                  <p:stCondLst>
                                    <p:cond delay="0"/>
                                  </p:stCondLst>
                                  <p:childTnLst>
                                    <p:animEffect transition="out" filter="wipe(left)">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48805-65C5-4160-97C1-6866F70E1BEF}"/>
              </a:ext>
            </a:extLst>
          </p:cNvPr>
          <p:cNvSpPr>
            <a:spLocks noGrp="1"/>
          </p:cNvSpPr>
          <p:nvPr>
            <p:ph type="ctrTitle"/>
          </p:nvPr>
        </p:nvSpPr>
        <p:spPr>
          <a:xfrm>
            <a:off x="1524000" y="1634247"/>
            <a:ext cx="9144000" cy="1875716"/>
          </a:xfrm>
        </p:spPr>
        <p:txBody>
          <a:bodyPr/>
          <a:lstStyle/>
          <a:p>
            <a:r>
              <a:rPr lang="en-US" b="1" dirty="0">
                <a:solidFill>
                  <a:srgbClr val="4472C4"/>
                </a:solidFill>
              </a:rPr>
              <a:t>New and Enhanced Initiatives for 2021-22</a:t>
            </a:r>
          </a:p>
        </p:txBody>
      </p:sp>
    </p:spTree>
    <p:extLst>
      <p:ext uri="{BB962C8B-B14F-4D97-AF65-F5344CB8AC3E}">
        <p14:creationId xmlns:p14="http://schemas.microsoft.com/office/powerpoint/2010/main" val="2846286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A3309-E5AE-44E7-9046-F3D83D120865}"/>
              </a:ext>
            </a:extLst>
          </p:cNvPr>
          <p:cNvSpPr/>
          <p:nvPr/>
        </p:nvSpPr>
        <p:spPr>
          <a:xfrm>
            <a:off x="3953938" y="6369868"/>
            <a:ext cx="4284122" cy="369332"/>
          </a:xfrm>
          <a:prstGeom prst="rect">
            <a:avLst/>
          </a:prstGeom>
        </p:spPr>
        <p:txBody>
          <a:bodyPr wrap="none">
            <a:spAutoFit/>
          </a:bodyPr>
          <a:lstStyle/>
          <a:p>
            <a:r>
              <a:rPr lang="en-US" u="sng" dirty="0">
                <a:solidFill>
                  <a:srgbClr val="0563C1"/>
                </a:solidFill>
                <a:latin typeface="Helvetica" panose="020B0604020202020204" pitchFamily="34" charset="0"/>
                <a:ea typeface="Calibri" panose="020F0502020204030204" pitchFamily="34" charset="0"/>
                <a:hlinkClick r:id="rId2"/>
              </a:rPr>
              <a:t>https://www.surveymonkey.com/r/aloptin</a:t>
            </a:r>
            <a:endParaRPr lang="en-US" sz="2800" dirty="0">
              <a:effectLst/>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D879C253-E47C-4D47-85AF-47DE6CF7346C}"/>
              </a:ext>
            </a:extLst>
          </p:cNvPr>
          <p:cNvPicPr>
            <a:picLocks noChangeAspect="1"/>
          </p:cNvPicPr>
          <p:nvPr/>
        </p:nvPicPr>
        <p:blipFill>
          <a:blip r:embed="rId3"/>
          <a:stretch>
            <a:fillRect/>
          </a:stretch>
        </p:blipFill>
        <p:spPr>
          <a:xfrm>
            <a:off x="785811" y="332807"/>
            <a:ext cx="10620375" cy="5878814"/>
          </a:xfrm>
          <a:prstGeom prst="rect">
            <a:avLst/>
          </a:prstGeom>
        </p:spPr>
      </p:pic>
      <p:sp>
        <p:nvSpPr>
          <p:cNvPr id="2" name="TextBox 1">
            <a:extLst>
              <a:ext uri="{FF2B5EF4-FFF2-40B4-BE49-F238E27FC236}">
                <a16:creationId xmlns:a16="http://schemas.microsoft.com/office/drawing/2014/main" id="{F8B92E00-7337-44C2-B280-9C18F5E29A0A}"/>
              </a:ext>
            </a:extLst>
          </p:cNvPr>
          <p:cNvSpPr txBox="1"/>
          <p:nvPr/>
        </p:nvSpPr>
        <p:spPr>
          <a:xfrm>
            <a:off x="6733108" y="1213353"/>
            <a:ext cx="3915841" cy="646331"/>
          </a:xfrm>
          <a:prstGeom prst="rect">
            <a:avLst/>
          </a:prstGeom>
          <a:noFill/>
        </p:spPr>
        <p:txBody>
          <a:bodyPr wrap="square" rtlCol="0">
            <a:spAutoFit/>
          </a:bodyPr>
          <a:lstStyle/>
          <a:p>
            <a:r>
              <a:rPr lang="en-US" b="1" dirty="0">
                <a:solidFill>
                  <a:schemeClr val="bg1"/>
                </a:solidFill>
              </a:rPr>
              <a:t> Contact info, Major, Residence halls,  need Financial Aid, interests</a:t>
            </a:r>
            <a:endParaRPr lang="en-US" b="1" dirty="0"/>
          </a:p>
        </p:txBody>
      </p:sp>
      <p:sp>
        <p:nvSpPr>
          <p:cNvPr id="6" name="TextBox 5">
            <a:extLst>
              <a:ext uri="{FF2B5EF4-FFF2-40B4-BE49-F238E27FC236}">
                <a16:creationId xmlns:a16="http://schemas.microsoft.com/office/drawing/2014/main" id="{200D856A-28EF-4593-87C2-AE066BDCD132}"/>
              </a:ext>
            </a:extLst>
          </p:cNvPr>
          <p:cNvSpPr txBox="1"/>
          <p:nvPr/>
        </p:nvSpPr>
        <p:spPr>
          <a:xfrm>
            <a:off x="6733109" y="2017931"/>
            <a:ext cx="3915841" cy="369332"/>
          </a:xfrm>
          <a:prstGeom prst="rect">
            <a:avLst/>
          </a:prstGeom>
          <a:noFill/>
        </p:spPr>
        <p:txBody>
          <a:bodyPr wrap="square" rtlCol="0">
            <a:spAutoFit/>
          </a:bodyPr>
          <a:lstStyle/>
          <a:p>
            <a:r>
              <a:rPr lang="en-US" b="1" dirty="0"/>
              <a:t>Select</a:t>
            </a:r>
            <a:r>
              <a:rPr lang="en-US" dirty="0"/>
              <a:t> </a:t>
            </a:r>
            <a:r>
              <a:rPr lang="en-US" b="1" dirty="0"/>
              <a:t>up to 3 publics and 3 privates </a:t>
            </a:r>
          </a:p>
        </p:txBody>
      </p:sp>
    </p:spTree>
    <p:extLst>
      <p:ext uri="{BB962C8B-B14F-4D97-AF65-F5344CB8AC3E}">
        <p14:creationId xmlns:p14="http://schemas.microsoft.com/office/powerpoint/2010/main" val="406279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56DC-AB82-4A4B-834C-7498AC4DF9C1}"/>
              </a:ext>
            </a:extLst>
          </p:cNvPr>
          <p:cNvSpPr>
            <a:spLocks noGrp="1"/>
          </p:cNvSpPr>
          <p:nvPr>
            <p:ph type="title"/>
          </p:nvPr>
        </p:nvSpPr>
        <p:spPr>
          <a:xfrm>
            <a:off x="1941478" y="220057"/>
            <a:ext cx="8309043" cy="945103"/>
          </a:xfrm>
        </p:spPr>
        <p:txBody>
          <a:bodyPr/>
          <a:lstStyle/>
          <a:p>
            <a:r>
              <a:rPr lang="en-US" b="1" dirty="0">
                <a:solidFill>
                  <a:srgbClr val="4472C4"/>
                </a:solidFill>
              </a:rPr>
              <a:t>Consumer Information on Campuses </a:t>
            </a:r>
          </a:p>
        </p:txBody>
      </p:sp>
      <p:pic>
        <p:nvPicPr>
          <p:cNvPr id="4" name="Content Placeholder 3">
            <a:extLst>
              <a:ext uri="{FF2B5EF4-FFF2-40B4-BE49-F238E27FC236}">
                <a16:creationId xmlns:a16="http://schemas.microsoft.com/office/drawing/2014/main" id="{35BC84BB-026D-4316-B7DE-EEE3AE88FECB}"/>
              </a:ext>
            </a:extLst>
          </p:cNvPr>
          <p:cNvPicPr>
            <a:picLocks noGrp="1" noChangeAspect="1"/>
          </p:cNvPicPr>
          <p:nvPr>
            <p:ph idx="1"/>
          </p:nvPr>
        </p:nvPicPr>
        <p:blipFill>
          <a:blip r:embed="rId2"/>
          <a:stretch>
            <a:fillRect/>
          </a:stretch>
        </p:blipFill>
        <p:spPr>
          <a:xfrm>
            <a:off x="6095999" y="1253331"/>
            <a:ext cx="4711682" cy="4351337"/>
          </a:xfrm>
          <a:prstGeom prst="rect">
            <a:avLst/>
          </a:prstGeom>
        </p:spPr>
      </p:pic>
      <p:pic>
        <p:nvPicPr>
          <p:cNvPr id="3" name="Picture 2">
            <a:extLst>
              <a:ext uri="{FF2B5EF4-FFF2-40B4-BE49-F238E27FC236}">
                <a16:creationId xmlns:a16="http://schemas.microsoft.com/office/drawing/2014/main" id="{93A8C7FE-C029-49B9-9A78-18780A93C9CE}"/>
              </a:ext>
            </a:extLst>
          </p:cNvPr>
          <p:cNvPicPr>
            <a:picLocks noChangeAspect="1"/>
          </p:cNvPicPr>
          <p:nvPr/>
        </p:nvPicPr>
        <p:blipFill>
          <a:blip r:embed="rId3"/>
          <a:stretch>
            <a:fillRect/>
          </a:stretch>
        </p:blipFill>
        <p:spPr>
          <a:xfrm>
            <a:off x="1384319" y="1165160"/>
            <a:ext cx="4177901" cy="5472046"/>
          </a:xfrm>
          <a:prstGeom prst="rect">
            <a:avLst/>
          </a:prstGeom>
        </p:spPr>
      </p:pic>
    </p:spTree>
    <p:extLst>
      <p:ext uri="{BB962C8B-B14F-4D97-AF65-F5344CB8AC3E}">
        <p14:creationId xmlns:p14="http://schemas.microsoft.com/office/powerpoint/2010/main" val="779756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7016-C23A-42D6-A495-B97F1D31D3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4FF19E-2752-4E6E-8237-3BD146A43CD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F6183AD-260B-48EC-8C01-03827A432101}"/>
              </a:ext>
            </a:extLst>
          </p:cNvPr>
          <p:cNvPicPr>
            <a:picLocks noChangeAspect="1"/>
          </p:cNvPicPr>
          <p:nvPr/>
        </p:nvPicPr>
        <p:blipFill rotWithShape="1">
          <a:blip r:embed="rId2"/>
          <a:srcRect l="16634" t="12398" r="16707" b="8452"/>
          <a:stretch/>
        </p:blipFill>
        <p:spPr>
          <a:xfrm>
            <a:off x="838199" y="0"/>
            <a:ext cx="8749395" cy="6492875"/>
          </a:xfrm>
          <a:prstGeom prst="rect">
            <a:avLst/>
          </a:prstGeom>
        </p:spPr>
      </p:pic>
    </p:spTree>
    <p:extLst>
      <p:ext uri="{BB962C8B-B14F-4D97-AF65-F5344CB8AC3E}">
        <p14:creationId xmlns:p14="http://schemas.microsoft.com/office/powerpoint/2010/main" val="1329721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7016-C23A-42D6-A495-B97F1D31D3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4FF19E-2752-4E6E-8237-3BD146A43CD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F6183AD-260B-48EC-8C01-03827A432101}"/>
              </a:ext>
            </a:extLst>
          </p:cNvPr>
          <p:cNvPicPr>
            <a:picLocks noChangeAspect="1"/>
          </p:cNvPicPr>
          <p:nvPr/>
        </p:nvPicPr>
        <p:blipFill rotWithShape="1">
          <a:blip r:embed="rId2"/>
          <a:srcRect l="16634" t="12398" r="16707" b="8452"/>
          <a:stretch/>
        </p:blipFill>
        <p:spPr>
          <a:xfrm>
            <a:off x="838199" y="0"/>
            <a:ext cx="8749395" cy="6492875"/>
          </a:xfrm>
          <a:prstGeom prst="rect">
            <a:avLst/>
          </a:prstGeom>
        </p:spPr>
      </p:pic>
      <p:pic>
        <p:nvPicPr>
          <p:cNvPr id="6" name="Picture 5">
            <a:extLst>
              <a:ext uri="{FF2B5EF4-FFF2-40B4-BE49-F238E27FC236}">
                <a16:creationId xmlns:a16="http://schemas.microsoft.com/office/drawing/2014/main" id="{789FADCF-9C45-4B79-B932-099F58C21FB5}"/>
              </a:ext>
            </a:extLst>
          </p:cNvPr>
          <p:cNvPicPr>
            <a:picLocks noChangeAspect="1"/>
          </p:cNvPicPr>
          <p:nvPr/>
        </p:nvPicPr>
        <p:blipFill rotWithShape="1">
          <a:blip r:embed="rId3"/>
          <a:srcRect l="1" t="2217" r="-10"/>
          <a:stretch/>
        </p:blipFill>
        <p:spPr>
          <a:xfrm>
            <a:off x="845564" y="0"/>
            <a:ext cx="8742030" cy="6671802"/>
          </a:xfrm>
          <a:prstGeom prst="rect">
            <a:avLst/>
          </a:prstGeom>
        </p:spPr>
      </p:pic>
    </p:spTree>
    <p:extLst>
      <p:ext uri="{BB962C8B-B14F-4D97-AF65-F5344CB8AC3E}">
        <p14:creationId xmlns:p14="http://schemas.microsoft.com/office/powerpoint/2010/main" val="4173014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7175-1F53-4C9D-81A7-FFC1B45F98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C241F3-EDC2-41F9-A6E4-A2ACA6516C4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82760C2-A1B8-4525-B222-420483E104CE}"/>
              </a:ext>
            </a:extLst>
          </p:cNvPr>
          <p:cNvPicPr>
            <a:picLocks noChangeAspect="1"/>
          </p:cNvPicPr>
          <p:nvPr/>
        </p:nvPicPr>
        <p:blipFill>
          <a:blip r:embed="rId2"/>
          <a:stretch>
            <a:fillRect/>
          </a:stretch>
        </p:blipFill>
        <p:spPr>
          <a:xfrm>
            <a:off x="0" y="221260"/>
            <a:ext cx="12192000" cy="6415479"/>
          </a:xfrm>
          <a:prstGeom prst="rect">
            <a:avLst/>
          </a:prstGeom>
        </p:spPr>
      </p:pic>
    </p:spTree>
    <p:extLst>
      <p:ext uri="{BB962C8B-B14F-4D97-AF65-F5344CB8AC3E}">
        <p14:creationId xmlns:p14="http://schemas.microsoft.com/office/powerpoint/2010/main" val="391389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III.	  </a:t>
            </a:r>
            <a:r>
              <a:rPr lang="en-US" b="1" dirty="0">
                <a:solidFill>
                  <a:srgbClr val="4472C4"/>
                </a:solidFill>
                <a:latin typeface="+mn-lt"/>
              </a:rPr>
              <a:t>APPROVAL O</a:t>
            </a:r>
            <a:r>
              <a:rPr lang="en-US" b="1" dirty="0">
                <a:solidFill>
                  <a:schemeClr val="accent5"/>
                </a:solidFill>
                <a:latin typeface="+mn-lt"/>
              </a:rPr>
              <a:t>F AGENDA</a:t>
            </a:r>
          </a:p>
        </p:txBody>
      </p:sp>
      <p:pic>
        <p:nvPicPr>
          <p:cNvPr id="5" name="Picture 4"/>
          <p:cNvPicPr>
            <a:picLocks noChangeAspect="1"/>
          </p:cNvPicPr>
          <p:nvPr/>
        </p:nvPicPr>
        <p:blipFill>
          <a:blip r:embed="rId2"/>
          <a:stretch>
            <a:fillRect/>
          </a:stretch>
        </p:blipFill>
        <p:spPr>
          <a:xfrm>
            <a:off x="1807401" y="2381575"/>
            <a:ext cx="3373872" cy="2440945"/>
          </a:xfrm>
          <a:prstGeom prst="rect">
            <a:avLst/>
          </a:prstGeom>
        </p:spPr>
      </p:pic>
      <p:sp>
        <p:nvSpPr>
          <p:cNvPr id="6" name="Rectangle 5"/>
          <p:cNvSpPr/>
          <p:nvPr/>
        </p:nvSpPr>
        <p:spPr>
          <a:xfrm>
            <a:off x="5623706" y="2381575"/>
            <a:ext cx="5973788" cy="1384995"/>
          </a:xfrm>
          <a:prstGeom prst="rect">
            <a:avLst/>
          </a:prstGeom>
        </p:spPr>
        <p:txBody>
          <a:bodyPr wrap="square">
            <a:spAutoFit/>
          </a:bodyPr>
          <a:lstStyle/>
          <a:p>
            <a:endParaRPr lang="en-US" sz="2800" b="1" kern="1400" dirty="0">
              <a:solidFill>
                <a:srgbClr val="000000"/>
              </a:solidFill>
              <a:latin typeface="Arial" panose="020B0604020202020204" pitchFamily="34" charset="0"/>
            </a:endParaRPr>
          </a:p>
          <a:p>
            <a:r>
              <a:rPr lang="en-US" sz="2800" b="1" kern="1400" dirty="0">
                <a:solidFill>
                  <a:srgbClr val="000000"/>
                </a:solidFill>
              </a:rPr>
              <a:t>Commission Meeting Agenda of</a:t>
            </a:r>
          </a:p>
          <a:p>
            <a:r>
              <a:rPr lang="en-US" sz="2800" b="1" kern="1400" dirty="0">
                <a:solidFill>
                  <a:srgbClr val="000000"/>
                </a:solidFill>
              </a:rPr>
              <a:t>September 10, 2021</a:t>
            </a:r>
            <a:endParaRPr lang="en-US" sz="2800" dirty="0"/>
          </a:p>
        </p:txBody>
      </p:sp>
    </p:spTree>
    <p:extLst>
      <p:ext uri="{BB962C8B-B14F-4D97-AF65-F5344CB8AC3E}">
        <p14:creationId xmlns:p14="http://schemas.microsoft.com/office/powerpoint/2010/main" val="354557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B555E-7948-4F73-835A-D1C3C1C079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C413E1-B50C-4E2E-A993-D4C215FC35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1266D8C-5F18-4EC0-9BB2-8EAB5CA1A41F}"/>
              </a:ext>
            </a:extLst>
          </p:cNvPr>
          <p:cNvPicPr>
            <a:picLocks noChangeAspect="1"/>
          </p:cNvPicPr>
          <p:nvPr/>
        </p:nvPicPr>
        <p:blipFill>
          <a:blip r:embed="rId2"/>
          <a:stretch>
            <a:fillRect/>
          </a:stretch>
        </p:blipFill>
        <p:spPr>
          <a:xfrm>
            <a:off x="936054" y="0"/>
            <a:ext cx="10319892" cy="6858000"/>
          </a:xfrm>
          <a:prstGeom prst="rect">
            <a:avLst/>
          </a:prstGeom>
        </p:spPr>
      </p:pic>
    </p:spTree>
    <p:extLst>
      <p:ext uri="{BB962C8B-B14F-4D97-AF65-F5344CB8AC3E}">
        <p14:creationId xmlns:p14="http://schemas.microsoft.com/office/powerpoint/2010/main" val="3920422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E531D-70B5-4BC5-9876-D12FDB8C1859}"/>
              </a:ext>
            </a:extLst>
          </p:cNvPr>
          <p:cNvSpPr>
            <a:spLocks noGrp="1"/>
          </p:cNvSpPr>
          <p:nvPr>
            <p:ph type="title"/>
          </p:nvPr>
        </p:nvSpPr>
        <p:spPr/>
        <p:txBody>
          <a:bodyPr/>
          <a:lstStyle/>
          <a:p>
            <a:r>
              <a:rPr lang="en-US" dirty="0"/>
              <a:t>Paying for College Guide Book</a:t>
            </a:r>
          </a:p>
        </p:txBody>
      </p:sp>
      <p:sp>
        <p:nvSpPr>
          <p:cNvPr id="3" name="Content Placeholder 2">
            <a:extLst>
              <a:ext uri="{FF2B5EF4-FFF2-40B4-BE49-F238E27FC236}">
                <a16:creationId xmlns:a16="http://schemas.microsoft.com/office/drawing/2014/main" id="{B1689EE8-5C2F-419C-951F-E6AD90C0C2FE}"/>
              </a:ext>
            </a:extLst>
          </p:cNvPr>
          <p:cNvSpPr>
            <a:spLocks noGrp="1"/>
          </p:cNvSpPr>
          <p:nvPr>
            <p:ph idx="1"/>
          </p:nvPr>
        </p:nvSpPr>
        <p:spPr/>
        <p:txBody>
          <a:bodyPr/>
          <a:lstStyle/>
          <a:p>
            <a:r>
              <a:rPr lang="en-US" dirty="0"/>
              <a:t>Response to legislation to make high school students aware that there is state financial aid for private colleges </a:t>
            </a:r>
            <a:endParaRPr lang="en-US" dirty="0">
              <a:hlinkClick r:id="" action="ppaction://noaction"/>
            </a:endParaRPr>
          </a:p>
          <a:p>
            <a:endParaRPr lang="en-US" dirty="0">
              <a:hlinkClick r:id="" action="ppaction://noaction"/>
            </a:endParaRPr>
          </a:p>
          <a:p>
            <a:r>
              <a:rPr lang="en-US" dirty="0" err="1">
                <a:hlinkClick r:id="rId2"/>
              </a:rPr>
              <a:t>Paying_for_College_with_Student_Financial_Aid</a:t>
            </a:r>
            <a:r>
              <a:rPr lang="en-US" dirty="0">
                <a:hlinkClick r:id="rId2"/>
              </a:rPr>
              <a:t> (ache.edu)</a:t>
            </a:r>
            <a:endParaRPr lang="en-US" dirty="0"/>
          </a:p>
        </p:txBody>
      </p:sp>
      <p:pic>
        <p:nvPicPr>
          <p:cNvPr id="5" name="Picture 4">
            <a:extLst>
              <a:ext uri="{FF2B5EF4-FFF2-40B4-BE49-F238E27FC236}">
                <a16:creationId xmlns:a16="http://schemas.microsoft.com/office/drawing/2014/main" id="{72E0F482-AE4D-4099-B746-DFAF0DB49F21}"/>
              </a:ext>
            </a:extLst>
          </p:cNvPr>
          <p:cNvPicPr>
            <a:picLocks noChangeAspect="1"/>
          </p:cNvPicPr>
          <p:nvPr/>
        </p:nvPicPr>
        <p:blipFill>
          <a:blip r:embed="rId3"/>
          <a:stretch>
            <a:fillRect/>
          </a:stretch>
        </p:blipFill>
        <p:spPr>
          <a:xfrm>
            <a:off x="924697" y="0"/>
            <a:ext cx="10342605" cy="6858000"/>
          </a:xfrm>
          <a:prstGeom prst="rect">
            <a:avLst/>
          </a:prstGeom>
        </p:spPr>
      </p:pic>
    </p:spTree>
    <p:extLst>
      <p:ext uri="{BB962C8B-B14F-4D97-AF65-F5344CB8AC3E}">
        <p14:creationId xmlns:p14="http://schemas.microsoft.com/office/powerpoint/2010/main" val="3928039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A5C5CF-14D5-4327-9A0A-F689AE1CDEF1}"/>
              </a:ext>
            </a:extLst>
          </p:cNvPr>
          <p:cNvPicPr>
            <a:picLocks noChangeAspect="1"/>
          </p:cNvPicPr>
          <p:nvPr/>
        </p:nvPicPr>
        <p:blipFill>
          <a:blip r:embed="rId2"/>
          <a:stretch>
            <a:fillRect/>
          </a:stretch>
        </p:blipFill>
        <p:spPr>
          <a:xfrm>
            <a:off x="0" y="825147"/>
            <a:ext cx="12192000" cy="5207706"/>
          </a:xfrm>
          <a:prstGeom prst="rect">
            <a:avLst/>
          </a:prstGeom>
        </p:spPr>
      </p:pic>
    </p:spTree>
    <p:extLst>
      <p:ext uri="{BB962C8B-B14F-4D97-AF65-F5344CB8AC3E}">
        <p14:creationId xmlns:p14="http://schemas.microsoft.com/office/powerpoint/2010/main" val="170773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15AF2F-9757-4B79-BE26-67BE172ADCE8}"/>
              </a:ext>
            </a:extLst>
          </p:cNvPr>
          <p:cNvSpPr>
            <a:spLocks noGrp="1"/>
          </p:cNvSpPr>
          <p:nvPr>
            <p:ph idx="1"/>
          </p:nvPr>
        </p:nvSpPr>
        <p:spPr>
          <a:xfrm>
            <a:off x="562981" y="3682410"/>
            <a:ext cx="10934417" cy="2611386"/>
          </a:xfrm>
        </p:spPr>
        <p:txBody>
          <a:bodyPr>
            <a:normAutofit/>
          </a:bodyPr>
          <a:lstStyle/>
          <a:p>
            <a:pPr lvl="1"/>
            <a:r>
              <a:rPr lang="en-US" dirty="0"/>
              <a:t>FAFSA completion is a requirement for Alabama public high school students effective with the May 2022 high school graduating class </a:t>
            </a:r>
            <a:r>
              <a:rPr lang="en-US" sz="2400" dirty="0"/>
              <a:t>(allows a parental waiver and a superintendent waiver) </a:t>
            </a:r>
          </a:p>
          <a:p>
            <a:pPr marL="914400" lvl="2" indent="0">
              <a:buNone/>
            </a:pPr>
            <a:endParaRPr lang="en-US" sz="800" dirty="0"/>
          </a:p>
          <a:p>
            <a:pPr lvl="1"/>
            <a:r>
              <a:rPr lang="en-US" dirty="0"/>
              <a:t>ACHE is engaging in this State Board of Education initiative because ACHE is the only agency in the state authorized to connect to the federal FAFSA database and see individual data for all Alabama students.  </a:t>
            </a:r>
          </a:p>
          <a:p>
            <a:pPr marL="0" indent="0">
              <a:buNone/>
            </a:pPr>
            <a:endParaRPr lang="en-US" sz="2400" dirty="0"/>
          </a:p>
        </p:txBody>
      </p:sp>
      <p:pic>
        <p:nvPicPr>
          <p:cNvPr id="1026" name="Picture 2" descr="Printable FAFSA Application">
            <a:extLst>
              <a:ext uri="{FF2B5EF4-FFF2-40B4-BE49-F238E27FC236}">
                <a16:creationId xmlns:a16="http://schemas.microsoft.com/office/drawing/2014/main" id="{0C7103E4-0C41-43B7-BB7A-8319E1783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049" y="1119991"/>
            <a:ext cx="3591792" cy="23090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You Need an FSA ID for Financial Aid | Student Loan Hero">
            <a:extLst>
              <a:ext uri="{FF2B5EF4-FFF2-40B4-BE49-F238E27FC236}">
                <a16:creationId xmlns:a16="http://schemas.microsoft.com/office/drawing/2014/main" id="{C1D4E47E-3E9D-46AC-BA77-09BAACE73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947" y="1393022"/>
            <a:ext cx="4336369" cy="203597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A0E1244-6F96-42C2-B5A8-3A72C2AB18F4}"/>
              </a:ext>
            </a:extLst>
          </p:cNvPr>
          <p:cNvSpPr txBox="1">
            <a:spLocks/>
          </p:cNvSpPr>
          <p:nvPr/>
        </p:nvSpPr>
        <p:spPr>
          <a:xfrm>
            <a:off x="1251065" y="223809"/>
            <a:ext cx="9558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4472C4"/>
                </a:solidFill>
              </a:rPr>
              <a:t>FAFSA Completion Project in Partnership with ALSDE</a:t>
            </a:r>
          </a:p>
        </p:txBody>
      </p:sp>
    </p:spTree>
    <p:extLst>
      <p:ext uri="{BB962C8B-B14F-4D97-AF65-F5344CB8AC3E}">
        <p14:creationId xmlns:p14="http://schemas.microsoft.com/office/powerpoint/2010/main" val="1012093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ve-the-needle | Copley Raff">
            <a:extLst>
              <a:ext uri="{FF2B5EF4-FFF2-40B4-BE49-F238E27FC236}">
                <a16:creationId xmlns:a16="http://schemas.microsoft.com/office/drawing/2014/main" id="{63743DFD-C299-44D5-88EC-5A9DC615A3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0" t="10270" r="14403" b="9007"/>
          <a:stretch/>
        </p:blipFill>
        <p:spPr bwMode="auto">
          <a:xfrm>
            <a:off x="7101191" y="1211265"/>
            <a:ext cx="4956522" cy="37937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5403572-F409-450D-9804-1667E4686635}"/>
              </a:ext>
            </a:extLst>
          </p:cNvPr>
          <p:cNvSpPr>
            <a:spLocks noGrp="1"/>
          </p:cNvSpPr>
          <p:nvPr>
            <p:ph idx="1"/>
          </p:nvPr>
        </p:nvSpPr>
        <p:spPr>
          <a:xfrm>
            <a:off x="434339" y="1632867"/>
            <a:ext cx="6834447" cy="4699766"/>
          </a:xfrm>
        </p:spPr>
        <p:txBody>
          <a:bodyPr/>
          <a:lstStyle/>
          <a:p>
            <a:r>
              <a:rPr lang="en-US" dirty="0"/>
              <a:t>Currently only about 55% of HS seniors apply for the FAFSA.</a:t>
            </a:r>
          </a:p>
          <a:p>
            <a:pPr marL="0" indent="0">
              <a:spcBef>
                <a:spcPts val="0"/>
              </a:spcBef>
              <a:buNone/>
            </a:pPr>
            <a:endParaRPr lang="en-US" sz="800" dirty="0"/>
          </a:p>
          <a:p>
            <a:r>
              <a:rPr lang="en-US" dirty="0"/>
              <a:t>Moving the participation needle from the 55% range to nearly 100% is a daunting challenge and will require, not only much effort by Career Coaches, Counselors, high school faculty and other district staff, but also ACHE, and the colleges and universities.</a:t>
            </a:r>
          </a:p>
          <a:p>
            <a:pPr marL="0" indent="0">
              <a:buNone/>
            </a:pPr>
            <a:r>
              <a:rPr lang="en-US" dirty="0"/>
              <a:t> </a:t>
            </a:r>
          </a:p>
          <a:p>
            <a:endParaRPr lang="en-US" dirty="0"/>
          </a:p>
        </p:txBody>
      </p:sp>
      <p:sp>
        <p:nvSpPr>
          <p:cNvPr id="4" name="Title 1">
            <a:extLst>
              <a:ext uri="{FF2B5EF4-FFF2-40B4-BE49-F238E27FC236}">
                <a16:creationId xmlns:a16="http://schemas.microsoft.com/office/drawing/2014/main" id="{79BD34EE-384D-4541-BDA4-340FB5F00658}"/>
              </a:ext>
            </a:extLst>
          </p:cNvPr>
          <p:cNvSpPr txBox="1">
            <a:spLocks/>
          </p:cNvSpPr>
          <p:nvPr/>
        </p:nvSpPr>
        <p:spPr>
          <a:xfrm>
            <a:off x="511188" y="221908"/>
            <a:ext cx="9558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4472C4"/>
                </a:solidFill>
              </a:rPr>
              <a:t>FAFSA Completion Project in Partnership with ALSDE</a:t>
            </a:r>
          </a:p>
        </p:txBody>
      </p:sp>
      <p:cxnSp>
        <p:nvCxnSpPr>
          <p:cNvPr id="6" name="Straight Connector 5">
            <a:extLst>
              <a:ext uri="{FF2B5EF4-FFF2-40B4-BE49-F238E27FC236}">
                <a16:creationId xmlns:a16="http://schemas.microsoft.com/office/drawing/2014/main" id="{D61DAA84-CD53-4171-AF0C-8F7BBA09AFFD}"/>
              </a:ext>
            </a:extLst>
          </p:cNvPr>
          <p:cNvCxnSpPr>
            <a:cxnSpLocks/>
          </p:cNvCxnSpPr>
          <p:nvPr/>
        </p:nvCxnSpPr>
        <p:spPr>
          <a:xfrm>
            <a:off x="6162751" y="4573526"/>
            <a:ext cx="51042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343AF3-4401-467A-943D-EE725BCA053C}"/>
              </a:ext>
            </a:extLst>
          </p:cNvPr>
          <p:cNvCxnSpPr>
            <a:cxnSpLocks/>
          </p:cNvCxnSpPr>
          <p:nvPr/>
        </p:nvCxnSpPr>
        <p:spPr>
          <a:xfrm>
            <a:off x="778213" y="5005052"/>
            <a:ext cx="6322978"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BE6C73AB-6297-4EA7-8171-1500A52FC941}"/>
              </a:ext>
            </a:extLst>
          </p:cNvPr>
          <p:cNvSpPr txBox="1">
            <a:spLocks/>
          </p:cNvSpPr>
          <p:nvPr/>
        </p:nvSpPr>
        <p:spPr>
          <a:xfrm>
            <a:off x="434339" y="5309629"/>
            <a:ext cx="11323322" cy="10161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FAFSA participation ranges from an 82% completion rate in the Marengo County school district to 41% in the Russell County school district.</a:t>
            </a:r>
          </a:p>
        </p:txBody>
      </p:sp>
    </p:spTree>
    <p:extLst>
      <p:ext uri="{BB962C8B-B14F-4D97-AF65-F5344CB8AC3E}">
        <p14:creationId xmlns:p14="http://schemas.microsoft.com/office/powerpoint/2010/main" val="110249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55146-FB86-4932-AADE-7512D86CE006}"/>
              </a:ext>
            </a:extLst>
          </p:cNvPr>
          <p:cNvSpPr>
            <a:spLocks noGrp="1"/>
          </p:cNvSpPr>
          <p:nvPr>
            <p:ph type="title"/>
          </p:nvPr>
        </p:nvSpPr>
        <p:spPr>
          <a:xfrm>
            <a:off x="1339901" y="287466"/>
            <a:ext cx="9558251" cy="1325563"/>
          </a:xfrm>
        </p:spPr>
        <p:txBody>
          <a:bodyPr>
            <a:normAutofit/>
          </a:bodyPr>
          <a:lstStyle/>
          <a:p>
            <a:r>
              <a:rPr lang="en-US" b="1" dirty="0">
                <a:solidFill>
                  <a:srgbClr val="4472C4"/>
                </a:solidFill>
              </a:rPr>
              <a:t>FAFSA Completion Project in Partnership with ALSDE</a:t>
            </a:r>
          </a:p>
        </p:txBody>
      </p:sp>
      <p:sp>
        <p:nvSpPr>
          <p:cNvPr id="3" name="Content Placeholder 2">
            <a:extLst>
              <a:ext uri="{FF2B5EF4-FFF2-40B4-BE49-F238E27FC236}">
                <a16:creationId xmlns:a16="http://schemas.microsoft.com/office/drawing/2014/main" id="{CC603C9C-D80C-4B6C-9485-AF37B0677323}"/>
              </a:ext>
            </a:extLst>
          </p:cNvPr>
          <p:cNvSpPr>
            <a:spLocks noGrp="1"/>
          </p:cNvSpPr>
          <p:nvPr>
            <p:ph idx="1"/>
          </p:nvPr>
        </p:nvSpPr>
        <p:spPr>
          <a:xfrm>
            <a:off x="828498" y="1929142"/>
            <a:ext cx="10581055" cy="2277502"/>
          </a:xfrm>
        </p:spPr>
        <p:txBody>
          <a:bodyPr>
            <a:normAutofit/>
          </a:bodyPr>
          <a:lstStyle/>
          <a:p>
            <a:pPr lvl="1"/>
            <a:r>
              <a:rPr lang="en-US" sz="2800" dirty="0">
                <a:solidFill>
                  <a:schemeClr val="accent1">
                    <a:lumMod val="75000"/>
                  </a:schemeClr>
                </a:solidFill>
              </a:rPr>
              <a:t>Develop a centralized software application </a:t>
            </a:r>
            <a:r>
              <a:rPr lang="en-US" sz="2800" dirty="0"/>
              <a:t>and related services to assist students in the correction of errors.</a:t>
            </a:r>
          </a:p>
          <a:p>
            <a:pPr lvl="1"/>
            <a:r>
              <a:rPr lang="en-US" sz="2800" dirty="0">
                <a:solidFill>
                  <a:schemeClr val="accent1">
                    <a:lumMod val="75000"/>
                  </a:schemeClr>
                </a:solidFill>
              </a:rPr>
              <a:t>Reduce the duplicative campus efforts </a:t>
            </a:r>
            <a:r>
              <a:rPr lang="en-US" sz="2800" dirty="0"/>
              <a:t>to address errors and requests for verification of certain information.  </a:t>
            </a:r>
          </a:p>
          <a:p>
            <a:pPr lvl="1"/>
            <a:r>
              <a:rPr lang="en-US" sz="2800" dirty="0">
                <a:solidFill>
                  <a:schemeClr val="accent1">
                    <a:lumMod val="75000"/>
                  </a:schemeClr>
                </a:solidFill>
              </a:rPr>
              <a:t>Shorten the FAFSA processing timeline</a:t>
            </a:r>
            <a:r>
              <a:rPr lang="en-US" sz="2800" dirty="0"/>
              <a:t>. </a:t>
            </a:r>
          </a:p>
          <a:p>
            <a:pPr marL="457200" lvl="1" indent="0">
              <a:buNone/>
            </a:pPr>
            <a:endParaRPr lang="en-US" sz="2800" dirty="0"/>
          </a:p>
        </p:txBody>
      </p:sp>
      <p:sp>
        <p:nvSpPr>
          <p:cNvPr id="4" name="TextBox 3">
            <a:extLst>
              <a:ext uri="{FF2B5EF4-FFF2-40B4-BE49-F238E27FC236}">
                <a16:creationId xmlns:a16="http://schemas.microsoft.com/office/drawing/2014/main" id="{9CA94350-69B0-4C43-AF87-FA845EE0E8E8}"/>
              </a:ext>
            </a:extLst>
          </p:cNvPr>
          <p:cNvSpPr txBox="1"/>
          <p:nvPr/>
        </p:nvSpPr>
        <p:spPr>
          <a:xfrm>
            <a:off x="221722" y="4522757"/>
            <a:ext cx="11748556" cy="1384995"/>
          </a:xfrm>
          <a:prstGeom prst="rect">
            <a:avLst/>
          </a:prstGeom>
          <a:noFill/>
          <a:ln w="76200">
            <a:solidFill>
              <a:schemeClr val="accent2">
                <a:lumMod val="75000"/>
              </a:schemeClr>
            </a:solidFill>
          </a:ln>
        </p:spPr>
        <p:txBody>
          <a:bodyPr wrap="square" rtlCol="0">
            <a:spAutoFit/>
          </a:bodyPr>
          <a:lstStyle/>
          <a:p>
            <a:pPr marL="457200" indent="-457200">
              <a:buFont typeface="Arial" panose="020B0604020202020204" pitchFamily="34" charset="0"/>
              <a:buChar char="•"/>
            </a:pPr>
            <a:r>
              <a:rPr lang="en-US" sz="2800" dirty="0"/>
              <a:t>Software will go live October 1 (first day students can apply for FAFSA 22-23)</a:t>
            </a:r>
          </a:p>
          <a:p>
            <a:pPr marL="457200" indent="-457200">
              <a:buFont typeface="Arial" panose="020B0604020202020204" pitchFamily="34" charset="0"/>
              <a:buChar char="•"/>
            </a:pPr>
            <a:r>
              <a:rPr lang="en-US" sz="2800" dirty="0"/>
              <a:t>Software bells and whistles by the end of December</a:t>
            </a:r>
          </a:p>
          <a:p>
            <a:pPr marL="457200" indent="-457200">
              <a:buFont typeface="Arial" panose="020B0604020202020204" pitchFamily="34" charset="0"/>
              <a:buChar char="•"/>
            </a:pPr>
            <a:r>
              <a:rPr lang="en-US" sz="2800" dirty="0"/>
              <a:t>Funded through GEERS 2 Funds ($1,100,000)</a:t>
            </a:r>
          </a:p>
        </p:txBody>
      </p:sp>
    </p:spTree>
    <p:extLst>
      <p:ext uri="{BB962C8B-B14F-4D97-AF65-F5344CB8AC3E}">
        <p14:creationId xmlns:p14="http://schemas.microsoft.com/office/powerpoint/2010/main" val="313162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Image result for student on computer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4373" y="3360128"/>
            <a:ext cx="1170107" cy="1170107"/>
          </a:xfrm>
          <a:prstGeom prst="rect">
            <a:avLst/>
          </a:prstGeom>
          <a:noFill/>
          <a:extLst>
            <a:ext uri="{909E8E84-426E-40DD-AFC4-6F175D3DCCD1}">
              <a14:hiddenFill xmlns:a14="http://schemas.microsoft.com/office/drawing/2010/main">
                <a:solidFill>
                  <a:srgbClr val="FFFFFF"/>
                </a:solidFill>
              </a14:hiddenFill>
            </a:ext>
          </a:extLst>
        </p:spPr>
      </p:pic>
      <p:sp>
        <p:nvSpPr>
          <p:cNvPr id="41" name="Title 1"/>
          <p:cNvSpPr txBox="1">
            <a:spLocks/>
          </p:cNvSpPr>
          <p:nvPr/>
        </p:nvSpPr>
        <p:spPr>
          <a:xfrm>
            <a:off x="2952750" y="1028702"/>
            <a:ext cx="6286500" cy="369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rgbClr val="0070C0"/>
                </a:solidFill>
                <a:effectLst/>
                <a:uLnTx/>
                <a:uFillTx/>
                <a:latin typeface="Calibri" panose="020F0502020204030204"/>
                <a:ea typeface="+mn-ea"/>
                <a:cs typeface="+mn-cs"/>
              </a:rPr>
              <a:t>Process</a:t>
            </a: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300" b="0" i="0" u="none" strike="noStrike" kern="1200" cap="none" spc="0" normalizeH="0" baseline="0" noProof="0" dirty="0">
                <a:ln>
                  <a:noFill/>
                </a:ln>
                <a:solidFill>
                  <a:srgbClr val="0070C0"/>
                </a:solidFill>
                <a:effectLst/>
                <a:uLnTx/>
                <a:uFillTx/>
                <a:latin typeface="Calibri" panose="020F0502020204030204"/>
                <a:ea typeface="+mn-ea"/>
                <a:cs typeface="+mn-cs"/>
              </a:rPr>
              <a:t>Flow Diagram</a:t>
            </a:r>
          </a:p>
        </p:txBody>
      </p:sp>
      <p:pic>
        <p:nvPicPr>
          <p:cNvPr id="6" name="Picture 5" descr="Nuage / &lt;strong&gt;cloud&lt;/strong&gt; by lmproulx - Nuage / &lt;strong&gt;cloud&lt;/strong&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3557" y="2108531"/>
            <a:ext cx="1124356" cy="751913"/>
          </a:xfrm>
          <a:prstGeom prst="rect">
            <a:avLst/>
          </a:prstGeom>
        </p:spPr>
      </p:pic>
      <p:cxnSp>
        <p:nvCxnSpPr>
          <p:cNvPr id="10" name="Straight Arrow Connector 9"/>
          <p:cNvCxnSpPr>
            <a:cxnSpLocks/>
            <a:endCxn id="6" idx="2"/>
          </p:cNvCxnSpPr>
          <p:nvPr/>
        </p:nvCxnSpPr>
        <p:spPr>
          <a:xfrm flipV="1">
            <a:off x="3805817" y="2860442"/>
            <a:ext cx="239918" cy="4252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81120" y="4479001"/>
            <a:ext cx="12405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Student Applies for Federal Financial Aid  using the FAFSA </a:t>
            </a:r>
          </a:p>
        </p:txBody>
      </p:sp>
      <p:pic>
        <p:nvPicPr>
          <p:cNvPr id="26" name="Picture 25"/>
          <p:cNvPicPr>
            <a:picLocks noChangeAspect="1"/>
          </p:cNvPicPr>
          <p:nvPr/>
        </p:nvPicPr>
        <p:blipFill rotWithShape="1">
          <a:blip r:embed="rId5"/>
          <a:srcRect l="5091" t="1880"/>
          <a:stretch/>
        </p:blipFill>
        <p:spPr>
          <a:xfrm>
            <a:off x="7719184" y="2014977"/>
            <a:ext cx="1283667" cy="1210969"/>
          </a:xfrm>
          <a:prstGeom prst="rect">
            <a:avLst/>
          </a:prstGeom>
        </p:spPr>
      </p:pic>
      <p:cxnSp>
        <p:nvCxnSpPr>
          <p:cNvPr id="32" name="Straight Arrow Connector 31"/>
          <p:cNvCxnSpPr/>
          <p:nvPr/>
        </p:nvCxnSpPr>
        <p:spPr>
          <a:xfrm>
            <a:off x="4668035" y="2598915"/>
            <a:ext cx="2956566" cy="152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740315" y="1926040"/>
            <a:ext cx="1733021" cy="923330"/>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sng" strike="noStrike" kern="1200" cap="none" spc="0" normalizeH="0" baseline="0" noProof="0" dirty="0">
                <a:ln>
                  <a:noFill/>
                </a:ln>
                <a:solidFill>
                  <a:srgbClr val="FF0000"/>
                </a:solidFill>
                <a:effectLst/>
                <a:uLnTx/>
                <a:uFillTx/>
                <a:latin typeface="Calibri" panose="020F0502020204030204"/>
                <a:ea typeface="+mn-ea"/>
                <a:cs typeface="+mn-cs"/>
              </a:rPr>
              <a:t>Oracle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Compares/Matches data to see who has completed the FAFSA </a:t>
            </a:r>
          </a:p>
        </p:txBody>
      </p:sp>
      <p:sp>
        <p:nvSpPr>
          <p:cNvPr id="55" name="Flowchart: Magnetic Disk 54"/>
          <p:cNvSpPr/>
          <p:nvPr/>
        </p:nvSpPr>
        <p:spPr>
          <a:xfrm>
            <a:off x="3285439" y="3423196"/>
            <a:ext cx="778958" cy="85289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Federal FAFSA Database</a:t>
            </a:r>
          </a:p>
        </p:txBody>
      </p:sp>
      <p:cxnSp>
        <p:nvCxnSpPr>
          <p:cNvPr id="56" name="Straight Arrow Connector 55"/>
          <p:cNvCxnSpPr>
            <a:cxnSpLocks/>
          </p:cNvCxnSpPr>
          <p:nvPr/>
        </p:nvCxnSpPr>
        <p:spPr>
          <a:xfrm flipV="1">
            <a:off x="2539224" y="3680366"/>
            <a:ext cx="687106" cy="420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0" name="Flowchart: Process 59"/>
          <p:cNvSpPr/>
          <p:nvPr/>
        </p:nvSpPr>
        <p:spPr>
          <a:xfrm>
            <a:off x="7472610" y="4369603"/>
            <a:ext cx="1714908" cy="542872"/>
          </a:xfrm>
          <a:prstGeom prst="flowChartProcess">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School Districts and High Schools</a:t>
            </a:r>
          </a:p>
        </p:txBody>
      </p:sp>
      <p:cxnSp>
        <p:nvCxnSpPr>
          <p:cNvPr id="62" name="Straight Arrow Connector 61"/>
          <p:cNvCxnSpPr>
            <a:cxnSpLocks/>
          </p:cNvCxnSpPr>
          <p:nvPr/>
        </p:nvCxnSpPr>
        <p:spPr>
          <a:xfrm>
            <a:off x="8540483" y="3244268"/>
            <a:ext cx="8343" cy="1080028"/>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3" name="Freeform 82"/>
          <p:cNvSpPr/>
          <p:nvPr/>
        </p:nvSpPr>
        <p:spPr>
          <a:xfrm>
            <a:off x="2502171" y="4122342"/>
            <a:ext cx="8749390" cy="2440204"/>
          </a:xfrm>
          <a:custGeom>
            <a:avLst/>
            <a:gdLst>
              <a:gd name="connsiteX0" fmla="*/ 6059978 w 6059978"/>
              <a:gd name="connsiteY0" fmla="*/ 1105593 h 1244794"/>
              <a:gd name="connsiteX1" fmla="*/ 2992582 w 6059978"/>
              <a:gd name="connsiteY1" fmla="*/ 1147156 h 1244794"/>
              <a:gd name="connsiteX2" fmla="*/ 0 w 6059978"/>
              <a:gd name="connsiteY2" fmla="*/ 0 h 1244794"/>
            </a:gdLst>
            <a:ahLst/>
            <a:cxnLst>
              <a:cxn ang="0">
                <a:pos x="connsiteX0" y="connsiteY0"/>
              </a:cxn>
              <a:cxn ang="0">
                <a:pos x="connsiteX1" y="connsiteY1"/>
              </a:cxn>
              <a:cxn ang="0">
                <a:pos x="connsiteX2" y="connsiteY2"/>
              </a:cxn>
            </a:cxnLst>
            <a:rect l="l" t="t" r="r" b="b"/>
            <a:pathLst>
              <a:path w="6059978" h="1244794">
                <a:moveTo>
                  <a:pt x="6059978" y="1105593"/>
                </a:moveTo>
                <a:cubicBezTo>
                  <a:pt x="5031278" y="1218507"/>
                  <a:pt x="4002578" y="1331421"/>
                  <a:pt x="2992582" y="1147156"/>
                </a:cubicBezTo>
                <a:cubicBezTo>
                  <a:pt x="1982586" y="962891"/>
                  <a:pt x="991293" y="481445"/>
                  <a:pt x="0" y="0"/>
                </a:cubicBezTo>
              </a:path>
            </a:pathLst>
          </a:cu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3543680" y="2367793"/>
            <a:ext cx="99899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ED Connect</a:t>
            </a:r>
          </a:p>
        </p:txBody>
      </p:sp>
      <p:sp>
        <p:nvSpPr>
          <p:cNvPr id="15" name="Rectangle 14"/>
          <p:cNvSpPr/>
          <p:nvPr/>
        </p:nvSpPr>
        <p:spPr>
          <a:xfrm>
            <a:off x="4675168" y="2624120"/>
            <a:ext cx="2820387" cy="30008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ACHE  Downloads Federal FAFSA Data</a:t>
            </a:r>
          </a:p>
        </p:txBody>
      </p:sp>
      <p:sp>
        <p:nvSpPr>
          <p:cNvPr id="40" name="TextBox 39"/>
          <p:cNvSpPr txBox="1"/>
          <p:nvPr/>
        </p:nvSpPr>
        <p:spPr>
          <a:xfrm rot="20447854">
            <a:off x="5668067" y="3477099"/>
            <a:ext cx="2465954"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AL Dept. of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Submits student data to ACHE </a:t>
            </a:r>
          </a:p>
        </p:txBody>
      </p:sp>
      <p:sp>
        <p:nvSpPr>
          <p:cNvPr id="34" name="Rectangle 33"/>
          <p:cNvSpPr/>
          <p:nvPr/>
        </p:nvSpPr>
        <p:spPr>
          <a:xfrm rot="290275">
            <a:off x="4126719" y="4722766"/>
            <a:ext cx="2898269" cy="3000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Authorized staff work with Students</a:t>
            </a:r>
          </a:p>
        </p:txBody>
      </p:sp>
      <p:sp>
        <p:nvSpPr>
          <p:cNvPr id="36" name="TextBox 35"/>
          <p:cNvSpPr txBox="1"/>
          <p:nvPr/>
        </p:nvSpPr>
        <p:spPr>
          <a:xfrm>
            <a:off x="647100" y="3134063"/>
            <a:ext cx="957633" cy="71558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Repeat process as needed.</a:t>
            </a:r>
          </a:p>
        </p:txBody>
      </p:sp>
      <p:pic>
        <p:nvPicPr>
          <p:cNvPr id="7" name="Picture 6"/>
          <p:cNvPicPr>
            <a:picLocks noChangeAspect="1"/>
          </p:cNvPicPr>
          <p:nvPr/>
        </p:nvPicPr>
        <p:blipFill>
          <a:blip r:embed="rId6"/>
          <a:stretch>
            <a:fillRect/>
          </a:stretch>
        </p:blipFill>
        <p:spPr>
          <a:xfrm>
            <a:off x="4512273" y="3369851"/>
            <a:ext cx="950171" cy="915965"/>
          </a:xfrm>
          <a:prstGeom prst="rect">
            <a:avLst/>
          </a:prstGeom>
        </p:spPr>
      </p:pic>
      <p:cxnSp>
        <p:nvCxnSpPr>
          <p:cNvPr id="31" name="Straight Arrow Connector 30"/>
          <p:cNvCxnSpPr/>
          <p:nvPr/>
        </p:nvCxnSpPr>
        <p:spPr>
          <a:xfrm flipV="1">
            <a:off x="5459042" y="3017873"/>
            <a:ext cx="2452697" cy="8729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792448" y="2891681"/>
            <a:ext cx="1597392" cy="1131079"/>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Sends participation and status reports by Schools and  Districts</a:t>
            </a:r>
          </a:p>
        </p:txBody>
      </p:sp>
      <p:sp>
        <p:nvSpPr>
          <p:cNvPr id="27" name="Title 1"/>
          <p:cNvSpPr txBox="1">
            <a:spLocks/>
          </p:cNvSpPr>
          <p:nvPr/>
        </p:nvSpPr>
        <p:spPr>
          <a:xfrm>
            <a:off x="990600" y="517525"/>
            <a:ext cx="10515600"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Process Flow Diagram</a:t>
            </a:r>
          </a:p>
        </p:txBody>
      </p:sp>
      <p:cxnSp>
        <p:nvCxnSpPr>
          <p:cNvPr id="29" name="Straight Arrow Connector 28">
            <a:extLst>
              <a:ext uri="{FF2B5EF4-FFF2-40B4-BE49-F238E27FC236}">
                <a16:creationId xmlns:a16="http://schemas.microsoft.com/office/drawing/2014/main" id="{3B7B71CC-9D3E-480B-B5D6-C901F2BECE25}"/>
              </a:ext>
            </a:extLst>
          </p:cNvPr>
          <p:cNvCxnSpPr>
            <a:cxnSpLocks/>
          </p:cNvCxnSpPr>
          <p:nvPr/>
        </p:nvCxnSpPr>
        <p:spPr>
          <a:xfrm>
            <a:off x="8966740" y="2376263"/>
            <a:ext cx="651682" cy="140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AFD7F66-247D-4F74-9B2A-9FE4D72FCD9B}"/>
              </a:ext>
            </a:extLst>
          </p:cNvPr>
          <p:cNvSpPr txBox="1"/>
          <p:nvPr/>
        </p:nvSpPr>
        <p:spPr>
          <a:xfrm rot="816285">
            <a:off x="5942177" y="6030419"/>
            <a:ext cx="26940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Feedback Loop </a:t>
            </a:r>
          </a:p>
        </p:txBody>
      </p:sp>
      <p:cxnSp>
        <p:nvCxnSpPr>
          <p:cNvPr id="49" name="Straight Arrow Connector 48">
            <a:extLst>
              <a:ext uri="{FF2B5EF4-FFF2-40B4-BE49-F238E27FC236}">
                <a16:creationId xmlns:a16="http://schemas.microsoft.com/office/drawing/2014/main" id="{E1CB7A5D-69D0-47FF-988A-C79DA78059D7}"/>
              </a:ext>
            </a:extLst>
          </p:cNvPr>
          <p:cNvCxnSpPr>
            <a:cxnSpLocks/>
          </p:cNvCxnSpPr>
          <p:nvPr/>
        </p:nvCxnSpPr>
        <p:spPr>
          <a:xfrm flipH="1" flipV="1">
            <a:off x="8707336" y="2833162"/>
            <a:ext cx="1032979" cy="10987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Freeform 82">
            <a:extLst>
              <a:ext uri="{FF2B5EF4-FFF2-40B4-BE49-F238E27FC236}">
                <a16:creationId xmlns:a16="http://schemas.microsoft.com/office/drawing/2014/main" id="{274558E4-FFAA-4150-B477-8DB6B5267191}"/>
              </a:ext>
            </a:extLst>
          </p:cNvPr>
          <p:cNvSpPr/>
          <p:nvPr/>
        </p:nvSpPr>
        <p:spPr>
          <a:xfrm>
            <a:off x="3133090" y="4351374"/>
            <a:ext cx="4339519" cy="376418"/>
          </a:xfrm>
          <a:custGeom>
            <a:avLst/>
            <a:gdLst>
              <a:gd name="connsiteX0" fmla="*/ 6059978 w 6059978"/>
              <a:gd name="connsiteY0" fmla="*/ 1105593 h 1244794"/>
              <a:gd name="connsiteX1" fmla="*/ 2992582 w 6059978"/>
              <a:gd name="connsiteY1" fmla="*/ 1147156 h 1244794"/>
              <a:gd name="connsiteX2" fmla="*/ 0 w 6059978"/>
              <a:gd name="connsiteY2" fmla="*/ 0 h 1244794"/>
            </a:gdLst>
            <a:ahLst/>
            <a:cxnLst>
              <a:cxn ang="0">
                <a:pos x="connsiteX0" y="connsiteY0"/>
              </a:cxn>
              <a:cxn ang="0">
                <a:pos x="connsiteX1" y="connsiteY1"/>
              </a:cxn>
              <a:cxn ang="0">
                <a:pos x="connsiteX2" y="connsiteY2"/>
              </a:cxn>
            </a:cxnLst>
            <a:rect l="l" t="t" r="r" b="b"/>
            <a:pathLst>
              <a:path w="6059978" h="1244794">
                <a:moveTo>
                  <a:pt x="6059978" y="1105593"/>
                </a:moveTo>
                <a:cubicBezTo>
                  <a:pt x="5031278" y="1218507"/>
                  <a:pt x="4002578" y="1331421"/>
                  <a:pt x="2992582" y="1147156"/>
                </a:cubicBezTo>
                <a:cubicBezTo>
                  <a:pt x="1982586" y="962891"/>
                  <a:pt x="991293" y="481445"/>
                  <a:pt x="0" y="0"/>
                </a:cubicBezTo>
              </a:path>
            </a:pathLst>
          </a:custGeom>
          <a:noFill/>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966FFBB4-8997-45FE-90BF-31CB3B28CFC8}"/>
              </a:ext>
            </a:extLst>
          </p:cNvPr>
          <p:cNvCxnSpPr>
            <a:cxnSpLocks/>
            <a:endCxn id="83" idx="0"/>
          </p:cNvCxnSpPr>
          <p:nvPr/>
        </p:nvCxnSpPr>
        <p:spPr>
          <a:xfrm flipH="1">
            <a:off x="11251561" y="2860442"/>
            <a:ext cx="194110" cy="34292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6" name="Picture 4" descr="Can Oracle Be More Cloud Relevant With Their New Strategy? - Moor Insights  &amp;amp; Strategy">
            <a:extLst>
              <a:ext uri="{FF2B5EF4-FFF2-40B4-BE49-F238E27FC236}">
                <a16:creationId xmlns:a16="http://schemas.microsoft.com/office/drawing/2014/main" id="{063B41BC-6A9C-45DE-A5FF-52A267C4EE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05043" y="1968351"/>
            <a:ext cx="803563" cy="206227"/>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Straight Arrow Connector 63">
            <a:extLst>
              <a:ext uri="{FF2B5EF4-FFF2-40B4-BE49-F238E27FC236}">
                <a16:creationId xmlns:a16="http://schemas.microsoft.com/office/drawing/2014/main" id="{B862AD71-2E4E-4D84-8678-549379DA9305}"/>
              </a:ext>
            </a:extLst>
          </p:cNvPr>
          <p:cNvCxnSpPr>
            <a:cxnSpLocks/>
          </p:cNvCxnSpPr>
          <p:nvPr/>
        </p:nvCxnSpPr>
        <p:spPr>
          <a:xfrm>
            <a:off x="2546385" y="3893964"/>
            <a:ext cx="702338" cy="0"/>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A5643FB9-729C-4B11-AAFC-FAEEE58602B3}"/>
              </a:ext>
            </a:extLst>
          </p:cNvPr>
          <p:cNvSpPr txBox="1"/>
          <p:nvPr/>
        </p:nvSpPr>
        <p:spPr>
          <a:xfrm rot="2655084">
            <a:off x="8833966" y="3097313"/>
            <a:ext cx="10671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Reports</a:t>
            </a:r>
          </a:p>
        </p:txBody>
      </p:sp>
      <p:sp>
        <p:nvSpPr>
          <p:cNvPr id="37" name="TextBox 36">
            <a:extLst>
              <a:ext uri="{FF2B5EF4-FFF2-40B4-BE49-F238E27FC236}">
                <a16:creationId xmlns:a16="http://schemas.microsoft.com/office/drawing/2014/main" id="{0D437A2A-6AB9-49A5-A910-0268397AFB07}"/>
              </a:ext>
            </a:extLst>
          </p:cNvPr>
          <p:cNvSpPr txBox="1"/>
          <p:nvPr/>
        </p:nvSpPr>
        <p:spPr>
          <a:xfrm>
            <a:off x="7784232" y="5526880"/>
            <a:ext cx="3067798" cy="715581"/>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Identifies and works to correct errors and  assist with verifications</a:t>
            </a:r>
          </a:p>
        </p:txBody>
      </p:sp>
      <p:pic>
        <p:nvPicPr>
          <p:cNvPr id="39" name="Picture 4" descr="Can Oracle Be More Cloud Relevant With Their New Strategy? - Moor Insights  &amp;amp; Strategy">
            <a:extLst>
              <a:ext uri="{FF2B5EF4-FFF2-40B4-BE49-F238E27FC236}">
                <a16:creationId xmlns:a16="http://schemas.microsoft.com/office/drawing/2014/main" id="{2C29237A-B7F4-4333-9DF6-729D7D2716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3864" y="5566314"/>
            <a:ext cx="803563" cy="2062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an Oracle Be More Cloud Relevant With Their New Strategy? - Moor Insights  &amp;amp; Strategy">
            <a:extLst>
              <a:ext uri="{FF2B5EF4-FFF2-40B4-BE49-F238E27FC236}">
                <a16:creationId xmlns:a16="http://schemas.microsoft.com/office/drawing/2014/main" id="{FA90F533-CAF1-4C4A-AD59-8103820EFA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1375" y="2906299"/>
            <a:ext cx="803563" cy="20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70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500"/>
                                        <p:tgtEl>
                                          <p:spTgt spid="5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1000"/>
                                        <p:tgtEl>
                                          <p:spTgt spid="10"/>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par>
                          <p:cTn id="43" fill="hold">
                            <p:stCondLst>
                              <p:cond delay="1000"/>
                            </p:stCondLst>
                            <p:childTnLst>
                              <p:par>
                                <p:cTn id="44" presetID="22" presetClass="entr" presetSubtype="4"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down)">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1000"/>
                                        <p:tgtEl>
                                          <p:spTgt spid="29"/>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3076"/>
                                        </p:tgtEl>
                                        <p:attrNameLst>
                                          <p:attrName>style.visibility</p:attrName>
                                        </p:attrNameLst>
                                      </p:cBhvr>
                                      <p:to>
                                        <p:strVal val="visible"/>
                                      </p:to>
                                    </p:set>
                                    <p:animEffect transition="in" filter="fade">
                                      <p:cBhvr>
                                        <p:cTn id="55" dur="500"/>
                                        <p:tgtEl>
                                          <p:spTgt spid="3076"/>
                                        </p:tgtEl>
                                      </p:cBhvr>
                                    </p:animEffect>
                                  </p:childTnLst>
                                </p:cTn>
                              </p:par>
                            </p:childTnLst>
                          </p:cTn>
                        </p:par>
                        <p:par>
                          <p:cTn id="56" fill="hold">
                            <p:stCondLst>
                              <p:cond delay="1500"/>
                            </p:stCondLst>
                            <p:childTnLst>
                              <p:par>
                                <p:cTn id="57" presetID="22" presetClass="entr" presetSubtype="1"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up)">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up)">
                                      <p:cBhvr>
                                        <p:cTn id="64" dur="500"/>
                                        <p:tgtEl>
                                          <p:spTgt spid="51"/>
                                        </p:tgtEl>
                                      </p:cBhvr>
                                    </p:animEffect>
                                  </p:childTnLst>
                                </p:cTn>
                              </p:par>
                            </p:childTnLst>
                          </p:cTn>
                        </p:par>
                        <p:par>
                          <p:cTn id="65" fill="hold">
                            <p:stCondLst>
                              <p:cond delay="500"/>
                            </p:stCondLst>
                            <p:childTnLst>
                              <p:par>
                                <p:cTn id="66" presetID="22" presetClass="entr" presetSubtype="2" fill="hold" grpId="0" nodeType="afterEffect">
                                  <p:stCondLst>
                                    <p:cond delay="0"/>
                                  </p:stCondLst>
                                  <p:childTnLst>
                                    <p:set>
                                      <p:cBhvr>
                                        <p:cTn id="67" dur="1" fill="hold">
                                          <p:stCondLst>
                                            <p:cond delay="0"/>
                                          </p:stCondLst>
                                        </p:cTn>
                                        <p:tgtEl>
                                          <p:spTgt spid="83"/>
                                        </p:tgtEl>
                                        <p:attrNameLst>
                                          <p:attrName>style.visibility</p:attrName>
                                        </p:attrNameLst>
                                      </p:cBhvr>
                                      <p:to>
                                        <p:strVal val="visible"/>
                                      </p:to>
                                    </p:set>
                                    <p:animEffect transition="in" filter="wipe(right)">
                                      <p:cBhvr>
                                        <p:cTn id="68" dur="500"/>
                                        <p:tgtEl>
                                          <p:spTgt spid="83"/>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wipe(up)">
                                      <p:cBhvr>
                                        <p:cTn id="75" dur="500"/>
                                        <p:tgtEl>
                                          <p:spTgt spid="37"/>
                                        </p:tgtEl>
                                      </p:cBhvr>
                                    </p:animEffect>
                                  </p:childTnLst>
                                </p:cTn>
                              </p:par>
                              <p:par>
                                <p:cTn id="76" presetID="10" presetClass="entr" presetSubtype="0" fill="hold"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fade">
                                      <p:cBhvr>
                                        <p:cTn id="78" dur="5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wipe(left)">
                                      <p:cBhvr>
                                        <p:cTn id="83" dur="1000"/>
                                        <p:tgtEl>
                                          <p:spTgt spid="64"/>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down)">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wipe(down)">
                                      <p:cBhvr>
                                        <p:cTn id="94" dur="500"/>
                                        <p:tgtEl>
                                          <p:spTgt spid="38"/>
                                        </p:tgtEl>
                                      </p:cBhvr>
                                    </p:animEffect>
                                  </p:childTnLst>
                                </p:cTn>
                              </p:par>
                            </p:childTnLst>
                          </p:cTn>
                        </p:par>
                        <p:par>
                          <p:cTn id="95" fill="hold">
                            <p:stCondLst>
                              <p:cond delay="500"/>
                            </p:stCondLst>
                            <p:childTnLst>
                              <p:par>
                                <p:cTn id="96" presetID="22" presetClass="entr" presetSubtype="2" fill="hold" nodeType="after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wipe(right)">
                                      <p:cBhvr>
                                        <p:cTn id="98" dur="1000"/>
                                        <p:tgtEl>
                                          <p:spTgt spid="49"/>
                                        </p:tgtEl>
                                      </p:cBhvr>
                                    </p:animEffect>
                                  </p:childTnLst>
                                </p:cTn>
                              </p:par>
                            </p:childTnLst>
                          </p:cTn>
                        </p:par>
                        <p:par>
                          <p:cTn id="99" fill="hold">
                            <p:stCondLst>
                              <p:cond delay="1500"/>
                            </p:stCondLst>
                            <p:childTnLst>
                              <p:par>
                                <p:cTn id="100" presetID="10" presetClass="entr" presetSubtype="0" fill="hold" grpId="0" nodeType="after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fade">
                                      <p:cBhvr>
                                        <p:cTn id="102" dur="500"/>
                                        <p:tgtEl>
                                          <p:spTgt spid="69"/>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62"/>
                                        </p:tgtEl>
                                        <p:attrNameLst>
                                          <p:attrName>style.visibility</p:attrName>
                                        </p:attrNameLst>
                                      </p:cBhvr>
                                      <p:to>
                                        <p:strVal val="visible"/>
                                      </p:to>
                                    </p:set>
                                    <p:animEffect transition="in" filter="wipe(up)">
                                      <p:cBhvr>
                                        <p:cTn id="107" dur="1000"/>
                                        <p:tgtEl>
                                          <p:spTgt spid="62"/>
                                        </p:tgtEl>
                                      </p:cBhvr>
                                    </p:animEffect>
                                  </p:childTnLst>
                                </p:cTn>
                              </p:par>
                            </p:childTnLst>
                          </p:cTn>
                        </p:par>
                        <p:par>
                          <p:cTn id="108" fill="hold">
                            <p:stCondLst>
                              <p:cond delay="1000"/>
                            </p:stCondLst>
                            <p:childTnLst>
                              <p:par>
                                <p:cTn id="109" presetID="22" presetClass="entr" presetSubtype="4" fill="hold" grpId="0" nodeType="after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wipe(down)">
                                      <p:cBhvr>
                                        <p:cTn id="111" dur="500"/>
                                        <p:tgtEl>
                                          <p:spTgt spid="60"/>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53"/>
                                        </p:tgtEl>
                                        <p:attrNameLst>
                                          <p:attrName>style.visibility</p:attrName>
                                        </p:attrNameLst>
                                      </p:cBhvr>
                                      <p:to>
                                        <p:strVal val="visible"/>
                                      </p:to>
                                    </p:set>
                                    <p:animEffect transition="in" filter="wipe(right)">
                                      <p:cBhvr>
                                        <p:cTn id="116" dur="500"/>
                                        <p:tgtEl>
                                          <p:spTgt spid="53"/>
                                        </p:tgtEl>
                                      </p:cBhvr>
                                    </p:animEffect>
                                  </p:childTnLst>
                                </p:cTn>
                              </p:par>
                              <p:par>
                                <p:cTn id="117" presetID="22" presetClass="entr" presetSubtype="2"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wipe(right)">
                                      <p:cBhvr>
                                        <p:cTn id="1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5" grpId="0" animBg="1"/>
      <p:bldP spid="60" grpId="0" animBg="1"/>
      <p:bldP spid="83" grpId="0" animBg="1"/>
      <p:bldP spid="11" grpId="0"/>
      <p:bldP spid="15" grpId="0"/>
      <p:bldP spid="40" grpId="0"/>
      <p:bldP spid="34" grpId="0"/>
      <p:bldP spid="36" grpId="0" animBg="1"/>
      <p:bldP spid="38" grpId="0" animBg="1"/>
      <p:bldP spid="30" grpId="0"/>
      <p:bldP spid="53" grpId="0" animBg="1"/>
      <p:bldP spid="69" grpId="0"/>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34C14-41D3-4650-9742-3E774804C94B}"/>
              </a:ext>
            </a:extLst>
          </p:cNvPr>
          <p:cNvSpPr>
            <a:spLocks noGrp="1"/>
          </p:cNvSpPr>
          <p:nvPr>
            <p:ph type="title"/>
          </p:nvPr>
        </p:nvSpPr>
        <p:spPr>
          <a:xfrm>
            <a:off x="714375" y="88558"/>
            <a:ext cx="10515600" cy="1205222"/>
          </a:xfrm>
        </p:spPr>
        <p:txBody>
          <a:bodyPr>
            <a:normAutofit/>
          </a:bodyPr>
          <a:lstStyle/>
          <a:p>
            <a:pPr algn="ctr"/>
            <a:r>
              <a:rPr lang="en-US" b="1" dirty="0">
                <a:solidFill>
                  <a:srgbClr val="4472C4"/>
                </a:solidFill>
              </a:rPr>
              <a:t>Bridge Programs</a:t>
            </a:r>
          </a:p>
        </p:txBody>
      </p:sp>
      <p:pic>
        <p:nvPicPr>
          <p:cNvPr id="2050" name="Picture 2" descr="Concord's North Bridge - Minute Man National Historical Park (U.S. National  Park Service)">
            <a:extLst>
              <a:ext uri="{FF2B5EF4-FFF2-40B4-BE49-F238E27FC236}">
                <a16:creationId xmlns:a16="http://schemas.microsoft.com/office/drawing/2014/main" id="{4D74E205-E67D-4FE8-9F9B-DA29979E286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6100"/>
                    </a14:imgEffect>
                  </a14:imgLayer>
                </a14:imgProps>
              </a:ext>
              <a:ext uri="{28A0092B-C50C-407E-A947-70E740481C1C}">
                <a14:useLocalDpi xmlns:a14="http://schemas.microsoft.com/office/drawing/2010/main" val="0"/>
              </a:ext>
            </a:extLst>
          </a:blip>
          <a:srcRect l="149" r="8423"/>
          <a:stretch/>
        </p:blipFill>
        <p:spPr bwMode="auto">
          <a:xfrm>
            <a:off x="6688960" y="3315061"/>
            <a:ext cx="5094708" cy="25351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82C2CF7-B3C7-429C-B446-07E8D73DA6FB}"/>
              </a:ext>
            </a:extLst>
          </p:cNvPr>
          <p:cNvSpPr/>
          <p:nvPr/>
        </p:nvSpPr>
        <p:spPr>
          <a:xfrm>
            <a:off x="461962" y="1071800"/>
            <a:ext cx="11268075" cy="1815882"/>
          </a:xfrm>
          <a:prstGeom prst="rect">
            <a:avLst/>
          </a:prstGeom>
        </p:spPr>
        <p:txBody>
          <a:bodyPr wrap="square">
            <a:spAutoFit/>
          </a:bodyPr>
          <a:lstStyle/>
          <a:p>
            <a:r>
              <a:rPr lang="en-US" sz="2800" dirty="0">
                <a:ea typeface="Times New Roman" panose="02020603050405020304" pitchFamily="18" charset="0"/>
              </a:rPr>
              <a:t>The transition to college from high school has always been difficult for students, but complications resulting from COVID protocols have added to transition issues. A mix of academic, social, financial, and emotional factors impact the ability of students to successfully transition. </a:t>
            </a:r>
            <a:endParaRPr lang="en-US" sz="2800" dirty="0"/>
          </a:p>
        </p:txBody>
      </p:sp>
      <p:sp>
        <p:nvSpPr>
          <p:cNvPr id="5" name="TextBox 4">
            <a:extLst>
              <a:ext uri="{FF2B5EF4-FFF2-40B4-BE49-F238E27FC236}">
                <a16:creationId xmlns:a16="http://schemas.microsoft.com/office/drawing/2014/main" id="{587A1D23-EBDC-48FB-BBEC-CDB815968A86}"/>
              </a:ext>
            </a:extLst>
          </p:cNvPr>
          <p:cNvSpPr txBox="1"/>
          <p:nvPr/>
        </p:nvSpPr>
        <p:spPr>
          <a:xfrm>
            <a:off x="408332" y="3028359"/>
            <a:ext cx="6280628" cy="3108543"/>
          </a:xfrm>
          <a:prstGeom prst="rect">
            <a:avLst/>
          </a:prstGeom>
          <a:noFill/>
        </p:spPr>
        <p:txBody>
          <a:bodyPr wrap="square" rtlCol="0">
            <a:spAutoFit/>
          </a:bodyPr>
          <a:lstStyle/>
          <a:p>
            <a:pPr marL="285750" indent="-285750">
              <a:buFont typeface="Wingdings" panose="05000000000000000000" pitchFamily="2" charset="2"/>
              <a:buChar char="§"/>
            </a:pPr>
            <a:r>
              <a:rPr lang="en-US" sz="2800" dirty="0"/>
              <a:t>Competitive RFP </a:t>
            </a:r>
          </a:p>
          <a:p>
            <a:pPr marL="285750" indent="-285750">
              <a:buFont typeface="Wingdings" panose="05000000000000000000" pitchFamily="2" charset="2"/>
              <a:buChar char="§"/>
            </a:pPr>
            <a:r>
              <a:rPr lang="en-US" sz="2800" dirty="0"/>
              <a:t>Support the enhancement and expansion of college and university summer bridge programs that help students with the transition to college </a:t>
            </a:r>
          </a:p>
          <a:p>
            <a:pPr marL="285750" indent="-285750">
              <a:buFont typeface="Wingdings" panose="05000000000000000000" pitchFamily="2" charset="2"/>
              <a:buChar char="§"/>
            </a:pPr>
            <a:r>
              <a:rPr lang="en-US" sz="2800" dirty="0"/>
              <a:t>GEERs 2 Funds $1,500,000</a:t>
            </a:r>
          </a:p>
          <a:p>
            <a:pPr marL="285750" indent="-285750">
              <a:buFont typeface="Wingdings" panose="05000000000000000000" pitchFamily="2" charset="2"/>
              <a:buChar char="§"/>
            </a:pPr>
            <a:r>
              <a:rPr lang="en-US" sz="2800" dirty="0"/>
              <a:t>Up to $100,000 per approved proposal</a:t>
            </a:r>
          </a:p>
        </p:txBody>
      </p:sp>
    </p:spTree>
    <p:extLst>
      <p:ext uri="{BB962C8B-B14F-4D97-AF65-F5344CB8AC3E}">
        <p14:creationId xmlns:p14="http://schemas.microsoft.com/office/powerpoint/2010/main" val="11537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826154" y="705017"/>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rgbClr val="4472C4"/>
                </a:solidFill>
                <a:latin typeface="+mn-lt"/>
              </a:rPr>
              <a:t>VIII</a:t>
            </a:r>
            <a:r>
              <a:rPr kumimoji="0" lang="en-US" b="1" i="0" u="none" strike="noStrike" kern="1200" cap="all" spc="0" normalizeH="0" baseline="0" noProof="0" dirty="0">
                <a:ln>
                  <a:noFill/>
                </a:ln>
                <a:solidFill>
                  <a:srgbClr val="4472C4"/>
                </a:solidFill>
                <a:effectLst/>
                <a:uLnTx/>
                <a:uFillTx/>
                <a:latin typeface="+mn-lt"/>
              </a:rPr>
              <a:t>.   DISCUSSION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3" name="Picture 2">
            <a:extLst>
              <a:ext uri="{FF2B5EF4-FFF2-40B4-BE49-F238E27FC236}">
                <a16:creationId xmlns:a16="http://schemas.microsoft.com/office/drawing/2014/main" id="{8BCCD765-BD88-4206-845B-50E794B6C1CB}"/>
              </a:ext>
            </a:extLst>
          </p:cNvPr>
          <p:cNvPicPr>
            <a:picLocks noChangeAspect="1"/>
          </p:cNvPicPr>
          <p:nvPr/>
        </p:nvPicPr>
        <p:blipFill>
          <a:blip r:embed="rId3"/>
          <a:stretch>
            <a:fillRect/>
          </a:stretch>
        </p:blipFill>
        <p:spPr>
          <a:xfrm>
            <a:off x="3395238" y="1798864"/>
            <a:ext cx="5401524" cy="3493311"/>
          </a:xfrm>
          <a:prstGeom prst="rect">
            <a:avLst/>
          </a:prstGeom>
        </p:spPr>
      </p:pic>
      <p:sp>
        <p:nvSpPr>
          <p:cNvPr id="4" name="Slide Number Placeholder 5">
            <a:extLst>
              <a:ext uri="{FF2B5EF4-FFF2-40B4-BE49-F238E27FC236}">
                <a16:creationId xmlns:a16="http://schemas.microsoft.com/office/drawing/2014/main" id="{2F2A1D27-07EB-4E06-B36A-5C593E6928E0}"/>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48</a:t>
            </a:fld>
            <a:endParaRPr lang="en-US" dirty="0"/>
          </a:p>
        </p:txBody>
      </p:sp>
    </p:spTree>
    <p:extLst>
      <p:ext uri="{BB962C8B-B14F-4D97-AF65-F5344CB8AC3E}">
        <p14:creationId xmlns:p14="http://schemas.microsoft.com/office/powerpoint/2010/main" val="2993422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7413" y="3309937"/>
            <a:ext cx="9144000" cy="1641490"/>
          </a:xfrm>
        </p:spPr>
        <p:txBody>
          <a:bodyPr>
            <a:normAutofit fontScale="90000"/>
          </a:bodyPr>
          <a:lstStyle/>
          <a:p>
            <a:pPr algn="ctr"/>
            <a:r>
              <a:rPr lang="en-US" dirty="0"/>
              <a:t>Retain Alabama</a:t>
            </a:r>
            <a:br>
              <a:rPr lang="en-US" sz="8000" dirty="0"/>
            </a:br>
            <a:br>
              <a:rPr lang="en-US" dirty="0"/>
            </a:br>
            <a:endParaRPr lang="en-US" sz="73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3726" y="3309937"/>
            <a:ext cx="2111375" cy="2111375"/>
          </a:xfrm>
          <a:prstGeom prst="rect">
            <a:avLst/>
          </a:prstGeom>
        </p:spPr>
      </p:pic>
    </p:spTree>
    <p:extLst>
      <p:ext uri="{BB962C8B-B14F-4D97-AF65-F5344CB8AC3E}">
        <p14:creationId xmlns:p14="http://schemas.microsoft.com/office/powerpoint/2010/main" val="1891706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a:t>
            </a:fld>
            <a:endParaRPr lang="en-US">
              <a:solidFill>
                <a:srgbClr val="46464A">
                  <a:lumMod val="60000"/>
                  <a:lumOff val="40000"/>
                </a:srgbClr>
              </a:solidFill>
            </a:endParaRPr>
          </a:p>
        </p:txBody>
      </p:sp>
      <p:sp>
        <p:nvSpPr>
          <p:cNvPr id="6" name="Rectangle 5"/>
          <p:cNvSpPr/>
          <p:nvPr/>
        </p:nvSpPr>
        <p:spPr>
          <a:xfrm>
            <a:off x="5049116" y="2709458"/>
            <a:ext cx="5585481" cy="954107"/>
          </a:xfrm>
          <a:prstGeom prst="rect">
            <a:avLst/>
          </a:prstGeom>
        </p:spPr>
        <p:txBody>
          <a:bodyPr wrap="square">
            <a:spAutoFit/>
          </a:bodyPr>
          <a:lstStyle/>
          <a:p>
            <a:r>
              <a:rPr lang="en-US" sz="2800" b="1" kern="1400" dirty="0">
                <a:solidFill>
                  <a:srgbClr val="000000"/>
                </a:solidFill>
              </a:rPr>
              <a:t>Commission Meeting Minutes of June 11, 2021</a:t>
            </a:r>
            <a:endParaRPr lang="en-US" sz="2800" dirty="0"/>
          </a:p>
        </p:txBody>
      </p:sp>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IV.	  C</a:t>
            </a:r>
            <a:r>
              <a:rPr lang="en-US" b="1" dirty="0">
                <a:solidFill>
                  <a:srgbClr val="4472C4"/>
                </a:solidFill>
                <a:latin typeface="+mn-lt"/>
              </a:rPr>
              <a:t>ONSIDE</a:t>
            </a:r>
            <a:r>
              <a:rPr lang="en-US" b="1" dirty="0">
                <a:solidFill>
                  <a:schemeClr val="accent5"/>
                </a:solidFill>
                <a:latin typeface="+mn-lt"/>
              </a:rPr>
              <a:t>RATION OF MINUTES</a:t>
            </a:r>
          </a:p>
        </p:txBody>
      </p:sp>
      <p:pic>
        <p:nvPicPr>
          <p:cNvPr id="8" name="Picture 7" descr="Image result for www.clipartmeetingminutes">
            <a:hlinkClick r:id="rId2" tgtFrame="&quot;_blank&quot;"/>
          </p:cNvPr>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6042" y="1954145"/>
            <a:ext cx="3426064" cy="4402205"/>
          </a:xfrm>
          <a:prstGeom prst="rect">
            <a:avLst/>
          </a:prstGeom>
          <a:noFill/>
          <a:ln>
            <a:noFill/>
          </a:ln>
        </p:spPr>
      </p:pic>
    </p:spTree>
    <p:extLst>
      <p:ext uri="{BB962C8B-B14F-4D97-AF65-F5344CB8AC3E}">
        <p14:creationId xmlns:p14="http://schemas.microsoft.com/office/powerpoint/2010/main" val="3462259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8701" y="737791"/>
            <a:ext cx="11554598" cy="808453"/>
          </a:xfrm>
          <a:prstGeom prst="rect">
            <a:avLst/>
          </a:prstGeom>
          <a:noFill/>
          <a:ln>
            <a:noFill/>
          </a:ln>
        </p:spPr>
        <p:txBody>
          <a:bodyPr spcFirstLastPara="1" wrap="square" lIns="45700" tIns="45700" rIns="45700" bIns="45700" anchor="ctr" anchorCtr="0">
            <a:noAutofit/>
          </a:bodyPr>
          <a:lstStyle/>
          <a:p>
            <a:pPr marL="0" lvl="0" indent="0" algn="ctr" rtl="0">
              <a:lnSpc>
                <a:spcPct val="90000"/>
              </a:lnSpc>
              <a:spcBef>
                <a:spcPts val="0"/>
              </a:spcBef>
              <a:spcAft>
                <a:spcPts val="0"/>
              </a:spcAft>
              <a:buClr>
                <a:srgbClr val="FFFFFF"/>
              </a:buClr>
              <a:buSzPts val="4400"/>
              <a:buFont typeface="Arial"/>
              <a:buNone/>
            </a:pPr>
            <a:r>
              <a:rPr lang="en-US" sz="4400" b="1" i="0" u="none" strike="noStrike" cap="none" dirty="0">
                <a:solidFill>
                  <a:schemeClr val="accent1"/>
                </a:solidFill>
                <a:latin typeface="Arial"/>
                <a:ea typeface="Arial"/>
                <a:cs typeface="Arial"/>
                <a:sym typeface="Arial"/>
              </a:rPr>
              <a:t>THE RETENTION PROBLEM</a:t>
            </a:r>
            <a:endParaRPr sz="4400" b="1" i="0" u="none" strike="noStrike" cap="none" dirty="0">
              <a:solidFill>
                <a:schemeClr val="accent1"/>
              </a:solidFill>
              <a:latin typeface="Arial"/>
              <a:ea typeface="Arial"/>
              <a:cs typeface="Arial"/>
              <a:sym typeface="Arial"/>
            </a:endParaRPr>
          </a:p>
        </p:txBody>
      </p:sp>
      <p:cxnSp>
        <p:nvCxnSpPr>
          <p:cNvPr id="79" name="Google Shape;79;p15"/>
          <p:cNvCxnSpPr>
            <a:cxnSpLocks/>
          </p:cNvCxnSpPr>
          <p:nvPr/>
        </p:nvCxnSpPr>
        <p:spPr>
          <a:xfrm flipV="1">
            <a:off x="1511476" y="1932963"/>
            <a:ext cx="0" cy="4822630"/>
          </a:xfrm>
          <a:prstGeom prst="straightConnector1">
            <a:avLst/>
          </a:prstGeom>
          <a:noFill/>
          <a:ln w="127000" cap="flat" cmpd="sng">
            <a:solidFill>
              <a:srgbClr val="0070C0"/>
            </a:solidFill>
            <a:prstDash val="solid"/>
            <a:miter lim="8000"/>
            <a:headEnd type="none" w="sm" len="sm"/>
            <a:tailEnd type="none" w="sm" len="sm"/>
          </a:ln>
        </p:spPr>
      </p:cxnSp>
      <p:sp>
        <p:nvSpPr>
          <p:cNvPr id="80" name="Google Shape;80;p15"/>
          <p:cNvSpPr txBox="1"/>
          <p:nvPr/>
        </p:nvSpPr>
        <p:spPr>
          <a:xfrm>
            <a:off x="2400305" y="1677180"/>
            <a:ext cx="8174749" cy="393519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FFFFFF"/>
              </a:buClr>
              <a:buSzPts val="2400"/>
              <a:buFont typeface="Arial"/>
              <a:buNone/>
            </a:pPr>
            <a:r>
              <a:rPr lang="en-US" sz="2400" b="0" i="1" u="none" strike="noStrike" cap="none" dirty="0">
                <a:solidFill>
                  <a:srgbClr val="0070C0"/>
                </a:solidFill>
                <a:latin typeface="Arial"/>
                <a:ea typeface="Arial"/>
                <a:cs typeface="Arial"/>
                <a:sym typeface="Arial"/>
              </a:rPr>
              <a:t>Forbes </a:t>
            </a:r>
            <a:r>
              <a:rPr lang="en-US" sz="2400" b="0" i="0" u="none" strike="noStrike" cap="none" dirty="0">
                <a:solidFill>
                  <a:srgbClr val="0070C0"/>
                </a:solidFill>
                <a:latin typeface="Arial"/>
                <a:ea typeface="Arial"/>
                <a:cs typeface="Arial"/>
                <a:sym typeface="Arial"/>
              </a:rPr>
              <a:t>has ranked Alabama the </a:t>
            </a:r>
            <a:r>
              <a:rPr lang="en-US" sz="3200" b="1" i="0" u="none" strike="noStrike" cap="none" dirty="0">
                <a:solidFill>
                  <a:srgbClr val="0070C0"/>
                </a:solidFill>
                <a:latin typeface="Arial"/>
                <a:ea typeface="Arial"/>
                <a:cs typeface="Arial"/>
                <a:sym typeface="Arial"/>
              </a:rPr>
              <a:t>nation’s third worst </a:t>
            </a:r>
            <a:r>
              <a:rPr lang="en-US" sz="2400" b="0" i="0" u="none" strike="noStrike" cap="none" dirty="0">
                <a:solidFill>
                  <a:srgbClr val="0070C0"/>
                </a:solidFill>
                <a:latin typeface="Arial"/>
                <a:ea typeface="Arial"/>
                <a:cs typeface="Arial"/>
                <a:sym typeface="Arial"/>
              </a:rPr>
              <a:t>at </a:t>
            </a:r>
            <a:r>
              <a:rPr lang="en-US" sz="2400" b="0" i="0" u="none" strike="noStrike" cap="none" dirty="0">
                <a:solidFill>
                  <a:srgbClr val="0070C0"/>
                </a:solidFill>
                <a:sym typeface="Arial"/>
              </a:rPr>
              <a:t>retaining its college graduates.</a:t>
            </a:r>
            <a:endParaRPr sz="2400" b="0" i="0" u="none" strike="noStrike" cap="none" dirty="0">
              <a:solidFill>
                <a:srgbClr val="0070C0"/>
              </a:solidFill>
              <a:latin typeface="Calibri"/>
              <a:ea typeface="Calibri"/>
              <a:cs typeface="Calibri"/>
              <a:sym typeface="Calibri"/>
            </a:endParaRPr>
          </a:p>
        </p:txBody>
      </p:sp>
      <p:sp>
        <p:nvSpPr>
          <p:cNvPr id="81" name="Google Shape;81;p15"/>
          <p:cNvSpPr txBox="1"/>
          <p:nvPr/>
        </p:nvSpPr>
        <p:spPr>
          <a:xfrm>
            <a:off x="3061885" y="4344278"/>
            <a:ext cx="5491698" cy="464688"/>
          </a:xfrm>
          <a:prstGeom prst="rect">
            <a:avLst/>
          </a:prstGeom>
          <a:no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626262"/>
              </a:buClr>
              <a:buSzPts val="1400"/>
              <a:buFont typeface="Arial"/>
              <a:buNone/>
            </a:pPr>
            <a:r>
              <a:rPr lang="en-US" sz="1400" b="0" i="0" u="none" strike="noStrike" cap="none" dirty="0">
                <a:solidFill>
                  <a:schemeClr val="tx1"/>
                </a:solidFill>
                <a:sym typeface="Arial"/>
              </a:rPr>
              <a:t>Source: The Wall Street Journal</a:t>
            </a:r>
            <a:endParaRPr dirty="0">
              <a:solidFill>
                <a:schemeClr val="tx1"/>
              </a:solidFill>
            </a:endParaRPr>
          </a:p>
          <a:p>
            <a:pPr marL="0" marR="0" lvl="0" indent="0" algn="r" rtl="0">
              <a:lnSpc>
                <a:spcPct val="100000"/>
              </a:lnSpc>
              <a:spcBef>
                <a:spcPts val="0"/>
              </a:spcBef>
              <a:spcAft>
                <a:spcPts val="0"/>
              </a:spcAft>
              <a:buClr>
                <a:srgbClr val="626262"/>
              </a:buClr>
              <a:buSzPts val="1400"/>
              <a:buFont typeface="Arial"/>
              <a:buNone/>
            </a:pPr>
            <a:r>
              <a:rPr lang="en-US" sz="1400" b="0" i="0" u="none" strike="noStrike" cap="none" dirty="0">
                <a:solidFill>
                  <a:schemeClr val="tx1"/>
                </a:solidFill>
                <a:sym typeface="Arial"/>
              </a:rPr>
              <a:t>Forbes Magazine</a:t>
            </a:r>
            <a:endParaRPr dirty="0">
              <a:solidFill>
                <a:schemeClr val="tx1"/>
              </a:solidFill>
            </a:endParaRPr>
          </a:p>
          <a:p>
            <a:pPr marL="0" marR="0" lvl="0" indent="0" algn="r" rtl="0">
              <a:lnSpc>
                <a:spcPct val="100000"/>
              </a:lnSpc>
              <a:spcBef>
                <a:spcPts val="0"/>
              </a:spcBef>
              <a:spcAft>
                <a:spcPts val="0"/>
              </a:spcAft>
              <a:buClr>
                <a:srgbClr val="626262"/>
              </a:buClr>
              <a:buSzPts val="1400"/>
              <a:buFont typeface="Arial"/>
              <a:buNone/>
            </a:pPr>
            <a:r>
              <a:rPr lang="en-US" sz="1400" b="0" i="0" u="none" strike="noStrike" cap="none" dirty="0">
                <a:solidFill>
                  <a:schemeClr val="tx1"/>
                </a:solidFill>
                <a:latin typeface="Arial"/>
                <a:ea typeface="Arial"/>
                <a:cs typeface="Arial"/>
                <a:sym typeface="Arial"/>
              </a:rPr>
              <a:t>StrategyWise</a:t>
            </a:r>
            <a:r>
              <a:rPr lang="en-US" sz="1400" b="0" i="0" u="none" strike="noStrike" cap="none" dirty="0">
                <a:solidFill>
                  <a:schemeClr val="tx1"/>
                </a:solidFill>
                <a:sym typeface="Arial"/>
              </a:rPr>
              <a:t> Innovation &amp; Entrepreneurship Report for EDPA</a:t>
            </a:r>
            <a:endParaRPr sz="1800" b="0" i="0" u="none" strike="noStrike" cap="none" dirty="0">
              <a:solidFill>
                <a:schemeClr val="tx1"/>
              </a:solidFill>
              <a:latin typeface="Calibri"/>
              <a:ea typeface="Calibri"/>
              <a:cs typeface="Calibri"/>
              <a:sym typeface="Calibri"/>
            </a:endParaRPr>
          </a:p>
        </p:txBody>
      </p:sp>
      <p:sp>
        <p:nvSpPr>
          <p:cNvPr id="82" name="Google Shape;82;p15"/>
          <p:cNvSpPr txBox="1">
            <a:spLocks noGrp="1"/>
          </p:cNvSpPr>
          <p:nvPr>
            <p:ph type="sldNum" idx="12"/>
          </p:nvPr>
        </p:nvSpPr>
        <p:spPr>
          <a:xfrm>
            <a:off x="5720347" y="6349728"/>
            <a:ext cx="375635" cy="163215"/>
          </a:xfrm>
          <a:prstGeom prst="rect">
            <a:avLst/>
          </a:prstGeom>
          <a:noFill/>
          <a:ln>
            <a:noFill/>
          </a:ln>
        </p:spPr>
        <p:txBody>
          <a:bodyPr spcFirstLastPara="1" wrap="square" lIns="45700" tIns="45700" rIns="45700" bIns="45700" anchor="t" anchorCtr="0">
            <a:noAutofit/>
          </a:bodyPr>
          <a:lstStyle/>
          <a:p>
            <a:pPr marL="0" lvl="0" indent="0" algn="ctr" rtl="0">
              <a:lnSpc>
                <a:spcPct val="100000"/>
              </a:lnSpc>
              <a:spcBef>
                <a:spcPts val="0"/>
              </a:spcBef>
              <a:spcAft>
                <a:spcPts val="0"/>
              </a:spcAft>
              <a:buClr>
                <a:srgbClr val="969696"/>
              </a:buClr>
              <a:buSzPts val="1000"/>
              <a:buFont typeface="Arial"/>
              <a:buNone/>
            </a:pPr>
            <a:fld id="{00000000-1234-1234-1234-123412341234}" type="slidenum">
              <a:rPr lang="en-US" sz="1000" b="1">
                <a:solidFill>
                  <a:srgbClr val="969696"/>
                </a:solidFill>
                <a:latin typeface="Arial"/>
                <a:ea typeface="Arial"/>
                <a:cs typeface="Arial"/>
                <a:sym typeface="Arial"/>
              </a:rPr>
              <a:t>50</a:t>
            </a:fld>
            <a:endParaRPr/>
          </a:p>
        </p:txBody>
      </p:sp>
      <p:sp>
        <p:nvSpPr>
          <p:cNvPr id="25" name="Google Shape;78;p15">
            <a:extLst>
              <a:ext uri="{FF2B5EF4-FFF2-40B4-BE49-F238E27FC236}">
                <a16:creationId xmlns:a16="http://schemas.microsoft.com/office/drawing/2014/main" id="{99247C1F-5EE8-446B-84B1-B04ACB8CC1A1}"/>
              </a:ext>
            </a:extLst>
          </p:cNvPr>
          <p:cNvSpPr txBox="1">
            <a:spLocks/>
          </p:cNvSpPr>
          <p:nvPr/>
        </p:nvSpPr>
        <p:spPr>
          <a:xfrm>
            <a:off x="2158496" y="2858382"/>
            <a:ext cx="6558488" cy="3629025"/>
          </a:xfrm>
          <a:prstGeom prst="rect">
            <a:avLst/>
          </a:prstGeom>
          <a:noFill/>
          <a:ln>
            <a:noFill/>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9pPr>
          </a:lstStyle>
          <a:p>
            <a:pPr marL="342900">
              <a:spcBef>
                <a:spcPts val="0"/>
              </a:spcBef>
              <a:buClr>
                <a:srgbClr val="D4FB79"/>
              </a:buClr>
              <a:buSzPts val="3600"/>
            </a:pPr>
            <a:r>
              <a:rPr lang="en-US" sz="2324" dirty="0">
                <a:solidFill>
                  <a:schemeClr val="tx1"/>
                </a:solidFill>
                <a:latin typeface="+mn-lt"/>
              </a:rPr>
              <a:t>Although 2 out of 3 in-state students are in the workforce one year after graduation, the retention of recent Alabama graduates is low compared to other states.  </a:t>
            </a:r>
            <a:endParaRPr lang="en-US" sz="2490" strike="sngStrike" dirty="0">
              <a:solidFill>
                <a:schemeClr val="tx1"/>
              </a:solidFill>
              <a:latin typeface="+mn-lt"/>
            </a:endParaRPr>
          </a:p>
        </p:txBody>
      </p:sp>
      <p:pic>
        <p:nvPicPr>
          <p:cNvPr id="3" name="Picture 2">
            <a:extLst>
              <a:ext uri="{FF2B5EF4-FFF2-40B4-BE49-F238E27FC236}">
                <a16:creationId xmlns:a16="http://schemas.microsoft.com/office/drawing/2014/main" id="{5C3FEE1F-09F7-4F03-8A82-D3BD07CE3A40}"/>
              </a:ext>
            </a:extLst>
          </p:cNvPr>
          <p:cNvPicPr>
            <a:picLocks noChangeAspect="1"/>
          </p:cNvPicPr>
          <p:nvPr/>
        </p:nvPicPr>
        <p:blipFill>
          <a:blip r:embed="rId3"/>
          <a:stretch>
            <a:fillRect/>
          </a:stretch>
        </p:blipFill>
        <p:spPr>
          <a:xfrm>
            <a:off x="9200602" y="2409632"/>
            <a:ext cx="2400835" cy="416708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5156-D358-4CC5-A3CE-08F7506A3864}"/>
              </a:ext>
            </a:extLst>
          </p:cNvPr>
          <p:cNvSpPr>
            <a:spLocks noGrp="1"/>
          </p:cNvSpPr>
          <p:nvPr>
            <p:ph type="title"/>
          </p:nvPr>
        </p:nvSpPr>
        <p:spPr>
          <a:xfrm>
            <a:off x="164727" y="89377"/>
            <a:ext cx="11862546" cy="1450757"/>
          </a:xfrm>
        </p:spPr>
        <p:txBody>
          <a:bodyPr>
            <a:normAutofit/>
          </a:bodyPr>
          <a:lstStyle/>
          <a:p>
            <a:pPr algn="ctr"/>
            <a:r>
              <a:rPr lang="en-US" sz="4000" b="1" dirty="0">
                <a:solidFill>
                  <a:srgbClr val="4472C4"/>
                </a:solidFill>
              </a:rPr>
              <a:t>Retain Alabama is an initiative developed in response to the 2020 Employment Outcomes Report </a:t>
            </a:r>
          </a:p>
        </p:txBody>
      </p:sp>
      <p:sp>
        <p:nvSpPr>
          <p:cNvPr id="4" name="Slide Number Placeholder 3">
            <a:extLst>
              <a:ext uri="{FF2B5EF4-FFF2-40B4-BE49-F238E27FC236}">
                <a16:creationId xmlns:a16="http://schemas.microsoft.com/office/drawing/2014/main" id="{A27FDAD7-E894-4D93-83B3-C4CBA4F100F0}"/>
              </a:ext>
            </a:extLst>
          </p:cNvPr>
          <p:cNvSpPr>
            <a:spLocks noGrp="1"/>
          </p:cNvSpPr>
          <p:nvPr>
            <p:ph type="sldNum" sz="quarter" idx="12"/>
          </p:nvPr>
        </p:nvSpPr>
        <p:spPr/>
        <p:txBody>
          <a:bodyPr/>
          <a:lstStyle/>
          <a:p>
            <a:fld id="{BBEEDDFD-C589-44DF-AB8A-F9A65C3AD0B9}" type="slidenum">
              <a:rPr lang="en-US" smtClean="0"/>
              <a:pPr/>
              <a:t>51</a:t>
            </a:fld>
            <a:endParaRPr lang="en-US" dirty="0"/>
          </a:p>
        </p:txBody>
      </p:sp>
      <p:pic>
        <p:nvPicPr>
          <p:cNvPr id="5" name="Picture 4">
            <a:extLst>
              <a:ext uri="{FF2B5EF4-FFF2-40B4-BE49-F238E27FC236}">
                <a16:creationId xmlns:a16="http://schemas.microsoft.com/office/drawing/2014/main" id="{0317F863-739A-4CC2-BCBA-42DB79B13732}"/>
              </a:ext>
            </a:extLst>
          </p:cNvPr>
          <p:cNvPicPr>
            <a:picLocks noChangeAspect="1"/>
          </p:cNvPicPr>
          <p:nvPr/>
        </p:nvPicPr>
        <p:blipFill>
          <a:blip r:embed="rId2"/>
          <a:stretch>
            <a:fillRect/>
          </a:stretch>
        </p:blipFill>
        <p:spPr>
          <a:xfrm>
            <a:off x="1719665" y="1579904"/>
            <a:ext cx="3723471" cy="4776446"/>
          </a:xfrm>
          <a:prstGeom prst="rect">
            <a:avLst/>
          </a:prstGeom>
        </p:spPr>
      </p:pic>
      <p:pic>
        <p:nvPicPr>
          <p:cNvPr id="6" name="Picture 5">
            <a:extLst>
              <a:ext uri="{FF2B5EF4-FFF2-40B4-BE49-F238E27FC236}">
                <a16:creationId xmlns:a16="http://schemas.microsoft.com/office/drawing/2014/main" id="{A1DA1F8E-EBF9-42FB-9908-B92FF211F75A}"/>
              </a:ext>
            </a:extLst>
          </p:cNvPr>
          <p:cNvPicPr>
            <a:picLocks noChangeAspect="1"/>
          </p:cNvPicPr>
          <p:nvPr/>
        </p:nvPicPr>
        <p:blipFill rotWithShape="1">
          <a:blip r:embed="rId3"/>
          <a:srcRect l="50000" t="57364" r="1750" b="22450"/>
          <a:stretch/>
        </p:blipFill>
        <p:spPr>
          <a:xfrm>
            <a:off x="6332640" y="4905235"/>
            <a:ext cx="4098871" cy="949072"/>
          </a:xfrm>
          <a:prstGeom prst="rect">
            <a:avLst/>
          </a:prstGeom>
        </p:spPr>
      </p:pic>
      <p:pic>
        <p:nvPicPr>
          <p:cNvPr id="7" name="Picture 6">
            <a:extLst>
              <a:ext uri="{FF2B5EF4-FFF2-40B4-BE49-F238E27FC236}">
                <a16:creationId xmlns:a16="http://schemas.microsoft.com/office/drawing/2014/main" id="{81815E09-26A6-4D59-94C1-2764C638482D}"/>
              </a:ext>
            </a:extLst>
          </p:cNvPr>
          <p:cNvPicPr>
            <a:picLocks noChangeAspect="1"/>
          </p:cNvPicPr>
          <p:nvPr/>
        </p:nvPicPr>
        <p:blipFill rotWithShape="1">
          <a:blip r:embed="rId3"/>
          <a:srcRect l="1561" t="12477" r="50189" b="21113"/>
          <a:stretch/>
        </p:blipFill>
        <p:spPr>
          <a:xfrm>
            <a:off x="6373464" y="1579904"/>
            <a:ext cx="4098871" cy="3173321"/>
          </a:xfrm>
          <a:prstGeom prst="rect">
            <a:avLst/>
          </a:prstGeom>
        </p:spPr>
      </p:pic>
      <p:pic>
        <p:nvPicPr>
          <p:cNvPr id="9" name="Picture 8">
            <a:extLst>
              <a:ext uri="{FF2B5EF4-FFF2-40B4-BE49-F238E27FC236}">
                <a16:creationId xmlns:a16="http://schemas.microsoft.com/office/drawing/2014/main" id="{12DF47E4-87CF-450C-80EF-FDD8F26C9300}"/>
              </a:ext>
            </a:extLst>
          </p:cNvPr>
          <p:cNvPicPr>
            <a:picLocks noChangeAspect="1"/>
          </p:cNvPicPr>
          <p:nvPr/>
        </p:nvPicPr>
        <p:blipFill rotWithShape="1">
          <a:blip r:embed="rId3"/>
          <a:srcRect l="53519" t="28276" r="1750" b="65875"/>
          <a:stretch/>
        </p:blipFill>
        <p:spPr>
          <a:xfrm>
            <a:off x="6459716" y="4631455"/>
            <a:ext cx="3971795" cy="292094"/>
          </a:xfrm>
          <a:prstGeom prst="rect">
            <a:avLst/>
          </a:prstGeom>
        </p:spPr>
      </p:pic>
    </p:spTree>
    <p:extLst>
      <p:ext uri="{BB962C8B-B14F-4D97-AF65-F5344CB8AC3E}">
        <p14:creationId xmlns:p14="http://schemas.microsoft.com/office/powerpoint/2010/main" val="585970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000-000003000000}"/>
              </a:ext>
            </a:extLst>
          </p:cNvPr>
          <p:cNvGraphicFramePr>
            <a:graphicFrameLocks/>
          </p:cNvGraphicFramePr>
          <p:nvPr>
            <p:extLst/>
          </p:nvPr>
        </p:nvGraphicFramePr>
        <p:xfrm>
          <a:off x="1194547" y="0"/>
          <a:ext cx="9802905" cy="6586794"/>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04F545E3-B1D8-4410-8FB5-3ADE97D121AB}"/>
              </a:ext>
            </a:extLst>
          </p:cNvPr>
          <p:cNvCxnSpPr/>
          <p:nvPr/>
        </p:nvCxnSpPr>
        <p:spPr>
          <a:xfrm flipV="1">
            <a:off x="156411" y="2634915"/>
            <a:ext cx="11887200" cy="8422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2CE1F-14AB-4470-B6E1-50A89B308A6C}"/>
              </a:ext>
            </a:extLst>
          </p:cNvPr>
          <p:cNvSpPr>
            <a:spLocks noGrp="1"/>
          </p:cNvSpPr>
          <p:nvPr>
            <p:ph type="title"/>
          </p:nvPr>
        </p:nvSpPr>
        <p:spPr>
          <a:xfrm>
            <a:off x="1066800" y="485385"/>
            <a:ext cx="10058400" cy="826205"/>
          </a:xfrm>
        </p:spPr>
        <p:txBody>
          <a:bodyPr/>
          <a:lstStyle/>
          <a:p>
            <a:pPr algn="ctr"/>
            <a:r>
              <a:rPr lang="en-US" b="1" dirty="0">
                <a:solidFill>
                  <a:srgbClr val="4472C4"/>
                </a:solidFill>
              </a:rPr>
              <a:t>Excerpt for the 2021-22 ETF Budget:  </a:t>
            </a:r>
          </a:p>
        </p:txBody>
      </p:sp>
      <p:sp>
        <p:nvSpPr>
          <p:cNvPr id="4" name="Slide Number Placeholder 3">
            <a:extLst>
              <a:ext uri="{FF2B5EF4-FFF2-40B4-BE49-F238E27FC236}">
                <a16:creationId xmlns:a16="http://schemas.microsoft.com/office/drawing/2014/main" id="{05FA2B1A-AEF1-4EFB-AB17-1612A5B42E75}"/>
              </a:ext>
            </a:extLst>
          </p:cNvPr>
          <p:cNvSpPr>
            <a:spLocks noGrp="1"/>
          </p:cNvSpPr>
          <p:nvPr>
            <p:ph type="sldNum" sz="quarter" idx="12"/>
          </p:nvPr>
        </p:nvSpPr>
        <p:spPr/>
        <p:txBody>
          <a:bodyPr/>
          <a:lstStyle/>
          <a:p>
            <a:fld id="{BBEEDDFD-C589-44DF-AB8A-F9A65C3AD0B9}" type="slidenum">
              <a:rPr lang="en-US" smtClean="0"/>
              <a:pPr/>
              <a:t>53</a:t>
            </a:fld>
            <a:endParaRPr lang="en-US" dirty="0"/>
          </a:p>
        </p:txBody>
      </p:sp>
      <p:sp>
        <p:nvSpPr>
          <p:cNvPr id="5" name="Title 1">
            <a:extLst>
              <a:ext uri="{FF2B5EF4-FFF2-40B4-BE49-F238E27FC236}">
                <a16:creationId xmlns:a16="http://schemas.microsoft.com/office/drawing/2014/main" id="{C6E6D435-C326-41F7-A745-6B3885F7B302}"/>
              </a:ext>
            </a:extLst>
          </p:cNvPr>
          <p:cNvSpPr>
            <a:spLocks noGrp="1"/>
          </p:cNvSpPr>
          <p:nvPr>
            <p:ph idx="1"/>
          </p:nvPr>
        </p:nvSpPr>
        <p:spPr>
          <a:xfrm>
            <a:off x="1066800" y="1746968"/>
            <a:ext cx="10058400" cy="4022725"/>
          </a:xfrm>
        </p:spPr>
        <p:txBody>
          <a:bodyPr>
            <a:normAutofit/>
          </a:bodyPr>
          <a:lstStyle/>
          <a:p>
            <a:r>
              <a:rPr lang="en-US" sz="4000" dirty="0"/>
              <a:t>The Retain Alabama pilot will provide digital marketing strategies targeting soon-to-be college graduates; promotional materials about opportunities; and other strategies to retain Alabama College graduates.</a:t>
            </a:r>
          </a:p>
        </p:txBody>
      </p:sp>
    </p:spTree>
    <p:extLst>
      <p:ext uri="{BB962C8B-B14F-4D97-AF65-F5344CB8AC3E}">
        <p14:creationId xmlns:p14="http://schemas.microsoft.com/office/powerpoint/2010/main" val="1222886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B94938-1BB8-4997-9677-F4101FD90C39}"/>
              </a:ext>
            </a:extLst>
          </p:cNvPr>
          <p:cNvSpPr/>
          <p:nvPr/>
        </p:nvSpPr>
        <p:spPr>
          <a:xfrm>
            <a:off x="2116568" y="0"/>
            <a:ext cx="5160666" cy="6858000"/>
          </a:xfrm>
          <a:prstGeom prst="rect">
            <a:avLst/>
          </a:prstGeom>
          <a:solidFill>
            <a:srgbClr val="B050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64BBC7-EB3F-48ED-90CE-0805B40C4AFA}"/>
              </a:ext>
            </a:extLst>
          </p:cNvPr>
          <p:cNvSpPr>
            <a:spLocks noGrp="1"/>
          </p:cNvSpPr>
          <p:nvPr>
            <p:ph type="title"/>
          </p:nvPr>
        </p:nvSpPr>
        <p:spPr>
          <a:xfrm>
            <a:off x="2603119" y="298174"/>
            <a:ext cx="5160666" cy="2481942"/>
          </a:xfrm>
        </p:spPr>
        <p:txBody>
          <a:bodyPr>
            <a:noAutofit/>
          </a:bodyPr>
          <a:lstStyle/>
          <a:p>
            <a:r>
              <a:rPr lang="en-US" b="1" dirty="0">
                <a:solidFill>
                  <a:schemeClr val="bg1"/>
                </a:solidFill>
                <a:effectLst>
                  <a:innerShdw blurRad="63500" dist="50800" dir="13500000">
                    <a:prstClr val="black">
                      <a:alpha val="50000"/>
                    </a:prstClr>
                  </a:innerShdw>
                </a:effectLst>
                <a:latin typeface="+mn-lt"/>
              </a:rPr>
              <a:t>Retain Alabama </a:t>
            </a:r>
            <a:br>
              <a:rPr lang="en-US" b="1" dirty="0">
                <a:solidFill>
                  <a:schemeClr val="bg1"/>
                </a:solidFill>
                <a:effectLst>
                  <a:innerShdw blurRad="63500" dist="50800" dir="13500000">
                    <a:prstClr val="black">
                      <a:alpha val="50000"/>
                    </a:prstClr>
                  </a:innerShdw>
                </a:effectLst>
                <a:latin typeface="+mn-lt"/>
              </a:rPr>
            </a:br>
            <a:r>
              <a:rPr lang="en-US" b="1" dirty="0">
                <a:solidFill>
                  <a:schemeClr val="bg1"/>
                </a:solidFill>
                <a:effectLst>
                  <a:innerShdw blurRad="63500" dist="50800" dir="13500000">
                    <a:prstClr val="black">
                      <a:alpha val="50000"/>
                    </a:prstClr>
                  </a:innerShdw>
                </a:effectLst>
                <a:latin typeface="+mn-lt"/>
              </a:rPr>
              <a:t>Survey Results</a:t>
            </a:r>
            <a:br>
              <a:rPr lang="en-US" b="1" dirty="0">
                <a:solidFill>
                  <a:schemeClr val="bg1"/>
                </a:solidFill>
                <a:effectLst>
                  <a:innerShdw blurRad="63500" dist="50800" dir="13500000">
                    <a:prstClr val="black">
                      <a:alpha val="50000"/>
                    </a:prstClr>
                  </a:innerShdw>
                </a:effectLst>
                <a:latin typeface="+mn-lt"/>
              </a:rPr>
            </a:br>
            <a:br>
              <a:rPr lang="en-US" b="1" dirty="0">
                <a:solidFill>
                  <a:schemeClr val="bg1"/>
                </a:solidFill>
                <a:latin typeface="+mn-lt"/>
              </a:rPr>
            </a:br>
            <a:r>
              <a:rPr lang="en-US" b="1" dirty="0">
                <a:solidFill>
                  <a:schemeClr val="bg1"/>
                </a:solidFill>
                <a:effectLst>
                  <a:innerShdw blurRad="63500" dist="50800" dir="13500000">
                    <a:prstClr val="black">
                      <a:alpha val="50000"/>
                    </a:prstClr>
                  </a:innerShdw>
                </a:effectLst>
                <a:latin typeface="+mn-lt"/>
              </a:rPr>
              <a:t>2021</a:t>
            </a:r>
          </a:p>
        </p:txBody>
      </p:sp>
      <p:pic>
        <p:nvPicPr>
          <p:cNvPr id="4" name="Content Placeholder 3">
            <a:extLst>
              <a:ext uri="{FF2B5EF4-FFF2-40B4-BE49-F238E27FC236}">
                <a16:creationId xmlns:a16="http://schemas.microsoft.com/office/drawing/2014/main" id="{372D8900-148A-406F-A109-29AFB674B83D}"/>
              </a:ext>
            </a:extLst>
          </p:cNvPr>
          <p:cNvPicPr>
            <a:picLocks noGrp="1" noChangeAspect="1"/>
          </p:cNvPicPr>
          <p:nvPr>
            <p:ph idx="1"/>
          </p:nvPr>
        </p:nvPicPr>
        <p:blipFill>
          <a:blip r:embed="rId2"/>
          <a:stretch>
            <a:fillRect/>
          </a:stretch>
        </p:blipFill>
        <p:spPr>
          <a:xfrm>
            <a:off x="4601183" y="1832736"/>
            <a:ext cx="4424425" cy="3982719"/>
          </a:xfrm>
          <a:prstGeom prst="rect">
            <a:avLst/>
          </a:prstGeom>
        </p:spPr>
      </p:pic>
      <p:pic>
        <p:nvPicPr>
          <p:cNvPr id="6" name="Picture 5">
            <a:extLst>
              <a:ext uri="{FF2B5EF4-FFF2-40B4-BE49-F238E27FC236}">
                <a16:creationId xmlns:a16="http://schemas.microsoft.com/office/drawing/2014/main" id="{D86AD526-997C-42D4-9DF3-7ECFD8440244}"/>
              </a:ext>
            </a:extLst>
          </p:cNvPr>
          <p:cNvPicPr>
            <a:picLocks noChangeAspect="1"/>
          </p:cNvPicPr>
          <p:nvPr/>
        </p:nvPicPr>
        <p:blipFill>
          <a:blip r:embed="rId3"/>
          <a:stretch>
            <a:fillRect/>
          </a:stretch>
        </p:blipFill>
        <p:spPr>
          <a:xfrm>
            <a:off x="5819124" y="5620902"/>
            <a:ext cx="5781675" cy="781050"/>
          </a:xfrm>
          <a:prstGeom prst="rect">
            <a:avLst/>
          </a:prstGeom>
        </p:spPr>
      </p:pic>
      <p:sp>
        <p:nvSpPr>
          <p:cNvPr id="7" name="Rectangle 6">
            <a:extLst>
              <a:ext uri="{FF2B5EF4-FFF2-40B4-BE49-F238E27FC236}">
                <a16:creationId xmlns:a16="http://schemas.microsoft.com/office/drawing/2014/main" id="{B5F2C73C-4C47-4BB0-89E4-1C8801F51B3E}"/>
              </a:ext>
            </a:extLst>
          </p:cNvPr>
          <p:cNvSpPr/>
          <p:nvPr/>
        </p:nvSpPr>
        <p:spPr>
          <a:xfrm>
            <a:off x="1630017" y="0"/>
            <a:ext cx="486551" cy="6858000"/>
          </a:xfrm>
          <a:prstGeom prst="rect">
            <a:avLst/>
          </a:prstGeom>
          <a:pattFill prst="dkVert">
            <a:fgClr>
              <a:srgbClr val="B05048"/>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838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00237"/>
          </a:xfrm>
        </p:spPr>
        <p:txBody>
          <a:bodyPr/>
          <a:lstStyle/>
          <a:p>
            <a:pPr algn="ctr"/>
            <a:r>
              <a:rPr lang="en-US" b="1" dirty="0"/>
              <a:t>ACHE Team</a:t>
            </a:r>
          </a:p>
        </p:txBody>
      </p:sp>
      <p:sp>
        <p:nvSpPr>
          <p:cNvPr id="3" name="Content Placeholder 2"/>
          <p:cNvSpPr>
            <a:spLocks noGrp="1"/>
          </p:cNvSpPr>
          <p:nvPr>
            <p:ph idx="1"/>
          </p:nvPr>
        </p:nvSpPr>
        <p:spPr>
          <a:xfrm>
            <a:off x="1882942" y="1850636"/>
            <a:ext cx="10058400" cy="2882677"/>
          </a:xfrm>
        </p:spPr>
        <p:txBody>
          <a:bodyPr numCol="2">
            <a:noAutofit/>
          </a:bodyPr>
          <a:lstStyle/>
          <a:p>
            <a:pPr marL="0" indent="0">
              <a:buNone/>
            </a:pPr>
            <a:r>
              <a:rPr lang="en-US" sz="2400" dirty="0">
                <a:solidFill>
                  <a:schemeClr val="tx1"/>
                </a:solidFill>
              </a:rPr>
              <a:t>Michael A Walker-Jones, Ed.D. </a:t>
            </a:r>
          </a:p>
          <a:p>
            <a:pPr marL="0" indent="0">
              <a:buNone/>
            </a:pPr>
            <a:r>
              <a:rPr lang="en-US" sz="2400" dirty="0">
                <a:solidFill>
                  <a:schemeClr val="tx1"/>
                </a:solidFill>
              </a:rPr>
              <a:t>Community &amp; Policy – Outreach Coordinator</a:t>
            </a:r>
          </a:p>
          <a:p>
            <a:pPr marL="0" indent="0">
              <a:buNone/>
            </a:pPr>
            <a:endParaRPr lang="en-US" sz="2400" dirty="0">
              <a:solidFill>
                <a:schemeClr val="tx1"/>
              </a:solidFill>
            </a:endParaRPr>
          </a:p>
          <a:p>
            <a:pPr marL="0" indent="0">
              <a:buNone/>
            </a:pPr>
            <a:r>
              <a:rPr lang="en-US" sz="2400" dirty="0">
                <a:solidFill>
                  <a:schemeClr val="tx1"/>
                </a:solidFill>
              </a:rPr>
              <a:t>Kristan C. White</a:t>
            </a:r>
          </a:p>
          <a:p>
            <a:pPr marL="0" indent="0">
              <a:buNone/>
            </a:pPr>
            <a:r>
              <a:rPr lang="en-US" sz="2400" dirty="0">
                <a:solidFill>
                  <a:schemeClr val="tx1"/>
                </a:solidFill>
              </a:rPr>
              <a:t>Academic Program Analyst</a:t>
            </a:r>
          </a:p>
          <a:p>
            <a:pPr marL="0" indent="0">
              <a:buNone/>
            </a:pPr>
            <a:endParaRPr lang="en-US" sz="2400" dirty="0">
              <a:solidFill>
                <a:schemeClr val="tx1"/>
              </a:solidFill>
            </a:endParaRPr>
          </a:p>
          <a:p>
            <a:pPr marL="0" indent="0">
              <a:buNone/>
            </a:pPr>
            <a:r>
              <a:rPr lang="en-US" sz="2400" dirty="0">
                <a:solidFill>
                  <a:schemeClr val="tx1"/>
                </a:solidFill>
              </a:rPr>
              <a:t>Robin McGill, Ph.D.</a:t>
            </a:r>
          </a:p>
          <a:p>
            <a:pPr marL="0" indent="0">
              <a:buNone/>
            </a:pPr>
            <a:r>
              <a:rPr lang="en-US" sz="2400" dirty="0">
                <a:solidFill>
                  <a:schemeClr val="tx1"/>
                </a:solidFill>
              </a:rPr>
              <a:t>Director Instruction /Special            Projects</a:t>
            </a:r>
          </a:p>
          <a:p>
            <a:pPr marL="0" indent="0">
              <a:buNone/>
            </a:pPr>
            <a:endParaRPr lang="en-US" sz="2400" dirty="0">
              <a:solidFill>
                <a:schemeClr val="tx1"/>
              </a:solidFill>
            </a:endParaRPr>
          </a:p>
          <a:p>
            <a:pPr marL="0" indent="0">
              <a:buNone/>
            </a:pPr>
            <a:r>
              <a:rPr lang="en-US" sz="2400" dirty="0">
                <a:solidFill>
                  <a:schemeClr val="tx1"/>
                </a:solidFill>
              </a:rPr>
              <a:t>Bryn Bakoyema</a:t>
            </a:r>
          </a:p>
          <a:p>
            <a:pPr marL="0" indent="0">
              <a:buNone/>
            </a:pPr>
            <a:r>
              <a:rPr lang="en-US" sz="2400" dirty="0">
                <a:solidFill>
                  <a:schemeClr val="tx1"/>
                </a:solidFill>
              </a:rPr>
              <a:t>Guest Researcher</a:t>
            </a:r>
          </a:p>
        </p:txBody>
      </p:sp>
      <p:sp>
        <p:nvSpPr>
          <p:cNvPr id="4" name="Slide Number Placeholder 3"/>
          <p:cNvSpPr>
            <a:spLocks noGrp="1"/>
          </p:cNvSpPr>
          <p:nvPr>
            <p:ph type="sldNum" sz="quarter" idx="12"/>
          </p:nvPr>
        </p:nvSpPr>
        <p:spPr/>
        <p:txBody>
          <a:bodyPr/>
          <a:lstStyle/>
          <a:p>
            <a:fld id="{BBEEDDFD-C589-44DF-AB8A-F9A65C3AD0B9}" type="slidenum">
              <a:rPr lang="en-US" smtClean="0"/>
              <a:t>55</a:t>
            </a:fld>
            <a:endParaRPr lang="en-US"/>
          </a:p>
        </p:txBody>
      </p:sp>
      <p:sp>
        <p:nvSpPr>
          <p:cNvPr id="5" name="TextBox 4"/>
          <p:cNvSpPr txBox="1"/>
          <p:nvPr/>
        </p:nvSpPr>
        <p:spPr>
          <a:xfrm>
            <a:off x="4920915" y="5168485"/>
            <a:ext cx="5089358" cy="830997"/>
          </a:xfrm>
          <a:prstGeom prst="rect">
            <a:avLst/>
          </a:prstGeom>
          <a:noFill/>
        </p:spPr>
        <p:txBody>
          <a:bodyPr wrap="square" rtlCol="0">
            <a:spAutoFit/>
          </a:bodyPr>
          <a:lstStyle/>
          <a:p>
            <a:r>
              <a:rPr lang="en-US" sz="2400" dirty="0"/>
              <a:t>Jim Purcell, </a:t>
            </a:r>
            <a:r>
              <a:rPr lang="en-US" sz="2400" dirty="0" err="1"/>
              <a:t>Ed.D</a:t>
            </a:r>
            <a:r>
              <a:rPr lang="en-US" sz="2400" dirty="0"/>
              <a:t>.</a:t>
            </a:r>
          </a:p>
          <a:p>
            <a:r>
              <a:rPr lang="en-US" sz="2400" dirty="0"/>
              <a:t>Executive Director</a:t>
            </a:r>
          </a:p>
        </p:txBody>
      </p:sp>
    </p:spTree>
    <p:extLst>
      <p:ext uri="{BB962C8B-B14F-4D97-AF65-F5344CB8AC3E}">
        <p14:creationId xmlns:p14="http://schemas.microsoft.com/office/powerpoint/2010/main" val="3443503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00237"/>
          </a:xfrm>
        </p:spPr>
        <p:txBody>
          <a:bodyPr/>
          <a:lstStyle/>
          <a:p>
            <a:pPr algn="ctr"/>
            <a:r>
              <a:rPr lang="en-US" b="1" dirty="0"/>
              <a:t>Purpose of Retain Alabama Survey</a:t>
            </a:r>
          </a:p>
        </p:txBody>
      </p:sp>
      <p:sp>
        <p:nvSpPr>
          <p:cNvPr id="3" name="Content Placeholder 2"/>
          <p:cNvSpPr>
            <a:spLocks noGrp="1"/>
          </p:cNvSpPr>
          <p:nvPr>
            <p:ph idx="1"/>
          </p:nvPr>
        </p:nvSpPr>
        <p:spPr>
          <a:xfrm>
            <a:off x="868680" y="1695926"/>
            <a:ext cx="10515600" cy="4351338"/>
          </a:xfrm>
        </p:spPr>
        <p:txBody>
          <a:bodyPr>
            <a:normAutofit/>
          </a:bodyPr>
          <a:lstStyle/>
          <a:p>
            <a:pPr marL="0" indent="0">
              <a:buNone/>
            </a:pPr>
            <a:r>
              <a:rPr lang="en-US" sz="2800" dirty="0"/>
              <a:t>To collect information from bachelor’s degree students attending an Alabama 4-year public university about:</a:t>
            </a:r>
          </a:p>
          <a:p>
            <a:pPr marL="0" indent="0">
              <a:buNone/>
            </a:pPr>
            <a:endParaRPr lang="en-US" sz="2800" dirty="0"/>
          </a:p>
          <a:p>
            <a:pPr marL="914400" indent="-457200">
              <a:buFont typeface="Courier New" panose="02070309020205020404" pitchFamily="49" charset="0"/>
              <a:buChar char="o"/>
            </a:pPr>
            <a:r>
              <a:rPr lang="en-US" sz="2800" dirty="0"/>
              <a:t>Impressions of the State of Alabama</a:t>
            </a:r>
          </a:p>
          <a:p>
            <a:pPr marL="914400" indent="-457200">
              <a:buFont typeface="Courier New" panose="02070309020205020404" pitchFamily="49" charset="0"/>
              <a:buChar char="o"/>
            </a:pPr>
            <a:endParaRPr lang="en-US" sz="2800" dirty="0"/>
          </a:p>
          <a:p>
            <a:pPr marL="914400" indent="-457200">
              <a:buFont typeface="Courier New" panose="02070309020205020404" pitchFamily="49" charset="0"/>
              <a:buChar char="o"/>
            </a:pPr>
            <a:r>
              <a:rPr lang="en-US" sz="2800" dirty="0"/>
              <a:t>Interest in working and living in Alabama after graduation</a:t>
            </a:r>
          </a:p>
          <a:p>
            <a:pPr marL="914400" indent="-457200">
              <a:buFont typeface="Courier New" panose="02070309020205020404" pitchFamily="49" charset="0"/>
              <a:buChar char="o"/>
            </a:pPr>
            <a:endParaRPr lang="en-US" sz="2800" dirty="0"/>
          </a:p>
          <a:p>
            <a:pPr marL="914400" indent="-457200">
              <a:buFont typeface="Courier New" panose="02070309020205020404" pitchFamily="49" charset="0"/>
              <a:buChar char="o"/>
            </a:pPr>
            <a:r>
              <a:rPr lang="en-US" sz="2800" dirty="0"/>
              <a:t>Influences for major/career decisions</a:t>
            </a:r>
          </a:p>
        </p:txBody>
      </p:sp>
      <p:sp>
        <p:nvSpPr>
          <p:cNvPr id="4" name="Slide Number Placeholder 3"/>
          <p:cNvSpPr>
            <a:spLocks noGrp="1"/>
          </p:cNvSpPr>
          <p:nvPr>
            <p:ph type="sldNum" sz="quarter" idx="12"/>
          </p:nvPr>
        </p:nvSpPr>
        <p:spPr/>
        <p:txBody>
          <a:bodyPr/>
          <a:lstStyle/>
          <a:p>
            <a:fld id="{BBEEDDFD-C589-44DF-AB8A-F9A65C3AD0B9}" type="slidenum">
              <a:rPr lang="en-US" smtClean="0"/>
              <a:t>56</a:t>
            </a:fld>
            <a:endParaRPr lang="en-US"/>
          </a:p>
        </p:txBody>
      </p:sp>
    </p:spTree>
    <p:extLst>
      <p:ext uri="{BB962C8B-B14F-4D97-AF65-F5344CB8AC3E}">
        <p14:creationId xmlns:p14="http://schemas.microsoft.com/office/powerpoint/2010/main" val="23631750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19413"/>
            <a:ext cx="10058400" cy="1206917"/>
          </a:xfrm>
        </p:spPr>
        <p:txBody>
          <a:bodyPr/>
          <a:lstStyle/>
          <a:p>
            <a:pPr algn="ctr"/>
            <a:r>
              <a:rPr lang="en-US" b="1" dirty="0"/>
              <a:t>Survey Design &amp; Development</a:t>
            </a:r>
          </a:p>
        </p:txBody>
      </p:sp>
      <p:sp>
        <p:nvSpPr>
          <p:cNvPr id="3" name="Content Placeholder 2"/>
          <p:cNvSpPr>
            <a:spLocks noGrp="1"/>
          </p:cNvSpPr>
          <p:nvPr>
            <p:ph idx="1"/>
          </p:nvPr>
        </p:nvSpPr>
        <p:spPr>
          <a:xfrm>
            <a:off x="1411721" y="1614431"/>
            <a:ext cx="9950311" cy="989988"/>
          </a:xfrm>
        </p:spPr>
        <p:txBody>
          <a:bodyPr>
            <a:normAutofit/>
          </a:bodyPr>
          <a:lstStyle/>
          <a:p>
            <a:pPr marL="914400" indent="-457200">
              <a:buFont typeface="Courier New" panose="02070309020205020404" pitchFamily="49" charset="0"/>
              <a:buChar char="o"/>
            </a:pPr>
            <a:r>
              <a:rPr lang="en-US" sz="2400" dirty="0"/>
              <a:t>Collaboration with 14 public universities</a:t>
            </a:r>
          </a:p>
          <a:p>
            <a:pPr marL="914400" indent="-457200">
              <a:buFont typeface="Courier New" panose="02070309020205020404" pitchFamily="49" charset="0"/>
              <a:buChar char="o"/>
            </a:pPr>
            <a:r>
              <a:rPr lang="en-US" sz="2400" dirty="0"/>
              <a:t>Discussions with legislative representatives &amp; Governor’s staff</a:t>
            </a:r>
          </a:p>
          <a:p>
            <a:endParaRPr lang="en-US" sz="2400" dirty="0"/>
          </a:p>
          <a:p>
            <a:endParaRPr lang="en-US" sz="2400" dirty="0"/>
          </a:p>
        </p:txBody>
      </p:sp>
      <p:sp>
        <p:nvSpPr>
          <p:cNvPr id="4" name="Slide Number Placeholder 3"/>
          <p:cNvSpPr>
            <a:spLocks noGrp="1"/>
          </p:cNvSpPr>
          <p:nvPr>
            <p:ph type="sldNum" sz="quarter" idx="12"/>
          </p:nvPr>
        </p:nvSpPr>
        <p:spPr/>
        <p:txBody>
          <a:bodyPr/>
          <a:lstStyle/>
          <a:p>
            <a:fld id="{BBEEDDFD-C589-44DF-AB8A-F9A65C3AD0B9}" type="slidenum">
              <a:rPr lang="en-US" smtClean="0"/>
              <a:t>57</a:t>
            </a:fld>
            <a:endParaRPr lang="en-US"/>
          </a:p>
        </p:txBody>
      </p:sp>
      <p:pic>
        <p:nvPicPr>
          <p:cNvPr id="5" name="Picture 22" descr="https://cws.auburn.edu/asim/Content/Images/Schools/North%20Alabam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606" y="3136108"/>
            <a:ext cx="872395" cy="7849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cws.auburn.edu/asim/Content/Images/Schools/Athens%20St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4269" y="2925920"/>
            <a:ext cx="1266514" cy="9553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Kevin Whitaker\Desktop\Marsh Presentation\UAH_primar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6647" y="3741027"/>
            <a:ext cx="1941803" cy="10793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https://cws.auburn.edu/asim/Content/Images/Schools/Alabama%20A_M.png"/>
          <p:cNvPicPr>
            <a:picLocks noChangeAspect="1" noChangeArrowheads="1"/>
          </p:cNvPicPr>
          <p:nvPr/>
        </p:nvPicPr>
        <p:blipFill rotWithShape="1">
          <a:blip r:embed="rId5">
            <a:extLst>
              <a:ext uri="{28A0092B-C50C-407E-A947-70E740481C1C}">
                <a14:useLocalDpi xmlns:a14="http://schemas.microsoft.com/office/drawing/2010/main" val="0"/>
              </a:ext>
            </a:extLst>
          </a:blip>
          <a:srcRect l="15318" t="12459" r="19082" b="14179"/>
          <a:stretch/>
        </p:blipFill>
        <p:spPr bwMode="auto">
          <a:xfrm>
            <a:off x="9427930" y="2686073"/>
            <a:ext cx="981252" cy="10509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https://cws.auburn.edu/asim/Content/Images/Schools/Alabama%20Birmingha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2962" y="2587558"/>
            <a:ext cx="1000067" cy="9163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Kevin Whitaker\Desktop\Marsh Presentation\JSU-Logo-for-website-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70943" y="2901740"/>
            <a:ext cx="1152416" cy="6679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639EBE2-C660-4436-8A76-B53341C85F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56" r="15198" b="29898"/>
          <a:stretch/>
        </p:blipFill>
        <p:spPr>
          <a:xfrm>
            <a:off x="9195889" y="4712625"/>
            <a:ext cx="1509312" cy="1165672"/>
          </a:xfrm>
          <a:prstGeom prst="rect">
            <a:avLst/>
          </a:prstGeom>
        </p:spPr>
      </p:pic>
      <p:pic>
        <p:nvPicPr>
          <p:cNvPr id="12" name="Picture 12" descr="https://cws.auburn.edu/asim/Content/Images/Schools/Tro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0758" y="4096302"/>
            <a:ext cx="1005511" cy="9899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https://cws.auburn.edu/asim/Content/Images/Schools/Montevall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37538" y="3503957"/>
            <a:ext cx="1322668" cy="11127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eans jobs | Alabama">
            <a:extLst>
              <a:ext uri="{FF2B5EF4-FFF2-40B4-BE49-F238E27FC236}">
                <a16:creationId xmlns:a16="http://schemas.microsoft.com/office/drawing/2014/main" id="{4AD94542-C477-48ED-97F5-AD8E9906B83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1990" b="20338"/>
          <a:stretch/>
        </p:blipFill>
        <p:spPr bwMode="auto">
          <a:xfrm>
            <a:off x="1215692" y="5084299"/>
            <a:ext cx="2486019" cy="7168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uburn University at Montgomery (Fees &amp; Reviews): Alabama, United States">
            <a:extLst>
              <a:ext uri="{FF2B5EF4-FFF2-40B4-BE49-F238E27FC236}">
                <a16:creationId xmlns:a16="http://schemas.microsoft.com/office/drawing/2014/main" id="{FFDFFDC7-6FFE-419A-9F83-9AD2E821935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9422" b="28787"/>
          <a:stretch/>
        </p:blipFill>
        <p:spPr bwMode="auto">
          <a:xfrm>
            <a:off x="9574002" y="3913164"/>
            <a:ext cx="1206277" cy="5041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cws.auburn.edu/asim/Content/Images/Schools/Alabama%20Stat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42630" y="4093297"/>
            <a:ext cx="1227253" cy="9319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2" descr="https://upload.wikimedia.org/wikipedia/en/3/3a/UWALogo.png"/>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38954" y="4916009"/>
            <a:ext cx="842437" cy="8851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DC1453E-E8D4-468F-9063-791D4A52CAF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44844" y="4820359"/>
            <a:ext cx="1823221" cy="1057938"/>
          </a:xfrm>
          <a:prstGeom prst="rect">
            <a:avLst/>
          </a:prstGeom>
        </p:spPr>
      </p:pic>
    </p:spTree>
    <p:extLst>
      <p:ext uri="{BB962C8B-B14F-4D97-AF65-F5344CB8AC3E}">
        <p14:creationId xmlns:p14="http://schemas.microsoft.com/office/powerpoint/2010/main" val="3002145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25513"/>
            <a:ext cx="10058400" cy="1206917"/>
          </a:xfrm>
        </p:spPr>
        <p:txBody>
          <a:bodyPr/>
          <a:lstStyle/>
          <a:p>
            <a:pPr algn="ctr"/>
            <a:r>
              <a:rPr lang="en-US" b="1" dirty="0"/>
              <a:t>Survey Administration</a:t>
            </a:r>
          </a:p>
        </p:txBody>
      </p:sp>
      <p:sp>
        <p:nvSpPr>
          <p:cNvPr id="3" name="Content Placeholder 2"/>
          <p:cNvSpPr>
            <a:spLocks noGrp="1"/>
          </p:cNvSpPr>
          <p:nvPr>
            <p:ph idx="1"/>
          </p:nvPr>
        </p:nvSpPr>
        <p:spPr/>
        <p:txBody>
          <a:bodyPr>
            <a:normAutofit/>
          </a:bodyPr>
          <a:lstStyle/>
          <a:p>
            <a:pPr marL="914400" indent="-457200">
              <a:buFont typeface="Courier New" panose="02070309020205020404" pitchFamily="49" charset="0"/>
              <a:buChar char="o"/>
            </a:pPr>
            <a:r>
              <a:rPr lang="en-US" sz="2400" dirty="0"/>
              <a:t>Coordinated by ACHE</a:t>
            </a:r>
          </a:p>
          <a:p>
            <a:pPr marL="914400" indent="-457200">
              <a:buFont typeface="Courier New" panose="02070309020205020404" pitchFamily="49" charset="0"/>
              <a:buChar char="o"/>
            </a:pPr>
            <a:r>
              <a:rPr lang="en-US" sz="2400" dirty="0"/>
              <a:t>Administered to students by their universities</a:t>
            </a:r>
          </a:p>
          <a:p>
            <a:pPr marL="914400" indent="-457200">
              <a:buFont typeface="Courier New" panose="02070309020205020404" pitchFamily="49" charset="0"/>
              <a:buChar char="o"/>
            </a:pPr>
            <a:r>
              <a:rPr lang="en-US" sz="2400" dirty="0"/>
              <a:t>Included sophomores, juniors, and seniors</a:t>
            </a:r>
          </a:p>
          <a:p>
            <a:pPr marL="914400" indent="-457200">
              <a:buFont typeface="Courier New" panose="02070309020205020404" pitchFamily="49" charset="0"/>
              <a:buChar char="o"/>
            </a:pPr>
            <a:r>
              <a:rPr lang="en-US" sz="2400" dirty="0"/>
              <a:t>Open from February 8 – March 26, 2021</a:t>
            </a:r>
          </a:p>
          <a:p>
            <a:pPr marL="914400" indent="-457200">
              <a:buFont typeface="Courier New" panose="02070309020205020404" pitchFamily="49" charset="0"/>
              <a:buChar char="o"/>
            </a:pPr>
            <a:endParaRPr lang="en-US" sz="2400" dirty="0"/>
          </a:p>
          <a:p>
            <a:pPr marL="914400" indent="-457200">
              <a:buFont typeface="Courier New" panose="02070309020205020404" pitchFamily="49" charset="0"/>
              <a:buChar char="o"/>
            </a:pPr>
            <a:r>
              <a:rPr lang="en-US" sz="2400" dirty="0">
                <a:solidFill>
                  <a:srgbClr val="FF0000"/>
                </a:solidFill>
              </a:rPr>
              <a:t>Total responses = 8,208</a:t>
            </a:r>
          </a:p>
          <a:p>
            <a:pPr marL="914400" indent="-457200">
              <a:buFont typeface="Courier New" panose="02070309020205020404" pitchFamily="49" charset="0"/>
              <a:buChar char="o"/>
            </a:pPr>
            <a:r>
              <a:rPr lang="en-US" sz="2400" dirty="0">
                <a:solidFill>
                  <a:srgbClr val="FF0000"/>
                </a:solidFill>
              </a:rPr>
              <a:t>Response rate = 9%</a:t>
            </a:r>
          </a:p>
          <a:p>
            <a:endParaRPr lang="en-US" sz="2400" dirty="0"/>
          </a:p>
          <a:p>
            <a:endParaRPr lang="en-US" sz="2400" dirty="0"/>
          </a:p>
        </p:txBody>
      </p:sp>
      <p:sp>
        <p:nvSpPr>
          <p:cNvPr id="4" name="Slide Number Placeholder 3"/>
          <p:cNvSpPr>
            <a:spLocks noGrp="1"/>
          </p:cNvSpPr>
          <p:nvPr>
            <p:ph type="sldNum" sz="quarter" idx="12"/>
          </p:nvPr>
        </p:nvSpPr>
        <p:spPr/>
        <p:txBody>
          <a:bodyPr/>
          <a:lstStyle/>
          <a:p>
            <a:fld id="{BBEEDDFD-C589-44DF-AB8A-F9A65C3AD0B9}" type="slidenum">
              <a:rPr lang="en-US" smtClean="0"/>
              <a:t>58</a:t>
            </a:fld>
            <a:endParaRPr lang="en-US"/>
          </a:p>
        </p:txBody>
      </p:sp>
    </p:spTree>
    <p:extLst>
      <p:ext uri="{BB962C8B-B14F-4D97-AF65-F5344CB8AC3E}">
        <p14:creationId xmlns:p14="http://schemas.microsoft.com/office/powerpoint/2010/main" val="2510465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96331"/>
            <a:ext cx="10058400" cy="1206917"/>
          </a:xfrm>
        </p:spPr>
        <p:txBody>
          <a:bodyPr/>
          <a:lstStyle/>
          <a:p>
            <a:pPr algn="ctr"/>
            <a:r>
              <a:rPr lang="en-US" b="1" dirty="0"/>
              <a:t>5 Parts of the Survey</a:t>
            </a:r>
          </a:p>
        </p:txBody>
      </p:sp>
      <p:sp>
        <p:nvSpPr>
          <p:cNvPr id="3" name="Content Placeholder 2"/>
          <p:cNvSpPr>
            <a:spLocks noGrp="1"/>
          </p:cNvSpPr>
          <p:nvPr>
            <p:ph idx="1"/>
          </p:nvPr>
        </p:nvSpPr>
        <p:spPr>
          <a:xfrm>
            <a:off x="1597768" y="1825625"/>
            <a:ext cx="8996464" cy="2999294"/>
          </a:xfrm>
        </p:spPr>
        <p:txBody>
          <a:bodyPr>
            <a:normAutofit/>
          </a:bodyPr>
          <a:lstStyle/>
          <a:p>
            <a:pPr marL="514350" indent="-514350">
              <a:buFont typeface="+mj-lt"/>
              <a:buAutoNum type="arabicPeriod"/>
            </a:pPr>
            <a:r>
              <a:rPr lang="en-US" sz="3200" dirty="0"/>
              <a:t>Inspiration for Selected Major</a:t>
            </a:r>
          </a:p>
          <a:p>
            <a:pPr marL="514350" indent="-514350">
              <a:buFont typeface="+mj-lt"/>
              <a:buAutoNum type="arabicPeriod"/>
            </a:pPr>
            <a:r>
              <a:rPr lang="en-US" sz="3200" dirty="0"/>
              <a:t>Alabama Regions Visited</a:t>
            </a:r>
          </a:p>
          <a:p>
            <a:pPr marL="514350" indent="-514350">
              <a:buFont typeface="+mj-lt"/>
              <a:buAutoNum type="arabicPeriod"/>
            </a:pPr>
            <a:r>
              <a:rPr lang="en-US" sz="3200" dirty="0"/>
              <a:t>Regions with Highest Positive Rating</a:t>
            </a:r>
          </a:p>
          <a:p>
            <a:pPr marL="514350" indent="-514350">
              <a:buFont typeface="+mj-lt"/>
              <a:buAutoNum type="arabicPeriod"/>
            </a:pPr>
            <a:r>
              <a:rPr lang="en-US" sz="3200" dirty="0"/>
              <a:t>Intentions to Stay in Alabama After Graduation</a:t>
            </a:r>
          </a:p>
          <a:p>
            <a:pPr marL="514350" indent="-514350">
              <a:buFont typeface="+mj-lt"/>
              <a:buAutoNum type="arabicPeriod"/>
            </a:pPr>
            <a:r>
              <a:rPr lang="en-US" sz="3200" dirty="0"/>
              <a:t>Impressions of Alabama vs. Importance</a:t>
            </a:r>
          </a:p>
          <a:p>
            <a:pPr marL="514350" indent="-514350">
              <a:buFont typeface="+mj-lt"/>
              <a:buAutoNum type="arabicPeriod"/>
            </a:pPr>
            <a:endParaRPr lang="en-US" sz="3200" dirty="0"/>
          </a:p>
        </p:txBody>
      </p:sp>
      <p:sp>
        <p:nvSpPr>
          <p:cNvPr id="4" name="Slide Number Placeholder 3"/>
          <p:cNvSpPr>
            <a:spLocks noGrp="1"/>
          </p:cNvSpPr>
          <p:nvPr>
            <p:ph type="sldNum" sz="quarter" idx="12"/>
          </p:nvPr>
        </p:nvSpPr>
        <p:spPr/>
        <p:txBody>
          <a:bodyPr/>
          <a:lstStyle/>
          <a:p>
            <a:fld id="{BBEEDDFD-C589-44DF-AB8A-F9A65C3AD0B9}" type="slidenum">
              <a:rPr lang="en-US" smtClean="0"/>
              <a:t>59</a:t>
            </a:fld>
            <a:endParaRPr lang="en-US"/>
          </a:p>
        </p:txBody>
      </p:sp>
    </p:spTree>
    <p:extLst>
      <p:ext uri="{BB962C8B-B14F-4D97-AF65-F5344CB8AC3E}">
        <p14:creationId xmlns:p14="http://schemas.microsoft.com/office/powerpoint/2010/main" val="3329226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12015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4472C4"/>
                </a:solidFill>
                <a:latin typeface="+mn-lt"/>
              </a:rPr>
              <a:t>V.   CHAIRMAN’S REPORT</a:t>
            </a:r>
            <a:r>
              <a:rPr lang="en-US" b="1" spc="300" dirty="0">
                <a:solidFill>
                  <a:srgbClr val="4472C4"/>
                </a:solidFill>
                <a:latin typeface="+mn-lt"/>
              </a:rPr>
              <a:t>  </a:t>
            </a:r>
            <a:endParaRPr lang="en-US" b="1" dirty="0">
              <a:solidFill>
                <a:srgbClr val="4472C4"/>
              </a:solidFill>
              <a:latin typeface="+mn-lt"/>
            </a:endParaRPr>
          </a:p>
        </p:txBody>
      </p:sp>
      <p:pic>
        <p:nvPicPr>
          <p:cNvPr id="17410" name="Picture 2" descr="Image result for hand holding repor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64693" y="2323578"/>
            <a:ext cx="3062614" cy="306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4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1098893" cy="2879725"/>
          </a:xfrm>
        </p:spPr>
        <p:txBody>
          <a:bodyPr/>
          <a:lstStyle/>
          <a:p>
            <a:r>
              <a:rPr lang="en-US" b="1" dirty="0"/>
              <a:t>Inspiration for Major</a:t>
            </a:r>
            <a:endParaRPr lang="en-US" dirty="0"/>
          </a:p>
        </p:txBody>
      </p:sp>
      <p:sp>
        <p:nvSpPr>
          <p:cNvPr id="4" name="Slide Number Placeholder 3"/>
          <p:cNvSpPr>
            <a:spLocks noGrp="1"/>
          </p:cNvSpPr>
          <p:nvPr>
            <p:ph type="sldNum" sz="quarter" idx="12"/>
          </p:nvPr>
        </p:nvSpPr>
        <p:spPr/>
        <p:txBody>
          <a:bodyPr/>
          <a:lstStyle/>
          <a:p>
            <a:fld id="{BBEEDDFD-C589-44DF-AB8A-F9A65C3AD0B9}" type="slidenum">
              <a:rPr lang="en-US" smtClean="0"/>
              <a:t>60</a:t>
            </a:fld>
            <a:endParaRPr lang="en-US"/>
          </a:p>
        </p:txBody>
      </p:sp>
    </p:spTree>
    <p:extLst>
      <p:ext uri="{BB962C8B-B14F-4D97-AF65-F5344CB8AC3E}">
        <p14:creationId xmlns:p14="http://schemas.microsoft.com/office/powerpoint/2010/main" val="11803216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AF282E-D1E5-4405-9205-8453DD07422E}"/>
              </a:ext>
            </a:extLst>
          </p:cNvPr>
          <p:cNvSpPr txBox="1"/>
          <p:nvPr/>
        </p:nvSpPr>
        <p:spPr>
          <a:xfrm>
            <a:off x="1128410" y="1584960"/>
            <a:ext cx="1008407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a:xfrm>
            <a:off x="791816" y="0"/>
            <a:ext cx="10515600" cy="1060479"/>
          </a:xfrm>
        </p:spPr>
        <p:txBody>
          <a:bodyPr/>
          <a:lstStyle/>
          <a:p>
            <a:pPr algn="ctr"/>
            <a:r>
              <a:rPr lang="en-US" b="1" dirty="0"/>
              <a:t>Inspiration for Major by Gender</a:t>
            </a:r>
          </a:p>
        </p:txBody>
      </p:sp>
      <p:graphicFrame>
        <p:nvGraphicFramePr>
          <p:cNvPr id="6" name="Content Placeholder 5"/>
          <p:cNvGraphicFramePr>
            <a:graphicFrameLocks noGrp="1"/>
          </p:cNvGraphicFramePr>
          <p:nvPr>
            <p:ph idx="1"/>
            <p:extLst/>
          </p:nvPr>
        </p:nvGraphicFramePr>
        <p:xfrm>
          <a:off x="284642" y="970417"/>
          <a:ext cx="12072729" cy="5671930"/>
        </p:xfrm>
        <a:graphic>
          <a:graphicData uri="http://schemas.openxmlformats.org/drawingml/2006/chart">
            <c:chart xmlns:c="http://schemas.openxmlformats.org/drawingml/2006/chart" xmlns:r="http://schemas.openxmlformats.org/officeDocument/2006/relationships" r:id="rId2"/>
          </a:graphicData>
        </a:graphic>
      </p:graphicFrame>
      <p:sp>
        <p:nvSpPr>
          <p:cNvPr id="16" name="Slide Number Placeholder 1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EDDFD-C589-44DF-AB8A-F9A65C3AD0B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5" name="Straight Arrow Connector 4"/>
          <p:cNvCxnSpPr/>
          <p:nvPr/>
        </p:nvCxnSpPr>
        <p:spPr>
          <a:xfrm flipH="1">
            <a:off x="2651760" y="1325563"/>
            <a:ext cx="2298374" cy="2593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802380" y="1325563"/>
            <a:ext cx="1147754" cy="8125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785360" y="1325563"/>
            <a:ext cx="164774" cy="17118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2ED7F1A-08BA-4EC0-9057-A327454FD197}"/>
              </a:ext>
            </a:extLst>
          </p:cNvPr>
          <p:cNvSpPr txBox="1"/>
          <p:nvPr/>
        </p:nvSpPr>
        <p:spPr>
          <a:xfrm>
            <a:off x="6696635" y="1856776"/>
            <a:ext cx="5373854" cy="1015663"/>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Curriculum greatest inspiration for all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Job prospects more of an inspiration for 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Family 3</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greatest inspiration for students</a:t>
            </a:r>
          </a:p>
        </p:txBody>
      </p:sp>
    </p:spTree>
    <p:extLst>
      <p:ext uri="{BB962C8B-B14F-4D97-AF65-F5344CB8AC3E}">
        <p14:creationId xmlns:p14="http://schemas.microsoft.com/office/powerpoint/2010/main" val="2599070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F7D0E-E5AB-4BD3-B860-5A1CE3D6EAC7}"/>
              </a:ext>
            </a:extLst>
          </p:cNvPr>
          <p:cNvSpPr txBox="1"/>
          <p:nvPr/>
        </p:nvSpPr>
        <p:spPr>
          <a:xfrm>
            <a:off x="1097280" y="1634247"/>
            <a:ext cx="100584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a:xfrm>
            <a:off x="1097280" y="286603"/>
            <a:ext cx="10058400" cy="993557"/>
          </a:xfrm>
        </p:spPr>
        <p:txBody>
          <a:bodyPr>
            <a:normAutofit/>
          </a:bodyPr>
          <a:lstStyle/>
          <a:p>
            <a:pPr algn="ctr"/>
            <a:r>
              <a:rPr lang="en-US" b="1" dirty="0"/>
              <a:t>Inspiration for Major by Gender (cont.)</a:t>
            </a:r>
          </a:p>
        </p:txBody>
      </p:sp>
      <p:graphicFrame>
        <p:nvGraphicFramePr>
          <p:cNvPr id="6" name="Content Placeholder 5"/>
          <p:cNvGraphicFramePr>
            <a:graphicFrameLocks noGrp="1"/>
          </p:cNvGraphicFramePr>
          <p:nvPr>
            <p:ph idx="1"/>
            <p:extLst/>
          </p:nvPr>
        </p:nvGraphicFramePr>
        <p:xfrm>
          <a:off x="320041" y="1143000"/>
          <a:ext cx="11033760" cy="5033963"/>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EDDFD-C589-44DF-AB8A-F9A65C3AD0B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F1374EC-A20A-41D1-88E1-8859F98851E4}"/>
              </a:ext>
            </a:extLst>
          </p:cNvPr>
          <p:cNvSpPr txBox="1"/>
          <p:nvPr/>
        </p:nvSpPr>
        <p:spPr>
          <a:xfrm>
            <a:off x="1273886" y="2049745"/>
            <a:ext cx="4563035" cy="1323439"/>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Increased opportunities for vocationally related extra-curricular activities and work-based learning may increase interest in particular majors. </a:t>
            </a:r>
          </a:p>
        </p:txBody>
      </p:sp>
      <p:sp>
        <p:nvSpPr>
          <p:cNvPr id="8" name="TextBox 7">
            <a:extLst>
              <a:ext uri="{FF2B5EF4-FFF2-40B4-BE49-F238E27FC236}">
                <a16:creationId xmlns:a16="http://schemas.microsoft.com/office/drawing/2014/main" id="{55B096A0-DDE1-4205-8C14-844031E4D2F0}"/>
              </a:ext>
            </a:extLst>
          </p:cNvPr>
          <p:cNvSpPr txBox="1"/>
          <p:nvPr/>
        </p:nvSpPr>
        <p:spPr>
          <a:xfrm>
            <a:off x="3327275" y="1187971"/>
            <a:ext cx="4563035" cy="40011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These items were the least influential. </a:t>
            </a:r>
          </a:p>
        </p:txBody>
      </p:sp>
      <p:sp>
        <p:nvSpPr>
          <p:cNvPr id="13" name="Rectangle 12">
            <a:extLst>
              <a:ext uri="{FF2B5EF4-FFF2-40B4-BE49-F238E27FC236}">
                <a16:creationId xmlns:a16="http://schemas.microsoft.com/office/drawing/2014/main" id="{AE5BFCA1-67AF-4DBA-8B14-DAB2A4BD1D8D}"/>
              </a:ext>
            </a:extLst>
          </p:cNvPr>
          <p:cNvSpPr/>
          <p:nvPr/>
        </p:nvSpPr>
        <p:spPr>
          <a:xfrm>
            <a:off x="709863" y="3369522"/>
            <a:ext cx="5386137" cy="2807441"/>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47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663" y="2859932"/>
            <a:ext cx="11098893" cy="1745296"/>
          </a:xfrm>
        </p:spPr>
        <p:txBody>
          <a:bodyPr/>
          <a:lstStyle/>
          <a:p>
            <a:r>
              <a:rPr lang="en-US" b="1" dirty="0"/>
              <a:t>View of </a:t>
            </a:r>
            <a:br>
              <a:rPr lang="en-US" b="1" dirty="0"/>
            </a:br>
            <a:r>
              <a:rPr lang="en-US" b="1" dirty="0"/>
              <a:t>Alabama Regions</a:t>
            </a:r>
            <a:endParaRPr lang="en-US" dirty="0"/>
          </a:p>
        </p:txBody>
      </p:sp>
      <p:sp>
        <p:nvSpPr>
          <p:cNvPr id="4" name="Slide Number Placeholder 3"/>
          <p:cNvSpPr>
            <a:spLocks noGrp="1"/>
          </p:cNvSpPr>
          <p:nvPr>
            <p:ph type="sldNum" sz="quarter" idx="12"/>
          </p:nvPr>
        </p:nvSpPr>
        <p:spPr/>
        <p:txBody>
          <a:bodyPr/>
          <a:lstStyle/>
          <a:p>
            <a:fld id="{BBEEDDFD-C589-44DF-AB8A-F9A65C3AD0B9}" type="slidenum">
              <a:rPr lang="en-US" smtClean="0"/>
              <a:t>63</a:t>
            </a:fld>
            <a:endParaRPr lang="en-US"/>
          </a:p>
        </p:txBody>
      </p:sp>
    </p:spTree>
    <p:extLst>
      <p:ext uri="{BB962C8B-B14F-4D97-AF65-F5344CB8AC3E}">
        <p14:creationId xmlns:p14="http://schemas.microsoft.com/office/powerpoint/2010/main" val="42240565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60797"/>
            <a:ext cx="10058400" cy="968440"/>
          </a:xfrm>
        </p:spPr>
        <p:txBody>
          <a:bodyPr>
            <a:normAutofit/>
          </a:bodyPr>
          <a:lstStyle/>
          <a:p>
            <a:pPr algn="ctr"/>
            <a:r>
              <a:rPr lang="en-US" b="1" dirty="0"/>
              <a:t>Top Regions Visited</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63949559"/>
              </p:ext>
            </p:extLst>
          </p:nvPr>
        </p:nvGraphicFramePr>
        <p:xfrm>
          <a:off x="982980" y="2072964"/>
          <a:ext cx="10226040" cy="2885227"/>
        </p:xfrm>
        <a:graphic>
          <a:graphicData uri="http://schemas.openxmlformats.org/drawingml/2006/table">
            <a:tbl>
              <a:tblPr firstRow="1" bandRow="1">
                <a:tableStyleId>{5C22544A-7EE6-4342-B048-85BDC9FD1C3A}</a:tableStyleId>
              </a:tblPr>
              <a:tblGrid>
                <a:gridCol w="2236651">
                  <a:extLst>
                    <a:ext uri="{9D8B030D-6E8A-4147-A177-3AD203B41FA5}">
                      <a16:colId xmlns:a16="http://schemas.microsoft.com/office/drawing/2014/main" val="1676841464"/>
                    </a:ext>
                  </a:extLst>
                </a:gridCol>
                <a:gridCol w="2189264">
                  <a:extLst>
                    <a:ext uri="{9D8B030D-6E8A-4147-A177-3AD203B41FA5}">
                      <a16:colId xmlns:a16="http://schemas.microsoft.com/office/drawing/2014/main" val="958041689"/>
                    </a:ext>
                  </a:extLst>
                </a:gridCol>
                <a:gridCol w="1933375">
                  <a:extLst>
                    <a:ext uri="{9D8B030D-6E8A-4147-A177-3AD203B41FA5}">
                      <a16:colId xmlns:a16="http://schemas.microsoft.com/office/drawing/2014/main" val="2510873159"/>
                    </a:ext>
                  </a:extLst>
                </a:gridCol>
                <a:gridCol w="1933375">
                  <a:extLst>
                    <a:ext uri="{9D8B030D-6E8A-4147-A177-3AD203B41FA5}">
                      <a16:colId xmlns:a16="http://schemas.microsoft.com/office/drawing/2014/main" val="3591787192"/>
                    </a:ext>
                  </a:extLst>
                </a:gridCol>
                <a:gridCol w="1933375">
                  <a:extLst>
                    <a:ext uri="{9D8B030D-6E8A-4147-A177-3AD203B41FA5}">
                      <a16:colId xmlns:a16="http://schemas.microsoft.com/office/drawing/2014/main" val="965826639"/>
                    </a:ext>
                  </a:extLst>
                </a:gridCol>
              </a:tblGrid>
              <a:tr h="955315">
                <a:tc>
                  <a:txBody>
                    <a:bodyPr/>
                    <a:lstStyle/>
                    <a:p>
                      <a:endParaRPr lang="en-US" sz="2400" dirty="0"/>
                    </a:p>
                  </a:txBody>
                  <a:tcPr/>
                </a:tc>
                <a:tc>
                  <a:txBody>
                    <a:bodyPr/>
                    <a:lstStyle/>
                    <a:p>
                      <a:pPr algn="ctr"/>
                      <a:r>
                        <a:rPr lang="en-US" sz="2400" dirty="0"/>
                        <a:t>AL Residents</a:t>
                      </a:r>
                    </a:p>
                  </a:txBody>
                  <a:tcPr anchor="b"/>
                </a:tc>
                <a:tc>
                  <a:txBody>
                    <a:bodyPr/>
                    <a:lstStyle/>
                    <a:p>
                      <a:pPr algn="ctr"/>
                      <a:r>
                        <a:rPr lang="en-US" sz="2400" dirty="0"/>
                        <a:t>Non-Residents</a:t>
                      </a:r>
                    </a:p>
                  </a:txBody>
                  <a:tcPr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Females</a:t>
                      </a:r>
                    </a:p>
                  </a:txBody>
                  <a:tcPr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Males</a:t>
                      </a:r>
                    </a:p>
                  </a:txBody>
                  <a:tcPr anchor="b"/>
                </a:tc>
                <a:extLst>
                  <a:ext uri="{0D108BD9-81ED-4DB2-BD59-A6C34878D82A}">
                    <a16:rowId xmlns:a16="http://schemas.microsoft.com/office/drawing/2014/main" val="4043670609"/>
                  </a:ext>
                </a:extLst>
              </a:tr>
              <a:tr h="553476">
                <a:tc>
                  <a:txBody>
                    <a:bodyPr/>
                    <a:lstStyle/>
                    <a:p>
                      <a:pPr algn="l"/>
                      <a:r>
                        <a:rPr lang="en-US" sz="2400" dirty="0"/>
                        <a:t>Birmingham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Yu Gothic UI Semilight" panose="020B0400000000000000" pitchFamily="34" charset="-128"/>
                          <a:ea typeface="Yu Gothic UI Semilight" panose="020B0400000000000000" pitchFamily="34" charset="-128"/>
                          <a:cs typeface="+mn-cs"/>
                        </a:rPr>
                        <a: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Yu Gothic UI Semilight" panose="020B0400000000000000" pitchFamily="34" charset="-128"/>
                          <a:ea typeface="Yu Gothic UI Semilight" panose="020B0400000000000000" pitchFamily="34" charset="-128"/>
                          <a:cs typeface="+mn-cs"/>
                        </a:rPr>
                        <a: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Yu Gothic UI Semilight" panose="020B0400000000000000" pitchFamily="34" charset="-128"/>
                          <a:ea typeface="Yu Gothic UI Semilight" panose="020B0400000000000000" pitchFamily="34" charset="-128"/>
                          <a:cs typeface="+mn-cs"/>
                        </a:rPr>
                        <a: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Yu Gothic UI Semilight" panose="020B0400000000000000" pitchFamily="34" charset="-128"/>
                          <a:ea typeface="Yu Gothic UI Semilight" panose="020B0400000000000000" pitchFamily="34" charset="-128"/>
                          <a:cs typeface="+mn-cs"/>
                        </a:rPr>
                        <a: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extLst>
                  <a:ext uri="{0D108BD9-81ED-4DB2-BD59-A6C34878D82A}">
                    <a16:rowId xmlns:a16="http://schemas.microsoft.com/office/drawing/2014/main" val="400307574"/>
                  </a:ext>
                </a:extLst>
              </a:tr>
              <a:tr h="553476">
                <a:tc>
                  <a:txBody>
                    <a:bodyPr/>
                    <a:lstStyle/>
                    <a:p>
                      <a:pPr algn="l"/>
                      <a:r>
                        <a:rPr lang="en-US" sz="2400" dirty="0"/>
                        <a:t>Huntsville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Yu Gothic UI Semilight" panose="020B0400000000000000" pitchFamily="34" charset="-128"/>
                          <a:ea typeface="Yu Gothic UI Semilight" panose="020B0400000000000000" pitchFamily="34" charset="-128"/>
                          <a:cs typeface="+mn-cs"/>
                        </a:rPr>
                        <a: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Yu Gothic UI Semilight" panose="020B0400000000000000" pitchFamily="34" charset="-128"/>
                          <a:ea typeface="Yu Gothic UI Semilight" panose="020B0400000000000000" pitchFamily="34" charset="-128"/>
                          <a:cs typeface="+mn-cs"/>
                        </a:rPr>
                        <a: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Yu Gothic UI Semilight" panose="020B0400000000000000" pitchFamily="34" charset="-128"/>
                          <a:ea typeface="Yu Gothic UI Semilight" panose="020B0400000000000000" pitchFamily="34" charset="-128"/>
                          <a:cs typeface="+mn-cs"/>
                        </a:rPr>
                        <a: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Yu Gothic UI Semilight" panose="020B0400000000000000" pitchFamily="34" charset="-128"/>
                          <a:ea typeface="Yu Gothic UI Semilight" panose="020B0400000000000000" pitchFamily="34" charset="-128"/>
                          <a:cs typeface="+mn-cs"/>
                        </a:rPr>
                        <a: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extLst>
                  <a:ext uri="{0D108BD9-81ED-4DB2-BD59-A6C34878D82A}">
                    <a16:rowId xmlns:a16="http://schemas.microsoft.com/office/drawing/2014/main" val="524287834"/>
                  </a:ext>
                </a:extLst>
              </a:tr>
              <a:tr h="726653">
                <a:tc>
                  <a:txBody>
                    <a:bodyPr/>
                    <a:lstStyle/>
                    <a:p>
                      <a:pPr algn="l"/>
                      <a:r>
                        <a:rPr lang="en-US" sz="2400" dirty="0"/>
                        <a:t>Gulf-Shores/ Orange Beach</a:t>
                      </a:r>
                    </a:p>
                  </a:txBody>
                  <a:tcPr anchor="ctr"/>
                </a:tc>
                <a:tc>
                  <a:txBody>
                    <a:bodyPr/>
                    <a:lstStyle/>
                    <a:p>
                      <a:pPr algn="ctr"/>
                      <a:r>
                        <a:rPr lang="en-US" sz="2400" b="1" dirty="0">
                          <a:latin typeface="Yu Gothic UI Semilight" panose="020B0400000000000000" pitchFamily="34" charset="-128"/>
                          <a:ea typeface="Yu Gothic UI Semilight" panose="020B0400000000000000" pitchFamily="34" charset="-128"/>
                        </a:rPr>
                        <a:t>✓</a:t>
                      </a:r>
                      <a:endParaRPr lang="en-US" sz="2400" b="1" dirty="0"/>
                    </a:p>
                  </a:txBody>
                  <a:tcPr anchor="ctr"/>
                </a:tc>
                <a:tc>
                  <a:txBody>
                    <a:bodyPr/>
                    <a:lstStyle/>
                    <a:p>
                      <a:pPr algn="ctr"/>
                      <a:endParaRPr lang="en-US" sz="2400" dirty="0"/>
                    </a:p>
                  </a:txBody>
                  <a:tcPr anchor="ctr"/>
                </a:tc>
                <a:tc>
                  <a:txBody>
                    <a:bodyPr/>
                    <a:lstStyle/>
                    <a:p>
                      <a:pPr algn="ctr"/>
                      <a:r>
                        <a:rPr lang="en-US" sz="2400" b="1" dirty="0">
                          <a:latin typeface="Yu Gothic UI Semilight" panose="020B0400000000000000" pitchFamily="34" charset="-128"/>
                          <a:ea typeface="Yu Gothic UI Semilight" panose="020B0400000000000000" pitchFamily="34" charset="-128"/>
                        </a:rPr>
                        <a:t>✓</a:t>
                      </a:r>
                      <a:endParaRPr lang="en-US" sz="2400" b="1" dirty="0"/>
                    </a:p>
                  </a:txBody>
                  <a:tcPr anchor="ctr"/>
                </a:tc>
                <a:tc>
                  <a:txBody>
                    <a:bodyPr/>
                    <a:lstStyle/>
                    <a:p>
                      <a:pPr algn="ctr"/>
                      <a:endParaRPr lang="en-US" sz="2400" dirty="0"/>
                    </a:p>
                  </a:txBody>
                  <a:tcPr anchor="ctr"/>
                </a:tc>
                <a:extLst>
                  <a:ext uri="{0D108BD9-81ED-4DB2-BD59-A6C34878D82A}">
                    <a16:rowId xmlns:a16="http://schemas.microsoft.com/office/drawing/2014/main" val="1199486829"/>
                  </a:ext>
                </a:extLst>
              </a:tr>
            </a:tbl>
          </a:graphicData>
        </a:graphic>
      </p:graphicFrame>
      <p:sp>
        <p:nvSpPr>
          <p:cNvPr id="4" name="Slide Number Placeholder 3"/>
          <p:cNvSpPr>
            <a:spLocks noGrp="1"/>
          </p:cNvSpPr>
          <p:nvPr>
            <p:ph type="sldNum" sz="quarter" idx="12"/>
          </p:nvPr>
        </p:nvSpPr>
        <p:spPr/>
        <p:txBody>
          <a:bodyPr/>
          <a:lstStyle/>
          <a:p>
            <a:fld id="{BBEEDDFD-C589-44DF-AB8A-F9A65C3AD0B9}" type="slidenum">
              <a:rPr lang="en-US" smtClean="0"/>
              <a:t>64</a:t>
            </a:fld>
            <a:endParaRPr lang="en-US"/>
          </a:p>
        </p:txBody>
      </p:sp>
    </p:spTree>
    <p:extLst>
      <p:ext uri="{BB962C8B-B14F-4D97-AF65-F5344CB8AC3E}">
        <p14:creationId xmlns:p14="http://schemas.microsoft.com/office/powerpoint/2010/main" val="34356456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4561"/>
            <a:ext cx="10058400" cy="1191677"/>
          </a:xfrm>
        </p:spPr>
        <p:txBody>
          <a:bodyPr>
            <a:normAutofit/>
          </a:bodyPr>
          <a:lstStyle/>
          <a:p>
            <a:pPr algn="ctr"/>
            <a:r>
              <a:rPr lang="en-US" b="1" dirty="0"/>
              <a:t>Regions with Highest Positive Ratings</a:t>
            </a:r>
          </a:p>
        </p:txBody>
      </p:sp>
      <p:sp>
        <p:nvSpPr>
          <p:cNvPr id="3" name="Content Placeholder 2"/>
          <p:cNvSpPr>
            <a:spLocks noGrp="1"/>
          </p:cNvSpPr>
          <p:nvPr>
            <p:ph idx="1"/>
          </p:nvPr>
        </p:nvSpPr>
        <p:spPr/>
        <p:txBody>
          <a:bodyPr>
            <a:normAutofit/>
          </a:bodyPr>
          <a:lstStyle/>
          <a:p>
            <a:pPr marL="0" indent="0">
              <a:buNone/>
            </a:pPr>
            <a:endParaRPr lang="en-US" sz="3200" dirty="0"/>
          </a:p>
          <a:p>
            <a:pPr marL="0" indent="0" algn="ctr">
              <a:buNone/>
            </a:pPr>
            <a:r>
              <a:rPr lang="en-US" sz="3200" dirty="0"/>
              <a:t>Across all demographic variables </a:t>
            </a:r>
          </a:p>
          <a:p>
            <a:pPr marL="0" indent="0" algn="ctr">
              <a:buNone/>
            </a:pPr>
            <a:r>
              <a:rPr lang="en-US" sz="3200" dirty="0"/>
              <a:t>(gender, race, STEM, residency)</a:t>
            </a:r>
          </a:p>
          <a:p>
            <a:pPr marL="0" indent="0" algn="ctr">
              <a:buNone/>
            </a:pPr>
            <a:endParaRPr lang="en-US" sz="3200" dirty="0"/>
          </a:p>
          <a:p>
            <a:pPr marL="0" indent="0" algn="ctr">
              <a:buNone/>
            </a:pPr>
            <a:r>
              <a:rPr lang="en-US" sz="3200" dirty="0"/>
              <a:t>#1 – Birmingham</a:t>
            </a:r>
          </a:p>
          <a:p>
            <a:pPr marL="0" indent="0" algn="ctr">
              <a:buNone/>
            </a:pPr>
            <a:r>
              <a:rPr lang="en-US" sz="3200" dirty="0"/>
              <a:t>#2 – Huntsville</a:t>
            </a:r>
          </a:p>
          <a:p>
            <a:pPr marL="0" indent="0">
              <a:buNone/>
            </a:pPr>
            <a:endParaRPr lang="en-US" sz="3200" dirty="0"/>
          </a:p>
        </p:txBody>
      </p:sp>
      <p:sp>
        <p:nvSpPr>
          <p:cNvPr id="4" name="Slide Number Placeholder 3"/>
          <p:cNvSpPr>
            <a:spLocks noGrp="1"/>
          </p:cNvSpPr>
          <p:nvPr>
            <p:ph type="sldNum" sz="quarter" idx="12"/>
          </p:nvPr>
        </p:nvSpPr>
        <p:spPr/>
        <p:txBody>
          <a:bodyPr/>
          <a:lstStyle/>
          <a:p>
            <a:fld id="{BBEEDDFD-C589-44DF-AB8A-F9A65C3AD0B9}" type="slidenum">
              <a:rPr lang="en-US" smtClean="0"/>
              <a:t>65</a:t>
            </a:fld>
            <a:endParaRPr lang="en-US"/>
          </a:p>
        </p:txBody>
      </p:sp>
    </p:spTree>
    <p:extLst>
      <p:ext uri="{BB962C8B-B14F-4D97-AF65-F5344CB8AC3E}">
        <p14:creationId xmlns:p14="http://schemas.microsoft.com/office/powerpoint/2010/main" val="195559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666" y="3142035"/>
            <a:ext cx="11098893" cy="1807352"/>
          </a:xfrm>
        </p:spPr>
        <p:txBody>
          <a:bodyPr/>
          <a:lstStyle/>
          <a:p>
            <a:r>
              <a:rPr lang="en-US" b="1" dirty="0"/>
              <a:t>Staying in Alabama </a:t>
            </a:r>
            <a:br>
              <a:rPr lang="en-US" b="1" dirty="0"/>
            </a:br>
            <a:r>
              <a:rPr lang="en-US" b="1" dirty="0"/>
              <a:t>After Graduation</a:t>
            </a:r>
            <a:endParaRPr lang="en-US" dirty="0"/>
          </a:p>
        </p:txBody>
      </p:sp>
      <p:sp>
        <p:nvSpPr>
          <p:cNvPr id="4" name="Slide Number Placeholder 3"/>
          <p:cNvSpPr>
            <a:spLocks noGrp="1"/>
          </p:cNvSpPr>
          <p:nvPr>
            <p:ph type="sldNum" sz="quarter" idx="12"/>
          </p:nvPr>
        </p:nvSpPr>
        <p:spPr/>
        <p:txBody>
          <a:bodyPr/>
          <a:lstStyle/>
          <a:p>
            <a:fld id="{BBEEDDFD-C589-44DF-AB8A-F9A65C3AD0B9}" type="slidenum">
              <a:rPr lang="en-US" smtClean="0"/>
              <a:t>66</a:t>
            </a:fld>
            <a:endParaRPr lang="en-US"/>
          </a:p>
        </p:txBody>
      </p:sp>
    </p:spTree>
    <p:extLst>
      <p:ext uri="{BB962C8B-B14F-4D97-AF65-F5344CB8AC3E}">
        <p14:creationId xmlns:p14="http://schemas.microsoft.com/office/powerpoint/2010/main" val="33362308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403335"/>
            <a:ext cx="10058400" cy="1024037"/>
          </a:xfrm>
        </p:spPr>
        <p:txBody>
          <a:bodyPr/>
          <a:lstStyle/>
          <a:p>
            <a:pPr algn="ctr"/>
            <a:r>
              <a:rPr lang="en-US" b="1" dirty="0"/>
              <a:t>Staying in Alabama: all respondents</a:t>
            </a:r>
          </a:p>
        </p:txBody>
      </p:sp>
      <p:sp>
        <p:nvSpPr>
          <p:cNvPr id="4" name="Slide Number Placeholder 3"/>
          <p:cNvSpPr>
            <a:spLocks noGrp="1"/>
          </p:cNvSpPr>
          <p:nvPr>
            <p:ph type="sldNum" sz="quarter" idx="12"/>
          </p:nvPr>
        </p:nvSpPr>
        <p:spPr/>
        <p:txBody>
          <a:bodyPr/>
          <a:lstStyle/>
          <a:p>
            <a:fld id="{BBEEDDFD-C589-44DF-AB8A-F9A65C3AD0B9}" type="slidenum">
              <a:rPr lang="en-US" smtClean="0"/>
              <a:t>67</a:t>
            </a:fld>
            <a:endParaRPr lang="en-US"/>
          </a:p>
        </p:txBody>
      </p:sp>
      <p:grpSp>
        <p:nvGrpSpPr>
          <p:cNvPr id="11" name="Group 10">
            <a:extLst>
              <a:ext uri="{FF2B5EF4-FFF2-40B4-BE49-F238E27FC236}">
                <a16:creationId xmlns:a16="http://schemas.microsoft.com/office/drawing/2014/main" id="{C4184712-5B6A-41A5-9B61-171EB132F373}"/>
              </a:ext>
            </a:extLst>
          </p:cNvPr>
          <p:cNvGrpSpPr/>
          <p:nvPr/>
        </p:nvGrpSpPr>
        <p:grpSpPr>
          <a:xfrm>
            <a:off x="1066799" y="3731776"/>
            <a:ext cx="3170316" cy="905514"/>
            <a:chOff x="0" y="3429000"/>
            <a:chExt cx="3170316" cy="905514"/>
          </a:xfrm>
          <a:solidFill>
            <a:srgbClr val="FFFF00"/>
          </a:solidFill>
        </p:grpSpPr>
        <p:sp>
          <p:nvSpPr>
            <p:cNvPr id="9" name="Arrow: Right 8">
              <a:extLst>
                <a:ext uri="{FF2B5EF4-FFF2-40B4-BE49-F238E27FC236}">
                  <a16:creationId xmlns:a16="http://schemas.microsoft.com/office/drawing/2014/main" id="{0CBB8E45-3727-4E31-BF99-5FFDAA93B438}"/>
                </a:ext>
              </a:extLst>
            </p:cNvPr>
            <p:cNvSpPr/>
            <p:nvPr/>
          </p:nvSpPr>
          <p:spPr>
            <a:xfrm rot="1046021">
              <a:off x="2161025" y="3929648"/>
              <a:ext cx="1009291" cy="40486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2B86D9B-190C-4989-B2C2-08AFFE0BBA83}"/>
                </a:ext>
              </a:extLst>
            </p:cNvPr>
            <p:cNvSpPr txBox="1"/>
            <p:nvPr/>
          </p:nvSpPr>
          <p:spPr>
            <a:xfrm>
              <a:off x="0" y="3429000"/>
              <a:ext cx="2700068" cy="646331"/>
            </a:xfrm>
            <a:prstGeom prst="rect">
              <a:avLst/>
            </a:prstGeom>
            <a:grpFill/>
          </p:spPr>
          <p:txBody>
            <a:bodyPr wrap="square" rtlCol="0">
              <a:spAutoFit/>
            </a:bodyPr>
            <a:lstStyle/>
            <a:p>
              <a:r>
                <a:rPr lang="en-US" dirty="0"/>
                <a:t>Target Audience for the Retain Alabama Initiative.</a:t>
              </a:r>
            </a:p>
          </p:txBody>
        </p:sp>
      </p:grpSp>
      <p:graphicFrame>
        <p:nvGraphicFramePr>
          <p:cNvPr id="12" name="Chart 11">
            <a:extLst>
              <a:ext uri="{FF2B5EF4-FFF2-40B4-BE49-F238E27FC236}">
                <a16:creationId xmlns:a16="http://schemas.microsoft.com/office/drawing/2014/main" id="{8E9072EC-FCB6-49D9-9054-E4969895012B}"/>
              </a:ext>
            </a:extLst>
          </p:cNvPr>
          <p:cNvGraphicFramePr/>
          <p:nvPr>
            <p:extLst>
              <p:ext uri="{D42A27DB-BD31-4B8C-83A1-F6EECF244321}">
                <p14:modId xmlns:p14="http://schemas.microsoft.com/office/powerpoint/2010/main" val="3041385534"/>
              </p:ext>
            </p:extLst>
          </p:nvPr>
        </p:nvGraphicFramePr>
        <p:xfrm>
          <a:off x="3766867" y="1686535"/>
          <a:ext cx="6983032" cy="46698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9243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05343"/>
          </a:xfrm>
        </p:spPr>
        <p:txBody>
          <a:bodyPr>
            <a:normAutofit/>
          </a:bodyPr>
          <a:lstStyle/>
          <a:p>
            <a:pPr algn="ctr"/>
            <a:r>
              <a:rPr lang="en-US" b="1" dirty="0"/>
              <a:t>Stay in Alabama by Residency Status*</a:t>
            </a:r>
          </a:p>
        </p:txBody>
      </p:sp>
      <p:graphicFrame>
        <p:nvGraphicFramePr>
          <p:cNvPr id="4" name="Content Placeholder 3"/>
          <p:cNvGraphicFramePr>
            <a:graphicFrameLocks noGrp="1"/>
          </p:cNvGraphicFramePr>
          <p:nvPr>
            <p:ph idx="1"/>
            <p:extLst/>
          </p:nvPr>
        </p:nvGraphicFramePr>
        <p:xfrm>
          <a:off x="1096963" y="1846263"/>
          <a:ext cx="10058400" cy="2560320"/>
        </p:xfrm>
        <a:graphic>
          <a:graphicData uri="http://schemas.openxmlformats.org/drawingml/2006/table">
            <a:tbl>
              <a:tblPr firstRow="1" bandRow="1">
                <a:tableStyleId>{5C22544A-7EE6-4342-B048-85BDC9FD1C3A}</a:tableStyleId>
              </a:tblPr>
              <a:tblGrid>
                <a:gridCol w="2903330">
                  <a:extLst>
                    <a:ext uri="{9D8B030D-6E8A-4147-A177-3AD203B41FA5}">
                      <a16:colId xmlns:a16="http://schemas.microsoft.com/office/drawing/2014/main" val="3580953493"/>
                    </a:ext>
                  </a:extLst>
                </a:gridCol>
                <a:gridCol w="3595757">
                  <a:extLst>
                    <a:ext uri="{9D8B030D-6E8A-4147-A177-3AD203B41FA5}">
                      <a16:colId xmlns:a16="http://schemas.microsoft.com/office/drawing/2014/main" val="644952479"/>
                    </a:ext>
                  </a:extLst>
                </a:gridCol>
                <a:gridCol w="3559313">
                  <a:extLst>
                    <a:ext uri="{9D8B030D-6E8A-4147-A177-3AD203B41FA5}">
                      <a16:colId xmlns:a16="http://schemas.microsoft.com/office/drawing/2014/main" val="3388702964"/>
                    </a:ext>
                  </a:extLst>
                </a:gridCol>
              </a:tblGrid>
              <a:tr h="370840">
                <a:tc>
                  <a:txBody>
                    <a:bodyPr/>
                    <a:lstStyle/>
                    <a:p>
                      <a:endParaRPr lang="en-US" sz="3600" dirty="0"/>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t>AL</a:t>
                      </a:r>
                      <a:r>
                        <a:rPr lang="en-US" sz="3600" baseline="0" dirty="0"/>
                        <a:t> Resident</a:t>
                      </a:r>
                      <a:endParaRPr lang="en-US" sz="3600" dirty="0"/>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t>Non-Resident</a:t>
                      </a:r>
                    </a:p>
                  </a:txBody>
                  <a:tcPr marL="87465" marR="87465"/>
                </a:tc>
                <a:extLst>
                  <a:ext uri="{0D108BD9-81ED-4DB2-BD59-A6C34878D82A}">
                    <a16:rowId xmlns:a16="http://schemas.microsoft.com/office/drawing/2014/main" val="837443473"/>
                  </a:ext>
                </a:extLst>
              </a:tr>
              <a:tr h="370840">
                <a:tc>
                  <a:txBody>
                    <a:bodyPr/>
                    <a:lstStyle/>
                    <a:p>
                      <a:r>
                        <a:rPr lang="en-US" sz="3600" dirty="0"/>
                        <a:t>Yes</a:t>
                      </a:r>
                    </a:p>
                  </a:txBody>
                  <a:tcPr marL="87465" marR="87465"/>
                </a:tc>
                <a:tc>
                  <a:txBody>
                    <a:bodyPr/>
                    <a:lstStyle/>
                    <a:p>
                      <a:pPr algn="ctr"/>
                      <a:r>
                        <a:rPr lang="en-US" sz="3600" dirty="0"/>
                        <a:t>42.5%</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t>17.2%</a:t>
                      </a:r>
                    </a:p>
                  </a:txBody>
                  <a:tcPr marL="87465" marR="87465"/>
                </a:tc>
                <a:extLst>
                  <a:ext uri="{0D108BD9-81ED-4DB2-BD59-A6C34878D82A}">
                    <a16:rowId xmlns:a16="http://schemas.microsoft.com/office/drawing/2014/main" val="2501926837"/>
                  </a:ext>
                </a:extLst>
              </a:tr>
              <a:tr h="370840">
                <a:tc>
                  <a:txBody>
                    <a:bodyPr/>
                    <a:lstStyle/>
                    <a:p>
                      <a:r>
                        <a:rPr lang="en-US" sz="3600" dirty="0"/>
                        <a:t>Maybe</a:t>
                      </a:r>
                    </a:p>
                  </a:txBody>
                  <a:tcPr marL="87465" marR="87465"/>
                </a:tc>
                <a:tc>
                  <a:txBody>
                    <a:bodyPr/>
                    <a:lstStyle/>
                    <a:p>
                      <a:pPr algn="ctr"/>
                      <a:r>
                        <a:rPr lang="en-US" sz="3600" b="0" dirty="0">
                          <a:effectLst/>
                        </a:rPr>
                        <a:t>40.9%</a:t>
                      </a:r>
                    </a:p>
                  </a:txBody>
                  <a:tcPr marL="87465" marR="87465"/>
                </a:tc>
                <a:tc>
                  <a:txBody>
                    <a:bodyPr/>
                    <a:lstStyle/>
                    <a:p>
                      <a:pPr algn="ctr"/>
                      <a:r>
                        <a:rPr lang="en-US" sz="3600" b="0" dirty="0">
                          <a:effectLst/>
                        </a:rPr>
                        <a:t>47.4%</a:t>
                      </a:r>
                    </a:p>
                  </a:txBody>
                  <a:tcPr marL="87465" marR="87465"/>
                </a:tc>
                <a:extLst>
                  <a:ext uri="{0D108BD9-81ED-4DB2-BD59-A6C34878D82A}">
                    <a16:rowId xmlns:a16="http://schemas.microsoft.com/office/drawing/2014/main" val="1453492661"/>
                  </a:ext>
                </a:extLst>
              </a:tr>
              <a:tr h="370840">
                <a:tc>
                  <a:txBody>
                    <a:bodyPr/>
                    <a:lstStyle/>
                    <a:p>
                      <a:r>
                        <a:rPr lang="en-US" sz="3600" dirty="0"/>
                        <a:t>No</a:t>
                      </a:r>
                    </a:p>
                  </a:txBody>
                  <a:tcPr marL="87465" marR="87465"/>
                </a:tc>
                <a:tc>
                  <a:txBody>
                    <a:bodyPr/>
                    <a:lstStyle/>
                    <a:p>
                      <a:pPr algn="ctr"/>
                      <a:r>
                        <a:rPr lang="en-US" sz="3600" b="0" dirty="0">
                          <a:effectLst/>
                        </a:rPr>
                        <a:t>16.7%</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35.4%</a:t>
                      </a:r>
                    </a:p>
                  </a:txBody>
                  <a:tcPr marL="87465" marR="87465"/>
                </a:tc>
                <a:extLst>
                  <a:ext uri="{0D108BD9-81ED-4DB2-BD59-A6C34878D82A}">
                    <a16:rowId xmlns:a16="http://schemas.microsoft.com/office/drawing/2014/main" val="20327021"/>
                  </a:ext>
                </a:extLst>
              </a:tr>
            </a:tbl>
          </a:graphicData>
        </a:graphic>
      </p:graphicFrame>
      <p:sp>
        <p:nvSpPr>
          <p:cNvPr id="3" name="Slide Number Placeholder 2"/>
          <p:cNvSpPr>
            <a:spLocks noGrp="1"/>
          </p:cNvSpPr>
          <p:nvPr>
            <p:ph type="sldNum" sz="quarter" idx="12"/>
          </p:nvPr>
        </p:nvSpPr>
        <p:spPr/>
        <p:txBody>
          <a:bodyPr/>
          <a:lstStyle/>
          <a:p>
            <a:fld id="{BBEEDDFD-C589-44DF-AB8A-F9A65C3AD0B9}" type="slidenum">
              <a:rPr lang="en-US" smtClean="0"/>
              <a:t>68</a:t>
            </a:fld>
            <a:endParaRPr lang="en-US"/>
          </a:p>
        </p:txBody>
      </p:sp>
      <p:sp>
        <p:nvSpPr>
          <p:cNvPr id="5" name="TextBox 4"/>
          <p:cNvSpPr txBox="1"/>
          <p:nvPr/>
        </p:nvSpPr>
        <p:spPr>
          <a:xfrm>
            <a:off x="1096963" y="4553276"/>
            <a:ext cx="3568700" cy="369332"/>
          </a:xfrm>
          <a:prstGeom prst="rect">
            <a:avLst/>
          </a:prstGeom>
          <a:noFill/>
        </p:spPr>
        <p:txBody>
          <a:bodyPr wrap="square" rtlCol="0">
            <a:spAutoFit/>
          </a:bodyPr>
          <a:lstStyle/>
          <a:p>
            <a:r>
              <a:rPr lang="en-US" dirty="0"/>
              <a:t>* Statistically significant difference</a:t>
            </a:r>
          </a:p>
        </p:txBody>
      </p:sp>
      <p:sp>
        <p:nvSpPr>
          <p:cNvPr id="6" name="Rectangle 5">
            <a:extLst>
              <a:ext uri="{FF2B5EF4-FFF2-40B4-BE49-F238E27FC236}">
                <a16:creationId xmlns:a16="http://schemas.microsoft.com/office/drawing/2014/main" id="{8401397F-3464-4B63-9828-8F0950231A3B}"/>
              </a:ext>
            </a:extLst>
          </p:cNvPr>
          <p:cNvSpPr/>
          <p:nvPr/>
        </p:nvSpPr>
        <p:spPr>
          <a:xfrm>
            <a:off x="1035170" y="3114136"/>
            <a:ext cx="10058400" cy="629728"/>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41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89" y="781952"/>
            <a:ext cx="10058400" cy="834281"/>
          </a:xfrm>
        </p:spPr>
        <p:txBody>
          <a:bodyPr/>
          <a:lstStyle/>
          <a:p>
            <a:pPr algn="ctr"/>
            <a:r>
              <a:rPr lang="en-US" b="1" dirty="0"/>
              <a:t>Stay in Alabama by Race/Ethnicity*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81875731"/>
              </p:ext>
            </p:extLst>
          </p:nvPr>
        </p:nvGraphicFramePr>
        <p:xfrm>
          <a:off x="1066801" y="1935480"/>
          <a:ext cx="10058397" cy="2987040"/>
        </p:xfrm>
        <a:graphic>
          <a:graphicData uri="http://schemas.openxmlformats.org/drawingml/2006/table">
            <a:tbl>
              <a:tblPr firstRow="1" bandRow="1">
                <a:tableStyleId>{5C22544A-7EE6-4342-B048-85BDC9FD1C3A}</a:tableStyleId>
              </a:tblPr>
              <a:tblGrid>
                <a:gridCol w="1639678">
                  <a:extLst>
                    <a:ext uri="{9D8B030D-6E8A-4147-A177-3AD203B41FA5}">
                      <a16:colId xmlns:a16="http://schemas.microsoft.com/office/drawing/2014/main" val="3580953493"/>
                    </a:ext>
                  </a:extLst>
                </a:gridCol>
                <a:gridCol w="1512778">
                  <a:extLst>
                    <a:ext uri="{9D8B030D-6E8A-4147-A177-3AD203B41FA5}">
                      <a16:colId xmlns:a16="http://schemas.microsoft.com/office/drawing/2014/main" val="644952479"/>
                    </a:ext>
                  </a:extLst>
                </a:gridCol>
                <a:gridCol w="1726485">
                  <a:extLst>
                    <a:ext uri="{9D8B030D-6E8A-4147-A177-3AD203B41FA5}">
                      <a16:colId xmlns:a16="http://schemas.microsoft.com/office/drawing/2014/main" val="3388702964"/>
                    </a:ext>
                  </a:extLst>
                </a:gridCol>
                <a:gridCol w="1726485">
                  <a:extLst>
                    <a:ext uri="{9D8B030D-6E8A-4147-A177-3AD203B41FA5}">
                      <a16:colId xmlns:a16="http://schemas.microsoft.com/office/drawing/2014/main" val="3053899342"/>
                    </a:ext>
                  </a:extLst>
                </a:gridCol>
                <a:gridCol w="1894579">
                  <a:extLst>
                    <a:ext uri="{9D8B030D-6E8A-4147-A177-3AD203B41FA5}">
                      <a16:colId xmlns:a16="http://schemas.microsoft.com/office/drawing/2014/main" val="367211894"/>
                    </a:ext>
                  </a:extLst>
                </a:gridCol>
                <a:gridCol w="1558392">
                  <a:extLst>
                    <a:ext uri="{9D8B030D-6E8A-4147-A177-3AD203B41FA5}">
                      <a16:colId xmlns:a16="http://schemas.microsoft.com/office/drawing/2014/main" val="3526643808"/>
                    </a:ext>
                  </a:extLst>
                </a:gridCol>
              </a:tblGrid>
              <a:tr h="370840">
                <a:tc>
                  <a:txBody>
                    <a:bodyPr/>
                    <a:lstStyle/>
                    <a:p>
                      <a:endParaRPr lang="en-US" sz="3600" dirty="0"/>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t>AAPI</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t>AA</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a:t>Hisp</a:t>
                      </a:r>
                      <a:endParaRPr lang="en-US" sz="3200" dirty="0"/>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t>Other Min</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t>White</a:t>
                      </a:r>
                    </a:p>
                  </a:txBody>
                  <a:tcPr marL="87465" marR="87465"/>
                </a:tc>
                <a:extLst>
                  <a:ext uri="{0D108BD9-81ED-4DB2-BD59-A6C34878D82A}">
                    <a16:rowId xmlns:a16="http://schemas.microsoft.com/office/drawing/2014/main" val="837443473"/>
                  </a:ext>
                </a:extLst>
              </a:tr>
              <a:tr h="370840">
                <a:tc>
                  <a:txBody>
                    <a:bodyPr/>
                    <a:lstStyle/>
                    <a:p>
                      <a:r>
                        <a:rPr lang="en-US" sz="3600" dirty="0"/>
                        <a:t>Yes</a:t>
                      </a:r>
                    </a:p>
                  </a:txBody>
                  <a:tcPr marL="87465" marR="87465"/>
                </a:tc>
                <a:tc>
                  <a:txBody>
                    <a:bodyPr/>
                    <a:lstStyle/>
                    <a:p>
                      <a:pPr algn="ctr"/>
                      <a:r>
                        <a:rPr lang="en-US" sz="3600" b="0" dirty="0">
                          <a:effectLst/>
                        </a:rPr>
                        <a:t>18%</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27%</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26%</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28%</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37%</a:t>
                      </a:r>
                    </a:p>
                  </a:txBody>
                  <a:tcPr marL="87465" marR="87465"/>
                </a:tc>
                <a:extLst>
                  <a:ext uri="{0D108BD9-81ED-4DB2-BD59-A6C34878D82A}">
                    <a16:rowId xmlns:a16="http://schemas.microsoft.com/office/drawing/2014/main" val="2501926837"/>
                  </a:ext>
                </a:extLst>
              </a:tr>
              <a:tr h="370840">
                <a:tc>
                  <a:txBody>
                    <a:bodyPr/>
                    <a:lstStyle/>
                    <a:p>
                      <a:r>
                        <a:rPr lang="en-US" sz="3600" dirty="0"/>
                        <a:t>Maybe</a:t>
                      </a:r>
                    </a:p>
                  </a:txBody>
                  <a:tcPr marL="87465" marR="87465"/>
                </a:tc>
                <a:tc>
                  <a:txBody>
                    <a:bodyPr/>
                    <a:lstStyle/>
                    <a:p>
                      <a:pPr algn="ctr"/>
                      <a:r>
                        <a:rPr lang="en-US" sz="3600" b="0" dirty="0">
                          <a:effectLst/>
                        </a:rPr>
                        <a:t>58%</a:t>
                      </a:r>
                    </a:p>
                  </a:txBody>
                  <a:tcPr marL="87465" marR="87465"/>
                </a:tc>
                <a:tc>
                  <a:txBody>
                    <a:bodyPr/>
                    <a:lstStyle/>
                    <a:p>
                      <a:pPr algn="ctr"/>
                      <a:r>
                        <a:rPr lang="en-US" sz="3600" b="0" dirty="0">
                          <a:effectLst/>
                        </a:rPr>
                        <a:t>50%</a:t>
                      </a:r>
                    </a:p>
                  </a:txBody>
                  <a:tcPr marL="87465" marR="87465"/>
                </a:tc>
                <a:tc>
                  <a:txBody>
                    <a:bodyPr/>
                    <a:lstStyle/>
                    <a:p>
                      <a:pPr algn="ctr"/>
                      <a:r>
                        <a:rPr lang="en-US" sz="3600" b="0" dirty="0">
                          <a:effectLst/>
                        </a:rPr>
                        <a:t>52%</a:t>
                      </a:r>
                    </a:p>
                  </a:txBody>
                  <a:tcPr marL="87465" marR="87465"/>
                </a:tc>
                <a:tc>
                  <a:txBody>
                    <a:bodyPr/>
                    <a:lstStyle/>
                    <a:p>
                      <a:pPr algn="ctr"/>
                      <a:r>
                        <a:rPr lang="en-US" sz="3600" b="0" dirty="0">
                          <a:effectLst/>
                        </a:rPr>
                        <a:t>45%</a:t>
                      </a:r>
                    </a:p>
                  </a:txBody>
                  <a:tcPr marL="87465" marR="87465"/>
                </a:tc>
                <a:tc>
                  <a:txBody>
                    <a:bodyPr/>
                    <a:lstStyle/>
                    <a:p>
                      <a:pPr algn="ctr"/>
                      <a:r>
                        <a:rPr lang="en-US" sz="3600" b="0" dirty="0">
                          <a:effectLst/>
                        </a:rPr>
                        <a:t>40%</a:t>
                      </a:r>
                    </a:p>
                  </a:txBody>
                  <a:tcPr marL="87465" marR="87465"/>
                </a:tc>
                <a:extLst>
                  <a:ext uri="{0D108BD9-81ED-4DB2-BD59-A6C34878D82A}">
                    <a16:rowId xmlns:a16="http://schemas.microsoft.com/office/drawing/2014/main" val="1453492661"/>
                  </a:ext>
                </a:extLst>
              </a:tr>
              <a:tr h="370840">
                <a:tc>
                  <a:txBody>
                    <a:bodyPr/>
                    <a:lstStyle/>
                    <a:p>
                      <a:r>
                        <a:rPr lang="en-US" sz="3600" dirty="0"/>
                        <a:t>No</a:t>
                      </a:r>
                    </a:p>
                  </a:txBody>
                  <a:tcPr marL="87465" marR="87465"/>
                </a:tc>
                <a:tc>
                  <a:txBody>
                    <a:bodyPr/>
                    <a:lstStyle/>
                    <a:p>
                      <a:pPr algn="ctr"/>
                      <a:r>
                        <a:rPr lang="en-US" sz="3600" dirty="0"/>
                        <a:t>23%</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23%</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22%</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27%</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23%</a:t>
                      </a:r>
                    </a:p>
                  </a:txBody>
                  <a:tcPr marL="87465" marR="87465"/>
                </a:tc>
                <a:extLst>
                  <a:ext uri="{0D108BD9-81ED-4DB2-BD59-A6C34878D82A}">
                    <a16:rowId xmlns:a16="http://schemas.microsoft.com/office/drawing/2014/main" val="20327021"/>
                  </a:ext>
                </a:extLst>
              </a:tr>
            </a:tbl>
          </a:graphicData>
        </a:graphic>
      </p:graphicFrame>
      <p:sp>
        <p:nvSpPr>
          <p:cNvPr id="3" name="Slide Number Placeholder 2"/>
          <p:cNvSpPr>
            <a:spLocks noGrp="1"/>
          </p:cNvSpPr>
          <p:nvPr>
            <p:ph type="sldNum" sz="quarter" idx="12"/>
          </p:nvPr>
        </p:nvSpPr>
        <p:spPr/>
        <p:txBody>
          <a:bodyPr/>
          <a:lstStyle/>
          <a:p>
            <a:fld id="{BBEEDDFD-C589-44DF-AB8A-F9A65C3AD0B9}" type="slidenum">
              <a:rPr lang="en-US" smtClean="0"/>
              <a:t>69</a:t>
            </a:fld>
            <a:endParaRPr lang="en-US"/>
          </a:p>
        </p:txBody>
      </p:sp>
      <p:sp>
        <p:nvSpPr>
          <p:cNvPr id="5" name="TextBox 4"/>
          <p:cNvSpPr txBox="1"/>
          <p:nvPr/>
        </p:nvSpPr>
        <p:spPr>
          <a:xfrm>
            <a:off x="1066801" y="5085437"/>
            <a:ext cx="3568700" cy="369332"/>
          </a:xfrm>
          <a:prstGeom prst="rect">
            <a:avLst/>
          </a:prstGeom>
          <a:noFill/>
        </p:spPr>
        <p:txBody>
          <a:bodyPr wrap="square" rtlCol="0">
            <a:spAutoFit/>
          </a:bodyPr>
          <a:lstStyle/>
          <a:p>
            <a:r>
              <a:rPr lang="en-US" dirty="0"/>
              <a:t>* Statistically significant difference</a:t>
            </a:r>
          </a:p>
        </p:txBody>
      </p:sp>
      <p:sp>
        <p:nvSpPr>
          <p:cNvPr id="6" name="TextBox 5">
            <a:extLst>
              <a:ext uri="{FF2B5EF4-FFF2-40B4-BE49-F238E27FC236}">
                <a16:creationId xmlns:a16="http://schemas.microsoft.com/office/drawing/2014/main" id="{D7340906-FFA0-46AC-8B10-3804FFE502FE}"/>
              </a:ext>
            </a:extLst>
          </p:cNvPr>
          <p:cNvSpPr txBox="1"/>
          <p:nvPr/>
        </p:nvSpPr>
        <p:spPr>
          <a:xfrm>
            <a:off x="556798" y="320287"/>
            <a:ext cx="11262582" cy="461665"/>
          </a:xfrm>
          <a:prstGeom prst="rect">
            <a:avLst/>
          </a:prstGeom>
          <a:noFill/>
        </p:spPr>
        <p:txBody>
          <a:bodyPr wrap="square" rtlCol="0">
            <a:spAutoFit/>
          </a:bodyPr>
          <a:lstStyle/>
          <a:p>
            <a:r>
              <a:rPr lang="en-US" sz="2400" dirty="0">
                <a:highlight>
                  <a:srgbClr val="FFFF00"/>
                </a:highlight>
              </a:rPr>
              <a:t>White students expressed a greater interest in staying in Alabama than minority students.</a:t>
            </a:r>
          </a:p>
        </p:txBody>
      </p:sp>
      <p:sp>
        <p:nvSpPr>
          <p:cNvPr id="7" name="Oval 6">
            <a:extLst>
              <a:ext uri="{FF2B5EF4-FFF2-40B4-BE49-F238E27FC236}">
                <a16:creationId xmlns:a16="http://schemas.microsoft.com/office/drawing/2014/main" id="{FBDE8757-FEEA-4B4C-9BB3-4A4F99DBE92A}"/>
              </a:ext>
            </a:extLst>
          </p:cNvPr>
          <p:cNvSpPr/>
          <p:nvPr/>
        </p:nvSpPr>
        <p:spPr>
          <a:xfrm>
            <a:off x="9740056" y="2842487"/>
            <a:ext cx="1098707" cy="987756"/>
          </a:xfrm>
          <a:prstGeom prst="ellipse">
            <a:avLst/>
          </a:prstGeom>
          <a:noFill/>
          <a:ln w="762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B06F2E7-76E4-4191-B335-2E6556E03CF7}"/>
              </a:ext>
            </a:extLst>
          </p:cNvPr>
          <p:cNvSpPr/>
          <p:nvPr/>
        </p:nvSpPr>
        <p:spPr>
          <a:xfrm>
            <a:off x="2622610" y="3671427"/>
            <a:ext cx="4935071" cy="629728"/>
          </a:xfrm>
          <a:prstGeom prst="rect">
            <a:avLst/>
          </a:prstGeom>
          <a:noFill/>
          <a:ln w="762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63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7</a:t>
            </a:fld>
            <a:endParaRPr lang="en-US" dirty="0"/>
          </a:p>
        </p:txBody>
      </p:sp>
      <p:sp>
        <p:nvSpPr>
          <p:cNvPr id="5" name="Title 1"/>
          <p:cNvSpPr txBox="1">
            <a:spLocks/>
          </p:cNvSpPr>
          <p:nvPr/>
        </p:nvSpPr>
        <p:spPr>
          <a:xfrm>
            <a:off x="1523998" y="903778"/>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5"/>
                </a:solidFill>
                <a:latin typeface="+mn-lt"/>
              </a:rPr>
              <a:t>VI.   ELECTION OF OFFICERS</a:t>
            </a:r>
            <a:r>
              <a:rPr lang="en-US" b="1" spc="300" dirty="0">
                <a:solidFill>
                  <a:schemeClr val="accent5"/>
                </a:solidFill>
                <a:latin typeface="+mn-lt"/>
              </a:rPr>
              <a:t>  </a:t>
            </a:r>
            <a:endParaRPr lang="en-US" b="1" dirty="0">
              <a:solidFill>
                <a:schemeClr val="accent5"/>
              </a:solidFill>
              <a:latin typeface="+mn-lt"/>
            </a:endParaRPr>
          </a:p>
        </p:txBody>
      </p:sp>
      <p:pic>
        <p:nvPicPr>
          <p:cNvPr id="1026" name="Picture 2" descr="See the source image">
            <a:extLst>
              <a:ext uri="{FF2B5EF4-FFF2-40B4-BE49-F238E27FC236}">
                <a16:creationId xmlns:a16="http://schemas.microsoft.com/office/drawing/2014/main" id="{42E7396E-82AA-481E-A09C-BEB5B41CB2C1}"/>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17459" y="2373548"/>
            <a:ext cx="2557079" cy="2613903"/>
          </a:xfrm>
          <a:prstGeom prst="rect">
            <a:avLst/>
          </a:prstGeom>
          <a:solidFill>
            <a:srgbClr val="4472C4">
              <a:alpha val="26000"/>
            </a:srgbClr>
          </a:solidFill>
          <a:extLst/>
        </p:spPr>
      </p:pic>
    </p:spTree>
    <p:extLst>
      <p:ext uri="{BB962C8B-B14F-4D97-AF65-F5344CB8AC3E}">
        <p14:creationId xmlns:p14="http://schemas.microsoft.com/office/powerpoint/2010/main" val="33707706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851" y="1072588"/>
            <a:ext cx="10058400" cy="776591"/>
          </a:xfrm>
        </p:spPr>
        <p:txBody>
          <a:bodyPr/>
          <a:lstStyle/>
          <a:p>
            <a:pPr algn="ctr"/>
            <a:r>
              <a:rPr lang="en-US" b="1" dirty="0"/>
              <a:t>Stay in Alabama by Student Age*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3615576"/>
              </p:ext>
            </p:extLst>
          </p:nvPr>
        </p:nvGraphicFramePr>
        <p:xfrm>
          <a:off x="1097280" y="2195973"/>
          <a:ext cx="10525542" cy="2560320"/>
        </p:xfrm>
        <a:graphic>
          <a:graphicData uri="http://schemas.openxmlformats.org/drawingml/2006/table">
            <a:tbl>
              <a:tblPr firstRow="1" bandRow="1">
                <a:tableStyleId>{5C22544A-7EE6-4342-B048-85BDC9FD1C3A}</a:tableStyleId>
              </a:tblPr>
              <a:tblGrid>
                <a:gridCol w="1706395">
                  <a:extLst>
                    <a:ext uri="{9D8B030D-6E8A-4147-A177-3AD203B41FA5}">
                      <a16:colId xmlns:a16="http://schemas.microsoft.com/office/drawing/2014/main" val="3580953493"/>
                    </a:ext>
                  </a:extLst>
                </a:gridCol>
                <a:gridCol w="4463716">
                  <a:extLst>
                    <a:ext uri="{9D8B030D-6E8A-4147-A177-3AD203B41FA5}">
                      <a16:colId xmlns:a16="http://schemas.microsoft.com/office/drawing/2014/main" val="644952479"/>
                    </a:ext>
                  </a:extLst>
                </a:gridCol>
                <a:gridCol w="4355431">
                  <a:extLst>
                    <a:ext uri="{9D8B030D-6E8A-4147-A177-3AD203B41FA5}">
                      <a16:colId xmlns:a16="http://schemas.microsoft.com/office/drawing/2014/main" val="3388702964"/>
                    </a:ext>
                  </a:extLst>
                </a:gridCol>
              </a:tblGrid>
              <a:tr h="370840">
                <a:tc>
                  <a:txBody>
                    <a:bodyPr/>
                    <a:lstStyle/>
                    <a:p>
                      <a:endParaRPr lang="en-US" sz="3600" dirty="0"/>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t>Traditional (≤ 24)</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t>Non-Traditional (≥ 25)</a:t>
                      </a:r>
                    </a:p>
                  </a:txBody>
                  <a:tcPr marL="87465" marR="87465"/>
                </a:tc>
                <a:extLst>
                  <a:ext uri="{0D108BD9-81ED-4DB2-BD59-A6C34878D82A}">
                    <a16:rowId xmlns:a16="http://schemas.microsoft.com/office/drawing/2014/main" val="837443473"/>
                  </a:ext>
                </a:extLst>
              </a:tr>
              <a:tr h="370840">
                <a:tc>
                  <a:txBody>
                    <a:bodyPr/>
                    <a:lstStyle/>
                    <a:p>
                      <a:r>
                        <a:rPr lang="en-US" sz="3600" dirty="0"/>
                        <a:t>Yes</a:t>
                      </a:r>
                    </a:p>
                  </a:txBody>
                  <a:tcPr marL="87465" marR="87465"/>
                </a:tc>
                <a:tc>
                  <a:txBody>
                    <a:bodyPr/>
                    <a:lstStyle/>
                    <a:p>
                      <a:pPr algn="ctr"/>
                      <a:r>
                        <a:rPr lang="en-US" sz="3600" b="0" dirty="0">
                          <a:effectLst/>
                        </a:rPr>
                        <a:t>29%</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45%</a:t>
                      </a:r>
                    </a:p>
                  </a:txBody>
                  <a:tcPr marL="87465" marR="87465"/>
                </a:tc>
                <a:extLst>
                  <a:ext uri="{0D108BD9-81ED-4DB2-BD59-A6C34878D82A}">
                    <a16:rowId xmlns:a16="http://schemas.microsoft.com/office/drawing/2014/main" val="2501926837"/>
                  </a:ext>
                </a:extLst>
              </a:tr>
              <a:tr h="370840">
                <a:tc>
                  <a:txBody>
                    <a:bodyPr/>
                    <a:lstStyle/>
                    <a:p>
                      <a:r>
                        <a:rPr lang="en-US" sz="3600" dirty="0"/>
                        <a:t>Maybe</a:t>
                      </a:r>
                    </a:p>
                  </a:txBody>
                  <a:tcPr marL="87465" marR="87465"/>
                </a:tc>
                <a:tc>
                  <a:txBody>
                    <a:bodyPr/>
                    <a:lstStyle/>
                    <a:p>
                      <a:pPr algn="ctr"/>
                      <a:r>
                        <a:rPr lang="en-US" sz="3600" b="0" dirty="0">
                          <a:effectLst/>
                        </a:rPr>
                        <a:t>46%</a:t>
                      </a:r>
                    </a:p>
                  </a:txBody>
                  <a:tcPr marL="87465" marR="87465"/>
                </a:tc>
                <a:tc>
                  <a:txBody>
                    <a:bodyPr/>
                    <a:lstStyle/>
                    <a:p>
                      <a:pPr algn="ctr"/>
                      <a:r>
                        <a:rPr lang="en-US" sz="3600" b="0" dirty="0">
                          <a:effectLst/>
                        </a:rPr>
                        <a:t>36%</a:t>
                      </a:r>
                    </a:p>
                  </a:txBody>
                  <a:tcPr marL="87465" marR="87465"/>
                </a:tc>
                <a:extLst>
                  <a:ext uri="{0D108BD9-81ED-4DB2-BD59-A6C34878D82A}">
                    <a16:rowId xmlns:a16="http://schemas.microsoft.com/office/drawing/2014/main" val="1453492661"/>
                  </a:ext>
                </a:extLst>
              </a:tr>
              <a:tr h="370840">
                <a:tc>
                  <a:txBody>
                    <a:bodyPr/>
                    <a:lstStyle/>
                    <a:p>
                      <a:r>
                        <a:rPr lang="en-US" sz="3600" dirty="0"/>
                        <a:t>No</a:t>
                      </a:r>
                    </a:p>
                  </a:txBody>
                  <a:tcPr marL="87465" marR="87465"/>
                </a:tc>
                <a:tc>
                  <a:txBody>
                    <a:bodyPr/>
                    <a:lstStyle/>
                    <a:p>
                      <a:pPr algn="ctr"/>
                      <a:r>
                        <a:rPr lang="en-US" sz="3600" b="0" dirty="0">
                          <a:effectLst/>
                        </a:rPr>
                        <a:t>25%</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19%</a:t>
                      </a:r>
                    </a:p>
                  </a:txBody>
                  <a:tcPr marL="87465" marR="87465"/>
                </a:tc>
                <a:extLst>
                  <a:ext uri="{0D108BD9-81ED-4DB2-BD59-A6C34878D82A}">
                    <a16:rowId xmlns:a16="http://schemas.microsoft.com/office/drawing/2014/main" val="20327021"/>
                  </a:ext>
                </a:extLst>
              </a:tr>
            </a:tbl>
          </a:graphicData>
        </a:graphic>
      </p:graphicFrame>
      <p:sp>
        <p:nvSpPr>
          <p:cNvPr id="3" name="Slide Number Placeholder 2"/>
          <p:cNvSpPr>
            <a:spLocks noGrp="1"/>
          </p:cNvSpPr>
          <p:nvPr>
            <p:ph type="sldNum" sz="quarter" idx="12"/>
          </p:nvPr>
        </p:nvSpPr>
        <p:spPr/>
        <p:txBody>
          <a:bodyPr/>
          <a:lstStyle/>
          <a:p>
            <a:fld id="{BBEEDDFD-C589-44DF-AB8A-F9A65C3AD0B9}" type="slidenum">
              <a:rPr lang="en-US" smtClean="0"/>
              <a:t>70</a:t>
            </a:fld>
            <a:endParaRPr lang="en-US"/>
          </a:p>
        </p:txBody>
      </p:sp>
      <p:sp>
        <p:nvSpPr>
          <p:cNvPr id="5" name="TextBox 4"/>
          <p:cNvSpPr txBox="1"/>
          <p:nvPr/>
        </p:nvSpPr>
        <p:spPr>
          <a:xfrm>
            <a:off x="1136757" y="4838120"/>
            <a:ext cx="3568700" cy="369332"/>
          </a:xfrm>
          <a:prstGeom prst="rect">
            <a:avLst/>
          </a:prstGeom>
          <a:noFill/>
        </p:spPr>
        <p:txBody>
          <a:bodyPr wrap="square" rtlCol="0">
            <a:spAutoFit/>
          </a:bodyPr>
          <a:lstStyle/>
          <a:p>
            <a:r>
              <a:rPr lang="en-US" dirty="0"/>
              <a:t>* Statistically significant difference</a:t>
            </a:r>
          </a:p>
        </p:txBody>
      </p:sp>
      <p:sp>
        <p:nvSpPr>
          <p:cNvPr id="6" name="TextBox 5">
            <a:extLst>
              <a:ext uri="{FF2B5EF4-FFF2-40B4-BE49-F238E27FC236}">
                <a16:creationId xmlns:a16="http://schemas.microsoft.com/office/drawing/2014/main" id="{B2F6D91F-3249-4950-B307-48255075BCBB}"/>
              </a:ext>
            </a:extLst>
          </p:cNvPr>
          <p:cNvSpPr txBox="1"/>
          <p:nvPr/>
        </p:nvSpPr>
        <p:spPr>
          <a:xfrm>
            <a:off x="1136757" y="475195"/>
            <a:ext cx="10446588" cy="461665"/>
          </a:xfrm>
          <a:prstGeom prst="rect">
            <a:avLst/>
          </a:prstGeom>
          <a:noFill/>
        </p:spPr>
        <p:txBody>
          <a:bodyPr wrap="square" rtlCol="0">
            <a:spAutoFit/>
          </a:bodyPr>
          <a:lstStyle/>
          <a:p>
            <a:r>
              <a:rPr lang="en-US" sz="2400" dirty="0">
                <a:highlight>
                  <a:srgbClr val="FFFF00"/>
                </a:highlight>
              </a:rPr>
              <a:t>As expected, adult learners expressed a greater interest in staying in Alabama.</a:t>
            </a:r>
          </a:p>
        </p:txBody>
      </p:sp>
      <p:sp>
        <p:nvSpPr>
          <p:cNvPr id="7" name="Oval 6">
            <a:extLst>
              <a:ext uri="{FF2B5EF4-FFF2-40B4-BE49-F238E27FC236}">
                <a16:creationId xmlns:a16="http://schemas.microsoft.com/office/drawing/2014/main" id="{65C14A70-FD11-4E8D-9CFE-F89EB1806200}"/>
              </a:ext>
            </a:extLst>
          </p:cNvPr>
          <p:cNvSpPr/>
          <p:nvPr/>
        </p:nvSpPr>
        <p:spPr>
          <a:xfrm>
            <a:off x="8964879" y="2776474"/>
            <a:ext cx="958327" cy="761253"/>
          </a:xfrm>
          <a:prstGeom prst="ellipse">
            <a:avLst/>
          </a:prstGeom>
          <a:noFill/>
          <a:ln w="762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E89D7E6-8F9E-43B8-8F77-E5C91AFBDF38}"/>
              </a:ext>
            </a:extLst>
          </p:cNvPr>
          <p:cNvSpPr/>
          <p:nvPr/>
        </p:nvSpPr>
        <p:spPr>
          <a:xfrm>
            <a:off x="4539247" y="3344447"/>
            <a:ext cx="960600" cy="879667"/>
          </a:xfrm>
          <a:prstGeom prst="ellipse">
            <a:avLst/>
          </a:prstGeom>
          <a:noFill/>
          <a:ln w="762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88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74837"/>
            <a:ext cx="10058400" cy="936300"/>
          </a:xfrm>
        </p:spPr>
        <p:txBody>
          <a:bodyPr>
            <a:normAutofit fontScale="90000"/>
          </a:bodyPr>
          <a:lstStyle/>
          <a:p>
            <a:pPr algn="ctr"/>
            <a:r>
              <a:rPr lang="en-US" b="1" dirty="0"/>
              <a:t>Stay in Alabama by Expected Graduation Year*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18066120"/>
              </p:ext>
            </p:extLst>
          </p:nvPr>
        </p:nvGraphicFramePr>
        <p:xfrm>
          <a:off x="803694" y="2566946"/>
          <a:ext cx="10058400" cy="2560320"/>
        </p:xfrm>
        <a:graphic>
          <a:graphicData uri="http://schemas.openxmlformats.org/drawingml/2006/table">
            <a:tbl>
              <a:tblPr firstRow="1" bandRow="1">
                <a:tableStyleId>{5C22544A-7EE6-4342-B048-85BDC9FD1C3A}</a:tableStyleId>
              </a:tblPr>
              <a:tblGrid>
                <a:gridCol w="2144476">
                  <a:extLst>
                    <a:ext uri="{9D8B030D-6E8A-4147-A177-3AD203B41FA5}">
                      <a16:colId xmlns:a16="http://schemas.microsoft.com/office/drawing/2014/main" val="3580953493"/>
                    </a:ext>
                  </a:extLst>
                </a:gridCol>
                <a:gridCol w="2655920">
                  <a:extLst>
                    <a:ext uri="{9D8B030D-6E8A-4147-A177-3AD203B41FA5}">
                      <a16:colId xmlns:a16="http://schemas.microsoft.com/office/drawing/2014/main" val="644952479"/>
                    </a:ext>
                  </a:extLst>
                </a:gridCol>
                <a:gridCol w="2629002">
                  <a:extLst>
                    <a:ext uri="{9D8B030D-6E8A-4147-A177-3AD203B41FA5}">
                      <a16:colId xmlns:a16="http://schemas.microsoft.com/office/drawing/2014/main" val="3388702964"/>
                    </a:ext>
                  </a:extLst>
                </a:gridCol>
                <a:gridCol w="2629002">
                  <a:extLst>
                    <a:ext uri="{9D8B030D-6E8A-4147-A177-3AD203B41FA5}">
                      <a16:colId xmlns:a16="http://schemas.microsoft.com/office/drawing/2014/main" val="3053899342"/>
                    </a:ext>
                  </a:extLst>
                </a:gridCol>
              </a:tblGrid>
              <a:tr h="370840">
                <a:tc>
                  <a:txBody>
                    <a:bodyPr/>
                    <a:lstStyle/>
                    <a:p>
                      <a:endParaRPr lang="en-US" sz="3600" dirty="0"/>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t>2021</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t>2022</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t>2023+</a:t>
                      </a:r>
                    </a:p>
                  </a:txBody>
                  <a:tcPr marL="87465" marR="87465"/>
                </a:tc>
                <a:extLst>
                  <a:ext uri="{0D108BD9-81ED-4DB2-BD59-A6C34878D82A}">
                    <a16:rowId xmlns:a16="http://schemas.microsoft.com/office/drawing/2014/main" val="837443473"/>
                  </a:ext>
                </a:extLst>
              </a:tr>
              <a:tr h="370840">
                <a:tc>
                  <a:txBody>
                    <a:bodyPr/>
                    <a:lstStyle/>
                    <a:p>
                      <a:r>
                        <a:rPr lang="en-US" sz="3600" dirty="0"/>
                        <a:t>Yes</a:t>
                      </a:r>
                    </a:p>
                  </a:txBody>
                  <a:tcPr marL="87465" marR="87465"/>
                </a:tc>
                <a:tc>
                  <a:txBody>
                    <a:bodyPr/>
                    <a:lstStyle/>
                    <a:p>
                      <a:pPr algn="ctr"/>
                      <a:r>
                        <a:rPr lang="en-US" sz="3600" dirty="0"/>
                        <a:t>39%</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t>34%</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t>27%</a:t>
                      </a:r>
                    </a:p>
                  </a:txBody>
                  <a:tcPr marL="87465" marR="87465"/>
                </a:tc>
                <a:extLst>
                  <a:ext uri="{0D108BD9-81ED-4DB2-BD59-A6C34878D82A}">
                    <a16:rowId xmlns:a16="http://schemas.microsoft.com/office/drawing/2014/main" val="2501926837"/>
                  </a:ext>
                </a:extLst>
              </a:tr>
              <a:tr h="370840">
                <a:tc>
                  <a:txBody>
                    <a:bodyPr/>
                    <a:lstStyle/>
                    <a:p>
                      <a:r>
                        <a:rPr lang="en-US" sz="3600" dirty="0"/>
                        <a:t>Maybe</a:t>
                      </a:r>
                    </a:p>
                  </a:txBody>
                  <a:tcPr marL="87465" marR="87465"/>
                </a:tc>
                <a:tc>
                  <a:txBody>
                    <a:bodyPr/>
                    <a:lstStyle/>
                    <a:p>
                      <a:pPr algn="ctr"/>
                      <a:r>
                        <a:rPr lang="en-US" sz="3600" b="0" dirty="0">
                          <a:effectLst/>
                        </a:rPr>
                        <a:t>35%</a:t>
                      </a:r>
                    </a:p>
                  </a:txBody>
                  <a:tcPr marL="87465" marR="87465"/>
                </a:tc>
                <a:tc>
                  <a:txBody>
                    <a:bodyPr/>
                    <a:lstStyle/>
                    <a:p>
                      <a:pPr algn="ctr"/>
                      <a:r>
                        <a:rPr lang="en-US" sz="3600" b="0" dirty="0">
                          <a:effectLst/>
                        </a:rPr>
                        <a:t>47%</a:t>
                      </a:r>
                    </a:p>
                  </a:txBody>
                  <a:tcPr marL="87465" marR="87465"/>
                </a:tc>
                <a:tc>
                  <a:txBody>
                    <a:bodyPr/>
                    <a:lstStyle/>
                    <a:p>
                      <a:pPr algn="ctr"/>
                      <a:r>
                        <a:rPr lang="en-US" sz="3600" b="0" dirty="0">
                          <a:effectLst/>
                        </a:rPr>
                        <a:t>50%</a:t>
                      </a:r>
                    </a:p>
                  </a:txBody>
                  <a:tcPr marL="87465" marR="87465"/>
                </a:tc>
                <a:extLst>
                  <a:ext uri="{0D108BD9-81ED-4DB2-BD59-A6C34878D82A}">
                    <a16:rowId xmlns:a16="http://schemas.microsoft.com/office/drawing/2014/main" val="1453492661"/>
                  </a:ext>
                </a:extLst>
              </a:tr>
              <a:tr h="370840">
                <a:tc>
                  <a:txBody>
                    <a:bodyPr/>
                    <a:lstStyle/>
                    <a:p>
                      <a:r>
                        <a:rPr lang="en-US" sz="3600" dirty="0"/>
                        <a:t>No</a:t>
                      </a:r>
                    </a:p>
                  </a:txBody>
                  <a:tcPr marL="87465" marR="87465"/>
                </a:tc>
                <a:tc>
                  <a:txBody>
                    <a:bodyPr/>
                    <a:lstStyle/>
                    <a:p>
                      <a:pPr algn="ctr"/>
                      <a:r>
                        <a:rPr lang="en-US" sz="3600" dirty="0"/>
                        <a:t>26%</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21%</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23%</a:t>
                      </a:r>
                    </a:p>
                  </a:txBody>
                  <a:tcPr marL="87465" marR="87465"/>
                </a:tc>
                <a:extLst>
                  <a:ext uri="{0D108BD9-81ED-4DB2-BD59-A6C34878D82A}">
                    <a16:rowId xmlns:a16="http://schemas.microsoft.com/office/drawing/2014/main" val="20327021"/>
                  </a:ext>
                </a:extLst>
              </a:tr>
            </a:tbl>
          </a:graphicData>
        </a:graphic>
      </p:graphicFrame>
      <p:sp>
        <p:nvSpPr>
          <p:cNvPr id="3" name="Slide Number Placeholder 2"/>
          <p:cNvSpPr>
            <a:spLocks noGrp="1"/>
          </p:cNvSpPr>
          <p:nvPr>
            <p:ph type="sldNum" sz="quarter" idx="12"/>
          </p:nvPr>
        </p:nvSpPr>
        <p:spPr/>
        <p:txBody>
          <a:bodyPr/>
          <a:lstStyle/>
          <a:p>
            <a:fld id="{BBEEDDFD-C589-44DF-AB8A-F9A65C3AD0B9}" type="slidenum">
              <a:rPr lang="en-US" smtClean="0"/>
              <a:t>71</a:t>
            </a:fld>
            <a:endParaRPr lang="en-US"/>
          </a:p>
        </p:txBody>
      </p:sp>
      <p:sp>
        <p:nvSpPr>
          <p:cNvPr id="5" name="TextBox 4"/>
          <p:cNvSpPr txBox="1"/>
          <p:nvPr/>
        </p:nvSpPr>
        <p:spPr>
          <a:xfrm>
            <a:off x="803694" y="5260542"/>
            <a:ext cx="3568700" cy="369332"/>
          </a:xfrm>
          <a:prstGeom prst="rect">
            <a:avLst/>
          </a:prstGeom>
          <a:noFill/>
        </p:spPr>
        <p:txBody>
          <a:bodyPr wrap="square" rtlCol="0">
            <a:spAutoFit/>
          </a:bodyPr>
          <a:lstStyle/>
          <a:p>
            <a:r>
              <a:rPr lang="en-US" dirty="0"/>
              <a:t>* Statistically significant difference</a:t>
            </a:r>
          </a:p>
        </p:txBody>
      </p:sp>
      <p:sp>
        <p:nvSpPr>
          <p:cNvPr id="7" name="TextBox 6">
            <a:extLst>
              <a:ext uri="{FF2B5EF4-FFF2-40B4-BE49-F238E27FC236}">
                <a16:creationId xmlns:a16="http://schemas.microsoft.com/office/drawing/2014/main" id="{DA0FA18A-A1A0-4A6C-8D7C-6E70BBCB62BA}"/>
              </a:ext>
            </a:extLst>
          </p:cNvPr>
          <p:cNvSpPr txBox="1"/>
          <p:nvPr/>
        </p:nvSpPr>
        <p:spPr>
          <a:xfrm>
            <a:off x="803694" y="1597458"/>
            <a:ext cx="7367540" cy="830997"/>
          </a:xfrm>
          <a:prstGeom prst="rect">
            <a:avLst/>
          </a:prstGeom>
          <a:noFill/>
        </p:spPr>
        <p:txBody>
          <a:bodyPr wrap="square" rtlCol="0">
            <a:spAutoFit/>
          </a:bodyPr>
          <a:lstStyle/>
          <a:p>
            <a:r>
              <a:rPr lang="en-US" sz="2400" dirty="0">
                <a:highlight>
                  <a:srgbClr val="FFFF00"/>
                </a:highlight>
              </a:rPr>
              <a:t>Students nearer to graduation were more likely to express an interest in staying in Alabama.</a:t>
            </a:r>
          </a:p>
        </p:txBody>
      </p:sp>
      <p:sp>
        <p:nvSpPr>
          <p:cNvPr id="19" name="TextBox 18">
            <a:extLst>
              <a:ext uri="{FF2B5EF4-FFF2-40B4-BE49-F238E27FC236}">
                <a16:creationId xmlns:a16="http://schemas.microsoft.com/office/drawing/2014/main" id="{05F9DBE0-3D2E-44B6-9E81-F117E4079CB0}"/>
              </a:ext>
            </a:extLst>
          </p:cNvPr>
          <p:cNvSpPr txBox="1"/>
          <p:nvPr/>
        </p:nvSpPr>
        <p:spPr>
          <a:xfrm>
            <a:off x="6238468" y="5314330"/>
            <a:ext cx="5392366" cy="830997"/>
          </a:xfrm>
          <a:prstGeom prst="rect">
            <a:avLst/>
          </a:prstGeom>
          <a:noFill/>
        </p:spPr>
        <p:txBody>
          <a:bodyPr wrap="square" rtlCol="0">
            <a:spAutoFit/>
          </a:bodyPr>
          <a:lstStyle/>
          <a:p>
            <a:r>
              <a:rPr lang="en-US" sz="2400" dirty="0">
                <a:highlight>
                  <a:srgbClr val="FFFF00"/>
                </a:highlight>
              </a:rPr>
              <a:t>Communicating to students throughout their time in college is needed. </a:t>
            </a:r>
          </a:p>
        </p:txBody>
      </p:sp>
    </p:spTree>
    <p:extLst>
      <p:ext uri="{BB962C8B-B14F-4D97-AF65-F5344CB8AC3E}">
        <p14:creationId xmlns:p14="http://schemas.microsoft.com/office/powerpoint/2010/main" val="11719500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36118"/>
            <a:ext cx="10058400" cy="861261"/>
          </a:xfrm>
        </p:spPr>
        <p:txBody>
          <a:bodyPr>
            <a:normAutofit/>
          </a:bodyPr>
          <a:lstStyle/>
          <a:p>
            <a:pPr algn="ctr"/>
            <a:r>
              <a:rPr lang="en-US" b="1" dirty="0"/>
              <a:t>Stay in Alabama by STEM-Related Status*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89480159"/>
              </p:ext>
            </p:extLst>
          </p:nvPr>
        </p:nvGraphicFramePr>
        <p:xfrm>
          <a:off x="1097280" y="2284008"/>
          <a:ext cx="10058400" cy="2560320"/>
        </p:xfrm>
        <a:graphic>
          <a:graphicData uri="http://schemas.openxmlformats.org/drawingml/2006/table">
            <a:tbl>
              <a:tblPr firstRow="1" bandRow="1">
                <a:tableStyleId>{5C22544A-7EE6-4342-B048-85BDC9FD1C3A}</a:tableStyleId>
              </a:tblPr>
              <a:tblGrid>
                <a:gridCol w="2271644">
                  <a:extLst>
                    <a:ext uri="{9D8B030D-6E8A-4147-A177-3AD203B41FA5}">
                      <a16:colId xmlns:a16="http://schemas.microsoft.com/office/drawing/2014/main" val="3580953493"/>
                    </a:ext>
                  </a:extLst>
                </a:gridCol>
                <a:gridCol w="3547165">
                  <a:extLst>
                    <a:ext uri="{9D8B030D-6E8A-4147-A177-3AD203B41FA5}">
                      <a16:colId xmlns:a16="http://schemas.microsoft.com/office/drawing/2014/main" val="644952479"/>
                    </a:ext>
                  </a:extLst>
                </a:gridCol>
                <a:gridCol w="4239591">
                  <a:extLst>
                    <a:ext uri="{9D8B030D-6E8A-4147-A177-3AD203B41FA5}">
                      <a16:colId xmlns:a16="http://schemas.microsoft.com/office/drawing/2014/main" val="3388702964"/>
                    </a:ext>
                  </a:extLst>
                </a:gridCol>
              </a:tblGrid>
              <a:tr h="370840">
                <a:tc>
                  <a:txBody>
                    <a:bodyPr/>
                    <a:lstStyle/>
                    <a:p>
                      <a:endParaRPr lang="en-US" sz="3600" dirty="0"/>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t>STEM-Related</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t>Non-STEM Related</a:t>
                      </a:r>
                    </a:p>
                  </a:txBody>
                  <a:tcPr marL="87465" marR="87465"/>
                </a:tc>
                <a:extLst>
                  <a:ext uri="{0D108BD9-81ED-4DB2-BD59-A6C34878D82A}">
                    <a16:rowId xmlns:a16="http://schemas.microsoft.com/office/drawing/2014/main" val="837443473"/>
                  </a:ext>
                </a:extLst>
              </a:tr>
              <a:tr h="370840">
                <a:tc>
                  <a:txBody>
                    <a:bodyPr/>
                    <a:lstStyle/>
                    <a:p>
                      <a:r>
                        <a:rPr lang="en-US" sz="3600" dirty="0"/>
                        <a:t>Yes</a:t>
                      </a:r>
                    </a:p>
                  </a:txBody>
                  <a:tcPr marL="87465" marR="87465"/>
                </a:tc>
                <a:tc>
                  <a:txBody>
                    <a:bodyPr/>
                    <a:lstStyle/>
                    <a:p>
                      <a:pPr algn="ctr"/>
                      <a:r>
                        <a:rPr lang="en-US" sz="3600" b="0" dirty="0">
                          <a:effectLst/>
                        </a:rPr>
                        <a:t>26%</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37%</a:t>
                      </a:r>
                    </a:p>
                  </a:txBody>
                  <a:tcPr marL="87465" marR="87465"/>
                </a:tc>
                <a:extLst>
                  <a:ext uri="{0D108BD9-81ED-4DB2-BD59-A6C34878D82A}">
                    <a16:rowId xmlns:a16="http://schemas.microsoft.com/office/drawing/2014/main" val="2501926837"/>
                  </a:ext>
                </a:extLst>
              </a:tr>
              <a:tr h="370840">
                <a:tc>
                  <a:txBody>
                    <a:bodyPr/>
                    <a:lstStyle/>
                    <a:p>
                      <a:r>
                        <a:rPr lang="en-US" sz="3600" dirty="0"/>
                        <a:t>Maybe</a:t>
                      </a:r>
                    </a:p>
                  </a:txBody>
                  <a:tcPr marL="87465" marR="87465"/>
                </a:tc>
                <a:tc>
                  <a:txBody>
                    <a:bodyPr/>
                    <a:lstStyle/>
                    <a:p>
                      <a:pPr algn="ctr"/>
                      <a:r>
                        <a:rPr lang="en-US" sz="3600" b="0" dirty="0">
                          <a:effectLst/>
                        </a:rPr>
                        <a:t>48%</a:t>
                      </a:r>
                    </a:p>
                  </a:txBody>
                  <a:tcPr marL="87465" marR="87465"/>
                </a:tc>
                <a:tc>
                  <a:txBody>
                    <a:bodyPr/>
                    <a:lstStyle/>
                    <a:p>
                      <a:pPr algn="ctr"/>
                      <a:r>
                        <a:rPr lang="en-US" sz="3600" b="0" dirty="0">
                          <a:effectLst/>
                        </a:rPr>
                        <a:t>41%</a:t>
                      </a:r>
                    </a:p>
                  </a:txBody>
                  <a:tcPr marL="87465" marR="87465"/>
                </a:tc>
                <a:extLst>
                  <a:ext uri="{0D108BD9-81ED-4DB2-BD59-A6C34878D82A}">
                    <a16:rowId xmlns:a16="http://schemas.microsoft.com/office/drawing/2014/main" val="1453492661"/>
                  </a:ext>
                </a:extLst>
              </a:tr>
              <a:tr h="370840">
                <a:tc>
                  <a:txBody>
                    <a:bodyPr/>
                    <a:lstStyle/>
                    <a:p>
                      <a:r>
                        <a:rPr lang="en-US" sz="3600" dirty="0"/>
                        <a:t>No</a:t>
                      </a:r>
                    </a:p>
                  </a:txBody>
                  <a:tcPr marL="87465" marR="87465"/>
                </a:tc>
                <a:tc>
                  <a:txBody>
                    <a:bodyPr/>
                    <a:lstStyle/>
                    <a:p>
                      <a:pPr algn="ctr"/>
                      <a:r>
                        <a:rPr lang="en-US" sz="3600" dirty="0"/>
                        <a:t>26%</a:t>
                      </a:r>
                    </a:p>
                  </a:txBody>
                  <a:tcPr marL="87465" marR="8746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22%</a:t>
                      </a:r>
                    </a:p>
                  </a:txBody>
                  <a:tcPr marL="87465" marR="87465"/>
                </a:tc>
                <a:extLst>
                  <a:ext uri="{0D108BD9-81ED-4DB2-BD59-A6C34878D82A}">
                    <a16:rowId xmlns:a16="http://schemas.microsoft.com/office/drawing/2014/main" val="20327021"/>
                  </a:ext>
                </a:extLst>
              </a:tr>
            </a:tbl>
          </a:graphicData>
        </a:graphic>
      </p:graphicFrame>
      <p:sp>
        <p:nvSpPr>
          <p:cNvPr id="3" name="Slide Number Placeholder 2"/>
          <p:cNvSpPr>
            <a:spLocks noGrp="1"/>
          </p:cNvSpPr>
          <p:nvPr>
            <p:ph type="sldNum" sz="quarter" idx="12"/>
          </p:nvPr>
        </p:nvSpPr>
        <p:spPr/>
        <p:txBody>
          <a:bodyPr/>
          <a:lstStyle/>
          <a:p>
            <a:fld id="{BBEEDDFD-C589-44DF-AB8A-F9A65C3AD0B9}" type="slidenum">
              <a:rPr lang="en-US" smtClean="0"/>
              <a:t>72</a:t>
            </a:fld>
            <a:endParaRPr lang="en-US"/>
          </a:p>
        </p:txBody>
      </p:sp>
      <p:sp>
        <p:nvSpPr>
          <p:cNvPr id="5" name="TextBox 4"/>
          <p:cNvSpPr txBox="1"/>
          <p:nvPr/>
        </p:nvSpPr>
        <p:spPr>
          <a:xfrm>
            <a:off x="1097280" y="4875956"/>
            <a:ext cx="3568700" cy="369332"/>
          </a:xfrm>
          <a:prstGeom prst="rect">
            <a:avLst/>
          </a:prstGeom>
          <a:noFill/>
        </p:spPr>
        <p:txBody>
          <a:bodyPr wrap="square" rtlCol="0">
            <a:spAutoFit/>
          </a:bodyPr>
          <a:lstStyle/>
          <a:p>
            <a:r>
              <a:rPr lang="en-US" dirty="0"/>
              <a:t>* Statistically significant difference</a:t>
            </a:r>
          </a:p>
        </p:txBody>
      </p:sp>
      <p:sp>
        <p:nvSpPr>
          <p:cNvPr id="6" name="TextBox 5">
            <a:extLst>
              <a:ext uri="{FF2B5EF4-FFF2-40B4-BE49-F238E27FC236}">
                <a16:creationId xmlns:a16="http://schemas.microsoft.com/office/drawing/2014/main" id="{FE1C6249-36BE-47C2-B0AC-992217C3E224}"/>
              </a:ext>
            </a:extLst>
          </p:cNvPr>
          <p:cNvSpPr txBox="1"/>
          <p:nvPr/>
        </p:nvSpPr>
        <p:spPr>
          <a:xfrm>
            <a:off x="1620508" y="390550"/>
            <a:ext cx="8950983" cy="461665"/>
          </a:xfrm>
          <a:prstGeom prst="rect">
            <a:avLst/>
          </a:prstGeom>
          <a:noFill/>
        </p:spPr>
        <p:txBody>
          <a:bodyPr wrap="square" rtlCol="0">
            <a:spAutoFit/>
          </a:bodyPr>
          <a:lstStyle/>
          <a:p>
            <a:r>
              <a:rPr lang="en-US" sz="2400" dirty="0">
                <a:highlight>
                  <a:srgbClr val="FFFF00"/>
                </a:highlight>
              </a:rPr>
              <a:t>Non-STEM students expressed a greater interest in staying in Alabama. </a:t>
            </a:r>
          </a:p>
        </p:txBody>
      </p:sp>
      <p:sp>
        <p:nvSpPr>
          <p:cNvPr id="8" name="Rectangle 7">
            <a:extLst>
              <a:ext uri="{FF2B5EF4-FFF2-40B4-BE49-F238E27FC236}">
                <a16:creationId xmlns:a16="http://schemas.microsoft.com/office/drawing/2014/main" id="{571F9FD0-2C12-49EE-9934-D1BC61A1E1F0}"/>
              </a:ext>
            </a:extLst>
          </p:cNvPr>
          <p:cNvSpPr/>
          <p:nvPr/>
        </p:nvSpPr>
        <p:spPr>
          <a:xfrm>
            <a:off x="1097280" y="3576711"/>
            <a:ext cx="5484311" cy="62564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53FBAA-42EE-42E2-925C-6B5D90E00385}"/>
              </a:ext>
            </a:extLst>
          </p:cNvPr>
          <p:cNvSpPr/>
          <p:nvPr/>
        </p:nvSpPr>
        <p:spPr>
          <a:xfrm>
            <a:off x="8485094" y="2837674"/>
            <a:ext cx="1052293" cy="770729"/>
          </a:xfrm>
          <a:prstGeom prst="ellipse">
            <a:avLst/>
          </a:prstGeom>
          <a:noFill/>
          <a:ln w="762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10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Stay in Alabama by Major Category*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6284337"/>
              </p:ext>
            </p:extLst>
          </p:nvPr>
        </p:nvGraphicFramePr>
        <p:xfrm>
          <a:off x="584752" y="1691640"/>
          <a:ext cx="11022496" cy="3474720"/>
        </p:xfrm>
        <a:graphic>
          <a:graphicData uri="http://schemas.openxmlformats.org/drawingml/2006/table">
            <a:tbl>
              <a:tblPr firstRow="1" bandRow="1">
                <a:tableStyleId>{5C22544A-7EE6-4342-B048-85BDC9FD1C3A}</a:tableStyleId>
              </a:tblPr>
              <a:tblGrid>
                <a:gridCol w="1178194">
                  <a:extLst>
                    <a:ext uri="{9D8B030D-6E8A-4147-A177-3AD203B41FA5}">
                      <a16:colId xmlns:a16="http://schemas.microsoft.com/office/drawing/2014/main" val="3580953493"/>
                    </a:ext>
                  </a:extLst>
                </a:gridCol>
                <a:gridCol w="1459186">
                  <a:extLst>
                    <a:ext uri="{9D8B030D-6E8A-4147-A177-3AD203B41FA5}">
                      <a16:colId xmlns:a16="http://schemas.microsoft.com/office/drawing/2014/main" val="644952479"/>
                    </a:ext>
                  </a:extLst>
                </a:gridCol>
                <a:gridCol w="1444395">
                  <a:extLst>
                    <a:ext uri="{9D8B030D-6E8A-4147-A177-3AD203B41FA5}">
                      <a16:colId xmlns:a16="http://schemas.microsoft.com/office/drawing/2014/main" val="3388702964"/>
                    </a:ext>
                  </a:extLst>
                </a:gridCol>
                <a:gridCol w="1551187">
                  <a:extLst>
                    <a:ext uri="{9D8B030D-6E8A-4147-A177-3AD203B41FA5}">
                      <a16:colId xmlns:a16="http://schemas.microsoft.com/office/drawing/2014/main" val="3053899342"/>
                    </a:ext>
                  </a:extLst>
                </a:gridCol>
                <a:gridCol w="1374125">
                  <a:extLst>
                    <a:ext uri="{9D8B030D-6E8A-4147-A177-3AD203B41FA5}">
                      <a16:colId xmlns:a16="http://schemas.microsoft.com/office/drawing/2014/main" val="367211894"/>
                    </a:ext>
                  </a:extLst>
                </a:gridCol>
                <a:gridCol w="1325217">
                  <a:extLst>
                    <a:ext uri="{9D8B030D-6E8A-4147-A177-3AD203B41FA5}">
                      <a16:colId xmlns:a16="http://schemas.microsoft.com/office/drawing/2014/main" val="3526643808"/>
                    </a:ext>
                  </a:extLst>
                </a:gridCol>
                <a:gridCol w="1457739">
                  <a:extLst>
                    <a:ext uri="{9D8B030D-6E8A-4147-A177-3AD203B41FA5}">
                      <a16:colId xmlns:a16="http://schemas.microsoft.com/office/drawing/2014/main" val="2032056606"/>
                    </a:ext>
                  </a:extLst>
                </a:gridCol>
                <a:gridCol w="1232453">
                  <a:extLst>
                    <a:ext uri="{9D8B030D-6E8A-4147-A177-3AD203B41FA5}">
                      <a16:colId xmlns:a16="http://schemas.microsoft.com/office/drawing/2014/main" val="3440143844"/>
                    </a:ext>
                  </a:extLst>
                </a:gridCol>
              </a:tblGrid>
              <a:tr h="370840">
                <a:tc>
                  <a:txBody>
                    <a:bodyPr/>
                    <a:lstStyle/>
                    <a:p>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Arts &amp; </a:t>
                      </a:r>
                      <a:r>
                        <a:rPr lang="en-US" sz="2400" dirty="0" err="1"/>
                        <a:t>Comm</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Business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Education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Health</a:t>
                      </a:r>
                      <a:r>
                        <a:rPr lang="en-US" sz="2400" baseline="0" dirty="0"/>
                        <a:t> Science</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Human</a:t>
                      </a:r>
                      <a:r>
                        <a:rPr lang="en-US" sz="2400" baseline="0" dirty="0"/>
                        <a:t> Services</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Public Admin, Safety, Law</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STEM majors</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a:t>
                      </a:r>
                    </a:p>
                  </a:txBody>
                  <a:tcPr/>
                </a:tc>
                <a:extLst>
                  <a:ext uri="{0D108BD9-81ED-4DB2-BD59-A6C34878D82A}">
                    <a16:rowId xmlns:a16="http://schemas.microsoft.com/office/drawing/2014/main" val="837443473"/>
                  </a:ext>
                </a:extLst>
              </a:tr>
              <a:tr h="370840">
                <a:tc>
                  <a:txBody>
                    <a:bodyPr/>
                    <a:lstStyle/>
                    <a:p>
                      <a:r>
                        <a:rPr lang="en-US" sz="2400" dirty="0"/>
                        <a:t>Yes</a:t>
                      </a:r>
                    </a:p>
                  </a:txBody>
                  <a:tcPr/>
                </a:tc>
                <a:tc>
                  <a:txBody>
                    <a:bodyPr/>
                    <a:lstStyle/>
                    <a:p>
                      <a:pPr algn="ctr"/>
                      <a:r>
                        <a:rPr lang="en-US" sz="3600" b="0" dirty="0">
                          <a:effectLst/>
                        </a:rPr>
                        <a:t>23%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35%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53%</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40%</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30%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25%</a:t>
                      </a:r>
                    </a:p>
                  </a:txBody>
                  <a:tcPr>
                    <a:solidFill>
                      <a:schemeClr val="accent1">
                        <a:lumMod val="60000"/>
                        <a:lumOff val="40000"/>
                      </a:schemeClr>
                    </a:solidFill>
                  </a:tcPr>
                </a:tc>
                <a:extLst>
                  <a:ext uri="{0D108BD9-81ED-4DB2-BD59-A6C34878D82A}">
                    <a16:rowId xmlns:a16="http://schemas.microsoft.com/office/drawing/2014/main" val="2501926837"/>
                  </a:ext>
                </a:extLst>
              </a:tr>
              <a:tr h="370840">
                <a:tc>
                  <a:txBody>
                    <a:bodyPr/>
                    <a:lstStyle/>
                    <a:p>
                      <a:r>
                        <a:rPr lang="en-US" sz="2400" dirty="0"/>
                        <a:t>Maybe</a:t>
                      </a:r>
                    </a:p>
                  </a:txBody>
                  <a:tcPr/>
                </a:tc>
                <a:tc>
                  <a:txBody>
                    <a:bodyPr/>
                    <a:lstStyle/>
                    <a:p>
                      <a:pPr algn="ctr"/>
                      <a:r>
                        <a:rPr lang="en-US" sz="3600" b="0" dirty="0">
                          <a:effectLst/>
                        </a:rPr>
                        <a:t>45.5%</a:t>
                      </a:r>
                    </a:p>
                  </a:txBody>
                  <a:tcPr/>
                </a:tc>
                <a:tc>
                  <a:txBody>
                    <a:bodyPr/>
                    <a:lstStyle/>
                    <a:p>
                      <a:pPr algn="ctr"/>
                      <a:r>
                        <a:rPr lang="en-US" sz="3600" b="0" dirty="0">
                          <a:effectLst/>
                        </a:rPr>
                        <a:t>43%</a:t>
                      </a:r>
                    </a:p>
                  </a:txBody>
                  <a:tcPr/>
                </a:tc>
                <a:tc>
                  <a:txBody>
                    <a:bodyPr/>
                    <a:lstStyle/>
                    <a:p>
                      <a:pPr algn="ctr"/>
                      <a:r>
                        <a:rPr lang="en-US" sz="3600" b="0" dirty="0">
                          <a:effectLst/>
                        </a:rPr>
                        <a:t>32%</a:t>
                      </a:r>
                    </a:p>
                  </a:txBody>
                  <a:tcPr/>
                </a:tc>
                <a:tc>
                  <a:txBody>
                    <a:bodyPr/>
                    <a:lstStyle/>
                    <a:p>
                      <a:pPr algn="ctr"/>
                      <a:r>
                        <a:rPr lang="en-US" sz="3600" b="0" dirty="0">
                          <a:effectLst/>
                        </a:rPr>
                        <a:t>42%</a:t>
                      </a:r>
                    </a:p>
                  </a:txBody>
                  <a:tcPr/>
                </a:tc>
                <a:tc>
                  <a:txBody>
                    <a:bodyPr/>
                    <a:lstStyle/>
                    <a:p>
                      <a:pPr algn="ctr"/>
                      <a:r>
                        <a:rPr lang="en-US" sz="3600" b="0" dirty="0">
                          <a:effectLst/>
                        </a:rPr>
                        <a:t>45%</a:t>
                      </a:r>
                    </a:p>
                  </a:txBody>
                  <a:tcPr/>
                </a:tc>
                <a:tc>
                  <a:txBody>
                    <a:bodyPr/>
                    <a:lstStyle/>
                    <a:p>
                      <a:pPr algn="ctr"/>
                      <a:r>
                        <a:rPr lang="en-US" sz="3600" b="0" dirty="0">
                          <a:effectLst/>
                        </a:rPr>
                        <a:t>45%</a:t>
                      </a:r>
                    </a:p>
                  </a:txBody>
                  <a:tcPr/>
                </a:tc>
                <a:tc>
                  <a:txBody>
                    <a:bodyPr/>
                    <a:lstStyle/>
                    <a:p>
                      <a:pPr algn="ctr"/>
                      <a:r>
                        <a:rPr lang="en-US" sz="3600" b="0" dirty="0">
                          <a:effectLst/>
                        </a:rPr>
                        <a:t>48%</a:t>
                      </a:r>
                    </a:p>
                  </a:txBody>
                  <a:tcPr/>
                </a:tc>
                <a:extLst>
                  <a:ext uri="{0D108BD9-81ED-4DB2-BD59-A6C34878D82A}">
                    <a16:rowId xmlns:a16="http://schemas.microsoft.com/office/drawing/2014/main" val="1453492661"/>
                  </a:ext>
                </a:extLst>
              </a:tr>
              <a:tr h="370840">
                <a:tc>
                  <a:txBody>
                    <a:bodyPr/>
                    <a:lstStyle/>
                    <a:p>
                      <a:r>
                        <a:rPr lang="en-US" sz="2400" dirty="0"/>
                        <a:t>No</a:t>
                      </a:r>
                    </a:p>
                  </a:txBody>
                  <a:tcPr/>
                </a:tc>
                <a:tc>
                  <a:txBody>
                    <a:bodyPr/>
                    <a:lstStyle/>
                    <a:p>
                      <a:pPr algn="ctr"/>
                      <a:r>
                        <a:rPr lang="en-US" sz="3600" b="0" dirty="0">
                          <a:effectLst/>
                        </a:rPr>
                        <a:t>31.5%</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15%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31%</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dirty="0">
                          <a:effectLst/>
                        </a:rPr>
                        <a:t>27%</a:t>
                      </a:r>
                    </a:p>
                  </a:txBody>
                  <a:tcPr/>
                </a:tc>
                <a:extLst>
                  <a:ext uri="{0D108BD9-81ED-4DB2-BD59-A6C34878D82A}">
                    <a16:rowId xmlns:a16="http://schemas.microsoft.com/office/drawing/2014/main" val="20327021"/>
                  </a:ext>
                </a:extLst>
              </a:tr>
            </a:tbl>
          </a:graphicData>
        </a:graphic>
      </p:graphicFrame>
      <p:sp>
        <p:nvSpPr>
          <p:cNvPr id="3" name="Slide Number Placeholder 2"/>
          <p:cNvSpPr>
            <a:spLocks noGrp="1"/>
          </p:cNvSpPr>
          <p:nvPr>
            <p:ph type="sldNum" sz="quarter" idx="12"/>
          </p:nvPr>
        </p:nvSpPr>
        <p:spPr/>
        <p:txBody>
          <a:bodyPr/>
          <a:lstStyle/>
          <a:p>
            <a:fld id="{BBEEDDFD-C589-44DF-AB8A-F9A65C3AD0B9}" type="slidenum">
              <a:rPr lang="en-US" smtClean="0"/>
              <a:t>73</a:t>
            </a:fld>
            <a:endParaRPr lang="en-US"/>
          </a:p>
        </p:txBody>
      </p:sp>
      <p:sp>
        <p:nvSpPr>
          <p:cNvPr id="5" name="TextBox 4"/>
          <p:cNvSpPr txBox="1"/>
          <p:nvPr/>
        </p:nvSpPr>
        <p:spPr>
          <a:xfrm>
            <a:off x="584752" y="5795952"/>
            <a:ext cx="10845800" cy="646331"/>
          </a:xfrm>
          <a:prstGeom prst="rect">
            <a:avLst/>
          </a:prstGeom>
          <a:noFill/>
        </p:spPr>
        <p:txBody>
          <a:bodyPr wrap="square" rtlCol="0">
            <a:spAutoFit/>
          </a:bodyPr>
          <a:lstStyle/>
          <a:p>
            <a:r>
              <a:rPr lang="en-US" dirty="0"/>
              <a:t>* Statistically significant difference</a:t>
            </a:r>
          </a:p>
          <a:p>
            <a:r>
              <a:rPr lang="en-US" dirty="0"/>
              <a:t>** STEM-Related students (from previous slide) are found in STEM, education, and health science majors) </a:t>
            </a:r>
          </a:p>
        </p:txBody>
      </p:sp>
      <p:sp>
        <p:nvSpPr>
          <p:cNvPr id="6" name="TextBox 5">
            <a:extLst>
              <a:ext uri="{FF2B5EF4-FFF2-40B4-BE49-F238E27FC236}">
                <a16:creationId xmlns:a16="http://schemas.microsoft.com/office/drawing/2014/main" id="{77A68BD0-00B6-4759-8887-8190B990C31B}"/>
              </a:ext>
            </a:extLst>
          </p:cNvPr>
          <p:cNvSpPr txBox="1"/>
          <p:nvPr/>
        </p:nvSpPr>
        <p:spPr>
          <a:xfrm>
            <a:off x="5001836" y="5250323"/>
            <a:ext cx="285718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highlight>
                  <a:srgbClr val="FFFF00"/>
                </a:highlight>
                <a:uLnTx/>
                <a:uFillTx/>
              </a:rPr>
              <a:t>Most likely to leave</a:t>
            </a:r>
          </a:p>
        </p:txBody>
      </p:sp>
      <p:grpSp>
        <p:nvGrpSpPr>
          <p:cNvPr id="7" name="Group 6">
            <a:extLst>
              <a:ext uri="{FF2B5EF4-FFF2-40B4-BE49-F238E27FC236}">
                <a16:creationId xmlns:a16="http://schemas.microsoft.com/office/drawing/2014/main" id="{56D5C06A-1B31-407E-BA06-1E2C67133990}"/>
              </a:ext>
            </a:extLst>
          </p:cNvPr>
          <p:cNvGrpSpPr/>
          <p:nvPr/>
        </p:nvGrpSpPr>
        <p:grpSpPr>
          <a:xfrm rot="6711899" flipH="1">
            <a:off x="3805914" y="4459221"/>
            <a:ext cx="511484" cy="1998519"/>
            <a:chOff x="574194" y="2449902"/>
            <a:chExt cx="305700" cy="1110940"/>
          </a:xfrm>
        </p:grpSpPr>
        <p:cxnSp>
          <p:nvCxnSpPr>
            <p:cNvPr id="8" name="Straight Connector 7">
              <a:extLst>
                <a:ext uri="{FF2B5EF4-FFF2-40B4-BE49-F238E27FC236}">
                  <a16:creationId xmlns:a16="http://schemas.microsoft.com/office/drawing/2014/main" id="{CD2BCAB8-AFDF-4A6A-85FC-7C4C0DDA30DA}"/>
                </a:ext>
              </a:extLst>
            </p:cNvPr>
            <p:cNvCxnSpPr>
              <a:cxnSpLocks/>
            </p:cNvCxnSpPr>
            <p:nvPr/>
          </p:nvCxnSpPr>
          <p:spPr>
            <a:xfrm flipH="1">
              <a:off x="577970" y="2449902"/>
              <a:ext cx="301924" cy="893038"/>
            </a:xfrm>
            <a:prstGeom prst="line">
              <a:avLst/>
            </a:prstGeom>
            <a:noFill/>
            <a:ln w="57150" cap="flat" cmpd="sng" algn="ctr">
              <a:solidFill>
                <a:srgbClr val="0070C0"/>
              </a:solidFill>
              <a:prstDash val="solid"/>
            </a:ln>
            <a:effectLst/>
          </p:spPr>
        </p:cxnSp>
        <p:cxnSp>
          <p:nvCxnSpPr>
            <p:cNvPr id="9" name="Straight Arrow Connector 8">
              <a:extLst>
                <a:ext uri="{FF2B5EF4-FFF2-40B4-BE49-F238E27FC236}">
                  <a16:creationId xmlns:a16="http://schemas.microsoft.com/office/drawing/2014/main" id="{7869180A-9263-42DD-B019-2B318C2E91D0}"/>
                </a:ext>
              </a:extLst>
            </p:cNvPr>
            <p:cNvCxnSpPr>
              <a:cxnSpLocks/>
            </p:cNvCxnSpPr>
            <p:nvPr/>
          </p:nvCxnSpPr>
          <p:spPr>
            <a:xfrm>
              <a:off x="574194" y="3292672"/>
              <a:ext cx="164046" cy="268170"/>
            </a:xfrm>
            <a:prstGeom prst="straightConnector1">
              <a:avLst/>
            </a:prstGeom>
            <a:noFill/>
            <a:ln w="57150" cap="flat" cmpd="sng" algn="ctr">
              <a:solidFill>
                <a:srgbClr val="0070C0"/>
              </a:solidFill>
              <a:prstDash val="solid"/>
              <a:tailEnd type="triangle"/>
            </a:ln>
            <a:effectLst/>
          </p:spPr>
        </p:cxnSp>
      </p:grpSp>
      <p:grpSp>
        <p:nvGrpSpPr>
          <p:cNvPr id="10" name="Group 9">
            <a:extLst>
              <a:ext uri="{FF2B5EF4-FFF2-40B4-BE49-F238E27FC236}">
                <a16:creationId xmlns:a16="http://schemas.microsoft.com/office/drawing/2014/main" id="{BD048D74-D5C6-4BD1-B701-8106F20457F9}"/>
              </a:ext>
            </a:extLst>
          </p:cNvPr>
          <p:cNvGrpSpPr/>
          <p:nvPr/>
        </p:nvGrpSpPr>
        <p:grpSpPr>
          <a:xfrm rot="3829450" flipH="1" flipV="1">
            <a:off x="8125127" y="4644183"/>
            <a:ext cx="598642" cy="1728248"/>
            <a:chOff x="574194" y="2449902"/>
            <a:chExt cx="305700" cy="1110940"/>
          </a:xfrm>
        </p:grpSpPr>
        <p:cxnSp>
          <p:nvCxnSpPr>
            <p:cNvPr id="11" name="Straight Connector 10">
              <a:extLst>
                <a:ext uri="{FF2B5EF4-FFF2-40B4-BE49-F238E27FC236}">
                  <a16:creationId xmlns:a16="http://schemas.microsoft.com/office/drawing/2014/main" id="{DD0C3BE4-72B6-4290-BB2B-F116C6FA79BC}"/>
                </a:ext>
              </a:extLst>
            </p:cNvPr>
            <p:cNvCxnSpPr>
              <a:cxnSpLocks/>
            </p:cNvCxnSpPr>
            <p:nvPr/>
          </p:nvCxnSpPr>
          <p:spPr>
            <a:xfrm flipH="1">
              <a:off x="577970" y="2449902"/>
              <a:ext cx="301924" cy="893038"/>
            </a:xfrm>
            <a:prstGeom prst="line">
              <a:avLst/>
            </a:prstGeom>
            <a:noFill/>
            <a:ln w="57150" cap="flat" cmpd="sng" algn="ctr">
              <a:solidFill>
                <a:srgbClr val="0070C0"/>
              </a:solidFill>
              <a:prstDash val="solid"/>
            </a:ln>
            <a:effectLst/>
          </p:spPr>
        </p:cxnSp>
        <p:cxnSp>
          <p:nvCxnSpPr>
            <p:cNvPr id="12" name="Straight Arrow Connector 11">
              <a:extLst>
                <a:ext uri="{FF2B5EF4-FFF2-40B4-BE49-F238E27FC236}">
                  <a16:creationId xmlns:a16="http://schemas.microsoft.com/office/drawing/2014/main" id="{A85DF841-88F3-4849-8952-242047C53761}"/>
                </a:ext>
              </a:extLst>
            </p:cNvPr>
            <p:cNvCxnSpPr>
              <a:cxnSpLocks/>
            </p:cNvCxnSpPr>
            <p:nvPr/>
          </p:nvCxnSpPr>
          <p:spPr>
            <a:xfrm>
              <a:off x="574194" y="3292672"/>
              <a:ext cx="164046" cy="268170"/>
            </a:xfrm>
            <a:prstGeom prst="straightConnector1">
              <a:avLst/>
            </a:prstGeom>
            <a:noFill/>
            <a:ln w="57150" cap="flat" cmpd="sng" algn="ctr">
              <a:solidFill>
                <a:srgbClr val="0070C0"/>
              </a:solidFill>
              <a:prstDash val="solid"/>
              <a:tailEnd type="triangle"/>
            </a:ln>
            <a:effectLst/>
          </p:spPr>
        </p:cxnSp>
      </p:grpSp>
      <p:sp>
        <p:nvSpPr>
          <p:cNvPr id="13" name="Oval 12">
            <a:extLst>
              <a:ext uri="{FF2B5EF4-FFF2-40B4-BE49-F238E27FC236}">
                <a16:creationId xmlns:a16="http://schemas.microsoft.com/office/drawing/2014/main" id="{59CCD5A4-CF43-4123-B0E5-7E0C1EB221FB}"/>
              </a:ext>
            </a:extLst>
          </p:cNvPr>
          <p:cNvSpPr/>
          <p:nvPr/>
        </p:nvSpPr>
        <p:spPr>
          <a:xfrm>
            <a:off x="10383512" y="3173731"/>
            <a:ext cx="1195222" cy="1441646"/>
          </a:xfrm>
          <a:prstGeom prst="ellipse">
            <a:avLst/>
          </a:prstGeom>
          <a:noFill/>
          <a:ln w="762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16BDE65-9046-4A6F-BA6B-D7160A89829F}"/>
              </a:ext>
            </a:extLst>
          </p:cNvPr>
          <p:cNvSpPr txBox="1"/>
          <p:nvPr/>
        </p:nvSpPr>
        <p:spPr>
          <a:xfrm>
            <a:off x="4856947" y="2712066"/>
            <a:ext cx="25390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highlight>
                  <a:srgbClr val="FFFF00"/>
                </a:highlight>
                <a:uLnTx/>
                <a:uFillTx/>
              </a:rPr>
              <a:t>Most likely to stay</a:t>
            </a:r>
          </a:p>
        </p:txBody>
      </p:sp>
      <p:grpSp>
        <p:nvGrpSpPr>
          <p:cNvPr id="15" name="Group 14">
            <a:extLst>
              <a:ext uri="{FF2B5EF4-FFF2-40B4-BE49-F238E27FC236}">
                <a16:creationId xmlns:a16="http://schemas.microsoft.com/office/drawing/2014/main" id="{C918E0D1-0ECE-491F-9AC3-B2475712BBEB}"/>
              </a:ext>
            </a:extLst>
          </p:cNvPr>
          <p:cNvGrpSpPr/>
          <p:nvPr/>
        </p:nvGrpSpPr>
        <p:grpSpPr>
          <a:xfrm>
            <a:off x="4319238" y="2998694"/>
            <a:ext cx="537709" cy="497429"/>
            <a:chOff x="577970" y="2449902"/>
            <a:chExt cx="301924" cy="1161209"/>
          </a:xfrm>
        </p:grpSpPr>
        <p:cxnSp>
          <p:nvCxnSpPr>
            <p:cNvPr id="16" name="Straight Connector 15">
              <a:extLst>
                <a:ext uri="{FF2B5EF4-FFF2-40B4-BE49-F238E27FC236}">
                  <a16:creationId xmlns:a16="http://schemas.microsoft.com/office/drawing/2014/main" id="{11DE79A4-049E-454C-93C5-2E2C36A6AB70}"/>
                </a:ext>
              </a:extLst>
            </p:cNvPr>
            <p:cNvCxnSpPr>
              <a:cxnSpLocks/>
            </p:cNvCxnSpPr>
            <p:nvPr/>
          </p:nvCxnSpPr>
          <p:spPr>
            <a:xfrm flipH="1">
              <a:off x="577970" y="2449902"/>
              <a:ext cx="301924" cy="893038"/>
            </a:xfrm>
            <a:prstGeom prst="line">
              <a:avLst/>
            </a:prstGeom>
            <a:noFill/>
            <a:ln w="57150" cap="flat" cmpd="sng" algn="ctr">
              <a:solidFill>
                <a:srgbClr val="0070C0"/>
              </a:solidFill>
              <a:prstDash val="solid"/>
            </a:ln>
            <a:effectLst/>
          </p:spPr>
        </p:cxnSp>
        <p:cxnSp>
          <p:nvCxnSpPr>
            <p:cNvPr id="17" name="Straight Arrow Connector 16">
              <a:extLst>
                <a:ext uri="{FF2B5EF4-FFF2-40B4-BE49-F238E27FC236}">
                  <a16:creationId xmlns:a16="http://schemas.microsoft.com/office/drawing/2014/main" id="{1DC9A9A2-8261-4A02-A973-699E28D9BEC9}"/>
                </a:ext>
              </a:extLst>
            </p:cNvPr>
            <p:cNvCxnSpPr>
              <a:cxnSpLocks/>
            </p:cNvCxnSpPr>
            <p:nvPr/>
          </p:nvCxnSpPr>
          <p:spPr>
            <a:xfrm>
              <a:off x="577970" y="3342940"/>
              <a:ext cx="164046" cy="268171"/>
            </a:xfrm>
            <a:prstGeom prst="straightConnector1">
              <a:avLst/>
            </a:prstGeom>
            <a:noFill/>
            <a:ln w="57150" cap="flat" cmpd="sng" algn="ctr">
              <a:solidFill>
                <a:srgbClr val="0070C0"/>
              </a:solidFill>
              <a:prstDash val="solid"/>
              <a:tailEnd type="triangle"/>
            </a:ln>
            <a:effectLst/>
          </p:spPr>
        </p:cxnSp>
      </p:grpSp>
      <p:grpSp>
        <p:nvGrpSpPr>
          <p:cNvPr id="18" name="Group 17">
            <a:extLst>
              <a:ext uri="{FF2B5EF4-FFF2-40B4-BE49-F238E27FC236}">
                <a16:creationId xmlns:a16="http://schemas.microsoft.com/office/drawing/2014/main" id="{8AD6269F-5A79-47AD-81EF-5644BB4177A2}"/>
              </a:ext>
            </a:extLst>
          </p:cNvPr>
          <p:cNvGrpSpPr/>
          <p:nvPr/>
        </p:nvGrpSpPr>
        <p:grpSpPr>
          <a:xfrm rot="9258827" flipV="1">
            <a:off x="7351266" y="2827757"/>
            <a:ext cx="416304" cy="728337"/>
            <a:chOff x="577970" y="2449902"/>
            <a:chExt cx="301924" cy="1161209"/>
          </a:xfrm>
        </p:grpSpPr>
        <p:cxnSp>
          <p:nvCxnSpPr>
            <p:cNvPr id="19" name="Straight Connector 18">
              <a:extLst>
                <a:ext uri="{FF2B5EF4-FFF2-40B4-BE49-F238E27FC236}">
                  <a16:creationId xmlns:a16="http://schemas.microsoft.com/office/drawing/2014/main" id="{0BCBD3B3-22A4-4125-AF61-DAAEAD152269}"/>
                </a:ext>
              </a:extLst>
            </p:cNvPr>
            <p:cNvCxnSpPr>
              <a:cxnSpLocks/>
            </p:cNvCxnSpPr>
            <p:nvPr/>
          </p:nvCxnSpPr>
          <p:spPr>
            <a:xfrm flipH="1">
              <a:off x="577970" y="2449902"/>
              <a:ext cx="301924" cy="893038"/>
            </a:xfrm>
            <a:prstGeom prst="line">
              <a:avLst/>
            </a:prstGeom>
            <a:noFill/>
            <a:ln w="57150" cap="flat" cmpd="sng" algn="ctr">
              <a:solidFill>
                <a:srgbClr val="0070C0"/>
              </a:solidFill>
              <a:prstDash val="solid"/>
            </a:ln>
            <a:effectLst/>
          </p:spPr>
        </p:cxnSp>
        <p:cxnSp>
          <p:nvCxnSpPr>
            <p:cNvPr id="20" name="Straight Arrow Connector 19">
              <a:extLst>
                <a:ext uri="{FF2B5EF4-FFF2-40B4-BE49-F238E27FC236}">
                  <a16:creationId xmlns:a16="http://schemas.microsoft.com/office/drawing/2014/main" id="{86DD6088-E1DF-4658-802D-CB37DBB57DB8}"/>
                </a:ext>
              </a:extLst>
            </p:cNvPr>
            <p:cNvCxnSpPr>
              <a:cxnSpLocks/>
            </p:cNvCxnSpPr>
            <p:nvPr/>
          </p:nvCxnSpPr>
          <p:spPr>
            <a:xfrm>
              <a:off x="577970" y="3342940"/>
              <a:ext cx="164046" cy="268171"/>
            </a:xfrm>
            <a:prstGeom prst="straightConnector1">
              <a:avLst/>
            </a:prstGeom>
            <a:noFill/>
            <a:ln w="57150" cap="flat" cmpd="sng" algn="ctr">
              <a:solidFill>
                <a:srgbClr val="0070C0"/>
              </a:solidFill>
              <a:prstDash val="solid"/>
              <a:tailEnd type="triangle"/>
            </a:ln>
            <a:effectLst/>
          </p:spPr>
        </p:cxnSp>
      </p:grpSp>
    </p:spTree>
    <p:extLst>
      <p:ext uri="{BB962C8B-B14F-4D97-AF65-F5344CB8AC3E}">
        <p14:creationId xmlns:p14="http://schemas.microsoft.com/office/powerpoint/2010/main" val="53887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0"/>
            <a:ext cx="9144000" cy="1641490"/>
          </a:xfrm>
        </p:spPr>
        <p:txBody>
          <a:bodyPr>
            <a:normAutofit fontScale="90000"/>
          </a:bodyPr>
          <a:lstStyle/>
          <a:p>
            <a:r>
              <a:rPr lang="en-US" b="1" dirty="0"/>
              <a:t>Impressions of </a:t>
            </a:r>
            <a:br>
              <a:rPr lang="en-US" b="1" dirty="0"/>
            </a:br>
            <a:r>
              <a:rPr lang="en-US" b="1" dirty="0"/>
              <a:t>Alabama vs. Importance</a:t>
            </a:r>
            <a:endParaRPr lang="en-US" dirty="0"/>
          </a:p>
        </p:txBody>
      </p:sp>
      <p:sp>
        <p:nvSpPr>
          <p:cNvPr id="4" name="Slide Number Placeholder 3"/>
          <p:cNvSpPr>
            <a:spLocks noGrp="1"/>
          </p:cNvSpPr>
          <p:nvPr>
            <p:ph type="sldNum" sz="quarter" idx="12"/>
          </p:nvPr>
        </p:nvSpPr>
        <p:spPr/>
        <p:txBody>
          <a:bodyPr/>
          <a:lstStyle/>
          <a:p>
            <a:fld id="{BBEEDDFD-C589-44DF-AB8A-F9A65C3AD0B9}" type="slidenum">
              <a:rPr lang="en-US" smtClean="0"/>
              <a:t>74</a:t>
            </a:fld>
            <a:endParaRPr lang="en-US"/>
          </a:p>
        </p:txBody>
      </p:sp>
    </p:spTree>
    <p:extLst>
      <p:ext uri="{BB962C8B-B14F-4D97-AF65-F5344CB8AC3E}">
        <p14:creationId xmlns:p14="http://schemas.microsoft.com/office/powerpoint/2010/main" val="8634828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EB8AFD-BC30-47FF-8E5D-4598D0B59E42}"/>
              </a:ext>
            </a:extLst>
          </p:cNvPr>
          <p:cNvSpPr>
            <a:spLocks noGrp="1"/>
          </p:cNvSpPr>
          <p:nvPr>
            <p:ph type="title"/>
          </p:nvPr>
        </p:nvSpPr>
        <p:spPr>
          <a:xfrm>
            <a:off x="838200" y="257364"/>
            <a:ext cx="10515600" cy="895576"/>
          </a:xfrm>
        </p:spPr>
        <p:txBody>
          <a:bodyPr/>
          <a:lstStyle/>
          <a:p>
            <a:pPr algn="ctr"/>
            <a:r>
              <a:rPr lang="en-US" b="1" dirty="0"/>
              <a:t>Impression &amp; Importance Items</a:t>
            </a:r>
          </a:p>
        </p:txBody>
      </p:sp>
      <p:graphicFrame>
        <p:nvGraphicFramePr>
          <p:cNvPr id="8" name="Table 7">
            <a:extLst>
              <a:ext uri="{FF2B5EF4-FFF2-40B4-BE49-F238E27FC236}">
                <a16:creationId xmlns:a16="http://schemas.microsoft.com/office/drawing/2014/main" id="{4691887D-7251-433F-BF66-0132D3604237}"/>
              </a:ext>
            </a:extLst>
          </p:cNvPr>
          <p:cNvGraphicFramePr>
            <a:graphicFrameLocks noGrp="1"/>
          </p:cNvGraphicFramePr>
          <p:nvPr>
            <p:extLst>
              <p:ext uri="{D42A27DB-BD31-4B8C-83A1-F6EECF244321}">
                <p14:modId xmlns:p14="http://schemas.microsoft.com/office/powerpoint/2010/main" val="2711843615"/>
              </p:ext>
            </p:extLst>
          </p:nvPr>
        </p:nvGraphicFramePr>
        <p:xfrm>
          <a:off x="576470" y="1287013"/>
          <a:ext cx="11039060" cy="5224017"/>
        </p:xfrm>
        <a:graphic>
          <a:graphicData uri="http://schemas.openxmlformats.org/drawingml/2006/table">
            <a:tbl>
              <a:tblPr/>
              <a:tblGrid>
                <a:gridCol w="1000538">
                  <a:extLst>
                    <a:ext uri="{9D8B030D-6E8A-4147-A177-3AD203B41FA5}">
                      <a16:colId xmlns:a16="http://schemas.microsoft.com/office/drawing/2014/main" val="205141342"/>
                    </a:ext>
                  </a:extLst>
                </a:gridCol>
                <a:gridCol w="4518992">
                  <a:extLst>
                    <a:ext uri="{9D8B030D-6E8A-4147-A177-3AD203B41FA5}">
                      <a16:colId xmlns:a16="http://schemas.microsoft.com/office/drawing/2014/main" val="2203800404"/>
                    </a:ext>
                  </a:extLst>
                </a:gridCol>
                <a:gridCol w="818321">
                  <a:extLst>
                    <a:ext uri="{9D8B030D-6E8A-4147-A177-3AD203B41FA5}">
                      <a16:colId xmlns:a16="http://schemas.microsoft.com/office/drawing/2014/main" val="3322710059"/>
                    </a:ext>
                  </a:extLst>
                </a:gridCol>
                <a:gridCol w="4701209">
                  <a:extLst>
                    <a:ext uri="{9D8B030D-6E8A-4147-A177-3AD203B41FA5}">
                      <a16:colId xmlns:a16="http://schemas.microsoft.com/office/drawing/2014/main" val="4011888540"/>
                    </a:ext>
                  </a:extLst>
                </a:gridCol>
              </a:tblGrid>
              <a:tr h="417055">
                <a:tc rowSpan="3">
                  <a:txBody>
                    <a:bodyPr/>
                    <a:lstStyle/>
                    <a:p>
                      <a:pPr algn="ctr" fontAlgn="ctr"/>
                      <a:r>
                        <a:rPr lang="en-US" sz="2400" b="1" i="0" u="none" strike="noStrike" dirty="0">
                          <a:solidFill>
                            <a:srgbClr val="C00000"/>
                          </a:solidFill>
                          <a:effectLst/>
                          <a:latin typeface="Calibri" panose="020F0502020204030204" pitchFamily="34" charset="0"/>
                        </a:rPr>
                        <a:t>OVERALL</a:t>
                      </a:r>
                    </a:p>
                  </a:txBody>
                  <a:tcPr marL="3741" marR="3741" marT="3741" marB="0" vert="vert270" anchor="ctr">
                    <a:lnL w="6350" cap="flat" cmpd="sng" algn="ctr">
                      <a:solidFill>
                        <a:srgbClr val="305496"/>
                      </a:solidFill>
                      <a:prstDash val="solid"/>
                      <a:round/>
                      <a:headEnd type="none" w="med" len="med"/>
                      <a:tailEnd type="none" w="med" len="med"/>
                    </a:lnL>
                    <a:lnR w="12700" cap="flat" cmpd="sng" algn="ctr">
                      <a:solidFill>
                        <a:srgbClr val="4472C4"/>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FFFFF"/>
                    </a:solidFill>
                  </a:tcPr>
                </a:tc>
                <a:tc>
                  <a:txBody>
                    <a:bodyPr/>
                    <a:lstStyle/>
                    <a:p>
                      <a:pPr marL="228600" lvl="1" indent="0" algn="l" rtl="0" fontAlgn="ctr"/>
                      <a:r>
                        <a:rPr lang="en-US" sz="2400" b="0" i="0" u="none" strike="noStrike" dirty="0">
                          <a:solidFill>
                            <a:srgbClr val="C00000"/>
                          </a:solidFill>
                          <a:effectLst/>
                          <a:latin typeface="Calibri" panose="020F0502020204030204" pitchFamily="34" charset="0"/>
                        </a:rPr>
                        <a:t>Alabama as a place to live</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rowSpan="5">
                  <a:txBody>
                    <a:bodyPr/>
                    <a:lstStyle/>
                    <a:p>
                      <a:pPr algn="ctr" rtl="0" fontAlgn="ctr"/>
                      <a:r>
                        <a:rPr lang="en-US" sz="2400" b="1" i="0" u="none" strike="noStrike">
                          <a:solidFill>
                            <a:srgbClr val="00B050"/>
                          </a:solidFill>
                          <a:effectLst/>
                          <a:latin typeface="Calibri" panose="020F0502020204030204" pitchFamily="34" charset="0"/>
                        </a:rPr>
                        <a:t>CAREER</a:t>
                      </a:r>
                    </a:p>
                  </a:txBody>
                  <a:tcPr marL="3741" marR="3741" marT="3741" marB="0" vert="vert27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228600" lvl="1" indent="0" algn="l" rtl="0" fontAlgn="ctr"/>
                      <a:r>
                        <a:rPr lang="en-US" sz="2400" b="0" i="0" u="none" strike="noStrike" dirty="0">
                          <a:solidFill>
                            <a:srgbClr val="00B050"/>
                          </a:solidFill>
                          <a:effectLst/>
                          <a:latin typeface="Calibri" panose="020F0502020204030204" pitchFamily="34" charset="0"/>
                        </a:rPr>
                        <a:t>Job opportunities</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2568408474"/>
                  </a:ext>
                </a:extLst>
              </a:tr>
              <a:tr h="417055">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C00000"/>
                          </a:solidFill>
                          <a:effectLst/>
                          <a:latin typeface="Calibri" panose="020F0502020204030204" pitchFamily="34" charset="0"/>
                          <a:ea typeface="+mn-ea"/>
                          <a:cs typeface="+mn-cs"/>
                        </a:rPr>
                        <a:t>Alabama as a place to work</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00B050"/>
                          </a:solidFill>
                          <a:effectLst/>
                          <a:latin typeface="Calibri" panose="020F0502020204030204" pitchFamily="34" charset="0"/>
                          <a:ea typeface="+mn-ea"/>
                          <a:cs typeface="+mn-cs"/>
                        </a:rPr>
                        <a:t>Salary</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3910681687"/>
                  </a:ext>
                </a:extLst>
              </a:tr>
              <a:tr h="417055">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C00000"/>
                          </a:solidFill>
                          <a:effectLst/>
                          <a:latin typeface="Calibri" panose="020F0502020204030204" pitchFamily="34" charset="0"/>
                          <a:ea typeface="+mn-ea"/>
                          <a:cs typeface="+mn-cs"/>
                        </a:rPr>
                        <a:t>Overall image or reputation</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00B050"/>
                          </a:solidFill>
                          <a:effectLst/>
                          <a:latin typeface="Calibri" panose="020F0502020204030204" pitchFamily="34" charset="0"/>
                          <a:ea typeface="+mn-ea"/>
                          <a:cs typeface="+mn-cs"/>
                        </a:rPr>
                        <a:t>Employer-provided benefits</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3935941604"/>
                  </a:ext>
                </a:extLst>
              </a:tr>
              <a:tr h="417055">
                <a:tc rowSpan="4">
                  <a:txBody>
                    <a:bodyPr/>
                    <a:lstStyle/>
                    <a:p>
                      <a:pPr algn="ctr" fontAlgn="ctr"/>
                      <a:r>
                        <a:rPr lang="en-US" sz="2400" b="1" i="0" u="none" strike="noStrike">
                          <a:solidFill>
                            <a:srgbClr val="7030A0"/>
                          </a:solidFill>
                          <a:effectLst/>
                          <a:latin typeface="Calibri" panose="020F0502020204030204" pitchFamily="34" charset="0"/>
                        </a:rPr>
                        <a:t>COMMUNITY</a:t>
                      </a:r>
                    </a:p>
                  </a:txBody>
                  <a:tcPr marL="3741" marR="3741" marT="3741" marB="0" vert="vert270" anchor="ctr">
                    <a:lnL w="6350" cap="flat" cmpd="sng" algn="ctr">
                      <a:solidFill>
                        <a:srgbClr val="305496"/>
                      </a:solidFill>
                      <a:prstDash val="solid"/>
                      <a:round/>
                      <a:headEnd type="none" w="med" len="med"/>
                      <a:tailEnd type="none" w="med" len="med"/>
                    </a:lnL>
                    <a:lnR w="12700" cap="flat" cmpd="sng" algn="ctr">
                      <a:solidFill>
                        <a:srgbClr val="4472C4"/>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FFFFF"/>
                    </a:solidFill>
                  </a:tcPr>
                </a:tc>
                <a:tc>
                  <a:txBody>
                    <a:bodyPr/>
                    <a:lstStyle/>
                    <a:p>
                      <a:pPr marL="228600" lvl="1" indent="0" algn="l" rtl="0" fontAlgn="ctr"/>
                      <a:r>
                        <a:rPr lang="en-US" sz="2400" b="0" i="0" u="none" strike="noStrike" dirty="0">
                          <a:solidFill>
                            <a:srgbClr val="7030A0"/>
                          </a:solidFill>
                          <a:effectLst/>
                          <a:latin typeface="Calibri" panose="020F0502020204030204" pitchFamily="34" charset="0"/>
                        </a:rPr>
                        <a:t>Friendliness of the people</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00B050"/>
                          </a:solidFill>
                          <a:effectLst/>
                          <a:latin typeface="Calibri" panose="020F0502020204030204" pitchFamily="34" charset="0"/>
                          <a:ea typeface="+mn-ea"/>
                          <a:cs typeface="+mn-cs"/>
                        </a:rPr>
                        <a:t>Potential for career advancement</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1893680065"/>
                  </a:ext>
                </a:extLst>
              </a:tr>
              <a:tr h="623471">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7030A0"/>
                          </a:solidFill>
                          <a:effectLst/>
                          <a:latin typeface="Calibri" panose="020F0502020204030204" pitchFamily="34" charset="0"/>
                          <a:ea typeface="+mn-ea"/>
                          <a:cs typeface="+mn-cs"/>
                        </a:rPr>
                        <a:t>Acceptance towards people of diverse backgrounds</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00B050"/>
                          </a:solidFill>
                          <a:effectLst/>
                          <a:latin typeface="Calibri" panose="020F0502020204030204" pitchFamily="34" charset="0"/>
                          <a:ea typeface="+mn-ea"/>
                          <a:cs typeface="+mn-cs"/>
                        </a:rPr>
                        <a:t>Opportunities to continue education</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2155363248"/>
                  </a:ext>
                </a:extLst>
              </a:tr>
              <a:tr h="417055">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7030A0"/>
                          </a:solidFill>
                          <a:effectLst/>
                          <a:latin typeface="Calibri" panose="020F0502020204030204" pitchFamily="34" charset="0"/>
                          <a:ea typeface="+mn-ea"/>
                          <a:cs typeface="+mn-cs"/>
                        </a:rPr>
                        <a:t>Opportunities to practice my faith</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rowSpan="6">
                  <a:txBody>
                    <a:bodyPr/>
                    <a:lstStyle/>
                    <a:p>
                      <a:pPr algn="ctr" rtl="0" fontAlgn="ctr"/>
                      <a:r>
                        <a:rPr lang="en-US" sz="2400" b="1" i="0" u="none" strike="noStrike">
                          <a:solidFill>
                            <a:srgbClr val="ED7D31"/>
                          </a:solidFill>
                          <a:effectLst/>
                          <a:latin typeface="Calibri" panose="020F0502020204030204" pitchFamily="34" charset="0"/>
                        </a:rPr>
                        <a:t>ENTERTAINMENT</a:t>
                      </a:r>
                    </a:p>
                  </a:txBody>
                  <a:tcPr marL="3741" marR="3741" marT="3741" marB="0" vert="vert27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228600" lvl="1" indent="0" algn="l" rtl="0" fontAlgn="ctr"/>
                      <a:r>
                        <a:rPr lang="en-US" sz="2400" b="0" i="0" u="none" strike="noStrike" dirty="0">
                          <a:solidFill>
                            <a:srgbClr val="ED7D31"/>
                          </a:solidFill>
                          <a:effectLst/>
                          <a:latin typeface="Calibri" panose="020F0502020204030204" pitchFamily="34" charset="0"/>
                        </a:rPr>
                        <a:t>Variety of dining options</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1037688664"/>
                  </a:ext>
                </a:extLst>
              </a:tr>
              <a:tr h="417055">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7030A0"/>
                          </a:solidFill>
                          <a:effectLst/>
                          <a:latin typeface="Calibri" panose="020F0502020204030204" pitchFamily="34" charset="0"/>
                          <a:ea typeface="+mn-ea"/>
                          <a:cs typeface="+mn-cs"/>
                        </a:rPr>
                        <a:t>Proximity to family</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ED7D31"/>
                          </a:solidFill>
                          <a:effectLst/>
                          <a:latin typeface="Calibri" panose="020F0502020204030204" pitchFamily="34" charset="0"/>
                          <a:ea typeface="+mn-ea"/>
                          <a:cs typeface="+mn-cs"/>
                        </a:rPr>
                        <a:t>Access to cultural events/concerts</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3636259923"/>
                  </a:ext>
                </a:extLst>
              </a:tr>
              <a:tr h="623471">
                <a:tc rowSpan="4">
                  <a:txBody>
                    <a:bodyPr/>
                    <a:lstStyle/>
                    <a:p>
                      <a:pPr algn="ctr" fontAlgn="ctr"/>
                      <a:r>
                        <a:rPr lang="en-US" sz="2400" b="1" i="0" u="none" strike="noStrike">
                          <a:solidFill>
                            <a:srgbClr val="4472C4"/>
                          </a:solidFill>
                          <a:effectLst/>
                          <a:latin typeface="Calibri" panose="020F0502020204030204" pitchFamily="34" charset="0"/>
                        </a:rPr>
                        <a:t>SOCIAL &amp; ECONOMIC</a:t>
                      </a:r>
                    </a:p>
                  </a:txBody>
                  <a:tcPr marL="3741" marR="3741" marT="3741" marB="0" vert="vert270" anchor="ctr">
                    <a:lnL w="6350" cap="flat" cmpd="sng" algn="ctr">
                      <a:solidFill>
                        <a:srgbClr val="305496"/>
                      </a:solidFill>
                      <a:prstDash val="solid"/>
                      <a:round/>
                      <a:headEnd type="none" w="med" len="med"/>
                      <a:tailEnd type="none" w="med" len="med"/>
                    </a:lnL>
                    <a:lnR w="12700" cap="flat" cmpd="sng" algn="ctr">
                      <a:solidFill>
                        <a:srgbClr val="4472C4"/>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FFFFF"/>
                    </a:solidFill>
                  </a:tcPr>
                </a:tc>
                <a:tc>
                  <a:txBody>
                    <a:bodyPr/>
                    <a:lstStyle/>
                    <a:p>
                      <a:pPr marL="228600" lvl="1" indent="0" algn="l" rtl="0" fontAlgn="ctr"/>
                      <a:r>
                        <a:rPr lang="en-US" sz="2400" b="0" i="0" u="none" strike="noStrike" dirty="0">
                          <a:solidFill>
                            <a:srgbClr val="4472C4"/>
                          </a:solidFill>
                          <a:effectLst/>
                          <a:latin typeface="Calibri" panose="020F0502020204030204" pitchFamily="34" charset="0"/>
                        </a:rPr>
                        <a:t>Public safety</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ED7D31"/>
                          </a:solidFill>
                          <a:effectLst/>
                          <a:latin typeface="Calibri" panose="020F0502020204030204" pitchFamily="34" charset="0"/>
                          <a:ea typeface="+mn-ea"/>
                          <a:cs typeface="+mn-cs"/>
                        </a:rPr>
                        <a:t>Access to sporting events (local/college/pro)</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3690095082"/>
                  </a:ext>
                </a:extLst>
              </a:tr>
              <a:tr h="417055">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4472C4"/>
                          </a:solidFill>
                          <a:effectLst/>
                          <a:latin typeface="Calibri" panose="020F0502020204030204" pitchFamily="34" charset="0"/>
                          <a:ea typeface="+mn-ea"/>
                          <a:cs typeface="+mn-cs"/>
                        </a:rPr>
                        <a:t>Social awareness environment</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ED7D31"/>
                          </a:solidFill>
                          <a:effectLst/>
                          <a:latin typeface="Calibri" panose="020F0502020204030204" pitchFamily="34" charset="0"/>
                          <a:ea typeface="+mn-ea"/>
                          <a:cs typeface="+mn-cs"/>
                        </a:rPr>
                        <a:t>Access to healthy/outdoor</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740814902"/>
                  </a:ext>
                </a:extLst>
              </a:tr>
              <a:tr h="417055">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4472C4"/>
                          </a:solidFill>
                          <a:effectLst/>
                          <a:latin typeface="Calibri" panose="020F0502020204030204" pitchFamily="34" charset="0"/>
                          <a:ea typeface="+mn-ea"/>
                          <a:cs typeface="+mn-cs"/>
                        </a:rPr>
                        <a:t>Political environment</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ED7D31"/>
                          </a:solidFill>
                          <a:effectLst/>
                          <a:latin typeface="Calibri" panose="020F0502020204030204" pitchFamily="34" charset="0"/>
                          <a:ea typeface="+mn-ea"/>
                          <a:cs typeface="+mn-cs"/>
                        </a:rPr>
                        <a:t>The state's natural environment</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2409980623"/>
                  </a:ext>
                </a:extLst>
              </a:tr>
              <a:tr h="417055">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4472C4"/>
                          </a:solidFill>
                          <a:effectLst/>
                          <a:latin typeface="Calibri" panose="020F0502020204030204" pitchFamily="34" charset="0"/>
                          <a:ea typeface="+mn-ea"/>
                          <a:cs typeface="+mn-cs"/>
                        </a:rPr>
                        <a:t>Cost of living </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en-US"/>
                    </a:p>
                  </a:txBody>
                  <a:tcPr/>
                </a:tc>
                <a:tc>
                  <a:txBody>
                    <a:bodyPr/>
                    <a:lstStyle/>
                    <a:p>
                      <a:pPr marL="228600" lvl="1" indent="0" algn="l" defTabSz="914400" rtl="0" eaLnBrk="1" fontAlgn="ctr" latinLnBrk="0" hangingPunct="1"/>
                      <a:r>
                        <a:rPr lang="en-US" sz="2400" b="0" i="0" u="none" strike="noStrike" kern="1200" dirty="0">
                          <a:solidFill>
                            <a:srgbClr val="ED7D31"/>
                          </a:solidFill>
                          <a:effectLst/>
                          <a:latin typeface="Calibri" panose="020F0502020204030204" pitchFamily="34" charset="0"/>
                          <a:ea typeface="+mn-ea"/>
                          <a:cs typeface="+mn-cs"/>
                        </a:rPr>
                        <a:t>Weather/temperate climate</a:t>
                      </a:r>
                    </a:p>
                  </a:txBody>
                  <a:tcPr marL="3741" marR="3741" marT="3741"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836090880"/>
                  </a:ext>
                </a:extLst>
              </a:tr>
            </a:tbl>
          </a:graphicData>
        </a:graphic>
      </p:graphicFrame>
    </p:spTree>
    <p:extLst>
      <p:ext uri="{BB962C8B-B14F-4D97-AF65-F5344CB8AC3E}">
        <p14:creationId xmlns:p14="http://schemas.microsoft.com/office/powerpoint/2010/main" val="5237468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246743" y="457200"/>
          <a:ext cx="11107057" cy="5719763"/>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2"/>
          </p:nvPr>
        </p:nvSpPr>
        <p:spPr/>
        <p:txBody>
          <a:bodyPr/>
          <a:lstStyle/>
          <a:p>
            <a:fld id="{BBEEDDFD-C589-44DF-AB8A-F9A65C3AD0B9}" type="slidenum">
              <a:rPr lang="en-US" smtClean="0"/>
              <a:t>76</a:t>
            </a:fld>
            <a:endParaRPr lang="en-US"/>
          </a:p>
        </p:txBody>
      </p:sp>
      <p:sp>
        <p:nvSpPr>
          <p:cNvPr id="3" name="TextBox 2"/>
          <p:cNvSpPr txBox="1"/>
          <p:nvPr/>
        </p:nvSpPr>
        <p:spPr>
          <a:xfrm>
            <a:off x="697832" y="1443789"/>
            <a:ext cx="10514651" cy="369332"/>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9080029" y="523372"/>
            <a:ext cx="2583543" cy="954107"/>
          </a:xfrm>
          <a:prstGeom prst="rect">
            <a:avLst/>
          </a:prstGeom>
          <a:noFill/>
        </p:spPr>
        <p:txBody>
          <a:bodyPr wrap="square" rtlCol="0">
            <a:spAutoFit/>
          </a:bodyPr>
          <a:lstStyle/>
          <a:p>
            <a:r>
              <a:rPr lang="en-US" sz="2800" b="1" dirty="0">
                <a:solidFill>
                  <a:srgbClr val="00B0F0"/>
                </a:solidFill>
              </a:rPr>
              <a:t>Impression</a:t>
            </a:r>
          </a:p>
          <a:p>
            <a:r>
              <a:rPr lang="en-US" sz="2800" dirty="0">
                <a:solidFill>
                  <a:srgbClr val="92D050"/>
                </a:solidFill>
              </a:rPr>
              <a:t>Importance</a:t>
            </a:r>
          </a:p>
        </p:txBody>
      </p:sp>
    </p:spTree>
    <p:extLst>
      <p:ext uri="{BB962C8B-B14F-4D97-AF65-F5344CB8AC3E}">
        <p14:creationId xmlns:p14="http://schemas.microsoft.com/office/powerpoint/2010/main" val="42817640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304800" y="638629"/>
          <a:ext cx="11049000" cy="5538333"/>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2"/>
          </p:nvPr>
        </p:nvSpPr>
        <p:spPr/>
        <p:txBody>
          <a:bodyPr/>
          <a:lstStyle/>
          <a:p>
            <a:fld id="{BBEEDDFD-C589-44DF-AB8A-F9A65C3AD0B9}" type="slidenum">
              <a:rPr lang="en-US" smtClean="0"/>
              <a:t>77</a:t>
            </a:fld>
            <a:endParaRPr lang="en-US"/>
          </a:p>
        </p:txBody>
      </p:sp>
      <p:sp>
        <p:nvSpPr>
          <p:cNvPr id="6" name="TextBox 5"/>
          <p:cNvSpPr txBox="1"/>
          <p:nvPr/>
        </p:nvSpPr>
        <p:spPr>
          <a:xfrm>
            <a:off x="9060342" y="638629"/>
            <a:ext cx="2583543" cy="954107"/>
          </a:xfrm>
          <a:prstGeom prst="rect">
            <a:avLst/>
          </a:prstGeom>
          <a:noFill/>
        </p:spPr>
        <p:txBody>
          <a:bodyPr wrap="square" rtlCol="0">
            <a:spAutoFit/>
          </a:bodyPr>
          <a:lstStyle/>
          <a:p>
            <a:r>
              <a:rPr lang="en-US" sz="2800" b="1" dirty="0">
                <a:solidFill>
                  <a:srgbClr val="00B0F0"/>
                </a:solidFill>
              </a:rPr>
              <a:t>Impression</a:t>
            </a:r>
          </a:p>
          <a:p>
            <a:r>
              <a:rPr lang="en-US" sz="2800" dirty="0">
                <a:solidFill>
                  <a:srgbClr val="92D050"/>
                </a:solidFill>
              </a:rPr>
              <a:t>Importance</a:t>
            </a:r>
          </a:p>
        </p:txBody>
      </p:sp>
      <p:sp>
        <p:nvSpPr>
          <p:cNvPr id="5" name="TextBox 4"/>
          <p:cNvSpPr txBox="1"/>
          <p:nvPr/>
        </p:nvSpPr>
        <p:spPr>
          <a:xfrm>
            <a:off x="697832" y="1592736"/>
            <a:ext cx="10514651"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500656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EEDDFD-C589-44DF-AB8A-F9A65C3AD0B9}" type="slidenum">
              <a:rPr lang="en-US" smtClean="0"/>
              <a:pPr/>
              <a:t>78</a:t>
            </a:fld>
            <a:endParaRPr lang="en-US" dirty="0"/>
          </a:p>
        </p:txBody>
      </p:sp>
      <p:sp>
        <p:nvSpPr>
          <p:cNvPr id="9" name="TextBox 8"/>
          <p:cNvSpPr txBox="1"/>
          <p:nvPr/>
        </p:nvSpPr>
        <p:spPr>
          <a:xfrm>
            <a:off x="697832" y="1443789"/>
            <a:ext cx="10514651" cy="369332"/>
          </a:xfrm>
          <a:prstGeom prst="rect">
            <a:avLst/>
          </a:prstGeom>
          <a:solidFill>
            <a:schemeClr val="bg1"/>
          </a:solidFill>
        </p:spPr>
        <p:txBody>
          <a:bodyPr wrap="square" rtlCol="0">
            <a:spAutoFit/>
          </a:bodyPr>
          <a:lstStyle/>
          <a:p>
            <a:endParaRPr lang="en-US" dirty="0"/>
          </a:p>
        </p:txBody>
      </p:sp>
      <p:graphicFrame>
        <p:nvGraphicFramePr>
          <p:cNvPr id="7" name="Content Placeholder 6"/>
          <p:cNvGraphicFramePr>
            <a:graphicFrameLocks noGrp="1"/>
          </p:cNvGraphicFramePr>
          <p:nvPr>
            <p:ph idx="1"/>
            <p:extLst/>
          </p:nvPr>
        </p:nvGraphicFramePr>
        <p:xfrm>
          <a:off x="216568" y="541421"/>
          <a:ext cx="10938795" cy="57270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82034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EEDDFD-C589-44DF-AB8A-F9A65C3AD0B9}" type="slidenum">
              <a:rPr lang="en-US" smtClean="0"/>
              <a:t>79</a:t>
            </a:fld>
            <a:endParaRPr lang="en-US"/>
          </a:p>
        </p:txBody>
      </p:sp>
      <p:sp>
        <p:nvSpPr>
          <p:cNvPr id="6" name="TextBox 5"/>
          <p:cNvSpPr txBox="1"/>
          <p:nvPr/>
        </p:nvSpPr>
        <p:spPr>
          <a:xfrm>
            <a:off x="697832" y="1177527"/>
            <a:ext cx="10514651" cy="369332"/>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9075582" y="309930"/>
            <a:ext cx="2583543" cy="954107"/>
          </a:xfrm>
          <a:prstGeom prst="rect">
            <a:avLst/>
          </a:prstGeom>
          <a:noFill/>
        </p:spPr>
        <p:txBody>
          <a:bodyPr wrap="square" rtlCol="0">
            <a:spAutoFit/>
          </a:bodyPr>
          <a:lstStyle/>
          <a:p>
            <a:r>
              <a:rPr lang="en-US" sz="2800" b="1" dirty="0">
                <a:solidFill>
                  <a:srgbClr val="00B0F0"/>
                </a:solidFill>
              </a:rPr>
              <a:t>Impression</a:t>
            </a:r>
          </a:p>
          <a:p>
            <a:r>
              <a:rPr lang="en-US" sz="2800" dirty="0">
                <a:solidFill>
                  <a:srgbClr val="92D050"/>
                </a:solidFill>
              </a:rPr>
              <a:t>Importance</a:t>
            </a:r>
          </a:p>
        </p:txBody>
      </p:sp>
      <p:sp>
        <p:nvSpPr>
          <p:cNvPr id="3" name="TextBox 2"/>
          <p:cNvSpPr txBox="1"/>
          <p:nvPr/>
        </p:nvSpPr>
        <p:spPr>
          <a:xfrm>
            <a:off x="481263" y="1455821"/>
            <a:ext cx="10876548" cy="445168"/>
          </a:xfrm>
          <a:prstGeom prst="rect">
            <a:avLst/>
          </a:prstGeom>
          <a:solidFill>
            <a:schemeClr val="bg1"/>
          </a:solidFill>
        </p:spPr>
        <p:txBody>
          <a:bodyPr wrap="square" rtlCol="0">
            <a:spAutoFit/>
          </a:bodyPr>
          <a:lstStyle/>
          <a:p>
            <a:endParaRPr lang="en-US" dirty="0"/>
          </a:p>
        </p:txBody>
      </p:sp>
      <p:graphicFrame>
        <p:nvGraphicFramePr>
          <p:cNvPr id="7" name="Content Placeholder 6"/>
          <p:cNvGraphicFramePr>
            <a:graphicFrameLocks noGrp="1"/>
          </p:cNvGraphicFramePr>
          <p:nvPr>
            <p:ph idx="1"/>
            <p:extLst/>
          </p:nvPr>
        </p:nvGraphicFramePr>
        <p:xfrm>
          <a:off x="0" y="421105"/>
          <a:ext cx="11353800" cy="57510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5075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8</a:t>
            </a:fld>
            <a:endParaRPr lang="en-US" dirty="0"/>
          </a:p>
        </p:txBody>
      </p:sp>
      <p:sp>
        <p:nvSpPr>
          <p:cNvPr id="5" name="Title 1"/>
          <p:cNvSpPr txBox="1">
            <a:spLocks/>
          </p:cNvSpPr>
          <p:nvPr/>
        </p:nvSpPr>
        <p:spPr>
          <a:xfrm>
            <a:off x="152399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5"/>
                </a:solidFill>
                <a:latin typeface="+mn-lt"/>
              </a:rPr>
              <a:t>VII.   EXECUTIVE DIRECTOR’S REPORT</a:t>
            </a:r>
            <a:r>
              <a:rPr lang="en-US" b="1" spc="300" dirty="0">
                <a:solidFill>
                  <a:schemeClr val="accent5"/>
                </a:solidFill>
                <a:latin typeface="+mn-lt"/>
              </a:rPr>
              <a:t>  </a:t>
            </a:r>
            <a:endParaRPr lang="en-US" b="1" dirty="0">
              <a:solidFill>
                <a:schemeClr val="accent5"/>
              </a:solidFill>
              <a:latin typeface="+mn-lt"/>
            </a:endParaRPr>
          </a:p>
        </p:txBody>
      </p:sp>
      <p:pic>
        <p:nvPicPr>
          <p:cNvPr id="2" name="Picture 1">
            <a:extLst>
              <a:ext uri="{FF2B5EF4-FFF2-40B4-BE49-F238E27FC236}">
                <a16:creationId xmlns:a16="http://schemas.microsoft.com/office/drawing/2014/main" id="{664B3C80-67E2-4668-9343-EAB3FCFCFE5F}"/>
              </a:ext>
            </a:extLst>
          </p:cNvPr>
          <p:cNvPicPr>
            <a:picLocks noChangeAspect="1"/>
          </p:cNvPicPr>
          <p:nvPr/>
        </p:nvPicPr>
        <p:blipFill>
          <a:blip r:embed="rId2"/>
          <a:stretch>
            <a:fillRect/>
          </a:stretch>
        </p:blipFill>
        <p:spPr>
          <a:xfrm>
            <a:off x="3931731" y="2267162"/>
            <a:ext cx="4328535" cy="3450635"/>
          </a:xfrm>
          <a:prstGeom prst="rect">
            <a:avLst/>
          </a:prstGeom>
        </p:spPr>
      </p:pic>
    </p:spTree>
    <p:extLst>
      <p:ext uri="{BB962C8B-B14F-4D97-AF65-F5344CB8AC3E}">
        <p14:creationId xmlns:p14="http://schemas.microsoft.com/office/powerpoint/2010/main" val="29957764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161925"/>
            <a:ext cx="10845800" cy="1325563"/>
          </a:xfrm>
        </p:spPr>
        <p:txBody>
          <a:bodyPr>
            <a:normAutofit/>
          </a:bodyPr>
          <a:lstStyle/>
          <a:p>
            <a:pPr algn="ctr"/>
            <a:r>
              <a:rPr lang="en-US" sz="4000" b="1" dirty="0"/>
              <a:t>Largest Negative Gaps Between </a:t>
            </a:r>
            <a:br>
              <a:rPr lang="en-US" sz="4000" b="1" dirty="0"/>
            </a:br>
            <a:r>
              <a:rPr lang="en-US" sz="4000" b="1" dirty="0"/>
              <a:t>Impressions &amp; Importance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91071757"/>
              </p:ext>
            </p:extLst>
          </p:nvPr>
        </p:nvGraphicFramePr>
        <p:xfrm>
          <a:off x="723900" y="1423153"/>
          <a:ext cx="8039100" cy="5090160"/>
        </p:xfrm>
        <a:graphic>
          <a:graphicData uri="http://schemas.openxmlformats.org/drawingml/2006/table">
            <a:tbl>
              <a:tblPr firstRow="1" bandRow="1">
                <a:tableStyleId>{5C22544A-7EE6-4342-B048-85BDC9FD1C3A}</a:tableStyleId>
              </a:tblPr>
              <a:tblGrid>
                <a:gridCol w="6578600">
                  <a:extLst>
                    <a:ext uri="{9D8B030D-6E8A-4147-A177-3AD203B41FA5}">
                      <a16:colId xmlns:a16="http://schemas.microsoft.com/office/drawing/2014/main" val="2859877873"/>
                    </a:ext>
                  </a:extLst>
                </a:gridCol>
                <a:gridCol w="1460500">
                  <a:extLst>
                    <a:ext uri="{9D8B030D-6E8A-4147-A177-3AD203B41FA5}">
                      <a16:colId xmlns:a16="http://schemas.microsoft.com/office/drawing/2014/main" val="1005530723"/>
                    </a:ext>
                  </a:extLst>
                </a:gridCol>
              </a:tblGrid>
              <a:tr h="370840">
                <a:tc>
                  <a:txBody>
                    <a:bodyPr/>
                    <a:lstStyle/>
                    <a:p>
                      <a:r>
                        <a:rPr lang="en-US" sz="2800" dirty="0"/>
                        <a:t>Item</a:t>
                      </a:r>
                    </a:p>
                  </a:txBody>
                  <a:tcPr/>
                </a:tc>
                <a:tc>
                  <a:txBody>
                    <a:bodyPr/>
                    <a:lstStyle/>
                    <a:p>
                      <a:r>
                        <a:rPr lang="en-US" sz="2800" dirty="0"/>
                        <a:t>Gap</a:t>
                      </a:r>
                    </a:p>
                  </a:txBody>
                  <a:tcPr/>
                </a:tc>
                <a:extLst>
                  <a:ext uri="{0D108BD9-81ED-4DB2-BD59-A6C34878D82A}">
                    <a16:rowId xmlns:a16="http://schemas.microsoft.com/office/drawing/2014/main" val="4089752772"/>
                  </a:ext>
                </a:extLst>
              </a:tr>
              <a:tr h="370840">
                <a:tc>
                  <a:txBody>
                    <a:bodyPr/>
                    <a:lstStyle/>
                    <a:p>
                      <a:r>
                        <a:rPr lang="en-US" sz="2800" dirty="0">
                          <a:solidFill>
                            <a:srgbClr val="00B050"/>
                          </a:solidFill>
                        </a:rPr>
                        <a:t>1. Salary</a:t>
                      </a:r>
                    </a:p>
                  </a:txBody>
                  <a:tcPr>
                    <a:solidFill>
                      <a:schemeClr val="accent6">
                        <a:lumMod val="20000"/>
                        <a:lumOff val="80000"/>
                      </a:schemeClr>
                    </a:solidFill>
                  </a:tcPr>
                </a:tc>
                <a:tc>
                  <a:txBody>
                    <a:bodyPr/>
                    <a:lstStyle/>
                    <a:p>
                      <a:pPr algn="r" fontAlgn="b"/>
                      <a:r>
                        <a:rPr lang="en-US" sz="2800" b="0" i="0" u="none" strike="noStrike" dirty="0">
                          <a:solidFill>
                            <a:srgbClr val="00B050"/>
                          </a:solidFill>
                          <a:effectLst/>
                          <a:latin typeface="Calibri" panose="020F0502020204030204" pitchFamily="34" charset="0"/>
                        </a:rPr>
                        <a:t>-1.43</a:t>
                      </a:r>
                    </a:p>
                  </a:txBody>
                  <a:tcPr marL="9525" marR="9525" marT="9525" marB="0" anchor="b">
                    <a:solidFill>
                      <a:schemeClr val="accent6">
                        <a:lumMod val="20000"/>
                        <a:lumOff val="80000"/>
                      </a:schemeClr>
                    </a:solidFill>
                  </a:tcPr>
                </a:tc>
                <a:extLst>
                  <a:ext uri="{0D108BD9-81ED-4DB2-BD59-A6C34878D82A}">
                    <a16:rowId xmlns:a16="http://schemas.microsoft.com/office/drawing/2014/main" val="3099776673"/>
                  </a:ext>
                </a:extLst>
              </a:tr>
              <a:tr h="370840">
                <a:tc>
                  <a:txBody>
                    <a:bodyPr/>
                    <a:lstStyle/>
                    <a:p>
                      <a:r>
                        <a:rPr lang="en-US" sz="2800" dirty="0">
                          <a:solidFill>
                            <a:srgbClr val="4472C4"/>
                          </a:solidFill>
                        </a:rPr>
                        <a:t>2. Acceptance of people of diverse backgrounds</a:t>
                      </a:r>
                    </a:p>
                  </a:txBody>
                  <a:tcPr>
                    <a:solidFill>
                      <a:srgbClr val="E1EAFF"/>
                    </a:solidFill>
                  </a:tcPr>
                </a:tc>
                <a:tc>
                  <a:txBody>
                    <a:bodyPr/>
                    <a:lstStyle/>
                    <a:p>
                      <a:pPr algn="r" fontAlgn="b"/>
                      <a:r>
                        <a:rPr lang="en-US" sz="2800" b="0" i="0" u="none" strike="noStrike" dirty="0">
                          <a:solidFill>
                            <a:srgbClr val="4472C4"/>
                          </a:solidFill>
                          <a:effectLst/>
                          <a:latin typeface="Calibri" panose="020F0502020204030204" pitchFamily="34" charset="0"/>
                        </a:rPr>
                        <a:t>-1.24</a:t>
                      </a:r>
                    </a:p>
                  </a:txBody>
                  <a:tcPr marL="9525" marR="9525" marT="9525" marB="0" anchor="b">
                    <a:solidFill>
                      <a:srgbClr val="E1EAFF"/>
                    </a:solidFill>
                  </a:tcPr>
                </a:tc>
                <a:extLst>
                  <a:ext uri="{0D108BD9-81ED-4DB2-BD59-A6C34878D82A}">
                    <a16:rowId xmlns:a16="http://schemas.microsoft.com/office/drawing/2014/main" val="768560215"/>
                  </a:ext>
                </a:extLst>
              </a:tr>
              <a:tr h="370840">
                <a:tc>
                  <a:txBody>
                    <a:bodyPr/>
                    <a:lstStyle/>
                    <a:p>
                      <a:r>
                        <a:rPr lang="en-US" sz="2800" dirty="0">
                          <a:solidFill>
                            <a:srgbClr val="00B050"/>
                          </a:solidFill>
                        </a:rPr>
                        <a:t>3. Job opportunities </a:t>
                      </a:r>
                    </a:p>
                  </a:txBody>
                  <a:tcPr>
                    <a:solidFill>
                      <a:schemeClr val="accent6">
                        <a:lumMod val="20000"/>
                        <a:lumOff val="80000"/>
                      </a:schemeClr>
                    </a:solidFill>
                  </a:tcPr>
                </a:tc>
                <a:tc>
                  <a:txBody>
                    <a:bodyPr/>
                    <a:lstStyle/>
                    <a:p>
                      <a:pPr algn="r" fontAlgn="b"/>
                      <a:r>
                        <a:rPr lang="en-US" sz="2800" b="0" i="0" u="none" strike="noStrike" dirty="0">
                          <a:solidFill>
                            <a:srgbClr val="00B050"/>
                          </a:solidFill>
                          <a:effectLst/>
                          <a:latin typeface="Calibri" panose="020F0502020204030204" pitchFamily="34" charset="0"/>
                        </a:rPr>
                        <a:t>-1.15</a:t>
                      </a:r>
                    </a:p>
                  </a:txBody>
                  <a:tcPr marL="9525" marR="9525" marT="9525" marB="0" anchor="b">
                    <a:solidFill>
                      <a:schemeClr val="accent6">
                        <a:lumMod val="20000"/>
                        <a:lumOff val="80000"/>
                      </a:schemeClr>
                    </a:solidFill>
                  </a:tcPr>
                </a:tc>
                <a:extLst>
                  <a:ext uri="{0D108BD9-81ED-4DB2-BD59-A6C34878D82A}">
                    <a16:rowId xmlns:a16="http://schemas.microsoft.com/office/drawing/2014/main" val="398741333"/>
                  </a:ext>
                </a:extLst>
              </a:tr>
              <a:tr h="370840">
                <a:tc>
                  <a:txBody>
                    <a:bodyPr/>
                    <a:lstStyle/>
                    <a:p>
                      <a:r>
                        <a:rPr lang="en-US" sz="2800" dirty="0">
                          <a:solidFill>
                            <a:srgbClr val="00B050"/>
                          </a:solidFill>
                        </a:rPr>
                        <a:t>4. Potential for career advancement </a:t>
                      </a:r>
                    </a:p>
                  </a:txBody>
                  <a:tcPr>
                    <a:solidFill>
                      <a:schemeClr val="accent6">
                        <a:lumMod val="20000"/>
                        <a:lumOff val="80000"/>
                      </a:schemeClr>
                    </a:solidFill>
                  </a:tcPr>
                </a:tc>
                <a:tc>
                  <a:txBody>
                    <a:bodyPr/>
                    <a:lstStyle/>
                    <a:p>
                      <a:pPr algn="r" fontAlgn="b"/>
                      <a:r>
                        <a:rPr lang="en-US" sz="2800" b="0" i="0" u="none" strike="noStrike">
                          <a:solidFill>
                            <a:srgbClr val="00B050"/>
                          </a:solidFill>
                          <a:effectLst/>
                          <a:latin typeface="Calibri" panose="020F0502020204030204" pitchFamily="34" charset="0"/>
                        </a:rPr>
                        <a:t>-1.10</a:t>
                      </a:r>
                    </a:p>
                  </a:txBody>
                  <a:tcPr marL="9525" marR="9525" marT="9525" marB="0" anchor="b">
                    <a:solidFill>
                      <a:schemeClr val="accent6">
                        <a:lumMod val="20000"/>
                        <a:lumOff val="80000"/>
                      </a:schemeClr>
                    </a:solidFill>
                  </a:tcPr>
                </a:tc>
                <a:extLst>
                  <a:ext uri="{0D108BD9-81ED-4DB2-BD59-A6C34878D82A}">
                    <a16:rowId xmlns:a16="http://schemas.microsoft.com/office/drawing/2014/main" val="3990212135"/>
                  </a:ext>
                </a:extLst>
              </a:tr>
              <a:tr h="370840">
                <a:tc>
                  <a:txBody>
                    <a:bodyPr/>
                    <a:lstStyle/>
                    <a:p>
                      <a:r>
                        <a:rPr lang="en-US" sz="2800" dirty="0">
                          <a:solidFill>
                            <a:srgbClr val="00B050"/>
                          </a:solidFill>
                        </a:rPr>
                        <a:t>5. Employer provided benefits </a:t>
                      </a:r>
                    </a:p>
                  </a:txBody>
                  <a:tcPr>
                    <a:solidFill>
                      <a:schemeClr val="accent6">
                        <a:lumMod val="20000"/>
                        <a:lumOff val="80000"/>
                      </a:schemeClr>
                    </a:solidFill>
                  </a:tcPr>
                </a:tc>
                <a:tc>
                  <a:txBody>
                    <a:bodyPr/>
                    <a:lstStyle/>
                    <a:p>
                      <a:pPr algn="r" fontAlgn="b"/>
                      <a:r>
                        <a:rPr lang="en-US" sz="2800" b="0" i="0" u="none" strike="noStrike" dirty="0">
                          <a:solidFill>
                            <a:srgbClr val="00B050"/>
                          </a:solidFill>
                          <a:effectLst/>
                          <a:latin typeface="Calibri" panose="020F0502020204030204" pitchFamily="34" charset="0"/>
                        </a:rPr>
                        <a:t>-1.06</a:t>
                      </a:r>
                    </a:p>
                  </a:txBody>
                  <a:tcPr marL="9525" marR="9525" marT="9525" marB="0" anchor="b">
                    <a:solidFill>
                      <a:schemeClr val="accent6">
                        <a:lumMod val="20000"/>
                        <a:lumOff val="80000"/>
                      </a:schemeClr>
                    </a:solidFill>
                  </a:tcPr>
                </a:tc>
                <a:extLst>
                  <a:ext uri="{0D108BD9-81ED-4DB2-BD59-A6C34878D82A}">
                    <a16:rowId xmlns:a16="http://schemas.microsoft.com/office/drawing/2014/main" val="679338666"/>
                  </a:ext>
                </a:extLst>
              </a:tr>
              <a:tr h="370840">
                <a:tc>
                  <a:txBody>
                    <a:bodyPr/>
                    <a:lstStyle/>
                    <a:p>
                      <a:r>
                        <a:rPr lang="en-US" sz="2800" dirty="0">
                          <a:solidFill>
                            <a:srgbClr val="4472C4"/>
                          </a:solidFill>
                        </a:rPr>
                        <a:t>6. Political environment </a:t>
                      </a:r>
                    </a:p>
                  </a:txBody>
                  <a:tcPr>
                    <a:solidFill>
                      <a:srgbClr val="E1EAFF"/>
                    </a:solidFill>
                  </a:tcPr>
                </a:tc>
                <a:tc>
                  <a:txBody>
                    <a:bodyPr/>
                    <a:lstStyle/>
                    <a:p>
                      <a:pPr algn="r" fontAlgn="b"/>
                      <a:r>
                        <a:rPr lang="en-US" sz="2800" b="0" i="0" u="none" strike="noStrike">
                          <a:solidFill>
                            <a:srgbClr val="4472C4"/>
                          </a:solidFill>
                          <a:effectLst/>
                          <a:latin typeface="Calibri" panose="020F0502020204030204" pitchFamily="34" charset="0"/>
                        </a:rPr>
                        <a:t>-0.96</a:t>
                      </a:r>
                    </a:p>
                  </a:txBody>
                  <a:tcPr marL="9525" marR="9525" marT="9525" marB="0" anchor="b">
                    <a:solidFill>
                      <a:srgbClr val="E1EAFF"/>
                    </a:solidFill>
                  </a:tcPr>
                </a:tc>
                <a:extLst>
                  <a:ext uri="{0D108BD9-81ED-4DB2-BD59-A6C34878D82A}">
                    <a16:rowId xmlns:a16="http://schemas.microsoft.com/office/drawing/2014/main" val="3716827777"/>
                  </a:ext>
                </a:extLst>
              </a:tr>
              <a:tr h="370840">
                <a:tc>
                  <a:txBody>
                    <a:bodyPr/>
                    <a:lstStyle/>
                    <a:p>
                      <a:r>
                        <a:rPr lang="en-US" sz="2800" dirty="0">
                          <a:solidFill>
                            <a:srgbClr val="4472C4"/>
                          </a:solidFill>
                        </a:rPr>
                        <a:t>7. Social awareness environment </a:t>
                      </a:r>
                    </a:p>
                  </a:txBody>
                  <a:tcPr>
                    <a:solidFill>
                      <a:srgbClr val="E1EAFF"/>
                    </a:solidFill>
                  </a:tcPr>
                </a:tc>
                <a:tc>
                  <a:txBody>
                    <a:bodyPr/>
                    <a:lstStyle/>
                    <a:p>
                      <a:pPr algn="r" fontAlgn="b"/>
                      <a:r>
                        <a:rPr lang="en-US" sz="2800" b="0" i="0" u="none" strike="noStrike">
                          <a:solidFill>
                            <a:srgbClr val="4472C4"/>
                          </a:solidFill>
                          <a:effectLst/>
                          <a:latin typeface="Calibri" panose="020F0502020204030204" pitchFamily="34" charset="0"/>
                        </a:rPr>
                        <a:t>-0.96</a:t>
                      </a:r>
                    </a:p>
                  </a:txBody>
                  <a:tcPr marL="9525" marR="9525" marT="9525" marB="0" anchor="b">
                    <a:solidFill>
                      <a:srgbClr val="E1EAFF"/>
                    </a:solidFill>
                  </a:tcPr>
                </a:tc>
                <a:extLst>
                  <a:ext uri="{0D108BD9-81ED-4DB2-BD59-A6C34878D82A}">
                    <a16:rowId xmlns:a16="http://schemas.microsoft.com/office/drawing/2014/main" val="3114760553"/>
                  </a:ext>
                </a:extLst>
              </a:tr>
              <a:tr h="370840">
                <a:tc>
                  <a:txBody>
                    <a:bodyPr/>
                    <a:lstStyle/>
                    <a:p>
                      <a:r>
                        <a:rPr lang="en-US" sz="2800" dirty="0">
                          <a:solidFill>
                            <a:srgbClr val="4472C4"/>
                          </a:solidFill>
                        </a:rPr>
                        <a:t>8. Public safety </a:t>
                      </a:r>
                    </a:p>
                  </a:txBody>
                  <a:tcPr>
                    <a:solidFill>
                      <a:srgbClr val="E1EAFF"/>
                    </a:solidFill>
                  </a:tcPr>
                </a:tc>
                <a:tc>
                  <a:txBody>
                    <a:bodyPr/>
                    <a:lstStyle/>
                    <a:p>
                      <a:pPr algn="r" fontAlgn="b"/>
                      <a:r>
                        <a:rPr lang="en-US" sz="2800" b="0" i="0" u="none" strike="noStrike" dirty="0">
                          <a:solidFill>
                            <a:srgbClr val="4472C4"/>
                          </a:solidFill>
                          <a:effectLst/>
                          <a:latin typeface="Calibri" panose="020F0502020204030204" pitchFamily="34" charset="0"/>
                        </a:rPr>
                        <a:t>-0.87</a:t>
                      </a:r>
                    </a:p>
                  </a:txBody>
                  <a:tcPr marL="9525" marR="9525" marT="9525" marB="0" anchor="b">
                    <a:solidFill>
                      <a:srgbClr val="E1EAFF"/>
                    </a:solidFill>
                  </a:tcPr>
                </a:tc>
                <a:extLst>
                  <a:ext uri="{0D108BD9-81ED-4DB2-BD59-A6C34878D82A}">
                    <a16:rowId xmlns:a16="http://schemas.microsoft.com/office/drawing/2014/main" val="4156293794"/>
                  </a:ext>
                </a:extLst>
              </a:tr>
            </a:tbl>
          </a:graphicData>
        </a:graphic>
      </p:graphicFrame>
      <p:sp>
        <p:nvSpPr>
          <p:cNvPr id="3" name="Slide Number Placeholder 2"/>
          <p:cNvSpPr>
            <a:spLocks noGrp="1"/>
          </p:cNvSpPr>
          <p:nvPr>
            <p:ph type="sldNum" sz="quarter" idx="12"/>
          </p:nvPr>
        </p:nvSpPr>
        <p:spPr/>
        <p:txBody>
          <a:bodyPr/>
          <a:lstStyle/>
          <a:p>
            <a:fld id="{BBEEDDFD-C589-44DF-AB8A-F9A65C3AD0B9}" type="slidenum">
              <a:rPr lang="en-US" smtClean="0"/>
              <a:t>80</a:t>
            </a:fld>
            <a:endParaRPr lang="en-US" dirty="0"/>
          </a:p>
        </p:txBody>
      </p:sp>
      <p:sp>
        <p:nvSpPr>
          <p:cNvPr id="6" name="TextBox 5"/>
          <p:cNvSpPr txBox="1"/>
          <p:nvPr/>
        </p:nvSpPr>
        <p:spPr>
          <a:xfrm>
            <a:off x="9000719" y="5242684"/>
            <a:ext cx="3111500" cy="954107"/>
          </a:xfrm>
          <a:prstGeom prst="rect">
            <a:avLst/>
          </a:prstGeom>
          <a:noFill/>
        </p:spPr>
        <p:txBody>
          <a:bodyPr wrap="square" rtlCol="0">
            <a:spAutoFit/>
          </a:bodyPr>
          <a:lstStyle/>
          <a:p>
            <a:r>
              <a:rPr lang="en-US" sz="2800" dirty="0">
                <a:solidFill>
                  <a:srgbClr val="00B050"/>
                </a:solidFill>
              </a:rPr>
              <a:t>Career</a:t>
            </a:r>
          </a:p>
          <a:p>
            <a:r>
              <a:rPr lang="en-US" sz="2800" dirty="0">
                <a:solidFill>
                  <a:srgbClr val="4472C4"/>
                </a:solidFill>
              </a:rPr>
              <a:t>Social &amp; Economic</a:t>
            </a:r>
          </a:p>
        </p:txBody>
      </p:sp>
      <p:sp>
        <p:nvSpPr>
          <p:cNvPr id="7" name="TextBox 6">
            <a:extLst>
              <a:ext uri="{FF2B5EF4-FFF2-40B4-BE49-F238E27FC236}">
                <a16:creationId xmlns:a16="http://schemas.microsoft.com/office/drawing/2014/main" id="{5222858C-9C6B-4420-B618-EA293A203D16}"/>
              </a:ext>
            </a:extLst>
          </p:cNvPr>
          <p:cNvSpPr txBox="1"/>
          <p:nvPr/>
        </p:nvSpPr>
        <p:spPr>
          <a:xfrm>
            <a:off x="9140419" y="1203977"/>
            <a:ext cx="2971800" cy="3785652"/>
          </a:xfrm>
          <a:prstGeom prst="rect">
            <a:avLst/>
          </a:prstGeom>
          <a:solidFill>
            <a:srgbClr val="FFFF00"/>
          </a:solidFill>
        </p:spPr>
        <p:txBody>
          <a:bodyPr wrap="square" rtlCol="0">
            <a:spAutoFit/>
          </a:bodyPr>
          <a:lstStyle/>
          <a:p>
            <a:r>
              <a:rPr lang="en-US" sz="2400" dirty="0"/>
              <a:t>For these items, </a:t>
            </a:r>
            <a:r>
              <a:rPr lang="en-US" sz="2400" b="1" dirty="0"/>
              <a:t>importance</a:t>
            </a:r>
            <a:r>
              <a:rPr lang="en-US" sz="2400" dirty="0"/>
              <a:t> was much higher than </a:t>
            </a:r>
            <a:r>
              <a:rPr lang="en-US" sz="2400" b="1" dirty="0"/>
              <a:t>impressions,</a:t>
            </a:r>
            <a:r>
              <a:rPr lang="en-US" sz="2400" dirty="0"/>
              <a:t> resulting in negative gaps.  </a:t>
            </a:r>
          </a:p>
          <a:p>
            <a:endParaRPr lang="en-US" sz="2400" dirty="0"/>
          </a:p>
          <a:p>
            <a:r>
              <a:rPr lang="en-US" sz="2400" dirty="0"/>
              <a:t>Improving impressions for these items may help keep graduates in Alabama.</a:t>
            </a:r>
          </a:p>
        </p:txBody>
      </p:sp>
    </p:spTree>
    <p:extLst>
      <p:ext uri="{BB962C8B-B14F-4D97-AF65-F5344CB8AC3E}">
        <p14:creationId xmlns:p14="http://schemas.microsoft.com/office/powerpoint/2010/main" val="39461360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16583"/>
            <a:ext cx="10058400" cy="1145957"/>
          </a:xfrm>
        </p:spPr>
        <p:txBody>
          <a:bodyPr>
            <a:normAutofit/>
          </a:bodyPr>
          <a:lstStyle/>
          <a:p>
            <a:pPr algn="ctr"/>
            <a:r>
              <a:rPr lang="en-US" b="1" dirty="0"/>
              <a:t>Impression Differences by Demographics</a:t>
            </a:r>
          </a:p>
        </p:txBody>
      </p:sp>
      <p:sp>
        <p:nvSpPr>
          <p:cNvPr id="3" name="Content Placeholder 2"/>
          <p:cNvSpPr>
            <a:spLocks noGrp="1"/>
          </p:cNvSpPr>
          <p:nvPr>
            <p:ph idx="1"/>
          </p:nvPr>
        </p:nvSpPr>
        <p:spPr>
          <a:xfrm>
            <a:off x="416074" y="1715919"/>
            <a:ext cx="11359852" cy="3740664"/>
          </a:xfrm>
        </p:spPr>
        <p:txBody>
          <a:bodyPr>
            <a:normAutofit/>
          </a:bodyPr>
          <a:lstStyle/>
          <a:p>
            <a:r>
              <a:rPr lang="en-US" sz="2400" b="1" dirty="0">
                <a:solidFill>
                  <a:schemeClr val="tx1"/>
                </a:solidFill>
              </a:rPr>
              <a:t>AL Residents </a:t>
            </a:r>
            <a:r>
              <a:rPr lang="en-US" sz="2400" dirty="0">
                <a:solidFill>
                  <a:schemeClr val="tx1"/>
                </a:solidFill>
              </a:rPr>
              <a:t>have better impressions than </a:t>
            </a:r>
            <a:r>
              <a:rPr lang="en-US" sz="2400" b="1" dirty="0">
                <a:solidFill>
                  <a:schemeClr val="tx1"/>
                </a:solidFill>
              </a:rPr>
              <a:t>Non-Residents</a:t>
            </a:r>
            <a:r>
              <a:rPr lang="en-US" sz="2400" dirty="0">
                <a:solidFill>
                  <a:schemeClr val="tx1"/>
                </a:solidFill>
              </a:rPr>
              <a:t> for 17 items (except weather)*</a:t>
            </a:r>
          </a:p>
          <a:p>
            <a:r>
              <a:rPr lang="en-US" sz="2400" b="1" dirty="0">
                <a:solidFill>
                  <a:schemeClr val="tx1"/>
                </a:solidFill>
              </a:rPr>
              <a:t>AL Residents </a:t>
            </a:r>
            <a:r>
              <a:rPr lang="en-US" sz="2400" dirty="0">
                <a:solidFill>
                  <a:schemeClr val="tx1"/>
                </a:solidFill>
              </a:rPr>
              <a:t>and </a:t>
            </a:r>
            <a:r>
              <a:rPr lang="en-US" sz="2400" b="1" dirty="0">
                <a:solidFill>
                  <a:schemeClr val="tx1"/>
                </a:solidFill>
              </a:rPr>
              <a:t>Non-Residents</a:t>
            </a:r>
            <a:r>
              <a:rPr lang="en-US" sz="2400" dirty="0">
                <a:solidFill>
                  <a:schemeClr val="tx1"/>
                </a:solidFill>
              </a:rPr>
              <a:t> have same low impressions of salary, open to diverse people, &amp; political environment</a:t>
            </a:r>
          </a:p>
          <a:p>
            <a:r>
              <a:rPr lang="en-US" sz="2400" b="1" dirty="0">
                <a:solidFill>
                  <a:schemeClr val="tx1"/>
                </a:solidFill>
              </a:rPr>
              <a:t>STEM </a:t>
            </a:r>
            <a:r>
              <a:rPr lang="en-US" sz="2400" dirty="0">
                <a:solidFill>
                  <a:schemeClr val="tx1"/>
                </a:solidFill>
              </a:rPr>
              <a:t>higher impressions than </a:t>
            </a:r>
            <a:r>
              <a:rPr lang="en-US" sz="2400" b="1" dirty="0">
                <a:solidFill>
                  <a:schemeClr val="tx1"/>
                </a:solidFill>
              </a:rPr>
              <a:t>Non-STEM</a:t>
            </a:r>
            <a:r>
              <a:rPr lang="en-US" sz="2400" dirty="0">
                <a:solidFill>
                  <a:schemeClr val="tx1"/>
                </a:solidFill>
              </a:rPr>
              <a:t>: natural environment, access to outdoors, salary, cost-of-living*</a:t>
            </a:r>
          </a:p>
          <a:p>
            <a:r>
              <a:rPr lang="en-US" sz="2400" b="1" dirty="0">
                <a:solidFill>
                  <a:schemeClr val="tx1"/>
                </a:solidFill>
              </a:rPr>
              <a:t>Males</a:t>
            </a:r>
            <a:r>
              <a:rPr lang="en-US" sz="2400" dirty="0">
                <a:solidFill>
                  <a:schemeClr val="tx1"/>
                </a:solidFill>
              </a:rPr>
              <a:t> have better impressions than </a:t>
            </a:r>
            <a:r>
              <a:rPr lang="en-US" sz="2400" b="1" dirty="0">
                <a:solidFill>
                  <a:schemeClr val="tx1"/>
                </a:solidFill>
              </a:rPr>
              <a:t>Females</a:t>
            </a:r>
            <a:r>
              <a:rPr lang="en-US" sz="2400" dirty="0">
                <a:solidFill>
                  <a:schemeClr val="tx1"/>
                </a:solidFill>
              </a:rPr>
              <a:t> for diversity, political environment, friendliness, safety, salary, cost of living*</a:t>
            </a:r>
          </a:p>
          <a:p>
            <a:r>
              <a:rPr lang="en-US" sz="2400" b="1" dirty="0">
                <a:solidFill>
                  <a:schemeClr val="tx1"/>
                </a:solidFill>
              </a:rPr>
              <a:t>White</a:t>
            </a:r>
            <a:r>
              <a:rPr lang="en-US" sz="2400" dirty="0">
                <a:solidFill>
                  <a:schemeClr val="tx1"/>
                </a:solidFill>
              </a:rPr>
              <a:t> students have better impressions than </a:t>
            </a:r>
            <a:r>
              <a:rPr lang="en-US" sz="2400" b="1" dirty="0">
                <a:solidFill>
                  <a:schemeClr val="tx1"/>
                </a:solidFill>
              </a:rPr>
              <a:t>Non-White </a:t>
            </a:r>
            <a:r>
              <a:rPr lang="en-US" sz="2400" dirty="0">
                <a:solidFill>
                  <a:schemeClr val="tx1"/>
                </a:solidFill>
              </a:rPr>
              <a:t>students for all items*</a:t>
            </a:r>
          </a:p>
          <a:p>
            <a:endParaRPr lang="en-US" sz="2400" dirty="0">
              <a:solidFill>
                <a:schemeClr val="tx1"/>
              </a:solidFill>
            </a:endParaRP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BBEEDDFD-C589-44DF-AB8A-F9A65C3AD0B9}" type="slidenum">
              <a:rPr lang="en-US" smtClean="0"/>
              <a:t>81</a:t>
            </a:fld>
            <a:endParaRPr lang="en-US"/>
          </a:p>
        </p:txBody>
      </p:sp>
      <p:sp>
        <p:nvSpPr>
          <p:cNvPr id="5" name="TextBox 4"/>
          <p:cNvSpPr txBox="1"/>
          <p:nvPr/>
        </p:nvSpPr>
        <p:spPr>
          <a:xfrm>
            <a:off x="524302" y="5928976"/>
            <a:ext cx="3568700" cy="369332"/>
          </a:xfrm>
          <a:prstGeom prst="rect">
            <a:avLst/>
          </a:prstGeom>
          <a:noFill/>
        </p:spPr>
        <p:txBody>
          <a:bodyPr wrap="square" rtlCol="0">
            <a:spAutoFit/>
          </a:bodyPr>
          <a:lstStyle/>
          <a:p>
            <a:r>
              <a:rPr lang="en-US" dirty="0"/>
              <a:t>* Statistically significant difference</a:t>
            </a:r>
          </a:p>
        </p:txBody>
      </p:sp>
    </p:spTree>
    <p:extLst>
      <p:ext uri="{BB962C8B-B14F-4D97-AF65-F5344CB8AC3E}">
        <p14:creationId xmlns:p14="http://schemas.microsoft.com/office/powerpoint/2010/main" val="55358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008797"/>
          </a:xfrm>
        </p:spPr>
        <p:txBody>
          <a:bodyPr/>
          <a:lstStyle/>
          <a:p>
            <a:pPr algn="ctr"/>
            <a:r>
              <a:rPr lang="en-US" b="1" dirty="0"/>
              <a:t>Differences by Race/Ethnicity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51329205"/>
              </p:ext>
            </p:extLst>
          </p:nvPr>
        </p:nvGraphicFramePr>
        <p:xfrm>
          <a:off x="741679" y="1295400"/>
          <a:ext cx="10769601" cy="5171440"/>
        </p:xfrm>
        <a:graphic>
          <a:graphicData uri="http://schemas.openxmlformats.org/drawingml/2006/table">
            <a:tbl>
              <a:tblPr firstRow="1" bandRow="1">
                <a:tableStyleId>{5C22544A-7EE6-4342-B048-85BDC9FD1C3A}</a:tableStyleId>
              </a:tblPr>
              <a:tblGrid>
                <a:gridCol w="3281681">
                  <a:extLst>
                    <a:ext uri="{9D8B030D-6E8A-4147-A177-3AD203B41FA5}">
                      <a16:colId xmlns:a16="http://schemas.microsoft.com/office/drawing/2014/main" val="597693858"/>
                    </a:ext>
                  </a:extLst>
                </a:gridCol>
                <a:gridCol w="3688080">
                  <a:extLst>
                    <a:ext uri="{9D8B030D-6E8A-4147-A177-3AD203B41FA5}">
                      <a16:colId xmlns:a16="http://schemas.microsoft.com/office/drawing/2014/main" val="1356741842"/>
                    </a:ext>
                  </a:extLst>
                </a:gridCol>
                <a:gridCol w="3799840">
                  <a:extLst>
                    <a:ext uri="{9D8B030D-6E8A-4147-A177-3AD203B41FA5}">
                      <a16:colId xmlns:a16="http://schemas.microsoft.com/office/drawing/2014/main" val="3999035261"/>
                    </a:ext>
                  </a:extLst>
                </a:gridCol>
              </a:tblGrid>
              <a:tr h="370840">
                <a:tc>
                  <a:txBody>
                    <a:bodyPr/>
                    <a:lstStyle/>
                    <a:p>
                      <a:endParaRPr lang="en-US" dirty="0"/>
                    </a:p>
                  </a:txBody>
                  <a:tcPr/>
                </a:tc>
                <a:tc>
                  <a:txBody>
                    <a:bodyPr/>
                    <a:lstStyle/>
                    <a:p>
                      <a:r>
                        <a:rPr lang="en-US" dirty="0"/>
                        <a:t>Top 3 (Positive) AL Impressions</a:t>
                      </a:r>
                    </a:p>
                  </a:txBody>
                  <a:tcPr/>
                </a:tc>
                <a:tc>
                  <a:txBody>
                    <a:bodyPr/>
                    <a:lstStyle/>
                    <a:p>
                      <a:r>
                        <a:rPr lang="en-US" dirty="0"/>
                        <a:t>Bottom 3 (Negative) AL Impressions</a:t>
                      </a:r>
                    </a:p>
                  </a:txBody>
                  <a:tcPr/>
                </a:tc>
                <a:extLst>
                  <a:ext uri="{0D108BD9-81ED-4DB2-BD59-A6C34878D82A}">
                    <a16:rowId xmlns:a16="http://schemas.microsoft.com/office/drawing/2014/main" val="758865883"/>
                  </a:ext>
                </a:extLst>
              </a:tr>
              <a:tr h="362712">
                <a:tc>
                  <a:txBody>
                    <a:bodyPr/>
                    <a:lstStyle/>
                    <a:p>
                      <a:r>
                        <a:rPr lang="en-US" sz="2400" dirty="0"/>
                        <a:t>Asian American/ Pacific Islander</a:t>
                      </a:r>
                    </a:p>
                  </a:txBody>
                  <a:tcPr/>
                </a:tc>
                <a:tc>
                  <a:txBody>
                    <a:bodyPr/>
                    <a:lstStyle/>
                    <a:p>
                      <a:r>
                        <a:rPr lang="en-US" sz="1900" b="1" dirty="0">
                          <a:solidFill>
                            <a:schemeClr val="accent2"/>
                          </a:solidFill>
                        </a:rPr>
                        <a:t>Natural</a:t>
                      </a:r>
                      <a:r>
                        <a:rPr lang="en-US" sz="1900" b="1" baseline="0" dirty="0">
                          <a:solidFill>
                            <a:schemeClr val="accent2"/>
                          </a:solidFill>
                        </a:rPr>
                        <a:t> environment</a:t>
                      </a:r>
                    </a:p>
                    <a:p>
                      <a:r>
                        <a:rPr lang="en-US" sz="1900" b="1" baseline="0" dirty="0">
                          <a:solidFill>
                            <a:srgbClr val="7030A0"/>
                          </a:solidFill>
                        </a:rPr>
                        <a:t>Friendliness</a:t>
                      </a:r>
                    </a:p>
                    <a:p>
                      <a:r>
                        <a:rPr lang="en-US" sz="1900" b="1" baseline="0" dirty="0">
                          <a:solidFill>
                            <a:schemeClr val="accent2"/>
                          </a:solidFill>
                        </a:rPr>
                        <a:t>Access to outdoors</a:t>
                      </a:r>
                      <a:endParaRPr lang="en-US" sz="1900" b="1" dirty="0">
                        <a:solidFill>
                          <a:schemeClr val="accent2"/>
                        </a:solidFill>
                      </a:endParaRPr>
                    </a:p>
                  </a:txBody>
                  <a:tcPr/>
                </a:tc>
                <a:tc>
                  <a:txBody>
                    <a:bodyPr/>
                    <a:lstStyle/>
                    <a:p>
                      <a:r>
                        <a:rPr lang="en-US" sz="1900" b="1" dirty="0">
                          <a:solidFill>
                            <a:srgbClr val="4472C4"/>
                          </a:solidFill>
                        </a:rPr>
                        <a:t>Political environment</a:t>
                      </a:r>
                    </a:p>
                    <a:p>
                      <a:r>
                        <a:rPr lang="en-US" sz="1900" b="1" dirty="0">
                          <a:solidFill>
                            <a:schemeClr val="accent2"/>
                          </a:solidFill>
                        </a:rPr>
                        <a:t>Access</a:t>
                      </a:r>
                      <a:r>
                        <a:rPr lang="en-US" sz="1900" b="1" baseline="0" dirty="0">
                          <a:solidFill>
                            <a:schemeClr val="accent2"/>
                          </a:solidFill>
                        </a:rPr>
                        <a:t> to cultural events/ concerts</a:t>
                      </a:r>
                      <a:endParaRPr lang="en-US" sz="1900" b="1" dirty="0">
                        <a:solidFill>
                          <a:schemeClr val="accent2"/>
                        </a:solidFill>
                      </a:endParaRPr>
                    </a:p>
                    <a:p>
                      <a:r>
                        <a:rPr lang="en-US" sz="1900" b="1" dirty="0">
                          <a:solidFill>
                            <a:srgbClr val="00B050"/>
                          </a:solidFill>
                        </a:rPr>
                        <a:t>Salary</a:t>
                      </a:r>
                    </a:p>
                  </a:txBody>
                  <a:tcPr/>
                </a:tc>
                <a:extLst>
                  <a:ext uri="{0D108BD9-81ED-4DB2-BD59-A6C34878D82A}">
                    <a16:rowId xmlns:a16="http://schemas.microsoft.com/office/drawing/2014/main" val="1099757185"/>
                  </a:ext>
                </a:extLst>
              </a:tr>
              <a:tr h="370840">
                <a:tc>
                  <a:txBody>
                    <a:bodyPr/>
                    <a:lstStyle/>
                    <a:p>
                      <a:r>
                        <a:rPr lang="en-US" sz="2400" dirty="0"/>
                        <a:t>African</a:t>
                      </a:r>
                      <a:r>
                        <a:rPr lang="en-US" sz="2400" baseline="0" dirty="0"/>
                        <a:t> </a:t>
                      </a:r>
                      <a:r>
                        <a:rPr lang="en-US" sz="2400" dirty="0"/>
                        <a:t>American</a:t>
                      </a:r>
                    </a:p>
                  </a:txBody>
                  <a:tcPr/>
                </a:tc>
                <a:tc>
                  <a:txBody>
                    <a:bodyPr/>
                    <a:lstStyle/>
                    <a:p>
                      <a:r>
                        <a:rPr lang="en-US" sz="1900" b="1" dirty="0">
                          <a:solidFill>
                            <a:srgbClr val="00B050"/>
                          </a:solidFill>
                        </a:rPr>
                        <a:t>Educational opportunities</a:t>
                      </a:r>
                    </a:p>
                    <a:p>
                      <a:r>
                        <a:rPr lang="en-US" sz="1900" b="1" dirty="0">
                          <a:solidFill>
                            <a:srgbClr val="7030A0"/>
                          </a:solidFill>
                        </a:rPr>
                        <a:t>Opportunities to practice faith</a:t>
                      </a:r>
                    </a:p>
                    <a:p>
                      <a:r>
                        <a:rPr lang="en-US" sz="1900" b="1" dirty="0">
                          <a:solidFill>
                            <a:srgbClr val="7030A0"/>
                          </a:solidFill>
                        </a:rPr>
                        <a:t>Proximity</a:t>
                      </a:r>
                      <a:r>
                        <a:rPr lang="en-US" sz="1900" b="1" baseline="0" dirty="0">
                          <a:solidFill>
                            <a:srgbClr val="7030A0"/>
                          </a:solidFill>
                        </a:rPr>
                        <a:t> to family</a:t>
                      </a:r>
                      <a:endParaRPr lang="en-US" sz="1900" b="1" dirty="0">
                        <a:solidFill>
                          <a:srgbClr val="7030A0"/>
                        </a:solidFill>
                      </a:endParaRPr>
                    </a:p>
                  </a:txBody>
                  <a:tcPr/>
                </a:tc>
                <a:tc>
                  <a:txBody>
                    <a:bodyPr/>
                    <a:lstStyle/>
                    <a:p>
                      <a:r>
                        <a:rPr lang="en-US" sz="1900" b="1" dirty="0">
                          <a:solidFill>
                            <a:srgbClr val="4472C4"/>
                          </a:solidFill>
                        </a:rPr>
                        <a:t>Political environment</a:t>
                      </a:r>
                    </a:p>
                    <a:p>
                      <a:r>
                        <a:rPr lang="en-US" sz="1900" b="1" dirty="0">
                          <a:solidFill>
                            <a:srgbClr val="00B050"/>
                          </a:solidFill>
                        </a:rPr>
                        <a:t>Salary</a:t>
                      </a:r>
                    </a:p>
                    <a:p>
                      <a:r>
                        <a:rPr lang="en-US" sz="1900" b="1" dirty="0">
                          <a:solidFill>
                            <a:srgbClr val="7030A0"/>
                          </a:solidFill>
                        </a:rPr>
                        <a:t>Acceptance</a:t>
                      </a:r>
                      <a:r>
                        <a:rPr lang="en-US" sz="1900" b="1" baseline="0" dirty="0">
                          <a:solidFill>
                            <a:srgbClr val="7030A0"/>
                          </a:solidFill>
                        </a:rPr>
                        <a:t> of diverse people</a:t>
                      </a:r>
                      <a:endParaRPr lang="en-US" sz="1900" b="1" dirty="0">
                        <a:solidFill>
                          <a:srgbClr val="7030A0"/>
                        </a:solidFill>
                      </a:endParaRPr>
                    </a:p>
                  </a:txBody>
                  <a:tcPr/>
                </a:tc>
                <a:extLst>
                  <a:ext uri="{0D108BD9-81ED-4DB2-BD59-A6C34878D82A}">
                    <a16:rowId xmlns:a16="http://schemas.microsoft.com/office/drawing/2014/main" val="2007793491"/>
                  </a:ext>
                </a:extLst>
              </a:tr>
              <a:tr h="370840">
                <a:tc>
                  <a:txBody>
                    <a:bodyPr/>
                    <a:lstStyle/>
                    <a:p>
                      <a:r>
                        <a:rPr lang="en-US" sz="2400" dirty="0"/>
                        <a:t>Hispanic</a:t>
                      </a:r>
                    </a:p>
                  </a:txBody>
                  <a:tcPr/>
                </a:tc>
                <a:tc>
                  <a:txBody>
                    <a:bodyPr/>
                    <a:lstStyle/>
                    <a:p>
                      <a:r>
                        <a:rPr lang="en-US" sz="1900" b="1" dirty="0">
                          <a:solidFill>
                            <a:schemeClr val="accent2"/>
                          </a:solidFill>
                        </a:rPr>
                        <a:t>Natural</a:t>
                      </a:r>
                      <a:r>
                        <a:rPr lang="en-US" sz="1900" b="1" baseline="0" dirty="0">
                          <a:solidFill>
                            <a:schemeClr val="accent2"/>
                          </a:solidFill>
                        </a:rPr>
                        <a:t> environment</a:t>
                      </a:r>
                    </a:p>
                    <a:p>
                      <a:r>
                        <a:rPr lang="en-US" sz="1900" b="1" dirty="0">
                          <a:solidFill>
                            <a:srgbClr val="4472C4"/>
                          </a:solidFill>
                        </a:rPr>
                        <a:t>Cost of Living</a:t>
                      </a:r>
                    </a:p>
                    <a:p>
                      <a:r>
                        <a:rPr lang="en-US" sz="1900" b="1" baseline="0" dirty="0">
                          <a:solidFill>
                            <a:schemeClr val="accent2"/>
                          </a:solidFill>
                        </a:rPr>
                        <a:t>Access to outdoors</a:t>
                      </a:r>
                      <a:endParaRPr lang="en-US" sz="1900" b="1" dirty="0">
                        <a:solidFill>
                          <a:schemeClr val="accent2"/>
                        </a:solidFill>
                      </a:endParaRPr>
                    </a:p>
                  </a:txBody>
                  <a:tcPr/>
                </a:tc>
                <a:tc>
                  <a:txBody>
                    <a:bodyPr/>
                    <a:lstStyle/>
                    <a:p>
                      <a:r>
                        <a:rPr lang="en-US" sz="1900" b="1" dirty="0">
                          <a:solidFill>
                            <a:srgbClr val="4472C4"/>
                          </a:solidFill>
                        </a:rPr>
                        <a:t>Political environment</a:t>
                      </a:r>
                    </a:p>
                    <a:p>
                      <a:r>
                        <a:rPr lang="en-US" sz="1900" b="1" dirty="0">
                          <a:solidFill>
                            <a:srgbClr val="7030A0"/>
                          </a:solidFill>
                        </a:rPr>
                        <a:t>Acceptance</a:t>
                      </a:r>
                      <a:r>
                        <a:rPr lang="en-US" sz="1900" b="1" baseline="0" dirty="0">
                          <a:solidFill>
                            <a:srgbClr val="7030A0"/>
                          </a:solidFill>
                        </a:rPr>
                        <a:t> of diverse people</a:t>
                      </a:r>
                      <a:endParaRPr lang="en-US" sz="1900" b="1" dirty="0">
                        <a:solidFill>
                          <a:srgbClr val="7030A0"/>
                        </a:solidFill>
                      </a:endParaRPr>
                    </a:p>
                    <a:p>
                      <a:r>
                        <a:rPr lang="en-US" sz="1900" b="1" dirty="0">
                          <a:solidFill>
                            <a:srgbClr val="4472C4"/>
                          </a:solidFill>
                        </a:rPr>
                        <a:t>Social awareness</a:t>
                      </a:r>
                      <a:r>
                        <a:rPr lang="en-US" sz="1900" b="1" baseline="0" dirty="0">
                          <a:solidFill>
                            <a:srgbClr val="4472C4"/>
                          </a:solidFill>
                        </a:rPr>
                        <a:t> environment</a:t>
                      </a:r>
                      <a:endParaRPr lang="en-US" sz="1900" b="1" dirty="0">
                        <a:solidFill>
                          <a:srgbClr val="4472C4"/>
                        </a:solidFill>
                      </a:endParaRPr>
                    </a:p>
                  </a:txBody>
                  <a:tcPr/>
                </a:tc>
                <a:extLst>
                  <a:ext uri="{0D108BD9-81ED-4DB2-BD59-A6C34878D82A}">
                    <a16:rowId xmlns:a16="http://schemas.microsoft.com/office/drawing/2014/main" val="2532154097"/>
                  </a:ext>
                </a:extLst>
              </a:tr>
              <a:tr h="370840">
                <a:tc>
                  <a:txBody>
                    <a:bodyPr/>
                    <a:lstStyle/>
                    <a:p>
                      <a:r>
                        <a:rPr lang="en-US" sz="2400" dirty="0"/>
                        <a:t>Other Minority</a:t>
                      </a:r>
                    </a:p>
                  </a:txBody>
                  <a:tcPr/>
                </a:tc>
                <a:tc>
                  <a:txBody>
                    <a:bodyPr/>
                    <a:lstStyle/>
                    <a:p>
                      <a:r>
                        <a:rPr lang="en-US" sz="1900" b="1" baseline="0" dirty="0">
                          <a:solidFill>
                            <a:schemeClr val="accent2"/>
                          </a:solidFill>
                        </a:rPr>
                        <a:t>Access to outdoors</a:t>
                      </a:r>
                      <a:endParaRPr lang="en-US" sz="1900" b="1" dirty="0">
                        <a:solidFill>
                          <a:schemeClr val="accent2"/>
                        </a:solidFill>
                      </a:endParaRPr>
                    </a:p>
                    <a:p>
                      <a:r>
                        <a:rPr lang="en-US" sz="1900" b="1" dirty="0">
                          <a:solidFill>
                            <a:srgbClr val="4472C4"/>
                          </a:solidFill>
                        </a:rPr>
                        <a:t>Cost of Living</a:t>
                      </a:r>
                    </a:p>
                    <a:p>
                      <a:r>
                        <a:rPr lang="en-US" sz="1900" b="1" baseline="0" dirty="0">
                          <a:solidFill>
                            <a:srgbClr val="7030A0"/>
                          </a:solidFill>
                        </a:rPr>
                        <a:t>Friendliness</a:t>
                      </a:r>
                    </a:p>
                  </a:txBody>
                  <a:tcPr/>
                </a:tc>
                <a:tc>
                  <a:txBody>
                    <a:bodyPr/>
                    <a:lstStyle/>
                    <a:p>
                      <a:r>
                        <a:rPr lang="en-US" sz="1900" b="1" dirty="0">
                          <a:solidFill>
                            <a:srgbClr val="4472C4"/>
                          </a:solidFill>
                        </a:rPr>
                        <a:t>Political environment</a:t>
                      </a:r>
                    </a:p>
                    <a:p>
                      <a:r>
                        <a:rPr lang="en-US" sz="1900" b="1" dirty="0">
                          <a:solidFill>
                            <a:srgbClr val="4472C4"/>
                          </a:solidFill>
                        </a:rPr>
                        <a:t>Social awareness</a:t>
                      </a:r>
                      <a:r>
                        <a:rPr lang="en-US" sz="1900" b="1" baseline="0" dirty="0">
                          <a:solidFill>
                            <a:srgbClr val="4472C4"/>
                          </a:solidFill>
                        </a:rPr>
                        <a:t> environment</a:t>
                      </a:r>
                      <a:endParaRPr lang="en-US" sz="1900" b="1" dirty="0">
                        <a:solidFill>
                          <a:srgbClr val="4472C4"/>
                        </a:solidFill>
                      </a:endParaRPr>
                    </a:p>
                    <a:p>
                      <a:r>
                        <a:rPr lang="en-US" sz="1900" b="1" dirty="0">
                          <a:solidFill>
                            <a:srgbClr val="7030A0"/>
                          </a:solidFill>
                        </a:rPr>
                        <a:t>Acceptance</a:t>
                      </a:r>
                      <a:r>
                        <a:rPr lang="en-US" sz="1900" b="1" baseline="0" dirty="0">
                          <a:solidFill>
                            <a:srgbClr val="7030A0"/>
                          </a:solidFill>
                        </a:rPr>
                        <a:t> of diverse people</a:t>
                      </a:r>
                      <a:endParaRPr lang="en-US" sz="1900" b="1" dirty="0">
                        <a:solidFill>
                          <a:srgbClr val="7030A0"/>
                        </a:solidFill>
                      </a:endParaRPr>
                    </a:p>
                  </a:txBody>
                  <a:tcPr/>
                </a:tc>
                <a:extLst>
                  <a:ext uri="{0D108BD9-81ED-4DB2-BD59-A6C34878D82A}">
                    <a16:rowId xmlns:a16="http://schemas.microsoft.com/office/drawing/2014/main" val="3692741075"/>
                  </a:ext>
                </a:extLst>
              </a:tr>
              <a:tr h="370840">
                <a:tc>
                  <a:txBody>
                    <a:bodyPr/>
                    <a:lstStyle/>
                    <a:p>
                      <a:r>
                        <a:rPr lang="en-US" sz="2400" dirty="0"/>
                        <a:t>White</a:t>
                      </a:r>
                    </a:p>
                  </a:txBody>
                  <a:tcPr/>
                </a:tc>
                <a:tc>
                  <a:txBody>
                    <a:bodyPr/>
                    <a:lstStyle/>
                    <a:p>
                      <a:r>
                        <a:rPr lang="en-US" sz="1900" b="1" dirty="0">
                          <a:solidFill>
                            <a:schemeClr val="accent2"/>
                          </a:solidFill>
                        </a:rPr>
                        <a:t>Natural</a:t>
                      </a:r>
                      <a:r>
                        <a:rPr lang="en-US" sz="1900" b="1" baseline="0" dirty="0">
                          <a:solidFill>
                            <a:schemeClr val="accent2"/>
                          </a:solidFill>
                        </a:rPr>
                        <a:t> environment</a:t>
                      </a:r>
                    </a:p>
                    <a:p>
                      <a:r>
                        <a:rPr lang="en-US" sz="1900" b="1" baseline="0" dirty="0">
                          <a:solidFill>
                            <a:schemeClr val="accent2"/>
                          </a:solidFill>
                        </a:rPr>
                        <a:t>Access to outdoors</a:t>
                      </a:r>
                      <a:endParaRPr lang="en-US" sz="1900" b="1" dirty="0">
                        <a:solidFill>
                          <a:schemeClr val="accent2"/>
                        </a:solidFill>
                      </a:endParaRPr>
                    </a:p>
                    <a:p>
                      <a:r>
                        <a:rPr lang="en-US" sz="1900" b="1" baseline="0" dirty="0">
                          <a:solidFill>
                            <a:srgbClr val="7030A0"/>
                          </a:solidFill>
                        </a:rPr>
                        <a:t>Friendliness</a:t>
                      </a:r>
                    </a:p>
                  </a:txBody>
                  <a:tcPr/>
                </a:tc>
                <a:tc>
                  <a:txBody>
                    <a:bodyPr/>
                    <a:lstStyle/>
                    <a:p>
                      <a:r>
                        <a:rPr lang="en-US" sz="1900" b="1" dirty="0">
                          <a:solidFill>
                            <a:srgbClr val="4472C4"/>
                          </a:solidFill>
                        </a:rPr>
                        <a:t>Political environment</a:t>
                      </a:r>
                    </a:p>
                    <a:p>
                      <a:r>
                        <a:rPr lang="en-US" sz="1900" b="1" dirty="0">
                          <a:solidFill>
                            <a:srgbClr val="4472C4"/>
                          </a:solidFill>
                        </a:rPr>
                        <a:t>Social awareness</a:t>
                      </a:r>
                      <a:r>
                        <a:rPr lang="en-US" sz="1900" b="1" baseline="0" dirty="0">
                          <a:solidFill>
                            <a:srgbClr val="4472C4"/>
                          </a:solidFill>
                        </a:rPr>
                        <a:t> environment</a:t>
                      </a:r>
                      <a:endParaRPr lang="en-US" sz="1900" b="1" dirty="0">
                        <a:solidFill>
                          <a:srgbClr val="4472C4"/>
                        </a:solidFill>
                      </a:endParaRPr>
                    </a:p>
                    <a:p>
                      <a:r>
                        <a:rPr lang="en-US" sz="1900" b="1" dirty="0">
                          <a:solidFill>
                            <a:srgbClr val="00B050"/>
                          </a:solidFill>
                        </a:rPr>
                        <a:t>Salary</a:t>
                      </a:r>
                    </a:p>
                  </a:txBody>
                  <a:tcPr/>
                </a:tc>
                <a:extLst>
                  <a:ext uri="{0D108BD9-81ED-4DB2-BD59-A6C34878D82A}">
                    <a16:rowId xmlns:a16="http://schemas.microsoft.com/office/drawing/2014/main" val="1306631123"/>
                  </a:ext>
                </a:extLst>
              </a:tr>
            </a:tbl>
          </a:graphicData>
        </a:graphic>
      </p:graphicFrame>
      <p:sp>
        <p:nvSpPr>
          <p:cNvPr id="3" name="Slide Number Placeholder 2"/>
          <p:cNvSpPr>
            <a:spLocks noGrp="1"/>
          </p:cNvSpPr>
          <p:nvPr>
            <p:ph type="sldNum" sz="quarter" idx="12"/>
          </p:nvPr>
        </p:nvSpPr>
        <p:spPr/>
        <p:txBody>
          <a:bodyPr/>
          <a:lstStyle/>
          <a:p>
            <a:fld id="{BBEEDDFD-C589-44DF-AB8A-F9A65C3AD0B9}" type="slidenum">
              <a:rPr lang="en-US" smtClean="0"/>
              <a:t>82</a:t>
            </a:fld>
            <a:endParaRPr lang="en-US"/>
          </a:p>
        </p:txBody>
      </p:sp>
      <p:sp>
        <p:nvSpPr>
          <p:cNvPr id="5" name="TextBox 4">
            <a:extLst>
              <a:ext uri="{FF2B5EF4-FFF2-40B4-BE49-F238E27FC236}">
                <a16:creationId xmlns:a16="http://schemas.microsoft.com/office/drawing/2014/main" id="{7379A9D9-D26B-49E4-9AFC-C69C3B2980EB}"/>
              </a:ext>
            </a:extLst>
          </p:cNvPr>
          <p:cNvSpPr txBox="1"/>
          <p:nvPr/>
        </p:nvSpPr>
        <p:spPr>
          <a:xfrm>
            <a:off x="204089" y="101937"/>
            <a:ext cx="3356812" cy="369332"/>
          </a:xfrm>
          <a:prstGeom prst="rect">
            <a:avLst/>
          </a:prstGeom>
          <a:solidFill>
            <a:srgbClr val="FFFF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Variability in positive impressions </a:t>
            </a:r>
          </a:p>
        </p:txBody>
      </p:sp>
      <p:sp>
        <p:nvSpPr>
          <p:cNvPr id="7" name="TextBox 6">
            <a:extLst>
              <a:ext uri="{FF2B5EF4-FFF2-40B4-BE49-F238E27FC236}">
                <a16:creationId xmlns:a16="http://schemas.microsoft.com/office/drawing/2014/main" id="{4CDA8EA3-9E63-4655-8466-05C9674ACBB1}"/>
              </a:ext>
            </a:extLst>
          </p:cNvPr>
          <p:cNvSpPr txBox="1"/>
          <p:nvPr/>
        </p:nvSpPr>
        <p:spPr>
          <a:xfrm>
            <a:off x="8584083" y="101937"/>
            <a:ext cx="3356812" cy="369332"/>
          </a:xfrm>
          <a:prstGeom prst="rect">
            <a:avLst/>
          </a:prstGeom>
          <a:solidFill>
            <a:srgbClr val="FFFF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Negative impressions common</a:t>
            </a:r>
          </a:p>
        </p:txBody>
      </p:sp>
      <p:sp>
        <p:nvSpPr>
          <p:cNvPr id="8" name="Arrow: Right 7">
            <a:extLst>
              <a:ext uri="{FF2B5EF4-FFF2-40B4-BE49-F238E27FC236}">
                <a16:creationId xmlns:a16="http://schemas.microsoft.com/office/drawing/2014/main" id="{DA8EDF56-FA68-4A8B-8DDB-0C76ACF6C8C9}"/>
              </a:ext>
            </a:extLst>
          </p:cNvPr>
          <p:cNvSpPr/>
          <p:nvPr/>
        </p:nvSpPr>
        <p:spPr>
          <a:xfrm rot="6270905">
            <a:off x="9425498" y="804997"/>
            <a:ext cx="911110" cy="171569"/>
          </a:xfrm>
          <a:prstGeom prst="rightArrow">
            <a:avLst/>
          </a:prstGeom>
          <a:solidFill>
            <a:srgbClr val="0070C0"/>
          </a:solidFill>
          <a:ln w="15875"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12D05876-675E-4E6D-8E38-90BA1BD4EB5B}"/>
              </a:ext>
            </a:extLst>
          </p:cNvPr>
          <p:cNvSpPr/>
          <p:nvPr/>
        </p:nvSpPr>
        <p:spPr>
          <a:xfrm rot="1810507">
            <a:off x="1698093" y="993996"/>
            <a:ext cx="2538697" cy="282967"/>
          </a:xfrm>
          <a:prstGeom prst="rightArrow">
            <a:avLst/>
          </a:prstGeom>
          <a:solidFill>
            <a:srgbClr val="0070C0"/>
          </a:solidFill>
          <a:ln w="15875"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5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68440"/>
          </a:xfrm>
        </p:spPr>
        <p:txBody>
          <a:bodyPr/>
          <a:lstStyle/>
          <a:p>
            <a:pPr algn="ctr"/>
            <a:r>
              <a:rPr lang="en-US" b="1" dirty="0"/>
              <a:t>Recommendations</a:t>
            </a:r>
            <a:endParaRPr lang="en-US" b="1" strike="sngStrike" dirty="0">
              <a:solidFill>
                <a:schemeClr val="accent1"/>
              </a:solidFill>
            </a:endParaRPr>
          </a:p>
        </p:txBody>
      </p:sp>
      <p:sp>
        <p:nvSpPr>
          <p:cNvPr id="3" name="Content Placeholder 2"/>
          <p:cNvSpPr>
            <a:spLocks noGrp="1"/>
          </p:cNvSpPr>
          <p:nvPr>
            <p:ph idx="1"/>
          </p:nvPr>
        </p:nvSpPr>
        <p:spPr>
          <a:xfrm>
            <a:off x="1066800" y="1728405"/>
            <a:ext cx="10058400" cy="4023360"/>
          </a:xfrm>
        </p:spPr>
        <p:txBody>
          <a:bodyPr>
            <a:noAutofit/>
          </a:bodyPr>
          <a:lstStyle/>
          <a:p>
            <a:pPr marL="288925" indent="-288925">
              <a:buFont typeface="Arial" panose="020B0604020202020204" pitchFamily="34" charset="0"/>
              <a:buChar char="•"/>
            </a:pPr>
            <a:r>
              <a:rPr lang="en-US" sz="2800" dirty="0">
                <a:solidFill>
                  <a:schemeClr val="tx1"/>
                </a:solidFill>
              </a:rPr>
              <a:t>Develop more work-related experiences in Alabama high schools, particularly related to STEM fields.</a:t>
            </a:r>
          </a:p>
          <a:p>
            <a:pPr marL="288925" indent="-288925">
              <a:buFont typeface="Arial" panose="020B0604020202020204" pitchFamily="34" charset="0"/>
              <a:buChar char="•"/>
            </a:pPr>
            <a:r>
              <a:rPr lang="en-US" sz="2800" dirty="0">
                <a:solidFill>
                  <a:schemeClr val="tx1"/>
                </a:solidFill>
              </a:rPr>
              <a:t>Promote the state, particularly for out-of-state students, to influence the large percentage of students indicating ‘</a:t>
            </a:r>
            <a:r>
              <a:rPr lang="en-US" sz="2800" u="sng" dirty="0">
                <a:solidFill>
                  <a:schemeClr val="tx1"/>
                </a:solidFill>
              </a:rPr>
              <a:t>may</a:t>
            </a:r>
            <a:r>
              <a:rPr lang="en-US" sz="2800" dirty="0">
                <a:solidFill>
                  <a:schemeClr val="tx1"/>
                </a:solidFill>
              </a:rPr>
              <a:t> stay in Alabama’.</a:t>
            </a:r>
          </a:p>
          <a:p>
            <a:pPr marL="288925" indent="-288925">
              <a:buFont typeface="Arial" panose="020B0604020202020204" pitchFamily="34" charset="0"/>
              <a:buChar char="•"/>
            </a:pPr>
            <a:r>
              <a:rPr lang="en-US" sz="2800" dirty="0">
                <a:solidFill>
                  <a:schemeClr val="tx1"/>
                </a:solidFill>
              </a:rPr>
              <a:t>Delve deeper into specifics of what’s driving and how to change course on negative impressions: salaries, political environment, acceptance of diverse people, and social awareness.</a:t>
            </a:r>
          </a:p>
        </p:txBody>
      </p:sp>
      <p:sp>
        <p:nvSpPr>
          <p:cNvPr id="4" name="Slide Number Placeholder 3"/>
          <p:cNvSpPr>
            <a:spLocks noGrp="1"/>
          </p:cNvSpPr>
          <p:nvPr>
            <p:ph type="sldNum" sz="quarter" idx="12"/>
          </p:nvPr>
        </p:nvSpPr>
        <p:spPr/>
        <p:txBody>
          <a:bodyPr/>
          <a:lstStyle/>
          <a:p>
            <a:fld id="{BBEEDDFD-C589-44DF-AB8A-F9A65C3AD0B9}" type="slidenum">
              <a:rPr lang="en-US" smtClean="0"/>
              <a:t>83</a:t>
            </a:fld>
            <a:endParaRPr lang="en-US"/>
          </a:p>
        </p:txBody>
      </p:sp>
    </p:spTree>
    <p:extLst>
      <p:ext uri="{BB962C8B-B14F-4D97-AF65-F5344CB8AC3E}">
        <p14:creationId xmlns:p14="http://schemas.microsoft.com/office/powerpoint/2010/main" val="11596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68440"/>
          </a:xfrm>
        </p:spPr>
        <p:txBody>
          <a:bodyPr/>
          <a:lstStyle/>
          <a:p>
            <a:pPr algn="ctr"/>
            <a:r>
              <a:rPr lang="en-US" b="1" dirty="0"/>
              <a:t>Recommendations (cont.)</a:t>
            </a:r>
          </a:p>
        </p:txBody>
      </p:sp>
      <p:sp>
        <p:nvSpPr>
          <p:cNvPr id="3" name="Content Placeholder 2"/>
          <p:cNvSpPr>
            <a:spLocks noGrp="1"/>
          </p:cNvSpPr>
          <p:nvPr>
            <p:ph idx="1"/>
          </p:nvPr>
        </p:nvSpPr>
        <p:spPr>
          <a:xfrm>
            <a:off x="978961" y="1845734"/>
            <a:ext cx="10058400" cy="4023360"/>
          </a:xfrm>
        </p:spPr>
        <p:txBody>
          <a:bodyPr>
            <a:noAutofit/>
          </a:bodyPr>
          <a:lstStyle/>
          <a:p>
            <a:pPr marL="288925" indent="-288925">
              <a:spcAft>
                <a:spcPts val="600"/>
              </a:spcAft>
              <a:buFont typeface="Arial" panose="020B0604020202020204" pitchFamily="34" charset="0"/>
              <a:buChar char="•"/>
            </a:pPr>
            <a:r>
              <a:rPr lang="en-US" sz="2800" dirty="0"/>
              <a:t>Alabama 4-year universities, in partnership with local and regional businesses, should increase exposure and outreach about career opportunities in Alabama to students </a:t>
            </a:r>
            <a:r>
              <a:rPr lang="en-US" sz="2800" u="sng" dirty="0"/>
              <a:t>before their senior year</a:t>
            </a:r>
            <a:r>
              <a:rPr lang="en-US" sz="2800" dirty="0"/>
              <a:t>.</a:t>
            </a:r>
            <a:endParaRPr lang="en-US" sz="2800" dirty="0">
              <a:solidFill>
                <a:schemeClr val="tx1"/>
              </a:solidFill>
            </a:endParaRPr>
          </a:p>
          <a:p>
            <a:pPr marL="635508" lvl="1" indent="-342900">
              <a:spcBef>
                <a:spcPts val="600"/>
              </a:spcBef>
              <a:spcAft>
                <a:spcPts val="600"/>
              </a:spcAft>
              <a:buFont typeface="Wingdings" panose="05000000000000000000" pitchFamily="2" charset="2"/>
              <a:buChar char="ü"/>
            </a:pPr>
            <a:r>
              <a:rPr lang="en-US" sz="2400" dirty="0">
                <a:solidFill>
                  <a:schemeClr val="tx1"/>
                </a:solidFill>
              </a:rPr>
              <a:t>Provide resources to show students what Alabama has to offer and information about living/working various regions of the state.</a:t>
            </a:r>
          </a:p>
          <a:p>
            <a:pPr marL="635508" lvl="1" indent="-342900">
              <a:spcBef>
                <a:spcPts val="600"/>
              </a:spcBef>
              <a:buFont typeface="Wingdings" panose="05000000000000000000" pitchFamily="2" charset="2"/>
              <a:buChar char="ü"/>
            </a:pPr>
            <a:r>
              <a:rPr lang="en-US" sz="2400" dirty="0">
                <a:solidFill>
                  <a:schemeClr val="tx1"/>
                </a:solidFill>
              </a:rPr>
              <a:t>Further embed work-based learning into curricula across all program areas. </a:t>
            </a:r>
          </a:p>
          <a:p>
            <a:pPr marL="635508" lvl="1" indent="-342900">
              <a:spcBef>
                <a:spcPts val="600"/>
              </a:spcBef>
              <a:buFont typeface="Wingdings" panose="05000000000000000000" pitchFamily="2" charset="2"/>
              <a:buChar char="ü"/>
            </a:pPr>
            <a:r>
              <a:rPr lang="en-US" sz="2400" dirty="0">
                <a:solidFill>
                  <a:schemeClr val="tx1"/>
                </a:solidFill>
              </a:rPr>
              <a:t>Support more frequent career fairs and recruitment opportunities bringing together students and employers. </a:t>
            </a:r>
          </a:p>
          <a:p>
            <a:pPr>
              <a:buFont typeface="Arial" panose="020B0604020202020204" pitchFamily="34" charset="0"/>
              <a:buChar char="•"/>
            </a:pPr>
            <a:endParaRPr lang="en-US" sz="2400" dirty="0">
              <a:solidFill>
                <a:schemeClr val="tx1"/>
              </a:solidFill>
            </a:endParaRPr>
          </a:p>
          <a:p>
            <a:pPr>
              <a:buFont typeface="Arial" panose="020B0604020202020204" pitchFamily="34" charset="0"/>
              <a:buChar char="•"/>
            </a:pPr>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BBEEDDFD-C589-44DF-AB8A-F9A65C3AD0B9}" type="slidenum">
              <a:rPr lang="en-US" smtClean="0"/>
              <a:t>84</a:t>
            </a:fld>
            <a:endParaRPr lang="en-US"/>
          </a:p>
        </p:txBody>
      </p:sp>
    </p:spTree>
    <p:extLst>
      <p:ext uri="{BB962C8B-B14F-4D97-AF65-F5344CB8AC3E}">
        <p14:creationId xmlns:p14="http://schemas.microsoft.com/office/powerpoint/2010/main" val="98899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68440"/>
          </a:xfrm>
        </p:spPr>
        <p:txBody>
          <a:bodyPr/>
          <a:lstStyle/>
          <a:p>
            <a:pPr algn="ctr"/>
            <a:r>
              <a:rPr lang="en-US" b="1" dirty="0"/>
              <a:t>Next Steps</a:t>
            </a:r>
          </a:p>
        </p:txBody>
      </p:sp>
      <p:sp>
        <p:nvSpPr>
          <p:cNvPr id="3" name="Content Placeholder 2"/>
          <p:cNvSpPr>
            <a:spLocks noGrp="1"/>
          </p:cNvSpPr>
          <p:nvPr>
            <p:ph idx="1"/>
          </p:nvPr>
        </p:nvSpPr>
        <p:spPr>
          <a:xfrm>
            <a:off x="1066799" y="1960236"/>
            <a:ext cx="10058401" cy="4023360"/>
          </a:xfrm>
        </p:spPr>
        <p:txBody>
          <a:bodyPr>
            <a:noAutofit/>
          </a:bodyPr>
          <a:lstStyle/>
          <a:p>
            <a:pPr marL="0" indent="0" algn="ctr">
              <a:buNone/>
            </a:pPr>
            <a:r>
              <a:rPr lang="en-US" sz="2800" b="1" dirty="0">
                <a:solidFill>
                  <a:schemeClr val="tx1"/>
                </a:solidFill>
              </a:rPr>
              <a:t>A partnership between EDPA, ACHE, and our 14 public universities has been established to continue the Retain Alabama initiative. </a:t>
            </a:r>
          </a:p>
          <a:p>
            <a:pPr marL="0" indent="0" algn="ctr">
              <a:buNone/>
            </a:pPr>
            <a:r>
              <a:rPr lang="en-US" sz="2800" b="1" dirty="0">
                <a:solidFill>
                  <a:srgbClr val="C00000"/>
                </a:solidFill>
              </a:rPr>
              <a:t>Our goal is to increase the number of university graduates who live and work in Alabama. </a:t>
            </a:r>
          </a:p>
          <a:p>
            <a:pPr marL="0" indent="0" algn="ctr">
              <a:buNone/>
            </a:pPr>
            <a:endParaRPr lang="en-US" sz="2400" b="1" dirty="0">
              <a:solidFill>
                <a:schemeClr val="tx1"/>
              </a:solidFill>
            </a:endParaRPr>
          </a:p>
          <a:p>
            <a:pPr marL="0" indent="0" algn="ctr">
              <a:buNone/>
            </a:pPr>
            <a:r>
              <a:rPr lang="en-US" sz="2400" dirty="0">
                <a:solidFill>
                  <a:schemeClr val="tx1"/>
                </a:solidFill>
              </a:rPr>
              <a:t>The EDPA is a private, non-profit organization funded by more than 60 Alabama companies, whose mission is to attract and retain world-class talent across a broad spectrum of interests and industries, support both industry and innovative/emerging companies, expand existing businesses, and be the trusted source for insights for key drivers and stakeholders for economic development.</a:t>
            </a:r>
          </a:p>
          <a:p>
            <a:pPr marL="0" indent="0" algn="ctr">
              <a:buNone/>
            </a:pPr>
            <a:endParaRPr lang="en-US" sz="2400" dirty="0">
              <a:solidFill>
                <a:schemeClr val="tx1"/>
              </a:solidFill>
            </a:endParaRPr>
          </a:p>
          <a:p>
            <a:pPr>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2"/>
          </p:nvPr>
        </p:nvSpPr>
        <p:spPr/>
        <p:txBody>
          <a:bodyPr/>
          <a:lstStyle/>
          <a:p>
            <a:fld id="{BBEEDDFD-C589-44DF-AB8A-F9A65C3AD0B9}" type="slidenum">
              <a:rPr lang="en-US" smtClean="0"/>
              <a:t>85</a:t>
            </a:fld>
            <a:endParaRPr lang="en-US"/>
          </a:p>
        </p:txBody>
      </p:sp>
      <p:pic>
        <p:nvPicPr>
          <p:cNvPr id="5" name="Picture 4"/>
          <p:cNvPicPr>
            <a:picLocks noChangeAspect="1"/>
          </p:cNvPicPr>
          <p:nvPr/>
        </p:nvPicPr>
        <p:blipFill>
          <a:blip r:embed="rId3"/>
          <a:stretch>
            <a:fillRect/>
          </a:stretch>
        </p:blipFill>
        <p:spPr>
          <a:xfrm>
            <a:off x="784362" y="491358"/>
            <a:ext cx="3136983" cy="7636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337" y="262351"/>
            <a:ext cx="1221697" cy="1221697"/>
          </a:xfrm>
          <a:prstGeom prst="rect">
            <a:avLst/>
          </a:prstGeom>
        </p:spPr>
      </p:pic>
    </p:spTree>
    <p:extLst>
      <p:ext uri="{BB962C8B-B14F-4D97-AF65-F5344CB8AC3E}">
        <p14:creationId xmlns:p14="http://schemas.microsoft.com/office/powerpoint/2010/main" val="25070638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BC848-9502-49D7-8BE8-5ED20D03DCD7}"/>
              </a:ext>
            </a:extLst>
          </p:cNvPr>
          <p:cNvSpPr>
            <a:spLocks noGrp="1"/>
          </p:cNvSpPr>
          <p:nvPr>
            <p:ph type="title"/>
          </p:nvPr>
        </p:nvSpPr>
        <p:spPr>
          <a:xfrm>
            <a:off x="838200" y="413763"/>
            <a:ext cx="10515600" cy="2037607"/>
          </a:xfrm>
        </p:spPr>
        <p:txBody>
          <a:bodyPr>
            <a:noAutofit/>
          </a:bodyPr>
          <a:lstStyle/>
          <a:p>
            <a:pPr algn="ctr"/>
            <a:r>
              <a:rPr lang="en-US" sz="6000" b="1" dirty="0">
                <a:solidFill>
                  <a:srgbClr val="B05048"/>
                </a:solidFill>
              </a:rPr>
              <a:t>Retain Alabama</a:t>
            </a:r>
            <a:br>
              <a:rPr lang="en-US" sz="6000" b="1" dirty="0">
                <a:solidFill>
                  <a:srgbClr val="B05048"/>
                </a:solidFill>
              </a:rPr>
            </a:br>
            <a:r>
              <a:rPr lang="en-US" sz="6000" b="1" dirty="0">
                <a:solidFill>
                  <a:srgbClr val="B05048"/>
                </a:solidFill>
              </a:rPr>
              <a:t>Discussion and Questions</a:t>
            </a:r>
          </a:p>
        </p:txBody>
      </p:sp>
      <p:pic>
        <p:nvPicPr>
          <p:cNvPr id="4" name="Picture 3">
            <a:extLst>
              <a:ext uri="{FF2B5EF4-FFF2-40B4-BE49-F238E27FC236}">
                <a16:creationId xmlns:a16="http://schemas.microsoft.com/office/drawing/2014/main" id="{1EC4DA77-33A1-4769-B3F0-C3B411BC07E4}"/>
              </a:ext>
            </a:extLst>
          </p:cNvPr>
          <p:cNvPicPr>
            <a:picLocks noChangeAspect="1"/>
          </p:cNvPicPr>
          <p:nvPr/>
        </p:nvPicPr>
        <p:blipFill>
          <a:blip r:embed="rId2"/>
          <a:stretch>
            <a:fillRect/>
          </a:stretch>
        </p:blipFill>
        <p:spPr>
          <a:xfrm>
            <a:off x="3882960" y="2327510"/>
            <a:ext cx="4426080" cy="3981033"/>
          </a:xfrm>
          <a:prstGeom prst="rect">
            <a:avLst/>
          </a:prstGeom>
        </p:spPr>
      </p:pic>
    </p:spTree>
    <p:extLst>
      <p:ext uri="{BB962C8B-B14F-4D97-AF65-F5344CB8AC3E}">
        <p14:creationId xmlns:p14="http://schemas.microsoft.com/office/powerpoint/2010/main" val="19371413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591959" y="953494"/>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all" spc="0" normalizeH="0" baseline="0" noProof="0" dirty="0">
                <a:ln>
                  <a:noFill/>
                </a:ln>
                <a:solidFill>
                  <a:srgbClr val="4472C4"/>
                </a:solidFill>
                <a:effectLst/>
                <a:uLnTx/>
                <a:uFillTx/>
                <a:latin typeface="+mn-lt"/>
              </a:rPr>
              <a:t>VIII.   Decision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2" name="Picture 1"/>
          <p:cNvPicPr>
            <a:picLocks noChangeAspect="1"/>
          </p:cNvPicPr>
          <p:nvPr/>
        </p:nvPicPr>
        <p:blipFill>
          <a:blip r:embed="rId3"/>
          <a:stretch>
            <a:fillRect/>
          </a:stretch>
        </p:blipFill>
        <p:spPr>
          <a:xfrm>
            <a:off x="3680935" y="2430049"/>
            <a:ext cx="4361741" cy="2442575"/>
          </a:xfrm>
          <a:prstGeom prst="rect">
            <a:avLst/>
          </a:prstGeom>
        </p:spPr>
      </p:pic>
      <p:sp>
        <p:nvSpPr>
          <p:cNvPr id="4" name="Slide Number Placeholder 5">
            <a:extLst>
              <a:ext uri="{FF2B5EF4-FFF2-40B4-BE49-F238E27FC236}">
                <a16:creationId xmlns:a16="http://schemas.microsoft.com/office/drawing/2014/main" id="{864C885F-C126-4493-B9AA-D3DA3D9C1B1E}"/>
              </a:ext>
            </a:extLst>
          </p:cNvPr>
          <p:cNvSpPr>
            <a:spLocks noGrp="1"/>
          </p:cNvSpPr>
          <p:nvPr>
            <p:ph type="sldNum" sz="quarter" idx="12"/>
          </p:nvPr>
        </p:nvSpPr>
        <p:spPr>
          <a:xfrm>
            <a:off x="8610600" y="6366289"/>
            <a:ext cx="2743200" cy="365125"/>
          </a:xfrm>
        </p:spPr>
        <p:txBody>
          <a:bodyPr/>
          <a:lstStyle/>
          <a:p>
            <a:fld id="{15C3AF50-45D8-4144-B114-A385979F8C17}" type="slidenum">
              <a:rPr lang="en-US" smtClean="0"/>
              <a:t>87</a:t>
            </a:fld>
            <a:endParaRPr lang="en-US" dirty="0"/>
          </a:p>
        </p:txBody>
      </p:sp>
    </p:spTree>
    <p:extLst>
      <p:ext uri="{BB962C8B-B14F-4D97-AF65-F5344CB8AC3E}">
        <p14:creationId xmlns:p14="http://schemas.microsoft.com/office/powerpoint/2010/main" val="39400417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3B6C0-8BB2-41B2-91B3-496639688F75}"/>
              </a:ext>
            </a:extLst>
          </p:cNvPr>
          <p:cNvSpPr>
            <a:spLocks noGrp="1"/>
          </p:cNvSpPr>
          <p:nvPr>
            <p:ph type="ctrTitle"/>
          </p:nvPr>
        </p:nvSpPr>
        <p:spPr>
          <a:xfrm>
            <a:off x="1524000" y="198782"/>
            <a:ext cx="9144000" cy="922351"/>
          </a:xfrm>
        </p:spPr>
        <p:txBody>
          <a:bodyPr>
            <a:noAutofit/>
          </a:bodyPr>
          <a:lstStyle/>
          <a:p>
            <a:r>
              <a:rPr lang="en-US" sz="2000" b="1" dirty="0">
                <a:solidFill>
                  <a:srgbClr val="4472C4"/>
                </a:solidFill>
                <a:latin typeface="+mn-lt"/>
                <a:cs typeface="Arial" panose="020B0604020202020204" pitchFamily="34" charset="0"/>
              </a:rPr>
              <a:t>A. Final Approval of Amendments to the Administrative Procedures for the Alabama Math and Science Teacher Education Program – </a:t>
            </a:r>
            <a:br>
              <a:rPr lang="en-US" sz="2000" b="1" dirty="0">
                <a:solidFill>
                  <a:srgbClr val="4472C4"/>
                </a:solidFill>
                <a:latin typeface="+mn-lt"/>
                <a:cs typeface="Arial" panose="020B0604020202020204" pitchFamily="34" charset="0"/>
              </a:rPr>
            </a:br>
            <a:r>
              <a:rPr lang="en-US" sz="2000" b="1" dirty="0">
                <a:solidFill>
                  <a:srgbClr val="4472C4"/>
                </a:solidFill>
                <a:latin typeface="+mn-lt"/>
                <a:cs typeface="Arial" panose="020B0604020202020204" pitchFamily="34" charset="0"/>
              </a:rPr>
              <a:t>Loan Repayment Program </a:t>
            </a:r>
          </a:p>
        </p:txBody>
      </p:sp>
      <p:sp>
        <p:nvSpPr>
          <p:cNvPr id="3" name="Subtitle 2">
            <a:extLst>
              <a:ext uri="{FF2B5EF4-FFF2-40B4-BE49-F238E27FC236}">
                <a16:creationId xmlns:a16="http://schemas.microsoft.com/office/drawing/2014/main" id="{A4E60994-261B-47D0-AA77-C95956FC1BDD}"/>
              </a:ext>
            </a:extLst>
          </p:cNvPr>
          <p:cNvSpPr>
            <a:spLocks noGrp="1"/>
          </p:cNvSpPr>
          <p:nvPr>
            <p:ph type="subTitle" idx="1"/>
          </p:nvPr>
        </p:nvSpPr>
        <p:spPr>
          <a:xfrm>
            <a:off x="386241" y="1128828"/>
            <a:ext cx="11510687" cy="5593999"/>
          </a:xfrm>
        </p:spPr>
        <p:txBody>
          <a:bodyPr>
            <a:normAutofit fontScale="25000" lnSpcReduction="20000"/>
          </a:bodyPr>
          <a:lstStyle/>
          <a:p>
            <a:pPr algn="l">
              <a:lnSpc>
                <a:spcPct val="110000"/>
              </a:lnSpc>
              <a:spcBef>
                <a:spcPts val="1200"/>
              </a:spcBef>
            </a:pPr>
            <a:r>
              <a:rPr lang="en-US" sz="5800" dirty="0">
                <a:cs typeface="Arial" panose="020B0604020202020204" pitchFamily="34" charset="0"/>
              </a:rPr>
              <a:t>During the 2021 Legislative Session, Alabama Act 2021-389 was passed.  This Act made several modifications to the AMSTEP program.  </a:t>
            </a:r>
          </a:p>
          <a:p>
            <a:pPr algn="l">
              <a:lnSpc>
                <a:spcPct val="110000"/>
              </a:lnSpc>
              <a:spcBef>
                <a:spcPts val="1200"/>
              </a:spcBef>
            </a:pPr>
            <a:r>
              <a:rPr lang="en-US" sz="5800" dirty="0">
                <a:cs typeface="Arial" panose="020B0604020202020204" pitchFamily="34" charset="0"/>
              </a:rPr>
              <a:t>Changes were aimed at broadening the eligibility requirements for participants by:</a:t>
            </a:r>
          </a:p>
          <a:p>
            <a:pPr marL="342900" indent="-342900" algn="l">
              <a:lnSpc>
                <a:spcPct val="110000"/>
              </a:lnSpc>
              <a:spcBef>
                <a:spcPts val="1200"/>
              </a:spcBef>
              <a:buFont typeface="Arial" panose="020B0604020202020204" pitchFamily="34" charset="0"/>
              <a:buChar char="•"/>
            </a:pPr>
            <a:r>
              <a:rPr lang="en-US" sz="5800" dirty="0">
                <a:cs typeface="Arial" panose="020B0604020202020204" pitchFamily="34" charset="0"/>
              </a:rPr>
              <a:t>Reducing an applicant’s math, science or computer science teaching load from having to be full-time to 3/4ths of courses taught;</a:t>
            </a:r>
          </a:p>
          <a:p>
            <a:pPr marL="342900" indent="-342900" algn="l">
              <a:lnSpc>
                <a:spcPct val="110000"/>
              </a:lnSpc>
              <a:spcBef>
                <a:spcPts val="1200"/>
              </a:spcBef>
              <a:buFont typeface="Arial" panose="020B0604020202020204" pitchFamily="34" charset="0"/>
              <a:buChar char="•"/>
            </a:pPr>
            <a:r>
              <a:rPr lang="en-US" sz="5800" dirty="0">
                <a:cs typeface="Arial" panose="020B0604020202020204" pitchFamily="34" charset="0"/>
              </a:rPr>
              <a:t>Including middle-level school teachers;</a:t>
            </a:r>
          </a:p>
          <a:p>
            <a:pPr marL="342900" indent="-342900" algn="l">
              <a:lnSpc>
                <a:spcPct val="110000"/>
              </a:lnSpc>
              <a:spcBef>
                <a:spcPts val="1200"/>
              </a:spcBef>
              <a:buFont typeface="Arial" panose="020B0604020202020204" pitchFamily="34" charset="0"/>
              <a:buChar char="•"/>
            </a:pPr>
            <a:r>
              <a:rPr lang="en-US" sz="5800" dirty="0">
                <a:cs typeface="Arial" panose="020B0604020202020204" pitchFamily="34" charset="0"/>
              </a:rPr>
              <a:t>Including individuals teaching in Alabama, but residing in other states;</a:t>
            </a:r>
          </a:p>
          <a:p>
            <a:pPr marL="342900" indent="-342900" algn="l">
              <a:lnSpc>
                <a:spcPct val="110000"/>
              </a:lnSpc>
              <a:spcBef>
                <a:spcPts val="1200"/>
              </a:spcBef>
              <a:buFont typeface="Arial" panose="020B0604020202020204" pitchFamily="34" charset="0"/>
              <a:buChar char="•"/>
            </a:pPr>
            <a:r>
              <a:rPr lang="en-US" sz="5800" dirty="0">
                <a:cs typeface="Arial" panose="020B0604020202020204" pitchFamily="34" charset="0"/>
              </a:rPr>
              <a:t>Including teachers who graduated from a regionally accredited college or university in another state who are certified to teach math, science or computer science in another state, once they are certified to teach in Alabama. These individuals may or may not reside in Alabama;</a:t>
            </a:r>
          </a:p>
          <a:p>
            <a:pPr marL="342900" indent="-342900" algn="l">
              <a:lnSpc>
                <a:spcPct val="110000"/>
              </a:lnSpc>
              <a:spcBef>
                <a:spcPts val="1200"/>
              </a:spcBef>
              <a:buFont typeface="Arial" panose="020B0604020202020204" pitchFamily="34" charset="0"/>
              <a:buChar char="•"/>
            </a:pPr>
            <a:r>
              <a:rPr lang="en-US" sz="5800" dirty="0">
                <a:cs typeface="Arial" panose="020B0604020202020204" pitchFamily="34" charset="0"/>
              </a:rPr>
              <a:t>Allowing individuals issued the Alabama Bachelor’s Level Professional Educator Certificate in math, science or computer science to participate in the program upon completion of alternative certification program (Class B) as outlined in the Code of Alabama, 1975, Section 16-23-3;</a:t>
            </a:r>
          </a:p>
          <a:p>
            <a:pPr marL="342900" indent="-342900" algn="l">
              <a:lnSpc>
                <a:spcPct val="110000"/>
              </a:lnSpc>
              <a:spcBef>
                <a:spcPts val="1200"/>
              </a:spcBef>
              <a:buFont typeface="Arial" panose="020B0604020202020204" pitchFamily="34" charset="0"/>
              <a:buChar char="•"/>
            </a:pPr>
            <a:r>
              <a:rPr lang="en-US" sz="5800" dirty="0">
                <a:cs typeface="Arial" panose="020B0604020202020204" pitchFamily="34" charset="0"/>
              </a:rPr>
              <a:t>Allowing teachers in a school which has been designated as a “failing” school to qualify for supplemental funds that currently are only available to teachers who are employed in the “acute” shortage systems;</a:t>
            </a:r>
          </a:p>
          <a:p>
            <a:pPr marL="342900" indent="-342900" algn="l">
              <a:lnSpc>
                <a:spcPct val="110000"/>
              </a:lnSpc>
              <a:spcBef>
                <a:spcPts val="1200"/>
              </a:spcBef>
              <a:buFont typeface="Arial" panose="020B0604020202020204" pitchFamily="34" charset="0"/>
              <a:buChar char="•"/>
            </a:pPr>
            <a:r>
              <a:rPr lang="en-US" sz="5800" dirty="0">
                <a:cs typeface="Arial" panose="020B0604020202020204" pitchFamily="34" charset="0"/>
              </a:rPr>
              <a:t>Clarifying that teachers in charter schools are eligible, but not for the supplement aimed at acute shortage eligibility.</a:t>
            </a:r>
          </a:p>
          <a:p>
            <a:pPr algn="l">
              <a:lnSpc>
                <a:spcPct val="110000"/>
              </a:lnSpc>
              <a:spcBef>
                <a:spcPts val="1200"/>
              </a:spcBef>
            </a:pPr>
            <a:r>
              <a:rPr lang="en-US" sz="5800" dirty="0">
                <a:cs typeface="Arial" panose="020B0604020202020204" pitchFamily="34" charset="0"/>
              </a:rPr>
              <a:t>Also, Sections 300-4-12-.01 through .06 are being repealed.  The AMSTEP Scholarship Program is no longer operational, so procedures related to that program are no longer necessary.</a:t>
            </a:r>
          </a:p>
          <a:p>
            <a:pPr algn="l">
              <a:lnSpc>
                <a:spcPct val="110000"/>
              </a:lnSpc>
              <a:spcBef>
                <a:spcPts val="1200"/>
              </a:spcBef>
            </a:pPr>
            <a:r>
              <a:rPr lang="en-US" sz="5800" dirty="0">
                <a:cs typeface="Arial" panose="020B0604020202020204" pitchFamily="34" charset="0"/>
              </a:rPr>
              <a:t>Preliminary approval of the proposed amendments to this rule was granted by the Commission on Friday, June 11, 2021.  The proposed changes were filed with the Legislative Services Agency on June 15, 2021 and published in Alabama Administrative Monthly on June 30, 2021.  Interested parties had until August 9, 2021 to comment.  No comments were received.  </a:t>
            </a:r>
          </a:p>
          <a:p>
            <a:pPr algn="l">
              <a:lnSpc>
                <a:spcPct val="110000"/>
              </a:lnSpc>
              <a:spcBef>
                <a:spcPts val="1200"/>
              </a:spcBef>
            </a:pPr>
            <a:r>
              <a:rPr lang="en-US" sz="5800" dirty="0">
                <a:cs typeface="Arial" panose="020B0604020202020204" pitchFamily="34" charset="0"/>
              </a:rPr>
              <a:t>Should the Commission grant final approval to these proposed changes, the certified changes will be filed with the Alabama Procedures Office on September 14, 2021 and will go into effect on November 22, 2021.</a:t>
            </a:r>
          </a:p>
          <a:p>
            <a:pPr algn="l">
              <a:lnSpc>
                <a:spcPct val="110000"/>
              </a:lnSpc>
            </a:pPr>
            <a:endParaRPr lang="en-US" dirty="0"/>
          </a:p>
          <a:p>
            <a:endParaRPr lang="en-US" dirty="0"/>
          </a:p>
        </p:txBody>
      </p:sp>
      <p:pic>
        <p:nvPicPr>
          <p:cNvPr id="5" name="Picture 4">
            <a:extLst>
              <a:ext uri="{FF2B5EF4-FFF2-40B4-BE49-F238E27FC236}">
                <a16:creationId xmlns:a16="http://schemas.microsoft.com/office/drawing/2014/main" id="{6652EF72-B2B2-4910-8FCE-064320D1CC68}"/>
              </a:ext>
            </a:extLst>
          </p:cNvPr>
          <p:cNvPicPr>
            <a:picLocks noChangeAspect="1"/>
          </p:cNvPicPr>
          <p:nvPr/>
        </p:nvPicPr>
        <p:blipFill>
          <a:blip r:embed="rId3"/>
          <a:stretch>
            <a:fillRect/>
          </a:stretch>
        </p:blipFill>
        <p:spPr>
          <a:xfrm>
            <a:off x="565500" y="198782"/>
            <a:ext cx="834390" cy="809848"/>
          </a:xfrm>
          <a:prstGeom prst="rect">
            <a:avLst/>
          </a:prstGeom>
        </p:spPr>
      </p:pic>
      <p:pic>
        <p:nvPicPr>
          <p:cNvPr id="6" name="Picture 5">
            <a:extLst>
              <a:ext uri="{FF2B5EF4-FFF2-40B4-BE49-F238E27FC236}">
                <a16:creationId xmlns:a16="http://schemas.microsoft.com/office/drawing/2014/main" id="{5EEB39E5-4C48-4251-85D4-841DAD749777}"/>
              </a:ext>
            </a:extLst>
          </p:cNvPr>
          <p:cNvPicPr>
            <a:picLocks noChangeAspect="1"/>
          </p:cNvPicPr>
          <p:nvPr/>
        </p:nvPicPr>
        <p:blipFill>
          <a:blip r:embed="rId4"/>
          <a:stretch>
            <a:fillRect/>
          </a:stretch>
        </p:blipFill>
        <p:spPr>
          <a:xfrm>
            <a:off x="10856691" y="198782"/>
            <a:ext cx="769809" cy="815091"/>
          </a:xfrm>
          <a:prstGeom prst="rect">
            <a:avLst/>
          </a:prstGeom>
        </p:spPr>
      </p:pic>
    </p:spTree>
    <p:extLst>
      <p:ext uri="{BB962C8B-B14F-4D97-AF65-F5344CB8AC3E}">
        <p14:creationId xmlns:p14="http://schemas.microsoft.com/office/powerpoint/2010/main" val="2062896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53896D-6091-4D45-8024-A6651587570A}"/>
              </a:ext>
            </a:extLst>
          </p:cNvPr>
          <p:cNvSpPr txBox="1"/>
          <p:nvPr/>
        </p:nvSpPr>
        <p:spPr>
          <a:xfrm>
            <a:off x="1372964" y="2205588"/>
            <a:ext cx="10107296" cy="2446824"/>
          </a:xfrm>
          <a:prstGeom prst="rect">
            <a:avLst/>
          </a:prstGeom>
          <a:noFill/>
        </p:spPr>
        <p:txBody>
          <a:bodyPr wrap="square" rtlCol="0">
            <a:spAutoFit/>
          </a:bodyPr>
          <a:lstStyle/>
          <a:p>
            <a:r>
              <a:rPr lang="en-US" sz="3200" b="1" dirty="0">
                <a:solidFill>
                  <a:srgbClr val="4472C4"/>
                </a:solidFill>
              </a:rPr>
              <a:t>Motion, Decision Item A: </a:t>
            </a:r>
          </a:p>
          <a:p>
            <a:endParaRPr lang="en-US" sz="3200" b="1" dirty="0">
              <a:solidFill>
                <a:srgbClr val="0070C0"/>
              </a:solidFill>
            </a:endParaRPr>
          </a:p>
          <a:p>
            <a:pPr lvl="0">
              <a:spcBef>
                <a:spcPts val="600"/>
              </a:spcBef>
              <a:tabLst>
                <a:tab pos="457200" algn="l"/>
              </a:tabLst>
              <a:defRPr/>
            </a:pPr>
            <a:r>
              <a:rPr lang="en-US" sz="2800" dirty="0"/>
              <a:t>That the Commission approve the proposed </a:t>
            </a:r>
            <a:r>
              <a:rPr lang="en-US" sz="2800" dirty="0">
                <a:cs typeface="Arial" panose="020B0604020202020204" pitchFamily="34" charset="0"/>
              </a:rPr>
              <a:t>Amendments to the Administrative Procedures for the Alabama Math and Science Teacher Education Program – Loan Repayment Program</a:t>
            </a:r>
            <a:r>
              <a:rPr lang="en-US" sz="2800" dirty="0"/>
              <a:t>.  </a:t>
            </a:r>
          </a:p>
        </p:txBody>
      </p:sp>
    </p:spTree>
    <p:extLst>
      <p:ext uri="{BB962C8B-B14F-4D97-AF65-F5344CB8AC3E}">
        <p14:creationId xmlns:p14="http://schemas.microsoft.com/office/powerpoint/2010/main" val="1029264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9</a:t>
            </a:fld>
            <a:endParaRPr lang="en-US" dirty="0"/>
          </a:p>
        </p:txBody>
      </p:sp>
      <p:sp>
        <p:nvSpPr>
          <p:cNvPr id="5" name="Title 1"/>
          <p:cNvSpPr txBox="1">
            <a:spLocks/>
          </p:cNvSpPr>
          <p:nvPr/>
        </p:nvSpPr>
        <p:spPr>
          <a:xfrm>
            <a:off x="1524000" y="2061368"/>
            <a:ext cx="9144000" cy="165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rgbClr val="4472C4"/>
                </a:solidFill>
              </a:rPr>
              <a:t>New ACHE Staff Members</a:t>
            </a:r>
          </a:p>
        </p:txBody>
      </p:sp>
    </p:spTree>
    <p:extLst>
      <p:ext uri="{BB962C8B-B14F-4D97-AF65-F5344CB8AC3E}">
        <p14:creationId xmlns:p14="http://schemas.microsoft.com/office/powerpoint/2010/main" val="22210693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8836-795E-428E-9168-29B71D98F875}"/>
              </a:ext>
            </a:extLst>
          </p:cNvPr>
          <p:cNvSpPr>
            <a:spLocks noGrp="1"/>
          </p:cNvSpPr>
          <p:nvPr>
            <p:ph type="ctrTitle"/>
          </p:nvPr>
        </p:nvSpPr>
        <p:spPr>
          <a:xfrm>
            <a:off x="1524000" y="316163"/>
            <a:ext cx="9144000" cy="757264"/>
          </a:xfrm>
        </p:spPr>
        <p:txBody>
          <a:bodyPr>
            <a:normAutofit/>
          </a:bodyPr>
          <a:lstStyle/>
          <a:p>
            <a:r>
              <a:rPr lang="en-US" sz="2400" b="1" dirty="0">
                <a:solidFill>
                  <a:srgbClr val="4472C4"/>
                </a:solidFill>
                <a:cs typeface="Arial" panose="020B0604020202020204" pitchFamily="34" charset="0"/>
              </a:rPr>
              <a:t>B. Final Approval of Amendments to the Administrative Procedures for the Alabama Student Grant Program </a:t>
            </a:r>
          </a:p>
        </p:txBody>
      </p:sp>
      <p:sp>
        <p:nvSpPr>
          <p:cNvPr id="3" name="Subtitle 2">
            <a:extLst>
              <a:ext uri="{FF2B5EF4-FFF2-40B4-BE49-F238E27FC236}">
                <a16:creationId xmlns:a16="http://schemas.microsoft.com/office/drawing/2014/main" id="{FE673CE9-1DAD-4A0F-BC75-C9DF25083AD9}"/>
              </a:ext>
            </a:extLst>
          </p:cNvPr>
          <p:cNvSpPr>
            <a:spLocks noGrp="1"/>
          </p:cNvSpPr>
          <p:nvPr>
            <p:ph type="subTitle" idx="1"/>
          </p:nvPr>
        </p:nvSpPr>
        <p:spPr>
          <a:xfrm>
            <a:off x="1209923" y="1285402"/>
            <a:ext cx="9772153" cy="3948077"/>
          </a:xfrm>
        </p:spPr>
        <p:txBody>
          <a:bodyPr>
            <a:normAutofit fontScale="92500"/>
          </a:bodyPr>
          <a:lstStyle/>
          <a:p>
            <a:pPr algn="l">
              <a:lnSpc>
                <a:spcPct val="100000"/>
              </a:lnSpc>
              <a:spcBef>
                <a:spcPts val="1200"/>
              </a:spcBef>
            </a:pPr>
            <a:r>
              <a:rPr lang="en-US" sz="2000" dirty="0">
                <a:cs typeface="Arial" panose="020B0604020202020204" pitchFamily="34" charset="0"/>
              </a:rPr>
              <a:t>During the 2021 Legislative Session, Alabama Act 2021-442 was passed.  This Act made several modifications to the ASGP program.  The major changes are:</a:t>
            </a:r>
          </a:p>
          <a:p>
            <a:pPr marL="342900" indent="-342900" algn="l">
              <a:lnSpc>
                <a:spcPct val="100000"/>
              </a:lnSpc>
              <a:spcBef>
                <a:spcPts val="1200"/>
              </a:spcBef>
              <a:buFont typeface="Arial" panose="020B0604020202020204" pitchFamily="34" charset="0"/>
              <a:buChar char="•"/>
            </a:pPr>
            <a:r>
              <a:rPr lang="en-US" sz="2000" dirty="0">
                <a:cs typeface="Arial" panose="020B0604020202020204" pitchFamily="34" charset="0"/>
              </a:rPr>
              <a:t>The annual maximum award was raised from $1,200 to $3,000.</a:t>
            </a:r>
          </a:p>
          <a:p>
            <a:pPr marL="342900" indent="-342900" algn="l">
              <a:lnSpc>
                <a:spcPct val="100000"/>
              </a:lnSpc>
              <a:spcBef>
                <a:spcPts val="1200"/>
              </a:spcBef>
              <a:buFont typeface="Arial" panose="020B0604020202020204" pitchFamily="34" charset="0"/>
              <a:buChar char="•"/>
            </a:pPr>
            <a:r>
              <a:rPr lang="en-US" sz="2000" dirty="0">
                <a:cs typeface="Arial" panose="020B0604020202020204" pitchFamily="34" charset="0"/>
              </a:rPr>
              <a:t>Language was added related to dissemination of information about the program.</a:t>
            </a:r>
          </a:p>
          <a:p>
            <a:pPr lvl="0" algn="l">
              <a:lnSpc>
                <a:spcPct val="100000"/>
              </a:lnSpc>
              <a:spcBef>
                <a:spcPts val="1200"/>
              </a:spcBef>
            </a:pPr>
            <a:r>
              <a:rPr lang="en-US" sz="2000" dirty="0">
                <a:cs typeface="Arial" panose="020B0604020202020204" pitchFamily="34" charset="0"/>
              </a:rPr>
              <a:t>Preliminary approval of the proposed amendments to this rule was granted by the Commission on Friday, June 11, 2021.  The proposed changes were filed with the Legislative Services Agency on June 15, 2021 and published in Alabama Administrative Monthly on June 30, 2021.  Interested parties had until August 9, 2021 to comment.  No comments were received.  </a:t>
            </a:r>
          </a:p>
          <a:p>
            <a:pPr lvl="0" algn="l">
              <a:lnSpc>
                <a:spcPct val="100000"/>
              </a:lnSpc>
              <a:spcBef>
                <a:spcPts val="1200"/>
              </a:spcBef>
            </a:pPr>
            <a:r>
              <a:rPr lang="en-US" sz="2000" dirty="0">
                <a:cs typeface="Arial" panose="020B0604020202020204" pitchFamily="34" charset="0"/>
              </a:rPr>
              <a:t>Should the Commission grant final approval to these proposed changes, the certified changes will be filed with the Alabama Procedures Office on September 14, 2021 and will go into effect on November 22, 2021.</a:t>
            </a:r>
          </a:p>
          <a:p>
            <a:pPr marL="342900" indent="-342900" algn="l">
              <a:buFont typeface="Arial" panose="020B0604020202020204" pitchFamily="34" charset="0"/>
              <a:buChar char="•"/>
            </a:pPr>
            <a:endParaRPr lang="en-US" dirty="0"/>
          </a:p>
          <a:p>
            <a:endParaRPr lang="en-US" dirty="0"/>
          </a:p>
        </p:txBody>
      </p:sp>
      <p:pic>
        <p:nvPicPr>
          <p:cNvPr id="4" name="Picture 3">
            <a:extLst>
              <a:ext uri="{FF2B5EF4-FFF2-40B4-BE49-F238E27FC236}">
                <a16:creationId xmlns:a16="http://schemas.microsoft.com/office/drawing/2014/main" id="{ED277860-6002-4AB5-8442-611881DEB083}"/>
              </a:ext>
            </a:extLst>
          </p:cNvPr>
          <p:cNvPicPr>
            <a:picLocks noChangeAspect="1"/>
          </p:cNvPicPr>
          <p:nvPr/>
        </p:nvPicPr>
        <p:blipFill>
          <a:blip r:embed="rId2"/>
          <a:stretch>
            <a:fillRect/>
          </a:stretch>
        </p:blipFill>
        <p:spPr>
          <a:xfrm>
            <a:off x="3867029" y="5430080"/>
            <a:ext cx="4703039" cy="1296583"/>
          </a:xfrm>
          <a:prstGeom prst="rect">
            <a:avLst/>
          </a:prstGeom>
        </p:spPr>
      </p:pic>
    </p:spTree>
    <p:extLst>
      <p:ext uri="{BB962C8B-B14F-4D97-AF65-F5344CB8AC3E}">
        <p14:creationId xmlns:p14="http://schemas.microsoft.com/office/powerpoint/2010/main" val="16773810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53896D-6091-4D45-8024-A6651587570A}"/>
              </a:ext>
            </a:extLst>
          </p:cNvPr>
          <p:cNvSpPr txBox="1"/>
          <p:nvPr/>
        </p:nvSpPr>
        <p:spPr>
          <a:xfrm>
            <a:off x="1372964" y="2205588"/>
            <a:ext cx="10107296" cy="2015936"/>
          </a:xfrm>
          <a:prstGeom prst="rect">
            <a:avLst/>
          </a:prstGeom>
          <a:noFill/>
        </p:spPr>
        <p:txBody>
          <a:bodyPr wrap="square" rtlCol="0">
            <a:spAutoFit/>
          </a:bodyPr>
          <a:lstStyle/>
          <a:p>
            <a:r>
              <a:rPr lang="en-US" sz="3200" b="1" dirty="0">
                <a:solidFill>
                  <a:srgbClr val="4472C4"/>
                </a:solidFill>
              </a:rPr>
              <a:t>Motion, Decision Item B: </a:t>
            </a:r>
          </a:p>
          <a:p>
            <a:endParaRPr lang="en-US" sz="3200" b="1" dirty="0">
              <a:solidFill>
                <a:srgbClr val="0070C0"/>
              </a:solidFill>
            </a:endParaRPr>
          </a:p>
          <a:p>
            <a:pPr lvl="0">
              <a:spcBef>
                <a:spcPts val="600"/>
              </a:spcBef>
              <a:tabLst>
                <a:tab pos="457200" algn="l"/>
              </a:tabLst>
              <a:defRPr/>
            </a:pPr>
            <a:r>
              <a:rPr lang="en-US" sz="2800" dirty="0"/>
              <a:t>That the Commission approve the proposed </a:t>
            </a:r>
            <a:r>
              <a:rPr lang="en-US" sz="2800" dirty="0">
                <a:cs typeface="Arial" panose="020B0604020202020204" pitchFamily="34" charset="0"/>
              </a:rPr>
              <a:t>Amendments to the Administrative Procedures for the Alabama Student Grant Program</a:t>
            </a:r>
            <a:r>
              <a:rPr lang="en-US" sz="2800" dirty="0"/>
              <a:t>.  </a:t>
            </a:r>
          </a:p>
        </p:txBody>
      </p:sp>
    </p:spTree>
    <p:extLst>
      <p:ext uri="{BB962C8B-B14F-4D97-AF65-F5344CB8AC3E}">
        <p14:creationId xmlns:p14="http://schemas.microsoft.com/office/powerpoint/2010/main" val="24744505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E5A5-5E2C-495F-9080-831E0E48B31F}"/>
              </a:ext>
            </a:extLst>
          </p:cNvPr>
          <p:cNvSpPr>
            <a:spLocks noGrp="1"/>
          </p:cNvSpPr>
          <p:nvPr>
            <p:ph type="ctrTitle"/>
          </p:nvPr>
        </p:nvSpPr>
        <p:spPr>
          <a:xfrm>
            <a:off x="1524000" y="144390"/>
            <a:ext cx="9144000" cy="1510749"/>
          </a:xfrm>
        </p:spPr>
        <p:txBody>
          <a:bodyPr>
            <a:normAutofit fontScale="90000"/>
          </a:bodyPr>
          <a:lstStyle/>
          <a:p>
            <a:br>
              <a:rPr lang="en-US" sz="2400" b="1" dirty="0">
                <a:latin typeface="+mn-lt"/>
                <a:cs typeface="Arial" panose="020B0604020202020204" pitchFamily="34" charset="0"/>
              </a:rPr>
            </a:br>
            <a:r>
              <a:rPr lang="en-US" sz="2700" b="1" dirty="0">
                <a:solidFill>
                  <a:srgbClr val="4472C4"/>
                </a:solidFill>
                <a:cs typeface="Arial" panose="020B0604020202020204" pitchFamily="34" charset="0"/>
              </a:rPr>
              <a:t>C. Final Approval of Amendments to the Administrative Procedures for the Police Officers and Firefighters Survivors Educational </a:t>
            </a:r>
            <a:br>
              <a:rPr lang="en-US" sz="2700" b="1" dirty="0">
                <a:solidFill>
                  <a:srgbClr val="4472C4"/>
                </a:solidFill>
                <a:cs typeface="Arial" panose="020B0604020202020204" pitchFamily="34" charset="0"/>
              </a:rPr>
            </a:br>
            <a:r>
              <a:rPr lang="en-US" sz="2700" b="1" dirty="0">
                <a:solidFill>
                  <a:srgbClr val="4472C4"/>
                </a:solidFill>
                <a:cs typeface="Arial" panose="020B0604020202020204" pitchFamily="34" charset="0"/>
              </a:rPr>
              <a:t>Assistance Program </a:t>
            </a:r>
            <a:br>
              <a:rPr lang="en-US" sz="2400" b="1" dirty="0">
                <a:solidFill>
                  <a:srgbClr val="00B0F0"/>
                </a:solidFill>
                <a:latin typeface="+mn-lt"/>
                <a:cs typeface="Arial" panose="020B0604020202020204" pitchFamily="34" charset="0"/>
              </a:rPr>
            </a:br>
            <a:endParaRPr lang="en-US" sz="2400" b="1" dirty="0">
              <a:solidFill>
                <a:srgbClr val="00B0F0"/>
              </a:solidFill>
              <a:latin typeface="+mn-lt"/>
              <a:cs typeface="Arial" panose="020B0604020202020204" pitchFamily="34" charset="0"/>
            </a:endParaRPr>
          </a:p>
        </p:txBody>
      </p:sp>
      <p:sp>
        <p:nvSpPr>
          <p:cNvPr id="3" name="Subtitle 2">
            <a:extLst>
              <a:ext uri="{FF2B5EF4-FFF2-40B4-BE49-F238E27FC236}">
                <a16:creationId xmlns:a16="http://schemas.microsoft.com/office/drawing/2014/main" id="{A900FA69-D6E7-4EAC-A6B9-7EBA3452E11F}"/>
              </a:ext>
            </a:extLst>
          </p:cNvPr>
          <p:cNvSpPr>
            <a:spLocks noGrp="1"/>
          </p:cNvSpPr>
          <p:nvPr>
            <p:ph type="subTitle" idx="1"/>
          </p:nvPr>
        </p:nvSpPr>
        <p:spPr>
          <a:xfrm>
            <a:off x="911157" y="1358747"/>
            <a:ext cx="10642060" cy="4215200"/>
          </a:xfrm>
        </p:spPr>
        <p:txBody>
          <a:bodyPr>
            <a:noAutofit/>
          </a:bodyPr>
          <a:lstStyle/>
          <a:p>
            <a:pPr algn="l">
              <a:spcBef>
                <a:spcPts val="1200"/>
              </a:spcBef>
            </a:pPr>
            <a:r>
              <a:rPr lang="en-US" sz="2000" dirty="0">
                <a:cs typeface="Arial" panose="020B0604020202020204" pitchFamily="34" charset="0"/>
              </a:rPr>
              <a:t>During the 2021 Legislative Session, Alabama Act 2021-425 was passed.  </a:t>
            </a:r>
          </a:p>
          <a:p>
            <a:pPr algn="l">
              <a:spcBef>
                <a:spcPts val="1200"/>
              </a:spcBef>
            </a:pPr>
            <a:r>
              <a:rPr lang="en-US" sz="2000" dirty="0">
                <a:cs typeface="Arial" panose="020B0604020202020204" pitchFamily="34" charset="0"/>
              </a:rPr>
              <a:t>This Act changed the eligibility criteria for natural and adopted dependents under age 21 of police officers, firefighters, volunteer firefighters and rescue squad members who are declared totally disabled.</a:t>
            </a:r>
          </a:p>
          <a:p>
            <a:pPr algn="l">
              <a:spcBef>
                <a:spcPts val="1200"/>
              </a:spcBef>
            </a:pPr>
            <a:r>
              <a:rPr lang="en-US" sz="2000" dirty="0">
                <a:solidFill>
                  <a:prstClr val="black"/>
                </a:solidFill>
                <a:cs typeface="Arial" panose="020B0604020202020204" pitchFamily="34" charset="0"/>
              </a:rPr>
              <a:t>Another change proposed by staff, creates a new rule that allows the Chairman of the Tuition Eligibly Board to  approve or reject an application after the Board has held its annual meeting.</a:t>
            </a:r>
          </a:p>
          <a:p>
            <a:pPr lvl="0" algn="l">
              <a:spcBef>
                <a:spcPts val="1200"/>
              </a:spcBef>
            </a:pPr>
            <a:r>
              <a:rPr lang="en-US" sz="2000" dirty="0">
                <a:solidFill>
                  <a:prstClr val="black"/>
                </a:solidFill>
                <a:cs typeface="Arial" panose="020B0604020202020204" pitchFamily="34" charset="0"/>
              </a:rPr>
              <a:t>Preliminary approval of the proposed amendments to this rule was granted by the Commission on Friday, June 11, 2021.  The proposed changes were filed with the Legislative Services Agency on June 15, 2021 and published in Alabama Administrative Monthly on June 30, 2021.  Interested parties had until August 9, 2021 to comment.  No comments were received.  </a:t>
            </a:r>
          </a:p>
          <a:p>
            <a:pPr lvl="0" algn="l">
              <a:spcBef>
                <a:spcPts val="1200"/>
              </a:spcBef>
            </a:pPr>
            <a:r>
              <a:rPr lang="en-US" sz="2000" dirty="0">
                <a:solidFill>
                  <a:prstClr val="black"/>
                </a:solidFill>
                <a:cs typeface="Arial" panose="020B0604020202020204" pitchFamily="34" charset="0"/>
              </a:rPr>
              <a:t>Should the Commission grant final approval to these proposed changes, the certified changes will be filed with the Alabama Procedures Office on September 14, 2021 and will go into effect on November 22, 2021.</a:t>
            </a:r>
          </a:p>
        </p:txBody>
      </p:sp>
      <p:pic>
        <p:nvPicPr>
          <p:cNvPr id="4" name="Picture 3">
            <a:extLst>
              <a:ext uri="{FF2B5EF4-FFF2-40B4-BE49-F238E27FC236}">
                <a16:creationId xmlns:a16="http://schemas.microsoft.com/office/drawing/2014/main" id="{4DB02101-5620-44E5-9547-998341E08427}"/>
              </a:ext>
            </a:extLst>
          </p:cNvPr>
          <p:cNvPicPr>
            <a:picLocks noChangeAspect="1"/>
          </p:cNvPicPr>
          <p:nvPr/>
        </p:nvPicPr>
        <p:blipFill>
          <a:blip r:embed="rId2"/>
          <a:stretch>
            <a:fillRect/>
          </a:stretch>
        </p:blipFill>
        <p:spPr>
          <a:xfrm>
            <a:off x="1693629" y="5622587"/>
            <a:ext cx="1940302" cy="1032655"/>
          </a:xfrm>
          <a:prstGeom prst="rect">
            <a:avLst/>
          </a:prstGeom>
        </p:spPr>
      </p:pic>
      <p:pic>
        <p:nvPicPr>
          <p:cNvPr id="5" name="Picture 4">
            <a:extLst>
              <a:ext uri="{FF2B5EF4-FFF2-40B4-BE49-F238E27FC236}">
                <a16:creationId xmlns:a16="http://schemas.microsoft.com/office/drawing/2014/main" id="{C0902BB5-EC67-4F95-A203-270063631D5F}"/>
              </a:ext>
            </a:extLst>
          </p:cNvPr>
          <p:cNvPicPr>
            <a:picLocks noChangeAspect="1"/>
          </p:cNvPicPr>
          <p:nvPr/>
        </p:nvPicPr>
        <p:blipFill>
          <a:blip r:embed="rId3"/>
          <a:stretch>
            <a:fillRect/>
          </a:stretch>
        </p:blipFill>
        <p:spPr>
          <a:xfrm>
            <a:off x="5208866" y="5312264"/>
            <a:ext cx="1774268" cy="1510750"/>
          </a:xfrm>
          <a:prstGeom prst="rect">
            <a:avLst/>
          </a:prstGeom>
        </p:spPr>
      </p:pic>
      <p:pic>
        <p:nvPicPr>
          <p:cNvPr id="6" name="Picture 5">
            <a:extLst>
              <a:ext uri="{FF2B5EF4-FFF2-40B4-BE49-F238E27FC236}">
                <a16:creationId xmlns:a16="http://schemas.microsoft.com/office/drawing/2014/main" id="{4AAD1FA1-5230-4FE6-BDFB-8CCB00C3A4E7}"/>
              </a:ext>
            </a:extLst>
          </p:cNvPr>
          <p:cNvPicPr>
            <a:picLocks noChangeAspect="1"/>
          </p:cNvPicPr>
          <p:nvPr/>
        </p:nvPicPr>
        <p:blipFill>
          <a:blip r:embed="rId4"/>
          <a:stretch>
            <a:fillRect/>
          </a:stretch>
        </p:blipFill>
        <p:spPr>
          <a:xfrm>
            <a:off x="9271221" y="5450613"/>
            <a:ext cx="1691542" cy="1285573"/>
          </a:xfrm>
          <a:prstGeom prst="rect">
            <a:avLst/>
          </a:prstGeom>
        </p:spPr>
      </p:pic>
    </p:spTree>
    <p:extLst>
      <p:ext uri="{BB962C8B-B14F-4D97-AF65-F5344CB8AC3E}">
        <p14:creationId xmlns:p14="http://schemas.microsoft.com/office/powerpoint/2010/main" val="15366089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53896D-6091-4D45-8024-A6651587570A}"/>
              </a:ext>
            </a:extLst>
          </p:cNvPr>
          <p:cNvSpPr txBox="1"/>
          <p:nvPr/>
        </p:nvSpPr>
        <p:spPr>
          <a:xfrm>
            <a:off x="1372964" y="2205588"/>
            <a:ext cx="10107296" cy="2446824"/>
          </a:xfrm>
          <a:prstGeom prst="rect">
            <a:avLst/>
          </a:prstGeom>
          <a:noFill/>
        </p:spPr>
        <p:txBody>
          <a:bodyPr wrap="square" rtlCol="0">
            <a:spAutoFit/>
          </a:bodyPr>
          <a:lstStyle/>
          <a:p>
            <a:r>
              <a:rPr lang="en-US" sz="3200" b="1" dirty="0">
                <a:solidFill>
                  <a:srgbClr val="4472C4"/>
                </a:solidFill>
              </a:rPr>
              <a:t>Motion, Decision Item C: </a:t>
            </a:r>
          </a:p>
          <a:p>
            <a:endParaRPr lang="en-US" sz="3200" b="1" dirty="0">
              <a:solidFill>
                <a:srgbClr val="0070C0"/>
              </a:solidFill>
            </a:endParaRPr>
          </a:p>
          <a:p>
            <a:pPr lvl="0">
              <a:spcBef>
                <a:spcPts val="600"/>
              </a:spcBef>
              <a:tabLst>
                <a:tab pos="457200" algn="l"/>
              </a:tabLst>
              <a:defRPr/>
            </a:pPr>
            <a:r>
              <a:rPr lang="en-US" sz="2800" dirty="0"/>
              <a:t>That the Commission approve the proposed </a:t>
            </a:r>
            <a:r>
              <a:rPr lang="en-US" sz="2800" dirty="0">
                <a:cs typeface="Arial" panose="020B0604020202020204" pitchFamily="34" charset="0"/>
              </a:rPr>
              <a:t>Amendments to the Administrative Procedures for the Police Officers and Firefighters Survivors Educational Assistance Program</a:t>
            </a:r>
            <a:r>
              <a:rPr lang="en-US" sz="2800" dirty="0"/>
              <a:t>.  </a:t>
            </a:r>
          </a:p>
        </p:txBody>
      </p:sp>
    </p:spTree>
    <p:extLst>
      <p:ext uri="{BB962C8B-B14F-4D97-AF65-F5344CB8AC3E}">
        <p14:creationId xmlns:p14="http://schemas.microsoft.com/office/powerpoint/2010/main" val="14607050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524000" y="374177"/>
            <a:ext cx="9144000" cy="1030231"/>
          </a:xfrm>
        </p:spPr>
        <p:txBody>
          <a:bodyPr>
            <a:normAutofit/>
          </a:bodyPr>
          <a:lstStyle/>
          <a:p>
            <a:pPr algn="ctr">
              <a:lnSpc>
                <a:spcPct val="100000"/>
              </a:lnSpc>
            </a:pPr>
            <a:r>
              <a:rPr lang="en-US" sz="3600" b="1" dirty="0">
                <a:solidFill>
                  <a:srgbClr val="4472C4"/>
                </a:solidFill>
                <a:latin typeface="+mn-lt"/>
                <a:cs typeface="Arial" panose="020B0604020202020204" pitchFamily="34" charset="0"/>
              </a:rPr>
              <a:t>D. Approval of 2022 Meeting Schedule</a:t>
            </a:r>
            <a:endParaRPr lang="en-US" sz="2800" b="1" dirty="0">
              <a:solidFill>
                <a:srgbClr val="4472C4"/>
              </a:solidFill>
              <a:latin typeface="+mn-lt"/>
              <a:cs typeface="Arial" panose="020B0604020202020204" pitchFamily="34"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br>
            <a:b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Image result for calendar clipart">
            <a:hlinkClick r:id="rId2" tgtFrame="&quot;_blank&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3817" y="2159403"/>
            <a:ext cx="1368810" cy="2321249"/>
          </a:xfrm>
          <a:prstGeom prst="rect">
            <a:avLst/>
          </a:prstGeom>
          <a:noFill/>
          <a:ln>
            <a:noFill/>
          </a:ln>
        </p:spPr>
      </p:pic>
      <p:sp>
        <p:nvSpPr>
          <p:cNvPr id="4" name="TextBox 3"/>
          <p:cNvSpPr txBox="1"/>
          <p:nvPr/>
        </p:nvSpPr>
        <p:spPr>
          <a:xfrm>
            <a:off x="3534406" y="1981200"/>
            <a:ext cx="667639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Proposed Meeting Schedule for 2022</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March 11,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June 10,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September 9,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December 9, 2022</a:t>
            </a:r>
          </a:p>
        </p:txBody>
      </p:sp>
    </p:spTree>
    <p:extLst>
      <p:ext uri="{BB962C8B-B14F-4D97-AF65-F5344CB8AC3E}">
        <p14:creationId xmlns:p14="http://schemas.microsoft.com/office/powerpoint/2010/main" val="5592784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53896D-6091-4D45-8024-A6651587570A}"/>
              </a:ext>
            </a:extLst>
          </p:cNvPr>
          <p:cNvSpPr txBox="1"/>
          <p:nvPr/>
        </p:nvSpPr>
        <p:spPr>
          <a:xfrm>
            <a:off x="1372964" y="2205588"/>
            <a:ext cx="10107296" cy="2015936"/>
          </a:xfrm>
          <a:prstGeom prst="rect">
            <a:avLst/>
          </a:prstGeom>
          <a:noFill/>
        </p:spPr>
        <p:txBody>
          <a:bodyPr wrap="square" rtlCol="0">
            <a:spAutoFit/>
          </a:bodyPr>
          <a:lstStyle/>
          <a:p>
            <a:r>
              <a:rPr lang="en-US" sz="3200" b="1" dirty="0">
                <a:solidFill>
                  <a:srgbClr val="4472C4"/>
                </a:solidFill>
              </a:rPr>
              <a:t>Motion, Decision Item D: </a:t>
            </a:r>
          </a:p>
          <a:p>
            <a:endParaRPr lang="en-US" sz="3200" b="1" dirty="0">
              <a:solidFill>
                <a:srgbClr val="0070C0"/>
              </a:solidFill>
            </a:endParaRPr>
          </a:p>
          <a:p>
            <a:pPr lvl="0">
              <a:spcBef>
                <a:spcPts val="600"/>
              </a:spcBef>
              <a:tabLst>
                <a:tab pos="457200" algn="l"/>
              </a:tabLst>
              <a:defRPr/>
            </a:pPr>
            <a:r>
              <a:rPr lang="en-US" sz="2800" dirty="0"/>
              <a:t>That the Commission approve the proposed </a:t>
            </a:r>
            <a:r>
              <a:rPr lang="en-US" sz="2800" dirty="0">
                <a:cs typeface="Arial" panose="020B0604020202020204" pitchFamily="34" charset="0"/>
              </a:rPr>
              <a:t>2022 ACHE Commission Meeting schedule</a:t>
            </a:r>
            <a:r>
              <a:rPr lang="en-US" sz="2800" dirty="0"/>
              <a:t>.  </a:t>
            </a:r>
          </a:p>
        </p:txBody>
      </p:sp>
    </p:spTree>
    <p:extLst>
      <p:ext uri="{BB962C8B-B14F-4D97-AF65-F5344CB8AC3E}">
        <p14:creationId xmlns:p14="http://schemas.microsoft.com/office/powerpoint/2010/main" val="19557040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jbhworldwide.com/wp-content/uploads/2015/02/url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98" y="0"/>
            <a:ext cx="1184949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2023F73-7057-47B5-AF09-2ED0D0CD5009}"/>
              </a:ext>
            </a:extLst>
          </p:cNvPr>
          <p:cNvSpPr txBox="1">
            <a:spLocks/>
          </p:cNvSpPr>
          <p:nvPr/>
        </p:nvSpPr>
        <p:spPr>
          <a:xfrm>
            <a:off x="1605610" y="277577"/>
            <a:ext cx="8951068" cy="675734"/>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4472C4"/>
                </a:solidFill>
                <a:latin typeface="Arial" panose="020B0604020202020204" pitchFamily="34" charset="0"/>
                <a:cs typeface="Arial" panose="020B0604020202020204" pitchFamily="34" charset="0"/>
              </a:rPr>
              <a:t>E. Fiscal </a:t>
            </a:r>
            <a:r>
              <a:rPr lang="en-US" sz="4000" b="1">
                <a:solidFill>
                  <a:srgbClr val="4472C4"/>
                </a:solidFill>
                <a:latin typeface="Arial" panose="020B0604020202020204" pitchFamily="34" charset="0"/>
                <a:cs typeface="Arial" panose="020B0604020202020204" pitchFamily="34" charset="0"/>
              </a:rPr>
              <a:t>Year</a:t>
            </a:r>
            <a:r>
              <a:rPr lang="en-US" sz="3600" b="1">
                <a:solidFill>
                  <a:srgbClr val="4472C4"/>
                </a:solidFill>
                <a:latin typeface="Arial" panose="020B0604020202020204" pitchFamily="34" charset="0"/>
                <a:cs typeface="Arial" panose="020B0604020202020204" pitchFamily="34" charset="0"/>
              </a:rPr>
              <a:t> 2021-22 Operations Plan</a:t>
            </a:r>
            <a:endParaRPr lang="en-US" sz="3600" b="1" dirty="0">
              <a:solidFill>
                <a:srgbClr val="4472C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36760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716" y="1359799"/>
            <a:ext cx="11156567" cy="5195268"/>
          </a:xfrm>
          <a:prstGeom prst="rect">
            <a:avLst/>
          </a:prstGeom>
        </p:spPr>
        <p:txBody>
          <a:bodyPr wrap="square">
            <a:spAutoFit/>
          </a:bodyPr>
          <a:lstStyle/>
          <a:p>
            <a:r>
              <a:rPr lang="en-US" sz="1400" dirty="0">
                <a:latin typeface="Century Gothic" panose="020B0502020202020204" pitchFamily="34" charset="0"/>
                <a:ea typeface="Calibri" panose="020F0502020204030204" pitchFamily="34" charset="0"/>
              </a:rPr>
              <a:t> </a:t>
            </a:r>
            <a:r>
              <a:rPr lang="en-US" sz="2400" dirty="0">
                <a:ea typeface="Calibri" panose="020F0502020204030204" pitchFamily="34" charset="0"/>
              </a:rPr>
              <a:t>The Commission has 32 programs under 5 appropriation units.</a:t>
            </a:r>
          </a:p>
          <a:p>
            <a:pPr marL="342900" marR="0" lvl="0" indent="-342900">
              <a:lnSpc>
                <a:spcPct val="90000"/>
              </a:lnSpc>
              <a:spcBef>
                <a:spcPts val="1200"/>
              </a:spcBef>
              <a:spcAft>
                <a:spcPts val="0"/>
              </a:spcAft>
              <a:buFont typeface="Arial" panose="020B0604020202020204" pitchFamily="34" charset="0"/>
              <a:buChar char="•"/>
            </a:pPr>
            <a:r>
              <a:rPr lang="en-US" sz="2400" dirty="0">
                <a:ea typeface="Calibri" panose="020F0502020204030204" pitchFamily="34" charset="0"/>
              </a:rPr>
              <a:t>There are four new programs in the FY 2021-22 budget.</a:t>
            </a:r>
          </a:p>
          <a:p>
            <a:pPr marL="800100" lvl="1" indent="-342900">
              <a:lnSpc>
                <a:spcPct val="90000"/>
              </a:lnSpc>
              <a:spcBef>
                <a:spcPts val="1200"/>
              </a:spcBef>
              <a:buFont typeface="Courier New" panose="02070309020205020404" pitchFamily="49" charset="0"/>
              <a:buChar char="o"/>
            </a:pPr>
            <a:r>
              <a:rPr lang="en-US" sz="2400" dirty="0">
                <a:ea typeface="Calibri" panose="020F0502020204030204" pitchFamily="34" charset="0"/>
              </a:rPr>
              <a:t>	The Alabama Credential Registry		</a:t>
            </a:r>
          </a:p>
          <a:p>
            <a:pPr marL="800100" lvl="1" indent="-342900">
              <a:lnSpc>
                <a:spcPct val="90000"/>
              </a:lnSpc>
              <a:spcBef>
                <a:spcPts val="1200"/>
              </a:spcBef>
              <a:buFont typeface="Courier New" panose="02070309020205020404" pitchFamily="49" charset="0"/>
              <a:buChar char="o"/>
            </a:pPr>
            <a:r>
              <a:rPr lang="en-US" sz="2400" dirty="0">
                <a:ea typeface="Calibri" panose="020F0502020204030204" pitchFamily="34" charset="0"/>
              </a:rPr>
              <a:t>	Retain Alabama 			</a:t>
            </a:r>
          </a:p>
          <a:p>
            <a:pPr marL="800100" lvl="1" indent="-342900">
              <a:lnSpc>
                <a:spcPct val="90000"/>
              </a:lnSpc>
              <a:spcBef>
                <a:spcPts val="1200"/>
              </a:spcBef>
              <a:buFont typeface="Courier New" panose="02070309020205020404" pitchFamily="49" charset="0"/>
              <a:buChar char="o"/>
            </a:pPr>
            <a:r>
              <a:rPr lang="en-US" sz="2400" dirty="0">
                <a:ea typeface="Calibri" panose="020F0502020204030204" pitchFamily="34" charset="0"/>
              </a:rPr>
              <a:t>	The Historically Black College and University Consortium</a:t>
            </a:r>
          </a:p>
          <a:p>
            <a:pPr marL="800100" lvl="1" indent="-342900">
              <a:lnSpc>
                <a:spcPct val="90000"/>
              </a:lnSpc>
              <a:spcBef>
                <a:spcPts val="1200"/>
              </a:spcBef>
              <a:buFont typeface="Courier New" panose="02070309020205020404" pitchFamily="49" charset="0"/>
              <a:buChar char="o"/>
            </a:pPr>
            <a:r>
              <a:rPr lang="en-US" sz="2400" dirty="0">
                <a:ea typeface="Calibri" panose="020F0502020204030204" pitchFamily="34" charset="0"/>
              </a:rPr>
              <a:t>	USS Alabama Battleship</a:t>
            </a:r>
          </a:p>
          <a:p>
            <a:pPr marL="342900" indent="-342900">
              <a:lnSpc>
                <a:spcPct val="90000"/>
              </a:lnSpc>
              <a:spcBef>
                <a:spcPts val="1200"/>
              </a:spcBef>
              <a:buFont typeface="Arial" panose="020B0604020202020204" pitchFamily="34" charset="0"/>
              <a:buChar char="•"/>
            </a:pPr>
            <a:r>
              <a:rPr lang="en-US" sz="2400" dirty="0">
                <a:ea typeface="Calibri" panose="020F0502020204030204" pitchFamily="34" charset="0"/>
              </a:rPr>
              <a:t>The FY 2021-22 budget represents a 16.76% increase over the previous fiscal year’s budget.</a:t>
            </a:r>
          </a:p>
          <a:p>
            <a:pPr marL="342900" indent="-342900">
              <a:lnSpc>
                <a:spcPct val="90000"/>
              </a:lnSpc>
              <a:spcBef>
                <a:spcPts val="1200"/>
              </a:spcBef>
              <a:buFont typeface="Arial" panose="020B0604020202020204" pitchFamily="34" charset="0"/>
              <a:buChar char="•"/>
            </a:pPr>
            <a:r>
              <a:rPr lang="en-US" sz="2400" dirty="0">
                <a:ea typeface="Calibri" panose="020F0502020204030204" pitchFamily="34" charset="0"/>
              </a:rPr>
              <a:t>The FY 2021-22 Operations Plan, showing expenditures for each of the fiscal year’s quarters, was submitted to the Executive Budget Office (EBO) on July 30, 2021.  Any changes made by the Commission can be made through an Operations Plan revision after October 1, 2021.  </a:t>
            </a:r>
            <a:endParaRPr lang="en-US" sz="2400" dirty="0">
              <a:effectLst/>
              <a:ea typeface="Calibri" panose="020F0502020204030204" pitchFamily="34" charset="0"/>
            </a:endParaRPr>
          </a:p>
        </p:txBody>
      </p:sp>
      <p:sp>
        <p:nvSpPr>
          <p:cNvPr id="3" name="TextBox 2">
            <a:extLst>
              <a:ext uri="{FF2B5EF4-FFF2-40B4-BE49-F238E27FC236}">
                <a16:creationId xmlns:a16="http://schemas.microsoft.com/office/drawing/2014/main" id="{7D057519-87CB-4740-BD10-74E8A87F4997}"/>
              </a:ext>
            </a:extLst>
          </p:cNvPr>
          <p:cNvSpPr txBox="1"/>
          <p:nvPr/>
        </p:nvSpPr>
        <p:spPr>
          <a:xfrm>
            <a:off x="1275945" y="155643"/>
            <a:ext cx="9640110" cy="1200329"/>
          </a:xfrm>
          <a:prstGeom prst="rect">
            <a:avLst/>
          </a:prstGeom>
          <a:noFill/>
        </p:spPr>
        <p:txBody>
          <a:bodyPr wrap="square" rtlCol="0">
            <a:spAutoFit/>
          </a:bodyPr>
          <a:lstStyle/>
          <a:p>
            <a:pPr algn="ctr"/>
            <a:r>
              <a:rPr lang="en-US" sz="3600" b="1" dirty="0">
                <a:solidFill>
                  <a:srgbClr val="4472C4"/>
                </a:solidFill>
                <a:ea typeface="Calibri" panose="020F0502020204030204" pitchFamily="34" charset="0"/>
              </a:rPr>
              <a:t>Alabama Commission on Higher Education</a:t>
            </a:r>
            <a:endParaRPr lang="en-US" sz="3600" dirty="0">
              <a:solidFill>
                <a:srgbClr val="4472C4"/>
              </a:solidFill>
              <a:ea typeface="Calibri" panose="020F0502020204030204" pitchFamily="34" charset="0"/>
            </a:endParaRPr>
          </a:p>
          <a:p>
            <a:pPr algn="ctr"/>
            <a:r>
              <a:rPr lang="en-US" sz="3600" b="1" dirty="0">
                <a:solidFill>
                  <a:srgbClr val="4472C4"/>
                </a:solidFill>
                <a:ea typeface="Calibri" panose="020F0502020204030204" pitchFamily="34" charset="0"/>
              </a:rPr>
              <a:t>FY 2021-22 Budgetary Facts</a:t>
            </a:r>
            <a:endParaRPr lang="en-US" sz="3600" dirty="0">
              <a:solidFill>
                <a:srgbClr val="4472C4"/>
              </a:solidFill>
              <a:ea typeface="Calibri" panose="020F0502020204030204" pitchFamily="34" charset="0"/>
            </a:endParaRPr>
          </a:p>
        </p:txBody>
      </p:sp>
    </p:spTree>
    <p:extLst>
      <p:ext uri="{BB962C8B-B14F-4D97-AF65-F5344CB8AC3E}">
        <p14:creationId xmlns:p14="http://schemas.microsoft.com/office/powerpoint/2010/main" val="35657770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EB9C2-4258-43FD-A22C-74BC4C8A379A}"/>
              </a:ext>
            </a:extLst>
          </p:cNvPr>
          <p:cNvPicPr>
            <a:picLocks noChangeAspect="1"/>
          </p:cNvPicPr>
          <p:nvPr/>
        </p:nvPicPr>
        <p:blipFill rotWithShape="1">
          <a:blip r:embed="rId2"/>
          <a:srcRect b="43973"/>
          <a:stretch/>
        </p:blipFill>
        <p:spPr>
          <a:xfrm>
            <a:off x="685859" y="307109"/>
            <a:ext cx="10820282" cy="6243782"/>
          </a:xfrm>
          <a:prstGeom prst="rect">
            <a:avLst/>
          </a:prstGeom>
        </p:spPr>
      </p:pic>
      <p:sp>
        <p:nvSpPr>
          <p:cNvPr id="3" name="Arrow: Right 2">
            <a:extLst>
              <a:ext uri="{FF2B5EF4-FFF2-40B4-BE49-F238E27FC236}">
                <a16:creationId xmlns:a16="http://schemas.microsoft.com/office/drawing/2014/main" id="{B64CFDFD-6312-4402-9C54-95A4BCE00705}"/>
              </a:ext>
            </a:extLst>
          </p:cNvPr>
          <p:cNvSpPr/>
          <p:nvPr/>
        </p:nvSpPr>
        <p:spPr>
          <a:xfrm rot="10800000">
            <a:off x="10682287" y="2009774"/>
            <a:ext cx="371475" cy="35242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00FC0F5A-15CA-4973-8012-826FB83942F9}"/>
              </a:ext>
            </a:extLst>
          </p:cNvPr>
          <p:cNvSpPr/>
          <p:nvPr/>
        </p:nvSpPr>
        <p:spPr>
          <a:xfrm rot="10800000">
            <a:off x="11606212" y="3590924"/>
            <a:ext cx="371475" cy="352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842564E0-C93D-43D1-A914-2696E889BB8B}"/>
              </a:ext>
            </a:extLst>
          </p:cNvPr>
          <p:cNvSpPr/>
          <p:nvPr/>
        </p:nvSpPr>
        <p:spPr>
          <a:xfrm rot="10800000">
            <a:off x="11620499" y="5629274"/>
            <a:ext cx="371475" cy="352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37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EB9C2-4258-43FD-A22C-74BC4C8A379A}"/>
              </a:ext>
            </a:extLst>
          </p:cNvPr>
          <p:cNvPicPr>
            <a:picLocks noChangeAspect="1"/>
          </p:cNvPicPr>
          <p:nvPr/>
        </p:nvPicPr>
        <p:blipFill rotWithShape="1">
          <a:blip r:embed="rId2"/>
          <a:srcRect t="57239"/>
          <a:stretch/>
        </p:blipFill>
        <p:spPr>
          <a:xfrm>
            <a:off x="810933" y="1327727"/>
            <a:ext cx="10570134" cy="4454237"/>
          </a:xfrm>
          <a:prstGeom prst="rect">
            <a:avLst/>
          </a:prstGeom>
        </p:spPr>
      </p:pic>
      <p:pic>
        <p:nvPicPr>
          <p:cNvPr id="3" name="Picture 2">
            <a:extLst>
              <a:ext uri="{FF2B5EF4-FFF2-40B4-BE49-F238E27FC236}">
                <a16:creationId xmlns:a16="http://schemas.microsoft.com/office/drawing/2014/main" id="{2D50FD73-6EBD-43DD-BEDC-262F6039E543}"/>
              </a:ext>
            </a:extLst>
          </p:cNvPr>
          <p:cNvPicPr>
            <a:picLocks noChangeAspect="1"/>
          </p:cNvPicPr>
          <p:nvPr/>
        </p:nvPicPr>
        <p:blipFill rotWithShape="1">
          <a:blip r:embed="rId2"/>
          <a:srcRect b="95960"/>
          <a:stretch/>
        </p:blipFill>
        <p:spPr>
          <a:xfrm>
            <a:off x="810933" y="792018"/>
            <a:ext cx="10570134" cy="535709"/>
          </a:xfrm>
          <a:prstGeom prst="rect">
            <a:avLst/>
          </a:prstGeom>
        </p:spPr>
      </p:pic>
      <p:sp>
        <p:nvSpPr>
          <p:cNvPr id="4" name="Arrow: Right 3">
            <a:extLst>
              <a:ext uri="{FF2B5EF4-FFF2-40B4-BE49-F238E27FC236}">
                <a16:creationId xmlns:a16="http://schemas.microsoft.com/office/drawing/2014/main" id="{49404A3F-567E-4240-A95A-A6F6BB8A4B00}"/>
              </a:ext>
            </a:extLst>
          </p:cNvPr>
          <p:cNvSpPr/>
          <p:nvPr/>
        </p:nvSpPr>
        <p:spPr>
          <a:xfrm rot="10800000">
            <a:off x="11539537" y="2000249"/>
            <a:ext cx="371475" cy="352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D470B4EB-B5A8-4468-BC80-F15F97D106F4}"/>
              </a:ext>
            </a:extLst>
          </p:cNvPr>
          <p:cNvSpPr/>
          <p:nvPr/>
        </p:nvSpPr>
        <p:spPr>
          <a:xfrm rot="10800000">
            <a:off x="11539537" y="2447924"/>
            <a:ext cx="371475" cy="352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206E7B4-A37F-4DED-94EE-33C98E1B27C0}"/>
              </a:ext>
            </a:extLst>
          </p:cNvPr>
          <p:cNvSpPr/>
          <p:nvPr/>
        </p:nvSpPr>
        <p:spPr>
          <a:xfrm rot="10800000">
            <a:off x="11539536" y="3957639"/>
            <a:ext cx="371475" cy="352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5C06516-9778-49DE-A859-DE4CA1BE3549}"/>
              </a:ext>
            </a:extLst>
          </p:cNvPr>
          <p:cNvSpPr/>
          <p:nvPr/>
        </p:nvSpPr>
        <p:spPr>
          <a:xfrm rot="10800000">
            <a:off x="10768012" y="4810124"/>
            <a:ext cx="371475" cy="35242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76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37200</TotalTime>
  <Words>6873</Words>
  <Application>Microsoft Office PowerPoint</Application>
  <PresentationFormat>Widescreen</PresentationFormat>
  <Paragraphs>974</Paragraphs>
  <Slides>143</Slides>
  <Notes>15</Notes>
  <HiddenSlides>0</HiddenSlides>
  <MMClips>1</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143</vt:i4>
      </vt:variant>
    </vt:vector>
  </HeadingPairs>
  <TitlesOfParts>
    <vt:vector size="159" baseType="lpstr">
      <vt:lpstr>Yu Gothic UI Semilight</vt:lpstr>
      <vt:lpstr>Algerian</vt:lpstr>
      <vt:lpstr>Arial</vt:lpstr>
      <vt:lpstr>Calibri</vt:lpstr>
      <vt:lpstr>Calibri Light</vt:lpstr>
      <vt:lpstr>Century Gothic</vt:lpstr>
      <vt:lpstr>Courier New</vt:lpstr>
      <vt:lpstr>Helvetica</vt:lpstr>
      <vt:lpstr>Times New Roman</vt:lpstr>
      <vt:lpstr>Tw Cen MT</vt:lpstr>
      <vt:lpstr>Wingdings</vt:lpstr>
      <vt:lpstr>Office Theme</vt:lpstr>
      <vt:lpstr>1_Office Theme</vt:lpstr>
      <vt:lpstr>2_Office Theme</vt:lpstr>
      <vt:lpstr>Retrospect</vt:lpstr>
      <vt:lpstr>Worksheet</vt:lpstr>
      <vt:lpstr>Alabama Commission on Higher Education  </vt:lpstr>
      <vt:lpstr>PowerPoint Presentation</vt:lpstr>
      <vt:lpstr>PowerPoint Presentation</vt:lpstr>
      <vt:lpstr>PowerPoint Presentation</vt:lpstr>
      <vt:lpstr>IV.   CONSIDERATION OF MINUTES</vt:lpstr>
      <vt:lpstr>PowerPoint Presentation</vt:lpstr>
      <vt:lpstr>PowerPoint Presentation</vt:lpstr>
      <vt:lpstr>PowerPoint Presentation</vt:lpstr>
      <vt:lpstr>PowerPoint Presentation</vt:lpstr>
      <vt:lpstr>Dr. Nicholas Bolden, Visiting Associate Director  for Organizational Development </vt:lpstr>
      <vt:lpstr>PowerPoint Presentation</vt:lpstr>
      <vt:lpstr>Dr. Patrick Kelly, Visiting Research Officer </vt:lpstr>
      <vt:lpstr>PowerPoint Presentation</vt:lpstr>
      <vt:lpstr>PowerPoint Presentation</vt:lpstr>
      <vt:lpstr>Lakerri Gill, Credential Registry Specialist</vt:lpstr>
      <vt:lpstr>Dr. Jim Hood, Deputy Director of Financial and Information Systems </vt:lpstr>
      <vt:lpstr>PowerPoint Presentation</vt:lpstr>
      <vt:lpstr>PowerPoint Presentation</vt:lpstr>
      <vt:lpstr>Census/Economic Update for Alabama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 Pipeline</vt:lpstr>
      <vt:lpstr>PowerPoint Presentation</vt:lpstr>
      <vt:lpstr>PowerPoint Presentation</vt:lpstr>
      <vt:lpstr>PowerPoint Presentation</vt:lpstr>
      <vt:lpstr>PowerPoint Presentation</vt:lpstr>
      <vt:lpstr>New and Enhanced Initiatives for 2021-22</vt:lpstr>
      <vt:lpstr>PowerPoint Presentation</vt:lpstr>
      <vt:lpstr>Consumer Information on Campuses </vt:lpstr>
      <vt:lpstr>PowerPoint Presentation</vt:lpstr>
      <vt:lpstr>PowerPoint Presentation</vt:lpstr>
      <vt:lpstr>PowerPoint Presentation</vt:lpstr>
      <vt:lpstr>PowerPoint Presentation</vt:lpstr>
      <vt:lpstr>Paying for College Guide Book</vt:lpstr>
      <vt:lpstr>PowerPoint Presentation</vt:lpstr>
      <vt:lpstr>PowerPoint Presentation</vt:lpstr>
      <vt:lpstr>PowerPoint Presentation</vt:lpstr>
      <vt:lpstr>FAFSA Completion Project in Partnership with ALSDE</vt:lpstr>
      <vt:lpstr>PowerPoint Presentation</vt:lpstr>
      <vt:lpstr>Bridge Programs</vt:lpstr>
      <vt:lpstr>PowerPoint Presentation</vt:lpstr>
      <vt:lpstr>Retain Alabama  </vt:lpstr>
      <vt:lpstr>THE RETENTION PROBLEM</vt:lpstr>
      <vt:lpstr>Retain Alabama is an initiative developed in response to the 2020 Employment Outcomes Report </vt:lpstr>
      <vt:lpstr>PowerPoint Presentation</vt:lpstr>
      <vt:lpstr>Excerpt for the 2021-22 ETF Budget:  </vt:lpstr>
      <vt:lpstr>Retain Alabama  Survey Results  2021</vt:lpstr>
      <vt:lpstr>ACHE Team</vt:lpstr>
      <vt:lpstr>Purpose of Retain Alabama Survey</vt:lpstr>
      <vt:lpstr>Survey Design &amp; Development</vt:lpstr>
      <vt:lpstr>Survey Administration</vt:lpstr>
      <vt:lpstr>5 Parts of the Survey</vt:lpstr>
      <vt:lpstr>Inspiration for Major</vt:lpstr>
      <vt:lpstr>Inspiration for Major by Gender</vt:lpstr>
      <vt:lpstr>Inspiration for Major by Gender (cont.)</vt:lpstr>
      <vt:lpstr>View of  Alabama Regions</vt:lpstr>
      <vt:lpstr>Top Regions Visited</vt:lpstr>
      <vt:lpstr>Regions with Highest Positive Ratings</vt:lpstr>
      <vt:lpstr>Staying in Alabama  After Graduation</vt:lpstr>
      <vt:lpstr>Staying in Alabama: all respondents</vt:lpstr>
      <vt:lpstr>Stay in Alabama by Residency Status*</vt:lpstr>
      <vt:lpstr>Stay in Alabama by Race/Ethnicity*</vt:lpstr>
      <vt:lpstr>Stay in Alabama by Student Age*</vt:lpstr>
      <vt:lpstr>Stay in Alabama by Expected Graduation Year*</vt:lpstr>
      <vt:lpstr>Stay in Alabama by STEM-Related Status*</vt:lpstr>
      <vt:lpstr>Stay in Alabama by Major Category*</vt:lpstr>
      <vt:lpstr>Impressions of  Alabama vs. Importance</vt:lpstr>
      <vt:lpstr>Impression &amp; Importance Items</vt:lpstr>
      <vt:lpstr>PowerPoint Presentation</vt:lpstr>
      <vt:lpstr>PowerPoint Presentation</vt:lpstr>
      <vt:lpstr>PowerPoint Presentation</vt:lpstr>
      <vt:lpstr>PowerPoint Presentation</vt:lpstr>
      <vt:lpstr>Largest Negative Gaps Between  Impressions &amp; Importance</vt:lpstr>
      <vt:lpstr>Impression Differences by Demographics</vt:lpstr>
      <vt:lpstr>Differences by Race/Ethnicity</vt:lpstr>
      <vt:lpstr>Recommendations</vt:lpstr>
      <vt:lpstr>Recommendations (cont.)</vt:lpstr>
      <vt:lpstr>Next Steps</vt:lpstr>
      <vt:lpstr>Retain Alabama Discussion and Questions</vt:lpstr>
      <vt:lpstr>PowerPoint Presentation</vt:lpstr>
      <vt:lpstr>A. Final Approval of Amendments to the Administrative Procedures for the Alabama Math and Science Teacher Education Program –  Loan Repayment Program </vt:lpstr>
      <vt:lpstr>PowerPoint Presentation</vt:lpstr>
      <vt:lpstr>B. Final Approval of Amendments to the Administrative Procedures for the Alabama Student Grant Program </vt:lpstr>
      <vt:lpstr>PowerPoint Presentation</vt:lpstr>
      <vt:lpstr> C. Final Approval of Amendments to the Administrative Procedures for the Police Officers and Firefighters Survivors Educational  Assistance Program  </vt:lpstr>
      <vt:lpstr>PowerPoint Presentation</vt:lpstr>
      <vt:lpstr>D. Approval of 2022 Meeting Schedule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J.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Jim Purcell</cp:lastModifiedBy>
  <cp:revision>1368</cp:revision>
  <cp:lastPrinted>2021-09-07T20:43:40Z</cp:lastPrinted>
  <dcterms:created xsi:type="dcterms:W3CDTF">2017-08-23T13:30:03Z</dcterms:created>
  <dcterms:modified xsi:type="dcterms:W3CDTF">2021-09-10T17:16:19Z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