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8.jpg" ContentType="image/jpg"/>
  <Override PartName="/ppt/media/image30.jpg" ContentType="image/jpg"/>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6" r:id="rId1"/>
    <p:sldMasterId id="2147483908" r:id="rId2"/>
  </p:sldMasterIdLst>
  <p:notesMasterIdLst>
    <p:notesMasterId r:id="rId135"/>
  </p:notesMasterIdLst>
  <p:sldIdLst>
    <p:sldId id="1195" r:id="rId3"/>
    <p:sldId id="262" r:id="rId4"/>
    <p:sldId id="263" r:id="rId5"/>
    <p:sldId id="967" r:id="rId6"/>
    <p:sldId id="897" r:id="rId7"/>
    <p:sldId id="266" r:id="rId8"/>
    <p:sldId id="1657" r:id="rId9"/>
    <p:sldId id="1727" r:id="rId10"/>
    <p:sldId id="2130" r:id="rId11"/>
    <p:sldId id="2145" r:id="rId12"/>
    <p:sldId id="2142" r:id="rId13"/>
    <p:sldId id="2141" r:id="rId14"/>
    <p:sldId id="2132" r:id="rId15"/>
    <p:sldId id="2143" r:id="rId16"/>
    <p:sldId id="2144" r:id="rId17"/>
    <p:sldId id="2090" r:id="rId18"/>
    <p:sldId id="1737" r:id="rId19"/>
    <p:sldId id="2095" r:id="rId20"/>
    <p:sldId id="1738" r:id="rId21"/>
    <p:sldId id="1734" r:id="rId22"/>
    <p:sldId id="1906" r:id="rId23"/>
    <p:sldId id="2107" r:id="rId24"/>
    <p:sldId id="256" r:id="rId25"/>
    <p:sldId id="2102" r:id="rId26"/>
    <p:sldId id="2103" r:id="rId27"/>
    <p:sldId id="2104" r:id="rId28"/>
    <p:sldId id="2105" r:id="rId29"/>
    <p:sldId id="261" r:id="rId30"/>
    <p:sldId id="2106" r:id="rId31"/>
    <p:sldId id="2108" r:id="rId32"/>
    <p:sldId id="2133" r:id="rId33"/>
    <p:sldId id="2134" r:id="rId34"/>
    <p:sldId id="2135" r:id="rId35"/>
    <p:sldId id="2136" r:id="rId36"/>
    <p:sldId id="258" r:id="rId37"/>
    <p:sldId id="2137" r:id="rId38"/>
    <p:sldId id="2138" r:id="rId39"/>
    <p:sldId id="264" r:id="rId40"/>
    <p:sldId id="265" r:id="rId41"/>
    <p:sldId id="2139" r:id="rId42"/>
    <p:sldId id="269" r:id="rId43"/>
    <p:sldId id="259" r:id="rId44"/>
    <p:sldId id="1030" r:id="rId45"/>
    <p:sldId id="257" r:id="rId46"/>
    <p:sldId id="260" r:id="rId47"/>
    <p:sldId id="2071" r:id="rId48"/>
    <p:sldId id="2075" r:id="rId49"/>
    <p:sldId id="2072" r:id="rId50"/>
    <p:sldId id="2116" r:id="rId51"/>
    <p:sldId id="2119" r:id="rId52"/>
    <p:sldId id="267" r:id="rId53"/>
    <p:sldId id="2035" r:id="rId54"/>
    <p:sldId id="1995" r:id="rId55"/>
    <p:sldId id="2120" r:id="rId56"/>
    <p:sldId id="2121" r:id="rId57"/>
    <p:sldId id="2122" r:id="rId58"/>
    <p:sldId id="2123" r:id="rId59"/>
    <p:sldId id="2124" r:id="rId60"/>
    <p:sldId id="2125" r:id="rId61"/>
    <p:sldId id="2126" r:id="rId62"/>
    <p:sldId id="2127" r:id="rId63"/>
    <p:sldId id="2128" r:id="rId64"/>
    <p:sldId id="2129" r:id="rId65"/>
    <p:sldId id="2073" r:id="rId66"/>
    <p:sldId id="1730" r:id="rId67"/>
    <p:sldId id="962" r:id="rId68"/>
    <p:sldId id="2117" r:id="rId69"/>
    <p:sldId id="1742" r:id="rId70"/>
    <p:sldId id="2098" r:id="rId71"/>
    <p:sldId id="1745" r:id="rId72"/>
    <p:sldId id="1744" r:id="rId73"/>
    <p:sldId id="2099" r:id="rId74"/>
    <p:sldId id="1740" r:id="rId75"/>
    <p:sldId id="2100" r:id="rId76"/>
    <p:sldId id="2101" r:id="rId77"/>
    <p:sldId id="1739" r:id="rId78"/>
    <p:sldId id="1735" r:id="rId79"/>
    <p:sldId id="1746" r:id="rId80"/>
    <p:sldId id="2074" r:id="rId81"/>
    <p:sldId id="947" r:id="rId82"/>
    <p:sldId id="948" r:id="rId83"/>
    <p:sldId id="959" r:id="rId84"/>
    <p:sldId id="960" r:id="rId85"/>
    <p:sldId id="957" r:id="rId86"/>
    <p:sldId id="958" r:id="rId87"/>
    <p:sldId id="961" r:id="rId88"/>
    <p:sldId id="1442" r:id="rId89"/>
    <p:sldId id="1443" r:id="rId90"/>
    <p:sldId id="1580" r:id="rId91"/>
    <p:sldId id="1720" r:id="rId92"/>
    <p:sldId id="2048" r:id="rId93"/>
    <p:sldId id="2049" r:id="rId94"/>
    <p:sldId id="1779" r:id="rId95"/>
    <p:sldId id="1781" r:id="rId96"/>
    <p:sldId id="1780" r:id="rId97"/>
    <p:sldId id="1782" r:id="rId98"/>
    <p:sldId id="2050" r:id="rId99"/>
    <p:sldId id="2051" r:id="rId100"/>
    <p:sldId id="2052" r:id="rId101"/>
    <p:sldId id="2053" r:id="rId102"/>
    <p:sldId id="1944" r:id="rId103"/>
    <p:sldId id="1945" r:id="rId104"/>
    <p:sldId id="2001" r:id="rId105"/>
    <p:sldId id="2002" r:id="rId106"/>
    <p:sldId id="2056" r:id="rId107"/>
    <p:sldId id="2057" r:id="rId108"/>
    <p:sldId id="2058" r:id="rId109"/>
    <p:sldId id="2059" r:id="rId110"/>
    <p:sldId id="1952" r:id="rId111"/>
    <p:sldId id="1953" r:id="rId112"/>
    <p:sldId id="2007" r:id="rId113"/>
    <p:sldId id="2008" r:id="rId114"/>
    <p:sldId id="310" r:id="rId115"/>
    <p:sldId id="1786" r:id="rId116"/>
    <p:sldId id="1787" r:id="rId117"/>
    <p:sldId id="2011" r:id="rId118"/>
    <p:sldId id="2012" r:id="rId119"/>
    <p:sldId id="2060" r:id="rId120"/>
    <p:sldId id="2061" r:id="rId121"/>
    <p:sldId id="2062" r:id="rId122"/>
    <p:sldId id="2063" r:id="rId123"/>
    <p:sldId id="2064" r:id="rId124"/>
    <p:sldId id="2065" r:id="rId125"/>
    <p:sldId id="1339" r:id="rId126"/>
    <p:sldId id="1340" r:id="rId127"/>
    <p:sldId id="2066" r:id="rId128"/>
    <p:sldId id="2068" r:id="rId129"/>
    <p:sldId id="2069" r:id="rId130"/>
    <p:sldId id="2070" r:id="rId131"/>
    <p:sldId id="1645" r:id="rId132"/>
    <p:sldId id="1773" r:id="rId133"/>
    <p:sldId id="1460" r:id="rId1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4472C4"/>
    <a:srgbClr val="FFFFFF"/>
    <a:srgbClr val="2F5597"/>
    <a:srgbClr val="B05048"/>
    <a:srgbClr val="B9B9B9"/>
    <a:srgbClr val="FFFF66"/>
    <a:srgbClr val="830A25"/>
    <a:srgbClr val="FFE1E7"/>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1" autoAdjust="0"/>
    <p:restoredTop sz="94840" autoAdjust="0"/>
  </p:normalViewPr>
  <p:slideViewPr>
    <p:cSldViewPr snapToGrid="0" showGuides="1">
      <p:cViewPr varScale="1">
        <p:scale>
          <a:sx n="94" d="100"/>
          <a:sy n="94" d="100"/>
        </p:scale>
        <p:origin x="235" y="86"/>
      </p:cViewPr>
      <p:guideLst>
        <p:guide orient="horz" pos="2160"/>
        <p:guide pos="3840"/>
      </p:guideLst>
    </p:cSldViewPr>
  </p:slideViewPr>
  <p:notesTextViewPr>
    <p:cViewPr>
      <p:scale>
        <a:sx n="1" d="1"/>
        <a:sy n="1" d="1"/>
      </p:scale>
      <p:origin x="0" y="0"/>
    </p:cViewPr>
  </p:notesTextViewPr>
  <p:sorterViewPr>
    <p:cViewPr>
      <p:scale>
        <a:sx n="66" d="100"/>
        <a:sy n="66" d="100"/>
      </p:scale>
      <p:origin x="0" y="-130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Number of Alabama College-Ready</a:t>
            </a:r>
            <a:br>
              <a:rPr lang="en-US" sz="1600" b="1" dirty="0"/>
            </a:br>
            <a:r>
              <a:rPr lang="en-US" sz="1600" b="1" dirty="0"/>
              <a:t>High School Students Enrolled Full-Time</a:t>
            </a:r>
            <a:br>
              <a:rPr lang="en-US" sz="1600" b="1" dirty="0"/>
            </a:br>
            <a:r>
              <a:rPr lang="en-US" sz="1600" b="1" dirty="0"/>
              <a:t>at</a:t>
            </a:r>
            <a:r>
              <a:rPr lang="en-US" sz="1600" b="1" baseline="0" dirty="0"/>
              <a:t> Alabama Public Colleges and Universities</a:t>
            </a: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0360103648169484E-2"/>
          <c:y val="0.25891493504752539"/>
          <c:w val="0.67356686075922223"/>
          <c:h val="0.5667301710107514"/>
        </c:manualLayout>
      </c:layout>
      <c:barChart>
        <c:barDir val="col"/>
        <c:grouping val="clustered"/>
        <c:varyColors val="0"/>
        <c:ser>
          <c:idx val="0"/>
          <c:order val="0"/>
          <c:tx>
            <c:strRef>
              <c:f>Sheet1!$A$2</c:f>
              <c:strCache>
                <c:ptCount val="1"/>
                <c:pt idx="0">
                  <c:v>Fall 2018</c:v>
                </c:pt>
              </c:strCache>
            </c:strRef>
          </c:tx>
          <c:spPr>
            <a:solidFill>
              <a:srgbClr val="0070C0"/>
            </a:solidFill>
            <a:ln>
              <a:noFill/>
            </a:ln>
            <a:effectLst/>
          </c:spPr>
          <c:invertIfNegative val="0"/>
          <c:dLbls>
            <c:dLbl>
              <c:idx val="1"/>
              <c:layout>
                <c:manualLayout>
                  <c:x val="-9.2272219759006024E-3"/>
                  <c:y val="9.54569506690505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B5-4A16-8F85-71543EF352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 of HS Grads</c:v>
                </c:pt>
                <c:pt idx="1">
                  <c:v># Enrolled FT</c:v>
                </c:pt>
                <c:pt idx="2">
                  <c:v># College-Ready</c:v>
                </c:pt>
              </c:strCache>
            </c:strRef>
          </c:cat>
          <c:val>
            <c:numRef>
              <c:f>Sheet1!$B$2:$D$2</c:f>
              <c:numCache>
                <c:formatCode>#,##0</c:formatCode>
                <c:ptCount val="3"/>
                <c:pt idx="0">
                  <c:v>50528</c:v>
                </c:pt>
                <c:pt idx="1">
                  <c:v>21312</c:v>
                </c:pt>
                <c:pt idx="2">
                  <c:v>15897</c:v>
                </c:pt>
              </c:numCache>
            </c:numRef>
          </c:val>
          <c:extLst>
            <c:ext xmlns:c16="http://schemas.microsoft.com/office/drawing/2014/chart" uri="{C3380CC4-5D6E-409C-BE32-E72D297353CC}">
              <c16:uniqueId val="{00000000-B8A3-4923-BB9A-028C9110C293}"/>
            </c:ext>
          </c:extLst>
        </c:ser>
        <c:ser>
          <c:idx val="1"/>
          <c:order val="1"/>
          <c:tx>
            <c:strRef>
              <c:f>Sheet1!$A$3</c:f>
              <c:strCache>
                <c:ptCount val="1"/>
                <c:pt idx="0">
                  <c:v>Fall 2019</c:v>
                </c:pt>
              </c:strCache>
            </c:strRef>
          </c:tx>
          <c:spPr>
            <a:solidFill>
              <a:schemeClr val="accent6">
                <a:lumMod val="75000"/>
              </a:schemeClr>
            </a:solidFill>
            <a:ln>
              <a:noFill/>
            </a:ln>
            <a:effectLst/>
          </c:spPr>
          <c:invertIfNegative val="0"/>
          <c:dLbls>
            <c:dLbl>
              <c:idx val="0"/>
              <c:layout>
                <c:manualLayout>
                  <c:x val="-2.1145472753799884E-17"/>
                  <c:y val="-2.22732884894451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B5-4A16-8F85-71543EF35292}"/>
                </c:ext>
              </c:extLst>
            </c:dLbl>
            <c:dLbl>
              <c:idx val="1"/>
              <c:layout>
                <c:manualLayout>
                  <c:x val="0"/>
                  <c:y val="-2.227328848944511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B5-4A16-8F85-71543EF35292}"/>
                </c:ext>
              </c:extLst>
            </c:dLbl>
            <c:dLbl>
              <c:idx val="2"/>
              <c:layout>
                <c:manualLayout>
                  <c:x val="-2.3068054939752356E-3"/>
                  <c:y val="-2.86370852007151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B5-4A16-8F85-71543EF352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 of HS Grads</c:v>
                </c:pt>
                <c:pt idx="1">
                  <c:v># Enrolled FT</c:v>
                </c:pt>
                <c:pt idx="2">
                  <c:v># College-Ready</c:v>
                </c:pt>
              </c:strCache>
            </c:strRef>
          </c:cat>
          <c:val>
            <c:numRef>
              <c:f>Sheet1!$B$3:$D$3</c:f>
              <c:numCache>
                <c:formatCode>#,##0</c:formatCode>
                <c:ptCount val="3"/>
                <c:pt idx="0">
                  <c:v>50840</c:v>
                </c:pt>
                <c:pt idx="1">
                  <c:v>20993</c:v>
                </c:pt>
                <c:pt idx="2">
                  <c:v>16023</c:v>
                </c:pt>
              </c:numCache>
            </c:numRef>
          </c:val>
          <c:extLst>
            <c:ext xmlns:c16="http://schemas.microsoft.com/office/drawing/2014/chart" uri="{C3380CC4-5D6E-409C-BE32-E72D297353CC}">
              <c16:uniqueId val="{00000001-B8A3-4923-BB9A-028C9110C293}"/>
            </c:ext>
          </c:extLst>
        </c:ser>
        <c:ser>
          <c:idx val="2"/>
          <c:order val="2"/>
          <c:tx>
            <c:strRef>
              <c:f>Sheet1!$A$4</c:f>
              <c:strCache>
                <c:ptCount val="1"/>
                <c:pt idx="0">
                  <c:v>Fall 2020</c:v>
                </c:pt>
              </c:strCache>
            </c:strRef>
          </c:tx>
          <c:spPr>
            <a:solidFill>
              <a:srgbClr val="AC0000"/>
            </a:solidFill>
            <a:ln>
              <a:noFill/>
            </a:ln>
            <a:effectLst/>
          </c:spPr>
          <c:invertIfNegative val="0"/>
          <c:dLbls>
            <c:dLbl>
              <c:idx val="0"/>
              <c:layout>
                <c:manualLayout>
                  <c:x val="1.3840832963850904E-2"/>
                  <c:y val="-5.833412930580239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B5-4A16-8F85-71543EF3529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 of HS Grads</c:v>
                </c:pt>
                <c:pt idx="1">
                  <c:v># Enrolled FT</c:v>
                </c:pt>
                <c:pt idx="2">
                  <c:v># College-Ready</c:v>
                </c:pt>
              </c:strCache>
            </c:strRef>
          </c:cat>
          <c:val>
            <c:numRef>
              <c:f>Sheet1!$B$4:$D$4</c:f>
              <c:numCache>
                <c:formatCode>#,##0</c:formatCode>
                <c:ptCount val="3"/>
                <c:pt idx="0">
                  <c:v>50410</c:v>
                </c:pt>
                <c:pt idx="1">
                  <c:v>18486</c:v>
                </c:pt>
                <c:pt idx="2">
                  <c:v>14540</c:v>
                </c:pt>
              </c:numCache>
            </c:numRef>
          </c:val>
          <c:extLst>
            <c:ext xmlns:c16="http://schemas.microsoft.com/office/drawing/2014/chart" uri="{C3380CC4-5D6E-409C-BE32-E72D297353CC}">
              <c16:uniqueId val="{00000002-B8A3-4923-BB9A-028C9110C293}"/>
            </c:ext>
          </c:extLst>
        </c:ser>
        <c:dLbls>
          <c:dLblPos val="outEnd"/>
          <c:showLegendKey val="0"/>
          <c:showVal val="1"/>
          <c:showCatName val="0"/>
          <c:showSerName val="0"/>
          <c:showPercent val="0"/>
          <c:showBubbleSize val="0"/>
        </c:dLbls>
        <c:gapWidth val="219"/>
        <c:overlap val="-27"/>
        <c:axId val="1512091408"/>
        <c:axId val="1606612048"/>
      </c:barChart>
      <c:catAx>
        <c:axId val="151209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6612048"/>
        <c:crosses val="autoZero"/>
        <c:auto val="1"/>
        <c:lblAlgn val="ctr"/>
        <c:lblOffset val="100"/>
        <c:noMultiLvlLbl val="0"/>
      </c:catAx>
      <c:valAx>
        <c:axId val="1606612048"/>
        <c:scaling>
          <c:orientation val="minMax"/>
        </c:scaling>
        <c:delete val="1"/>
        <c:axPos val="l"/>
        <c:numFmt formatCode="#,##0" sourceLinked="1"/>
        <c:majorTickMark val="none"/>
        <c:minorTickMark val="none"/>
        <c:tickLblPos val="nextTo"/>
        <c:crossAx val="1512091408"/>
        <c:crosses val="autoZero"/>
        <c:crossBetween val="between"/>
      </c:valAx>
      <c:spPr>
        <a:noFill/>
        <a:ln>
          <a:noFill/>
        </a:ln>
        <a:effectLst/>
      </c:spPr>
    </c:plotArea>
    <c:legend>
      <c:legendPos val="r"/>
      <c:layout>
        <c:manualLayout>
          <c:xMode val="edge"/>
          <c:yMode val="edge"/>
          <c:x val="0.82317482189009472"/>
          <c:y val="0.25611901602674597"/>
          <c:w val="0.10891082634677027"/>
          <c:h val="0.21234461312124689"/>
        </c:manualLayout>
      </c:layout>
      <c:overlay val="0"/>
      <c:spPr>
        <a:noFill/>
        <a:ln>
          <a:solidFill>
            <a:srgbClr val="C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C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Student Assistance Programs Administered by ACHE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'Student Assistance'!$A$2</c:f>
              <c:strCache>
                <c:ptCount val="1"/>
                <c:pt idx="0">
                  <c:v>2019</c:v>
                </c:pt>
              </c:strCache>
            </c:strRef>
          </c:tx>
          <c:spPr>
            <a:solidFill>
              <a:srgbClr val="0070C0"/>
            </a:solidFill>
            <a:ln>
              <a:noFill/>
            </a:ln>
            <a:effectLst/>
          </c:spPr>
          <c:invertIfNegative val="0"/>
          <c:dLbls>
            <c:dLbl>
              <c:idx val="0"/>
              <c:layout>
                <c:manualLayout>
                  <c:x val="-2.48468898548216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80-43AB-9261-906E0C216A4D}"/>
                </c:ext>
              </c:extLst>
            </c:dLbl>
            <c:dLbl>
              <c:idx val="1"/>
              <c:layout>
                <c:manualLayout>
                  <c:x val="-2.3865365558946503E-2"/>
                  <c:y val="-6.380099877453251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80-43AB-9261-906E0C216A4D}"/>
                </c:ext>
              </c:extLst>
            </c:dLbl>
            <c:dLbl>
              <c:idx val="2"/>
              <c:layout>
                <c:manualLayout>
                  <c:x val="-2.6003296828707303E-2"/>
                  <c:y val="3.48009468049716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80-43AB-9261-906E0C216A4D}"/>
                </c:ext>
              </c:extLst>
            </c:dLbl>
            <c:dLbl>
              <c:idx val="3"/>
              <c:layout>
                <c:manualLayout>
                  <c:x val="-1.6729401923881344E-2"/>
                  <c:y val="1.85442717474661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80-43AB-9261-906E0C216A4D}"/>
                </c:ext>
              </c:extLst>
            </c:dLbl>
            <c:dLbl>
              <c:idx val="4"/>
              <c:layout>
                <c:manualLayout>
                  <c:x val="-1.8402342116269343E-2"/>
                  <c:y val="2.22531260969593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80-43AB-9261-906E0C216A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 Assistance'!$B$1:$F$1</c:f>
              <c:strCache>
                <c:ptCount val="5"/>
                <c:pt idx="0">
                  <c:v>ASAP</c:v>
                </c:pt>
                <c:pt idx="1">
                  <c:v>Student Grant</c:v>
                </c:pt>
                <c:pt idx="2">
                  <c:v>National Guard</c:v>
                </c:pt>
                <c:pt idx="3">
                  <c:v>Police/Firefighters</c:v>
                </c:pt>
                <c:pt idx="4">
                  <c:v>AMSTEP</c:v>
                </c:pt>
              </c:strCache>
            </c:strRef>
          </c:cat>
          <c:val>
            <c:numRef>
              <c:f>'Student Assistance'!$B$2:$F$2</c:f>
              <c:numCache>
                <c:formatCode>"$"#,##0</c:formatCode>
                <c:ptCount val="5"/>
                <c:pt idx="0">
                  <c:v>4000294</c:v>
                </c:pt>
                <c:pt idx="1">
                  <c:v>4955503</c:v>
                </c:pt>
                <c:pt idx="2">
                  <c:v>3806876</c:v>
                </c:pt>
                <c:pt idx="3">
                  <c:v>175129</c:v>
                </c:pt>
                <c:pt idx="4">
                  <c:v>161985</c:v>
                </c:pt>
              </c:numCache>
            </c:numRef>
          </c:val>
          <c:extLst>
            <c:ext xmlns:c16="http://schemas.microsoft.com/office/drawing/2014/chart" uri="{C3380CC4-5D6E-409C-BE32-E72D297353CC}">
              <c16:uniqueId val="{00000005-AC80-43AB-9261-906E0C216A4D}"/>
            </c:ext>
          </c:extLst>
        </c:ser>
        <c:ser>
          <c:idx val="1"/>
          <c:order val="1"/>
          <c:tx>
            <c:strRef>
              <c:f>'Student Assistance'!$A$3</c:f>
              <c:strCache>
                <c:ptCount val="1"/>
                <c:pt idx="0">
                  <c:v>2020</c:v>
                </c:pt>
              </c:strCache>
            </c:strRef>
          </c:tx>
          <c:spPr>
            <a:solidFill>
              <a:srgbClr val="627831"/>
            </a:solidFill>
            <a:ln>
              <a:noFill/>
            </a:ln>
            <a:effectLst/>
          </c:spPr>
          <c:invertIfNegative val="0"/>
          <c:dLbls>
            <c:dLbl>
              <c:idx val="0"/>
              <c:layout>
                <c:manualLayout>
                  <c:x val="-2.174822250104558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80-43AB-9261-906E0C216A4D}"/>
                </c:ext>
              </c:extLst>
            </c:dLbl>
            <c:dLbl>
              <c:idx val="1"/>
              <c:layout>
                <c:manualLayout>
                  <c:x val="-2.1180348718701607E-2"/>
                  <c:y val="-6.9601893609943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C80-43AB-9261-906E0C216A4D}"/>
                </c:ext>
              </c:extLst>
            </c:dLbl>
            <c:dLbl>
              <c:idx val="2"/>
              <c:layout>
                <c:manualLayout>
                  <c:x val="-6.568143366882007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C80-43AB-9261-906E0C216A4D}"/>
                </c:ext>
              </c:extLst>
            </c:dLbl>
            <c:dLbl>
              <c:idx val="3"/>
              <c:layout>
                <c:manualLayout>
                  <c:x val="0"/>
                  <c:y val="-7.4177086989864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80-43AB-9261-906E0C216A4D}"/>
                </c:ext>
              </c:extLst>
            </c:dLbl>
            <c:dLbl>
              <c:idx val="4"/>
              <c:layout>
                <c:manualLayout>
                  <c:x val="0"/>
                  <c:y val="-1.11265630484796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80-43AB-9261-906E0C216A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 Assistance'!$B$1:$F$1</c:f>
              <c:strCache>
                <c:ptCount val="5"/>
                <c:pt idx="0">
                  <c:v>ASAP</c:v>
                </c:pt>
                <c:pt idx="1">
                  <c:v>Student Grant</c:v>
                </c:pt>
                <c:pt idx="2">
                  <c:v>National Guard</c:v>
                </c:pt>
                <c:pt idx="3">
                  <c:v>Police/Firefighters</c:v>
                </c:pt>
                <c:pt idx="4">
                  <c:v>AMSTEP</c:v>
                </c:pt>
              </c:strCache>
            </c:strRef>
          </c:cat>
          <c:val>
            <c:numRef>
              <c:f>'Student Assistance'!$B$3:$F$3</c:f>
              <c:numCache>
                <c:formatCode>"$"#,##0</c:formatCode>
                <c:ptCount val="5"/>
                <c:pt idx="0">
                  <c:v>5397551</c:v>
                </c:pt>
                <c:pt idx="1">
                  <c:v>6506128</c:v>
                </c:pt>
                <c:pt idx="2">
                  <c:v>4908550</c:v>
                </c:pt>
                <c:pt idx="3">
                  <c:v>302000</c:v>
                </c:pt>
                <c:pt idx="4">
                  <c:v>187705</c:v>
                </c:pt>
              </c:numCache>
            </c:numRef>
          </c:val>
          <c:extLst>
            <c:ext xmlns:c16="http://schemas.microsoft.com/office/drawing/2014/chart" uri="{C3380CC4-5D6E-409C-BE32-E72D297353CC}">
              <c16:uniqueId val="{0000000A-AC80-43AB-9261-906E0C216A4D}"/>
            </c:ext>
          </c:extLst>
        </c:ser>
        <c:ser>
          <c:idx val="2"/>
          <c:order val="2"/>
          <c:tx>
            <c:strRef>
              <c:f>'Student Assistance'!$A$4</c:f>
              <c:strCache>
                <c:ptCount val="1"/>
                <c:pt idx="0">
                  <c:v>2021</c:v>
                </c:pt>
              </c:strCache>
            </c:strRef>
          </c:tx>
          <c:spPr>
            <a:solidFill>
              <a:srgbClr val="973335"/>
            </a:solidFill>
            <a:ln>
              <a:noFill/>
            </a:ln>
            <a:effectLst/>
          </c:spPr>
          <c:invertIfNegative val="0"/>
          <c:dLbls>
            <c:dLbl>
              <c:idx val="0"/>
              <c:layout>
                <c:manualLayout>
                  <c:x val="5.018820577164366E-3"/>
                  <c:y val="-4.07973978444255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C80-43AB-9261-906E0C216A4D}"/>
                </c:ext>
              </c:extLst>
            </c:dLbl>
            <c:dLbl>
              <c:idx val="1"/>
              <c:layout>
                <c:manualLayout>
                  <c:x val="2.1624534584119299E-2"/>
                  <c:y val="-1.22704850155892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C80-43AB-9261-906E0C216A4D}"/>
                </c:ext>
              </c:extLst>
            </c:dLbl>
            <c:dLbl>
              <c:idx val="2"/>
              <c:layout>
                <c:manualLayout>
                  <c:x val="2.3173995806731778E-2"/>
                  <c:y val="-3.33795884500315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C80-43AB-9261-906E0C216A4D}"/>
                </c:ext>
              </c:extLst>
            </c:dLbl>
            <c:dLbl>
              <c:idx val="3"/>
              <c:layout>
                <c:manualLayout>
                  <c:x val="5.018820577164366E-3"/>
                  <c:y val="-5.56328152423984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C80-43AB-9261-906E0C216A4D}"/>
                </c:ext>
              </c:extLst>
            </c:dLbl>
            <c:dLbl>
              <c:idx val="4"/>
              <c:layout>
                <c:manualLayout>
                  <c:x val="5.018820577164366E-3"/>
                  <c:y val="-5.56328152423984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C80-43AB-9261-906E0C216A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 Assistance'!$B$1:$F$1</c:f>
              <c:strCache>
                <c:ptCount val="5"/>
                <c:pt idx="0">
                  <c:v>ASAP</c:v>
                </c:pt>
                <c:pt idx="1">
                  <c:v>Student Grant</c:v>
                </c:pt>
                <c:pt idx="2">
                  <c:v>National Guard</c:v>
                </c:pt>
                <c:pt idx="3">
                  <c:v>Police/Firefighters</c:v>
                </c:pt>
                <c:pt idx="4">
                  <c:v>AMSTEP</c:v>
                </c:pt>
              </c:strCache>
            </c:strRef>
          </c:cat>
          <c:val>
            <c:numRef>
              <c:f>'Student Assistance'!$B$4:$F$4</c:f>
              <c:numCache>
                <c:formatCode>"$"#,##0_);[Red]\("$"#,##0\)</c:formatCode>
                <c:ptCount val="5"/>
                <c:pt idx="0">
                  <c:v>5719093</c:v>
                </c:pt>
                <c:pt idx="1">
                  <c:v>5992200</c:v>
                </c:pt>
                <c:pt idx="2">
                  <c:v>5082090</c:v>
                </c:pt>
                <c:pt idx="3">
                  <c:v>237217</c:v>
                </c:pt>
                <c:pt idx="4">
                  <c:v>201766</c:v>
                </c:pt>
              </c:numCache>
            </c:numRef>
          </c:val>
          <c:extLst>
            <c:ext xmlns:c16="http://schemas.microsoft.com/office/drawing/2014/chart" uri="{C3380CC4-5D6E-409C-BE32-E72D297353CC}">
              <c16:uniqueId val="{00000010-AC80-43AB-9261-906E0C216A4D}"/>
            </c:ext>
          </c:extLst>
        </c:ser>
        <c:dLbls>
          <c:dLblPos val="outEnd"/>
          <c:showLegendKey val="0"/>
          <c:showVal val="1"/>
          <c:showCatName val="0"/>
          <c:showSerName val="0"/>
          <c:showPercent val="0"/>
          <c:showBubbleSize val="0"/>
        </c:dLbls>
        <c:gapWidth val="219"/>
        <c:overlap val="-27"/>
        <c:axId val="1662030368"/>
        <c:axId val="1785454336"/>
      </c:barChart>
      <c:catAx>
        <c:axId val="166203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85454336"/>
        <c:crosses val="autoZero"/>
        <c:auto val="1"/>
        <c:lblAlgn val="ctr"/>
        <c:lblOffset val="100"/>
        <c:noMultiLvlLbl val="0"/>
      </c:catAx>
      <c:valAx>
        <c:axId val="1785454336"/>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203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C00000"/>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a:solidFill>
                  <a:srgbClr val="353343"/>
                </a:solidFill>
              </a:rPr>
              <a:t>Number of Dual Enrollment Credits at</a:t>
            </a:r>
            <a:br>
              <a:rPr lang="en-US" sz="1800">
                <a:solidFill>
                  <a:srgbClr val="353343"/>
                </a:solidFill>
              </a:rPr>
            </a:br>
            <a:r>
              <a:rPr lang="en-US" sz="1800">
                <a:solidFill>
                  <a:srgbClr val="353343"/>
                </a:solidFill>
              </a:rPr>
              <a:t>Alabama Public Colleges and Universities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4527684390060318E-2"/>
          <c:y val="0.32217582224589714"/>
          <c:w val="0.98062975414658604"/>
          <c:h val="0.58477345458711349"/>
        </c:manualLayout>
      </c:layout>
      <c:barChart>
        <c:barDir val="col"/>
        <c:grouping val="clustered"/>
        <c:varyColors val="0"/>
        <c:ser>
          <c:idx val="0"/>
          <c:order val="0"/>
          <c:tx>
            <c:strRef>
              <c:f>Sheet1!$B$1</c:f>
              <c:strCache>
                <c:ptCount val="1"/>
                <c:pt idx="0">
                  <c:v>Universities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353343"/>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c:formatCode>
                <c:ptCount val="3"/>
                <c:pt idx="0">
                  <c:v>19865</c:v>
                </c:pt>
                <c:pt idx="1">
                  <c:v>23441</c:v>
                </c:pt>
                <c:pt idx="2">
                  <c:v>28803</c:v>
                </c:pt>
              </c:numCache>
            </c:numRef>
          </c:val>
          <c:extLst>
            <c:ext xmlns:c16="http://schemas.microsoft.com/office/drawing/2014/chart" uri="{C3380CC4-5D6E-409C-BE32-E72D297353CC}">
              <c16:uniqueId val="{00000000-D38A-41E4-86A1-E8AABFC1D8A1}"/>
            </c:ext>
          </c:extLst>
        </c:ser>
        <c:ser>
          <c:idx val="1"/>
          <c:order val="1"/>
          <c:tx>
            <c:strRef>
              <c:f>Sheet1!$C$1</c:f>
              <c:strCache>
                <c:ptCount val="1"/>
                <c:pt idx="0">
                  <c:v>Community Colleges</c:v>
                </c:pt>
              </c:strCache>
            </c:strRef>
          </c:tx>
          <c:spPr>
            <a:solidFill>
              <a:srgbClr val="353343"/>
            </a:solidFill>
            <a:ln>
              <a:noFill/>
            </a:ln>
            <a:effectLst/>
          </c:spPr>
          <c:invertIfNegative val="0"/>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8A-41E4-86A1-E8AABFC1D8A1}"/>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8A-41E4-86A1-E8AABFC1D8A1}"/>
                </c:ext>
              </c:extLst>
            </c:dLbl>
            <c:dLbl>
              <c:idx val="2"/>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8A-41E4-86A1-E8AABFC1D8A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4"/>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Sheet1!$C$2:$C$4</c:f>
              <c:numCache>
                <c:formatCode>#,##0</c:formatCode>
                <c:ptCount val="3"/>
                <c:pt idx="0">
                  <c:v>116712</c:v>
                </c:pt>
                <c:pt idx="1">
                  <c:v>137140</c:v>
                </c:pt>
                <c:pt idx="2">
                  <c:v>138830</c:v>
                </c:pt>
              </c:numCache>
            </c:numRef>
          </c:val>
          <c:extLst>
            <c:ext xmlns:c16="http://schemas.microsoft.com/office/drawing/2014/chart" uri="{C3380CC4-5D6E-409C-BE32-E72D297353CC}">
              <c16:uniqueId val="{00000004-D38A-41E4-86A1-E8AABFC1D8A1}"/>
            </c:ext>
          </c:extLst>
        </c:ser>
        <c:dLbls>
          <c:showLegendKey val="0"/>
          <c:showVal val="0"/>
          <c:showCatName val="0"/>
          <c:showSerName val="0"/>
          <c:showPercent val="0"/>
          <c:showBubbleSize val="0"/>
        </c:dLbls>
        <c:gapWidth val="219"/>
        <c:overlap val="-27"/>
        <c:axId val="1792993488"/>
        <c:axId val="1871210752"/>
      </c:barChart>
      <c:catAx>
        <c:axId val="179299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71210752"/>
        <c:crosses val="autoZero"/>
        <c:auto val="1"/>
        <c:lblAlgn val="ctr"/>
        <c:lblOffset val="100"/>
        <c:noMultiLvlLbl val="0"/>
      </c:catAx>
      <c:valAx>
        <c:axId val="1871210752"/>
        <c:scaling>
          <c:orientation val="minMax"/>
        </c:scaling>
        <c:delete val="1"/>
        <c:axPos val="l"/>
        <c:numFmt formatCode="#,##0" sourceLinked="1"/>
        <c:majorTickMark val="none"/>
        <c:minorTickMark val="none"/>
        <c:tickLblPos val="nextTo"/>
        <c:crossAx val="17929934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Number of </a:t>
            </a:r>
            <a:r>
              <a:rPr lang="en-US" sz="1800" b="1" dirty="0">
                <a:solidFill>
                  <a:srgbClr val="920000"/>
                </a:solidFill>
              </a:rPr>
              <a:t>STEM</a:t>
            </a:r>
            <a:r>
              <a:rPr lang="en-US" sz="1800" b="1" dirty="0"/>
              <a:t> Enrollments in</a:t>
            </a:r>
            <a:br>
              <a:rPr lang="en-US" sz="1800" b="1" dirty="0"/>
            </a:br>
            <a:r>
              <a:rPr lang="en-US" sz="1800" b="1" dirty="0"/>
              <a:t>Alabama Public Institutions</a:t>
            </a:r>
            <a:br>
              <a:rPr lang="en-US" sz="1600" b="1" dirty="0"/>
            </a:b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 of Students</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Fall 2018</c:v>
                </c:pt>
                <c:pt idx="1">
                  <c:v>Fall 2019</c:v>
                </c:pt>
                <c:pt idx="2">
                  <c:v>Fall 2020</c:v>
                </c:pt>
              </c:strCache>
            </c:strRef>
          </c:cat>
          <c:val>
            <c:numRef>
              <c:f>Sheet1!$B$2:$B$4</c:f>
              <c:numCache>
                <c:formatCode>#,##0</c:formatCode>
                <c:ptCount val="3"/>
                <c:pt idx="0">
                  <c:v>253150</c:v>
                </c:pt>
                <c:pt idx="1">
                  <c:v>252908</c:v>
                </c:pt>
                <c:pt idx="2">
                  <c:v>244566</c:v>
                </c:pt>
              </c:numCache>
            </c:numRef>
          </c:val>
          <c:extLst>
            <c:ext xmlns:c16="http://schemas.microsoft.com/office/drawing/2014/chart" uri="{C3380CC4-5D6E-409C-BE32-E72D297353CC}">
              <c16:uniqueId val="{00000000-FE77-49A3-8357-483B75068BFD}"/>
            </c:ext>
          </c:extLst>
        </c:ser>
        <c:ser>
          <c:idx val="1"/>
          <c:order val="1"/>
          <c:tx>
            <c:strRef>
              <c:f>Sheet1!$C$1</c:f>
              <c:strCache>
                <c:ptCount val="1"/>
                <c:pt idx="0">
                  <c:v># Enrolled in STEM</c:v>
                </c:pt>
              </c:strCache>
            </c:strRef>
          </c:tx>
          <c:spPr>
            <a:solidFill>
              <a:srgbClr val="92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Fall 2018</c:v>
                </c:pt>
                <c:pt idx="1">
                  <c:v>Fall 2019</c:v>
                </c:pt>
                <c:pt idx="2">
                  <c:v>Fall 2020</c:v>
                </c:pt>
              </c:strCache>
            </c:strRef>
          </c:cat>
          <c:val>
            <c:numRef>
              <c:f>Sheet1!$C$2:$C$4</c:f>
              <c:numCache>
                <c:formatCode>#,##0</c:formatCode>
                <c:ptCount val="3"/>
                <c:pt idx="0">
                  <c:v>48820</c:v>
                </c:pt>
                <c:pt idx="1">
                  <c:v>48798</c:v>
                </c:pt>
                <c:pt idx="2">
                  <c:v>47096</c:v>
                </c:pt>
              </c:numCache>
            </c:numRef>
          </c:val>
          <c:extLst>
            <c:ext xmlns:c16="http://schemas.microsoft.com/office/drawing/2014/chart" uri="{C3380CC4-5D6E-409C-BE32-E72D297353CC}">
              <c16:uniqueId val="{00000001-FE77-49A3-8357-483B75068BFD}"/>
            </c:ext>
          </c:extLst>
        </c:ser>
        <c:dLbls>
          <c:dLblPos val="inEnd"/>
          <c:showLegendKey val="0"/>
          <c:showVal val="1"/>
          <c:showCatName val="0"/>
          <c:showSerName val="0"/>
          <c:showPercent val="0"/>
          <c:showBubbleSize val="0"/>
        </c:dLbls>
        <c:gapWidth val="182"/>
        <c:axId val="1658330544"/>
        <c:axId val="1925254928"/>
      </c:barChart>
      <c:catAx>
        <c:axId val="1658330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925254928"/>
        <c:crosses val="autoZero"/>
        <c:auto val="1"/>
        <c:lblAlgn val="ctr"/>
        <c:lblOffset val="100"/>
        <c:noMultiLvlLbl val="0"/>
      </c:catAx>
      <c:valAx>
        <c:axId val="1925254928"/>
        <c:scaling>
          <c:orientation val="minMax"/>
        </c:scaling>
        <c:delete val="1"/>
        <c:axPos val="b"/>
        <c:numFmt formatCode="#,##0" sourceLinked="1"/>
        <c:majorTickMark val="none"/>
        <c:minorTickMark val="none"/>
        <c:tickLblPos val="nextTo"/>
        <c:crossAx val="1658330544"/>
        <c:crosses val="autoZero"/>
        <c:crossBetween val="between"/>
      </c:valAx>
      <c:spPr>
        <a:noFill/>
        <a:ln w="25400">
          <a:noFill/>
        </a:ln>
        <a:effectLst/>
      </c:spPr>
    </c:plotArea>
    <c:legend>
      <c:legendPos val="r"/>
      <c:layout>
        <c:manualLayout>
          <c:xMode val="edge"/>
          <c:yMode val="edge"/>
          <c:x val="0.77641937485087087"/>
          <c:y val="0.47142310129005766"/>
          <c:w val="0.2041866857551897"/>
          <c:h val="0.119364230664800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7"/>
          </a:xfrm>
          <a:prstGeom prst="rect">
            <a:avLst/>
          </a:prstGeom>
        </p:spPr>
        <p:txBody>
          <a:bodyPr vert="horz" lIns="97426" tIns="48713" rIns="97426" bIns="48713" rtlCol="0"/>
          <a:lstStyle>
            <a:lvl1pPr algn="l">
              <a:defRPr sz="1300"/>
            </a:lvl1pPr>
          </a:lstStyle>
          <a:p>
            <a:endParaRPr lang="en-US"/>
          </a:p>
        </p:txBody>
      </p:sp>
      <p:sp>
        <p:nvSpPr>
          <p:cNvPr id="3" name="Date Placeholder 2"/>
          <p:cNvSpPr>
            <a:spLocks noGrp="1"/>
          </p:cNvSpPr>
          <p:nvPr>
            <p:ph type="dt" idx="1"/>
          </p:nvPr>
        </p:nvSpPr>
        <p:spPr>
          <a:xfrm>
            <a:off x="4143588" y="0"/>
            <a:ext cx="3169920" cy="481727"/>
          </a:xfrm>
          <a:prstGeom prst="rect">
            <a:avLst/>
          </a:prstGeom>
        </p:spPr>
        <p:txBody>
          <a:bodyPr vert="horz" lIns="97426" tIns="48713" rIns="97426" bIns="48713" rtlCol="0"/>
          <a:lstStyle>
            <a:lvl1pPr algn="r">
              <a:defRPr sz="1300"/>
            </a:lvl1pPr>
          </a:lstStyle>
          <a:p>
            <a:fld id="{24D24FDB-05F8-40EE-9F96-239C88E0269C}" type="datetimeFigureOut">
              <a:rPr lang="en-US" smtClean="0"/>
              <a:t>12/10/2021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7426" tIns="48713" rIns="97426" bIns="48713" rtlCol="0" anchor="ctr"/>
          <a:lstStyle/>
          <a:p>
            <a:endParaRPr lang="en-US"/>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7426" tIns="48713" rIns="97426" bIns="4871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6"/>
            <a:ext cx="3169920" cy="481726"/>
          </a:xfrm>
          <a:prstGeom prst="rect">
            <a:avLst/>
          </a:prstGeom>
        </p:spPr>
        <p:txBody>
          <a:bodyPr vert="horz" lIns="97426" tIns="48713" rIns="97426" bIns="48713"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6"/>
            <a:ext cx="3169920" cy="481726"/>
          </a:xfrm>
          <a:prstGeom prst="rect">
            <a:avLst/>
          </a:prstGeom>
        </p:spPr>
        <p:txBody>
          <a:bodyPr vert="horz" lIns="97426" tIns="48713" rIns="97426" bIns="48713" rtlCol="0" anchor="b"/>
          <a:lstStyle>
            <a:lvl1pPr algn="r">
              <a:defRPr sz="1300"/>
            </a:lvl1pPr>
          </a:lstStyle>
          <a:p>
            <a:fld id="{80935ACD-FC6D-412F-B15C-F54ABA1A44BF}" type="slidenum">
              <a:rPr lang="en-US" smtClean="0"/>
              <a:t>‹#›</a:t>
            </a:fld>
            <a:endParaRPr lang="en-US"/>
          </a:p>
        </p:txBody>
      </p:sp>
    </p:spTree>
    <p:extLst>
      <p:ext uri="{BB962C8B-B14F-4D97-AF65-F5344CB8AC3E}">
        <p14:creationId xmlns:p14="http://schemas.microsoft.com/office/powerpoint/2010/main" val="242406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36C93A0B-A9DE-4FAA-8069-629C10E18461}" type="slidenum">
              <a:rPr lang="en-US">
                <a:solidFill>
                  <a:prstClr val="black"/>
                </a:solidFill>
                <a:latin typeface="Calibri"/>
              </a:rPr>
              <a:pPr defTabSz="974263">
                <a:defRPr/>
              </a:pPr>
              <a:t>1</a:t>
            </a:fld>
            <a:endParaRPr lang="en-US" dirty="0">
              <a:solidFill>
                <a:prstClr val="black"/>
              </a:solidFill>
              <a:latin typeface="Calibri"/>
            </a:endParaRPr>
          </a:p>
        </p:txBody>
      </p:sp>
    </p:spTree>
    <p:extLst>
      <p:ext uri="{BB962C8B-B14F-4D97-AF65-F5344CB8AC3E}">
        <p14:creationId xmlns:p14="http://schemas.microsoft.com/office/powerpoint/2010/main" val="731198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12804-2004-4D50-910F-79E7B6362105}" type="slidenum">
              <a:rPr lang="en-US" smtClean="0"/>
              <a:t>72</a:t>
            </a:fld>
            <a:endParaRPr lang="en-US"/>
          </a:p>
        </p:txBody>
      </p:sp>
    </p:spTree>
    <p:extLst>
      <p:ext uri="{BB962C8B-B14F-4D97-AF65-F5344CB8AC3E}">
        <p14:creationId xmlns:p14="http://schemas.microsoft.com/office/powerpoint/2010/main" val="1939235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6F12804-2004-4D50-910F-79E7B6362105}" type="slidenum">
              <a:rPr lang="en-US" smtClean="0"/>
              <a:t>78</a:t>
            </a:fld>
            <a:endParaRPr lang="en-US"/>
          </a:p>
        </p:txBody>
      </p:sp>
    </p:spTree>
    <p:extLst>
      <p:ext uri="{BB962C8B-B14F-4D97-AF65-F5344CB8AC3E}">
        <p14:creationId xmlns:p14="http://schemas.microsoft.com/office/powerpoint/2010/main" val="896577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114</a:t>
            </a:fld>
            <a:endParaRPr lang="en-US">
              <a:solidFill>
                <a:prstClr val="black"/>
              </a:solidFill>
              <a:latin typeface="Calibri" panose="020F0502020204030204"/>
            </a:endParaRPr>
          </a:p>
        </p:txBody>
      </p:sp>
    </p:spTree>
    <p:extLst>
      <p:ext uri="{BB962C8B-B14F-4D97-AF65-F5344CB8AC3E}">
        <p14:creationId xmlns:p14="http://schemas.microsoft.com/office/powerpoint/2010/main" val="1464297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116</a:t>
            </a:fld>
            <a:endParaRPr lang="en-US">
              <a:solidFill>
                <a:prstClr val="black"/>
              </a:solidFill>
              <a:latin typeface="Calibri" panose="020F0502020204030204"/>
            </a:endParaRPr>
          </a:p>
        </p:txBody>
      </p:sp>
    </p:spTree>
    <p:extLst>
      <p:ext uri="{BB962C8B-B14F-4D97-AF65-F5344CB8AC3E}">
        <p14:creationId xmlns:p14="http://schemas.microsoft.com/office/powerpoint/2010/main" val="2537518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118</a:t>
            </a:fld>
            <a:endParaRPr lang="en-US">
              <a:solidFill>
                <a:prstClr val="black"/>
              </a:solidFill>
              <a:latin typeface="Calibri" panose="020F0502020204030204"/>
            </a:endParaRPr>
          </a:p>
        </p:txBody>
      </p:sp>
    </p:spTree>
    <p:extLst>
      <p:ext uri="{BB962C8B-B14F-4D97-AF65-F5344CB8AC3E}">
        <p14:creationId xmlns:p14="http://schemas.microsoft.com/office/powerpoint/2010/main" val="1377680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120</a:t>
            </a:fld>
            <a:endParaRPr lang="en-US">
              <a:solidFill>
                <a:prstClr val="black"/>
              </a:solidFill>
              <a:latin typeface="Calibri" panose="020F0502020204030204"/>
            </a:endParaRPr>
          </a:p>
        </p:txBody>
      </p:sp>
    </p:spTree>
    <p:extLst>
      <p:ext uri="{BB962C8B-B14F-4D97-AF65-F5344CB8AC3E}">
        <p14:creationId xmlns:p14="http://schemas.microsoft.com/office/powerpoint/2010/main" val="2338366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122</a:t>
            </a:fld>
            <a:endParaRPr lang="en-US">
              <a:solidFill>
                <a:prstClr val="black"/>
              </a:solidFill>
              <a:latin typeface="Calibri" panose="020F0502020204030204"/>
            </a:endParaRPr>
          </a:p>
        </p:txBody>
      </p:sp>
    </p:spTree>
    <p:extLst>
      <p:ext uri="{BB962C8B-B14F-4D97-AF65-F5344CB8AC3E}">
        <p14:creationId xmlns:p14="http://schemas.microsoft.com/office/powerpoint/2010/main" val="4203744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935ACD-FC6D-412F-B15C-F54ABA1A44BF}" type="slidenum">
              <a:rPr lang="en-US" smtClean="0"/>
              <a:t>124</a:t>
            </a:fld>
            <a:endParaRPr lang="en-US"/>
          </a:p>
        </p:txBody>
      </p:sp>
    </p:spTree>
    <p:extLst>
      <p:ext uri="{BB962C8B-B14F-4D97-AF65-F5344CB8AC3E}">
        <p14:creationId xmlns:p14="http://schemas.microsoft.com/office/powerpoint/2010/main" val="2764611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125</a:t>
            </a:fld>
            <a:endParaRPr lang="en-US">
              <a:solidFill>
                <a:prstClr val="black"/>
              </a:solidFill>
              <a:latin typeface="Calibri" panose="020F0502020204030204"/>
            </a:endParaRPr>
          </a:p>
        </p:txBody>
      </p:sp>
    </p:spTree>
    <p:extLst>
      <p:ext uri="{BB962C8B-B14F-4D97-AF65-F5344CB8AC3E}">
        <p14:creationId xmlns:p14="http://schemas.microsoft.com/office/powerpoint/2010/main" val="4074718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126</a:t>
            </a:fld>
            <a:endParaRPr lang="en-US">
              <a:solidFill>
                <a:prstClr val="black"/>
              </a:solidFill>
              <a:latin typeface="Calibri" panose="020F0502020204030204"/>
            </a:endParaRPr>
          </a:p>
        </p:txBody>
      </p:sp>
    </p:spTree>
    <p:extLst>
      <p:ext uri="{BB962C8B-B14F-4D97-AF65-F5344CB8AC3E}">
        <p14:creationId xmlns:p14="http://schemas.microsoft.com/office/powerpoint/2010/main" val="238124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6097">
              <a:defRPr/>
            </a:pPr>
            <a:fld id="{CC681644-C74B-4878-85AB-ACAD20ECF8B4}" type="slidenum">
              <a:rPr lang="en-US">
                <a:solidFill>
                  <a:prstClr val="black"/>
                </a:solidFill>
                <a:latin typeface="Calibri" panose="020F0502020204030204"/>
              </a:rPr>
              <a:pPr defTabSz="956097">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27889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127</a:t>
            </a:fld>
            <a:endParaRPr lang="en-US">
              <a:solidFill>
                <a:prstClr val="black"/>
              </a:solidFill>
              <a:latin typeface="Calibri" panose="020F0502020204030204"/>
            </a:endParaRPr>
          </a:p>
        </p:txBody>
      </p:sp>
    </p:spTree>
    <p:extLst>
      <p:ext uri="{BB962C8B-B14F-4D97-AF65-F5344CB8AC3E}">
        <p14:creationId xmlns:p14="http://schemas.microsoft.com/office/powerpoint/2010/main" val="875320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128</a:t>
            </a:fld>
            <a:endParaRPr lang="en-US">
              <a:solidFill>
                <a:prstClr val="black"/>
              </a:solidFill>
              <a:latin typeface="Calibri" panose="020F0502020204030204"/>
            </a:endParaRPr>
          </a:p>
        </p:txBody>
      </p:sp>
    </p:spTree>
    <p:extLst>
      <p:ext uri="{BB962C8B-B14F-4D97-AF65-F5344CB8AC3E}">
        <p14:creationId xmlns:p14="http://schemas.microsoft.com/office/powerpoint/2010/main" val="3043931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129</a:t>
            </a:fld>
            <a:endParaRPr lang="en-US">
              <a:solidFill>
                <a:prstClr val="black"/>
              </a:solidFill>
              <a:latin typeface="Calibri" panose="020F0502020204030204"/>
            </a:endParaRPr>
          </a:p>
        </p:txBody>
      </p:sp>
    </p:spTree>
    <p:extLst>
      <p:ext uri="{BB962C8B-B14F-4D97-AF65-F5344CB8AC3E}">
        <p14:creationId xmlns:p14="http://schemas.microsoft.com/office/powerpoint/2010/main" val="3470942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74263">
              <a:defRPr/>
            </a:pPr>
            <a:fld id="{855315DC-C9C3-43F1-BD24-3948A444DC20}" type="slidenum">
              <a:rPr lang="en-US">
                <a:solidFill>
                  <a:prstClr val="black"/>
                </a:solidFill>
                <a:latin typeface="Calibri" panose="020F0502020204030204"/>
              </a:rPr>
              <a:pPr defTabSz="974263">
                <a:defRPr/>
              </a:pPr>
              <a:t>130</a:t>
            </a:fld>
            <a:endParaRPr lang="en-US">
              <a:solidFill>
                <a:prstClr val="black"/>
              </a:solidFill>
              <a:latin typeface="Calibri" panose="020F0502020204030204"/>
            </a:endParaRPr>
          </a:p>
        </p:txBody>
      </p:sp>
    </p:spTree>
    <p:extLst>
      <p:ext uri="{BB962C8B-B14F-4D97-AF65-F5344CB8AC3E}">
        <p14:creationId xmlns:p14="http://schemas.microsoft.com/office/powerpoint/2010/main" val="3493401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74263">
              <a:defRPr/>
            </a:pPr>
            <a:fld id="{A5D78FC6-CE17-4259-A63C-DDFC12E048FC}" type="slidenum">
              <a:rPr lang="en-US">
                <a:solidFill>
                  <a:prstClr val="black"/>
                </a:solidFill>
                <a:latin typeface="Calibri"/>
              </a:rPr>
              <a:pPr defTabSz="974263">
                <a:defRPr/>
              </a:pPr>
              <a:t>21</a:t>
            </a:fld>
            <a:endParaRPr lang="en-US">
              <a:solidFill>
                <a:prstClr val="black"/>
              </a:solidFill>
              <a:latin typeface="Calibri"/>
            </a:endParaRPr>
          </a:p>
        </p:txBody>
      </p:sp>
    </p:spTree>
    <p:extLst>
      <p:ext uri="{BB962C8B-B14F-4D97-AF65-F5344CB8AC3E}">
        <p14:creationId xmlns:p14="http://schemas.microsoft.com/office/powerpoint/2010/main" val="222831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74263">
              <a:defRPr/>
            </a:pPr>
            <a:fld id="{A5D78FC6-CE17-4259-A63C-DDFC12E048FC}" type="slidenum">
              <a:rPr lang="en-US">
                <a:solidFill>
                  <a:prstClr val="black"/>
                </a:solidFill>
                <a:latin typeface="Calibri"/>
              </a:rPr>
              <a:pPr defTabSz="974263">
                <a:defRPr/>
              </a:pPr>
              <a:t>43</a:t>
            </a:fld>
            <a:endParaRPr lang="en-US">
              <a:solidFill>
                <a:prstClr val="black"/>
              </a:solidFill>
              <a:latin typeface="Calibri"/>
            </a:endParaRPr>
          </a:p>
        </p:txBody>
      </p:sp>
    </p:spTree>
    <p:extLst>
      <p:ext uri="{BB962C8B-B14F-4D97-AF65-F5344CB8AC3E}">
        <p14:creationId xmlns:p14="http://schemas.microsoft.com/office/powerpoint/2010/main" val="116082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year’s recommendation is based on several factors and considerations.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6F12804-2004-4D50-910F-79E7B6362105}" type="slidenum">
              <a:rPr lang="en-US" smtClean="0"/>
              <a:t>67</a:t>
            </a:fld>
            <a:endParaRPr lang="en-US"/>
          </a:p>
        </p:txBody>
      </p:sp>
    </p:spTree>
    <p:extLst>
      <p:ext uri="{BB962C8B-B14F-4D97-AF65-F5344CB8AC3E}">
        <p14:creationId xmlns:p14="http://schemas.microsoft.com/office/powerpoint/2010/main" val="74872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12804-2004-4D50-910F-79E7B6362105}" type="slidenum">
              <a:rPr lang="en-US" smtClean="0"/>
              <a:t>68</a:t>
            </a:fld>
            <a:endParaRPr lang="en-US"/>
          </a:p>
        </p:txBody>
      </p:sp>
    </p:spTree>
    <p:extLst>
      <p:ext uri="{BB962C8B-B14F-4D97-AF65-F5344CB8AC3E}">
        <p14:creationId xmlns:p14="http://schemas.microsoft.com/office/powerpoint/2010/main" val="1835546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12804-2004-4D50-910F-79E7B6362105}" type="slidenum">
              <a:rPr lang="en-US" smtClean="0"/>
              <a:t>69</a:t>
            </a:fld>
            <a:endParaRPr lang="en-US"/>
          </a:p>
        </p:txBody>
      </p:sp>
    </p:spTree>
    <p:extLst>
      <p:ext uri="{BB962C8B-B14F-4D97-AF65-F5344CB8AC3E}">
        <p14:creationId xmlns:p14="http://schemas.microsoft.com/office/powerpoint/2010/main" val="4219416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12804-2004-4D50-910F-79E7B6362105}" type="slidenum">
              <a:rPr lang="en-US" smtClean="0"/>
              <a:t>70</a:t>
            </a:fld>
            <a:endParaRPr lang="en-US"/>
          </a:p>
        </p:txBody>
      </p:sp>
    </p:spTree>
    <p:extLst>
      <p:ext uri="{BB962C8B-B14F-4D97-AF65-F5344CB8AC3E}">
        <p14:creationId xmlns:p14="http://schemas.microsoft.com/office/powerpoint/2010/main" val="152573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12804-2004-4D50-910F-79E7B6362105}" type="slidenum">
              <a:rPr lang="en-US" smtClean="0"/>
              <a:t>71</a:t>
            </a:fld>
            <a:endParaRPr lang="en-US"/>
          </a:p>
        </p:txBody>
      </p:sp>
    </p:spTree>
    <p:extLst>
      <p:ext uri="{BB962C8B-B14F-4D97-AF65-F5344CB8AC3E}">
        <p14:creationId xmlns:p14="http://schemas.microsoft.com/office/powerpoint/2010/main" val="2571933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4D24A1-8E11-4D6D-89CC-91E7FF460BCE}" type="datetime1">
              <a:rPr lang="en-US" smtClean="0">
                <a:solidFill>
                  <a:srgbClr val="46464A">
                    <a:lumMod val="20000"/>
                    <a:lumOff val="80000"/>
                  </a:srgbClr>
                </a:solidFill>
              </a:rPr>
              <a:t>12/10/2021</a:t>
            </a:fld>
            <a:endParaRPr lang="en-US" dirty="0">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9929E5AD-EDEA-4C67-B9F2-723CC8D109F2}" type="slidenum">
              <a:rPr lang="en-US" smtClean="0">
                <a:solidFill>
                  <a:srgbClr val="46464A">
                    <a:lumMod val="60000"/>
                    <a:lumOff val="40000"/>
                  </a:srgbClr>
                </a:solidFill>
              </a:rPr>
              <a:pPr/>
              <a:t>‹#›</a:t>
            </a:fld>
            <a:endParaRPr lang="en-US" dirty="0">
              <a:solidFill>
                <a:srgbClr val="46464A">
                  <a:lumMod val="60000"/>
                  <a:lumOff val="40000"/>
                </a:srgbClr>
              </a:solidFill>
            </a:endParaRPr>
          </a:p>
        </p:txBody>
      </p:sp>
    </p:spTree>
    <p:extLst>
      <p:ext uri="{BB962C8B-B14F-4D97-AF65-F5344CB8AC3E}">
        <p14:creationId xmlns:p14="http://schemas.microsoft.com/office/powerpoint/2010/main" val="187816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ED646-BC93-46D0-8170-497B0AA93BDA}"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98743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D6A24-E33E-4724-BD61-61FEABAEB96F}"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91414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B595-13D0-468C-8442-D94ABE48D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716E7-690E-446F-8201-32AC187FB9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0372F-52F2-4B28-BEE6-7BD16D7B5530}"/>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5" name="Footer Placeholder 4">
            <a:extLst>
              <a:ext uri="{FF2B5EF4-FFF2-40B4-BE49-F238E27FC236}">
                <a16:creationId xmlns:a16="http://schemas.microsoft.com/office/drawing/2014/main" id="{01EC4C83-5C6D-4545-8768-B54E405266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B67C-85AB-4F30-8C4A-BC1417A05706}"/>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490383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ED602-38C0-4D74-97F0-7452F04E5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A8448-2578-489E-9343-116727C307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1C06E-6F8F-4083-973B-C53D570B21ED}"/>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5" name="Footer Placeholder 4">
            <a:extLst>
              <a:ext uri="{FF2B5EF4-FFF2-40B4-BE49-F238E27FC236}">
                <a16:creationId xmlns:a16="http://schemas.microsoft.com/office/drawing/2014/main" id="{7D354B15-7902-42BE-A6E4-4C381FD1D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DA6D5-AC74-42E2-AA20-9A742928B1B5}"/>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6294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DE9AD-582F-4F6A-B791-300EE3C76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490365-854C-40AE-9D48-D6AA6638C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F823FD-5D8D-4F10-90A9-F8FFC507EB82}"/>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5" name="Footer Placeholder 4">
            <a:extLst>
              <a:ext uri="{FF2B5EF4-FFF2-40B4-BE49-F238E27FC236}">
                <a16:creationId xmlns:a16="http://schemas.microsoft.com/office/drawing/2014/main" id="{A4265481-09B5-4C18-A30E-73E2A6633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761F8-BB4F-465C-B600-904287635DA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021072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6D350-E301-4F49-A705-52BBB5754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53608-1C08-4FE9-A235-B26D2F382F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7C7AE-E790-47E8-B6E6-82DA506456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C3A99-737E-4D5A-B594-09EBA5C9B138}"/>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6" name="Footer Placeholder 5">
            <a:extLst>
              <a:ext uri="{FF2B5EF4-FFF2-40B4-BE49-F238E27FC236}">
                <a16:creationId xmlns:a16="http://schemas.microsoft.com/office/drawing/2014/main" id="{6D76A8F1-CE2D-479C-B6BE-E482FF552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4370FF-D18F-4AF0-BF6A-A7969D124E4E}"/>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84588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2BE6-0903-4237-984D-CE69DF07C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97E0CD-7CD9-4788-9C0D-C615DEBBA5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64F8DF-D8E0-46F9-BC6C-B9C469D6D4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D4730B-7F57-4163-BE4C-A5EA76772C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A7ADF6-A9D1-40A8-A154-730D5C52D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5A220-9EDA-4354-BFAD-90744F162F07}"/>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8" name="Footer Placeholder 7">
            <a:extLst>
              <a:ext uri="{FF2B5EF4-FFF2-40B4-BE49-F238E27FC236}">
                <a16:creationId xmlns:a16="http://schemas.microsoft.com/office/drawing/2014/main" id="{49145448-937E-4204-A5D4-2401E46485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FFA16-98E0-4F04-A42B-D3F5BEF46808}"/>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60174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C9740-2554-4E7C-AD79-9A060649C6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60A68-EE3A-476B-8267-80CFA7F211F8}"/>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4" name="Footer Placeholder 3">
            <a:extLst>
              <a:ext uri="{FF2B5EF4-FFF2-40B4-BE49-F238E27FC236}">
                <a16:creationId xmlns:a16="http://schemas.microsoft.com/office/drawing/2014/main" id="{21A6B089-80E6-4679-9ABE-C3CF8AF914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8FBAA-F054-4105-8322-8681D02A429B}"/>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2276930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0FF88-D780-43FA-93ED-832571FBA2CB}"/>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3" name="Footer Placeholder 2">
            <a:extLst>
              <a:ext uri="{FF2B5EF4-FFF2-40B4-BE49-F238E27FC236}">
                <a16:creationId xmlns:a16="http://schemas.microsoft.com/office/drawing/2014/main" id="{EFCA7FEC-6FDD-4181-A4C6-F099421B22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71CD5F-E310-4690-A093-FA612200F11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079330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F55D-F0F9-4B93-A93B-69780556BF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D01957-CF84-477A-9477-9818D8D61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3F4D32-F60E-44EE-B6F8-A68B45949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FD0E2F-0CB5-4EEF-B30A-A97EA0E276C4}"/>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6" name="Footer Placeholder 5">
            <a:extLst>
              <a:ext uri="{FF2B5EF4-FFF2-40B4-BE49-F238E27FC236}">
                <a16:creationId xmlns:a16="http://schemas.microsoft.com/office/drawing/2014/main" id="{EA4023EF-87DD-4EEF-A898-9B8414C34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D848BC-5433-4E94-9531-D5E655E0AFA4}"/>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76576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D60C29-756F-427E-AC0A-E54A48BA5A13}"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8250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19401-F3A4-4E9C-8738-CEFFFC502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C05066-19D1-4C2C-9394-F18A92168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6B79F9-775A-4B5A-BE1B-8069BD42E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3A9672-5D50-46E3-B1CD-2CE88526BAA8}"/>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6" name="Footer Placeholder 5">
            <a:extLst>
              <a:ext uri="{FF2B5EF4-FFF2-40B4-BE49-F238E27FC236}">
                <a16:creationId xmlns:a16="http://schemas.microsoft.com/office/drawing/2014/main" id="{7B42F001-CECD-4562-A447-CC6D10D5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3F257-8F11-454E-A584-F2AC72580843}"/>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351472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B9EF-1984-44F9-84A4-34290918CF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3C9601-5BB0-411B-AB50-2B8CF7B9F1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7279D-E57B-4B56-9480-E1B3A700C64C}"/>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5" name="Footer Placeholder 4">
            <a:extLst>
              <a:ext uri="{FF2B5EF4-FFF2-40B4-BE49-F238E27FC236}">
                <a16:creationId xmlns:a16="http://schemas.microsoft.com/office/drawing/2014/main" id="{726FA895-9AA9-4518-BD87-A5F1DCCAF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5B7C5-DC43-424C-B426-B26AA95A969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1683394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D71A6-BC92-4AB2-8A35-A2E01F5EF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547A5E-FA19-41F7-9180-614379278E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A6988-93F7-4486-860D-39D11E2F07C5}"/>
              </a:ext>
            </a:extLst>
          </p:cNvPr>
          <p:cNvSpPr>
            <a:spLocks noGrp="1"/>
          </p:cNvSpPr>
          <p:nvPr>
            <p:ph type="dt" sz="half" idx="10"/>
          </p:nvPr>
        </p:nvSpPr>
        <p:spPr/>
        <p:txBody>
          <a:bodyPr/>
          <a:lstStyle/>
          <a:p>
            <a:fld id="{D0EB6FCB-6CC6-4975-9755-69ABB9C15097}" type="datetimeFigureOut">
              <a:rPr lang="en-US" smtClean="0"/>
              <a:t>12/10/2021</a:t>
            </a:fld>
            <a:endParaRPr lang="en-US"/>
          </a:p>
        </p:txBody>
      </p:sp>
      <p:sp>
        <p:nvSpPr>
          <p:cNvPr id="5" name="Footer Placeholder 4">
            <a:extLst>
              <a:ext uri="{FF2B5EF4-FFF2-40B4-BE49-F238E27FC236}">
                <a16:creationId xmlns:a16="http://schemas.microsoft.com/office/drawing/2014/main" id="{B2E83E7A-C12A-492F-A18C-248C8FC1A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68D5F-E576-4A44-AAB5-359AAAF645D0}"/>
              </a:ext>
            </a:extLst>
          </p:cNvPr>
          <p:cNvSpPr>
            <a:spLocks noGrp="1"/>
          </p:cNvSpPr>
          <p:nvPr>
            <p:ph type="sldNum" sz="quarter" idx="12"/>
          </p:nvPr>
        </p:nvSpPr>
        <p:spPr/>
        <p:txBody>
          <a:bodyPr/>
          <a:lstStyle/>
          <a:p>
            <a:fld id="{A3FAD39B-5A44-44DA-A967-458605B77F6A}" type="slidenum">
              <a:rPr lang="en-US" smtClean="0"/>
              <a:t>‹#›</a:t>
            </a:fld>
            <a:endParaRPr lang="en-US"/>
          </a:p>
        </p:txBody>
      </p:sp>
    </p:spTree>
    <p:extLst>
      <p:ext uri="{BB962C8B-B14F-4D97-AF65-F5344CB8AC3E}">
        <p14:creationId xmlns:p14="http://schemas.microsoft.com/office/powerpoint/2010/main" val="3885093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147568" y="1599185"/>
            <a:ext cx="5691632" cy="2643631"/>
          </a:xfrm>
          <a:prstGeom prst="rect">
            <a:avLst/>
          </a:prstGeom>
          <a:blipFill>
            <a:blip r:embed="rId2" cstate="print"/>
            <a:stretch>
              <a:fillRect/>
            </a:stretch>
          </a:blipFill>
        </p:spPr>
        <p:txBody>
          <a:bodyPr wrap="square" lIns="0" tIns="0" rIns="0" bIns="0" rtlCol="0"/>
          <a:lstStyle/>
          <a:p>
            <a:endParaRPr sz="2400"/>
          </a:p>
        </p:txBody>
      </p:sp>
      <p:sp>
        <p:nvSpPr>
          <p:cNvPr id="2" name="Holder 2"/>
          <p:cNvSpPr>
            <a:spLocks noGrp="1"/>
          </p:cNvSpPr>
          <p:nvPr>
            <p:ph type="ctrTitle"/>
          </p:nvPr>
        </p:nvSpPr>
        <p:spPr>
          <a:xfrm>
            <a:off x="304800" y="512502"/>
            <a:ext cx="11582400"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83010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99137" y="1499615"/>
            <a:ext cx="5693833" cy="711200"/>
          </a:xfrm>
          <a:custGeom>
            <a:avLst/>
            <a:gdLst/>
            <a:ahLst/>
            <a:cxnLst/>
            <a:rect l="l" t="t" r="r" b="b"/>
            <a:pathLst>
              <a:path w="4270375" h="533400">
                <a:moveTo>
                  <a:pt x="0" y="533400"/>
                </a:moveTo>
                <a:lnTo>
                  <a:pt x="4270248" y="533400"/>
                </a:lnTo>
                <a:lnTo>
                  <a:pt x="4270248" y="0"/>
                </a:lnTo>
                <a:lnTo>
                  <a:pt x="0" y="0"/>
                </a:lnTo>
                <a:lnTo>
                  <a:pt x="0" y="533400"/>
                </a:lnTo>
                <a:close/>
              </a:path>
            </a:pathLst>
          </a:custGeom>
          <a:solidFill>
            <a:srgbClr val="006699"/>
          </a:solidFill>
        </p:spPr>
        <p:txBody>
          <a:bodyPr wrap="square" lIns="0" tIns="0" rIns="0" bIns="0" rtlCol="0"/>
          <a:lstStyle/>
          <a:p>
            <a:endParaRPr sz="2400"/>
          </a:p>
        </p:txBody>
      </p:sp>
      <p:sp>
        <p:nvSpPr>
          <p:cNvPr id="17" name="bk object 17"/>
          <p:cNvSpPr/>
          <p:nvPr/>
        </p:nvSpPr>
        <p:spPr>
          <a:xfrm>
            <a:off x="1662176" y="1483359"/>
            <a:ext cx="2797048" cy="903223"/>
          </a:xfrm>
          <a:prstGeom prst="rect">
            <a:avLst/>
          </a:prstGeom>
          <a:blipFill>
            <a:blip r:embed="rId2" cstate="print"/>
            <a:stretch>
              <a:fillRect/>
            </a:stretch>
          </a:blipFill>
        </p:spPr>
        <p:txBody>
          <a:bodyPr wrap="square" lIns="0" tIns="0" rIns="0" bIns="0" rtlCol="0"/>
          <a:lstStyle/>
          <a:p>
            <a:endParaRPr sz="2400"/>
          </a:p>
        </p:txBody>
      </p:sp>
      <p:sp>
        <p:nvSpPr>
          <p:cNvPr id="2" name="Holder 2"/>
          <p:cNvSpPr>
            <a:spLocks noGrp="1"/>
          </p:cNvSpPr>
          <p:nvPr>
            <p:ph type="title"/>
          </p:nvPr>
        </p:nvSpPr>
        <p:spPr/>
        <p:txBody>
          <a:bodyPr lIns="0" tIns="0" rIns="0" bIns="0"/>
          <a:lstStyle>
            <a:lvl1pPr>
              <a:defRPr sz="5867" b="0" i="0">
                <a:solidFill>
                  <a:schemeClr val="bg1"/>
                </a:solidFill>
                <a:latin typeface="Agency FB"/>
                <a:cs typeface="Agency FB"/>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02171" y="2248747"/>
            <a:ext cx="5015653" cy="443198"/>
          </a:xfrm>
          <a:prstGeom prst="rect">
            <a:avLst/>
          </a:prstGeom>
        </p:spPr>
        <p:txBody>
          <a:bodyPr wrap="square" lIns="0" tIns="0" rIns="0" bIns="0">
            <a:spAutoFit/>
          </a:bodyPr>
          <a:lstStyle>
            <a:lvl1pPr>
              <a:defRPr sz="3200" b="0" i="0">
                <a:solidFill>
                  <a:srgbClr val="006699"/>
                </a:solidFill>
                <a:latin typeface="Agency FB"/>
                <a:cs typeface="Agency FB"/>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12/10/2021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80765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996C92-DFD3-4700-A186-EAEC371BD882}"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5" name="Footer Placeholder 4"/>
          <p:cNvSpPr>
            <a:spLocks noGrp="1"/>
          </p:cNvSpPr>
          <p:nvPr>
            <p:ph type="ftr" sz="quarter" idx="11"/>
          </p:nvPr>
        </p:nvSpPr>
        <p:spPr/>
        <p:txBody>
          <a:bodyPr/>
          <a:lstStyle/>
          <a:p>
            <a:endParaRPr lang="en-US">
              <a:solidFill>
                <a:srgbClr val="46464A">
                  <a:lumMod val="20000"/>
                  <a:lumOff val="80000"/>
                </a:srgbClr>
              </a:solidFill>
            </a:endParaRPr>
          </a:p>
        </p:txBody>
      </p:sp>
      <p:sp>
        <p:nvSpPr>
          <p:cNvPr id="6" name="Slide Number Placeholder 5"/>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905989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52867A-F0DB-4EFD-9A65-18788C7C3076}"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3552586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58CEC1-5006-4650-8A99-6ECFC723A602}"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8" name="Footer Placeholder 7"/>
          <p:cNvSpPr>
            <a:spLocks noGrp="1"/>
          </p:cNvSpPr>
          <p:nvPr>
            <p:ph type="ftr" sz="quarter" idx="11"/>
          </p:nvPr>
        </p:nvSpPr>
        <p:spPr/>
        <p:txBody>
          <a:bodyPr/>
          <a:lstStyle/>
          <a:p>
            <a:endParaRPr lang="en-US">
              <a:solidFill>
                <a:srgbClr val="46464A">
                  <a:lumMod val="20000"/>
                  <a:lumOff val="80000"/>
                </a:srgbClr>
              </a:solidFill>
            </a:endParaRPr>
          </a:p>
        </p:txBody>
      </p:sp>
      <p:sp>
        <p:nvSpPr>
          <p:cNvPr id="9" name="Slide Number Placeholder 8"/>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1413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6620A2D-D4C4-400A-B3ED-928FFEB46963}"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4" name="Footer Placeholder 3"/>
          <p:cNvSpPr>
            <a:spLocks noGrp="1"/>
          </p:cNvSpPr>
          <p:nvPr>
            <p:ph type="ftr" sz="quarter" idx="11"/>
          </p:nvPr>
        </p:nvSpPr>
        <p:spPr/>
        <p:txBody>
          <a:bodyPr/>
          <a:lstStyle/>
          <a:p>
            <a:endParaRPr lang="en-US">
              <a:solidFill>
                <a:srgbClr val="46464A">
                  <a:lumMod val="20000"/>
                  <a:lumOff val="80000"/>
                </a:srgbClr>
              </a:solidFill>
            </a:endParaRPr>
          </a:p>
        </p:txBody>
      </p:sp>
      <p:sp>
        <p:nvSpPr>
          <p:cNvPr id="5" name="Slide Number Placeholder 4"/>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245497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FEC8C-4839-45F0-80C2-13F3E7078C82}"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3" name="Footer Placeholder 2"/>
          <p:cNvSpPr>
            <a:spLocks noGrp="1"/>
          </p:cNvSpPr>
          <p:nvPr>
            <p:ph type="ftr" sz="quarter" idx="11"/>
          </p:nvPr>
        </p:nvSpPr>
        <p:spPr/>
        <p:txBody>
          <a:bodyPr/>
          <a:lstStyle/>
          <a:p>
            <a:endParaRPr lang="en-US">
              <a:solidFill>
                <a:srgbClr val="46464A">
                  <a:lumMod val="20000"/>
                  <a:lumOff val="80000"/>
                </a:srgbClr>
              </a:solidFill>
            </a:endParaRPr>
          </a:p>
        </p:txBody>
      </p:sp>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417669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8EEEA9-6535-416C-ACE8-FE3007F93E90}"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1821674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17EAD5-B34A-43A5-A48D-14D7E5D8382F}" type="datetime1">
              <a:rPr lang="en-US" smtClean="0">
                <a:solidFill>
                  <a:srgbClr val="46464A">
                    <a:lumMod val="20000"/>
                    <a:lumOff val="80000"/>
                  </a:srgbClr>
                </a:solidFill>
              </a:rPr>
              <a:t>12/10/2021</a:t>
            </a:fld>
            <a:endParaRPr lang="en-US">
              <a:solidFill>
                <a:srgbClr val="46464A">
                  <a:lumMod val="20000"/>
                  <a:lumOff val="80000"/>
                </a:srgbClr>
              </a:solidFill>
            </a:endParaRPr>
          </a:p>
        </p:txBody>
      </p:sp>
      <p:sp>
        <p:nvSpPr>
          <p:cNvPr id="6" name="Footer Placeholder 5"/>
          <p:cNvSpPr>
            <a:spLocks noGrp="1"/>
          </p:cNvSpPr>
          <p:nvPr>
            <p:ph type="ftr" sz="quarter" idx="11"/>
          </p:nvPr>
        </p:nvSpPr>
        <p:spPr/>
        <p:txBody>
          <a:bodyPr/>
          <a:lstStyle/>
          <a:p>
            <a:endParaRPr lang="en-US">
              <a:solidFill>
                <a:srgbClr val="46464A">
                  <a:lumMod val="20000"/>
                  <a:lumOff val="80000"/>
                </a:srgbClr>
              </a:solidFill>
            </a:endParaRPr>
          </a:p>
        </p:txBody>
      </p:sp>
      <p:sp>
        <p:nvSpPr>
          <p:cNvPr id="7" name="Slide Number Placeholder 6"/>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a:t>
            </a:fld>
            <a:endParaRPr lang="en-US">
              <a:solidFill>
                <a:srgbClr val="46464A">
                  <a:lumMod val="60000"/>
                  <a:lumOff val="40000"/>
                </a:srgbClr>
              </a:solidFill>
            </a:endParaRPr>
          </a:p>
        </p:txBody>
      </p:sp>
    </p:spTree>
    <p:extLst>
      <p:ext uri="{BB962C8B-B14F-4D97-AF65-F5344CB8AC3E}">
        <p14:creationId xmlns:p14="http://schemas.microsoft.com/office/powerpoint/2010/main" val="6216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79335-C960-42AA-88DB-80BFCA815020}" type="datetime1">
              <a:rPr lang="en-US" smtClean="0">
                <a:solidFill>
                  <a:srgbClr val="4F271C"/>
                </a:solidFill>
              </a:rPr>
              <a:t>12/10/2021</a:t>
            </a:fld>
            <a:endParaRPr lang="en-US" dirty="0">
              <a:solidFill>
                <a:srgbClr val="4F271C"/>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4F271C"/>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86516053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6BA3C9-31EF-4C28-84FD-6F51E92D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B1C2B-A4B9-4764-8719-5FE671661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59E50-FBC1-4D50-8FA7-EAE3317553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B6FCB-6CC6-4975-9755-69ABB9C15097}" type="datetimeFigureOut">
              <a:rPr lang="en-US" smtClean="0"/>
              <a:t>12/10/2021</a:t>
            </a:fld>
            <a:endParaRPr lang="en-US"/>
          </a:p>
        </p:txBody>
      </p:sp>
      <p:sp>
        <p:nvSpPr>
          <p:cNvPr id="5" name="Footer Placeholder 4">
            <a:extLst>
              <a:ext uri="{FF2B5EF4-FFF2-40B4-BE49-F238E27FC236}">
                <a16:creationId xmlns:a16="http://schemas.microsoft.com/office/drawing/2014/main" id="{BAAE01AE-6084-4362-AE88-389C2F185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CB60B-5132-4C2F-9F50-3BD9240700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AD39B-5A44-44DA-A967-458605B77F6A}" type="slidenum">
              <a:rPr lang="en-US" smtClean="0"/>
              <a:t>‹#›</a:t>
            </a:fld>
            <a:endParaRPr lang="en-US"/>
          </a:p>
        </p:txBody>
      </p:sp>
    </p:spTree>
    <p:extLst>
      <p:ext uri="{BB962C8B-B14F-4D97-AF65-F5344CB8AC3E}">
        <p14:creationId xmlns:p14="http://schemas.microsoft.com/office/powerpoint/2010/main" val="2902698333"/>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18" Type="http://schemas.openxmlformats.org/officeDocument/2006/relationships/image" Target="../media/image146.png"/><Relationship Id="rId26" Type="http://schemas.openxmlformats.org/officeDocument/2006/relationships/image" Target="../media/image154.png"/><Relationship Id="rId3" Type="http://schemas.openxmlformats.org/officeDocument/2006/relationships/image" Target="../media/image131.jpeg"/><Relationship Id="rId21" Type="http://schemas.openxmlformats.org/officeDocument/2006/relationships/image" Target="../media/image149.jpeg"/><Relationship Id="rId7" Type="http://schemas.openxmlformats.org/officeDocument/2006/relationships/image" Target="../media/image135.png"/><Relationship Id="rId12" Type="http://schemas.openxmlformats.org/officeDocument/2006/relationships/image" Target="../media/image140.jpeg"/><Relationship Id="rId17" Type="http://schemas.openxmlformats.org/officeDocument/2006/relationships/image" Target="../media/image145.jpeg"/><Relationship Id="rId25" Type="http://schemas.openxmlformats.org/officeDocument/2006/relationships/image" Target="../media/image153.jpeg"/><Relationship Id="rId2" Type="http://schemas.openxmlformats.org/officeDocument/2006/relationships/image" Target="../media/image130.jpg"/><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139.png"/><Relationship Id="rId24" Type="http://schemas.openxmlformats.org/officeDocument/2006/relationships/image" Target="../media/image152.jpeg"/><Relationship Id="rId5" Type="http://schemas.openxmlformats.org/officeDocument/2006/relationships/image" Target="../media/image133.png"/><Relationship Id="rId15" Type="http://schemas.openxmlformats.org/officeDocument/2006/relationships/image" Target="../media/image143.png"/><Relationship Id="rId23" Type="http://schemas.openxmlformats.org/officeDocument/2006/relationships/image" Target="../media/image151.jpg"/><Relationship Id="rId10" Type="http://schemas.openxmlformats.org/officeDocument/2006/relationships/image" Target="../media/image138.jpeg"/><Relationship Id="rId19" Type="http://schemas.openxmlformats.org/officeDocument/2006/relationships/image" Target="../media/image147.png"/><Relationship Id="rId4" Type="http://schemas.openxmlformats.org/officeDocument/2006/relationships/image" Target="../media/image132.jpg"/><Relationship Id="rId9" Type="http://schemas.openxmlformats.org/officeDocument/2006/relationships/image" Target="../media/image137.png"/><Relationship Id="rId14" Type="http://schemas.openxmlformats.org/officeDocument/2006/relationships/image" Target="../media/image142.gif"/><Relationship Id="rId22" Type="http://schemas.openxmlformats.org/officeDocument/2006/relationships/image" Target="../media/image150.png"/><Relationship Id="rId27" Type="http://schemas.microsoft.com/office/2007/relationships/hdphoto" Target="../media/hdphoto4.wdp"/></Relationships>
</file>

<file path=ppt/slides/_rels/slide11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www.nanostruc.info/Home.html" TargetMode="External"/><Relationship Id="rId1" Type="http://schemas.openxmlformats.org/officeDocument/2006/relationships/slideLayout" Target="../slideLayouts/slideLayout18.xml"/><Relationship Id="rId5" Type="http://schemas.openxmlformats.org/officeDocument/2006/relationships/image" Target="../media/image38.emf"/><Relationship Id="rId4"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jp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redentials.ache.edu/" TargetMode="External"/><Relationship Id="rId1" Type="http://schemas.openxmlformats.org/officeDocument/2006/relationships/slideLayout" Target="../slideLayouts/slideLayout18.xml"/><Relationship Id="rId5" Type="http://schemas.openxmlformats.org/officeDocument/2006/relationships/hyperlink" Target="https://ache.edu/Freedom_of_Speech.aspx" TargetMode="External"/><Relationship Id="rId4" Type="http://schemas.openxmlformats.org/officeDocument/2006/relationships/hyperlink" Target="https://ache.edu/InstEffectiveness.asp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google.com/url?sa=i&amp;source=images&amp;cd=&amp;cad=rja&amp;uact=8&amp;ved=2ahUKEwj4gb3Tnp_bAhXSna0KHcWPBfUQjRx6BAgBEAU&amp;url=https://jurassicparliament.com/summary-minutes/&amp;psig=AOvVaw3_B5qPY1kFN6Yc1ku4WQ0z&amp;ust=152728182046909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8.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89.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0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creativecommons.org/licenses/by-nd/3.0/" TargetMode="External"/><Relationship Id="rId2" Type="http://schemas.openxmlformats.org/officeDocument/2006/relationships/hyperlink" Target="http://blueirishgurl11.deviantart.com/art/Hospitality-Management-Logo-version-2-blueirishgur-553316116" TargetMode="Externa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90" name="Rectangle 6"/>
          <p:cNvSpPr>
            <a:spLocks noGrp="1" noChangeArrowheads="1"/>
          </p:cNvSpPr>
          <p:nvPr>
            <p:ph type="ctrTitle"/>
          </p:nvPr>
        </p:nvSpPr>
        <p:spPr>
          <a:xfrm>
            <a:off x="286870" y="421211"/>
            <a:ext cx="11618259" cy="629579"/>
          </a:xfrm>
        </p:spPr>
        <p:txBody>
          <a:bodyPr>
            <a:noAutofit/>
          </a:bodyPr>
          <a:lstStyle/>
          <a:p>
            <a:pPr>
              <a:defRPr/>
            </a:pPr>
            <a:r>
              <a:rPr lang="en-US" sz="4400" b="1" dirty="0">
                <a:solidFill>
                  <a:schemeClr val="accent5"/>
                </a:solidFill>
                <a:latin typeface="+mn-lt"/>
              </a:rPr>
              <a:t>Alabama Commission on Higher Education  </a:t>
            </a:r>
          </a:p>
        </p:txBody>
      </p:sp>
      <p:sp>
        <p:nvSpPr>
          <p:cNvPr id="553986" name="Rectangle 2"/>
          <p:cNvSpPr>
            <a:spLocks noGrp="1" noChangeArrowheads="1"/>
          </p:cNvSpPr>
          <p:nvPr>
            <p:ph type="subTitle" idx="1"/>
          </p:nvPr>
        </p:nvSpPr>
        <p:spPr>
          <a:xfrm>
            <a:off x="2514598" y="5259145"/>
            <a:ext cx="7162800" cy="1257300"/>
          </a:xfrm>
        </p:spPr>
        <p:txBody>
          <a:bodyPr>
            <a:noAutofit/>
          </a:bodyPr>
          <a:lstStyle/>
          <a:p>
            <a:pPr algn="ctr">
              <a:defRPr/>
            </a:pPr>
            <a:r>
              <a:rPr lang="en-US" sz="3500" b="1" dirty="0">
                <a:solidFill>
                  <a:schemeClr val="tx1"/>
                </a:solidFill>
              </a:rPr>
              <a:t>Commission Meeting</a:t>
            </a:r>
          </a:p>
          <a:p>
            <a:pPr algn="ctr">
              <a:defRPr/>
            </a:pPr>
            <a:r>
              <a:rPr lang="en-US" sz="3000" b="1" dirty="0"/>
              <a:t>Dece</a:t>
            </a:r>
            <a:r>
              <a:rPr lang="en-US" sz="3000" b="1" dirty="0">
                <a:solidFill>
                  <a:schemeClr val="tx1"/>
                </a:solidFill>
              </a:rPr>
              <a:t>mber 10, 2021</a:t>
            </a:r>
          </a:p>
        </p:txBody>
      </p:sp>
      <p:pic>
        <p:nvPicPr>
          <p:cNvPr id="4" name="Picture 3">
            <a:extLst>
              <a:ext uri="{FF2B5EF4-FFF2-40B4-BE49-F238E27FC236}">
                <a16:creationId xmlns:a16="http://schemas.microsoft.com/office/drawing/2014/main" id="{0DD5B67C-7312-4604-95CD-36EDFF0C0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489" y="1460458"/>
            <a:ext cx="3389019" cy="3389019"/>
          </a:xfrm>
          <a:prstGeom prst="rect">
            <a:avLst/>
          </a:prstGeom>
        </p:spPr>
      </p:pic>
    </p:spTree>
    <p:extLst>
      <p:ext uri="{BB962C8B-B14F-4D97-AF65-F5344CB8AC3E}">
        <p14:creationId xmlns:p14="http://schemas.microsoft.com/office/powerpoint/2010/main" val="252009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4A73-077A-4C35-86B5-DE53ECAC72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45FC705-CC1B-46EB-934D-9053360DCE0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11813D32-E3A6-4AE0-9184-391DB99522AD}"/>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F9537331-F44E-4504-976C-5036A1E3AD64}"/>
              </a:ext>
            </a:extLst>
          </p:cNvPr>
          <p:cNvPicPr>
            <a:picLocks noChangeAspect="1"/>
          </p:cNvPicPr>
          <p:nvPr/>
        </p:nvPicPr>
        <p:blipFill rotWithShape="1">
          <a:blip r:embed="rId2"/>
          <a:srcRect l="1004" t="6105" r="1830" b="3416"/>
          <a:stretch/>
        </p:blipFill>
        <p:spPr>
          <a:xfrm>
            <a:off x="685800" y="1036863"/>
            <a:ext cx="10841081" cy="3837215"/>
          </a:xfrm>
          <a:prstGeom prst="rect">
            <a:avLst/>
          </a:prstGeom>
        </p:spPr>
      </p:pic>
    </p:spTree>
    <p:extLst>
      <p:ext uri="{BB962C8B-B14F-4D97-AF65-F5344CB8AC3E}">
        <p14:creationId xmlns:p14="http://schemas.microsoft.com/office/powerpoint/2010/main" val="10973844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100</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D-3c: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a:t>
            </a:r>
            <a:r>
              <a:rPr lang="en-US" sz="2800" dirty="0">
                <a:solidFill>
                  <a:prstClr val="black"/>
                </a:solidFill>
              </a:rPr>
              <a:t> </a:t>
            </a:r>
            <a:r>
              <a:rPr lang="en-US" sz="2800" dirty="0"/>
              <a:t>Master of Science in Cybersecurity.  </a:t>
            </a:r>
          </a:p>
        </p:txBody>
      </p:sp>
    </p:spTree>
    <p:extLst>
      <p:ext uri="{BB962C8B-B14F-4D97-AF65-F5344CB8AC3E}">
        <p14:creationId xmlns:p14="http://schemas.microsoft.com/office/powerpoint/2010/main" val="2595950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38625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Troy University</a:t>
            </a:r>
          </a:p>
          <a:p>
            <a:pPr>
              <a:tabLst>
                <a:tab pos="457200" algn="l"/>
              </a:tabLst>
              <a:defRPr/>
            </a:pPr>
            <a:r>
              <a:rPr lang="en-US" sz="2800" b="1" dirty="0">
                <a:solidFill>
                  <a:srgbClr val="0070C0"/>
                </a:solidFill>
                <a:latin typeface="Calibri" panose="020F0502020204030204"/>
              </a:rPr>
              <a:t>4</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Bachelor of Science in Graphic Design (CIP </a:t>
            </a:r>
            <a:r>
              <a:rPr lang="en-US" sz="2800" b="1" dirty="0">
                <a:solidFill>
                  <a:srgbClr val="4472C4"/>
                </a:solidFill>
              </a:rPr>
              <a:t>50.0409) </a:t>
            </a:r>
          </a:p>
          <a:p>
            <a:pPr>
              <a:tabLst>
                <a:tab pos="457200" algn="l"/>
              </a:tabLst>
              <a:defRPr/>
            </a:pPr>
            <a:r>
              <a:rPr lang="en-US" sz="2800" b="1" dirty="0">
                <a:solidFill>
                  <a:srgbClr val="4472C4"/>
                </a:solidFill>
              </a:rPr>
              <a:t>     – Substantive Modification</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800" b="1" i="0" u="none" strike="noStrike" kern="1200" cap="none" spc="0" normalizeH="0" baseline="0" noProof="0" dirty="0">
              <a:ln>
                <a:noFill/>
              </a:ln>
              <a:solidFill>
                <a:srgbClr val="4472C4"/>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285750" lvl="0" indent="-285750">
              <a:buFont typeface="Arial" panose="020B0604020202020204" pitchFamily="34" charset="0"/>
              <a:buChar char="•"/>
            </a:pPr>
            <a:r>
              <a:rPr lang="en-US" sz="2200" dirty="0"/>
              <a:t>Troy University (TROY) is proposing to modify the CIP code for its BS in Graphic Design from CIP 50.0701, which is shared with the BA/BFA in Fine Arts, to CIP 50.0409 (Graphic Design), which better describes the content of the degree. Consistent with Commission policy, the proposed substantive modification pertains to a program that has already been in existence and does not require any additional funding to deliver in its modified form. </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12" descr="https://cws.auburn.edu/asim/Content/Images/Schools/Troy.png">
            <a:extLst>
              <a:ext uri="{FF2B5EF4-FFF2-40B4-BE49-F238E27FC236}">
                <a16:creationId xmlns:a16="http://schemas.microsoft.com/office/drawing/2014/main" id="{DB9ADB5D-5C02-44FC-9B95-ECFD8448C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7339" y="440776"/>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87D19F-686F-4B42-8402-B114F63FC3CA}"/>
              </a:ext>
            </a:extLst>
          </p:cNvPr>
          <p:cNvPicPr>
            <a:picLocks noChangeAspect="1"/>
          </p:cNvPicPr>
          <p:nvPr/>
        </p:nvPicPr>
        <p:blipFill>
          <a:blip r:embed="rId3"/>
          <a:stretch>
            <a:fillRect/>
          </a:stretch>
        </p:blipFill>
        <p:spPr>
          <a:xfrm>
            <a:off x="4505420" y="4303372"/>
            <a:ext cx="3181159" cy="2116917"/>
          </a:xfrm>
          <a:prstGeom prst="rect">
            <a:avLst/>
          </a:prstGeom>
        </p:spPr>
      </p:pic>
    </p:spTree>
    <p:extLst>
      <p:ext uri="{BB962C8B-B14F-4D97-AF65-F5344CB8AC3E}">
        <p14:creationId xmlns:p14="http://schemas.microsoft.com/office/powerpoint/2010/main" val="16114299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t>
            </a:r>
            <a:r>
              <a:rPr lang="en-US" sz="3200" b="1" dirty="0">
                <a:solidFill>
                  <a:srgbClr val="4472C4"/>
                </a:solidFill>
                <a:latin typeface="Calibri" panose="020F0502020204030204"/>
              </a:rPr>
              <a:t>D</a:t>
            </a: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spcBef>
                <a:spcPts val="600"/>
              </a:spcBef>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Troy University’s </a:t>
            </a:r>
            <a:r>
              <a:rPr lang="en-US" sz="2800" dirty="0">
                <a:solidFill>
                  <a:prstClr val="black"/>
                </a:solidFill>
              </a:rPr>
              <a:t>request for substantive modification to its </a:t>
            </a:r>
            <a:r>
              <a:rPr lang="en-US" sz="2800" dirty="0"/>
              <a:t>Bachelor of Science in Graphic Design.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9546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59554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North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5a.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Science in Culinary Arts (CIP 12.0503)</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lvl="0" indent="-285750" fontAlgn="base">
              <a:buFont typeface="Arial" panose="020B0604020202020204" pitchFamily="34" charset="0"/>
              <a:buChar char="•"/>
            </a:pPr>
            <a:r>
              <a:rPr lang="en-US" sz="2200" dirty="0"/>
              <a:t>Graduates of the AS in Culinary Arts will be prepared for employment as cooks (SOC 35-2014), chefs/head cooks (SOC 35-1011), and food prep and serving supervisors (SOC 35-1012), all of which appear on the Statewide In-Demand Occupations List.</a:t>
            </a:r>
          </a:p>
          <a:p>
            <a:pPr lvl="0" fontAlgn="base"/>
            <a:endParaRPr lang="en-US" sz="1600" dirty="0"/>
          </a:p>
          <a:p>
            <a:pPr marL="285750" lvl="0" indent="-285750" fontAlgn="base">
              <a:buFont typeface="Arial" panose="020B0604020202020204" pitchFamily="34" charset="0"/>
              <a:buChar char="•"/>
            </a:pPr>
            <a:r>
              <a:rPr lang="en-US" sz="2200" dirty="0"/>
              <a:t>The proposed AS program is configured around a general education core with stackable certificates in the following areas: Dining/Restaurant Supervision, Kitchen Supervision, Banquet/Events Supervision. Students will complete two of three certificates, along with a required internship. This structure will enable students to transfer credit to a related baccalaureate program. </a:t>
            </a:r>
          </a:p>
          <a:p>
            <a:pPr lvl="0" fontAlgn="base"/>
            <a:endParaRPr lang="en-US" sz="1600" dirty="0"/>
          </a:p>
          <a:p>
            <a:pPr marL="285750" lvl="0" indent="-285750" fontAlgn="base">
              <a:buFont typeface="Arial" panose="020B0604020202020204" pitchFamily="34" charset="0"/>
              <a:buChar char="•"/>
            </a:pPr>
            <a:r>
              <a:rPr lang="en-US" sz="2200" dirty="0"/>
              <a:t>The proposed program leverages UNA’s existing resources </a:t>
            </a:r>
          </a:p>
          <a:p>
            <a:pPr marL="284163" lvl="0" fontAlgn="base"/>
            <a:r>
              <a:rPr lang="en-US" sz="2200" dirty="0"/>
              <a:t>for the BS in Culinary Arts Management, along with new facilities </a:t>
            </a:r>
          </a:p>
          <a:p>
            <a:pPr marL="284163" lvl="0" fontAlgn="base"/>
            <a:r>
              <a:rPr lang="en-US" sz="2200" dirty="0"/>
              <a:t>at the Lauderdale County Agricultural Events Center, and after </a:t>
            </a:r>
          </a:p>
          <a:p>
            <a:pPr marL="284163" lvl="0" fontAlgn="base"/>
            <a:r>
              <a:rPr lang="en-US" sz="2200" dirty="0"/>
              <a:t>initial investment, is projected to become self-sufficient by Year 4. </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22" descr="https://cws.auburn.edu/asim/Content/Images/Schools/North%20Alabama.png">
            <a:extLst>
              <a:ext uri="{FF2B5EF4-FFF2-40B4-BE49-F238E27FC236}">
                <a16:creationId xmlns:a16="http://schemas.microsoft.com/office/drawing/2014/main" id="{51BEC24D-AD1F-4F1A-B2EC-1CE76256AD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9954" y="130085"/>
            <a:ext cx="1491520" cy="13420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CAA5F1-0ED1-45BD-BA20-50BB3532AB13}"/>
              </a:ext>
            </a:extLst>
          </p:cNvPr>
          <p:cNvPicPr>
            <a:picLocks noChangeAspect="1"/>
          </p:cNvPicPr>
          <p:nvPr/>
        </p:nvPicPr>
        <p:blipFill>
          <a:blip r:embed="rId3"/>
          <a:stretch>
            <a:fillRect/>
          </a:stretch>
        </p:blipFill>
        <p:spPr>
          <a:xfrm>
            <a:off x="8535733" y="4298179"/>
            <a:ext cx="2143125" cy="2143125"/>
          </a:xfrm>
          <a:prstGeom prst="rect">
            <a:avLst/>
          </a:prstGeom>
        </p:spPr>
      </p:pic>
    </p:spTree>
    <p:extLst>
      <p:ext uri="{BB962C8B-B14F-4D97-AF65-F5344CB8AC3E}">
        <p14:creationId xmlns:p14="http://schemas.microsoft.com/office/powerpoint/2010/main" val="34772177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D-5a: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North Alabama’s proposal to offer an Associate of Science in Culinary Arts. </a:t>
            </a:r>
          </a:p>
        </p:txBody>
      </p:sp>
    </p:spTree>
    <p:extLst>
      <p:ext uri="{BB962C8B-B14F-4D97-AF65-F5344CB8AC3E}">
        <p14:creationId xmlns:p14="http://schemas.microsoft.com/office/powerpoint/2010/main" val="19113827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353123" cy="59554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North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a:t>
            </a:r>
            <a:r>
              <a:rPr lang="en-US" sz="2800" b="1" dirty="0">
                <a:solidFill>
                  <a:srgbClr val="0070C0"/>
                </a:solidFill>
                <a:latin typeface="Calibri" panose="020F0502020204030204"/>
              </a:rPr>
              <a:t>b</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Science in Mechatronics (CIP 15.0613)</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1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lvl="0" indent="-285750" fontAlgn="base">
              <a:buFont typeface="Arial" panose="020B0604020202020204" pitchFamily="34" charset="0"/>
              <a:buChar char="•"/>
            </a:pPr>
            <a:r>
              <a:rPr lang="en-US" sz="2200" dirty="0"/>
              <a:t>The proposed AS in Mechatronics is designed to prepare graduates for employment as electrical/electronic engineering technologists (SOC 17-3023), electro-mechanical/mechatronics technologists (SOC 17-3024), and electrical/electronic assemblers (SOC 51-2028), all of which appear on the Statewide In-Demand Occupations List or on the Region 1 In-Demand Occupations List.</a:t>
            </a:r>
          </a:p>
          <a:p>
            <a:pPr lvl="0" fontAlgn="base"/>
            <a:endParaRPr lang="en-US" sz="1600" dirty="0"/>
          </a:p>
          <a:p>
            <a:pPr marL="285750" lvl="0" indent="-285750" fontAlgn="base">
              <a:buFont typeface="Arial" panose="020B0604020202020204" pitchFamily="34" charset="0"/>
              <a:buChar char="•"/>
            </a:pPr>
            <a:r>
              <a:rPr lang="en-US" sz="2200" dirty="0"/>
              <a:t>The proposed AS program is configured around a general education core with stackable certificates in the following areas: Controls Systems, Mechanical Systems, and Systems Operations. This structure will enable students to transfer credit to a related baccalaureate program. </a:t>
            </a:r>
          </a:p>
          <a:p>
            <a:pPr lvl="0" fontAlgn="base"/>
            <a:endParaRPr lang="en-US" sz="1600" dirty="0"/>
          </a:p>
          <a:p>
            <a:pPr marL="285750" lvl="0" indent="-285750" fontAlgn="base">
              <a:buFont typeface="Arial" panose="020B0604020202020204" pitchFamily="34" charset="0"/>
              <a:buChar char="•"/>
            </a:pPr>
            <a:r>
              <a:rPr lang="en-US" sz="2200" dirty="0"/>
              <a:t>Coursework will prepare students to pass industry certification </a:t>
            </a:r>
          </a:p>
          <a:p>
            <a:pPr marL="284163" lvl="0" fontAlgn="base"/>
            <a:r>
              <a:rPr lang="en-US" sz="2200" dirty="0"/>
              <a:t>examinations in Industry Electricity, Fluid Power, Motor/Motor Controls, </a:t>
            </a:r>
          </a:p>
          <a:p>
            <a:pPr marL="284163" lvl="0" fontAlgn="base"/>
            <a:r>
              <a:rPr lang="en-US" sz="2200" dirty="0"/>
              <a:t>and Programmable Logic Controllers. </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22" descr="https://cws.auburn.edu/asim/Content/Images/Schools/North%20Alabama.png">
            <a:extLst>
              <a:ext uri="{FF2B5EF4-FFF2-40B4-BE49-F238E27FC236}">
                <a16:creationId xmlns:a16="http://schemas.microsoft.com/office/drawing/2014/main" id="{51BEC24D-AD1F-4F1A-B2EC-1CE76256AD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5362" y="174547"/>
            <a:ext cx="1379738" cy="1241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B0ADA86-A9C1-4B85-9753-0FFFC76E551E}"/>
              </a:ext>
            </a:extLst>
          </p:cNvPr>
          <p:cNvPicPr>
            <a:picLocks noChangeAspect="1"/>
          </p:cNvPicPr>
          <p:nvPr/>
        </p:nvPicPr>
        <p:blipFill>
          <a:blip r:embed="rId3"/>
          <a:stretch>
            <a:fillRect/>
          </a:stretch>
        </p:blipFill>
        <p:spPr>
          <a:xfrm>
            <a:off x="8897307" y="4663440"/>
            <a:ext cx="2908633" cy="1636106"/>
          </a:xfrm>
          <a:prstGeom prst="rect">
            <a:avLst/>
          </a:prstGeom>
        </p:spPr>
      </p:pic>
    </p:spTree>
    <p:extLst>
      <p:ext uri="{BB962C8B-B14F-4D97-AF65-F5344CB8AC3E}">
        <p14:creationId xmlns:p14="http://schemas.microsoft.com/office/powerpoint/2010/main" val="4577836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D-5b: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North Alabama’s proposal to offer an Associate of Science in Mechatronics. </a:t>
            </a:r>
          </a:p>
        </p:txBody>
      </p:sp>
    </p:spTree>
    <p:extLst>
      <p:ext uri="{BB962C8B-B14F-4D97-AF65-F5344CB8AC3E}">
        <p14:creationId xmlns:p14="http://schemas.microsoft.com/office/powerpoint/2010/main" val="10570287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2" y="211342"/>
            <a:ext cx="11618299" cy="5924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North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5c.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Science in Hospitality &amp; Events Management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52.0901)</a:t>
            </a:r>
          </a:p>
          <a:p>
            <a:pPr marL="0" marR="0" lvl="0" indent="0" algn="l" defTabSz="914400" rtl="0" eaLnBrk="1" fontAlgn="auto" latinLnBrk="0" hangingPunct="1">
              <a:lnSpc>
                <a:spcPct val="100000"/>
              </a:lnSpc>
              <a:spcBef>
                <a:spcPct val="20000"/>
              </a:spcBef>
              <a:spcAft>
                <a:spcPts val="600"/>
              </a:spcAft>
              <a:buClrTx/>
              <a:buSzTx/>
              <a:buFontTx/>
              <a:buNone/>
              <a:tabLst>
                <a:tab pos="457200" algn="l"/>
              </a:tabLst>
              <a:defRPr/>
            </a:pPr>
            <a:endParaRPr kumimoji="0" lang="en-US" sz="5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lvl="0" indent="-285750" fontAlgn="base">
              <a:buFont typeface="Arial" panose="020B0604020202020204" pitchFamily="34" charset="0"/>
              <a:buChar char="•"/>
            </a:pPr>
            <a:r>
              <a:rPr lang="en-US" sz="2100" dirty="0"/>
              <a:t>Graduates of the AS in Hospitality and Events Management will be prepared for employment as lodging managers (SOC 11-9081), meeting and event planners (SOC 13-1121), and supervisors of housekeeping and janitorial workers (SOC 37-1011), all of which appear on the Statewide In-Demand Occupations List.</a:t>
            </a:r>
          </a:p>
          <a:p>
            <a:pPr lvl="0" fontAlgn="base"/>
            <a:endParaRPr lang="en-US" sz="1000" dirty="0"/>
          </a:p>
          <a:p>
            <a:pPr marL="285750" lvl="0" indent="-285750" fontAlgn="base">
              <a:buFont typeface="Arial" panose="020B0604020202020204" pitchFamily="34" charset="0"/>
              <a:buChar char="•"/>
            </a:pPr>
            <a:r>
              <a:rPr lang="en-US" sz="2100" dirty="0"/>
              <a:t>The proposed AS program is configured around a general education core with stackable certificates in the following areas: Lodging and Tourism Management, Events and Foodservice Management, and Hospitality Management. Students will complete two of three certificates, along with a required internship. This structure will enable students to transfer credit to a related baccalaureate program. </a:t>
            </a:r>
          </a:p>
          <a:p>
            <a:pPr lvl="0" fontAlgn="base"/>
            <a:endParaRPr lang="en-US" sz="1000" dirty="0"/>
          </a:p>
          <a:p>
            <a:pPr marL="285750" lvl="0" indent="-285750" fontAlgn="base">
              <a:buFont typeface="Arial" panose="020B0604020202020204" pitchFamily="34" charset="0"/>
              <a:buChar char="•"/>
            </a:pPr>
            <a:r>
              <a:rPr lang="en-US" sz="2100" dirty="0"/>
              <a:t>The proposed program leverages UNA’s existing resources for the BS </a:t>
            </a:r>
          </a:p>
          <a:p>
            <a:pPr marL="284163" lvl="0" fontAlgn="base"/>
            <a:r>
              <a:rPr lang="en-US" sz="2100" dirty="0"/>
              <a:t>in Hospitality and Events Management, along with new facilities at the </a:t>
            </a:r>
          </a:p>
          <a:p>
            <a:pPr marL="284163" lvl="0" fontAlgn="base"/>
            <a:r>
              <a:rPr lang="en-US" sz="2100" dirty="0"/>
              <a:t>Lauderdale County Agricultural Events Center, and after initial investment, </a:t>
            </a:r>
          </a:p>
          <a:p>
            <a:pPr marL="284163" lvl="0" fontAlgn="base"/>
            <a:r>
              <a:rPr lang="en-US" sz="2100" dirty="0"/>
              <a:t>is projected to become self-sufficient by Year 3. </a:t>
            </a: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22" descr="https://cws.auburn.edu/asim/Content/Images/Schools/North%20Alabama.png">
            <a:extLst>
              <a:ext uri="{FF2B5EF4-FFF2-40B4-BE49-F238E27FC236}">
                <a16:creationId xmlns:a16="http://schemas.microsoft.com/office/drawing/2014/main" id="{51BEC24D-AD1F-4F1A-B2EC-1CE76256AD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5277" y="336642"/>
            <a:ext cx="1201750" cy="10813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3E7B3F0-FB21-4B21-AE48-6390825D9E8C}"/>
              </a:ext>
            </a:extLst>
          </p:cNvPr>
          <p:cNvPicPr>
            <a:picLocks noChangeAspect="1"/>
          </p:cNvPicPr>
          <p:nvPr/>
        </p:nvPicPr>
        <p:blipFill>
          <a:blip r:embed="rId3"/>
          <a:stretch>
            <a:fillRect/>
          </a:stretch>
        </p:blipFill>
        <p:spPr>
          <a:xfrm>
            <a:off x="8880960" y="4681445"/>
            <a:ext cx="2659979" cy="1496238"/>
          </a:xfrm>
          <a:prstGeom prst="rect">
            <a:avLst/>
          </a:prstGeom>
        </p:spPr>
      </p:pic>
    </p:spTree>
    <p:extLst>
      <p:ext uri="{BB962C8B-B14F-4D97-AF65-F5344CB8AC3E}">
        <p14:creationId xmlns:p14="http://schemas.microsoft.com/office/powerpoint/2010/main" val="28806997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4468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D-5c: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North Alabama’s proposal to offer an Associate of Science in Hospitality and Events Management. </a:t>
            </a:r>
          </a:p>
        </p:txBody>
      </p:sp>
    </p:spTree>
    <p:extLst>
      <p:ext uri="{BB962C8B-B14F-4D97-AF65-F5344CB8AC3E}">
        <p14:creationId xmlns:p14="http://schemas.microsoft.com/office/powerpoint/2010/main" val="10772007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South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2800" b="1" dirty="0">
                <a:solidFill>
                  <a:srgbClr val="0070C0"/>
                </a:solidFill>
                <a:latin typeface="Calibri" panose="020F0502020204030204"/>
              </a:rPr>
              <a:t>6</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Master of Science in Biomedical Sciences (CIP 26.0102)</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a:p>
            <a:pPr marL="342900" lvl="0" indent="-342900">
              <a:buFont typeface="Arial" panose="020B0604020202020204" pitchFamily="34" charset="0"/>
              <a:buChar char="•"/>
            </a:pPr>
            <a:r>
              <a:rPr lang="en-US" sz="2400" dirty="0"/>
              <a:t>USA houses one of two public colleges of medicine in Alabama, and the proposed program is intended to support students who need additional preparation for admission to MD programs or other professional doctorate programs in health sciences. </a:t>
            </a:r>
          </a:p>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400" dirty="0"/>
              <a:t>For those students not intending to pursue further graduate study, the program will prepare them for employment in Alabama’s growing biosciences sector.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338E2D0-5A43-41C4-B9DA-FB070F804521}"/>
              </a:ext>
            </a:extLst>
          </p:cNvPr>
          <p:cNvPicPr>
            <a:picLocks noChangeAspect="1"/>
          </p:cNvPicPr>
          <p:nvPr/>
        </p:nvPicPr>
        <p:blipFill>
          <a:blip r:embed="rId2"/>
          <a:stretch>
            <a:fillRect/>
          </a:stretch>
        </p:blipFill>
        <p:spPr>
          <a:xfrm>
            <a:off x="9485231" y="211342"/>
            <a:ext cx="1977816" cy="1150530"/>
          </a:xfrm>
          <a:prstGeom prst="rect">
            <a:avLst/>
          </a:prstGeom>
        </p:spPr>
      </p:pic>
      <p:pic>
        <p:nvPicPr>
          <p:cNvPr id="3" name="Picture 2">
            <a:extLst>
              <a:ext uri="{FF2B5EF4-FFF2-40B4-BE49-F238E27FC236}">
                <a16:creationId xmlns:a16="http://schemas.microsoft.com/office/drawing/2014/main" id="{4C60ABD1-021E-4338-9256-963F0F27619B}"/>
              </a:ext>
            </a:extLst>
          </p:cNvPr>
          <p:cNvPicPr>
            <a:picLocks noChangeAspect="1"/>
          </p:cNvPicPr>
          <p:nvPr/>
        </p:nvPicPr>
        <p:blipFill>
          <a:blip r:embed="rId3"/>
          <a:stretch>
            <a:fillRect/>
          </a:stretch>
        </p:blipFill>
        <p:spPr>
          <a:xfrm>
            <a:off x="4275291" y="4291874"/>
            <a:ext cx="3641418" cy="2354784"/>
          </a:xfrm>
          <a:prstGeom prst="rect">
            <a:avLst/>
          </a:prstGeom>
        </p:spPr>
      </p:pic>
    </p:spTree>
    <p:extLst>
      <p:ext uri="{BB962C8B-B14F-4D97-AF65-F5344CB8AC3E}">
        <p14:creationId xmlns:p14="http://schemas.microsoft.com/office/powerpoint/2010/main" val="180643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E1F01-90A5-4B29-A400-9C5C8A7D6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8332DC-5C64-4437-89D3-CF50079686C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B107B21-3C37-493F-BE87-897323E57FFD}"/>
              </a:ext>
            </a:extLst>
          </p:cNvPr>
          <p:cNvPicPr>
            <a:picLocks noChangeAspect="1"/>
          </p:cNvPicPr>
          <p:nvPr/>
        </p:nvPicPr>
        <p:blipFill rotWithShape="1">
          <a:blip r:embed="rId2"/>
          <a:srcRect t="16428"/>
          <a:stretch/>
        </p:blipFill>
        <p:spPr>
          <a:xfrm>
            <a:off x="1553533" y="365125"/>
            <a:ext cx="8203191" cy="5731328"/>
          </a:xfrm>
          <a:prstGeom prst="rect">
            <a:avLst/>
          </a:prstGeom>
        </p:spPr>
      </p:pic>
      <p:sp>
        <p:nvSpPr>
          <p:cNvPr id="5" name="TextBox 4">
            <a:extLst>
              <a:ext uri="{FF2B5EF4-FFF2-40B4-BE49-F238E27FC236}">
                <a16:creationId xmlns:a16="http://schemas.microsoft.com/office/drawing/2014/main" id="{609D687E-9B5F-4FB5-80AB-FF9F9FC8EEC7}"/>
              </a:ext>
            </a:extLst>
          </p:cNvPr>
          <p:cNvSpPr txBox="1"/>
          <p:nvPr/>
        </p:nvSpPr>
        <p:spPr>
          <a:xfrm>
            <a:off x="5527221" y="540954"/>
            <a:ext cx="2653393" cy="461665"/>
          </a:xfrm>
          <a:prstGeom prst="rect">
            <a:avLst/>
          </a:prstGeom>
          <a:noFill/>
        </p:spPr>
        <p:txBody>
          <a:bodyPr wrap="square" rtlCol="0">
            <a:spAutoFit/>
          </a:bodyPr>
          <a:lstStyle/>
          <a:p>
            <a:r>
              <a:rPr lang="en-US" sz="2400" b="1" dirty="0">
                <a:solidFill>
                  <a:srgbClr val="0070C0"/>
                </a:solidFill>
              </a:rPr>
              <a:t>District Ranking</a:t>
            </a:r>
          </a:p>
        </p:txBody>
      </p:sp>
    </p:spTree>
    <p:extLst>
      <p:ext uri="{BB962C8B-B14F-4D97-AF65-F5344CB8AC3E}">
        <p14:creationId xmlns:p14="http://schemas.microsoft.com/office/powerpoint/2010/main" val="667261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a:t>
            </a:r>
            <a:r>
              <a:rPr lang="en-US" sz="3200" b="1" dirty="0">
                <a:solidFill>
                  <a:srgbClr val="4472C4"/>
                </a:solidFill>
                <a:latin typeface="Calibri" panose="020F0502020204030204"/>
              </a:rPr>
              <a:t>D</a:t>
            </a: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spcBef>
                <a:spcPts val="600"/>
              </a:spcBef>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South </a:t>
            </a:r>
            <a:r>
              <a:rPr lang="en-US" sz="2800" dirty="0">
                <a:solidFill>
                  <a:prstClr val="black"/>
                </a:solidFill>
              </a:rPr>
              <a:t>Alabama’s proposal to offer a Master of Science in Biomedical Sciences.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9752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296333" y="211342"/>
            <a:ext cx="1140460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University of West Alabama</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7.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Science in Forestry Technology (CIP 03.0511)</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400" dirty="0"/>
              <a:t>The proposed AS in Forestry Technology is designed to prepare graduates primarily for employment as forest technicians (SOC 19-4071). Alabama has the third largest timberland base in the US, with 23 million acres, and forest technicians are important for proper stewardship of the Alabama’s forest resources. </a:t>
            </a:r>
          </a:p>
          <a:p>
            <a:pPr lvl="0"/>
            <a:endParaRPr lang="en-US" sz="1600" dirty="0"/>
          </a:p>
          <a:p>
            <a:pPr marL="342900" lvl="0" indent="-342900">
              <a:buFont typeface="Arial" panose="020B0604020202020204" pitchFamily="34" charset="0"/>
              <a:buChar char="•"/>
            </a:pPr>
            <a:r>
              <a:rPr lang="en-US" sz="2400" dirty="0"/>
              <a:t>Only one other forestry technology program is offered in the state at Lurleen B. Wallace Community College in Andalusia, Alabama. </a:t>
            </a:r>
          </a:p>
          <a:p>
            <a:pPr lvl="0"/>
            <a:endParaRPr lang="en-US" sz="1600" dirty="0"/>
          </a:p>
          <a:p>
            <a:pPr marL="342900" lvl="0" indent="-342900">
              <a:buFont typeface="Arial" panose="020B0604020202020204" pitchFamily="34" charset="0"/>
              <a:buChar char="•"/>
            </a:pPr>
            <a:r>
              <a:rPr lang="en-US" sz="2400" dirty="0"/>
              <a:t>The proposed program leverages UWA’s Cahaba Biodiversity Center, which includes 2000 acres of undeveloped land in Bibb County. </a:t>
            </a:r>
          </a:p>
          <a:p>
            <a:pPr marL="339725"/>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407339" y="631832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32" descr="https://upload.wikimedia.org/wikipedia/en/3/3a/UWALogo.png">
            <a:extLst>
              <a:ext uri="{FF2B5EF4-FFF2-40B4-BE49-F238E27FC236}">
                <a16:creationId xmlns:a16="http://schemas.microsoft.com/office/drawing/2014/main" id="{4BE4ACEA-AD41-4F11-A3C1-313BB8EDF331}"/>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10800" y="203943"/>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FBCB56-B183-408A-87B0-96E2A395A759}"/>
              </a:ext>
            </a:extLst>
          </p:cNvPr>
          <p:cNvPicPr>
            <a:picLocks noChangeAspect="1"/>
          </p:cNvPicPr>
          <p:nvPr/>
        </p:nvPicPr>
        <p:blipFill>
          <a:blip r:embed="rId3"/>
          <a:stretch>
            <a:fillRect/>
          </a:stretch>
        </p:blipFill>
        <p:spPr>
          <a:xfrm>
            <a:off x="4124175" y="5109195"/>
            <a:ext cx="3943650" cy="1605629"/>
          </a:xfrm>
          <a:prstGeom prst="rect">
            <a:avLst/>
          </a:prstGeom>
        </p:spPr>
      </p:pic>
    </p:spTree>
    <p:extLst>
      <p:ext uri="{BB962C8B-B14F-4D97-AF65-F5344CB8AC3E}">
        <p14:creationId xmlns:p14="http://schemas.microsoft.com/office/powerpoint/2010/main" val="16543090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67B69C-6D76-418F-A912-7ABFADDD302C}"/>
              </a:ext>
            </a:extLst>
          </p:cNvPr>
          <p:cNvSpPr txBox="1"/>
          <p:nvPr/>
        </p:nvSpPr>
        <p:spPr>
          <a:xfrm>
            <a:off x="1174873" y="1963150"/>
            <a:ext cx="9842253"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Motion, Decision Item D-7: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lvl="0">
              <a:spcBef>
                <a:spcPts val="600"/>
              </a:spcBef>
              <a:tabLst>
                <a:tab pos="457200" algn="l"/>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That the Commission approve The University of West </a:t>
            </a:r>
            <a:r>
              <a:rPr lang="en-US" sz="2800" dirty="0">
                <a:solidFill>
                  <a:prstClr val="black"/>
                </a:solidFill>
              </a:rPr>
              <a:t>Alabama’s proposal to offer a Associate of Science in Forestry Technology.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834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537199" y="1537489"/>
            <a:ext cx="11364017" cy="5119750"/>
            <a:chOff x="521325" y="611986"/>
            <a:chExt cx="11364017" cy="511975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309" y="728800"/>
              <a:ext cx="1115422" cy="11154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394" y="894078"/>
              <a:ext cx="2281645" cy="95014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532" y="692421"/>
              <a:ext cx="2030186" cy="13534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682" y="768555"/>
              <a:ext cx="1085231" cy="99479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8936" y="927190"/>
              <a:ext cx="2288875" cy="71864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422" y="611986"/>
              <a:ext cx="1172240" cy="117224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058" y="2062354"/>
              <a:ext cx="1028155" cy="10281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3394" y="2095831"/>
              <a:ext cx="2032802" cy="81870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98421" y="1977174"/>
              <a:ext cx="1536408" cy="893037"/>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077" y="1954978"/>
              <a:ext cx="1608331" cy="9374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85628" y="2045878"/>
              <a:ext cx="1972183" cy="6507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4031" y="2034283"/>
              <a:ext cx="1661311" cy="58145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5318" y="3161119"/>
              <a:ext cx="1167673" cy="1158332"/>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9790" y="3195310"/>
              <a:ext cx="1257929" cy="125792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15743" y="3149408"/>
              <a:ext cx="1257929" cy="1257929"/>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99908" y="3123788"/>
              <a:ext cx="1158463" cy="1316436"/>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32979" y="2996722"/>
              <a:ext cx="1158463" cy="1158463"/>
            </a:xfrm>
            <a:prstGeom prst="rect">
              <a:avLst/>
            </a:prstGeom>
          </p:spPr>
        </p:pic>
        <p:pic>
          <p:nvPicPr>
            <p:cNvPr id="21" name="Picture 20"/>
            <p:cNvPicPr>
              <a:picLocks noChangeAspect="1"/>
            </p:cNvPicPr>
            <p:nvPr/>
          </p:nvPicPr>
          <p:blipFill rotWithShape="1">
            <a:blip r:embed="rId19">
              <a:extLst>
                <a:ext uri="{28A0092B-C50C-407E-A947-70E740481C1C}">
                  <a14:useLocalDpi xmlns:a14="http://schemas.microsoft.com/office/drawing/2010/main" val="0"/>
                </a:ext>
              </a:extLst>
            </a:blip>
            <a:srcRect t="1853"/>
            <a:stretch/>
          </p:blipFill>
          <p:spPr>
            <a:xfrm>
              <a:off x="9596467" y="3301850"/>
              <a:ext cx="2288875" cy="718642"/>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21325" y="4679543"/>
              <a:ext cx="1255406" cy="1052193"/>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33394" y="4942564"/>
              <a:ext cx="2318138" cy="484317"/>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98421" y="4746735"/>
              <a:ext cx="2101487" cy="524202"/>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779027" y="4610763"/>
              <a:ext cx="1629692" cy="796145"/>
            </a:xfrm>
            <a:prstGeom prst="rect">
              <a:avLst/>
            </a:prstGeom>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692633" y="4389079"/>
              <a:ext cx="1257929" cy="1257929"/>
            </a:xfrm>
            <a:prstGeom prst="rect">
              <a:avLst/>
            </a:prstGeom>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380231" y="4397848"/>
              <a:ext cx="1221973" cy="1221973"/>
            </a:xfrm>
            <a:prstGeom prst="rect">
              <a:avLst/>
            </a:prstGeom>
          </p:spPr>
        </p:pic>
      </p:grpSp>
      <p:sp>
        <p:nvSpPr>
          <p:cNvPr id="2" name="Rectangle 1"/>
          <p:cNvSpPr/>
          <p:nvPr/>
        </p:nvSpPr>
        <p:spPr>
          <a:xfrm>
            <a:off x="3113954" y="653286"/>
            <a:ext cx="7994778" cy="584775"/>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600"/>
              </a:spcAft>
              <a:buClrTx/>
              <a:buSzTx/>
              <a:buFontTx/>
              <a:buNone/>
              <a:tabLst>
                <a:tab pos="457200" algn="l"/>
              </a:tabLst>
              <a:defRPr/>
            </a:pP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ALABAMA</a:t>
            </a:r>
            <a:r>
              <a:rPr kumimoji="0" lang="en-US" sz="3200" b="1" i="0" u="none" strike="noStrike" kern="1200" cap="none" spc="30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COMMUNITY COLLEGE SYSTEM</a:t>
            </a:r>
          </a:p>
        </p:txBody>
      </p:sp>
      <p:pic>
        <p:nvPicPr>
          <p:cNvPr id="28" name="Picture 2" descr="https://www.accs.cc/images/seal.png"/>
          <p:cNvPicPr>
            <a:picLocks noChangeAspect="1" noChangeArrowheads="1"/>
          </p:cNvPicPr>
          <p:nvPr/>
        </p:nvPicPr>
        <p:blipFill>
          <a:blip r:embed="rId26">
            <a:extLst>
              <a:ext uri="{BEBA8EAE-BF5A-486C-A8C5-ECC9F3942E4B}">
                <a14:imgProps xmlns:a14="http://schemas.microsoft.com/office/drawing/2010/main">
                  <a14:imgLayer r:embed="rId27">
                    <a14:imgEffect>
                      <a14:colorTemperature colorTemp="6671"/>
                    </a14:imgEffect>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2041380" y="472862"/>
            <a:ext cx="1048710" cy="1040884"/>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5">
            <a:extLst>
              <a:ext uri="{FF2B5EF4-FFF2-40B4-BE49-F238E27FC236}">
                <a16:creationId xmlns:a16="http://schemas.microsoft.com/office/drawing/2014/main" id="{99C62BA9-2447-4BF6-8CE6-5C30F2DAC86F}"/>
              </a:ext>
            </a:extLst>
          </p:cNvPr>
          <p:cNvSpPr>
            <a:spLocks noGrp="1"/>
          </p:cNvSpPr>
          <p:nvPr>
            <p:ph type="sldNum" sz="quarter" idx="12"/>
          </p:nvPr>
        </p:nvSpPr>
        <p:spPr>
          <a:xfrm>
            <a:off x="9158016" y="637528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0129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Bevill State Community College</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8</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and Short-Term Certificate in</a:t>
            </a:r>
          </a:p>
          <a:p>
            <a:pPr marL="347663" marR="0" lvl="0" indent="-347663"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Medical Assistant Technology (CIP 51.0801)</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The proposed program will prepare graduates for employment as medical assistants (SOC 31-9092) and phlebotomists (31-9097), both of which appear on the Statewide In-Demand Occupations List. Labor market data projects strong growth for Medical Assistant Technologists in the next five years within a 60-mile radius of Jasper, which is central to BEV’s service area. </a:t>
            </a:r>
          </a:p>
          <a:p>
            <a:pPr lvl="0"/>
            <a:endParaRPr lang="en-US" sz="1600" dirty="0"/>
          </a:p>
          <a:p>
            <a:pPr marL="342900" lvl="0" indent="-342900">
              <a:buFont typeface="Arial" panose="020B0604020202020204" pitchFamily="34" charset="0"/>
              <a:buChar char="•"/>
            </a:pPr>
            <a:r>
              <a:rPr lang="en-US" sz="2200" dirty="0"/>
              <a:t>The proposed program provides an alternative pathway </a:t>
            </a:r>
          </a:p>
          <a:p>
            <a:pPr marL="347663" lvl="0"/>
            <a:r>
              <a:rPr lang="en-US" sz="2200" dirty="0"/>
              <a:t>for students not admitted to BEV’s AAS in Nursing program.</a:t>
            </a:r>
          </a:p>
          <a:p>
            <a:pPr lvl="0"/>
            <a:endParaRPr lang="en-US" sz="1600" dirty="0"/>
          </a:p>
          <a:p>
            <a:pPr marL="342900" lvl="0" indent="-342900">
              <a:buFont typeface="Arial" panose="020B0604020202020204" pitchFamily="34" charset="0"/>
              <a:buChar char="•"/>
            </a:pPr>
            <a:r>
              <a:rPr lang="en-US" sz="2200" dirty="0"/>
              <a:t>A survey of local healthcare providers showed that the </a:t>
            </a:r>
          </a:p>
          <a:p>
            <a:pPr marL="347663" lvl="0"/>
            <a:r>
              <a:rPr lang="en-US" sz="2200" dirty="0"/>
              <a:t>majority are willing to serve as clinical partners for this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BE980CAE-BF7E-4904-AA20-A8667AC1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1416" y="436407"/>
            <a:ext cx="1115422" cy="1115422"/>
          </a:xfrm>
          <a:prstGeom prst="rect">
            <a:avLst/>
          </a:prstGeom>
        </p:spPr>
      </p:pic>
      <p:pic>
        <p:nvPicPr>
          <p:cNvPr id="3" name="Picture 2">
            <a:extLst>
              <a:ext uri="{FF2B5EF4-FFF2-40B4-BE49-F238E27FC236}">
                <a16:creationId xmlns:a16="http://schemas.microsoft.com/office/drawing/2014/main" id="{548AF327-8268-4EE9-ACD1-E3012679B557}"/>
              </a:ext>
            </a:extLst>
          </p:cNvPr>
          <p:cNvPicPr>
            <a:picLocks noChangeAspect="1"/>
          </p:cNvPicPr>
          <p:nvPr/>
        </p:nvPicPr>
        <p:blipFill>
          <a:blip r:embed="rId4"/>
          <a:stretch>
            <a:fillRect/>
          </a:stretch>
        </p:blipFill>
        <p:spPr>
          <a:xfrm>
            <a:off x="8913541" y="3553498"/>
            <a:ext cx="2310384" cy="2310384"/>
          </a:xfrm>
          <a:prstGeom prst="rect">
            <a:avLst/>
          </a:prstGeom>
        </p:spPr>
      </p:pic>
    </p:spTree>
    <p:extLst>
      <p:ext uri="{BB962C8B-B14F-4D97-AF65-F5344CB8AC3E}">
        <p14:creationId xmlns:p14="http://schemas.microsoft.com/office/powerpoint/2010/main" val="16889154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D-8: </a:t>
            </a:r>
          </a:p>
          <a:p>
            <a:endParaRPr lang="en-US" sz="3200" b="1" dirty="0">
              <a:solidFill>
                <a:srgbClr val="0070C0"/>
              </a:solidFill>
            </a:endParaRPr>
          </a:p>
          <a:p>
            <a:pPr>
              <a:spcBef>
                <a:spcPts val="600"/>
              </a:spcBef>
              <a:tabLst>
                <a:tab pos="457200" algn="l"/>
              </a:tabLst>
              <a:defRPr/>
            </a:pPr>
            <a:r>
              <a:rPr lang="en-US" sz="2800" dirty="0"/>
              <a:t>That the Commission approve the Bevill State Community College’s proposal to offer an Associate of Applied Science and Short-Term Certificate in Medical Assistant Technology. </a:t>
            </a:r>
          </a:p>
        </p:txBody>
      </p:sp>
    </p:spTree>
    <p:extLst>
      <p:ext uri="{BB962C8B-B14F-4D97-AF65-F5344CB8AC3E}">
        <p14:creationId xmlns:p14="http://schemas.microsoft.com/office/powerpoint/2010/main" val="31605504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Coastal Alabama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9a.</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Medical Assistant</a:t>
            </a: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Technology (CIP 51.0801)</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The proposed program will prepare graduates for employment as medical assistants (SOC 31-9092) and phlebotomists (31-9097), both of which appear on the Statewide In-Demand Occupations List. </a:t>
            </a:r>
          </a:p>
          <a:p>
            <a:pPr lvl="0"/>
            <a:endParaRPr lang="en-US" sz="1600" dirty="0"/>
          </a:p>
          <a:p>
            <a:pPr marL="342900" lvl="0" indent="-342900">
              <a:buFont typeface="Arial" panose="020B0604020202020204" pitchFamily="34" charset="0"/>
              <a:buChar char="•"/>
            </a:pPr>
            <a:r>
              <a:rPr lang="en-US" sz="2200" dirty="0"/>
              <a:t>Several hospitals in the college’s service area have requested CACC offer a medical assistant program to help meet high demand in the region.</a:t>
            </a:r>
          </a:p>
          <a:p>
            <a:pPr lvl="0"/>
            <a:endParaRPr lang="en-US" sz="1600" dirty="0"/>
          </a:p>
          <a:p>
            <a:pPr marL="342900" lvl="0" indent="-342900">
              <a:buFont typeface="Arial" panose="020B0604020202020204" pitchFamily="34" charset="0"/>
              <a:buChar char="•"/>
            </a:pPr>
            <a:r>
              <a:rPr lang="en-US" sz="2200" dirty="0"/>
              <a:t>The proposed program provides an alternative pathway for students not admitted to CACC’s nursing program.</a:t>
            </a:r>
          </a:p>
          <a:p>
            <a:pPr lvl="0"/>
            <a:endParaRPr lang="en-US" sz="1600" dirty="0"/>
          </a:p>
          <a:p>
            <a:pPr marL="342900" lvl="0" indent="-342900">
              <a:buFont typeface="Arial" panose="020B0604020202020204" pitchFamily="34" charset="0"/>
              <a:buChar char="•"/>
            </a:pPr>
            <a:r>
              <a:rPr lang="en-US" sz="2200" dirty="0"/>
              <a:t>This proposal includes 11 letters of support from </a:t>
            </a:r>
          </a:p>
          <a:p>
            <a:pPr marL="347663" lvl="0"/>
            <a:r>
              <a:rPr lang="en-US" sz="2200" dirty="0"/>
              <a:t>local healthcare facilities and professionals attesting </a:t>
            </a:r>
          </a:p>
          <a:p>
            <a:pPr marL="347663" lvl="0"/>
            <a:r>
              <a:rPr lang="en-US" sz="2200" dirty="0"/>
              <a:t>to the strong need for the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55F641D-608F-47BF-B62D-FDD019501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8030" y="400131"/>
            <a:ext cx="2030186" cy="1353457"/>
          </a:xfrm>
          <a:prstGeom prst="rect">
            <a:avLst/>
          </a:prstGeom>
        </p:spPr>
      </p:pic>
      <p:pic>
        <p:nvPicPr>
          <p:cNvPr id="3" name="Picture 2">
            <a:extLst>
              <a:ext uri="{FF2B5EF4-FFF2-40B4-BE49-F238E27FC236}">
                <a16:creationId xmlns:a16="http://schemas.microsoft.com/office/drawing/2014/main" id="{BF9B0DD4-96E8-487C-9A3B-A7A837088C81}"/>
              </a:ext>
            </a:extLst>
          </p:cNvPr>
          <p:cNvPicPr>
            <a:picLocks noChangeAspect="1"/>
          </p:cNvPicPr>
          <p:nvPr/>
        </p:nvPicPr>
        <p:blipFill>
          <a:blip r:embed="rId4"/>
          <a:stretch>
            <a:fillRect/>
          </a:stretch>
        </p:blipFill>
        <p:spPr>
          <a:xfrm>
            <a:off x="7585469" y="4624972"/>
            <a:ext cx="2847835" cy="1899913"/>
          </a:xfrm>
          <a:prstGeom prst="rect">
            <a:avLst/>
          </a:prstGeom>
        </p:spPr>
      </p:pic>
    </p:spTree>
    <p:extLst>
      <p:ext uri="{BB962C8B-B14F-4D97-AF65-F5344CB8AC3E}">
        <p14:creationId xmlns:p14="http://schemas.microsoft.com/office/powerpoint/2010/main" val="19199833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D-9a: </a:t>
            </a:r>
          </a:p>
          <a:p>
            <a:endParaRPr lang="en-US" sz="3200" b="1" dirty="0">
              <a:solidFill>
                <a:srgbClr val="0070C0"/>
              </a:solidFill>
            </a:endParaRPr>
          </a:p>
          <a:p>
            <a:pPr>
              <a:spcBef>
                <a:spcPts val="600"/>
              </a:spcBef>
              <a:tabLst>
                <a:tab pos="457200" algn="l"/>
              </a:tabLst>
              <a:defRPr/>
            </a:pPr>
            <a:r>
              <a:rPr lang="en-US" sz="2800" dirty="0"/>
              <a:t>That the Commission approve the Coastal Alabama Community College’s proposal to offer an Associate of Applied Science in Medical Assistant Technology. </a:t>
            </a:r>
          </a:p>
        </p:txBody>
      </p:sp>
    </p:spTree>
    <p:extLst>
      <p:ext uri="{BB962C8B-B14F-4D97-AF65-F5344CB8AC3E}">
        <p14:creationId xmlns:p14="http://schemas.microsoft.com/office/powerpoint/2010/main" val="40782931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Coastal Alabama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9b.</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Medical Laboratory</a:t>
            </a:r>
          </a:p>
          <a:p>
            <a:pPr marL="515938"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Technician (CIP 51.1004)</a:t>
            </a:r>
          </a:p>
          <a:p>
            <a:pPr marL="0" marR="0" lvl="0" indent="0" algn="l" defTabSz="914400" rtl="0" eaLnBrk="1" fontAlgn="auto" latinLnBrk="0" hangingPunct="1">
              <a:lnSpc>
                <a:spcPct val="100000"/>
              </a:lnSpc>
              <a:buClrTx/>
              <a:buSzTx/>
              <a:buFontTx/>
              <a:buNone/>
              <a:tabLst>
                <a:tab pos="457200" algn="l"/>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Several hospitals in the CACC’s service area have requested that the college offer a medical laboratory program to help meet high demand for laboratory technicians and technologists throughout the region.</a:t>
            </a:r>
          </a:p>
          <a:p>
            <a:pPr lvl="0"/>
            <a:endParaRPr lang="en-US" sz="1600" dirty="0"/>
          </a:p>
          <a:p>
            <a:pPr marL="342900" lvl="0" indent="-342900">
              <a:buFont typeface="Arial" panose="020B0604020202020204" pitchFamily="34" charset="0"/>
              <a:buChar char="•"/>
            </a:pPr>
            <a:r>
              <a:rPr lang="en-US" sz="2200" dirty="0"/>
              <a:t>The proposed program provides an alternative pathway for students not admitted to CACC’s nursing program.</a:t>
            </a:r>
          </a:p>
          <a:p>
            <a:pPr lvl="0"/>
            <a:endParaRPr lang="en-US" sz="1600" dirty="0"/>
          </a:p>
          <a:p>
            <a:pPr marL="342900" lvl="0" indent="-342900">
              <a:buFont typeface="Arial" panose="020B0604020202020204" pitchFamily="34" charset="0"/>
              <a:buChar char="•"/>
            </a:pPr>
            <a:r>
              <a:rPr lang="en-US" sz="2200" dirty="0"/>
              <a:t>This proposal includes 8 letters of support from local healthcare facilities attesting to the program’s strengths and expressing the need for more technicians.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55F641D-608F-47BF-B62D-FDD0195011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8030" y="400131"/>
            <a:ext cx="2030186" cy="1353457"/>
          </a:xfrm>
          <a:prstGeom prst="rect">
            <a:avLst/>
          </a:prstGeom>
        </p:spPr>
      </p:pic>
      <p:pic>
        <p:nvPicPr>
          <p:cNvPr id="3" name="Picture 2">
            <a:extLst>
              <a:ext uri="{FF2B5EF4-FFF2-40B4-BE49-F238E27FC236}">
                <a16:creationId xmlns:a16="http://schemas.microsoft.com/office/drawing/2014/main" id="{78D89604-B1DC-4029-8815-4CE1215DE8FE}"/>
              </a:ext>
            </a:extLst>
          </p:cNvPr>
          <p:cNvPicPr>
            <a:picLocks noChangeAspect="1"/>
          </p:cNvPicPr>
          <p:nvPr/>
        </p:nvPicPr>
        <p:blipFill>
          <a:blip r:embed="rId4"/>
          <a:stretch>
            <a:fillRect/>
          </a:stretch>
        </p:blipFill>
        <p:spPr>
          <a:xfrm>
            <a:off x="4254600" y="4828032"/>
            <a:ext cx="3682800" cy="1841400"/>
          </a:xfrm>
          <a:prstGeom prst="rect">
            <a:avLst/>
          </a:prstGeom>
        </p:spPr>
      </p:pic>
    </p:spTree>
    <p:extLst>
      <p:ext uri="{BB962C8B-B14F-4D97-AF65-F5344CB8AC3E}">
        <p14:creationId xmlns:p14="http://schemas.microsoft.com/office/powerpoint/2010/main" val="8274742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D-9b: </a:t>
            </a:r>
          </a:p>
          <a:p>
            <a:endParaRPr lang="en-US" sz="3200" b="1" dirty="0">
              <a:solidFill>
                <a:srgbClr val="0070C0"/>
              </a:solidFill>
            </a:endParaRPr>
          </a:p>
          <a:p>
            <a:pPr>
              <a:spcBef>
                <a:spcPts val="600"/>
              </a:spcBef>
              <a:tabLst>
                <a:tab pos="457200" algn="l"/>
              </a:tabLst>
              <a:defRPr/>
            </a:pPr>
            <a:r>
              <a:rPr lang="en-US" sz="2800" dirty="0"/>
              <a:t>That the Commission approve the Coastal Alabama Community College’s proposal to offer an Associate of Applied Science in Medical Laboratory Technician. </a:t>
            </a:r>
          </a:p>
        </p:txBody>
      </p:sp>
    </p:spTree>
    <p:extLst>
      <p:ext uri="{BB962C8B-B14F-4D97-AF65-F5344CB8AC3E}">
        <p14:creationId xmlns:p14="http://schemas.microsoft.com/office/powerpoint/2010/main" val="354912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5CDA-773A-49A1-9141-65EE6B629E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D17092-CF84-49FB-B517-93208D30A15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34022A-2CA7-482E-AD7E-04D9D1B585C8}"/>
              </a:ext>
            </a:extLst>
          </p:cNvPr>
          <p:cNvPicPr>
            <a:picLocks noChangeAspect="1"/>
          </p:cNvPicPr>
          <p:nvPr/>
        </p:nvPicPr>
        <p:blipFill>
          <a:blip r:embed="rId2"/>
          <a:stretch>
            <a:fillRect/>
          </a:stretch>
        </p:blipFill>
        <p:spPr>
          <a:xfrm>
            <a:off x="962025" y="342900"/>
            <a:ext cx="10267950" cy="6172200"/>
          </a:xfrm>
          <a:prstGeom prst="rect">
            <a:avLst/>
          </a:prstGeom>
        </p:spPr>
      </p:pic>
      <p:sp>
        <p:nvSpPr>
          <p:cNvPr id="5" name="TextBox 4">
            <a:extLst>
              <a:ext uri="{FF2B5EF4-FFF2-40B4-BE49-F238E27FC236}">
                <a16:creationId xmlns:a16="http://schemas.microsoft.com/office/drawing/2014/main" id="{8D0CCAD4-E8F3-415A-B2B4-63AFA65222D2}"/>
              </a:ext>
            </a:extLst>
          </p:cNvPr>
          <p:cNvSpPr txBox="1"/>
          <p:nvPr/>
        </p:nvSpPr>
        <p:spPr>
          <a:xfrm>
            <a:off x="5576207" y="522514"/>
            <a:ext cx="2653393" cy="461665"/>
          </a:xfrm>
          <a:prstGeom prst="rect">
            <a:avLst/>
          </a:prstGeom>
          <a:noFill/>
        </p:spPr>
        <p:txBody>
          <a:bodyPr wrap="square" rtlCol="0">
            <a:spAutoFit/>
          </a:bodyPr>
          <a:lstStyle/>
          <a:p>
            <a:r>
              <a:rPr lang="en-US" sz="2400" b="1" dirty="0">
                <a:solidFill>
                  <a:srgbClr val="0070C0"/>
                </a:solidFill>
              </a:rPr>
              <a:t>School Rankings</a:t>
            </a:r>
          </a:p>
        </p:txBody>
      </p:sp>
    </p:spTree>
    <p:extLst>
      <p:ext uri="{BB962C8B-B14F-4D97-AF65-F5344CB8AC3E}">
        <p14:creationId xmlns:p14="http://schemas.microsoft.com/office/powerpoint/2010/main" val="634425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83784" y="293126"/>
            <a:ext cx="1044014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4000" b="1" dirty="0">
                <a:solidFill>
                  <a:srgbClr val="4472C4"/>
                </a:solidFill>
                <a:latin typeface="Calibri"/>
              </a:rPr>
              <a:t>Lawson</a:t>
            </a:r>
            <a:r>
              <a:rPr kumimoji="0" lang="en-US" sz="4000" b="1" i="0" u="none" strike="noStrike" kern="1200" cap="none" spc="0" normalizeH="0" baseline="0" noProof="0" dirty="0">
                <a:ln>
                  <a:noFill/>
                </a:ln>
                <a:solidFill>
                  <a:srgbClr val="4472C4"/>
                </a:solidFill>
                <a:effectLst/>
                <a:uLnTx/>
                <a:uFillTx/>
                <a:latin typeface="Calibri"/>
                <a:ea typeface="+mn-ea"/>
                <a:cs typeface="+mn-cs"/>
              </a:rPr>
              <a:t> State Community College</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10. Associate of Applied Science in </a:t>
            </a:r>
            <a:r>
              <a:rPr lang="en-US" sz="2800" b="1" dirty="0">
                <a:solidFill>
                  <a:srgbClr val="4472C4"/>
                </a:solidFill>
                <a:latin typeface="Calibri" panose="020F0502020204030204"/>
              </a:rPr>
              <a:t>Dental Assisting </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(CIP 51.0601)</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This program will help meet statewide industry demand for dental assistants (SOC 31-9091), which are included on the State’s In-Demand Occupations List.</a:t>
            </a:r>
          </a:p>
          <a:p>
            <a:pPr lvl="0"/>
            <a:endParaRPr lang="en-US" sz="1600" dirty="0"/>
          </a:p>
          <a:p>
            <a:pPr marL="342900" lvl="0" indent="-342900">
              <a:buFont typeface="Arial" panose="020B0604020202020204" pitchFamily="34" charset="0"/>
              <a:buChar char="•"/>
            </a:pPr>
            <a:r>
              <a:rPr lang="en-US" sz="2200" dirty="0"/>
              <a:t>This program will use resources available for LAW’s existing Certificate in Dental Assisting (CIP 51.0601) and Associate of Occupational Technology in Dental Assisting, and therefore, will not require any additional funds to deliver.  </a:t>
            </a:r>
          </a:p>
          <a:p>
            <a:pPr lvl="0"/>
            <a:endParaRPr lang="en-US" sz="1600" dirty="0"/>
          </a:p>
          <a:p>
            <a:pPr marL="342900" lvl="0" indent="-342900">
              <a:buFont typeface="Arial" panose="020B0604020202020204" pitchFamily="34" charset="0"/>
              <a:buChar char="•"/>
            </a:pPr>
            <a:r>
              <a:rPr lang="en-US" sz="2200" dirty="0"/>
              <a:t>This proposal includes letters of support from the Jefferson County Health Department attesting to the need for this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642C58C-DCA7-4BA6-AD41-4450218EC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760" y="679598"/>
            <a:ext cx="1661311" cy="581459"/>
          </a:xfrm>
          <a:prstGeom prst="rect">
            <a:avLst/>
          </a:prstGeom>
        </p:spPr>
      </p:pic>
      <p:pic>
        <p:nvPicPr>
          <p:cNvPr id="3" name="Picture 2">
            <a:extLst>
              <a:ext uri="{FF2B5EF4-FFF2-40B4-BE49-F238E27FC236}">
                <a16:creationId xmlns:a16="http://schemas.microsoft.com/office/drawing/2014/main" id="{73161F6E-4C55-4F6F-9D23-CA780BF1AB0E}"/>
              </a:ext>
            </a:extLst>
          </p:cNvPr>
          <p:cNvPicPr>
            <a:picLocks noChangeAspect="1"/>
          </p:cNvPicPr>
          <p:nvPr/>
        </p:nvPicPr>
        <p:blipFill>
          <a:blip r:embed="rId4"/>
          <a:stretch>
            <a:fillRect/>
          </a:stretch>
        </p:blipFill>
        <p:spPr>
          <a:xfrm>
            <a:off x="6096000" y="4644824"/>
            <a:ext cx="3037282" cy="2021480"/>
          </a:xfrm>
          <a:prstGeom prst="rect">
            <a:avLst/>
          </a:prstGeom>
        </p:spPr>
      </p:pic>
    </p:spTree>
    <p:extLst>
      <p:ext uri="{BB962C8B-B14F-4D97-AF65-F5344CB8AC3E}">
        <p14:creationId xmlns:p14="http://schemas.microsoft.com/office/powerpoint/2010/main" val="4562692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D-10: </a:t>
            </a:r>
          </a:p>
          <a:p>
            <a:endParaRPr lang="en-US" sz="3200" b="1" dirty="0">
              <a:solidFill>
                <a:srgbClr val="0070C0"/>
              </a:solidFill>
            </a:endParaRPr>
          </a:p>
          <a:p>
            <a:pPr>
              <a:spcBef>
                <a:spcPts val="600"/>
              </a:spcBef>
              <a:tabLst>
                <a:tab pos="457200" algn="l"/>
              </a:tabLst>
              <a:defRPr/>
            </a:pPr>
            <a:r>
              <a:rPr lang="en-US" sz="2800" dirty="0"/>
              <a:t>That the Commission approve the Lawson State Community College’s proposal to offer an Associate of Applied Science in Dental Assisting. </a:t>
            </a:r>
          </a:p>
        </p:txBody>
      </p:sp>
    </p:spTree>
    <p:extLst>
      <p:ext uri="{BB962C8B-B14F-4D97-AF65-F5344CB8AC3E}">
        <p14:creationId xmlns:p14="http://schemas.microsoft.com/office/powerpoint/2010/main" val="20155806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472888" y="302270"/>
            <a:ext cx="10440141"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Southern Union State Community College</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11</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t>
            </a: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Associate of Applied Science in </a:t>
            </a:r>
            <a:r>
              <a:rPr lang="en-US" sz="2800" b="1" dirty="0">
                <a:solidFill>
                  <a:srgbClr val="4472C4"/>
                </a:solidFill>
                <a:latin typeface="Calibri" panose="020F0502020204030204"/>
              </a:rPr>
              <a:t>Wellness and </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	 Therapeutic Massage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51.3501)</a:t>
            </a:r>
          </a:p>
          <a:p>
            <a:pPr marL="0" marR="0" lvl="0" indent="0" algn="l" defTabSz="914400" rtl="0" eaLnBrk="1" fontAlgn="auto" latinLnBrk="0" hangingPunct="1">
              <a:lnSpc>
                <a:spcPct val="100000"/>
              </a:lnSpc>
              <a:buClrTx/>
              <a:buSzTx/>
              <a:buFontTx/>
              <a:buNone/>
              <a:tabLst>
                <a:tab pos="457200" algn="l"/>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200" dirty="0"/>
              <a:t>The proposed program is designed to prepare graduates for employment as massage therapists (SOC 31-9011), which is included on the Statewide In-Demand Occupations List. </a:t>
            </a:r>
          </a:p>
          <a:p>
            <a:pPr lvl="0"/>
            <a:endParaRPr lang="en-US" sz="1600" dirty="0"/>
          </a:p>
          <a:p>
            <a:pPr marL="342900" lvl="0" indent="-342900">
              <a:buFont typeface="Arial" panose="020B0604020202020204" pitchFamily="34" charset="0"/>
              <a:buChar char="•"/>
            </a:pPr>
            <a:r>
              <a:rPr lang="en-US" sz="2200" dirty="0"/>
              <a:t>Local business partners have agreed to help pay for the cost of therapeutic massage licensure exams through potential employment agreements with students.</a:t>
            </a:r>
          </a:p>
          <a:p>
            <a:pPr lvl="0"/>
            <a:endParaRPr lang="en-US" sz="1600" dirty="0"/>
          </a:p>
          <a:p>
            <a:pPr marL="342900" lvl="0" indent="-342900">
              <a:buFont typeface="Arial" panose="020B0604020202020204" pitchFamily="34" charset="0"/>
              <a:buChar char="•"/>
            </a:pPr>
            <a:r>
              <a:rPr lang="en-US" sz="2200" dirty="0"/>
              <a:t>This proposal includes five letters of support from local business owners and professionals attesting to the need for this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274616" y="638231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FA60EFB-5249-4EFD-BBEF-A61BF7F6A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2276" y="1085433"/>
            <a:ext cx="2586430" cy="540370"/>
          </a:xfrm>
          <a:prstGeom prst="rect">
            <a:avLst/>
          </a:prstGeom>
        </p:spPr>
      </p:pic>
      <p:pic>
        <p:nvPicPr>
          <p:cNvPr id="3" name="Picture 2">
            <a:extLst>
              <a:ext uri="{FF2B5EF4-FFF2-40B4-BE49-F238E27FC236}">
                <a16:creationId xmlns:a16="http://schemas.microsoft.com/office/drawing/2014/main" id="{594560C0-CF02-4AC5-AA7F-3C933843A755}"/>
              </a:ext>
            </a:extLst>
          </p:cNvPr>
          <p:cNvPicPr>
            <a:picLocks noChangeAspect="1"/>
          </p:cNvPicPr>
          <p:nvPr/>
        </p:nvPicPr>
        <p:blipFill>
          <a:blip r:embed="rId4"/>
          <a:stretch>
            <a:fillRect/>
          </a:stretch>
        </p:blipFill>
        <p:spPr>
          <a:xfrm>
            <a:off x="7506040" y="4518759"/>
            <a:ext cx="3174152" cy="2036971"/>
          </a:xfrm>
          <a:prstGeom prst="rect">
            <a:avLst/>
          </a:prstGeom>
        </p:spPr>
      </p:pic>
    </p:spTree>
    <p:extLst>
      <p:ext uri="{BB962C8B-B14F-4D97-AF65-F5344CB8AC3E}">
        <p14:creationId xmlns:p14="http://schemas.microsoft.com/office/powerpoint/2010/main" val="41548957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B417E9-25FC-42F9-AF31-8BD6370A7953}"/>
              </a:ext>
            </a:extLst>
          </p:cNvPr>
          <p:cNvSpPr txBox="1"/>
          <p:nvPr/>
        </p:nvSpPr>
        <p:spPr>
          <a:xfrm>
            <a:off x="1174873" y="1963150"/>
            <a:ext cx="9842253" cy="2446824"/>
          </a:xfrm>
          <a:prstGeom prst="rect">
            <a:avLst/>
          </a:prstGeom>
          <a:noFill/>
        </p:spPr>
        <p:txBody>
          <a:bodyPr wrap="square" rtlCol="0">
            <a:spAutoFit/>
          </a:bodyPr>
          <a:lstStyle/>
          <a:p>
            <a:r>
              <a:rPr lang="en-US" sz="3200" b="1" dirty="0">
                <a:solidFill>
                  <a:srgbClr val="4472C4"/>
                </a:solidFill>
              </a:rPr>
              <a:t>Motion, Decision Item D-11: </a:t>
            </a:r>
          </a:p>
          <a:p>
            <a:endParaRPr lang="en-US" sz="3200" b="1" dirty="0">
              <a:solidFill>
                <a:srgbClr val="0070C0"/>
              </a:solidFill>
            </a:endParaRPr>
          </a:p>
          <a:p>
            <a:pPr>
              <a:spcBef>
                <a:spcPts val="600"/>
              </a:spcBef>
              <a:tabLst>
                <a:tab pos="457200" algn="l"/>
              </a:tabLst>
              <a:defRPr/>
            </a:pPr>
            <a:r>
              <a:rPr lang="en-US" sz="2800" dirty="0"/>
              <a:t>That the Commission approve the Southern Union State Community College’s proposal to offer an Associate of Applied Science in Wellness and Therapeutic Massage. </a:t>
            </a:r>
          </a:p>
        </p:txBody>
      </p:sp>
    </p:spTree>
    <p:extLst>
      <p:ext uri="{BB962C8B-B14F-4D97-AF65-F5344CB8AC3E}">
        <p14:creationId xmlns:p14="http://schemas.microsoft.com/office/powerpoint/2010/main" val="37336428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44772" name="Rectangle 4"/>
          <p:cNvSpPr>
            <a:spLocks noChangeArrowheads="1"/>
          </p:cNvSpPr>
          <p:nvPr/>
        </p:nvSpPr>
        <p:spPr bwMode="auto">
          <a:xfrm>
            <a:off x="3238500" y="2343150"/>
            <a:ext cx="5943600" cy="1120140"/>
          </a:xfrm>
          <a:prstGeom prst="rect">
            <a:avLst/>
          </a:prstGeom>
          <a:noFill/>
          <a:ln w="9525">
            <a:noFill/>
            <a:miter lim="800000"/>
            <a:headEnd/>
            <a:tailEnd/>
          </a:ln>
          <a:effectLst/>
        </p:spPr>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0" i="0" u="none" strike="noStrike" kern="1200" cap="none" spc="0" normalizeH="0" baseline="0" noProof="0" dirty="0">
                <a:ln>
                  <a:noFill/>
                </a:ln>
                <a:solidFill>
                  <a:srgbClr val="FF0000"/>
                </a:solidFill>
                <a:effectLst/>
                <a:uLnTx/>
                <a:uFillTx/>
                <a:latin typeface="Calibri"/>
                <a:ea typeface="+mn-ea"/>
                <a:cs typeface="+mn-cs"/>
              </a:rPr>
              <a:t> </a:t>
            </a:r>
            <a:br>
              <a:rPr kumimoji="0" lang="en-US" sz="4950" b="0" i="0" u="none" strike="noStrike" kern="1200" cap="none" spc="0" normalizeH="0" baseline="0" noProof="0" dirty="0">
                <a:ln>
                  <a:noFill/>
                </a:ln>
                <a:solidFill>
                  <a:srgbClr val="FF0000"/>
                </a:solidFill>
                <a:effectLst/>
                <a:uLnTx/>
                <a:uFillTx/>
                <a:latin typeface="Calibri"/>
                <a:ea typeface="+mn-ea"/>
                <a:cs typeface="+mn-cs"/>
              </a:rPr>
            </a:br>
            <a:br>
              <a:rPr kumimoji="0" lang="en-US" sz="4950" b="0" i="0" u="none" strike="noStrike" kern="1200" cap="none" spc="0" normalizeH="0" baseline="0" noProof="0" dirty="0">
                <a:ln>
                  <a:noFill/>
                </a:ln>
                <a:solidFill>
                  <a:srgbClr val="FF0000"/>
                </a:solidFill>
                <a:effectLst/>
                <a:uLnTx/>
                <a:uFillTx/>
                <a:latin typeface="Calibri"/>
                <a:ea typeface="+mn-ea"/>
                <a:cs typeface="+mn-cs"/>
              </a:rPr>
            </a:br>
            <a:endParaRPr kumimoji="0" lang="en-US" sz="4950" b="0" i="0" u="none" strike="noStrike" kern="1200" cap="none" spc="0" normalizeH="0" baseline="0" noProof="0" dirty="0">
              <a:ln>
                <a:noFill/>
              </a:ln>
              <a:solidFill>
                <a:srgbClr val="FF0000"/>
              </a:solidFill>
              <a:effectLst/>
              <a:uLnTx/>
              <a:uFillTx/>
              <a:latin typeface="Calibri"/>
              <a:ea typeface="+mn-ea"/>
              <a:cs typeface="+mn-cs"/>
            </a:endParaRPr>
          </a:p>
        </p:txBody>
      </p:sp>
      <p:sp>
        <p:nvSpPr>
          <p:cNvPr id="5" name="TextBox 4"/>
          <p:cNvSpPr txBox="1"/>
          <p:nvPr/>
        </p:nvSpPr>
        <p:spPr>
          <a:xfrm>
            <a:off x="785326" y="2014500"/>
            <a:ext cx="10849947" cy="3944670"/>
          </a:xfrm>
          <a:prstGeom prst="rect">
            <a:avLst/>
          </a:prstGeom>
          <a:noFill/>
        </p:spPr>
        <p:txBody>
          <a:bodyPr wrap="square" rtlCol="0">
            <a:spAutoFit/>
          </a:bodyPr>
          <a:lstStyle/>
          <a:p>
            <a:pPr marL="457200" indent="-457200" defTabSz="685800">
              <a:spcAft>
                <a:spcPts val="1000"/>
              </a:spcAft>
              <a:buAutoNum type="arabicPeriod"/>
              <a:defRPr/>
            </a:pPr>
            <a:r>
              <a:rPr lang="en-US" sz="2400" dirty="0">
                <a:solidFill>
                  <a:prstClr val="black"/>
                </a:solidFill>
              </a:rPr>
              <a:t>Implementation of New Short Certificate Programs (Less than 30 Semester Hours)</a:t>
            </a:r>
          </a:p>
          <a:p>
            <a:pPr marL="457200" indent="-457200" defTabSz="685800">
              <a:spcAft>
                <a:spcPts val="1000"/>
              </a:spcAft>
              <a:buFontTx/>
              <a:buAutoNum type="arabicPeriod"/>
              <a:defRPr/>
            </a:pPr>
            <a:r>
              <a:rPr lang="en-US" sz="2400" dirty="0">
                <a:solidFill>
                  <a:prstClr val="black"/>
                </a:solidFill>
              </a:rPr>
              <a:t>Implementation of Non-Degree Programs at Senior Institutions</a:t>
            </a:r>
          </a:p>
          <a:p>
            <a:pPr marL="457200" marR="0" lvl="0" indent="-457200" algn="l" defTabSz="685800" rtl="0" eaLnBrk="1" fontAlgn="auto" latinLnBrk="0" hangingPunct="1">
              <a:lnSpc>
                <a:spcPct val="100000"/>
              </a:lnSpc>
              <a:spcBef>
                <a:spcPts val="0"/>
              </a:spcBef>
              <a:spcAft>
                <a:spcPts val="10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Changes to the Academic Program Inventory</a:t>
            </a:r>
          </a:p>
          <a:p>
            <a:pPr marL="457200" marR="0" lvl="0" indent="-457200" algn="l" defTabSz="685800" rtl="0" eaLnBrk="1" fontAlgn="auto" latinLnBrk="0" hangingPunct="1">
              <a:lnSpc>
                <a:spcPct val="100000"/>
              </a:lnSpc>
              <a:spcBef>
                <a:spcPts val="0"/>
              </a:spcBef>
              <a:spcAft>
                <a:spcPts val="1000"/>
              </a:spcAft>
              <a:buClrTx/>
              <a:buSzTx/>
              <a:buFont typeface="+mj-lt"/>
              <a:buAutoNum type="arabicPeriod"/>
              <a:tabLst/>
              <a:defRPr/>
            </a:pPr>
            <a:r>
              <a:rPr lang="en-US" sz="2400" dirty="0">
                <a:solidFill>
                  <a:prstClr val="black"/>
                </a:solidFill>
                <a:latin typeface="Calibri" panose="020F0502020204030204"/>
              </a:rPr>
              <a:t>Implementation of Distance Education Programs</a:t>
            </a:r>
          </a:p>
          <a:p>
            <a:pPr marL="457200" indent="-457200" defTabSz="685800">
              <a:spcAft>
                <a:spcPts val="1000"/>
              </a:spcAft>
              <a:buFont typeface="+mj-lt"/>
              <a:buAutoNum type="arabicPeriod"/>
              <a:defRPr/>
            </a:pPr>
            <a:r>
              <a:rPr lang="en-US" sz="2400" dirty="0">
                <a:solidFill>
                  <a:prstClr val="black"/>
                </a:solidFill>
              </a:rPr>
              <a:t>Updates to Units of Instruction, Research, Public Service, and Administration</a:t>
            </a:r>
          </a:p>
          <a:p>
            <a:pPr marL="457200" marR="0" lvl="0" indent="-457200" algn="l" defTabSz="685800" rtl="0" eaLnBrk="1" fontAlgn="auto" latinLnBrk="0" hangingPunct="1">
              <a:lnSpc>
                <a:spcPct val="100000"/>
              </a:lnSpc>
              <a:spcBef>
                <a:spcPts val="0"/>
              </a:spcBef>
              <a:spcAft>
                <a:spcPts val="10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Extensions/Alterations to Existing Programs of Instruction</a:t>
            </a:r>
          </a:p>
          <a:p>
            <a:pPr marL="457200" indent="-457200" defTabSz="685800">
              <a:spcAft>
                <a:spcPts val="1000"/>
              </a:spcAft>
              <a:buFont typeface="+mj-lt"/>
              <a:buAutoNum type="arabicPeriod"/>
              <a:defRPr/>
            </a:pPr>
            <a:r>
              <a:rPr lang="en-US" sz="2400" dirty="0">
                <a:solidFill>
                  <a:prstClr val="black"/>
                </a:solidFill>
              </a:rPr>
              <a:t>Summary of Post-Implementation Reports</a:t>
            </a:r>
          </a:p>
          <a:p>
            <a:pPr marL="342900" marR="0" lvl="0" indent="-342900" algn="l" defTabSz="685800" rtl="0" eaLnBrk="1" fontAlgn="auto" latinLnBrk="0" hangingPunct="1">
              <a:lnSpc>
                <a:spcPct val="100000"/>
              </a:lnSpc>
              <a:spcBef>
                <a:spcPts val="0"/>
              </a:spcBef>
              <a:spcAft>
                <a:spcPts val="1000"/>
              </a:spcAft>
              <a:buClrTx/>
              <a:buSzTx/>
              <a:buFont typeface="+mj-lt"/>
              <a:buAutoNum type="arabicPeriod" startAt="2"/>
              <a:tabLst/>
              <a:defRPr/>
            </a:pP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7" name="Rectangle 2"/>
          <p:cNvSpPr txBox="1">
            <a:spLocks noChangeArrowheads="1"/>
          </p:cNvSpPr>
          <p:nvPr/>
        </p:nvSpPr>
        <p:spPr>
          <a:xfrm>
            <a:off x="2667000" y="497180"/>
            <a:ext cx="6858000" cy="1120140"/>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j-ea"/>
                <a:cs typeface="+mj-cs"/>
              </a:rPr>
              <a:t>E. INFORMATION ITEMS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4F81BD"/>
                </a:solidFill>
                <a:effectLst/>
                <a:uLnTx/>
                <a:uFillTx/>
                <a:latin typeface="Calibri" panose="020F0502020204030204"/>
                <a:ea typeface="+mj-ea"/>
                <a:cs typeface="+mj-cs"/>
              </a:rPr>
              <a:t> </a:t>
            </a:r>
            <a:r>
              <a:rPr kumimoji="0" lang="en-US" sz="2400" b="1" i="0" u="none" strike="noStrike" kern="1200" cap="all" spc="0" normalizeH="0" baseline="0" noProof="0" dirty="0">
                <a:ln>
                  <a:noFill/>
                </a:ln>
                <a:solidFill>
                  <a:srgbClr val="4F81BD"/>
                </a:solidFill>
                <a:effectLst/>
                <a:uLnTx/>
                <a:uFillTx/>
                <a:latin typeface="Calibri" panose="020F0502020204030204"/>
                <a:ea typeface="+mj-ea"/>
                <a:cs typeface="+mj-cs"/>
              </a:rPr>
              <a:t> </a:t>
            </a:r>
          </a:p>
        </p:txBody>
      </p:sp>
      <p:pic>
        <p:nvPicPr>
          <p:cNvPr id="2" name="Picture 1">
            <a:extLst>
              <a:ext uri="{FF2B5EF4-FFF2-40B4-BE49-F238E27FC236}">
                <a16:creationId xmlns:a16="http://schemas.microsoft.com/office/drawing/2014/main" id="{7E2A432B-12CA-42DD-A50A-F36D1B8594E2}"/>
              </a:ext>
            </a:extLst>
          </p:cNvPr>
          <p:cNvPicPr>
            <a:picLocks noChangeAspect="1"/>
          </p:cNvPicPr>
          <p:nvPr/>
        </p:nvPicPr>
        <p:blipFill>
          <a:blip r:embed="rId3"/>
          <a:stretch>
            <a:fillRect/>
          </a:stretch>
        </p:blipFill>
        <p:spPr>
          <a:xfrm>
            <a:off x="10024741" y="136525"/>
            <a:ext cx="1610532" cy="1610532"/>
          </a:xfrm>
          <a:prstGeom prst="rect">
            <a:avLst/>
          </a:prstGeom>
        </p:spPr>
      </p:pic>
    </p:spTree>
    <p:extLst>
      <p:ext uri="{BB962C8B-B14F-4D97-AF65-F5344CB8AC3E}">
        <p14:creationId xmlns:p14="http://schemas.microsoft.com/office/powerpoint/2010/main" val="27051694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479478" cy="570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Programs that met post-implementation conditions</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600" dirty="0"/>
              <a:t>Athens State Community College: BS in Education in Educational Studies (CIP 13.9999)</a:t>
            </a:r>
          </a:p>
          <a:p>
            <a:endParaRPr lang="en-US" sz="1600" dirty="0"/>
          </a:p>
          <a:p>
            <a:pPr marL="342900" lvl="0" indent="-342900">
              <a:buFont typeface="Arial" panose="020B0604020202020204" pitchFamily="34" charset="0"/>
              <a:buChar char="•"/>
            </a:pPr>
            <a:r>
              <a:rPr lang="en-US" sz="2600" dirty="0"/>
              <a:t>Auburn University at Montgomery: BS in Communication Disorders</a:t>
            </a:r>
          </a:p>
          <a:p>
            <a:pPr marL="339725" lvl="0"/>
            <a:r>
              <a:rPr lang="en-US" sz="2600" dirty="0"/>
              <a:t>(CIP 51.0204)</a:t>
            </a:r>
          </a:p>
          <a:p>
            <a:pPr marL="339725" lvl="0"/>
            <a:endParaRPr lang="en-US" sz="1600" dirty="0"/>
          </a:p>
          <a:p>
            <a:pPr marL="339725" indent="-339725">
              <a:buFont typeface="Arial" panose="020B0604020202020204" pitchFamily="34" charset="0"/>
              <a:buChar char="•"/>
            </a:pPr>
            <a:r>
              <a:rPr lang="en-US" sz="2600" dirty="0"/>
              <a:t>Coastal Alabama Community College: AAS in Airframe Technology</a:t>
            </a:r>
          </a:p>
          <a:p>
            <a:pPr marL="339725"/>
            <a:r>
              <a:rPr lang="en-US" sz="2600" dirty="0"/>
              <a:t>(CIP 47.0607)</a:t>
            </a:r>
          </a:p>
          <a:p>
            <a:pPr lvl="0"/>
            <a:endParaRPr lang="en-US" sz="1600" dirty="0"/>
          </a:p>
          <a:p>
            <a:pPr marL="339725" indent="-339725">
              <a:buFont typeface="Arial" panose="020B0604020202020204" pitchFamily="34" charset="0"/>
              <a:buChar char="•"/>
            </a:pPr>
            <a:r>
              <a:rPr lang="en-US" sz="2600" dirty="0"/>
              <a:t>Coastal Alabama Community College: AAS in Powerplant Technology</a:t>
            </a:r>
          </a:p>
          <a:p>
            <a:pPr marL="339725"/>
            <a:r>
              <a:rPr lang="en-US" sz="2600" dirty="0"/>
              <a:t>(CIP 47.0608) </a:t>
            </a:r>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7375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490212" cy="493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Programs that met post-implementation conditions,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800" dirty="0"/>
              <a:t>Jacksonville State University: BS in Respiratory Therapy (CIP 51.0908)</a:t>
            </a:r>
          </a:p>
          <a:p>
            <a:endParaRPr lang="en-US" sz="1600" dirty="0"/>
          </a:p>
          <a:p>
            <a:pPr marL="342900" lvl="0" indent="-342900">
              <a:buFont typeface="Arial" panose="020B0604020202020204" pitchFamily="34" charset="0"/>
              <a:buChar char="•"/>
            </a:pPr>
            <a:r>
              <a:rPr lang="en-US" sz="2800" dirty="0"/>
              <a:t>Jacksonville State University: DNP in Nursing (CIP 51.3818)</a:t>
            </a:r>
          </a:p>
          <a:p>
            <a:pPr marL="339725" lvl="0"/>
            <a:endParaRPr lang="en-US" sz="1600" dirty="0"/>
          </a:p>
          <a:p>
            <a:pPr marL="339725" indent="-339725">
              <a:buFont typeface="Arial" panose="020B0604020202020204" pitchFamily="34" charset="0"/>
              <a:buChar char="•"/>
            </a:pPr>
            <a:r>
              <a:rPr lang="en-US" sz="2800" dirty="0"/>
              <a:t>University of Alabama at Birmingham: BA in Computer Science</a:t>
            </a:r>
          </a:p>
          <a:p>
            <a:pPr marL="339725"/>
            <a:r>
              <a:rPr lang="en-US" sz="2800" dirty="0"/>
              <a:t>(CIP 11.0101)</a:t>
            </a:r>
          </a:p>
          <a:p>
            <a:pPr lvl="0"/>
            <a:endParaRPr lang="en-US" sz="1600" dirty="0">
              <a:highlight>
                <a:srgbClr val="FFFF00"/>
              </a:highlight>
            </a:endParaRPr>
          </a:p>
          <a:p>
            <a:pPr marL="339725" indent="-339725">
              <a:buFont typeface="Arial" panose="020B0604020202020204" pitchFamily="34" charset="0"/>
              <a:buChar char="•"/>
            </a:pPr>
            <a:r>
              <a:rPr lang="en-US" sz="2800" dirty="0"/>
              <a:t>University of Alabama at Birmingham: BGS in General Studies</a:t>
            </a:r>
          </a:p>
          <a:p>
            <a:pPr marL="339725"/>
            <a:r>
              <a:rPr lang="en-US" sz="2800" dirty="0"/>
              <a:t>(CIP 24.0102) </a:t>
            </a:r>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74148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490212" cy="579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Programs that met post-implementation conditions,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indent="-339725">
              <a:buFont typeface="Arial" panose="020B0604020202020204" pitchFamily="34" charset="0"/>
              <a:buChar char="•"/>
            </a:pPr>
            <a:r>
              <a:rPr lang="en-US" sz="2800" dirty="0"/>
              <a:t>University of Alabama at Birmingham: BS in Digital Forensics</a:t>
            </a:r>
          </a:p>
          <a:p>
            <a:pPr marL="339725"/>
            <a:r>
              <a:rPr lang="en-US" sz="2800" dirty="0"/>
              <a:t>(CIP 43.0116)</a:t>
            </a:r>
          </a:p>
          <a:p>
            <a:pPr lvl="0"/>
            <a:endParaRPr lang="en-US" sz="1600" dirty="0">
              <a:highlight>
                <a:srgbClr val="FFFF00"/>
              </a:highlight>
            </a:endParaRPr>
          </a:p>
          <a:p>
            <a:pPr marL="339725" indent="-339725">
              <a:buFont typeface="Arial" panose="020B0604020202020204" pitchFamily="34" charset="0"/>
              <a:buChar char="•"/>
            </a:pPr>
            <a:r>
              <a:rPr lang="en-US" sz="2800" dirty="0"/>
              <a:t>University of Alabama at Birmingham: BS in Human Resource Management (CIP 52.1001)</a:t>
            </a:r>
          </a:p>
          <a:p>
            <a:pPr marL="339725" lvl="0"/>
            <a:endParaRPr lang="en-US" sz="1600" dirty="0"/>
          </a:p>
          <a:p>
            <a:pPr marL="339725" indent="-339725">
              <a:buFont typeface="Arial" panose="020B0604020202020204" pitchFamily="34" charset="0"/>
              <a:buChar char="•"/>
            </a:pPr>
            <a:r>
              <a:rPr lang="en-US" sz="2800" dirty="0"/>
              <a:t>University of Alabama at Birmingham: </a:t>
            </a:r>
            <a:r>
              <a:rPr lang="en-US" sz="2800" dirty="0" err="1"/>
              <a:t>MAEd</a:t>
            </a:r>
            <a:r>
              <a:rPr lang="en-US" sz="2800" dirty="0"/>
              <a:t> in School Psychometry</a:t>
            </a:r>
          </a:p>
          <a:p>
            <a:pPr marL="339725"/>
            <a:r>
              <a:rPr lang="en-US" sz="2800" dirty="0"/>
              <a:t>(CIP 13.0604)</a:t>
            </a:r>
          </a:p>
          <a:p>
            <a:pPr lvl="0"/>
            <a:endParaRPr lang="en-US" sz="1600" dirty="0">
              <a:highlight>
                <a:srgbClr val="FFFF00"/>
              </a:highlight>
            </a:endParaRPr>
          </a:p>
          <a:p>
            <a:pPr marL="339725" indent="-339725">
              <a:buFont typeface="Arial" panose="020B0604020202020204" pitchFamily="34" charset="0"/>
              <a:buChar char="•"/>
            </a:pPr>
            <a:r>
              <a:rPr lang="en-US" sz="2800" dirty="0"/>
              <a:t>University of Alabama at Birmingham: PhD in Educational Studies</a:t>
            </a:r>
          </a:p>
          <a:p>
            <a:pPr marL="339725"/>
            <a:r>
              <a:rPr lang="en-US" sz="2800" dirty="0"/>
              <a:t>in Diverse Populations (CIP 30.2301) </a:t>
            </a:r>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356244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490212" cy="493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Programs that met post-implementation conditions,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800" dirty="0"/>
              <a:t>University of Alabama at Birmingham: DNP in Nursing (CIP 51.3818)</a:t>
            </a:r>
          </a:p>
          <a:p>
            <a:pPr lvl="0"/>
            <a:endParaRPr lang="en-US" sz="1600" dirty="0">
              <a:highlight>
                <a:srgbClr val="FFFF00"/>
              </a:highlight>
            </a:endParaRPr>
          </a:p>
          <a:p>
            <a:pPr marL="339725" indent="-339725">
              <a:buFont typeface="Arial" panose="020B0604020202020204" pitchFamily="34" charset="0"/>
              <a:buChar char="•"/>
            </a:pPr>
            <a:r>
              <a:rPr lang="en-US" sz="2800" dirty="0"/>
              <a:t>University of Alabama in Huntsville: BA in Writing (CIP 23.1301)</a:t>
            </a:r>
          </a:p>
          <a:p>
            <a:pPr marL="339725" lvl="0"/>
            <a:endParaRPr lang="en-US" sz="1600" dirty="0"/>
          </a:p>
          <a:p>
            <a:pPr marL="339725" indent="-339725">
              <a:buFont typeface="Arial" panose="020B0604020202020204" pitchFamily="34" charset="0"/>
              <a:buChar char="•"/>
            </a:pPr>
            <a:r>
              <a:rPr lang="en-US" sz="2800" dirty="0"/>
              <a:t>University of Alabama in Huntsville : BA/BS in Professional Studies</a:t>
            </a:r>
          </a:p>
          <a:p>
            <a:pPr marL="339725"/>
            <a:r>
              <a:rPr lang="en-US" sz="2800" dirty="0"/>
              <a:t>(CIP 30.9999)</a:t>
            </a:r>
          </a:p>
          <a:p>
            <a:pPr lvl="0"/>
            <a:endParaRPr lang="en-US" sz="1600" dirty="0">
              <a:highlight>
                <a:srgbClr val="FFFF00"/>
              </a:highlight>
            </a:endParaRPr>
          </a:p>
          <a:p>
            <a:pPr marL="339725" indent="-339725">
              <a:buFont typeface="Arial" panose="020B0604020202020204" pitchFamily="34" charset="0"/>
              <a:buChar char="•"/>
            </a:pPr>
            <a:r>
              <a:rPr lang="en-US" sz="2800" dirty="0"/>
              <a:t>University of Alabama in Huntsville : MA in Professional Communication (CIP 09.0100) </a:t>
            </a:r>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1584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07493" y="476574"/>
            <a:ext cx="10881814" cy="450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L="514350" marR="0" lvl="0" indent="-514350" algn="l" defTabSz="914400" rtl="0" eaLnBrk="1" fontAlgn="auto" latinLnBrk="0" hangingPunct="1">
              <a:lnSpc>
                <a:spcPct val="100000"/>
              </a:lnSpc>
              <a:spcBef>
                <a:spcPct val="20000"/>
              </a:spcBef>
              <a:spcAft>
                <a:spcPts val="600"/>
              </a:spcAft>
              <a:buClrTx/>
              <a:buSzTx/>
              <a:buFontTx/>
              <a:buAutoNum type="alphaLcPeriod"/>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Programs that met post-implementation conditions, Continued</a:t>
            </a: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lvl="0" indent="-342900">
              <a:buFont typeface="Arial" panose="020B0604020202020204" pitchFamily="34" charset="0"/>
              <a:buChar char="•"/>
            </a:pPr>
            <a:r>
              <a:rPr lang="en-US" sz="2800" dirty="0"/>
              <a:t>University of Montevallo: BA/BS in Environmental Studies (CIP 03.0103)</a:t>
            </a:r>
          </a:p>
          <a:p>
            <a:pPr lvl="0"/>
            <a:endParaRPr lang="en-US" sz="1600" dirty="0">
              <a:highlight>
                <a:srgbClr val="FFFF00"/>
              </a:highlight>
            </a:endParaRPr>
          </a:p>
          <a:p>
            <a:pPr marL="339725" indent="-339725">
              <a:buFont typeface="Arial" panose="020B0604020202020204" pitchFamily="34" charset="0"/>
              <a:buChar char="•"/>
            </a:pPr>
            <a:r>
              <a:rPr lang="en-US" sz="2800" dirty="0"/>
              <a:t>University of North Alabama: BS in Engineering Technology (CIP 15.0000)</a:t>
            </a:r>
          </a:p>
          <a:p>
            <a:pPr marL="339725" lvl="0"/>
            <a:endParaRPr lang="en-US" sz="1600" dirty="0"/>
          </a:p>
          <a:p>
            <a:pPr marL="339725" indent="-339725">
              <a:buFont typeface="Arial" panose="020B0604020202020204" pitchFamily="34" charset="0"/>
              <a:buChar char="•"/>
            </a:pPr>
            <a:r>
              <a:rPr lang="en-US" sz="2800" dirty="0"/>
              <a:t>University of South Alabama: MM in Music (CIP 50.0901)</a:t>
            </a:r>
          </a:p>
          <a:p>
            <a:pPr lvl="0"/>
            <a:endParaRPr lang="en-US" sz="1600" dirty="0">
              <a:highlight>
                <a:srgbClr val="FFFF00"/>
              </a:highlight>
            </a:endParaRPr>
          </a:p>
          <a:p>
            <a:pPr marL="339725" indent="-339725">
              <a:buFont typeface="Arial" panose="020B0604020202020204" pitchFamily="34" charset="0"/>
              <a:buChar char="•"/>
            </a:pPr>
            <a:r>
              <a:rPr lang="en-US" sz="2800" dirty="0"/>
              <a:t>University of West Alabama: MS in Conservation Biology (CIP 26.1307) </a:t>
            </a:r>
          </a:p>
        </p:txBody>
      </p:sp>
      <p:sp>
        <p:nvSpPr>
          <p:cNvPr id="2" name="Slide Number Placeholder 1"/>
          <p:cNvSpPr>
            <a:spLocks noGrp="1"/>
          </p:cNvSpPr>
          <p:nvPr>
            <p:ph type="sldNum" sz="quarter" idx="12"/>
          </p:nvPr>
        </p:nvSpPr>
        <p:spPr>
          <a:xfrm>
            <a:off x="9387461"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019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D547-9954-47A4-B1D5-38B525AF75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0DEF38-76CB-4E59-9405-5AF2944AAAB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FA732CA-2614-4D6B-B5D0-EE455243893B}"/>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13</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968E129E-357A-42CA-BC94-CC9D1BCF7654}"/>
              </a:ext>
            </a:extLst>
          </p:cNvPr>
          <p:cNvPicPr>
            <a:picLocks noChangeAspect="1"/>
          </p:cNvPicPr>
          <p:nvPr/>
        </p:nvPicPr>
        <p:blipFill>
          <a:blip r:embed="rId2"/>
          <a:stretch>
            <a:fillRect/>
          </a:stretch>
        </p:blipFill>
        <p:spPr>
          <a:xfrm>
            <a:off x="0" y="468878"/>
            <a:ext cx="12192000" cy="5920243"/>
          </a:xfrm>
          <a:prstGeom prst="rect">
            <a:avLst/>
          </a:prstGeom>
        </p:spPr>
      </p:pic>
    </p:spTree>
    <p:extLst>
      <p:ext uri="{BB962C8B-B14F-4D97-AF65-F5344CB8AC3E}">
        <p14:creationId xmlns:p14="http://schemas.microsoft.com/office/powerpoint/2010/main" val="27472257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959666" y="283827"/>
            <a:ext cx="10026385" cy="28407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lang="en-US" sz="3600" b="1" dirty="0">
                <a:solidFill>
                  <a:srgbClr val="4472C4"/>
                </a:solidFill>
                <a:latin typeface="Calibri"/>
              </a:rPr>
              <a:t>7</a:t>
            </a:r>
            <a:r>
              <a:rPr kumimoji="0" lang="en-US" sz="3600" b="1" i="0" u="none" strike="noStrike" kern="1200" cap="none" spc="0" normalizeH="0" baseline="0" noProof="0" dirty="0">
                <a:ln>
                  <a:noFill/>
                </a:ln>
                <a:solidFill>
                  <a:srgbClr val="4472C4"/>
                </a:solidFill>
                <a:effectLst/>
                <a:uLnTx/>
                <a:uFillTx/>
                <a:latin typeface="Calibri"/>
                <a:ea typeface="+mn-ea"/>
                <a:cs typeface="+mn-cs"/>
              </a:rPr>
              <a:t>.	Summary of Post-Implementation Reports</a:t>
            </a:r>
          </a:p>
          <a:p>
            <a:pPr marR="0" lvl="0" algn="l" defTabSz="914400" rtl="0" eaLnBrk="1" fontAlgn="auto" latinLnBrk="0" hangingPunct="1">
              <a:lnSpc>
                <a:spcPct val="100000"/>
              </a:lnSpc>
              <a:spcBef>
                <a:spcPct val="20000"/>
              </a:spcBef>
              <a:spcAft>
                <a:spcPts val="600"/>
              </a:spcAft>
              <a:buClrTx/>
              <a:buSzTx/>
              <a:tabLst>
                <a:tab pos="457200" algn="l"/>
              </a:tabLst>
              <a:defRPr/>
            </a:pPr>
            <a:r>
              <a:rPr lang="en-US" sz="2800" b="1" dirty="0">
                <a:solidFill>
                  <a:srgbClr val="C00000"/>
                </a:solidFill>
                <a:latin typeface="Calibri" panose="020F0502020204030204"/>
              </a:rPr>
              <a:t>b.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Programs that did not meet post-implementation conditions</a:t>
            </a:r>
            <a:endParaRPr kumimoji="0" lang="en-US" sz="280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buClrTx/>
              <a:buSzTx/>
              <a:buFontTx/>
              <a:buNone/>
              <a:tabLst>
                <a:tab pos="457200" algn="l"/>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39725" indent="-339725">
              <a:buFont typeface="Arial" panose="020B0604020202020204" pitchFamily="34" charset="0"/>
              <a:buChar char="•"/>
            </a:pPr>
            <a:r>
              <a:rPr lang="en-US" sz="2800" dirty="0"/>
              <a:t>Coastal Alabama Community College: AAS in Avionics Technology</a:t>
            </a:r>
          </a:p>
          <a:p>
            <a:pPr marL="339725"/>
            <a:r>
              <a:rPr lang="en-US" sz="2800" dirty="0"/>
              <a:t>(CIP 47.0609)</a:t>
            </a:r>
          </a:p>
          <a:p>
            <a:pPr marL="342900" lvl="0" indent="-342900">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a:xfrm>
            <a:off x="9397400" y="6209048"/>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01334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131</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75482" y="1923394"/>
            <a:ext cx="10041036" cy="1585049"/>
          </a:xfrm>
          <a:prstGeom prst="rect">
            <a:avLst/>
          </a:prstGeom>
          <a:noFill/>
        </p:spPr>
        <p:txBody>
          <a:bodyPr wrap="square" rtlCol="0">
            <a:spAutoFit/>
          </a:bodyPr>
          <a:lstStyle/>
          <a:p>
            <a:r>
              <a:rPr lang="en-US" sz="3200" b="1" dirty="0">
                <a:solidFill>
                  <a:srgbClr val="4472C4"/>
                </a:solidFill>
              </a:rPr>
              <a:t>Motion, Decision Item E: </a:t>
            </a:r>
          </a:p>
          <a:p>
            <a:endParaRPr lang="en-US" sz="3200" b="1" dirty="0">
              <a:solidFill>
                <a:srgbClr val="0070C0"/>
              </a:solidFill>
            </a:endParaRPr>
          </a:p>
          <a:p>
            <a:pPr lvl="0">
              <a:spcBef>
                <a:spcPts val="600"/>
              </a:spcBef>
              <a:tabLst>
                <a:tab pos="457200" algn="l"/>
              </a:tabLst>
              <a:defRPr/>
            </a:pPr>
            <a:r>
              <a:rPr lang="en-US" sz="2800" dirty="0"/>
              <a:t>That the Commission accept the information items as presented.</a:t>
            </a:r>
          </a:p>
        </p:txBody>
      </p:sp>
    </p:spTree>
    <p:extLst>
      <p:ext uri="{BB962C8B-B14F-4D97-AF65-F5344CB8AC3E}">
        <p14:creationId xmlns:p14="http://schemas.microsoft.com/office/powerpoint/2010/main" val="8736494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1139952" y="646217"/>
            <a:ext cx="9070848" cy="1143000"/>
          </a:xfrm>
        </p:spPr>
        <p:txBody>
          <a:bodyPr>
            <a:normAutofit fontScale="90000"/>
          </a:bodyPr>
          <a:lstStyle/>
          <a:p>
            <a:pPr algn="ctr" defTabSz="798513"/>
            <a:br>
              <a:rPr lang="en-US" dirty="0">
                <a:solidFill>
                  <a:srgbClr val="0070C0"/>
                </a:solidFill>
                <a:latin typeface="Calibri" panose="020F0502020204030204" pitchFamily="34" charset="0"/>
                <a:cs typeface="Calibri" panose="020F0502020204030204" pitchFamily="34" charset="0"/>
              </a:rPr>
            </a:br>
            <a:r>
              <a:rPr lang="en-US" sz="5300" b="1" dirty="0">
                <a:solidFill>
                  <a:srgbClr val="4472C4"/>
                </a:solidFill>
                <a:latin typeface="Calibri" panose="020F0502020204030204" pitchFamily="34" charset="0"/>
                <a:cs typeface="Calibri" panose="020F0502020204030204" pitchFamily="34" charset="0"/>
              </a:rPr>
              <a:t>F.   ADJOURNMENT</a:t>
            </a:r>
            <a:br>
              <a:rPr lang="en-US" sz="5300" b="1" dirty="0">
                <a:solidFill>
                  <a:srgbClr val="0070C0"/>
                </a:solidFill>
                <a:latin typeface="Calibri" panose="020F0502020204030204" pitchFamily="34" charset="0"/>
                <a:cs typeface="Calibri" panose="020F0502020204030204" pitchFamily="34" charset="0"/>
              </a:rPr>
            </a:br>
            <a:r>
              <a:rPr lang="en-US" sz="3600" b="1"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8759687" y="6211783"/>
            <a:ext cx="2743200" cy="365125"/>
          </a:xfrm>
        </p:spPr>
        <p:txBody>
          <a:bodyPr/>
          <a:lstStyle/>
          <a:p>
            <a:fld id="{15C3AF50-45D8-4144-B114-A385979F8C17}" type="slidenum">
              <a:rPr lang="en-US" smtClean="0"/>
              <a:t>132</a:t>
            </a:fld>
            <a:endParaRPr lang="en-US" dirty="0"/>
          </a:p>
        </p:txBody>
      </p:sp>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algn="ctr"/>
            <a:r>
              <a:rPr lang="en-US" sz="6600" dirty="0">
                <a:solidFill>
                  <a:srgbClr val="FF0000"/>
                </a:solidFill>
              </a:rPr>
              <a:t> </a:t>
            </a:r>
            <a:br>
              <a:rPr lang="en-US" sz="6600" dirty="0">
                <a:solidFill>
                  <a:srgbClr val="FF0000"/>
                </a:solidFill>
              </a:rPr>
            </a:br>
            <a:br>
              <a:rPr lang="en-US" sz="6600" dirty="0">
                <a:solidFill>
                  <a:srgbClr val="FF0000"/>
                </a:solidFill>
              </a:rPr>
            </a:br>
            <a:endParaRPr lang="en-US" sz="6600" dirty="0">
              <a:solidFill>
                <a:srgbClr val="FF0000"/>
              </a:solidFill>
            </a:endParaRPr>
          </a:p>
        </p:txBody>
      </p:sp>
      <p:pic>
        <p:nvPicPr>
          <p:cNvPr id="5" name="Picture 4"/>
          <p:cNvPicPr>
            <a:picLocks noChangeAspect="1"/>
          </p:cNvPicPr>
          <p:nvPr/>
        </p:nvPicPr>
        <p:blipFill>
          <a:blip r:embed="rId2">
            <a:duotone>
              <a:schemeClr val="accent3">
                <a:shade val="45000"/>
                <a:satMod val="135000"/>
              </a:schemeClr>
              <a:prstClr val="white"/>
            </a:duotone>
            <a:extLst/>
          </a:blip>
          <a:stretch>
            <a:fillRect/>
          </a:stretch>
        </p:blipFill>
        <p:spPr>
          <a:xfrm>
            <a:off x="4822521" y="2350246"/>
            <a:ext cx="3068877" cy="2248948"/>
          </a:xfrm>
          <a:prstGeom prst="rect">
            <a:avLst/>
          </a:prstGeom>
        </p:spPr>
      </p:pic>
    </p:spTree>
    <p:extLst>
      <p:ext uri="{BB962C8B-B14F-4D97-AF65-F5344CB8AC3E}">
        <p14:creationId xmlns:p14="http://schemas.microsoft.com/office/powerpoint/2010/main" val="1892281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6296-EE84-45D5-8FD1-CE2C58A276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7C096C-ECE5-4ED3-9C45-8EB65514AE9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F027F2B-7F2C-4560-8562-384475D0B375}"/>
              </a:ext>
            </a:extLst>
          </p:cNvPr>
          <p:cNvPicPr>
            <a:picLocks noChangeAspect="1"/>
          </p:cNvPicPr>
          <p:nvPr/>
        </p:nvPicPr>
        <p:blipFill>
          <a:blip r:embed="rId2"/>
          <a:stretch>
            <a:fillRect/>
          </a:stretch>
        </p:blipFill>
        <p:spPr>
          <a:xfrm>
            <a:off x="1538287" y="490537"/>
            <a:ext cx="9115425" cy="5876925"/>
          </a:xfrm>
          <a:prstGeom prst="rect">
            <a:avLst/>
          </a:prstGeom>
        </p:spPr>
      </p:pic>
    </p:spTree>
    <p:extLst>
      <p:ext uri="{BB962C8B-B14F-4D97-AF65-F5344CB8AC3E}">
        <p14:creationId xmlns:p14="http://schemas.microsoft.com/office/powerpoint/2010/main" val="2561043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F1A4-EC79-4FD2-A707-31AC7B4366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EEA3C6-5565-4065-BF67-A8187047380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8241E47-84DD-4229-9152-1019DEA0D44B}"/>
              </a:ext>
            </a:extLst>
          </p:cNvPr>
          <p:cNvPicPr>
            <a:picLocks noChangeAspect="1"/>
          </p:cNvPicPr>
          <p:nvPr/>
        </p:nvPicPr>
        <p:blipFill>
          <a:blip r:embed="rId2"/>
          <a:stretch>
            <a:fillRect/>
          </a:stretch>
        </p:blipFill>
        <p:spPr>
          <a:xfrm>
            <a:off x="1285875" y="376237"/>
            <a:ext cx="9620250" cy="6105525"/>
          </a:xfrm>
          <a:prstGeom prst="rect">
            <a:avLst/>
          </a:prstGeom>
        </p:spPr>
      </p:pic>
    </p:spTree>
    <p:extLst>
      <p:ext uri="{BB962C8B-B14F-4D97-AF65-F5344CB8AC3E}">
        <p14:creationId xmlns:p14="http://schemas.microsoft.com/office/powerpoint/2010/main" val="2467601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Image result for student on computer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373" y="3360128"/>
            <a:ext cx="1170107" cy="1170107"/>
          </a:xfrm>
          <a:prstGeom prst="rect">
            <a:avLst/>
          </a:prstGeom>
          <a:noFill/>
          <a:extLst>
            <a:ext uri="{909E8E84-426E-40DD-AFC4-6F175D3DCCD1}">
              <a14:hiddenFill xmlns:a14="http://schemas.microsoft.com/office/drawing/2010/main">
                <a:solidFill>
                  <a:srgbClr val="FFFFFF"/>
                </a:solidFill>
              </a14:hiddenFill>
            </a:ext>
          </a:extLst>
        </p:spPr>
      </p:pic>
      <p:sp>
        <p:nvSpPr>
          <p:cNvPr id="41" name="Title 1"/>
          <p:cNvSpPr txBox="1">
            <a:spLocks/>
          </p:cNvSpPr>
          <p:nvPr/>
        </p:nvSpPr>
        <p:spPr>
          <a:xfrm>
            <a:off x="2952750" y="1028702"/>
            <a:ext cx="6286500" cy="369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fontScale="75000" lnSpcReduction="2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rgbClr val="0070C0"/>
                </a:solidFill>
                <a:effectLst/>
                <a:uLnTx/>
                <a:uFillTx/>
                <a:latin typeface="Calibri" panose="020F0502020204030204"/>
                <a:ea typeface="+mn-ea"/>
                <a:cs typeface="+mn-cs"/>
              </a:rPr>
              <a:t>Process</a:t>
            </a: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300" b="0" i="0" u="none" strike="noStrike" kern="1200" cap="none" spc="0" normalizeH="0" baseline="0" noProof="0" dirty="0">
                <a:ln>
                  <a:noFill/>
                </a:ln>
                <a:solidFill>
                  <a:srgbClr val="0070C0"/>
                </a:solidFill>
                <a:effectLst/>
                <a:uLnTx/>
                <a:uFillTx/>
                <a:latin typeface="Calibri" panose="020F0502020204030204"/>
                <a:ea typeface="+mn-ea"/>
                <a:cs typeface="+mn-cs"/>
              </a:rPr>
              <a:t>Flow Diagram</a:t>
            </a:r>
          </a:p>
        </p:txBody>
      </p:sp>
      <p:pic>
        <p:nvPicPr>
          <p:cNvPr id="6" name="Picture 5" descr="Nuage / &lt;strong&gt;cloud&lt;/strong&gt; by lmproulx - Nuage / &lt;strong&gt;cloud&lt;/strong&g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3557" y="2108531"/>
            <a:ext cx="1124356" cy="751913"/>
          </a:xfrm>
          <a:prstGeom prst="rect">
            <a:avLst/>
          </a:prstGeom>
        </p:spPr>
      </p:pic>
      <p:cxnSp>
        <p:nvCxnSpPr>
          <p:cNvPr id="10" name="Straight Arrow Connector 9"/>
          <p:cNvCxnSpPr>
            <a:cxnSpLocks/>
            <a:endCxn id="6" idx="2"/>
          </p:cNvCxnSpPr>
          <p:nvPr/>
        </p:nvCxnSpPr>
        <p:spPr>
          <a:xfrm flipV="1">
            <a:off x="3805817" y="2860442"/>
            <a:ext cx="239918" cy="4252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81120" y="4479001"/>
            <a:ext cx="12405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Student Applies for Federal Financial Aid  using the FAFSA </a:t>
            </a:r>
          </a:p>
        </p:txBody>
      </p:sp>
      <p:pic>
        <p:nvPicPr>
          <p:cNvPr id="26" name="Picture 25"/>
          <p:cNvPicPr>
            <a:picLocks noChangeAspect="1"/>
          </p:cNvPicPr>
          <p:nvPr/>
        </p:nvPicPr>
        <p:blipFill rotWithShape="1">
          <a:blip r:embed="rId5"/>
          <a:srcRect l="5091" t="1880"/>
          <a:stretch/>
        </p:blipFill>
        <p:spPr>
          <a:xfrm>
            <a:off x="7719184" y="2014977"/>
            <a:ext cx="1283667" cy="1210969"/>
          </a:xfrm>
          <a:prstGeom prst="rect">
            <a:avLst/>
          </a:prstGeom>
        </p:spPr>
      </p:pic>
      <p:cxnSp>
        <p:nvCxnSpPr>
          <p:cNvPr id="32" name="Straight Arrow Connector 31"/>
          <p:cNvCxnSpPr/>
          <p:nvPr/>
        </p:nvCxnSpPr>
        <p:spPr>
          <a:xfrm>
            <a:off x="4668035" y="2598915"/>
            <a:ext cx="2956566" cy="15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740315" y="1926040"/>
            <a:ext cx="1733021" cy="923330"/>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sng" strike="noStrike" kern="1200" cap="none" spc="0" normalizeH="0" baseline="0" noProof="0" dirty="0">
                <a:ln>
                  <a:noFill/>
                </a:ln>
                <a:solidFill>
                  <a:srgbClr val="FF0000"/>
                </a:solidFill>
                <a:effectLst/>
                <a:uLnTx/>
                <a:uFillTx/>
                <a:latin typeface="Calibri" panose="020F0502020204030204"/>
                <a:ea typeface="+mn-ea"/>
                <a:cs typeface="+mn-cs"/>
              </a:rPr>
              <a:t>Oracle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Compares/Matches data to see who has completed the FAFSA </a:t>
            </a:r>
          </a:p>
        </p:txBody>
      </p:sp>
      <p:sp>
        <p:nvSpPr>
          <p:cNvPr id="55" name="Flowchart: Magnetic Disk 54"/>
          <p:cNvSpPr/>
          <p:nvPr/>
        </p:nvSpPr>
        <p:spPr>
          <a:xfrm>
            <a:off x="3285439" y="3423196"/>
            <a:ext cx="778958" cy="852896"/>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Federal FAFSA Database</a:t>
            </a:r>
          </a:p>
        </p:txBody>
      </p:sp>
      <p:cxnSp>
        <p:nvCxnSpPr>
          <p:cNvPr id="56" name="Straight Arrow Connector 55"/>
          <p:cNvCxnSpPr>
            <a:cxnSpLocks/>
          </p:cNvCxnSpPr>
          <p:nvPr/>
        </p:nvCxnSpPr>
        <p:spPr>
          <a:xfrm flipV="1">
            <a:off x="2548207" y="3833535"/>
            <a:ext cx="724917" cy="333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Flowchart: Process 59"/>
          <p:cNvSpPr/>
          <p:nvPr/>
        </p:nvSpPr>
        <p:spPr>
          <a:xfrm>
            <a:off x="7472610" y="4369603"/>
            <a:ext cx="1714908" cy="542872"/>
          </a:xfrm>
          <a:prstGeom prst="flowChartProcess">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School Districts and High Schools</a:t>
            </a:r>
          </a:p>
        </p:txBody>
      </p:sp>
      <p:cxnSp>
        <p:nvCxnSpPr>
          <p:cNvPr id="62" name="Straight Arrow Connector 61"/>
          <p:cNvCxnSpPr>
            <a:cxnSpLocks/>
          </p:cNvCxnSpPr>
          <p:nvPr/>
        </p:nvCxnSpPr>
        <p:spPr>
          <a:xfrm>
            <a:off x="8540483" y="3244268"/>
            <a:ext cx="8343" cy="1080028"/>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a:off x="2502171" y="4122342"/>
            <a:ext cx="8749390" cy="2440204"/>
          </a:xfrm>
          <a:custGeom>
            <a:avLst/>
            <a:gdLst>
              <a:gd name="connsiteX0" fmla="*/ 6059978 w 6059978"/>
              <a:gd name="connsiteY0" fmla="*/ 1105593 h 1244794"/>
              <a:gd name="connsiteX1" fmla="*/ 2992582 w 6059978"/>
              <a:gd name="connsiteY1" fmla="*/ 1147156 h 1244794"/>
              <a:gd name="connsiteX2" fmla="*/ 0 w 6059978"/>
              <a:gd name="connsiteY2" fmla="*/ 0 h 1244794"/>
            </a:gdLst>
            <a:ahLst/>
            <a:cxnLst>
              <a:cxn ang="0">
                <a:pos x="connsiteX0" y="connsiteY0"/>
              </a:cxn>
              <a:cxn ang="0">
                <a:pos x="connsiteX1" y="connsiteY1"/>
              </a:cxn>
              <a:cxn ang="0">
                <a:pos x="connsiteX2" y="connsiteY2"/>
              </a:cxn>
            </a:cxnLst>
            <a:rect l="l" t="t" r="r" b="b"/>
            <a:pathLst>
              <a:path w="6059978" h="1244794">
                <a:moveTo>
                  <a:pt x="6059978" y="1105593"/>
                </a:moveTo>
                <a:cubicBezTo>
                  <a:pt x="5031278" y="1218507"/>
                  <a:pt x="4002578" y="1331421"/>
                  <a:pt x="2992582" y="1147156"/>
                </a:cubicBezTo>
                <a:cubicBezTo>
                  <a:pt x="1982586" y="962891"/>
                  <a:pt x="991293" y="481445"/>
                  <a:pt x="0" y="0"/>
                </a:cubicBezTo>
              </a:path>
            </a:pathLst>
          </a:cu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3543680" y="2367793"/>
            <a:ext cx="99899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ED Connect</a:t>
            </a:r>
          </a:p>
        </p:txBody>
      </p:sp>
      <p:sp>
        <p:nvSpPr>
          <p:cNvPr id="15" name="Rectangle 14"/>
          <p:cNvSpPr/>
          <p:nvPr/>
        </p:nvSpPr>
        <p:spPr>
          <a:xfrm>
            <a:off x="4675168" y="2624120"/>
            <a:ext cx="2820387" cy="30008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ACHE  Downloads Federal FAFSA Data</a:t>
            </a:r>
          </a:p>
        </p:txBody>
      </p:sp>
      <p:sp>
        <p:nvSpPr>
          <p:cNvPr id="40" name="TextBox 39"/>
          <p:cNvSpPr txBox="1"/>
          <p:nvPr/>
        </p:nvSpPr>
        <p:spPr>
          <a:xfrm rot="20447854">
            <a:off x="5668067" y="3477099"/>
            <a:ext cx="246595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AL Dept. of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Submits student data to ACHE </a:t>
            </a:r>
          </a:p>
        </p:txBody>
      </p:sp>
      <p:sp>
        <p:nvSpPr>
          <p:cNvPr id="34" name="Rectangle 33"/>
          <p:cNvSpPr/>
          <p:nvPr/>
        </p:nvSpPr>
        <p:spPr>
          <a:xfrm rot="290275">
            <a:off x="4126719" y="4722766"/>
            <a:ext cx="2898269" cy="3000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Authorized staff work with Students</a:t>
            </a:r>
          </a:p>
        </p:txBody>
      </p:sp>
      <p:sp>
        <p:nvSpPr>
          <p:cNvPr id="36" name="TextBox 35"/>
          <p:cNvSpPr txBox="1"/>
          <p:nvPr/>
        </p:nvSpPr>
        <p:spPr>
          <a:xfrm>
            <a:off x="647100" y="3134063"/>
            <a:ext cx="957633" cy="71558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Repeat process as needed.</a:t>
            </a:r>
          </a:p>
        </p:txBody>
      </p:sp>
      <p:pic>
        <p:nvPicPr>
          <p:cNvPr id="7" name="Picture 6"/>
          <p:cNvPicPr>
            <a:picLocks noChangeAspect="1"/>
          </p:cNvPicPr>
          <p:nvPr/>
        </p:nvPicPr>
        <p:blipFill>
          <a:blip r:embed="rId6"/>
          <a:stretch>
            <a:fillRect/>
          </a:stretch>
        </p:blipFill>
        <p:spPr>
          <a:xfrm>
            <a:off x="4512273" y="3369851"/>
            <a:ext cx="950171" cy="915965"/>
          </a:xfrm>
          <a:prstGeom prst="rect">
            <a:avLst/>
          </a:prstGeom>
        </p:spPr>
      </p:pic>
      <p:cxnSp>
        <p:nvCxnSpPr>
          <p:cNvPr id="31" name="Straight Arrow Connector 30"/>
          <p:cNvCxnSpPr/>
          <p:nvPr/>
        </p:nvCxnSpPr>
        <p:spPr>
          <a:xfrm flipV="1">
            <a:off x="5459042" y="3017873"/>
            <a:ext cx="2452697" cy="8729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792448" y="2891681"/>
            <a:ext cx="1597392" cy="1131079"/>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Sends participation and status reports by Schools and  Districts</a:t>
            </a:r>
          </a:p>
        </p:txBody>
      </p:sp>
      <p:sp>
        <p:nvSpPr>
          <p:cNvPr id="27" name="Title 1"/>
          <p:cNvSpPr txBox="1">
            <a:spLocks/>
          </p:cNvSpPr>
          <p:nvPr/>
        </p:nvSpPr>
        <p:spPr>
          <a:xfrm>
            <a:off x="990600" y="517525"/>
            <a:ext cx="10515600"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Process Flow Diagram</a:t>
            </a:r>
          </a:p>
        </p:txBody>
      </p:sp>
      <p:cxnSp>
        <p:nvCxnSpPr>
          <p:cNvPr id="29" name="Straight Arrow Connector 28">
            <a:extLst>
              <a:ext uri="{FF2B5EF4-FFF2-40B4-BE49-F238E27FC236}">
                <a16:creationId xmlns:a16="http://schemas.microsoft.com/office/drawing/2014/main" id="{3B7B71CC-9D3E-480B-B5D6-C901F2BECE25}"/>
              </a:ext>
            </a:extLst>
          </p:cNvPr>
          <p:cNvCxnSpPr>
            <a:cxnSpLocks/>
          </p:cNvCxnSpPr>
          <p:nvPr/>
        </p:nvCxnSpPr>
        <p:spPr>
          <a:xfrm>
            <a:off x="8966740" y="2376263"/>
            <a:ext cx="651682" cy="1406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AFD7F66-247D-4F74-9B2A-9FE4D72FCD9B}"/>
              </a:ext>
            </a:extLst>
          </p:cNvPr>
          <p:cNvSpPr txBox="1"/>
          <p:nvPr/>
        </p:nvSpPr>
        <p:spPr>
          <a:xfrm rot="816285">
            <a:off x="5942177" y="6030419"/>
            <a:ext cx="26940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Feedback Loop </a:t>
            </a:r>
          </a:p>
        </p:txBody>
      </p:sp>
      <p:cxnSp>
        <p:nvCxnSpPr>
          <p:cNvPr id="49" name="Straight Arrow Connector 48">
            <a:extLst>
              <a:ext uri="{FF2B5EF4-FFF2-40B4-BE49-F238E27FC236}">
                <a16:creationId xmlns:a16="http://schemas.microsoft.com/office/drawing/2014/main" id="{E1CB7A5D-69D0-47FF-988A-C79DA78059D7}"/>
              </a:ext>
            </a:extLst>
          </p:cNvPr>
          <p:cNvCxnSpPr>
            <a:cxnSpLocks/>
          </p:cNvCxnSpPr>
          <p:nvPr/>
        </p:nvCxnSpPr>
        <p:spPr>
          <a:xfrm flipH="1" flipV="1">
            <a:off x="8707336" y="2833162"/>
            <a:ext cx="1032979" cy="10987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Freeform 82">
            <a:extLst>
              <a:ext uri="{FF2B5EF4-FFF2-40B4-BE49-F238E27FC236}">
                <a16:creationId xmlns:a16="http://schemas.microsoft.com/office/drawing/2014/main" id="{274558E4-FFAA-4150-B477-8DB6B5267191}"/>
              </a:ext>
            </a:extLst>
          </p:cNvPr>
          <p:cNvSpPr/>
          <p:nvPr/>
        </p:nvSpPr>
        <p:spPr>
          <a:xfrm>
            <a:off x="3133090" y="4351374"/>
            <a:ext cx="4339519" cy="376418"/>
          </a:xfrm>
          <a:custGeom>
            <a:avLst/>
            <a:gdLst>
              <a:gd name="connsiteX0" fmla="*/ 6059978 w 6059978"/>
              <a:gd name="connsiteY0" fmla="*/ 1105593 h 1244794"/>
              <a:gd name="connsiteX1" fmla="*/ 2992582 w 6059978"/>
              <a:gd name="connsiteY1" fmla="*/ 1147156 h 1244794"/>
              <a:gd name="connsiteX2" fmla="*/ 0 w 6059978"/>
              <a:gd name="connsiteY2" fmla="*/ 0 h 1244794"/>
            </a:gdLst>
            <a:ahLst/>
            <a:cxnLst>
              <a:cxn ang="0">
                <a:pos x="connsiteX0" y="connsiteY0"/>
              </a:cxn>
              <a:cxn ang="0">
                <a:pos x="connsiteX1" y="connsiteY1"/>
              </a:cxn>
              <a:cxn ang="0">
                <a:pos x="connsiteX2" y="connsiteY2"/>
              </a:cxn>
            </a:cxnLst>
            <a:rect l="l" t="t" r="r" b="b"/>
            <a:pathLst>
              <a:path w="6059978" h="1244794">
                <a:moveTo>
                  <a:pt x="6059978" y="1105593"/>
                </a:moveTo>
                <a:cubicBezTo>
                  <a:pt x="5031278" y="1218507"/>
                  <a:pt x="4002578" y="1331421"/>
                  <a:pt x="2992582" y="1147156"/>
                </a:cubicBezTo>
                <a:cubicBezTo>
                  <a:pt x="1982586" y="962891"/>
                  <a:pt x="991293" y="481445"/>
                  <a:pt x="0" y="0"/>
                </a:cubicBezTo>
              </a:path>
            </a:pathLst>
          </a:custGeom>
          <a:noFill/>
          <a:ln w="57150" cap="flat" cmpd="sng" algn="ctr">
            <a:solidFill>
              <a:srgbClr val="0099F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966FFBB4-8997-45FE-90BF-31CB3B28CFC8}"/>
              </a:ext>
            </a:extLst>
          </p:cNvPr>
          <p:cNvCxnSpPr>
            <a:cxnSpLocks/>
            <a:endCxn id="83" idx="0"/>
          </p:cNvCxnSpPr>
          <p:nvPr/>
        </p:nvCxnSpPr>
        <p:spPr>
          <a:xfrm flipH="1">
            <a:off x="11251561" y="2860442"/>
            <a:ext cx="194110" cy="34292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6" name="Picture 4" descr="Can Oracle Be More Cloud Relevant With Their New Strategy? - Moor Insights  &amp;amp; Strategy">
            <a:extLst>
              <a:ext uri="{FF2B5EF4-FFF2-40B4-BE49-F238E27FC236}">
                <a16:creationId xmlns:a16="http://schemas.microsoft.com/office/drawing/2014/main" id="{063B41BC-6A9C-45DE-A5FF-52A267C4EE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5043" y="1968351"/>
            <a:ext cx="803563" cy="206227"/>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A5643FB9-729C-4B11-AAFC-FAEEE58602B3}"/>
              </a:ext>
            </a:extLst>
          </p:cNvPr>
          <p:cNvSpPr txBox="1"/>
          <p:nvPr/>
        </p:nvSpPr>
        <p:spPr>
          <a:xfrm rot="2655084">
            <a:off x="8833966" y="3097313"/>
            <a:ext cx="1067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Reports</a:t>
            </a:r>
          </a:p>
        </p:txBody>
      </p:sp>
      <p:sp>
        <p:nvSpPr>
          <p:cNvPr id="37" name="TextBox 36">
            <a:extLst>
              <a:ext uri="{FF2B5EF4-FFF2-40B4-BE49-F238E27FC236}">
                <a16:creationId xmlns:a16="http://schemas.microsoft.com/office/drawing/2014/main" id="{0D437A2A-6AB9-49A5-A910-0268397AFB07}"/>
              </a:ext>
            </a:extLst>
          </p:cNvPr>
          <p:cNvSpPr txBox="1"/>
          <p:nvPr/>
        </p:nvSpPr>
        <p:spPr>
          <a:xfrm>
            <a:off x="7784232" y="5526880"/>
            <a:ext cx="3067798" cy="715581"/>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Identifies and works to correct errors and  assist with verifications</a:t>
            </a:r>
          </a:p>
        </p:txBody>
      </p:sp>
      <p:pic>
        <p:nvPicPr>
          <p:cNvPr id="39" name="Picture 4" descr="Can Oracle Be More Cloud Relevant With Their New Strategy? - Moor Insights  &amp;amp; Strategy">
            <a:extLst>
              <a:ext uri="{FF2B5EF4-FFF2-40B4-BE49-F238E27FC236}">
                <a16:creationId xmlns:a16="http://schemas.microsoft.com/office/drawing/2014/main" id="{2C29237A-B7F4-4333-9DF6-729D7D2716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3864" y="5566314"/>
            <a:ext cx="803563" cy="2062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an Oracle Be More Cloud Relevant With Their New Strategy? - Moor Insights  &amp;amp; Strategy">
            <a:extLst>
              <a:ext uri="{FF2B5EF4-FFF2-40B4-BE49-F238E27FC236}">
                <a16:creationId xmlns:a16="http://schemas.microsoft.com/office/drawing/2014/main" id="{FA90F533-CAF1-4C4A-AD59-8103820EFA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1375" y="2906299"/>
            <a:ext cx="803563" cy="206227"/>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a:extLst>
              <a:ext uri="{FF2B5EF4-FFF2-40B4-BE49-F238E27FC236}">
                <a16:creationId xmlns:a16="http://schemas.microsoft.com/office/drawing/2014/main" id="{EEC7AE72-159B-4776-ABE6-AC5AD377EA27}"/>
              </a:ext>
            </a:extLst>
          </p:cNvPr>
          <p:cNvCxnSpPr>
            <a:cxnSpLocks/>
          </p:cNvCxnSpPr>
          <p:nvPr/>
        </p:nvCxnSpPr>
        <p:spPr>
          <a:xfrm flipV="1">
            <a:off x="2576178" y="3648852"/>
            <a:ext cx="612373" cy="5159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91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down)">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1000"/>
                                        <p:tgtEl>
                                          <p:spTgt spid="29"/>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3076"/>
                                        </p:tgtEl>
                                        <p:attrNameLst>
                                          <p:attrName>style.visibility</p:attrName>
                                        </p:attrNameLst>
                                      </p:cBhvr>
                                      <p:to>
                                        <p:strVal val="visible"/>
                                      </p:to>
                                    </p:set>
                                    <p:animEffect transition="in" filter="fade">
                                      <p:cBhvr>
                                        <p:cTn id="55" dur="500"/>
                                        <p:tgtEl>
                                          <p:spTgt spid="3076"/>
                                        </p:tgtEl>
                                      </p:cBhvr>
                                    </p:animEffect>
                                  </p:childTnLst>
                                </p:cTn>
                              </p:par>
                            </p:childTnLst>
                          </p:cTn>
                        </p:par>
                        <p:par>
                          <p:cTn id="56" fill="hold">
                            <p:stCondLst>
                              <p:cond delay="1500"/>
                            </p:stCondLst>
                            <p:childTnLst>
                              <p:par>
                                <p:cTn id="57" presetID="22" presetClass="entr" presetSubtype="1"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up)">
                                      <p:cBhvr>
                                        <p:cTn id="64" dur="500"/>
                                        <p:tgtEl>
                                          <p:spTgt spid="51"/>
                                        </p:tgtEl>
                                      </p:cBhvr>
                                    </p:animEffect>
                                  </p:childTnLst>
                                </p:cTn>
                              </p:par>
                            </p:childTnLst>
                          </p:cTn>
                        </p:par>
                        <p:par>
                          <p:cTn id="65" fill="hold">
                            <p:stCondLst>
                              <p:cond delay="500"/>
                            </p:stCondLst>
                            <p:childTnLst>
                              <p:par>
                                <p:cTn id="66" presetID="22" presetClass="entr" presetSubtype="2" fill="hold" grpId="0" nodeType="afterEffect">
                                  <p:stCondLst>
                                    <p:cond delay="0"/>
                                  </p:stCondLst>
                                  <p:childTnLst>
                                    <p:set>
                                      <p:cBhvr>
                                        <p:cTn id="67" dur="1" fill="hold">
                                          <p:stCondLst>
                                            <p:cond delay="0"/>
                                          </p:stCondLst>
                                        </p:cTn>
                                        <p:tgtEl>
                                          <p:spTgt spid="83"/>
                                        </p:tgtEl>
                                        <p:attrNameLst>
                                          <p:attrName>style.visibility</p:attrName>
                                        </p:attrNameLst>
                                      </p:cBhvr>
                                      <p:to>
                                        <p:strVal val="visible"/>
                                      </p:to>
                                    </p:set>
                                    <p:animEffect transition="in" filter="wipe(right)">
                                      <p:cBhvr>
                                        <p:cTn id="68" dur="500"/>
                                        <p:tgtEl>
                                          <p:spTgt spid="83"/>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up)">
                                      <p:cBhvr>
                                        <p:cTn id="75" dur="500"/>
                                        <p:tgtEl>
                                          <p:spTgt spid="37"/>
                                        </p:tgtEl>
                                      </p:cBhvr>
                                    </p:animEffect>
                                  </p:childTnLst>
                                </p:cTn>
                              </p:par>
                              <p:par>
                                <p:cTn id="76" presetID="10" presetClass="entr" presetSubtype="0"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left)">
                                      <p:cBhvr>
                                        <p:cTn id="83" dur="1000"/>
                                        <p:tgtEl>
                                          <p:spTgt spid="46"/>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00"/>
                                        <p:tgtEl>
                                          <p:spTgt spid="3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down)">
                                      <p:cBhvr>
                                        <p:cTn id="94" dur="500"/>
                                        <p:tgtEl>
                                          <p:spTgt spid="38"/>
                                        </p:tgtEl>
                                      </p:cBhvr>
                                    </p:animEffect>
                                  </p:childTnLst>
                                </p:cTn>
                              </p:par>
                            </p:childTnLst>
                          </p:cTn>
                        </p:par>
                        <p:par>
                          <p:cTn id="95" fill="hold">
                            <p:stCondLst>
                              <p:cond delay="500"/>
                            </p:stCondLst>
                            <p:childTnLst>
                              <p:par>
                                <p:cTn id="96" presetID="22" presetClass="entr" presetSubtype="2" fill="hold" nodeType="after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wipe(right)">
                                      <p:cBhvr>
                                        <p:cTn id="98" dur="1000"/>
                                        <p:tgtEl>
                                          <p:spTgt spid="49"/>
                                        </p:tgtEl>
                                      </p:cBhvr>
                                    </p:animEffect>
                                  </p:childTnLst>
                                </p:cTn>
                              </p:par>
                            </p:childTnLst>
                          </p:cTn>
                        </p:par>
                        <p:par>
                          <p:cTn id="99" fill="hold">
                            <p:stCondLst>
                              <p:cond delay="1500"/>
                            </p:stCondLst>
                            <p:childTnLst>
                              <p:par>
                                <p:cTn id="100" presetID="10" presetClass="entr" presetSubtype="0" fill="hold" grpId="0" nodeType="after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wipe(up)">
                                      <p:cBhvr>
                                        <p:cTn id="107" dur="1000"/>
                                        <p:tgtEl>
                                          <p:spTgt spid="62"/>
                                        </p:tgtEl>
                                      </p:cBhvr>
                                    </p:animEffect>
                                  </p:childTnLst>
                                </p:cTn>
                              </p:par>
                            </p:childTnLst>
                          </p:cTn>
                        </p:par>
                        <p:par>
                          <p:cTn id="108" fill="hold">
                            <p:stCondLst>
                              <p:cond delay="1000"/>
                            </p:stCondLst>
                            <p:childTnLst>
                              <p:par>
                                <p:cTn id="109" presetID="22" presetClass="entr" presetSubtype="4" fill="hold" grpId="0" nodeType="afterEffect">
                                  <p:stCondLst>
                                    <p:cond delay="0"/>
                                  </p:stCondLst>
                                  <p:childTnLst>
                                    <p:set>
                                      <p:cBhvr>
                                        <p:cTn id="110" dur="1" fill="hold">
                                          <p:stCondLst>
                                            <p:cond delay="0"/>
                                          </p:stCondLst>
                                        </p:cTn>
                                        <p:tgtEl>
                                          <p:spTgt spid="60"/>
                                        </p:tgtEl>
                                        <p:attrNameLst>
                                          <p:attrName>style.visibility</p:attrName>
                                        </p:attrNameLst>
                                      </p:cBhvr>
                                      <p:to>
                                        <p:strVal val="visible"/>
                                      </p:to>
                                    </p:set>
                                    <p:animEffect transition="in" filter="wipe(down)">
                                      <p:cBhvr>
                                        <p:cTn id="111" dur="500"/>
                                        <p:tgtEl>
                                          <p:spTgt spid="6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wipe(right)">
                                      <p:cBhvr>
                                        <p:cTn id="116" dur="500"/>
                                        <p:tgtEl>
                                          <p:spTgt spid="53"/>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wipe(right)">
                                      <p:cBhvr>
                                        <p:cTn id="1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5" grpId="0" animBg="1"/>
      <p:bldP spid="60" grpId="0" animBg="1"/>
      <p:bldP spid="83" grpId="0" animBg="1"/>
      <p:bldP spid="11" grpId="0"/>
      <p:bldP spid="15" grpId="0"/>
      <p:bldP spid="40" grpId="0"/>
      <p:bldP spid="34" grpId="0"/>
      <p:bldP spid="36" grpId="0" animBg="1"/>
      <p:bldP spid="38" grpId="0" animBg="1"/>
      <p:bldP spid="30" grpId="0"/>
      <p:bldP spid="53" grpId="0" animBg="1"/>
      <p:bldP spid="69" grpId="0"/>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p:spPr>
        <p:txBody>
          <a:bodyPr>
            <a:normAutofit/>
          </a:bodyPr>
          <a:lstStyle/>
          <a:p>
            <a:pPr algn="ctr"/>
            <a:r>
              <a:rPr lang="en-US" sz="3600" b="1" dirty="0">
                <a:solidFill>
                  <a:schemeClr val="accent1">
                    <a:lumMod val="75000"/>
                  </a:schemeClr>
                </a:solidFill>
                <a:latin typeface="Calibri" panose="020F0502020204030204" pitchFamily="34" charset="0"/>
                <a:cs typeface="Calibri" panose="020F0502020204030204" pitchFamily="34" charset="0"/>
              </a:rPr>
              <a:t>New Program Requests for FY 2022-23 (2 of 3)</a:t>
            </a:r>
          </a:p>
        </p:txBody>
      </p:sp>
      <p:sp>
        <p:nvSpPr>
          <p:cNvPr id="3" name="Content Placeholder 2"/>
          <p:cNvSpPr>
            <a:spLocks noGrp="1"/>
          </p:cNvSpPr>
          <p:nvPr>
            <p:ph idx="1"/>
          </p:nvPr>
        </p:nvSpPr>
        <p:spPr>
          <a:xfrm>
            <a:off x="669304" y="1373832"/>
            <a:ext cx="10515600" cy="5272065"/>
          </a:xfrm>
        </p:spPr>
        <p:txBody>
          <a:bodyPr>
            <a:noAutofit/>
          </a:bodyPr>
          <a:lstStyle/>
          <a:p>
            <a:pPr marL="0" lvl="0" indent="0">
              <a:buNone/>
            </a:pPr>
            <a:r>
              <a:rPr lang="en-US" sz="2400" b="1" u="sng" dirty="0"/>
              <a:t>Gaining Early Awareness and Readiness (GEAR UP) </a:t>
            </a:r>
            <a:r>
              <a:rPr lang="en-US" sz="2400" b="1" dirty="0"/>
              <a:t>($2,500,000) </a:t>
            </a:r>
          </a:p>
          <a:p>
            <a:pPr lvl="0"/>
            <a:r>
              <a:rPr lang="en-US" sz="2400" dirty="0"/>
              <a:t>ACHE has been asked to assume responsibility for the statewide aspect of this federal matching grant program currently administered by UAB. GEAR UP provides multi-year grants to states and partnerships to provide services.</a:t>
            </a:r>
          </a:p>
          <a:p>
            <a:pPr lvl="0"/>
            <a:r>
              <a:rPr lang="en-US" sz="2400" dirty="0"/>
              <a:t>GEAR UP</a:t>
            </a:r>
            <a:r>
              <a:rPr lang="en-US" sz="2400" b="1" dirty="0"/>
              <a:t> </a:t>
            </a:r>
            <a:r>
              <a:rPr lang="en-US" sz="2400" dirty="0"/>
              <a:t>is designed to increase the number of low-income students who are prepared to enter and succeed in postsecondary education. </a:t>
            </a:r>
          </a:p>
          <a:p>
            <a:pPr lvl="0"/>
            <a:r>
              <a:rPr lang="en-US" sz="2400" dirty="0"/>
              <a:t>GEAR UP grantees serve an entire cohort of students beginning no later than the seventh grade and follow the cohort through high school. </a:t>
            </a:r>
          </a:p>
          <a:p>
            <a:pPr lvl="0"/>
            <a:r>
              <a:rPr lang="en-US" sz="2400" dirty="0"/>
              <a:t>GEAR UP funds can also be used to provide college scholarships to low-income students.  </a:t>
            </a:r>
          </a:p>
          <a:p>
            <a:pPr marL="0" lvl="0" indent="0">
              <a:buNone/>
            </a:pPr>
            <a:endParaRPr lang="en-US" sz="2400" dirty="0"/>
          </a:p>
          <a:p>
            <a:pPr marL="0" marR="0" lvl="0" indent="0">
              <a:lnSpc>
                <a:spcPct val="150000"/>
              </a:lnSpc>
              <a:spcBef>
                <a:spcPts val="0"/>
              </a:spcBef>
              <a:spcAft>
                <a:spcPts val="0"/>
              </a:spcAft>
              <a:buNone/>
            </a:pPr>
            <a:endParaRPr lang="en-US" sz="2400" dirty="0">
              <a:solidFill>
                <a:srgbClr val="0070C0"/>
              </a:solidFill>
              <a:ea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17</a:t>
            </a:fld>
            <a:endParaRPr lang="en-US" dirty="0"/>
          </a:p>
        </p:txBody>
      </p:sp>
      <p:pic>
        <p:nvPicPr>
          <p:cNvPr id="5" name="Picture 4">
            <a:extLst>
              <a:ext uri="{FF2B5EF4-FFF2-40B4-BE49-F238E27FC236}">
                <a16:creationId xmlns:a16="http://schemas.microsoft.com/office/drawing/2014/main" id="{EEFD4121-A9B6-4617-AA9B-23CCFC1F95D6}"/>
              </a:ext>
            </a:extLst>
          </p:cNvPr>
          <p:cNvPicPr>
            <a:picLocks noChangeAspect="1"/>
          </p:cNvPicPr>
          <p:nvPr/>
        </p:nvPicPr>
        <p:blipFill>
          <a:blip r:embed="rId2"/>
          <a:stretch>
            <a:fillRect/>
          </a:stretch>
        </p:blipFill>
        <p:spPr>
          <a:xfrm>
            <a:off x="2546604" y="5020403"/>
            <a:ext cx="5463540" cy="1701072"/>
          </a:xfrm>
          <a:prstGeom prst="rect">
            <a:avLst/>
          </a:prstGeom>
        </p:spPr>
      </p:pic>
      <p:cxnSp>
        <p:nvCxnSpPr>
          <p:cNvPr id="7" name="Straight Connector 6">
            <a:extLst>
              <a:ext uri="{FF2B5EF4-FFF2-40B4-BE49-F238E27FC236}">
                <a16:creationId xmlns:a16="http://schemas.microsoft.com/office/drawing/2014/main" id="{449A9B18-7C0A-4977-9AE6-48154A5C90D9}"/>
              </a:ext>
            </a:extLst>
          </p:cNvPr>
          <p:cNvCxnSpPr/>
          <p:nvPr/>
        </p:nvCxnSpPr>
        <p:spPr>
          <a:xfrm>
            <a:off x="1947672" y="2514600"/>
            <a:ext cx="1847088"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06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21DAD-6899-450F-83A3-7354EDEF8EB3}"/>
              </a:ext>
            </a:extLst>
          </p:cNvPr>
          <p:cNvPicPr>
            <a:picLocks noChangeAspect="1"/>
          </p:cNvPicPr>
          <p:nvPr/>
        </p:nvPicPr>
        <p:blipFill>
          <a:blip r:embed="rId2"/>
          <a:stretch>
            <a:fillRect/>
          </a:stretch>
        </p:blipFill>
        <p:spPr>
          <a:xfrm>
            <a:off x="308236" y="1691640"/>
            <a:ext cx="11623587" cy="3653374"/>
          </a:xfrm>
          <a:prstGeom prst="rect">
            <a:avLst/>
          </a:prstGeom>
        </p:spPr>
      </p:pic>
      <p:pic>
        <p:nvPicPr>
          <p:cNvPr id="5" name="Picture 4">
            <a:extLst>
              <a:ext uri="{FF2B5EF4-FFF2-40B4-BE49-F238E27FC236}">
                <a16:creationId xmlns:a16="http://schemas.microsoft.com/office/drawing/2014/main" id="{CDCE2969-6CE6-4D64-B8D1-50BDBBCD75D6}"/>
              </a:ext>
            </a:extLst>
          </p:cNvPr>
          <p:cNvPicPr>
            <a:picLocks noChangeAspect="1"/>
          </p:cNvPicPr>
          <p:nvPr/>
        </p:nvPicPr>
        <p:blipFill>
          <a:blip r:embed="rId3"/>
          <a:stretch>
            <a:fillRect/>
          </a:stretch>
        </p:blipFill>
        <p:spPr>
          <a:xfrm>
            <a:off x="3186684" y="-18576"/>
            <a:ext cx="5463540" cy="1701072"/>
          </a:xfrm>
          <a:prstGeom prst="rect">
            <a:avLst/>
          </a:prstGeom>
        </p:spPr>
      </p:pic>
    </p:spTree>
    <p:extLst>
      <p:ext uri="{BB962C8B-B14F-4D97-AF65-F5344CB8AC3E}">
        <p14:creationId xmlns:p14="http://schemas.microsoft.com/office/powerpoint/2010/main" val="2027099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p:spPr>
        <p:txBody>
          <a:bodyPr>
            <a:normAutofit/>
          </a:bodyPr>
          <a:lstStyle/>
          <a:p>
            <a:pPr algn="ctr"/>
            <a:r>
              <a:rPr lang="en-US" sz="3600" b="1" dirty="0">
                <a:solidFill>
                  <a:schemeClr val="accent1">
                    <a:lumMod val="75000"/>
                  </a:schemeClr>
                </a:solidFill>
                <a:latin typeface="Calibri" panose="020F0502020204030204" pitchFamily="34" charset="0"/>
                <a:cs typeface="Calibri" panose="020F0502020204030204" pitchFamily="34" charset="0"/>
              </a:rPr>
              <a:t>New Program Requests for FY 2022-23 (3 of 3)</a:t>
            </a:r>
          </a:p>
        </p:txBody>
      </p:sp>
      <p:sp>
        <p:nvSpPr>
          <p:cNvPr id="3" name="Content Placeholder 2"/>
          <p:cNvSpPr>
            <a:spLocks noGrp="1"/>
          </p:cNvSpPr>
          <p:nvPr>
            <p:ph idx="1"/>
          </p:nvPr>
        </p:nvSpPr>
        <p:spPr>
          <a:xfrm>
            <a:off x="1094377" y="1364405"/>
            <a:ext cx="10003246" cy="5272065"/>
          </a:xfrm>
        </p:spPr>
        <p:txBody>
          <a:bodyPr>
            <a:noAutofit/>
          </a:bodyPr>
          <a:lstStyle/>
          <a:p>
            <a:r>
              <a:rPr lang="en-US" sz="2400" b="1" u="sng" dirty="0"/>
              <a:t>Higher Education Micro-Credential Fund</a:t>
            </a:r>
            <a:r>
              <a:rPr lang="en-US" sz="2400" b="1" dirty="0"/>
              <a:t> ($1,000,000)</a:t>
            </a:r>
            <a:r>
              <a:rPr lang="en-US" sz="2400" dirty="0"/>
              <a:t> The Higher Education Micro-Credential Fund will support the development of short-term certificates at the state’s universities that lead to industry recognized credentials. Alabama’s 2021 Talent Development Strategic Plan highlights the importance of industry-validated, short-term credentials that can be articulated with degree programs, which are commonly known as “micro-credentials.” This fund will support four-year institutions in developing innovative micro-credential programs that advance their missions and support state strategic goals for talent development. </a:t>
            </a:r>
          </a:p>
          <a:p>
            <a:pPr lvl="0"/>
            <a:r>
              <a:rPr lang="en-US" sz="2400" dirty="0"/>
              <a:t>ACCS received funding to support the development of micro-credentials at their institutions in their 2021-22 budget. </a:t>
            </a:r>
          </a:p>
          <a:p>
            <a:pPr lvl="0"/>
            <a:r>
              <a:rPr lang="en-US" sz="2400" dirty="0"/>
              <a:t>These educational vignettes can be incorporated into existing academic programs or serve as a stand-alone credential available to persons seeking to enhance their work skills. </a:t>
            </a:r>
          </a:p>
          <a:p>
            <a:pPr lvl="0"/>
            <a:endParaRPr lang="en-US" sz="2400" dirty="0"/>
          </a:p>
          <a:p>
            <a:pPr lvl="0"/>
            <a:endParaRPr lang="en-US" sz="2400" dirty="0"/>
          </a:p>
          <a:p>
            <a:pPr marL="457200" marR="0" lvl="0" indent="-457200">
              <a:lnSpc>
                <a:spcPct val="150000"/>
              </a:lnSpc>
              <a:spcBef>
                <a:spcPts val="0"/>
              </a:spcBef>
              <a:spcAft>
                <a:spcPts val="0"/>
              </a:spcAft>
              <a:buAutoNum type="arabicPeriod"/>
            </a:pPr>
            <a:endParaRPr lang="en-US" sz="2400" dirty="0">
              <a:solidFill>
                <a:srgbClr val="0070C0"/>
              </a:solidFill>
              <a:ea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19</a:t>
            </a:fld>
            <a:endParaRPr lang="en-US" dirty="0"/>
          </a:p>
        </p:txBody>
      </p:sp>
    </p:spTree>
    <p:extLst>
      <p:ext uri="{BB962C8B-B14F-4D97-AF65-F5344CB8AC3E}">
        <p14:creationId xmlns:p14="http://schemas.microsoft.com/office/powerpoint/2010/main" val="1519523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C3AF50-45D8-4144-B114-A385979F8C17}" type="slidenum">
              <a:rPr lang="en-US" smtClean="0"/>
              <a:t>2</a:t>
            </a:fld>
            <a:endParaRPr lang="en-US" dirty="0"/>
          </a:p>
        </p:txBody>
      </p:sp>
      <p:sp>
        <p:nvSpPr>
          <p:cNvPr id="4" name="Title 1"/>
          <p:cNvSpPr txBox="1">
            <a:spLocks/>
          </p:cNvSpPr>
          <p:nvPr/>
        </p:nvSpPr>
        <p:spPr>
          <a:xfrm>
            <a:off x="1308765" y="440689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857250" indent="-857250">
              <a:buAutoNum type="romanUcPeriod"/>
              <a:tabLst>
                <a:tab pos="688975" algn="l"/>
              </a:tabLst>
            </a:pPr>
            <a:r>
              <a:rPr lang="en-US" b="1" dirty="0">
                <a:solidFill>
                  <a:srgbClr val="4472C4"/>
                </a:solidFill>
                <a:latin typeface="+mn-lt"/>
              </a:rPr>
              <a:t>CALL TO </a:t>
            </a:r>
            <a:r>
              <a:rPr lang="en-US" b="1" dirty="0">
                <a:solidFill>
                  <a:schemeClr val="accent5"/>
                </a:solidFill>
                <a:latin typeface="+mn-lt"/>
              </a:rPr>
              <a:t>ORDER, PRAYER, AND PLEDGE OF ALLEGIANCE </a:t>
            </a:r>
          </a:p>
          <a:p>
            <a:pPr>
              <a:tabLst>
                <a:tab pos="688975" algn="l"/>
              </a:tabLst>
            </a:pPr>
            <a:endParaRPr lang="en-US" b="1" dirty="0"/>
          </a:p>
        </p:txBody>
      </p:sp>
      <p:pic>
        <p:nvPicPr>
          <p:cNvPr id="2" name="Picture 1"/>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512386" y="708601"/>
            <a:ext cx="3068877" cy="2248948"/>
          </a:xfrm>
          <a:prstGeom prst="rect">
            <a:avLst/>
          </a:prstGeom>
        </p:spPr>
      </p:pic>
      <p:pic>
        <p:nvPicPr>
          <p:cNvPr id="5" name="Picture 4">
            <a:extLst>
              <a:ext uri="{FF2B5EF4-FFF2-40B4-BE49-F238E27FC236}">
                <a16:creationId xmlns:a16="http://schemas.microsoft.com/office/drawing/2014/main" id="{442C4258-7DF6-4D44-8F33-A24A92D6D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871" y="495851"/>
            <a:ext cx="5116929" cy="2674448"/>
          </a:xfrm>
          <a:prstGeom prst="rect">
            <a:avLst/>
          </a:prstGeom>
        </p:spPr>
      </p:pic>
    </p:spTree>
    <p:extLst>
      <p:ext uri="{BB962C8B-B14F-4D97-AF65-F5344CB8AC3E}">
        <p14:creationId xmlns:p14="http://schemas.microsoft.com/office/powerpoint/2010/main" val="68914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9F64BA-D65A-4CA1-9D58-F4664CA3FDE3}"/>
              </a:ext>
            </a:extLst>
          </p:cNvPr>
          <p:cNvSpPr/>
          <p:nvPr/>
        </p:nvSpPr>
        <p:spPr>
          <a:xfrm>
            <a:off x="922215" y="302359"/>
            <a:ext cx="10832123" cy="6309420"/>
          </a:xfrm>
          <a:prstGeom prst="rect">
            <a:avLst/>
          </a:prstGeom>
        </p:spPr>
        <p:txBody>
          <a:bodyPr wrap="square">
            <a:spAutoFit/>
          </a:bodyPr>
          <a:lstStyle/>
          <a:p>
            <a:pPr lvl="0" algn="ctr">
              <a:defRPr/>
            </a:pPr>
            <a:r>
              <a:rPr lang="en-US" sz="4000" b="1" dirty="0">
                <a:solidFill>
                  <a:srgbClr val="4472C4"/>
                </a:solidFill>
                <a:cs typeface="Arial" panose="020B0604020202020204" pitchFamily="34" charset="0"/>
              </a:rPr>
              <a:t>Assumptions for Other Existing Programs </a:t>
            </a:r>
          </a:p>
          <a:p>
            <a:pPr lvl="0">
              <a:defRPr/>
            </a:pPr>
            <a:endParaRPr lang="en-US" sz="2800" b="1" dirty="0">
              <a:solidFill>
                <a:prstClr val="black"/>
              </a:solidFill>
              <a:cs typeface="Arial" panose="020B0604020202020204" pitchFamily="34" charset="0"/>
            </a:endParaRPr>
          </a:p>
          <a:p>
            <a:pPr marL="457200" lvl="0" indent="-457200">
              <a:buFont typeface="Arial" panose="020B0604020202020204" pitchFamily="34" charset="0"/>
              <a:buChar char="•"/>
              <a:defRPr/>
            </a:pPr>
            <a:r>
              <a:rPr lang="en-US" sz="2800" b="1" dirty="0">
                <a:solidFill>
                  <a:srgbClr val="000000"/>
                </a:solidFill>
                <a:ea typeface="Times New Roman" panose="02020603050405020304" pitchFamily="18" charset="0"/>
                <a:cs typeface="Times New Roman" panose="02020603050405020304" pitchFamily="18" charset="0"/>
              </a:rPr>
              <a:t>5% for Student Assistance </a:t>
            </a:r>
          </a:p>
          <a:p>
            <a:pPr marL="457200" lvl="0" indent="-457200">
              <a:buFont typeface="Arial" panose="020B0604020202020204" pitchFamily="34" charset="0"/>
              <a:buChar char="•"/>
              <a:defRPr/>
            </a:pPr>
            <a:r>
              <a:rPr lang="en-US" sz="2800" b="1" dirty="0">
                <a:solidFill>
                  <a:srgbClr val="000000"/>
                </a:solidFill>
                <a:ea typeface="Times New Roman" panose="02020603050405020304" pitchFamily="18" charset="0"/>
                <a:cs typeface="Times New Roman" panose="02020603050405020304" pitchFamily="18" charset="0"/>
              </a:rPr>
              <a:t>5% for other Educational Activities</a:t>
            </a:r>
          </a:p>
          <a:p>
            <a:pPr marL="457200" lvl="0" indent="-457200">
              <a:buFont typeface="Arial" panose="020B0604020202020204" pitchFamily="34" charset="0"/>
              <a:buChar char="•"/>
              <a:defRPr/>
            </a:pPr>
            <a:r>
              <a:rPr lang="en-US" sz="2800" b="1" dirty="0">
                <a:solidFill>
                  <a:srgbClr val="000000"/>
                </a:solidFill>
                <a:ea typeface="Times New Roman" panose="02020603050405020304" pitchFamily="18" charset="0"/>
                <a:cs typeface="Times New Roman" panose="02020603050405020304" pitchFamily="18" charset="0"/>
              </a:rPr>
              <a:t>Most State Programs are held at prior year appropriations</a:t>
            </a:r>
            <a:r>
              <a:rPr lang="en-US" sz="2800" dirty="0">
                <a:solidFill>
                  <a:srgbClr val="000000"/>
                </a:solidFill>
                <a:ea typeface="Times New Roman" panose="02020603050405020304" pitchFamily="18" charset="0"/>
                <a:cs typeface="Times New Roman" panose="02020603050405020304" pitchFamily="18" charset="0"/>
              </a:rPr>
              <a:t>, except for: </a:t>
            </a:r>
          </a:p>
          <a:p>
            <a:pPr marL="914400" lvl="1" indent="-457200">
              <a:buFont typeface="Arial" panose="020B0604020202020204" pitchFamily="34" charset="0"/>
              <a:buChar char="•"/>
              <a:defRPr/>
            </a:pPr>
            <a:r>
              <a:rPr lang="en-US" sz="2800" b="1" dirty="0">
                <a:solidFill>
                  <a:srgbClr val="FF0000"/>
                </a:solidFill>
                <a:ea typeface="Times New Roman" panose="02020603050405020304" pitchFamily="18" charset="0"/>
                <a:cs typeface="Times New Roman" panose="02020603050405020304" pitchFamily="18" charset="0"/>
              </a:rPr>
              <a:t>AKEEP, </a:t>
            </a:r>
            <a:r>
              <a:rPr lang="en-US" sz="2800" dirty="0">
                <a:solidFill>
                  <a:srgbClr val="000000"/>
                </a:solidFill>
                <a:ea typeface="Times New Roman" panose="02020603050405020304" pitchFamily="18" charset="0"/>
                <a:cs typeface="Times New Roman" panose="02020603050405020304" pitchFamily="18" charset="0"/>
              </a:rPr>
              <a:t>50% increase ($49,473) to support their initiative to help address Alabama’s Teacher shortage in Math and Science.</a:t>
            </a:r>
          </a:p>
          <a:p>
            <a:pPr marL="914400" lvl="1" indent="-457200">
              <a:buFont typeface="Arial" panose="020B0604020202020204" pitchFamily="34" charset="0"/>
              <a:buChar char="•"/>
              <a:defRPr/>
            </a:pPr>
            <a:r>
              <a:rPr lang="en-US" sz="2800" dirty="0">
                <a:solidFill>
                  <a:srgbClr val="000000"/>
                </a:solidFill>
                <a:ea typeface="Times New Roman" panose="02020603050405020304" pitchFamily="18" charset="0"/>
                <a:cs typeface="Times New Roman" panose="02020603050405020304" pitchFamily="18" charset="0"/>
              </a:rPr>
              <a:t>The first cohort of licensed teachers from South Korea are now being enrolled in graduate schools in Alabama and will soon have teaching experiences in participating school districts. </a:t>
            </a:r>
          </a:p>
          <a:p>
            <a:pPr marL="914400" lvl="1" indent="-457200">
              <a:buFont typeface="Arial" panose="020B0604020202020204" pitchFamily="34" charset="0"/>
              <a:buChar char="•"/>
              <a:defRPr/>
            </a:pPr>
            <a:r>
              <a:rPr lang="en-US" sz="2800" b="1" dirty="0">
                <a:solidFill>
                  <a:srgbClr val="FF0000"/>
                </a:solidFill>
                <a:ea typeface="Times New Roman" panose="02020603050405020304" pitchFamily="18" charset="0"/>
                <a:cs typeface="Times New Roman" panose="02020603050405020304" pitchFamily="18" charset="0"/>
              </a:rPr>
              <a:t>HBCU Consortium </a:t>
            </a:r>
            <a:r>
              <a:rPr lang="en-US" sz="2800" dirty="0">
                <a:solidFill>
                  <a:srgbClr val="000000"/>
                </a:solidFill>
                <a:ea typeface="Times New Roman" panose="02020603050405020304" pitchFamily="18" charset="0"/>
                <a:cs typeface="Times New Roman" panose="02020603050405020304" pitchFamily="18" charset="0"/>
              </a:rPr>
              <a:t>12%  ($82,500) increase to support professional development opportunities for member institution staff.</a:t>
            </a:r>
          </a:p>
          <a:p>
            <a:pPr marL="457200" lvl="0" indent="-457200">
              <a:buFont typeface="Arial" panose="020B0604020202020204" pitchFamily="34" charset="0"/>
              <a:buChar char="•"/>
              <a:defRPr/>
            </a:pPr>
            <a:endParaRPr lang="en-US" sz="2800" b="1" dirty="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400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826154" y="705017"/>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b="1" dirty="0">
                <a:solidFill>
                  <a:srgbClr val="4472C4"/>
                </a:solidFill>
                <a:latin typeface="+mn-lt"/>
              </a:rPr>
              <a:t>VIII</a:t>
            </a:r>
            <a:r>
              <a:rPr kumimoji="0" lang="en-US" b="1" i="0" u="none" strike="noStrike" kern="1200" cap="all" spc="0" normalizeH="0" baseline="0" noProof="0" dirty="0">
                <a:ln>
                  <a:noFill/>
                </a:ln>
                <a:solidFill>
                  <a:srgbClr val="4472C4"/>
                </a:solidFill>
                <a:effectLst/>
                <a:uLnTx/>
                <a:uFillTx/>
                <a:latin typeface="+mn-lt"/>
              </a:rPr>
              <a:t>.   DISCUSSION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3" name="Picture 2">
            <a:extLst>
              <a:ext uri="{FF2B5EF4-FFF2-40B4-BE49-F238E27FC236}">
                <a16:creationId xmlns:a16="http://schemas.microsoft.com/office/drawing/2014/main" id="{8BCCD765-BD88-4206-845B-50E794B6C1CB}"/>
              </a:ext>
            </a:extLst>
          </p:cNvPr>
          <p:cNvPicPr>
            <a:picLocks noChangeAspect="1"/>
          </p:cNvPicPr>
          <p:nvPr/>
        </p:nvPicPr>
        <p:blipFill>
          <a:blip r:embed="rId3"/>
          <a:stretch>
            <a:fillRect/>
          </a:stretch>
        </p:blipFill>
        <p:spPr>
          <a:xfrm>
            <a:off x="3395238" y="1798864"/>
            <a:ext cx="5401524" cy="3493311"/>
          </a:xfrm>
          <a:prstGeom prst="rect">
            <a:avLst/>
          </a:prstGeom>
        </p:spPr>
      </p:pic>
      <p:sp>
        <p:nvSpPr>
          <p:cNvPr id="4" name="Slide Number Placeholder 5">
            <a:extLst>
              <a:ext uri="{FF2B5EF4-FFF2-40B4-BE49-F238E27FC236}">
                <a16:creationId xmlns:a16="http://schemas.microsoft.com/office/drawing/2014/main" id="{2F2A1D27-07EB-4E06-B36A-5C593E6928E0}"/>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21</a:t>
            </a:fld>
            <a:endParaRPr lang="en-US" dirty="0"/>
          </a:p>
        </p:txBody>
      </p:sp>
    </p:spTree>
    <p:extLst>
      <p:ext uri="{BB962C8B-B14F-4D97-AF65-F5344CB8AC3E}">
        <p14:creationId xmlns:p14="http://schemas.microsoft.com/office/powerpoint/2010/main" val="299342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1038941" y="-689189"/>
            <a:ext cx="10490040" cy="2185214"/>
          </a:xfrm>
          <a:prstGeom prst="rect">
            <a:avLst/>
          </a:prstGeom>
          <a:noFill/>
        </p:spPr>
        <p:txBody>
          <a:bodyPr wrap="square" rtlCol="0">
            <a:spAutoFit/>
          </a:bodyPr>
          <a:lstStyle/>
          <a:p>
            <a:pPr algn="ctr"/>
            <a:br>
              <a:rPr lang="en-US" sz="4400" b="1" dirty="0">
                <a:solidFill>
                  <a:srgbClr val="C00000"/>
                </a:solidFill>
              </a:rPr>
            </a:br>
            <a:r>
              <a:rPr lang="en-US" sz="2800" b="1" dirty="0">
                <a:solidFill>
                  <a:schemeClr val="accent1"/>
                </a:solidFill>
              </a:rPr>
              <a:t>Jacob Orr</a:t>
            </a:r>
          </a:p>
          <a:p>
            <a:pPr algn="ctr"/>
            <a:r>
              <a:rPr lang="en-US" sz="2800" b="1" dirty="0">
                <a:solidFill>
                  <a:schemeClr val="accent1"/>
                </a:solidFill>
              </a:rPr>
              <a:t>Men of </a:t>
            </a:r>
            <a:r>
              <a:rPr lang="en-US" sz="2800" b="1" dirty="0" err="1">
                <a:solidFill>
                  <a:schemeClr val="accent1"/>
                </a:solidFill>
              </a:rPr>
              <a:t>Kennis</a:t>
            </a:r>
            <a:r>
              <a:rPr lang="en-US" sz="2800" b="1" dirty="0">
                <a:solidFill>
                  <a:schemeClr val="accent1"/>
                </a:solidFill>
              </a:rPr>
              <a:t>  </a:t>
            </a:r>
          </a:p>
          <a:p>
            <a:endParaRPr lang="en-US" dirty="0"/>
          </a:p>
          <a:p>
            <a:endParaRPr lang="en-US" dirty="0"/>
          </a:p>
        </p:txBody>
      </p:sp>
      <p:pic>
        <p:nvPicPr>
          <p:cNvPr id="7" name="Picture 6">
            <a:extLst>
              <a:ext uri="{FF2B5EF4-FFF2-40B4-BE49-F238E27FC236}">
                <a16:creationId xmlns:a16="http://schemas.microsoft.com/office/drawing/2014/main" id="{111DBBF7-BBCA-4B55-BA2F-5DDA01811F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912"/>
          <a:stretch/>
        </p:blipFill>
        <p:spPr>
          <a:xfrm>
            <a:off x="1857879" y="1065747"/>
            <a:ext cx="4385013" cy="4329308"/>
          </a:xfrm>
          <a:prstGeom prst="rect">
            <a:avLst/>
          </a:prstGeom>
        </p:spPr>
      </p:pic>
      <p:sp>
        <p:nvSpPr>
          <p:cNvPr id="3" name="TextBox 2">
            <a:extLst>
              <a:ext uri="{FF2B5EF4-FFF2-40B4-BE49-F238E27FC236}">
                <a16:creationId xmlns:a16="http://schemas.microsoft.com/office/drawing/2014/main" id="{ED738196-0232-47C5-B22B-4188BA267E45}"/>
              </a:ext>
            </a:extLst>
          </p:cNvPr>
          <p:cNvSpPr txBox="1"/>
          <p:nvPr/>
        </p:nvSpPr>
        <p:spPr>
          <a:xfrm>
            <a:off x="1442017" y="5273892"/>
            <a:ext cx="9106293" cy="1200329"/>
          </a:xfrm>
          <a:prstGeom prst="rect">
            <a:avLst/>
          </a:prstGeom>
          <a:noFill/>
        </p:spPr>
        <p:txBody>
          <a:bodyPr wrap="square" rtlCol="0">
            <a:spAutoFit/>
          </a:bodyPr>
          <a:lstStyle/>
          <a:p>
            <a:endParaRPr lang="en-US" dirty="0"/>
          </a:p>
          <a:p>
            <a:r>
              <a:rPr lang="en-US" dirty="0"/>
              <a:t>Athens State University launched the Men of </a:t>
            </a:r>
            <a:r>
              <a:rPr lang="en-US" dirty="0" err="1"/>
              <a:t>Kennis</a:t>
            </a:r>
            <a:r>
              <a:rPr lang="en-US" dirty="0"/>
              <a:t> program in Spring 2020 through funding from the Alabama legislature.  The program is designed to support men of color on their path to becoming teachers in Alabama.  </a:t>
            </a:r>
          </a:p>
        </p:txBody>
      </p:sp>
      <p:pic>
        <p:nvPicPr>
          <p:cNvPr id="5" name="Picture 4">
            <a:extLst>
              <a:ext uri="{FF2B5EF4-FFF2-40B4-BE49-F238E27FC236}">
                <a16:creationId xmlns:a16="http://schemas.microsoft.com/office/drawing/2014/main" id="{2050276E-CCB5-476C-A8CB-0A6D9B7CABD5}"/>
              </a:ext>
            </a:extLst>
          </p:cNvPr>
          <p:cNvPicPr>
            <a:picLocks noChangeAspect="1"/>
          </p:cNvPicPr>
          <p:nvPr/>
        </p:nvPicPr>
        <p:blipFill>
          <a:blip r:embed="rId3"/>
          <a:stretch>
            <a:fillRect/>
          </a:stretch>
        </p:blipFill>
        <p:spPr>
          <a:xfrm>
            <a:off x="6771513" y="882867"/>
            <a:ext cx="2800350" cy="4391025"/>
          </a:xfrm>
          <a:prstGeom prst="rect">
            <a:avLst/>
          </a:prstGeom>
        </p:spPr>
      </p:pic>
    </p:spTree>
    <p:extLst>
      <p:ext uri="{BB962C8B-B14F-4D97-AF65-F5344CB8AC3E}">
        <p14:creationId xmlns:p14="http://schemas.microsoft.com/office/powerpoint/2010/main" val="3849102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95623" y="1798930"/>
            <a:ext cx="4897120" cy="2233090"/>
          </a:xfrm>
          <a:prstGeom prst="rect">
            <a:avLst/>
          </a:prstGeom>
        </p:spPr>
        <p:txBody>
          <a:bodyPr vert="horz" wrap="square" lIns="0" tIns="16933" rIns="0" bIns="0" rtlCol="0">
            <a:spAutoFit/>
          </a:bodyPr>
          <a:lstStyle/>
          <a:p>
            <a:pPr marL="16933" marR="6773" algn="ctr">
              <a:spcBef>
                <a:spcPts val="133"/>
              </a:spcBef>
            </a:pPr>
            <a:r>
              <a:rPr sz="4800" dirty="0">
                <a:solidFill>
                  <a:srgbClr val="006699"/>
                </a:solidFill>
                <a:latin typeface="Agency FB"/>
                <a:cs typeface="Agency FB"/>
              </a:rPr>
              <a:t>Alabama </a:t>
            </a:r>
            <a:r>
              <a:rPr sz="4800" spc="-7" dirty="0">
                <a:solidFill>
                  <a:srgbClr val="006699"/>
                </a:solidFill>
                <a:latin typeface="Agency FB"/>
                <a:cs typeface="Agency FB"/>
              </a:rPr>
              <a:t>Recruit </a:t>
            </a:r>
            <a:r>
              <a:rPr sz="4800" dirty="0">
                <a:solidFill>
                  <a:srgbClr val="006699"/>
                </a:solidFill>
                <a:latin typeface="Agency FB"/>
                <a:cs typeface="Agency FB"/>
              </a:rPr>
              <a:t>&amp;</a:t>
            </a:r>
            <a:r>
              <a:rPr sz="4800" spc="-133" dirty="0">
                <a:solidFill>
                  <a:srgbClr val="006699"/>
                </a:solidFill>
                <a:latin typeface="Agency FB"/>
                <a:cs typeface="Agency FB"/>
              </a:rPr>
              <a:t> </a:t>
            </a:r>
            <a:r>
              <a:rPr sz="4800" dirty="0">
                <a:solidFill>
                  <a:srgbClr val="006699"/>
                </a:solidFill>
                <a:latin typeface="Agency FB"/>
                <a:cs typeface="Agency FB"/>
              </a:rPr>
              <a:t>Retain  </a:t>
            </a:r>
            <a:r>
              <a:rPr sz="4800" b="1" spc="-7" dirty="0">
                <a:solidFill>
                  <a:srgbClr val="006699"/>
                </a:solidFill>
                <a:latin typeface="Agency FB"/>
                <a:cs typeface="Agency FB"/>
              </a:rPr>
              <a:t>Minority Teachers  </a:t>
            </a:r>
            <a:r>
              <a:rPr sz="4800" spc="-7" dirty="0">
                <a:solidFill>
                  <a:srgbClr val="006699"/>
                </a:solidFill>
                <a:latin typeface="Agency FB"/>
                <a:cs typeface="Agency FB"/>
              </a:rPr>
              <a:t>Program</a:t>
            </a:r>
            <a:endParaRPr sz="4800">
              <a:latin typeface="Agency FB"/>
              <a:cs typeface="Agency FB"/>
            </a:endParaRPr>
          </a:p>
        </p:txBody>
      </p:sp>
      <p:sp>
        <p:nvSpPr>
          <p:cNvPr id="3" name="object 3"/>
          <p:cNvSpPr/>
          <p:nvPr/>
        </p:nvSpPr>
        <p:spPr>
          <a:xfrm>
            <a:off x="5181601" y="4446015"/>
            <a:ext cx="1367535" cy="2194560"/>
          </a:xfrm>
          <a:prstGeom prst="rect">
            <a:avLst/>
          </a:prstGeom>
          <a:blipFill>
            <a:blip r:embed="rId2" cstate="print"/>
            <a:stretch>
              <a:fillRect/>
            </a:stretch>
          </a:blipFill>
        </p:spPr>
        <p:txBody>
          <a:bodyPr wrap="square" lIns="0" tIns="0" rIns="0" bIns="0" rtlCol="0"/>
          <a:lstStyle/>
          <a:p>
            <a:endParaRPr sz="2400"/>
          </a:p>
        </p:txBody>
      </p:sp>
      <p:sp>
        <p:nvSpPr>
          <p:cNvPr id="4" name="object 4"/>
          <p:cNvSpPr txBox="1"/>
          <p:nvPr/>
        </p:nvSpPr>
        <p:spPr>
          <a:xfrm>
            <a:off x="304800" y="382015"/>
            <a:ext cx="11582400" cy="872034"/>
          </a:xfrm>
          <a:prstGeom prst="rect">
            <a:avLst/>
          </a:prstGeom>
          <a:solidFill>
            <a:srgbClr val="006699"/>
          </a:solidFill>
        </p:spPr>
        <p:txBody>
          <a:bodyPr vert="horz" wrap="square" lIns="0" tIns="0" rIns="0" bIns="0" rtlCol="0">
            <a:spAutoFit/>
          </a:bodyPr>
          <a:lstStyle/>
          <a:p>
            <a:pPr marL="1077780">
              <a:lnSpc>
                <a:spcPts val="6800"/>
              </a:lnSpc>
            </a:pPr>
            <a:r>
              <a:rPr sz="5867" dirty="0">
                <a:solidFill>
                  <a:srgbClr val="FFFFFF"/>
                </a:solidFill>
                <a:latin typeface="Agency FB"/>
                <a:cs typeface="Agency FB"/>
              </a:rPr>
              <a:t>Men </a:t>
            </a:r>
            <a:r>
              <a:rPr sz="5867" spc="-13" dirty="0">
                <a:solidFill>
                  <a:srgbClr val="FFFFFF"/>
                </a:solidFill>
                <a:latin typeface="Agency FB"/>
                <a:cs typeface="Agency FB"/>
              </a:rPr>
              <a:t>of </a:t>
            </a:r>
            <a:r>
              <a:rPr sz="5867" dirty="0">
                <a:solidFill>
                  <a:srgbClr val="FFFFFF"/>
                </a:solidFill>
                <a:latin typeface="Agency FB"/>
                <a:cs typeface="Agency FB"/>
              </a:rPr>
              <a:t>Kennis @ Athens State</a:t>
            </a:r>
            <a:r>
              <a:rPr sz="5867" spc="-100" dirty="0">
                <a:solidFill>
                  <a:srgbClr val="FFFFFF"/>
                </a:solidFill>
                <a:latin typeface="Agency FB"/>
                <a:cs typeface="Agency FB"/>
              </a:rPr>
              <a:t> </a:t>
            </a:r>
            <a:r>
              <a:rPr sz="5867" spc="-7" dirty="0">
                <a:solidFill>
                  <a:srgbClr val="FFFFFF"/>
                </a:solidFill>
                <a:latin typeface="Agency FB"/>
                <a:cs typeface="Agency FB"/>
              </a:rPr>
              <a:t>University</a:t>
            </a:r>
            <a:endParaRPr sz="5867">
              <a:latin typeface="Agency FB"/>
              <a:cs typeface="Agency FB"/>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8816"/>
            <a:ext cx="12192000" cy="1727200"/>
          </a:xfrm>
          <a:custGeom>
            <a:avLst/>
            <a:gdLst/>
            <a:ahLst/>
            <a:cxnLst/>
            <a:rect l="l" t="t" r="r" b="b"/>
            <a:pathLst>
              <a:path w="9144000" h="1295400">
                <a:moveTo>
                  <a:pt x="0" y="1295400"/>
                </a:moveTo>
                <a:lnTo>
                  <a:pt x="9144000" y="1295400"/>
                </a:lnTo>
                <a:lnTo>
                  <a:pt x="9144000" y="0"/>
                </a:lnTo>
                <a:lnTo>
                  <a:pt x="0" y="0"/>
                </a:lnTo>
                <a:lnTo>
                  <a:pt x="0" y="1295400"/>
                </a:lnTo>
                <a:close/>
              </a:path>
            </a:pathLst>
          </a:custGeom>
          <a:solidFill>
            <a:srgbClr val="006699"/>
          </a:solidFill>
        </p:spPr>
        <p:txBody>
          <a:bodyPr wrap="square" lIns="0" tIns="0" rIns="0" bIns="0" rtlCol="0"/>
          <a:lstStyle/>
          <a:p>
            <a:endParaRPr sz="2400"/>
          </a:p>
        </p:txBody>
      </p:sp>
      <p:sp>
        <p:nvSpPr>
          <p:cNvPr id="3" name="object 3"/>
          <p:cNvSpPr txBox="1">
            <a:spLocks noGrp="1"/>
          </p:cNvSpPr>
          <p:nvPr>
            <p:ph type="title"/>
          </p:nvPr>
        </p:nvSpPr>
        <p:spPr>
          <a:xfrm>
            <a:off x="2560320" y="589849"/>
            <a:ext cx="7584949" cy="836918"/>
          </a:xfrm>
          <a:prstGeom prst="rect">
            <a:avLst/>
          </a:prstGeom>
        </p:spPr>
        <p:txBody>
          <a:bodyPr vert="horz" wrap="square" lIns="0" tIns="16087" rIns="0" bIns="0" rtlCol="0" anchor="ctr">
            <a:spAutoFit/>
          </a:bodyPr>
          <a:lstStyle/>
          <a:p>
            <a:pPr marL="16933">
              <a:lnSpc>
                <a:spcPct val="100000"/>
              </a:lnSpc>
              <a:spcBef>
                <a:spcPts val="127"/>
              </a:spcBef>
            </a:pPr>
            <a:r>
              <a:rPr sz="5333" spc="-7" dirty="0"/>
              <a:t>Today’s Education</a:t>
            </a:r>
            <a:r>
              <a:rPr sz="5333" spc="-20" dirty="0"/>
              <a:t> </a:t>
            </a:r>
            <a:r>
              <a:rPr sz="5333" spc="-13" dirty="0"/>
              <a:t>Crisis</a:t>
            </a:r>
            <a:endParaRPr sz="5333" dirty="0"/>
          </a:p>
        </p:txBody>
      </p:sp>
      <p:sp>
        <p:nvSpPr>
          <p:cNvPr id="4" name="object 4"/>
          <p:cNvSpPr/>
          <p:nvPr/>
        </p:nvSpPr>
        <p:spPr>
          <a:xfrm>
            <a:off x="3942081" y="4005748"/>
            <a:ext cx="4307839" cy="2675467"/>
          </a:xfrm>
          <a:prstGeom prst="rect">
            <a:avLst/>
          </a:prstGeom>
          <a:blipFill>
            <a:blip r:embed="rId2" cstate="print"/>
            <a:stretch>
              <a:fillRect/>
            </a:stretch>
          </a:blipFill>
        </p:spPr>
        <p:txBody>
          <a:bodyPr wrap="square" lIns="0" tIns="0" rIns="0" bIns="0" rtlCol="0"/>
          <a:lstStyle/>
          <a:p>
            <a:endParaRPr sz="2400"/>
          </a:p>
        </p:txBody>
      </p:sp>
      <p:sp>
        <p:nvSpPr>
          <p:cNvPr id="5" name="object 5"/>
          <p:cNvSpPr txBox="1"/>
          <p:nvPr/>
        </p:nvSpPr>
        <p:spPr>
          <a:xfrm>
            <a:off x="1719240" y="1887217"/>
            <a:ext cx="8749453" cy="3915089"/>
          </a:xfrm>
          <a:prstGeom prst="rect">
            <a:avLst/>
          </a:prstGeom>
        </p:spPr>
        <p:txBody>
          <a:bodyPr vert="horz" wrap="square" lIns="0" tIns="16933" rIns="0" bIns="0" rtlCol="0">
            <a:spAutoFit/>
          </a:bodyPr>
          <a:lstStyle/>
          <a:p>
            <a:pPr marL="16086" marR="6773" algn="ctr">
              <a:lnSpc>
                <a:spcPct val="110100"/>
              </a:lnSpc>
              <a:spcBef>
                <a:spcPts val="133"/>
              </a:spcBef>
            </a:pPr>
            <a:r>
              <a:rPr sz="3733" b="1" spc="-7" dirty="0">
                <a:solidFill>
                  <a:srgbClr val="7E7E7E"/>
                </a:solidFill>
                <a:latin typeface="Agency FB"/>
                <a:cs typeface="Agency FB"/>
              </a:rPr>
              <a:t>Despite </a:t>
            </a:r>
            <a:r>
              <a:rPr sz="3733" b="1" spc="-13" dirty="0">
                <a:solidFill>
                  <a:srgbClr val="7E7E7E"/>
                </a:solidFill>
                <a:latin typeface="Agency FB"/>
                <a:cs typeface="Agency FB"/>
              </a:rPr>
              <a:t>students </a:t>
            </a:r>
            <a:r>
              <a:rPr sz="3733" b="1" spc="-7" dirty="0">
                <a:solidFill>
                  <a:srgbClr val="7E7E7E"/>
                </a:solidFill>
                <a:latin typeface="Agency FB"/>
                <a:cs typeface="Agency FB"/>
              </a:rPr>
              <a:t>of </a:t>
            </a:r>
            <a:r>
              <a:rPr sz="3733" b="1" dirty="0">
                <a:solidFill>
                  <a:srgbClr val="7E7E7E"/>
                </a:solidFill>
                <a:latin typeface="Agency FB"/>
                <a:cs typeface="Agency FB"/>
              </a:rPr>
              <a:t>color </a:t>
            </a:r>
            <a:r>
              <a:rPr sz="3733" b="1" spc="-13" dirty="0">
                <a:solidFill>
                  <a:srgbClr val="7E7E7E"/>
                </a:solidFill>
                <a:latin typeface="Agency FB"/>
                <a:cs typeface="Agency FB"/>
              </a:rPr>
              <a:t>representing </a:t>
            </a:r>
            <a:r>
              <a:rPr sz="3733" b="1" spc="-7" dirty="0">
                <a:solidFill>
                  <a:srgbClr val="7E7E7E"/>
                </a:solidFill>
                <a:latin typeface="Agency FB"/>
                <a:cs typeface="Agency FB"/>
              </a:rPr>
              <a:t>more </a:t>
            </a:r>
            <a:r>
              <a:rPr sz="3733" b="1" spc="-13" dirty="0">
                <a:solidFill>
                  <a:srgbClr val="7E7E7E"/>
                </a:solidFill>
                <a:latin typeface="Agency FB"/>
                <a:cs typeface="Agency FB"/>
              </a:rPr>
              <a:t>than half  the student population, </a:t>
            </a:r>
            <a:r>
              <a:rPr sz="3733" b="1" spc="-7" dirty="0">
                <a:solidFill>
                  <a:srgbClr val="006FC0"/>
                </a:solidFill>
                <a:latin typeface="Agency FB"/>
                <a:cs typeface="Agency FB"/>
              </a:rPr>
              <a:t>Black </a:t>
            </a:r>
            <a:r>
              <a:rPr sz="3733" b="1" spc="-13" dirty="0">
                <a:solidFill>
                  <a:srgbClr val="006FC0"/>
                </a:solidFill>
                <a:latin typeface="Agency FB"/>
                <a:cs typeface="Agency FB"/>
              </a:rPr>
              <a:t>males </a:t>
            </a:r>
            <a:r>
              <a:rPr sz="3733" b="1" spc="-13" dirty="0">
                <a:solidFill>
                  <a:srgbClr val="7E7E7E"/>
                </a:solidFill>
                <a:latin typeface="Agency FB"/>
                <a:cs typeface="Agency FB"/>
              </a:rPr>
              <a:t>make </a:t>
            </a:r>
            <a:r>
              <a:rPr sz="3733" b="1" spc="-7" dirty="0">
                <a:solidFill>
                  <a:srgbClr val="7E7E7E"/>
                </a:solidFill>
                <a:latin typeface="Agency FB"/>
                <a:cs typeface="Agency FB"/>
              </a:rPr>
              <a:t>up</a:t>
            </a:r>
            <a:r>
              <a:rPr sz="3733" b="1" spc="253" dirty="0">
                <a:solidFill>
                  <a:srgbClr val="7E7E7E"/>
                </a:solidFill>
                <a:latin typeface="Agency FB"/>
                <a:cs typeface="Agency FB"/>
              </a:rPr>
              <a:t> </a:t>
            </a:r>
            <a:r>
              <a:rPr sz="3733" b="1" spc="-13" dirty="0">
                <a:solidFill>
                  <a:srgbClr val="7E7E7E"/>
                </a:solidFill>
                <a:latin typeface="Agency FB"/>
                <a:cs typeface="Agency FB"/>
              </a:rPr>
              <a:t>only</a:t>
            </a:r>
            <a:endParaRPr sz="3733">
              <a:latin typeface="Agency FB"/>
              <a:cs typeface="Agency FB"/>
            </a:endParaRPr>
          </a:p>
          <a:p>
            <a:pPr marL="3387" algn="ctr">
              <a:spcBef>
                <a:spcPts val="247"/>
              </a:spcBef>
            </a:pPr>
            <a:r>
              <a:rPr sz="4467" b="1" i="1" u="heavy" spc="-113" dirty="0">
                <a:solidFill>
                  <a:srgbClr val="006FC0"/>
                </a:solidFill>
                <a:uFill>
                  <a:solidFill>
                    <a:srgbClr val="006FC0"/>
                  </a:solidFill>
                </a:uFill>
                <a:latin typeface="Agency FB"/>
                <a:cs typeface="Agency FB"/>
              </a:rPr>
              <a:t>2%</a:t>
            </a:r>
            <a:r>
              <a:rPr sz="4467" b="1" i="1" spc="-113" dirty="0">
                <a:solidFill>
                  <a:srgbClr val="006FC0"/>
                </a:solidFill>
                <a:latin typeface="Agency FB"/>
                <a:cs typeface="Agency FB"/>
              </a:rPr>
              <a:t> </a:t>
            </a:r>
            <a:r>
              <a:rPr sz="3733" b="1" spc="-7" dirty="0">
                <a:solidFill>
                  <a:srgbClr val="7E7E7E"/>
                </a:solidFill>
                <a:latin typeface="Agency FB"/>
                <a:cs typeface="Agency FB"/>
              </a:rPr>
              <a:t>of </a:t>
            </a:r>
            <a:r>
              <a:rPr sz="3733" b="1" spc="-13" dirty="0">
                <a:solidFill>
                  <a:srgbClr val="7E7E7E"/>
                </a:solidFill>
                <a:latin typeface="Agency FB"/>
                <a:cs typeface="Agency FB"/>
              </a:rPr>
              <a:t>the </a:t>
            </a:r>
            <a:r>
              <a:rPr sz="3733" b="1" spc="-7" dirty="0">
                <a:solidFill>
                  <a:srgbClr val="7E7E7E"/>
                </a:solidFill>
                <a:latin typeface="Agency FB"/>
                <a:cs typeface="Agency FB"/>
              </a:rPr>
              <a:t>teacher</a:t>
            </a:r>
            <a:r>
              <a:rPr sz="3733" b="1" spc="53" dirty="0">
                <a:solidFill>
                  <a:srgbClr val="7E7E7E"/>
                </a:solidFill>
                <a:latin typeface="Agency FB"/>
                <a:cs typeface="Agency FB"/>
              </a:rPr>
              <a:t> </a:t>
            </a:r>
            <a:r>
              <a:rPr sz="3733" b="1" dirty="0">
                <a:solidFill>
                  <a:srgbClr val="7E7E7E"/>
                </a:solidFill>
                <a:latin typeface="Agency FB"/>
                <a:cs typeface="Agency FB"/>
              </a:rPr>
              <a:t>workforce.</a:t>
            </a:r>
            <a:endParaRPr sz="3733">
              <a:latin typeface="Agency FB"/>
              <a:cs typeface="Agency FB"/>
            </a:endParaRPr>
          </a:p>
          <a:p>
            <a:pPr>
              <a:spcBef>
                <a:spcPts val="53"/>
              </a:spcBef>
            </a:pPr>
            <a:endParaRPr sz="6067">
              <a:latin typeface="Agency FB"/>
              <a:cs typeface="Agency FB"/>
            </a:endParaRPr>
          </a:p>
          <a:p>
            <a:pPr marL="3067397" marR="3130048" indent="-642604">
              <a:lnSpc>
                <a:spcPts val="3840"/>
              </a:lnSpc>
            </a:pPr>
            <a:r>
              <a:rPr sz="3333" i="1" spc="-47" dirty="0">
                <a:solidFill>
                  <a:srgbClr val="FFFFFF"/>
                </a:solidFill>
                <a:latin typeface="Agency FB"/>
                <a:cs typeface="Agency FB"/>
              </a:rPr>
              <a:t>Lack </a:t>
            </a:r>
            <a:r>
              <a:rPr sz="3333" i="1" spc="-40" dirty="0">
                <a:solidFill>
                  <a:srgbClr val="FFFFFF"/>
                </a:solidFill>
                <a:latin typeface="Agency FB"/>
                <a:cs typeface="Agency FB"/>
              </a:rPr>
              <a:t>of Diversified  </a:t>
            </a:r>
            <a:r>
              <a:rPr sz="3333" i="1" spc="-47" dirty="0">
                <a:solidFill>
                  <a:srgbClr val="FFFFFF"/>
                </a:solidFill>
                <a:latin typeface="Agency FB"/>
                <a:cs typeface="Agency FB"/>
              </a:rPr>
              <a:t>Teacher</a:t>
            </a:r>
            <a:r>
              <a:rPr sz="3333" i="1" spc="-133" dirty="0">
                <a:solidFill>
                  <a:srgbClr val="FFFFFF"/>
                </a:solidFill>
                <a:latin typeface="Agency FB"/>
                <a:cs typeface="Agency FB"/>
              </a:rPr>
              <a:t> </a:t>
            </a:r>
            <a:r>
              <a:rPr sz="3333" i="1" spc="-47" dirty="0">
                <a:solidFill>
                  <a:srgbClr val="FFFFFF"/>
                </a:solidFill>
                <a:latin typeface="Agency FB"/>
                <a:cs typeface="Agency FB"/>
              </a:rPr>
              <a:t>Workforce!</a:t>
            </a:r>
            <a:endParaRPr sz="3333">
              <a:latin typeface="Agency FB"/>
              <a:cs typeface="Agency FB"/>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3200" y="148337"/>
            <a:ext cx="11988800" cy="1507913"/>
          </a:xfrm>
          <a:custGeom>
            <a:avLst/>
            <a:gdLst/>
            <a:ahLst/>
            <a:cxnLst/>
            <a:rect l="l" t="t" r="r" b="b"/>
            <a:pathLst>
              <a:path w="8991600" h="1130935">
                <a:moveTo>
                  <a:pt x="0" y="1130808"/>
                </a:moveTo>
                <a:lnTo>
                  <a:pt x="8991600" y="1130808"/>
                </a:lnTo>
                <a:lnTo>
                  <a:pt x="8991600" y="0"/>
                </a:lnTo>
                <a:lnTo>
                  <a:pt x="0" y="0"/>
                </a:lnTo>
                <a:lnTo>
                  <a:pt x="0" y="1130808"/>
                </a:lnTo>
                <a:close/>
              </a:path>
            </a:pathLst>
          </a:custGeom>
          <a:solidFill>
            <a:srgbClr val="006699"/>
          </a:solidFill>
        </p:spPr>
        <p:txBody>
          <a:bodyPr wrap="square" lIns="0" tIns="0" rIns="0" bIns="0" rtlCol="0"/>
          <a:lstStyle/>
          <a:p>
            <a:endParaRPr sz="2400"/>
          </a:p>
        </p:txBody>
      </p:sp>
      <p:sp>
        <p:nvSpPr>
          <p:cNvPr id="3" name="object 3"/>
          <p:cNvSpPr txBox="1">
            <a:spLocks noGrp="1"/>
          </p:cNvSpPr>
          <p:nvPr>
            <p:ph type="title"/>
          </p:nvPr>
        </p:nvSpPr>
        <p:spPr>
          <a:xfrm>
            <a:off x="1218320" y="442341"/>
            <a:ext cx="9463193" cy="695062"/>
          </a:xfrm>
          <a:prstGeom prst="rect">
            <a:avLst/>
          </a:prstGeom>
        </p:spPr>
        <p:txBody>
          <a:bodyPr vert="horz" wrap="square" lIns="0" tIns="17780" rIns="0" bIns="0" rtlCol="0" anchor="ctr">
            <a:spAutoFit/>
          </a:bodyPr>
          <a:lstStyle/>
          <a:p>
            <a:pPr marL="16933">
              <a:lnSpc>
                <a:spcPct val="100000"/>
              </a:lnSpc>
              <a:spcBef>
                <a:spcPts val="140"/>
              </a:spcBef>
            </a:pPr>
            <a:r>
              <a:rPr dirty="0"/>
              <a:t>Men of Kennis @ Athens State</a:t>
            </a:r>
            <a:r>
              <a:rPr spc="-200" dirty="0"/>
              <a:t> </a:t>
            </a:r>
            <a:r>
              <a:rPr dirty="0"/>
              <a:t>University</a:t>
            </a:r>
          </a:p>
        </p:txBody>
      </p:sp>
      <p:sp>
        <p:nvSpPr>
          <p:cNvPr id="4" name="object 4"/>
          <p:cNvSpPr txBox="1"/>
          <p:nvPr/>
        </p:nvSpPr>
        <p:spPr>
          <a:xfrm>
            <a:off x="308187" y="1630252"/>
            <a:ext cx="11143827" cy="5004341"/>
          </a:xfrm>
          <a:prstGeom prst="rect">
            <a:avLst/>
          </a:prstGeom>
        </p:spPr>
        <p:txBody>
          <a:bodyPr vert="horz" wrap="square" lIns="0" tIns="16087" rIns="0" bIns="0" rtlCol="0">
            <a:spAutoFit/>
          </a:bodyPr>
          <a:lstStyle/>
          <a:p>
            <a:pPr marL="16933" marR="6773">
              <a:lnSpc>
                <a:spcPct val="110000"/>
              </a:lnSpc>
              <a:spcBef>
                <a:spcPts val="127"/>
              </a:spcBef>
            </a:pPr>
            <a:r>
              <a:rPr sz="4267" dirty="0">
                <a:solidFill>
                  <a:srgbClr val="174975"/>
                </a:solidFill>
                <a:latin typeface="Agency FB"/>
                <a:cs typeface="Agency FB"/>
              </a:rPr>
              <a:t>Academically </a:t>
            </a:r>
            <a:r>
              <a:rPr sz="4267" spc="-7" dirty="0">
                <a:solidFill>
                  <a:srgbClr val="174975"/>
                </a:solidFill>
                <a:latin typeface="Agency FB"/>
                <a:cs typeface="Agency FB"/>
              </a:rPr>
              <a:t>rigorous program </a:t>
            </a:r>
            <a:r>
              <a:rPr sz="4267" dirty="0">
                <a:solidFill>
                  <a:srgbClr val="174975"/>
                </a:solidFill>
                <a:latin typeface="Agency FB"/>
                <a:cs typeface="Agency FB"/>
              </a:rPr>
              <a:t>designed to produce </a:t>
            </a:r>
            <a:r>
              <a:rPr sz="4267" spc="7" dirty="0">
                <a:solidFill>
                  <a:srgbClr val="174975"/>
                </a:solidFill>
                <a:latin typeface="Agency FB"/>
                <a:cs typeface="Agency FB"/>
              </a:rPr>
              <a:t>high-quality  </a:t>
            </a:r>
            <a:r>
              <a:rPr sz="4267" dirty="0">
                <a:solidFill>
                  <a:srgbClr val="174975"/>
                </a:solidFill>
                <a:latin typeface="Agency FB"/>
                <a:cs typeface="Agency FB"/>
              </a:rPr>
              <a:t>teachers</a:t>
            </a:r>
            <a:r>
              <a:rPr sz="4267" spc="-7" dirty="0">
                <a:solidFill>
                  <a:srgbClr val="174975"/>
                </a:solidFill>
                <a:latin typeface="Agency FB"/>
                <a:cs typeface="Agency FB"/>
              </a:rPr>
              <a:t> who:</a:t>
            </a:r>
            <a:endParaRPr sz="4267" dirty="0">
              <a:latin typeface="Agency FB"/>
              <a:cs typeface="Agency FB"/>
            </a:endParaRPr>
          </a:p>
          <a:p>
            <a:pPr marL="734042" indent="-610430">
              <a:spcBef>
                <a:spcPts val="513"/>
              </a:spcBef>
              <a:buFont typeface="Wingdings"/>
              <a:buChar char=""/>
              <a:tabLst>
                <a:tab pos="734042" algn="l"/>
                <a:tab pos="734888" algn="l"/>
              </a:tabLst>
            </a:pPr>
            <a:r>
              <a:rPr sz="4267" dirty="0">
                <a:solidFill>
                  <a:srgbClr val="174975"/>
                </a:solidFill>
                <a:latin typeface="Agency FB"/>
                <a:cs typeface="Agency FB"/>
              </a:rPr>
              <a:t>Have a GPA of </a:t>
            </a:r>
            <a:r>
              <a:rPr sz="4267" spc="-7" dirty="0">
                <a:solidFill>
                  <a:srgbClr val="174975"/>
                </a:solidFill>
                <a:latin typeface="Agency FB"/>
                <a:cs typeface="Agency FB"/>
              </a:rPr>
              <a:t>2.5 </a:t>
            </a:r>
            <a:r>
              <a:rPr sz="4267" dirty="0">
                <a:solidFill>
                  <a:srgbClr val="174975"/>
                </a:solidFill>
                <a:latin typeface="Agency FB"/>
                <a:cs typeface="Agency FB"/>
              </a:rPr>
              <a:t>or</a:t>
            </a:r>
            <a:r>
              <a:rPr sz="4267" spc="-40" dirty="0">
                <a:solidFill>
                  <a:srgbClr val="174975"/>
                </a:solidFill>
                <a:latin typeface="Agency FB"/>
                <a:cs typeface="Agency FB"/>
              </a:rPr>
              <a:t> </a:t>
            </a:r>
            <a:r>
              <a:rPr sz="4267" dirty="0">
                <a:solidFill>
                  <a:srgbClr val="174975"/>
                </a:solidFill>
                <a:latin typeface="Agency FB"/>
                <a:cs typeface="Agency FB"/>
              </a:rPr>
              <a:t>higher</a:t>
            </a:r>
            <a:endParaRPr sz="4267" dirty="0">
              <a:latin typeface="Agency FB"/>
              <a:cs typeface="Agency FB"/>
            </a:endParaRPr>
          </a:p>
          <a:p>
            <a:pPr marL="734042" indent="-610430">
              <a:spcBef>
                <a:spcPts val="513"/>
              </a:spcBef>
              <a:buFont typeface="Wingdings"/>
              <a:buChar char=""/>
              <a:tabLst>
                <a:tab pos="734042" algn="l"/>
                <a:tab pos="734888" algn="l"/>
              </a:tabLst>
            </a:pPr>
            <a:r>
              <a:rPr sz="4267" dirty="0">
                <a:solidFill>
                  <a:srgbClr val="174975"/>
                </a:solidFill>
                <a:latin typeface="Agency FB"/>
                <a:cs typeface="Agency FB"/>
              </a:rPr>
              <a:t>Enroll </a:t>
            </a:r>
            <a:r>
              <a:rPr sz="4267" spc="-7" dirty="0">
                <a:solidFill>
                  <a:srgbClr val="174975"/>
                </a:solidFill>
                <a:latin typeface="Agency FB"/>
                <a:cs typeface="Agency FB"/>
              </a:rPr>
              <a:t>in 12 </a:t>
            </a:r>
            <a:r>
              <a:rPr sz="4267" dirty="0">
                <a:solidFill>
                  <a:srgbClr val="174975"/>
                </a:solidFill>
                <a:latin typeface="Agency FB"/>
                <a:cs typeface="Agency FB"/>
              </a:rPr>
              <a:t>semester hours each</a:t>
            </a:r>
            <a:r>
              <a:rPr sz="4267" spc="7" dirty="0">
                <a:solidFill>
                  <a:srgbClr val="174975"/>
                </a:solidFill>
                <a:latin typeface="Agency FB"/>
                <a:cs typeface="Agency FB"/>
              </a:rPr>
              <a:t> </a:t>
            </a:r>
            <a:r>
              <a:rPr sz="4267" dirty="0">
                <a:solidFill>
                  <a:srgbClr val="174975"/>
                </a:solidFill>
                <a:latin typeface="Agency FB"/>
                <a:cs typeface="Agency FB"/>
              </a:rPr>
              <a:t>semester</a:t>
            </a:r>
            <a:endParaRPr sz="4267" dirty="0">
              <a:latin typeface="Agency FB"/>
              <a:cs typeface="Agency FB"/>
            </a:endParaRPr>
          </a:p>
          <a:p>
            <a:pPr marL="734042" indent="-610430">
              <a:spcBef>
                <a:spcPts val="513"/>
              </a:spcBef>
              <a:buFont typeface="Wingdings"/>
              <a:buChar char=""/>
              <a:tabLst>
                <a:tab pos="734042" algn="l"/>
                <a:tab pos="734888" algn="l"/>
              </a:tabLst>
            </a:pPr>
            <a:r>
              <a:rPr sz="4267" dirty="0">
                <a:solidFill>
                  <a:srgbClr val="174975"/>
                </a:solidFill>
                <a:latin typeface="Agency FB"/>
                <a:cs typeface="Agency FB"/>
              </a:rPr>
              <a:t>Agree to teach </a:t>
            </a:r>
            <a:r>
              <a:rPr sz="4267" spc="-7" dirty="0">
                <a:solidFill>
                  <a:srgbClr val="174975"/>
                </a:solidFill>
                <a:latin typeface="Agency FB"/>
                <a:cs typeface="Agency FB"/>
              </a:rPr>
              <a:t>in </a:t>
            </a:r>
            <a:r>
              <a:rPr sz="4267" dirty="0">
                <a:solidFill>
                  <a:srgbClr val="174975"/>
                </a:solidFill>
                <a:latin typeface="Agency FB"/>
                <a:cs typeface="Agency FB"/>
              </a:rPr>
              <a:t>Alabama for 2</a:t>
            </a:r>
            <a:r>
              <a:rPr sz="4267" spc="-13" dirty="0">
                <a:solidFill>
                  <a:srgbClr val="174975"/>
                </a:solidFill>
                <a:latin typeface="Agency FB"/>
                <a:cs typeface="Agency FB"/>
              </a:rPr>
              <a:t> </a:t>
            </a:r>
            <a:r>
              <a:rPr sz="4267" spc="-7" dirty="0">
                <a:solidFill>
                  <a:srgbClr val="174975"/>
                </a:solidFill>
                <a:latin typeface="Agency FB"/>
                <a:cs typeface="Agency FB"/>
              </a:rPr>
              <a:t>years</a:t>
            </a:r>
            <a:endParaRPr sz="4267" dirty="0">
              <a:latin typeface="Agency FB"/>
              <a:cs typeface="Agency FB"/>
            </a:endParaRPr>
          </a:p>
          <a:p>
            <a:pPr marL="734042" marR="398770" indent="-609585">
              <a:lnSpc>
                <a:spcPct val="110000"/>
              </a:lnSpc>
              <a:spcBef>
                <a:spcPts val="7"/>
              </a:spcBef>
              <a:buFont typeface="Wingdings"/>
              <a:buChar char=""/>
              <a:tabLst>
                <a:tab pos="734042" algn="l"/>
                <a:tab pos="734888" algn="l"/>
              </a:tabLst>
            </a:pPr>
            <a:r>
              <a:rPr sz="4267" dirty="0">
                <a:solidFill>
                  <a:srgbClr val="174975"/>
                </a:solidFill>
                <a:latin typeface="Agency FB"/>
                <a:cs typeface="Agency FB"/>
              </a:rPr>
              <a:t>Receive </a:t>
            </a:r>
            <a:r>
              <a:rPr sz="4267" spc="-7" dirty="0">
                <a:solidFill>
                  <a:srgbClr val="174975"/>
                </a:solidFill>
                <a:latin typeface="Agency FB"/>
                <a:cs typeface="Agency FB"/>
              </a:rPr>
              <a:t>$10,000 </a:t>
            </a:r>
            <a:r>
              <a:rPr sz="4267" dirty="0">
                <a:solidFill>
                  <a:srgbClr val="174975"/>
                </a:solidFill>
                <a:latin typeface="Agency FB"/>
                <a:cs typeface="Agency FB"/>
              </a:rPr>
              <a:t>scholarship split between Fall, </a:t>
            </a:r>
            <a:r>
              <a:rPr sz="4267" spc="-7" dirty="0">
                <a:solidFill>
                  <a:srgbClr val="174975"/>
                </a:solidFill>
                <a:latin typeface="Agency FB"/>
                <a:cs typeface="Agency FB"/>
              </a:rPr>
              <a:t>Spring </a:t>
            </a:r>
            <a:r>
              <a:rPr sz="4267" dirty="0">
                <a:solidFill>
                  <a:srgbClr val="174975"/>
                </a:solidFill>
                <a:latin typeface="Agency FB"/>
                <a:cs typeface="Agency FB"/>
              </a:rPr>
              <a:t>and  Summer</a:t>
            </a:r>
            <a:r>
              <a:rPr sz="4267" spc="-33" dirty="0">
                <a:solidFill>
                  <a:srgbClr val="174975"/>
                </a:solidFill>
                <a:latin typeface="Agency FB"/>
                <a:cs typeface="Agency FB"/>
              </a:rPr>
              <a:t> </a:t>
            </a:r>
            <a:r>
              <a:rPr sz="4267" dirty="0">
                <a:solidFill>
                  <a:srgbClr val="174975"/>
                </a:solidFill>
                <a:latin typeface="Agency FB"/>
                <a:cs typeface="Agency FB"/>
              </a:rPr>
              <a:t>Semesters</a:t>
            </a:r>
            <a:endParaRPr sz="4267" dirty="0">
              <a:latin typeface="Agency FB"/>
              <a:cs typeface="Agency FB"/>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11771" y="1470626"/>
            <a:ext cx="5029200" cy="4998568"/>
          </a:xfrm>
          <a:prstGeom prst="rect">
            <a:avLst/>
          </a:prstGeom>
        </p:spPr>
        <p:txBody>
          <a:bodyPr vert="horz" wrap="square" lIns="0" tIns="82125" rIns="0" bIns="0" rtlCol="0">
            <a:spAutoFit/>
          </a:bodyPr>
          <a:lstStyle/>
          <a:p>
            <a:pPr marL="16933">
              <a:spcBef>
                <a:spcPts val="645"/>
              </a:spcBef>
            </a:pPr>
            <a:r>
              <a:rPr sz="4267" spc="-7" dirty="0">
                <a:solidFill>
                  <a:srgbClr val="174975"/>
                </a:solidFill>
                <a:latin typeface="Agency FB"/>
                <a:cs typeface="Agency FB"/>
              </a:rPr>
              <a:t>Cohort </a:t>
            </a:r>
            <a:r>
              <a:rPr sz="4267" dirty="0">
                <a:solidFill>
                  <a:srgbClr val="174975"/>
                </a:solidFill>
                <a:latin typeface="Agency FB"/>
                <a:cs typeface="Agency FB"/>
              </a:rPr>
              <a:t>Model</a:t>
            </a:r>
            <a:r>
              <a:rPr sz="4267" spc="-13" dirty="0">
                <a:solidFill>
                  <a:srgbClr val="174975"/>
                </a:solidFill>
                <a:latin typeface="Agency FB"/>
                <a:cs typeface="Agency FB"/>
              </a:rPr>
              <a:t> </a:t>
            </a:r>
            <a:r>
              <a:rPr sz="4267" dirty="0">
                <a:solidFill>
                  <a:srgbClr val="174975"/>
                </a:solidFill>
                <a:latin typeface="Agency FB"/>
                <a:cs typeface="Agency FB"/>
              </a:rPr>
              <a:t>Includes:</a:t>
            </a:r>
            <a:endParaRPr sz="4267">
              <a:latin typeface="Agency FB"/>
              <a:cs typeface="Agency FB"/>
            </a:endParaRPr>
          </a:p>
          <a:p>
            <a:pPr marL="474121" indent="-457189">
              <a:spcBef>
                <a:spcPts val="513"/>
              </a:spcBef>
              <a:buFont typeface="Wingdings"/>
              <a:buChar char=""/>
              <a:tabLst>
                <a:tab pos="473275" algn="l"/>
                <a:tab pos="474121" algn="l"/>
              </a:tabLst>
            </a:pPr>
            <a:r>
              <a:rPr sz="4267" spc="-7" dirty="0">
                <a:solidFill>
                  <a:srgbClr val="174975"/>
                </a:solidFill>
                <a:latin typeface="Agency FB"/>
                <a:cs typeface="Agency FB"/>
              </a:rPr>
              <a:t>Program</a:t>
            </a:r>
            <a:r>
              <a:rPr sz="4267" spc="-13" dirty="0">
                <a:solidFill>
                  <a:srgbClr val="174975"/>
                </a:solidFill>
                <a:latin typeface="Agency FB"/>
                <a:cs typeface="Agency FB"/>
              </a:rPr>
              <a:t> </a:t>
            </a:r>
            <a:r>
              <a:rPr sz="4267" dirty="0">
                <a:solidFill>
                  <a:srgbClr val="174975"/>
                </a:solidFill>
                <a:latin typeface="Agency FB"/>
                <a:cs typeface="Agency FB"/>
              </a:rPr>
              <a:t>Orientation</a:t>
            </a:r>
            <a:endParaRPr sz="4267">
              <a:latin typeface="Agency FB"/>
              <a:cs typeface="Agency FB"/>
            </a:endParaRPr>
          </a:p>
          <a:p>
            <a:pPr marL="474121" marR="990575" indent="-457189">
              <a:lnSpc>
                <a:spcPts val="5640"/>
              </a:lnSpc>
              <a:spcBef>
                <a:spcPts val="267"/>
              </a:spcBef>
              <a:buFont typeface="Wingdings"/>
              <a:buChar char=""/>
              <a:tabLst>
                <a:tab pos="473275" algn="l"/>
                <a:tab pos="474121" algn="l"/>
              </a:tabLst>
            </a:pPr>
            <a:r>
              <a:rPr sz="4267" dirty="0">
                <a:solidFill>
                  <a:srgbClr val="174975"/>
                </a:solidFill>
                <a:latin typeface="Agency FB"/>
                <a:cs typeface="Agency FB"/>
              </a:rPr>
              <a:t>Monthly</a:t>
            </a:r>
            <a:r>
              <a:rPr sz="4267" spc="-60" dirty="0">
                <a:solidFill>
                  <a:srgbClr val="174975"/>
                </a:solidFill>
                <a:latin typeface="Agency FB"/>
                <a:cs typeface="Agency FB"/>
              </a:rPr>
              <a:t> </a:t>
            </a:r>
            <a:r>
              <a:rPr sz="4267" spc="-7" dirty="0">
                <a:solidFill>
                  <a:srgbClr val="174975"/>
                </a:solidFill>
                <a:latin typeface="Agency FB"/>
                <a:cs typeface="Agency FB"/>
              </a:rPr>
              <a:t>Professional  </a:t>
            </a:r>
            <a:r>
              <a:rPr sz="4267" dirty="0">
                <a:solidFill>
                  <a:srgbClr val="174975"/>
                </a:solidFill>
                <a:latin typeface="Agency FB"/>
                <a:cs typeface="Agency FB"/>
              </a:rPr>
              <a:t>Development</a:t>
            </a:r>
            <a:endParaRPr sz="4267">
              <a:latin typeface="Agency FB"/>
              <a:cs typeface="Agency FB"/>
            </a:endParaRPr>
          </a:p>
          <a:p>
            <a:pPr marL="474121" indent="-457189">
              <a:spcBef>
                <a:spcPts val="233"/>
              </a:spcBef>
              <a:buFont typeface="Wingdings"/>
              <a:buChar char=""/>
              <a:tabLst>
                <a:tab pos="473275" algn="l"/>
                <a:tab pos="474121" algn="l"/>
              </a:tabLst>
            </a:pPr>
            <a:r>
              <a:rPr sz="4267" dirty="0">
                <a:solidFill>
                  <a:srgbClr val="174975"/>
                </a:solidFill>
                <a:latin typeface="Agency FB"/>
                <a:cs typeface="Agency FB"/>
              </a:rPr>
              <a:t>Peer Mentor</a:t>
            </a:r>
            <a:r>
              <a:rPr sz="4267" spc="-93" dirty="0">
                <a:solidFill>
                  <a:srgbClr val="174975"/>
                </a:solidFill>
                <a:latin typeface="Agency FB"/>
                <a:cs typeface="Agency FB"/>
              </a:rPr>
              <a:t> </a:t>
            </a:r>
            <a:r>
              <a:rPr sz="4267" dirty="0">
                <a:solidFill>
                  <a:srgbClr val="174975"/>
                </a:solidFill>
                <a:latin typeface="Agency FB"/>
                <a:cs typeface="Agency FB"/>
              </a:rPr>
              <a:t>Opportunities</a:t>
            </a:r>
            <a:endParaRPr sz="4267">
              <a:latin typeface="Agency FB"/>
              <a:cs typeface="Agency FB"/>
            </a:endParaRPr>
          </a:p>
          <a:p>
            <a:pPr marL="474121" marR="702716" indent="-457189">
              <a:lnSpc>
                <a:spcPct val="110000"/>
              </a:lnSpc>
              <a:buFont typeface="Wingdings"/>
              <a:buChar char=""/>
              <a:tabLst>
                <a:tab pos="473275" algn="l"/>
                <a:tab pos="474121" algn="l"/>
              </a:tabLst>
            </a:pPr>
            <a:r>
              <a:rPr sz="4267" spc="-7" dirty="0">
                <a:solidFill>
                  <a:srgbClr val="174975"/>
                </a:solidFill>
                <a:latin typeface="Agency FB"/>
                <a:cs typeface="Agency FB"/>
              </a:rPr>
              <a:t>Progress </a:t>
            </a:r>
            <a:r>
              <a:rPr sz="4267" dirty="0">
                <a:solidFill>
                  <a:srgbClr val="174975"/>
                </a:solidFill>
                <a:latin typeface="Agency FB"/>
                <a:cs typeface="Agency FB"/>
              </a:rPr>
              <a:t>Monitoring</a:t>
            </a:r>
            <a:r>
              <a:rPr sz="4267" spc="-80" dirty="0">
                <a:solidFill>
                  <a:srgbClr val="174975"/>
                </a:solidFill>
                <a:latin typeface="Agency FB"/>
                <a:cs typeface="Agency FB"/>
              </a:rPr>
              <a:t> </a:t>
            </a:r>
            <a:r>
              <a:rPr sz="4267" dirty="0">
                <a:solidFill>
                  <a:srgbClr val="174975"/>
                </a:solidFill>
                <a:latin typeface="Agency FB"/>
                <a:cs typeface="Agency FB"/>
              </a:rPr>
              <a:t>&amp;  Support</a:t>
            </a:r>
            <a:endParaRPr sz="4267">
              <a:latin typeface="Agency FB"/>
              <a:cs typeface="Agency FB"/>
            </a:endParaRPr>
          </a:p>
        </p:txBody>
      </p:sp>
      <p:sp>
        <p:nvSpPr>
          <p:cNvPr id="3" name="object 3"/>
          <p:cNvSpPr/>
          <p:nvPr/>
        </p:nvSpPr>
        <p:spPr>
          <a:xfrm>
            <a:off x="562864" y="1495459"/>
            <a:ext cx="5973843" cy="4456268"/>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0" y="65023"/>
            <a:ext cx="12192000" cy="1219200"/>
          </a:xfrm>
          <a:custGeom>
            <a:avLst/>
            <a:gdLst/>
            <a:ahLst/>
            <a:cxnLst/>
            <a:rect l="l" t="t" r="r" b="b"/>
            <a:pathLst>
              <a:path w="9144000" h="914400">
                <a:moveTo>
                  <a:pt x="0" y="914400"/>
                </a:moveTo>
                <a:lnTo>
                  <a:pt x="9144000" y="914400"/>
                </a:lnTo>
                <a:lnTo>
                  <a:pt x="9144000" y="0"/>
                </a:lnTo>
                <a:lnTo>
                  <a:pt x="0" y="0"/>
                </a:lnTo>
                <a:lnTo>
                  <a:pt x="0" y="914400"/>
                </a:lnTo>
                <a:close/>
              </a:path>
            </a:pathLst>
          </a:custGeom>
          <a:solidFill>
            <a:srgbClr val="006699"/>
          </a:solidFill>
        </p:spPr>
        <p:txBody>
          <a:bodyPr wrap="square" lIns="0" tIns="0" rIns="0" bIns="0" rtlCol="0"/>
          <a:lstStyle/>
          <a:p>
            <a:endParaRPr sz="2400"/>
          </a:p>
        </p:txBody>
      </p:sp>
      <p:sp>
        <p:nvSpPr>
          <p:cNvPr id="5" name="object 5"/>
          <p:cNvSpPr txBox="1">
            <a:spLocks noGrp="1"/>
          </p:cNvSpPr>
          <p:nvPr>
            <p:ph type="title"/>
          </p:nvPr>
        </p:nvSpPr>
        <p:spPr>
          <a:xfrm>
            <a:off x="1366046" y="310092"/>
            <a:ext cx="9461500" cy="695062"/>
          </a:xfrm>
          <a:prstGeom prst="rect">
            <a:avLst/>
          </a:prstGeom>
        </p:spPr>
        <p:txBody>
          <a:bodyPr vert="horz" wrap="square" lIns="0" tIns="17780" rIns="0" bIns="0" rtlCol="0" anchor="ctr">
            <a:spAutoFit/>
          </a:bodyPr>
          <a:lstStyle/>
          <a:p>
            <a:pPr marL="16933">
              <a:lnSpc>
                <a:spcPct val="100000"/>
              </a:lnSpc>
              <a:spcBef>
                <a:spcPts val="140"/>
              </a:spcBef>
            </a:pPr>
            <a:r>
              <a:rPr dirty="0"/>
              <a:t>Men of Kennis @ Athens State</a:t>
            </a:r>
            <a:r>
              <a:rPr spc="-200" dirty="0"/>
              <a:t> </a:t>
            </a:r>
            <a:r>
              <a:rPr dirty="0"/>
              <a:t>University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99200" y="2007615"/>
            <a:ext cx="5862320" cy="3899408"/>
          </a:xfrm>
          <a:prstGeom prst="rect">
            <a:avLst/>
          </a:prstGeom>
          <a:blipFill>
            <a:blip r:embed="rId2" cstate="print"/>
            <a:stretch>
              <a:fillRect/>
            </a:stretch>
          </a:blipFill>
        </p:spPr>
        <p:txBody>
          <a:bodyPr wrap="square" lIns="0" tIns="0" rIns="0" bIns="0" rtlCol="0"/>
          <a:lstStyle/>
          <a:p>
            <a:endParaRPr sz="2400"/>
          </a:p>
        </p:txBody>
      </p:sp>
      <p:sp>
        <p:nvSpPr>
          <p:cNvPr id="3" name="object 3"/>
          <p:cNvSpPr txBox="1"/>
          <p:nvPr/>
        </p:nvSpPr>
        <p:spPr>
          <a:xfrm>
            <a:off x="308187" y="1528166"/>
            <a:ext cx="5930900" cy="5186314"/>
          </a:xfrm>
          <a:prstGeom prst="rect">
            <a:avLst/>
          </a:prstGeom>
        </p:spPr>
        <p:txBody>
          <a:bodyPr vert="horz" wrap="square" lIns="0" tIns="16087" rIns="0" bIns="0" rtlCol="0">
            <a:spAutoFit/>
          </a:bodyPr>
          <a:lstStyle/>
          <a:p>
            <a:pPr marL="260767" marR="6773" indent="-243834">
              <a:spcBef>
                <a:spcPts val="127"/>
              </a:spcBef>
              <a:buFont typeface="Wingdings"/>
              <a:buChar char=""/>
              <a:tabLst>
                <a:tab pos="260767" algn="l"/>
              </a:tabLst>
            </a:pPr>
            <a:r>
              <a:rPr sz="3733" spc="-7" dirty="0">
                <a:solidFill>
                  <a:srgbClr val="006699"/>
                </a:solidFill>
                <a:latin typeface="Agency FB"/>
                <a:cs typeface="Agency FB"/>
              </a:rPr>
              <a:t>Reduce </a:t>
            </a:r>
            <a:r>
              <a:rPr sz="3733" spc="-13" dirty="0">
                <a:solidFill>
                  <a:srgbClr val="006699"/>
                </a:solidFill>
                <a:latin typeface="Agency FB"/>
                <a:cs typeface="Agency FB"/>
              </a:rPr>
              <a:t>the </a:t>
            </a:r>
            <a:r>
              <a:rPr sz="3733" spc="-7" dirty="0">
                <a:solidFill>
                  <a:srgbClr val="006699"/>
                </a:solidFill>
                <a:latin typeface="Agency FB"/>
                <a:cs typeface="Agency FB"/>
              </a:rPr>
              <a:t>gap </a:t>
            </a:r>
            <a:r>
              <a:rPr sz="3733" spc="-13" dirty="0">
                <a:solidFill>
                  <a:srgbClr val="006699"/>
                </a:solidFill>
                <a:latin typeface="Agency FB"/>
                <a:cs typeface="Agency FB"/>
              </a:rPr>
              <a:t>between </a:t>
            </a:r>
            <a:r>
              <a:rPr sz="3733" spc="-7" dirty="0">
                <a:solidFill>
                  <a:srgbClr val="006699"/>
                </a:solidFill>
                <a:latin typeface="Agency FB"/>
                <a:cs typeface="Agency FB"/>
              </a:rPr>
              <a:t>students and  teachers </a:t>
            </a:r>
            <a:r>
              <a:rPr sz="3733" spc="-20" dirty="0">
                <a:solidFill>
                  <a:srgbClr val="006699"/>
                </a:solidFill>
                <a:latin typeface="Agency FB"/>
                <a:cs typeface="Agency FB"/>
              </a:rPr>
              <a:t>of</a:t>
            </a:r>
            <a:r>
              <a:rPr sz="3733" spc="53" dirty="0">
                <a:solidFill>
                  <a:srgbClr val="006699"/>
                </a:solidFill>
                <a:latin typeface="Agency FB"/>
                <a:cs typeface="Agency FB"/>
              </a:rPr>
              <a:t> </a:t>
            </a:r>
            <a:r>
              <a:rPr sz="3733" spc="-20" dirty="0">
                <a:solidFill>
                  <a:srgbClr val="006699"/>
                </a:solidFill>
                <a:latin typeface="Agency FB"/>
                <a:cs typeface="Agency FB"/>
              </a:rPr>
              <a:t>color</a:t>
            </a:r>
            <a:endParaRPr sz="3733">
              <a:latin typeface="Agency FB"/>
              <a:cs typeface="Agency FB"/>
            </a:endParaRPr>
          </a:p>
          <a:p>
            <a:pPr marL="260767" marR="149010" indent="-243834">
              <a:spcBef>
                <a:spcPts val="7"/>
              </a:spcBef>
              <a:buFont typeface="Wingdings"/>
              <a:buChar char=""/>
              <a:tabLst>
                <a:tab pos="260767" algn="l"/>
              </a:tabLst>
            </a:pPr>
            <a:r>
              <a:rPr sz="3733" spc="-7" dirty="0">
                <a:solidFill>
                  <a:srgbClr val="006699"/>
                </a:solidFill>
                <a:latin typeface="Agency FB"/>
                <a:cs typeface="Agency FB"/>
              </a:rPr>
              <a:t>Recruit &amp; retain men </a:t>
            </a:r>
            <a:r>
              <a:rPr sz="3733" spc="-20" dirty="0">
                <a:solidFill>
                  <a:srgbClr val="006699"/>
                </a:solidFill>
                <a:latin typeface="Agency FB"/>
                <a:cs typeface="Agency FB"/>
              </a:rPr>
              <a:t>of color </a:t>
            </a:r>
            <a:r>
              <a:rPr sz="3733" spc="-7" dirty="0">
                <a:solidFill>
                  <a:srgbClr val="006699"/>
                </a:solidFill>
                <a:latin typeface="Agency FB"/>
                <a:cs typeface="Agency FB"/>
              </a:rPr>
              <a:t>as </a:t>
            </a:r>
            <a:r>
              <a:rPr sz="3733" dirty="0">
                <a:solidFill>
                  <a:srgbClr val="006699"/>
                </a:solidFill>
                <a:latin typeface="Agency FB"/>
                <a:cs typeface="Agency FB"/>
              </a:rPr>
              <a:t>K-12  </a:t>
            </a:r>
            <a:r>
              <a:rPr sz="3733" spc="-7" dirty="0">
                <a:solidFill>
                  <a:srgbClr val="006699"/>
                </a:solidFill>
                <a:latin typeface="Agency FB"/>
                <a:cs typeface="Agency FB"/>
              </a:rPr>
              <a:t>teachers</a:t>
            </a:r>
            <a:endParaRPr sz="3733">
              <a:latin typeface="Agency FB"/>
              <a:cs typeface="Agency FB"/>
            </a:endParaRPr>
          </a:p>
          <a:p>
            <a:pPr marL="260767" marR="283626" indent="-243834">
              <a:buFont typeface="Wingdings"/>
              <a:buChar char=""/>
              <a:tabLst>
                <a:tab pos="260767" algn="l"/>
              </a:tabLst>
            </a:pPr>
            <a:r>
              <a:rPr sz="3733" spc="-13" dirty="0">
                <a:solidFill>
                  <a:srgbClr val="006699"/>
                </a:solidFill>
                <a:latin typeface="Agency FB"/>
                <a:cs typeface="Agency FB"/>
              </a:rPr>
              <a:t>Increase </a:t>
            </a:r>
            <a:r>
              <a:rPr sz="3733" spc="-7" dirty="0">
                <a:solidFill>
                  <a:srgbClr val="006699"/>
                </a:solidFill>
                <a:latin typeface="Agency FB"/>
                <a:cs typeface="Agency FB"/>
              </a:rPr>
              <a:t>diversity at multiple </a:t>
            </a:r>
            <a:r>
              <a:rPr sz="3733" spc="-13" dirty="0">
                <a:solidFill>
                  <a:srgbClr val="006699"/>
                </a:solidFill>
                <a:latin typeface="Agency FB"/>
                <a:cs typeface="Agency FB"/>
              </a:rPr>
              <a:t>points  </a:t>
            </a:r>
            <a:r>
              <a:rPr sz="3733" spc="-7" dirty="0">
                <a:solidFill>
                  <a:srgbClr val="006699"/>
                </a:solidFill>
                <a:latin typeface="Agency FB"/>
                <a:cs typeface="Agency FB"/>
              </a:rPr>
              <a:t>across teacher</a:t>
            </a:r>
            <a:r>
              <a:rPr sz="3733" spc="47" dirty="0">
                <a:solidFill>
                  <a:srgbClr val="006699"/>
                </a:solidFill>
                <a:latin typeface="Agency FB"/>
                <a:cs typeface="Agency FB"/>
              </a:rPr>
              <a:t> </a:t>
            </a:r>
            <a:r>
              <a:rPr sz="3733" spc="-7" dirty="0">
                <a:solidFill>
                  <a:srgbClr val="006699"/>
                </a:solidFill>
                <a:latin typeface="Agency FB"/>
                <a:cs typeface="Agency FB"/>
              </a:rPr>
              <a:t>pipeline</a:t>
            </a:r>
            <a:endParaRPr sz="3733">
              <a:latin typeface="Agency FB"/>
              <a:cs typeface="Agency FB"/>
            </a:endParaRPr>
          </a:p>
          <a:p>
            <a:pPr marL="870352" lvl="1" indent="-244681">
              <a:spcBef>
                <a:spcPts val="7"/>
              </a:spcBef>
              <a:buFont typeface="Wingdings"/>
              <a:buChar char=""/>
              <a:tabLst>
                <a:tab pos="871198" algn="l"/>
              </a:tabLst>
            </a:pPr>
            <a:r>
              <a:rPr sz="3733" spc="-7" dirty="0">
                <a:solidFill>
                  <a:srgbClr val="006699"/>
                </a:solidFill>
                <a:latin typeface="Agency FB"/>
                <a:cs typeface="Agency FB"/>
              </a:rPr>
              <a:t>Early</a:t>
            </a:r>
            <a:r>
              <a:rPr sz="3733" spc="7" dirty="0">
                <a:solidFill>
                  <a:srgbClr val="006699"/>
                </a:solidFill>
                <a:latin typeface="Agency FB"/>
                <a:cs typeface="Agency FB"/>
              </a:rPr>
              <a:t> </a:t>
            </a:r>
            <a:r>
              <a:rPr sz="3733" spc="-13" dirty="0">
                <a:solidFill>
                  <a:srgbClr val="006699"/>
                </a:solidFill>
                <a:latin typeface="Agency FB"/>
                <a:cs typeface="Agency FB"/>
              </a:rPr>
              <a:t>Childhood</a:t>
            </a:r>
            <a:endParaRPr sz="3733">
              <a:latin typeface="Agency FB"/>
              <a:cs typeface="Agency FB"/>
            </a:endParaRPr>
          </a:p>
          <a:p>
            <a:pPr marL="870352" lvl="1" indent="-244681">
              <a:buFont typeface="Wingdings"/>
              <a:buChar char=""/>
              <a:tabLst>
                <a:tab pos="871198" algn="l"/>
              </a:tabLst>
            </a:pPr>
            <a:r>
              <a:rPr sz="3733" spc="-7" dirty="0">
                <a:solidFill>
                  <a:srgbClr val="006699"/>
                </a:solidFill>
                <a:latin typeface="Agency FB"/>
                <a:cs typeface="Agency FB"/>
              </a:rPr>
              <a:t>Elementary</a:t>
            </a:r>
            <a:endParaRPr sz="3733">
              <a:latin typeface="Agency FB"/>
              <a:cs typeface="Agency FB"/>
            </a:endParaRPr>
          </a:p>
          <a:p>
            <a:pPr marL="870352" lvl="1" indent="-244681">
              <a:buFont typeface="Wingdings"/>
              <a:buChar char=""/>
              <a:tabLst>
                <a:tab pos="871198" algn="l"/>
              </a:tabLst>
            </a:pPr>
            <a:r>
              <a:rPr sz="3733" spc="-7" dirty="0">
                <a:solidFill>
                  <a:srgbClr val="006699"/>
                </a:solidFill>
                <a:latin typeface="Agency FB"/>
                <a:cs typeface="Agency FB"/>
              </a:rPr>
              <a:t>Postsecondary</a:t>
            </a:r>
            <a:endParaRPr sz="3733">
              <a:latin typeface="Agency FB"/>
              <a:cs typeface="Agency FB"/>
            </a:endParaRPr>
          </a:p>
        </p:txBody>
      </p:sp>
      <p:sp>
        <p:nvSpPr>
          <p:cNvPr id="4" name="object 4"/>
          <p:cNvSpPr/>
          <p:nvPr/>
        </p:nvSpPr>
        <p:spPr>
          <a:xfrm>
            <a:off x="0" y="0"/>
            <a:ext cx="12192000" cy="1219200"/>
          </a:xfrm>
          <a:custGeom>
            <a:avLst/>
            <a:gdLst/>
            <a:ahLst/>
            <a:cxnLst/>
            <a:rect l="l" t="t" r="r" b="b"/>
            <a:pathLst>
              <a:path w="9144000" h="914400">
                <a:moveTo>
                  <a:pt x="0" y="914400"/>
                </a:moveTo>
                <a:lnTo>
                  <a:pt x="9144000" y="914400"/>
                </a:lnTo>
                <a:lnTo>
                  <a:pt x="9144000" y="0"/>
                </a:lnTo>
                <a:lnTo>
                  <a:pt x="0" y="0"/>
                </a:lnTo>
                <a:lnTo>
                  <a:pt x="0" y="914400"/>
                </a:lnTo>
                <a:close/>
              </a:path>
            </a:pathLst>
          </a:custGeom>
          <a:solidFill>
            <a:srgbClr val="006699"/>
          </a:solidFill>
        </p:spPr>
        <p:txBody>
          <a:bodyPr wrap="square" lIns="0" tIns="0" rIns="0" bIns="0" rtlCol="0"/>
          <a:lstStyle/>
          <a:p>
            <a:endParaRPr sz="2400"/>
          </a:p>
        </p:txBody>
      </p:sp>
      <p:sp>
        <p:nvSpPr>
          <p:cNvPr id="5" name="object 5"/>
          <p:cNvSpPr txBox="1">
            <a:spLocks noGrp="1"/>
          </p:cNvSpPr>
          <p:nvPr>
            <p:ph type="title"/>
          </p:nvPr>
        </p:nvSpPr>
        <p:spPr>
          <a:xfrm>
            <a:off x="1242650" y="255915"/>
            <a:ext cx="11211478" cy="695062"/>
          </a:xfrm>
          <a:prstGeom prst="rect">
            <a:avLst/>
          </a:prstGeom>
        </p:spPr>
        <p:txBody>
          <a:bodyPr vert="horz" wrap="square" lIns="0" tIns="17780" rIns="0" bIns="0" rtlCol="0" anchor="ctr">
            <a:spAutoFit/>
          </a:bodyPr>
          <a:lstStyle/>
          <a:p>
            <a:pPr marL="17780">
              <a:lnSpc>
                <a:spcPct val="100000"/>
              </a:lnSpc>
              <a:spcBef>
                <a:spcPts val="140"/>
              </a:spcBef>
            </a:pPr>
            <a:r>
              <a:rPr dirty="0"/>
              <a:t>Men </a:t>
            </a:r>
            <a:r>
              <a:rPr spc="-13" dirty="0"/>
              <a:t>of </a:t>
            </a:r>
            <a:r>
              <a:rPr dirty="0"/>
              <a:t>Kennis @ Athens State</a:t>
            </a:r>
            <a:r>
              <a:rPr spc="-107" dirty="0"/>
              <a:t> </a:t>
            </a:r>
            <a:r>
              <a:rPr spc="-7" dirty="0"/>
              <a:t>University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137" y="1423076"/>
            <a:ext cx="5693833" cy="5278368"/>
          </a:xfrm>
          <a:prstGeom prst="rect">
            <a:avLst/>
          </a:prstGeom>
        </p:spPr>
        <p:txBody>
          <a:bodyPr vert="horz" wrap="square" lIns="0" tIns="185420" rIns="0" bIns="0" rtlCol="0">
            <a:spAutoFit/>
          </a:bodyPr>
          <a:lstStyle/>
          <a:p>
            <a:pPr marL="1716150">
              <a:spcBef>
                <a:spcPts val="1460"/>
              </a:spcBef>
            </a:pPr>
            <a:r>
              <a:rPr sz="3200" dirty="0">
                <a:solidFill>
                  <a:srgbClr val="FFFFFF"/>
                </a:solidFill>
                <a:latin typeface="Agency FB"/>
                <a:cs typeface="Agency FB"/>
              </a:rPr>
              <a:t>Minority Students</a:t>
            </a:r>
            <a:endParaRPr sz="3200">
              <a:latin typeface="Agency FB"/>
              <a:cs typeface="Agency FB"/>
            </a:endParaRPr>
          </a:p>
          <a:p>
            <a:pPr marL="579106" indent="-457189">
              <a:spcBef>
                <a:spcPts val="1333"/>
              </a:spcBef>
              <a:buFont typeface="Wingdings"/>
              <a:buChar char=""/>
              <a:tabLst>
                <a:tab pos="578259" algn="l"/>
                <a:tab pos="579106" algn="l"/>
              </a:tabLst>
            </a:pPr>
            <a:r>
              <a:rPr sz="3200" dirty="0">
                <a:solidFill>
                  <a:srgbClr val="006699"/>
                </a:solidFill>
                <a:latin typeface="Agency FB"/>
                <a:cs typeface="Agency FB"/>
              </a:rPr>
              <a:t>Perform </a:t>
            </a:r>
            <a:r>
              <a:rPr sz="3200" spc="7" dirty="0">
                <a:solidFill>
                  <a:srgbClr val="006699"/>
                </a:solidFill>
                <a:latin typeface="Agency FB"/>
                <a:cs typeface="Agency FB"/>
              </a:rPr>
              <a:t>better</a:t>
            </a:r>
            <a:r>
              <a:rPr sz="3200" spc="-67" dirty="0">
                <a:solidFill>
                  <a:srgbClr val="006699"/>
                </a:solidFill>
                <a:latin typeface="Agency FB"/>
                <a:cs typeface="Agency FB"/>
              </a:rPr>
              <a:t> </a:t>
            </a:r>
            <a:r>
              <a:rPr sz="3200" spc="-7" dirty="0">
                <a:solidFill>
                  <a:srgbClr val="006699"/>
                </a:solidFill>
                <a:latin typeface="Agency FB"/>
                <a:cs typeface="Agency FB"/>
              </a:rPr>
              <a:t>academically</a:t>
            </a:r>
            <a:endParaRPr sz="3200">
              <a:latin typeface="Agency FB"/>
              <a:cs typeface="Agency FB"/>
            </a:endParaRPr>
          </a:p>
          <a:p>
            <a:pPr marL="731502"/>
            <a:r>
              <a:rPr sz="3200" dirty="0">
                <a:solidFill>
                  <a:srgbClr val="006699"/>
                </a:solidFill>
                <a:latin typeface="Agency FB"/>
                <a:cs typeface="Agency FB"/>
              </a:rPr>
              <a:t>-- math and</a:t>
            </a:r>
            <a:r>
              <a:rPr sz="3200" spc="-13" dirty="0">
                <a:solidFill>
                  <a:srgbClr val="006699"/>
                </a:solidFill>
                <a:latin typeface="Agency FB"/>
                <a:cs typeface="Agency FB"/>
              </a:rPr>
              <a:t> </a:t>
            </a:r>
            <a:r>
              <a:rPr sz="3200" dirty="0">
                <a:solidFill>
                  <a:srgbClr val="006699"/>
                </a:solidFill>
                <a:latin typeface="Agency FB"/>
                <a:cs typeface="Agency FB"/>
              </a:rPr>
              <a:t>reading</a:t>
            </a:r>
            <a:endParaRPr sz="3200">
              <a:latin typeface="Agency FB"/>
              <a:cs typeface="Agency FB"/>
            </a:endParaRPr>
          </a:p>
          <a:p>
            <a:pPr marL="456342" marR="87204" indent="-456342">
              <a:buFont typeface="Wingdings"/>
              <a:buChar char=""/>
              <a:tabLst>
                <a:tab pos="456342" algn="l"/>
                <a:tab pos="579106" algn="l"/>
              </a:tabLst>
            </a:pPr>
            <a:r>
              <a:rPr sz="3200" dirty="0">
                <a:solidFill>
                  <a:srgbClr val="006699"/>
                </a:solidFill>
                <a:latin typeface="Agency FB"/>
                <a:cs typeface="Agency FB"/>
              </a:rPr>
              <a:t>Increase </a:t>
            </a:r>
            <a:r>
              <a:rPr sz="3200" spc="-7" dirty="0">
                <a:solidFill>
                  <a:srgbClr val="006699"/>
                </a:solidFill>
                <a:latin typeface="Agency FB"/>
                <a:cs typeface="Agency FB"/>
              </a:rPr>
              <a:t>likelihood </a:t>
            </a:r>
            <a:r>
              <a:rPr sz="3200" spc="7" dirty="0">
                <a:solidFill>
                  <a:srgbClr val="006699"/>
                </a:solidFill>
                <a:latin typeface="Agency FB"/>
                <a:cs typeface="Agency FB"/>
              </a:rPr>
              <a:t>of </a:t>
            </a:r>
            <a:r>
              <a:rPr sz="3200" dirty="0">
                <a:solidFill>
                  <a:srgbClr val="006699"/>
                </a:solidFill>
                <a:latin typeface="Agency FB"/>
                <a:cs typeface="Agency FB"/>
              </a:rPr>
              <a:t>graduating</a:t>
            </a:r>
            <a:r>
              <a:rPr sz="3200" spc="-107" dirty="0">
                <a:solidFill>
                  <a:srgbClr val="006699"/>
                </a:solidFill>
                <a:latin typeface="Agency FB"/>
                <a:cs typeface="Agency FB"/>
              </a:rPr>
              <a:t> </a:t>
            </a:r>
            <a:r>
              <a:rPr sz="3200" dirty="0">
                <a:solidFill>
                  <a:srgbClr val="006699"/>
                </a:solidFill>
                <a:latin typeface="Agency FB"/>
                <a:cs typeface="Agency FB"/>
              </a:rPr>
              <a:t>from</a:t>
            </a:r>
            <a:endParaRPr sz="3200">
              <a:latin typeface="Agency FB"/>
              <a:cs typeface="Agency FB"/>
            </a:endParaRPr>
          </a:p>
          <a:p>
            <a:pPr marL="11853" algn="ctr"/>
            <a:r>
              <a:rPr sz="3200" dirty="0">
                <a:solidFill>
                  <a:srgbClr val="006699"/>
                </a:solidFill>
                <a:latin typeface="Agency FB"/>
                <a:cs typeface="Agency FB"/>
              </a:rPr>
              <a:t>high school and considering</a:t>
            </a:r>
            <a:r>
              <a:rPr sz="3200" spc="-67" dirty="0">
                <a:solidFill>
                  <a:srgbClr val="006699"/>
                </a:solidFill>
                <a:latin typeface="Agency FB"/>
                <a:cs typeface="Agency FB"/>
              </a:rPr>
              <a:t> </a:t>
            </a:r>
            <a:r>
              <a:rPr sz="3200" spc="-7" dirty="0">
                <a:solidFill>
                  <a:srgbClr val="006699"/>
                </a:solidFill>
                <a:latin typeface="Agency FB"/>
                <a:cs typeface="Agency FB"/>
              </a:rPr>
              <a:t>college</a:t>
            </a:r>
            <a:endParaRPr sz="3200">
              <a:latin typeface="Agency FB"/>
              <a:cs typeface="Agency FB"/>
            </a:endParaRPr>
          </a:p>
          <a:p>
            <a:pPr marL="579106" indent="-457189">
              <a:buFont typeface="Wingdings"/>
              <a:buChar char=""/>
              <a:tabLst>
                <a:tab pos="578259" algn="l"/>
                <a:tab pos="579106" algn="l"/>
              </a:tabLst>
            </a:pPr>
            <a:r>
              <a:rPr sz="3200" dirty="0">
                <a:solidFill>
                  <a:srgbClr val="006699"/>
                </a:solidFill>
                <a:latin typeface="Agency FB"/>
                <a:cs typeface="Agency FB"/>
              </a:rPr>
              <a:t>Drop-out </a:t>
            </a:r>
            <a:r>
              <a:rPr sz="3200" spc="-7" dirty="0">
                <a:solidFill>
                  <a:srgbClr val="006699"/>
                </a:solidFill>
                <a:latin typeface="Agency FB"/>
                <a:cs typeface="Agency FB"/>
              </a:rPr>
              <a:t>risk </a:t>
            </a:r>
            <a:r>
              <a:rPr sz="3200" dirty="0">
                <a:solidFill>
                  <a:srgbClr val="006699"/>
                </a:solidFill>
                <a:latin typeface="Agency FB"/>
                <a:cs typeface="Agency FB"/>
              </a:rPr>
              <a:t>reduced </a:t>
            </a:r>
            <a:r>
              <a:rPr sz="3200" spc="7" dirty="0">
                <a:solidFill>
                  <a:srgbClr val="006699"/>
                </a:solidFill>
                <a:latin typeface="Agency FB"/>
                <a:cs typeface="Agency FB"/>
              </a:rPr>
              <a:t>by</a:t>
            </a:r>
            <a:r>
              <a:rPr sz="3200" spc="-107" dirty="0">
                <a:solidFill>
                  <a:srgbClr val="006699"/>
                </a:solidFill>
                <a:latin typeface="Agency FB"/>
                <a:cs typeface="Agency FB"/>
              </a:rPr>
              <a:t> </a:t>
            </a:r>
            <a:r>
              <a:rPr sz="3200" dirty="0">
                <a:solidFill>
                  <a:srgbClr val="006699"/>
                </a:solidFill>
                <a:latin typeface="Agency FB"/>
                <a:cs typeface="Agency FB"/>
              </a:rPr>
              <a:t>39%</a:t>
            </a:r>
            <a:endParaRPr sz="3200">
              <a:latin typeface="Agency FB"/>
              <a:cs typeface="Agency FB"/>
            </a:endParaRPr>
          </a:p>
          <a:p>
            <a:pPr marL="579106" indent="-457189">
              <a:spcBef>
                <a:spcPts val="7"/>
              </a:spcBef>
              <a:buFont typeface="Wingdings"/>
              <a:buChar char=""/>
              <a:tabLst>
                <a:tab pos="578259" algn="l"/>
                <a:tab pos="579106" algn="l"/>
              </a:tabLst>
            </a:pPr>
            <a:r>
              <a:rPr sz="3200" spc="7" dirty="0">
                <a:solidFill>
                  <a:srgbClr val="006699"/>
                </a:solidFill>
                <a:latin typeface="Agency FB"/>
                <a:cs typeface="Agency FB"/>
              </a:rPr>
              <a:t>Fewer </a:t>
            </a:r>
            <a:r>
              <a:rPr sz="3200" spc="-7" dirty="0">
                <a:solidFill>
                  <a:srgbClr val="006699"/>
                </a:solidFill>
                <a:latin typeface="Agency FB"/>
                <a:cs typeface="Agency FB"/>
              </a:rPr>
              <a:t>disciplinary</a:t>
            </a:r>
            <a:r>
              <a:rPr sz="3200" spc="-40" dirty="0">
                <a:solidFill>
                  <a:srgbClr val="006699"/>
                </a:solidFill>
                <a:latin typeface="Agency FB"/>
                <a:cs typeface="Agency FB"/>
              </a:rPr>
              <a:t> </a:t>
            </a:r>
            <a:r>
              <a:rPr sz="3200" dirty="0">
                <a:solidFill>
                  <a:srgbClr val="006699"/>
                </a:solidFill>
                <a:latin typeface="Agency FB"/>
                <a:cs typeface="Agency FB"/>
              </a:rPr>
              <a:t>issues</a:t>
            </a:r>
            <a:endParaRPr sz="3200">
              <a:latin typeface="Agency FB"/>
              <a:cs typeface="Agency FB"/>
            </a:endParaRPr>
          </a:p>
          <a:p>
            <a:pPr marL="579106" indent="-457189">
              <a:buFont typeface="Wingdings"/>
              <a:buChar char=""/>
              <a:tabLst>
                <a:tab pos="578259" algn="l"/>
                <a:tab pos="579106" algn="l"/>
              </a:tabLst>
            </a:pPr>
            <a:r>
              <a:rPr sz="3200" spc="7" dirty="0">
                <a:solidFill>
                  <a:srgbClr val="006699"/>
                </a:solidFill>
                <a:latin typeface="Agency FB"/>
                <a:cs typeface="Agency FB"/>
              </a:rPr>
              <a:t>Fewer</a:t>
            </a:r>
            <a:r>
              <a:rPr sz="3200" spc="-7" dirty="0">
                <a:solidFill>
                  <a:srgbClr val="006699"/>
                </a:solidFill>
                <a:latin typeface="Agency FB"/>
                <a:cs typeface="Agency FB"/>
              </a:rPr>
              <a:t> </a:t>
            </a:r>
            <a:r>
              <a:rPr sz="3200" dirty="0">
                <a:solidFill>
                  <a:srgbClr val="006699"/>
                </a:solidFill>
                <a:latin typeface="Agency FB"/>
                <a:cs typeface="Agency FB"/>
              </a:rPr>
              <a:t>absences</a:t>
            </a:r>
            <a:endParaRPr sz="3200">
              <a:latin typeface="Agency FB"/>
              <a:cs typeface="Agency FB"/>
            </a:endParaRPr>
          </a:p>
          <a:p>
            <a:pPr marL="579106" indent="-457189">
              <a:buFont typeface="Wingdings"/>
              <a:buChar char=""/>
              <a:tabLst>
                <a:tab pos="578259" algn="l"/>
                <a:tab pos="579106" algn="l"/>
              </a:tabLst>
            </a:pPr>
            <a:r>
              <a:rPr sz="3200" dirty="0">
                <a:solidFill>
                  <a:srgbClr val="006699"/>
                </a:solidFill>
                <a:latin typeface="Agency FB"/>
                <a:cs typeface="Agency FB"/>
              </a:rPr>
              <a:t>More positive views </a:t>
            </a:r>
            <a:r>
              <a:rPr sz="3200" spc="7" dirty="0">
                <a:solidFill>
                  <a:srgbClr val="006699"/>
                </a:solidFill>
                <a:latin typeface="Agency FB"/>
                <a:cs typeface="Agency FB"/>
              </a:rPr>
              <a:t>of</a:t>
            </a:r>
            <a:r>
              <a:rPr sz="3200" spc="-73" dirty="0">
                <a:solidFill>
                  <a:srgbClr val="006699"/>
                </a:solidFill>
                <a:latin typeface="Agency FB"/>
                <a:cs typeface="Agency FB"/>
              </a:rPr>
              <a:t> </a:t>
            </a:r>
            <a:r>
              <a:rPr sz="3200" dirty="0">
                <a:solidFill>
                  <a:srgbClr val="006699"/>
                </a:solidFill>
                <a:latin typeface="Agency FB"/>
                <a:cs typeface="Agency FB"/>
              </a:rPr>
              <a:t>schooling</a:t>
            </a:r>
            <a:endParaRPr sz="3200">
              <a:latin typeface="Agency FB"/>
              <a:cs typeface="Agency FB"/>
            </a:endParaRPr>
          </a:p>
          <a:p>
            <a:pPr marL="579106" indent="-457189">
              <a:buFont typeface="Wingdings"/>
              <a:buChar char=""/>
              <a:tabLst>
                <a:tab pos="578259" algn="l"/>
                <a:tab pos="579106" algn="l"/>
              </a:tabLst>
            </a:pPr>
            <a:r>
              <a:rPr sz="3200" dirty="0">
                <a:solidFill>
                  <a:srgbClr val="006699"/>
                </a:solidFill>
                <a:latin typeface="Agency FB"/>
                <a:cs typeface="Agency FB"/>
              </a:rPr>
              <a:t>Better test</a:t>
            </a:r>
            <a:r>
              <a:rPr sz="3200" spc="-33" dirty="0">
                <a:solidFill>
                  <a:srgbClr val="006699"/>
                </a:solidFill>
                <a:latin typeface="Agency FB"/>
                <a:cs typeface="Agency FB"/>
              </a:rPr>
              <a:t> </a:t>
            </a:r>
            <a:r>
              <a:rPr sz="3200" spc="7" dirty="0">
                <a:solidFill>
                  <a:srgbClr val="006699"/>
                </a:solidFill>
                <a:latin typeface="Agency FB"/>
                <a:cs typeface="Agency FB"/>
              </a:rPr>
              <a:t>scores</a:t>
            </a:r>
            <a:endParaRPr sz="3200">
              <a:latin typeface="Agency FB"/>
              <a:cs typeface="Agency FB"/>
            </a:endParaRPr>
          </a:p>
        </p:txBody>
      </p:sp>
      <p:sp>
        <p:nvSpPr>
          <p:cNvPr id="3" name="object 3"/>
          <p:cNvSpPr txBox="1"/>
          <p:nvPr/>
        </p:nvSpPr>
        <p:spPr>
          <a:xfrm>
            <a:off x="6096001" y="1517903"/>
            <a:ext cx="5795433" cy="565112"/>
          </a:xfrm>
          <a:prstGeom prst="rect">
            <a:avLst/>
          </a:prstGeom>
          <a:solidFill>
            <a:srgbClr val="006699"/>
          </a:solidFill>
        </p:spPr>
        <p:txBody>
          <a:bodyPr vert="horz" wrap="square" lIns="0" tIns="71967" rIns="0" bIns="0" rtlCol="0">
            <a:spAutoFit/>
          </a:bodyPr>
          <a:lstStyle/>
          <a:p>
            <a:pPr algn="ctr">
              <a:spcBef>
                <a:spcPts val="567"/>
              </a:spcBef>
            </a:pPr>
            <a:r>
              <a:rPr sz="3200" spc="-7" dirty="0">
                <a:solidFill>
                  <a:srgbClr val="FFFFFF"/>
                </a:solidFill>
                <a:latin typeface="Agency FB"/>
                <a:cs typeface="Agency FB"/>
              </a:rPr>
              <a:t>White </a:t>
            </a:r>
            <a:r>
              <a:rPr sz="3200" dirty="0">
                <a:solidFill>
                  <a:srgbClr val="FFFFFF"/>
                </a:solidFill>
                <a:latin typeface="Agency FB"/>
                <a:cs typeface="Agency FB"/>
              </a:rPr>
              <a:t>Students</a:t>
            </a:r>
            <a:endParaRPr sz="3200">
              <a:latin typeface="Agency FB"/>
              <a:cs typeface="Agency FB"/>
            </a:endParaRPr>
          </a:p>
        </p:txBody>
      </p:sp>
      <p:sp>
        <p:nvSpPr>
          <p:cNvPr id="4" name="object 4"/>
          <p:cNvSpPr txBox="1">
            <a:spLocks noGrp="1"/>
          </p:cNvSpPr>
          <p:nvPr>
            <p:ph sz="half" idx="3"/>
          </p:nvPr>
        </p:nvSpPr>
        <p:spPr>
          <a:xfrm>
            <a:off x="6299032" y="2381718"/>
            <a:ext cx="5592402" cy="3977157"/>
          </a:xfrm>
          <a:prstGeom prst="rect">
            <a:avLst/>
          </a:prstGeom>
        </p:spPr>
        <p:txBody>
          <a:bodyPr vert="horz" wrap="square" lIns="0" tIns="16933" rIns="0" bIns="0" rtlCol="0">
            <a:spAutoFit/>
          </a:bodyPr>
          <a:lstStyle/>
          <a:p>
            <a:pPr marL="474121" marR="344585" indent="-457189">
              <a:lnSpc>
                <a:spcPct val="100000"/>
              </a:lnSpc>
              <a:spcBef>
                <a:spcPts val="133"/>
              </a:spcBef>
              <a:buFont typeface="Wingdings"/>
              <a:buChar char=""/>
              <a:tabLst>
                <a:tab pos="473275" algn="l"/>
                <a:tab pos="474121" algn="l"/>
              </a:tabLst>
            </a:pPr>
            <a:r>
              <a:rPr spc="-7" dirty="0"/>
              <a:t>Valuable </a:t>
            </a:r>
            <a:r>
              <a:rPr dirty="0"/>
              <a:t>perspective of </a:t>
            </a:r>
            <a:r>
              <a:rPr lang="en-US" dirty="0"/>
              <a:t>b</a:t>
            </a:r>
            <a:r>
              <a:rPr dirty="0"/>
              <a:t>ackgrounds</a:t>
            </a:r>
          </a:p>
          <a:p>
            <a:pPr marL="474121" indent="-457189">
              <a:lnSpc>
                <a:spcPct val="100000"/>
              </a:lnSpc>
              <a:buFont typeface="Wingdings"/>
              <a:buChar char=""/>
              <a:tabLst>
                <a:tab pos="473275" algn="l"/>
                <a:tab pos="474121" algn="l"/>
              </a:tabLst>
            </a:pPr>
            <a:r>
              <a:rPr dirty="0"/>
              <a:t>Disrupt one-sided portrayals </a:t>
            </a:r>
            <a:r>
              <a:rPr spc="7" dirty="0"/>
              <a:t>of</a:t>
            </a:r>
            <a:r>
              <a:rPr spc="-173" dirty="0"/>
              <a:t> </a:t>
            </a:r>
            <a:r>
              <a:rPr dirty="0"/>
              <a:t>the</a:t>
            </a:r>
            <a:r>
              <a:rPr lang="en-US" dirty="0"/>
              <a:t> </a:t>
            </a:r>
            <a:r>
              <a:rPr dirty="0"/>
              <a:t>world and offer invaluable</a:t>
            </a:r>
            <a:r>
              <a:rPr spc="-160" dirty="0"/>
              <a:t> </a:t>
            </a:r>
            <a:r>
              <a:rPr spc="-7" dirty="0"/>
              <a:t>insight</a:t>
            </a:r>
          </a:p>
          <a:p>
            <a:pPr marL="456342" marR="361518" indent="-456342" algn="r">
              <a:lnSpc>
                <a:spcPct val="100000"/>
              </a:lnSpc>
              <a:buFont typeface="Wingdings"/>
              <a:buChar char=""/>
              <a:tabLst>
                <a:tab pos="456342" algn="l"/>
                <a:tab pos="457189" algn="l"/>
              </a:tabLst>
            </a:pPr>
            <a:r>
              <a:rPr spc="-7" dirty="0"/>
              <a:t>Positive </a:t>
            </a:r>
            <a:r>
              <a:rPr dirty="0"/>
              <a:t>perception </a:t>
            </a:r>
            <a:r>
              <a:rPr spc="7" dirty="0"/>
              <a:t>of </a:t>
            </a:r>
            <a:r>
              <a:rPr dirty="0"/>
              <a:t>black</a:t>
            </a:r>
            <a:r>
              <a:rPr spc="-133" dirty="0"/>
              <a:t> </a:t>
            </a:r>
            <a:r>
              <a:rPr spc="7" dirty="0"/>
              <a:t>men</a:t>
            </a:r>
          </a:p>
          <a:p>
            <a:pPr marL="1008355" lvl="1" indent="-382684">
              <a:lnSpc>
                <a:spcPct val="100000"/>
              </a:lnSpc>
              <a:spcBef>
                <a:spcPts val="7"/>
              </a:spcBef>
              <a:buFont typeface="Wingdings"/>
              <a:buChar char=""/>
              <a:tabLst>
                <a:tab pos="1008355" algn="l"/>
                <a:tab pos="1009201" algn="l"/>
              </a:tabLst>
            </a:pPr>
            <a:r>
              <a:rPr lang="en-US" sz="3200" dirty="0">
                <a:solidFill>
                  <a:srgbClr val="006699"/>
                </a:solidFill>
                <a:latin typeface="Agency FB"/>
                <a:cs typeface="Agency FB"/>
              </a:rPr>
              <a:t> K</a:t>
            </a:r>
            <a:r>
              <a:rPr sz="3200" dirty="0">
                <a:solidFill>
                  <a:srgbClr val="006699"/>
                </a:solidFill>
                <a:latin typeface="Agency FB"/>
                <a:cs typeface="Agency FB"/>
              </a:rPr>
              <a:t>nowledge</a:t>
            </a:r>
            <a:r>
              <a:rPr lang="en-US" sz="3200" dirty="0">
                <a:solidFill>
                  <a:srgbClr val="006699"/>
                </a:solidFill>
                <a:latin typeface="Agency FB"/>
                <a:cs typeface="Agency FB"/>
              </a:rPr>
              <a:t> </a:t>
            </a:r>
            <a:r>
              <a:rPr sz="3200" dirty="0">
                <a:solidFill>
                  <a:srgbClr val="006699"/>
                </a:solidFill>
                <a:latin typeface="Agency FB"/>
                <a:cs typeface="Agency FB"/>
              </a:rPr>
              <a:t>experts</a:t>
            </a:r>
            <a:endParaRPr sz="3200" dirty="0">
              <a:latin typeface="Agency FB"/>
              <a:cs typeface="Agency FB"/>
            </a:endParaRPr>
          </a:p>
          <a:p>
            <a:pPr marL="474121" indent="-457189">
              <a:lnSpc>
                <a:spcPct val="100000"/>
              </a:lnSpc>
              <a:buFont typeface="Wingdings"/>
              <a:buChar char=""/>
              <a:tabLst>
                <a:tab pos="473275" algn="l"/>
                <a:tab pos="474121" algn="l"/>
              </a:tabLst>
            </a:pPr>
            <a:r>
              <a:rPr dirty="0"/>
              <a:t>Humanize subjects such as</a:t>
            </a:r>
            <a:r>
              <a:rPr spc="-100" dirty="0"/>
              <a:t> </a:t>
            </a:r>
            <a:r>
              <a:rPr spc="-7" dirty="0"/>
              <a:t>racism</a:t>
            </a:r>
          </a:p>
          <a:p>
            <a:pPr marL="16086" indent="0">
              <a:lnSpc>
                <a:spcPct val="100000"/>
              </a:lnSpc>
              <a:buNone/>
              <a:tabLst>
                <a:tab pos="634137" algn="l"/>
                <a:tab pos="634984" algn="l"/>
              </a:tabLst>
            </a:pPr>
            <a:r>
              <a:rPr lang="en-US" dirty="0"/>
              <a:t>  	</a:t>
            </a:r>
            <a:r>
              <a:rPr dirty="0"/>
              <a:t>and</a:t>
            </a:r>
            <a:r>
              <a:rPr spc="-7" dirty="0"/>
              <a:t> inequalities</a:t>
            </a:r>
          </a:p>
        </p:txBody>
      </p:sp>
      <p:sp>
        <p:nvSpPr>
          <p:cNvPr id="5" name="object 5"/>
          <p:cNvSpPr/>
          <p:nvPr/>
        </p:nvSpPr>
        <p:spPr>
          <a:xfrm>
            <a:off x="0" y="0"/>
            <a:ext cx="12192000" cy="1219200"/>
          </a:xfrm>
          <a:custGeom>
            <a:avLst/>
            <a:gdLst/>
            <a:ahLst/>
            <a:cxnLst/>
            <a:rect l="l" t="t" r="r" b="b"/>
            <a:pathLst>
              <a:path w="9144000" h="914400">
                <a:moveTo>
                  <a:pt x="0" y="914400"/>
                </a:moveTo>
                <a:lnTo>
                  <a:pt x="9144000" y="914400"/>
                </a:lnTo>
                <a:lnTo>
                  <a:pt x="9144000" y="0"/>
                </a:lnTo>
                <a:lnTo>
                  <a:pt x="0" y="0"/>
                </a:lnTo>
                <a:lnTo>
                  <a:pt x="0" y="914400"/>
                </a:lnTo>
                <a:close/>
              </a:path>
            </a:pathLst>
          </a:custGeom>
          <a:solidFill>
            <a:srgbClr val="006699"/>
          </a:solidFill>
        </p:spPr>
        <p:txBody>
          <a:bodyPr wrap="square" lIns="0" tIns="0" rIns="0" bIns="0" rtlCol="0"/>
          <a:lstStyle/>
          <a:p>
            <a:endParaRPr sz="2400"/>
          </a:p>
        </p:txBody>
      </p:sp>
      <p:sp>
        <p:nvSpPr>
          <p:cNvPr id="6" name="object 6"/>
          <p:cNvSpPr txBox="1">
            <a:spLocks noGrp="1"/>
          </p:cNvSpPr>
          <p:nvPr>
            <p:ph type="title"/>
          </p:nvPr>
        </p:nvSpPr>
        <p:spPr>
          <a:xfrm>
            <a:off x="936299" y="156556"/>
            <a:ext cx="14020800" cy="920830"/>
          </a:xfrm>
          <a:prstGeom prst="rect">
            <a:avLst/>
          </a:prstGeom>
        </p:spPr>
        <p:txBody>
          <a:bodyPr vert="horz" wrap="square" lIns="0" tIns="17780" rIns="0" bIns="0" rtlCol="0" anchor="ctr">
            <a:spAutoFit/>
          </a:bodyPr>
          <a:lstStyle/>
          <a:p>
            <a:pPr marL="17780">
              <a:lnSpc>
                <a:spcPct val="100000"/>
              </a:lnSpc>
              <a:spcBef>
                <a:spcPts val="140"/>
              </a:spcBef>
            </a:pPr>
            <a:r>
              <a:rPr dirty="0"/>
              <a:t>Men </a:t>
            </a:r>
            <a:r>
              <a:rPr spc="-13" dirty="0"/>
              <a:t>of </a:t>
            </a:r>
            <a:r>
              <a:rPr dirty="0"/>
              <a:t>Kennis @ Athens State</a:t>
            </a:r>
            <a:r>
              <a:rPr spc="-107" dirty="0"/>
              <a:t> </a:t>
            </a:r>
            <a:r>
              <a:rPr spc="-7" dirty="0"/>
              <a:t>University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66046" y="127676"/>
            <a:ext cx="9461500" cy="3241978"/>
          </a:xfrm>
          <a:prstGeom prst="rect">
            <a:avLst/>
          </a:prstGeom>
        </p:spPr>
        <p:txBody>
          <a:bodyPr vert="horz" wrap="square" lIns="0" tIns="17780" rIns="0" bIns="0" rtlCol="0">
            <a:spAutoFit/>
          </a:bodyPr>
          <a:lstStyle/>
          <a:p>
            <a:pPr algn="ctr">
              <a:spcBef>
                <a:spcPts val="140"/>
              </a:spcBef>
            </a:pPr>
            <a:r>
              <a:rPr sz="5867" dirty="0">
                <a:solidFill>
                  <a:srgbClr val="FFFFFF"/>
                </a:solidFill>
                <a:latin typeface="Agency FB"/>
                <a:cs typeface="Agency FB"/>
              </a:rPr>
              <a:t>Men </a:t>
            </a:r>
            <a:r>
              <a:rPr sz="5867" spc="-13" dirty="0">
                <a:solidFill>
                  <a:srgbClr val="FFFFFF"/>
                </a:solidFill>
                <a:latin typeface="Agency FB"/>
                <a:cs typeface="Agency FB"/>
              </a:rPr>
              <a:t>of </a:t>
            </a:r>
            <a:r>
              <a:rPr sz="5867" dirty="0">
                <a:solidFill>
                  <a:srgbClr val="FFFFFF"/>
                </a:solidFill>
                <a:latin typeface="Agency FB"/>
                <a:cs typeface="Agency FB"/>
              </a:rPr>
              <a:t>Kennis @ Athens State</a:t>
            </a:r>
            <a:r>
              <a:rPr sz="5867" spc="-107" dirty="0">
                <a:solidFill>
                  <a:srgbClr val="FFFFFF"/>
                </a:solidFill>
                <a:latin typeface="Agency FB"/>
                <a:cs typeface="Agency FB"/>
              </a:rPr>
              <a:t> </a:t>
            </a:r>
            <a:r>
              <a:rPr sz="5867" spc="-7" dirty="0">
                <a:solidFill>
                  <a:srgbClr val="FFFFFF"/>
                </a:solidFill>
                <a:latin typeface="Agency FB"/>
                <a:cs typeface="Agency FB"/>
              </a:rPr>
              <a:t>University</a:t>
            </a:r>
            <a:endParaRPr sz="5867">
              <a:latin typeface="Agency FB"/>
              <a:cs typeface="Agency FB"/>
            </a:endParaRPr>
          </a:p>
          <a:p>
            <a:pPr marR="92284" algn="ctr">
              <a:lnSpc>
                <a:spcPts val="6673"/>
              </a:lnSpc>
              <a:spcBef>
                <a:spcPts val="4713"/>
              </a:spcBef>
            </a:pPr>
            <a:r>
              <a:rPr sz="5867" b="1" spc="-7" dirty="0">
                <a:solidFill>
                  <a:srgbClr val="006699"/>
                </a:solidFill>
                <a:latin typeface="Agency FB"/>
                <a:cs typeface="Agency FB"/>
              </a:rPr>
              <a:t>THANK</a:t>
            </a:r>
            <a:r>
              <a:rPr sz="5867" b="1" spc="-13" dirty="0">
                <a:solidFill>
                  <a:srgbClr val="006699"/>
                </a:solidFill>
                <a:latin typeface="Agency FB"/>
                <a:cs typeface="Agency FB"/>
              </a:rPr>
              <a:t> </a:t>
            </a:r>
            <a:r>
              <a:rPr sz="5867" b="1" dirty="0">
                <a:solidFill>
                  <a:srgbClr val="006699"/>
                </a:solidFill>
                <a:latin typeface="Agency FB"/>
                <a:cs typeface="Agency FB"/>
              </a:rPr>
              <a:t>YOU</a:t>
            </a:r>
            <a:endParaRPr sz="5867">
              <a:latin typeface="Agency FB"/>
              <a:cs typeface="Agency FB"/>
            </a:endParaRPr>
          </a:p>
          <a:p>
            <a:pPr marR="92284" algn="ctr">
              <a:lnSpc>
                <a:spcPts val="6673"/>
              </a:lnSpc>
            </a:pPr>
            <a:r>
              <a:rPr sz="5867" dirty="0">
                <a:solidFill>
                  <a:srgbClr val="252525"/>
                </a:solidFill>
                <a:latin typeface="Agency FB"/>
                <a:cs typeface="Agency FB"/>
              </a:rPr>
              <a:t>FOR </a:t>
            </a:r>
            <a:r>
              <a:rPr sz="5867" spc="-7" dirty="0">
                <a:solidFill>
                  <a:srgbClr val="252525"/>
                </a:solidFill>
                <a:latin typeface="Agency FB"/>
                <a:cs typeface="Agency FB"/>
              </a:rPr>
              <a:t>YOUR </a:t>
            </a:r>
            <a:r>
              <a:rPr sz="5867" dirty="0">
                <a:solidFill>
                  <a:srgbClr val="252525"/>
                </a:solidFill>
                <a:latin typeface="Agency FB"/>
                <a:cs typeface="Agency FB"/>
              </a:rPr>
              <a:t>CONTINUED SUPPORT!</a:t>
            </a:r>
            <a:endParaRPr sz="5867">
              <a:latin typeface="Agency FB"/>
              <a:cs typeface="Agency FB"/>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3</a:t>
            </a:fld>
            <a:endParaRPr lang="en-US" dirty="0"/>
          </a:p>
        </p:txBody>
      </p:sp>
      <p:sp>
        <p:nvSpPr>
          <p:cNvPr id="4" name="Title 1"/>
          <p:cNvSpPr txBox="1">
            <a:spLocks/>
          </p:cNvSpPr>
          <p:nvPr/>
        </p:nvSpPr>
        <p:spPr>
          <a:xfrm>
            <a:off x="1524000" y="974385"/>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  ROLL CALL and </a:t>
            </a:r>
            <a:br>
              <a:rPr lang="en-US" b="1" dirty="0">
                <a:solidFill>
                  <a:schemeClr val="accent5"/>
                </a:solidFill>
                <a:latin typeface="+mn-lt"/>
              </a:rPr>
            </a:br>
            <a:r>
              <a:rPr lang="en-US" b="1" dirty="0">
                <a:solidFill>
                  <a:schemeClr val="accent5"/>
                </a:solidFill>
                <a:latin typeface="+mn-lt"/>
              </a:rPr>
              <a:t>QUORUM DETERMINATION</a:t>
            </a:r>
            <a:r>
              <a:rPr lang="en-US" sz="4000" b="1" dirty="0">
                <a:solidFill>
                  <a:srgbClr val="002060"/>
                </a:solidFill>
                <a:latin typeface="+mn-lt"/>
              </a:rPr>
              <a:t>	</a:t>
            </a:r>
          </a:p>
        </p:txBody>
      </p:sp>
      <p:pic>
        <p:nvPicPr>
          <p:cNvPr id="5" name="Picture 4" descr="See the source image"/>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45659" y="2670719"/>
            <a:ext cx="7700682" cy="3460377"/>
          </a:xfrm>
          <a:prstGeom prst="rect">
            <a:avLst/>
          </a:prstGeom>
          <a:noFill/>
          <a:ln>
            <a:noFill/>
          </a:ln>
        </p:spPr>
      </p:pic>
    </p:spTree>
    <p:extLst>
      <p:ext uri="{BB962C8B-B14F-4D97-AF65-F5344CB8AC3E}">
        <p14:creationId xmlns:p14="http://schemas.microsoft.com/office/powerpoint/2010/main" val="2818536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600249" y="70436"/>
            <a:ext cx="10991502" cy="2246769"/>
          </a:xfrm>
          <a:prstGeom prst="rect">
            <a:avLst/>
          </a:prstGeom>
          <a:noFill/>
        </p:spPr>
        <p:txBody>
          <a:bodyPr wrap="square" rtlCol="0">
            <a:spAutoFit/>
          </a:bodyPr>
          <a:lstStyle/>
          <a:p>
            <a:pPr algn="ctr"/>
            <a:r>
              <a:rPr lang="en-US" sz="2800" b="1" dirty="0">
                <a:solidFill>
                  <a:schemeClr val="accent1"/>
                </a:solidFill>
              </a:rPr>
              <a:t>Dr. Shaik </a:t>
            </a:r>
            <a:r>
              <a:rPr lang="en-US" sz="2800" b="1" dirty="0" err="1">
                <a:solidFill>
                  <a:schemeClr val="accent1"/>
                </a:solidFill>
              </a:rPr>
              <a:t>Zainudddin</a:t>
            </a:r>
            <a:br>
              <a:rPr lang="en-US" sz="4400" b="1" dirty="0">
                <a:solidFill>
                  <a:schemeClr val="accent1"/>
                </a:solidFill>
              </a:rPr>
            </a:br>
            <a:r>
              <a:rPr lang="en-US" sz="2000" b="1" dirty="0">
                <a:solidFill>
                  <a:schemeClr val="accent1"/>
                </a:solidFill>
              </a:rPr>
              <a:t>Associate Professor, Materials Science and Engineering</a:t>
            </a:r>
            <a:br>
              <a:rPr lang="en-US" sz="2000" b="1" dirty="0">
                <a:solidFill>
                  <a:schemeClr val="accent1"/>
                </a:solidFill>
              </a:rPr>
            </a:br>
            <a:r>
              <a:rPr lang="en-US" sz="2000" b="1" dirty="0">
                <a:solidFill>
                  <a:schemeClr val="accent1"/>
                </a:solidFill>
              </a:rPr>
              <a:t>Tuskegee University</a:t>
            </a:r>
          </a:p>
          <a:p>
            <a:pPr algn="ctr"/>
            <a:endParaRPr lang="en-US" sz="3600" b="1" dirty="0">
              <a:solidFill>
                <a:srgbClr val="C00000"/>
              </a:solidFill>
            </a:endParaRPr>
          </a:p>
          <a:p>
            <a:endParaRPr lang="en-US" dirty="0"/>
          </a:p>
          <a:p>
            <a:endParaRPr lang="en-US" dirty="0"/>
          </a:p>
        </p:txBody>
      </p:sp>
      <p:pic>
        <p:nvPicPr>
          <p:cNvPr id="4" name="Picture 3">
            <a:extLst>
              <a:ext uri="{FF2B5EF4-FFF2-40B4-BE49-F238E27FC236}">
                <a16:creationId xmlns:a16="http://schemas.microsoft.com/office/drawing/2014/main" id="{07EC518B-6108-4DE4-85D9-3EEF5702EC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333"/>
          <a:stretch/>
        </p:blipFill>
        <p:spPr>
          <a:xfrm>
            <a:off x="1759230" y="1367556"/>
            <a:ext cx="3518311" cy="4275038"/>
          </a:xfrm>
          <a:prstGeom prst="rect">
            <a:avLst/>
          </a:prstGeom>
        </p:spPr>
      </p:pic>
      <p:sp>
        <p:nvSpPr>
          <p:cNvPr id="7" name="TextBox 6">
            <a:extLst>
              <a:ext uri="{FF2B5EF4-FFF2-40B4-BE49-F238E27FC236}">
                <a16:creationId xmlns:a16="http://schemas.microsoft.com/office/drawing/2014/main" id="{0217B3D1-4025-4AB5-8712-5B11026DACA7}"/>
              </a:ext>
            </a:extLst>
          </p:cNvPr>
          <p:cNvSpPr txBox="1"/>
          <p:nvPr/>
        </p:nvSpPr>
        <p:spPr>
          <a:xfrm>
            <a:off x="2253006" y="5863472"/>
            <a:ext cx="8201320" cy="646331"/>
          </a:xfrm>
          <a:prstGeom prst="rect">
            <a:avLst/>
          </a:prstGeom>
          <a:noFill/>
        </p:spPr>
        <p:txBody>
          <a:bodyPr wrap="square" rtlCol="0">
            <a:spAutoFit/>
          </a:bodyPr>
          <a:lstStyle/>
          <a:p>
            <a:r>
              <a:rPr lang="en-US" dirty="0"/>
              <a:t>Alabama </a:t>
            </a:r>
            <a:r>
              <a:rPr lang="en-US" dirty="0" err="1"/>
              <a:t>EPSCoR</a:t>
            </a:r>
            <a:r>
              <a:rPr lang="en-US" dirty="0"/>
              <a:t> Graduate Research Scholars Program Tuskegee Campus  Coordinator </a:t>
            </a:r>
          </a:p>
          <a:p>
            <a:pPr algn="ctr"/>
            <a:r>
              <a:rPr lang="en-US" i="1" dirty="0"/>
              <a:t>“GRSP  and Its Impact:  My Alabama Career Story” </a:t>
            </a:r>
          </a:p>
        </p:txBody>
      </p:sp>
      <p:pic>
        <p:nvPicPr>
          <p:cNvPr id="5" name="Picture 4">
            <a:extLst>
              <a:ext uri="{FF2B5EF4-FFF2-40B4-BE49-F238E27FC236}">
                <a16:creationId xmlns:a16="http://schemas.microsoft.com/office/drawing/2014/main" id="{13F2E66E-A982-4170-8BC5-A6312D390FC9}"/>
              </a:ext>
            </a:extLst>
          </p:cNvPr>
          <p:cNvPicPr>
            <a:picLocks noChangeAspect="1"/>
          </p:cNvPicPr>
          <p:nvPr/>
        </p:nvPicPr>
        <p:blipFill>
          <a:blip r:embed="rId3"/>
          <a:stretch>
            <a:fillRect/>
          </a:stretch>
        </p:blipFill>
        <p:spPr>
          <a:xfrm>
            <a:off x="7599082" y="2651052"/>
            <a:ext cx="3091308" cy="2878573"/>
          </a:xfrm>
          <a:prstGeom prst="rect">
            <a:avLst/>
          </a:prstGeom>
        </p:spPr>
      </p:pic>
      <p:pic>
        <p:nvPicPr>
          <p:cNvPr id="3" name="Picture 2">
            <a:extLst>
              <a:ext uri="{FF2B5EF4-FFF2-40B4-BE49-F238E27FC236}">
                <a16:creationId xmlns:a16="http://schemas.microsoft.com/office/drawing/2014/main" id="{C6A76049-19A1-483A-BC17-14B4356F19A8}"/>
              </a:ext>
            </a:extLst>
          </p:cNvPr>
          <p:cNvPicPr>
            <a:picLocks noChangeAspect="1"/>
          </p:cNvPicPr>
          <p:nvPr/>
        </p:nvPicPr>
        <p:blipFill>
          <a:blip r:embed="rId4"/>
          <a:stretch>
            <a:fillRect/>
          </a:stretch>
        </p:blipFill>
        <p:spPr>
          <a:xfrm>
            <a:off x="5510926" y="1281891"/>
            <a:ext cx="3400425" cy="2228850"/>
          </a:xfrm>
          <a:prstGeom prst="rect">
            <a:avLst/>
          </a:prstGeom>
        </p:spPr>
      </p:pic>
    </p:spTree>
    <p:extLst>
      <p:ext uri="{BB962C8B-B14F-4D97-AF65-F5344CB8AC3E}">
        <p14:creationId xmlns:p14="http://schemas.microsoft.com/office/powerpoint/2010/main" val="3943537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572664" cy="4447467"/>
          </a:xfrm>
          <a:prstGeom prst="rect">
            <a:avLst/>
          </a:prstGeom>
        </p:spPr>
      </p:pic>
      <p:sp>
        <p:nvSpPr>
          <p:cNvPr id="3" name="TextBox 2"/>
          <p:cNvSpPr txBox="1"/>
          <p:nvPr/>
        </p:nvSpPr>
        <p:spPr>
          <a:xfrm>
            <a:off x="7119829" y="1666616"/>
            <a:ext cx="4650377" cy="1446550"/>
          </a:xfrm>
          <a:prstGeom prst="rect">
            <a:avLst/>
          </a:prstGeom>
          <a:noFill/>
        </p:spPr>
        <p:txBody>
          <a:bodyPr wrap="square" rtlCol="0">
            <a:spAutoFit/>
          </a:bodyPr>
          <a:lstStyle/>
          <a:p>
            <a:pPr algn="ctr"/>
            <a:r>
              <a:rPr lang="en-US" sz="2200" b="1" dirty="0">
                <a:latin typeface="Times New Roman" panose="02020603050405020304" pitchFamily="18" charset="0"/>
                <a:cs typeface="Times New Roman" panose="02020603050405020304" pitchFamily="18" charset="0"/>
              </a:rPr>
              <a:t>Shaik Zainuddin, Ph.D.</a:t>
            </a:r>
          </a:p>
          <a:p>
            <a:pPr algn="ctr"/>
            <a:r>
              <a:rPr lang="en-US" sz="2200" b="1" dirty="0">
                <a:latin typeface="Times New Roman" panose="02020603050405020304" pitchFamily="18" charset="0"/>
                <a:cs typeface="Times New Roman" panose="02020603050405020304" pitchFamily="18" charset="0"/>
              </a:rPr>
              <a:t>Associate Professor, Department of Materials Sci. &amp; </a:t>
            </a:r>
            <a:r>
              <a:rPr lang="en-US" sz="2200" b="1" dirty="0" err="1">
                <a:latin typeface="Times New Roman" panose="02020603050405020304" pitchFamily="18" charset="0"/>
                <a:cs typeface="Times New Roman" panose="02020603050405020304" pitchFamily="18" charset="0"/>
              </a:rPr>
              <a:t>Engg</a:t>
            </a:r>
            <a:r>
              <a:rPr lang="en-US" sz="2200" b="1" dirty="0">
                <a:latin typeface="Times New Roman" panose="02020603050405020304" pitchFamily="18" charset="0"/>
                <a:cs typeface="Times New Roman" panose="02020603050405020304" pitchFamily="18" charset="0"/>
              </a:rPr>
              <a:t>.</a:t>
            </a:r>
          </a:p>
          <a:p>
            <a:pPr algn="ctr"/>
            <a:r>
              <a:rPr lang="en-US" sz="2200" b="1" dirty="0">
                <a:latin typeface="Times New Roman" panose="02020603050405020304" pitchFamily="18" charset="0"/>
                <a:cs typeface="Times New Roman" panose="02020603050405020304" pitchFamily="18" charset="0"/>
              </a:rPr>
              <a:t>Tuskegee University, Alabama</a:t>
            </a:r>
          </a:p>
        </p:txBody>
      </p:sp>
      <p:sp>
        <p:nvSpPr>
          <p:cNvPr id="5" name="TextBox 4"/>
          <p:cNvSpPr txBox="1"/>
          <p:nvPr/>
        </p:nvSpPr>
        <p:spPr>
          <a:xfrm>
            <a:off x="6758424" y="580217"/>
            <a:ext cx="5373189" cy="954107"/>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GRSP and it’s Impact: My Alabama Career Story</a:t>
            </a:r>
          </a:p>
        </p:txBody>
      </p:sp>
      <p:sp>
        <p:nvSpPr>
          <p:cNvPr id="2" name="Rectangle 1"/>
          <p:cNvSpPr/>
          <p:nvPr/>
        </p:nvSpPr>
        <p:spPr>
          <a:xfrm>
            <a:off x="6098679" y="110487"/>
            <a:ext cx="5887189" cy="369332"/>
          </a:xfrm>
          <a:prstGeom prst="rect">
            <a:avLst/>
          </a:prstGeom>
        </p:spPr>
        <p:txBody>
          <a:bodyPr wrap="none">
            <a:spAutoFit/>
          </a:bodyPr>
          <a:lstStyle/>
          <a:p>
            <a:pPr algn="ctr"/>
            <a:r>
              <a:rPr lang="en-US" b="1" dirty="0">
                <a:latin typeface="Times New Roman" panose="02020603050405020304" pitchFamily="18" charset="0"/>
                <a:cs typeface="Times New Roman" panose="02020603050405020304" pitchFamily="18" charset="0"/>
              </a:rPr>
              <a:t>Alabama Commission on Higher Education, Dec. 10, 2021</a:t>
            </a:r>
          </a:p>
        </p:txBody>
      </p:sp>
      <p:sp>
        <p:nvSpPr>
          <p:cNvPr id="6" name="Rectangle 5"/>
          <p:cNvSpPr/>
          <p:nvPr/>
        </p:nvSpPr>
        <p:spPr>
          <a:xfrm>
            <a:off x="149524" y="4354914"/>
            <a:ext cx="11620682" cy="1015663"/>
          </a:xfrm>
          <a:prstGeom prst="rect">
            <a:avLst/>
          </a:prstGeom>
        </p:spPr>
        <p:txBody>
          <a:bodyPr wrap="square">
            <a:spAutoFit/>
          </a:bodyPr>
          <a:lstStyle/>
          <a:p>
            <a:pPr marL="690563" indent="-690563"/>
            <a:r>
              <a:rPr lang="en-US" sz="2000" b="1" dirty="0">
                <a:ea typeface="+mn-lt"/>
                <a:cs typeface="+mn-lt"/>
              </a:rPr>
              <a:t>Goal 1: Alabama </a:t>
            </a:r>
            <a:r>
              <a:rPr lang="en-US" sz="2000" b="1" dirty="0" err="1">
                <a:ea typeface="+mn-lt"/>
                <a:cs typeface="+mn-lt"/>
              </a:rPr>
              <a:t>EPSCoR</a:t>
            </a:r>
            <a:r>
              <a:rPr lang="en-US" sz="2000" b="1" dirty="0">
                <a:ea typeface="+mn-lt"/>
                <a:cs typeface="+mn-lt"/>
              </a:rPr>
              <a:t> Graduate Research Scholars Program (GRSP) was </a:t>
            </a:r>
            <a:r>
              <a:rPr lang="en-US" sz="2000" b="1" dirty="0">
                <a:solidFill>
                  <a:srgbClr val="C00000"/>
                </a:solidFill>
                <a:ea typeface="+mn-lt"/>
                <a:cs typeface="+mn-lt"/>
              </a:rPr>
              <a:t>established by the state of AL to attract and keep the best and brightest minds</a:t>
            </a:r>
            <a:r>
              <a:rPr lang="en-US" sz="2000" b="1" dirty="0">
                <a:ea typeface="+mn-lt"/>
                <a:cs typeface="+mn-lt"/>
              </a:rPr>
              <a:t> in high tech </a:t>
            </a:r>
            <a:r>
              <a:rPr lang="en-US" sz="2000" b="1" dirty="0" err="1">
                <a:ea typeface="+mn-lt"/>
                <a:cs typeface="+mn-lt"/>
              </a:rPr>
              <a:t>EPSCoR</a:t>
            </a:r>
            <a:r>
              <a:rPr lang="en-US" sz="2000" b="1" dirty="0">
                <a:ea typeface="+mn-lt"/>
                <a:cs typeface="+mn-lt"/>
              </a:rPr>
              <a:t> fields by providing graduate support for the </a:t>
            </a:r>
            <a:r>
              <a:rPr lang="en-US" sz="2000" b="1" dirty="0" err="1">
                <a:ea typeface="+mn-lt"/>
                <a:cs typeface="+mn-lt"/>
              </a:rPr>
              <a:t>EPSCoR</a:t>
            </a:r>
            <a:r>
              <a:rPr lang="en-US" sz="2000" b="1" dirty="0">
                <a:ea typeface="+mn-lt"/>
                <a:cs typeface="+mn-lt"/>
              </a:rPr>
              <a:t> students.</a:t>
            </a:r>
          </a:p>
        </p:txBody>
      </p:sp>
      <p:sp>
        <p:nvSpPr>
          <p:cNvPr id="7" name="Rectangle 6"/>
          <p:cNvSpPr/>
          <p:nvPr/>
        </p:nvSpPr>
        <p:spPr>
          <a:xfrm>
            <a:off x="149524" y="5523078"/>
            <a:ext cx="11836344" cy="1015663"/>
          </a:xfrm>
          <a:prstGeom prst="rect">
            <a:avLst/>
          </a:prstGeom>
        </p:spPr>
        <p:txBody>
          <a:bodyPr wrap="square">
            <a:spAutoFit/>
          </a:bodyPr>
          <a:lstStyle/>
          <a:p>
            <a:pPr marL="27432">
              <a:spcBef>
                <a:spcPts val="30"/>
              </a:spcBef>
              <a:spcAft>
                <a:spcPts val="30"/>
              </a:spcAft>
              <a:buClr>
                <a:srgbClr val="FFFFFF"/>
              </a:buClr>
              <a:defRPr/>
            </a:pPr>
            <a:r>
              <a:rPr lang="en-US" sz="2000" b="1" kern="0" dirty="0">
                <a:cs typeface="Calibri" pitchFamily="34" charset="0"/>
              </a:rPr>
              <a:t>Goal 2: Alabama </a:t>
            </a:r>
            <a:r>
              <a:rPr lang="en-US" sz="2000" b="1" kern="0" dirty="0" err="1">
                <a:cs typeface="Calibri" pitchFamily="34" charset="0"/>
              </a:rPr>
              <a:t>EPSCoR</a:t>
            </a:r>
            <a:r>
              <a:rPr lang="en-US" sz="2000" b="1" kern="0" dirty="0">
                <a:cs typeface="Calibri" pitchFamily="34" charset="0"/>
              </a:rPr>
              <a:t> (</a:t>
            </a:r>
            <a:r>
              <a:rPr lang="en-US" sz="2000" b="1" kern="0" dirty="0" err="1">
                <a:cs typeface="Calibri" pitchFamily="34" charset="0"/>
              </a:rPr>
              <a:t>ALEPSCoR</a:t>
            </a:r>
            <a:r>
              <a:rPr lang="en-US" sz="2000" b="1" kern="0" dirty="0">
                <a:cs typeface="Calibri" pitchFamily="34" charset="0"/>
              </a:rPr>
              <a:t>) is </a:t>
            </a:r>
            <a:r>
              <a:rPr lang="en-US" sz="2000" b="1" kern="0" dirty="0">
                <a:solidFill>
                  <a:srgbClr val="C00000"/>
                </a:solidFill>
                <a:cs typeface="Calibri" pitchFamily="34" charset="0"/>
              </a:rPr>
              <a:t>designed to strengthen Alabama research capabilities to: </a:t>
            </a:r>
          </a:p>
          <a:p>
            <a:pPr marL="484632" lvl="3" indent="-342900">
              <a:spcBef>
                <a:spcPts val="30"/>
              </a:spcBef>
              <a:spcAft>
                <a:spcPts val="30"/>
              </a:spcAft>
              <a:buClr>
                <a:schemeClr val="tx1"/>
              </a:buClr>
              <a:buFont typeface="Arial" pitchFamily="34" charset="0"/>
              <a:buChar char="•"/>
              <a:defRPr/>
            </a:pPr>
            <a:r>
              <a:rPr lang="en-US" sz="2000" b="1" kern="0" dirty="0">
                <a:solidFill>
                  <a:srgbClr val="C00000"/>
                </a:solidFill>
                <a:cs typeface="Calibri" pitchFamily="34" charset="0"/>
              </a:rPr>
              <a:t>Bring in more federal research dollars</a:t>
            </a:r>
          </a:p>
          <a:p>
            <a:pPr marL="484632" lvl="3" indent="-342900">
              <a:spcBef>
                <a:spcPts val="30"/>
              </a:spcBef>
              <a:spcAft>
                <a:spcPts val="630"/>
              </a:spcAft>
              <a:buClr>
                <a:schemeClr val="tx1"/>
              </a:buClr>
              <a:buFont typeface="Arial" pitchFamily="34" charset="0"/>
              <a:buChar char="•"/>
              <a:defRPr/>
            </a:pPr>
            <a:r>
              <a:rPr lang="en-US" sz="2000" b="1" kern="0" dirty="0">
                <a:solidFill>
                  <a:srgbClr val="C00000"/>
                </a:solidFill>
                <a:cs typeface="Calibri" pitchFamily="34" charset="0"/>
              </a:rPr>
              <a:t>Develop new high-tech research capabilities and companies</a:t>
            </a:r>
          </a:p>
        </p:txBody>
      </p:sp>
    </p:spTree>
    <p:extLst>
      <p:ext uri="{BB962C8B-B14F-4D97-AF65-F5344CB8AC3E}">
        <p14:creationId xmlns:p14="http://schemas.microsoft.com/office/powerpoint/2010/main" val="1664501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0" y="17252"/>
            <a:ext cx="12128736" cy="6843104"/>
            <a:chOff x="0" y="17252"/>
            <a:chExt cx="12128736" cy="6843104"/>
          </a:xfrm>
        </p:grpSpPr>
        <p:grpSp>
          <p:nvGrpSpPr>
            <p:cNvPr id="10" name="Group 9"/>
            <p:cNvGrpSpPr/>
            <p:nvPr/>
          </p:nvGrpSpPr>
          <p:grpSpPr>
            <a:xfrm>
              <a:off x="0" y="947133"/>
              <a:ext cx="5101541" cy="4856683"/>
              <a:chOff x="-134469" y="705394"/>
              <a:chExt cx="5101541" cy="4856683"/>
            </a:xfrm>
          </p:grpSpPr>
          <p:sp>
            <p:nvSpPr>
              <p:cNvPr id="2" name="Rectangle 1"/>
              <p:cNvSpPr/>
              <p:nvPr/>
            </p:nvSpPr>
            <p:spPr>
              <a:xfrm>
                <a:off x="-67235" y="4832647"/>
                <a:ext cx="4967071" cy="729430"/>
              </a:xfrm>
              <a:prstGeom prst="rect">
                <a:avLst/>
              </a:prstGeom>
            </p:spPr>
            <p:txBody>
              <a:bodyPr wrap="square">
                <a:spAutoFit/>
              </a:bodyPr>
              <a:lstStyle/>
              <a:p>
                <a:pPr>
                  <a:lnSpc>
                    <a:spcPct val="115000"/>
                  </a:lnSpc>
                </a:pPr>
                <a:r>
                  <a:rPr lang="en-US" dirty="0">
                    <a:latin typeface="Times New Roman" panose="02020603050405020304" pitchFamily="18" charset="0"/>
                    <a:ea typeface="Calibri" panose="020F0502020204030204" pitchFamily="34" charset="0"/>
                    <a:cs typeface="Times New Roman" panose="02020603050405020304" pitchFamily="18" charset="0"/>
                  </a:rPr>
                  <a:t>Ph.D.,   Materials Science &amp; Engineering, Tuskegee University, Alabama, USA. 2009</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34469" y="705394"/>
                <a:ext cx="5101541" cy="3662541"/>
              </a:xfrm>
              <a:prstGeom prst="rect">
                <a:avLst/>
              </a:prstGeom>
            </p:spPr>
            <p:txBody>
              <a:bodyPr wrap="square">
                <a:spAutoFit/>
              </a:bodyPr>
              <a:lstStyle/>
              <a:p>
                <a:pPr marL="102870" marR="0">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Associate Professor, Materials Science and Engineering, Tuskegee University, AL. 2018-Present</a:t>
                </a:r>
              </a:p>
              <a:p>
                <a:pPr marL="102870" marR="0">
                  <a:spcBef>
                    <a:spcPts val="0"/>
                  </a:spcBef>
                  <a:spcAft>
                    <a:spcPts val="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102870" marR="0">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Assistant Professor, Materials Science and Engineering, Tuskegee University, AL. 2012-2017</a:t>
                </a:r>
              </a:p>
              <a:p>
                <a:pPr marL="10287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02870" marR="0">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L="102870" marR="0">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Research Assistant Professor, Materials Science and Engineering, Tuskegee University, AL. 2010-2011</a:t>
                </a:r>
              </a:p>
              <a:p>
                <a:pPr marL="10287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02870" marR="0">
                  <a:spcBef>
                    <a:spcPts val="0"/>
                  </a:spcBef>
                  <a:spcAft>
                    <a:spcPts val="0"/>
                  </a:spcAft>
                </a:pPr>
                <a:endParaRPr lang="en-US" sz="800" dirty="0">
                  <a:latin typeface="Calibri" panose="020F0502020204030204" pitchFamily="34" charset="0"/>
                  <a:ea typeface="Calibri" panose="020F0502020204030204" pitchFamily="34" charset="0"/>
                  <a:cs typeface="Times New Roman" panose="02020603050405020304" pitchFamily="18" charset="0"/>
                </a:endParaRPr>
              </a:p>
              <a:p>
                <a:pPr marL="102870" marR="0">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Research Associate, Materials Science and Engineering, Tuskegee University, AL. 2009-2010</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Down Arrow 4"/>
              <p:cNvSpPr/>
              <p:nvPr/>
            </p:nvSpPr>
            <p:spPr>
              <a:xfrm rot="10800000">
                <a:off x="2364377" y="1410788"/>
                <a:ext cx="365760" cy="41801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6" name="Down Arrow 5"/>
              <p:cNvSpPr/>
              <p:nvPr/>
            </p:nvSpPr>
            <p:spPr>
              <a:xfrm rot="10800000">
                <a:off x="2364374" y="2427343"/>
                <a:ext cx="365760" cy="41801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Down Arrow 6"/>
              <p:cNvSpPr/>
              <p:nvPr/>
            </p:nvSpPr>
            <p:spPr>
              <a:xfrm rot="10800000">
                <a:off x="2364374" y="3360377"/>
                <a:ext cx="365760" cy="41801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Down Arrow 7"/>
              <p:cNvSpPr/>
              <p:nvPr/>
            </p:nvSpPr>
            <p:spPr>
              <a:xfrm rot="10800000">
                <a:off x="2364373" y="4370720"/>
                <a:ext cx="365760" cy="41801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9" name="Rectangle 8"/>
            <p:cNvSpPr/>
            <p:nvPr/>
          </p:nvSpPr>
          <p:spPr>
            <a:xfrm>
              <a:off x="5647766" y="106684"/>
              <a:ext cx="6225988" cy="2322174"/>
            </a:xfrm>
            <a:prstGeom prst="rect">
              <a:avLst/>
            </a:prstGeom>
          </p:spPr>
          <p:txBody>
            <a:bodyPr wrap="square">
              <a:spAutoFit/>
            </a:bodyPr>
            <a:lstStyle/>
            <a:p>
              <a:pPr marL="342900" indent="-342900" algn="just">
                <a:lnSpc>
                  <a:spcPct val="115000"/>
                </a:lnSpc>
                <a:buFont typeface="Arial" panose="020B0604020202020204" pitchFamily="34" charset="0"/>
                <a:buChar char="•"/>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PI/Co-PI of Funded Grants: ($23,600,000, PI-3.6 M)</a:t>
              </a:r>
            </a:p>
            <a:p>
              <a:pPr marL="342900" indent="-342900" algn="just">
                <a:lnSpc>
                  <a:spcPct val="115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8 book chapters, 72 peer reviewed journals/conference papers, </a:t>
              </a:r>
              <a:r>
                <a:rPr lang="en-US">
                  <a:latin typeface="Times New Roman" panose="02020603050405020304" pitchFamily="18" charset="0"/>
                  <a:cs typeface="Times New Roman" panose="02020603050405020304" pitchFamily="18" charset="0"/>
                </a:rPr>
                <a:t>and 53 </a:t>
              </a:r>
              <a:r>
                <a:rPr lang="en-US" dirty="0">
                  <a:latin typeface="Times New Roman" panose="02020603050405020304" pitchFamily="18" charset="0"/>
                  <a:cs typeface="Times New Roman" panose="02020603050405020304" pitchFamily="18" charset="0"/>
                </a:rPr>
                <a:t>presentations</a:t>
              </a:r>
            </a:p>
            <a:p>
              <a:pPr marL="342900" indent="-342900" algn="just">
                <a:lnSpc>
                  <a:spcPct val="115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Involved and mentored over 150 minority Graduate, Undergraduate and Community College students from institutions in Alabama and neighboring states </a:t>
              </a:r>
            </a:p>
            <a:p>
              <a:pPr algn="just">
                <a:lnSpc>
                  <a:spcPct val="115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5426012" y="2237552"/>
              <a:ext cx="6702724" cy="4622804"/>
            </a:xfrm>
            <a:prstGeom prst="rect">
              <a:avLst/>
            </a:prstGeom>
            <a:ln>
              <a:solidFill>
                <a:srgbClr val="00B050"/>
              </a:solidFill>
            </a:ln>
          </p:spPr>
          <p:txBody>
            <a:bodyPr wrap="square">
              <a:spAutoFit/>
            </a:bodyPr>
            <a:lstStyle/>
            <a:p>
              <a:pPr marR="0" lvl="0" algn="just">
                <a:lnSpc>
                  <a:spcPct val="115000"/>
                </a:lnSpc>
                <a:spcBef>
                  <a:spcPts val="0"/>
                </a:spcBef>
                <a:spcAft>
                  <a:spcPts val="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Services at Tuskegee University</a:t>
              </a:r>
            </a:p>
            <a:p>
              <a:pPr marL="342900" marR="0" lvl="0" indent="-342900" algn="just">
                <a:lnSpc>
                  <a:spcPct val="115000"/>
                </a:lnSpc>
                <a:spcBef>
                  <a:spcPts val="0"/>
                </a:spcBef>
                <a:spcAft>
                  <a:spcPts val="0"/>
                </a:spcAft>
                <a:buFont typeface="Symbol" panose="05050102010706020507" pitchFamily="18" charset="2"/>
                <a:buChar char=""/>
              </a:pP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Director </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of</a:t>
              </a: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Research Experience for Undergraduates in Materials Science Engineering Program, 2. </a:t>
              </a: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Director</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of Minor in Materials Science and Engineering Program (2019-Present), 3. </a:t>
              </a: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Director</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of</a:t>
              </a: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17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Nanomechanical</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and </a:t>
              </a:r>
              <a:r>
                <a:rPr lang="en-US" sz="17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Tribological</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Labs </a:t>
              </a:r>
            </a:p>
            <a:p>
              <a:pPr marL="342900" marR="0" lvl="0" indent="-342900" algn="just">
                <a:lnSpc>
                  <a:spcPct val="115000"/>
                </a:lnSpc>
                <a:spcBef>
                  <a:spcPts val="0"/>
                </a:spcBef>
                <a:spcAft>
                  <a:spcPts val="0"/>
                </a:spcAft>
                <a:buFont typeface="Symbol" panose="05050102010706020507" pitchFamily="18" charset="2"/>
                <a:buChar char=""/>
              </a:pP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Graduate Council Member </a:t>
              </a:r>
            </a:p>
            <a:p>
              <a:pPr marL="342900" marR="0" lvl="0" indent="-342900" algn="just">
                <a:lnSpc>
                  <a:spcPct val="115000"/>
                </a:lnSpc>
                <a:spcBef>
                  <a:spcPts val="0"/>
                </a:spcBef>
                <a:spcAft>
                  <a:spcPts val="0"/>
                </a:spcAft>
                <a:buFont typeface="Symbol" panose="05050102010706020507" pitchFamily="18" charset="2"/>
                <a:buChar char=""/>
              </a:pPr>
              <a:r>
                <a:rPr lang="en-US" sz="17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GRSP Campus Coordinator</a:t>
              </a:r>
            </a:p>
            <a:p>
              <a:pPr marL="342900" marR="0" lvl="0" indent="-342900" algn="just">
                <a:lnSpc>
                  <a:spcPct val="115000"/>
                </a:lnSpc>
                <a:spcBef>
                  <a:spcPts val="0"/>
                </a:spcBef>
                <a:spcAft>
                  <a:spcPts val="0"/>
                </a:spcAft>
                <a:buFont typeface="Symbol" panose="05050102010706020507" pitchFamily="18" charset="2"/>
                <a:buChar char=""/>
              </a:pP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Internal Review Board (IRB) Member </a:t>
              </a:r>
            </a:p>
            <a:p>
              <a:pPr marL="342900" marR="0" lvl="0" indent="-342900" algn="just">
                <a:lnSpc>
                  <a:spcPct val="115000"/>
                </a:lnSpc>
                <a:spcBef>
                  <a:spcPts val="0"/>
                </a:spcBef>
                <a:spcAft>
                  <a:spcPts val="0"/>
                </a:spcAft>
                <a:buFont typeface="Symbol" panose="05050102010706020507" pitchFamily="18" charset="2"/>
                <a:buChar char=""/>
              </a:pP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Red Team Member </a:t>
              </a:r>
            </a:p>
            <a:p>
              <a:pPr marL="342900" marR="0" lvl="0" indent="-342900" algn="just">
                <a:lnSpc>
                  <a:spcPct val="115000"/>
                </a:lnSpc>
                <a:spcBef>
                  <a:spcPts val="0"/>
                </a:spcBef>
                <a:spcAft>
                  <a:spcPts val="0"/>
                </a:spcAft>
                <a:buFont typeface="Symbol" panose="05050102010706020507" pitchFamily="18" charset="2"/>
                <a:buChar char=""/>
              </a:pP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Graduate Student Chair and Committee Member</a:t>
              </a:r>
              <a:endParaRPr lang="en-US" sz="17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Graduate Studies and Research Committee Member</a:t>
              </a:r>
              <a:r>
                <a:rPr lang="en-US" sz="1700" dirty="0">
                  <a:latin typeface="Times New Roman" panose="02020603050405020304" pitchFamily="18" charset="0"/>
                  <a:ea typeface="Calibri" panose="020F0502020204030204" pitchFamily="34" charset="0"/>
                  <a:cs typeface="Times New Roman" panose="02020603050405020304" pitchFamily="18" charset="0"/>
                </a:rPr>
                <a:t>, College of Engineering </a:t>
              </a:r>
            </a:p>
            <a:p>
              <a:pPr marL="342900" marR="0" lvl="0" indent="-342900" algn="just">
                <a:lnSpc>
                  <a:spcPct val="115000"/>
                </a:lnSpc>
                <a:spcBef>
                  <a:spcPts val="0"/>
                </a:spcBef>
                <a:spcAft>
                  <a:spcPts val="0"/>
                </a:spcAft>
                <a:buFont typeface="Symbol" panose="05050102010706020507" pitchFamily="18" charset="2"/>
                <a:buChar char=""/>
              </a:pPr>
              <a:r>
                <a:rPr lang="en-US" sz="17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Faculty Award Selection Committee Member, </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College of Engineering </a:t>
              </a: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President: </a:t>
              </a:r>
              <a:r>
                <a:rPr lang="en-US" sz="1700" dirty="0">
                  <a:latin typeface="Times New Roman" panose="02020603050405020304" pitchFamily="18" charset="0"/>
                  <a:ea typeface="Calibri" panose="020F0502020204030204" pitchFamily="34" charset="0"/>
                  <a:cs typeface="Times New Roman" panose="02020603050405020304" pitchFamily="18" charset="0"/>
                </a:rPr>
                <a:t>Sigma Xi (Tuskegee University Chapter)</a:t>
              </a: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55275" y="191557"/>
              <a:ext cx="4430456"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Career Ladder</a:t>
              </a:r>
            </a:p>
          </p:txBody>
        </p:sp>
        <p:sp>
          <p:nvSpPr>
            <p:cNvPr id="13" name="Rectangle 12"/>
            <p:cNvSpPr/>
            <p:nvPr/>
          </p:nvSpPr>
          <p:spPr>
            <a:xfrm>
              <a:off x="67234" y="947133"/>
              <a:ext cx="5151747" cy="526388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502089" y="17252"/>
              <a:ext cx="6445496" cy="21824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264571" y="1553323"/>
              <a:ext cx="255463" cy="1984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179969" y="3367295"/>
              <a:ext cx="255463" cy="1984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3743864" y="6211019"/>
              <a:ext cx="474453" cy="5607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6268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694" y="34504"/>
            <a:ext cx="5661211" cy="4622804"/>
          </a:xfrm>
          <a:prstGeom prst="rect">
            <a:avLst/>
          </a:prstGeom>
          <a:ln>
            <a:solidFill>
              <a:srgbClr val="00B050"/>
            </a:solidFill>
          </a:ln>
        </p:spPr>
        <p:txBody>
          <a:bodyPr wrap="square">
            <a:spAutoFit/>
          </a:bodyPr>
          <a:lstStyle/>
          <a:p>
            <a:pPr algn="just">
              <a:lnSpc>
                <a:spcPct val="115000"/>
              </a:lnSpc>
            </a:pPr>
            <a:r>
              <a:rPr lang="en-US"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Professional Services Outside Tuskegee University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Scientific Committee Member- </a:t>
            </a:r>
            <a:r>
              <a:rPr lang="en-US" sz="1700" u="sng"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NANOStruc</a:t>
            </a:r>
            <a:r>
              <a:rPr lang="en-US" sz="17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 Conference, 2012</a:t>
            </a:r>
            <a:r>
              <a:rPr lang="en-US" sz="1700" dirty="0">
                <a:latin typeface="Times New Roman" panose="02020603050405020304" pitchFamily="18" charset="0"/>
                <a:ea typeface="Calibri" panose="020F0502020204030204" pitchFamily="34" charset="0"/>
                <a:cs typeface="Times New Roman" panose="02020603050405020304" pitchFamily="18" charset="0"/>
              </a:rPr>
              <a:t>-present</a:t>
            </a: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Associate Editor, </a:t>
            </a:r>
            <a:r>
              <a:rPr lang="en-US" sz="17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Academic Journal of Material Sciences, 2016-Present</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Consultant:</a:t>
            </a:r>
            <a:r>
              <a:rPr lang="en-US" sz="1700" dirty="0">
                <a:latin typeface="Times New Roman" panose="02020603050405020304" pitchFamily="18" charset="0"/>
                <a:ea typeface="Calibri" panose="020F0502020204030204" pitchFamily="34" charset="0"/>
                <a:cs typeface="Times New Roman" panose="02020603050405020304" pitchFamily="18" charset="0"/>
              </a:rPr>
              <a:t> King Khaled University, </a:t>
            </a:r>
            <a:r>
              <a:rPr lang="en-US" sz="1700" dirty="0" err="1">
                <a:latin typeface="Times New Roman" panose="02020603050405020304" pitchFamily="18" charset="0"/>
                <a:ea typeface="Calibri" panose="020F0502020204030204" pitchFamily="34" charset="0"/>
                <a:cs typeface="Times New Roman" panose="02020603050405020304" pitchFamily="18" charset="0"/>
              </a:rPr>
              <a:t>Abah</a:t>
            </a:r>
            <a:r>
              <a:rPr lang="en-US" sz="1700" dirty="0">
                <a:latin typeface="Times New Roman" panose="02020603050405020304" pitchFamily="18" charset="0"/>
                <a:ea typeface="Calibri" panose="020F0502020204030204" pitchFamily="34" charset="0"/>
                <a:cs typeface="Times New Roman" panose="02020603050405020304" pitchFamily="18" charset="0"/>
              </a:rPr>
              <a:t>, Kingdom of Saudi Arabia.</a:t>
            </a:r>
            <a:r>
              <a:rPr lang="en-US" sz="17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Editorial Advisory and Board Member of 5 Journals</a:t>
            </a: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Proposal Reviewer: </a:t>
            </a:r>
            <a:r>
              <a:rPr lang="en-US" sz="1700" dirty="0">
                <a:latin typeface="Times New Roman" panose="02020603050405020304" pitchFamily="18" charset="0"/>
                <a:ea typeface="Calibri" panose="020F0502020204030204" pitchFamily="34" charset="0"/>
                <a:cs typeface="Times New Roman" panose="02020603050405020304" pitchFamily="18" charset="0"/>
              </a:rPr>
              <a:t>National Science Foundation,</a:t>
            </a:r>
            <a:r>
              <a:rPr lang="en-US" sz="1700" b="1" dirty="0">
                <a:latin typeface="Times New Roman" panose="02020603050405020304" pitchFamily="18" charset="0"/>
                <a:ea typeface="Calibri" panose="020F0502020204030204" pitchFamily="34" charset="0"/>
                <a:cs typeface="Times New Roman" panose="02020603050405020304" pitchFamily="18" charset="0"/>
              </a:rPr>
              <a:t> </a:t>
            </a:r>
            <a:r>
              <a:rPr lang="en-US" sz="1700" dirty="0">
                <a:latin typeface="Times New Roman" panose="02020603050405020304" pitchFamily="18" charset="0"/>
                <a:ea typeface="Calibri" panose="020F0502020204030204" pitchFamily="34" charset="0"/>
                <a:cs typeface="Times New Roman" panose="02020603050405020304" pitchFamily="18" charset="0"/>
              </a:rPr>
              <a:t>Qatar National Research Fund (QNRF)</a:t>
            </a: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Reviewer of 12 National and International Journals </a:t>
            </a: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ASME Topic Organizer/ Co-Organizer </a:t>
            </a: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ASME/ICCM Session Chair and Organizer</a:t>
            </a: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Coordinator: JAR, T-CAM</a:t>
            </a:r>
          </a:p>
          <a:p>
            <a:pPr marL="342900" marR="0" lvl="0" indent="-342900" algn="just">
              <a:lnSpc>
                <a:spcPct val="115000"/>
              </a:lnSpc>
              <a:spcBef>
                <a:spcPts val="0"/>
              </a:spcBef>
              <a:spcAft>
                <a:spcPts val="0"/>
              </a:spcAft>
              <a:buFont typeface="Symbol" panose="05050102010706020507" pitchFamily="18" charset="2"/>
              <a:buChar char=""/>
            </a:pPr>
            <a:r>
              <a:rPr lang="en-US" sz="1700" b="1" dirty="0">
                <a:latin typeface="Times New Roman" panose="02020603050405020304" pitchFamily="18" charset="0"/>
                <a:ea typeface="Calibri" panose="020F0502020204030204" pitchFamily="34" charset="0"/>
                <a:cs typeface="Times New Roman" panose="02020603050405020304" pitchFamily="18" charset="0"/>
              </a:rPr>
              <a:t>Judge: </a:t>
            </a:r>
            <a:r>
              <a:rPr lang="en-US" sz="1700" dirty="0">
                <a:latin typeface="Times New Roman" panose="02020603050405020304" pitchFamily="18" charset="0"/>
                <a:ea typeface="Calibri" panose="020F0502020204030204" pitchFamily="34" charset="0"/>
                <a:cs typeface="Times New Roman" panose="02020603050405020304" pitchFamily="18" charset="0"/>
              </a:rPr>
              <a:t>ERN, JAR, LSAMP</a:t>
            </a:r>
          </a:p>
        </p:txBody>
      </p:sp>
      <p:pic>
        <p:nvPicPr>
          <p:cNvPr id="3" name="Picture 2"/>
          <p:cNvPicPr>
            <a:picLocks noChangeAspect="1"/>
          </p:cNvPicPr>
          <p:nvPr/>
        </p:nvPicPr>
        <p:blipFill>
          <a:blip r:embed="rId3"/>
          <a:stretch>
            <a:fillRect/>
          </a:stretch>
        </p:blipFill>
        <p:spPr>
          <a:xfrm>
            <a:off x="6551932" y="0"/>
            <a:ext cx="4846691" cy="4087906"/>
          </a:xfrm>
          <a:prstGeom prst="rect">
            <a:avLst/>
          </a:prstGeom>
        </p:spPr>
      </p:pic>
      <p:pic>
        <p:nvPicPr>
          <p:cNvPr id="4" name="Picture 3"/>
          <p:cNvPicPr>
            <a:picLocks noChangeAspect="1"/>
          </p:cNvPicPr>
          <p:nvPr/>
        </p:nvPicPr>
        <p:blipFill>
          <a:blip r:embed="rId4"/>
          <a:stretch>
            <a:fillRect/>
          </a:stretch>
        </p:blipFill>
        <p:spPr>
          <a:xfrm rot="5400000">
            <a:off x="5274157" y="3207454"/>
            <a:ext cx="3189378" cy="4111714"/>
          </a:xfrm>
          <a:prstGeom prst="rect">
            <a:avLst/>
          </a:prstGeom>
        </p:spPr>
      </p:pic>
      <p:pic>
        <p:nvPicPr>
          <p:cNvPr id="5" name="Picture 4"/>
          <p:cNvPicPr>
            <a:picLocks noChangeAspect="1"/>
          </p:cNvPicPr>
          <p:nvPr/>
        </p:nvPicPr>
        <p:blipFill>
          <a:blip r:embed="rId5"/>
          <a:stretch>
            <a:fillRect/>
          </a:stretch>
        </p:blipFill>
        <p:spPr>
          <a:xfrm rot="5400000">
            <a:off x="8601699" y="3351748"/>
            <a:ext cx="3260907" cy="3894655"/>
          </a:xfrm>
          <a:prstGeom prst="rect">
            <a:avLst/>
          </a:prstGeom>
        </p:spPr>
      </p:pic>
      <p:sp>
        <p:nvSpPr>
          <p:cNvPr id="7" name="TextBox 6"/>
          <p:cNvSpPr txBox="1"/>
          <p:nvPr/>
        </p:nvSpPr>
        <p:spPr>
          <a:xfrm>
            <a:off x="-22325" y="4955572"/>
            <a:ext cx="5007333" cy="1569660"/>
          </a:xfrm>
          <a:prstGeom prst="rect">
            <a:avLst/>
          </a:prstGeom>
          <a:noFill/>
        </p:spPr>
        <p:txBody>
          <a:bodyPr wrap="square" rtlCol="0">
            <a:spAutoFit/>
          </a:bodyPr>
          <a:lstStyle/>
          <a:p>
            <a:r>
              <a:rPr lang="en-US" sz="2400" b="1" dirty="0">
                <a:solidFill>
                  <a:srgbClr val="C00000"/>
                </a:solidFill>
              </a:rPr>
              <a:t>Selected as a STEM 2022 Modern Day Technology Leader, BEYA STEM Conference, Feb 17-19, 2022, Washington, DC.</a:t>
            </a:r>
          </a:p>
        </p:txBody>
      </p:sp>
    </p:spTree>
    <p:extLst>
      <p:ext uri="{BB962C8B-B14F-4D97-AF65-F5344CB8AC3E}">
        <p14:creationId xmlns:p14="http://schemas.microsoft.com/office/powerpoint/2010/main" val="2471974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58847"/>
            <a:ext cx="12043319" cy="6522155"/>
            <a:chOff x="0" y="58847"/>
            <a:chExt cx="12043319" cy="6522155"/>
          </a:xfrm>
        </p:grpSpPr>
        <p:sp>
          <p:nvSpPr>
            <p:cNvPr id="4" name="Rectangle 3"/>
            <p:cNvSpPr/>
            <p:nvPr/>
          </p:nvSpPr>
          <p:spPr>
            <a:xfrm>
              <a:off x="182878" y="2157511"/>
              <a:ext cx="5055326" cy="2585323"/>
            </a:xfrm>
            <a:prstGeom prst="rect">
              <a:avLst/>
            </a:prstGeom>
          </p:spPr>
          <p:txBody>
            <a:bodyPr wrap="square">
              <a:spAutoFit/>
            </a:bodyPr>
            <a:lstStyle/>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Talladega College</a:t>
              </a: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Oakwood College</a:t>
              </a: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Faulkner community college</a:t>
              </a: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Lawson State Community College</a:t>
              </a:r>
            </a:p>
            <a:p>
              <a:pPr marL="342900" lvl="0" indent="-342900">
                <a:buFont typeface="+mj-lt"/>
                <a:buAutoNum type="arabicPeriod"/>
              </a:pPr>
              <a:r>
                <a:rPr lang="en-US" dirty="0" err="1">
                  <a:latin typeface="Times New Roman" panose="02020603050405020304" pitchFamily="18" charset="0"/>
                  <a:cs typeface="Times New Roman" panose="02020603050405020304" pitchFamily="18" charset="0"/>
                </a:rPr>
                <a:t>Stillman</a:t>
              </a:r>
              <a:r>
                <a:rPr lang="en-US" dirty="0">
                  <a:latin typeface="Times New Roman" panose="02020603050405020304" pitchFamily="18" charset="0"/>
                  <a:cs typeface="Times New Roman" panose="02020603050405020304" pitchFamily="18" charset="0"/>
                </a:rPr>
                <a:t> College</a:t>
              </a: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Bishop State Community College</a:t>
              </a: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Alabama A&amp;M University</a:t>
              </a: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Tuskegee University</a:t>
              </a: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Albany State University</a:t>
              </a:r>
            </a:p>
          </p:txBody>
        </p:sp>
        <p:sp>
          <p:nvSpPr>
            <p:cNvPr id="5" name="TextBox 4"/>
            <p:cNvSpPr txBox="1"/>
            <p:nvPr/>
          </p:nvSpPr>
          <p:spPr>
            <a:xfrm>
              <a:off x="182880" y="58847"/>
              <a:ext cx="11592967" cy="830997"/>
            </a:xfrm>
            <a:prstGeom prst="rect">
              <a:avLst/>
            </a:prstGeom>
            <a:noFill/>
          </p:spPr>
          <p:txBody>
            <a:bodyPr wrap="square" rtlCol="0">
              <a:spAutoFit/>
            </a:bodyPr>
            <a:lstStyle/>
            <a:p>
              <a:r>
                <a:rPr lang="en-US" sz="2400" b="1" dirty="0">
                  <a:solidFill>
                    <a:srgbClr val="C00000"/>
                  </a:solidFill>
                </a:rPr>
                <a:t>Director- Research Experience for Undergraduates in NanoBio Materials Science and Engineering (2013-Present)- NSF REU Grant</a:t>
              </a:r>
            </a:p>
          </p:txBody>
        </p:sp>
        <p:sp>
          <p:nvSpPr>
            <p:cNvPr id="15" name="Rectangle 14"/>
            <p:cNvSpPr/>
            <p:nvPr/>
          </p:nvSpPr>
          <p:spPr>
            <a:xfrm>
              <a:off x="182879" y="889844"/>
              <a:ext cx="6724338" cy="1323439"/>
            </a:xfrm>
            <a:prstGeom prst="rect">
              <a:avLst/>
            </a:prstGeom>
          </p:spPr>
          <p:txBody>
            <a:bodyPr wrap="square">
              <a:spAutoFit/>
            </a:bodyPr>
            <a:lstStyle/>
            <a:p>
              <a:pPr algn="just"/>
              <a:r>
                <a:rPr lang="en-US" sz="2000" b="1" dirty="0">
                  <a:latin typeface="Times New Roman" panose="02020603050405020304" pitchFamily="18" charset="0"/>
                  <a:ea typeface="Times New Roman" panose="02020603050405020304" pitchFamily="18" charset="0"/>
                </a:rPr>
                <a:t>Goal is to recruit students from four-year institutions and community colleges in Alabama and neighboring states, and prepare/motivate them to pursue higher studies and/or join STEM workforce</a:t>
              </a:r>
              <a:endParaRPr lang="en-US" sz="2000" b="1"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0" y="5103674"/>
              <a:ext cx="6466114" cy="1477328"/>
            </a:xfrm>
            <a:prstGeom prst="rect">
              <a:avLst/>
            </a:prstGeom>
          </p:spPr>
          <p:txBody>
            <a:bodyPr wrap="square">
              <a:spAutoFit/>
            </a:bodyPr>
            <a:lstStyle/>
            <a:p>
              <a:pPr marL="342900" marR="0" lvl="0" indent="-342900" algn="just">
                <a:spcBef>
                  <a:spcPts val="0"/>
                </a:spcBef>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rPr>
                <a:t>Ten-week Summer Research Experience </a:t>
              </a:r>
              <a:endParaRPr lang="en-US" sz="14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rPr>
                <a:t>Research Course </a:t>
              </a:r>
              <a:endParaRPr lang="en-US" sz="1400"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b="1" dirty="0">
                  <a:latin typeface="Times New Roman" panose="02020603050405020304" pitchFamily="18" charset="0"/>
                  <a:ea typeface="Times New Roman" panose="02020603050405020304" pitchFamily="18" charset="0"/>
                </a:rPr>
                <a:t>Preparation for the Graduate Record Examination (GRE)</a:t>
              </a:r>
              <a:endParaRPr lang="en-US" sz="1400" b="1"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b="1" dirty="0">
                  <a:latin typeface="Times New Roman" panose="02020603050405020304" pitchFamily="18" charset="0"/>
                  <a:ea typeface="Times New Roman" panose="02020603050405020304" pitchFamily="18" charset="0"/>
                </a:rPr>
                <a:t>Field Trips to Alabama Industrial Sites</a:t>
              </a:r>
              <a:endParaRPr lang="en-US" sz="1400" b="1" dirty="0">
                <a:latin typeface="Times New Roman" panose="02020603050405020304" pitchFamily="18" charset="0"/>
                <a:ea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dirty="0">
                  <a:latin typeface="Times New Roman" panose="02020603050405020304" pitchFamily="18" charset="0"/>
                  <a:ea typeface="Times New Roman" panose="02020603050405020304" pitchFamily="18" charset="0"/>
                </a:rPr>
                <a:t>Presentations in Conferences/Meetings</a:t>
              </a:r>
              <a:endParaRPr lang="en-US" sz="1400" dirty="0">
                <a:effectLst/>
                <a:latin typeface="Times New Roman" panose="02020603050405020304" pitchFamily="18" charset="0"/>
                <a:ea typeface="Times New Roman" panose="02020603050405020304" pitchFamily="18" charset="0"/>
              </a:endParaRPr>
            </a:p>
          </p:txBody>
        </p:sp>
        <p:sp>
          <p:nvSpPr>
            <p:cNvPr id="17" name="TextBox 16"/>
            <p:cNvSpPr txBox="1"/>
            <p:nvPr/>
          </p:nvSpPr>
          <p:spPr>
            <a:xfrm>
              <a:off x="0" y="4812881"/>
              <a:ext cx="2978331" cy="400110"/>
            </a:xfrm>
            <a:prstGeom prst="rect">
              <a:avLst/>
            </a:prstGeom>
            <a:noFill/>
          </p:spPr>
          <p:txBody>
            <a:bodyPr wrap="square" rtlCol="0">
              <a:spAutoFit/>
            </a:bodyPr>
            <a:lstStyle/>
            <a:p>
              <a:r>
                <a:rPr lang="en-US" sz="2000" b="1" dirty="0">
                  <a:solidFill>
                    <a:srgbClr val="C00000"/>
                  </a:solidFill>
                </a:rPr>
                <a:t>Program Activities</a:t>
              </a:r>
            </a:p>
          </p:txBody>
        </p:sp>
        <p:grpSp>
          <p:nvGrpSpPr>
            <p:cNvPr id="19" name="Group 18"/>
            <p:cNvGrpSpPr/>
            <p:nvPr/>
          </p:nvGrpSpPr>
          <p:grpSpPr>
            <a:xfrm>
              <a:off x="6466114" y="443729"/>
              <a:ext cx="5577205" cy="5942816"/>
              <a:chOff x="6466114" y="443729"/>
              <a:chExt cx="5577205" cy="5942816"/>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466114" y="4277710"/>
                <a:ext cx="5577205" cy="2108835"/>
              </a:xfrm>
              <a:prstGeom prst="rect">
                <a:avLst/>
              </a:prstGeom>
              <a:no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5314" y="474345"/>
                <a:ext cx="2107625" cy="19687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0323" y="2469879"/>
                <a:ext cx="1968786" cy="196878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1036" y="443729"/>
                <a:ext cx="2438090" cy="1968786"/>
              </a:xfrm>
              <a:prstGeom prst="rect">
                <a:avLst/>
              </a:prstGeom>
            </p:spPr>
          </p:pic>
          <p:sp>
            <p:nvSpPr>
              <p:cNvPr id="18" name="TextBox 17"/>
              <p:cNvSpPr txBox="1"/>
              <p:nvPr/>
            </p:nvSpPr>
            <p:spPr>
              <a:xfrm>
                <a:off x="10239109" y="3083502"/>
                <a:ext cx="1486619" cy="738664"/>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Hyundai Manufacturing Plant</a:t>
                </a:r>
              </a:p>
            </p:txBody>
          </p:sp>
        </p:grpSp>
      </p:grpSp>
    </p:spTree>
    <p:extLst>
      <p:ext uri="{BB962C8B-B14F-4D97-AF65-F5344CB8AC3E}">
        <p14:creationId xmlns:p14="http://schemas.microsoft.com/office/powerpoint/2010/main" val="4172061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818" y="317433"/>
            <a:ext cx="11534501" cy="2463751"/>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92</a:t>
            </a:r>
            <a:r>
              <a:rPr lang="en-US" sz="2400" b="1" dirty="0">
                <a:latin typeface="Times New Roman" panose="02020603050405020304" pitchFamily="18" charset="0"/>
                <a:ea typeface="Calibri" panose="020F0502020204030204" pitchFamily="34" charset="0"/>
                <a:cs typeface="Times New Roman" panose="02020603050405020304" pitchFamily="18" charset="0"/>
              </a:rPr>
              <a:t> AA students participated (</a:t>
            </a:r>
            <a:r>
              <a:rPr lang="en-US"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43% males and 57% females</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200" b="1"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buFont typeface="Arial" panose="020B0604020202020204" pitchFamily="34" charset="0"/>
              <a:buChar char="•"/>
            </a:pPr>
            <a:r>
              <a:rPr lang="en-US" sz="2200" dirty="0">
                <a:latin typeface="Times New Roman" panose="02020603050405020304" pitchFamily="18" charset="0"/>
                <a:ea typeface="Calibri" panose="020F0502020204030204" pitchFamily="34" charset="0"/>
                <a:cs typeface="Times New Roman" panose="02020603050405020304" pitchFamily="18" charset="0"/>
              </a:rPr>
              <a:t>117 presentations in national and international conferences, 3 book chapter, 27 peer reviewed journal and conference papers, received internship in national laboratories, won several awards and fellowships. </a:t>
            </a:r>
          </a:p>
          <a:p>
            <a:pPr marL="285750" indent="-285750" algn="just">
              <a:lnSpc>
                <a:spcPct val="115000"/>
              </a:lnSpc>
              <a:buFont typeface="Arial" panose="020B0604020202020204" pitchFamily="34" charset="0"/>
              <a:buChar char="•"/>
            </a:pPr>
            <a:r>
              <a:rPr lang="en-US" sz="2200" b="1" dirty="0">
                <a:latin typeface="Times New Roman" panose="02020603050405020304" pitchFamily="18" charset="0"/>
                <a:ea typeface="Calibri" panose="020F0502020204030204" pitchFamily="34" charset="0"/>
                <a:cs typeface="Times New Roman" panose="02020603050405020304" pitchFamily="18" charset="0"/>
              </a:rPr>
              <a:t>15 students have joined/completed Tuskegee University graduate programs and more than 34 students have completed/pursuing M.S./Ph.D. programs at other institutions</a:t>
            </a:r>
          </a:p>
        </p:txBody>
      </p:sp>
      <p:pic>
        <p:nvPicPr>
          <p:cNvPr id="3" name="Picture 2" descr="C:\Users\szainuddin\Pictures\zain\Picture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971256"/>
            <a:ext cx="6063343" cy="3756118"/>
          </a:xfrm>
          <a:prstGeom prst="rect">
            <a:avLst/>
          </a:prstGeom>
          <a:noFill/>
          <a:ln>
            <a:noFill/>
          </a:ln>
        </p:spPr>
      </p:pic>
      <p:pic>
        <p:nvPicPr>
          <p:cNvPr id="4" name="Picture 3" descr="C:\Users\szainuddin\Pictures\zain\Picture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0718" y="2983279"/>
            <a:ext cx="6431281" cy="3757160"/>
          </a:xfrm>
          <a:prstGeom prst="rect">
            <a:avLst/>
          </a:prstGeom>
          <a:noFill/>
          <a:ln>
            <a:noFill/>
          </a:ln>
        </p:spPr>
      </p:pic>
    </p:spTree>
    <p:extLst>
      <p:ext uri="{BB962C8B-B14F-4D97-AF65-F5344CB8AC3E}">
        <p14:creationId xmlns:p14="http://schemas.microsoft.com/office/powerpoint/2010/main" val="1539768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 y="58847"/>
            <a:ext cx="11592967" cy="461665"/>
          </a:xfrm>
          <a:prstGeom prst="rect">
            <a:avLst/>
          </a:prstGeom>
          <a:noFill/>
        </p:spPr>
        <p:txBody>
          <a:bodyPr wrap="square" rtlCol="0">
            <a:spAutoFit/>
          </a:bodyPr>
          <a:lstStyle/>
          <a:p>
            <a:r>
              <a:rPr lang="en-US" sz="2400" b="1" dirty="0">
                <a:solidFill>
                  <a:srgbClr val="C00000"/>
                </a:solidFill>
              </a:rPr>
              <a:t>Director-Minor in Materials Science and Engineering (NSF Implementation &amp; TIP Grants)</a:t>
            </a:r>
          </a:p>
        </p:txBody>
      </p:sp>
      <p:sp>
        <p:nvSpPr>
          <p:cNvPr id="3" name="Rectangle 2"/>
          <p:cNvSpPr/>
          <p:nvPr/>
        </p:nvSpPr>
        <p:spPr>
          <a:xfrm>
            <a:off x="182880" y="520512"/>
            <a:ext cx="11782697" cy="2923877"/>
          </a:xfrm>
          <a:prstGeom prst="rect">
            <a:avLst/>
          </a:prstGeom>
        </p:spPr>
        <p:txBody>
          <a:bodyPr wrap="square">
            <a:spAutoFit/>
          </a:bodyPr>
          <a:lstStyle/>
          <a:p>
            <a:pPr marL="285750" indent="-285750" algn="just">
              <a:lnSpc>
                <a:spcPct val="115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STEM students from Mechanical, Aerospace and Chemical Engineering, Biology, Chemistry, Physics and Agriculture are involved in hands-on research projects on novel and advanced materials besides taking courses specifically designed as per the market demand in this program. </a:t>
            </a:r>
          </a:p>
          <a:p>
            <a:pPr marL="285750" indent="-285750" algn="just">
              <a:lnSpc>
                <a:spcPct val="115000"/>
              </a:lnSpc>
              <a:buFont typeface="Arial" panose="020B0604020202020204" pitchFamily="34" charset="0"/>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Receiving a Minor in MSE certificate beside major B.S. degree have add feathers to students career and made them more competitive for the much needed diverse workforce in STEM areas besides motivating them to pursue graduate studies. </a:t>
            </a:r>
          </a:p>
          <a:p>
            <a:pPr marL="285750" indent="-285750" algn="just">
              <a:lnSpc>
                <a:spcPct val="115000"/>
              </a:lnSpc>
              <a:buFont typeface="Arial" panose="020B0604020202020204" pitchFamily="34" charset="0"/>
              <a:buChar char="•"/>
            </a:pPr>
            <a:r>
              <a:rPr lang="en-US" sz="2000" b="1" dirty="0">
                <a:latin typeface="Times New Roman" panose="02020603050405020304" pitchFamily="18" charset="0"/>
                <a:ea typeface="Calibri" panose="020F0502020204030204" pitchFamily="34" charset="0"/>
                <a:cs typeface="Times New Roman" panose="02020603050405020304" pitchFamily="18" charset="0"/>
              </a:rPr>
              <a:t>To date, 41 students have completed Minor in MSE (9 are pursuing M.S. studies and 32 have joined STEM workforce), and 21 are currently enrolled in this program.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81012" y="3665566"/>
            <a:ext cx="4796382" cy="2709108"/>
          </a:xfrm>
          <a:prstGeom prst="rect">
            <a:avLst/>
          </a:prstGeom>
          <a:ln>
            <a:noFill/>
          </a:ln>
          <a:effectLst>
            <a:outerShdw blurRad="292100" dist="139700" dir="2700000" algn="tl" rotWithShape="0">
              <a:srgbClr val="333333">
                <a:alpha val="65000"/>
              </a:srgbClr>
            </a:outerShdw>
          </a:effectLst>
        </p:spPr>
      </p:pic>
      <p:sp>
        <p:nvSpPr>
          <p:cNvPr id="5" name="Text Box 2"/>
          <p:cNvSpPr txBox="1">
            <a:spLocks noChangeArrowheads="1"/>
          </p:cNvSpPr>
          <p:nvPr/>
        </p:nvSpPr>
        <p:spPr bwMode="auto">
          <a:xfrm>
            <a:off x="0" y="6453224"/>
            <a:ext cx="6217920" cy="9170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First batch of students receiving Minor in MSE on May 9, 2019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C:\Users\szainuddin\Pictures\HBCU RIA Final Report\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1459" y="3439663"/>
            <a:ext cx="2794635" cy="1524000"/>
          </a:xfrm>
          <a:prstGeom prst="rect">
            <a:avLst/>
          </a:prstGeom>
          <a:noFill/>
          <a:ln>
            <a:noFill/>
          </a:ln>
        </p:spPr>
      </p:pic>
      <p:pic>
        <p:nvPicPr>
          <p:cNvPr id="7" name="Picture 6" descr="C:\Users\szainuddin\Pictures\HBCU RIA Final Report\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398" y="3091419"/>
            <a:ext cx="2314575" cy="1544320"/>
          </a:xfrm>
          <a:prstGeom prst="rect">
            <a:avLst/>
          </a:prstGeom>
          <a:noFill/>
          <a:ln>
            <a:noFill/>
          </a:ln>
        </p:spPr>
      </p:pic>
      <p:pic>
        <p:nvPicPr>
          <p:cNvPr id="8" name="Picture 7" descr="C:\Users\szainuddin\Pictures\HBCU RIA Final Report\file-27 (2).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681" y="4933950"/>
            <a:ext cx="1522095" cy="1924050"/>
          </a:xfrm>
          <a:prstGeom prst="rect">
            <a:avLst/>
          </a:prstGeom>
          <a:noFill/>
          <a:ln>
            <a:noFill/>
          </a:ln>
        </p:spPr>
      </p:pic>
      <p:pic>
        <p:nvPicPr>
          <p:cNvPr id="9" name="Picture 8" descr="C:\Users\szainuddin\Pictures\REU 2017 Pic\20180717_15385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846841" y="5166360"/>
            <a:ext cx="1933575" cy="1449705"/>
          </a:xfrm>
          <a:prstGeom prst="rect">
            <a:avLst/>
          </a:prstGeom>
          <a:noFill/>
          <a:ln>
            <a:noFill/>
          </a:ln>
        </p:spPr>
      </p:pic>
      <p:pic>
        <p:nvPicPr>
          <p:cNvPr id="10" name="Picture 9" descr="C:\Users\szainuddin\Pictures\ERN 2019 Awards (2).jpg"/>
          <p:cNvPicPr/>
          <p:nvPr/>
        </p:nvPicPr>
        <p:blipFill>
          <a:blip r:embed="rId7">
            <a:extLst>
              <a:ext uri="{28A0092B-C50C-407E-A947-70E740481C1C}">
                <a14:useLocalDpi xmlns:a14="http://schemas.microsoft.com/office/drawing/2010/main" val="0"/>
              </a:ext>
            </a:extLst>
          </a:blip>
          <a:srcRect/>
          <a:stretch>
            <a:fillRect/>
          </a:stretch>
        </p:blipFill>
        <p:spPr bwMode="auto">
          <a:xfrm>
            <a:off x="8471398" y="4620883"/>
            <a:ext cx="1857375" cy="1924050"/>
          </a:xfrm>
          <a:prstGeom prst="rect">
            <a:avLst/>
          </a:prstGeom>
          <a:noFill/>
          <a:ln>
            <a:noFill/>
          </a:ln>
        </p:spPr>
      </p:pic>
      <p:sp>
        <p:nvSpPr>
          <p:cNvPr id="11" name="Rectangle 10"/>
          <p:cNvSpPr/>
          <p:nvPr/>
        </p:nvSpPr>
        <p:spPr>
          <a:xfrm>
            <a:off x="10328773" y="5609475"/>
            <a:ext cx="1741308" cy="738664"/>
          </a:xfrm>
          <a:prstGeom prst="rect">
            <a:avLst/>
          </a:prstGeom>
        </p:spPr>
        <p:txBody>
          <a:bodyPr wrap="square">
            <a:spAutoFit/>
          </a:bodyPr>
          <a:lstStyle/>
          <a:p>
            <a:r>
              <a:rPr lang="en-US" sz="1400" dirty="0">
                <a:latin typeface="Times New Roman" panose="02020603050405020304" pitchFamily="18" charset="0"/>
                <a:ea typeface="Calibri" panose="020F0502020204030204" pitchFamily="34" charset="0"/>
              </a:rPr>
              <a:t>Students working, presenting and receiving awards</a:t>
            </a:r>
            <a:endParaRPr lang="en-US" sz="1400" dirty="0"/>
          </a:p>
        </p:txBody>
      </p:sp>
    </p:spTree>
    <p:extLst>
      <p:ext uri="{BB962C8B-B14F-4D97-AF65-F5344CB8AC3E}">
        <p14:creationId xmlns:p14="http://schemas.microsoft.com/office/powerpoint/2010/main" val="1135318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 y="58847"/>
            <a:ext cx="12009120" cy="830997"/>
          </a:xfrm>
          <a:prstGeom prst="rect">
            <a:avLst/>
          </a:prstGeom>
          <a:noFill/>
        </p:spPr>
        <p:txBody>
          <a:bodyPr wrap="square" rtlCol="0">
            <a:spAutoFit/>
          </a:bodyPr>
          <a:lstStyle/>
          <a:p>
            <a:r>
              <a:rPr lang="en-US" sz="2400" b="1" dirty="0">
                <a:solidFill>
                  <a:srgbClr val="C00000"/>
                </a:solidFill>
              </a:rPr>
              <a:t>Developed and Established New Research Areas &amp; Labs  at TU (NSF MRI, TIP and Implementation Grants)</a:t>
            </a:r>
          </a:p>
        </p:txBody>
      </p:sp>
      <p:sp>
        <p:nvSpPr>
          <p:cNvPr id="3" name="Rectangle 2"/>
          <p:cNvSpPr/>
          <p:nvPr/>
        </p:nvSpPr>
        <p:spPr>
          <a:xfrm>
            <a:off x="260750" y="822336"/>
            <a:ext cx="5055326" cy="1569660"/>
          </a:xfrm>
          <a:prstGeom prst="rect">
            <a:avLst/>
          </a:prstGeom>
        </p:spPr>
        <p:txBody>
          <a:bodyPr wrap="square">
            <a:spAutoFit/>
          </a:bodyPr>
          <a:lstStyle/>
          <a:p>
            <a:pPr marL="342900" lvl="0" indent="-342900">
              <a:buFont typeface="+mj-lt"/>
              <a:buAutoNum type="arabicPeriod"/>
            </a:pPr>
            <a:r>
              <a:rPr lang="en-US" sz="2400" dirty="0">
                <a:latin typeface="Times New Roman" panose="02020603050405020304" pitchFamily="18" charset="0"/>
                <a:cs typeface="Times New Roman" panose="02020603050405020304" pitchFamily="18" charset="0"/>
              </a:rPr>
              <a:t>MAKERS Lab &amp; MAKERS Course</a:t>
            </a:r>
          </a:p>
          <a:p>
            <a:pPr marL="342900" lvl="0" indent="-342900">
              <a:buFont typeface="+mj-lt"/>
              <a:buAutoNum type="arabicPeriod"/>
            </a:pPr>
            <a:r>
              <a:rPr lang="en-US" sz="2400" dirty="0">
                <a:latin typeface="Times New Roman" panose="02020603050405020304" pitchFamily="18" charset="0"/>
                <a:cs typeface="Times New Roman" panose="02020603050405020304" pitchFamily="18" charset="0"/>
              </a:rPr>
              <a:t>Computational Mechanics</a:t>
            </a:r>
          </a:p>
          <a:p>
            <a:pPr marL="342900" lvl="0" indent="-342900">
              <a:buFont typeface="+mj-lt"/>
              <a:buAutoNum type="arabicPeriod"/>
            </a:pPr>
            <a:r>
              <a:rPr lang="en-US" sz="2400" dirty="0" err="1">
                <a:latin typeface="Times New Roman" panose="02020603050405020304" pitchFamily="18" charset="0"/>
                <a:cs typeface="Times New Roman" panose="02020603050405020304" pitchFamily="18" charset="0"/>
              </a:rPr>
              <a:t>Nanomechanics</a:t>
            </a:r>
            <a:r>
              <a:rPr lang="en-US" sz="2400" dirty="0">
                <a:latin typeface="Times New Roman" panose="02020603050405020304" pitchFamily="18" charset="0"/>
                <a:cs typeface="Times New Roman" panose="02020603050405020304" pitchFamily="18" charset="0"/>
              </a:rPr>
              <a:t> and Testing</a:t>
            </a:r>
          </a:p>
          <a:p>
            <a:pPr marL="342900" lvl="0" indent="-342900">
              <a:buFont typeface="+mj-lt"/>
              <a:buAutoNum type="arabicPeriod"/>
            </a:pPr>
            <a:r>
              <a:rPr lang="en-US" sz="2400" dirty="0">
                <a:latin typeface="Times New Roman" panose="02020603050405020304" pitchFamily="18" charset="0"/>
                <a:cs typeface="Times New Roman" panose="02020603050405020304" pitchFamily="18" charset="0"/>
              </a:rPr>
              <a:t>Tribology</a:t>
            </a:r>
          </a:p>
        </p:txBody>
      </p:sp>
      <p:grpSp>
        <p:nvGrpSpPr>
          <p:cNvPr id="19" name="Group 18"/>
          <p:cNvGrpSpPr/>
          <p:nvPr/>
        </p:nvGrpSpPr>
        <p:grpSpPr>
          <a:xfrm>
            <a:off x="5521051" y="3510780"/>
            <a:ext cx="6160667" cy="3347220"/>
            <a:chOff x="5615180" y="529863"/>
            <a:chExt cx="6160667" cy="334722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180" y="529863"/>
              <a:ext cx="6160667" cy="2920441"/>
            </a:xfrm>
            <a:prstGeom prst="rect">
              <a:avLst/>
            </a:prstGeom>
          </p:spPr>
        </p:pic>
        <p:sp>
          <p:nvSpPr>
            <p:cNvPr id="6" name="TextBox 5"/>
            <p:cNvSpPr txBox="1"/>
            <p:nvPr/>
          </p:nvSpPr>
          <p:spPr>
            <a:xfrm>
              <a:off x="8848167" y="726141"/>
              <a:ext cx="1936374" cy="338554"/>
            </a:xfrm>
            <a:prstGeom prst="rect">
              <a:avLst/>
            </a:prstGeom>
            <a:solidFill>
              <a:schemeClr val="accent4">
                <a:lumMod val="40000"/>
                <a:lumOff val="60000"/>
              </a:schemeClr>
            </a:solidFill>
          </p:spPr>
          <p:txBody>
            <a:bodyPr wrap="square" rtlCol="0">
              <a:spAutoFit/>
            </a:bodyPr>
            <a:lstStyle/>
            <a:p>
              <a:r>
                <a:rPr lang="en-US" sz="1600" dirty="0"/>
                <a:t>Ti-980 </a:t>
              </a:r>
              <a:r>
                <a:rPr lang="en-US" sz="1600" dirty="0" err="1"/>
                <a:t>Triboindenter</a:t>
              </a:r>
              <a:endParaRPr lang="en-US" sz="1600" dirty="0"/>
            </a:p>
          </p:txBody>
        </p:sp>
        <p:sp>
          <p:nvSpPr>
            <p:cNvPr id="7" name="TextBox 6"/>
            <p:cNvSpPr txBox="1"/>
            <p:nvPr/>
          </p:nvSpPr>
          <p:spPr>
            <a:xfrm>
              <a:off x="5979363" y="556864"/>
              <a:ext cx="2299447" cy="338554"/>
            </a:xfrm>
            <a:prstGeom prst="rect">
              <a:avLst/>
            </a:prstGeom>
            <a:solidFill>
              <a:schemeClr val="accent4">
                <a:lumMod val="40000"/>
                <a:lumOff val="60000"/>
              </a:schemeClr>
            </a:solidFill>
          </p:spPr>
          <p:txBody>
            <a:bodyPr wrap="square" rtlCol="0">
              <a:spAutoFit/>
            </a:bodyPr>
            <a:lstStyle/>
            <a:p>
              <a:r>
                <a:rPr lang="en-US" sz="1600" dirty="0"/>
                <a:t>Atomic force microscopy</a:t>
              </a:r>
            </a:p>
          </p:txBody>
        </p:sp>
        <p:sp>
          <p:nvSpPr>
            <p:cNvPr id="8" name="TextBox 7"/>
            <p:cNvSpPr txBox="1"/>
            <p:nvPr/>
          </p:nvSpPr>
          <p:spPr>
            <a:xfrm>
              <a:off x="5979362" y="2628763"/>
              <a:ext cx="2299447" cy="338554"/>
            </a:xfrm>
            <a:prstGeom prst="rect">
              <a:avLst/>
            </a:prstGeom>
            <a:solidFill>
              <a:schemeClr val="accent4">
                <a:lumMod val="40000"/>
                <a:lumOff val="60000"/>
              </a:schemeClr>
            </a:solidFill>
          </p:spPr>
          <p:txBody>
            <a:bodyPr wrap="square" rtlCol="0">
              <a:spAutoFit/>
            </a:bodyPr>
            <a:lstStyle/>
            <a:p>
              <a:r>
                <a:rPr lang="en-US" sz="1600" dirty="0"/>
                <a:t>Optical microscopy</a:t>
              </a:r>
            </a:p>
          </p:txBody>
        </p:sp>
        <p:sp>
          <p:nvSpPr>
            <p:cNvPr id="9" name="TextBox 8"/>
            <p:cNvSpPr txBox="1"/>
            <p:nvPr/>
          </p:nvSpPr>
          <p:spPr>
            <a:xfrm>
              <a:off x="9350093" y="2798040"/>
              <a:ext cx="2299447" cy="584775"/>
            </a:xfrm>
            <a:prstGeom prst="rect">
              <a:avLst/>
            </a:prstGeom>
            <a:solidFill>
              <a:schemeClr val="accent4">
                <a:lumMod val="40000"/>
                <a:lumOff val="60000"/>
              </a:schemeClr>
            </a:solidFill>
          </p:spPr>
          <p:txBody>
            <a:bodyPr wrap="square" rtlCol="0">
              <a:spAutoFit/>
            </a:bodyPr>
            <a:lstStyle/>
            <a:p>
              <a:r>
                <a:rPr lang="en-US" sz="1600" dirty="0" err="1"/>
                <a:t>Nanomechanical</a:t>
              </a:r>
              <a:r>
                <a:rPr lang="en-US" sz="1600" dirty="0"/>
                <a:t> analyzer systems</a:t>
              </a:r>
            </a:p>
          </p:txBody>
        </p:sp>
        <p:sp>
          <p:nvSpPr>
            <p:cNvPr id="11" name="Down Arrow 10"/>
            <p:cNvSpPr/>
            <p:nvPr/>
          </p:nvSpPr>
          <p:spPr>
            <a:xfrm>
              <a:off x="7129085" y="887440"/>
              <a:ext cx="282388" cy="24947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925378" y="972810"/>
              <a:ext cx="282388" cy="24947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461215" y="2351380"/>
              <a:ext cx="282388" cy="24947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0217428" y="2504027"/>
              <a:ext cx="282388" cy="24947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579409" y="3476973"/>
              <a:ext cx="2694144" cy="400110"/>
            </a:xfrm>
            <a:prstGeom prst="rect">
              <a:avLst/>
            </a:prstGeom>
            <a:noFill/>
          </p:spPr>
          <p:txBody>
            <a:bodyPr wrap="square" rtlCol="0">
              <a:spAutoFit/>
            </a:bodyPr>
            <a:lstStyle/>
            <a:p>
              <a:r>
                <a:rPr lang="en-US" sz="2000" dirty="0" err="1"/>
                <a:t>Nanomechanics</a:t>
              </a:r>
              <a:r>
                <a:rPr lang="en-US" sz="2000" dirty="0"/>
                <a:t> Lab</a:t>
              </a: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252" y="4203198"/>
            <a:ext cx="4819504" cy="2284668"/>
          </a:xfrm>
          <a:prstGeom prst="rect">
            <a:avLst/>
          </a:prstGeom>
        </p:spPr>
      </p:pic>
      <p:sp>
        <p:nvSpPr>
          <p:cNvPr id="17" name="TextBox 16"/>
          <p:cNvSpPr txBox="1"/>
          <p:nvPr/>
        </p:nvSpPr>
        <p:spPr>
          <a:xfrm>
            <a:off x="1048621" y="6435855"/>
            <a:ext cx="2694144" cy="400110"/>
          </a:xfrm>
          <a:prstGeom prst="rect">
            <a:avLst/>
          </a:prstGeom>
          <a:noFill/>
        </p:spPr>
        <p:txBody>
          <a:bodyPr wrap="square" rtlCol="0">
            <a:spAutoFit/>
          </a:bodyPr>
          <a:lstStyle/>
          <a:p>
            <a:r>
              <a:rPr lang="en-US" sz="2000" dirty="0"/>
              <a:t>Tribology Lab</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047" y="453804"/>
            <a:ext cx="3985982" cy="298948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8197" y="2343569"/>
            <a:ext cx="3292955" cy="2281084"/>
          </a:xfrm>
          <a:prstGeom prst="rect">
            <a:avLst/>
          </a:prstGeom>
        </p:spPr>
      </p:pic>
      <p:sp>
        <p:nvSpPr>
          <p:cNvPr id="21" name="TextBox 20"/>
          <p:cNvSpPr txBox="1"/>
          <p:nvPr/>
        </p:nvSpPr>
        <p:spPr>
          <a:xfrm>
            <a:off x="670981" y="3131553"/>
            <a:ext cx="2012730" cy="707886"/>
          </a:xfrm>
          <a:prstGeom prst="rect">
            <a:avLst/>
          </a:prstGeom>
          <a:noFill/>
        </p:spPr>
        <p:txBody>
          <a:bodyPr wrap="square" rtlCol="0">
            <a:spAutoFit/>
          </a:bodyPr>
          <a:lstStyle/>
          <a:p>
            <a:r>
              <a:rPr lang="en-US" sz="2000" dirty="0"/>
              <a:t>Computational Lab</a:t>
            </a:r>
          </a:p>
        </p:txBody>
      </p:sp>
    </p:spTree>
    <p:extLst>
      <p:ext uri="{BB962C8B-B14F-4D97-AF65-F5344CB8AC3E}">
        <p14:creationId xmlns:p14="http://schemas.microsoft.com/office/powerpoint/2010/main" val="4037901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93" y="1846980"/>
            <a:ext cx="11900263" cy="3539430"/>
          </a:xfrm>
          <a:prstGeom prst="rect">
            <a:avLst/>
          </a:prstGeom>
          <a:noFill/>
        </p:spPr>
        <p:txBody>
          <a:bodyPr wrap="square" rtlCol="0">
            <a:spAutoFit/>
          </a:bodyPr>
          <a:lstStyle/>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NSF CREST</a:t>
            </a:r>
            <a:r>
              <a:rPr lang="en-US" sz="2000" dirty="0">
                <a:latin typeface="Times New Roman" panose="02020603050405020304" pitchFamily="18" charset="0"/>
                <a:cs typeface="Times New Roman" panose="02020603050405020304" pitchFamily="18" charset="0"/>
              </a:rPr>
              <a:t>: Center for Sustainable Lightweight Materials</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NSF-PREM</a:t>
            </a:r>
            <a:r>
              <a:rPr lang="en-US" sz="2000" dirty="0">
                <a:latin typeface="Times New Roman" panose="02020603050405020304" pitchFamily="18" charset="0"/>
                <a:cs typeface="Times New Roman" panose="02020603050405020304" pitchFamily="18" charset="0"/>
              </a:rPr>
              <a:t>: Partnership for Research and Education in </a:t>
            </a:r>
            <a:r>
              <a:rPr lang="en-US" sz="2000" dirty="0" err="1">
                <a:latin typeface="Times New Roman" panose="02020603050405020304" pitchFamily="18" charset="0"/>
                <a:cs typeface="Times New Roman" panose="02020603050405020304" pitchFamily="18" charset="0"/>
              </a:rPr>
              <a:t>Multiferroic</a:t>
            </a:r>
            <a:r>
              <a:rPr lang="en-US" sz="2000" dirty="0">
                <a:latin typeface="Times New Roman" panose="02020603050405020304" pitchFamily="18" charset="0"/>
                <a:cs typeface="Times New Roman" panose="02020603050405020304" pitchFamily="18" charset="0"/>
              </a:rPr>
              <a:t> Polymer Nanocomposites Between Tuskegee University and University of Nebraska-Lincoln</a:t>
            </a: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NSF ALABAMA- </a:t>
            </a:r>
            <a:r>
              <a:rPr lang="en-US" sz="2000" b="1" dirty="0" err="1">
                <a:latin typeface="Times New Roman" panose="02020603050405020304" pitchFamily="18" charset="0"/>
                <a:cs typeface="Times New Roman" panose="02020603050405020304" pitchFamily="18" charset="0"/>
              </a:rPr>
              <a:t>EPSCoR</a:t>
            </a:r>
            <a:r>
              <a:rPr lang="en-US" sz="2000" b="1" dirty="0">
                <a:latin typeface="Times New Roman" panose="02020603050405020304" pitchFamily="18" charset="0"/>
                <a:cs typeface="Times New Roman" panose="02020603050405020304" pitchFamily="18" charset="0"/>
              </a:rPr>
              <a:t>:  RII Track-1</a:t>
            </a:r>
            <a:r>
              <a:rPr lang="en-US" sz="2000" dirty="0">
                <a:latin typeface="Times New Roman" panose="02020603050405020304" pitchFamily="18" charset="0"/>
                <a:cs typeface="Times New Roman" panose="02020603050405020304" pitchFamily="18" charset="0"/>
              </a:rPr>
              <a:t>: CPU2AL: Connecting the Plasma Universe to Plasma Technology in Alabama</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NSF RISE: Enhancement of Research Capability and Development of Early Career Faculty at Tuskegee University</a:t>
            </a:r>
          </a:p>
          <a:p>
            <a:endParaRPr lang="en-US" sz="2400" b="1" dirty="0">
              <a:solidFill>
                <a:srgbClr val="C00000"/>
              </a:solidFill>
            </a:endParaRPr>
          </a:p>
        </p:txBody>
      </p:sp>
      <p:sp>
        <p:nvSpPr>
          <p:cNvPr id="4" name="TextBox 3"/>
          <p:cNvSpPr txBox="1"/>
          <p:nvPr/>
        </p:nvSpPr>
        <p:spPr>
          <a:xfrm>
            <a:off x="3376870" y="184679"/>
            <a:ext cx="5373189" cy="954107"/>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Other Major Projects in the Department of MSE at TU</a:t>
            </a:r>
          </a:p>
        </p:txBody>
      </p:sp>
    </p:spTree>
    <p:extLst>
      <p:ext uri="{BB962C8B-B14F-4D97-AF65-F5344CB8AC3E}">
        <p14:creationId xmlns:p14="http://schemas.microsoft.com/office/powerpoint/2010/main" val="2345111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7660" y="3969952"/>
            <a:ext cx="4209550" cy="369332"/>
          </a:xfrm>
          <a:prstGeom prst="rect">
            <a:avLst/>
          </a:prstGeom>
        </p:spPr>
        <p:txBody>
          <a:bodyPr wrap="none">
            <a:spAutoFit/>
          </a:bodyPr>
          <a:lstStyle/>
          <a:p>
            <a:pPr marL="342900" indent="-34290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Current TU GRSP Students(2020-21)</a:t>
            </a:r>
          </a:p>
        </p:txBody>
      </p:sp>
      <p:grpSp>
        <p:nvGrpSpPr>
          <p:cNvPr id="7" name="Group 6"/>
          <p:cNvGrpSpPr/>
          <p:nvPr/>
        </p:nvGrpSpPr>
        <p:grpSpPr>
          <a:xfrm>
            <a:off x="127660" y="564528"/>
            <a:ext cx="11990301" cy="4179539"/>
            <a:chOff x="187234" y="301327"/>
            <a:chExt cx="11990301" cy="4216539"/>
          </a:xfrm>
        </p:grpSpPr>
        <p:sp>
          <p:nvSpPr>
            <p:cNvPr id="2" name="TextBox 1"/>
            <p:cNvSpPr txBox="1"/>
            <p:nvPr/>
          </p:nvSpPr>
          <p:spPr>
            <a:xfrm>
              <a:off x="265447" y="301327"/>
              <a:ext cx="11900263" cy="4216539"/>
            </a:xfrm>
            <a:prstGeom prst="rect">
              <a:avLst/>
            </a:prstGeom>
            <a:noFill/>
          </p:spPr>
          <p:txBody>
            <a:bodyPr wrap="square" rtlCol="0">
              <a:spAutoFit/>
            </a:bodyPr>
            <a:lstStyle/>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Recent GRSP TU recipient pursuing career in Alabama</a:t>
              </a:r>
            </a:p>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endParaRPr lang="en-US" sz="2400" b="1" dirty="0">
                <a:solidFill>
                  <a:srgbClr val="C00000"/>
                </a:solidFill>
              </a:endParaRPr>
            </a:p>
            <a:p>
              <a:endParaRPr lang="en-US" sz="2400" b="1" dirty="0">
                <a:solidFill>
                  <a:srgbClr val="C0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463" y="1036636"/>
              <a:ext cx="2035987" cy="177246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533" y="1036637"/>
              <a:ext cx="1920239" cy="17724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1569" y="571203"/>
              <a:ext cx="2116925" cy="2336457"/>
            </a:xfrm>
            <a:prstGeom prst="rect">
              <a:avLst/>
            </a:prstGeom>
          </p:spPr>
        </p:pic>
        <p:sp>
          <p:nvSpPr>
            <p:cNvPr id="9" name="Rectangle 8"/>
            <p:cNvSpPr/>
            <p:nvPr/>
          </p:nvSpPr>
          <p:spPr>
            <a:xfrm>
              <a:off x="187234" y="2789160"/>
              <a:ext cx="3525452" cy="923330"/>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Dr. Farooq Syed, Ph.D. 2020</a:t>
              </a:r>
            </a:p>
            <a:p>
              <a:r>
                <a:rPr lang="en-US" dirty="0">
                  <a:latin typeface="Times New Roman" panose="02020603050405020304" pitchFamily="18" charset="0"/>
                  <a:cs typeface="Times New Roman" panose="02020603050405020304" pitchFamily="18" charset="0"/>
                </a:rPr>
                <a:t>Development Engineer, R&amp;D, </a:t>
              </a:r>
            </a:p>
            <a:p>
              <a:r>
                <a:rPr lang="en-US" dirty="0">
                  <a:latin typeface="Times New Roman" panose="02020603050405020304" pitchFamily="18" charset="0"/>
                  <a:cs typeface="Times New Roman" panose="02020603050405020304" pitchFamily="18" charset="0"/>
                </a:rPr>
                <a:t>SiO2 Materials Science, Auburn AL</a:t>
              </a:r>
            </a:p>
          </p:txBody>
        </p:sp>
        <p:sp>
          <p:nvSpPr>
            <p:cNvPr id="10" name="Rectangle 9"/>
            <p:cNvSpPr/>
            <p:nvPr/>
          </p:nvSpPr>
          <p:spPr>
            <a:xfrm>
              <a:off x="4034160" y="2804120"/>
              <a:ext cx="4994480"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Dr. Vincent </a:t>
              </a:r>
              <a:r>
                <a:rPr lang="en-US" dirty="0" err="1">
                  <a:latin typeface="Times New Roman" panose="02020603050405020304" pitchFamily="18" charset="0"/>
                  <a:cs typeface="Times New Roman" panose="02020603050405020304" pitchFamily="18" charset="0"/>
                </a:rPr>
                <a:t>Hembrick</a:t>
              </a:r>
              <a:r>
                <a:rPr lang="en-US" dirty="0">
                  <a:latin typeface="Times New Roman" panose="02020603050405020304" pitchFamily="18" charset="0"/>
                  <a:cs typeface="Times New Roman" panose="02020603050405020304" pitchFamily="18" charset="0"/>
                </a:rPr>
                <a:t> Holloman, Ph.D. 2021</a:t>
              </a:r>
            </a:p>
            <a:p>
              <a:r>
                <a:rPr lang="en-US" dirty="0">
                  <a:latin typeface="Times New Roman" panose="02020603050405020304" pitchFamily="18" charset="0"/>
                  <a:cs typeface="Times New Roman" panose="02020603050405020304" pitchFamily="18" charset="0"/>
                </a:rPr>
                <a:t>R&amp;D Engineer, </a:t>
              </a:r>
              <a:r>
                <a:rPr lang="en-US" dirty="0" err="1">
                  <a:latin typeface="Times New Roman" panose="02020603050405020304" pitchFamily="18" charset="0"/>
                  <a:cs typeface="Times New Roman" panose="02020603050405020304" pitchFamily="18" charset="0"/>
                </a:rPr>
                <a:t>Evonik</a:t>
              </a:r>
              <a:r>
                <a:rPr lang="en-US" dirty="0">
                  <a:latin typeface="Times New Roman" panose="02020603050405020304" pitchFamily="18" charset="0"/>
                  <a:cs typeface="Times New Roman" panose="02020603050405020304" pitchFamily="18" charset="0"/>
                </a:rPr>
                <a:t>, Birmingham AL</a:t>
              </a:r>
            </a:p>
          </p:txBody>
        </p:sp>
        <p:sp>
          <p:nvSpPr>
            <p:cNvPr id="11" name="Rectangle 10"/>
            <p:cNvSpPr/>
            <p:nvPr/>
          </p:nvSpPr>
          <p:spPr>
            <a:xfrm>
              <a:off x="8891569" y="2858474"/>
              <a:ext cx="3285966"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Dr. </a:t>
              </a:r>
              <a:r>
                <a:rPr lang="en-US" dirty="0" err="1">
                  <a:latin typeface="Times New Roman" panose="02020603050405020304" pitchFamily="18" charset="0"/>
                  <a:cs typeface="Times New Roman" panose="02020603050405020304" pitchFamily="18" charset="0"/>
                </a:rPr>
                <a:t>Zaheeruddin</a:t>
              </a:r>
              <a:r>
                <a:rPr lang="en-US" dirty="0">
                  <a:latin typeface="Times New Roman" panose="02020603050405020304" pitchFamily="18" charset="0"/>
                  <a:cs typeface="Times New Roman" panose="02020603050405020304" pitchFamily="18" charset="0"/>
                </a:rPr>
                <a:t> Mohammed, Post-Doc, TU</a:t>
              </a:r>
            </a:p>
          </p:txBody>
        </p:sp>
      </p:grpSp>
      <p:grpSp>
        <p:nvGrpSpPr>
          <p:cNvPr id="22" name="Group 21"/>
          <p:cNvGrpSpPr/>
          <p:nvPr/>
        </p:nvGrpSpPr>
        <p:grpSpPr>
          <a:xfrm>
            <a:off x="465535" y="4355680"/>
            <a:ext cx="8869737" cy="2356498"/>
            <a:chOff x="548697" y="4549756"/>
            <a:chExt cx="8869737" cy="2356498"/>
          </a:xfrm>
        </p:grpSpPr>
        <p:grpSp>
          <p:nvGrpSpPr>
            <p:cNvPr id="16" name="Group 15"/>
            <p:cNvGrpSpPr/>
            <p:nvPr/>
          </p:nvGrpSpPr>
          <p:grpSpPr>
            <a:xfrm>
              <a:off x="548697" y="4549756"/>
              <a:ext cx="6756717" cy="2356498"/>
              <a:chOff x="548697" y="4549756"/>
              <a:chExt cx="6756717" cy="2356498"/>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579" y="4569669"/>
                <a:ext cx="1530158" cy="1690254"/>
              </a:xfrm>
              <a:prstGeom prst="rect">
                <a:avLst/>
              </a:prstGeom>
            </p:spPr>
          </p:pic>
          <p:pic>
            <p:nvPicPr>
              <p:cNvPr id="5122" name="Picture 2" descr="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6817" y="4549756"/>
                <a:ext cx="1730316" cy="17250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3132" y="4549756"/>
                <a:ext cx="1728303" cy="1725097"/>
              </a:xfrm>
              <a:prstGeom prst="rect">
                <a:avLst/>
              </a:prstGeom>
            </p:spPr>
          </p:pic>
          <p:sp>
            <p:nvSpPr>
              <p:cNvPr id="17" name="Rectangle 16"/>
              <p:cNvSpPr/>
              <p:nvPr/>
            </p:nvSpPr>
            <p:spPr>
              <a:xfrm>
                <a:off x="548697" y="6211669"/>
                <a:ext cx="2024913"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Erin Nicole-Smith, </a:t>
                </a:r>
              </a:p>
              <a:p>
                <a:r>
                  <a:rPr lang="en-US" dirty="0">
                    <a:latin typeface="Times New Roman" panose="02020603050405020304" pitchFamily="18" charset="0"/>
                    <a:cs typeface="Times New Roman" panose="02020603050405020304" pitchFamily="18" charset="0"/>
                  </a:rPr>
                  <a:t>Ph.D. student, MSE</a:t>
                </a:r>
              </a:p>
            </p:txBody>
          </p:sp>
          <p:sp>
            <p:nvSpPr>
              <p:cNvPr id="18" name="Rectangle 17"/>
              <p:cNvSpPr/>
              <p:nvPr/>
            </p:nvSpPr>
            <p:spPr>
              <a:xfrm>
                <a:off x="2688685" y="6259923"/>
                <a:ext cx="2050561"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Richard Harry, </a:t>
                </a:r>
              </a:p>
              <a:p>
                <a:r>
                  <a:rPr lang="en-US" dirty="0">
                    <a:latin typeface="Times New Roman" panose="02020603050405020304" pitchFamily="18" charset="0"/>
                    <a:cs typeface="Times New Roman" panose="02020603050405020304" pitchFamily="18" charset="0"/>
                  </a:rPr>
                  <a:t>Ph.D. student, MSE</a:t>
                </a:r>
              </a:p>
            </p:txBody>
          </p:sp>
          <p:sp>
            <p:nvSpPr>
              <p:cNvPr id="19" name="Rectangle 18"/>
              <p:cNvSpPr/>
              <p:nvPr/>
            </p:nvSpPr>
            <p:spPr>
              <a:xfrm>
                <a:off x="4998372" y="6204273"/>
                <a:ext cx="2307042" cy="646331"/>
              </a:xfrm>
              <a:prstGeom prst="rect">
                <a:avLst/>
              </a:prstGeom>
            </p:spPr>
            <p:txBody>
              <a:bodyPr wrap="none">
                <a:spAutoFit/>
              </a:bodyPr>
              <a:lstStyle/>
              <a:p>
                <a:r>
                  <a:rPr lang="en-US" dirty="0" err="1">
                    <a:latin typeface="Times New Roman" panose="02020603050405020304" pitchFamily="18" charset="0"/>
                    <a:cs typeface="Times New Roman" panose="02020603050405020304" pitchFamily="18" charset="0"/>
                  </a:rPr>
                  <a:t>Azizi</a:t>
                </a:r>
                <a:r>
                  <a:rPr lang="en-US" dirty="0">
                    <a:latin typeface="Times New Roman" panose="02020603050405020304" pitchFamily="18" charset="0"/>
                    <a:cs typeface="Times New Roman" panose="02020603050405020304" pitchFamily="18" charset="0"/>
                  </a:rPr>
                  <a:t> J. Turner, </a:t>
                </a:r>
              </a:p>
              <a:p>
                <a:r>
                  <a:rPr lang="en-US" dirty="0">
                    <a:latin typeface="Times New Roman" panose="02020603050405020304" pitchFamily="18" charset="0"/>
                    <a:cs typeface="Times New Roman" panose="02020603050405020304" pitchFamily="18" charset="0"/>
                  </a:rPr>
                  <a:t>Ph.D. candidate, MSE</a:t>
                </a:r>
              </a:p>
            </p:txBody>
          </p:sp>
        </p:grpSp>
        <p:sp>
          <p:nvSpPr>
            <p:cNvPr id="20" name="Rectangle 19"/>
            <p:cNvSpPr/>
            <p:nvPr/>
          </p:nvSpPr>
          <p:spPr>
            <a:xfrm>
              <a:off x="7408525" y="6211669"/>
              <a:ext cx="2009909"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Amber </a:t>
              </a:r>
              <a:r>
                <a:rPr lang="en-US" dirty="0" err="1">
                  <a:latin typeface="Times New Roman" panose="02020603050405020304" pitchFamily="18" charset="0"/>
                  <a:cs typeface="Times New Roman" panose="02020603050405020304" pitchFamily="18" charset="0"/>
                </a:rPr>
                <a:t>Kinnebrew</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Ph.D. student, MSE</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2657" y="4569670"/>
              <a:ext cx="1712064" cy="1684484"/>
            </a:xfrm>
            <a:prstGeom prst="rect">
              <a:avLst/>
            </a:prstGeom>
          </p:spPr>
        </p:pic>
      </p:grpSp>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0006" y="4375593"/>
            <a:ext cx="1327395" cy="1717451"/>
          </a:xfrm>
          <a:prstGeom prst="rect">
            <a:avLst/>
          </a:prstGeom>
        </p:spPr>
      </p:pic>
      <p:sp>
        <p:nvSpPr>
          <p:cNvPr id="25" name="Rectangle 24"/>
          <p:cNvSpPr/>
          <p:nvPr/>
        </p:nvSpPr>
        <p:spPr>
          <a:xfrm>
            <a:off x="9607552" y="6080777"/>
            <a:ext cx="2009909"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Lyndon Smith, </a:t>
            </a:r>
          </a:p>
          <a:p>
            <a:r>
              <a:rPr lang="en-US" dirty="0">
                <a:latin typeface="Times New Roman" panose="02020603050405020304" pitchFamily="18" charset="0"/>
                <a:cs typeface="Times New Roman" panose="02020603050405020304" pitchFamily="18" charset="0"/>
              </a:rPr>
              <a:t>Ph.D. student, MSE</a:t>
            </a:r>
          </a:p>
        </p:txBody>
      </p:sp>
      <p:sp>
        <p:nvSpPr>
          <p:cNvPr id="8" name="Rectangle 7"/>
          <p:cNvSpPr/>
          <p:nvPr/>
        </p:nvSpPr>
        <p:spPr>
          <a:xfrm>
            <a:off x="83521" y="82091"/>
            <a:ext cx="11856032" cy="830997"/>
          </a:xfrm>
          <a:prstGeom prst="rect">
            <a:avLst/>
          </a:prstGeom>
        </p:spPr>
        <p:txBody>
          <a:bodyPr wrap="square">
            <a:spAutoFit/>
          </a:bodyPr>
          <a:lstStyle/>
          <a:p>
            <a:pPr marL="342900" indent="-342900">
              <a:buFont typeface="Arial" panose="020B0604020202020204" pitchFamily="34" charset="0"/>
              <a:buChar char="•"/>
            </a:pPr>
            <a:r>
              <a:rPr lang="en-US" sz="2400" dirty="0">
                <a:latin typeface="Times New Roman" panose="02020603050405020304" pitchFamily="18" charset="0"/>
                <a:ea typeface="+mn-lt"/>
                <a:cs typeface="Times New Roman" panose="02020603050405020304" pitchFamily="18" charset="0"/>
              </a:rPr>
              <a:t>As of December 2021, GRSP has supported the achievement of an estimated 73 M.S. and 221 Ph.D. degrees.</a:t>
            </a:r>
          </a:p>
        </p:txBody>
      </p:sp>
    </p:spTree>
    <p:extLst>
      <p:ext uri="{BB962C8B-B14F-4D97-AF65-F5344CB8AC3E}">
        <p14:creationId xmlns:p14="http://schemas.microsoft.com/office/powerpoint/2010/main" val="528087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t>4</a:t>
            </a:fld>
            <a:endParaRPr lang="en-US" dirty="0"/>
          </a:p>
        </p:txBody>
      </p:sp>
      <p:sp>
        <p:nvSpPr>
          <p:cNvPr id="4" name="Title 1"/>
          <p:cNvSpPr txBox="1">
            <a:spLocks/>
          </p:cNvSpPr>
          <p:nvPr/>
        </p:nvSpPr>
        <p:spPr>
          <a:xfrm>
            <a:off x="1408971" y="720247"/>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III.	  </a:t>
            </a:r>
            <a:r>
              <a:rPr lang="en-US" b="1" dirty="0">
                <a:solidFill>
                  <a:srgbClr val="4472C4"/>
                </a:solidFill>
                <a:latin typeface="+mn-lt"/>
              </a:rPr>
              <a:t>APPROVAL O</a:t>
            </a:r>
            <a:r>
              <a:rPr lang="en-US" b="1" dirty="0">
                <a:solidFill>
                  <a:schemeClr val="accent5"/>
                </a:solidFill>
                <a:latin typeface="+mn-lt"/>
              </a:rPr>
              <a:t>F AGENDA</a:t>
            </a:r>
          </a:p>
        </p:txBody>
      </p:sp>
      <p:pic>
        <p:nvPicPr>
          <p:cNvPr id="5" name="Picture 4"/>
          <p:cNvPicPr>
            <a:picLocks noChangeAspect="1"/>
          </p:cNvPicPr>
          <p:nvPr/>
        </p:nvPicPr>
        <p:blipFill>
          <a:blip r:embed="rId2"/>
          <a:stretch>
            <a:fillRect/>
          </a:stretch>
        </p:blipFill>
        <p:spPr>
          <a:xfrm>
            <a:off x="1807401" y="2381575"/>
            <a:ext cx="3373872" cy="2440945"/>
          </a:xfrm>
          <a:prstGeom prst="rect">
            <a:avLst/>
          </a:prstGeom>
        </p:spPr>
      </p:pic>
      <p:sp>
        <p:nvSpPr>
          <p:cNvPr id="6" name="Rectangle 5"/>
          <p:cNvSpPr/>
          <p:nvPr/>
        </p:nvSpPr>
        <p:spPr>
          <a:xfrm>
            <a:off x="5623706" y="2381575"/>
            <a:ext cx="5973788" cy="1384995"/>
          </a:xfrm>
          <a:prstGeom prst="rect">
            <a:avLst/>
          </a:prstGeom>
        </p:spPr>
        <p:txBody>
          <a:bodyPr wrap="square">
            <a:spAutoFit/>
          </a:bodyPr>
          <a:lstStyle/>
          <a:p>
            <a:endParaRPr lang="en-US" sz="2800" b="1" kern="1400" dirty="0">
              <a:solidFill>
                <a:srgbClr val="000000"/>
              </a:solidFill>
              <a:latin typeface="Arial" panose="020B0604020202020204" pitchFamily="34" charset="0"/>
            </a:endParaRPr>
          </a:p>
          <a:p>
            <a:r>
              <a:rPr lang="en-US" sz="2800" b="1" kern="1400" dirty="0">
                <a:solidFill>
                  <a:srgbClr val="000000"/>
                </a:solidFill>
              </a:rPr>
              <a:t>Commission Meeting Agenda of</a:t>
            </a:r>
          </a:p>
          <a:p>
            <a:r>
              <a:rPr lang="en-US" sz="2800" b="1" kern="1400" dirty="0">
                <a:solidFill>
                  <a:srgbClr val="000000"/>
                </a:solidFill>
              </a:rPr>
              <a:t>December 10, 2021</a:t>
            </a:r>
            <a:endParaRPr lang="en-US" sz="2800" dirty="0"/>
          </a:p>
        </p:txBody>
      </p:sp>
    </p:spTree>
    <p:extLst>
      <p:ext uri="{BB962C8B-B14F-4D97-AF65-F5344CB8AC3E}">
        <p14:creationId xmlns:p14="http://schemas.microsoft.com/office/powerpoint/2010/main" val="3545576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3519" y="374460"/>
            <a:ext cx="5373189"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Acknowledgements</a:t>
            </a:r>
          </a:p>
        </p:txBody>
      </p:sp>
      <p:sp>
        <p:nvSpPr>
          <p:cNvPr id="3" name="TextBox 2"/>
          <p:cNvSpPr txBox="1"/>
          <p:nvPr/>
        </p:nvSpPr>
        <p:spPr>
          <a:xfrm>
            <a:off x="573284" y="1375124"/>
            <a:ext cx="11011991" cy="1815882"/>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Alabama Commission on Higher Education</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Alabama </a:t>
            </a:r>
            <a:r>
              <a:rPr lang="en-US" sz="2800" b="1" dirty="0" err="1">
                <a:latin typeface="Times New Roman" panose="02020603050405020304" pitchFamily="18" charset="0"/>
                <a:cs typeface="Times New Roman" panose="02020603050405020304" pitchFamily="18" charset="0"/>
              </a:rPr>
              <a:t>EPSCoR</a:t>
            </a:r>
            <a:r>
              <a:rPr lang="en-US" sz="2800" b="1" dirty="0">
                <a:latin typeface="Times New Roman" panose="02020603050405020304" pitchFamily="18" charset="0"/>
                <a:cs typeface="Times New Roman" panose="02020603050405020304" pitchFamily="18" charset="0"/>
              </a:rPr>
              <a:t>- Graduate Research Scholars Program (GRSP)</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National Science Foundation</a:t>
            </a:r>
          </a:p>
          <a:p>
            <a:pPr marL="457200" indent="-457200">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Everyone else involved directly/in-directly with this effort</a:t>
            </a:r>
          </a:p>
        </p:txBody>
      </p:sp>
    </p:spTree>
    <p:extLst>
      <p:ext uri="{BB962C8B-B14F-4D97-AF65-F5344CB8AC3E}">
        <p14:creationId xmlns:p14="http://schemas.microsoft.com/office/powerpoint/2010/main" val="1432997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1123783" y="528143"/>
            <a:ext cx="10506074" cy="1323439"/>
          </a:xfrm>
          <a:prstGeom prst="rect">
            <a:avLst/>
          </a:prstGeom>
          <a:noFill/>
        </p:spPr>
        <p:txBody>
          <a:bodyPr wrap="square" rtlCol="0">
            <a:spAutoFit/>
          </a:bodyPr>
          <a:lstStyle/>
          <a:p>
            <a:r>
              <a:rPr lang="en-US" sz="4400" b="1" dirty="0">
                <a:solidFill>
                  <a:schemeClr val="accent1"/>
                </a:solidFill>
              </a:rPr>
              <a:t>Largest Education Budget in State History</a:t>
            </a:r>
          </a:p>
          <a:p>
            <a:endParaRPr lang="en-US" dirty="0"/>
          </a:p>
          <a:p>
            <a:endParaRPr lang="en-US" dirty="0"/>
          </a:p>
        </p:txBody>
      </p:sp>
      <p:sp>
        <p:nvSpPr>
          <p:cNvPr id="3" name="TextBox 2">
            <a:extLst>
              <a:ext uri="{FF2B5EF4-FFF2-40B4-BE49-F238E27FC236}">
                <a16:creationId xmlns:a16="http://schemas.microsoft.com/office/drawing/2014/main" id="{12D0A4A5-3584-40F7-B261-5983FFE596CB}"/>
              </a:ext>
            </a:extLst>
          </p:cNvPr>
          <p:cNvSpPr txBox="1"/>
          <p:nvPr/>
        </p:nvSpPr>
        <p:spPr>
          <a:xfrm>
            <a:off x="957263" y="1701546"/>
            <a:ext cx="7653337" cy="418576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000" dirty="0"/>
              <a:t>$7.7 Billion</a:t>
            </a:r>
          </a:p>
          <a:p>
            <a:pPr marL="285750" indent="-285750">
              <a:spcAft>
                <a:spcPts val="1800"/>
              </a:spcAft>
              <a:buFont typeface="Arial" panose="020B0604020202020204" pitchFamily="34" charset="0"/>
              <a:buChar char="•"/>
            </a:pPr>
            <a:r>
              <a:rPr lang="en-US" sz="3000" dirty="0"/>
              <a:t>(Act 2021-342)</a:t>
            </a:r>
          </a:p>
          <a:p>
            <a:pPr marL="285750" indent="-285750">
              <a:buFont typeface="Arial" panose="020B0604020202020204" pitchFamily="34" charset="0"/>
              <a:buChar char="•"/>
            </a:pPr>
            <a:r>
              <a:rPr lang="en-US" sz="3000" dirty="0"/>
              <a:t>Changes in eligibility requirements – </a:t>
            </a:r>
          </a:p>
          <a:p>
            <a:pPr marL="742950" lvl="1" indent="-285750">
              <a:buFont typeface="Arial" panose="020B0604020202020204" pitchFamily="34" charset="0"/>
              <a:buChar char="•"/>
            </a:pPr>
            <a:r>
              <a:rPr lang="en-US" sz="3000" dirty="0"/>
              <a:t>AMSTEP (Act 2021-389) &amp; </a:t>
            </a:r>
          </a:p>
          <a:p>
            <a:pPr marL="742950" lvl="1" indent="-285750">
              <a:buFont typeface="Arial" panose="020B0604020202020204" pitchFamily="34" charset="0"/>
              <a:buChar char="•"/>
            </a:pPr>
            <a:r>
              <a:rPr lang="en-US" sz="3000" dirty="0"/>
              <a:t>Police Officer’s and Firefighter’s Survivor </a:t>
            </a:r>
            <a:br>
              <a:rPr lang="en-US" sz="3000" dirty="0"/>
            </a:br>
            <a:r>
              <a:rPr lang="en-US" sz="3000" dirty="0"/>
              <a:t>Educational Assistance Program (Act 2021-425) </a:t>
            </a:r>
          </a:p>
          <a:p>
            <a:pPr marL="742950" lvl="1" indent="-285750">
              <a:buFont typeface="Arial" panose="020B0604020202020204" pitchFamily="34" charset="0"/>
              <a:buChar char="•"/>
            </a:pPr>
            <a:endParaRPr lang="en-US" dirty="0"/>
          </a:p>
          <a:p>
            <a:r>
              <a:rPr lang="en-US" dirty="0"/>
              <a:t> </a:t>
            </a:r>
          </a:p>
        </p:txBody>
      </p:sp>
      <p:grpSp>
        <p:nvGrpSpPr>
          <p:cNvPr id="4" name="Group 2">
            <a:extLst>
              <a:ext uri="{FF2B5EF4-FFF2-40B4-BE49-F238E27FC236}">
                <a16:creationId xmlns:a16="http://schemas.microsoft.com/office/drawing/2014/main" id="{960CCA8C-4689-454F-96FD-C604EB95323D}"/>
              </a:ext>
            </a:extLst>
          </p:cNvPr>
          <p:cNvGrpSpPr>
            <a:grpSpLocks/>
          </p:cNvGrpSpPr>
          <p:nvPr/>
        </p:nvGrpSpPr>
        <p:grpSpPr bwMode="auto">
          <a:xfrm>
            <a:off x="8503920" y="2005084"/>
            <a:ext cx="3125937" cy="3682483"/>
            <a:chOff x="107930211" y="109289245"/>
            <a:chExt cx="1953260" cy="2324850"/>
          </a:xfrm>
        </p:grpSpPr>
        <p:pic>
          <p:nvPicPr>
            <p:cNvPr id="3075" name="Picture 4">
              <a:extLst>
                <a:ext uri="{FF2B5EF4-FFF2-40B4-BE49-F238E27FC236}">
                  <a16:creationId xmlns:a16="http://schemas.microsoft.com/office/drawing/2014/main" id="{68E945FF-15E4-4080-94E8-E5585DB38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1800" y="109289245"/>
              <a:ext cx="1676529" cy="174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 Box 3">
              <a:extLst>
                <a:ext uri="{FF2B5EF4-FFF2-40B4-BE49-F238E27FC236}">
                  <a16:creationId xmlns:a16="http://schemas.microsoft.com/office/drawing/2014/main" id="{38E8F391-B9F3-41D0-91BD-1E02E7C8768B}"/>
                </a:ext>
              </a:extLst>
            </p:cNvPr>
            <p:cNvSpPr txBox="1">
              <a:spLocks noChangeArrowheads="1"/>
            </p:cNvSpPr>
            <p:nvPr/>
          </p:nvSpPr>
          <p:spPr bwMode="auto">
            <a:xfrm>
              <a:off x="107930211" y="110913073"/>
              <a:ext cx="1953260" cy="701022"/>
            </a:xfrm>
            <a:prstGeom prst="rect">
              <a:avLst/>
            </a:prstGeom>
            <a:solidFill>
              <a:srgbClr val="FFFFFF"/>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US" altLang="en-US" sz="900" b="0" i="1" u="none" strike="noStrike" cap="none" normalizeH="0" baseline="0" dirty="0">
                  <a:ln>
                    <a:noFill/>
                  </a:ln>
                  <a:solidFill>
                    <a:srgbClr val="000000"/>
                  </a:solidFill>
                  <a:effectLst/>
                  <a:latin typeface="Calibri" panose="020F0502020204030204" pitchFamily="34" charset="0"/>
                </a:rPr>
                <a:t>L to R - Governor Kay Ivey,</a:t>
              </a:r>
              <a:br>
                <a:rPr kumimoji="0" lang="en-US" altLang="en-US" sz="900" b="0" i="1" u="none" strike="noStrike" cap="none" normalizeH="0" baseline="0" dirty="0">
                  <a:ln>
                    <a:noFill/>
                  </a:ln>
                  <a:solidFill>
                    <a:srgbClr val="000000"/>
                  </a:solidFill>
                  <a:effectLst/>
                  <a:latin typeface="Calibri" panose="020F0502020204030204" pitchFamily="34" charset="0"/>
                </a:rPr>
              </a:br>
              <a:r>
                <a:rPr kumimoji="0" lang="en-US" altLang="en-US" sz="900" b="0" i="1" u="none" strike="noStrike" cap="none" normalizeH="0" baseline="0" dirty="0">
                  <a:ln>
                    <a:noFill/>
                  </a:ln>
                  <a:solidFill>
                    <a:srgbClr val="000000"/>
                  </a:solidFill>
                  <a:effectLst/>
                  <a:latin typeface="Calibri" panose="020F0502020204030204" pitchFamily="34" charset="0"/>
                </a:rPr>
                <a:t>ACHE Executive Director Jim Purcell, ACHE Chairman Charles Buntin </a:t>
              </a:r>
              <a:br>
                <a:rPr kumimoji="0" lang="en-US" altLang="en-US" sz="900" b="0" i="1" u="none" strike="noStrike" cap="none" normalizeH="0" baseline="0" dirty="0">
                  <a:ln>
                    <a:noFill/>
                  </a:ln>
                  <a:solidFill>
                    <a:srgbClr val="000000"/>
                  </a:solidFill>
                  <a:effectLst/>
                  <a:latin typeface="Calibri" panose="020F0502020204030204" pitchFamily="34" charset="0"/>
                </a:rPr>
              </a:br>
              <a:r>
                <a:rPr kumimoji="0" lang="en-US" altLang="en-US" sz="900" b="0" i="1" u="none" strike="noStrike" cap="none" normalizeH="0" baseline="0" dirty="0">
                  <a:ln>
                    <a:noFill/>
                  </a:ln>
                  <a:solidFill>
                    <a:srgbClr val="000000"/>
                  </a:solidFill>
                  <a:effectLst/>
                  <a:latin typeface="Calibri" panose="020F0502020204030204" pitchFamily="34" charset="0"/>
                </a:rPr>
                <a:t>at bill signing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7" name="Slide Number Placeholder 5">
            <a:extLst>
              <a:ext uri="{FF2B5EF4-FFF2-40B4-BE49-F238E27FC236}">
                <a16:creationId xmlns:a16="http://schemas.microsoft.com/office/drawing/2014/main" id="{C087A58B-CB70-45DC-9520-6E1ED9B5748D}"/>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41</a:t>
            </a:fld>
            <a:endParaRPr lang="en-US" dirty="0"/>
          </a:p>
        </p:txBody>
      </p:sp>
    </p:spTree>
    <p:extLst>
      <p:ext uri="{BB962C8B-B14F-4D97-AF65-F5344CB8AC3E}">
        <p14:creationId xmlns:p14="http://schemas.microsoft.com/office/powerpoint/2010/main" val="2292536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1114424" y="603410"/>
            <a:ext cx="4724401" cy="3985706"/>
          </a:xfrm>
          <a:prstGeom prst="rect">
            <a:avLst/>
          </a:prstGeom>
          <a:noFill/>
        </p:spPr>
        <p:txBody>
          <a:bodyPr wrap="square" rtlCol="0">
            <a:spAutoFit/>
          </a:bodyPr>
          <a:lstStyle/>
          <a:p>
            <a:r>
              <a:rPr lang="en-US" sz="2800" b="1" dirty="0">
                <a:solidFill>
                  <a:srgbClr val="C00000"/>
                </a:solidFill>
              </a:rPr>
              <a:t>Alabama’s Credential Registry </a:t>
            </a:r>
          </a:p>
          <a:p>
            <a:pPr marL="571500" indent="-571500">
              <a:buFont typeface="Arial" panose="020B0604020202020204" pitchFamily="34" charset="0"/>
              <a:buChar char="•"/>
            </a:pPr>
            <a:r>
              <a:rPr lang="en-US" u="sng" dirty="0">
                <a:hlinkClick r:id="rId2"/>
              </a:rPr>
              <a:t>https://credentials.ache.edu/</a:t>
            </a:r>
            <a:r>
              <a:rPr lang="en-US" dirty="0"/>
              <a:t>    </a:t>
            </a:r>
          </a:p>
          <a:p>
            <a:endParaRPr lang="en-US" sz="2400" b="1" dirty="0">
              <a:solidFill>
                <a:srgbClr val="C00000"/>
              </a:solidFill>
            </a:endParaRPr>
          </a:p>
          <a:p>
            <a:pPr marL="285750" indent="-285750">
              <a:buFont typeface="Arial" panose="020B0604020202020204" pitchFamily="34" charset="0"/>
              <a:buChar char="•"/>
            </a:pPr>
            <a:endParaRPr lang="en-US" dirty="0"/>
          </a:p>
          <a:p>
            <a:pPr>
              <a:spcBef>
                <a:spcPts val="600"/>
              </a:spcBef>
            </a:pPr>
            <a:r>
              <a:rPr lang="en-US" sz="2800" b="1" dirty="0">
                <a:solidFill>
                  <a:srgbClr val="C00000"/>
                </a:solidFill>
              </a:rPr>
              <a:t>Are You Ready For College? </a:t>
            </a:r>
          </a:p>
          <a:p>
            <a:endParaRPr lang="en-US" dirty="0"/>
          </a:p>
          <a:p>
            <a:endParaRPr lang="en-US" dirty="0"/>
          </a:p>
          <a:p>
            <a:endParaRPr lang="en-US" dirty="0"/>
          </a:p>
          <a:p>
            <a:endParaRPr lang="en-US" dirty="0"/>
          </a:p>
          <a:p>
            <a:pPr marL="285750" indent="-285750">
              <a:buFont typeface="Arial" panose="020B0604020202020204" pitchFamily="34" charset="0"/>
              <a:buChar char="•"/>
            </a:pPr>
            <a:endParaRPr lang="en-US" dirty="0"/>
          </a:p>
          <a:p>
            <a:r>
              <a:rPr lang="en-US" sz="2400" b="1" dirty="0">
                <a:solidFill>
                  <a:srgbClr val="C00000"/>
                </a:solidFill>
              </a:rPr>
              <a:t> </a:t>
            </a:r>
            <a:r>
              <a:rPr lang="en-US" sz="2400" dirty="0"/>
              <a:t> </a:t>
            </a:r>
          </a:p>
          <a:p>
            <a:endParaRPr lang="en-US" dirty="0"/>
          </a:p>
        </p:txBody>
      </p:sp>
      <p:pic>
        <p:nvPicPr>
          <p:cNvPr id="7" name="Picture 6" descr="https://ache.edu/images/Students/Flyer.png">
            <a:extLst>
              <a:ext uri="{FF2B5EF4-FFF2-40B4-BE49-F238E27FC236}">
                <a16:creationId xmlns:a16="http://schemas.microsoft.com/office/drawing/2014/main" id="{55172819-3991-490C-A506-40FEE2D6188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181230" y="2902446"/>
            <a:ext cx="2295520" cy="2612529"/>
          </a:xfrm>
          <a:prstGeom prst="rect">
            <a:avLst/>
          </a:prstGeom>
          <a:noFill/>
          <a:ln>
            <a:noFill/>
          </a:ln>
        </p:spPr>
      </p:pic>
      <p:sp>
        <p:nvSpPr>
          <p:cNvPr id="6" name="TextBox 5">
            <a:extLst>
              <a:ext uri="{FF2B5EF4-FFF2-40B4-BE49-F238E27FC236}">
                <a16:creationId xmlns:a16="http://schemas.microsoft.com/office/drawing/2014/main" id="{AC493CA9-AB83-40A4-B743-E5E7FCB6F4A6}"/>
              </a:ext>
            </a:extLst>
          </p:cNvPr>
          <p:cNvSpPr txBox="1"/>
          <p:nvPr/>
        </p:nvSpPr>
        <p:spPr>
          <a:xfrm>
            <a:off x="6429373" y="603410"/>
            <a:ext cx="5553076" cy="4847481"/>
          </a:xfrm>
          <a:prstGeom prst="rect">
            <a:avLst/>
          </a:prstGeom>
          <a:noFill/>
        </p:spPr>
        <p:txBody>
          <a:bodyPr wrap="square" rtlCol="0">
            <a:spAutoFit/>
          </a:bodyPr>
          <a:lstStyle/>
          <a:p>
            <a:r>
              <a:rPr lang="en-US" sz="2800" b="1" dirty="0">
                <a:solidFill>
                  <a:srgbClr val="C00000"/>
                </a:solidFill>
              </a:rPr>
              <a:t>Complete College Alabama </a:t>
            </a:r>
          </a:p>
          <a:p>
            <a:pPr marL="285750" indent="-285750">
              <a:buFont typeface="Arial" panose="020B0604020202020204" pitchFamily="34" charset="0"/>
              <a:buChar char="•"/>
            </a:pPr>
            <a:r>
              <a:rPr lang="en-US" u="sng" dirty="0">
                <a:hlinkClick r:id="rId4"/>
              </a:rPr>
              <a:t>https://ache.edu/InstEffectiveness.aspx</a:t>
            </a:r>
            <a:r>
              <a:rPr lang="en-US" dirty="0"/>
              <a:t> </a:t>
            </a:r>
          </a:p>
          <a:p>
            <a:pPr marL="285750" indent="-285750"/>
            <a:endParaRPr lang="en-US" dirty="0"/>
          </a:p>
          <a:p>
            <a:pPr marL="285750" indent="-285750"/>
            <a:endParaRPr lang="en-US" dirty="0"/>
          </a:p>
          <a:p>
            <a:pPr marL="285750" indent="-285750"/>
            <a:endParaRPr lang="en-US" dirty="0"/>
          </a:p>
          <a:p>
            <a:pPr marL="285750" indent="-285750"/>
            <a:r>
              <a:rPr lang="en-US" sz="2800" b="1" dirty="0">
                <a:solidFill>
                  <a:srgbClr val="C00000"/>
                </a:solidFill>
              </a:rPr>
              <a:t>Freedom of Speech </a:t>
            </a:r>
          </a:p>
          <a:p>
            <a:pPr marL="285750" indent="-285750">
              <a:buFont typeface="Arial" panose="020B0604020202020204" pitchFamily="34" charset="0"/>
              <a:buChar char="•"/>
            </a:pPr>
            <a:r>
              <a:rPr lang="en-US" u="sng" dirty="0">
                <a:hlinkClick r:id="rId5"/>
              </a:rPr>
              <a:t>https://ache.edu/Freedom_of_Speech.aspx</a:t>
            </a:r>
            <a:endParaRPr lang="en-US" u="sng" dirty="0"/>
          </a:p>
          <a:p>
            <a:pPr marL="285750" indent="-285750">
              <a:buFont typeface="Arial" panose="020B0604020202020204" pitchFamily="34" charset="0"/>
              <a:buChar char="•"/>
            </a:pPr>
            <a:endParaRPr lang="en-US" u="sng" dirty="0"/>
          </a:p>
          <a:p>
            <a:pPr marL="285750" indent="-285750">
              <a:buFont typeface="Arial" panose="020B0604020202020204" pitchFamily="34" charset="0"/>
              <a:buChar char="•"/>
            </a:pPr>
            <a:endParaRPr lang="en-US" u="sng" dirty="0"/>
          </a:p>
          <a:p>
            <a:endParaRPr lang="en-US" u="sng" dirty="0"/>
          </a:p>
          <a:p>
            <a:pPr marL="285750" indent="-285750"/>
            <a:r>
              <a:rPr lang="en-US" sz="2800" b="1" dirty="0">
                <a:solidFill>
                  <a:srgbClr val="C00000"/>
                </a:solidFill>
              </a:rPr>
              <a:t>New Academic Program Approvals</a:t>
            </a:r>
          </a:p>
          <a:p>
            <a:pPr marL="285750" indent="-285750">
              <a:buFont typeface="Arial" panose="020B0604020202020204" pitchFamily="34" charset="0"/>
              <a:buChar char="•"/>
            </a:pPr>
            <a:r>
              <a:rPr lang="en-US" b="1" dirty="0"/>
              <a:t>2020-21  -  53 new programs of study were approved</a:t>
            </a:r>
          </a:p>
          <a:p>
            <a:pPr marL="285750" indent="-285750">
              <a:lnSpc>
                <a:spcPct val="150000"/>
              </a:lnSpc>
              <a:buFont typeface="Arial" panose="020B0604020202020204" pitchFamily="34" charset="0"/>
              <a:buChar char="•"/>
            </a:pPr>
            <a:r>
              <a:rPr lang="en-US" b="1" dirty="0"/>
              <a:t>Up more than 20% from the prior year </a:t>
            </a:r>
          </a:p>
          <a:p>
            <a:endParaRPr lang="en-US" b="1" dirty="0">
              <a:solidFill>
                <a:srgbClr val="C00000"/>
              </a:solidFill>
            </a:endParaRPr>
          </a:p>
          <a:p>
            <a:endParaRPr lang="en-US" dirty="0"/>
          </a:p>
        </p:txBody>
      </p:sp>
      <p:cxnSp>
        <p:nvCxnSpPr>
          <p:cNvPr id="10" name="Straight Connector 9">
            <a:extLst>
              <a:ext uri="{FF2B5EF4-FFF2-40B4-BE49-F238E27FC236}">
                <a16:creationId xmlns:a16="http://schemas.microsoft.com/office/drawing/2014/main" id="{3F5CFBFF-7B88-42F0-BEF2-753792E42598}"/>
              </a:ext>
            </a:extLst>
          </p:cNvPr>
          <p:cNvCxnSpPr/>
          <p:nvPr/>
        </p:nvCxnSpPr>
        <p:spPr>
          <a:xfrm>
            <a:off x="6096000" y="714375"/>
            <a:ext cx="0" cy="4143375"/>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236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1591959" y="953494"/>
            <a:ext cx="8539692" cy="1365222"/>
          </a:xfrm>
          <a:prstGeom prst="rect">
            <a:avLst/>
          </a:prstGeom>
        </p:spPr>
        <p:txBody>
          <a:bodyPr vert="horz" anchor="b">
            <a:noAutofit/>
          </a:bodyPr>
          <a:lstStyle>
            <a:lvl1pPr algn="l" rtl="0" eaLnBrk="1" latinLnBrk="0" hangingPunct="1">
              <a:spcBef>
                <a:spcPct val="0"/>
              </a:spcBef>
              <a:buNone/>
              <a:defRPr sz="4400" kern="1200" cap="all"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all" spc="0" normalizeH="0" baseline="0" noProof="0" dirty="0">
                <a:ln>
                  <a:noFill/>
                </a:ln>
                <a:solidFill>
                  <a:srgbClr val="4472C4"/>
                </a:solidFill>
                <a:effectLst/>
                <a:uLnTx/>
                <a:uFillTx/>
                <a:latin typeface="+mn-lt"/>
              </a:rPr>
              <a:t>VIII.   Decision</a:t>
            </a:r>
            <a:r>
              <a:rPr kumimoji="0" lang="en-US" b="1" i="0" u="none" strike="noStrike" kern="1200" cap="all" spc="300" normalizeH="0" baseline="0" noProof="0" dirty="0">
                <a:ln>
                  <a:noFill/>
                </a:ln>
                <a:solidFill>
                  <a:srgbClr val="4472C4"/>
                </a:solidFill>
                <a:effectLst/>
                <a:uLnTx/>
                <a:uFillTx/>
                <a:latin typeface="+mn-lt"/>
              </a:rPr>
              <a:t> </a:t>
            </a:r>
            <a:r>
              <a:rPr kumimoji="0" lang="en-US" b="1" i="0" u="none" strike="noStrike" kern="1200" cap="all" spc="0" normalizeH="0" baseline="0" noProof="0" dirty="0">
                <a:ln>
                  <a:noFill/>
                </a:ln>
                <a:solidFill>
                  <a:srgbClr val="4472C4"/>
                </a:solidFill>
                <a:effectLst/>
                <a:uLnTx/>
                <a:uFillTx/>
                <a:latin typeface="+mn-lt"/>
              </a:rPr>
              <a:t>ITEMS</a:t>
            </a:r>
            <a:br>
              <a:rPr kumimoji="0" lang="en-US" b="1" i="0" u="none" strike="noStrike" kern="1200" cap="all" spc="0" normalizeH="0" baseline="0" noProof="0" dirty="0">
                <a:ln>
                  <a:noFill/>
                </a:ln>
                <a:solidFill>
                  <a:srgbClr val="0070C0"/>
                </a:solidFill>
                <a:effectLst/>
                <a:uLnTx/>
                <a:uFillTx/>
                <a:latin typeface="+mn-lt"/>
              </a:rPr>
            </a:br>
            <a:r>
              <a:rPr kumimoji="0" lang="en-US" b="1" i="0" u="none" strike="noStrike" kern="1200" cap="all" spc="0" normalizeH="0" baseline="0" noProof="0" dirty="0">
                <a:ln>
                  <a:noFill/>
                </a:ln>
                <a:solidFill>
                  <a:srgbClr val="00B0F0"/>
                </a:solidFill>
                <a:effectLst/>
                <a:uLnTx/>
                <a:uFillTx/>
                <a:latin typeface="Tw Cen MT"/>
                <a:ea typeface="+mj-ea"/>
                <a:cs typeface="+mj-cs"/>
              </a:rPr>
              <a:t> </a:t>
            </a:r>
            <a:endParaRPr kumimoji="0" lang="en-US" b="0" i="0" u="none" strike="noStrike" kern="1200" cap="all" spc="0" normalizeH="0" baseline="0" noProof="0" dirty="0">
              <a:ln>
                <a:noFill/>
              </a:ln>
              <a:solidFill>
                <a:srgbClr val="4F271C"/>
              </a:solidFill>
              <a:effectLst/>
              <a:uLnTx/>
              <a:uFillTx/>
              <a:latin typeface="Tw Cen MT"/>
              <a:ea typeface="+mj-ea"/>
              <a:cs typeface="+mj-cs"/>
            </a:endParaRPr>
          </a:p>
        </p:txBody>
      </p:sp>
      <p:pic>
        <p:nvPicPr>
          <p:cNvPr id="2" name="Picture 1"/>
          <p:cNvPicPr>
            <a:picLocks noChangeAspect="1"/>
          </p:cNvPicPr>
          <p:nvPr/>
        </p:nvPicPr>
        <p:blipFill>
          <a:blip r:embed="rId3"/>
          <a:stretch>
            <a:fillRect/>
          </a:stretch>
        </p:blipFill>
        <p:spPr>
          <a:xfrm>
            <a:off x="3680935" y="2430049"/>
            <a:ext cx="4361741" cy="2442575"/>
          </a:xfrm>
          <a:prstGeom prst="rect">
            <a:avLst/>
          </a:prstGeom>
        </p:spPr>
      </p:pic>
      <p:sp>
        <p:nvSpPr>
          <p:cNvPr id="4" name="Slide Number Placeholder 5">
            <a:extLst>
              <a:ext uri="{FF2B5EF4-FFF2-40B4-BE49-F238E27FC236}">
                <a16:creationId xmlns:a16="http://schemas.microsoft.com/office/drawing/2014/main" id="{864C885F-C126-4493-B9AA-D3DA3D9C1B1E}"/>
              </a:ext>
            </a:extLst>
          </p:cNvPr>
          <p:cNvSpPr>
            <a:spLocks noGrp="1"/>
          </p:cNvSpPr>
          <p:nvPr>
            <p:ph type="sldNum" sz="quarter" idx="12"/>
          </p:nvPr>
        </p:nvSpPr>
        <p:spPr>
          <a:xfrm>
            <a:off x="8610600" y="6366289"/>
            <a:ext cx="2743200" cy="365125"/>
          </a:xfrm>
        </p:spPr>
        <p:txBody>
          <a:bodyPr/>
          <a:lstStyle/>
          <a:p>
            <a:fld id="{15C3AF50-45D8-4144-B114-A385979F8C17}" type="slidenum">
              <a:rPr lang="en-US" smtClean="0"/>
              <a:t>43</a:t>
            </a:fld>
            <a:endParaRPr lang="en-US" dirty="0"/>
          </a:p>
        </p:txBody>
      </p:sp>
    </p:spTree>
    <p:extLst>
      <p:ext uri="{BB962C8B-B14F-4D97-AF65-F5344CB8AC3E}">
        <p14:creationId xmlns:p14="http://schemas.microsoft.com/office/powerpoint/2010/main" val="3940041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2F78D7-7F18-4A73-BBDC-B8F4416030CD}"/>
              </a:ext>
            </a:extLst>
          </p:cNvPr>
          <p:cNvSpPr txBox="1"/>
          <p:nvPr/>
        </p:nvSpPr>
        <p:spPr>
          <a:xfrm>
            <a:off x="3177042" y="644525"/>
            <a:ext cx="5943982" cy="984885"/>
          </a:xfrm>
          <a:prstGeom prst="rect">
            <a:avLst/>
          </a:prstGeom>
          <a:noFill/>
        </p:spPr>
        <p:txBody>
          <a:bodyPr wrap="square" rtlCol="0">
            <a:spAutoFit/>
          </a:bodyPr>
          <a:lstStyle/>
          <a:p>
            <a:pPr algn="ctr"/>
            <a:r>
              <a:rPr lang="en-US" sz="4000" b="1" dirty="0">
                <a:solidFill>
                  <a:schemeClr val="accent1"/>
                </a:solidFill>
              </a:rPr>
              <a:t>2020-21 State Plan Update</a:t>
            </a:r>
          </a:p>
          <a:p>
            <a:endParaRPr lang="en-US" dirty="0"/>
          </a:p>
        </p:txBody>
      </p:sp>
      <p:sp>
        <p:nvSpPr>
          <p:cNvPr id="4" name="TextBox 3">
            <a:extLst>
              <a:ext uri="{FF2B5EF4-FFF2-40B4-BE49-F238E27FC236}">
                <a16:creationId xmlns:a16="http://schemas.microsoft.com/office/drawing/2014/main" id="{6C49105C-E42B-48FB-814C-CD109130086E}"/>
              </a:ext>
            </a:extLst>
          </p:cNvPr>
          <p:cNvSpPr txBox="1"/>
          <p:nvPr/>
        </p:nvSpPr>
        <p:spPr>
          <a:xfrm>
            <a:off x="868482" y="2277514"/>
            <a:ext cx="1854417" cy="2443477"/>
          </a:xfrm>
          <a:prstGeom prst="rect">
            <a:avLst/>
          </a:prstGeom>
          <a:noFill/>
          <a:ln>
            <a:solidFill>
              <a:schemeClr val="accent1"/>
            </a:solidFill>
          </a:ln>
        </p:spPr>
        <p:txBody>
          <a:bodyPr wrap="square" rtlCol="0">
            <a:spAutoFit/>
          </a:bodyPr>
          <a:lstStyle/>
          <a:p>
            <a:endParaRPr lang="en-US" dirty="0"/>
          </a:p>
        </p:txBody>
      </p:sp>
      <p:pic>
        <p:nvPicPr>
          <p:cNvPr id="1031" name="Picture 7" descr="Cover 1">
            <a:extLst>
              <a:ext uri="{FF2B5EF4-FFF2-40B4-BE49-F238E27FC236}">
                <a16:creationId xmlns:a16="http://schemas.microsoft.com/office/drawing/2014/main" id="{D6B2CBAA-C416-412F-B707-5BA64B668C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483" y="1458160"/>
            <a:ext cx="4092917" cy="5103375"/>
          </a:xfrm>
          <a:prstGeom prst="rect">
            <a:avLst/>
          </a:prstGeom>
          <a:noFill/>
          <a:ln w="12700" algn="ctr">
            <a:solidFill>
              <a:srgbClr val="C00000"/>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 Box 8">
            <a:extLst>
              <a:ext uri="{FF2B5EF4-FFF2-40B4-BE49-F238E27FC236}">
                <a16:creationId xmlns:a16="http://schemas.microsoft.com/office/drawing/2014/main" id="{24B4708A-E966-4304-BE22-D2380548F526}"/>
              </a:ext>
            </a:extLst>
          </p:cNvPr>
          <p:cNvSpPr txBox="1">
            <a:spLocks noChangeArrowheads="1"/>
          </p:cNvSpPr>
          <p:nvPr/>
        </p:nvSpPr>
        <p:spPr bwMode="auto">
          <a:xfrm>
            <a:off x="2444161" y="2916203"/>
            <a:ext cx="2362200" cy="1365907"/>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panose="020F0502020204030204" pitchFamily="34" charset="0"/>
              </a:rPr>
              <a:t>2020-2021</a:t>
            </a:r>
            <a:br>
              <a:rPr kumimoji="0" lang="en-US" altLang="en-US" sz="2000" b="0" i="0" u="none" strike="noStrike" cap="none" normalizeH="0" baseline="0" dirty="0">
                <a:ln>
                  <a:noFill/>
                </a:ln>
                <a:solidFill>
                  <a:srgbClr val="000000"/>
                </a:solidFill>
                <a:effectLst/>
                <a:latin typeface="Calibri" panose="020F0502020204030204" pitchFamily="34" charset="0"/>
              </a:rPr>
            </a:br>
            <a:r>
              <a:rPr kumimoji="0" lang="en-US" altLang="en-US" sz="2000" b="0" i="0" u="none" strike="noStrike" cap="none" normalizeH="0" baseline="0" dirty="0">
                <a:ln>
                  <a:noFill/>
                </a:ln>
                <a:solidFill>
                  <a:srgbClr val="000000"/>
                </a:solidFill>
                <a:effectLst/>
                <a:latin typeface="Calibri" panose="020F0502020204030204" pitchFamily="34" charset="0"/>
              </a:rPr>
              <a:t>Annual Report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033" name="Picture 9" descr="ACHE logo reized 800x800">
            <a:extLst>
              <a:ext uri="{FF2B5EF4-FFF2-40B4-BE49-F238E27FC236}">
                <a16:creationId xmlns:a16="http://schemas.microsoft.com/office/drawing/2014/main" id="{904FDFA9-38E9-4843-9BB1-4B36924E7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9898" y="3836088"/>
            <a:ext cx="1318386" cy="1318387"/>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Text Box 9">
            <a:extLst>
              <a:ext uri="{FF2B5EF4-FFF2-40B4-BE49-F238E27FC236}">
                <a16:creationId xmlns:a16="http://schemas.microsoft.com/office/drawing/2014/main" id="{19911FF1-3C97-4293-94BA-1E7E6F8A6F9C}"/>
              </a:ext>
            </a:extLst>
          </p:cNvPr>
          <p:cNvSpPr txBox="1">
            <a:spLocks noChangeArrowheads="1"/>
          </p:cNvSpPr>
          <p:nvPr/>
        </p:nvSpPr>
        <p:spPr bwMode="auto">
          <a:xfrm>
            <a:off x="5938869" y="1761009"/>
            <a:ext cx="3161212" cy="1737632"/>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0070C0"/>
                </a:solidFill>
                <a:effectLst/>
                <a:latin typeface="Calibri" panose="020F0502020204030204" pitchFamily="34" charset="0"/>
              </a:rPr>
              <a:t>Update On</a:t>
            </a:r>
            <a:br>
              <a:rPr kumimoji="0" lang="en-US" altLang="en-US" sz="1700" b="1" i="0" u="none" strike="noStrike" cap="none" normalizeH="0" baseline="0" dirty="0">
                <a:ln>
                  <a:noFill/>
                </a:ln>
                <a:solidFill>
                  <a:srgbClr val="0070C0"/>
                </a:solidFill>
                <a:effectLst/>
                <a:latin typeface="Calibri" panose="020F0502020204030204" pitchFamily="34" charset="0"/>
              </a:rPr>
            </a:br>
            <a:r>
              <a:rPr kumimoji="0" lang="en-US" altLang="en-US" sz="1700" b="1" i="0" u="none" strike="noStrike" cap="none" normalizeH="0" baseline="0" dirty="0">
                <a:ln>
                  <a:noFill/>
                </a:ln>
                <a:solidFill>
                  <a:srgbClr val="0070C0"/>
                </a:solidFill>
                <a:effectLst/>
                <a:latin typeface="Calibri" panose="020F0502020204030204" pitchFamily="34" charset="0"/>
              </a:rPr>
              <a:t>Building Human Capital</a:t>
            </a:r>
          </a:p>
          <a:p>
            <a:pPr marL="0" marR="0" lvl="0" indent="0" algn="ctr" defTabSz="914400" rtl="0" eaLnBrk="0" fontAlgn="base" latinLnBrk="0" hangingPunct="0">
              <a:lnSpc>
                <a:spcPct val="100000"/>
              </a:lnSpc>
              <a:spcBef>
                <a:spcPct val="0"/>
              </a:spcBef>
              <a:spcAft>
                <a:spcPts val="2400"/>
              </a:spcAft>
              <a:buClrTx/>
              <a:buSzTx/>
              <a:buFontTx/>
              <a:buNone/>
              <a:tabLst/>
            </a:pPr>
            <a:r>
              <a:rPr kumimoji="0" lang="en-US" altLang="en-US" sz="1700" b="1" i="0" u="none" strike="noStrike" cap="none" normalizeH="0" baseline="0" dirty="0">
                <a:ln>
                  <a:noFill/>
                </a:ln>
                <a:solidFill>
                  <a:srgbClr val="0070C0"/>
                </a:solidFill>
                <a:effectLst/>
                <a:latin typeface="Calibri" panose="020F0502020204030204" pitchFamily="34" charset="0"/>
              </a:rPr>
              <a:t>The Educational Path to </a:t>
            </a:r>
            <a:br>
              <a:rPr kumimoji="0" lang="en-US" altLang="en-US" sz="1700" b="1" i="0" u="none" strike="noStrike" cap="none" normalizeH="0" baseline="0" dirty="0">
                <a:ln>
                  <a:noFill/>
                </a:ln>
                <a:solidFill>
                  <a:srgbClr val="0070C0"/>
                </a:solidFill>
                <a:effectLst/>
                <a:latin typeface="Calibri" panose="020F0502020204030204" pitchFamily="34" charset="0"/>
              </a:rPr>
            </a:br>
            <a:r>
              <a:rPr kumimoji="0" lang="en-US" altLang="en-US" sz="1700" b="1" i="0" u="none" strike="noStrike" cap="none" normalizeH="0" baseline="0" dirty="0">
                <a:ln>
                  <a:noFill/>
                </a:ln>
                <a:solidFill>
                  <a:srgbClr val="0070C0"/>
                </a:solidFill>
                <a:effectLst/>
                <a:latin typeface="Calibri" panose="020F0502020204030204" pitchFamily="34" charset="0"/>
              </a:rPr>
              <a:t>Alabama’s Economic Success</a:t>
            </a:r>
            <a:endParaRPr kumimoji="0" lang="en-US" altLang="en-US" sz="1700" b="0" i="0" u="none" strike="noStrike" cap="none" normalizeH="0" baseline="0" dirty="0">
              <a:ln>
                <a:noFill/>
              </a:ln>
              <a:solidFill>
                <a:schemeClr val="tx1"/>
              </a:solidFill>
              <a:effectLst/>
              <a:latin typeface="Arial" panose="020B0604020202020204" pitchFamily="34" charset="0"/>
            </a:endParaRPr>
          </a:p>
        </p:txBody>
      </p:sp>
      <p:pic>
        <p:nvPicPr>
          <p:cNvPr id="16" name="Picture 10">
            <a:extLst>
              <a:ext uri="{FF2B5EF4-FFF2-40B4-BE49-F238E27FC236}">
                <a16:creationId xmlns:a16="http://schemas.microsoft.com/office/drawing/2014/main" id="{FFCB53E6-35E5-4F16-B9F2-3CAB297A86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496" y="1723178"/>
            <a:ext cx="2261406" cy="1615525"/>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 name="Text Box 11">
            <a:extLst>
              <a:ext uri="{FF2B5EF4-FFF2-40B4-BE49-F238E27FC236}">
                <a16:creationId xmlns:a16="http://schemas.microsoft.com/office/drawing/2014/main" id="{88067B96-88CA-47E1-8318-FA5A96B095A5}"/>
              </a:ext>
            </a:extLst>
          </p:cNvPr>
          <p:cNvSpPr txBox="1">
            <a:spLocks noChangeArrowheads="1"/>
          </p:cNvSpPr>
          <p:nvPr/>
        </p:nvSpPr>
        <p:spPr bwMode="auto">
          <a:xfrm>
            <a:off x="5934074" y="4009847"/>
            <a:ext cx="5529821" cy="861773"/>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2400"/>
              </a:spcAft>
              <a:buClrTx/>
              <a:buSzTx/>
              <a:buFontTx/>
              <a:buNone/>
              <a:tabLst/>
            </a:pPr>
            <a:r>
              <a:rPr kumimoji="0" lang="en-US" altLang="en-US" sz="1600" b="1" i="0" u="none" strike="noStrike" cap="none" normalizeH="0" baseline="0" dirty="0">
                <a:ln>
                  <a:noFill/>
                </a:ln>
                <a:solidFill>
                  <a:srgbClr val="0070C0"/>
                </a:solidFill>
                <a:effectLst/>
                <a:latin typeface="Calibri" panose="020F0502020204030204" pitchFamily="34" charset="0"/>
              </a:rPr>
              <a:t>Alabama Commission on Higher Education </a:t>
            </a:r>
            <a:br>
              <a:rPr kumimoji="0" lang="en-US" altLang="en-US" sz="1600" b="1" i="0" u="none" strike="noStrike" cap="none" normalizeH="0" baseline="0" dirty="0">
                <a:ln>
                  <a:noFill/>
                </a:ln>
                <a:solidFill>
                  <a:srgbClr val="0070C0"/>
                </a:solidFill>
                <a:effectLst/>
                <a:latin typeface="Calibri" panose="020F0502020204030204" pitchFamily="34" charset="0"/>
              </a:rPr>
            </a:br>
            <a:r>
              <a:rPr kumimoji="0" lang="en-US" altLang="en-US" sz="1600" b="1" i="0" u="none" strike="noStrike" cap="none" normalizeH="0" baseline="0" dirty="0">
                <a:ln>
                  <a:noFill/>
                </a:ln>
                <a:solidFill>
                  <a:srgbClr val="0070C0"/>
                </a:solidFill>
                <a:effectLst/>
                <a:latin typeface="Calibri" panose="020F0502020204030204" pitchFamily="34" charset="0"/>
              </a:rPr>
              <a:t>Strategic Plan (2018-2030)</a:t>
            </a:r>
            <a:br>
              <a:rPr kumimoji="0" lang="en-US" altLang="en-US" sz="1400" b="1" i="0" u="none" strike="noStrike" cap="none" normalizeH="0" baseline="0" dirty="0">
                <a:ln>
                  <a:noFill/>
                </a:ln>
                <a:solidFill>
                  <a:srgbClr val="0070C0"/>
                </a:solidFill>
                <a:effectLst/>
                <a:latin typeface="Calibri" panose="020F0502020204030204" pitchFamily="34" charset="0"/>
              </a:rPr>
            </a:br>
            <a:r>
              <a:rPr kumimoji="0" lang="en-US" altLang="en-US" sz="1000" b="0" i="0" u="none" strike="noStrike" cap="none" normalizeH="0" baseline="0" dirty="0">
                <a:ln>
                  <a:noFill/>
                </a:ln>
                <a:solidFill>
                  <a:srgbClr val="000000"/>
                </a:solidFill>
                <a:effectLst/>
                <a:latin typeface="Calibri" panose="020F0502020204030204" pitchFamily="34" charset="0"/>
              </a:rPr>
              <a:t>(Board Approved 12/8/2017)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12">
            <a:extLst>
              <a:ext uri="{FF2B5EF4-FFF2-40B4-BE49-F238E27FC236}">
                <a16:creationId xmlns:a16="http://schemas.microsoft.com/office/drawing/2014/main" id="{4FCECCD3-A68E-4C59-8F39-0135A1256D87}"/>
              </a:ext>
            </a:extLst>
          </p:cNvPr>
          <p:cNvSpPr txBox="1">
            <a:spLocks noChangeArrowheads="1"/>
          </p:cNvSpPr>
          <p:nvPr/>
        </p:nvSpPr>
        <p:spPr bwMode="auto">
          <a:xfrm>
            <a:off x="6250546" y="5074629"/>
            <a:ext cx="5367895" cy="1433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panose="020F0502020204030204" pitchFamily="34" charset="0"/>
              </a:rPr>
              <a:t>The plan’s 12-year period will allow for an appropriate evaluation of the strategies identified in each of the five priorities.  The data that is used to evaluate each priority </a:t>
            </a:r>
            <a:br>
              <a:rPr kumimoji="0" lang="en-US" altLang="en-US" sz="1600" b="0" i="0" u="none" strike="noStrike" cap="none" normalizeH="0" baseline="0" dirty="0">
                <a:ln>
                  <a:noFill/>
                </a:ln>
                <a:solidFill>
                  <a:srgbClr val="000000"/>
                </a:solidFill>
                <a:effectLst/>
                <a:latin typeface="Calibri" panose="020F0502020204030204" pitchFamily="34" charset="0"/>
              </a:rPr>
            </a:br>
            <a:r>
              <a:rPr kumimoji="0" lang="en-US" altLang="en-US" sz="1600" b="0" i="0" u="none" strike="noStrike" cap="none" normalizeH="0" baseline="0" dirty="0">
                <a:ln>
                  <a:noFill/>
                </a:ln>
                <a:solidFill>
                  <a:srgbClr val="000000"/>
                </a:solidFill>
                <a:effectLst/>
                <a:latin typeface="Calibri" panose="020F0502020204030204" pitchFamily="34" charset="0"/>
              </a:rPr>
              <a:t>will establish benchmarks and provide annual progress reports.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Calibri" panose="020F0502020204030204" pitchFamily="34" charset="0"/>
              </a:rPr>
              <a:t>   </a:t>
            </a:r>
          </a:p>
        </p:txBody>
      </p:sp>
      <p:sp>
        <p:nvSpPr>
          <p:cNvPr id="10" name="TextBox 9">
            <a:extLst>
              <a:ext uri="{FF2B5EF4-FFF2-40B4-BE49-F238E27FC236}">
                <a16:creationId xmlns:a16="http://schemas.microsoft.com/office/drawing/2014/main" id="{8A5AFE8E-6ECE-4FCF-A3CB-1D35A53EFDA7}"/>
              </a:ext>
            </a:extLst>
          </p:cNvPr>
          <p:cNvSpPr txBox="1"/>
          <p:nvPr/>
        </p:nvSpPr>
        <p:spPr>
          <a:xfrm>
            <a:off x="6149033" y="1458159"/>
            <a:ext cx="5099902" cy="5103375"/>
          </a:xfrm>
          <a:prstGeom prst="rect">
            <a:avLst/>
          </a:prstGeom>
          <a:noFill/>
          <a:ln>
            <a:solidFill>
              <a:srgbClr val="C00000"/>
            </a:solidFill>
          </a:ln>
        </p:spPr>
        <p:txBody>
          <a:bodyPr wrap="square" rtlCol="0">
            <a:spAutoFit/>
          </a:bodyPr>
          <a:lstStyle/>
          <a:p>
            <a:endParaRPr lang="en-US" dirty="0"/>
          </a:p>
        </p:txBody>
      </p:sp>
      <p:sp>
        <p:nvSpPr>
          <p:cNvPr id="12" name="Title 1">
            <a:extLst>
              <a:ext uri="{FF2B5EF4-FFF2-40B4-BE49-F238E27FC236}">
                <a16:creationId xmlns:a16="http://schemas.microsoft.com/office/drawing/2014/main" id="{609B47A3-84A4-42F4-8D70-A2D126B71F68}"/>
              </a:ext>
            </a:extLst>
          </p:cNvPr>
          <p:cNvSpPr txBox="1">
            <a:spLocks/>
          </p:cNvSpPr>
          <p:nvPr/>
        </p:nvSpPr>
        <p:spPr>
          <a:xfrm>
            <a:off x="482976" y="195702"/>
            <a:ext cx="10911785" cy="6044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4472C4"/>
                </a:solidFill>
                <a:latin typeface="+mn-lt"/>
                <a:cs typeface="Arial" panose="020B0604020202020204" pitchFamily="34" charset="0"/>
              </a:rPr>
              <a:t>A. Annual Report: Alabama Commission on Higher Education</a:t>
            </a:r>
          </a:p>
        </p:txBody>
      </p:sp>
    </p:spTree>
    <p:extLst>
      <p:ext uri="{BB962C8B-B14F-4D97-AF65-F5344CB8AC3E}">
        <p14:creationId xmlns:p14="http://schemas.microsoft.com/office/powerpoint/2010/main" val="1511278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2466975" y="171450"/>
            <a:ext cx="7467600" cy="1046440"/>
          </a:xfrm>
          <a:prstGeom prst="rect">
            <a:avLst/>
          </a:prstGeom>
          <a:noFill/>
        </p:spPr>
        <p:txBody>
          <a:bodyPr wrap="square" rtlCol="0">
            <a:spAutoFit/>
          </a:bodyPr>
          <a:lstStyle/>
          <a:p>
            <a:r>
              <a:rPr lang="en-US" sz="4400" b="1" dirty="0">
                <a:solidFill>
                  <a:schemeClr val="accent1"/>
                </a:solidFill>
              </a:rPr>
              <a:t>Priority One: Improving Access </a:t>
            </a:r>
            <a:endParaRPr lang="en-US" dirty="0">
              <a:solidFill>
                <a:schemeClr val="accent1"/>
              </a:solidFill>
            </a:endParaRPr>
          </a:p>
          <a:p>
            <a:endParaRPr lang="en-US" dirty="0"/>
          </a:p>
        </p:txBody>
      </p:sp>
      <p:sp>
        <p:nvSpPr>
          <p:cNvPr id="3" name="TextBox 2">
            <a:extLst>
              <a:ext uri="{FF2B5EF4-FFF2-40B4-BE49-F238E27FC236}">
                <a16:creationId xmlns:a16="http://schemas.microsoft.com/office/drawing/2014/main" id="{12D0A4A5-3584-40F7-B261-5983FFE596CB}"/>
              </a:ext>
            </a:extLst>
          </p:cNvPr>
          <p:cNvSpPr txBox="1"/>
          <p:nvPr/>
        </p:nvSpPr>
        <p:spPr>
          <a:xfrm>
            <a:off x="557215" y="4695826"/>
            <a:ext cx="4886324" cy="830997"/>
          </a:xfrm>
          <a:prstGeom prst="rect">
            <a:avLst/>
          </a:prstGeom>
          <a:noFill/>
        </p:spPr>
        <p:txBody>
          <a:bodyPr wrap="square" rtlCol="0">
            <a:spAutoFit/>
          </a:bodyPr>
          <a:lstStyle/>
          <a:p>
            <a:r>
              <a:rPr lang="en-US" sz="1200" dirty="0"/>
              <a:t>*College-Ready students are those not requiring developmental education courses while in college. In Fall 2018, 74.6% of students enrolled full-time were college-ready. That number increased in Fall 2019 to 76.4%.  It further increased in Fall 2020 to 78.7%.</a:t>
            </a:r>
          </a:p>
        </p:txBody>
      </p:sp>
      <p:graphicFrame>
        <p:nvGraphicFramePr>
          <p:cNvPr id="9" name="Chart 8">
            <a:extLst>
              <a:ext uri="{FF2B5EF4-FFF2-40B4-BE49-F238E27FC236}">
                <a16:creationId xmlns:a16="http://schemas.microsoft.com/office/drawing/2014/main" id="{87ECF82E-F7BF-463A-8E1E-B5ADA887E44B}"/>
              </a:ext>
            </a:extLst>
          </p:cNvPr>
          <p:cNvGraphicFramePr/>
          <p:nvPr>
            <p:extLst/>
          </p:nvPr>
        </p:nvGraphicFramePr>
        <p:xfrm>
          <a:off x="590552" y="1046500"/>
          <a:ext cx="4972048" cy="3649326"/>
        </p:xfrm>
        <a:graphic>
          <a:graphicData uri="http://schemas.openxmlformats.org/drawingml/2006/chart">
            <c:chart xmlns:c="http://schemas.openxmlformats.org/drawingml/2006/chart" xmlns:r="http://schemas.openxmlformats.org/officeDocument/2006/relationships" r:id="rId2"/>
          </a:graphicData>
        </a:graphic>
      </p:graphicFrame>
      <p:sp>
        <p:nvSpPr>
          <p:cNvPr id="6" name="Arrow: Down 5">
            <a:extLst>
              <a:ext uri="{FF2B5EF4-FFF2-40B4-BE49-F238E27FC236}">
                <a16:creationId xmlns:a16="http://schemas.microsoft.com/office/drawing/2014/main" id="{FC1EAA66-5AB0-46C0-BBAB-D9EF6708427A}"/>
              </a:ext>
            </a:extLst>
          </p:cNvPr>
          <p:cNvSpPr/>
          <p:nvPr/>
        </p:nvSpPr>
        <p:spPr>
          <a:xfrm rot="5400000">
            <a:off x="6939617" y="-245534"/>
            <a:ext cx="1046440" cy="3733800"/>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0" name="TextBox 9">
            <a:extLst>
              <a:ext uri="{FF2B5EF4-FFF2-40B4-BE49-F238E27FC236}">
                <a16:creationId xmlns:a16="http://schemas.microsoft.com/office/drawing/2014/main" id="{6CC805A6-3615-45DB-827D-41451CD8DCCE}"/>
              </a:ext>
            </a:extLst>
          </p:cNvPr>
          <p:cNvSpPr txBox="1"/>
          <p:nvPr/>
        </p:nvSpPr>
        <p:spPr>
          <a:xfrm>
            <a:off x="5700714" y="1467477"/>
            <a:ext cx="3733800" cy="307777"/>
          </a:xfrm>
          <a:prstGeom prst="rect">
            <a:avLst/>
          </a:prstGeom>
          <a:noFill/>
        </p:spPr>
        <p:txBody>
          <a:bodyPr wrap="square" rtlCol="0">
            <a:spAutoFit/>
          </a:bodyPr>
          <a:lstStyle/>
          <a:p>
            <a:r>
              <a:rPr lang="en-US" sz="1400" dirty="0"/>
              <a:t>Public H.S. Graduates better prepared for college</a:t>
            </a:r>
          </a:p>
        </p:txBody>
      </p:sp>
      <p:sp>
        <p:nvSpPr>
          <p:cNvPr id="4" name="TextBox 3">
            <a:extLst>
              <a:ext uri="{FF2B5EF4-FFF2-40B4-BE49-F238E27FC236}">
                <a16:creationId xmlns:a16="http://schemas.microsoft.com/office/drawing/2014/main" id="{23999E15-AE3A-4D70-9D12-122D7BF8CFC7}"/>
              </a:ext>
            </a:extLst>
          </p:cNvPr>
          <p:cNvSpPr txBox="1"/>
          <p:nvPr/>
        </p:nvSpPr>
        <p:spPr>
          <a:xfrm>
            <a:off x="604839" y="4418827"/>
            <a:ext cx="3343274" cy="276999"/>
          </a:xfrm>
          <a:prstGeom prst="rect">
            <a:avLst/>
          </a:prstGeom>
          <a:noFill/>
        </p:spPr>
        <p:txBody>
          <a:bodyPr wrap="square" rtlCol="0">
            <a:spAutoFit/>
          </a:bodyPr>
          <a:lstStyle/>
          <a:p>
            <a:r>
              <a:rPr lang="en-US" sz="1200" dirty="0"/>
              <a:t>Source: Alabama Statewide Student Database</a:t>
            </a:r>
          </a:p>
        </p:txBody>
      </p:sp>
      <p:graphicFrame>
        <p:nvGraphicFramePr>
          <p:cNvPr id="8" name="Chart 7">
            <a:extLst>
              <a:ext uri="{FF2B5EF4-FFF2-40B4-BE49-F238E27FC236}">
                <a16:creationId xmlns:a16="http://schemas.microsoft.com/office/drawing/2014/main" id="{77C4DB9A-6478-4290-8F28-2586523A4018}"/>
              </a:ext>
            </a:extLst>
          </p:cNvPr>
          <p:cNvGraphicFramePr/>
          <p:nvPr>
            <p:extLst/>
          </p:nvPr>
        </p:nvGraphicFramePr>
        <p:xfrm>
          <a:off x="6229350" y="2874734"/>
          <a:ext cx="5667376" cy="3649326"/>
        </p:xfrm>
        <a:graphic>
          <a:graphicData uri="http://schemas.openxmlformats.org/drawingml/2006/chart">
            <c:chart xmlns:c="http://schemas.openxmlformats.org/drawingml/2006/chart" xmlns:r="http://schemas.openxmlformats.org/officeDocument/2006/relationships" r:id="rId3"/>
          </a:graphicData>
        </a:graphic>
      </p:graphicFrame>
      <p:sp>
        <p:nvSpPr>
          <p:cNvPr id="11" name="Arrow: Down 10">
            <a:extLst>
              <a:ext uri="{FF2B5EF4-FFF2-40B4-BE49-F238E27FC236}">
                <a16:creationId xmlns:a16="http://schemas.microsoft.com/office/drawing/2014/main" id="{8A13A3D8-F5FA-4F56-86D9-6D8CE3489C06}"/>
              </a:ext>
            </a:extLst>
          </p:cNvPr>
          <p:cNvSpPr/>
          <p:nvPr/>
        </p:nvSpPr>
        <p:spPr>
          <a:xfrm rot="16200000">
            <a:off x="4390685" y="4668884"/>
            <a:ext cx="953183" cy="266699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2" name="TextBox 11">
            <a:extLst>
              <a:ext uri="{FF2B5EF4-FFF2-40B4-BE49-F238E27FC236}">
                <a16:creationId xmlns:a16="http://schemas.microsoft.com/office/drawing/2014/main" id="{B6082690-C014-49F5-AFBF-EEB4D917C0EF}"/>
              </a:ext>
            </a:extLst>
          </p:cNvPr>
          <p:cNvSpPr txBox="1"/>
          <p:nvPr/>
        </p:nvSpPr>
        <p:spPr>
          <a:xfrm rot="21581254">
            <a:off x="3643223" y="5848495"/>
            <a:ext cx="2448104" cy="307777"/>
          </a:xfrm>
          <a:prstGeom prst="rect">
            <a:avLst/>
          </a:prstGeom>
          <a:noFill/>
        </p:spPr>
        <p:txBody>
          <a:bodyPr wrap="square" rtlCol="0">
            <a:spAutoFit/>
          </a:bodyPr>
          <a:lstStyle/>
          <a:p>
            <a:r>
              <a:rPr lang="en-US" sz="1400" dirty="0"/>
              <a:t>Significant Increase in State Aid</a:t>
            </a:r>
          </a:p>
        </p:txBody>
      </p:sp>
    </p:spTree>
    <p:extLst>
      <p:ext uri="{BB962C8B-B14F-4D97-AF65-F5344CB8AC3E}">
        <p14:creationId xmlns:p14="http://schemas.microsoft.com/office/powerpoint/2010/main" val="2153585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1341146" y="125790"/>
            <a:ext cx="9934574" cy="1046440"/>
          </a:xfrm>
          <a:prstGeom prst="rect">
            <a:avLst/>
          </a:prstGeom>
          <a:noFill/>
        </p:spPr>
        <p:txBody>
          <a:bodyPr wrap="square" rtlCol="0">
            <a:spAutoFit/>
          </a:bodyPr>
          <a:lstStyle/>
          <a:p>
            <a:r>
              <a:rPr lang="en-US" sz="4400" b="1" dirty="0">
                <a:solidFill>
                  <a:schemeClr val="accent1"/>
                </a:solidFill>
              </a:rPr>
              <a:t>Priority Two: Enhancing Student Success</a:t>
            </a:r>
            <a:endParaRPr lang="en-US" dirty="0">
              <a:solidFill>
                <a:schemeClr val="accent1"/>
              </a:solidFill>
            </a:endParaRPr>
          </a:p>
          <a:p>
            <a:endParaRPr lang="en-US" dirty="0"/>
          </a:p>
        </p:txBody>
      </p:sp>
      <p:pic>
        <p:nvPicPr>
          <p:cNvPr id="4098" name="Picture 2">
            <a:extLst>
              <a:ext uri="{FF2B5EF4-FFF2-40B4-BE49-F238E27FC236}">
                <a16:creationId xmlns:a16="http://schemas.microsoft.com/office/drawing/2014/main" id="{1A0DDD65-23E3-4FA1-8B9D-081B004F6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27" y="1264216"/>
            <a:ext cx="5293508" cy="2967723"/>
          </a:xfrm>
          <a:prstGeom prst="rect">
            <a:avLst/>
          </a:prstGeom>
          <a:noFill/>
          <a:ln w="25400" algn="ctr">
            <a:solidFill>
              <a:srgbClr val="0070C0"/>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Arrow: Down 5">
            <a:extLst>
              <a:ext uri="{FF2B5EF4-FFF2-40B4-BE49-F238E27FC236}">
                <a16:creationId xmlns:a16="http://schemas.microsoft.com/office/drawing/2014/main" id="{FC1EAA66-5AB0-46C0-BBAB-D9EF6708427A}"/>
              </a:ext>
            </a:extLst>
          </p:cNvPr>
          <p:cNvSpPr/>
          <p:nvPr/>
        </p:nvSpPr>
        <p:spPr>
          <a:xfrm rot="5400000">
            <a:off x="6949516" y="190526"/>
            <a:ext cx="1190623" cy="3202312"/>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0" name="TextBox 9">
            <a:extLst>
              <a:ext uri="{FF2B5EF4-FFF2-40B4-BE49-F238E27FC236}">
                <a16:creationId xmlns:a16="http://schemas.microsoft.com/office/drawing/2014/main" id="{6CC805A6-3615-45DB-827D-41451CD8DCCE}"/>
              </a:ext>
            </a:extLst>
          </p:cNvPr>
          <p:cNvSpPr txBox="1"/>
          <p:nvPr/>
        </p:nvSpPr>
        <p:spPr>
          <a:xfrm>
            <a:off x="5961379" y="1642410"/>
            <a:ext cx="3551341" cy="307777"/>
          </a:xfrm>
          <a:prstGeom prst="rect">
            <a:avLst/>
          </a:prstGeom>
          <a:noFill/>
        </p:spPr>
        <p:txBody>
          <a:bodyPr wrap="square" rtlCol="0">
            <a:spAutoFit/>
          </a:bodyPr>
          <a:lstStyle/>
          <a:p>
            <a:r>
              <a:rPr lang="en-US" sz="1400" dirty="0"/>
              <a:t>Decline in % and # of students remediated</a:t>
            </a:r>
          </a:p>
        </p:txBody>
      </p:sp>
      <p:sp>
        <p:nvSpPr>
          <p:cNvPr id="5" name="Text Box 4">
            <a:extLst>
              <a:ext uri="{FF2B5EF4-FFF2-40B4-BE49-F238E27FC236}">
                <a16:creationId xmlns:a16="http://schemas.microsoft.com/office/drawing/2014/main" id="{BB617152-2153-4264-9389-5A2EF5690DB7}"/>
              </a:ext>
            </a:extLst>
          </p:cNvPr>
          <p:cNvSpPr txBox="1">
            <a:spLocks noChangeArrowheads="1"/>
          </p:cNvSpPr>
          <p:nvPr/>
        </p:nvSpPr>
        <p:spPr bwMode="auto">
          <a:xfrm>
            <a:off x="718777" y="4338964"/>
            <a:ext cx="3319823" cy="630237"/>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tab pos="514350" algn="l"/>
              </a:tabLst>
            </a:pPr>
            <a:r>
              <a:rPr kumimoji="0" lang="en-US" altLang="en-US" sz="1200" b="0" i="1" u="none" strike="noStrike" cap="none" normalizeH="0" baseline="0" dirty="0">
                <a:ln>
                  <a:noFill/>
                </a:ln>
                <a:solidFill>
                  <a:srgbClr val="000000"/>
                </a:solidFill>
                <a:effectLst/>
                <a:latin typeface="Calibri" panose="020F0502020204030204" pitchFamily="34" charset="0"/>
              </a:rPr>
              <a:t>Source:  Alabama Statewide Student Database</a:t>
            </a:r>
            <a:br>
              <a:rPr kumimoji="0" lang="en-US" altLang="en-US" sz="1200" b="0" i="1" u="none" strike="noStrike" cap="none" normalizeH="0" baseline="0" dirty="0">
                <a:ln>
                  <a:noFill/>
                </a:ln>
                <a:solidFill>
                  <a:srgbClr val="000000"/>
                </a:solidFill>
                <a:effectLst/>
                <a:latin typeface="Calibri" panose="020F0502020204030204" pitchFamily="34" charset="0"/>
              </a:rPr>
            </a:br>
            <a:r>
              <a:rPr kumimoji="0" lang="en-US" altLang="en-US" sz="1200" b="0" i="1" u="none" strike="noStrike" cap="none" normalizeH="0" baseline="0" dirty="0">
                <a:ln>
                  <a:noFill/>
                </a:ln>
                <a:solidFill>
                  <a:srgbClr val="000000"/>
                </a:solidFill>
                <a:effectLst/>
                <a:latin typeface="Calibri" panose="020F0502020204030204" pitchFamily="34" charset="0"/>
              </a:rPr>
              <a:t> 	Alabama High School Feedback Report</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graphicFrame>
        <p:nvGraphicFramePr>
          <p:cNvPr id="8" name="Chart 7">
            <a:extLst>
              <a:ext uri="{FF2B5EF4-FFF2-40B4-BE49-F238E27FC236}">
                <a16:creationId xmlns:a16="http://schemas.microsoft.com/office/drawing/2014/main" id="{FD013CA5-2C46-43FD-9828-054BF1B5FEB9}"/>
              </a:ext>
            </a:extLst>
          </p:cNvPr>
          <p:cNvGraphicFramePr>
            <a:graphicFrameLocks/>
          </p:cNvGraphicFramePr>
          <p:nvPr>
            <p:extLst/>
          </p:nvPr>
        </p:nvGraphicFramePr>
        <p:xfrm>
          <a:off x="6890141" y="2595236"/>
          <a:ext cx="5245158" cy="343917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3761F89-FF70-4429-8246-2A2A13787EE4}"/>
              </a:ext>
            </a:extLst>
          </p:cNvPr>
          <p:cNvSpPr txBox="1"/>
          <p:nvPr/>
        </p:nvSpPr>
        <p:spPr>
          <a:xfrm>
            <a:off x="6639557" y="3513267"/>
            <a:ext cx="1003011" cy="1785104"/>
          </a:xfrm>
          <a:prstGeom prst="rect">
            <a:avLst/>
          </a:prstGeom>
          <a:gradFill>
            <a:gsLst>
              <a:gs pos="0">
                <a:schemeClr val="accent1">
                  <a:lumMod val="5000"/>
                  <a:lumOff val="95000"/>
                </a:schemeClr>
              </a:gs>
              <a:gs pos="41000">
                <a:schemeClr val="tx2">
                  <a:lumMod val="20000"/>
                  <a:lumOff val="80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1000" dirty="0"/>
              <a:t>In 2019, Dual Enrollment credits at the universities increased </a:t>
            </a:r>
            <a:r>
              <a:rPr lang="en-US" sz="1000" b="1" dirty="0"/>
              <a:t>18%</a:t>
            </a:r>
            <a:r>
              <a:rPr lang="en-US" sz="1000" dirty="0"/>
              <a:t> from prior year, and there was an increase of </a:t>
            </a:r>
            <a:r>
              <a:rPr lang="en-US" sz="1000" b="1" dirty="0"/>
              <a:t>17.5%</a:t>
            </a:r>
            <a:r>
              <a:rPr lang="en-US" sz="1000" dirty="0"/>
              <a:t> at the community colleges.</a:t>
            </a:r>
          </a:p>
        </p:txBody>
      </p:sp>
      <p:sp>
        <p:nvSpPr>
          <p:cNvPr id="11" name="TextBox 10">
            <a:extLst>
              <a:ext uri="{FF2B5EF4-FFF2-40B4-BE49-F238E27FC236}">
                <a16:creationId xmlns:a16="http://schemas.microsoft.com/office/drawing/2014/main" id="{2B316052-1B13-4B1D-962D-1C32AB417884}"/>
              </a:ext>
            </a:extLst>
          </p:cNvPr>
          <p:cNvSpPr txBox="1"/>
          <p:nvPr/>
        </p:nvSpPr>
        <p:spPr>
          <a:xfrm>
            <a:off x="6529027" y="2686230"/>
            <a:ext cx="5293508" cy="3439178"/>
          </a:xfrm>
          <a:prstGeom prst="rect">
            <a:avLst/>
          </a:prstGeom>
          <a:noFill/>
          <a:ln w="38100">
            <a:solidFill>
              <a:srgbClr val="0070C0"/>
            </a:solidFill>
          </a:ln>
        </p:spPr>
        <p:txBody>
          <a:bodyPr wrap="square" rtlCol="0">
            <a:spAutoFit/>
          </a:bodyPr>
          <a:lstStyle/>
          <a:p>
            <a:endParaRPr lang="en-US" dirty="0"/>
          </a:p>
        </p:txBody>
      </p:sp>
      <p:sp>
        <p:nvSpPr>
          <p:cNvPr id="12" name="Text Box 4">
            <a:extLst>
              <a:ext uri="{FF2B5EF4-FFF2-40B4-BE49-F238E27FC236}">
                <a16:creationId xmlns:a16="http://schemas.microsoft.com/office/drawing/2014/main" id="{ADD65351-6EF9-4B7B-8B9E-8741FABCEC5E}"/>
              </a:ext>
            </a:extLst>
          </p:cNvPr>
          <p:cNvSpPr txBox="1">
            <a:spLocks noChangeArrowheads="1"/>
          </p:cNvSpPr>
          <p:nvPr/>
        </p:nvSpPr>
        <p:spPr bwMode="auto">
          <a:xfrm>
            <a:off x="6890141" y="6134752"/>
            <a:ext cx="5662973" cy="277813"/>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200" b="0" i="1" u="none" strike="noStrike" cap="none" normalizeH="0" baseline="0" dirty="0">
                <a:ln>
                  <a:noFill/>
                </a:ln>
                <a:solidFill>
                  <a:srgbClr val="000000"/>
                </a:solidFill>
                <a:effectLst/>
                <a:latin typeface="Calibri" panose="020F0502020204030204" pitchFamily="34" charset="0"/>
              </a:rPr>
              <a:t>Source:  Southern Regional Education Board (SREB) Data Exchange Survey</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3" name="Arrow: Down 12">
            <a:extLst>
              <a:ext uri="{FF2B5EF4-FFF2-40B4-BE49-F238E27FC236}">
                <a16:creationId xmlns:a16="http://schemas.microsoft.com/office/drawing/2014/main" id="{F5C94164-EC6F-4EFA-8DAE-FD1BA78F863B}"/>
              </a:ext>
            </a:extLst>
          </p:cNvPr>
          <p:cNvSpPr/>
          <p:nvPr/>
        </p:nvSpPr>
        <p:spPr>
          <a:xfrm rot="16200000">
            <a:off x="4357311" y="4295724"/>
            <a:ext cx="1189034" cy="2288345"/>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4" name="TextBox 13">
            <a:extLst>
              <a:ext uri="{FF2B5EF4-FFF2-40B4-BE49-F238E27FC236}">
                <a16:creationId xmlns:a16="http://schemas.microsoft.com/office/drawing/2014/main" id="{A3D9F88D-969E-445A-97D7-E45949F033FB}"/>
              </a:ext>
            </a:extLst>
          </p:cNvPr>
          <p:cNvSpPr txBox="1"/>
          <p:nvPr/>
        </p:nvSpPr>
        <p:spPr>
          <a:xfrm>
            <a:off x="3842185" y="5286007"/>
            <a:ext cx="2101487" cy="307777"/>
          </a:xfrm>
          <a:prstGeom prst="rect">
            <a:avLst/>
          </a:prstGeom>
          <a:noFill/>
        </p:spPr>
        <p:txBody>
          <a:bodyPr wrap="square" rtlCol="0">
            <a:spAutoFit/>
          </a:bodyPr>
          <a:lstStyle/>
          <a:p>
            <a:r>
              <a:rPr lang="en-US" sz="1400" dirty="0"/>
              <a:t>Dual Enrollment Increased</a:t>
            </a:r>
          </a:p>
        </p:txBody>
      </p:sp>
    </p:spTree>
    <p:extLst>
      <p:ext uri="{BB962C8B-B14F-4D97-AF65-F5344CB8AC3E}">
        <p14:creationId xmlns:p14="http://schemas.microsoft.com/office/powerpoint/2010/main" val="598666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1760246" y="115609"/>
            <a:ext cx="9934574" cy="1046440"/>
          </a:xfrm>
          <a:prstGeom prst="rect">
            <a:avLst/>
          </a:prstGeom>
          <a:noFill/>
        </p:spPr>
        <p:txBody>
          <a:bodyPr wrap="square" rtlCol="0">
            <a:spAutoFit/>
          </a:bodyPr>
          <a:lstStyle/>
          <a:p>
            <a:r>
              <a:rPr lang="en-US" sz="4400" b="1" dirty="0">
                <a:solidFill>
                  <a:srgbClr val="C00000"/>
                </a:solidFill>
              </a:rPr>
              <a:t>Priority Three: Enhancing STEM Programs</a:t>
            </a:r>
            <a:endParaRPr lang="en-US" dirty="0"/>
          </a:p>
          <a:p>
            <a:endParaRPr lang="en-US" dirty="0"/>
          </a:p>
        </p:txBody>
      </p:sp>
      <p:sp>
        <p:nvSpPr>
          <p:cNvPr id="5" name="Text Box 4">
            <a:extLst>
              <a:ext uri="{FF2B5EF4-FFF2-40B4-BE49-F238E27FC236}">
                <a16:creationId xmlns:a16="http://schemas.microsoft.com/office/drawing/2014/main" id="{BB617152-2153-4264-9389-5A2EF5690DB7}"/>
              </a:ext>
            </a:extLst>
          </p:cNvPr>
          <p:cNvSpPr txBox="1">
            <a:spLocks noChangeArrowheads="1"/>
          </p:cNvSpPr>
          <p:nvPr/>
        </p:nvSpPr>
        <p:spPr bwMode="auto">
          <a:xfrm>
            <a:off x="683921" y="4781551"/>
            <a:ext cx="3195998" cy="277813"/>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200" b="0" i="1" u="none" strike="noStrike" cap="none" normalizeH="0" baseline="0" dirty="0">
                <a:ln>
                  <a:noFill/>
                </a:ln>
                <a:solidFill>
                  <a:srgbClr val="000000"/>
                </a:solidFill>
                <a:effectLst/>
                <a:latin typeface="Calibri" panose="020F0502020204030204" pitchFamily="34" charset="0"/>
              </a:rPr>
              <a:t>Source:  Alabama Statewide Student Database</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A87CD1D1-9176-47CD-8370-E806BCD7255D}"/>
              </a:ext>
            </a:extLst>
          </p:cNvPr>
          <p:cNvSpPr txBox="1"/>
          <p:nvPr/>
        </p:nvSpPr>
        <p:spPr>
          <a:xfrm>
            <a:off x="412443" y="886844"/>
            <a:ext cx="5591108" cy="3894707"/>
          </a:xfrm>
          <a:prstGeom prst="rect">
            <a:avLst/>
          </a:prstGeom>
          <a:noFill/>
          <a:ln w="38100">
            <a:solidFill>
              <a:srgbClr val="0070C0"/>
            </a:solidFill>
          </a:ln>
        </p:spPr>
        <p:txBody>
          <a:bodyPr wrap="square" rtlCol="0">
            <a:spAutoFit/>
          </a:bodyPr>
          <a:lstStyle/>
          <a:p>
            <a:endParaRPr lang="en-US" dirty="0"/>
          </a:p>
        </p:txBody>
      </p:sp>
      <p:graphicFrame>
        <p:nvGraphicFramePr>
          <p:cNvPr id="9" name="Chart 8">
            <a:extLst>
              <a:ext uri="{FF2B5EF4-FFF2-40B4-BE49-F238E27FC236}">
                <a16:creationId xmlns:a16="http://schemas.microsoft.com/office/drawing/2014/main" id="{80917E57-63DE-43E8-881D-14C654F1896F}"/>
              </a:ext>
            </a:extLst>
          </p:cNvPr>
          <p:cNvGraphicFramePr>
            <a:graphicFrameLocks/>
          </p:cNvGraphicFramePr>
          <p:nvPr>
            <p:extLst/>
          </p:nvPr>
        </p:nvGraphicFramePr>
        <p:xfrm>
          <a:off x="497179" y="1081599"/>
          <a:ext cx="5294021" cy="369995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8BF53CC-B4F3-40F3-8B99-4401707C64E0}"/>
              </a:ext>
            </a:extLst>
          </p:cNvPr>
          <p:cNvSpPr txBox="1"/>
          <p:nvPr/>
        </p:nvSpPr>
        <p:spPr>
          <a:xfrm>
            <a:off x="1373085" y="1758068"/>
            <a:ext cx="3347990" cy="276999"/>
          </a:xfrm>
          <a:prstGeom prst="rect">
            <a:avLst/>
          </a:prstGeom>
          <a:gradFill>
            <a:gsLst>
              <a:gs pos="0">
                <a:schemeClr val="accent4">
                  <a:lumMod val="75000"/>
                </a:schemeClr>
              </a:gs>
              <a:gs pos="49000">
                <a:schemeClr val="accent4">
                  <a:lumMod val="40000"/>
                  <a:lumOff val="60000"/>
                </a:schemeClr>
              </a:gs>
              <a:gs pos="100000">
                <a:schemeClr val="accent4">
                  <a:lumMod val="75000"/>
                </a:schemeClr>
              </a:gs>
            </a:gsLst>
            <a:lin ang="5400000" scaled="1"/>
          </a:gradFill>
        </p:spPr>
        <p:txBody>
          <a:bodyPr wrap="square" rtlCol="0">
            <a:spAutoFit/>
          </a:bodyPr>
          <a:lstStyle/>
          <a:p>
            <a:r>
              <a:rPr lang="en-US" sz="1200" dirty="0"/>
              <a:t>A decrease of -0.05% of students enrolled in STEM</a:t>
            </a:r>
          </a:p>
        </p:txBody>
      </p:sp>
      <p:sp>
        <p:nvSpPr>
          <p:cNvPr id="6" name="Arrow: Down 5">
            <a:extLst>
              <a:ext uri="{FF2B5EF4-FFF2-40B4-BE49-F238E27FC236}">
                <a16:creationId xmlns:a16="http://schemas.microsoft.com/office/drawing/2014/main" id="{FC1EAA66-5AB0-46C0-BBAB-D9EF6708427A}"/>
              </a:ext>
            </a:extLst>
          </p:cNvPr>
          <p:cNvSpPr/>
          <p:nvPr/>
        </p:nvSpPr>
        <p:spPr>
          <a:xfrm rot="5400000">
            <a:off x="6831523" y="243770"/>
            <a:ext cx="1148223" cy="2434371"/>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0" name="TextBox 9">
            <a:extLst>
              <a:ext uri="{FF2B5EF4-FFF2-40B4-BE49-F238E27FC236}">
                <a16:creationId xmlns:a16="http://schemas.microsoft.com/office/drawing/2014/main" id="{6CC805A6-3615-45DB-827D-41451CD8DCCE}"/>
              </a:ext>
            </a:extLst>
          </p:cNvPr>
          <p:cNvSpPr txBox="1"/>
          <p:nvPr/>
        </p:nvSpPr>
        <p:spPr>
          <a:xfrm>
            <a:off x="6338152" y="1337085"/>
            <a:ext cx="2284669" cy="307777"/>
          </a:xfrm>
          <a:prstGeom prst="rect">
            <a:avLst/>
          </a:prstGeom>
          <a:noFill/>
        </p:spPr>
        <p:txBody>
          <a:bodyPr wrap="square" rtlCol="0">
            <a:spAutoFit/>
          </a:bodyPr>
          <a:lstStyle/>
          <a:p>
            <a:r>
              <a:rPr lang="en-US" sz="1400" dirty="0"/>
              <a:t>STEM Enrollment Decreased</a:t>
            </a:r>
          </a:p>
        </p:txBody>
      </p:sp>
      <p:pic>
        <p:nvPicPr>
          <p:cNvPr id="11" name="Picture 2">
            <a:extLst>
              <a:ext uri="{FF2B5EF4-FFF2-40B4-BE49-F238E27FC236}">
                <a16:creationId xmlns:a16="http://schemas.microsoft.com/office/drawing/2014/main" id="{CBA363B2-A2B2-44C4-8216-DD67D2321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818" y="3143250"/>
            <a:ext cx="5231739" cy="3250088"/>
          </a:xfrm>
          <a:prstGeom prst="rect">
            <a:avLst/>
          </a:prstGeom>
          <a:noFill/>
          <a:ln w="19050" algn="ctr">
            <a:solidFill>
              <a:srgbClr val="0070C0"/>
            </a:solid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Arrow: Down 11">
            <a:extLst>
              <a:ext uri="{FF2B5EF4-FFF2-40B4-BE49-F238E27FC236}">
                <a16:creationId xmlns:a16="http://schemas.microsoft.com/office/drawing/2014/main" id="{D89EECDE-E03E-42D6-B21E-2AB4F609CF8A}"/>
              </a:ext>
            </a:extLst>
          </p:cNvPr>
          <p:cNvSpPr/>
          <p:nvPr/>
        </p:nvSpPr>
        <p:spPr>
          <a:xfrm rot="16200000">
            <a:off x="4408687" y="4430094"/>
            <a:ext cx="1249083" cy="260984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3" name="TextBox 12">
            <a:extLst>
              <a:ext uri="{FF2B5EF4-FFF2-40B4-BE49-F238E27FC236}">
                <a16:creationId xmlns:a16="http://schemas.microsoft.com/office/drawing/2014/main" id="{E6AD39F1-4D12-43CC-A635-62A65856155B}"/>
              </a:ext>
            </a:extLst>
          </p:cNvPr>
          <p:cNvSpPr txBox="1"/>
          <p:nvPr/>
        </p:nvSpPr>
        <p:spPr>
          <a:xfrm>
            <a:off x="3848150" y="5622512"/>
            <a:ext cx="2490002" cy="307777"/>
          </a:xfrm>
          <a:prstGeom prst="rect">
            <a:avLst/>
          </a:prstGeom>
          <a:noFill/>
        </p:spPr>
        <p:txBody>
          <a:bodyPr wrap="square" rtlCol="0">
            <a:spAutoFit/>
          </a:bodyPr>
          <a:lstStyle/>
          <a:p>
            <a:r>
              <a:rPr lang="en-US" sz="1400" dirty="0"/>
              <a:t>% STEM Graduates Increased</a:t>
            </a:r>
          </a:p>
        </p:txBody>
      </p:sp>
    </p:spTree>
    <p:extLst>
      <p:ext uri="{BB962C8B-B14F-4D97-AF65-F5344CB8AC3E}">
        <p14:creationId xmlns:p14="http://schemas.microsoft.com/office/powerpoint/2010/main" val="3714270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2257427" y="87034"/>
            <a:ext cx="8715374" cy="1600438"/>
          </a:xfrm>
          <a:prstGeom prst="rect">
            <a:avLst/>
          </a:prstGeom>
          <a:noFill/>
        </p:spPr>
        <p:txBody>
          <a:bodyPr wrap="square" rtlCol="0">
            <a:spAutoFit/>
          </a:bodyPr>
          <a:lstStyle/>
          <a:p>
            <a:pPr>
              <a:tabLst>
                <a:tab pos="2916238" algn="l"/>
              </a:tabLst>
            </a:pPr>
            <a:r>
              <a:rPr lang="en-US" sz="4000" b="1" dirty="0">
                <a:solidFill>
                  <a:schemeClr val="accent1"/>
                </a:solidFill>
              </a:rPr>
              <a:t>Priority Four: Developing Alabama’s</a:t>
            </a:r>
            <a:br>
              <a:rPr lang="en-US" sz="4000" b="1" dirty="0">
                <a:solidFill>
                  <a:schemeClr val="accent1"/>
                </a:solidFill>
              </a:rPr>
            </a:br>
            <a:r>
              <a:rPr lang="en-US" sz="4000" b="1" dirty="0">
                <a:solidFill>
                  <a:schemeClr val="accent1"/>
                </a:solidFill>
              </a:rPr>
              <a:t>	Economy and Workforce</a:t>
            </a:r>
            <a:endParaRPr lang="en-US" sz="4000" dirty="0">
              <a:solidFill>
                <a:schemeClr val="accent1"/>
              </a:solidFill>
            </a:endParaRPr>
          </a:p>
          <a:p>
            <a:endParaRPr lang="en-US" dirty="0"/>
          </a:p>
        </p:txBody>
      </p:sp>
      <p:pic>
        <p:nvPicPr>
          <p:cNvPr id="3" name="Picture 2">
            <a:extLst>
              <a:ext uri="{FF2B5EF4-FFF2-40B4-BE49-F238E27FC236}">
                <a16:creationId xmlns:a16="http://schemas.microsoft.com/office/drawing/2014/main" id="{C9B97965-BBEA-48AD-BC57-9834C0A2E806}"/>
              </a:ext>
            </a:extLst>
          </p:cNvPr>
          <p:cNvPicPr>
            <a:picLocks noChangeAspect="1"/>
          </p:cNvPicPr>
          <p:nvPr/>
        </p:nvPicPr>
        <p:blipFill>
          <a:blip r:embed="rId2"/>
          <a:stretch>
            <a:fillRect/>
          </a:stretch>
        </p:blipFill>
        <p:spPr>
          <a:xfrm>
            <a:off x="454372" y="1257299"/>
            <a:ext cx="3606109" cy="4676775"/>
          </a:xfrm>
          <a:prstGeom prst="rect">
            <a:avLst/>
          </a:prstGeom>
          <a:ln>
            <a:solidFill>
              <a:srgbClr val="C00000"/>
            </a:solidFill>
          </a:ln>
        </p:spPr>
      </p:pic>
      <p:pic>
        <p:nvPicPr>
          <p:cNvPr id="5" name="Picture 4">
            <a:extLst>
              <a:ext uri="{FF2B5EF4-FFF2-40B4-BE49-F238E27FC236}">
                <a16:creationId xmlns:a16="http://schemas.microsoft.com/office/drawing/2014/main" id="{3C9399A1-0A3D-477D-A004-059EFC4001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6873" y="1586764"/>
            <a:ext cx="4685694" cy="3208645"/>
          </a:xfrm>
          <a:prstGeom prst="rect">
            <a:avLst/>
          </a:prstGeom>
          <a:solidFill>
            <a:srgbClr val="C0C0C0"/>
          </a:solidFill>
          <a:ln w="25400" algn="ctr">
            <a:solidFill>
              <a:srgbClr val="0070C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 Box 5">
            <a:extLst>
              <a:ext uri="{FF2B5EF4-FFF2-40B4-BE49-F238E27FC236}">
                <a16:creationId xmlns:a16="http://schemas.microsoft.com/office/drawing/2014/main" id="{8D48EB77-3623-46D4-858C-63F50F6CBF45}"/>
              </a:ext>
            </a:extLst>
          </p:cNvPr>
          <p:cNvSpPr txBox="1">
            <a:spLocks noChangeArrowheads="1"/>
          </p:cNvSpPr>
          <p:nvPr/>
        </p:nvSpPr>
        <p:spPr bwMode="auto">
          <a:xfrm>
            <a:off x="6976873" y="4918411"/>
            <a:ext cx="4571999" cy="933749"/>
          </a:xfrm>
          <a:prstGeom prst="rect">
            <a:avLst/>
          </a:prstGeom>
          <a:noFill/>
          <a:ln>
            <a:noFill/>
          </a:ln>
          <a:effectLst/>
          <a:extLst>
            <a:ext uri="{909E8E84-426E-40DD-AFC4-6F175D3DCCD1}">
              <a14:hiddenFill xmlns:a14="http://schemas.microsoft.com/office/drawing/2010/main">
                <a:solidFill>
                  <a:srgbClr val="676A5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R="0" lvl="0" algn="l" defTabSz="914400" rtl="0" eaLnBrk="0" fontAlgn="base" latinLnBrk="0" hangingPunct="0">
              <a:lnSpc>
                <a:spcPct val="100000"/>
              </a:lnSpc>
              <a:spcBef>
                <a:spcPct val="0"/>
              </a:spcBef>
              <a:spcAft>
                <a:spcPts val="800"/>
              </a:spcAft>
              <a:buClrTx/>
              <a:buSzTx/>
              <a:tabLst/>
            </a:pPr>
            <a:r>
              <a:rPr kumimoji="0" lang="en-US" altLang="en-US" sz="1600" b="0" i="0" u="none" strike="noStrike" cap="none" normalizeH="0" baseline="0" dirty="0">
                <a:ln>
                  <a:noFill/>
                </a:ln>
                <a:solidFill>
                  <a:schemeClr val="tx1"/>
                </a:solidFill>
                <a:effectLst/>
                <a:latin typeface="Calibri" panose="020F0502020204030204" pitchFamily="34" charset="0"/>
              </a:rPr>
              <a:t>Of the sophomore, junior, and senior college students that responded to the survey, 43% indicated “maybe” when asked if they would stay in Alabama after graduation.</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1B0736D4-E496-4E34-86ED-0E52076AA185}"/>
              </a:ext>
            </a:extLst>
          </p:cNvPr>
          <p:cNvSpPr txBox="1"/>
          <p:nvPr/>
        </p:nvSpPr>
        <p:spPr>
          <a:xfrm>
            <a:off x="4143376" y="1414659"/>
            <a:ext cx="1882520" cy="2308324"/>
          </a:xfrm>
          <a:prstGeom prst="rect">
            <a:avLst/>
          </a:prstGeom>
          <a:noFill/>
        </p:spPr>
        <p:txBody>
          <a:bodyPr wrap="square" rtlCol="0">
            <a:spAutoFit/>
          </a:bodyPr>
          <a:lstStyle/>
          <a:p>
            <a:r>
              <a:rPr lang="en-US" sz="1600" dirty="0"/>
              <a:t>Although 2 out of 3 in-state students are in the workforce one year after graduation, the retention of recent Alabama graduates is low compared to other states.</a:t>
            </a:r>
          </a:p>
        </p:txBody>
      </p:sp>
    </p:spTree>
    <p:extLst>
      <p:ext uri="{BB962C8B-B14F-4D97-AF65-F5344CB8AC3E}">
        <p14:creationId xmlns:p14="http://schemas.microsoft.com/office/powerpoint/2010/main" val="3262164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 name="Straight Connector 103">
            <a:extLst>
              <a:ext uri="{FF2B5EF4-FFF2-40B4-BE49-F238E27FC236}">
                <a16:creationId xmlns:a16="http://schemas.microsoft.com/office/drawing/2014/main" id="{0DCC7D57-EBBB-4DC3-9389-E28C32B60C7C}"/>
              </a:ext>
            </a:extLst>
          </p:cNvPr>
          <p:cNvCxnSpPr>
            <a:cxnSpLocks/>
          </p:cNvCxnSpPr>
          <p:nvPr/>
        </p:nvCxnSpPr>
        <p:spPr>
          <a:xfrm>
            <a:off x="4534930" y="2831910"/>
            <a:ext cx="194702" cy="147657"/>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15766B-AB32-434D-8A2D-F900A9BF0A24}"/>
              </a:ext>
            </a:extLst>
          </p:cNvPr>
          <p:cNvSpPr txBox="1"/>
          <p:nvPr/>
        </p:nvSpPr>
        <p:spPr>
          <a:xfrm>
            <a:off x="109728" y="87034"/>
            <a:ext cx="11987783" cy="1600438"/>
          </a:xfrm>
          <a:prstGeom prst="rect">
            <a:avLst/>
          </a:prstGeom>
          <a:noFill/>
        </p:spPr>
        <p:txBody>
          <a:bodyPr wrap="square" rtlCol="0">
            <a:spAutoFit/>
          </a:bodyPr>
          <a:lstStyle/>
          <a:p>
            <a:pPr algn="ctr">
              <a:tabLst>
                <a:tab pos="2916238" algn="l"/>
              </a:tabLst>
            </a:pPr>
            <a:r>
              <a:rPr lang="en-US" sz="4000" b="1" dirty="0">
                <a:solidFill>
                  <a:schemeClr val="accent1"/>
                </a:solidFill>
              </a:rPr>
              <a:t>Priority Four: Developing</a:t>
            </a:r>
          </a:p>
          <a:p>
            <a:pPr algn="ctr">
              <a:tabLst>
                <a:tab pos="2916238" algn="l"/>
              </a:tabLst>
            </a:pPr>
            <a:r>
              <a:rPr lang="en-US" sz="4000" b="1" dirty="0">
                <a:solidFill>
                  <a:schemeClr val="accent1"/>
                </a:solidFill>
              </a:rPr>
              <a:t>Alabama’s Economy and Workforce</a:t>
            </a:r>
            <a:endParaRPr lang="en-US" sz="4000" dirty="0">
              <a:solidFill>
                <a:schemeClr val="accent1"/>
              </a:solidFill>
            </a:endParaRPr>
          </a:p>
          <a:p>
            <a:endParaRPr lang="en-US" dirty="0"/>
          </a:p>
        </p:txBody>
      </p:sp>
      <p:grpSp>
        <p:nvGrpSpPr>
          <p:cNvPr id="76" name="Group 75">
            <a:extLst>
              <a:ext uri="{FF2B5EF4-FFF2-40B4-BE49-F238E27FC236}">
                <a16:creationId xmlns:a16="http://schemas.microsoft.com/office/drawing/2014/main" id="{F0787F73-3E55-456E-B340-365ACAD1B4F7}"/>
              </a:ext>
            </a:extLst>
          </p:cNvPr>
          <p:cNvGrpSpPr/>
          <p:nvPr/>
        </p:nvGrpSpPr>
        <p:grpSpPr>
          <a:xfrm>
            <a:off x="7540927" y="1335542"/>
            <a:ext cx="1963735" cy="1971926"/>
            <a:chOff x="6387485" y="431028"/>
            <a:chExt cx="1963735" cy="1971926"/>
          </a:xfrm>
          <a:solidFill>
            <a:schemeClr val="accent3">
              <a:lumMod val="40000"/>
              <a:lumOff val="60000"/>
            </a:schemeClr>
          </a:solidFill>
        </p:grpSpPr>
        <p:sp>
          <p:nvSpPr>
            <p:cNvPr id="92" name="Oval 91">
              <a:extLst>
                <a:ext uri="{FF2B5EF4-FFF2-40B4-BE49-F238E27FC236}">
                  <a16:creationId xmlns:a16="http://schemas.microsoft.com/office/drawing/2014/main" id="{450AF101-7078-4D1B-AE0D-D820C23A7E42}"/>
                </a:ext>
              </a:extLst>
            </p:cNvPr>
            <p:cNvSpPr/>
            <p:nvPr/>
          </p:nvSpPr>
          <p:spPr>
            <a:xfrm>
              <a:off x="6387485" y="431028"/>
              <a:ext cx="1963735" cy="197192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3" name="Oval 8">
              <a:extLst>
                <a:ext uri="{FF2B5EF4-FFF2-40B4-BE49-F238E27FC236}">
                  <a16:creationId xmlns:a16="http://schemas.microsoft.com/office/drawing/2014/main" id="{FF23F80E-9754-4FEE-A561-DCEEFCA6D7CE}"/>
                </a:ext>
              </a:extLst>
            </p:cNvPr>
            <p:cNvSpPr txBox="1"/>
            <p:nvPr/>
          </p:nvSpPr>
          <p:spPr>
            <a:xfrm>
              <a:off x="6675068" y="722535"/>
              <a:ext cx="1388571" cy="139436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Alabama is home to 780 bioscience companies with an annual economic impact estimated at $7.3 billion</a:t>
              </a:r>
            </a:p>
          </p:txBody>
        </p:sp>
      </p:grpSp>
      <p:grpSp>
        <p:nvGrpSpPr>
          <p:cNvPr id="77" name="Group 76">
            <a:extLst>
              <a:ext uri="{FF2B5EF4-FFF2-40B4-BE49-F238E27FC236}">
                <a16:creationId xmlns:a16="http://schemas.microsoft.com/office/drawing/2014/main" id="{E4018DDE-540C-425A-9902-464DBB108F30}"/>
              </a:ext>
            </a:extLst>
          </p:cNvPr>
          <p:cNvGrpSpPr/>
          <p:nvPr/>
        </p:nvGrpSpPr>
        <p:grpSpPr>
          <a:xfrm>
            <a:off x="8837351" y="3048042"/>
            <a:ext cx="1963735" cy="1971926"/>
            <a:chOff x="7023670" y="2307018"/>
            <a:chExt cx="1963735" cy="1971926"/>
          </a:xfrm>
          <a:solidFill>
            <a:schemeClr val="accent4">
              <a:lumMod val="40000"/>
              <a:lumOff val="60000"/>
            </a:schemeClr>
          </a:solidFill>
        </p:grpSpPr>
        <p:sp>
          <p:nvSpPr>
            <p:cNvPr id="90" name="Oval 89">
              <a:extLst>
                <a:ext uri="{FF2B5EF4-FFF2-40B4-BE49-F238E27FC236}">
                  <a16:creationId xmlns:a16="http://schemas.microsoft.com/office/drawing/2014/main" id="{51CF2372-910B-4FD3-8A2C-6AFAE16C9C71}"/>
                </a:ext>
              </a:extLst>
            </p:cNvPr>
            <p:cNvSpPr/>
            <p:nvPr/>
          </p:nvSpPr>
          <p:spPr>
            <a:xfrm>
              <a:off x="7023670" y="2307018"/>
              <a:ext cx="1963735" cy="197192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1" name="Oval 10">
              <a:extLst>
                <a:ext uri="{FF2B5EF4-FFF2-40B4-BE49-F238E27FC236}">
                  <a16:creationId xmlns:a16="http://schemas.microsoft.com/office/drawing/2014/main" id="{95CEA0B5-FC92-4435-8830-D406C3307EE5}"/>
                </a:ext>
              </a:extLst>
            </p:cNvPr>
            <p:cNvSpPr txBox="1"/>
            <p:nvPr/>
          </p:nvSpPr>
          <p:spPr>
            <a:xfrm>
              <a:off x="7311252" y="2595800"/>
              <a:ext cx="1388571" cy="139436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 Auburn, Si02 Materials Science has invested $163 million to ramp up production of its patented vials for the Covid-19 vaccine program </a:t>
              </a:r>
            </a:p>
          </p:txBody>
        </p:sp>
      </p:grpSp>
      <p:grpSp>
        <p:nvGrpSpPr>
          <p:cNvPr id="78" name="Group 77">
            <a:extLst>
              <a:ext uri="{FF2B5EF4-FFF2-40B4-BE49-F238E27FC236}">
                <a16:creationId xmlns:a16="http://schemas.microsoft.com/office/drawing/2014/main" id="{DC855D1F-A282-430D-A970-A54542DE1ADA}"/>
              </a:ext>
            </a:extLst>
          </p:cNvPr>
          <p:cNvGrpSpPr/>
          <p:nvPr/>
        </p:nvGrpSpPr>
        <p:grpSpPr>
          <a:xfrm>
            <a:off x="7507739" y="4749474"/>
            <a:ext cx="1963735" cy="1971926"/>
            <a:chOff x="6023592" y="4172388"/>
            <a:chExt cx="1963735" cy="1971926"/>
          </a:xfrm>
          <a:solidFill>
            <a:schemeClr val="tx2">
              <a:lumMod val="60000"/>
              <a:lumOff val="40000"/>
            </a:schemeClr>
          </a:solidFill>
        </p:grpSpPr>
        <p:sp>
          <p:nvSpPr>
            <p:cNvPr id="88" name="Oval 87">
              <a:extLst>
                <a:ext uri="{FF2B5EF4-FFF2-40B4-BE49-F238E27FC236}">
                  <a16:creationId xmlns:a16="http://schemas.microsoft.com/office/drawing/2014/main" id="{88891E15-FB56-4A3B-871C-204D97ADC171}"/>
                </a:ext>
              </a:extLst>
            </p:cNvPr>
            <p:cNvSpPr/>
            <p:nvPr/>
          </p:nvSpPr>
          <p:spPr>
            <a:xfrm>
              <a:off x="6023592" y="4172388"/>
              <a:ext cx="1963735" cy="197192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9" name="Oval 12">
              <a:extLst>
                <a:ext uri="{FF2B5EF4-FFF2-40B4-BE49-F238E27FC236}">
                  <a16:creationId xmlns:a16="http://schemas.microsoft.com/office/drawing/2014/main" id="{E0C92272-2317-42E2-ADFB-D88AAC51D461}"/>
                </a:ext>
              </a:extLst>
            </p:cNvPr>
            <p:cNvSpPr txBox="1"/>
            <p:nvPr/>
          </p:nvSpPr>
          <p:spPr>
            <a:xfrm>
              <a:off x="6311174" y="4461170"/>
              <a:ext cx="1388571" cy="139436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Birmingham-based Southern Research has discovered seven FDA-approved drugs used in cancer treatment</a:t>
              </a:r>
            </a:p>
          </p:txBody>
        </p:sp>
      </p:grpSp>
      <p:grpSp>
        <p:nvGrpSpPr>
          <p:cNvPr id="79" name="Group 78">
            <a:extLst>
              <a:ext uri="{FF2B5EF4-FFF2-40B4-BE49-F238E27FC236}">
                <a16:creationId xmlns:a16="http://schemas.microsoft.com/office/drawing/2014/main" id="{D55BA6C9-405E-408E-B552-67EBC74E3B21}"/>
              </a:ext>
            </a:extLst>
          </p:cNvPr>
          <p:cNvGrpSpPr/>
          <p:nvPr/>
        </p:nvGrpSpPr>
        <p:grpSpPr>
          <a:xfrm>
            <a:off x="2858777" y="4814265"/>
            <a:ext cx="1963735" cy="1971926"/>
            <a:chOff x="3226227" y="4172388"/>
            <a:chExt cx="1963735" cy="1971926"/>
          </a:xfrm>
          <a:solidFill>
            <a:schemeClr val="accent5">
              <a:lumMod val="40000"/>
              <a:lumOff val="60000"/>
            </a:schemeClr>
          </a:solidFill>
        </p:grpSpPr>
        <p:sp>
          <p:nvSpPr>
            <p:cNvPr id="86" name="Oval 85">
              <a:extLst>
                <a:ext uri="{FF2B5EF4-FFF2-40B4-BE49-F238E27FC236}">
                  <a16:creationId xmlns:a16="http://schemas.microsoft.com/office/drawing/2014/main" id="{C49B9B75-EB65-4872-B67E-07AEC4262368}"/>
                </a:ext>
              </a:extLst>
            </p:cNvPr>
            <p:cNvSpPr/>
            <p:nvPr/>
          </p:nvSpPr>
          <p:spPr>
            <a:xfrm>
              <a:off x="3226227" y="4172388"/>
              <a:ext cx="1963735" cy="197192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7" name="Oval 14">
              <a:extLst>
                <a:ext uri="{FF2B5EF4-FFF2-40B4-BE49-F238E27FC236}">
                  <a16:creationId xmlns:a16="http://schemas.microsoft.com/office/drawing/2014/main" id="{82B89F60-FF8F-479B-B3A1-F43A0DBA1366}"/>
                </a:ext>
              </a:extLst>
            </p:cNvPr>
            <p:cNvSpPr txBox="1"/>
            <p:nvPr/>
          </p:nvSpPr>
          <p:spPr>
            <a:xfrm>
              <a:off x="3513809" y="4461170"/>
              <a:ext cx="1388571" cy="139436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err="1"/>
                <a:t>HudsonAlpha</a:t>
              </a:r>
              <a:r>
                <a:rPr lang="en-US" sz="1400" kern="1200" dirty="0"/>
                <a:t> Institute for Biotechnology in Huntsville is a nationwide leader in research on the human genome</a:t>
              </a:r>
            </a:p>
          </p:txBody>
        </p:sp>
      </p:grpSp>
      <p:grpSp>
        <p:nvGrpSpPr>
          <p:cNvPr id="80" name="Group 79">
            <a:extLst>
              <a:ext uri="{FF2B5EF4-FFF2-40B4-BE49-F238E27FC236}">
                <a16:creationId xmlns:a16="http://schemas.microsoft.com/office/drawing/2014/main" id="{65A0D4D0-2D50-4AB1-820A-734A0A262FA6}"/>
              </a:ext>
            </a:extLst>
          </p:cNvPr>
          <p:cNvGrpSpPr/>
          <p:nvPr/>
        </p:nvGrpSpPr>
        <p:grpSpPr>
          <a:xfrm>
            <a:off x="1520063" y="3100612"/>
            <a:ext cx="1963735" cy="1971926"/>
            <a:chOff x="2045428" y="2465566"/>
            <a:chExt cx="1963735" cy="1971926"/>
          </a:xfrm>
          <a:solidFill>
            <a:schemeClr val="accent6">
              <a:lumMod val="40000"/>
              <a:lumOff val="60000"/>
            </a:schemeClr>
          </a:solidFill>
        </p:grpSpPr>
        <p:sp>
          <p:nvSpPr>
            <p:cNvPr id="84" name="Oval 83">
              <a:extLst>
                <a:ext uri="{FF2B5EF4-FFF2-40B4-BE49-F238E27FC236}">
                  <a16:creationId xmlns:a16="http://schemas.microsoft.com/office/drawing/2014/main" id="{15E163A4-16A1-4FD3-9D16-9D29EF07E511}"/>
                </a:ext>
              </a:extLst>
            </p:cNvPr>
            <p:cNvSpPr/>
            <p:nvPr/>
          </p:nvSpPr>
          <p:spPr>
            <a:xfrm>
              <a:off x="2045428" y="2465566"/>
              <a:ext cx="1963735" cy="197192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5" name="Oval 16">
              <a:extLst>
                <a:ext uri="{FF2B5EF4-FFF2-40B4-BE49-F238E27FC236}">
                  <a16:creationId xmlns:a16="http://schemas.microsoft.com/office/drawing/2014/main" id="{20FA0E8D-2247-43DB-9C14-58B1C022C581}"/>
                </a:ext>
              </a:extLst>
            </p:cNvPr>
            <p:cNvSpPr txBox="1"/>
            <p:nvPr/>
          </p:nvSpPr>
          <p:spPr>
            <a:xfrm>
              <a:off x="2333010" y="2754348"/>
              <a:ext cx="1388571" cy="139436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The Port of Mobile is the ninth largest deep-water seaport in the U.S. </a:t>
              </a:r>
            </a:p>
          </p:txBody>
        </p:sp>
      </p:grpSp>
      <p:grpSp>
        <p:nvGrpSpPr>
          <p:cNvPr id="81" name="Group 80">
            <a:extLst>
              <a:ext uri="{FF2B5EF4-FFF2-40B4-BE49-F238E27FC236}">
                <a16:creationId xmlns:a16="http://schemas.microsoft.com/office/drawing/2014/main" id="{3F20C81B-6108-4B6A-B4A4-3AD5C6B2130C}"/>
              </a:ext>
            </a:extLst>
          </p:cNvPr>
          <p:cNvGrpSpPr/>
          <p:nvPr/>
        </p:nvGrpSpPr>
        <p:grpSpPr>
          <a:xfrm>
            <a:off x="2789513" y="1386959"/>
            <a:ext cx="1963735" cy="1971926"/>
            <a:chOff x="2476642" y="576325"/>
            <a:chExt cx="1963735" cy="1971926"/>
          </a:xfrm>
          <a:solidFill>
            <a:schemeClr val="accent2">
              <a:lumMod val="40000"/>
              <a:lumOff val="60000"/>
            </a:schemeClr>
          </a:solidFill>
        </p:grpSpPr>
        <p:sp>
          <p:nvSpPr>
            <p:cNvPr id="82" name="Oval 81">
              <a:extLst>
                <a:ext uri="{FF2B5EF4-FFF2-40B4-BE49-F238E27FC236}">
                  <a16:creationId xmlns:a16="http://schemas.microsoft.com/office/drawing/2014/main" id="{EEF44A80-90E5-4065-B248-D221545B2A18}"/>
                </a:ext>
              </a:extLst>
            </p:cNvPr>
            <p:cNvSpPr/>
            <p:nvPr/>
          </p:nvSpPr>
          <p:spPr>
            <a:xfrm>
              <a:off x="2476642" y="576325"/>
              <a:ext cx="1963735" cy="1971926"/>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83" name="Oval 18">
              <a:extLst>
                <a:ext uri="{FF2B5EF4-FFF2-40B4-BE49-F238E27FC236}">
                  <a16:creationId xmlns:a16="http://schemas.microsoft.com/office/drawing/2014/main" id="{A7BD71B2-3C6B-4955-BC07-3785DCD9671D}"/>
                </a:ext>
              </a:extLst>
            </p:cNvPr>
            <p:cNvSpPr txBox="1"/>
            <p:nvPr/>
          </p:nvSpPr>
          <p:spPr>
            <a:xfrm>
              <a:off x="2764224" y="865107"/>
              <a:ext cx="1388571" cy="1394362"/>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Huntsville’s Cummings Research Park is the second largest research and technology park in the U.S. </a:t>
              </a:r>
            </a:p>
          </p:txBody>
        </p:sp>
      </p:grpSp>
      <p:grpSp>
        <p:nvGrpSpPr>
          <p:cNvPr id="74" name="Group 73">
            <a:extLst>
              <a:ext uri="{FF2B5EF4-FFF2-40B4-BE49-F238E27FC236}">
                <a16:creationId xmlns:a16="http://schemas.microsoft.com/office/drawing/2014/main" id="{9482100B-4B85-4207-87F6-05AFC26EA933}"/>
              </a:ext>
            </a:extLst>
          </p:cNvPr>
          <p:cNvGrpSpPr/>
          <p:nvPr/>
        </p:nvGrpSpPr>
        <p:grpSpPr>
          <a:xfrm>
            <a:off x="4409179" y="2246481"/>
            <a:ext cx="3427142" cy="3427142"/>
            <a:chOff x="3766565" y="1432810"/>
            <a:chExt cx="3427142" cy="3427142"/>
          </a:xfrm>
        </p:grpSpPr>
        <p:sp>
          <p:nvSpPr>
            <p:cNvPr id="96" name="Oval 95">
              <a:extLst>
                <a:ext uri="{FF2B5EF4-FFF2-40B4-BE49-F238E27FC236}">
                  <a16:creationId xmlns:a16="http://schemas.microsoft.com/office/drawing/2014/main" id="{444BA103-5329-4C2C-88CE-50F05F59DA58}"/>
                </a:ext>
              </a:extLst>
            </p:cNvPr>
            <p:cNvSpPr/>
            <p:nvPr/>
          </p:nvSpPr>
          <p:spPr>
            <a:xfrm>
              <a:off x="3766565" y="1432810"/>
              <a:ext cx="3427142" cy="3427142"/>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97" name="Oval 4">
              <a:extLst>
                <a:ext uri="{FF2B5EF4-FFF2-40B4-BE49-F238E27FC236}">
                  <a16:creationId xmlns:a16="http://schemas.microsoft.com/office/drawing/2014/main" id="{ECD64103-C66A-4414-AAAB-36D42355024B}"/>
                </a:ext>
              </a:extLst>
            </p:cNvPr>
            <p:cNvSpPr txBox="1"/>
            <p:nvPr/>
          </p:nvSpPr>
          <p:spPr>
            <a:xfrm>
              <a:off x="4268458" y="1934703"/>
              <a:ext cx="2423356" cy="242335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Fastest growing economy in the country is in the Southeast</a:t>
              </a:r>
            </a:p>
          </p:txBody>
        </p:sp>
      </p:grpSp>
      <p:cxnSp>
        <p:nvCxnSpPr>
          <p:cNvPr id="105" name="Straight Connector 104">
            <a:extLst>
              <a:ext uri="{FF2B5EF4-FFF2-40B4-BE49-F238E27FC236}">
                <a16:creationId xmlns:a16="http://schemas.microsoft.com/office/drawing/2014/main" id="{8DF10517-8A55-456A-AD7D-9915389A695C}"/>
              </a:ext>
            </a:extLst>
          </p:cNvPr>
          <p:cNvCxnSpPr>
            <a:cxnSpLocks/>
          </p:cNvCxnSpPr>
          <p:nvPr/>
        </p:nvCxnSpPr>
        <p:spPr>
          <a:xfrm>
            <a:off x="3483798" y="4089145"/>
            <a:ext cx="925381" cy="18501"/>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F4247B0-C4D5-4459-BDCE-4A743211DE50}"/>
              </a:ext>
            </a:extLst>
          </p:cNvPr>
          <p:cNvCxnSpPr>
            <a:cxnSpLocks/>
          </p:cNvCxnSpPr>
          <p:nvPr/>
        </p:nvCxnSpPr>
        <p:spPr>
          <a:xfrm>
            <a:off x="7461959" y="4998709"/>
            <a:ext cx="194702" cy="147657"/>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0A09798-D2DC-47EE-88F6-E4F31A5C0F37}"/>
              </a:ext>
            </a:extLst>
          </p:cNvPr>
          <p:cNvCxnSpPr>
            <a:cxnSpLocks/>
            <a:endCxn id="90" idx="2"/>
          </p:cNvCxnSpPr>
          <p:nvPr/>
        </p:nvCxnSpPr>
        <p:spPr>
          <a:xfrm>
            <a:off x="7856328" y="4034005"/>
            <a:ext cx="981023" cy="0"/>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51F17E47-A668-477B-8686-8FABDCDB6219}"/>
              </a:ext>
            </a:extLst>
          </p:cNvPr>
          <p:cNvCxnSpPr>
            <a:cxnSpLocks/>
          </p:cNvCxnSpPr>
          <p:nvPr/>
        </p:nvCxnSpPr>
        <p:spPr>
          <a:xfrm flipV="1">
            <a:off x="4608119" y="5019968"/>
            <a:ext cx="160894" cy="15176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6249C24-EBED-4861-98E5-247557988C70}"/>
              </a:ext>
            </a:extLst>
          </p:cNvPr>
          <p:cNvCxnSpPr>
            <a:cxnSpLocks/>
          </p:cNvCxnSpPr>
          <p:nvPr/>
        </p:nvCxnSpPr>
        <p:spPr>
          <a:xfrm flipH="1">
            <a:off x="7468636" y="2784852"/>
            <a:ext cx="144583" cy="10928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93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5</a:t>
            </a:fld>
            <a:endParaRPr lang="en-US">
              <a:solidFill>
                <a:srgbClr val="46464A">
                  <a:lumMod val="60000"/>
                  <a:lumOff val="40000"/>
                </a:srgbClr>
              </a:solidFill>
            </a:endParaRPr>
          </a:p>
        </p:txBody>
      </p:sp>
      <p:sp>
        <p:nvSpPr>
          <p:cNvPr id="6" name="Rectangle 5"/>
          <p:cNvSpPr/>
          <p:nvPr/>
        </p:nvSpPr>
        <p:spPr>
          <a:xfrm>
            <a:off x="5049116" y="2709458"/>
            <a:ext cx="5585481" cy="954107"/>
          </a:xfrm>
          <a:prstGeom prst="rect">
            <a:avLst/>
          </a:prstGeom>
        </p:spPr>
        <p:txBody>
          <a:bodyPr wrap="square">
            <a:spAutoFit/>
          </a:bodyPr>
          <a:lstStyle/>
          <a:p>
            <a:r>
              <a:rPr lang="en-US" sz="2800" b="1" kern="1400" dirty="0">
                <a:solidFill>
                  <a:srgbClr val="000000"/>
                </a:solidFill>
              </a:rPr>
              <a:t>Commission Meeting Minutes of September 10, 2021</a:t>
            </a:r>
            <a:endParaRPr lang="en-US" sz="2800" dirty="0"/>
          </a:p>
        </p:txBody>
      </p:sp>
      <p:sp>
        <p:nvSpPr>
          <p:cNvPr id="7" name="Title 1"/>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688975" algn="l"/>
              </a:tabLst>
            </a:pPr>
            <a:r>
              <a:rPr lang="en-US" b="1" dirty="0">
                <a:solidFill>
                  <a:schemeClr val="accent5"/>
                </a:solidFill>
                <a:latin typeface="+mn-lt"/>
              </a:rPr>
              <a:t>IV.	  C</a:t>
            </a:r>
            <a:r>
              <a:rPr lang="en-US" b="1" dirty="0">
                <a:solidFill>
                  <a:srgbClr val="4472C4"/>
                </a:solidFill>
                <a:latin typeface="+mn-lt"/>
              </a:rPr>
              <a:t>ONSIDE</a:t>
            </a:r>
            <a:r>
              <a:rPr lang="en-US" b="1" dirty="0">
                <a:solidFill>
                  <a:schemeClr val="accent5"/>
                </a:solidFill>
                <a:latin typeface="+mn-lt"/>
              </a:rPr>
              <a:t>RATION OF MINUTES</a:t>
            </a:r>
          </a:p>
        </p:txBody>
      </p:sp>
      <p:pic>
        <p:nvPicPr>
          <p:cNvPr id="8" name="Picture 7" descr="Image result for www.clipartmeetingminutes">
            <a:hlinkClick r:id="rId2" tgtFrame="&quot;_blank&quot;"/>
          </p:cNvPr>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6042" y="1954145"/>
            <a:ext cx="3426064" cy="4402205"/>
          </a:xfrm>
          <a:prstGeom prst="rect">
            <a:avLst/>
          </a:prstGeom>
          <a:noFill/>
          <a:ln>
            <a:noFill/>
          </a:ln>
        </p:spPr>
      </p:pic>
    </p:spTree>
    <p:extLst>
      <p:ext uri="{BB962C8B-B14F-4D97-AF65-F5344CB8AC3E}">
        <p14:creationId xmlns:p14="http://schemas.microsoft.com/office/powerpoint/2010/main" val="3462259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109728" y="87034"/>
            <a:ext cx="11987783" cy="1600438"/>
          </a:xfrm>
          <a:prstGeom prst="rect">
            <a:avLst/>
          </a:prstGeom>
          <a:noFill/>
        </p:spPr>
        <p:txBody>
          <a:bodyPr wrap="square" rtlCol="0">
            <a:spAutoFit/>
          </a:bodyPr>
          <a:lstStyle/>
          <a:p>
            <a:pPr algn="ctr">
              <a:tabLst>
                <a:tab pos="2916238" algn="l"/>
              </a:tabLst>
            </a:pPr>
            <a:r>
              <a:rPr lang="en-US" sz="4000" b="1" dirty="0">
                <a:solidFill>
                  <a:schemeClr val="accent1"/>
                </a:solidFill>
              </a:rPr>
              <a:t>Priority Four: Developing</a:t>
            </a:r>
          </a:p>
          <a:p>
            <a:pPr algn="ctr">
              <a:tabLst>
                <a:tab pos="2916238" algn="l"/>
              </a:tabLst>
            </a:pPr>
            <a:r>
              <a:rPr lang="en-US" sz="4000" b="1" dirty="0">
                <a:solidFill>
                  <a:schemeClr val="accent1"/>
                </a:solidFill>
              </a:rPr>
              <a:t>Alabama’s Economy and Workforce</a:t>
            </a:r>
            <a:endParaRPr lang="en-US" sz="4000" dirty="0">
              <a:solidFill>
                <a:schemeClr val="accent1"/>
              </a:solidFill>
            </a:endParaRPr>
          </a:p>
          <a:p>
            <a:endParaRPr lang="en-US" dirty="0"/>
          </a:p>
        </p:txBody>
      </p:sp>
      <p:sp>
        <p:nvSpPr>
          <p:cNvPr id="13" name="Content Placeholder 12">
            <a:extLst>
              <a:ext uri="{FF2B5EF4-FFF2-40B4-BE49-F238E27FC236}">
                <a16:creationId xmlns:a16="http://schemas.microsoft.com/office/drawing/2014/main" id="{8288CD17-EE20-4C1D-B91E-7ADF5899A6BD}"/>
              </a:ext>
            </a:extLst>
          </p:cNvPr>
          <p:cNvSpPr>
            <a:spLocks noGrp="1"/>
          </p:cNvSpPr>
          <p:nvPr>
            <p:ph sz="half" idx="1"/>
          </p:nvPr>
        </p:nvSpPr>
        <p:spPr>
          <a:xfrm>
            <a:off x="838200" y="1527048"/>
            <a:ext cx="5181600" cy="4649915"/>
          </a:xfrm>
        </p:spPr>
        <p:txBody>
          <a:bodyPr/>
          <a:lstStyle/>
          <a:p>
            <a:r>
              <a:rPr lang="en-US" dirty="0"/>
              <a:t>Past Decade Growth…</a:t>
            </a:r>
          </a:p>
        </p:txBody>
      </p:sp>
      <p:sp>
        <p:nvSpPr>
          <p:cNvPr id="14" name="Content Placeholder 13">
            <a:extLst>
              <a:ext uri="{FF2B5EF4-FFF2-40B4-BE49-F238E27FC236}">
                <a16:creationId xmlns:a16="http://schemas.microsoft.com/office/drawing/2014/main" id="{368A13F3-88AC-4864-99D5-31A464654DBF}"/>
              </a:ext>
            </a:extLst>
          </p:cNvPr>
          <p:cNvSpPr>
            <a:spLocks noGrp="1"/>
          </p:cNvSpPr>
          <p:nvPr>
            <p:ph sz="half" idx="2"/>
          </p:nvPr>
        </p:nvSpPr>
        <p:spPr>
          <a:xfrm>
            <a:off x="6172200" y="1527048"/>
            <a:ext cx="5181600" cy="4649915"/>
          </a:xfrm>
        </p:spPr>
        <p:txBody>
          <a:bodyPr/>
          <a:lstStyle/>
          <a:p>
            <a:r>
              <a:rPr lang="en-US" dirty="0"/>
              <a:t>Future Opportunities…</a:t>
            </a:r>
          </a:p>
        </p:txBody>
      </p:sp>
      <p:sp>
        <p:nvSpPr>
          <p:cNvPr id="15" name="Rectangle 14">
            <a:extLst>
              <a:ext uri="{FF2B5EF4-FFF2-40B4-BE49-F238E27FC236}">
                <a16:creationId xmlns:a16="http://schemas.microsoft.com/office/drawing/2014/main" id="{69CDE6A4-935D-4524-B3DC-12521657052C}"/>
              </a:ext>
            </a:extLst>
          </p:cNvPr>
          <p:cNvSpPr/>
          <p:nvPr/>
        </p:nvSpPr>
        <p:spPr>
          <a:xfrm>
            <a:off x="1072896" y="2026481"/>
            <a:ext cx="4568952" cy="1200329"/>
          </a:xfrm>
          <a:prstGeom prst="rect">
            <a:avLst/>
          </a:prstGeom>
        </p:spPr>
        <p:txBody>
          <a:bodyPr wrap="square">
            <a:spAutoFit/>
          </a:bodyPr>
          <a:lstStyle/>
          <a:p>
            <a:r>
              <a:rPr lang="en-US" dirty="0"/>
              <a:t>Alabama has attracted economic development projects involving almost $54 billion in new private sector capital investment and over 160,000 jobs </a:t>
            </a:r>
          </a:p>
        </p:txBody>
      </p:sp>
      <p:sp>
        <p:nvSpPr>
          <p:cNvPr id="16" name="Rectangle 15">
            <a:extLst>
              <a:ext uri="{FF2B5EF4-FFF2-40B4-BE49-F238E27FC236}">
                <a16:creationId xmlns:a16="http://schemas.microsoft.com/office/drawing/2014/main" id="{A1B20D94-6C17-467E-A403-3ED03C4DF02A}"/>
              </a:ext>
            </a:extLst>
          </p:cNvPr>
          <p:cNvSpPr/>
          <p:nvPr/>
        </p:nvSpPr>
        <p:spPr>
          <a:xfrm>
            <a:off x="1072896" y="4233703"/>
            <a:ext cx="4440936" cy="2585323"/>
          </a:xfrm>
          <a:prstGeom prst="rect">
            <a:avLst/>
          </a:prstGeom>
        </p:spPr>
        <p:txBody>
          <a:bodyPr wrap="square">
            <a:spAutoFit/>
          </a:bodyPr>
          <a:lstStyle/>
          <a:p>
            <a:r>
              <a:rPr lang="en-US" dirty="0"/>
              <a:t>Mercedes-Benz, Boeing, Lockheed Martin, among others have </a:t>
            </a:r>
            <a:r>
              <a:rPr lang="en-US" u="sng" dirty="0"/>
              <a:t>expanded</a:t>
            </a:r>
            <a:r>
              <a:rPr lang="en-US" dirty="0"/>
              <a:t> their Alabama operations </a:t>
            </a:r>
          </a:p>
          <a:p>
            <a:endParaRPr lang="en-US" dirty="0">
              <a:solidFill>
                <a:srgbClr val="0070C0"/>
              </a:solidFill>
            </a:endParaRPr>
          </a:p>
          <a:p>
            <a:r>
              <a:rPr lang="en-US" dirty="0"/>
              <a:t>Mazda Toyota Manufacturing, Airbus, Google, Amazon, GE Aviation, Polaris, Blue Origin have </a:t>
            </a:r>
            <a:r>
              <a:rPr lang="en-US" u="sng" dirty="0"/>
              <a:t>established</a:t>
            </a:r>
            <a:r>
              <a:rPr lang="en-US" dirty="0"/>
              <a:t> major Alabama operations</a:t>
            </a:r>
          </a:p>
          <a:p>
            <a:endParaRPr lang="en-US" dirty="0"/>
          </a:p>
          <a:p>
            <a:r>
              <a:rPr lang="en-US" dirty="0">
                <a:solidFill>
                  <a:srgbClr val="0070C0"/>
                </a:solidFill>
              </a:rPr>
              <a:t> </a:t>
            </a:r>
          </a:p>
        </p:txBody>
      </p:sp>
      <p:sp>
        <p:nvSpPr>
          <p:cNvPr id="17" name="Rectangle 16">
            <a:extLst>
              <a:ext uri="{FF2B5EF4-FFF2-40B4-BE49-F238E27FC236}">
                <a16:creationId xmlns:a16="http://schemas.microsoft.com/office/drawing/2014/main" id="{38EDEE93-1F43-41B7-B277-DB6BEB4BB012}"/>
              </a:ext>
            </a:extLst>
          </p:cNvPr>
          <p:cNvSpPr/>
          <p:nvPr/>
        </p:nvSpPr>
        <p:spPr>
          <a:xfrm>
            <a:off x="1072896" y="3387389"/>
            <a:ext cx="4504944" cy="646331"/>
          </a:xfrm>
          <a:prstGeom prst="rect">
            <a:avLst/>
          </a:prstGeom>
        </p:spPr>
        <p:txBody>
          <a:bodyPr wrap="square">
            <a:spAutoFit/>
          </a:bodyPr>
          <a:lstStyle/>
          <a:p>
            <a:r>
              <a:rPr lang="en-US" dirty="0">
                <a:solidFill>
                  <a:srgbClr val="C00000"/>
                </a:solidFill>
              </a:rPr>
              <a:t>Alabama ranks fifth in the U.S. in the concentration of manufacturing employment </a:t>
            </a:r>
          </a:p>
        </p:txBody>
      </p:sp>
      <p:sp>
        <p:nvSpPr>
          <p:cNvPr id="18" name="Rectangle 17">
            <a:extLst>
              <a:ext uri="{FF2B5EF4-FFF2-40B4-BE49-F238E27FC236}">
                <a16:creationId xmlns:a16="http://schemas.microsoft.com/office/drawing/2014/main" id="{01CF25C4-B8A2-435A-B299-E2F39F7EDB32}"/>
              </a:ext>
            </a:extLst>
          </p:cNvPr>
          <p:cNvSpPr/>
          <p:nvPr/>
        </p:nvSpPr>
        <p:spPr>
          <a:xfrm>
            <a:off x="6412036" y="2026481"/>
            <a:ext cx="4872616" cy="369332"/>
          </a:xfrm>
          <a:prstGeom prst="rect">
            <a:avLst/>
          </a:prstGeom>
        </p:spPr>
        <p:txBody>
          <a:bodyPr wrap="none">
            <a:spAutoFit/>
          </a:bodyPr>
          <a:lstStyle/>
          <a:p>
            <a:r>
              <a:rPr lang="en-US" dirty="0"/>
              <a:t>FedEx plans $57 million logistics facility in Dothan </a:t>
            </a:r>
          </a:p>
        </p:txBody>
      </p:sp>
      <p:sp>
        <p:nvSpPr>
          <p:cNvPr id="19" name="Rectangle 18">
            <a:extLst>
              <a:ext uri="{FF2B5EF4-FFF2-40B4-BE49-F238E27FC236}">
                <a16:creationId xmlns:a16="http://schemas.microsoft.com/office/drawing/2014/main" id="{F3840624-F1C9-4580-915D-6524C812FC54}"/>
              </a:ext>
            </a:extLst>
          </p:cNvPr>
          <p:cNvSpPr/>
          <p:nvPr/>
        </p:nvSpPr>
        <p:spPr>
          <a:xfrm>
            <a:off x="6412036" y="2580479"/>
            <a:ext cx="4872616" cy="923330"/>
          </a:xfrm>
          <a:prstGeom prst="rect">
            <a:avLst/>
          </a:prstGeom>
        </p:spPr>
        <p:txBody>
          <a:bodyPr wrap="square">
            <a:spAutoFit/>
          </a:bodyPr>
          <a:lstStyle/>
          <a:p>
            <a:r>
              <a:rPr lang="en-US" dirty="0"/>
              <a:t>J.M. Smucker announces $1.1 billion Alabama manufacturing plant to be built in Birmingham creating 750 jobs </a:t>
            </a:r>
          </a:p>
        </p:txBody>
      </p:sp>
      <p:sp>
        <p:nvSpPr>
          <p:cNvPr id="20" name="Rectangle 19">
            <a:extLst>
              <a:ext uri="{FF2B5EF4-FFF2-40B4-BE49-F238E27FC236}">
                <a16:creationId xmlns:a16="http://schemas.microsoft.com/office/drawing/2014/main" id="{FCD01985-F1C1-4296-A8EA-1D6B996A4260}"/>
              </a:ext>
            </a:extLst>
          </p:cNvPr>
          <p:cNvSpPr/>
          <p:nvPr/>
        </p:nvSpPr>
        <p:spPr>
          <a:xfrm>
            <a:off x="6412036" y="3587372"/>
            <a:ext cx="4807652" cy="923330"/>
          </a:xfrm>
          <a:prstGeom prst="rect">
            <a:avLst/>
          </a:prstGeom>
        </p:spPr>
        <p:txBody>
          <a:bodyPr wrap="square">
            <a:spAutoFit/>
          </a:bodyPr>
          <a:lstStyle/>
          <a:p>
            <a:r>
              <a:rPr lang="en-US" dirty="0"/>
              <a:t>Amazon is expanding its Alabama investment with three new operational facilities and a new fulfilment center</a:t>
            </a:r>
          </a:p>
        </p:txBody>
      </p:sp>
      <p:sp>
        <p:nvSpPr>
          <p:cNvPr id="21" name="Rectangle 20">
            <a:extLst>
              <a:ext uri="{FF2B5EF4-FFF2-40B4-BE49-F238E27FC236}">
                <a16:creationId xmlns:a16="http://schemas.microsoft.com/office/drawing/2014/main" id="{2C475166-7871-45AA-AA8A-B88F7B8A80B0}"/>
              </a:ext>
            </a:extLst>
          </p:cNvPr>
          <p:cNvSpPr/>
          <p:nvPr/>
        </p:nvSpPr>
        <p:spPr>
          <a:xfrm>
            <a:off x="6412036" y="4619463"/>
            <a:ext cx="4560765" cy="923330"/>
          </a:xfrm>
          <a:prstGeom prst="rect">
            <a:avLst/>
          </a:prstGeom>
        </p:spPr>
        <p:txBody>
          <a:bodyPr wrap="square">
            <a:spAutoFit/>
          </a:bodyPr>
          <a:lstStyle/>
          <a:p>
            <a:r>
              <a:rPr lang="en-US" dirty="0"/>
              <a:t>Telemedicine startup </a:t>
            </a:r>
            <a:r>
              <a:rPr lang="en-US" dirty="0" err="1"/>
              <a:t>MomentMD</a:t>
            </a:r>
            <a:r>
              <a:rPr lang="en-US" dirty="0"/>
              <a:t> is establishing an Alabama headquarters in Birmingham </a:t>
            </a:r>
          </a:p>
        </p:txBody>
      </p:sp>
      <p:cxnSp>
        <p:nvCxnSpPr>
          <p:cNvPr id="22" name="Straight Connector 21">
            <a:extLst>
              <a:ext uri="{FF2B5EF4-FFF2-40B4-BE49-F238E27FC236}">
                <a16:creationId xmlns:a16="http://schemas.microsoft.com/office/drawing/2014/main" id="{6B480AE7-7AA2-4706-B617-D18E48DC0ED1}"/>
              </a:ext>
            </a:extLst>
          </p:cNvPr>
          <p:cNvCxnSpPr>
            <a:cxnSpLocks/>
          </p:cNvCxnSpPr>
          <p:nvPr/>
        </p:nvCxnSpPr>
        <p:spPr>
          <a:xfrm>
            <a:off x="5913120" y="1610487"/>
            <a:ext cx="0" cy="4566476"/>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796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5766B-AB32-434D-8A2D-F900A9BF0A24}"/>
              </a:ext>
            </a:extLst>
          </p:cNvPr>
          <p:cNvSpPr txBox="1"/>
          <p:nvPr/>
        </p:nvSpPr>
        <p:spPr>
          <a:xfrm>
            <a:off x="1657351" y="106084"/>
            <a:ext cx="9715499" cy="1600438"/>
          </a:xfrm>
          <a:prstGeom prst="rect">
            <a:avLst/>
          </a:prstGeom>
          <a:noFill/>
        </p:spPr>
        <p:txBody>
          <a:bodyPr wrap="square" rtlCol="0">
            <a:spAutoFit/>
          </a:bodyPr>
          <a:lstStyle/>
          <a:p>
            <a:pPr>
              <a:tabLst>
                <a:tab pos="2800350" algn="l"/>
              </a:tabLst>
            </a:pPr>
            <a:r>
              <a:rPr lang="en-US" sz="4000" b="1" dirty="0">
                <a:solidFill>
                  <a:schemeClr val="accent1"/>
                </a:solidFill>
              </a:rPr>
              <a:t>Priority Five: Organizational Effectiveness </a:t>
            </a:r>
            <a:br>
              <a:rPr lang="en-US" sz="4000" b="1" dirty="0">
                <a:solidFill>
                  <a:schemeClr val="accent1"/>
                </a:solidFill>
              </a:rPr>
            </a:br>
            <a:r>
              <a:rPr lang="en-US" sz="4000" b="1" dirty="0">
                <a:solidFill>
                  <a:schemeClr val="accent1"/>
                </a:solidFill>
              </a:rPr>
              <a:t>	and Efficiency</a:t>
            </a:r>
            <a:endParaRPr lang="en-US" sz="4000" dirty="0">
              <a:solidFill>
                <a:schemeClr val="accent1"/>
              </a:solidFill>
            </a:endParaRPr>
          </a:p>
          <a:p>
            <a:endParaRPr lang="en-US" dirty="0"/>
          </a:p>
        </p:txBody>
      </p:sp>
      <p:sp>
        <p:nvSpPr>
          <p:cNvPr id="4" name="Content Placeholder 3">
            <a:extLst>
              <a:ext uri="{FF2B5EF4-FFF2-40B4-BE49-F238E27FC236}">
                <a16:creationId xmlns:a16="http://schemas.microsoft.com/office/drawing/2014/main" id="{A9A36A7D-B034-455A-B54D-652933FE1BB0}"/>
              </a:ext>
            </a:extLst>
          </p:cNvPr>
          <p:cNvSpPr>
            <a:spLocks noGrp="1"/>
          </p:cNvSpPr>
          <p:nvPr>
            <p:ph idx="1"/>
          </p:nvPr>
        </p:nvSpPr>
        <p:spPr>
          <a:xfrm>
            <a:off x="387927" y="1706521"/>
            <a:ext cx="10965873" cy="4470441"/>
          </a:xfrm>
        </p:spPr>
        <p:txBody>
          <a:bodyPr>
            <a:normAutofit fontScale="92500" lnSpcReduction="10000"/>
          </a:bodyPr>
          <a:lstStyle/>
          <a:p>
            <a:pPr lvl="1"/>
            <a:r>
              <a:rPr lang="en-US" sz="3400" b="1" dirty="0">
                <a:solidFill>
                  <a:schemeClr val="accent5">
                    <a:lumMod val="75000"/>
                  </a:schemeClr>
                </a:solidFill>
              </a:rPr>
              <a:t>FAFSA Completion Portal </a:t>
            </a:r>
            <a:r>
              <a:rPr lang="en-US" sz="3400" dirty="0"/>
              <a:t>to increase college going rates</a:t>
            </a:r>
          </a:p>
          <a:p>
            <a:pPr marL="457200" lvl="1" indent="0">
              <a:buNone/>
            </a:pPr>
            <a:endParaRPr lang="en-US" sz="3400" dirty="0"/>
          </a:p>
          <a:p>
            <a:pPr lvl="1"/>
            <a:r>
              <a:rPr lang="en-US" sz="3400" b="1" dirty="0">
                <a:solidFill>
                  <a:schemeClr val="accent5">
                    <a:lumMod val="75000"/>
                  </a:schemeClr>
                </a:solidFill>
              </a:rPr>
              <a:t>Financial Aid Study </a:t>
            </a:r>
            <a:r>
              <a:rPr lang="en-US" sz="3400" dirty="0"/>
              <a:t>in conjunction with Lumina Strategy Labs to improve affordability </a:t>
            </a:r>
          </a:p>
          <a:p>
            <a:pPr lvl="1"/>
            <a:endParaRPr lang="en-US" sz="3400" b="1" dirty="0">
              <a:solidFill>
                <a:schemeClr val="accent5">
                  <a:lumMod val="75000"/>
                </a:schemeClr>
              </a:solidFill>
            </a:endParaRPr>
          </a:p>
          <a:p>
            <a:pPr lvl="1"/>
            <a:r>
              <a:rPr lang="en-US" sz="3400" b="1" dirty="0">
                <a:solidFill>
                  <a:schemeClr val="accent5">
                    <a:lumMod val="75000"/>
                  </a:schemeClr>
                </a:solidFill>
              </a:rPr>
              <a:t>Retain Alabama </a:t>
            </a:r>
            <a:r>
              <a:rPr lang="en-US" sz="3400" dirty="0"/>
              <a:t>and </a:t>
            </a:r>
            <a:r>
              <a:rPr lang="en-US" sz="3400" b="1" dirty="0">
                <a:solidFill>
                  <a:schemeClr val="accent5">
                    <a:lumMod val="75000"/>
                  </a:schemeClr>
                </a:solidFill>
              </a:rPr>
              <a:t>Recall Alabama </a:t>
            </a:r>
            <a:r>
              <a:rPr lang="en-US" sz="3400" dirty="0"/>
              <a:t>to retain Alabama graduates and improve the workforce</a:t>
            </a:r>
          </a:p>
          <a:p>
            <a:pPr lvl="1"/>
            <a:endParaRPr lang="en-US" sz="3400" b="1" dirty="0">
              <a:solidFill>
                <a:schemeClr val="accent5">
                  <a:lumMod val="75000"/>
                </a:schemeClr>
              </a:solidFill>
            </a:endParaRPr>
          </a:p>
          <a:p>
            <a:pPr lvl="1"/>
            <a:r>
              <a:rPr lang="en-US" sz="3400" b="1" dirty="0">
                <a:solidFill>
                  <a:schemeClr val="accent5">
                    <a:lumMod val="75000"/>
                  </a:schemeClr>
                </a:solidFill>
              </a:rPr>
              <a:t>Financial Budget Hearings </a:t>
            </a:r>
            <a:r>
              <a:rPr lang="en-US" sz="3400" dirty="0"/>
              <a:t>to determine institutional needs for the consolidated budget recommendation</a:t>
            </a:r>
          </a:p>
          <a:p>
            <a:pPr lvl="1"/>
            <a:endParaRPr lang="en-US" dirty="0"/>
          </a:p>
        </p:txBody>
      </p:sp>
    </p:spTree>
    <p:extLst>
      <p:ext uri="{BB962C8B-B14F-4D97-AF65-F5344CB8AC3E}">
        <p14:creationId xmlns:p14="http://schemas.microsoft.com/office/powerpoint/2010/main" val="2973023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896D-6091-4D45-8024-A6651587570A}"/>
              </a:ext>
            </a:extLst>
          </p:cNvPr>
          <p:cNvSpPr txBox="1"/>
          <p:nvPr/>
        </p:nvSpPr>
        <p:spPr>
          <a:xfrm>
            <a:off x="1372964" y="2205588"/>
            <a:ext cx="10107296" cy="1508105"/>
          </a:xfrm>
          <a:prstGeom prst="rect">
            <a:avLst/>
          </a:prstGeom>
          <a:noFill/>
        </p:spPr>
        <p:txBody>
          <a:bodyPr wrap="square" rtlCol="0">
            <a:spAutoFit/>
          </a:bodyPr>
          <a:lstStyle/>
          <a:p>
            <a:r>
              <a:rPr lang="en-US" sz="3200" b="1" dirty="0">
                <a:solidFill>
                  <a:srgbClr val="4472C4"/>
                </a:solidFill>
              </a:rPr>
              <a:t>Motion, Decision Item A: </a:t>
            </a:r>
          </a:p>
          <a:p>
            <a:endParaRPr lang="en-US" sz="3200" b="1" dirty="0">
              <a:solidFill>
                <a:srgbClr val="0070C0"/>
              </a:solidFill>
            </a:endParaRPr>
          </a:p>
          <a:p>
            <a:r>
              <a:rPr lang="en-US" sz="2800" dirty="0"/>
              <a:t>That the Commission accept the 2020-2021 ACHE Annual Report.</a:t>
            </a:r>
          </a:p>
        </p:txBody>
      </p:sp>
    </p:spTree>
    <p:extLst>
      <p:ext uri="{BB962C8B-B14F-4D97-AF65-F5344CB8AC3E}">
        <p14:creationId xmlns:p14="http://schemas.microsoft.com/office/powerpoint/2010/main" val="1029264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8836-795E-428E-9168-29B71D98F875}"/>
              </a:ext>
            </a:extLst>
          </p:cNvPr>
          <p:cNvSpPr>
            <a:spLocks noGrp="1"/>
          </p:cNvSpPr>
          <p:nvPr>
            <p:ph type="ctrTitle"/>
          </p:nvPr>
        </p:nvSpPr>
        <p:spPr>
          <a:xfrm>
            <a:off x="1078992" y="316163"/>
            <a:ext cx="9589008" cy="1284037"/>
          </a:xfrm>
        </p:spPr>
        <p:txBody>
          <a:bodyPr>
            <a:normAutofit fontScale="90000"/>
          </a:bodyPr>
          <a:lstStyle/>
          <a:p>
            <a:pPr>
              <a:lnSpc>
                <a:spcPct val="150000"/>
              </a:lnSpc>
            </a:pPr>
            <a:r>
              <a:rPr lang="en-US" sz="3200" b="1" dirty="0">
                <a:solidFill>
                  <a:srgbClr val="4472C4"/>
                </a:solidFill>
                <a:latin typeface="+mn-lt"/>
                <a:cs typeface="Arial" panose="020B0604020202020204" pitchFamily="34" charset="0"/>
              </a:rPr>
              <a:t>B. Finance Sub-Committee Budget Recommendations</a:t>
            </a:r>
            <a:br>
              <a:rPr lang="en-US" sz="3200" b="1" dirty="0">
                <a:solidFill>
                  <a:srgbClr val="4472C4"/>
                </a:solidFill>
                <a:latin typeface="+mn-lt"/>
                <a:cs typeface="Arial" panose="020B0604020202020204" pitchFamily="34" charset="0"/>
              </a:rPr>
            </a:br>
            <a:r>
              <a:rPr lang="en-US" sz="3200" b="1" dirty="0">
                <a:solidFill>
                  <a:srgbClr val="4472C4"/>
                </a:solidFill>
                <a:latin typeface="+mn-lt"/>
                <a:cs typeface="Arial" panose="020B0604020202020204" pitchFamily="34" charset="0"/>
              </a:rPr>
              <a:t>1. Executive Budget Request for FY 2022-2023</a:t>
            </a:r>
          </a:p>
        </p:txBody>
      </p:sp>
      <p:pic>
        <p:nvPicPr>
          <p:cNvPr id="1026" name="Picture 2" descr="image001">
            <a:extLst>
              <a:ext uri="{FF2B5EF4-FFF2-40B4-BE49-F238E27FC236}">
                <a16:creationId xmlns:a16="http://schemas.microsoft.com/office/drawing/2014/main" id="{A25F6429-67B6-42DC-99CE-DCAAB372B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283" y="2162747"/>
            <a:ext cx="5836131" cy="325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381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397D1C-FF66-4D19-9EB2-D577802881A9}"/>
              </a:ext>
            </a:extLst>
          </p:cNvPr>
          <p:cNvSpPr/>
          <p:nvPr/>
        </p:nvSpPr>
        <p:spPr>
          <a:xfrm>
            <a:off x="1293779" y="1720840"/>
            <a:ext cx="9503923" cy="2492990"/>
          </a:xfrm>
          <a:prstGeom prst="rect">
            <a:avLst/>
          </a:prstGeom>
        </p:spPr>
        <p:txBody>
          <a:bodyPr wrap="square">
            <a:spAutoFit/>
          </a:bodyPr>
          <a:lstStyle/>
          <a:p>
            <a:pPr algn="ctr"/>
            <a:r>
              <a:rPr lang="en-US" sz="4400" b="1" kern="1400" dirty="0">
                <a:solidFill>
                  <a:srgbClr val="0070C0"/>
                </a:solidFill>
                <a:ea typeface="+mj-ea"/>
                <a:cs typeface="+mj-cs"/>
              </a:rPr>
              <a:t>Executive Budget Request for </a:t>
            </a:r>
          </a:p>
          <a:p>
            <a:pPr algn="ctr"/>
            <a:r>
              <a:rPr lang="en-US" sz="4400" b="1" kern="1400" dirty="0">
                <a:solidFill>
                  <a:srgbClr val="0070C0"/>
                </a:solidFill>
                <a:ea typeface="+mj-ea"/>
                <a:cs typeface="+mj-cs"/>
              </a:rPr>
              <a:t>FY 2022-2023</a:t>
            </a:r>
          </a:p>
          <a:p>
            <a:pPr algn="ctr"/>
            <a:r>
              <a:rPr lang="en-US" sz="3200" kern="1400" dirty="0">
                <a:solidFill>
                  <a:srgbClr val="0070C0"/>
                </a:solidFill>
                <a:ea typeface="+mj-ea"/>
                <a:cs typeface="+mj-cs"/>
              </a:rPr>
              <a:t>	</a:t>
            </a:r>
            <a:br>
              <a:rPr lang="en-US" sz="2800" kern="1400" dirty="0">
                <a:solidFill>
                  <a:srgbClr val="0070C0"/>
                </a:solidFill>
                <a:ea typeface="+mj-ea"/>
                <a:cs typeface="+mj-cs"/>
              </a:rPr>
            </a:br>
            <a:r>
              <a:rPr lang="en-US" sz="3600" i="1" kern="1400" dirty="0">
                <a:solidFill>
                  <a:srgbClr val="0070C0"/>
                </a:solidFill>
                <a:ea typeface="+mj-ea"/>
                <a:cs typeface="+mj-cs"/>
              </a:rPr>
              <a:t>Staff Presenter:  Mrs. Veronica Harris</a:t>
            </a:r>
            <a:endParaRPr lang="en-US" sz="3600" dirty="0"/>
          </a:p>
        </p:txBody>
      </p:sp>
      <p:sp>
        <p:nvSpPr>
          <p:cNvPr id="4" name="Slide Number Placeholder 5">
            <a:extLst>
              <a:ext uri="{FF2B5EF4-FFF2-40B4-BE49-F238E27FC236}">
                <a16:creationId xmlns:a16="http://schemas.microsoft.com/office/drawing/2014/main" id="{DACB7056-4EEE-4097-A1A8-BECA72BFA8C0}"/>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54</a:t>
            </a:fld>
            <a:endParaRPr lang="en-US" dirty="0"/>
          </a:p>
        </p:txBody>
      </p:sp>
    </p:spTree>
    <p:extLst>
      <p:ext uri="{BB962C8B-B14F-4D97-AF65-F5344CB8AC3E}">
        <p14:creationId xmlns:p14="http://schemas.microsoft.com/office/powerpoint/2010/main" val="1482368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4032" y="437736"/>
            <a:ext cx="4457699" cy="5416868"/>
          </a:xfrm>
          <a:prstGeom prst="rect">
            <a:avLst/>
          </a:prstGeom>
          <a:ln w="254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skOldFace"/>
                <a:ea typeface="+mn-ea"/>
                <a:cs typeface="+mn-cs"/>
              </a:rPr>
              <a:t>STATE OF ALABAMA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Department of Finance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Old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skOldFace"/>
                <a:ea typeface="+mn-ea"/>
                <a:cs typeface="+mn-cs"/>
              </a:rPr>
              <a:t>STATE AGENCY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BaskOldFace"/>
                <a:ea typeface="+mn-ea"/>
                <a:cs typeface="+mn-cs"/>
              </a:rPr>
              <a:t>BUDGET REQUEST INSTRUCTIONS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Fiscal Year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Kay Ivey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BaskOldFace"/>
                <a:ea typeface="+mn-ea"/>
                <a:cs typeface="+mn-cs"/>
              </a:rPr>
              <a:t>Governor</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80" name="Picture 8" descr="Seal of Alabama.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786" y="2083489"/>
            <a:ext cx="1840190" cy="16954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8E2DB8C6-EFC8-466D-9BCE-D57F8C537BDB}"/>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55</a:t>
            </a:fld>
            <a:endParaRPr lang="en-US" dirty="0"/>
          </a:p>
        </p:txBody>
      </p:sp>
    </p:spTree>
    <p:extLst>
      <p:ext uri="{BB962C8B-B14F-4D97-AF65-F5344CB8AC3E}">
        <p14:creationId xmlns:p14="http://schemas.microsoft.com/office/powerpoint/2010/main" val="12498803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9113" y="647095"/>
            <a:ext cx="10813774" cy="60785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4472C4"/>
                </a:solidFill>
                <a:effectLst/>
                <a:uLnTx/>
                <a:uFillTx/>
                <a:ea typeface="+mn-ea"/>
                <a:cs typeface="Arial" panose="020B0604020202020204" pitchFamily="34" charset="0"/>
              </a:rPr>
              <a:t>BUDGET REQUEST SUBMISSION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The Code of Alabama, Title 41, Chapter 19, Section 6 (a) (3) states that, each state agency/department, on the date and in the form and content prescribed by the Department of Finance, shall prepare and forward to the Budget Officer the budget requested to carry out its proposed plans in the succeeding fiscal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lvl="0" indent="-285750">
              <a:buFont typeface="Arial" panose="020B0604020202020204" pitchFamily="34" charset="0"/>
              <a:buChar char="•"/>
              <a:defRPr/>
            </a:pPr>
            <a:r>
              <a:rPr lang="en-US" sz="2400" dirty="0"/>
              <a:t>The due date for Budget Request packages, as set by law is November 1st of each year. Therefore, the FY 2022-2023 budget request packages are due Monday, November 1, 2021 (§ 41-4-84, Code of Alabama 1975). </a:t>
            </a:r>
          </a:p>
          <a:p>
            <a:pPr marL="285750" lvl="0" indent="-285750">
              <a:buFont typeface="Arial" panose="020B0604020202020204" pitchFamily="34" charset="0"/>
              <a:buChar char="•"/>
              <a:defRPr/>
            </a:pPr>
            <a:endParaRPr kumimoji="0" lang="en-US" sz="15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In order to comply with the designated submission deadline, a draft budget request will be submitted to EBO.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ea typeface="+mn-ea"/>
                <a:cs typeface="Arial" panose="020B0604020202020204" pitchFamily="34" charset="0"/>
              </a:rPr>
              <a:t>Any changes made by the Commission will be submitted through a budget request revision. </a:t>
            </a:r>
          </a:p>
        </p:txBody>
      </p:sp>
      <p:pic>
        <p:nvPicPr>
          <p:cNvPr id="3" name="Picture 2"/>
          <p:cNvPicPr>
            <a:picLocks noChangeAspect="1"/>
          </p:cNvPicPr>
          <p:nvPr/>
        </p:nvPicPr>
        <p:blipFill>
          <a:blip r:embed="rId2">
            <a:grayscl/>
          </a:blip>
          <a:stretch>
            <a:fillRect/>
          </a:stretch>
        </p:blipFill>
        <p:spPr>
          <a:xfrm>
            <a:off x="689113" y="0"/>
            <a:ext cx="2047152" cy="1769283"/>
          </a:xfrm>
          <a:prstGeom prst="rect">
            <a:avLst/>
          </a:prstGeom>
        </p:spPr>
      </p:pic>
      <p:sp>
        <p:nvSpPr>
          <p:cNvPr id="4" name="Slide Number Placeholder 5">
            <a:extLst>
              <a:ext uri="{FF2B5EF4-FFF2-40B4-BE49-F238E27FC236}">
                <a16:creationId xmlns:a16="http://schemas.microsoft.com/office/drawing/2014/main" id="{D23DA5FA-55B8-4331-A997-2A52DBEB5122}"/>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56</a:t>
            </a:fld>
            <a:endParaRPr lang="en-US" dirty="0"/>
          </a:p>
        </p:txBody>
      </p:sp>
    </p:spTree>
    <p:extLst>
      <p:ext uri="{BB962C8B-B14F-4D97-AF65-F5344CB8AC3E}">
        <p14:creationId xmlns:p14="http://schemas.microsoft.com/office/powerpoint/2010/main" val="2593147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7E84D-2735-4411-BF10-578CD00D76BC}"/>
              </a:ext>
            </a:extLst>
          </p:cNvPr>
          <p:cNvSpPr/>
          <p:nvPr/>
        </p:nvSpPr>
        <p:spPr>
          <a:xfrm>
            <a:off x="1293467" y="1036037"/>
            <a:ext cx="9882552" cy="4785926"/>
          </a:xfrm>
          <a:prstGeom prst="rect">
            <a:avLst/>
          </a:prstGeom>
        </p:spPr>
        <p:txBody>
          <a:bodyPr wrap="square">
            <a:spAutoFit/>
          </a:bodyPr>
          <a:lstStyle/>
          <a:p>
            <a:pPr lvl="0" algn="ctr">
              <a:defRPr/>
            </a:pPr>
            <a:r>
              <a:rPr lang="en-US" sz="2000" b="1" dirty="0">
                <a:solidFill>
                  <a:srgbClr val="4472C4"/>
                </a:solidFill>
                <a:cs typeface="Arial" panose="020B0604020202020204" pitchFamily="34" charset="0"/>
              </a:rPr>
              <a:t>Planning assumptions used in developing the</a:t>
            </a:r>
          </a:p>
          <a:p>
            <a:pPr lvl="0" algn="ctr">
              <a:defRPr/>
            </a:pPr>
            <a:r>
              <a:rPr lang="en-US" sz="2000" b="1" dirty="0">
                <a:solidFill>
                  <a:srgbClr val="4472C4"/>
                </a:solidFill>
                <a:cs typeface="Arial" panose="020B0604020202020204" pitchFamily="34" charset="0"/>
              </a:rPr>
              <a:t>			FY 2022-23 Executive Budget Request:</a:t>
            </a:r>
          </a:p>
          <a:p>
            <a:pPr lvl="0" algn="ctr">
              <a:defRPr/>
            </a:pPr>
            <a:endParaRPr lang="en-US" sz="2000" b="1" dirty="0">
              <a:solidFill>
                <a:prstClr val="black"/>
              </a:solidFill>
              <a:latin typeface="Arial" panose="020B0604020202020204" pitchFamily="34" charset="0"/>
              <a:cs typeface="Arial" panose="020B0604020202020204" pitchFamily="34" charset="0"/>
            </a:endParaRPr>
          </a:p>
          <a:p>
            <a:pPr lvl="0">
              <a:defRPr/>
            </a:pPr>
            <a:r>
              <a:rPr lang="en-US" sz="2000" b="1" dirty="0">
                <a:solidFill>
                  <a:prstClr val="black"/>
                </a:solidFill>
                <a:cs typeface="Arial" panose="020B0604020202020204" pitchFamily="34" charset="0"/>
              </a:rPr>
              <a:t>Planning and Coordination (Operations and Maintenance),  </a:t>
            </a:r>
          </a:p>
          <a:p>
            <a:pPr lvl="0">
              <a:defRPr/>
            </a:pPr>
            <a:r>
              <a:rPr lang="en-US" sz="2000" b="1" dirty="0">
                <a:solidFill>
                  <a:prstClr val="black"/>
                </a:solidFill>
                <a:cs typeface="Arial" panose="020B0604020202020204" pitchFamily="34" charset="0"/>
              </a:rPr>
              <a:t>A 5.0% increase is being requested due to:</a:t>
            </a:r>
          </a:p>
          <a:p>
            <a:pPr lvl="0">
              <a:defRPr/>
            </a:pPr>
            <a:endParaRPr lang="en-US" sz="2000" b="1" dirty="0">
              <a:solidFill>
                <a:prstClr val="black"/>
              </a:solidFill>
              <a:cs typeface="Arial" panose="020B0604020202020204" pitchFamily="34" charset="0"/>
            </a:endParaRPr>
          </a:p>
          <a:p>
            <a:pPr marL="457200" lvl="0" indent="-457200">
              <a:spcBef>
                <a:spcPts val="600"/>
              </a:spcBef>
              <a:buFont typeface="Arial" panose="020B0604020202020204" pitchFamily="34" charset="0"/>
              <a:buChar char="•"/>
              <a:defRPr/>
            </a:pPr>
            <a:r>
              <a:rPr lang="en-US" sz="2000" dirty="0">
                <a:solidFill>
                  <a:prstClr val="black"/>
                </a:solidFill>
                <a:ea typeface="Times New Roman" panose="02020603050405020304" pitchFamily="18" charset="0"/>
                <a:cs typeface="Times New Roman" panose="02020603050405020304" pitchFamily="18" charset="0"/>
              </a:rPr>
              <a:t>An increase is needed for employee termination costs (retirements)</a:t>
            </a:r>
          </a:p>
          <a:p>
            <a:pPr marL="457200" lvl="0" indent="-457200">
              <a:spcBef>
                <a:spcPts val="600"/>
              </a:spcBef>
              <a:buFont typeface="Arial" panose="020B0604020202020204" pitchFamily="34" charset="0"/>
              <a:buChar char="•"/>
              <a:defRPr/>
            </a:pPr>
            <a:r>
              <a:rPr lang="en-US" sz="2000" dirty="0">
                <a:solidFill>
                  <a:prstClr val="black"/>
                </a:solidFill>
                <a:ea typeface="Times New Roman" panose="02020603050405020304" pitchFamily="18" charset="0"/>
                <a:cs typeface="Times New Roman" panose="02020603050405020304" pitchFamily="18" charset="0"/>
              </a:rPr>
              <a:t>Increased costs for building operations and rent</a:t>
            </a:r>
          </a:p>
          <a:p>
            <a:pPr marL="457200" lvl="0" indent="-457200">
              <a:spcBef>
                <a:spcPts val="600"/>
              </a:spcBef>
              <a:buFont typeface="Arial" panose="020B0604020202020204" pitchFamily="34" charset="0"/>
              <a:buChar char="•"/>
              <a:defRPr/>
            </a:pPr>
            <a:r>
              <a:rPr lang="en-US" sz="2000" dirty="0">
                <a:solidFill>
                  <a:prstClr val="black"/>
                </a:solidFill>
                <a:ea typeface="Times New Roman" panose="02020603050405020304" pitchFamily="18" charset="0"/>
                <a:cs typeface="Times New Roman" panose="02020603050405020304" pitchFamily="18" charset="0"/>
              </a:rPr>
              <a:t>Increases are need to cover increases in Information Service Division (ISD) charges, postage, and telephone services</a:t>
            </a:r>
          </a:p>
          <a:p>
            <a:pPr marL="457200" lvl="0" indent="-457200">
              <a:spcBef>
                <a:spcPts val="600"/>
              </a:spcBef>
              <a:buFont typeface="Arial" panose="020B0604020202020204" pitchFamily="34" charset="0"/>
              <a:buChar char="•"/>
              <a:defRPr/>
            </a:pPr>
            <a:r>
              <a:rPr lang="en-US" sz="2000" dirty="0">
                <a:solidFill>
                  <a:prstClr val="black"/>
                </a:solidFill>
                <a:ea typeface="Times New Roman" panose="02020603050405020304" pitchFamily="18" charset="0"/>
                <a:cs typeface="Times New Roman" panose="02020603050405020304" pitchFamily="18" charset="0"/>
              </a:rPr>
              <a:t>Increases are needed for subscriptions, software purchases, replacement of computers and printers, UPS/FedEx shipping costs, State Higher Education Executive Officers organization (SHEEO) dues, and general office supplies</a:t>
            </a:r>
          </a:p>
          <a:p>
            <a:pPr marL="457200" lvl="0" indent="-457200">
              <a:spcBef>
                <a:spcPts val="600"/>
              </a:spcBef>
              <a:buFont typeface="Arial" panose="020B0604020202020204" pitchFamily="34" charset="0"/>
              <a:buChar char="•"/>
              <a:defRPr/>
            </a:pPr>
            <a:r>
              <a:rPr lang="en-US" sz="2000" dirty="0">
                <a:solidFill>
                  <a:prstClr val="black"/>
                </a:solidFill>
                <a:ea typeface="Times New Roman" panose="02020603050405020304" pitchFamily="18" charset="0"/>
                <a:cs typeface="Times New Roman" panose="02020603050405020304" pitchFamily="18" charset="0"/>
              </a:rPr>
              <a:t>Increases are needed for Comptroller Office transaction charges</a:t>
            </a:r>
            <a:endParaRPr lang="en-US" sz="2000" dirty="0"/>
          </a:p>
        </p:txBody>
      </p:sp>
      <p:pic>
        <p:nvPicPr>
          <p:cNvPr id="3" name="Picture 2">
            <a:extLst>
              <a:ext uri="{FF2B5EF4-FFF2-40B4-BE49-F238E27FC236}">
                <a16:creationId xmlns:a16="http://schemas.microsoft.com/office/drawing/2014/main" id="{4FACD7D9-ED63-4BC0-B83F-A133C407FA32}"/>
              </a:ext>
            </a:extLst>
          </p:cNvPr>
          <p:cNvPicPr>
            <a:picLocks noChangeAspect="1"/>
          </p:cNvPicPr>
          <p:nvPr/>
        </p:nvPicPr>
        <p:blipFill>
          <a:blip r:embed="rId2"/>
          <a:stretch>
            <a:fillRect/>
          </a:stretch>
        </p:blipFill>
        <p:spPr>
          <a:xfrm>
            <a:off x="1086078" y="687531"/>
            <a:ext cx="2425084" cy="1062138"/>
          </a:xfrm>
          <a:prstGeom prst="rect">
            <a:avLst/>
          </a:prstGeom>
        </p:spPr>
      </p:pic>
    </p:spTree>
    <p:extLst>
      <p:ext uri="{BB962C8B-B14F-4D97-AF65-F5344CB8AC3E}">
        <p14:creationId xmlns:p14="http://schemas.microsoft.com/office/powerpoint/2010/main" val="1366852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56" y="-85725"/>
            <a:ext cx="11980244" cy="674030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ea typeface="Calibri" panose="020F0502020204030204" pitchFamily="34" charset="0"/>
                <a:cs typeface="Arial" panose="020B0604020202020204" pitchFamily="34" charset="0"/>
              </a:rPr>
              <a:t>Alabama Commission on Higher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ea typeface="Calibri" panose="020F0502020204030204" pitchFamily="34" charset="0"/>
                <a:cs typeface="Arial" panose="020B0604020202020204" pitchFamily="34" charset="0"/>
              </a:rPr>
              <a:t>FY 2022-23 Executive Budget Request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ACHE is requesting a total of </a:t>
            </a:r>
            <a:r>
              <a:rPr kumimoji="0" lang="en-US" sz="2800" b="1" i="0" u="none" strike="noStrike" kern="1200" cap="none" spc="0" normalizeH="0" baseline="0" noProof="0" dirty="0">
                <a:ln>
                  <a:noFill/>
                </a:ln>
                <a:solidFill>
                  <a:srgbClr val="70AD47">
                    <a:lumMod val="75000"/>
                  </a:srgbClr>
                </a:solidFill>
                <a:effectLst/>
                <a:uLnTx/>
                <a:uFillTx/>
                <a:ea typeface="Calibri" panose="020F0502020204030204" pitchFamily="34" charset="0"/>
                <a:cs typeface="Arial" panose="020B0604020202020204" pitchFamily="34" charset="0"/>
              </a:rPr>
              <a:t>$52,002,632 </a:t>
            </a: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for FY 2022-23, of which </a:t>
            </a:r>
            <a:r>
              <a:rPr kumimoji="0" lang="en-US" sz="2800" b="1" i="0" u="none" strike="noStrike" kern="1200" cap="none" spc="0" normalizeH="0" baseline="0" noProof="0" dirty="0">
                <a:ln>
                  <a:noFill/>
                </a:ln>
                <a:solidFill>
                  <a:schemeClr val="accent6">
                    <a:lumMod val="75000"/>
                  </a:schemeClr>
                </a:solidFill>
                <a:effectLst/>
                <a:uLnTx/>
                <a:uFillTx/>
                <a:ea typeface="Calibri" panose="020F0502020204030204" pitchFamily="34" charset="0"/>
                <a:cs typeface="Arial" panose="020B0604020202020204" pitchFamily="34" charset="0"/>
              </a:rPr>
              <a:t>$50,819,643 </a:t>
            </a: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is from state funds.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This represents an overall </a:t>
            </a:r>
            <a:r>
              <a:rPr kumimoji="0" lang="en-US" sz="2800" b="1" i="0" u="none" strike="noStrike" kern="1200" cap="none" spc="0" normalizeH="0" baseline="0" noProof="0" dirty="0">
                <a:ln>
                  <a:noFill/>
                </a:ln>
                <a:solidFill>
                  <a:srgbClr val="70AD47">
                    <a:lumMod val="75000"/>
                  </a:srgbClr>
                </a:solidFill>
                <a:effectLst/>
                <a:uLnTx/>
                <a:uFillTx/>
                <a:ea typeface="Calibri" panose="020F0502020204030204" pitchFamily="34" charset="0"/>
                <a:cs typeface="Arial" panose="020B0604020202020204" pitchFamily="34" charset="0"/>
              </a:rPr>
              <a:t>9.57%</a:t>
            </a: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increase over the total amount appropriated for FY 2021-22.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The FY 2022-23 Request contains requests for 35 programs under 5 appropriation units.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This includes requests for three new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8901371" y="5078701"/>
            <a:ext cx="2161657" cy="1575881"/>
          </a:xfrm>
          <a:prstGeom prst="rect">
            <a:avLst/>
          </a:prstGeom>
        </p:spPr>
      </p:pic>
      <p:sp>
        <p:nvSpPr>
          <p:cNvPr id="5" name="Slide Number Placeholder 5">
            <a:extLst>
              <a:ext uri="{FF2B5EF4-FFF2-40B4-BE49-F238E27FC236}">
                <a16:creationId xmlns:a16="http://schemas.microsoft.com/office/drawing/2014/main" id="{699EA2D4-819E-42C7-A1C0-060A417EF4FE}"/>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58</a:t>
            </a:fld>
            <a:endParaRPr lang="en-US" dirty="0"/>
          </a:p>
        </p:txBody>
      </p:sp>
    </p:spTree>
    <p:extLst>
      <p:ext uri="{BB962C8B-B14F-4D97-AF65-F5344CB8AC3E}">
        <p14:creationId xmlns:p14="http://schemas.microsoft.com/office/powerpoint/2010/main" val="4086464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9F64BA-D65A-4CA1-9D58-F4664CA3FDE3}"/>
              </a:ext>
            </a:extLst>
          </p:cNvPr>
          <p:cNvSpPr/>
          <p:nvPr/>
        </p:nvSpPr>
        <p:spPr>
          <a:xfrm>
            <a:off x="922215" y="302359"/>
            <a:ext cx="10832123" cy="6309420"/>
          </a:xfrm>
          <a:prstGeom prst="rect">
            <a:avLst/>
          </a:prstGeom>
        </p:spPr>
        <p:txBody>
          <a:bodyPr wrap="square">
            <a:spAutoFit/>
          </a:bodyPr>
          <a:lstStyle/>
          <a:p>
            <a:pPr lvl="0" algn="ctr">
              <a:defRPr/>
            </a:pPr>
            <a:r>
              <a:rPr lang="en-US" sz="4000" b="1" dirty="0">
                <a:solidFill>
                  <a:srgbClr val="4472C4"/>
                </a:solidFill>
                <a:cs typeface="Arial" panose="020B0604020202020204" pitchFamily="34" charset="0"/>
              </a:rPr>
              <a:t>Assumptions for Other Existing Programs </a:t>
            </a:r>
          </a:p>
          <a:p>
            <a:pPr lvl="0">
              <a:defRPr/>
            </a:pPr>
            <a:endParaRPr lang="en-US" sz="2800" b="1" dirty="0">
              <a:solidFill>
                <a:prstClr val="black"/>
              </a:solidFill>
              <a:cs typeface="Arial" panose="020B0604020202020204" pitchFamily="34" charset="0"/>
            </a:endParaRPr>
          </a:p>
          <a:p>
            <a:pPr marL="457200" lvl="0" indent="-457200">
              <a:buFont typeface="Arial" panose="020B0604020202020204" pitchFamily="34" charset="0"/>
              <a:buChar char="•"/>
              <a:defRPr/>
            </a:pPr>
            <a:r>
              <a:rPr lang="en-US" sz="2800" b="1" dirty="0">
                <a:solidFill>
                  <a:srgbClr val="000000"/>
                </a:solidFill>
                <a:ea typeface="Times New Roman" panose="02020603050405020304" pitchFamily="18" charset="0"/>
                <a:cs typeface="Times New Roman" panose="02020603050405020304" pitchFamily="18" charset="0"/>
              </a:rPr>
              <a:t>5% for Student Assistance </a:t>
            </a:r>
          </a:p>
          <a:p>
            <a:pPr marL="457200" lvl="0" indent="-457200">
              <a:buFont typeface="Arial" panose="020B0604020202020204" pitchFamily="34" charset="0"/>
              <a:buChar char="•"/>
              <a:defRPr/>
            </a:pPr>
            <a:r>
              <a:rPr lang="en-US" sz="2800" b="1" dirty="0">
                <a:solidFill>
                  <a:srgbClr val="000000"/>
                </a:solidFill>
                <a:ea typeface="Times New Roman" panose="02020603050405020304" pitchFamily="18" charset="0"/>
                <a:cs typeface="Times New Roman" panose="02020603050405020304" pitchFamily="18" charset="0"/>
              </a:rPr>
              <a:t>5% for other Educational Activities</a:t>
            </a:r>
          </a:p>
          <a:p>
            <a:pPr marL="457200" lvl="0" indent="-457200">
              <a:buFont typeface="Arial" panose="020B0604020202020204" pitchFamily="34" charset="0"/>
              <a:buChar char="•"/>
              <a:defRPr/>
            </a:pPr>
            <a:r>
              <a:rPr lang="en-US" sz="2800" b="1" dirty="0">
                <a:solidFill>
                  <a:srgbClr val="000000"/>
                </a:solidFill>
                <a:ea typeface="Times New Roman" panose="02020603050405020304" pitchFamily="18" charset="0"/>
                <a:cs typeface="Times New Roman" panose="02020603050405020304" pitchFamily="18" charset="0"/>
              </a:rPr>
              <a:t>Most State Programs are held at prior year appropriations</a:t>
            </a:r>
            <a:r>
              <a:rPr lang="en-US" sz="2800" dirty="0">
                <a:solidFill>
                  <a:srgbClr val="000000"/>
                </a:solidFill>
                <a:ea typeface="Times New Roman" panose="02020603050405020304" pitchFamily="18" charset="0"/>
                <a:cs typeface="Times New Roman" panose="02020603050405020304" pitchFamily="18" charset="0"/>
              </a:rPr>
              <a:t>, except for: </a:t>
            </a:r>
          </a:p>
          <a:p>
            <a:pPr marL="914400" lvl="1" indent="-457200">
              <a:buFont typeface="Arial" panose="020B0604020202020204" pitchFamily="34" charset="0"/>
              <a:buChar char="•"/>
              <a:defRPr/>
            </a:pPr>
            <a:r>
              <a:rPr lang="en-US" sz="2800" b="1" dirty="0">
                <a:solidFill>
                  <a:srgbClr val="FF0000"/>
                </a:solidFill>
                <a:ea typeface="Times New Roman" panose="02020603050405020304" pitchFamily="18" charset="0"/>
                <a:cs typeface="Times New Roman" panose="02020603050405020304" pitchFamily="18" charset="0"/>
              </a:rPr>
              <a:t>AKEEP, </a:t>
            </a:r>
            <a:r>
              <a:rPr lang="en-US" sz="2800" dirty="0">
                <a:solidFill>
                  <a:srgbClr val="000000"/>
                </a:solidFill>
                <a:ea typeface="Times New Roman" panose="02020603050405020304" pitchFamily="18" charset="0"/>
                <a:cs typeface="Times New Roman" panose="02020603050405020304" pitchFamily="18" charset="0"/>
              </a:rPr>
              <a:t>50% increase ($49,473) to support their initiative to help address Alabama’s Teacher shortage in Math and Science.</a:t>
            </a:r>
          </a:p>
          <a:p>
            <a:pPr marL="914400" lvl="1" indent="-457200">
              <a:buFont typeface="Arial" panose="020B0604020202020204" pitchFamily="34" charset="0"/>
              <a:buChar char="•"/>
              <a:defRPr/>
            </a:pPr>
            <a:r>
              <a:rPr lang="en-US" sz="2800" dirty="0">
                <a:solidFill>
                  <a:srgbClr val="000000"/>
                </a:solidFill>
                <a:ea typeface="Times New Roman" panose="02020603050405020304" pitchFamily="18" charset="0"/>
                <a:cs typeface="Times New Roman" panose="02020603050405020304" pitchFamily="18" charset="0"/>
              </a:rPr>
              <a:t>The first cohort of licensed teachers from South Korea are now being enrolled in graduate schools in Alabama and will soon have teaching experiences in participating school districts. </a:t>
            </a:r>
          </a:p>
          <a:p>
            <a:pPr marL="914400" lvl="1" indent="-457200">
              <a:buFont typeface="Arial" panose="020B0604020202020204" pitchFamily="34" charset="0"/>
              <a:buChar char="•"/>
              <a:defRPr/>
            </a:pPr>
            <a:r>
              <a:rPr lang="en-US" sz="2800" b="1" dirty="0">
                <a:solidFill>
                  <a:srgbClr val="FF0000"/>
                </a:solidFill>
                <a:ea typeface="Times New Roman" panose="02020603050405020304" pitchFamily="18" charset="0"/>
                <a:cs typeface="Times New Roman" panose="02020603050405020304" pitchFamily="18" charset="0"/>
              </a:rPr>
              <a:t>HBCU Consortium </a:t>
            </a:r>
            <a:r>
              <a:rPr lang="en-US" sz="2800" dirty="0">
                <a:solidFill>
                  <a:srgbClr val="000000"/>
                </a:solidFill>
                <a:ea typeface="Times New Roman" panose="02020603050405020304" pitchFamily="18" charset="0"/>
                <a:cs typeface="Times New Roman" panose="02020603050405020304" pitchFamily="18" charset="0"/>
              </a:rPr>
              <a:t>12%  ($82,500) increase to support professional development opportunities for member institution staff.</a:t>
            </a:r>
          </a:p>
          <a:p>
            <a:pPr marL="457200" lvl="0" indent="-457200">
              <a:buFont typeface="Arial" panose="020B0604020202020204" pitchFamily="34" charset="0"/>
              <a:buChar char="•"/>
              <a:defRPr/>
            </a:pPr>
            <a:endParaRPr lang="en-US" sz="2800" b="1" dirty="0">
              <a:solidFill>
                <a:srgbClr val="0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82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6</a:t>
            </a:fld>
            <a:endParaRPr lang="en-US" dirty="0"/>
          </a:p>
        </p:txBody>
      </p:sp>
      <p:sp>
        <p:nvSpPr>
          <p:cNvPr id="5" name="Title 1"/>
          <p:cNvSpPr txBox="1">
            <a:spLocks/>
          </p:cNvSpPr>
          <p:nvPr/>
        </p:nvSpPr>
        <p:spPr>
          <a:xfrm>
            <a:off x="112015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4472C4"/>
                </a:solidFill>
                <a:latin typeface="+mn-lt"/>
              </a:rPr>
              <a:t>V.   CHAIRMAN’S REPORT</a:t>
            </a:r>
            <a:r>
              <a:rPr lang="en-US" b="1" spc="300" dirty="0">
                <a:solidFill>
                  <a:srgbClr val="4472C4"/>
                </a:solidFill>
                <a:latin typeface="+mn-lt"/>
              </a:rPr>
              <a:t>  </a:t>
            </a:r>
            <a:endParaRPr lang="en-US" b="1" dirty="0">
              <a:solidFill>
                <a:srgbClr val="4472C4"/>
              </a:solidFill>
              <a:latin typeface="+mn-lt"/>
            </a:endParaRPr>
          </a:p>
        </p:txBody>
      </p:sp>
      <p:pic>
        <p:nvPicPr>
          <p:cNvPr id="17410" name="Picture 2" descr="Image result for hand holding repor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64693" y="2323578"/>
            <a:ext cx="3062614" cy="306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68645A-F713-4BBC-AD62-20080E8F153D}"/>
              </a:ext>
            </a:extLst>
          </p:cNvPr>
          <p:cNvPicPr>
            <a:picLocks noChangeAspect="1"/>
          </p:cNvPicPr>
          <p:nvPr/>
        </p:nvPicPr>
        <p:blipFill>
          <a:blip r:embed="rId2"/>
          <a:stretch>
            <a:fillRect/>
          </a:stretch>
        </p:blipFill>
        <p:spPr>
          <a:xfrm>
            <a:off x="150142" y="225298"/>
            <a:ext cx="11830050" cy="6172200"/>
          </a:xfrm>
          <a:prstGeom prst="rect">
            <a:avLst/>
          </a:prstGeom>
        </p:spPr>
      </p:pic>
      <p:sp>
        <p:nvSpPr>
          <p:cNvPr id="3" name="Slide Number Placeholder 5">
            <a:extLst>
              <a:ext uri="{FF2B5EF4-FFF2-40B4-BE49-F238E27FC236}">
                <a16:creationId xmlns:a16="http://schemas.microsoft.com/office/drawing/2014/main" id="{6E7FC495-61F7-47C8-9D6D-359F06B16122}"/>
              </a:ext>
            </a:extLst>
          </p:cNvPr>
          <p:cNvSpPr>
            <a:spLocks noGrp="1"/>
          </p:cNvSpPr>
          <p:nvPr>
            <p:ph type="sldNum" sz="quarter" idx="12"/>
          </p:nvPr>
        </p:nvSpPr>
        <p:spPr/>
        <p:txBody>
          <a:bodyPr/>
          <a:lstStyle/>
          <a:p>
            <a:fld id="{15C3AF50-45D8-4144-B114-A385979F8C17}" type="slidenum">
              <a:rPr lang="en-US" smtClean="0"/>
              <a:t>60</a:t>
            </a:fld>
            <a:endParaRPr lang="en-US" dirty="0"/>
          </a:p>
        </p:txBody>
      </p:sp>
      <p:sp>
        <p:nvSpPr>
          <p:cNvPr id="2" name="Arrow: Right 1">
            <a:extLst>
              <a:ext uri="{FF2B5EF4-FFF2-40B4-BE49-F238E27FC236}">
                <a16:creationId xmlns:a16="http://schemas.microsoft.com/office/drawing/2014/main" id="{A85E20E1-338B-4748-87C4-8D7D8A378450}"/>
              </a:ext>
            </a:extLst>
          </p:cNvPr>
          <p:cNvSpPr/>
          <p:nvPr/>
        </p:nvSpPr>
        <p:spPr>
          <a:xfrm rot="10800000">
            <a:off x="11800439" y="1079540"/>
            <a:ext cx="179753"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F89308A2-F050-402E-B263-F14B2221AB65}"/>
              </a:ext>
            </a:extLst>
          </p:cNvPr>
          <p:cNvSpPr/>
          <p:nvPr/>
        </p:nvSpPr>
        <p:spPr>
          <a:xfrm rot="10800000">
            <a:off x="11800439" y="3429000"/>
            <a:ext cx="179753" cy="179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FF4F3B3-1195-4775-820D-C47828E1ADF7}"/>
              </a:ext>
            </a:extLst>
          </p:cNvPr>
          <p:cNvPicPr>
            <a:picLocks noChangeAspect="1"/>
          </p:cNvPicPr>
          <p:nvPr/>
        </p:nvPicPr>
        <p:blipFill rotWithShape="1">
          <a:blip r:embed="rId3"/>
          <a:srcRect t="26283" b="37573"/>
          <a:stretch/>
        </p:blipFill>
        <p:spPr>
          <a:xfrm>
            <a:off x="74253" y="5478032"/>
            <a:ext cx="586822" cy="123194"/>
          </a:xfrm>
          <a:prstGeom prst="rect">
            <a:avLst/>
          </a:prstGeom>
        </p:spPr>
      </p:pic>
      <p:pic>
        <p:nvPicPr>
          <p:cNvPr id="8" name="Picture 7">
            <a:extLst>
              <a:ext uri="{FF2B5EF4-FFF2-40B4-BE49-F238E27FC236}">
                <a16:creationId xmlns:a16="http://schemas.microsoft.com/office/drawing/2014/main" id="{C592EF7C-B2D6-491F-9CD4-C8688DF3A6C1}"/>
              </a:ext>
            </a:extLst>
          </p:cNvPr>
          <p:cNvPicPr>
            <a:picLocks noChangeAspect="1"/>
          </p:cNvPicPr>
          <p:nvPr/>
        </p:nvPicPr>
        <p:blipFill rotWithShape="1">
          <a:blip r:embed="rId4"/>
          <a:srcRect t="14177" b="32566"/>
          <a:stretch/>
        </p:blipFill>
        <p:spPr>
          <a:xfrm>
            <a:off x="92543" y="5614450"/>
            <a:ext cx="568532" cy="176036"/>
          </a:xfrm>
          <a:prstGeom prst="rect">
            <a:avLst/>
          </a:prstGeom>
        </p:spPr>
      </p:pic>
      <p:sp>
        <p:nvSpPr>
          <p:cNvPr id="9" name="TextBox 8">
            <a:extLst>
              <a:ext uri="{FF2B5EF4-FFF2-40B4-BE49-F238E27FC236}">
                <a16:creationId xmlns:a16="http://schemas.microsoft.com/office/drawing/2014/main" id="{BFD911B7-CE4C-411F-BE20-9EFD311826D3}"/>
              </a:ext>
            </a:extLst>
          </p:cNvPr>
          <p:cNvSpPr txBox="1"/>
          <p:nvPr/>
        </p:nvSpPr>
        <p:spPr>
          <a:xfrm>
            <a:off x="186394" y="6397498"/>
            <a:ext cx="4209394" cy="369332"/>
          </a:xfrm>
          <a:prstGeom prst="rect">
            <a:avLst/>
          </a:prstGeom>
          <a:noFill/>
        </p:spPr>
        <p:txBody>
          <a:bodyPr wrap="square" rtlCol="0">
            <a:spAutoFit/>
          </a:bodyPr>
          <a:lstStyle/>
          <a:p>
            <a:r>
              <a:rPr lang="en-US" b="1" dirty="0">
                <a:solidFill>
                  <a:schemeClr val="bg1">
                    <a:lumMod val="50000"/>
                  </a:schemeClr>
                </a:solidFill>
              </a:rPr>
              <a:t>* 5% increase over prior year </a:t>
            </a:r>
          </a:p>
        </p:txBody>
      </p:sp>
      <p:sp>
        <p:nvSpPr>
          <p:cNvPr id="22" name="Arrow: Right 21">
            <a:extLst>
              <a:ext uri="{FF2B5EF4-FFF2-40B4-BE49-F238E27FC236}">
                <a16:creationId xmlns:a16="http://schemas.microsoft.com/office/drawing/2014/main" id="{AB7C9D81-0EC5-40BB-A698-58BBB6D3215D}"/>
              </a:ext>
            </a:extLst>
          </p:cNvPr>
          <p:cNvSpPr/>
          <p:nvPr/>
        </p:nvSpPr>
        <p:spPr>
          <a:xfrm rot="10800000">
            <a:off x="10978678" y="5463690"/>
            <a:ext cx="693220" cy="540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6B07D4-9015-44B9-B843-28C4B30FF52C}"/>
              </a:ext>
            </a:extLst>
          </p:cNvPr>
          <p:cNvSpPr/>
          <p:nvPr/>
        </p:nvSpPr>
        <p:spPr>
          <a:xfrm>
            <a:off x="117486" y="5421085"/>
            <a:ext cx="11753419" cy="5904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540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2" grpId="0" animBg="1"/>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4D777-741E-4645-917A-9D2F4FC27BA3}"/>
              </a:ext>
            </a:extLst>
          </p:cNvPr>
          <p:cNvPicPr>
            <a:picLocks noChangeAspect="1"/>
          </p:cNvPicPr>
          <p:nvPr/>
        </p:nvPicPr>
        <p:blipFill rotWithShape="1">
          <a:blip r:embed="rId2"/>
          <a:srcRect l="880"/>
          <a:stretch/>
        </p:blipFill>
        <p:spPr>
          <a:xfrm>
            <a:off x="172209" y="144200"/>
            <a:ext cx="11593635" cy="6350143"/>
          </a:xfrm>
          <a:prstGeom prst="rect">
            <a:avLst/>
          </a:prstGeom>
        </p:spPr>
      </p:pic>
      <p:sp>
        <p:nvSpPr>
          <p:cNvPr id="6" name="TextBox 5">
            <a:extLst>
              <a:ext uri="{FF2B5EF4-FFF2-40B4-BE49-F238E27FC236}">
                <a16:creationId xmlns:a16="http://schemas.microsoft.com/office/drawing/2014/main" id="{2A0BABED-F16A-4CD2-BD63-4481E9367479}"/>
              </a:ext>
            </a:extLst>
          </p:cNvPr>
          <p:cNvSpPr txBox="1"/>
          <p:nvPr/>
        </p:nvSpPr>
        <p:spPr>
          <a:xfrm>
            <a:off x="172209" y="6410261"/>
            <a:ext cx="6630661" cy="369332"/>
          </a:xfrm>
          <a:prstGeom prst="rect">
            <a:avLst/>
          </a:prstGeom>
          <a:noFill/>
        </p:spPr>
        <p:txBody>
          <a:bodyPr wrap="square" rtlCol="0">
            <a:spAutoFit/>
          </a:bodyPr>
          <a:lstStyle/>
          <a:p>
            <a:r>
              <a:rPr lang="en-US" b="1" dirty="0">
                <a:solidFill>
                  <a:srgbClr val="0070C0"/>
                </a:solidFill>
              </a:rPr>
              <a:t># denotes only recommended increases</a:t>
            </a:r>
          </a:p>
        </p:txBody>
      </p:sp>
      <p:sp>
        <p:nvSpPr>
          <p:cNvPr id="4" name="Rectangle 3">
            <a:extLst>
              <a:ext uri="{FF2B5EF4-FFF2-40B4-BE49-F238E27FC236}">
                <a16:creationId xmlns:a16="http://schemas.microsoft.com/office/drawing/2014/main" id="{40960E61-61CC-4D64-A122-22149D54A69E}"/>
              </a:ext>
            </a:extLst>
          </p:cNvPr>
          <p:cNvSpPr/>
          <p:nvPr/>
        </p:nvSpPr>
        <p:spPr>
          <a:xfrm>
            <a:off x="10442447" y="4588177"/>
            <a:ext cx="352982" cy="369332"/>
          </a:xfrm>
          <a:prstGeom prst="rect">
            <a:avLst/>
          </a:prstGeom>
        </p:spPr>
        <p:txBody>
          <a:bodyPr wrap="none">
            <a:spAutoFit/>
          </a:bodyPr>
          <a:lstStyle/>
          <a:p>
            <a:r>
              <a:rPr lang="en-US" b="1" dirty="0">
                <a:solidFill>
                  <a:srgbClr val="0070C0"/>
                </a:solidFill>
              </a:rPr>
              <a:t># </a:t>
            </a:r>
            <a:endParaRPr lang="en-US" dirty="0"/>
          </a:p>
        </p:txBody>
      </p:sp>
      <p:sp>
        <p:nvSpPr>
          <p:cNvPr id="7" name="Rectangle 6">
            <a:extLst>
              <a:ext uri="{FF2B5EF4-FFF2-40B4-BE49-F238E27FC236}">
                <a16:creationId xmlns:a16="http://schemas.microsoft.com/office/drawing/2014/main" id="{2D5865EF-E163-4657-82B4-E2108D03AA76}"/>
              </a:ext>
            </a:extLst>
          </p:cNvPr>
          <p:cNvSpPr/>
          <p:nvPr/>
        </p:nvSpPr>
        <p:spPr>
          <a:xfrm>
            <a:off x="10442447" y="4773046"/>
            <a:ext cx="352982" cy="369332"/>
          </a:xfrm>
          <a:prstGeom prst="rect">
            <a:avLst/>
          </a:prstGeom>
        </p:spPr>
        <p:txBody>
          <a:bodyPr wrap="none">
            <a:spAutoFit/>
          </a:bodyPr>
          <a:lstStyle/>
          <a:p>
            <a:r>
              <a:rPr lang="en-US" b="1" dirty="0">
                <a:solidFill>
                  <a:srgbClr val="0070C0"/>
                </a:solidFill>
              </a:rPr>
              <a:t># </a:t>
            </a:r>
            <a:endParaRPr lang="en-US" dirty="0"/>
          </a:p>
        </p:txBody>
      </p:sp>
      <p:sp>
        <p:nvSpPr>
          <p:cNvPr id="3" name="Arrow: Right 2">
            <a:extLst>
              <a:ext uri="{FF2B5EF4-FFF2-40B4-BE49-F238E27FC236}">
                <a16:creationId xmlns:a16="http://schemas.microsoft.com/office/drawing/2014/main" id="{2554F7C9-1C35-4942-A653-1B2BFA109D13}"/>
              </a:ext>
            </a:extLst>
          </p:cNvPr>
          <p:cNvSpPr/>
          <p:nvPr/>
        </p:nvSpPr>
        <p:spPr>
          <a:xfrm rot="10800000">
            <a:off x="11327541" y="4588178"/>
            <a:ext cx="692250" cy="488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24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C0CB9C1-6CBA-4D37-9DA1-0142AA5A0F01}"/>
              </a:ext>
            </a:extLst>
          </p:cNvPr>
          <p:cNvSpPr>
            <a:spLocks noGrp="1"/>
          </p:cNvSpPr>
          <p:nvPr>
            <p:ph type="sldNum" sz="quarter" idx="12"/>
          </p:nvPr>
        </p:nvSpPr>
        <p:spPr/>
        <p:txBody>
          <a:bodyPr/>
          <a:lstStyle/>
          <a:p>
            <a:fld id="{15C3AF50-45D8-4144-B114-A385979F8C17}" type="slidenum">
              <a:rPr lang="en-US" smtClean="0"/>
              <a:t>62</a:t>
            </a:fld>
            <a:endParaRPr lang="en-US" dirty="0"/>
          </a:p>
        </p:txBody>
      </p:sp>
      <p:pic>
        <p:nvPicPr>
          <p:cNvPr id="2" name="Picture 1">
            <a:extLst>
              <a:ext uri="{FF2B5EF4-FFF2-40B4-BE49-F238E27FC236}">
                <a16:creationId xmlns:a16="http://schemas.microsoft.com/office/drawing/2014/main" id="{49D2BFE8-B3D7-4FAD-ABEA-1E0D2311DAFB}"/>
              </a:ext>
            </a:extLst>
          </p:cNvPr>
          <p:cNvPicPr>
            <a:picLocks noChangeAspect="1"/>
          </p:cNvPicPr>
          <p:nvPr/>
        </p:nvPicPr>
        <p:blipFill>
          <a:blip r:embed="rId2"/>
          <a:stretch>
            <a:fillRect/>
          </a:stretch>
        </p:blipFill>
        <p:spPr>
          <a:xfrm>
            <a:off x="753905" y="0"/>
            <a:ext cx="10868748" cy="6858000"/>
          </a:xfrm>
          <a:prstGeom prst="rect">
            <a:avLst/>
          </a:prstGeom>
        </p:spPr>
      </p:pic>
      <p:sp>
        <p:nvSpPr>
          <p:cNvPr id="4" name="Arrow: Right 3">
            <a:extLst>
              <a:ext uri="{FF2B5EF4-FFF2-40B4-BE49-F238E27FC236}">
                <a16:creationId xmlns:a16="http://schemas.microsoft.com/office/drawing/2014/main" id="{6E296813-8359-4F3B-85EC-25186422BB71}"/>
              </a:ext>
            </a:extLst>
          </p:cNvPr>
          <p:cNvSpPr/>
          <p:nvPr/>
        </p:nvSpPr>
        <p:spPr>
          <a:xfrm>
            <a:off x="3072384" y="5321808"/>
            <a:ext cx="2642616" cy="14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0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56" y="-85725"/>
            <a:ext cx="11980244" cy="674030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Century Gothic" panose="020B050202020202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ea typeface="Calibri" panose="020F0502020204030204" pitchFamily="34" charset="0"/>
                <a:cs typeface="Arial" panose="020B0604020202020204" pitchFamily="34" charset="0"/>
              </a:rPr>
              <a:t>Alabama Commission on Higher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ea typeface="Calibri" panose="020F0502020204030204" pitchFamily="34" charset="0"/>
                <a:cs typeface="Arial" panose="020B0604020202020204" pitchFamily="34" charset="0"/>
              </a:rPr>
              <a:t>FY 2022-23 Executive Budget Request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ACHE is requesting a total of </a:t>
            </a:r>
            <a:r>
              <a:rPr kumimoji="0" lang="en-US" sz="2800" b="1" i="0" u="none" strike="noStrike" kern="1200" cap="none" spc="0" normalizeH="0" baseline="0" noProof="0" dirty="0">
                <a:ln>
                  <a:noFill/>
                </a:ln>
                <a:solidFill>
                  <a:srgbClr val="70AD47">
                    <a:lumMod val="75000"/>
                  </a:srgbClr>
                </a:solidFill>
                <a:effectLst/>
                <a:uLnTx/>
                <a:uFillTx/>
                <a:ea typeface="Calibri" panose="020F0502020204030204" pitchFamily="34" charset="0"/>
                <a:cs typeface="Arial" panose="020B0604020202020204" pitchFamily="34" charset="0"/>
              </a:rPr>
              <a:t>$52,002,632 </a:t>
            </a: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for FY 2022-23, of which </a:t>
            </a:r>
            <a:r>
              <a:rPr kumimoji="0" lang="en-US" sz="2800" b="1" i="0" u="none" strike="noStrike" kern="1200" cap="none" spc="0" normalizeH="0" baseline="0" noProof="0" dirty="0">
                <a:ln>
                  <a:noFill/>
                </a:ln>
                <a:solidFill>
                  <a:schemeClr val="accent6">
                    <a:lumMod val="75000"/>
                  </a:schemeClr>
                </a:solidFill>
                <a:effectLst/>
                <a:uLnTx/>
                <a:uFillTx/>
                <a:ea typeface="Calibri" panose="020F0502020204030204" pitchFamily="34" charset="0"/>
                <a:cs typeface="Arial" panose="020B0604020202020204" pitchFamily="34" charset="0"/>
              </a:rPr>
              <a:t>$50,819,643 </a:t>
            </a: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is from state funds.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This represents an overall </a:t>
            </a:r>
            <a:r>
              <a:rPr kumimoji="0" lang="en-US" sz="2800" b="1" i="0" u="none" strike="noStrike" kern="1200" cap="none" spc="0" normalizeH="0" baseline="0" noProof="0" dirty="0">
                <a:ln>
                  <a:noFill/>
                </a:ln>
                <a:solidFill>
                  <a:srgbClr val="70AD47">
                    <a:lumMod val="75000"/>
                  </a:srgbClr>
                </a:solidFill>
                <a:effectLst/>
                <a:uLnTx/>
                <a:uFillTx/>
                <a:ea typeface="Calibri" panose="020F0502020204030204" pitchFamily="34" charset="0"/>
                <a:cs typeface="Arial" panose="020B0604020202020204" pitchFamily="34" charset="0"/>
              </a:rPr>
              <a:t>9.57%</a:t>
            </a: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increase over the total amount appropriated for FY 2021-22.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This includes requests for three new programs: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ea typeface="Calibri" panose="020F0502020204030204" pitchFamily="34" charset="0"/>
                <a:cs typeface="Arial" panose="020B0604020202020204" pitchFamily="34" charset="0"/>
              </a:rPr>
              <a:t>FAFSA Completion ($500,000)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ea typeface="Calibri" panose="020F0502020204030204" pitchFamily="34" charset="0"/>
                <a:cs typeface="Arial" panose="020B0604020202020204" pitchFamily="34" charset="0"/>
              </a:rPr>
              <a:t>Alabama Gear Up ($2,500,000)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Higher education Micro-Credentials Fund ($1,000,000)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5">
            <a:extLst>
              <a:ext uri="{FF2B5EF4-FFF2-40B4-BE49-F238E27FC236}">
                <a16:creationId xmlns:a16="http://schemas.microsoft.com/office/drawing/2014/main" id="{699EA2D4-819E-42C7-A1C0-060A417EF4FE}"/>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63</a:t>
            </a:fld>
            <a:endParaRPr lang="en-US" dirty="0"/>
          </a:p>
        </p:txBody>
      </p:sp>
    </p:spTree>
    <p:extLst>
      <p:ext uri="{BB962C8B-B14F-4D97-AF65-F5344CB8AC3E}">
        <p14:creationId xmlns:p14="http://schemas.microsoft.com/office/powerpoint/2010/main" val="2025475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8836-795E-428E-9168-29B71D98F875}"/>
              </a:ext>
            </a:extLst>
          </p:cNvPr>
          <p:cNvSpPr>
            <a:spLocks noGrp="1"/>
          </p:cNvSpPr>
          <p:nvPr>
            <p:ph type="ctrTitle"/>
          </p:nvPr>
        </p:nvSpPr>
        <p:spPr>
          <a:xfrm>
            <a:off x="1078992" y="316163"/>
            <a:ext cx="9589008" cy="1284037"/>
          </a:xfrm>
        </p:spPr>
        <p:txBody>
          <a:bodyPr>
            <a:normAutofit fontScale="90000"/>
          </a:bodyPr>
          <a:lstStyle/>
          <a:p>
            <a:pPr>
              <a:lnSpc>
                <a:spcPct val="150000"/>
              </a:lnSpc>
            </a:pPr>
            <a:r>
              <a:rPr lang="en-US" sz="3200" b="1" dirty="0">
                <a:solidFill>
                  <a:srgbClr val="4472C4"/>
                </a:solidFill>
                <a:latin typeface="+mn-lt"/>
                <a:cs typeface="Arial" panose="020B0604020202020204" pitchFamily="34" charset="0"/>
              </a:rPr>
              <a:t>B. Finance Sub-Committee Budget Recommendations</a:t>
            </a:r>
            <a:br>
              <a:rPr lang="en-US" sz="3200" b="1" dirty="0">
                <a:solidFill>
                  <a:srgbClr val="4472C4"/>
                </a:solidFill>
                <a:latin typeface="+mn-lt"/>
                <a:cs typeface="Arial" panose="020B0604020202020204" pitchFamily="34" charset="0"/>
              </a:rPr>
            </a:br>
            <a:r>
              <a:rPr lang="en-US" sz="3200" b="1" dirty="0">
                <a:solidFill>
                  <a:srgbClr val="4472C4"/>
                </a:solidFill>
                <a:latin typeface="+mn-lt"/>
                <a:cs typeface="Arial" panose="020B0604020202020204" pitchFamily="34" charset="0"/>
              </a:rPr>
              <a:t>2. Consolidated Budget Recommendation for FY 2022-2023</a:t>
            </a:r>
          </a:p>
        </p:txBody>
      </p:sp>
    </p:spTree>
    <p:extLst>
      <p:ext uri="{BB962C8B-B14F-4D97-AF65-F5344CB8AC3E}">
        <p14:creationId xmlns:p14="http://schemas.microsoft.com/office/powerpoint/2010/main" val="2363943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0CA63-757A-4A32-93CF-E3D74C04D056}"/>
              </a:ext>
            </a:extLst>
          </p:cNvPr>
          <p:cNvSpPr/>
          <p:nvPr/>
        </p:nvSpPr>
        <p:spPr>
          <a:xfrm>
            <a:off x="1196503" y="1506832"/>
            <a:ext cx="9520136" cy="2292935"/>
          </a:xfrm>
          <a:prstGeom prst="rect">
            <a:avLst/>
          </a:prstGeom>
        </p:spPr>
        <p:txBody>
          <a:bodyPr wrap="square">
            <a:spAutoFit/>
          </a:bodyPr>
          <a:lstStyle/>
          <a:p>
            <a:pPr algn="ctr"/>
            <a:r>
              <a:rPr lang="en-US" sz="3500" b="1" kern="1400" dirty="0">
                <a:solidFill>
                  <a:srgbClr val="0070C0"/>
                </a:solidFill>
                <a:ea typeface="+mj-ea"/>
                <a:cs typeface="+mj-cs"/>
              </a:rPr>
              <a:t>Consolidated Budget Recommendation (CBR) for FY 2022-2023</a:t>
            </a:r>
          </a:p>
          <a:p>
            <a:pPr algn="ctr"/>
            <a:r>
              <a:rPr lang="en-US" sz="3200" kern="1400" dirty="0">
                <a:solidFill>
                  <a:srgbClr val="0070C0"/>
                </a:solidFill>
                <a:ea typeface="+mj-ea"/>
                <a:cs typeface="+mj-cs"/>
              </a:rPr>
              <a:t>	</a:t>
            </a:r>
            <a:endParaRPr lang="en-US" sz="2800" kern="1400" dirty="0">
              <a:solidFill>
                <a:srgbClr val="0070C0"/>
              </a:solidFill>
              <a:ea typeface="+mj-ea"/>
              <a:cs typeface="+mj-cs"/>
            </a:endParaRPr>
          </a:p>
          <a:p>
            <a:pPr algn="ctr"/>
            <a:r>
              <a:rPr lang="en-US" sz="3600" i="1" kern="1400" dirty="0">
                <a:solidFill>
                  <a:srgbClr val="0070C0"/>
                </a:solidFill>
                <a:ea typeface="+mj-ea"/>
                <a:cs typeface="+mj-cs"/>
              </a:rPr>
              <a:t>Staff Presenter:  Dr. Jim Hood</a:t>
            </a:r>
            <a:endParaRPr lang="en-US" sz="3600" dirty="0"/>
          </a:p>
        </p:txBody>
      </p:sp>
    </p:spTree>
    <p:extLst>
      <p:ext uri="{BB962C8B-B14F-4D97-AF65-F5344CB8AC3E}">
        <p14:creationId xmlns:p14="http://schemas.microsoft.com/office/powerpoint/2010/main" val="2021928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58092" y="1412909"/>
            <a:ext cx="10075816" cy="1655762"/>
          </a:xfrm>
        </p:spPr>
        <p:txBody>
          <a:bodyPr>
            <a:noAutofit/>
          </a:bodyPr>
          <a:lstStyle/>
          <a:p>
            <a:pPr algn="just"/>
            <a:r>
              <a:rPr lang="en-US" sz="2800" dirty="0"/>
              <a:t>Section 16-5-9(b) of the Code of Alabama states that “...The Commission ... shall present to each institution and the Governor and legislature, a single unified budget report containing budget recommendations for the separate appropriations to each of the institutions.” </a:t>
            </a:r>
          </a:p>
          <a:p>
            <a:endParaRPr lang="en-US" sz="2800" dirty="0"/>
          </a:p>
        </p:txBody>
      </p:sp>
      <p:pic>
        <p:nvPicPr>
          <p:cNvPr id="6" name="Picture 5"/>
          <p:cNvPicPr>
            <a:picLocks noChangeAspect="1"/>
          </p:cNvPicPr>
          <p:nvPr/>
        </p:nvPicPr>
        <p:blipFill>
          <a:blip r:embed="rId2"/>
          <a:stretch>
            <a:fillRect/>
          </a:stretch>
        </p:blipFill>
        <p:spPr>
          <a:xfrm>
            <a:off x="9280563" y="3880040"/>
            <a:ext cx="1853345" cy="1694835"/>
          </a:xfrm>
          <a:prstGeom prst="rect">
            <a:avLst/>
          </a:prstGeom>
        </p:spPr>
      </p:pic>
    </p:spTree>
    <p:extLst>
      <p:ext uri="{BB962C8B-B14F-4D97-AF65-F5344CB8AC3E}">
        <p14:creationId xmlns:p14="http://schemas.microsoft.com/office/powerpoint/2010/main" val="1597161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1779" y="345309"/>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n-lt"/>
                <a:ea typeface="+mj-ea"/>
                <a:cs typeface="+mj-cs"/>
              </a:rPr>
              <a:t>CBR for FY 2022-2023:  Considerations</a:t>
            </a:r>
          </a:p>
        </p:txBody>
      </p:sp>
      <p:sp>
        <p:nvSpPr>
          <p:cNvPr id="4" name="Rectangle 3"/>
          <p:cNvSpPr/>
          <p:nvPr/>
        </p:nvSpPr>
        <p:spPr>
          <a:xfrm>
            <a:off x="1078303" y="1373295"/>
            <a:ext cx="9464729" cy="478592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Tx/>
              <a:buNone/>
              <a:tabLst>
                <a:tab pos="2286000" algn="l"/>
                <a:tab pos="2514600" algn="l"/>
              </a:tabLst>
              <a:defRPr/>
            </a:pPr>
            <a:r>
              <a:rPr kumimoji="0" lang="en-US" sz="2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In developing the Consolidated Budget Recommendation (CBR), the following information was considered:</a:t>
            </a:r>
          </a:p>
          <a:p>
            <a:pPr marL="344488" marR="0" lvl="0" indent="-344488"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Cap on ETF Appropriation due to the Rolling Reserve Act</a:t>
            </a:r>
          </a:p>
          <a:p>
            <a:pPr marL="344488" marR="0" lvl="0" indent="-344488"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Increased revenue projections (taxes, license &amp; use fees, </a:t>
            </a:r>
            <a:r>
              <a:rPr lang="en-US" sz="2800" dirty="0">
                <a:solidFill>
                  <a:prstClr val="black"/>
                </a:solidFill>
                <a:ea typeface="Times New Roman" panose="02020603050405020304" pitchFamily="18" charset="0"/>
                <a:cs typeface="Times New Roman" panose="02020603050405020304" pitchFamily="18" charset="0"/>
              </a:rPr>
              <a:t>other costs)</a:t>
            </a:r>
            <a:endParaRPr kumimoji="0" lang="en-US" sz="2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L="344488" marR="0" lvl="0" indent="-344488"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Historical Split Between Higher Education (25.51%), K-12 (68.5%), &amp; Other Education (5.99%) </a:t>
            </a:r>
          </a:p>
          <a:p>
            <a:pPr marL="344488" marR="0" lvl="0" indent="-344488" defTabSz="914400" rtl="0" eaLnBrk="1" fontAlgn="auto" latinLnBrk="0" hangingPunct="1">
              <a:lnSpc>
                <a:spcPct val="100000"/>
              </a:lnSpc>
              <a:spcBef>
                <a:spcPts val="0"/>
              </a:spcBef>
              <a:spcAft>
                <a:spcPts val="600"/>
              </a:spcAft>
              <a:buClrTx/>
              <a:buSzTx/>
              <a:buFont typeface="Arial" panose="020B0604020202020204" pitchFamily="34" charset="0"/>
              <a:buChar char="•"/>
              <a:tabLst>
                <a:tab pos="2286000" algn="l"/>
                <a:tab pos="2514600" algn="l"/>
              </a:tabLst>
              <a:defRPr/>
            </a:pPr>
            <a:r>
              <a:rPr kumimoji="0" lang="en-US" sz="2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Requested Amounts from Budget Proposals</a:t>
            </a:r>
          </a:p>
          <a:p>
            <a:pPr marL="344488" indent="-344488">
              <a:spcAft>
                <a:spcPts val="600"/>
              </a:spcAft>
              <a:buFont typeface="Arial" panose="020B0604020202020204" pitchFamily="34" charset="0"/>
              <a:buChar char="•"/>
              <a:tabLst>
                <a:tab pos="2286000" algn="l"/>
                <a:tab pos="2514600" algn="l"/>
              </a:tabLst>
              <a:defRPr/>
            </a:pPr>
            <a:r>
              <a:rPr lang="en-US" sz="2800" dirty="0">
                <a:solidFill>
                  <a:prstClr val="black"/>
                </a:solidFill>
                <a:ea typeface="Times New Roman" panose="02020603050405020304" pitchFamily="18" charset="0"/>
                <a:cs typeface="Times New Roman" panose="02020603050405020304" pitchFamily="18" charset="0"/>
              </a:rPr>
              <a:t>New Initiatives and High-Need Areas Highlighted in Budget Hearings</a:t>
            </a:r>
          </a:p>
        </p:txBody>
      </p:sp>
    </p:spTree>
    <p:extLst>
      <p:ext uri="{BB962C8B-B14F-4D97-AF65-F5344CB8AC3E}">
        <p14:creationId xmlns:p14="http://schemas.microsoft.com/office/powerpoint/2010/main" val="2741084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10558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CBR for FY 2022-2023:</a:t>
            </a:r>
          </a:p>
          <a:p>
            <a:pPr algn="ctr"/>
            <a:r>
              <a:rPr lang="en-US" sz="4000" b="1" dirty="0">
                <a:solidFill>
                  <a:srgbClr val="0070C0"/>
                </a:solidFill>
                <a:latin typeface="+mn-lt"/>
              </a:rPr>
              <a:t>Considerations of Recommendation</a:t>
            </a:r>
          </a:p>
          <a:p>
            <a:pPr algn="ctr"/>
            <a:endParaRPr lang="en-US" sz="1800" b="1" dirty="0">
              <a:solidFill>
                <a:srgbClr val="0070C0"/>
              </a:solidFill>
              <a:latin typeface="Arial" panose="020B0604020202020204" pitchFamily="34" charset="0"/>
            </a:endParaRPr>
          </a:p>
          <a:p>
            <a:pPr algn="ctr"/>
            <a:endParaRPr lang="en-US" sz="1800" b="1" dirty="0">
              <a:solidFill>
                <a:srgbClr val="0070C0"/>
              </a:solidFill>
              <a:latin typeface="Arial" panose="020B0604020202020204" pitchFamily="34" charset="0"/>
            </a:endParaRPr>
          </a:p>
        </p:txBody>
      </p:sp>
      <p:sp>
        <p:nvSpPr>
          <p:cNvPr id="5" name="Rectangle 4">
            <a:extLst>
              <a:ext uri="{FF2B5EF4-FFF2-40B4-BE49-F238E27FC236}">
                <a16:creationId xmlns:a16="http://schemas.microsoft.com/office/drawing/2014/main" id="{1CD13E4F-577E-4423-9ADF-533D7E711622}"/>
              </a:ext>
            </a:extLst>
          </p:cNvPr>
          <p:cNvSpPr/>
          <p:nvPr/>
        </p:nvSpPr>
        <p:spPr>
          <a:xfrm>
            <a:off x="699256" y="1234440"/>
            <a:ext cx="11075801" cy="5239896"/>
          </a:xfrm>
          <a:prstGeom prst="rect">
            <a:avLst/>
          </a:prstGeom>
        </p:spPr>
        <p:txBody>
          <a:bodyPr wrap="square">
            <a:spAutoFit/>
          </a:bodyPr>
          <a:lstStyle/>
          <a:p>
            <a:pPr>
              <a:spcAft>
                <a:spcPts val="1200"/>
              </a:spcAft>
            </a:pPr>
            <a:r>
              <a:rPr lang="en-US" sz="3200" b="1" dirty="0">
                <a:latin typeface="Arial" panose="020B0604020202020204" pitchFamily="34" charset="0"/>
              </a:rPr>
              <a:t>Budget Hearings</a:t>
            </a:r>
          </a:p>
          <a:p>
            <a:pPr marL="342900" indent="-342900">
              <a:spcAft>
                <a:spcPts val="1200"/>
              </a:spcAft>
              <a:buFont typeface="Arial" panose="020B0604020202020204" pitchFamily="34" charset="0"/>
              <a:buChar char="•"/>
            </a:pPr>
            <a:r>
              <a:rPr lang="en-US" sz="2350" dirty="0">
                <a:latin typeface="Arial" panose="020B0604020202020204" pitchFamily="34" charset="0"/>
              </a:rPr>
              <a:t>Conducted budget hearings in early November.</a:t>
            </a:r>
          </a:p>
          <a:p>
            <a:pPr marL="342900" indent="-342900">
              <a:spcAft>
                <a:spcPts val="1200"/>
              </a:spcAft>
              <a:buFont typeface="Arial" panose="020B0604020202020204" pitchFamily="34" charset="0"/>
              <a:buChar char="•"/>
            </a:pPr>
            <a:r>
              <a:rPr lang="en-US" sz="2350" dirty="0">
                <a:latin typeface="Arial" panose="020B0604020202020204" pitchFamily="34" charset="0"/>
              </a:rPr>
              <a:t>Institutions had opportunity to provide additional context on budget requests and highlight areas of need.</a:t>
            </a:r>
          </a:p>
          <a:p>
            <a:pPr marL="342900" indent="-342900">
              <a:spcAft>
                <a:spcPts val="1200"/>
              </a:spcAft>
              <a:buFont typeface="Arial" panose="020B0604020202020204" pitchFamily="34" charset="0"/>
              <a:buChar char="•"/>
            </a:pPr>
            <a:r>
              <a:rPr lang="en-US" sz="2350" dirty="0">
                <a:latin typeface="Arial" panose="020B0604020202020204" pitchFamily="34" charset="0"/>
              </a:rPr>
              <a:t>Financial Affairs Committee had opportunity to ask questions and get a better understanding of the financial challenges facing colleges and universities.</a:t>
            </a:r>
          </a:p>
          <a:p>
            <a:pPr marL="342900" indent="-342900">
              <a:lnSpc>
                <a:spcPts val="2400"/>
              </a:lnSpc>
              <a:spcAft>
                <a:spcPts val="1200"/>
              </a:spcAft>
              <a:buFont typeface="Arial" panose="020B0604020202020204" pitchFamily="34" charset="0"/>
              <a:buChar char="•"/>
            </a:pPr>
            <a:r>
              <a:rPr lang="en-US" sz="2350" dirty="0">
                <a:latin typeface="Arial" panose="020B0604020202020204" pitchFamily="34" charset="0"/>
              </a:rPr>
              <a:t>Some of the areas of need focused on the following:</a:t>
            </a:r>
          </a:p>
          <a:p>
            <a:pPr marL="800100" lvl="1" indent="-342900">
              <a:lnSpc>
                <a:spcPts val="2400"/>
              </a:lnSpc>
              <a:spcAft>
                <a:spcPts val="600"/>
              </a:spcAft>
              <a:buFont typeface="Courier New" panose="02070309020205020404" pitchFamily="49" charset="0"/>
              <a:buChar char="o"/>
            </a:pPr>
            <a:r>
              <a:rPr lang="en-US" sz="2350" dirty="0">
                <a:latin typeface="Arial" panose="020B0604020202020204" pitchFamily="34" charset="0"/>
              </a:rPr>
              <a:t>Personnel and salary issues, including salary compression,</a:t>
            </a:r>
          </a:p>
          <a:p>
            <a:pPr marL="800100" lvl="1" indent="-342900">
              <a:lnSpc>
                <a:spcPts val="2400"/>
              </a:lnSpc>
              <a:spcAft>
                <a:spcPts val="600"/>
              </a:spcAft>
              <a:buFont typeface="Courier New" panose="02070309020205020404" pitchFamily="49" charset="0"/>
              <a:buChar char="o"/>
            </a:pPr>
            <a:r>
              <a:rPr lang="en-US" sz="2350" dirty="0">
                <a:latin typeface="Arial" panose="020B0604020202020204" pitchFamily="34" charset="0"/>
              </a:rPr>
              <a:t>Increased mandatory costs related to retirement and insurance,</a:t>
            </a:r>
          </a:p>
          <a:p>
            <a:pPr marL="800100" lvl="1" indent="-342900">
              <a:lnSpc>
                <a:spcPts val="2400"/>
              </a:lnSpc>
              <a:spcAft>
                <a:spcPts val="600"/>
              </a:spcAft>
              <a:buFont typeface="Courier New" panose="02070309020205020404" pitchFamily="49" charset="0"/>
              <a:buChar char="o"/>
            </a:pPr>
            <a:r>
              <a:rPr lang="en-US" sz="2350" dirty="0">
                <a:latin typeface="Arial" panose="020B0604020202020204" pitchFamily="34" charset="0"/>
              </a:rPr>
              <a:t>Growing need for capital assets to address deferred maintenance, building construction and building renovation, and</a:t>
            </a:r>
          </a:p>
          <a:p>
            <a:pPr marL="800100" lvl="1" indent="-342900">
              <a:lnSpc>
                <a:spcPts val="2400"/>
              </a:lnSpc>
              <a:spcAft>
                <a:spcPts val="600"/>
              </a:spcAft>
              <a:buFont typeface="Courier New" panose="02070309020205020404" pitchFamily="49" charset="0"/>
              <a:buChar char="o"/>
            </a:pPr>
            <a:r>
              <a:rPr lang="en-US" sz="2350" dirty="0">
                <a:latin typeface="Arial" panose="020B0604020202020204" pitchFamily="34" charset="0"/>
              </a:rPr>
              <a:t>Need for technical upgrades in response to growing online instruction.</a:t>
            </a:r>
          </a:p>
        </p:txBody>
      </p:sp>
    </p:spTree>
    <p:extLst>
      <p:ext uri="{BB962C8B-B14F-4D97-AF65-F5344CB8AC3E}">
        <p14:creationId xmlns:p14="http://schemas.microsoft.com/office/powerpoint/2010/main" val="11587647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D41913-2359-4C17-8435-50F5D01602C4}"/>
              </a:ext>
            </a:extLst>
          </p:cNvPr>
          <p:cNvPicPr>
            <a:picLocks noChangeAspect="1"/>
          </p:cNvPicPr>
          <p:nvPr/>
        </p:nvPicPr>
        <p:blipFill>
          <a:blip r:embed="rId3"/>
          <a:stretch>
            <a:fillRect/>
          </a:stretch>
        </p:blipFill>
        <p:spPr>
          <a:xfrm>
            <a:off x="4634734" y="1229878"/>
            <a:ext cx="7305675" cy="5334000"/>
          </a:xfrm>
          <a:prstGeom prst="rect">
            <a:avLst/>
          </a:prstGeom>
        </p:spPr>
      </p:pic>
      <p:sp>
        <p:nvSpPr>
          <p:cNvPr id="3" name="Title 1"/>
          <p:cNvSpPr txBox="1">
            <a:spLocks/>
          </p:cNvSpPr>
          <p:nvPr/>
        </p:nvSpPr>
        <p:spPr>
          <a:xfrm>
            <a:off x="531779" y="206522"/>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n-lt"/>
                <a:ea typeface="+mj-ea"/>
                <a:cs typeface="+mj-cs"/>
              </a:rPr>
              <a:t>CBR for FY 2022-2023:  for Higher Education</a:t>
            </a:r>
          </a:p>
        </p:txBody>
      </p:sp>
      <p:sp>
        <p:nvSpPr>
          <p:cNvPr id="4" name="Rectangle 3"/>
          <p:cNvSpPr/>
          <p:nvPr/>
        </p:nvSpPr>
        <p:spPr>
          <a:xfrm>
            <a:off x="251591" y="1142278"/>
            <a:ext cx="4212749" cy="5509200"/>
          </a:xfrm>
          <a:prstGeom prst="rect">
            <a:avLst/>
          </a:prstGeom>
        </p:spPr>
        <p:txBody>
          <a:bodyPr wrap="square">
            <a:spAutoFit/>
          </a:bodyPr>
          <a:lstStyle/>
          <a:p>
            <a:pPr marR="0" lvl="0" defTabSz="914400" rtl="0" eaLnBrk="1" fontAlgn="auto" latinLnBrk="0" hangingPunct="1">
              <a:lnSpc>
                <a:spcPct val="100000"/>
              </a:lnSpc>
              <a:spcBef>
                <a:spcPts val="0"/>
              </a:spcBef>
              <a:spcAft>
                <a:spcPts val="600"/>
              </a:spcAft>
              <a:buClrTx/>
              <a:buSzTx/>
              <a:tabLst>
                <a:tab pos="2286000" algn="l"/>
                <a:tab pos="2514600" algn="l"/>
              </a:tabLst>
              <a:defRPr/>
            </a:pPr>
            <a:r>
              <a:rPr kumimoji="0" lang="en-US" sz="28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Estimated ETF FY2023 Revenue Calculation:   $8.90 Billion</a:t>
            </a:r>
          </a:p>
          <a:p>
            <a:pPr marR="0" lvl="0" defTabSz="914400" rtl="0" eaLnBrk="1" fontAlgn="auto" latinLnBrk="0" hangingPunct="1">
              <a:lnSpc>
                <a:spcPct val="100000"/>
              </a:lnSpc>
              <a:spcBef>
                <a:spcPts val="0"/>
              </a:spcBef>
              <a:spcAft>
                <a:spcPts val="600"/>
              </a:spcAft>
              <a:buClrTx/>
              <a:buSzTx/>
              <a:tabLst>
                <a:tab pos="2286000" algn="l"/>
                <a:tab pos="2514600" algn="l"/>
              </a:tabLst>
              <a:defRPr/>
            </a:pPr>
            <a:endParaRPr lang="en-US" sz="1000" dirty="0">
              <a:solidFill>
                <a:prstClr val="black"/>
              </a:solidFill>
              <a:ea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600"/>
              </a:spcAft>
              <a:buClrTx/>
              <a:buSzTx/>
              <a:tabLst>
                <a:tab pos="2286000" algn="l"/>
                <a:tab pos="2514600" algn="l"/>
              </a:tabLst>
              <a:defRPr/>
            </a:pPr>
            <a:r>
              <a:rPr lang="en-US" sz="2800" dirty="0">
                <a:solidFill>
                  <a:prstClr val="black"/>
                </a:solidFill>
                <a:ea typeface="Times New Roman" panose="02020603050405020304" pitchFamily="18" charset="0"/>
                <a:cs typeface="Times New Roman" panose="02020603050405020304" pitchFamily="18" charset="0"/>
              </a:rPr>
              <a:t>ETF Appropriation from FY2022:   $7.67 Billion</a:t>
            </a:r>
          </a:p>
          <a:p>
            <a:pPr marR="0" lvl="0" defTabSz="914400" rtl="0" eaLnBrk="1" fontAlgn="auto" latinLnBrk="0" hangingPunct="1">
              <a:lnSpc>
                <a:spcPct val="100000"/>
              </a:lnSpc>
              <a:spcBef>
                <a:spcPts val="0"/>
              </a:spcBef>
              <a:spcAft>
                <a:spcPts val="600"/>
              </a:spcAft>
              <a:buClrTx/>
              <a:buSzTx/>
              <a:tabLst>
                <a:tab pos="2286000" algn="l"/>
                <a:tab pos="2514600" algn="l"/>
              </a:tabLst>
              <a:defRPr/>
            </a:pPr>
            <a:endParaRPr lang="en-US" sz="1000" dirty="0">
              <a:solidFill>
                <a:prstClr val="black"/>
              </a:solidFill>
              <a:ea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600"/>
              </a:spcAft>
              <a:buClrTx/>
              <a:buSzTx/>
              <a:tabLst>
                <a:tab pos="2286000" algn="l"/>
                <a:tab pos="2514600" algn="l"/>
              </a:tabLst>
              <a:defRPr/>
            </a:pPr>
            <a:r>
              <a:rPr kumimoji="0" lang="en-US" sz="2800" b="0" i="0" u="none" strike="noStrike" kern="1200" cap="none" spc="0" normalizeH="0" baseline="0" noProof="0" dirty="0">
                <a:ln>
                  <a:noFill/>
                </a:ln>
                <a:solidFill>
                  <a:srgbClr val="C00000"/>
                </a:solidFill>
                <a:effectLst/>
                <a:uLnTx/>
                <a:uFillTx/>
                <a:ea typeface="Times New Roman" panose="02020603050405020304" pitchFamily="18" charset="0"/>
                <a:cs typeface="Times New Roman" panose="02020603050405020304" pitchFamily="18" charset="0"/>
              </a:rPr>
              <a:t>Estimated ETF Increase for Education:   $1.23 Billion</a:t>
            </a:r>
          </a:p>
          <a:p>
            <a:pPr marR="0" lvl="0" defTabSz="914400" rtl="0" eaLnBrk="1" fontAlgn="auto" latinLnBrk="0" hangingPunct="1">
              <a:lnSpc>
                <a:spcPct val="100000"/>
              </a:lnSpc>
              <a:spcBef>
                <a:spcPts val="0"/>
              </a:spcBef>
              <a:spcAft>
                <a:spcPts val="600"/>
              </a:spcAft>
              <a:buClrTx/>
              <a:buSzTx/>
              <a:tabLst>
                <a:tab pos="2286000" algn="l"/>
                <a:tab pos="2514600" algn="l"/>
              </a:tabLst>
              <a:defRPr/>
            </a:pPr>
            <a:endParaRPr kumimoji="0" lang="en-US" sz="10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marR="0" lvl="0" defTabSz="914400" rtl="0" eaLnBrk="1" fontAlgn="auto" latinLnBrk="0" hangingPunct="1">
              <a:lnSpc>
                <a:spcPct val="100000"/>
              </a:lnSpc>
              <a:spcBef>
                <a:spcPts val="0"/>
              </a:spcBef>
              <a:spcAft>
                <a:spcPts val="600"/>
              </a:spcAft>
              <a:buClrTx/>
              <a:buSzTx/>
              <a:tabLst>
                <a:tab pos="2286000" algn="l"/>
                <a:tab pos="2514600" algn="l"/>
              </a:tabLst>
              <a:defRPr/>
            </a:pPr>
            <a:r>
              <a:rPr kumimoji="0" lang="en-US" sz="2800" b="1" i="0" u="none" strike="noStrike" kern="1200" cap="none" spc="0" normalizeH="0" baseline="0" noProof="0" dirty="0">
                <a:ln>
                  <a:noFill/>
                </a:ln>
                <a:solidFill>
                  <a:schemeClr val="accent1">
                    <a:lumMod val="75000"/>
                  </a:schemeClr>
                </a:solidFill>
                <a:effectLst/>
                <a:uLnTx/>
                <a:uFillTx/>
                <a:ea typeface="Times New Roman" panose="02020603050405020304" pitchFamily="18" charset="0"/>
                <a:cs typeface="Times New Roman" panose="02020603050405020304" pitchFamily="18" charset="0"/>
              </a:rPr>
              <a:t>Higher Education (25.5%) estimated increase    $313.91 million</a:t>
            </a:r>
          </a:p>
        </p:txBody>
      </p:sp>
    </p:spTree>
    <p:extLst>
      <p:ext uri="{BB962C8B-B14F-4D97-AF65-F5344CB8AC3E}">
        <p14:creationId xmlns:p14="http://schemas.microsoft.com/office/powerpoint/2010/main" val="325524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5C3AF50-45D8-4144-B114-A385979F8C17}" type="slidenum">
              <a:rPr lang="en-US" smtClean="0"/>
              <a:t>7</a:t>
            </a:fld>
            <a:endParaRPr lang="en-US" dirty="0"/>
          </a:p>
        </p:txBody>
      </p:sp>
      <p:sp>
        <p:nvSpPr>
          <p:cNvPr id="5" name="Title 1"/>
          <p:cNvSpPr txBox="1">
            <a:spLocks/>
          </p:cNvSpPr>
          <p:nvPr/>
        </p:nvSpPr>
        <p:spPr>
          <a:xfrm>
            <a:off x="1523999" y="923233"/>
            <a:ext cx="9144000" cy="1110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accent5"/>
                </a:solidFill>
                <a:latin typeface="+mn-lt"/>
              </a:rPr>
              <a:t>VI.   EXECUTIVE DIRECTOR’S REPORT</a:t>
            </a:r>
            <a:r>
              <a:rPr lang="en-US" b="1" spc="300" dirty="0">
                <a:solidFill>
                  <a:schemeClr val="accent5"/>
                </a:solidFill>
                <a:latin typeface="+mn-lt"/>
              </a:rPr>
              <a:t>  </a:t>
            </a:r>
            <a:endParaRPr lang="en-US" b="1" dirty="0">
              <a:solidFill>
                <a:schemeClr val="accent5"/>
              </a:solidFill>
              <a:latin typeface="+mn-lt"/>
            </a:endParaRPr>
          </a:p>
        </p:txBody>
      </p:sp>
      <p:pic>
        <p:nvPicPr>
          <p:cNvPr id="2" name="Picture 1">
            <a:extLst>
              <a:ext uri="{FF2B5EF4-FFF2-40B4-BE49-F238E27FC236}">
                <a16:creationId xmlns:a16="http://schemas.microsoft.com/office/drawing/2014/main" id="{664B3C80-67E2-4668-9343-EAB3FCFCFE5F}"/>
              </a:ext>
            </a:extLst>
          </p:cNvPr>
          <p:cNvPicPr>
            <a:picLocks noChangeAspect="1"/>
          </p:cNvPicPr>
          <p:nvPr/>
        </p:nvPicPr>
        <p:blipFill>
          <a:blip r:embed="rId2"/>
          <a:stretch>
            <a:fillRect/>
          </a:stretch>
        </p:blipFill>
        <p:spPr>
          <a:xfrm>
            <a:off x="3931731" y="2267162"/>
            <a:ext cx="4328535" cy="3450635"/>
          </a:xfrm>
          <a:prstGeom prst="rect">
            <a:avLst/>
          </a:prstGeom>
        </p:spPr>
      </p:pic>
    </p:spTree>
    <p:extLst>
      <p:ext uri="{BB962C8B-B14F-4D97-AF65-F5344CB8AC3E}">
        <p14:creationId xmlns:p14="http://schemas.microsoft.com/office/powerpoint/2010/main" val="2995776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9BF07F-BABC-4F63-AAB0-C40AE488880F}"/>
              </a:ext>
            </a:extLst>
          </p:cNvPr>
          <p:cNvPicPr>
            <a:picLocks noChangeAspect="1"/>
          </p:cNvPicPr>
          <p:nvPr/>
        </p:nvPicPr>
        <p:blipFill>
          <a:blip r:embed="rId3"/>
          <a:stretch>
            <a:fillRect/>
          </a:stretch>
        </p:blipFill>
        <p:spPr>
          <a:xfrm>
            <a:off x="3019244" y="1323769"/>
            <a:ext cx="8884957" cy="5079629"/>
          </a:xfrm>
          <a:prstGeom prst="rect">
            <a:avLst/>
          </a:prstGeom>
        </p:spPr>
      </p:pic>
      <p:sp>
        <p:nvSpPr>
          <p:cNvPr id="3" name="Title 1"/>
          <p:cNvSpPr txBox="1">
            <a:spLocks/>
          </p:cNvSpPr>
          <p:nvPr/>
        </p:nvSpPr>
        <p:spPr>
          <a:xfrm>
            <a:off x="531779" y="206522"/>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n-lt"/>
                <a:ea typeface="+mj-ea"/>
                <a:cs typeface="+mj-cs"/>
              </a:rPr>
              <a:t>CBR for FY 2022-2023:  One-Time Recommendation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0070C0"/>
                </a:solidFill>
                <a:latin typeface="+mn-lt"/>
              </a:rPr>
              <a:t>$83,150,119</a:t>
            </a:r>
            <a:endParaRPr kumimoji="0" lang="en-US" sz="4000" b="1" i="0" u="none" strike="noStrike" kern="1200" cap="none" spc="0" normalizeH="0" baseline="0" noProof="0" dirty="0">
              <a:ln>
                <a:noFill/>
              </a:ln>
              <a:solidFill>
                <a:srgbClr val="0070C0"/>
              </a:solidFill>
              <a:effectLst/>
              <a:uLnTx/>
              <a:uFillTx/>
              <a:latin typeface="+mn-lt"/>
              <a:ea typeface="+mj-ea"/>
              <a:cs typeface="+mj-cs"/>
            </a:endParaRPr>
          </a:p>
        </p:txBody>
      </p:sp>
      <p:sp>
        <p:nvSpPr>
          <p:cNvPr id="8" name="Rectangle 7">
            <a:extLst>
              <a:ext uri="{FF2B5EF4-FFF2-40B4-BE49-F238E27FC236}">
                <a16:creationId xmlns:a16="http://schemas.microsoft.com/office/drawing/2014/main" id="{3F678F19-14EE-4120-B21B-82BFE8A27AD6}"/>
              </a:ext>
            </a:extLst>
          </p:cNvPr>
          <p:cNvSpPr/>
          <p:nvPr/>
        </p:nvSpPr>
        <p:spPr>
          <a:xfrm>
            <a:off x="632603" y="1476136"/>
            <a:ext cx="3688188" cy="2908489"/>
          </a:xfrm>
          <a:prstGeom prst="rect">
            <a:avLst/>
          </a:prstGeom>
        </p:spPr>
        <p:txBody>
          <a:bodyPr wrap="square">
            <a:spAutoFit/>
          </a:bodyPr>
          <a:lstStyle/>
          <a:p>
            <a:pPr lvl="0">
              <a:spcAft>
                <a:spcPts val="600"/>
              </a:spcAft>
              <a:tabLst>
                <a:tab pos="2286000" algn="l"/>
                <a:tab pos="2514600" algn="l"/>
              </a:tabLst>
              <a:defRPr/>
            </a:pPr>
            <a:r>
              <a:rPr lang="en-US" sz="3000" dirty="0">
                <a:solidFill>
                  <a:prstClr val="black"/>
                </a:solidFill>
                <a:ea typeface="Times New Roman" panose="02020603050405020304" pitchFamily="18" charset="0"/>
                <a:cs typeface="Times New Roman" panose="02020603050405020304" pitchFamily="18" charset="0"/>
              </a:rPr>
              <a:t>$83.15 million (27.7%) of total CBR is related to one-time funds associated with capital asset expenditures.</a:t>
            </a:r>
          </a:p>
          <a:p>
            <a:pPr lvl="0">
              <a:spcAft>
                <a:spcPts val="600"/>
              </a:spcAft>
              <a:tabLst>
                <a:tab pos="2286000" algn="l"/>
                <a:tab pos="2514600" algn="l"/>
              </a:tabLst>
              <a:defRPr/>
            </a:pPr>
            <a:endParaRPr lang="en-US" sz="2800" dirty="0">
              <a:solidFill>
                <a:prstClr val="black"/>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363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518951-FA6E-4B60-AC46-47A49624FBCA}"/>
              </a:ext>
            </a:extLst>
          </p:cNvPr>
          <p:cNvPicPr>
            <a:picLocks noChangeAspect="1"/>
          </p:cNvPicPr>
          <p:nvPr/>
        </p:nvPicPr>
        <p:blipFill>
          <a:blip r:embed="rId3"/>
          <a:stretch>
            <a:fillRect/>
          </a:stretch>
        </p:blipFill>
        <p:spPr>
          <a:xfrm>
            <a:off x="2858134" y="1372619"/>
            <a:ext cx="8802087" cy="5008084"/>
          </a:xfrm>
          <a:prstGeom prst="rect">
            <a:avLst/>
          </a:prstGeom>
        </p:spPr>
      </p:pic>
      <p:sp>
        <p:nvSpPr>
          <p:cNvPr id="3" name="Title 1"/>
          <p:cNvSpPr txBox="1">
            <a:spLocks/>
          </p:cNvSpPr>
          <p:nvPr/>
        </p:nvSpPr>
        <p:spPr>
          <a:xfrm>
            <a:off x="531779" y="206522"/>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n-lt"/>
                <a:ea typeface="+mj-ea"/>
                <a:cs typeface="+mj-cs"/>
              </a:rPr>
              <a:t>CBR for FY 2022-2023:  Ongoing Recommendation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0070C0"/>
                </a:solidFill>
                <a:latin typeface="+mn-lt"/>
              </a:rPr>
              <a:t>$217,346,757</a:t>
            </a:r>
            <a:endParaRPr kumimoji="0" lang="en-US" sz="4000" b="1" i="0" u="none" strike="noStrike" kern="1200" cap="none" spc="0" normalizeH="0" baseline="0" noProof="0" dirty="0">
              <a:ln>
                <a:noFill/>
              </a:ln>
              <a:solidFill>
                <a:srgbClr val="0070C0"/>
              </a:solidFill>
              <a:effectLst/>
              <a:uLnTx/>
              <a:uFillTx/>
              <a:latin typeface="+mn-lt"/>
              <a:ea typeface="+mj-ea"/>
              <a:cs typeface="+mj-cs"/>
            </a:endParaRPr>
          </a:p>
        </p:txBody>
      </p:sp>
      <p:sp>
        <p:nvSpPr>
          <p:cNvPr id="8" name="Rectangle 7">
            <a:extLst>
              <a:ext uri="{FF2B5EF4-FFF2-40B4-BE49-F238E27FC236}">
                <a16:creationId xmlns:a16="http://schemas.microsoft.com/office/drawing/2014/main" id="{3F678F19-14EE-4120-B21B-82BFE8A27AD6}"/>
              </a:ext>
            </a:extLst>
          </p:cNvPr>
          <p:cNvSpPr/>
          <p:nvPr/>
        </p:nvSpPr>
        <p:spPr>
          <a:xfrm>
            <a:off x="632602" y="1372619"/>
            <a:ext cx="3406835" cy="2723823"/>
          </a:xfrm>
          <a:prstGeom prst="rect">
            <a:avLst/>
          </a:prstGeom>
        </p:spPr>
        <p:txBody>
          <a:bodyPr wrap="square">
            <a:spAutoFit/>
          </a:bodyPr>
          <a:lstStyle/>
          <a:p>
            <a:pPr lvl="0">
              <a:spcAft>
                <a:spcPts val="600"/>
              </a:spcAft>
              <a:tabLst>
                <a:tab pos="2286000" algn="l"/>
                <a:tab pos="2514600" algn="l"/>
              </a:tabLst>
              <a:defRPr/>
            </a:pPr>
            <a:r>
              <a:rPr lang="en-US" sz="2850" dirty="0">
                <a:solidFill>
                  <a:prstClr val="black"/>
                </a:solidFill>
                <a:ea typeface="Times New Roman" panose="02020603050405020304" pitchFamily="18" charset="0"/>
                <a:cs typeface="Times New Roman" panose="02020603050405020304" pitchFamily="18" charset="0"/>
              </a:rPr>
              <a:t>$217.35 million (72.3%) of total CBR is related to ongoing funds associated with  personnel and other related expenses</a:t>
            </a:r>
          </a:p>
        </p:txBody>
      </p:sp>
    </p:spTree>
    <p:extLst>
      <p:ext uri="{BB962C8B-B14F-4D97-AF65-F5344CB8AC3E}">
        <p14:creationId xmlns:p14="http://schemas.microsoft.com/office/powerpoint/2010/main" val="3564333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CBR for FY 2022-2023:  </a:t>
            </a:r>
          </a:p>
          <a:p>
            <a:pPr algn="ctr"/>
            <a:r>
              <a:rPr lang="en-US" sz="4000" b="1" dirty="0">
                <a:solidFill>
                  <a:srgbClr val="0070C0"/>
                </a:solidFill>
                <a:latin typeface="+mn-lt"/>
              </a:rPr>
              <a:t>Ongoing Recommendation</a:t>
            </a:r>
          </a:p>
          <a:p>
            <a:pPr algn="ctr"/>
            <a:endParaRPr lang="en-US" sz="1800" b="1" dirty="0">
              <a:solidFill>
                <a:srgbClr val="0070C0"/>
              </a:solidFill>
              <a:latin typeface="Arial" panose="020B0604020202020204" pitchFamily="34" charset="0"/>
            </a:endParaRPr>
          </a:p>
          <a:p>
            <a:pPr algn="ctr"/>
            <a:endParaRPr lang="en-US" sz="1800" b="1" dirty="0">
              <a:solidFill>
                <a:srgbClr val="0070C0"/>
              </a:solidFill>
              <a:latin typeface="Arial" panose="020B0604020202020204" pitchFamily="34" charset="0"/>
            </a:endParaRPr>
          </a:p>
        </p:txBody>
      </p:sp>
      <p:sp>
        <p:nvSpPr>
          <p:cNvPr id="6" name="Rectangle 5">
            <a:extLst>
              <a:ext uri="{FF2B5EF4-FFF2-40B4-BE49-F238E27FC236}">
                <a16:creationId xmlns:a16="http://schemas.microsoft.com/office/drawing/2014/main" id="{9FDF2D39-B5C8-4E9B-B54C-FC8724C2C2EE}"/>
              </a:ext>
            </a:extLst>
          </p:cNvPr>
          <p:cNvSpPr/>
          <p:nvPr/>
        </p:nvSpPr>
        <p:spPr>
          <a:xfrm>
            <a:off x="699256" y="1325880"/>
            <a:ext cx="10946404" cy="4670509"/>
          </a:xfrm>
          <a:prstGeom prst="rect">
            <a:avLst/>
          </a:prstGeom>
        </p:spPr>
        <p:txBody>
          <a:bodyPr wrap="square">
            <a:spAutoFit/>
          </a:bodyPr>
          <a:lstStyle/>
          <a:p>
            <a:pPr>
              <a:spcAft>
                <a:spcPts val="1200"/>
              </a:spcAft>
            </a:pPr>
            <a:r>
              <a:rPr lang="en-US" sz="3200" b="1" dirty="0">
                <a:latin typeface="Arial" panose="020B0604020202020204" pitchFamily="34" charset="0"/>
              </a:rPr>
              <a:t>Personnel, Salaries, and Benefits</a:t>
            </a:r>
          </a:p>
          <a:p>
            <a:pPr>
              <a:spcAft>
                <a:spcPts val="1200"/>
              </a:spcAft>
            </a:pPr>
            <a:r>
              <a:rPr lang="en-US" sz="2350" dirty="0">
                <a:latin typeface="Arial" panose="020B0604020202020204" pitchFamily="34" charset="0"/>
              </a:rPr>
              <a:t>Rationale:	Personnel costs were reoccurring themes in the budget hearings.  		Institutions are struggling to retain and attract employees in COVID 		environment, including resolving going salary compression issues.</a:t>
            </a:r>
          </a:p>
          <a:p>
            <a:pPr>
              <a:spcAft>
                <a:spcPts val="1200"/>
              </a:spcAft>
            </a:pPr>
            <a:r>
              <a:rPr lang="en-US" sz="2350" dirty="0">
                <a:latin typeface="Arial" panose="020B0604020202020204" pitchFamily="34" charset="0"/>
              </a:rPr>
              <a:t>Calculation:	7 percent over total FY 2022 appropriation.  The 7 percent was 		chosen to outpace recent Consumer Price Index (CPI) inflation 		rates of 6.2 percent, and provide additional monies to address 		salary compression.  These funds reflect roughly 55.2% of 			the ongoing CBR which closely aligns with the 54% of total E&amp;G 		expenditures typically spent on salaries and benefits.</a:t>
            </a:r>
          </a:p>
          <a:p>
            <a:pPr>
              <a:spcAft>
                <a:spcPts val="1200"/>
              </a:spcAft>
            </a:pPr>
            <a:r>
              <a:rPr lang="en-US" sz="2350" dirty="0">
                <a:latin typeface="Arial" panose="020B0604020202020204" pitchFamily="34" charset="0"/>
              </a:rPr>
              <a:t>Amount:	$119.98 million (55.2% of ongoing CBR*)</a:t>
            </a:r>
            <a:r>
              <a:rPr lang="en-US" sz="2400" dirty="0">
                <a:solidFill>
                  <a:srgbClr val="FF0000"/>
                </a:solidFill>
                <a:latin typeface="Arial" panose="020B0604020202020204" pitchFamily="34" charset="0"/>
              </a:rPr>
              <a:t>	</a:t>
            </a:r>
          </a:p>
        </p:txBody>
      </p:sp>
      <p:sp>
        <p:nvSpPr>
          <p:cNvPr id="4" name="TextBox 3">
            <a:extLst>
              <a:ext uri="{FF2B5EF4-FFF2-40B4-BE49-F238E27FC236}">
                <a16:creationId xmlns:a16="http://schemas.microsoft.com/office/drawing/2014/main" id="{B1FF1D17-6A02-4D95-9077-CF6347FE1375}"/>
              </a:ext>
            </a:extLst>
          </p:cNvPr>
          <p:cNvSpPr txBox="1"/>
          <p:nvPr/>
        </p:nvSpPr>
        <p:spPr>
          <a:xfrm>
            <a:off x="232913" y="6345104"/>
            <a:ext cx="6556076" cy="369332"/>
          </a:xfrm>
          <a:prstGeom prst="rect">
            <a:avLst/>
          </a:prstGeom>
          <a:noFill/>
        </p:spPr>
        <p:txBody>
          <a:bodyPr wrap="square" rtlCol="0">
            <a:spAutoFit/>
          </a:bodyPr>
          <a:lstStyle/>
          <a:p>
            <a:r>
              <a:rPr lang="en-US" dirty="0">
                <a:solidFill>
                  <a:schemeClr val="bg2">
                    <a:lumMod val="50000"/>
                  </a:schemeClr>
                </a:solidFill>
              </a:rPr>
              <a:t>*Does not include statewide line items.</a:t>
            </a:r>
          </a:p>
        </p:txBody>
      </p:sp>
    </p:spTree>
    <p:extLst>
      <p:ext uri="{BB962C8B-B14F-4D97-AF65-F5344CB8AC3E}">
        <p14:creationId xmlns:p14="http://schemas.microsoft.com/office/powerpoint/2010/main" val="932972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CBR for FY 2022-2023:</a:t>
            </a:r>
          </a:p>
          <a:p>
            <a:pPr algn="ctr"/>
            <a:r>
              <a:rPr lang="en-US" sz="4000" b="1" dirty="0">
                <a:solidFill>
                  <a:srgbClr val="0070C0"/>
                </a:solidFill>
                <a:latin typeface="+mn-lt"/>
              </a:rPr>
              <a:t>Ongoing Recommendation</a:t>
            </a:r>
          </a:p>
          <a:p>
            <a:pPr algn="ctr"/>
            <a:endParaRPr lang="en-US" sz="1800" b="1" dirty="0">
              <a:solidFill>
                <a:srgbClr val="0070C0"/>
              </a:solidFill>
              <a:latin typeface="Arial" panose="020B0604020202020204" pitchFamily="34" charset="0"/>
            </a:endParaRPr>
          </a:p>
          <a:p>
            <a:pPr algn="ctr"/>
            <a:endParaRPr lang="en-US" sz="1800" b="1" dirty="0">
              <a:solidFill>
                <a:srgbClr val="0070C0"/>
              </a:solidFill>
              <a:latin typeface="Arial" panose="020B0604020202020204" pitchFamily="34" charset="0"/>
            </a:endParaRPr>
          </a:p>
        </p:txBody>
      </p:sp>
      <p:sp>
        <p:nvSpPr>
          <p:cNvPr id="6" name="Rectangle 5">
            <a:extLst>
              <a:ext uri="{FF2B5EF4-FFF2-40B4-BE49-F238E27FC236}">
                <a16:creationId xmlns:a16="http://schemas.microsoft.com/office/drawing/2014/main" id="{9FDF2D39-B5C8-4E9B-B54C-FC8724C2C2EE}"/>
              </a:ext>
            </a:extLst>
          </p:cNvPr>
          <p:cNvSpPr/>
          <p:nvPr/>
        </p:nvSpPr>
        <p:spPr>
          <a:xfrm>
            <a:off x="699256" y="1325880"/>
            <a:ext cx="10453279" cy="4985980"/>
          </a:xfrm>
          <a:prstGeom prst="rect">
            <a:avLst/>
          </a:prstGeom>
        </p:spPr>
        <p:txBody>
          <a:bodyPr wrap="square">
            <a:spAutoFit/>
          </a:bodyPr>
          <a:lstStyle/>
          <a:p>
            <a:pPr>
              <a:spcAft>
                <a:spcPts val="1200"/>
              </a:spcAft>
            </a:pPr>
            <a:r>
              <a:rPr lang="en-US" sz="3200" b="1" dirty="0">
                <a:latin typeface="Arial" panose="020B0604020202020204" pitchFamily="34" charset="0"/>
              </a:rPr>
              <a:t>Mandatory Funds</a:t>
            </a:r>
          </a:p>
          <a:p>
            <a:pPr>
              <a:spcAft>
                <a:spcPts val="1200"/>
              </a:spcAft>
            </a:pPr>
            <a:r>
              <a:rPr lang="en-US" sz="2400" dirty="0">
                <a:latin typeface="Arial" panose="020B0604020202020204" pitchFamily="34" charset="0"/>
              </a:rPr>
              <a:t>Rationale:	Funds available to give institutions support in addressing 			mandatory increased costs related to retirement obligations 			and increases costs related to Public Education Employees’ 			Health Insurance Program (PEEHIP).</a:t>
            </a:r>
          </a:p>
          <a:p>
            <a:pPr>
              <a:spcAft>
                <a:spcPts val="1200"/>
              </a:spcAft>
            </a:pPr>
            <a:r>
              <a:rPr lang="en-US" sz="2400" dirty="0">
                <a:latin typeface="Arial" panose="020B0604020202020204" pitchFamily="34" charset="0"/>
              </a:rPr>
              <a:t>Calculation:	Reflects requested funds reported from institutional needs 			assessment reporting.  Increases in retirement rates:</a:t>
            </a:r>
          </a:p>
          <a:p>
            <a:pPr>
              <a:spcAft>
                <a:spcPts val="1200"/>
              </a:spcAft>
            </a:pPr>
            <a:endParaRPr lang="en-US" sz="2400" dirty="0">
              <a:latin typeface="Arial" panose="020B0604020202020204" pitchFamily="34" charset="0"/>
            </a:endParaRPr>
          </a:p>
          <a:p>
            <a:pPr>
              <a:spcAft>
                <a:spcPts val="1200"/>
              </a:spcAft>
            </a:pPr>
            <a:endParaRPr lang="en-US" sz="2400" dirty="0">
              <a:latin typeface="Arial" panose="020B0604020202020204" pitchFamily="34" charset="0"/>
            </a:endParaRPr>
          </a:p>
          <a:p>
            <a:pPr>
              <a:spcAft>
                <a:spcPts val="1200"/>
              </a:spcAft>
            </a:pPr>
            <a:endParaRPr lang="en-US" sz="1000" dirty="0">
              <a:latin typeface="Arial" panose="020B0604020202020204" pitchFamily="34" charset="0"/>
            </a:endParaRPr>
          </a:p>
          <a:p>
            <a:pPr>
              <a:spcAft>
                <a:spcPts val="1200"/>
              </a:spcAft>
            </a:pPr>
            <a:r>
              <a:rPr lang="en-US" sz="2400" dirty="0">
                <a:latin typeface="Arial" panose="020B0604020202020204" pitchFamily="34" charset="0"/>
              </a:rPr>
              <a:t> Amount:	$11.66 million (5.4% of ongoing CBR*)</a:t>
            </a:r>
            <a:r>
              <a:rPr lang="en-US" sz="2400" dirty="0">
                <a:solidFill>
                  <a:srgbClr val="C00000"/>
                </a:solidFill>
                <a:latin typeface="Arial" panose="020B0604020202020204" pitchFamily="34" charset="0"/>
              </a:rPr>
              <a:t>	</a:t>
            </a:r>
          </a:p>
        </p:txBody>
      </p:sp>
      <p:sp>
        <p:nvSpPr>
          <p:cNvPr id="4" name="TextBox 3">
            <a:extLst>
              <a:ext uri="{FF2B5EF4-FFF2-40B4-BE49-F238E27FC236}">
                <a16:creationId xmlns:a16="http://schemas.microsoft.com/office/drawing/2014/main" id="{070F1D93-13F5-4539-8552-E9A656930A9A}"/>
              </a:ext>
            </a:extLst>
          </p:cNvPr>
          <p:cNvSpPr txBox="1"/>
          <p:nvPr/>
        </p:nvSpPr>
        <p:spPr>
          <a:xfrm>
            <a:off x="232913" y="6345104"/>
            <a:ext cx="6556076" cy="369332"/>
          </a:xfrm>
          <a:prstGeom prst="rect">
            <a:avLst/>
          </a:prstGeom>
          <a:noFill/>
        </p:spPr>
        <p:txBody>
          <a:bodyPr wrap="square" rtlCol="0">
            <a:spAutoFit/>
          </a:bodyPr>
          <a:lstStyle/>
          <a:p>
            <a:r>
              <a:rPr lang="en-US" dirty="0">
                <a:solidFill>
                  <a:schemeClr val="bg2">
                    <a:lumMod val="50000"/>
                  </a:schemeClr>
                </a:solidFill>
              </a:rPr>
              <a:t>*Does not include statewide line items.</a:t>
            </a:r>
          </a:p>
        </p:txBody>
      </p:sp>
      <p:pic>
        <p:nvPicPr>
          <p:cNvPr id="5" name="Picture 4">
            <a:extLst>
              <a:ext uri="{FF2B5EF4-FFF2-40B4-BE49-F238E27FC236}">
                <a16:creationId xmlns:a16="http://schemas.microsoft.com/office/drawing/2014/main" id="{645C1915-69F7-4E82-9462-1442D3FB142A}"/>
              </a:ext>
            </a:extLst>
          </p:cNvPr>
          <p:cNvPicPr>
            <a:picLocks noChangeAspect="1"/>
          </p:cNvPicPr>
          <p:nvPr/>
        </p:nvPicPr>
        <p:blipFill>
          <a:blip r:embed="rId2"/>
          <a:stretch>
            <a:fillRect/>
          </a:stretch>
        </p:blipFill>
        <p:spPr>
          <a:xfrm>
            <a:off x="2628900" y="4386263"/>
            <a:ext cx="7153275" cy="1238400"/>
          </a:xfrm>
          <a:prstGeom prst="rect">
            <a:avLst/>
          </a:prstGeom>
        </p:spPr>
      </p:pic>
    </p:spTree>
    <p:extLst>
      <p:ext uri="{BB962C8B-B14F-4D97-AF65-F5344CB8AC3E}">
        <p14:creationId xmlns:p14="http://schemas.microsoft.com/office/powerpoint/2010/main" val="418647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CBR for FY 2022-2023:</a:t>
            </a:r>
          </a:p>
          <a:p>
            <a:pPr algn="ctr"/>
            <a:r>
              <a:rPr lang="en-US" sz="4000" b="1" dirty="0">
                <a:solidFill>
                  <a:srgbClr val="0070C0"/>
                </a:solidFill>
                <a:latin typeface="+mn-lt"/>
              </a:rPr>
              <a:t>Ongoing Recommendation</a:t>
            </a:r>
          </a:p>
          <a:p>
            <a:pPr algn="ctr"/>
            <a:endParaRPr lang="en-US" sz="1800" b="1" dirty="0">
              <a:solidFill>
                <a:srgbClr val="0070C0"/>
              </a:solidFill>
              <a:latin typeface="Arial" panose="020B0604020202020204" pitchFamily="34" charset="0"/>
            </a:endParaRPr>
          </a:p>
          <a:p>
            <a:pPr algn="ctr"/>
            <a:endParaRPr lang="en-US" sz="1800" b="1" dirty="0">
              <a:solidFill>
                <a:srgbClr val="0070C0"/>
              </a:solidFill>
              <a:latin typeface="Arial" panose="020B0604020202020204" pitchFamily="34" charset="0"/>
            </a:endParaRPr>
          </a:p>
        </p:txBody>
      </p:sp>
      <p:sp>
        <p:nvSpPr>
          <p:cNvPr id="6" name="Rectangle 5">
            <a:extLst>
              <a:ext uri="{FF2B5EF4-FFF2-40B4-BE49-F238E27FC236}">
                <a16:creationId xmlns:a16="http://schemas.microsoft.com/office/drawing/2014/main" id="{9FDF2D39-B5C8-4E9B-B54C-FC8724C2C2EE}"/>
              </a:ext>
            </a:extLst>
          </p:cNvPr>
          <p:cNvSpPr/>
          <p:nvPr/>
        </p:nvSpPr>
        <p:spPr>
          <a:xfrm>
            <a:off x="699256" y="1325880"/>
            <a:ext cx="10453279" cy="4893647"/>
          </a:xfrm>
          <a:prstGeom prst="rect">
            <a:avLst/>
          </a:prstGeom>
        </p:spPr>
        <p:txBody>
          <a:bodyPr wrap="square">
            <a:spAutoFit/>
          </a:bodyPr>
          <a:lstStyle/>
          <a:p>
            <a:pPr>
              <a:spcAft>
                <a:spcPts val="1200"/>
              </a:spcAft>
            </a:pPr>
            <a:r>
              <a:rPr lang="en-US" sz="3200" b="1" dirty="0">
                <a:latin typeface="Arial" panose="020B0604020202020204" pitchFamily="34" charset="0"/>
              </a:rPr>
              <a:t>Across-the-Board Allocation</a:t>
            </a:r>
          </a:p>
          <a:p>
            <a:pPr>
              <a:spcAft>
                <a:spcPts val="1200"/>
              </a:spcAft>
            </a:pPr>
            <a:r>
              <a:rPr lang="en-US" sz="2400" dirty="0">
                <a:latin typeface="Arial" panose="020B0604020202020204" pitchFamily="34" charset="0"/>
              </a:rPr>
              <a:t>Rationale:	Pool of funds made available to give institutions flexibility in 			addressing rising utility costs, upgrades to technical 				infrastructure, and other unique needs of their campuses.  </a:t>
            </a:r>
          </a:p>
          <a:p>
            <a:pPr>
              <a:spcAft>
                <a:spcPts val="1200"/>
              </a:spcAft>
            </a:pPr>
            <a:r>
              <a:rPr lang="en-US" sz="2400" dirty="0">
                <a:latin typeface="Arial" panose="020B0604020202020204" pitchFamily="34" charset="0"/>
              </a:rPr>
              <a:t>Calculation:	3 percent over total FY 2022 appropriation.  The 3 percent 			was chosen because it slightly outpaces recent Higher 			Education Price Index (HEPI) of 2.2 percent used for fiscal 			year 2021.  The index is used to project future budget 				increases required to preserve purchasing power.</a:t>
            </a:r>
          </a:p>
          <a:p>
            <a:pPr>
              <a:spcAft>
                <a:spcPts val="1200"/>
              </a:spcAft>
            </a:pPr>
            <a:r>
              <a:rPr lang="en-US" sz="2400" dirty="0">
                <a:latin typeface="Arial" panose="020B0604020202020204" pitchFamily="34" charset="0"/>
              </a:rPr>
              <a:t>Amount:	$51.42 million (23.7% of ongoing CBR*)</a:t>
            </a:r>
            <a:r>
              <a:rPr lang="en-US" sz="2400" dirty="0">
                <a:solidFill>
                  <a:srgbClr val="FF0000"/>
                </a:solidFill>
                <a:latin typeface="Arial" panose="020B0604020202020204" pitchFamily="34" charset="0"/>
              </a:rPr>
              <a:t>	</a:t>
            </a:r>
            <a:endParaRPr lang="en-US" sz="2400" dirty="0">
              <a:latin typeface="Arial" panose="020B0604020202020204" pitchFamily="34" charset="0"/>
            </a:endParaRPr>
          </a:p>
          <a:p>
            <a:pPr>
              <a:spcAft>
                <a:spcPts val="1200"/>
              </a:spcAft>
            </a:pPr>
            <a:endParaRPr lang="en-US" sz="2400" dirty="0">
              <a:solidFill>
                <a:srgbClr val="FF0000"/>
              </a:solidFill>
              <a:latin typeface="Arial" panose="020B0604020202020204" pitchFamily="34" charset="0"/>
            </a:endParaRPr>
          </a:p>
        </p:txBody>
      </p:sp>
      <p:sp>
        <p:nvSpPr>
          <p:cNvPr id="4" name="TextBox 3">
            <a:extLst>
              <a:ext uri="{FF2B5EF4-FFF2-40B4-BE49-F238E27FC236}">
                <a16:creationId xmlns:a16="http://schemas.microsoft.com/office/drawing/2014/main" id="{301A1FF1-7B32-404C-B3A6-F5F249699390}"/>
              </a:ext>
            </a:extLst>
          </p:cNvPr>
          <p:cNvSpPr txBox="1"/>
          <p:nvPr/>
        </p:nvSpPr>
        <p:spPr>
          <a:xfrm>
            <a:off x="232913" y="6345104"/>
            <a:ext cx="6556076" cy="369332"/>
          </a:xfrm>
          <a:prstGeom prst="rect">
            <a:avLst/>
          </a:prstGeom>
          <a:noFill/>
        </p:spPr>
        <p:txBody>
          <a:bodyPr wrap="square" rtlCol="0">
            <a:spAutoFit/>
          </a:bodyPr>
          <a:lstStyle/>
          <a:p>
            <a:r>
              <a:rPr lang="en-US" dirty="0">
                <a:solidFill>
                  <a:schemeClr val="bg2">
                    <a:lumMod val="50000"/>
                  </a:schemeClr>
                </a:solidFill>
              </a:rPr>
              <a:t>*Does not include statewide line items.</a:t>
            </a:r>
          </a:p>
        </p:txBody>
      </p:sp>
    </p:spTree>
    <p:extLst>
      <p:ext uri="{BB962C8B-B14F-4D97-AF65-F5344CB8AC3E}">
        <p14:creationId xmlns:p14="http://schemas.microsoft.com/office/powerpoint/2010/main" val="34709941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CBR for FY 2022-2023:</a:t>
            </a:r>
          </a:p>
          <a:p>
            <a:pPr algn="ctr"/>
            <a:r>
              <a:rPr lang="en-US" sz="4000" b="1" dirty="0">
                <a:solidFill>
                  <a:srgbClr val="0070C0"/>
                </a:solidFill>
                <a:latin typeface="+mn-lt"/>
              </a:rPr>
              <a:t>Ongoing Recommendation</a:t>
            </a:r>
          </a:p>
          <a:p>
            <a:pPr algn="ctr"/>
            <a:endParaRPr lang="en-US" sz="1800" b="1" dirty="0">
              <a:solidFill>
                <a:srgbClr val="0070C0"/>
              </a:solidFill>
              <a:latin typeface="Arial" panose="020B0604020202020204" pitchFamily="34" charset="0"/>
            </a:endParaRPr>
          </a:p>
          <a:p>
            <a:pPr algn="ctr"/>
            <a:endParaRPr lang="en-US" sz="1800" b="1" dirty="0">
              <a:solidFill>
                <a:srgbClr val="0070C0"/>
              </a:solidFill>
              <a:latin typeface="Arial" panose="020B0604020202020204" pitchFamily="34" charset="0"/>
            </a:endParaRPr>
          </a:p>
        </p:txBody>
      </p:sp>
      <p:sp>
        <p:nvSpPr>
          <p:cNvPr id="6" name="Rectangle 5">
            <a:extLst>
              <a:ext uri="{FF2B5EF4-FFF2-40B4-BE49-F238E27FC236}">
                <a16:creationId xmlns:a16="http://schemas.microsoft.com/office/drawing/2014/main" id="{9FDF2D39-B5C8-4E9B-B54C-FC8724C2C2EE}"/>
              </a:ext>
            </a:extLst>
          </p:cNvPr>
          <p:cNvSpPr/>
          <p:nvPr/>
        </p:nvSpPr>
        <p:spPr>
          <a:xfrm>
            <a:off x="699256" y="1325880"/>
            <a:ext cx="10453279" cy="4370427"/>
          </a:xfrm>
          <a:prstGeom prst="rect">
            <a:avLst/>
          </a:prstGeom>
        </p:spPr>
        <p:txBody>
          <a:bodyPr wrap="square">
            <a:spAutoFit/>
          </a:bodyPr>
          <a:lstStyle/>
          <a:p>
            <a:pPr>
              <a:spcAft>
                <a:spcPts val="1200"/>
              </a:spcAft>
            </a:pPr>
            <a:r>
              <a:rPr lang="en-US" sz="3200" b="1" dirty="0">
                <a:latin typeface="Arial" panose="020B0604020202020204" pitchFamily="34" charset="0"/>
              </a:rPr>
              <a:t>Weighted Credit Hours</a:t>
            </a:r>
          </a:p>
          <a:p>
            <a:pPr>
              <a:spcAft>
                <a:spcPts val="1200"/>
              </a:spcAft>
            </a:pPr>
            <a:r>
              <a:rPr lang="en-US" sz="2400" dirty="0">
                <a:latin typeface="Arial" panose="020B0604020202020204" pitchFamily="34" charset="0"/>
              </a:rPr>
              <a:t>Rationale:	Pool of funds made available based on weighted credit hours 		using weighting methodology from ACHE Standard Formula.  		These funds recognize increases in enrollment, credit hour 			productivity, and the need to fund STEM and other high-costs 		programs requiring more resources.  </a:t>
            </a:r>
          </a:p>
          <a:p>
            <a:pPr>
              <a:spcAft>
                <a:spcPts val="1200"/>
              </a:spcAft>
            </a:pPr>
            <a:r>
              <a:rPr lang="en-US" sz="2400" dirty="0">
                <a:latin typeface="Arial" panose="020B0604020202020204" pitchFamily="34" charset="0"/>
              </a:rPr>
              <a:t>Calculation:	2 percent over total FY 2022 appropriation distributed by 			weighted credit hours from AY 2021 using weights from ACHE 		Standard Formula.</a:t>
            </a:r>
          </a:p>
          <a:p>
            <a:pPr>
              <a:spcAft>
                <a:spcPts val="1200"/>
              </a:spcAft>
            </a:pPr>
            <a:r>
              <a:rPr lang="en-US" sz="2400" dirty="0">
                <a:latin typeface="Arial" panose="020B0604020202020204" pitchFamily="34" charset="0"/>
              </a:rPr>
              <a:t>Amount:	$34.28 million (15.8% of ongoing CBR*)</a:t>
            </a:r>
            <a:r>
              <a:rPr lang="en-US" sz="2400" dirty="0">
                <a:solidFill>
                  <a:srgbClr val="FF0000"/>
                </a:solidFill>
                <a:latin typeface="Arial" panose="020B0604020202020204" pitchFamily="34" charset="0"/>
              </a:rPr>
              <a:t>	</a:t>
            </a:r>
          </a:p>
        </p:txBody>
      </p:sp>
      <p:sp>
        <p:nvSpPr>
          <p:cNvPr id="4" name="TextBox 3">
            <a:extLst>
              <a:ext uri="{FF2B5EF4-FFF2-40B4-BE49-F238E27FC236}">
                <a16:creationId xmlns:a16="http://schemas.microsoft.com/office/drawing/2014/main" id="{C31FE02F-C97B-4A7C-A1FB-E8E24A74F25B}"/>
              </a:ext>
            </a:extLst>
          </p:cNvPr>
          <p:cNvSpPr txBox="1"/>
          <p:nvPr/>
        </p:nvSpPr>
        <p:spPr>
          <a:xfrm>
            <a:off x="232913" y="6345104"/>
            <a:ext cx="6556076" cy="369332"/>
          </a:xfrm>
          <a:prstGeom prst="rect">
            <a:avLst/>
          </a:prstGeom>
          <a:noFill/>
        </p:spPr>
        <p:txBody>
          <a:bodyPr wrap="square" rtlCol="0">
            <a:spAutoFit/>
          </a:bodyPr>
          <a:lstStyle/>
          <a:p>
            <a:r>
              <a:rPr lang="en-US" dirty="0">
                <a:solidFill>
                  <a:schemeClr val="bg2">
                    <a:lumMod val="50000"/>
                  </a:schemeClr>
                </a:solidFill>
              </a:rPr>
              <a:t>*Does not include statewide line items.</a:t>
            </a:r>
          </a:p>
        </p:txBody>
      </p:sp>
    </p:spTree>
    <p:extLst>
      <p:ext uri="{BB962C8B-B14F-4D97-AF65-F5344CB8AC3E}">
        <p14:creationId xmlns:p14="http://schemas.microsoft.com/office/powerpoint/2010/main" val="3335801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524000" y="134202"/>
            <a:ext cx="9144000" cy="10558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70C0"/>
                </a:solidFill>
                <a:latin typeface="+mn-lt"/>
              </a:rPr>
              <a:t>CBR for FY 2022-2023:</a:t>
            </a:r>
          </a:p>
          <a:p>
            <a:pPr algn="ctr"/>
            <a:r>
              <a:rPr lang="en-US" sz="4000" b="1" dirty="0">
                <a:solidFill>
                  <a:srgbClr val="FF0000"/>
                </a:solidFill>
                <a:latin typeface="+mn-lt"/>
              </a:rPr>
              <a:t>One-Time Recommendation</a:t>
            </a:r>
          </a:p>
          <a:p>
            <a:pPr algn="ctr"/>
            <a:endParaRPr lang="en-US" sz="1800" b="1" dirty="0">
              <a:solidFill>
                <a:srgbClr val="0070C0"/>
              </a:solidFill>
              <a:latin typeface="Arial" panose="020B0604020202020204" pitchFamily="34" charset="0"/>
            </a:endParaRPr>
          </a:p>
          <a:p>
            <a:pPr algn="ctr"/>
            <a:endParaRPr lang="en-US" sz="1800" b="1" dirty="0">
              <a:solidFill>
                <a:srgbClr val="0070C0"/>
              </a:solidFill>
              <a:latin typeface="Arial" panose="020B0604020202020204" pitchFamily="34" charset="0"/>
            </a:endParaRPr>
          </a:p>
        </p:txBody>
      </p:sp>
      <p:sp>
        <p:nvSpPr>
          <p:cNvPr id="4" name="TextBox 3">
            <a:extLst>
              <a:ext uri="{FF2B5EF4-FFF2-40B4-BE49-F238E27FC236}">
                <a16:creationId xmlns:a16="http://schemas.microsoft.com/office/drawing/2014/main" id="{D58EBDD8-5034-4DDC-83D4-6E84CEB37AB3}"/>
              </a:ext>
            </a:extLst>
          </p:cNvPr>
          <p:cNvSpPr txBox="1"/>
          <p:nvPr/>
        </p:nvSpPr>
        <p:spPr>
          <a:xfrm>
            <a:off x="232913" y="6345104"/>
            <a:ext cx="6556076" cy="369332"/>
          </a:xfrm>
          <a:prstGeom prst="rect">
            <a:avLst/>
          </a:prstGeom>
          <a:noFill/>
        </p:spPr>
        <p:txBody>
          <a:bodyPr wrap="square" rtlCol="0">
            <a:spAutoFit/>
          </a:bodyPr>
          <a:lstStyle/>
          <a:p>
            <a:r>
              <a:rPr lang="en-US" dirty="0">
                <a:solidFill>
                  <a:schemeClr val="bg2">
                    <a:lumMod val="50000"/>
                  </a:schemeClr>
                </a:solidFill>
              </a:rPr>
              <a:t>*Does not include statewide line items.</a:t>
            </a:r>
          </a:p>
        </p:txBody>
      </p:sp>
      <p:sp>
        <p:nvSpPr>
          <p:cNvPr id="5" name="Rectangle 4">
            <a:extLst>
              <a:ext uri="{FF2B5EF4-FFF2-40B4-BE49-F238E27FC236}">
                <a16:creationId xmlns:a16="http://schemas.microsoft.com/office/drawing/2014/main" id="{1CD13E4F-577E-4423-9ADF-533D7E711622}"/>
              </a:ext>
            </a:extLst>
          </p:cNvPr>
          <p:cNvSpPr/>
          <p:nvPr/>
        </p:nvSpPr>
        <p:spPr>
          <a:xfrm>
            <a:off x="533400" y="1325880"/>
            <a:ext cx="11315700" cy="4370427"/>
          </a:xfrm>
          <a:prstGeom prst="rect">
            <a:avLst/>
          </a:prstGeom>
        </p:spPr>
        <p:txBody>
          <a:bodyPr wrap="square">
            <a:spAutoFit/>
          </a:bodyPr>
          <a:lstStyle/>
          <a:p>
            <a:pPr>
              <a:spcAft>
                <a:spcPts val="1200"/>
              </a:spcAft>
            </a:pPr>
            <a:r>
              <a:rPr lang="en-US" sz="3200" b="1" dirty="0">
                <a:latin typeface="Arial" panose="020B0604020202020204" pitchFamily="34" charset="0"/>
              </a:rPr>
              <a:t>Capital Assets</a:t>
            </a:r>
          </a:p>
          <a:p>
            <a:pPr>
              <a:spcAft>
                <a:spcPts val="1200"/>
              </a:spcAft>
            </a:pPr>
            <a:r>
              <a:rPr lang="en-US" sz="2400" dirty="0">
                <a:latin typeface="Arial" panose="020B0604020202020204" pitchFamily="34" charset="0"/>
              </a:rPr>
              <a:t>Rationale:	Capital assets was a reoccurring theme in budget hearings.  These 			funds will help address deferred maintenance as well as building 			renovation and construction.  These funds also help enhance 			technology and support more online activity in response to COVID.</a:t>
            </a:r>
          </a:p>
          <a:p>
            <a:pPr>
              <a:spcAft>
                <a:spcPts val="1200"/>
              </a:spcAft>
            </a:pPr>
            <a:r>
              <a:rPr lang="en-US" sz="2400" dirty="0">
                <a:latin typeface="Arial" panose="020B0604020202020204" pitchFamily="34" charset="0"/>
              </a:rPr>
              <a:t>Calculation:	After previously mentioned areas were funded, remaining funds from 		$313 million estimate were distributed using the Advancement and 			Technology (A&amp;T) formula for higher education.  This formula divided 		these funds using a three-year average enrollment by residency.</a:t>
            </a:r>
          </a:p>
          <a:p>
            <a:pPr>
              <a:spcAft>
                <a:spcPts val="1200"/>
              </a:spcAft>
            </a:pPr>
            <a:r>
              <a:rPr lang="en-US" sz="2400" dirty="0">
                <a:latin typeface="Arial" panose="020B0604020202020204" pitchFamily="34" charset="0"/>
              </a:rPr>
              <a:t>Amount:	$83.15 million (27.7% of total CBR*)</a:t>
            </a:r>
            <a:r>
              <a:rPr lang="en-US" sz="2400" dirty="0">
                <a:solidFill>
                  <a:srgbClr val="FF0000"/>
                </a:solidFill>
                <a:latin typeface="Arial" panose="020B0604020202020204" pitchFamily="34" charset="0"/>
              </a:rPr>
              <a:t>	</a:t>
            </a:r>
          </a:p>
        </p:txBody>
      </p:sp>
    </p:spTree>
    <p:extLst>
      <p:ext uri="{BB962C8B-B14F-4D97-AF65-F5344CB8AC3E}">
        <p14:creationId xmlns:p14="http://schemas.microsoft.com/office/powerpoint/2010/main" val="37603304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31779" y="206522"/>
            <a:ext cx="11128442" cy="63844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mn-lt"/>
                <a:ea typeface="+mj-ea"/>
                <a:cs typeface="+mj-cs"/>
              </a:rPr>
              <a:t>CBR for FY 2022-2023:  by Sector</a:t>
            </a:r>
          </a:p>
        </p:txBody>
      </p:sp>
      <p:sp>
        <p:nvSpPr>
          <p:cNvPr id="4" name="Rectangle 3"/>
          <p:cNvSpPr/>
          <p:nvPr/>
        </p:nvSpPr>
        <p:spPr>
          <a:xfrm>
            <a:off x="553534" y="1315496"/>
            <a:ext cx="4365377" cy="5016758"/>
          </a:xfrm>
          <a:prstGeom prst="rect">
            <a:avLst/>
          </a:prstGeom>
        </p:spPr>
        <p:txBody>
          <a:bodyPr wrap="square">
            <a:spAutoFit/>
          </a:bodyPr>
          <a:lstStyle/>
          <a:p>
            <a:pPr marR="0" lvl="0" defTabSz="914400" rtl="0" eaLnBrk="1" fontAlgn="auto" latinLnBrk="0" hangingPunct="1">
              <a:spcBef>
                <a:spcPts val="0"/>
              </a:spcBef>
              <a:spcAft>
                <a:spcPts val="600"/>
              </a:spcAft>
              <a:buClrTx/>
              <a:buSzTx/>
              <a:tabLst>
                <a:tab pos="2286000" algn="l"/>
                <a:tab pos="2514600" algn="l"/>
              </a:tabLst>
              <a:defRPr/>
            </a:pPr>
            <a:r>
              <a:rPr kumimoji="0" lang="en-US" sz="2600" b="1" i="0" u="none" strike="noStrike" kern="1200" cap="none" spc="0" normalizeH="0" baseline="0" noProof="0" dirty="0">
                <a:ln>
                  <a:noFill/>
                </a:ln>
                <a:solidFill>
                  <a:schemeClr val="accent1">
                    <a:lumMod val="75000"/>
                  </a:schemeClr>
                </a:solidFill>
                <a:effectLst/>
                <a:uLnTx/>
                <a:uFillTx/>
                <a:ea typeface="Times New Roman" panose="02020603050405020304" pitchFamily="18" charset="0"/>
                <a:cs typeface="Times New Roman" panose="02020603050405020304" pitchFamily="18" charset="0"/>
              </a:rPr>
              <a:t>Universities (71.7%)</a:t>
            </a:r>
          </a:p>
          <a:p>
            <a:pPr marR="0" lvl="0" defTabSz="914400" rtl="0" eaLnBrk="1" fontAlgn="auto" latinLnBrk="0" hangingPunct="1">
              <a:spcBef>
                <a:spcPts val="0"/>
              </a:spcBef>
              <a:spcAft>
                <a:spcPts val="600"/>
              </a:spcAft>
              <a:buClrTx/>
              <a:buSzTx/>
              <a:tabLst>
                <a:tab pos="2286000" algn="l"/>
                <a:tab pos="2514600" algn="l"/>
              </a:tabLst>
              <a:defRPr/>
            </a:pPr>
            <a:r>
              <a:rPr lang="en-US" sz="2600" b="1" dirty="0">
                <a:solidFill>
                  <a:schemeClr val="accent1">
                    <a:lumMod val="75000"/>
                  </a:schemeClr>
                </a:solidFill>
                <a:ea typeface="Times New Roman" panose="02020603050405020304" pitchFamily="18" charset="0"/>
                <a:cs typeface="Times New Roman" panose="02020603050405020304" pitchFamily="18" charset="0"/>
              </a:rPr>
              <a:t>$225.2 Million</a:t>
            </a:r>
          </a:p>
          <a:p>
            <a:pPr marR="0" lvl="0" defTabSz="914400" rtl="0" eaLnBrk="1" fontAlgn="auto" latinLnBrk="0" hangingPunct="1">
              <a:spcBef>
                <a:spcPts val="0"/>
              </a:spcBef>
              <a:spcAft>
                <a:spcPts val="600"/>
              </a:spcAft>
              <a:buClrTx/>
              <a:buSzTx/>
              <a:tabLst>
                <a:tab pos="2286000" algn="l"/>
                <a:tab pos="2514600" algn="l"/>
              </a:tabLst>
              <a:defRPr/>
            </a:pPr>
            <a:r>
              <a:rPr lang="en-US" sz="2600" dirty="0">
                <a:solidFill>
                  <a:schemeClr val="bg1">
                    <a:lumMod val="50000"/>
                  </a:schemeClr>
                </a:solidFill>
                <a:ea typeface="Times New Roman" panose="02020603050405020304" pitchFamily="18" charset="0"/>
                <a:cs typeface="Times New Roman" panose="02020603050405020304" pitchFamily="18" charset="0"/>
              </a:rPr>
              <a:t>17.0% increase over FY2022</a:t>
            </a:r>
          </a:p>
          <a:p>
            <a:pPr marR="0" lvl="0" defTabSz="914400" rtl="0" eaLnBrk="1" fontAlgn="auto" latinLnBrk="0" hangingPunct="1">
              <a:spcBef>
                <a:spcPts val="0"/>
              </a:spcBef>
              <a:spcAft>
                <a:spcPts val="600"/>
              </a:spcAft>
              <a:buClrTx/>
              <a:buSzTx/>
              <a:tabLst>
                <a:tab pos="2286000" algn="l"/>
                <a:tab pos="2514600" algn="l"/>
              </a:tabLst>
              <a:defRPr/>
            </a:pPr>
            <a:endPar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endParaRPr>
          </a:p>
          <a:p>
            <a:pPr lvl="0">
              <a:spcAft>
                <a:spcPts val="600"/>
              </a:spcAft>
              <a:tabLst>
                <a:tab pos="2286000" algn="l"/>
                <a:tab pos="2514600" algn="l"/>
              </a:tabLst>
              <a:defRPr/>
            </a:pPr>
            <a:r>
              <a:rPr lang="en-US" sz="2600" b="1" dirty="0">
                <a:solidFill>
                  <a:srgbClr val="63A0D7"/>
                </a:solidFill>
                <a:ea typeface="Times New Roman" panose="02020603050405020304" pitchFamily="18" charset="0"/>
                <a:cs typeface="Times New Roman" panose="02020603050405020304" pitchFamily="18" charset="0"/>
              </a:rPr>
              <a:t>Community Colleges (24.0%)</a:t>
            </a:r>
          </a:p>
          <a:p>
            <a:pPr lvl="0">
              <a:spcAft>
                <a:spcPts val="600"/>
              </a:spcAft>
              <a:tabLst>
                <a:tab pos="2286000" algn="l"/>
                <a:tab pos="2514600" algn="l"/>
              </a:tabLst>
              <a:defRPr/>
            </a:pPr>
            <a:r>
              <a:rPr lang="en-US" sz="2600" b="1" dirty="0">
                <a:solidFill>
                  <a:srgbClr val="63A0D7"/>
                </a:solidFill>
                <a:ea typeface="Times New Roman" panose="02020603050405020304" pitchFamily="18" charset="0"/>
                <a:cs typeface="Times New Roman" panose="02020603050405020304" pitchFamily="18" charset="0"/>
              </a:rPr>
              <a:t>$75.3 Million</a:t>
            </a:r>
          </a:p>
          <a:p>
            <a:pPr lvl="0">
              <a:spcAft>
                <a:spcPts val="600"/>
              </a:spcAft>
              <a:tabLst>
                <a:tab pos="2286000" algn="l"/>
                <a:tab pos="2514600" algn="l"/>
              </a:tabLst>
              <a:defRPr/>
            </a:pPr>
            <a:r>
              <a:rPr lang="en-US" sz="2600" dirty="0">
                <a:solidFill>
                  <a:schemeClr val="bg1">
                    <a:lumMod val="50000"/>
                  </a:schemeClr>
                </a:solidFill>
                <a:ea typeface="Times New Roman" panose="02020603050405020304" pitchFamily="18" charset="0"/>
                <a:cs typeface="Times New Roman" panose="02020603050405020304" pitchFamily="18" charset="0"/>
              </a:rPr>
              <a:t>19.4% increase over FY2022</a:t>
            </a:r>
          </a:p>
          <a:p>
            <a:pPr lvl="0">
              <a:spcAft>
                <a:spcPts val="600"/>
              </a:spcAft>
              <a:tabLst>
                <a:tab pos="2286000" algn="l"/>
                <a:tab pos="2514600" algn="l"/>
              </a:tabLst>
              <a:defRPr/>
            </a:pPr>
            <a:endParaRPr lang="en-US" sz="1600" dirty="0">
              <a:solidFill>
                <a:prstClr val="black"/>
              </a:solidFill>
              <a:ea typeface="Times New Roman" panose="02020603050405020304" pitchFamily="18" charset="0"/>
              <a:cs typeface="Times New Roman" panose="02020603050405020304" pitchFamily="18" charset="0"/>
            </a:endParaRPr>
          </a:p>
          <a:p>
            <a:pPr lvl="0">
              <a:spcAft>
                <a:spcPts val="600"/>
              </a:spcAft>
              <a:tabLst>
                <a:tab pos="2286000" algn="l"/>
                <a:tab pos="2514600" algn="l"/>
              </a:tabLst>
              <a:defRPr/>
            </a:pPr>
            <a:r>
              <a:rPr lang="en-US" sz="2800" b="1" dirty="0">
                <a:solidFill>
                  <a:schemeClr val="bg2">
                    <a:lumMod val="25000"/>
                  </a:schemeClr>
                </a:solidFill>
                <a:ea typeface="Times New Roman" panose="02020603050405020304" pitchFamily="18" charset="0"/>
                <a:cs typeface="Times New Roman" panose="02020603050405020304" pitchFamily="18" charset="0"/>
              </a:rPr>
              <a:t>State-Level Programs (4.3%)</a:t>
            </a:r>
          </a:p>
          <a:p>
            <a:pPr lvl="0">
              <a:spcAft>
                <a:spcPts val="600"/>
              </a:spcAft>
              <a:tabLst>
                <a:tab pos="2286000" algn="l"/>
                <a:tab pos="2514600" algn="l"/>
              </a:tabLst>
              <a:defRPr/>
            </a:pPr>
            <a:r>
              <a:rPr lang="en-US" sz="2800" b="1" dirty="0">
                <a:solidFill>
                  <a:schemeClr val="bg2">
                    <a:lumMod val="25000"/>
                  </a:schemeClr>
                </a:solidFill>
                <a:ea typeface="Times New Roman" panose="02020603050405020304" pitchFamily="18" charset="0"/>
                <a:cs typeface="Times New Roman" panose="02020603050405020304" pitchFamily="18" charset="0"/>
              </a:rPr>
              <a:t>$13.4 Million</a:t>
            </a:r>
          </a:p>
          <a:p>
            <a:pPr lvl="0">
              <a:spcAft>
                <a:spcPts val="600"/>
              </a:spcAft>
              <a:tabLst>
                <a:tab pos="2286000" algn="l"/>
                <a:tab pos="2514600" algn="l"/>
              </a:tabLst>
              <a:defRPr/>
            </a:pPr>
            <a:r>
              <a:rPr lang="en-US" sz="2800" dirty="0">
                <a:solidFill>
                  <a:schemeClr val="bg1">
                    <a:lumMod val="50000"/>
                  </a:schemeClr>
                </a:solidFill>
                <a:ea typeface="Times New Roman" panose="02020603050405020304" pitchFamily="18" charset="0"/>
                <a:cs typeface="Times New Roman" panose="02020603050405020304" pitchFamily="18" charset="0"/>
              </a:rPr>
              <a:t>5.5% increase over FY2022</a:t>
            </a:r>
            <a:endParaRPr kumimoji="0" lang="en-US" sz="2800" i="0" u="none" strike="noStrike" kern="1200" cap="none" spc="0" normalizeH="0" baseline="0" noProof="0" dirty="0">
              <a:ln>
                <a:noFill/>
              </a:ln>
              <a:solidFill>
                <a:schemeClr val="bg1">
                  <a:lumMod val="50000"/>
                </a:schemeClr>
              </a:solidFill>
              <a:effectLst/>
              <a:uLnTx/>
              <a:uFillTx/>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4CCD357-B110-413E-9604-5292746215FD}"/>
              </a:ext>
            </a:extLst>
          </p:cNvPr>
          <p:cNvPicPr>
            <a:picLocks noChangeAspect="1"/>
          </p:cNvPicPr>
          <p:nvPr/>
        </p:nvPicPr>
        <p:blipFill>
          <a:blip r:embed="rId2"/>
          <a:stretch>
            <a:fillRect/>
          </a:stretch>
        </p:blipFill>
        <p:spPr>
          <a:xfrm>
            <a:off x="5155618" y="1437645"/>
            <a:ext cx="6667153" cy="5155015"/>
          </a:xfrm>
          <a:prstGeom prst="rect">
            <a:avLst/>
          </a:prstGeom>
        </p:spPr>
      </p:pic>
    </p:spTree>
    <p:extLst>
      <p:ext uri="{BB962C8B-B14F-4D97-AF65-F5344CB8AC3E}">
        <p14:creationId xmlns:p14="http://schemas.microsoft.com/office/powerpoint/2010/main" val="23782051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C60FBA-63A1-4C5C-8D29-F7BF40188002}"/>
              </a:ext>
            </a:extLst>
          </p:cNvPr>
          <p:cNvPicPr>
            <a:picLocks noChangeAspect="1"/>
          </p:cNvPicPr>
          <p:nvPr/>
        </p:nvPicPr>
        <p:blipFill>
          <a:blip r:embed="rId3"/>
          <a:stretch>
            <a:fillRect/>
          </a:stretch>
        </p:blipFill>
        <p:spPr>
          <a:xfrm>
            <a:off x="2369190" y="136525"/>
            <a:ext cx="8471536" cy="6592218"/>
          </a:xfrm>
          <a:prstGeom prst="rect">
            <a:avLst/>
          </a:prstGeom>
        </p:spPr>
      </p:pic>
      <p:pic>
        <p:nvPicPr>
          <p:cNvPr id="5" name="Picture 4">
            <a:extLst>
              <a:ext uri="{FF2B5EF4-FFF2-40B4-BE49-F238E27FC236}">
                <a16:creationId xmlns:a16="http://schemas.microsoft.com/office/drawing/2014/main" id="{A29858CC-6536-49DB-94F3-8534FD88E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751" y="140838"/>
            <a:ext cx="1506368" cy="1498181"/>
          </a:xfrm>
          <a:prstGeom prst="rect">
            <a:avLst/>
          </a:prstGeom>
        </p:spPr>
      </p:pic>
    </p:spTree>
    <p:extLst>
      <p:ext uri="{BB962C8B-B14F-4D97-AF65-F5344CB8AC3E}">
        <p14:creationId xmlns:p14="http://schemas.microsoft.com/office/powerpoint/2010/main" val="5140933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896D-6091-4D45-8024-A6651587570A}"/>
              </a:ext>
            </a:extLst>
          </p:cNvPr>
          <p:cNvSpPr txBox="1"/>
          <p:nvPr/>
        </p:nvSpPr>
        <p:spPr>
          <a:xfrm>
            <a:off x="1372964" y="2205588"/>
            <a:ext cx="10107296" cy="2446824"/>
          </a:xfrm>
          <a:prstGeom prst="rect">
            <a:avLst/>
          </a:prstGeom>
          <a:noFill/>
        </p:spPr>
        <p:txBody>
          <a:bodyPr wrap="square" rtlCol="0">
            <a:spAutoFit/>
          </a:bodyPr>
          <a:lstStyle/>
          <a:p>
            <a:r>
              <a:rPr lang="en-US" sz="3200" b="1" dirty="0">
                <a:solidFill>
                  <a:srgbClr val="4472C4"/>
                </a:solidFill>
              </a:rPr>
              <a:t>Motion, Decision Item B-2: </a:t>
            </a:r>
          </a:p>
          <a:p>
            <a:endParaRPr lang="en-US" sz="3200" b="1" dirty="0">
              <a:solidFill>
                <a:srgbClr val="0070C0"/>
              </a:solidFill>
            </a:endParaRPr>
          </a:p>
          <a:p>
            <a:pPr>
              <a:spcBef>
                <a:spcPts val="600"/>
              </a:spcBef>
              <a:tabLst>
                <a:tab pos="457200" algn="l"/>
              </a:tabLst>
              <a:defRPr/>
            </a:pPr>
            <a:r>
              <a:rPr lang="en-US" sz="2800" dirty="0"/>
              <a:t>That the Commission approve the Executive Budget Recommendation and the </a:t>
            </a:r>
            <a:r>
              <a:rPr lang="en-US" sz="2800" kern="1400" dirty="0"/>
              <a:t>Consolidated Budget Recommendation for FY 2022-2023.</a:t>
            </a:r>
            <a:endParaRPr lang="en-US" sz="2800" dirty="0"/>
          </a:p>
        </p:txBody>
      </p:sp>
    </p:spTree>
    <p:extLst>
      <p:ext uri="{BB962C8B-B14F-4D97-AF65-F5344CB8AC3E}">
        <p14:creationId xmlns:p14="http://schemas.microsoft.com/office/powerpoint/2010/main" val="164979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90344"/>
          </a:xfrm>
        </p:spPr>
        <p:txBody>
          <a:bodyPr>
            <a:normAutofit/>
          </a:bodyPr>
          <a:lstStyle/>
          <a:p>
            <a:pPr algn="ctr"/>
            <a:r>
              <a:rPr lang="en-US" sz="3600" b="1" dirty="0">
                <a:solidFill>
                  <a:schemeClr val="accent1">
                    <a:lumMod val="75000"/>
                  </a:schemeClr>
                </a:solidFill>
                <a:latin typeface="Calibri" panose="020F0502020204030204" pitchFamily="34" charset="0"/>
                <a:cs typeface="Calibri" panose="020F0502020204030204" pitchFamily="34" charset="0"/>
              </a:rPr>
              <a:t>New Program Requests for FY 2022-23 (1 of 3)</a:t>
            </a:r>
          </a:p>
        </p:txBody>
      </p:sp>
      <p:sp>
        <p:nvSpPr>
          <p:cNvPr id="3" name="Content Placeholder 2"/>
          <p:cNvSpPr>
            <a:spLocks noGrp="1"/>
          </p:cNvSpPr>
          <p:nvPr>
            <p:ph idx="1"/>
          </p:nvPr>
        </p:nvSpPr>
        <p:spPr>
          <a:xfrm>
            <a:off x="518473" y="959052"/>
            <a:ext cx="10407191" cy="5272065"/>
          </a:xfrm>
        </p:spPr>
        <p:txBody>
          <a:bodyPr>
            <a:noAutofit/>
          </a:bodyPr>
          <a:lstStyle/>
          <a:p>
            <a:pPr marL="0" lvl="0" indent="0">
              <a:buNone/>
            </a:pPr>
            <a:r>
              <a:rPr lang="en-US" sz="2400" b="1" u="sng" dirty="0"/>
              <a:t>FAFSA Completion </a:t>
            </a:r>
            <a:r>
              <a:rPr lang="en-US" sz="2400" b="1" dirty="0"/>
              <a:t>($500,000) </a:t>
            </a:r>
          </a:p>
          <a:p>
            <a:pPr lvl="0"/>
            <a:r>
              <a:rPr lang="en-US" sz="2400" dirty="0"/>
              <a:t>FAFSA completion will be a requirement for Alabama public high school graduates as of May 2022. </a:t>
            </a:r>
          </a:p>
          <a:p>
            <a:pPr lvl="0"/>
            <a:r>
              <a:rPr lang="en-US" sz="2400" dirty="0"/>
              <a:t>ACHE is engaged in this State Board of Education initiative because it is the only agency in the state authorized to connect to the federal FAFSA database and see individual data for all Alabama students. </a:t>
            </a:r>
          </a:p>
          <a:p>
            <a:pPr lvl="0"/>
            <a:r>
              <a:rPr lang="en-US" sz="2400" dirty="0"/>
              <a:t> Using $1,100,000 in COVID/GEER funds, technological supports were put in place to assist students and families in completing the FAFSA - specifically with the correction of errors.</a:t>
            </a:r>
          </a:p>
          <a:p>
            <a:pPr lvl="0"/>
            <a:r>
              <a:rPr lang="en-US" sz="2400" dirty="0"/>
              <a:t> It also supports campus efforts to address errors and requests for verification of certain information prior to a May graduation date. </a:t>
            </a:r>
          </a:p>
          <a:p>
            <a:pPr lvl="0"/>
            <a:r>
              <a:rPr lang="en-US" sz="2400" dirty="0"/>
              <a:t>The software application and related services also provide progress reports for the career coaches, counselors, high school faculty and other district staff in assisting students with the application process. There is an annual $500,000 licensing cost associated with this initiative. </a:t>
            </a:r>
          </a:p>
          <a:p>
            <a:pPr marL="0" indent="0">
              <a:buNone/>
            </a:pPr>
            <a:endParaRPr lang="en-US" sz="2400" dirty="0">
              <a:solidFill>
                <a:srgbClr val="0070C0"/>
              </a:solidFill>
              <a:ea typeface="Times New Roman" panose="02020603050405020304" pitchFamily="18"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A7862D2F-7747-4D03-8F5C-52779498C91A}"/>
              </a:ext>
            </a:extLst>
          </p:cNvPr>
          <p:cNvSpPr>
            <a:spLocks noGrp="1"/>
          </p:cNvSpPr>
          <p:nvPr>
            <p:ph type="sldNum" sz="quarter" idx="12"/>
          </p:nvPr>
        </p:nvSpPr>
        <p:spPr>
          <a:xfrm>
            <a:off x="8610600" y="6356350"/>
            <a:ext cx="2743200" cy="365125"/>
          </a:xfrm>
        </p:spPr>
        <p:txBody>
          <a:bodyPr/>
          <a:lstStyle/>
          <a:p>
            <a:fld id="{15C3AF50-45D8-4144-B114-A385979F8C17}" type="slidenum">
              <a:rPr lang="en-US" smtClean="0"/>
              <a:t>8</a:t>
            </a:fld>
            <a:endParaRPr lang="en-US" dirty="0"/>
          </a:p>
        </p:txBody>
      </p:sp>
    </p:spTree>
    <p:extLst>
      <p:ext uri="{BB962C8B-B14F-4D97-AF65-F5344CB8AC3E}">
        <p14:creationId xmlns:p14="http://schemas.microsoft.com/office/powerpoint/2010/main" val="32221721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7728" y="320457"/>
            <a:ext cx="9716542" cy="3108543"/>
          </a:xfrm>
          <a:prstGeom prst="rect">
            <a:avLst/>
          </a:prstGeom>
          <a:noFill/>
        </p:spPr>
        <p:txBody>
          <a:bodyPr wrap="square" rtlCol="0" anchor="ctr">
            <a:spAutoFit/>
          </a:bodyPr>
          <a:lstStyle/>
          <a:p>
            <a:pPr algn="ctr" defTabSz="569913"/>
            <a:r>
              <a:rPr lang="en-US" sz="4000" b="1" dirty="0">
                <a:solidFill>
                  <a:schemeClr val="accent1"/>
                </a:solidFill>
              </a:rPr>
              <a:t>C. Report on the Facilities Master Plan &amp;   	Capital Projects Requests for</a:t>
            </a:r>
          </a:p>
          <a:p>
            <a:pPr algn="ctr"/>
            <a:r>
              <a:rPr lang="en-US" sz="4000" b="1" dirty="0">
                <a:solidFill>
                  <a:schemeClr val="accent1"/>
                </a:solidFill>
              </a:rPr>
              <a:t>     FY 2022-2023 – FY 2026-2027</a:t>
            </a:r>
          </a:p>
          <a:p>
            <a:endParaRPr lang="en-US" sz="4000" b="1" dirty="0">
              <a:solidFill>
                <a:schemeClr val="accent1"/>
              </a:solidFill>
            </a:endParaRPr>
          </a:p>
          <a:p>
            <a:pPr algn="ctr"/>
            <a:r>
              <a:rPr lang="en-US" sz="3600" i="1" kern="1400" dirty="0">
                <a:solidFill>
                  <a:schemeClr val="accent1"/>
                </a:solidFill>
                <a:latin typeface="Arial" panose="020B0604020202020204" pitchFamily="34" charset="0"/>
              </a:rPr>
              <a:t>Staff Presenter:  Julian Rogers</a:t>
            </a:r>
            <a:endParaRPr lang="en-US" sz="3600" b="1" dirty="0">
              <a:solidFill>
                <a:schemeClr val="accent1"/>
              </a:solidFill>
            </a:endParaRPr>
          </a:p>
        </p:txBody>
      </p:sp>
      <p:pic>
        <p:nvPicPr>
          <p:cNvPr id="6" name="Picture 5">
            <a:extLst>
              <a:ext uri="{FF2B5EF4-FFF2-40B4-BE49-F238E27FC236}">
                <a16:creationId xmlns:a16="http://schemas.microsoft.com/office/drawing/2014/main" id="{514221FF-818A-4E45-B2F6-43A13BBF6BA8}"/>
              </a:ext>
            </a:extLst>
          </p:cNvPr>
          <p:cNvPicPr>
            <a:picLocks noChangeAspect="1"/>
          </p:cNvPicPr>
          <p:nvPr/>
        </p:nvPicPr>
        <p:blipFill>
          <a:blip r:embed="rId2"/>
          <a:stretch>
            <a:fillRect/>
          </a:stretch>
        </p:blipFill>
        <p:spPr>
          <a:xfrm>
            <a:off x="3250250" y="3514548"/>
            <a:ext cx="5691499" cy="3131577"/>
          </a:xfrm>
          <a:prstGeom prst="rect">
            <a:avLst/>
          </a:prstGeom>
        </p:spPr>
      </p:pic>
    </p:spTree>
    <p:extLst>
      <p:ext uri="{BB962C8B-B14F-4D97-AF65-F5344CB8AC3E}">
        <p14:creationId xmlns:p14="http://schemas.microsoft.com/office/powerpoint/2010/main" val="8772222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0"/>
            <a:ext cx="6096000" cy="1384995"/>
          </a:xfrm>
          <a:prstGeom prst="rect">
            <a:avLst/>
          </a:prstGeom>
        </p:spPr>
        <p:txBody>
          <a:bodyPr>
            <a:spAutoFit/>
          </a:bodyPr>
          <a:lstStyle/>
          <a:p>
            <a:pPr indent="457200" algn="ctr"/>
            <a:r>
              <a:rPr lang="en-US" sz="2800" b="1" dirty="0">
                <a:solidFill>
                  <a:schemeClr val="accent1"/>
                </a:solidFill>
                <a:latin typeface="Calibri" panose="020F0502020204030204" pitchFamily="34" charset="0"/>
                <a:ea typeface="Calibri" panose="020F0502020204030204" pitchFamily="34" charset="0"/>
              </a:rPr>
              <a:t>Report on the Facilities Master Plan &amp; Capital Projects Requests for </a:t>
            </a:r>
          </a:p>
          <a:p>
            <a:pPr indent="457200" algn="ctr"/>
            <a:r>
              <a:rPr lang="en-US" sz="2800" b="1" dirty="0">
                <a:solidFill>
                  <a:schemeClr val="accent1"/>
                </a:solidFill>
                <a:latin typeface="Calibri" panose="020F0502020204030204" pitchFamily="34" charset="0"/>
                <a:ea typeface="Calibri" panose="020F0502020204030204" pitchFamily="34" charset="0"/>
              </a:rPr>
              <a:t>FY 2022-2023 - FY 2026-2027</a:t>
            </a:r>
          </a:p>
        </p:txBody>
      </p:sp>
      <p:sp>
        <p:nvSpPr>
          <p:cNvPr id="3" name="Rectangle 2"/>
          <p:cNvSpPr/>
          <p:nvPr/>
        </p:nvSpPr>
        <p:spPr>
          <a:xfrm>
            <a:off x="252549" y="1633734"/>
            <a:ext cx="11706268" cy="4801314"/>
          </a:xfrm>
          <a:prstGeom prst="rect">
            <a:avLst/>
          </a:prstGeom>
        </p:spPr>
        <p:txBody>
          <a:bodyPr wrap="square">
            <a:spAutoFit/>
          </a:bodyPr>
          <a:lstStyle/>
          <a:p>
            <a:pPr marR="0">
              <a:spcBef>
                <a:spcPts val="0"/>
              </a:spcBef>
              <a:spcAft>
                <a:spcPts val="1200"/>
              </a:spcAft>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Section 16-5-15 of the Code of Alabama requires that each public college &amp; university annually submit a 5-year facilities master plan to the Commission. Each institution is also required to prioritize its capital requests and to provide a needs assessment for requested projects.</a:t>
            </a:r>
          </a:p>
          <a:p>
            <a:pPr>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The five years reported are broken into three time segments: Immediate, Intermediate, and Long-Term capital projects.  </a:t>
            </a:r>
          </a:p>
          <a:p>
            <a:pPr marL="182880">
              <a:tabLst>
                <a:tab pos="2286000" algn="l"/>
                <a:tab pos="2514600" algn="l"/>
              </a:tabLst>
            </a:pPr>
            <a:r>
              <a:rPr lang="en-US" sz="2200" b="1" u="sng"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Immediate</a:t>
            </a:r>
            <a:r>
              <a:rPr lang="en-US" sz="2200" dirty="0">
                <a:latin typeface="Calibri" panose="020F0502020204030204" pitchFamily="34" charset="0"/>
                <a:ea typeface="Times New Roman" panose="02020603050405020304" pitchFamily="18" charset="0"/>
                <a:cs typeface="Times New Roman" panose="02020603050405020304" pitchFamily="18" charset="0"/>
              </a:rPr>
              <a:t> projects are defined as those within the first year of the master planning cycle (</a:t>
            </a:r>
            <a:r>
              <a:rPr lang="en-US" sz="2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FY 2023</a:t>
            </a:r>
            <a:r>
              <a:rPr lang="en-US" sz="2200" dirty="0">
                <a:latin typeface="Calibri" panose="020F0502020204030204" pitchFamily="34" charset="0"/>
                <a:ea typeface="Times New Roman" panose="02020603050405020304" pitchFamily="18" charset="0"/>
                <a:cs typeface="Times New Roman" panose="02020603050405020304" pitchFamily="18" charset="0"/>
              </a:rPr>
              <a:t>).</a:t>
            </a:r>
          </a:p>
          <a:p>
            <a:pPr marL="182880">
              <a:tabLst>
                <a:tab pos="2286000" algn="l"/>
                <a:tab pos="2514600" algn="l"/>
              </a:tabLst>
            </a:pPr>
            <a:r>
              <a:rPr lang="en-US" sz="2200" b="1" u="sng"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Intermediate</a:t>
            </a:r>
            <a:r>
              <a:rPr lang="en-US" sz="2200" dirty="0">
                <a:latin typeface="Calibri" panose="020F0502020204030204" pitchFamily="34" charset="0"/>
                <a:ea typeface="Times New Roman" panose="02020603050405020304" pitchFamily="18" charset="0"/>
                <a:cs typeface="Times New Roman" panose="02020603050405020304" pitchFamily="18" charset="0"/>
              </a:rPr>
              <a:t> projects are defined as those within the second year of the planning cycle (</a:t>
            </a:r>
            <a:r>
              <a:rPr lang="en-US" sz="2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FY 2024</a:t>
            </a:r>
            <a:r>
              <a:rPr lang="en-US" sz="2200" dirty="0">
                <a:latin typeface="Calibri" panose="020F0502020204030204" pitchFamily="34" charset="0"/>
                <a:ea typeface="Times New Roman" panose="02020603050405020304" pitchFamily="18" charset="0"/>
                <a:cs typeface="Times New Roman" panose="02020603050405020304" pitchFamily="18" charset="0"/>
              </a:rPr>
              <a:t>).  </a:t>
            </a:r>
          </a:p>
          <a:p>
            <a:pPr marL="182880">
              <a:spcAft>
                <a:spcPts val="1200"/>
              </a:spcAft>
              <a:tabLst>
                <a:tab pos="2286000" algn="l"/>
                <a:tab pos="2514600" algn="l"/>
              </a:tabLst>
            </a:pPr>
            <a:r>
              <a:rPr lang="en-US" sz="2200" b="1" u="sng"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Long-Term</a:t>
            </a:r>
            <a:r>
              <a:rPr lang="en-US" sz="2200" dirty="0">
                <a:latin typeface="Calibri" panose="020F0502020204030204" pitchFamily="34" charset="0"/>
                <a:ea typeface="Times New Roman" panose="02020603050405020304" pitchFamily="18" charset="0"/>
                <a:cs typeface="Times New Roman" panose="02020603050405020304" pitchFamily="18" charset="0"/>
              </a:rPr>
              <a:t> projects fall into the last three years of the planning cycle (</a:t>
            </a:r>
            <a:r>
              <a:rPr lang="en-US" sz="2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FY 2025 - 2027</a:t>
            </a:r>
            <a:r>
              <a:rPr lang="en-US" sz="2200" dirty="0">
                <a:latin typeface="Calibri" panose="020F0502020204030204" pitchFamily="34" charset="0"/>
                <a:ea typeface="Times New Roman" panose="02020603050405020304" pitchFamily="18" charset="0"/>
                <a:cs typeface="Times New Roman" panose="02020603050405020304" pitchFamily="18" charset="0"/>
              </a:rPr>
              <a:t>).  </a:t>
            </a:r>
          </a:p>
          <a:p>
            <a:pPr>
              <a:tabLst>
                <a:tab pos="2286000" algn="l"/>
                <a:tab pos="2514600" algn="l"/>
              </a:tabLst>
            </a:pPr>
            <a:r>
              <a:rPr lang="en-US" sz="2200" dirty="0">
                <a:latin typeface="Calibri" panose="020F0502020204030204" pitchFamily="34" charset="0"/>
                <a:ea typeface="Times New Roman" panose="02020603050405020304" pitchFamily="18" charset="0"/>
                <a:cs typeface="Times New Roman" panose="02020603050405020304" pitchFamily="18" charset="0"/>
              </a:rPr>
              <a:t>The projects are further divided into four separate project categories:  </a:t>
            </a:r>
          </a:p>
          <a:p>
            <a:pPr marL="365760">
              <a:tabLst>
                <a:tab pos="2286000" algn="l"/>
                <a:tab pos="2514600" algn="l"/>
              </a:tabLst>
            </a:pPr>
            <a:r>
              <a:rPr lang="en-US" sz="2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New Construction/Acquisition</a:t>
            </a:r>
          </a:p>
          <a:p>
            <a:pPr marL="365760">
              <a:tabLst>
                <a:tab pos="2286000" algn="l"/>
                <a:tab pos="2514600" algn="l"/>
              </a:tabLst>
            </a:pPr>
            <a:r>
              <a:rPr lang="en-US" sz="2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Renovation and Remodeling</a:t>
            </a:r>
          </a:p>
          <a:p>
            <a:pPr marL="365760">
              <a:tabLst>
                <a:tab pos="2286000" algn="l"/>
                <a:tab pos="2514600" algn="l"/>
              </a:tabLst>
            </a:pPr>
            <a:r>
              <a:rPr lang="en-US" sz="2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Major Capital Equipment</a:t>
            </a:r>
          </a:p>
          <a:p>
            <a:pPr marL="365760">
              <a:tabLst>
                <a:tab pos="2286000" algn="l"/>
                <a:tab pos="2514600" algn="l"/>
              </a:tabLst>
            </a:pPr>
            <a:r>
              <a:rPr lang="en-US" sz="2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Deferred Maintenance/Facilities Renewal</a:t>
            </a:r>
            <a:endParaRPr lang="en-US" sz="2200" dirty="0">
              <a:solidFill>
                <a:schemeClr val="accent1">
                  <a:lumMod val="75000"/>
                </a:schemeClr>
              </a:solidFill>
              <a:latin typeface="Calibri" panose="020F0502020204030204" pitchFamily="34" charset="0"/>
              <a:ea typeface="Times New Roman" panose="02020603050405020304" pitchFamily="18" charset="0"/>
            </a:endParaRPr>
          </a:p>
        </p:txBody>
      </p:sp>
      <p:pic>
        <p:nvPicPr>
          <p:cNvPr id="6" name="Picture 5">
            <a:extLst>
              <a:ext uri="{FF2B5EF4-FFF2-40B4-BE49-F238E27FC236}">
                <a16:creationId xmlns:a16="http://schemas.microsoft.com/office/drawing/2014/main" id="{589C3DA8-0BED-428B-A289-79BB1DB9967C}"/>
              </a:ext>
            </a:extLst>
          </p:cNvPr>
          <p:cNvPicPr>
            <a:picLocks noChangeAspect="1"/>
          </p:cNvPicPr>
          <p:nvPr/>
        </p:nvPicPr>
        <p:blipFill>
          <a:blip r:embed="rId2"/>
          <a:stretch>
            <a:fillRect/>
          </a:stretch>
        </p:blipFill>
        <p:spPr>
          <a:xfrm flipH="1">
            <a:off x="688656" y="120734"/>
            <a:ext cx="2071321" cy="1513000"/>
          </a:xfrm>
          <a:prstGeom prst="rect">
            <a:avLst/>
          </a:prstGeom>
        </p:spPr>
      </p:pic>
      <p:pic>
        <p:nvPicPr>
          <p:cNvPr id="7" name="Picture 6">
            <a:extLst>
              <a:ext uri="{FF2B5EF4-FFF2-40B4-BE49-F238E27FC236}">
                <a16:creationId xmlns:a16="http://schemas.microsoft.com/office/drawing/2014/main" id="{1CE16E6D-5D69-4FA3-8CF8-93F6EAFAC456}"/>
              </a:ext>
            </a:extLst>
          </p:cNvPr>
          <p:cNvPicPr>
            <a:picLocks noChangeAspect="1"/>
          </p:cNvPicPr>
          <p:nvPr/>
        </p:nvPicPr>
        <p:blipFill>
          <a:blip r:embed="rId3"/>
          <a:stretch>
            <a:fillRect/>
          </a:stretch>
        </p:blipFill>
        <p:spPr>
          <a:xfrm>
            <a:off x="8836010" y="4811354"/>
            <a:ext cx="2822024" cy="1872433"/>
          </a:xfrm>
          <a:prstGeom prst="rect">
            <a:avLst/>
          </a:prstGeom>
        </p:spPr>
      </p:pic>
    </p:spTree>
    <p:extLst>
      <p:ext uri="{BB962C8B-B14F-4D97-AF65-F5344CB8AC3E}">
        <p14:creationId xmlns:p14="http://schemas.microsoft.com/office/powerpoint/2010/main" val="2256863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6376" y="6133812"/>
            <a:ext cx="2743200" cy="365125"/>
          </a:xfrm>
        </p:spPr>
        <p:txBody>
          <a:bodyPr/>
          <a:lstStyle/>
          <a:p>
            <a:fld id="{15C3AF50-45D8-4144-B114-A385979F8C17}" type="slidenum">
              <a:rPr lang="en-US" smtClean="0">
                <a:solidFill>
                  <a:srgbClr val="46464A">
                    <a:lumMod val="60000"/>
                    <a:lumOff val="40000"/>
                  </a:srgbClr>
                </a:solidFill>
              </a:rPr>
              <a:pPr/>
              <a:t>82</a:t>
            </a:fld>
            <a:endParaRPr lang="en-US" dirty="0">
              <a:solidFill>
                <a:srgbClr val="46464A">
                  <a:lumMod val="60000"/>
                  <a:lumOff val="40000"/>
                </a:srgbClr>
              </a:solidFill>
            </a:endParaRPr>
          </a:p>
        </p:txBody>
      </p:sp>
      <p:sp>
        <p:nvSpPr>
          <p:cNvPr id="3" name="Rectangle 2"/>
          <p:cNvSpPr/>
          <p:nvPr/>
        </p:nvSpPr>
        <p:spPr>
          <a:xfrm>
            <a:off x="445175" y="1313170"/>
            <a:ext cx="10570129" cy="1954381"/>
          </a:xfrm>
          <a:prstGeom prst="rect">
            <a:avLst/>
          </a:prstGeom>
        </p:spPr>
        <p:txBody>
          <a:bodyPr wrap="square">
            <a:spAutoFit/>
          </a:bodyPr>
          <a:lstStyle/>
          <a:p>
            <a:pPr>
              <a:spcAft>
                <a:spcPts val="900"/>
              </a:spcAft>
            </a:pPr>
            <a:r>
              <a:rPr lang="en-US" dirty="0"/>
              <a:t>The colleges and universities are requesting a total of $2.01 billion.</a:t>
            </a:r>
          </a:p>
          <a:p>
            <a:pPr>
              <a:spcAft>
                <a:spcPts val="900"/>
              </a:spcAft>
            </a:pPr>
            <a:r>
              <a:rPr lang="en-US" dirty="0"/>
              <a:t>40% or over $807 million of this total is requested from the Education Trust Fund.</a:t>
            </a:r>
          </a:p>
          <a:p>
            <a:pPr>
              <a:spcAft>
                <a:spcPts val="1200"/>
              </a:spcAft>
            </a:pPr>
            <a:r>
              <a:rPr lang="en-US" dirty="0"/>
              <a:t>67% of this funding is for new construction, and 31% is for deferred maintenance or remodeling of current structures.</a:t>
            </a:r>
          </a:p>
          <a:p>
            <a:pPr>
              <a:spcAft>
                <a:spcPts val="1200"/>
              </a:spcAft>
            </a:pPr>
            <a:endParaRPr lang="en-US" sz="2400" dirty="0"/>
          </a:p>
        </p:txBody>
      </p:sp>
      <p:sp>
        <p:nvSpPr>
          <p:cNvPr id="5" name="Rectangle 4"/>
          <p:cNvSpPr/>
          <p:nvPr/>
        </p:nvSpPr>
        <p:spPr>
          <a:xfrm>
            <a:off x="2682240" y="359063"/>
            <a:ext cx="6096000" cy="954107"/>
          </a:xfrm>
          <a:prstGeom prst="rect">
            <a:avLst/>
          </a:prstGeom>
        </p:spPr>
        <p:txBody>
          <a:bodyPr>
            <a:spAutoFit/>
          </a:bodyPr>
          <a:lstStyle/>
          <a:p>
            <a:pPr lvl="0" indent="457200" algn="ctr"/>
            <a:r>
              <a:rPr lang="en-US" sz="2800" b="1" dirty="0">
                <a:solidFill>
                  <a:srgbClr val="FF0000"/>
                </a:solidFill>
                <a:latin typeface="Calibri" panose="020F0502020204030204" pitchFamily="34" charset="0"/>
                <a:ea typeface="Calibri" panose="020F0502020204030204" pitchFamily="34" charset="0"/>
              </a:rPr>
              <a:t>Immediate</a:t>
            </a:r>
            <a:r>
              <a:rPr lang="en-US" sz="2800" b="1" dirty="0">
                <a:solidFill>
                  <a:srgbClr val="0070C0"/>
                </a:solidFill>
                <a:latin typeface="Calibri" panose="020F0502020204030204" pitchFamily="34" charset="0"/>
                <a:ea typeface="Calibri" panose="020F0502020204030204" pitchFamily="34" charset="0"/>
              </a:rPr>
              <a:t> </a:t>
            </a:r>
            <a:r>
              <a:rPr lang="en-US" sz="2800" b="1" dirty="0">
                <a:solidFill>
                  <a:schemeClr val="accent1"/>
                </a:solidFill>
                <a:latin typeface="Calibri" panose="020F0502020204030204" pitchFamily="34" charset="0"/>
                <a:ea typeface="Calibri" panose="020F0502020204030204" pitchFamily="34" charset="0"/>
              </a:rPr>
              <a:t>Capital Projects Requests </a:t>
            </a:r>
          </a:p>
          <a:p>
            <a:pPr lvl="0" indent="457200" algn="ctr"/>
            <a:r>
              <a:rPr lang="en-US" sz="2800" b="1" dirty="0">
                <a:solidFill>
                  <a:schemeClr val="accent1"/>
                </a:solidFill>
                <a:latin typeface="Calibri" panose="020F0502020204030204" pitchFamily="34" charset="0"/>
                <a:ea typeface="Calibri" panose="020F0502020204030204" pitchFamily="34" charset="0"/>
              </a:rPr>
              <a:t>FY 2022-2023</a:t>
            </a:r>
          </a:p>
        </p:txBody>
      </p:sp>
      <p:sp>
        <p:nvSpPr>
          <p:cNvPr id="17" name="Rectangle 16">
            <a:extLst>
              <a:ext uri="{FF2B5EF4-FFF2-40B4-BE49-F238E27FC236}">
                <a16:creationId xmlns:a16="http://schemas.microsoft.com/office/drawing/2014/main" id="{CEFC01ED-8E3F-4AA0-8F46-A27853164EC1}"/>
              </a:ext>
            </a:extLst>
          </p:cNvPr>
          <p:cNvSpPr/>
          <p:nvPr/>
        </p:nvSpPr>
        <p:spPr>
          <a:xfrm>
            <a:off x="2606467" y="3531415"/>
            <a:ext cx="99131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5E03B806-1D2A-4E77-AC85-BD3FD324AEEE}"/>
              </a:ext>
            </a:extLst>
          </p:cNvPr>
          <p:cNvPicPr>
            <a:picLocks noChangeAspect="1"/>
          </p:cNvPicPr>
          <p:nvPr/>
        </p:nvPicPr>
        <p:blipFill>
          <a:blip r:embed="rId2"/>
          <a:stretch>
            <a:fillRect/>
          </a:stretch>
        </p:blipFill>
        <p:spPr>
          <a:xfrm>
            <a:off x="233082" y="2944535"/>
            <a:ext cx="5558896" cy="3796651"/>
          </a:xfrm>
          <a:prstGeom prst="rect">
            <a:avLst/>
          </a:prstGeom>
        </p:spPr>
      </p:pic>
      <p:pic>
        <p:nvPicPr>
          <p:cNvPr id="13" name="Picture 12">
            <a:extLst>
              <a:ext uri="{FF2B5EF4-FFF2-40B4-BE49-F238E27FC236}">
                <a16:creationId xmlns:a16="http://schemas.microsoft.com/office/drawing/2014/main" id="{4A44941B-0E30-4D12-BDBD-25709F730BC3}"/>
              </a:ext>
            </a:extLst>
          </p:cNvPr>
          <p:cNvPicPr>
            <a:picLocks noChangeAspect="1"/>
          </p:cNvPicPr>
          <p:nvPr/>
        </p:nvPicPr>
        <p:blipFill>
          <a:blip r:embed="rId3"/>
          <a:stretch>
            <a:fillRect/>
          </a:stretch>
        </p:blipFill>
        <p:spPr>
          <a:xfrm>
            <a:off x="6133164" y="2944535"/>
            <a:ext cx="5686923" cy="3796651"/>
          </a:xfrm>
          <a:prstGeom prst="rect">
            <a:avLst/>
          </a:prstGeom>
        </p:spPr>
      </p:pic>
    </p:spTree>
    <p:extLst>
      <p:ext uri="{BB962C8B-B14F-4D97-AF65-F5344CB8AC3E}">
        <p14:creationId xmlns:p14="http://schemas.microsoft.com/office/powerpoint/2010/main" val="7682816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83</a:t>
            </a:fld>
            <a:endParaRPr lang="en-US" dirty="0">
              <a:solidFill>
                <a:srgbClr val="46464A">
                  <a:lumMod val="60000"/>
                  <a:lumOff val="40000"/>
                </a:srgbClr>
              </a:solidFill>
            </a:endParaRPr>
          </a:p>
        </p:txBody>
      </p:sp>
      <p:sp>
        <p:nvSpPr>
          <p:cNvPr id="3" name="Rectangle 2"/>
          <p:cNvSpPr/>
          <p:nvPr/>
        </p:nvSpPr>
        <p:spPr>
          <a:xfrm>
            <a:off x="486561" y="1342239"/>
            <a:ext cx="11375471" cy="2077492"/>
          </a:xfrm>
          <a:prstGeom prst="rect">
            <a:avLst/>
          </a:prstGeom>
        </p:spPr>
        <p:txBody>
          <a:bodyPr wrap="square">
            <a:spAutoFit/>
          </a:bodyPr>
          <a:lstStyle/>
          <a:p>
            <a:pPr>
              <a:spcAft>
                <a:spcPts val="600"/>
              </a:spcAft>
            </a:pPr>
            <a:r>
              <a:rPr lang="en-US" dirty="0">
                <a:solidFill>
                  <a:srgbClr val="FF0000"/>
                </a:solidFill>
              </a:rPr>
              <a:t>For the five-year period that this report covers:</a:t>
            </a:r>
          </a:p>
          <a:p>
            <a:pPr marL="617220" indent="-342900">
              <a:spcAft>
                <a:spcPts val="600"/>
              </a:spcAft>
              <a:buFont typeface="Arial" panose="020B0604020202020204" pitchFamily="34" charset="0"/>
              <a:buChar char="•"/>
            </a:pPr>
            <a:r>
              <a:rPr lang="en-US" dirty="0"/>
              <a:t>Institutions project that $5.7 billion will be needed for proposed projects. This includes $2.2 billion for deferred maintenance or remodeling of current structures. </a:t>
            </a:r>
          </a:p>
          <a:p>
            <a:pPr marL="617220" indent="-342900">
              <a:spcAft>
                <a:spcPts val="600"/>
              </a:spcAft>
              <a:buFont typeface="Arial" panose="020B0604020202020204" pitchFamily="34" charset="0"/>
              <a:buChar char="•"/>
            </a:pPr>
            <a:r>
              <a:rPr lang="en-US" dirty="0"/>
              <a:t>Institutions project that 54% or $3.08 billion of this total will be provided by the Education Trust Fund or other State-related funds.</a:t>
            </a:r>
          </a:p>
          <a:p>
            <a:pPr marL="274320">
              <a:spcAft>
                <a:spcPts val="1200"/>
              </a:spcAft>
            </a:pPr>
            <a:r>
              <a:rPr lang="en-US" sz="2400" dirty="0"/>
              <a:t> </a:t>
            </a:r>
          </a:p>
        </p:txBody>
      </p:sp>
      <p:sp>
        <p:nvSpPr>
          <p:cNvPr id="4" name="Rectangle 3"/>
          <p:cNvSpPr/>
          <p:nvPr/>
        </p:nvSpPr>
        <p:spPr>
          <a:xfrm>
            <a:off x="629172" y="299385"/>
            <a:ext cx="11023135" cy="954107"/>
          </a:xfrm>
          <a:prstGeom prst="rect">
            <a:avLst/>
          </a:prstGeom>
        </p:spPr>
        <p:txBody>
          <a:bodyPr wrap="square">
            <a:spAutoFit/>
          </a:bodyPr>
          <a:lstStyle/>
          <a:p>
            <a:pPr lvl="0" indent="457200" algn="ctr"/>
            <a:r>
              <a:rPr lang="en-US" sz="2800" b="1" dirty="0">
                <a:solidFill>
                  <a:schemeClr val="accent1"/>
                </a:solidFill>
                <a:latin typeface="Calibri" panose="020F0502020204030204" pitchFamily="34" charset="0"/>
                <a:ea typeface="Calibri" panose="020F0502020204030204" pitchFamily="34" charset="0"/>
              </a:rPr>
              <a:t>Total Five-Year Capital Projects Requests </a:t>
            </a:r>
          </a:p>
          <a:p>
            <a:pPr lvl="0" indent="457200" algn="ctr"/>
            <a:r>
              <a:rPr lang="en-US" sz="2800" b="1" dirty="0">
                <a:solidFill>
                  <a:schemeClr val="accent1"/>
                </a:solidFill>
                <a:latin typeface="Calibri" panose="020F0502020204030204" pitchFamily="34" charset="0"/>
                <a:ea typeface="Calibri" panose="020F0502020204030204" pitchFamily="34" charset="0"/>
              </a:rPr>
              <a:t>FY 2022-2023 – FY 2026-2027</a:t>
            </a:r>
          </a:p>
        </p:txBody>
      </p:sp>
      <p:pic>
        <p:nvPicPr>
          <p:cNvPr id="5" name="Picture 4">
            <a:extLst>
              <a:ext uri="{FF2B5EF4-FFF2-40B4-BE49-F238E27FC236}">
                <a16:creationId xmlns:a16="http://schemas.microsoft.com/office/drawing/2014/main" id="{6D8B6446-16A3-4604-A728-5676C3EC6A37}"/>
              </a:ext>
            </a:extLst>
          </p:cNvPr>
          <p:cNvPicPr>
            <a:picLocks noChangeAspect="1"/>
          </p:cNvPicPr>
          <p:nvPr/>
        </p:nvPicPr>
        <p:blipFill>
          <a:blip r:embed="rId2"/>
          <a:stretch>
            <a:fillRect/>
          </a:stretch>
        </p:blipFill>
        <p:spPr>
          <a:xfrm>
            <a:off x="195304" y="2942740"/>
            <a:ext cx="5559362" cy="3778735"/>
          </a:xfrm>
          <a:prstGeom prst="rect">
            <a:avLst/>
          </a:prstGeom>
        </p:spPr>
      </p:pic>
      <p:pic>
        <p:nvPicPr>
          <p:cNvPr id="8" name="Picture 7">
            <a:extLst>
              <a:ext uri="{FF2B5EF4-FFF2-40B4-BE49-F238E27FC236}">
                <a16:creationId xmlns:a16="http://schemas.microsoft.com/office/drawing/2014/main" id="{B5F7E284-145F-4957-A09B-931B37092B84}"/>
              </a:ext>
            </a:extLst>
          </p:cNvPr>
          <p:cNvPicPr>
            <a:picLocks noChangeAspect="1"/>
          </p:cNvPicPr>
          <p:nvPr/>
        </p:nvPicPr>
        <p:blipFill>
          <a:blip r:embed="rId3"/>
          <a:stretch>
            <a:fillRect/>
          </a:stretch>
        </p:blipFill>
        <p:spPr>
          <a:xfrm>
            <a:off x="6174296" y="2942739"/>
            <a:ext cx="5525158" cy="3778735"/>
          </a:xfrm>
          <a:prstGeom prst="rect">
            <a:avLst/>
          </a:prstGeom>
        </p:spPr>
      </p:pic>
    </p:spTree>
    <p:extLst>
      <p:ext uri="{BB962C8B-B14F-4D97-AF65-F5344CB8AC3E}">
        <p14:creationId xmlns:p14="http://schemas.microsoft.com/office/powerpoint/2010/main" val="11488052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1248" y="5838989"/>
            <a:ext cx="10917254" cy="646331"/>
          </a:xfrm>
          <a:prstGeom prst="rect">
            <a:avLst/>
          </a:prstGeom>
        </p:spPr>
        <p:txBody>
          <a:bodyPr wrap="square">
            <a:spAutoFit/>
          </a:bodyPr>
          <a:lstStyle/>
          <a:p>
            <a:pPr algn="just">
              <a:tabLst>
                <a:tab pos="2286000" algn="l"/>
                <a:tab pos="2514600" algn="l"/>
              </a:tabLst>
            </a:pPr>
            <a:r>
              <a:rPr lang="en-US" dirty="0">
                <a:latin typeface="Arial" panose="020B0604020202020204" pitchFamily="34" charset="0"/>
                <a:ea typeface="Times New Roman" panose="02020603050405020304" pitchFamily="18" charset="0"/>
                <a:cs typeface="Times New Roman" panose="02020603050405020304" pitchFamily="18" charset="0"/>
              </a:rPr>
              <a:t>Almost</a:t>
            </a:r>
            <a:r>
              <a:rPr lang="en-US"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39%</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of the buildings being used by the public colleges and universities in Alabama were built between 1960 and 1989.  An additional </a:t>
            </a:r>
            <a:r>
              <a:rPr lang="en-US"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13.5%</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of the buildings were built prior to 1960.</a:t>
            </a:r>
            <a:endParaRPr lang="en-US" sz="12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6CEBB4C2-4E2D-4417-BF75-2B9CAA1C3631}"/>
              </a:ext>
            </a:extLst>
          </p:cNvPr>
          <p:cNvSpPr txBox="1"/>
          <p:nvPr/>
        </p:nvSpPr>
        <p:spPr>
          <a:xfrm>
            <a:off x="4537969" y="277987"/>
            <a:ext cx="3116062" cy="523220"/>
          </a:xfrm>
          <a:prstGeom prst="rect">
            <a:avLst/>
          </a:prstGeom>
          <a:noFill/>
        </p:spPr>
        <p:txBody>
          <a:bodyPr wrap="square" rtlCol="0">
            <a:spAutoFit/>
          </a:bodyPr>
          <a:lstStyle/>
          <a:p>
            <a:r>
              <a:rPr lang="en-US" sz="2800" b="1" dirty="0">
                <a:solidFill>
                  <a:srgbClr val="0070C0"/>
                </a:solidFill>
                <a:latin typeface="Calibri" panose="020F0502020204030204" pitchFamily="34" charset="0"/>
              </a:rPr>
              <a:t>Age of Buildings</a:t>
            </a:r>
          </a:p>
        </p:txBody>
      </p:sp>
      <p:pic>
        <p:nvPicPr>
          <p:cNvPr id="4" name="Picture 3">
            <a:extLst>
              <a:ext uri="{FF2B5EF4-FFF2-40B4-BE49-F238E27FC236}">
                <a16:creationId xmlns:a16="http://schemas.microsoft.com/office/drawing/2014/main" id="{5CDEB8F6-3C03-4040-BA2D-77E640D99801}"/>
              </a:ext>
            </a:extLst>
          </p:cNvPr>
          <p:cNvPicPr>
            <a:picLocks noChangeAspect="1"/>
          </p:cNvPicPr>
          <p:nvPr/>
        </p:nvPicPr>
        <p:blipFill>
          <a:blip r:embed="rId2"/>
          <a:stretch>
            <a:fillRect/>
          </a:stretch>
        </p:blipFill>
        <p:spPr>
          <a:xfrm>
            <a:off x="1041223" y="277987"/>
            <a:ext cx="9486962" cy="5514711"/>
          </a:xfrm>
          <a:prstGeom prst="rect">
            <a:avLst/>
          </a:prstGeom>
        </p:spPr>
      </p:pic>
      <p:sp>
        <p:nvSpPr>
          <p:cNvPr id="7" name="Rectangle 6">
            <a:extLst>
              <a:ext uri="{FF2B5EF4-FFF2-40B4-BE49-F238E27FC236}">
                <a16:creationId xmlns:a16="http://schemas.microsoft.com/office/drawing/2014/main" id="{72D71B3C-8B07-4D5E-A9C5-F5C48EDBF329}"/>
              </a:ext>
            </a:extLst>
          </p:cNvPr>
          <p:cNvSpPr/>
          <p:nvPr/>
        </p:nvSpPr>
        <p:spPr>
          <a:xfrm>
            <a:off x="1367406" y="4498972"/>
            <a:ext cx="8934274" cy="4257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852FE45-AEA9-4802-9E07-999A1C6CCEBB}"/>
              </a:ext>
            </a:extLst>
          </p:cNvPr>
          <p:cNvSpPr txBox="1"/>
          <p:nvPr/>
        </p:nvSpPr>
        <p:spPr>
          <a:xfrm>
            <a:off x="10365971" y="4555375"/>
            <a:ext cx="784806" cy="369332"/>
          </a:xfrm>
          <a:prstGeom prst="rect">
            <a:avLst/>
          </a:prstGeom>
          <a:noFill/>
        </p:spPr>
        <p:txBody>
          <a:bodyPr wrap="square" rtlCol="0">
            <a:spAutoFit/>
          </a:bodyPr>
          <a:lstStyle/>
          <a:p>
            <a:r>
              <a:rPr lang="en-US" dirty="0">
                <a:solidFill>
                  <a:srgbClr val="FF0000"/>
                </a:solidFill>
              </a:rPr>
              <a:t>=39% </a:t>
            </a:r>
          </a:p>
        </p:txBody>
      </p:sp>
    </p:spTree>
    <p:extLst>
      <p:ext uri="{BB962C8B-B14F-4D97-AF65-F5344CB8AC3E}">
        <p14:creationId xmlns:p14="http://schemas.microsoft.com/office/powerpoint/2010/main" val="12458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2962" y="842281"/>
            <a:ext cx="10574455" cy="4431983"/>
          </a:xfrm>
          <a:prstGeom prst="rect">
            <a:avLst/>
          </a:prstGeom>
        </p:spPr>
        <p:txBody>
          <a:bodyPr wrap="square">
            <a:spAutoFit/>
          </a:bodyPr>
          <a:lstStyle/>
          <a:p>
            <a:endParaRPr lang="en-US" dirty="0"/>
          </a:p>
          <a:p>
            <a:pPr marL="285750" indent="-285750">
              <a:buFont typeface="Arial" panose="020B0604020202020204" pitchFamily="34" charset="0"/>
              <a:buChar char="•"/>
            </a:pPr>
            <a:r>
              <a:rPr lang="en-US" sz="2400" dirty="0"/>
              <a:t>The State of Alabama does not provide regular funding for capital projects for education; this is true for K-12 as well as Postsecondary Education.  </a:t>
            </a:r>
          </a:p>
          <a:p>
            <a:pPr marL="285750" indent="-285750">
              <a:buFont typeface="Arial" panose="020B0604020202020204" pitchFamily="34" charset="0"/>
              <a:buChar char="•"/>
            </a:pPr>
            <a:r>
              <a:rPr lang="en-US" sz="2400" dirty="0"/>
              <a:t>The institutions in Alabama are allowed to float their own bond issues.  </a:t>
            </a:r>
          </a:p>
          <a:p>
            <a:pPr marL="285750" indent="-285750">
              <a:buFont typeface="Arial" panose="020B0604020202020204" pitchFamily="34" charset="0"/>
              <a:buChar char="•"/>
            </a:pPr>
            <a:r>
              <a:rPr lang="en-US" sz="2400" dirty="0"/>
              <a:t>The four- and two-year institutions currently have approximately </a:t>
            </a:r>
            <a:r>
              <a:rPr lang="en-US" sz="2400" b="1" u="sng" dirty="0">
                <a:solidFill>
                  <a:srgbClr val="00B050"/>
                </a:solidFill>
              </a:rPr>
              <a:t>$4.09 billion</a:t>
            </a:r>
            <a:r>
              <a:rPr lang="en-US" sz="2400" b="1" u="sng" dirty="0"/>
              <a:t> </a:t>
            </a:r>
            <a:r>
              <a:rPr lang="en-US" sz="2400" dirty="0"/>
              <a:t>in bonds outstanding.</a:t>
            </a:r>
          </a:p>
          <a:p>
            <a:pPr marL="285750" indent="-285750">
              <a:buFont typeface="Arial" panose="020B0604020202020204" pitchFamily="34" charset="0"/>
              <a:buChar char="•"/>
            </a:pPr>
            <a:r>
              <a:rPr lang="en-US" sz="2400" dirty="0"/>
              <a:t>The institutions paid approximately </a:t>
            </a:r>
            <a:r>
              <a:rPr lang="en-US" sz="2400" b="1" u="sng" dirty="0">
                <a:solidFill>
                  <a:srgbClr val="00B050"/>
                </a:solidFill>
              </a:rPr>
              <a:t>$364.6 million</a:t>
            </a:r>
            <a:r>
              <a:rPr lang="en-US" sz="2400" b="1" u="sng" dirty="0"/>
              <a:t> </a:t>
            </a:r>
            <a:r>
              <a:rPr lang="en-US" sz="2400" dirty="0"/>
              <a:t>in debt service in the last fiscal year to pay these bonds off.  (</a:t>
            </a:r>
            <a:r>
              <a:rPr lang="en-US" sz="2400" b="1" u="sng" dirty="0">
                <a:solidFill>
                  <a:srgbClr val="00B050"/>
                </a:solidFill>
              </a:rPr>
              <a:t>$339.3M</a:t>
            </a:r>
            <a:r>
              <a:rPr lang="en-US" sz="2400" dirty="0"/>
              <a:t>-4YR / </a:t>
            </a:r>
            <a:r>
              <a:rPr lang="en-US" sz="2400" b="1" u="sng" dirty="0">
                <a:solidFill>
                  <a:srgbClr val="00B050"/>
                </a:solidFill>
              </a:rPr>
              <a:t>$25.3M</a:t>
            </a:r>
            <a:r>
              <a:rPr lang="en-US" sz="2400" dirty="0"/>
              <a:t>-2YR)</a:t>
            </a:r>
          </a:p>
          <a:p>
            <a:pPr marL="285750" indent="-285750">
              <a:buFont typeface="Arial" panose="020B0604020202020204" pitchFamily="34" charset="0"/>
              <a:buChar char="•"/>
            </a:pPr>
            <a:r>
              <a:rPr lang="en-US" sz="2400" dirty="0"/>
              <a:t>Alabama A&amp;M University received </a:t>
            </a:r>
            <a:r>
              <a:rPr lang="en-US" sz="2400" b="1" u="sng" dirty="0">
                <a:solidFill>
                  <a:srgbClr val="00B050"/>
                </a:solidFill>
              </a:rPr>
              <a:t>$85.5 million </a:t>
            </a:r>
            <a:r>
              <a:rPr lang="en-US" sz="2400" dirty="0"/>
              <a:t>in debt relief for federal loans.</a:t>
            </a:r>
          </a:p>
          <a:p>
            <a:pPr marL="285750" indent="-285750">
              <a:buFont typeface="Arial" panose="020B0604020202020204" pitchFamily="34" charset="0"/>
              <a:buChar char="•"/>
            </a:pPr>
            <a:r>
              <a:rPr lang="en-US" sz="2400" dirty="0"/>
              <a:t>Alabama State University received </a:t>
            </a:r>
            <a:r>
              <a:rPr lang="en-US" sz="2400" b="1" u="sng" dirty="0">
                <a:solidFill>
                  <a:srgbClr val="00B050"/>
                </a:solidFill>
              </a:rPr>
              <a:t>$138.6 million </a:t>
            </a:r>
            <a:r>
              <a:rPr lang="en-US" sz="2400" dirty="0"/>
              <a:t>in debt relief for federal loans.</a:t>
            </a:r>
          </a:p>
          <a:p>
            <a:pPr marL="285750" indent="-285750">
              <a:buFont typeface="Arial" panose="020B0604020202020204" pitchFamily="34" charset="0"/>
              <a:buChar char="•"/>
            </a:pPr>
            <a:r>
              <a:rPr lang="en-US" sz="2400" dirty="0"/>
              <a:t>Institutions commonly use Tuition and student fees as a Source of Funds for Debt Service.</a:t>
            </a:r>
          </a:p>
        </p:txBody>
      </p:sp>
      <p:sp>
        <p:nvSpPr>
          <p:cNvPr id="2" name="TextBox 1"/>
          <p:cNvSpPr txBox="1"/>
          <p:nvPr/>
        </p:nvSpPr>
        <p:spPr>
          <a:xfrm>
            <a:off x="3095347" y="403339"/>
            <a:ext cx="6001305" cy="646331"/>
          </a:xfrm>
          <a:prstGeom prst="rect">
            <a:avLst/>
          </a:prstGeom>
          <a:noFill/>
        </p:spPr>
        <p:txBody>
          <a:bodyPr wrap="square" rtlCol="0">
            <a:spAutoFit/>
          </a:bodyPr>
          <a:lstStyle/>
          <a:p>
            <a:r>
              <a:rPr lang="en-US" sz="3600" b="1" dirty="0">
                <a:solidFill>
                  <a:schemeClr val="accent1"/>
                </a:solidFill>
              </a:rPr>
              <a:t>Bond Issues and Debt Service</a:t>
            </a:r>
          </a:p>
        </p:txBody>
      </p:sp>
      <p:pic>
        <p:nvPicPr>
          <p:cNvPr id="6" name="Picture 5">
            <a:extLst>
              <a:ext uri="{FF2B5EF4-FFF2-40B4-BE49-F238E27FC236}">
                <a16:creationId xmlns:a16="http://schemas.microsoft.com/office/drawing/2014/main" id="{F02D9A1F-5BD4-43EF-BDE7-7ACA6F87CCB7}"/>
              </a:ext>
            </a:extLst>
          </p:cNvPr>
          <p:cNvPicPr>
            <a:picLocks noChangeAspect="1"/>
          </p:cNvPicPr>
          <p:nvPr/>
        </p:nvPicPr>
        <p:blipFill>
          <a:blip r:embed="rId2"/>
          <a:stretch>
            <a:fillRect/>
          </a:stretch>
        </p:blipFill>
        <p:spPr>
          <a:xfrm>
            <a:off x="348013" y="209725"/>
            <a:ext cx="1114112" cy="989901"/>
          </a:xfrm>
          <a:prstGeom prst="rect">
            <a:avLst/>
          </a:prstGeom>
        </p:spPr>
      </p:pic>
      <p:pic>
        <p:nvPicPr>
          <p:cNvPr id="7" name="Picture 6">
            <a:extLst>
              <a:ext uri="{FF2B5EF4-FFF2-40B4-BE49-F238E27FC236}">
                <a16:creationId xmlns:a16="http://schemas.microsoft.com/office/drawing/2014/main" id="{EB1A0974-73C9-441A-8244-10C8C8EADD5D}"/>
              </a:ext>
            </a:extLst>
          </p:cNvPr>
          <p:cNvPicPr>
            <a:picLocks noChangeAspect="1"/>
          </p:cNvPicPr>
          <p:nvPr/>
        </p:nvPicPr>
        <p:blipFill>
          <a:blip r:embed="rId2"/>
          <a:stretch>
            <a:fillRect/>
          </a:stretch>
        </p:blipFill>
        <p:spPr>
          <a:xfrm>
            <a:off x="10803387" y="209724"/>
            <a:ext cx="965924" cy="989901"/>
          </a:xfrm>
          <a:prstGeom prst="rect">
            <a:avLst/>
          </a:prstGeom>
        </p:spPr>
      </p:pic>
      <p:pic>
        <p:nvPicPr>
          <p:cNvPr id="8" name="Picture 7">
            <a:extLst>
              <a:ext uri="{FF2B5EF4-FFF2-40B4-BE49-F238E27FC236}">
                <a16:creationId xmlns:a16="http://schemas.microsoft.com/office/drawing/2014/main" id="{6107DFCD-40B7-4308-A4D0-8A40C2AE7E92}"/>
              </a:ext>
            </a:extLst>
          </p:cNvPr>
          <p:cNvPicPr>
            <a:picLocks noChangeAspect="1"/>
          </p:cNvPicPr>
          <p:nvPr/>
        </p:nvPicPr>
        <p:blipFill>
          <a:blip r:embed="rId3"/>
          <a:stretch>
            <a:fillRect/>
          </a:stretch>
        </p:blipFill>
        <p:spPr>
          <a:xfrm>
            <a:off x="4840448" y="4840448"/>
            <a:ext cx="2506536" cy="1888420"/>
          </a:xfrm>
          <a:prstGeom prst="rect">
            <a:avLst/>
          </a:prstGeom>
        </p:spPr>
      </p:pic>
    </p:spTree>
    <p:extLst>
      <p:ext uri="{BB962C8B-B14F-4D97-AF65-F5344CB8AC3E}">
        <p14:creationId xmlns:p14="http://schemas.microsoft.com/office/powerpoint/2010/main" val="2740002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1AE5BD-FC47-434F-9418-8093EA418086}"/>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86</a:t>
            </a:fld>
            <a:endParaRPr lang="en-US" dirty="0">
              <a:solidFill>
                <a:srgbClr val="46464A">
                  <a:lumMod val="60000"/>
                  <a:lumOff val="40000"/>
                </a:srgbClr>
              </a:solidFill>
            </a:endParaRPr>
          </a:p>
        </p:txBody>
      </p:sp>
      <p:sp>
        <p:nvSpPr>
          <p:cNvPr id="3" name="TextBox 2">
            <a:extLst>
              <a:ext uri="{FF2B5EF4-FFF2-40B4-BE49-F238E27FC236}">
                <a16:creationId xmlns:a16="http://schemas.microsoft.com/office/drawing/2014/main" id="{B44BDF92-06EA-4B09-BB81-B8F1EC761CBF}"/>
              </a:ext>
            </a:extLst>
          </p:cNvPr>
          <p:cNvSpPr txBox="1"/>
          <p:nvPr/>
        </p:nvSpPr>
        <p:spPr>
          <a:xfrm>
            <a:off x="1870746" y="2231472"/>
            <a:ext cx="8749716" cy="2369880"/>
          </a:xfrm>
          <a:prstGeom prst="rect">
            <a:avLst/>
          </a:prstGeom>
          <a:noFill/>
        </p:spPr>
        <p:txBody>
          <a:bodyPr wrap="square" rtlCol="0">
            <a:spAutoFit/>
          </a:bodyPr>
          <a:lstStyle/>
          <a:p>
            <a:r>
              <a:rPr lang="en-US" sz="3200" b="1" dirty="0">
                <a:solidFill>
                  <a:schemeClr val="accent1"/>
                </a:solidFill>
              </a:rPr>
              <a:t>Motion, Decision Item C:</a:t>
            </a:r>
          </a:p>
          <a:p>
            <a:endParaRPr lang="en-US" sz="2800" b="1" dirty="0">
              <a:solidFill>
                <a:schemeClr val="accent1">
                  <a:lumMod val="75000"/>
                </a:schemeClr>
              </a:solidFill>
            </a:endParaRPr>
          </a:p>
          <a:p>
            <a:r>
              <a:rPr lang="en-US" sz="2800" dirty="0"/>
              <a:t>That the Commission accept the Report on the Facilities Master Plan &amp; Capital Projects Requests for FY 2022-2023 - FY 2026-2027.</a:t>
            </a:r>
          </a:p>
        </p:txBody>
      </p:sp>
    </p:spTree>
    <p:extLst>
      <p:ext uri="{BB962C8B-B14F-4D97-AF65-F5344CB8AC3E}">
        <p14:creationId xmlns:p14="http://schemas.microsoft.com/office/powerpoint/2010/main" val="32202317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87</a:t>
            </a:fld>
            <a:endParaRPr lang="en-US">
              <a:solidFill>
                <a:srgbClr val="46464A">
                  <a:lumMod val="60000"/>
                  <a:lumOff val="40000"/>
                </a:srgbClr>
              </a:solidFill>
            </a:endParaRPr>
          </a:p>
        </p:txBody>
      </p:sp>
      <p:sp>
        <p:nvSpPr>
          <p:cNvPr id="5" name="Rectangle 4"/>
          <p:cNvSpPr/>
          <p:nvPr/>
        </p:nvSpPr>
        <p:spPr>
          <a:xfrm>
            <a:off x="1143827" y="494498"/>
            <a:ext cx="9904344" cy="2308324"/>
          </a:xfrm>
          <a:prstGeom prst="rect">
            <a:avLst/>
          </a:prstGeom>
        </p:spPr>
        <p:txBody>
          <a:bodyPr wrap="square">
            <a:spAutoFit/>
          </a:bodyPr>
          <a:lstStyle/>
          <a:p>
            <a:pPr marL="228600" algn="ctr">
              <a:tabLst>
                <a:tab pos="27432" algn="l"/>
                <a:tab pos="-1731873600" algn="l"/>
                <a:tab pos="6542532" algn="r"/>
              </a:tabLst>
            </a:pPr>
            <a:r>
              <a:rPr lang="en-US" sz="4000" b="1" kern="1400" dirty="0">
                <a:solidFill>
                  <a:srgbClr val="4472C4"/>
                </a:solidFill>
              </a:rPr>
              <a:t>D. Academic Programs</a:t>
            </a:r>
          </a:p>
          <a:p>
            <a:pPr marL="971550" indent="-742950" algn="ctr">
              <a:buAutoNum type="alphaUcPeriod" startAt="5"/>
              <a:tabLst>
                <a:tab pos="27432" algn="l"/>
                <a:tab pos="-1731873600" algn="l"/>
                <a:tab pos="6542532" algn="r"/>
              </a:tabLst>
            </a:pPr>
            <a:endParaRPr lang="en-US" sz="4000" b="1" kern="1400" dirty="0">
              <a:solidFill>
                <a:srgbClr val="4472C4"/>
              </a:solidFill>
            </a:endParaRPr>
          </a:p>
          <a:p>
            <a:pPr marL="228600" algn="ctr">
              <a:tabLst>
                <a:tab pos="27432" algn="l"/>
                <a:tab pos="-1731873600" algn="l"/>
                <a:tab pos="6542532" algn="r"/>
              </a:tabLst>
            </a:pPr>
            <a:r>
              <a:rPr lang="en-US" sz="3200" i="1" kern="1400" dirty="0">
                <a:solidFill>
                  <a:srgbClr val="4472C4"/>
                </a:solidFill>
              </a:rPr>
              <a:t>Staff Presenters:  Dr. Robin McGill and </a:t>
            </a:r>
          </a:p>
          <a:p>
            <a:pPr marL="228600" algn="ctr">
              <a:tabLst>
                <a:tab pos="27432" algn="l"/>
                <a:tab pos="-1731873600" algn="l"/>
                <a:tab pos="6542532" algn="r"/>
              </a:tabLst>
            </a:pPr>
            <a:r>
              <a:rPr lang="en-US" sz="3200" i="1" kern="1400" dirty="0">
                <a:solidFill>
                  <a:srgbClr val="4472C4"/>
                </a:solidFill>
              </a:rPr>
              <a:t>Mrs. Kristan White </a:t>
            </a:r>
            <a:r>
              <a:rPr lang="en-US" sz="2800" kern="1400" dirty="0">
                <a:solidFill>
                  <a:srgbClr val="4472C4"/>
                </a:solidFill>
              </a:rPr>
              <a:t> </a:t>
            </a:r>
            <a:endParaRPr lang="en-US" sz="2800" kern="1400" dirty="0">
              <a:ln>
                <a:noFill/>
              </a:ln>
              <a:solidFill>
                <a:srgbClr val="4472C4"/>
              </a:solidFill>
              <a:effectLst/>
            </a:endParaRPr>
          </a:p>
        </p:txBody>
      </p:sp>
      <p:pic>
        <p:nvPicPr>
          <p:cNvPr id="3" name="Picture 2"/>
          <p:cNvPicPr>
            <a:picLocks noChangeAspect="1"/>
          </p:cNvPicPr>
          <p:nvPr/>
        </p:nvPicPr>
        <p:blipFill>
          <a:blip r:embed="rId2"/>
          <a:stretch>
            <a:fillRect/>
          </a:stretch>
        </p:blipFill>
        <p:spPr>
          <a:xfrm>
            <a:off x="4343562" y="3266950"/>
            <a:ext cx="3504874" cy="2625272"/>
          </a:xfrm>
          <a:prstGeom prst="rect">
            <a:avLst/>
          </a:prstGeom>
        </p:spPr>
      </p:pic>
    </p:spTree>
    <p:extLst>
      <p:ext uri="{BB962C8B-B14F-4D97-AF65-F5344CB8AC3E}">
        <p14:creationId xmlns:p14="http://schemas.microsoft.com/office/powerpoint/2010/main" val="31920035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smtClean="0">
                <a:ln>
                  <a:noFill/>
                </a:ln>
                <a:solidFill>
                  <a:srgbClr val="46464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46464A">
                  <a:lumMod val="60000"/>
                  <a:lumOff val="40000"/>
                </a:srgbClr>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667715" y="205938"/>
            <a:ext cx="8804275" cy="1216025"/>
          </a:xfrm>
        </p:spPr>
        <p:txBody>
          <a:bodyPr>
            <a:noAutofit/>
          </a:bodyPr>
          <a:lstStyle/>
          <a:p>
            <a:pPr algn="ctr"/>
            <a:r>
              <a:rPr lang="en-US" sz="4000" b="1" dirty="0">
                <a:solidFill>
                  <a:srgbClr val="4472C4"/>
                </a:solidFill>
                <a:latin typeface="+mn-lt"/>
              </a:rPr>
              <a:t>FOUR-YEAR INSTITUTIONS</a:t>
            </a:r>
          </a:p>
        </p:txBody>
      </p:sp>
      <p:pic>
        <p:nvPicPr>
          <p:cNvPr id="18" name="Picture 2" descr="C:\Users\Kevin Whitaker\Desktop\Marsh Presentation\JSU-Logo-for-websit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5387" y="2878412"/>
            <a:ext cx="1506893" cy="873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 Whitaker\Desktop\Marsh Presentation\UAH_prima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77" y="1136142"/>
            <a:ext cx="2398240" cy="1333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ws.auburn.edu/asim/Content/Images/Schools/Athens%20Sta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225" y="1329674"/>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ws.auburn.edu/asim/Content/Images/Schools/Alabama%20Sta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83275" y="3751841"/>
            <a:ext cx="1555816" cy="11814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cws.auburn.edu/asim/Content/Images/Schools/Tro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885" y="5154970"/>
            <a:ext cx="1331546" cy="13109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cws.auburn.edu/asim/Content/Images/Schools/Alabama%20Birmingh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8431" y="2722495"/>
            <a:ext cx="1448017" cy="132687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cws.auburn.edu/asim/Content/Images/Schools/Montevall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54530" y="4099323"/>
            <a:ext cx="1797917" cy="15125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cws.auburn.edu/asim/Content/Images/Schools/North%20Alabam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2026" y="1329674"/>
            <a:ext cx="1626256"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cws.auburn.edu/asim/Content/Images/Schools/Alabama%20A_M.png"/>
          <p:cNvPicPr>
            <a:picLocks noChangeAspect="1" noChangeArrowheads="1"/>
          </p:cNvPicPr>
          <p:nvPr/>
        </p:nvPicPr>
        <p:blipFill rotWithShape="1">
          <a:blip r:embed="rId10">
            <a:extLst>
              <a:ext uri="{28A0092B-C50C-407E-A947-70E740481C1C}">
                <a14:useLocalDpi xmlns:a14="http://schemas.microsoft.com/office/drawing/2010/main" val="0"/>
              </a:ext>
            </a:extLst>
          </a:blip>
          <a:srcRect l="15318" t="12459" r="19082" b="14179"/>
          <a:stretch/>
        </p:blipFill>
        <p:spPr bwMode="auto">
          <a:xfrm>
            <a:off x="9169316" y="1033227"/>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upload.wikimedia.org/wikipedia/en/3/3a/UWALogo.pn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730" y="3382759"/>
            <a:ext cx="116597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39EBE2-C660-4436-8A76-B53341C85F5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656" r="15198" b="29898"/>
          <a:stretch/>
        </p:blipFill>
        <p:spPr>
          <a:xfrm>
            <a:off x="9312552" y="4000688"/>
            <a:ext cx="2011173" cy="1553270"/>
          </a:xfrm>
          <a:prstGeom prst="rect">
            <a:avLst/>
          </a:prstGeom>
        </p:spPr>
      </p:pic>
      <p:pic>
        <p:nvPicPr>
          <p:cNvPr id="1028" name="Picture 4" descr="Auburn University at Montgomery (Fees &amp; Reviews): Alabama, United States">
            <a:extLst>
              <a:ext uri="{FF2B5EF4-FFF2-40B4-BE49-F238E27FC236}">
                <a16:creationId xmlns:a16="http://schemas.microsoft.com/office/drawing/2014/main" id="{FFDFFDC7-6FFE-419A-9F83-9AD2E821935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9422" b="28787"/>
          <a:stretch/>
        </p:blipFill>
        <p:spPr bwMode="auto">
          <a:xfrm>
            <a:off x="670583" y="4914832"/>
            <a:ext cx="2143125" cy="89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eans jobs | Alabama">
            <a:extLst>
              <a:ext uri="{FF2B5EF4-FFF2-40B4-BE49-F238E27FC236}">
                <a16:creationId xmlns:a16="http://schemas.microsoft.com/office/drawing/2014/main" id="{4AD94542-C477-48ED-97F5-AD8E9906B83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990" b="20338"/>
          <a:stretch/>
        </p:blipFill>
        <p:spPr bwMode="auto">
          <a:xfrm>
            <a:off x="2880286" y="2651170"/>
            <a:ext cx="3028950" cy="8734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EDC1453E-E8D4-468F-9063-791D4A52CAF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97829" y="5153288"/>
            <a:ext cx="2201590" cy="1277489"/>
          </a:xfrm>
          <a:prstGeom prst="rect">
            <a:avLst/>
          </a:prstGeom>
        </p:spPr>
      </p:pic>
    </p:spTree>
    <p:extLst>
      <p:ext uri="{BB962C8B-B14F-4D97-AF65-F5344CB8AC3E}">
        <p14:creationId xmlns:p14="http://schemas.microsoft.com/office/powerpoint/2010/main" val="1538964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140885"/>
            <a:ext cx="10843787"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Alabama </a:t>
            </a:r>
            <a:r>
              <a:rPr lang="en-US" sz="4000" b="1" dirty="0">
                <a:solidFill>
                  <a:srgbClr val="4472C4"/>
                </a:solidFill>
                <a:latin typeface="Calibri"/>
              </a:rPr>
              <a:t>A&amp;M</a:t>
            </a:r>
            <a:r>
              <a:rPr kumimoji="0" lang="en-US" sz="40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1a. Master of Science in Counseling (CIP 42.2803)</a:t>
            </a:r>
          </a:p>
          <a:p>
            <a:endParaRPr lang="en-US" sz="1600" dirty="0">
              <a:highlight>
                <a:srgbClr val="FFFF00"/>
              </a:highlight>
            </a:endParaRPr>
          </a:p>
          <a:p>
            <a:pPr marL="285750" lvl="0" indent="-285750">
              <a:buFont typeface="Arial" panose="020B0604020202020204" pitchFamily="34" charset="0"/>
              <a:buChar char="•"/>
            </a:pPr>
            <a:r>
              <a:rPr lang="en-US" sz="2200" dirty="0"/>
              <a:t>The proposed program will prepare students for employment either as Rehabilitation Counselors (SOC 21-1015) or as Educational Guidance, Career Counselors, and Advisors (21-1012), both of which appear on the Statewide In-Demand Occupations List.</a:t>
            </a:r>
          </a:p>
          <a:p>
            <a:pPr lvl="0"/>
            <a:endParaRPr lang="en-US" sz="2200" dirty="0"/>
          </a:p>
          <a:p>
            <a:pPr marL="285750" lvl="0" indent="-285750">
              <a:buFont typeface="Arial" panose="020B0604020202020204" pitchFamily="34" charset="0"/>
              <a:buChar char="•"/>
            </a:pPr>
            <a:r>
              <a:rPr lang="en-US" sz="2200" dirty="0"/>
              <a:t>Graduates will be eligible for professional licensure as Licensed Professional Counselors (LPC) credential, with certification either as Clinical Rehabilitation Counselors (CRCs) or as School Counselors at the Class A level, depending on the concentration selected.</a:t>
            </a:r>
          </a:p>
          <a:p>
            <a:pPr lvl="0"/>
            <a:endParaRPr lang="en-US" sz="2200" dirty="0"/>
          </a:p>
          <a:p>
            <a:pPr marL="285750" lvl="0" indent="-285750">
              <a:buFont typeface="Arial" panose="020B0604020202020204" pitchFamily="34" charset="0"/>
              <a:buChar char="•"/>
            </a:pPr>
            <a:r>
              <a:rPr lang="en-US" sz="2200" dirty="0"/>
              <a:t>The proposed MS significantly updates AAMU’s previous program to align with new accreditation standards and will continue to offer a pathway to attract African Americans and other individuals of color into the professional counseling field.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6" descr="https://cws.auburn.edu/asim/Content/Images/Schools/Alabama%20A_M.png">
            <a:extLst>
              <a:ext uri="{FF2B5EF4-FFF2-40B4-BE49-F238E27FC236}">
                <a16:creationId xmlns:a16="http://schemas.microsoft.com/office/drawing/2014/main" id="{64AF4A1C-F162-4C81-BF73-CEE230D8A8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18" t="12459" r="19082" b="14179"/>
          <a:stretch/>
        </p:blipFill>
        <p:spPr bwMode="auto">
          <a:xfrm>
            <a:off x="9680331" y="140885"/>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E73597-5835-456F-A8EA-BC85B4C617CF}"/>
              </a:ext>
            </a:extLst>
          </p:cNvPr>
          <p:cNvPicPr>
            <a:picLocks noChangeAspect="1"/>
          </p:cNvPicPr>
          <p:nvPr/>
        </p:nvPicPr>
        <p:blipFill>
          <a:blip r:embed="rId5"/>
          <a:stretch>
            <a:fillRect/>
          </a:stretch>
        </p:blipFill>
        <p:spPr>
          <a:xfrm>
            <a:off x="4419269" y="5175562"/>
            <a:ext cx="3353462" cy="1564949"/>
          </a:xfrm>
          <a:prstGeom prst="rect">
            <a:avLst/>
          </a:prstGeom>
        </p:spPr>
      </p:pic>
    </p:spTree>
    <p:extLst>
      <p:ext uri="{BB962C8B-B14F-4D97-AF65-F5344CB8AC3E}">
        <p14:creationId xmlns:p14="http://schemas.microsoft.com/office/powerpoint/2010/main" val="4268144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AF74-2683-4BBC-8382-5CF56F277B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F85951-B5AF-498F-B391-644DDB450F9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E626A0-F157-4C8B-B28A-4C69A68AA026}"/>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a:t>
            </a:fld>
            <a:endParaRPr lang="en-US">
              <a:solidFill>
                <a:srgbClr val="46464A">
                  <a:lumMod val="60000"/>
                  <a:lumOff val="40000"/>
                </a:srgbClr>
              </a:solidFill>
            </a:endParaRPr>
          </a:p>
        </p:txBody>
      </p:sp>
      <p:pic>
        <p:nvPicPr>
          <p:cNvPr id="5" name="Picture 4">
            <a:extLst>
              <a:ext uri="{FF2B5EF4-FFF2-40B4-BE49-F238E27FC236}">
                <a16:creationId xmlns:a16="http://schemas.microsoft.com/office/drawing/2014/main" id="{A5D7BA31-AC84-4B74-A5D6-A903D9E30E2D}"/>
              </a:ext>
            </a:extLst>
          </p:cNvPr>
          <p:cNvPicPr>
            <a:picLocks noChangeAspect="1"/>
          </p:cNvPicPr>
          <p:nvPr/>
        </p:nvPicPr>
        <p:blipFill>
          <a:blip r:embed="rId2"/>
          <a:stretch>
            <a:fillRect/>
          </a:stretch>
        </p:blipFill>
        <p:spPr>
          <a:xfrm>
            <a:off x="1306888" y="57150"/>
            <a:ext cx="9251651" cy="6858000"/>
          </a:xfrm>
          <a:prstGeom prst="rect">
            <a:avLst/>
          </a:prstGeom>
        </p:spPr>
      </p:pic>
    </p:spTree>
    <p:extLst>
      <p:ext uri="{BB962C8B-B14F-4D97-AF65-F5344CB8AC3E}">
        <p14:creationId xmlns:p14="http://schemas.microsoft.com/office/powerpoint/2010/main" val="8263013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90</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D-1a: </a:t>
            </a:r>
          </a:p>
          <a:p>
            <a:endParaRPr lang="en-US" sz="3200" b="1" dirty="0">
              <a:solidFill>
                <a:srgbClr val="0070C0"/>
              </a:solidFill>
            </a:endParaRPr>
          </a:p>
          <a:p>
            <a:pPr lvl="0">
              <a:spcBef>
                <a:spcPts val="600"/>
              </a:spcBef>
              <a:tabLst>
                <a:tab pos="457200" algn="l"/>
              </a:tabLst>
              <a:defRPr/>
            </a:pPr>
            <a:r>
              <a:rPr lang="en-US" sz="2800" dirty="0"/>
              <a:t>That the Commission approve Alabama A&amp;M University’s proposal to offer a Master of Science in Counseling.  </a:t>
            </a:r>
          </a:p>
        </p:txBody>
      </p:sp>
    </p:spTree>
    <p:extLst>
      <p:ext uri="{BB962C8B-B14F-4D97-AF65-F5344CB8AC3E}">
        <p14:creationId xmlns:p14="http://schemas.microsoft.com/office/powerpoint/2010/main" val="15923598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140885"/>
            <a:ext cx="10843787"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Alabama </a:t>
            </a:r>
            <a:r>
              <a:rPr lang="en-US" sz="4000" b="1" dirty="0">
                <a:solidFill>
                  <a:srgbClr val="4472C4"/>
                </a:solidFill>
                <a:latin typeface="Calibri"/>
              </a:rPr>
              <a:t>A&amp;M</a:t>
            </a:r>
            <a:r>
              <a:rPr kumimoji="0" lang="en-US" sz="4000" b="1" i="0" u="none" strike="noStrike" kern="1200" cap="none" spc="0" normalizeH="0" baseline="0" noProof="0" dirty="0">
                <a:ln>
                  <a:noFill/>
                </a:ln>
                <a:solidFill>
                  <a:srgbClr val="4472C4"/>
                </a:solidFill>
                <a:effectLst/>
                <a:uLnTx/>
                <a:uFillTx/>
                <a:latin typeface="Calibri"/>
                <a:ea typeface="+mn-ea"/>
                <a:cs typeface="+mn-cs"/>
              </a:rPr>
              <a:t>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1b. Doctor of Philosophy in Curriculum and Instruction</a:t>
            </a:r>
          </a:p>
          <a:p>
            <a:pPr marR="0" lvl="0" algn="l" defTabSz="914400" rtl="0" eaLnBrk="1" fontAlgn="auto" latinLnBrk="0" hangingPunct="1">
              <a:lnSpc>
                <a:spcPct val="100000"/>
              </a:lnSpc>
              <a:buClrTx/>
              <a:buSzTx/>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13.0301)</a:t>
            </a:r>
          </a:p>
          <a:p>
            <a:endParaRPr lang="en-US" sz="1600" dirty="0">
              <a:highlight>
                <a:srgbClr val="FFFF00"/>
              </a:highlight>
            </a:endParaRPr>
          </a:p>
          <a:p>
            <a:pPr marL="285750" lvl="0" indent="-285750">
              <a:buFont typeface="Arial" panose="020B0604020202020204" pitchFamily="34" charset="0"/>
              <a:buChar char="•"/>
            </a:pPr>
            <a:r>
              <a:rPr lang="en-US" sz="2200" dirty="0"/>
              <a:t>The PhD in Curriculum and Instruction is designed to prepare graduates for employment as Education Administrators (SOC 11-9032) and Instructional Coordinators (SOC 25-9031), both of which appear on the Statewide In-Demand Occupations List.</a:t>
            </a:r>
          </a:p>
          <a:p>
            <a:pPr lvl="0"/>
            <a:endParaRPr lang="en-US" sz="2200" dirty="0"/>
          </a:p>
          <a:p>
            <a:pPr marL="285750" lvl="0" indent="-285750">
              <a:buFont typeface="Arial" panose="020B0604020202020204" pitchFamily="34" charset="0"/>
              <a:buChar char="•"/>
            </a:pPr>
            <a:r>
              <a:rPr lang="en-US" sz="2200" dirty="0"/>
              <a:t>The program will be offered in a hybrid format with most courses online, making it more accessible for working professionals. The proposed program would also be the only doctoral-level education program offered in the Huntsville area.</a:t>
            </a:r>
          </a:p>
          <a:p>
            <a:pPr lvl="0"/>
            <a:endParaRPr lang="en-US" sz="2200" dirty="0"/>
          </a:p>
          <a:p>
            <a:pPr marL="285750" lvl="0" indent="-285750">
              <a:buFont typeface="Arial" panose="020B0604020202020204" pitchFamily="34" charset="0"/>
              <a:buChar char="•"/>
            </a:pPr>
            <a:r>
              <a:rPr lang="en-US" sz="2200" dirty="0"/>
              <a:t>The proposed PhD in Curriculum and Instruction is designed </a:t>
            </a:r>
          </a:p>
          <a:p>
            <a:pPr marL="284163" lvl="0"/>
            <a:r>
              <a:rPr lang="en-US" sz="2200" dirty="0"/>
              <a:t>to extend AAMU’s existing master’s-level programs to the </a:t>
            </a:r>
          </a:p>
          <a:p>
            <a:pPr marL="284163" lvl="0"/>
            <a:r>
              <a:rPr lang="en-US" sz="2200" dirty="0"/>
              <a:t>doctoral level, and it will replace the PhD in Reading and Literacy </a:t>
            </a:r>
          </a:p>
          <a:p>
            <a:pPr marL="284163" lvl="0"/>
            <a:r>
              <a:rPr lang="en-US" sz="2200" dirty="0"/>
              <a:t>(CIP 13.1315), which is currently in teach out.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6" descr="https://cws.auburn.edu/asim/Content/Images/Schools/Alabama%20A_M.png">
            <a:extLst>
              <a:ext uri="{FF2B5EF4-FFF2-40B4-BE49-F238E27FC236}">
                <a16:creationId xmlns:a16="http://schemas.microsoft.com/office/drawing/2014/main" id="{64AF4A1C-F162-4C81-BF73-CEE230D8A8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18" t="12459" r="19082" b="14179"/>
          <a:stretch/>
        </p:blipFill>
        <p:spPr bwMode="auto">
          <a:xfrm>
            <a:off x="9680331" y="140885"/>
            <a:ext cx="1366245" cy="14633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5E665E7-1F6F-43C7-95F9-6547E891C83C}"/>
              </a:ext>
            </a:extLst>
          </p:cNvPr>
          <p:cNvPicPr>
            <a:picLocks noChangeAspect="1"/>
          </p:cNvPicPr>
          <p:nvPr/>
        </p:nvPicPr>
        <p:blipFill>
          <a:blip r:embed="rId5"/>
          <a:stretch>
            <a:fillRect/>
          </a:stretch>
        </p:blipFill>
        <p:spPr>
          <a:xfrm>
            <a:off x="8829774" y="4318001"/>
            <a:ext cx="2762051" cy="1576717"/>
          </a:xfrm>
          <a:prstGeom prst="rect">
            <a:avLst/>
          </a:prstGeom>
        </p:spPr>
      </p:pic>
    </p:spTree>
    <p:extLst>
      <p:ext uri="{BB962C8B-B14F-4D97-AF65-F5344CB8AC3E}">
        <p14:creationId xmlns:p14="http://schemas.microsoft.com/office/powerpoint/2010/main" val="8998102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92</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D-1b: </a:t>
            </a:r>
          </a:p>
          <a:p>
            <a:endParaRPr lang="en-US" sz="3200" b="1" dirty="0">
              <a:solidFill>
                <a:srgbClr val="0070C0"/>
              </a:solidFill>
            </a:endParaRPr>
          </a:p>
          <a:p>
            <a:pPr lvl="0">
              <a:spcBef>
                <a:spcPts val="600"/>
              </a:spcBef>
              <a:tabLst>
                <a:tab pos="457200" algn="l"/>
              </a:tabLst>
              <a:defRPr/>
            </a:pPr>
            <a:r>
              <a:rPr lang="en-US" sz="2800" dirty="0"/>
              <a:t>That the Commission approve Alabama A&amp;M University’s proposal to offer a Doctor of Philosophy in Curriculum and Instruction.  </a:t>
            </a:r>
          </a:p>
        </p:txBody>
      </p:sp>
    </p:spTree>
    <p:extLst>
      <p:ext uri="{BB962C8B-B14F-4D97-AF65-F5344CB8AC3E}">
        <p14:creationId xmlns:p14="http://schemas.microsoft.com/office/powerpoint/2010/main" val="2753580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79304"/>
            <a:ext cx="10843787" cy="54476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Auburn University</a:t>
            </a:r>
          </a:p>
          <a:p>
            <a:pPr marR="0" lvl="0" algn="l" defTabSz="914400" rtl="0" eaLnBrk="1" fontAlgn="auto" latinLnBrk="0" hangingPunct="1">
              <a:lnSpc>
                <a:spcPct val="100000"/>
              </a:lnSpc>
              <a:buClrTx/>
              <a:buSzTx/>
              <a:tabLst>
                <a:tab pos="457200" algn="l"/>
              </a:tabLst>
              <a:defRPr/>
            </a:pP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2. Doctor of Physical Therapy in Physical Therapy</a:t>
            </a:r>
            <a:r>
              <a:rPr lang="en-US" sz="2800" b="1" noProof="0"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(CIP 51.2308)</a:t>
            </a:r>
          </a:p>
          <a:p>
            <a:endParaRPr lang="en-US" sz="1600" dirty="0"/>
          </a:p>
          <a:p>
            <a:pPr marL="342900" lvl="0" indent="-342900">
              <a:buFont typeface="Arial" panose="020B0604020202020204" pitchFamily="34" charset="0"/>
              <a:buChar char="•"/>
            </a:pPr>
            <a:r>
              <a:rPr lang="en-US" sz="2200" dirty="0"/>
              <a:t>Each of Alabama’s four accredited DPT programs receive large numbers of applicants for a capped number of acceptances, indicating strong unmet demand across the State. </a:t>
            </a:r>
          </a:p>
          <a:p>
            <a:pPr marL="342900" lvl="0" indent="-342900">
              <a:buFont typeface="Arial" panose="020B0604020202020204" pitchFamily="34" charset="0"/>
              <a:buChar char="•"/>
            </a:pPr>
            <a:endParaRPr lang="en-US" sz="2200" dirty="0"/>
          </a:p>
          <a:p>
            <a:pPr marL="342900" lvl="0" indent="-342900">
              <a:buFont typeface="Arial" panose="020B0604020202020204" pitchFamily="34" charset="0"/>
              <a:buChar char="•"/>
            </a:pPr>
            <a:r>
              <a:rPr lang="en-US" sz="2200" dirty="0"/>
              <a:t>There is a high industry demand for physical therapists (SOC 29-1123), which appears on the Statewide In-Demand Occupations List. With the need of physical therapists serving all ages, from infancy to elderly, the demand for these professionals over the next decade will continue to grow.</a:t>
            </a:r>
          </a:p>
          <a:p>
            <a:pPr marL="342900" lvl="0" indent="-342900">
              <a:buFont typeface="Arial" panose="020B0604020202020204" pitchFamily="34" charset="0"/>
              <a:buChar char="•"/>
            </a:pPr>
            <a:endParaRPr lang="en-US" sz="2200" dirty="0"/>
          </a:p>
          <a:p>
            <a:pPr marL="342900" lvl="0" indent="-342900">
              <a:buFont typeface="Arial" panose="020B0604020202020204" pitchFamily="34" charset="0"/>
              <a:buChar char="•"/>
            </a:pPr>
            <a:r>
              <a:rPr lang="en-US" sz="2200" dirty="0"/>
              <a:t>AU has identified potential clinical sites through its existing </a:t>
            </a:r>
          </a:p>
          <a:p>
            <a:pPr marL="344488" lvl="0"/>
            <a:r>
              <a:rPr lang="en-US" sz="2200" dirty="0"/>
              <a:t>relationships with the US Army and other partners in the east </a:t>
            </a:r>
          </a:p>
          <a:p>
            <a:pPr marL="344488" lvl="0"/>
            <a:r>
              <a:rPr lang="en-US" sz="2200" dirty="0"/>
              <a:t>Alabama area. These sites will extend clinical partnerships and </a:t>
            </a:r>
          </a:p>
          <a:p>
            <a:pPr marL="344488" lvl="0"/>
            <a:r>
              <a:rPr lang="en-US" sz="2200" dirty="0"/>
              <a:t>not create competition with existing DPT programs.  </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BCC526-528A-4367-8541-863B118A83F2}"/>
              </a:ext>
            </a:extLst>
          </p:cNvPr>
          <p:cNvPicPr>
            <a:picLocks noChangeAspect="1"/>
          </p:cNvPicPr>
          <p:nvPr/>
        </p:nvPicPr>
        <p:blipFill>
          <a:blip r:embed="rId4"/>
          <a:stretch>
            <a:fillRect/>
          </a:stretch>
        </p:blipFill>
        <p:spPr>
          <a:xfrm>
            <a:off x="10312791" y="279304"/>
            <a:ext cx="1569720" cy="1212966"/>
          </a:xfrm>
          <a:prstGeom prst="rect">
            <a:avLst/>
          </a:prstGeom>
        </p:spPr>
      </p:pic>
      <p:pic>
        <p:nvPicPr>
          <p:cNvPr id="3" name="Picture 2">
            <a:extLst>
              <a:ext uri="{FF2B5EF4-FFF2-40B4-BE49-F238E27FC236}">
                <a16:creationId xmlns:a16="http://schemas.microsoft.com/office/drawing/2014/main" id="{4F9E28EB-8396-4793-B29D-AB2880CE9565}"/>
              </a:ext>
            </a:extLst>
          </p:cNvPr>
          <p:cNvPicPr>
            <a:picLocks noChangeAspect="1"/>
          </p:cNvPicPr>
          <p:nvPr/>
        </p:nvPicPr>
        <p:blipFill>
          <a:blip r:embed="rId5"/>
          <a:stretch>
            <a:fillRect/>
          </a:stretch>
        </p:blipFill>
        <p:spPr>
          <a:xfrm>
            <a:off x="8458422" y="3977189"/>
            <a:ext cx="3126528" cy="2084352"/>
          </a:xfrm>
          <a:prstGeom prst="rect">
            <a:avLst/>
          </a:prstGeom>
        </p:spPr>
      </p:pic>
    </p:spTree>
    <p:extLst>
      <p:ext uri="{BB962C8B-B14F-4D97-AF65-F5344CB8AC3E}">
        <p14:creationId xmlns:p14="http://schemas.microsoft.com/office/powerpoint/2010/main" val="173029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94</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D-2: </a:t>
            </a:r>
          </a:p>
          <a:p>
            <a:endParaRPr lang="en-US" sz="3200" b="1" dirty="0">
              <a:solidFill>
                <a:srgbClr val="0070C0"/>
              </a:solidFill>
            </a:endParaRPr>
          </a:p>
          <a:p>
            <a:pPr lvl="0">
              <a:spcBef>
                <a:spcPts val="600"/>
              </a:spcBef>
              <a:tabLst>
                <a:tab pos="457200" algn="l"/>
              </a:tabLst>
              <a:defRPr/>
            </a:pPr>
            <a:r>
              <a:rPr lang="en-US" sz="2800" dirty="0"/>
              <a:t>That the Commission approve Auburn University’s proposal to offer a Doctor of Physical Therapy in Physical Therapy.</a:t>
            </a:r>
          </a:p>
        </p:txBody>
      </p:sp>
    </p:spTree>
    <p:extLst>
      <p:ext uri="{BB962C8B-B14F-4D97-AF65-F5344CB8AC3E}">
        <p14:creationId xmlns:p14="http://schemas.microsoft.com/office/powerpoint/2010/main" val="9315130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6217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3a</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Bachelor of Science in Aerospace Systems </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Management (CIP 49.0104</a:t>
            </a:r>
            <a:r>
              <a:rPr lang="en-US" sz="2800" b="1" dirty="0">
                <a:solidFill>
                  <a:srgbClr val="4472C4"/>
                </a:solidFill>
                <a:latin typeface="Calibri" panose="020F0502020204030204"/>
              </a:rPr>
              <a:t>)</a:t>
            </a:r>
            <a:endParaRPr lang="en-US" sz="1600" dirty="0"/>
          </a:p>
          <a:p>
            <a:endParaRPr lang="en-US" sz="1600" dirty="0"/>
          </a:p>
          <a:p>
            <a:pPr marL="285750" lvl="0" indent="-285750">
              <a:buFont typeface="Arial" panose="020B0604020202020204" pitchFamily="34" charset="0"/>
              <a:buChar char="•"/>
            </a:pPr>
            <a:r>
              <a:rPr lang="en-US" sz="2200" dirty="0"/>
              <a:t>The proposed online, collaborative program will support </a:t>
            </a:r>
          </a:p>
          <a:p>
            <a:pPr marL="284163" lvl="0"/>
            <a:r>
              <a:rPr lang="en-US" sz="2200" dirty="0"/>
              <a:t>working professionals in advancing their careers in the </a:t>
            </a:r>
          </a:p>
          <a:p>
            <a:pPr marL="284163" lvl="0"/>
            <a:r>
              <a:rPr lang="en-US" sz="2200" dirty="0"/>
              <a:t>growing aerospace sector in north Alabama. </a:t>
            </a:r>
          </a:p>
          <a:p>
            <a:pPr lvl="0"/>
            <a:endParaRPr lang="en-US" sz="2200" dirty="0"/>
          </a:p>
          <a:p>
            <a:pPr marL="285750" lvl="0" indent="-285750">
              <a:buFont typeface="Arial" panose="020B0604020202020204" pitchFamily="34" charset="0"/>
              <a:buChar char="•"/>
            </a:pPr>
            <a:r>
              <a:rPr lang="en-US" sz="2200" dirty="0"/>
              <a:t>This program offers a Bachelor’s degree option for those students who complete the Wallace State CC or Calhoun CC associate degree programs in either aviation or aerospace technology (or similar AAS program in aviation or aerospace technology at other community colleges) and desire advancement opportunities in overall systems management requiring a baccalaureate degree.</a:t>
            </a:r>
          </a:p>
          <a:p>
            <a:pPr lvl="0"/>
            <a:endParaRPr lang="en-US" sz="2200" dirty="0"/>
          </a:p>
          <a:p>
            <a:pPr marL="285750" lvl="0" indent="-285750">
              <a:buFont typeface="Arial" panose="020B0604020202020204" pitchFamily="34" charset="0"/>
              <a:buChar char="•"/>
            </a:pPr>
            <a:r>
              <a:rPr lang="en-US" sz="2200" dirty="0"/>
              <a:t>ATSU’s proposal includes seven letters of support from partners, including the Florida Institute of Technology, Redstone Arsenal Center; VAYA Space; </a:t>
            </a:r>
            <a:r>
              <a:rPr lang="en-US" sz="2200" dirty="0" err="1"/>
              <a:t>Badgate</a:t>
            </a:r>
            <a:r>
              <a:rPr lang="en-US" sz="2200" dirty="0"/>
              <a:t> Aviation, LLC: and Mars Desert Research Station, Utah.</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6" descr="https://cws.auburn.edu/asim/Content/Images/Schools/Athens%20State.png">
            <a:extLst>
              <a:ext uri="{FF2B5EF4-FFF2-40B4-BE49-F238E27FC236}">
                <a16:creationId xmlns:a16="http://schemas.microsoft.com/office/drawing/2014/main" id="{FBBF6255-CBD9-4A8B-A046-A47AA4746E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4983" y="265036"/>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77CF58-24B7-4B12-A0A0-2E66911758E1}"/>
              </a:ext>
            </a:extLst>
          </p:cNvPr>
          <p:cNvPicPr>
            <a:picLocks noChangeAspect="1"/>
          </p:cNvPicPr>
          <p:nvPr/>
        </p:nvPicPr>
        <p:blipFill>
          <a:blip r:embed="rId5"/>
          <a:stretch>
            <a:fillRect/>
          </a:stretch>
        </p:blipFill>
        <p:spPr>
          <a:xfrm>
            <a:off x="8350318" y="1441076"/>
            <a:ext cx="2660025" cy="1773350"/>
          </a:xfrm>
          <a:prstGeom prst="rect">
            <a:avLst/>
          </a:prstGeom>
        </p:spPr>
      </p:pic>
    </p:spTree>
    <p:extLst>
      <p:ext uri="{BB962C8B-B14F-4D97-AF65-F5344CB8AC3E}">
        <p14:creationId xmlns:p14="http://schemas.microsoft.com/office/powerpoint/2010/main" val="3631230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96</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D-3a: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a:t>
            </a:r>
            <a:r>
              <a:rPr lang="en-US" sz="2800" dirty="0">
                <a:solidFill>
                  <a:prstClr val="black"/>
                </a:solidFill>
              </a:rPr>
              <a:t> </a:t>
            </a:r>
            <a:r>
              <a:rPr lang="en-US" sz="2800" dirty="0"/>
              <a:t>Bachelor of Science in Aerospace Systems Management.  </a:t>
            </a:r>
          </a:p>
        </p:txBody>
      </p:sp>
    </p:spTree>
    <p:extLst>
      <p:ext uri="{BB962C8B-B14F-4D97-AF65-F5344CB8AC3E}">
        <p14:creationId xmlns:p14="http://schemas.microsoft.com/office/powerpoint/2010/main" val="10369172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56015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3b</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Master of Science in Computer Science (CIP 11.0101</a:t>
            </a:r>
            <a:r>
              <a:rPr lang="en-US" sz="2800" b="1" dirty="0">
                <a:solidFill>
                  <a:srgbClr val="4472C4"/>
                </a:solidFill>
                <a:latin typeface="Calibri" panose="020F0502020204030204"/>
              </a:rPr>
              <a:t>)</a:t>
            </a:r>
            <a:endParaRPr lang="en-US" sz="1600" dirty="0"/>
          </a:p>
          <a:p>
            <a:endParaRPr lang="en-US" sz="1600" dirty="0"/>
          </a:p>
          <a:p>
            <a:pPr marL="285750" lvl="0" indent="-285750">
              <a:buFont typeface="Arial" panose="020B0604020202020204" pitchFamily="34" charset="0"/>
              <a:buChar char="•"/>
            </a:pPr>
            <a:r>
              <a:rPr lang="en-US" sz="2200" dirty="0"/>
              <a:t>The proposed program is designed to support graduates’ career advancement in computer science and related fields. Graduates will be prepared for employment in a number of in-demand occupations, including applications software developers (SOC 15-1132) and systems software developers (SOC 15-1133).  </a:t>
            </a:r>
          </a:p>
          <a:p>
            <a:pPr lvl="0"/>
            <a:endParaRPr lang="en-US" sz="1600" dirty="0"/>
          </a:p>
          <a:p>
            <a:pPr marL="285750" lvl="0" indent="-285750">
              <a:buFont typeface="Arial" panose="020B0604020202020204" pitchFamily="34" charset="0"/>
              <a:buChar char="•"/>
            </a:pPr>
            <a:r>
              <a:rPr lang="en-US" sz="2200" dirty="0"/>
              <a:t>This program is designed primarily for working professionals enrolling part-time. Coursework will be offered in both online/hybrid and traditional formats, allowing flexibility for students to move between delivery options each semester to facilitate completion in a timely manner.</a:t>
            </a:r>
          </a:p>
          <a:p>
            <a:pPr lvl="0"/>
            <a:endParaRPr lang="en-US" sz="1600" dirty="0"/>
          </a:p>
          <a:p>
            <a:pPr marL="285750" lvl="0" indent="-285750">
              <a:buFont typeface="Arial" panose="020B0604020202020204" pitchFamily="34" charset="0"/>
              <a:buChar char="•"/>
            </a:pPr>
            <a:r>
              <a:rPr lang="en-US" sz="2200" dirty="0"/>
              <a:t>ATSU’s proposal includes letters of support from industry </a:t>
            </a:r>
          </a:p>
          <a:p>
            <a:pPr marL="284163" lvl="0"/>
            <a:r>
              <a:rPr lang="en-US" sz="2200" dirty="0"/>
              <a:t>partners, including Dynetics, Inc.; Raytheon Intelligence </a:t>
            </a:r>
          </a:p>
          <a:p>
            <a:pPr marL="284163" lvl="0"/>
            <a:r>
              <a:rPr lang="en-US" sz="2200" dirty="0"/>
              <a:t>&amp; Space; Mission Multiplier Consulting, LLC; and Sentar, Inc.</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6" descr="https://cws.auburn.edu/asim/Content/Images/Schools/Athens%20State.png">
            <a:extLst>
              <a:ext uri="{FF2B5EF4-FFF2-40B4-BE49-F238E27FC236}">
                <a16:creationId xmlns:a16="http://schemas.microsoft.com/office/drawing/2014/main" id="{FBBF6255-CBD9-4A8B-A046-A47AA4746E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4798" y="232339"/>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738D3B-0E11-4E36-AA91-DE4D12E35EFC}"/>
              </a:ext>
            </a:extLst>
          </p:cNvPr>
          <p:cNvPicPr>
            <a:picLocks noChangeAspect="1"/>
          </p:cNvPicPr>
          <p:nvPr/>
        </p:nvPicPr>
        <p:blipFill>
          <a:blip r:embed="rId5"/>
          <a:stretch>
            <a:fillRect/>
          </a:stretch>
        </p:blipFill>
        <p:spPr>
          <a:xfrm>
            <a:off x="8450037" y="4560160"/>
            <a:ext cx="3009734" cy="1334516"/>
          </a:xfrm>
          <a:prstGeom prst="rect">
            <a:avLst/>
          </a:prstGeom>
        </p:spPr>
      </p:pic>
    </p:spTree>
    <p:extLst>
      <p:ext uri="{BB962C8B-B14F-4D97-AF65-F5344CB8AC3E}">
        <p14:creationId xmlns:p14="http://schemas.microsoft.com/office/powerpoint/2010/main" val="3805407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7C006-19F2-495D-96F5-8A1EAB464ADC}"/>
              </a:ext>
            </a:extLst>
          </p:cNvPr>
          <p:cNvSpPr>
            <a:spLocks noGrp="1"/>
          </p:cNvSpPr>
          <p:nvPr>
            <p:ph type="sldNum" sz="quarter" idx="12"/>
          </p:nvPr>
        </p:nvSpPr>
        <p:spPr/>
        <p:txBody>
          <a:bodyPr/>
          <a:lstStyle/>
          <a:p>
            <a:fld id="{15C3AF50-45D8-4144-B114-A385979F8C17}" type="slidenum">
              <a:rPr lang="en-US" smtClean="0">
                <a:solidFill>
                  <a:srgbClr val="46464A">
                    <a:lumMod val="60000"/>
                    <a:lumOff val="40000"/>
                  </a:srgbClr>
                </a:solidFill>
              </a:rPr>
              <a:pPr/>
              <a:t>98</a:t>
            </a:fld>
            <a:endParaRPr lang="en-US">
              <a:solidFill>
                <a:srgbClr val="46464A">
                  <a:lumMod val="60000"/>
                  <a:lumOff val="40000"/>
                </a:srgbClr>
              </a:solidFill>
            </a:endParaRPr>
          </a:p>
        </p:txBody>
      </p:sp>
      <p:sp>
        <p:nvSpPr>
          <p:cNvPr id="3" name="TextBox 2">
            <a:extLst>
              <a:ext uri="{FF2B5EF4-FFF2-40B4-BE49-F238E27FC236}">
                <a16:creationId xmlns:a16="http://schemas.microsoft.com/office/drawing/2014/main" id="{D277CEF5-2421-45F0-9684-896A134D6EFD}"/>
              </a:ext>
            </a:extLst>
          </p:cNvPr>
          <p:cNvSpPr txBox="1"/>
          <p:nvPr/>
        </p:nvSpPr>
        <p:spPr>
          <a:xfrm>
            <a:off x="1042352" y="1949899"/>
            <a:ext cx="10107296" cy="2015936"/>
          </a:xfrm>
          <a:prstGeom prst="rect">
            <a:avLst/>
          </a:prstGeom>
          <a:noFill/>
        </p:spPr>
        <p:txBody>
          <a:bodyPr wrap="square" rtlCol="0">
            <a:spAutoFit/>
          </a:bodyPr>
          <a:lstStyle/>
          <a:p>
            <a:r>
              <a:rPr lang="en-US" sz="3200" b="1" dirty="0">
                <a:solidFill>
                  <a:srgbClr val="4472C4"/>
                </a:solidFill>
              </a:rPr>
              <a:t>Motion, Decision Item D-3b: </a:t>
            </a:r>
          </a:p>
          <a:p>
            <a:endParaRPr lang="en-US" sz="3200" b="1" dirty="0">
              <a:solidFill>
                <a:srgbClr val="0070C0"/>
              </a:solidFill>
            </a:endParaRPr>
          </a:p>
          <a:p>
            <a:pPr lvl="0">
              <a:spcBef>
                <a:spcPts val="600"/>
              </a:spcBef>
              <a:tabLst>
                <a:tab pos="457200" algn="l"/>
              </a:tabLst>
              <a:defRPr/>
            </a:pPr>
            <a:r>
              <a:rPr lang="en-US" sz="2800" dirty="0"/>
              <a:t>That the Commission approve Athens State University’s proposal to offer a</a:t>
            </a:r>
            <a:r>
              <a:rPr lang="en-US" sz="2800" dirty="0">
                <a:solidFill>
                  <a:prstClr val="black"/>
                </a:solidFill>
              </a:rPr>
              <a:t> </a:t>
            </a:r>
            <a:r>
              <a:rPr lang="en-US" sz="2800" dirty="0"/>
              <a:t>Master of Science in Computer Science.  </a:t>
            </a:r>
          </a:p>
        </p:txBody>
      </p:sp>
    </p:spTree>
    <p:extLst>
      <p:ext uri="{BB962C8B-B14F-4D97-AF65-F5344CB8AC3E}">
        <p14:creationId xmlns:p14="http://schemas.microsoft.com/office/powerpoint/2010/main" val="23916235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auto">
          <a:xfrm>
            <a:off x="2286000" y="1981200"/>
            <a:ext cx="7924800" cy="1493520"/>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Calibri"/>
                <a:ea typeface="+mn-ea"/>
                <a:cs typeface="+mn-cs"/>
              </a:rPr>
              <a:t> </a:t>
            </a:r>
            <a:br>
              <a:rPr kumimoji="0" lang="en-US" sz="6600" b="0" i="0" u="none" strike="noStrike" kern="1200" cap="none" spc="0" normalizeH="0" baseline="0" noProof="0" dirty="0">
                <a:ln>
                  <a:noFill/>
                </a:ln>
                <a:solidFill>
                  <a:srgbClr val="FF0000"/>
                </a:solidFill>
                <a:effectLst/>
                <a:uLnTx/>
                <a:uFillTx/>
                <a:latin typeface="Calibri"/>
                <a:ea typeface="+mn-ea"/>
                <a:cs typeface="+mn-cs"/>
              </a:rPr>
            </a:br>
            <a:br>
              <a:rPr kumimoji="0" lang="en-US" sz="6600" b="0" i="0" u="none" strike="noStrike" kern="1200" cap="none" spc="0" normalizeH="0" baseline="0" noProof="0" dirty="0">
                <a:ln>
                  <a:noFill/>
                </a:ln>
                <a:solidFill>
                  <a:srgbClr val="FF0000"/>
                </a:solidFill>
                <a:effectLst/>
                <a:uLnTx/>
                <a:uFillTx/>
                <a:latin typeface="Calibri"/>
                <a:ea typeface="+mn-ea"/>
                <a:cs typeface="+mn-cs"/>
              </a:rPr>
            </a:br>
            <a:endParaRPr kumimoji="0" lang="en-US" sz="66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826506" y="228502"/>
            <a:ext cx="1084378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4000" b="1" i="0" u="none" strike="noStrike" kern="1200" cap="none" spc="0" normalizeH="0" baseline="0" noProof="0" dirty="0">
                <a:ln>
                  <a:noFill/>
                </a:ln>
                <a:solidFill>
                  <a:srgbClr val="4472C4"/>
                </a:solidFill>
                <a:effectLst/>
                <a:uLnTx/>
                <a:uFillTx/>
                <a:latin typeface="Calibri"/>
                <a:ea typeface="+mn-ea"/>
                <a:cs typeface="+mn-cs"/>
              </a:rPr>
              <a:t>Athens State University</a:t>
            </a:r>
          </a:p>
          <a:p>
            <a:pPr marL="0" marR="0" lvl="0" indent="0" algn="l" defTabSz="914400" rtl="0" eaLnBrk="1" fontAlgn="auto" latinLnBrk="0" hangingPunct="1">
              <a:lnSpc>
                <a:spcPct val="100000"/>
              </a:lnSpc>
              <a:buClrTx/>
              <a:buSzTx/>
              <a:buFontTx/>
              <a:buNone/>
              <a:tabLst>
                <a:tab pos="457200" algn="l"/>
              </a:tabLst>
              <a:defRPr/>
            </a:pPr>
            <a:r>
              <a:rPr lang="en-US" sz="2800" b="1" dirty="0">
                <a:solidFill>
                  <a:srgbClr val="4472C4"/>
                </a:solidFill>
                <a:latin typeface="Calibri" panose="020F0502020204030204"/>
              </a:rPr>
              <a:t>3c</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 Master of Science in Cybersecurity (CIP 11.1003</a:t>
            </a:r>
            <a:r>
              <a:rPr lang="en-US" sz="2800" b="1" dirty="0">
                <a:solidFill>
                  <a:srgbClr val="4472C4"/>
                </a:solidFill>
                <a:latin typeface="Calibri" panose="020F0502020204030204"/>
              </a:rPr>
              <a:t>)</a:t>
            </a:r>
            <a:endParaRPr lang="en-US" sz="1600" dirty="0"/>
          </a:p>
          <a:p>
            <a:endParaRPr lang="en-US" sz="1600" dirty="0"/>
          </a:p>
          <a:p>
            <a:pPr marL="285750" lvl="0" indent="-285750">
              <a:buFont typeface="Arial" panose="020B0604020202020204" pitchFamily="34" charset="0"/>
              <a:buChar char="•"/>
            </a:pPr>
            <a:r>
              <a:rPr lang="en-US" sz="2200" dirty="0"/>
              <a:t>The proposed program is designed to support graduates’ career advancement in cybersecurity and related fields. Graduates will be prepared for employment in a number of in-demand occupations, including information security analysts (SOC 15-1122), computer systems analysts (SOC 15-1121), and computer and information systems managers (SOC 11-3021).</a:t>
            </a:r>
          </a:p>
          <a:p>
            <a:pPr marL="285750" lvl="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dirty="0"/>
              <a:t>This program is designed primarily for working professionals enrolling part-time. Coursework will be offered in both online/hybrid and traditional formats, allowing flexibility for students to move between delivery options each semester to facilitate completion in a timely manner.</a:t>
            </a:r>
          </a:p>
          <a:p>
            <a:pPr marL="285750" lvl="0" indent="-285750">
              <a:buFont typeface="Arial" panose="020B0604020202020204" pitchFamily="34" charset="0"/>
              <a:buChar char="•"/>
            </a:pPr>
            <a:endParaRPr lang="en-US" sz="2200" dirty="0"/>
          </a:p>
          <a:p>
            <a:pPr marL="285750" lvl="0" indent="-285750">
              <a:buFont typeface="Arial" panose="020B0604020202020204" pitchFamily="34" charset="0"/>
              <a:buChar char="•"/>
            </a:pPr>
            <a:r>
              <a:rPr lang="en-US" sz="2200" dirty="0"/>
              <a:t>ATSU’s proposal includes letters of support from industry</a:t>
            </a:r>
          </a:p>
          <a:p>
            <a:pPr marL="284163" lvl="0"/>
            <a:r>
              <a:rPr lang="en-US" sz="2200" dirty="0"/>
              <a:t>partners, including Dynetics, Inc.; Raytheon Intelligence </a:t>
            </a:r>
          </a:p>
          <a:p>
            <a:pPr marL="284163" lvl="0"/>
            <a:r>
              <a:rPr lang="en-US" sz="2200" dirty="0"/>
              <a:t>&amp; Space; Mission Multiplier Consulting, LLC; and Sentar, Inc.</a:t>
            </a:r>
          </a:p>
        </p:txBody>
      </p:sp>
      <p:sp>
        <p:nvSpPr>
          <p:cNvPr id="2" name="Slide Number Placeholder 1"/>
          <p:cNvSpPr>
            <a:spLocks noGrp="1"/>
          </p:cNvSpPr>
          <p:nvPr>
            <p:ph type="sldNum" sz="quarter" idx="12"/>
          </p:nvPr>
        </p:nvSpPr>
        <p:spPr>
          <a:xfrm>
            <a:off x="9144000" y="639613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C3AF50-45D8-4144-B114-A385979F8C1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4E77874F-5A1C-44B3-852B-5F57293DB0FC}"/>
              </a:ext>
            </a:extLst>
          </p:cNvPr>
          <p:cNvSpPr txBox="1"/>
          <p:nvPr/>
        </p:nvSpPr>
        <p:spPr>
          <a:xfrm>
            <a:off x="6752493" y="7022247"/>
            <a:ext cx="292783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2" tooltip="http://blueirishgurl11.deviantart.com/art/Hospitality-Management-Logo-version-2-blueirishgur-553316116"/>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s://creativecommons.org/licenses/by-nd/3.0/"/>
              </a:rPr>
              <a:t>CC BY-ND</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6" descr="https://cws.auburn.edu/asim/Content/Images/Schools/Athens%20State.png">
            <a:extLst>
              <a:ext uri="{FF2B5EF4-FFF2-40B4-BE49-F238E27FC236}">
                <a16:creationId xmlns:a16="http://schemas.microsoft.com/office/drawing/2014/main" id="{FBBF6255-CBD9-4A8B-A046-A47AA4746E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0331" y="403901"/>
            <a:ext cx="1510696" cy="11395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07790E-8A8B-4A1A-94FD-4E08127010C1}"/>
              </a:ext>
            </a:extLst>
          </p:cNvPr>
          <p:cNvPicPr>
            <a:picLocks noChangeAspect="1"/>
          </p:cNvPicPr>
          <p:nvPr/>
        </p:nvPicPr>
        <p:blipFill>
          <a:blip r:embed="rId5"/>
          <a:stretch>
            <a:fillRect/>
          </a:stretch>
        </p:blipFill>
        <p:spPr>
          <a:xfrm>
            <a:off x="8563082" y="4801922"/>
            <a:ext cx="2656808" cy="1493520"/>
          </a:xfrm>
          <a:prstGeom prst="rect">
            <a:avLst/>
          </a:prstGeom>
        </p:spPr>
      </p:pic>
    </p:spTree>
    <p:extLst>
      <p:ext uri="{BB962C8B-B14F-4D97-AF65-F5344CB8AC3E}">
        <p14:creationId xmlns:p14="http://schemas.microsoft.com/office/powerpoint/2010/main" val="2138844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39232</TotalTime>
  <Words>8378</Words>
  <Application>Microsoft Office PowerPoint</Application>
  <PresentationFormat>Widescreen</PresentationFormat>
  <Paragraphs>1007</Paragraphs>
  <Slides>132</Slides>
  <Notes>23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132</vt:i4>
      </vt:variant>
    </vt:vector>
  </HeadingPairs>
  <TitlesOfParts>
    <vt:vector size="145" baseType="lpstr">
      <vt:lpstr>Agency FB</vt:lpstr>
      <vt:lpstr>Arial</vt:lpstr>
      <vt:lpstr>BaskOldFace</vt:lpstr>
      <vt:lpstr>Calibri</vt:lpstr>
      <vt:lpstr>Calibri Light</vt:lpstr>
      <vt:lpstr>Century Gothic</vt:lpstr>
      <vt:lpstr>Courier New</vt:lpstr>
      <vt:lpstr>Symbol</vt:lpstr>
      <vt:lpstr>Times New Roman</vt:lpstr>
      <vt:lpstr>Tw Cen MT</vt:lpstr>
      <vt:lpstr>Wingdings</vt:lpstr>
      <vt:lpstr>Office Theme</vt:lpstr>
      <vt:lpstr>1_Office Theme</vt:lpstr>
      <vt:lpstr>Alabama Commission on Higher Education  </vt:lpstr>
      <vt:lpstr>PowerPoint Presentation</vt:lpstr>
      <vt:lpstr>PowerPoint Presentation</vt:lpstr>
      <vt:lpstr>PowerPoint Presentation</vt:lpstr>
      <vt:lpstr>IV.   CONSIDERATION OF MINUTES</vt:lpstr>
      <vt:lpstr>PowerPoint Presentation</vt:lpstr>
      <vt:lpstr>PowerPoint Presentation</vt:lpstr>
      <vt:lpstr>New Program Requests for FY 2022-23 (1 of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Program Requests for FY 2022-23 (2 of 3)</vt:lpstr>
      <vt:lpstr>PowerPoint Presentation</vt:lpstr>
      <vt:lpstr>New Program Requests for FY 2022-23 (3 of 3)</vt:lpstr>
      <vt:lpstr>PowerPoint Presentation</vt:lpstr>
      <vt:lpstr>PowerPoint Presentation</vt:lpstr>
      <vt:lpstr>PowerPoint Presentation</vt:lpstr>
      <vt:lpstr>PowerPoint Presentation</vt:lpstr>
      <vt:lpstr>Today’s Education Crisis</vt:lpstr>
      <vt:lpstr>Men of Kennis @ Athens State University</vt:lpstr>
      <vt:lpstr>Men of Kennis @ Athens State University</vt:lpstr>
      <vt:lpstr>Men of Kennis @ Athens State University</vt:lpstr>
      <vt:lpstr>Men of Kennis @ Athens State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Finance Sub-Committee Budget Recommendations 1. Executive Budget Request for FY 2022-2023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Finance Sub-Committee Budget Recommendations 2. Consolidated Budget Recommendation for FY 2022-2023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FOUR-YEAR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   ADJOURNMENT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ACHE</dc:creator>
  <cp:lastModifiedBy>Jim Purcell</cp:lastModifiedBy>
  <cp:revision>1478</cp:revision>
  <cp:lastPrinted>2021-12-09T22:40:49Z</cp:lastPrinted>
  <dcterms:created xsi:type="dcterms:W3CDTF">2017-08-23T13:30:03Z</dcterms:created>
  <dcterms:modified xsi:type="dcterms:W3CDTF">2021-12-10T14:27:43Z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74064600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