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08" r:id="rId2"/>
    <p:sldMasterId id="2147483920" r:id="rId3"/>
  </p:sldMasterIdLst>
  <p:notesMasterIdLst>
    <p:notesMasterId r:id="rId133"/>
  </p:notesMasterIdLst>
  <p:sldIdLst>
    <p:sldId id="1195" r:id="rId4"/>
    <p:sldId id="262" r:id="rId5"/>
    <p:sldId id="263" r:id="rId6"/>
    <p:sldId id="967" r:id="rId7"/>
    <p:sldId id="897" r:id="rId8"/>
    <p:sldId id="2076" r:id="rId9"/>
    <p:sldId id="266" r:id="rId10"/>
    <p:sldId id="1657" r:id="rId11"/>
    <p:sldId id="2151" r:id="rId12"/>
    <p:sldId id="2149" r:id="rId13"/>
    <p:sldId id="2150" r:id="rId14"/>
    <p:sldId id="2144" r:id="rId15"/>
    <p:sldId id="2077" r:id="rId16"/>
    <p:sldId id="2141" r:id="rId17"/>
    <p:sldId id="2142" r:id="rId18"/>
    <p:sldId id="2143" r:id="rId19"/>
    <p:sldId id="1877" r:id="rId20"/>
    <p:sldId id="2095" r:id="rId21"/>
    <p:sldId id="2153" r:id="rId22"/>
    <p:sldId id="2093" r:id="rId23"/>
    <p:sldId id="2146" r:id="rId24"/>
    <p:sldId id="2096" r:id="rId25"/>
    <p:sldId id="2157" r:id="rId26"/>
    <p:sldId id="2168" r:id="rId27"/>
    <p:sldId id="2155" r:id="rId28"/>
    <p:sldId id="2152" r:id="rId29"/>
    <p:sldId id="2167" r:id="rId30"/>
    <p:sldId id="2078" r:id="rId31"/>
    <p:sldId id="1879" r:id="rId32"/>
    <p:sldId id="1880" r:id="rId33"/>
    <p:sldId id="1881" r:id="rId34"/>
    <p:sldId id="2179" r:id="rId35"/>
    <p:sldId id="2138" r:id="rId36"/>
    <p:sldId id="264" r:id="rId37"/>
    <p:sldId id="280" r:id="rId38"/>
    <p:sldId id="281" r:id="rId39"/>
    <p:sldId id="288" r:id="rId40"/>
    <p:sldId id="282" r:id="rId41"/>
    <p:sldId id="283" r:id="rId42"/>
    <p:sldId id="284" r:id="rId43"/>
    <p:sldId id="285" r:id="rId44"/>
    <p:sldId id="286" r:id="rId45"/>
    <p:sldId id="1906" r:id="rId46"/>
    <p:sldId id="2171" r:id="rId47"/>
    <p:sldId id="258" r:id="rId48"/>
    <p:sldId id="2172" r:id="rId49"/>
    <p:sldId id="2173" r:id="rId50"/>
    <p:sldId id="2174" r:id="rId51"/>
    <p:sldId id="260" r:id="rId52"/>
    <p:sldId id="261" r:id="rId53"/>
    <p:sldId id="2175" r:id="rId54"/>
    <p:sldId id="2176" r:id="rId55"/>
    <p:sldId id="2177" r:id="rId56"/>
    <p:sldId id="257" r:id="rId57"/>
    <p:sldId id="2079" r:id="rId58"/>
    <p:sldId id="1998" r:id="rId59"/>
    <p:sldId id="2000" r:id="rId60"/>
    <p:sldId id="2159" r:id="rId61"/>
    <p:sldId id="307" r:id="rId62"/>
    <p:sldId id="316" r:id="rId63"/>
    <p:sldId id="265" r:id="rId64"/>
    <p:sldId id="305" r:id="rId65"/>
    <p:sldId id="267" r:id="rId66"/>
    <p:sldId id="268" r:id="rId67"/>
    <p:sldId id="269" r:id="rId68"/>
    <p:sldId id="271" r:id="rId69"/>
    <p:sldId id="2160" r:id="rId70"/>
    <p:sldId id="272" r:id="rId71"/>
    <p:sldId id="273" r:id="rId72"/>
    <p:sldId id="277" r:id="rId73"/>
    <p:sldId id="309" r:id="rId74"/>
    <p:sldId id="275" r:id="rId75"/>
    <p:sldId id="276" r:id="rId76"/>
    <p:sldId id="317" r:id="rId77"/>
    <p:sldId id="314" r:id="rId78"/>
    <p:sldId id="313" r:id="rId79"/>
    <p:sldId id="311" r:id="rId80"/>
    <p:sldId id="2161" r:id="rId81"/>
    <p:sldId id="2162" r:id="rId82"/>
    <p:sldId id="293" r:id="rId83"/>
    <p:sldId id="295" r:id="rId84"/>
    <p:sldId id="319" r:id="rId85"/>
    <p:sldId id="2163" r:id="rId86"/>
    <p:sldId id="2164" r:id="rId87"/>
    <p:sldId id="297" r:id="rId88"/>
    <p:sldId id="298" r:id="rId89"/>
    <p:sldId id="318" r:id="rId90"/>
    <p:sldId id="312" r:id="rId91"/>
    <p:sldId id="2165" r:id="rId92"/>
    <p:sldId id="2166" r:id="rId93"/>
    <p:sldId id="300" r:id="rId94"/>
    <p:sldId id="287" r:id="rId95"/>
    <p:sldId id="1030" r:id="rId96"/>
    <p:sldId id="1442" r:id="rId97"/>
    <p:sldId id="1443" r:id="rId98"/>
    <p:sldId id="1580" r:id="rId99"/>
    <p:sldId id="1720" r:id="rId100"/>
    <p:sldId id="2080" r:id="rId101"/>
    <p:sldId id="2049" r:id="rId102"/>
    <p:sldId id="1779" r:id="rId103"/>
    <p:sldId id="1781" r:id="rId104"/>
    <p:sldId id="2140" r:id="rId105"/>
    <p:sldId id="1782" r:id="rId106"/>
    <p:sldId id="2050" r:id="rId107"/>
    <p:sldId id="2051" r:id="rId108"/>
    <p:sldId id="2052" r:id="rId109"/>
    <p:sldId id="2053" r:id="rId110"/>
    <p:sldId id="2081" r:id="rId111"/>
    <p:sldId id="2083" r:id="rId112"/>
    <p:sldId id="1944" r:id="rId113"/>
    <p:sldId id="2082" r:id="rId114"/>
    <p:sldId id="2084" r:id="rId115"/>
    <p:sldId id="2085" r:id="rId116"/>
    <p:sldId id="310" r:id="rId117"/>
    <p:sldId id="1786" r:id="rId118"/>
    <p:sldId id="1787" r:id="rId119"/>
    <p:sldId id="2086" r:id="rId120"/>
    <p:sldId id="2087" r:id="rId121"/>
    <p:sldId id="2011" r:id="rId122"/>
    <p:sldId id="2012" r:id="rId123"/>
    <p:sldId id="2060" r:id="rId124"/>
    <p:sldId id="2061" r:id="rId125"/>
    <p:sldId id="1339" r:id="rId126"/>
    <p:sldId id="1340" r:id="rId127"/>
    <p:sldId id="1645" r:id="rId128"/>
    <p:sldId id="1773" r:id="rId129"/>
    <p:sldId id="1460" r:id="rId130"/>
    <p:sldId id="2169" r:id="rId131"/>
    <p:sldId id="2170" r:id="rId1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68508"/>
    <a:srgbClr val="FFFFFF"/>
    <a:srgbClr val="0070C0"/>
    <a:srgbClr val="2F5597"/>
    <a:srgbClr val="B05048"/>
    <a:srgbClr val="B9B9B9"/>
    <a:srgbClr val="FFFF66"/>
    <a:srgbClr val="830A25"/>
    <a:srgbClr val="FFE1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1" autoAdjust="0"/>
    <p:restoredTop sz="57076" autoAdjust="0"/>
  </p:normalViewPr>
  <p:slideViewPr>
    <p:cSldViewPr snapToGrid="0" showGuides="1">
      <p:cViewPr varScale="1">
        <p:scale>
          <a:sx n="56" d="100"/>
          <a:sy n="56" d="100"/>
        </p:scale>
        <p:origin x="1656" y="48"/>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BSW</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1965-69</c:v>
                </c:pt>
                <c:pt idx="1">
                  <c:v>1970-74</c:v>
                </c:pt>
                <c:pt idx="2">
                  <c:v>1975-79</c:v>
                </c:pt>
                <c:pt idx="3">
                  <c:v>1980-84</c:v>
                </c:pt>
                <c:pt idx="4">
                  <c:v>1985-89</c:v>
                </c:pt>
                <c:pt idx="5">
                  <c:v>1990-94</c:v>
                </c:pt>
                <c:pt idx="6">
                  <c:v>1995-99</c:v>
                </c:pt>
                <c:pt idx="7">
                  <c:v>2000-04</c:v>
                </c:pt>
                <c:pt idx="8">
                  <c:v>2005-09</c:v>
                </c:pt>
                <c:pt idx="9">
                  <c:v>2010-14</c:v>
                </c:pt>
                <c:pt idx="10">
                  <c:v>2015-19</c:v>
                </c:pt>
                <c:pt idx="11">
                  <c:v>2020-21</c:v>
                </c:pt>
              </c:strCache>
            </c:strRef>
          </c:cat>
          <c:val>
            <c:numRef>
              <c:f>Sheet1!$B$2:$B$13</c:f>
              <c:numCache>
                <c:formatCode>General</c:formatCode>
                <c:ptCount val="12"/>
                <c:pt idx="1">
                  <c:v>3</c:v>
                </c:pt>
                <c:pt idx="2">
                  <c:v>6</c:v>
                </c:pt>
                <c:pt idx="3">
                  <c:v>6</c:v>
                </c:pt>
                <c:pt idx="4">
                  <c:v>9</c:v>
                </c:pt>
                <c:pt idx="5">
                  <c:v>9</c:v>
                </c:pt>
                <c:pt idx="6">
                  <c:v>9</c:v>
                </c:pt>
                <c:pt idx="7">
                  <c:v>9</c:v>
                </c:pt>
                <c:pt idx="8">
                  <c:v>10</c:v>
                </c:pt>
                <c:pt idx="9">
                  <c:v>10</c:v>
                </c:pt>
                <c:pt idx="10">
                  <c:v>10</c:v>
                </c:pt>
                <c:pt idx="11">
                  <c:v>11</c:v>
                </c:pt>
              </c:numCache>
            </c:numRef>
          </c:val>
          <c:extLst>
            <c:ext xmlns:c16="http://schemas.microsoft.com/office/drawing/2014/chart" uri="{C3380CC4-5D6E-409C-BE32-E72D297353CC}">
              <c16:uniqueId val="{00000000-275E-4A7F-BDDA-6A887262A0F7}"/>
            </c:ext>
          </c:extLst>
        </c:ser>
        <c:ser>
          <c:idx val="1"/>
          <c:order val="1"/>
          <c:tx>
            <c:strRef>
              <c:f>Sheet1!$C$1</c:f>
              <c:strCache>
                <c:ptCount val="1"/>
                <c:pt idx="0">
                  <c:v>MSW</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1965-69</c:v>
                </c:pt>
                <c:pt idx="1">
                  <c:v>1970-74</c:v>
                </c:pt>
                <c:pt idx="2">
                  <c:v>1975-79</c:v>
                </c:pt>
                <c:pt idx="3">
                  <c:v>1980-84</c:v>
                </c:pt>
                <c:pt idx="4">
                  <c:v>1985-89</c:v>
                </c:pt>
                <c:pt idx="5">
                  <c:v>1990-94</c:v>
                </c:pt>
                <c:pt idx="6">
                  <c:v>1995-99</c:v>
                </c:pt>
                <c:pt idx="7">
                  <c:v>2000-04</c:v>
                </c:pt>
                <c:pt idx="8">
                  <c:v>2005-09</c:v>
                </c:pt>
                <c:pt idx="9">
                  <c:v>2010-14</c:v>
                </c:pt>
                <c:pt idx="10">
                  <c:v>2015-19</c:v>
                </c:pt>
                <c:pt idx="11">
                  <c:v>2020-21</c:v>
                </c:pt>
              </c:strCache>
            </c:strRef>
          </c:cat>
          <c:val>
            <c:numRef>
              <c:f>Sheet1!$C$2:$C$13</c:f>
              <c:numCache>
                <c:formatCode>General</c:formatCode>
                <c:ptCount val="12"/>
                <c:pt idx="0">
                  <c:v>1</c:v>
                </c:pt>
                <c:pt idx="1">
                  <c:v>1</c:v>
                </c:pt>
                <c:pt idx="2">
                  <c:v>1</c:v>
                </c:pt>
                <c:pt idx="3">
                  <c:v>1</c:v>
                </c:pt>
                <c:pt idx="4">
                  <c:v>1</c:v>
                </c:pt>
                <c:pt idx="5">
                  <c:v>1</c:v>
                </c:pt>
                <c:pt idx="6">
                  <c:v>2</c:v>
                </c:pt>
                <c:pt idx="7">
                  <c:v>2</c:v>
                </c:pt>
                <c:pt idx="8">
                  <c:v>2</c:v>
                </c:pt>
                <c:pt idx="9">
                  <c:v>3</c:v>
                </c:pt>
                <c:pt idx="10">
                  <c:v>7</c:v>
                </c:pt>
                <c:pt idx="11">
                  <c:v>7</c:v>
                </c:pt>
              </c:numCache>
            </c:numRef>
          </c:val>
          <c:extLst>
            <c:ext xmlns:c16="http://schemas.microsoft.com/office/drawing/2014/chart" uri="{C3380CC4-5D6E-409C-BE32-E72D297353CC}">
              <c16:uniqueId val="{00000001-275E-4A7F-BDDA-6A887262A0F7}"/>
            </c:ext>
          </c:extLst>
        </c:ser>
        <c:dLbls>
          <c:dLblPos val="ctr"/>
          <c:showLegendKey val="0"/>
          <c:showVal val="1"/>
          <c:showCatName val="0"/>
          <c:showSerName val="0"/>
          <c:showPercent val="0"/>
          <c:showBubbleSize val="0"/>
        </c:dLbls>
        <c:gapWidth val="50"/>
        <c:overlap val="100"/>
        <c:axId val="461231048"/>
        <c:axId val="461228424"/>
      </c:barChart>
      <c:catAx>
        <c:axId val="461231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61228424"/>
        <c:crosses val="autoZero"/>
        <c:auto val="1"/>
        <c:lblAlgn val="ctr"/>
        <c:lblOffset val="100"/>
        <c:noMultiLvlLbl val="0"/>
      </c:catAx>
      <c:valAx>
        <c:axId val="461228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231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White</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 Sectors</c:v>
                </c:pt>
                <c:pt idx="1">
                  <c:v>Services &amp; Advocacy</c:v>
                </c:pt>
                <c:pt idx="2">
                  <c:v>Other Government</c:v>
                </c:pt>
                <c:pt idx="3">
                  <c:v>Mental Health/ Substance Use Treatment</c:v>
                </c:pt>
                <c:pt idx="4">
                  <c:v>Hospital/ Clinic</c:v>
                </c:pt>
                <c:pt idx="5">
                  <c:v>Elderly &amp; Disabled</c:v>
                </c:pt>
                <c:pt idx="6">
                  <c:v>Education</c:v>
                </c:pt>
                <c:pt idx="7">
                  <c:v>Department of Human Resources</c:v>
                </c:pt>
                <c:pt idx="8">
                  <c:v>Child &amp; Youth</c:v>
                </c:pt>
              </c:strCache>
            </c:strRef>
          </c:cat>
          <c:val>
            <c:numRef>
              <c:f>Sheet1!$C$2:$C$10</c:f>
              <c:numCache>
                <c:formatCode>0%</c:formatCode>
                <c:ptCount val="9"/>
                <c:pt idx="0">
                  <c:v>0.14000000000000001</c:v>
                </c:pt>
                <c:pt idx="1">
                  <c:v>0.1</c:v>
                </c:pt>
                <c:pt idx="2">
                  <c:v>0.03</c:v>
                </c:pt>
                <c:pt idx="3">
                  <c:v>0.12</c:v>
                </c:pt>
                <c:pt idx="4">
                  <c:v>0.17</c:v>
                </c:pt>
                <c:pt idx="5">
                  <c:v>0.14000000000000001</c:v>
                </c:pt>
                <c:pt idx="6">
                  <c:v>0.05</c:v>
                </c:pt>
                <c:pt idx="7">
                  <c:v>0.14000000000000001</c:v>
                </c:pt>
                <c:pt idx="8">
                  <c:v>0.11</c:v>
                </c:pt>
              </c:numCache>
            </c:numRef>
          </c:val>
          <c:extLst>
            <c:ext xmlns:c16="http://schemas.microsoft.com/office/drawing/2014/chart" uri="{C3380CC4-5D6E-409C-BE32-E72D297353CC}">
              <c16:uniqueId val="{00000000-1C8B-4F69-8089-30AFBA220290}"/>
            </c:ext>
          </c:extLst>
        </c:ser>
        <c:ser>
          <c:idx val="1"/>
          <c:order val="1"/>
          <c:tx>
            <c:strRef>
              <c:f>Sheet1!$D$1</c:f>
              <c:strCache>
                <c:ptCount val="1"/>
                <c:pt idx="0">
                  <c:v>African American</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 Sectors</c:v>
                </c:pt>
                <c:pt idx="1">
                  <c:v>Services &amp; Advocacy</c:v>
                </c:pt>
                <c:pt idx="2">
                  <c:v>Other Government</c:v>
                </c:pt>
                <c:pt idx="3">
                  <c:v>Mental Health/ Substance Use Treatment</c:v>
                </c:pt>
                <c:pt idx="4">
                  <c:v>Hospital/ Clinic</c:v>
                </c:pt>
                <c:pt idx="5">
                  <c:v>Elderly &amp; Disabled</c:v>
                </c:pt>
                <c:pt idx="6">
                  <c:v>Education</c:v>
                </c:pt>
                <c:pt idx="7">
                  <c:v>Department of Human Resources</c:v>
                </c:pt>
                <c:pt idx="8">
                  <c:v>Child &amp; Youth</c:v>
                </c:pt>
              </c:strCache>
            </c:strRef>
          </c:cat>
          <c:val>
            <c:numRef>
              <c:f>Sheet1!$D$2:$D$10</c:f>
              <c:numCache>
                <c:formatCode>0%</c:formatCode>
                <c:ptCount val="9"/>
                <c:pt idx="0">
                  <c:v>0.14000000000000001</c:v>
                </c:pt>
                <c:pt idx="1">
                  <c:v>0.13</c:v>
                </c:pt>
                <c:pt idx="2">
                  <c:v>0.06</c:v>
                </c:pt>
                <c:pt idx="3" formatCode="0.00%">
                  <c:v>8.5000000000000006E-2</c:v>
                </c:pt>
                <c:pt idx="4">
                  <c:v>0.12</c:v>
                </c:pt>
                <c:pt idx="5">
                  <c:v>0.1</c:v>
                </c:pt>
                <c:pt idx="6" formatCode="0.00%">
                  <c:v>5.5E-2</c:v>
                </c:pt>
                <c:pt idx="7">
                  <c:v>0.19</c:v>
                </c:pt>
                <c:pt idx="8">
                  <c:v>0.12</c:v>
                </c:pt>
              </c:numCache>
            </c:numRef>
          </c:val>
          <c:extLst>
            <c:ext xmlns:c16="http://schemas.microsoft.com/office/drawing/2014/chart" uri="{C3380CC4-5D6E-409C-BE32-E72D297353CC}">
              <c16:uniqueId val="{00000001-1C8B-4F69-8089-30AFBA220290}"/>
            </c:ext>
          </c:extLst>
        </c:ser>
        <c:dLbls>
          <c:dLblPos val="outEnd"/>
          <c:showLegendKey val="0"/>
          <c:showVal val="1"/>
          <c:showCatName val="0"/>
          <c:showSerName val="0"/>
          <c:showPercent val="0"/>
          <c:showBubbleSize val="0"/>
        </c:dLbls>
        <c:gapWidth val="182"/>
        <c:axId val="547292280"/>
        <c:axId val="547284408"/>
      </c:barChart>
      <c:catAx>
        <c:axId val="547292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7284408"/>
        <c:crosses val="autoZero"/>
        <c:auto val="1"/>
        <c:lblAlgn val="ctr"/>
        <c:lblOffset val="100"/>
        <c:noMultiLvlLbl val="0"/>
      </c:catAx>
      <c:valAx>
        <c:axId val="547284408"/>
        <c:scaling>
          <c:orientation val="minMax"/>
        </c:scaling>
        <c:delete val="1"/>
        <c:axPos val="b"/>
        <c:numFmt formatCode="0%" sourceLinked="1"/>
        <c:majorTickMark val="none"/>
        <c:minorTickMark val="none"/>
        <c:tickLblPos val="nextTo"/>
        <c:crossAx val="5472922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1" baseline="0" dirty="0">
                <a:effectLst/>
              </a:rPr>
              <a:t>After </a:t>
            </a:r>
            <a:r>
              <a:rPr lang="en-US" sz="1400" b="1" i="1" baseline="0" dirty="0">
                <a:effectLst/>
              </a:rPr>
              <a:t>Five Years </a:t>
            </a:r>
            <a:r>
              <a:rPr lang="en-US" sz="1400" b="0" i="0" baseline="0" dirty="0">
                <a:effectLst/>
              </a:rPr>
              <a:t>for Bachelor's Degree Recipients</a:t>
            </a:r>
            <a:endParaRPr lang="en-US" sz="1400" dirty="0">
              <a:effectLst/>
            </a:endParaRPr>
          </a:p>
        </c:rich>
      </c:tx>
      <c:layout>
        <c:manualLayout>
          <c:xMode val="edge"/>
          <c:yMode val="edge"/>
          <c:x val="0.21700393734067688"/>
          <c:y val="2.070159498454144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'5 YRS BACHELORS ONLY'!$C$73</c:f>
              <c:strCache>
                <c:ptCount val="1"/>
                <c:pt idx="0">
                  <c:v>Mean</c:v>
                </c:pt>
              </c:strCache>
            </c:strRef>
          </c:tx>
          <c:spPr>
            <a:solidFill>
              <a:srgbClr val="00B050"/>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 YRS BACHELORS ONLY'!$B$74:$B$96</c:f>
              <c:strCache>
                <c:ptCount val="23"/>
                <c:pt idx="0">
                  <c:v>PUBLIC ADMIN &amp; SOCIAL SERVICES</c:v>
                </c:pt>
                <c:pt idx="1">
                  <c:v>VISUAL &amp; PERFORMING ARTS</c:v>
                </c:pt>
                <c:pt idx="2">
                  <c:v>ENGLISH/LETTERS</c:v>
                </c:pt>
                <c:pt idx="3">
                  <c:v>PSYCHOLOGY</c:v>
                </c:pt>
                <c:pt idx="4">
                  <c:v>FAMILY &amp; CONSUMER SCIENCES</c:v>
                </c:pt>
                <c:pt idx="5">
                  <c:v>HISTORY</c:v>
                </c:pt>
                <c:pt idx="6">
                  <c:v>PHILOSOPHY &amp; RELIGION</c:v>
                </c:pt>
                <c:pt idx="7">
                  <c:v>PARKS, RECREATION, &amp; FITNESS</c:v>
                </c:pt>
                <c:pt idx="8">
                  <c:v>COMMUNICATIONS</c:v>
                </c:pt>
                <c:pt idx="9">
                  <c:v>SOCIAL SCIENCES</c:v>
                </c:pt>
                <c:pt idx="10">
                  <c:v>PROTECTIVE SERVICES</c:v>
                </c:pt>
                <c:pt idx="11">
                  <c:v>LIBERAL ARTS/GENERAL STUDIES</c:v>
                </c:pt>
                <c:pt idx="12">
                  <c:v>EDUCATION</c:v>
                </c:pt>
                <c:pt idx="13">
                  <c:v>MULTI/ INTERDISCIPLINARY STUDIES</c:v>
                </c:pt>
                <c:pt idx="14">
                  <c:v>MATHEMATICS &amp; STATISTICS</c:v>
                </c:pt>
                <c:pt idx="15">
                  <c:v>ARCHITECTURE</c:v>
                </c:pt>
                <c:pt idx="16">
                  <c:v>AGRICULTURE</c:v>
                </c:pt>
                <c:pt idx="17">
                  <c:v>BIOLOGICAL SCIENCES</c:v>
                </c:pt>
                <c:pt idx="18">
                  <c:v>PHYSICAL SCIENCES</c:v>
                </c:pt>
                <c:pt idx="19">
                  <c:v>BUSINESS, MGMT, &amp; MARKETING</c:v>
                </c:pt>
                <c:pt idx="20">
                  <c:v>HEALTH PROFESSIONS</c:v>
                </c:pt>
                <c:pt idx="21">
                  <c:v>COMPUTER &amp; INFO SCIENCES</c:v>
                </c:pt>
                <c:pt idx="22">
                  <c:v>ENGINEERING</c:v>
                </c:pt>
              </c:strCache>
            </c:strRef>
          </c:cat>
          <c:val>
            <c:numRef>
              <c:f>'5 YRS BACHELORS ONLY'!$C$74:$C$96</c:f>
              <c:numCache>
                <c:formatCode>"$"#,##0</c:formatCode>
                <c:ptCount val="23"/>
                <c:pt idx="0">
                  <c:v>33310.291086350975</c:v>
                </c:pt>
                <c:pt idx="1">
                  <c:v>33376.628146453091</c:v>
                </c:pt>
                <c:pt idx="2">
                  <c:v>34598.857142857145</c:v>
                </c:pt>
                <c:pt idx="3">
                  <c:v>34687.29433962264</c:v>
                </c:pt>
                <c:pt idx="4">
                  <c:v>35853.96065128901</c:v>
                </c:pt>
                <c:pt idx="5">
                  <c:v>38178.985915492958</c:v>
                </c:pt>
                <c:pt idx="6">
                  <c:v>38440.386666666665</c:v>
                </c:pt>
                <c:pt idx="7">
                  <c:v>38811.609649122809</c:v>
                </c:pt>
                <c:pt idx="8">
                  <c:v>39155.687453600593</c:v>
                </c:pt>
                <c:pt idx="9">
                  <c:v>39406.728339350178</c:v>
                </c:pt>
                <c:pt idx="10">
                  <c:v>39705.50637311703</c:v>
                </c:pt>
                <c:pt idx="11">
                  <c:v>40387.010126582281</c:v>
                </c:pt>
                <c:pt idx="12">
                  <c:v>40562.924988388295</c:v>
                </c:pt>
                <c:pt idx="13">
                  <c:v>45720.707547169812</c:v>
                </c:pt>
                <c:pt idx="14">
                  <c:v>46342.40730337079</c:v>
                </c:pt>
                <c:pt idx="15">
                  <c:v>46791.583333333336</c:v>
                </c:pt>
                <c:pt idx="16">
                  <c:v>47435.447999999997</c:v>
                </c:pt>
                <c:pt idx="17">
                  <c:v>48105.745913818719</c:v>
                </c:pt>
                <c:pt idx="18">
                  <c:v>50489.165467625899</c:v>
                </c:pt>
                <c:pt idx="19">
                  <c:v>51673.28655810983</c:v>
                </c:pt>
                <c:pt idx="20">
                  <c:v>52720.390480936956</c:v>
                </c:pt>
                <c:pt idx="21">
                  <c:v>60870.675048355901</c:v>
                </c:pt>
                <c:pt idx="22">
                  <c:v>71786.548611111109</c:v>
                </c:pt>
              </c:numCache>
            </c:numRef>
          </c:val>
          <c:extLst>
            <c:ext xmlns:c16="http://schemas.microsoft.com/office/drawing/2014/chart" uri="{C3380CC4-5D6E-409C-BE32-E72D297353CC}">
              <c16:uniqueId val="{00000000-015F-4524-8987-13EF15BD6F8B}"/>
            </c:ext>
          </c:extLst>
        </c:ser>
        <c:dLbls>
          <c:showLegendKey val="0"/>
          <c:showVal val="0"/>
          <c:showCatName val="0"/>
          <c:showSerName val="0"/>
          <c:showPercent val="0"/>
          <c:showBubbleSize val="0"/>
        </c:dLbls>
        <c:gapWidth val="70"/>
        <c:overlap val="100"/>
        <c:axId val="739218880"/>
        <c:axId val="739219296"/>
      </c:barChart>
      <c:catAx>
        <c:axId val="73921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39219296"/>
        <c:crosses val="autoZero"/>
        <c:auto val="1"/>
        <c:lblAlgn val="ctr"/>
        <c:lblOffset val="100"/>
        <c:noMultiLvlLbl val="0"/>
      </c:catAx>
      <c:valAx>
        <c:axId val="739219296"/>
        <c:scaling>
          <c:orientation val="minMax"/>
        </c:scaling>
        <c:delete val="0"/>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39218880"/>
        <c:crosses val="autoZero"/>
        <c:crossBetween val="between"/>
        <c:majorUnit val="200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1" baseline="0" dirty="0">
                <a:effectLst/>
              </a:rPr>
              <a:t>After </a:t>
            </a:r>
            <a:r>
              <a:rPr lang="en-US" sz="1400" b="1" i="1" baseline="0" dirty="0">
                <a:effectLst/>
              </a:rPr>
              <a:t>One Year </a:t>
            </a:r>
            <a:r>
              <a:rPr lang="en-US" sz="1400" b="0" i="0" baseline="0" dirty="0">
                <a:effectLst/>
              </a:rPr>
              <a:t>for Bachelor's Degree Recipients</a:t>
            </a:r>
            <a:endParaRPr lang="en-US"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'1 YR BACHELORS ONLY'!$C$39</c:f>
              <c:strCache>
                <c:ptCount val="1"/>
                <c:pt idx="0">
                  <c:v>MEAN</c:v>
                </c:pt>
              </c:strCache>
            </c:strRef>
          </c:tx>
          <c:spPr>
            <a:solidFill>
              <a:srgbClr val="00B050"/>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YR BACHELORS ONLY'!$B$40:$B$63</c:f>
              <c:strCache>
                <c:ptCount val="24"/>
                <c:pt idx="0">
                  <c:v>BIOLOGICAL SCIENCES</c:v>
                </c:pt>
                <c:pt idx="1">
                  <c:v>PSYCHOLOGY</c:v>
                </c:pt>
                <c:pt idx="2">
                  <c:v>PARKS, RECREATION, &amp; FITNESS</c:v>
                </c:pt>
                <c:pt idx="3">
                  <c:v>VISUAL &amp; PERFORMING ARTS</c:v>
                </c:pt>
                <c:pt idx="4">
                  <c:v>FOREIGN LANGUAGES</c:v>
                </c:pt>
                <c:pt idx="5">
                  <c:v>ENGLISH/LETTERS</c:v>
                </c:pt>
                <c:pt idx="6">
                  <c:v>PUBLIC ADMIN &amp; SOCIAL SERVICES</c:v>
                </c:pt>
                <c:pt idx="7">
                  <c:v>COMMUNICATIONS</c:v>
                </c:pt>
                <c:pt idx="8">
                  <c:v>SOCIAL SCIENCES</c:v>
                </c:pt>
                <c:pt idx="9">
                  <c:v>FAMILY &amp; CONSUMER SCIENCES</c:v>
                </c:pt>
                <c:pt idx="10">
                  <c:v>HISTORY</c:v>
                </c:pt>
                <c:pt idx="11">
                  <c:v>PROTECTIVE SERVICES</c:v>
                </c:pt>
                <c:pt idx="12">
                  <c:v>AGRICULTURE</c:v>
                </c:pt>
                <c:pt idx="13">
                  <c:v>PHYSICAL SCIENCES</c:v>
                </c:pt>
                <c:pt idx="14">
                  <c:v>EDUCATION</c:v>
                </c:pt>
                <c:pt idx="15">
                  <c:v>LIBERAL ARTS/GENERAL STUDIES</c:v>
                </c:pt>
                <c:pt idx="16">
                  <c:v>MULTI/ INTERDISCIPLINARY STUDIES</c:v>
                </c:pt>
                <c:pt idx="17">
                  <c:v>NATURAL RESOURCES &amp; CONSERVATION</c:v>
                </c:pt>
                <c:pt idx="18">
                  <c:v>MATHEMATICS &amp; STATISTICS</c:v>
                </c:pt>
                <c:pt idx="19">
                  <c:v>BUSINESS, MGMT, &amp; MARKETING</c:v>
                </c:pt>
                <c:pt idx="20">
                  <c:v>HEALTH PROFESSIONS</c:v>
                </c:pt>
                <c:pt idx="21">
                  <c:v>COMPUTER &amp; INFO SCIENCES</c:v>
                </c:pt>
                <c:pt idx="22">
                  <c:v>ENGINEERING TECHNOLOGIES</c:v>
                </c:pt>
                <c:pt idx="23">
                  <c:v>ENGINEERING</c:v>
                </c:pt>
              </c:strCache>
            </c:strRef>
          </c:cat>
          <c:val>
            <c:numRef>
              <c:f>'1 YR BACHELORS ONLY'!$C$40:$C$63</c:f>
              <c:numCache>
                <c:formatCode>"$"#,##0</c:formatCode>
                <c:ptCount val="24"/>
                <c:pt idx="0">
                  <c:v>20988.557986870896</c:v>
                </c:pt>
                <c:pt idx="1">
                  <c:v>21878.952142857142</c:v>
                </c:pt>
                <c:pt idx="2">
                  <c:v>21946.28824833703</c:v>
                </c:pt>
                <c:pt idx="3">
                  <c:v>22905.737737737738</c:v>
                </c:pt>
                <c:pt idx="4">
                  <c:v>23472.251851851852</c:v>
                </c:pt>
                <c:pt idx="5">
                  <c:v>23474.620689655174</c:v>
                </c:pt>
                <c:pt idx="6">
                  <c:v>24752.239958805356</c:v>
                </c:pt>
                <c:pt idx="7">
                  <c:v>24826.645535105657</c:v>
                </c:pt>
                <c:pt idx="8">
                  <c:v>25272.526483050846</c:v>
                </c:pt>
                <c:pt idx="9">
                  <c:v>25382.219544846052</c:v>
                </c:pt>
                <c:pt idx="10">
                  <c:v>25391.534939759036</c:v>
                </c:pt>
                <c:pt idx="11">
                  <c:v>27389.227748691101</c:v>
                </c:pt>
                <c:pt idx="12">
                  <c:v>28189.405857740585</c:v>
                </c:pt>
                <c:pt idx="13">
                  <c:v>29138.475783475784</c:v>
                </c:pt>
                <c:pt idx="14">
                  <c:v>30414.372722540342</c:v>
                </c:pt>
                <c:pt idx="15">
                  <c:v>30552.819444444445</c:v>
                </c:pt>
                <c:pt idx="16">
                  <c:v>31255.630017452007</c:v>
                </c:pt>
                <c:pt idx="17">
                  <c:v>31294.763513513513</c:v>
                </c:pt>
                <c:pt idx="18">
                  <c:v>34466.443148688049</c:v>
                </c:pt>
                <c:pt idx="19">
                  <c:v>36213.377435300958</c:v>
                </c:pt>
                <c:pt idx="20">
                  <c:v>43702.539795387551</c:v>
                </c:pt>
                <c:pt idx="21">
                  <c:v>46631.50676506765</c:v>
                </c:pt>
                <c:pt idx="22">
                  <c:v>46638.51968503937</c:v>
                </c:pt>
                <c:pt idx="23">
                  <c:v>52881.361002349258</c:v>
                </c:pt>
              </c:numCache>
            </c:numRef>
          </c:val>
          <c:extLst>
            <c:ext xmlns:c16="http://schemas.microsoft.com/office/drawing/2014/chart" uri="{C3380CC4-5D6E-409C-BE32-E72D297353CC}">
              <c16:uniqueId val="{00000000-36CC-4D24-BC26-6643754B579B}"/>
            </c:ext>
          </c:extLst>
        </c:ser>
        <c:dLbls>
          <c:showLegendKey val="0"/>
          <c:showVal val="0"/>
          <c:showCatName val="0"/>
          <c:showSerName val="0"/>
          <c:showPercent val="0"/>
          <c:showBubbleSize val="0"/>
        </c:dLbls>
        <c:gapWidth val="70"/>
        <c:overlap val="100"/>
        <c:axId val="823790032"/>
        <c:axId val="823790864"/>
      </c:barChart>
      <c:catAx>
        <c:axId val="823790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23790864"/>
        <c:crosses val="autoZero"/>
        <c:auto val="1"/>
        <c:lblAlgn val="ctr"/>
        <c:lblOffset val="100"/>
        <c:noMultiLvlLbl val="0"/>
      </c:catAx>
      <c:valAx>
        <c:axId val="823790864"/>
        <c:scaling>
          <c:orientation val="minMax"/>
        </c:scaling>
        <c:delete val="0"/>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2379003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dirty="0"/>
              <a:t>2000</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825310052803907"/>
          <c:y val="0.13782031499765254"/>
          <c:w val="0.51443115788870342"/>
          <c:h val="0.82988610328814316"/>
        </c:manualLayout>
      </c:layout>
      <c:pieChart>
        <c:varyColors val="1"/>
        <c:ser>
          <c:idx val="0"/>
          <c:order val="0"/>
          <c:tx>
            <c:strRef>
              <c:f>Sheet1!$B$1</c:f>
              <c:strCache>
                <c:ptCount val="1"/>
                <c:pt idx="0">
                  <c:v>Column1</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1-10FA-45C1-BCB6-BE17FA6F26FA}"/>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2-10FA-45C1-BCB6-BE17FA6F26FA}"/>
              </c:ext>
            </c:extLst>
          </c:dPt>
          <c:dLbls>
            <c:dLbl>
              <c:idx val="0"/>
              <c:tx>
                <c:rich>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fld id="{3ABF600B-8A69-401E-97BE-A649E91541D5}" type="VALUE">
                      <a:rPr lang="en-US" sz="2800" smtClean="0"/>
                      <a:pPr>
                        <a:defRPr sz="2800"/>
                      </a:pPr>
                      <a:t>[VALUE]</a:t>
                    </a:fld>
                    <a:endParaRPr lang="en-US" sz="2800" dirty="0"/>
                  </a:p>
                  <a:p>
                    <a:pPr>
                      <a:defRPr sz="2800"/>
                    </a:pPr>
                    <a:r>
                      <a:rPr lang="en-US" sz="2800" dirty="0"/>
                      <a:t>BSW</a:t>
                    </a:r>
                  </a:p>
                </c:rich>
              </c:tx>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FA-45C1-BCB6-BE17FA6F26FA}"/>
                </c:ext>
              </c:extLst>
            </c:dLbl>
            <c:dLbl>
              <c:idx val="1"/>
              <c:layout>
                <c:manualLayout>
                  <c:x val="0.15255300093857693"/>
                  <c:y val="0.23796578637183113"/>
                </c:manualLayout>
              </c:layout>
              <c:tx>
                <c:rich>
                  <a:bodyPr/>
                  <a:lstStyle/>
                  <a:p>
                    <a:fld id="{1F9D89EC-9FB3-4723-AAE1-ABC3CFB3327C}" type="VALUE">
                      <a:rPr lang="en-US" sz="2800" smtClean="0"/>
                      <a:pPr/>
                      <a:t>[VALUE]</a:t>
                    </a:fld>
                    <a:endParaRPr lang="en-US" sz="2800" dirty="0"/>
                  </a:p>
                  <a:p>
                    <a:r>
                      <a:rPr lang="en-US" sz="2800" dirty="0"/>
                      <a:t>MSW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0FA-45C1-BCB6-BE17FA6F26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BSW</c:v>
                </c:pt>
                <c:pt idx="1">
                  <c:v>MSW</c:v>
                </c:pt>
              </c:strCache>
            </c:strRef>
          </c:cat>
          <c:val>
            <c:numRef>
              <c:f>Sheet1!$B$2:$B$3</c:f>
              <c:numCache>
                <c:formatCode>0%</c:formatCode>
                <c:ptCount val="2"/>
                <c:pt idx="0">
                  <c:v>0.76</c:v>
                </c:pt>
                <c:pt idx="1">
                  <c:v>0.24</c:v>
                </c:pt>
              </c:numCache>
            </c:numRef>
          </c:val>
          <c:extLst>
            <c:ext xmlns:c16="http://schemas.microsoft.com/office/drawing/2014/chart" uri="{C3380CC4-5D6E-409C-BE32-E72D297353CC}">
              <c16:uniqueId val="{00000000-10FA-45C1-BCB6-BE17FA6F26FA}"/>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dirty="0"/>
              <a:t>2020</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72292053752278"/>
          <c:y val="0.12434971647898066"/>
          <c:w val="0.64029307879184683"/>
          <c:h val="0.88884118570294857"/>
        </c:manualLayout>
      </c:layout>
      <c:pieChart>
        <c:varyColors val="1"/>
        <c:ser>
          <c:idx val="0"/>
          <c:order val="0"/>
          <c:tx>
            <c:strRef>
              <c:f>Sheet1!$B$1</c:f>
              <c:strCache>
                <c:ptCount val="1"/>
                <c:pt idx="0">
                  <c:v>Sales</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2-817F-435E-A8E2-41AA039D6849}"/>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1-817F-435E-A8E2-41AA039D6849}"/>
              </c:ext>
            </c:extLst>
          </c:dPt>
          <c:dLbls>
            <c:dLbl>
              <c:idx val="0"/>
              <c:tx>
                <c:rich>
                  <a:bodyPr/>
                  <a:lstStyle/>
                  <a:p>
                    <a:fld id="{3E5065EB-FAFC-48EA-9BDC-7A8771EF629C}" type="VALUE">
                      <a:rPr lang="en-US" smtClean="0"/>
                      <a:pPr/>
                      <a:t>[VALUE]</a:t>
                    </a:fld>
                    <a:r>
                      <a:rPr lang="en-US"/>
                      <a:t> </a:t>
                    </a:r>
                  </a:p>
                  <a:p>
                    <a:r>
                      <a:rPr lang="en-US"/>
                      <a:t>BSW</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17F-435E-A8E2-41AA039D6849}"/>
                </c:ext>
              </c:extLst>
            </c:dLbl>
            <c:dLbl>
              <c:idx val="1"/>
              <c:tx>
                <c:rich>
                  <a:bodyPr/>
                  <a:lstStyle/>
                  <a:p>
                    <a:fld id="{5E85F71E-A15F-4708-A2AD-1DE7DDABCE95}" type="VALUE">
                      <a:rPr lang="en-US" smtClean="0"/>
                      <a:pPr/>
                      <a:t>[VALUE]</a:t>
                    </a:fld>
                    <a:r>
                      <a:rPr lang="en-US"/>
                      <a:t> MSW</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7F-435E-A8E2-41AA039D684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BSW</c:v>
                </c:pt>
                <c:pt idx="1">
                  <c:v>MSW</c:v>
                </c:pt>
              </c:strCache>
            </c:strRef>
          </c:cat>
          <c:val>
            <c:numRef>
              <c:f>Sheet1!$B$2:$B$3</c:f>
              <c:numCache>
                <c:formatCode>0%</c:formatCode>
                <c:ptCount val="2"/>
                <c:pt idx="0">
                  <c:v>0.67</c:v>
                </c:pt>
                <c:pt idx="1">
                  <c:v>0.33</c:v>
                </c:pt>
              </c:numCache>
            </c:numRef>
          </c:val>
          <c:extLst>
            <c:ext xmlns:c16="http://schemas.microsoft.com/office/drawing/2014/chart" uri="{C3380CC4-5D6E-409C-BE32-E72D297353CC}">
              <c16:uniqueId val="{00000000-817F-435E-A8E2-41AA039D6849}"/>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5192367223234E-3"/>
          <c:y val="0.28572424061027457"/>
          <c:w val="0.98500218958737229"/>
          <c:h val="0.67553145769059564"/>
        </c:manualLayout>
      </c:layout>
      <c:barChart>
        <c:barDir val="col"/>
        <c:grouping val="stacked"/>
        <c:varyColors val="0"/>
        <c:ser>
          <c:idx val="0"/>
          <c:order val="0"/>
          <c:tx>
            <c:strRef>
              <c:f>'Comp Chart'!$B$5</c:f>
              <c:strCache>
                <c:ptCount val="1"/>
                <c:pt idx="0">
                  <c:v>Bachelor</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'Comp Chart'!$A$6:$A$26</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'Comp Chart'!$B$6:$B$26</c:f>
              <c:numCache>
                <c:formatCode>General</c:formatCode>
                <c:ptCount val="21"/>
                <c:pt idx="0">
                  <c:v>242</c:v>
                </c:pt>
                <c:pt idx="1">
                  <c:v>280</c:v>
                </c:pt>
                <c:pt idx="2">
                  <c:v>265</c:v>
                </c:pt>
                <c:pt idx="3">
                  <c:v>280</c:v>
                </c:pt>
                <c:pt idx="4">
                  <c:v>305</c:v>
                </c:pt>
                <c:pt idx="5">
                  <c:v>338</c:v>
                </c:pt>
                <c:pt idx="6">
                  <c:v>268</c:v>
                </c:pt>
                <c:pt idx="7">
                  <c:v>323</c:v>
                </c:pt>
                <c:pt idx="8">
                  <c:v>318</c:v>
                </c:pt>
                <c:pt idx="9">
                  <c:v>274</c:v>
                </c:pt>
                <c:pt idx="10">
                  <c:v>318</c:v>
                </c:pt>
                <c:pt idx="11">
                  <c:v>363</c:v>
                </c:pt>
                <c:pt idx="12">
                  <c:v>424</c:v>
                </c:pt>
                <c:pt idx="13">
                  <c:v>424</c:v>
                </c:pt>
                <c:pt idx="14">
                  <c:v>411</c:v>
                </c:pt>
                <c:pt idx="15">
                  <c:v>462</c:v>
                </c:pt>
                <c:pt idx="16">
                  <c:v>477</c:v>
                </c:pt>
                <c:pt idx="17">
                  <c:v>510</c:v>
                </c:pt>
                <c:pt idx="18">
                  <c:v>480</c:v>
                </c:pt>
                <c:pt idx="19">
                  <c:v>495</c:v>
                </c:pt>
                <c:pt idx="20">
                  <c:v>492</c:v>
                </c:pt>
              </c:numCache>
            </c:numRef>
          </c:val>
          <c:extLst>
            <c:ext xmlns:c16="http://schemas.microsoft.com/office/drawing/2014/chart" uri="{C3380CC4-5D6E-409C-BE32-E72D297353CC}">
              <c16:uniqueId val="{00000000-E3DD-46E0-B185-791BAFFE854A}"/>
            </c:ext>
          </c:extLst>
        </c:ser>
        <c:ser>
          <c:idx val="1"/>
          <c:order val="1"/>
          <c:tx>
            <c:strRef>
              <c:f>'Comp Chart'!$C$5</c:f>
              <c:strCache>
                <c:ptCount val="1"/>
                <c:pt idx="0">
                  <c:v>Master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'Comp Chart'!$A$6:$A$26</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'Comp Chart'!$C$6:$C$26</c:f>
              <c:numCache>
                <c:formatCode>General</c:formatCode>
                <c:ptCount val="21"/>
                <c:pt idx="0">
                  <c:v>138</c:v>
                </c:pt>
                <c:pt idx="1">
                  <c:v>156</c:v>
                </c:pt>
                <c:pt idx="2">
                  <c:v>161</c:v>
                </c:pt>
                <c:pt idx="3">
                  <c:v>164</c:v>
                </c:pt>
                <c:pt idx="4">
                  <c:v>192</c:v>
                </c:pt>
                <c:pt idx="5">
                  <c:v>212</c:v>
                </c:pt>
                <c:pt idx="6">
                  <c:v>211</c:v>
                </c:pt>
                <c:pt idx="7">
                  <c:v>196</c:v>
                </c:pt>
                <c:pt idx="8">
                  <c:v>169</c:v>
                </c:pt>
                <c:pt idx="9">
                  <c:v>201</c:v>
                </c:pt>
                <c:pt idx="10">
                  <c:v>178</c:v>
                </c:pt>
                <c:pt idx="11">
                  <c:v>244</c:v>
                </c:pt>
                <c:pt idx="12">
                  <c:v>265</c:v>
                </c:pt>
                <c:pt idx="13">
                  <c:v>251</c:v>
                </c:pt>
                <c:pt idx="14">
                  <c:v>242</c:v>
                </c:pt>
                <c:pt idx="15">
                  <c:v>316</c:v>
                </c:pt>
                <c:pt idx="16">
                  <c:v>394</c:v>
                </c:pt>
                <c:pt idx="17">
                  <c:v>415</c:v>
                </c:pt>
                <c:pt idx="18">
                  <c:v>469</c:v>
                </c:pt>
                <c:pt idx="19">
                  <c:v>513</c:v>
                </c:pt>
                <c:pt idx="20">
                  <c:v>584</c:v>
                </c:pt>
              </c:numCache>
            </c:numRef>
          </c:val>
          <c:extLst>
            <c:ext xmlns:c16="http://schemas.microsoft.com/office/drawing/2014/chart" uri="{C3380CC4-5D6E-409C-BE32-E72D297353CC}">
              <c16:uniqueId val="{00000001-E3DD-46E0-B185-791BAFFE854A}"/>
            </c:ext>
          </c:extLst>
        </c:ser>
        <c:ser>
          <c:idx val="2"/>
          <c:order val="2"/>
          <c:tx>
            <c:strRef>
              <c:f>'Comp Chart'!#REF!</c:f>
              <c:strCache>
                <c:ptCount val="1"/>
                <c:pt idx="0">
                  <c:v>#REF!</c:v>
                </c:pt>
              </c:strCache>
            </c:strRef>
          </c:tx>
          <c:spPr>
            <a:solidFill>
              <a:schemeClr val="accent3"/>
            </a:solidFill>
            <a:ln>
              <a:noFill/>
            </a:ln>
            <a:effectLst/>
          </c:spPr>
          <c:invertIfNegative val="0"/>
          <c:cat>
            <c:numRef>
              <c:f>'Comp Chart'!$A$6:$A$26</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'Comp Chart'!#REF!</c:f>
              <c:numCache>
                <c:formatCode>General</c:formatCode>
                <c:ptCount val="1"/>
                <c:pt idx="0">
                  <c:v>1</c:v>
                </c:pt>
              </c:numCache>
            </c:numRef>
          </c:val>
          <c:extLst>
            <c:ext xmlns:c16="http://schemas.microsoft.com/office/drawing/2014/chart" uri="{C3380CC4-5D6E-409C-BE32-E72D297353CC}">
              <c16:uniqueId val="{00000017-E3DD-46E0-B185-791BAFFE854A}"/>
            </c:ext>
          </c:extLst>
        </c:ser>
        <c:dLbls>
          <c:showLegendKey val="0"/>
          <c:showVal val="0"/>
          <c:showCatName val="0"/>
          <c:showSerName val="0"/>
          <c:showPercent val="0"/>
          <c:showBubbleSize val="0"/>
        </c:dLbls>
        <c:gapWidth val="16"/>
        <c:overlap val="100"/>
        <c:axId val="731540480"/>
        <c:axId val="728327376"/>
      </c:barChart>
      <c:lineChart>
        <c:grouping val="standard"/>
        <c:varyColors val="0"/>
        <c:ser>
          <c:idx val="3"/>
          <c:order val="3"/>
          <c:tx>
            <c:v>Total</c:v>
          </c:tx>
          <c:spPr>
            <a:ln w="28575" cap="rnd">
              <a:noFill/>
              <a:round/>
            </a:ln>
            <a:effectLst/>
          </c:spPr>
          <c:marker>
            <c:symbol val="none"/>
          </c:marker>
          <c:dLbls>
            <c:dLbl>
              <c:idx val="0"/>
              <c:layout>
                <c:manualLayout>
                  <c:x val="-2.2174983041431139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3DD-46E0-B185-791BAFFE854A}"/>
                </c:ext>
              </c:extLst>
            </c:dLbl>
            <c:dLbl>
              <c:idx val="1"/>
              <c:layout>
                <c:manualLayout>
                  <c:x val="-2.2174983041431146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3DD-46E0-B185-791BAFFE854A}"/>
                </c:ext>
              </c:extLst>
            </c:dLbl>
            <c:dLbl>
              <c:idx val="2"/>
              <c:layout>
                <c:manualLayout>
                  <c:x val="-2.2174983041431135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3DD-46E0-B185-791BAFFE854A}"/>
                </c:ext>
              </c:extLst>
            </c:dLbl>
            <c:dLbl>
              <c:idx val="3"/>
              <c:layout>
                <c:manualLayout>
                  <c:x val="-2.2174983041431156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3DD-46E0-B185-791BAFFE854A}"/>
                </c:ext>
              </c:extLst>
            </c:dLbl>
            <c:dLbl>
              <c:idx val="4"/>
              <c:layout>
                <c:manualLayout>
                  <c:x val="-2.2174983041431177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3DD-46E0-B185-791BAFFE854A}"/>
                </c:ext>
              </c:extLst>
            </c:dLbl>
            <c:dLbl>
              <c:idx val="5"/>
              <c:layout>
                <c:manualLayout>
                  <c:x val="-2.2174983041431135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3DD-46E0-B185-791BAFFE854A}"/>
                </c:ext>
              </c:extLst>
            </c:dLbl>
            <c:dLbl>
              <c:idx val="6"/>
              <c:layout>
                <c:manualLayout>
                  <c:x val="-2.2174983041431177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3DD-46E0-B185-791BAFFE854A}"/>
                </c:ext>
              </c:extLst>
            </c:dLbl>
            <c:dLbl>
              <c:idx val="7"/>
              <c:layout>
                <c:manualLayout>
                  <c:x val="-2.2174983041431177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3DD-46E0-B185-791BAFFE854A}"/>
                </c:ext>
              </c:extLst>
            </c:dLbl>
            <c:dLbl>
              <c:idx val="8"/>
              <c:layout>
                <c:manualLayout>
                  <c:x val="-2.2174983041431135E-2"/>
                  <c:y val="-5.174460478724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3DD-46E0-B185-791BAFFE854A}"/>
                </c:ext>
              </c:extLst>
            </c:dLbl>
            <c:dLbl>
              <c:idx val="9"/>
              <c:layout>
                <c:manualLayout>
                  <c:x val="-2.2174983041431135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3DD-46E0-B185-791BAFFE854A}"/>
                </c:ext>
              </c:extLst>
            </c:dLbl>
            <c:dLbl>
              <c:idx val="10"/>
              <c:layout>
                <c:manualLayout>
                  <c:x val="-2.2174983041431135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3DD-46E0-B185-791BAFFE854A}"/>
                </c:ext>
              </c:extLst>
            </c:dLbl>
            <c:dLbl>
              <c:idx val="11"/>
              <c:layout>
                <c:manualLayout>
                  <c:x val="-2.2174983041431135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3DD-46E0-B185-791BAFFE854A}"/>
                </c:ext>
              </c:extLst>
            </c:dLbl>
            <c:dLbl>
              <c:idx val="12"/>
              <c:layout>
                <c:manualLayout>
                  <c:x val="-2.2174983041431135E-2"/>
                  <c:y val="-5.174460478724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3DD-46E0-B185-791BAFFE854A}"/>
                </c:ext>
              </c:extLst>
            </c:dLbl>
            <c:dLbl>
              <c:idx val="13"/>
              <c:layout>
                <c:manualLayout>
                  <c:x val="-2.2174983041431218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3DD-46E0-B185-791BAFFE854A}"/>
                </c:ext>
              </c:extLst>
            </c:dLbl>
            <c:dLbl>
              <c:idx val="14"/>
              <c:layout>
                <c:manualLayout>
                  <c:x val="-2.2174983041431135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3DD-46E0-B185-791BAFFE854A}"/>
                </c:ext>
              </c:extLst>
            </c:dLbl>
            <c:dLbl>
              <c:idx val="15"/>
              <c:layout>
                <c:manualLayout>
                  <c:x val="-2.2174983041431302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E3DD-46E0-B185-791BAFFE854A}"/>
                </c:ext>
              </c:extLst>
            </c:dLbl>
            <c:dLbl>
              <c:idx val="16"/>
              <c:layout>
                <c:manualLayout>
                  <c:x val="-2.2174983041431135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E3DD-46E0-B185-791BAFFE854A}"/>
                </c:ext>
              </c:extLst>
            </c:dLbl>
            <c:dLbl>
              <c:idx val="17"/>
              <c:layout>
                <c:manualLayout>
                  <c:x val="-2.2174983041431135E-2"/>
                  <c:y val="-5.1744604787249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E3DD-46E0-B185-791BAFFE854A}"/>
                </c:ext>
              </c:extLst>
            </c:dLbl>
            <c:dLbl>
              <c:idx val="18"/>
              <c:layout>
                <c:manualLayout>
                  <c:x val="-2.2174983041431135E-2"/>
                  <c:y val="-5.1744604787249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E3DD-46E0-B185-791BAFFE854A}"/>
                </c:ext>
              </c:extLst>
            </c:dLbl>
            <c:dLbl>
              <c:idx val="19"/>
              <c:layout>
                <c:manualLayout>
                  <c:x val="-2.5547664621606094E-2"/>
                  <c:y val="-5.1744604787249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E3DD-46E0-B185-791BAFFE854A}"/>
                </c:ext>
              </c:extLst>
            </c:dLbl>
            <c:dLbl>
              <c:idx val="20"/>
              <c:layout>
                <c:manualLayout>
                  <c:x val="-1.4305392687689952E-2"/>
                  <c:y val="-5.1744604787249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E3DD-46E0-B185-791BAFFE854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'Comp Chart'!$D$6:$D$26</c:f>
              <c:numCache>
                <c:formatCode>General</c:formatCode>
                <c:ptCount val="21"/>
                <c:pt idx="0">
                  <c:v>380</c:v>
                </c:pt>
                <c:pt idx="1">
                  <c:v>436</c:v>
                </c:pt>
                <c:pt idx="2">
                  <c:v>426</c:v>
                </c:pt>
                <c:pt idx="3">
                  <c:v>444</c:v>
                </c:pt>
                <c:pt idx="4">
                  <c:v>497</c:v>
                </c:pt>
                <c:pt idx="5">
                  <c:v>550</c:v>
                </c:pt>
                <c:pt idx="6">
                  <c:v>479</c:v>
                </c:pt>
                <c:pt idx="7">
                  <c:v>519</c:v>
                </c:pt>
                <c:pt idx="8">
                  <c:v>487</c:v>
                </c:pt>
                <c:pt idx="9">
                  <c:v>475</c:v>
                </c:pt>
                <c:pt idx="10">
                  <c:v>496</c:v>
                </c:pt>
                <c:pt idx="11">
                  <c:v>607</c:v>
                </c:pt>
                <c:pt idx="12">
                  <c:v>689</c:v>
                </c:pt>
                <c:pt idx="13">
                  <c:v>675</c:v>
                </c:pt>
                <c:pt idx="14">
                  <c:v>653</c:v>
                </c:pt>
                <c:pt idx="15">
                  <c:v>778</c:v>
                </c:pt>
                <c:pt idx="16">
                  <c:v>871</c:v>
                </c:pt>
                <c:pt idx="17">
                  <c:v>925</c:v>
                </c:pt>
                <c:pt idx="18">
                  <c:v>949</c:v>
                </c:pt>
                <c:pt idx="19">
                  <c:v>1008</c:v>
                </c:pt>
                <c:pt idx="20">
                  <c:v>1076</c:v>
                </c:pt>
              </c:numCache>
            </c:numRef>
          </c:val>
          <c:smooth val="0"/>
          <c:extLst>
            <c:ext xmlns:c16="http://schemas.microsoft.com/office/drawing/2014/chart" uri="{C3380CC4-5D6E-409C-BE32-E72D297353CC}">
              <c16:uniqueId val="{0000002D-E3DD-46E0-B185-791BAFFE854A}"/>
            </c:ext>
          </c:extLst>
        </c:ser>
        <c:dLbls>
          <c:showLegendKey val="0"/>
          <c:showVal val="0"/>
          <c:showCatName val="0"/>
          <c:showSerName val="0"/>
          <c:showPercent val="0"/>
          <c:showBubbleSize val="0"/>
        </c:dLbls>
        <c:marker val="1"/>
        <c:smooth val="0"/>
        <c:axId val="731540480"/>
        <c:axId val="728327376"/>
      </c:lineChart>
      <c:catAx>
        <c:axId val="73154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28327376"/>
        <c:crosses val="autoZero"/>
        <c:auto val="1"/>
        <c:lblAlgn val="ctr"/>
        <c:lblOffset val="100"/>
        <c:noMultiLvlLbl val="0"/>
      </c:catAx>
      <c:valAx>
        <c:axId val="728327376"/>
        <c:scaling>
          <c:orientation val="minMax"/>
          <c:max val="1100"/>
          <c:min val="-200"/>
        </c:scaling>
        <c:delete val="1"/>
        <c:axPos val="l"/>
        <c:numFmt formatCode="General" sourceLinked="1"/>
        <c:majorTickMark val="none"/>
        <c:minorTickMark val="none"/>
        <c:tickLblPos val="nextTo"/>
        <c:crossAx val="731540480"/>
        <c:crosses val="autoZero"/>
        <c:crossBetween val="between"/>
        <c:minorUnit val="20"/>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1" baseline="0">
                <a:effectLst/>
              </a:rPr>
              <a:t>After One Year </a:t>
            </a:r>
            <a:r>
              <a:rPr lang="en-US" sz="1400" b="0" i="0" baseline="0">
                <a:effectLst/>
              </a:rPr>
              <a:t>for Bachelor's Degree Recipients</a:t>
            </a:r>
            <a:endParaRPr lang="en-US"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'1 YR EMPLYD BY CIP CHARTS'!$C$97</c:f>
              <c:strCache>
                <c:ptCount val="1"/>
                <c:pt idx="0">
                  <c:v>% Employed in AL</c:v>
                </c:pt>
              </c:strCache>
            </c:strRef>
          </c:tx>
          <c:spPr>
            <a:solidFill>
              <a:srgbClr val="FFC000"/>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YR EMPLYD BY CIP CHARTS'!$B$98:$B$121</c:f>
              <c:strCache>
                <c:ptCount val="24"/>
                <c:pt idx="0">
                  <c:v>COMMUNICATIONS</c:v>
                </c:pt>
                <c:pt idx="1">
                  <c:v>FAMILY &amp; CONSUMER SCIENCES</c:v>
                </c:pt>
                <c:pt idx="2">
                  <c:v>PHYSICAL SCIENCES</c:v>
                </c:pt>
                <c:pt idx="3">
                  <c:v>ENGINEERING</c:v>
                </c:pt>
                <c:pt idx="4">
                  <c:v>BIOLOGICAL SCIENCES</c:v>
                </c:pt>
                <c:pt idx="5">
                  <c:v>AGRICULTURE</c:v>
                </c:pt>
                <c:pt idx="6">
                  <c:v>FOREIGN LANGUAGES</c:v>
                </c:pt>
                <c:pt idx="7">
                  <c:v>SOCIAL SCIENCES</c:v>
                </c:pt>
                <c:pt idx="8">
                  <c:v>BUSINESS, MGMT, &amp; MARKETING</c:v>
                </c:pt>
                <c:pt idx="9">
                  <c:v>MULTI/ INTERDISCIPLINARY STUDIES</c:v>
                </c:pt>
                <c:pt idx="10">
                  <c:v>VISUAL &amp; PERFORMING ARTS</c:v>
                </c:pt>
                <c:pt idx="11">
                  <c:v>HISTORY</c:v>
                </c:pt>
                <c:pt idx="12">
                  <c:v>PSYCHOLOGY</c:v>
                </c:pt>
                <c:pt idx="13">
                  <c:v>ENGLISH/LETTERS</c:v>
                </c:pt>
                <c:pt idx="14">
                  <c:v>MATHEMATICS &amp; STATISTICS</c:v>
                </c:pt>
                <c:pt idx="15">
                  <c:v>PARKS, RECREATION, &amp; FITNESS</c:v>
                </c:pt>
                <c:pt idx="16">
                  <c:v>NATURAL RESOURCES &amp; CONSERVATION</c:v>
                </c:pt>
                <c:pt idx="17">
                  <c:v>ENGINEERING TECHNOLOGIES</c:v>
                </c:pt>
                <c:pt idx="18">
                  <c:v>PROTECTIVE SERVICES</c:v>
                </c:pt>
                <c:pt idx="19">
                  <c:v>COMPUTER &amp; INFO SCIENCES</c:v>
                </c:pt>
                <c:pt idx="20">
                  <c:v>HEALTH PROFESSIONS</c:v>
                </c:pt>
                <c:pt idx="21">
                  <c:v>PUBLIC ADMIN &amp; SOCIAL SERVICES</c:v>
                </c:pt>
                <c:pt idx="22">
                  <c:v>EDUCATION</c:v>
                </c:pt>
                <c:pt idx="23">
                  <c:v>LIBERAL ARTS/GENERAL STUDIES</c:v>
                </c:pt>
              </c:strCache>
            </c:strRef>
          </c:cat>
          <c:val>
            <c:numRef>
              <c:f>'1 YR EMPLYD BY CIP CHARTS'!$C$98:$C$121</c:f>
              <c:numCache>
                <c:formatCode>0%</c:formatCode>
                <c:ptCount val="24"/>
                <c:pt idx="0">
                  <c:v>0.42207952580884167</c:v>
                </c:pt>
                <c:pt idx="1">
                  <c:v>0.44583333333333336</c:v>
                </c:pt>
                <c:pt idx="2">
                  <c:v>0.44617092119866814</c:v>
                </c:pt>
                <c:pt idx="3">
                  <c:v>0.44617165536629733</c:v>
                </c:pt>
                <c:pt idx="4">
                  <c:v>0.45879265091863519</c:v>
                </c:pt>
                <c:pt idx="5">
                  <c:v>0.47403685092127301</c:v>
                </c:pt>
                <c:pt idx="6">
                  <c:v>0.48433048433048431</c:v>
                </c:pt>
                <c:pt idx="7">
                  <c:v>0.48807495741056217</c:v>
                </c:pt>
                <c:pt idx="8">
                  <c:v>0.50016929640414443</c:v>
                </c:pt>
                <c:pt idx="9">
                  <c:v>0.50389408099688471</c:v>
                </c:pt>
                <c:pt idx="10">
                  <c:v>0.51866151866151866</c:v>
                </c:pt>
                <c:pt idx="11">
                  <c:v>0.55115511551155116</c:v>
                </c:pt>
                <c:pt idx="12">
                  <c:v>0.5535775419376926</c:v>
                </c:pt>
                <c:pt idx="13">
                  <c:v>0.57332155477031799</c:v>
                </c:pt>
                <c:pt idx="14">
                  <c:v>0.58015267175572516</c:v>
                </c:pt>
                <c:pt idx="15">
                  <c:v>0.59534368070953436</c:v>
                </c:pt>
                <c:pt idx="16">
                  <c:v>0.60350877192982455</c:v>
                </c:pt>
                <c:pt idx="17">
                  <c:v>0.6342592592592593</c:v>
                </c:pt>
                <c:pt idx="18">
                  <c:v>0.63464410154305628</c:v>
                </c:pt>
                <c:pt idx="19">
                  <c:v>0.64236902050113898</c:v>
                </c:pt>
                <c:pt idx="20">
                  <c:v>0.66765285996055224</c:v>
                </c:pt>
                <c:pt idx="21">
                  <c:v>0.67374999999999996</c:v>
                </c:pt>
                <c:pt idx="22">
                  <c:v>0.71235916695117785</c:v>
                </c:pt>
                <c:pt idx="23">
                  <c:v>0.71964956195244056</c:v>
                </c:pt>
              </c:numCache>
            </c:numRef>
          </c:val>
          <c:extLst>
            <c:ext xmlns:c16="http://schemas.microsoft.com/office/drawing/2014/chart" uri="{C3380CC4-5D6E-409C-BE32-E72D297353CC}">
              <c16:uniqueId val="{00000000-992C-4531-AB28-AB201AB4234C}"/>
            </c:ext>
          </c:extLst>
        </c:ser>
        <c:ser>
          <c:idx val="1"/>
          <c:order val="1"/>
          <c:tx>
            <c:strRef>
              <c:f>'1 YR EMPLYD BY CIP CHARTS'!$D$97</c:f>
              <c:strCache>
                <c:ptCount val="1"/>
                <c:pt idx="0">
                  <c:v>% Not Employed in AL</c:v>
                </c:pt>
              </c:strCache>
            </c:strRef>
          </c:tx>
          <c:spPr>
            <a:solidFill>
              <a:srgbClr val="0070C0"/>
            </a:solidFill>
            <a:ln>
              <a:solidFill>
                <a:schemeClr val="tx1"/>
              </a:solidFill>
            </a:ln>
            <a:effectLst/>
          </c:spPr>
          <c:invertIfNegative val="0"/>
          <c:dLbls>
            <c:dLbl>
              <c:idx val="19"/>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992C-4531-AB28-AB201AB4234C}"/>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YR EMPLYD BY CIP CHARTS'!$B$98:$B$121</c:f>
              <c:strCache>
                <c:ptCount val="24"/>
                <c:pt idx="0">
                  <c:v>COMMUNICATIONS</c:v>
                </c:pt>
                <c:pt idx="1">
                  <c:v>FAMILY &amp; CONSUMER SCIENCES</c:v>
                </c:pt>
                <c:pt idx="2">
                  <c:v>PHYSICAL SCIENCES</c:v>
                </c:pt>
                <c:pt idx="3">
                  <c:v>ENGINEERING</c:v>
                </c:pt>
                <c:pt idx="4">
                  <c:v>BIOLOGICAL SCIENCES</c:v>
                </c:pt>
                <c:pt idx="5">
                  <c:v>AGRICULTURE</c:v>
                </c:pt>
                <c:pt idx="6">
                  <c:v>FOREIGN LANGUAGES</c:v>
                </c:pt>
                <c:pt idx="7">
                  <c:v>SOCIAL SCIENCES</c:v>
                </c:pt>
                <c:pt idx="8">
                  <c:v>BUSINESS, MGMT, &amp; MARKETING</c:v>
                </c:pt>
                <c:pt idx="9">
                  <c:v>MULTI/ INTERDISCIPLINARY STUDIES</c:v>
                </c:pt>
                <c:pt idx="10">
                  <c:v>VISUAL &amp; PERFORMING ARTS</c:v>
                </c:pt>
                <c:pt idx="11">
                  <c:v>HISTORY</c:v>
                </c:pt>
                <c:pt idx="12">
                  <c:v>PSYCHOLOGY</c:v>
                </c:pt>
                <c:pt idx="13">
                  <c:v>ENGLISH/LETTERS</c:v>
                </c:pt>
                <c:pt idx="14">
                  <c:v>MATHEMATICS &amp; STATISTICS</c:v>
                </c:pt>
                <c:pt idx="15">
                  <c:v>PARKS, RECREATION, &amp; FITNESS</c:v>
                </c:pt>
                <c:pt idx="16">
                  <c:v>NATURAL RESOURCES &amp; CONSERVATION</c:v>
                </c:pt>
                <c:pt idx="17">
                  <c:v>ENGINEERING TECHNOLOGIES</c:v>
                </c:pt>
                <c:pt idx="18">
                  <c:v>PROTECTIVE SERVICES</c:v>
                </c:pt>
                <c:pt idx="19">
                  <c:v>COMPUTER &amp; INFO SCIENCES</c:v>
                </c:pt>
                <c:pt idx="20">
                  <c:v>HEALTH PROFESSIONS</c:v>
                </c:pt>
                <c:pt idx="21">
                  <c:v>PUBLIC ADMIN &amp; SOCIAL SERVICES</c:v>
                </c:pt>
                <c:pt idx="22">
                  <c:v>EDUCATION</c:v>
                </c:pt>
                <c:pt idx="23">
                  <c:v>LIBERAL ARTS/GENERAL STUDIES</c:v>
                </c:pt>
              </c:strCache>
            </c:strRef>
          </c:cat>
          <c:val>
            <c:numRef>
              <c:f>'1 YR EMPLYD BY CIP CHARTS'!$D$98:$D$121</c:f>
              <c:numCache>
                <c:formatCode>0%</c:formatCode>
                <c:ptCount val="24"/>
                <c:pt idx="0">
                  <c:v>0.57792047419115833</c:v>
                </c:pt>
                <c:pt idx="1">
                  <c:v>0.5541666666666667</c:v>
                </c:pt>
                <c:pt idx="2">
                  <c:v>0.55382907880133181</c:v>
                </c:pt>
                <c:pt idx="3">
                  <c:v>0.55382834463370267</c:v>
                </c:pt>
                <c:pt idx="4">
                  <c:v>0.54120734908136481</c:v>
                </c:pt>
                <c:pt idx="5">
                  <c:v>0.52596314907872699</c:v>
                </c:pt>
                <c:pt idx="6">
                  <c:v>0.51566951566951569</c:v>
                </c:pt>
                <c:pt idx="7">
                  <c:v>0.51192504258943783</c:v>
                </c:pt>
                <c:pt idx="8">
                  <c:v>0.49983070359585563</c:v>
                </c:pt>
                <c:pt idx="9">
                  <c:v>0.49610591900311529</c:v>
                </c:pt>
                <c:pt idx="10">
                  <c:v>0.48133848133848134</c:v>
                </c:pt>
                <c:pt idx="11">
                  <c:v>0.44884488448844884</c:v>
                </c:pt>
                <c:pt idx="12">
                  <c:v>0.4464224580623074</c:v>
                </c:pt>
                <c:pt idx="13">
                  <c:v>0.42667844522968196</c:v>
                </c:pt>
                <c:pt idx="14">
                  <c:v>0.41984732824427479</c:v>
                </c:pt>
                <c:pt idx="15">
                  <c:v>0.40465631929046564</c:v>
                </c:pt>
                <c:pt idx="16">
                  <c:v>0.39649122807017545</c:v>
                </c:pt>
                <c:pt idx="17">
                  <c:v>0.36574074074074076</c:v>
                </c:pt>
                <c:pt idx="18">
                  <c:v>0.36535589845694377</c:v>
                </c:pt>
                <c:pt idx="19">
                  <c:v>0.35763097949886102</c:v>
                </c:pt>
                <c:pt idx="20">
                  <c:v>0.33234714003944771</c:v>
                </c:pt>
                <c:pt idx="21">
                  <c:v>0.32624999999999998</c:v>
                </c:pt>
                <c:pt idx="22">
                  <c:v>0.2876408330488221</c:v>
                </c:pt>
                <c:pt idx="23">
                  <c:v>0.28035043804755944</c:v>
                </c:pt>
              </c:numCache>
            </c:numRef>
          </c:val>
          <c:extLst>
            <c:ext xmlns:c16="http://schemas.microsoft.com/office/drawing/2014/chart" uri="{C3380CC4-5D6E-409C-BE32-E72D297353CC}">
              <c16:uniqueId val="{00000002-992C-4531-AB28-AB201AB4234C}"/>
            </c:ext>
          </c:extLst>
        </c:ser>
        <c:dLbls>
          <c:showLegendKey val="0"/>
          <c:showVal val="0"/>
          <c:showCatName val="0"/>
          <c:showSerName val="0"/>
          <c:showPercent val="0"/>
          <c:showBubbleSize val="0"/>
        </c:dLbls>
        <c:gapWidth val="70"/>
        <c:overlap val="100"/>
        <c:axId val="838089504"/>
        <c:axId val="838077440"/>
      </c:barChart>
      <c:catAx>
        <c:axId val="838089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38077440"/>
        <c:crosses val="autoZero"/>
        <c:auto val="1"/>
        <c:lblAlgn val="ctr"/>
        <c:lblOffset val="100"/>
        <c:noMultiLvlLbl val="0"/>
      </c:catAx>
      <c:valAx>
        <c:axId val="8380774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38089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1" baseline="0">
                <a:effectLst/>
              </a:rPr>
              <a:t>After Five Years </a:t>
            </a:r>
            <a:r>
              <a:rPr lang="en-US" sz="1400" b="0" i="0" baseline="0">
                <a:effectLst/>
              </a:rPr>
              <a:t>for Bachelor's Degree Recipients</a:t>
            </a:r>
            <a:endParaRPr lang="en-US"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'PRESENTATION CHARTS'!$C$206</c:f>
              <c:strCache>
                <c:ptCount val="1"/>
                <c:pt idx="0">
                  <c:v>% Employed in AL</c:v>
                </c:pt>
              </c:strCache>
            </c:strRef>
          </c:tx>
          <c:spPr>
            <a:solidFill>
              <a:srgbClr val="FFC000"/>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'PRESENTATION CHARTS'!$B$207:$B$230</c:f>
              <c:strCache>
                <c:ptCount val="24"/>
                <c:pt idx="0">
                  <c:v>PHYSICAL SCIENCES</c:v>
                </c:pt>
                <c:pt idx="1">
                  <c:v>PHILOSOPHY &amp; RELIGION</c:v>
                </c:pt>
                <c:pt idx="2">
                  <c:v>COMMUNICATIONS</c:v>
                </c:pt>
                <c:pt idx="3">
                  <c:v>VISUAL &amp; PERFORMING ARTS</c:v>
                </c:pt>
                <c:pt idx="4">
                  <c:v>FOREIGN LANGUAGES</c:v>
                </c:pt>
                <c:pt idx="5">
                  <c:v>BIOLOGICAL SCIENCES</c:v>
                </c:pt>
                <c:pt idx="6">
                  <c:v>FAMILY &amp; CONSUMER SCIENCES</c:v>
                </c:pt>
                <c:pt idx="7">
                  <c:v>SOCIAL SCIENCES</c:v>
                </c:pt>
                <c:pt idx="8">
                  <c:v>AGRICULTURE</c:v>
                </c:pt>
                <c:pt idx="9">
                  <c:v>MULTI/ INTERDISCIPLINARY STUDIES</c:v>
                </c:pt>
                <c:pt idx="10">
                  <c:v>ENGINEERING</c:v>
                </c:pt>
                <c:pt idx="11">
                  <c:v>PSYCHOLOGY</c:v>
                </c:pt>
                <c:pt idx="12">
                  <c:v>BUSINESS, MGMT, &amp; MARKETING</c:v>
                </c:pt>
                <c:pt idx="13">
                  <c:v>PARKS, RECREATION, &amp; FITNESS</c:v>
                </c:pt>
                <c:pt idx="14">
                  <c:v>HISTORY</c:v>
                </c:pt>
                <c:pt idx="15">
                  <c:v>NATURAL RESOURCES &amp; CONSERVATION</c:v>
                </c:pt>
                <c:pt idx="16">
                  <c:v>ENGLISH/LETTERS</c:v>
                </c:pt>
                <c:pt idx="17">
                  <c:v>MATHEMATICS &amp; STATISTICS</c:v>
                </c:pt>
                <c:pt idx="18">
                  <c:v>PROTECTIVE SERVICES</c:v>
                </c:pt>
                <c:pt idx="19">
                  <c:v>PUBLIC ADMIN &amp; SOCIAL SERVICES</c:v>
                </c:pt>
                <c:pt idx="20">
                  <c:v>COMPUTER &amp; INFO SCIENCES</c:v>
                </c:pt>
                <c:pt idx="21">
                  <c:v>HEALTH PROFESSIONS</c:v>
                </c:pt>
                <c:pt idx="22">
                  <c:v>LIBERAL ARTS/GENERAL STUDIES</c:v>
                </c:pt>
                <c:pt idx="23">
                  <c:v>EDUCATION</c:v>
                </c:pt>
              </c:strCache>
            </c:strRef>
          </c:cat>
          <c:val>
            <c:numRef>
              <c:f>'PRESENTATION CHARTS'!$C$207:$C$230</c:f>
              <c:numCache>
                <c:formatCode>0%</c:formatCode>
                <c:ptCount val="24"/>
                <c:pt idx="0">
                  <c:v>0.37203495630461925</c:v>
                </c:pt>
                <c:pt idx="1">
                  <c:v>0.4017857142857143</c:v>
                </c:pt>
                <c:pt idx="2">
                  <c:v>0.41406920217329141</c:v>
                </c:pt>
                <c:pt idx="3">
                  <c:v>0.41515934539190352</c:v>
                </c:pt>
                <c:pt idx="4">
                  <c:v>0.43333333333333335</c:v>
                </c:pt>
                <c:pt idx="5">
                  <c:v>0.43335325762104004</c:v>
                </c:pt>
                <c:pt idx="6">
                  <c:v>0.43551088777219432</c:v>
                </c:pt>
                <c:pt idx="7">
                  <c:v>0.43621545003543588</c:v>
                </c:pt>
                <c:pt idx="8">
                  <c:v>0.44142614601018676</c:v>
                </c:pt>
                <c:pt idx="9">
                  <c:v>0.4599406528189911</c:v>
                </c:pt>
                <c:pt idx="10">
                  <c:v>0.46040597813963863</c:v>
                </c:pt>
                <c:pt idx="11">
                  <c:v>0.48617666891436279</c:v>
                </c:pt>
                <c:pt idx="12">
                  <c:v>0.48707574735895709</c:v>
                </c:pt>
                <c:pt idx="13">
                  <c:v>0.50533049040511724</c:v>
                </c:pt>
                <c:pt idx="14">
                  <c:v>0.51303616484440706</c:v>
                </c:pt>
                <c:pt idx="15">
                  <c:v>0.53090909090909089</c:v>
                </c:pt>
                <c:pt idx="16">
                  <c:v>0.54056103108415465</c:v>
                </c:pt>
                <c:pt idx="17">
                  <c:v>0.54977711738484403</c:v>
                </c:pt>
                <c:pt idx="18">
                  <c:v>0.55818181818181822</c:v>
                </c:pt>
                <c:pt idx="19">
                  <c:v>0.57037037037037042</c:v>
                </c:pt>
                <c:pt idx="20">
                  <c:v>0.57050592034445635</c:v>
                </c:pt>
                <c:pt idx="21">
                  <c:v>0.58671534896784161</c:v>
                </c:pt>
                <c:pt idx="22">
                  <c:v>0.64860681114551089</c:v>
                </c:pt>
                <c:pt idx="23">
                  <c:v>0.65891358751656115</c:v>
                </c:pt>
              </c:numCache>
            </c:numRef>
          </c:val>
          <c:extLst>
            <c:ext xmlns:c16="http://schemas.microsoft.com/office/drawing/2014/chart" uri="{C3380CC4-5D6E-409C-BE32-E72D297353CC}">
              <c16:uniqueId val="{00000000-BDEA-4653-93B7-CFB375FAD307}"/>
            </c:ext>
          </c:extLst>
        </c:ser>
        <c:ser>
          <c:idx val="1"/>
          <c:order val="1"/>
          <c:tx>
            <c:strRef>
              <c:f>'PRESENTATION CHARTS'!$D$206</c:f>
              <c:strCache>
                <c:ptCount val="1"/>
                <c:pt idx="0">
                  <c:v>% Not Employed in AL</c:v>
                </c:pt>
              </c:strCache>
            </c:strRef>
          </c:tx>
          <c:spPr>
            <a:solidFill>
              <a:srgbClr val="0070C0"/>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'PRESENTATION CHARTS'!$B$207:$B$230</c:f>
              <c:strCache>
                <c:ptCount val="24"/>
                <c:pt idx="0">
                  <c:v>PHYSICAL SCIENCES</c:v>
                </c:pt>
                <c:pt idx="1">
                  <c:v>PHILOSOPHY &amp; RELIGION</c:v>
                </c:pt>
                <c:pt idx="2">
                  <c:v>COMMUNICATIONS</c:v>
                </c:pt>
                <c:pt idx="3">
                  <c:v>VISUAL &amp; PERFORMING ARTS</c:v>
                </c:pt>
                <c:pt idx="4">
                  <c:v>FOREIGN LANGUAGES</c:v>
                </c:pt>
                <c:pt idx="5">
                  <c:v>BIOLOGICAL SCIENCES</c:v>
                </c:pt>
                <c:pt idx="6">
                  <c:v>FAMILY &amp; CONSUMER SCIENCES</c:v>
                </c:pt>
                <c:pt idx="7">
                  <c:v>SOCIAL SCIENCES</c:v>
                </c:pt>
                <c:pt idx="8">
                  <c:v>AGRICULTURE</c:v>
                </c:pt>
                <c:pt idx="9">
                  <c:v>MULTI/ INTERDISCIPLINARY STUDIES</c:v>
                </c:pt>
                <c:pt idx="10">
                  <c:v>ENGINEERING</c:v>
                </c:pt>
                <c:pt idx="11">
                  <c:v>PSYCHOLOGY</c:v>
                </c:pt>
                <c:pt idx="12">
                  <c:v>BUSINESS, MGMT, &amp; MARKETING</c:v>
                </c:pt>
                <c:pt idx="13">
                  <c:v>PARKS, RECREATION, &amp; FITNESS</c:v>
                </c:pt>
                <c:pt idx="14">
                  <c:v>HISTORY</c:v>
                </c:pt>
                <c:pt idx="15">
                  <c:v>NATURAL RESOURCES &amp; CONSERVATION</c:v>
                </c:pt>
                <c:pt idx="16">
                  <c:v>ENGLISH/LETTERS</c:v>
                </c:pt>
                <c:pt idx="17">
                  <c:v>MATHEMATICS &amp; STATISTICS</c:v>
                </c:pt>
                <c:pt idx="18">
                  <c:v>PROTECTIVE SERVICES</c:v>
                </c:pt>
                <c:pt idx="19">
                  <c:v>PUBLIC ADMIN &amp; SOCIAL SERVICES</c:v>
                </c:pt>
                <c:pt idx="20">
                  <c:v>COMPUTER &amp; INFO SCIENCES</c:v>
                </c:pt>
                <c:pt idx="21">
                  <c:v>HEALTH PROFESSIONS</c:v>
                </c:pt>
                <c:pt idx="22">
                  <c:v>LIBERAL ARTS/GENERAL STUDIES</c:v>
                </c:pt>
                <c:pt idx="23">
                  <c:v>EDUCATION</c:v>
                </c:pt>
              </c:strCache>
            </c:strRef>
          </c:cat>
          <c:val>
            <c:numRef>
              <c:f>'PRESENTATION CHARTS'!$D$207:$D$230</c:f>
              <c:numCache>
                <c:formatCode>0%</c:formatCode>
                <c:ptCount val="24"/>
                <c:pt idx="0">
                  <c:v>0.62796504369538075</c:v>
                </c:pt>
                <c:pt idx="1">
                  <c:v>0.5982142857142857</c:v>
                </c:pt>
                <c:pt idx="2">
                  <c:v>0.58593079782670865</c:v>
                </c:pt>
                <c:pt idx="3">
                  <c:v>0.58484065460809642</c:v>
                </c:pt>
                <c:pt idx="4">
                  <c:v>0.56666666666666665</c:v>
                </c:pt>
                <c:pt idx="5">
                  <c:v>0.56664674237895996</c:v>
                </c:pt>
                <c:pt idx="6">
                  <c:v>0.56448911222780573</c:v>
                </c:pt>
                <c:pt idx="7">
                  <c:v>0.56378454996456417</c:v>
                </c:pt>
                <c:pt idx="8">
                  <c:v>0.5585738539898133</c:v>
                </c:pt>
                <c:pt idx="9">
                  <c:v>0.5400593471810089</c:v>
                </c:pt>
                <c:pt idx="10">
                  <c:v>0.53959402186036132</c:v>
                </c:pt>
                <c:pt idx="11">
                  <c:v>0.51382333108563727</c:v>
                </c:pt>
                <c:pt idx="12">
                  <c:v>0.51292425264104291</c:v>
                </c:pt>
                <c:pt idx="13">
                  <c:v>0.49466950959488271</c:v>
                </c:pt>
                <c:pt idx="14">
                  <c:v>0.48696383515559294</c:v>
                </c:pt>
                <c:pt idx="15">
                  <c:v>0.46909090909090911</c:v>
                </c:pt>
                <c:pt idx="16">
                  <c:v>0.45943896891584535</c:v>
                </c:pt>
                <c:pt idx="17">
                  <c:v>0.45022288261515603</c:v>
                </c:pt>
                <c:pt idx="18">
                  <c:v>0.44181818181818183</c:v>
                </c:pt>
                <c:pt idx="19">
                  <c:v>0.42962962962962964</c:v>
                </c:pt>
                <c:pt idx="20">
                  <c:v>0.42949407965554359</c:v>
                </c:pt>
                <c:pt idx="21">
                  <c:v>0.41328465103215839</c:v>
                </c:pt>
                <c:pt idx="22">
                  <c:v>0.35139318885448917</c:v>
                </c:pt>
                <c:pt idx="23">
                  <c:v>0.34108641248343885</c:v>
                </c:pt>
              </c:numCache>
            </c:numRef>
          </c:val>
          <c:extLst>
            <c:ext xmlns:c16="http://schemas.microsoft.com/office/drawing/2014/chart" uri="{C3380CC4-5D6E-409C-BE32-E72D297353CC}">
              <c16:uniqueId val="{00000001-BDEA-4653-93B7-CFB375FAD307}"/>
            </c:ext>
          </c:extLst>
        </c:ser>
        <c:dLbls>
          <c:showLegendKey val="0"/>
          <c:showVal val="0"/>
          <c:showCatName val="0"/>
          <c:showSerName val="0"/>
          <c:showPercent val="0"/>
          <c:showBubbleSize val="0"/>
        </c:dLbls>
        <c:gapWidth val="70"/>
        <c:overlap val="100"/>
        <c:axId val="445382464"/>
        <c:axId val="445381216"/>
      </c:barChart>
      <c:catAx>
        <c:axId val="44538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5381216"/>
        <c:crosses val="autoZero"/>
        <c:auto val="1"/>
        <c:lblAlgn val="ctr"/>
        <c:lblOffset val="100"/>
        <c:noMultiLvlLbl val="0"/>
      </c:catAx>
      <c:valAx>
        <c:axId val="4453812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538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African American</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Rural</c:v>
                </c:pt>
                <c:pt idx="1">
                  <c:v>Urban</c:v>
                </c:pt>
                <c:pt idx="2">
                  <c:v>Other Counties</c:v>
                </c:pt>
              </c:strCache>
            </c:strRef>
          </c:cat>
          <c:val>
            <c:numRef>
              <c:f>Sheet1!$B$2:$D$2</c:f>
              <c:numCache>
                <c:formatCode>0%</c:formatCode>
                <c:ptCount val="3"/>
                <c:pt idx="0">
                  <c:v>0.35</c:v>
                </c:pt>
                <c:pt idx="1">
                  <c:v>0.49</c:v>
                </c:pt>
                <c:pt idx="2">
                  <c:v>0.36</c:v>
                </c:pt>
              </c:numCache>
            </c:numRef>
          </c:val>
          <c:extLst>
            <c:ext xmlns:c16="http://schemas.microsoft.com/office/drawing/2014/chart" uri="{C3380CC4-5D6E-409C-BE32-E72D297353CC}">
              <c16:uniqueId val="{00000000-6C1F-4141-ACA6-E8EBBC4C6907}"/>
            </c:ext>
          </c:extLst>
        </c:ser>
        <c:ser>
          <c:idx val="1"/>
          <c:order val="1"/>
          <c:tx>
            <c:strRef>
              <c:f>Sheet1!$A$3</c:f>
              <c:strCache>
                <c:ptCount val="1"/>
                <c:pt idx="0">
                  <c:v>White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Rural</c:v>
                </c:pt>
                <c:pt idx="1">
                  <c:v>Urban</c:v>
                </c:pt>
                <c:pt idx="2">
                  <c:v>Other Counties</c:v>
                </c:pt>
              </c:strCache>
            </c:strRef>
          </c:cat>
          <c:val>
            <c:numRef>
              <c:f>Sheet1!$B$3:$D$3</c:f>
              <c:numCache>
                <c:formatCode>0%</c:formatCode>
                <c:ptCount val="3"/>
                <c:pt idx="0">
                  <c:v>0.6</c:v>
                </c:pt>
                <c:pt idx="1">
                  <c:v>0.48</c:v>
                </c:pt>
                <c:pt idx="2">
                  <c:v>0.6</c:v>
                </c:pt>
              </c:numCache>
            </c:numRef>
          </c:val>
          <c:extLst>
            <c:ext xmlns:c16="http://schemas.microsoft.com/office/drawing/2014/chart" uri="{C3380CC4-5D6E-409C-BE32-E72D297353CC}">
              <c16:uniqueId val="{00000001-6C1F-4141-ACA6-E8EBBC4C6907}"/>
            </c:ext>
          </c:extLst>
        </c:ser>
        <c:ser>
          <c:idx val="2"/>
          <c:order val="2"/>
          <c:tx>
            <c:strRef>
              <c:f>Sheet1!$A$4</c:f>
              <c:strCache>
                <c:ptCount val="1"/>
                <c:pt idx="0">
                  <c:v>Other Minority</c:v>
                </c:pt>
              </c:strCache>
            </c:strRef>
          </c:tx>
          <c:spPr>
            <a:solidFill>
              <a:srgbClr val="FFC000"/>
            </a:solidFill>
            <a:ln>
              <a:noFill/>
            </a:ln>
            <a:effectLst/>
          </c:spPr>
          <c:invertIfNegative val="0"/>
          <c:dLbls>
            <c:dLbl>
              <c:idx val="0"/>
              <c:layout>
                <c:manualLayout>
                  <c:x val="-2.3147880741854533E-17"/>
                  <c:y val="-4.1041831097079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1F-4141-ACA6-E8EBBC4C6907}"/>
                </c:ext>
              </c:extLst>
            </c:dLbl>
            <c:dLbl>
              <c:idx val="1"/>
              <c:layout>
                <c:manualLayout>
                  <c:x val="-9.2591522967418133E-17"/>
                  <c:y val="-4.1041831097079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1F-4141-ACA6-E8EBBC4C6907}"/>
                </c:ext>
              </c:extLst>
            </c:dLbl>
            <c:dLbl>
              <c:idx val="2"/>
              <c:layout>
                <c:manualLayout>
                  <c:x val="0"/>
                  <c:y val="-3.788476716653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1F-4141-ACA6-E8EBBC4C690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Rural</c:v>
                </c:pt>
                <c:pt idx="1">
                  <c:v>Urban</c:v>
                </c:pt>
                <c:pt idx="2">
                  <c:v>Other Counties</c:v>
                </c:pt>
              </c:strCache>
            </c:strRef>
          </c:cat>
          <c:val>
            <c:numRef>
              <c:f>Sheet1!$B$4:$D$4</c:f>
              <c:numCache>
                <c:formatCode>0%</c:formatCode>
                <c:ptCount val="3"/>
                <c:pt idx="0">
                  <c:v>0.05</c:v>
                </c:pt>
                <c:pt idx="1">
                  <c:v>0.03</c:v>
                </c:pt>
                <c:pt idx="2">
                  <c:v>0.04</c:v>
                </c:pt>
              </c:numCache>
            </c:numRef>
          </c:val>
          <c:extLst>
            <c:ext xmlns:c16="http://schemas.microsoft.com/office/drawing/2014/chart" uri="{C3380CC4-5D6E-409C-BE32-E72D297353CC}">
              <c16:uniqueId val="{00000002-6C1F-4141-ACA6-E8EBBC4C6907}"/>
            </c:ext>
          </c:extLst>
        </c:ser>
        <c:dLbls>
          <c:showLegendKey val="0"/>
          <c:showVal val="1"/>
          <c:showCatName val="0"/>
          <c:showSerName val="0"/>
          <c:showPercent val="0"/>
          <c:showBubbleSize val="0"/>
        </c:dLbls>
        <c:gapWidth val="150"/>
        <c:overlap val="100"/>
        <c:axId val="532123624"/>
        <c:axId val="532122640"/>
      </c:barChart>
      <c:catAx>
        <c:axId val="53212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32122640"/>
        <c:crosses val="autoZero"/>
        <c:auto val="1"/>
        <c:lblAlgn val="ctr"/>
        <c:lblOffset val="100"/>
        <c:noMultiLvlLbl val="0"/>
      </c:catAx>
      <c:valAx>
        <c:axId val="532122640"/>
        <c:scaling>
          <c:orientation val="minMax"/>
        </c:scaling>
        <c:delete val="1"/>
        <c:axPos val="l"/>
        <c:numFmt formatCode="0%" sourceLinked="1"/>
        <c:majorTickMark val="none"/>
        <c:minorTickMark val="none"/>
        <c:tickLblPos val="nextTo"/>
        <c:crossAx val="532123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African American</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Rural</c:v>
                </c:pt>
                <c:pt idx="1">
                  <c:v>Urban</c:v>
                </c:pt>
                <c:pt idx="2">
                  <c:v>Other Counties</c:v>
                </c:pt>
              </c:strCache>
            </c:strRef>
          </c:cat>
          <c:val>
            <c:numRef>
              <c:f>Sheet1!$B$2:$D$2</c:f>
              <c:numCache>
                <c:formatCode>0%</c:formatCode>
                <c:ptCount val="3"/>
                <c:pt idx="0">
                  <c:v>0.45</c:v>
                </c:pt>
                <c:pt idx="1">
                  <c:v>0.54</c:v>
                </c:pt>
                <c:pt idx="2">
                  <c:v>0.33</c:v>
                </c:pt>
              </c:numCache>
            </c:numRef>
          </c:val>
          <c:extLst>
            <c:ext xmlns:c16="http://schemas.microsoft.com/office/drawing/2014/chart" uri="{C3380CC4-5D6E-409C-BE32-E72D297353CC}">
              <c16:uniqueId val="{00000000-5FDC-400F-BC70-B4D07DED7A3F}"/>
            </c:ext>
          </c:extLst>
        </c:ser>
        <c:ser>
          <c:idx val="1"/>
          <c:order val="1"/>
          <c:tx>
            <c:strRef>
              <c:f>Sheet1!$A$3</c:f>
              <c:strCache>
                <c:ptCount val="1"/>
                <c:pt idx="0">
                  <c:v>White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Rural</c:v>
                </c:pt>
                <c:pt idx="1">
                  <c:v>Urban</c:v>
                </c:pt>
                <c:pt idx="2">
                  <c:v>Other Counties</c:v>
                </c:pt>
              </c:strCache>
            </c:strRef>
          </c:cat>
          <c:val>
            <c:numRef>
              <c:f>Sheet1!$B$3:$D$3</c:f>
              <c:numCache>
                <c:formatCode>0%</c:formatCode>
                <c:ptCount val="3"/>
                <c:pt idx="0">
                  <c:v>0.51</c:v>
                </c:pt>
                <c:pt idx="1">
                  <c:v>0.44</c:v>
                </c:pt>
                <c:pt idx="2">
                  <c:v>0.64</c:v>
                </c:pt>
              </c:numCache>
            </c:numRef>
          </c:val>
          <c:extLst>
            <c:ext xmlns:c16="http://schemas.microsoft.com/office/drawing/2014/chart" uri="{C3380CC4-5D6E-409C-BE32-E72D297353CC}">
              <c16:uniqueId val="{00000001-5FDC-400F-BC70-B4D07DED7A3F}"/>
            </c:ext>
          </c:extLst>
        </c:ser>
        <c:ser>
          <c:idx val="2"/>
          <c:order val="2"/>
          <c:tx>
            <c:strRef>
              <c:f>Sheet1!$A$4</c:f>
              <c:strCache>
                <c:ptCount val="1"/>
                <c:pt idx="0">
                  <c:v>Other Minority</c:v>
                </c:pt>
              </c:strCache>
            </c:strRef>
          </c:tx>
          <c:spPr>
            <a:solidFill>
              <a:srgbClr val="FFC000"/>
            </a:solidFill>
            <a:ln>
              <a:noFill/>
            </a:ln>
            <a:effectLst/>
          </c:spPr>
          <c:invertIfNegative val="0"/>
          <c:dLbls>
            <c:dLbl>
              <c:idx val="0"/>
              <c:layout>
                <c:manualLayout>
                  <c:x val="-2.3147880741854533E-17"/>
                  <c:y val="-4.41988950276243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DC-400F-BC70-B4D07DED7A3F}"/>
                </c:ext>
              </c:extLst>
            </c:dLbl>
            <c:dLbl>
              <c:idx val="1"/>
              <c:layout>
                <c:manualLayout>
                  <c:x val="-9.2591522967418133E-17"/>
                  <c:y val="-3.78847671665351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DC-400F-BC70-B4D07DED7A3F}"/>
                </c:ext>
              </c:extLst>
            </c:dLbl>
            <c:dLbl>
              <c:idx val="2"/>
              <c:layout>
                <c:manualLayout>
                  <c:x val="0"/>
                  <c:y val="-2.84135753749013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DC-400F-BC70-B4D07DED7A3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Rural</c:v>
                </c:pt>
                <c:pt idx="1">
                  <c:v>Urban</c:v>
                </c:pt>
                <c:pt idx="2">
                  <c:v>Other Counties</c:v>
                </c:pt>
              </c:strCache>
            </c:strRef>
          </c:cat>
          <c:val>
            <c:numRef>
              <c:f>Sheet1!$B$4:$D$4</c:f>
              <c:numCache>
                <c:formatCode>0%</c:formatCode>
                <c:ptCount val="3"/>
                <c:pt idx="0">
                  <c:v>0.04</c:v>
                </c:pt>
                <c:pt idx="1">
                  <c:v>0.02</c:v>
                </c:pt>
                <c:pt idx="2">
                  <c:v>0.03</c:v>
                </c:pt>
              </c:numCache>
            </c:numRef>
          </c:val>
          <c:extLst>
            <c:ext xmlns:c16="http://schemas.microsoft.com/office/drawing/2014/chart" uri="{C3380CC4-5D6E-409C-BE32-E72D297353CC}">
              <c16:uniqueId val="{00000002-5FDC-400F-BC70-B4D07DED7A3F}"/>
            </c:ext>
          </c:extLst>
        </c:ser>
        <c:dLbls>
          <c:dLblPos val="ctr"/>
          <c:showLegendKey val="0"/>
          <c:showVal val="1"/>
          <c:showCatName val="0"/>
          <c:showSerName val="0"/>
          <c:showPercent val="0"/>
          <c:showBubbleSize val="0"/>
        </c:dLbls>
        <c:gapWidth val="150"/>
        <c:overlap val="100"/>
        <c:axId val="457596816"/>
        <c:axId val="457593208"/>
      </c:barChart>
      <c:catAx>
        <c:axId val="45759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57593208"/>
        <c:crosses val="autoZero"/>
        <c:auto val="1"/>
        <c:lblAlgn val="ctr"/>
        <c:lblOffset val="100"/>
        <c:noMultiLvlLbl val="0"/>
      </c:catAx>
      <c:valAx>
        <c:axId val="457593208"/>
        <c:scaling>
          <c:orientation val="minMax"/>
        </c:scaling>
        <c:delete val="1"/>
        <c:axPos val="l"/>
        <c:numFmt formatCode="0%" sourceLinked="1"/>
        <c:majorTickMark val="none"/>
        <c:minorTickMark val="none"/>
        <c:tickLblPos val="nextTo"/>
        <c:crossAx val="45759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MSW</c:v>
                </c:pt>
              </c:strCache>
            </c:strRef>
          </c:tx>
          <c:spPr>
            <a:solidFill>
              <a:schemeClr val="accent2">
                <a:lumMod val="60000"/>
                <a:lumOff val="4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 Sectors</c:v>
                </c:pt>
                <c:pt idx="1">
                  <c:v>Services &amp; Advocacy</c:v>
                </c:pt>
                <c:pt idx="2">
                  <c:v>Other Government</c:v>
                </c:pt>
                <c:pt idx="3">
                  <c:v>Mental Health/ Substance Use Treatment</c:v>
                </c:pt>
                <c:pt idx="4">
                  <c:v>Hospital/ Clinic</c:v>
                </c:pt>
                <c:pt idx="5">
                  <c:v>Elderly &amp; Disabled</c:v>
                </c:pt>
                <c:pt idx="6">
                  <c:v>Education</c:v>
                </c:pt>
                <c:pt idx="7">
                  <c:v>Department of Human Resources</c:v>
                </c:pt>
                <c:pt idx="8">
                  <c:v>Child &amp; Youth</c:v>
                </c:pt>
              </c:strCache>
            </c:strRef>
          </c:cat>
          <c:val>
            <c:numRef>
              <c:f>Sheet1!$B$2:$B$10</c:f>
              <c:numCache>
                <c:formatCode>0%</c:formatCode>
                <c:ptCount val="9"/>
                <c:pt idx="0">
                  <c:v>0.08</c:v>
                </c:pt>
                <c:pt idx="1">
                  <c:v>0.13</c:v>
                </c:pt>
                <c:pt idx="2">
                  <c:v>0.04</c:v>
                </c:pt>
                <c:pt idx="3">
                  <c:v>0.14000000000000001</c:v>
                </c:pt>
                <c:pt idx="4">
                  <c:v>0.2</c:v>
                </c:pt>
                <c:pt idx="5">
                  <c:v>0.12</c:v>
                </c:pt>
                <c:pt idx="6">
                  <c:v>0.06</c:v>
                </c:pt>
                <c:pt idx="7">
                  <c:v>0.12</c:v>
                </c:pt>
                <c:pt idx="8">
                  <c:v>0.11</c:v>
                </c:pt>
              </c:numCache>
            </c:numRef>
          </c:val>
          <c:extLst>
            <c:ext xmlns:c16="http://schemas.microsoft.com/office/drawing/2014/chart" uri="{C3380CC4-5D6E-409C-BE32-E72D297353CC}">
              <c16:uniqueId val="{00000000-E4C2-4106-B064-D738A6D55AB1}"/>
            </c:ext>
          </c:extLst>
        </c:ser>
        <c:ser>
          <c:idx val="1"/>
          <c:order val="1"/>
          <c:tx>
            <c:strRef>
              <c:f>Sheet1!$C$1</c:f>
              <c:strCache>
                <c:ptCount val="1"/>
                <c:pt idx="0">
                  <c:v>BSW</c:v>
                </c:pt>
              </c:strCache>
            </c:strRef>
          </c:tx>
          <c:spPr>
            <a:solidFill>
              <a:schemeClr val="accent1">
                <a:lumMod val="20000"/>
                <a:lumOff val="8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 Sectors</c:v>
                </c:pt>
                <c:pt idx="1">
                  <c:v>Services &amp; Advocacy</c:v>
                </c:pt>
                <c:pt idx="2">
                  <c:v>Other Government</c:v>
                </c:pt>
                <c:pt idx="3">
                  <c:v>Mental Health/ Substance Use Treatment</c:v>
                </c:pt>
                <c:pt idx="4">
                  <c:v>Hospital/ Clinic</c:v>
                </c:pt>
                <c:pt idx="5">
                  <c:v>Elderly &amp; Disabled</c:v>
                </c:pt>
                <c:pt idx="6">
                  <c:v>Education</c:v>
                </c:pt>
                <c:pt idx="7">
                  <c:v>Department of Human Resources</c:v>
                </c:pt>
                <c:pt idx="8">
                  <c:v>Child &amp; Youth</c:v>
                </c:pt>
              </c:strCache>
            </c:strRef>
          </c:cat>
          <c:val>
            <c:numRef>
              <c:f>Sheet1!$C$2:$C$10</c:f>
              <c:numCache>
                <c:formatCode>0%</c:formatCode>
                <c:ptCount val="9"/>
                <c:pt idx="0">
                  <c:v>0.19</c:v>
                </c:pt>
                <c:pt idx="1">
                  <c:v>0.11</c:v>
                </c:pt>
                <c:pt idx="2">
                  <c:v>0.05</c:v>
                </c:pt>
                <c:pt idx="3">
                  <c:v>0.08</c:v>
                </c:pt>
                <c:pt idx="4">
                  <c:v>0.1</c:v>
                </c:pt>
                <c:pt idx="5">
                  <c:v>0.12</c:v>
                </c:pt>
                <c:pt idx="6">
                  <c:v>0.04</c:v>
                </c:pt>
                <c:pt idx="7">
                  <c:v>0.19</c:v>
                </c:pt>
                <c:pt idx="8">
                  <c:v>0.12</c:v>
                </c:pt>
              </c:numCache>
            </c:numRef>
          </c:val>
          <c:extLst>
            <c:ext xmlns:c16="http://schemas.microsoft.com/office/drawing/2014/chart" uri="{C3380CC4-5D6E-409C-BE32-E72D297353CC}">
              <c16:uniqueId val="{00000001-E4C2-4106-B064-D738A6D55AB1}"/>
            </c:ext>
          </c:extLst>
        </c:ser>
        <c:dLbls>
          <c:dLblPos val="outEnd"/>
          <c:showLegendKey val="0"/>
          <c:showVal val="1"/>
          <c:showCatName val="0"/>
          <c:showSerName val="0"/>
          <c:showPercent val="0"/>
          <c:showBubbleSize val="0"/>
        </c:dLbls>
        <c:gapWidth val="182"/>
        <c:axId val="522898776"/>
        <c:axId val="522904680"/>
      </c:barChart>
      <c:catAx>
        <c:axId val="522898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22904680"/>
        <c:crosses val="autoZero"/>
        <c:auto val="1"/>
        <c:lblAlgn val="ctr"/>
        <c:lblOffset val="100"/>
        <c:noMultiLvlLbl val="0"/>
      </c:catAx>
      <c:valAx>
        <c:axId val="522904680"/>
        <c:scaling>
          <c:orientation val="minMax"/>
          <c:max val="0.30000000000000004"/>
        </c:scaling>
        <c:delete val="1"/>
        <c:axPos val="b"/>
        <c:numFmt formatCode="0%" sourceLinked="1"/>
        <c:majorTickMark val="none"/>
        <c:minorTickMark val="none"/>
        <c:tickLblPos val="nextTo"/>
        <c:crossAx val="522898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78A4C1-3A38-436D-AA89-D665B1B278D8}" type="doc">
      <dgm:prSet loTypeId="urn:microsoft.com/office/officeart/2005/8/layout/cycle8" loCatId="cycle" qsTypeId="urn:microsoft.com/office/officeart/2005/8/quickstyle/simple1" qsCatId="simple" csTypeId="urn:microsoft.com/office/officeart/2005/8/colors/accent1_2" csCatId="accent1" phldr="1"/>
      <dgm:spPr/>
    </dgm:pt>
    <dgm:pt modelId="{DB30F3A8-7DCD-4740-B8F6-9FED9FEF6BE6}">
      <dgm:prSet phldrT="[Text]"/>
      <dgm:spPr>
        <a:solidFill>
          <a:srgbClr val="FF0000"/>
        </a:solidFill>
      </dgm:spPr>
      <dgm:t>
        <a:bodyPr/>
        <a:lstStyle/>
        <a:p>
          <a:r>
            <a:rPr lang="en-US" dirty="0"/>
            <a:t>Write More</a:t>
          </a:r>
        </a:p>
      </dgm:t>
    </dgm:pt>
    <dgm:pt modelId="{A34E64E7-38C2-45D6-A1CC-0D7B19026528}" type="parTrans" cxnId="{8AE565C4-628C-4EBF-988E-8429E54C51B1}">
      <dgm:prSet/>
      <dgm:spPr/>
      <dgm:t>
        <a:bodyPr/>
        <a:lstStyle/>
        <a:p>
          <a:endParaRPr lang="en-US"/>
        </a:p>
      </dgm:t>
    </dgm:pt>
    <dgm:pt modelId="{7606532E-0C4C-45C9-853E-EC89040F8F75}" type="sibTrans" cxnId="{8AE565C4-628C-4EBF-988E-8429E54C51B1}">
      <dgm:prSet/>
      <dgm:spPr/>
      <dgm:t>
        <a:bodyPr/>
        <a:lstStyle/>
        <a:p>
          <a:endParaRPr lang="en-US"/>
        </a:p>
      </dgm:t>
    </dgm:pt>
    <dgm:pt modelId="{0E86656B-88AE-49F9-8125-D8DFE9FC4D16}">
      <dgm:prSet phldrT="[Text]"/>
      <dgm:spPr>
        <a:solidFill>
          <a:schemeClr val="accent6">
            <a:lumMod val="75000"/>
          </a:schemeClr>
        </a:solidFill>
      </dgm:spPr>
      <dgm:t>
        <a:bodyPr/>
        <a:lstStyle/>
        <a:p>
          <a:r>
            <a:rPr lang="en-US"/>
            <a:t>Learn</a:t>
          </a:r>
          <a:br>
            <a:rPr lang="en-US"/>
          </a:br>
          <a:r>
            <a:rPr lang="en-US"/>
            <a:t> More</a:t>
          </a:r>
        </a:p>
      </dgm:t>
    </dgm:pt>
    <dgm:pt modelId="{635B02E5-9ED1-48B5-BCC9-8EC411DD0FEF}" type="parTrans" cxnId="{D1EFC34A-FD72-4844-A2E9-5047D164647F}">
      <dgm:prSet/>
      <dgm:spPr/>
      <dgm:t>
        <a:bodyPr/>
        <a:lstStyle/>
        <a:p>
          <a:endParaRPr lang="en-US"/>
        </a:p>
      </dgm:t>
    </dgm:pt>
    <dgm:pt modelId="{4C0C83AA-DE58-465B-9125-EB8BA4CF9BAF}" type="sibTrans" cxnId="{D1EFC34A-FD72-4844-A2E9-5047D164647F}">
      <dgm:prSet/>
      <dgm:spPr/>
      <dgm:t>
        <a:bodyPr/>
        <a:lstStyle/>
        <a:p>
          <a:endParaRPr lang="en-US"/>
        </a:p>
      </dgm:t>
    </dgm:pt>
    <dgm:pt modelId="{F47ADA69-E513-48E7-BD12-4F9124567967}">
      <dgm:prSet phldrT="[Text]"/>
      <dgm:spPr/>
      <dgm:t>
        <a:bodyPr/>
        <a:lstStyle/>
        <a:p>
          <a:r>
            <a:rPr lang="en-US" dirty="0"/>
            <a:t>Read More</a:t>
          </a:r>
        </a:p>
      </dgm:t>
    </dgm:pt>
    <dgm:pt modelId="{A0190BBA-AE22-4C96-BDA5-708D3219340F}" type="parTrans" cxnId="{22C305CD-8715-4E10-B356-D65444FA453B}">
      <dgm:prSet/>
      <dgm:spPr/>
      <dgm:t>
        <a:bodyPr/>
        <a:lstStyle/>
        <a:p>
          <a:endParaRPr lang="en-US"/>
        </a:p>
      </dgm:t>
    </dgm:pt>
    <dgm:pt modelId="{F5BDDE77-F411-4093-95BD-5AD58DFCA521}" type="sibTrans" cxnId="{22C305CD-8715-4E10-B356-D65444FA453B}">
      <dgm:prSet/>
      <dgm:spPr/>
      <dgm:t>
        <a:bodyPr/>
        <a:lstStyle/>
        <a:p>
          <a:endParaRPr lang="en-US"/>
        </a:p>
      </dgm:t>
    </dgm:pt>
    <dgm:pt modelId="{302FADA2-142D-4FBC-A35D-EC699D9D47E8}" type="pres">
      <dgm:prSet presAssocID="{0878A4C1-3A38-436D-AA89-D665B1B278D8}" presName="compositeShape" presStyleCnt="0">
        <dgm:presLayoutVars>
          <dgm:chMax val="7"/>
          <dgm:dir/>
          <dgm:resizeHandles val="exact"/>
        </dgm:presLayoutVars>
      </dgm:prSet>
      <dgm:spPr/>
    </dgm:pt>
    <dgm:pt modelId="{BBBE9DE6-23F9-45F1-8F2B-B1C35FCD6D40}" type="pres">
      <dgm:prSet presAssocID="{0878A4C1-3A38-436D-AA89-D665B1B278D8}" presName="wedge1" presStyleLbl="node1" presStyleIdx="0" presStyleCnt="3"/>
      <dgm:spPr/>
    </dgm:pt>
    <dgm:pt modelId="{780B583A-34F3-402C-B3CF-BCD2C844F55F}" type="pres">
      <dgm:prSet presAssocID="{0878A4C1-3A38-436D-AA89-D665B1B278D8}" presName="dummy1a" presStyleCnt="0"/>
      <dgm:spPr/>
    </dgm:pt>
    <dgm:pt modelId="{96461D9D-3AFF-4256-8E05-14D7A5CF3BE1}" type="pres">
      <dgm:prSet presAssocID="{0878A4C1-3A38-436D-AA89-D665B1B278D8}" presName="dummy1b" presStyleCnt="0"/>
      <dgm:spPr/>
    </dgm:pt>
    <dgm:pt modelId="{345209C1-4055-4A6E-B908-59984176E3B6}" type="pres">
      <dgm:prSet presAssocID="{0878A4C1-3A38-436D-AA89-D665B1B278D8}" presName="wedge1Tx" presStyleLbl="node1" presStyleIdx="0" presStyleCnt="3">
        <dgm:presLayoutVars>
          <dgm:chMax val="0"/>
          <dgm:chPref val="0"/>
          <dgm:bulletEnabled val="1"/>
        </dgm:presLayoutVars>
      </dgm:prSet>
      <dgm:spPr/>
    </dgm:pt>
    <dgm:pt modelId="{FC2028B5-4AE0-4D6F-AAD6-A649C9512C13}" type="pres">
      <dgm:prSet presAssocID="{0878A4C1-3A38-436D-AA89-D665B1B278D8}" presName="wedge2" presStyleLbl="node1" presStyleIdx="1" presStyleCnt="3"/>
      <dgm:spPr/>
    </dgm:pt>
    <dgm:pt modelId="{A1BA869D-5F2C-424F-A772-4EE5A2114149}" type="pres">
      <dgm:prSet presAssocID="{0878A4C1-3A38-436D-AA89-D665B1B278D8}" presName="dummy2a" presStyleCnt="0"/>
      <dgm:spPr/>
    </dgm:pt>
    <dgm:pt modelId="{6C290B7C-3226-4A3B-8D12-F8F8603D9980}" type="pres">
      <dgm:prSet presAssocID="{0878A4C1-3A38-436D-AA89-D665B1B278D8}" presName="dummy2b" presStyleCnt="0"/>
      <dgm:spPr/>
    </dgm:pt>
    <dgm:pt modelId="{BEE1B820-99B9-4CAD-9BF9-169F4DE80423}" type="pres">
      <dgm:prSet presAssocID="{0878A4C1-3A38-436D-AA89-D665B1B278D8}" presName="wedge2Tx" presStyleLbl="node1" presStyleIdx="1" presStyleCnt="3">
        <dgm:presLayoutVars>
          <dgm:chMax val="0"/>
          <dgm:chPref val="0"/>
          <dgm:bulletEnabled val="1"/>
        </dgm:presLayoutVars>
      </dgm:prSet>
      <dgm:spPr/>
    </dgm:pt>
    <dgm:pt modelId="{6BED7259-B775-439B-A2C9-DB287D38EFB2}" type="pres">
      <dgm:prSet presAssocID="{0878A4C1-3A38-436D-AA89-D665B1B278D8}" presName="wedge3" presStyleLbl="node1" presStyleIdx="2" presStyleCnt="3"/>
      <dgm:spPr/>
    </dgm:pt>
    <dgm:pt modelId="{688D8C37-8DAC-4895-9CE0-F8746C990338}" type="pres">
      <dgm:prSet presAssocID="{0878A4C1-3A38-436D-AA89-D665B1B278D8}" presName="dummy3a" presStyleCnt="0"/>
      <dgm:spPr/>
    </dgm:pt>
    <dgm:pt modelId="{39A0CA34-A62E-4D1A-B72A-805660E41863}" type="pres">
      <dgm:prSet presAssocID="{0878A4C1-3A38-436D-AA89-D665B1B278D8}" presName="dummy3b" presStyleCnt="0"/>
      <dgm:spPr/>
    </dgm:pt>
    <dgm:pt modelId="{E0EDF4DA-231F-4918-9973-89B96CEF7F3B}" type="pres">
      <dgm:prSet presAssocID="{0878A4C1-3A38-436D-AA89-D665B1B278D8}" presName="wedge3Tx" presStyleLbl="node1" presStyleIdx="2" presStyleCnt="3">
        <dgm:presLayoutVars>
          <dgm:chMax val="0"/>
          <dgm:chPref val="0"/>
          <dgm:bulletEnabled val="1"/>
        </dgm:presLayoutVars>
      </dgm:prSet>
      <dgm:spPr/>
    </dgm:pt>
    <dgm:pt modelId="{35E266EF-BA43-4135-B638-7B42CE5EBA51}" type="pres">
      <dgm:prSet presAssocID="{7606532E-0C4C-45C9-853E-EC89040F8F75}" presName="arrowWedge1" presStyleLbl="fgSibTrans2D1" presStyleIdx="0" presStyleCnt="3"/>
      <dgm:spPr>
        <a:solidFill>
          <a:srgbClr val="002060"/>
        </a:solidFill>
      </dgm:spPr>
    </dgm:pt>
    <dgm:pt modelId="{E970A21C-20C8-43A0-B267-0AFB2D0953EF}" type="pres">
      <dgm:prSet presAssocID="{4C0C83AA-DE58-465B-9125-EB8BA4CF9BAF}" presName="arrowWedge2" presStyleLbl="fgSibTrans2D1" presStyleIdx="1" presStyleCnt="3"/>
      <dgm:spPr>
        <a:solidFill>
          <a:srgbClr val="002060"/>
        </a:solidFill>
      </dgm:spPr>
    </dgm:pt>
    <dgm:pt modelId="{4C31F543-9F7E-4361-9A1F-8E333422DE7A}" type="pres">
      <dgm:prSet presAssocID="{F5BDDE77-F411-4093-95BD-5AD58DFCA521}" presName="arrowWedge3" presStyleLbl="fgSibTrans2D1" presStyleIdx="2" presStyleCnt="3"/>
      <dgm:spPr>
        <a:solidFill>
          <a:srgbClr val="002060"/>
        </a:solidFill>
        <a:ln>
          <a:solidFill>
            <a:schemeClr val="tx1"/>
          </a:solidFill>
        </a:ln>
      </dgm:spPr>
    </dgm:pt>
  </dgm:ptLst>
  <dgm:cxnLst>
    <dgm:cxn modelId="{0EFA1817-C9B0-43C0-9CE0-828E6519BC32}" type="presOf" srcId="{0E86656B-88AE-49F9-8125-D8DFE9FC4D16}" destId="{FC2028B5-4AE0-4D6F-AAD6-A649C9512C13}" srcOrd="0" destOrd="0" presId="urn:microsoft.com/office/officeart/2005/8/layout/cycle8"/>
    <dgm:cxn modelId="{58C3543D-E28C-4AD0-8418-3C4C632C1D3F}" type="presOf" srcId="{0E86656B-88AE-49F9-8125-D8DFE9FC4D16}" destId="{BEE1B820-99B9-4CAD-9BF9-169F4DE80423}" srcOrd="1" destOrd="0" presId="urn:microsoft.com/office/officeart/2005/8/layout/cycle8"/>
    <dgm:cxn modelId="{7748DA68-6B19-4C52-8170-772A77F4FE86}" type="presOf" srcId="{DB30F3A8-7DCD-4740-B8F6-9FED9FEF6BE6}" destId="{345209C1-4055-4A6E-B908-59984176E3B6}" srcOrd="1" destOrd="0" presId="urn:microsoft.com/office/officeart/2005/8/layout/cycle8"/>
    <dgm:cxn modelId="{AFC6794A-541D-4914-AA1E-EA3B33A28C7E}" type="presOf" srcId="{F47ADA69-E513-48E7-BD12-4F9124567967}" destId="{E0EDF4DA-231F-4918-9973-89B96CEF7F3B}" srcOrd="1" destOrd="0" presId="urn:microsoft.com/office/officeart/2005/8/layout/cycle8"/>
    <dgm:cxn modelId="{D1EFC34A-FD72-4844-A2E9-5047D164647F}" srcId="{0878A4C1-3A38-436D-AA89-D665B1B278D8}" destId="{0E86656B-88AE-49F9-8125-D8DFE9FC4D16}" srcOrd="1" destOrd="0" parTransId="{635B02E5-9ED1-48B5-BCC9-8EC411DD0FEF}" sibTransId="{4C0C83AA-DE58-465B-9125-EB8BA4CF9BAF}"/>
    <dgm:cxn modelId="{244D247F-A932-4E5E-A4A6-D497E6BB1BA2}" type="presOf" srcId="{0878A4C1-3A38-436D-AA89-D665B1B278D8}" destId="{302FADA2-142D-4FBC-A35D-EC699D9D47E8}" srcOrd="0" destOrd="0" presId="urn:microsoft.com/office/officeart/2005/8/layout/cycle8"/>
    <dgm:cxn modelId="{65A91D91-532D-47AF-B7F6-FEBC41E38D19}" type="presOf" srcId="{F47ADA69-E513-48E7-BD12-4F9124567967}" destId="{6BED7259-B775-439B-A2C9-DB287D38EFB2}" srcOrd="0" destOrd="0" presId="urn:microsoft.com/office/officeart/2005/8/layout/cycle8"/>
    <dgm:cxn modelId="{8AE565C4-628C-4EBF-988E-8429E54C51B1}" srcId="{0878A4C1-3A38-436D-AA89-D665B1B278D8}" destId="{DB30F3A8-7DCD-4740-B8F6-9FED9FEF6BE6}" srcOrd="0" destOrd="0" parTransId="{A34E64E7-38C2-45D6-A1CC-0D7B19026528}" sibTransId="{7606532E-0C4C-45C9-853E-EC89040F8F75}"/>
    <dgm:cxn modelId="{22C305CD-8715-4E10-B356-D65444FA453B}" srcId="{0878A4C1-3A38-436D-AA89-D665B1B278D8}" destId="{F47ADA69-E513-48E7-BD12-4F9124567967}" srcOrd="2" destOrd="0" parTransId="{A0190BBA-AE22-4C96-BDA5-708D3219340F}" sibTransId="{F5BDDE77-F411-4093-95BD-5AD58DFCA521}"/>
    <dgm:cxn modelId="{C9C9FBE1-5830-47B3-BD48-750B85CC5944}" type="presOf" srcId="{DB30F3A8-7DCD-4740-B8F6-9FED9FEF6BE6}" destId="{BBBE9DE6-23F9-45F1-8F2B-B1C35FCD6D40}" srcOrd="0" destOrd="0" presId="urn:microsoft.com/office/officeart/2005/8/layout/cycle8"/>
    <dgm:cxn modelId="{B137AF2E-7950-4C98-B25B-6E4F70EEA47C}" type="presParOf" srcId="{302FADA2-142D-4FBC-A35D-EC699D9D47E8}" destId="{BBBE9DE6-23F9-45F1-8F2B-B1C35FCD6D40}" srcOrd="0" destOrd="0" presId="urn:microsoft.com/office/officeart/2005/8/layout/cycle8"/>
    <dgm:cxn modelId="{2F4D08AD-A10E-495C-AF49-4C586B1C4B7D}" type="presParOf" srcId="{302FADA2-142D-4FBC-A35D-EC699D9D47E8}" destId="{780B583A-34F3-402C-B3CF-BCD2C844F55F}" srcOrd="1" destOrd="0" presId="urn:microsoft.com/office/officeart/2005/8/layout/cycle8"/>
    <dgm:cxn modelId="{35AE035E-02DA-44F3-8D03-6907C5337BA4}" type="presParOf" srcId="{302FADA2-142D-4FBC-A35D-EC699D9D47E8}" destId="{96461D9D-3AFF-4256-8E05-14D7A5CF3BE1}" srcOrd="2" destOrd="0" presId="urn:microsoft.com/office/officeart/2005/8/layout/cycle8"/>
    <dgm:cxn modelId="{4A92FF2C-4849-4529-A11F-89143E7667C5}" type="presParOf" srcId="{302FADA2-142D-4FBC-A35D-EC699D9D47E8}" destId="{345209C1-4055-4A6E-B908-59984176E3B6}" srcOrd="3" destOrd="0" presId="urn:microsoft.com/office/officeart/2005/8/layout/cycle8"/>
    <dgm:cxn modelId="{CB8E2C40-4CFB-4260-B369-D7C7733070ED}" type="presParOf" srcId="{302FADA2-142D-4FBC-A35D-EC699D9D47E8}" destId="{FC2028B5-4AE0-4D6F-AAD6-A649C9512C13}" srcOrd="4" destOrd="0" presId="urn:microsoft.com/office/officeart/2005/8/layout/cycle8"/>
    <dgm:cxn modelId="{3881FB9F-E783-4B2D-A37D-D9D757FE39DE}" type="presParOf" srcId="{302FADA2-142D-4FBC-A35D-EC699D9D47E8}" destId="{A1BA869D-5F2C-424F-A772-4EE5A2114149}" srcOrd="5" destOrd="0" presId="urn:microsoft.com/office/officeart/2005/8/layout/cycle8"/>
    <dgm:cxn modelId="{94E23753-C1F2-404E-9692-B6A8EA538536}" type="presParOf" srcId="{302FADA2-142D-4FBC-A35D-EC699D9D47E8}" destId="{6C290B7C-3226-4A3B-8D12-F8F8603D9980}" srcOrd="6" destOrd="0" presId="urn:microsoft.com/office/officeart/2005/8/layout/cycle8"/>
    <dgm:cxn modelId="{0C5FB7DE-BF43-41B6-A7FD-CA382021361B}" type="presParOf" srcId="{302FADA2-142D-4FBC-A35D-EC699D9D47E8}" destId="{BEE1B820-99B9-4CAD-9BF9-169F4DE80423}" srcOrd="7" destOrd="0" presId="urn:microsoft.com/office/officeart/2005/8/layout/cycle8"/>
    <dgm:cxn modelId="{3FCB12E9-5084-4BAC-BCC3-940AD2618786}" type="presParOf" srcId="{302FADA2-142D-4FBC-A35D-EC699D9D47E8}" destId="{6BED7259-B775-439B-A2C9-DB287D38EFB2}" srcOrd="8" destOrd="0" presId="urn:microsoft.com/office/officeart/2005/8/layout/cycle8"/>
    <dgm:cxn modelId="{105FAA81-9191-4321-BD2F-E2F884A49D22}" type="presParOf" srcId="{302FADA2-142D-4FBC-A35D-EC699D9D47E8}" destId="{688D8C37-8DAC-4895-9CE0-F8746C990338}" srcOrd="9" destOrd="0" presId="urn:microsoft.com/office/officeart/2005/8/layout/cycle8"/>
    <dgm:cxn modelId="{F122FDAC-1FA8-41A1-9947-66B926B40665}" type="presParOf" srcId="{302FADA2-142D-4FBC-A35D-EC699D9D47E8}" destId="{39A0CA34-A62E-4D1A-B72A-805660E41863}" srcOrd="10" destOrd="0" presId="urn:microsoft.com/office/officeart/2005/8/layout/cycle8"/>
    <dgm:cxn modelId="{BD44D11A-5CC9-42F2-AD45-6DC59E93D787}" type="presParOf" srcId="{302FADA2-142D-4FBC-A35D-EC699D9D47E8}" destId="{E0EDF4DA-231F-4918-9973-89B96CEF7F3B}" srcOrd="11" destOrd="0" presId="urn:microsoft.com/office/officeart/2005/8/layout/cycle8"/>
    <dgm:cxn modelId="{084EFBEE-A1FE-49AF-802A-745F5ADD0AAF}" type="presParOf" srcId="{302FADA2-142D-4FBC-A35D-EC699D9D47E8}" destId="{35E266EF-BA43-4135-B638-7B42CE5EBA51}" srcOrd="12" destOrd="0" presId="urn:microsoft.com/office/officeart/2005/8/layout/cycle8"/>
    <dgm:cxn modelId="{42153D77-8B85-4F30-A8FF-A1B0DFB38953}" type="presParOf" srcId="{302FADA2-142D-4FBC-A35D-EC699D9D47E8}" destId="{E970A21C-20C8-43A0-B267-0AFB2D0953EF}" srcOrd="13" destOrd="0" presId="urn:microsoft.com/office/officeart/2005/8/layout/cycle8"/>
    <dgm:cxn modelId="{F4CEA776-3E33-40C4-BB88-AC2F50B6A3C1}" type="presParOf" srcId="{302FADA2-142D-4FBC-A35D-EC699D9D47E8}" destId="{4C31F543-9F7E-4361-9A1F-8E333422DE7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E9DE6-23F9-45F1-8F2B-B1C35FCD6D40}">
      <dsp:nvSpPr>
        <dsp:cNvPr id="0" name=""/>
        <dsp:cNvSpPr/>
      </dsp:nvSpPr>
      <dsp:spPr>
        <a:xfrm>
          <a:off x="207319" y="145082"/>
          <a:ext cx="1789809" cy="1789809"/>
        </a:xfrm>
        <a:prstGeom prst="pie">
          <a:avLst>
            <a:gd name="adj1" fmla="val 16200000"/>
            <a:gd name="adj2" fmla="val 18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Write More</a:t>
          </a:r>
        </a:p>
      </dsp:txBody>
      <dsp:txXfrm>
        <a:off x="1150591" y="524351"/>
        <a:ext cx="639217" cy="532681"/>
      </dsp:txXfrm>
    </dsp:sp>
    <dsp:sp modelId="{FC2028B5-4AE0-4D6F-AAD6-A649C9512C13}">
      <dsp:nvSpPr>
        <dsp:cNvPr id="0" name=""/>
        <dsp:cNvSpPr/>
      </dsp:nvSpPr>
      <dsp:spPr>
        <a:xfrm>
          <a:off x="170457" y="209003"/>
          <a:ext cx="1789809" cy="1789809"/>
        </a:xfrm>
        <a:prstGeom prst="pie">
          <a:avLst>
            <a:gd name="adj1" fmla="val 1800000"/>
            <a:gd name="adj2" fmla="val 900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Learn</a:t>
          </a:r>
          <a:br>
            <a:rPr lang="en-US" sz="1500" kern="1200"/>
          </a:br>
          <a:r>
            <a:rPr lang="en-US" sz="1500" kern="1200"/>
            <a:t> More</a:t>
          </a:r>
        </a:p>
      </dsp:txBody>
      <dsp:txXfrm>
        <a:off x="596602" y="1370249"/>
        <a:ext cx="958826" cy="468759"/>
      </dsp:txXfrm>
    </dsp:sp>
    <dsp:sp modelId="{6BED7259-B775-439B-A2C9-DB287D38EFB2}">
      <dsp:nvSpPr>
        <dsp:cNvPr id="0" name=""/>
        <dsp:cNvSpPr/>
      </dsp:nvSpPr>
      <dsp:spPr>
        <a:xfrm>
          <a:off x="133596" y="145082"/>
          <a:ext cx="1789809" cy="1789809"/>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Read More</a:t>
          </a:r>
        </a:p>
      </dsp:txBody>
      <dsp:txXfrm>
        <a:off x="340915" y="524351"/>
        <a:ext cx="639217" cy="532681"/>
      </dsp:txXfrm>
    </dsp:sp>
    <dsp:sp modelId="{35E266EF-BA43-4135-B638-7B42CE5EBA51}">
      <dsp:nvSpPr>
        <dsp:cNvPr id="0" name=""/>
        <dsp:cNvSpPr/>
      </dsp:nvSpPr>
      <dsp:spPr>
        <a:xfrm>
          <a:off x="96669" y="34284"/>
          <a:ext cx="2011404" cy="2011404"/>
        </a:xfrm>
        <a:prstGeom prst="circularArrow">
          <a:avLst>
            <a:gd name="adj1" fmla="val 5085"/>
            <a:gd name="adj2" fmla="val 327528"/>
            <a:gd name="adj3" fmla="val 1472472"/>
            <a:gd name="adj4" fmla="val 16199432"/>
            <a:gd name="adj5" fmla="val 5932"/>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E970A21C-20C8-43A0-B267-0AFB2D0953EF}">
      <dsp:nvSpPr>
        <dsp:cNvPr id="0" name=""/>
        <dsp:cNvSpPr/>
      </dsp:nvSpPr>
      <dsp:spPr>
        <a:xfrm>
          <a:off x="59660" y="98093"/>
          <a:ext cx="2011404" cy="2011404"/>
        </a:xfrm>
        <a:prstGeom prst="circularArrow">
          <a:avLst>
            <a:gd name="adj1" fmla="val 5085"/>
            <a:gd name="adj2" fmla="val 327528"/>
            <a:gd name="adj3" fmla="val 8671970"/>
            <a:gd name="adj4" fmla="val 1800502"/>
            <a:gd name="adj5" fmla="val 5932"/>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4C31F543-9F7E-4361-9A1F-8E333422DE7A}">
      <dsp:nvSpPr>
        <dsp:cNvPr id="0" name=""/>
        <dsp:cNvSpPr/>
      </dsp:nvSpPr>
      <dsp:spPr>
        <a:xfrm>
          <a:off x="22651" y="34284"/>
          <a:ext cx="2011404" cy="2011404"/>
        </a:xfrm>
        <a:prstGeom prst="circularArrow">
          <a:avLst>
            <a:gd name="adj1" fmla="val 5085"/>
            <a:gd name="adj2" fmla="val 327528"/>
            <a:gd name="adj3" fmla="val 15873039"/>
            <a:gd name="adj4" fmla="val 9000000"/>
            <a:gd name="adj5" fmla="val 5932"/>
          </a:avLst>
        </a:prstGeom>
        <a:solidFill>
          <a:srgbClr val="002060"/>
        </a:solidFill>
        <a:ln>
          <a:solidFill>
            <a:schemeClr val="tx1"/>
          </a:solid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0.96182</cdr:y>
    </cdr:from>
    <cdr:to>
      <cdr:x>0.29914</cdr:x>
      <cdr:y>1</cdr:y>
    </cdr:to>
    <cdr:sp macro="" textlink="">
      <cdr:nvSpPr>
        <cdr:cNvPr id="3" name="TextBox 1">
          <a:extLst xmlns:a="http://schemas.openxmlformats.org/drawingml/2006/main">
            <a:ext uri="{FF2B5EF4-FFF2-40B4-BE49-F238E27FC236}">
              <a16:creationId xmlns:a16="http://schemas.microsoft.com/office/drawing/2014/main" id="{EBFEA0D9-185C-4D66-BAF5-D9CE57A59325}"/>
            </a:ext>
          </a:extLst>
        </cdr:cNvPr>
        <cdr:cNvSpPr txBox="1"/>
      </cdr:nvSpPr>
      <cdr:spPr>
        <a:xfrm xmlns:a="http://schemas.openxmlformats.org/drawingml/2006/main">
          <a:off x="0" y="6202215"/>
          <a:ext cx="3242520" cy="2462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solidFill>
                <a:schemeClr val="tx1">
                  <a:lumMod val="65000"/>
                  <a:lumOff val="35000"/>
                </a:schemeClr>
              </a:solidFill>
            </a:rPr>
            <a:t>Source:</a:t>
          </a:r>
          <a:r>
            <a:rPr lang="en-US" sz="1100" baseline="0">
              <a:solidFill>
                <a:schemeClr val="tx1">
                  <a:lumMod val="65000"/>
                  <a:lumOff val="35000"/>
                </a:schemeClr>
              </a:solidFill>
            </a:rPr>
            <a:t>  Alabama Statewide Student Database</a:t>
          </a:r>
          <a:endParaRPr lang="en-US" sz="1100">
            <a:solidFill>
              <a:schemeClr val="tx1">
                <a:lumMod val="65000"/>
                <a:lumOff val="35000"/>
              </a:schemeClr>
            </a:solidFill>
          </a:endParaRPr>
        </a:p>
      </cdr:txBody>
    </cdr:sp>
  </cdr:relSizeAnchor>
  <cdr:relSizeAnchor xmlns:cdr="http://schemas.openxmlformats.org/drawingml/2006/chartDrawing">
    <cdr:from>
      <cdr:x>0.19187</cdr:x>
      <cdr:y>0.10284</cdr:y>
    </cdr:from>
    <cdr:to>
      <cdr:x>0.80813</cdr:x>
      <cdr:y>0.17803</cdr:y>
    </cdr:to>
    <cdr:sp macro="" textlink="">
      <cdr:nvSpPr>
        <cdr:cNvPr id="4" name="TextBox 1">
          <a:extLst xmlns:a="http://schemas.openxmlformats.org/drawingml/2006/main">
            <a:ext uri="{FF2B5EF4-FFF2-40B4-BE49-F238E27FC236}">
              <a16:creationId xmlns:a16="http://schemas.microsoft.com/office/drawing/2014/main" id="{9BD6BFDB-FA71-454B-8BEC-75E53FC9011E}"/>
            </a:ext>
          </a:extLst>
        </cdr:cNvPr>
        <cdr:cNvSpPr txBox="1"/>
      </cdr:nvSpPr>
      <cdr:spPr>
        <a:xfrm xmlns:a="http://schemas.openxmlformats.org/drawingml/2006/main">
          <a:off x="2167487" y="679779"/>
          <a:ext cx="6961673" cy="4970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b="1" dirty="0">
              <a:solidFill>
                <a:schemeClr val="accent6">
                  <a:lumMod val="75000"/>
                </a:schemeClr>
              </a:solidFill>
            </a:rPr>
            <a:t>Alabama Public</a:t>
          </a:r>
          <a:r>
            <a:rPr lang="en-US" sz="2800" b="1" baseline="0" dirty="0">
              <a:solidFill>
                <a:schemeClr val="accent6">
                  <a:lumMod val="75000"/>
                </a:schemeClr>
              </a:solidFill>
            </a:rPr>
            <a:t> Four-Year Institutions by Year</a:t>
          </a:r>
          <a:endParaRPr lang="en-US" sz="2800" b="1" dirty="0">
            <a:solidFill>
              <a:schemeClr val="accent6">
                <a:lumMod val="75000"/>
              </a:schemeClr>
            </a:solidFill>
          </a:endParaRPr>
        </a:p>
      </cdr:txBody>
    </cdr:sp>
  </cdr:relSizeAnchor>
  <cdr:relSizeAnchor xmlns:cdr="http://schemas.openxmlformats.org/drawingml/2006/chartDrawing">
    <cdr:from>
      <cdr:x>0.16927</cdr:x>
      <cdr:y>0</cdr:y>
    </cdr:from>
    <cdr:to>
      <cdr:x>0.83073</cdr:x>
      <cdr:y>0.09933</cdr:y>
    </cdr:to>
    <cdr:sp macro="" textlink="">
      <cdr:nvSpPr>
        <cdr:cNvPr id="6" name="TextBox 1">
          <a:extLst xmlns:a="http://schemas.openxmlformats.org/drawingml/2006/main">
            <a:ext uri="{FF2B5EF4-FFF2-40B4-BE49-F238E27FC236}">
              <a16:creationId xmlns:a16="http://schemas.microsoft.com/office/drawing/2014/main" id="{C1A7A246-E57E-4145-8144-E55C1E4B427F}"/>
            </a:ext>
          </a:extLst>
        </cdr:cNvPr>
        <cdr:cNvSpPr txBox="1"/>
      </cdr:nvSpPr>
      <cdr:spPr>
        <a:xfrm xmlns:a="http://schemas.openxmlformats.org/drawingml/2006/main">
          <a:off x="1912234" y="0"/>
          <a:ext cx="7472180" cy="656606"/>
        </a:xfrm>
        <a:prstGeom xmlns:a="http://schemas.openxmlformats.org/drawingml/2006/main" prst="rect">
          <a:avLst/>
        </a:prstGeom>
        <a:solidFill xmlns:a="http://schemas.openxmlformats.org/drawingml/2006/main">
          <a:sysClr val="window" lastClr="FFFFFF"/>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4000" b="1" i="0" baseline="0" dirty="0">
              <a:solidFill>
                <a:schemeClr val="accent6">
                  <a:lumMod val="75000"/>
                </a:schemeClr>
              </a:solidFill>
              <a:effectLst/>
              <a:latin typeface="+mn-lt"/>
              <a:ea typeface="+mn-ea"/>
              <a:cs typeface="+mn-cs"/>
            </a:rPr>
            <a:t>Social Work Program </a:t>
          </a:r>
          <a:r>
            <a:rPr lang="en-US" sz="4000" b="1" i="0" u="sng" baseline="0" dirty="0">
              <a:solidFill>
                <a:schemeClr val="accent6">
                  <a:lumMod val="75000"/>
                </a:schemeClr>
              </a:solidFill>
              <a:effectLst/>
            </a:rPr>
            <a:t>Completions</a:t>
          </a:r>
          <a:endParaRPr lang="en-US" sz="4000" b="1" u="sng" dirty="0">
            <a:solidFill>
              <a:schemeClr val="accent6">
                <a:lumMod val="75000"/>
              </a:schemeClr>
            </a:solidFill>
            <a:effectLst/>
          </a:endParaRPr>
        </a:p>
        <a:p xmlns:a="http://schemas.openxmlformats.org/drawingml/2006/main">
          <a:endParaRPr lang="en-US" sz="4000" b="1" dirty="0">
            <a:solidFill>
              <a:schemeClr val="accent6">
                <a:lumMod val="7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24D24FDB-05F8-40EE-9F96-239C88E0269C}" type="datetimeFigureOut">
              <a:rPr lang="en-US" smtClean="0"/>
              <a:t>3/10/2022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36C93A0B-A9DE-4FAA-8069-629C10E18461}" type="slidenum">
              <a:rPr lang="en-US">
                <a:solidFill>
                  <a:prstClr val="black"/>
                </a:solidFill>
                <a:latin typeface="Calibri"/>
              </a:rPr>
              <a:pPr defTabSz="966529">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1960’s until early 2000’s there were only 2 MSW programs.  In the last 15 years the MSW programs have doubled. One </a:t>
            </a:r>
            <a:r>
              <a:rPr lang="en-US" dirty="0" err="1"/>
              <a:t>PHd</a:t>
            </a:r>
            <a:r>
              <a:rPr lang="en-US" dirty="0"/>
              <a:t> Program</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400403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enrollment has grown corresponding to these program changes with 1/3</a:t>
            </a:r>
            <a:r>
              <a:rPr lang="en-US" baseline="30000" dirty="0"/>
              <a:t>rd</a:t>
            </a:r>
            <a:r>
              <a:rPr lang="en-US" dirty="0"/>
              <a:t> of current enrollees being MSW students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3088441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highlight>
                  <a:srgbClr val="FFFF00"/>
                </a:highlight>
              </a:rPr>
              <a:t>The number at top reflects our PHD graduates.  This slide emphasizes that we are seeing an increase in the BSW and MSW </a:t>
            </a:r>
          </a:p>
          <a:p>
            <a:pPr defTabSz="948507">
              <a:defRPr/>
            </a:pPr>
            <a:r>
              <a:rPr lang="en-US" dirty="0">
                <a:highlight>
                  <a:srgbClr val="FFFF00"/>
                </a:highlight>
              </a:rPr>
              <a:t>Recolored the top number so it doesn't look like the number below is a truncation</a:t>
            </a:r>
          </a:p>
          <a:p>
            <a:endParaRPr lang="en-US" dirty="0"/>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4224206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where we expect to see an increased need are mental health, substance use, and healthcare settings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1872335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1456039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not capture people who are working in private practice.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374338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ASWB identified licensed Social Workers in the dataset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1580434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Dawna:  Today’s presentation will focus on Subset 2, the 5-year subset which explored the demographics, employment and license of graduates 5-years after degree completion.</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2505283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Bryn</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2484814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Bryn </a:t>
            </a:r>
          </a:p>
        </p:txBody>
      </p:sp>
      <p:sp>
        <p:nvSpPr>
          <p:cNvPr id="4" name="Slide Number Placeholder 3"/>
          <p:cNvSpPr>
            <a:spLocks noGrp="1"/>
          </p:cNvSpPr>
          <p:nvPr>
            <p:ph type="sldNum" sz="quarter" idx="5"/>
          </p:nvPr>
        </p:nvSpPr>
        <p:spPr/>
        <p:txBody>
          <a:bodyPr/>
          <a:lstStyle/>
          <a:p>
            <a:pPr defTabSz="948507">
              <a:defRPr/>
            </a:pPr>
            <a:fld id="{DAF3117B-B0D6-4EBF-BC6D-90BAE04B90D3}" type="slidenum">
              <a:rPr lang="en-US">
                <a:solidFill>
                  <a:prstClr val="black"/>
                </a:solidFill>
                <a:latin typeface="Calibri" panose="020F0502020204030204"/>
              </a:rPr>
              <a:pPr defTabSz="948507">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377207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22</a:t>
            </a:fld>
            <a:endParaRPr lang="en-US"/>
          </a:p>
        </p:txBody>
      </p:sp>
    </p:spTree>
    <p:extLst>
      <p:ext uri="{BB962C8B-B14F-4D97-AF65-F5344CB8AC3E}">
        <p14:creationId xmlns:p14="http://schemas.microsoft.com/office/powerpoint/2010/main" val="3806892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mimics national data where </a:t>
            </a:r>
            <a:r>
              <a:rPr lang="en-US" sz="1900" dirty="0">
                <a:latin typeface="Calibri" panose="020F0502020204030204" pitchFamily="34" charset="0"/>
                <a:ea typeface="Calibri" panose="020F0502020204030204" pitchFamily="34" charset="0"/>
              </a:rPr>
              <a:t>women represent 83% of the workforce overall and 86% of MSW holders </a:t>
            </a:r>
            <a:r>
              <a:rPr lang="en-US" sz="1900">
                <a:latin typeface="Calibri" panose="020F0502020204030204" pitchFamily="34" charset="0"/>
                <a:ea typeface="Calibri" panose="020F0502020204030204" pitchFamily="34" charset="0"/>
              </a:rPr>
              <a:t>in 2015.</a:t>
            </a:r>
            <a:endParaRPr lang="en-US" sz="1900" dirty="0">
              <a:latin typeface="Calibri" panose="020F0502020204030204" pitchFamily="34" charset="0"/>
              <a:ea typeface="Calibri" panose="020F0502020204030204" pitchFamily="34" charset="0"/>
            </a:endParaRPr>
          </a:p>
          <a:p>
            <a:endParaRPr lang="en-US" dirty="0"/>
          </a:p>
          <a:p>
            <a:r>
              <a:rPr lang="en-US" dirty="0"/>
              <a:t>Dawna: In subsequent discussions, some information will only be presented comparing white and African American due to the small n.  (in order from most to least)</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4066376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Bryn</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4179101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Alabama contains 11 counties that are a part of the rural southern Blackbelt, an area that is commonly known to have high need due to various factors including systemic oppression, we wanted to see where Social Workers were practicing and if there were differences by race. Of those social workers found in the Alabama workforce after 1-year who are practicing in rural areas, the majority are white. Black Social Workers were found working in urban areas at a higher percentage among the 1-year subset. </a:t>
            </a:r>
          </a:p>
          <a:p>
            <a:endParaRPr lang="en-US" dirty="0"/>
          </a:p>
          <a:p>
            <a:r>
              <a:rPr lang="en-US" dirty="0"/>
              <a:t>Of the 38 rural counties, 11 categorized as being in the Blackbelt area have unique needs and many of these counties are disproportionately African American.  </a:t>
            </a:r>
          </a:p>
          <a:p>
            <a:endParaRPr lang="en-US" dirty="0"/>
          </a:p>
          <a:p>
            <a:endParaRPr lang="en-US" dirty="0"/>
          </a:p>
          <a:p>
            <a:r>
              <a:rPr lang="en-US" dirty="0"/>
              <a:t>United States Census Bureau’s Office of Rural Health Policy identifies rural counties in each state (2016). Of Alabama’s 67 counties, they designated 38 as rural. The counties which contain the four largest cities, Jefferson, Madison, Mobile, and Montgomery, were designated as urban. The remaining counties, which include mostly suburban and more populated counties, were designated as other.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1367804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more Black social workers employed in rural areas in the 5-year subset.  The other counties, which includes counties that more commonly referred to as suburban, for example Shelby County outside of Birmingham, continue to have a higher percentage of white social workers.  This give a snapshot, albeit a fuzzy one, into where social workers are practicing geographically.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3446662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Bryn</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867875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types of employers that social work graduates are working for and the wages they are earning related to that employment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2583171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shortage areas are mental health and substance use and healthcare settings </a:t>
            </a:r>
          </a:p>
          <a:p>
            <a:endParaRPr lang="en-US" dirty="0"/>
          </a:p>
          <a:p>
            <a:r>
              <a:rPr lang="en-US" dirty="0"/>
              <a:t>Dawna – employment data was separated in 9 categories. You will notice that 4, Department of Human Resources, was labeled at it’s own category because this one agency employees such a significant percentage of the Social Work graduates in the state of Alabama.  The remaining employer types contain various agencies and </a:t>
            </a:r>
            <a:r>
              <a:rPr lang="en-US" dirty="0" err="1"/>
              <a:t>empoyers</a:t>
            </a:r>
            <a:r>
              <a:rPr lang="en-US" dirty="0"/>
              <a:t>.</a:t>
            </a:r>
          </a:p>
          <a:p>
            <a:endParaRPr lang="en-US" dirty="0">
              <a:highlight>
                <a:srgbClr val="FFFF00"/>
              </a:highlight>
            </a:endParaRPr>
          </a:p>
          <a:p>
            <a:r>
              <a:rPr lang="en-US" dirty="0">
                <a:highlight>
                  <a:srgbClr val="FFFF00"/>
                </a:highlight>
              </a:rPr>
              <a:t>Other sector – manufacturing – now we know that there are roles for social workers in these types of for-profit companies, for example Hyundai.  However, wage data was provided for the employer type, not the employee role, one of the limitations previously discussed.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1962376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Dawna – </a:t>
            </a:r>
            <a:r>
              <a:rPr lang="en-US" dirty="0" err="1"/>
              <a:t>AMOng</a:t>
            </a:r>
            <a:r>
              <a:rPr lang="en-US" dirty="0"/>
              <a:t> the 5-yer subset, we see similar patterns. However there is a decrease of both BSW and MSW in DHR,  mental health, and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4079631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Dawna: taking a look at the 5 year cohort we see similar patterns with a higher percentage of white graduates employed in hospitals and clinics and Black graduates working in DHR and Child and youth.  We also see higher % of white graduates in the employer types elderly and disabled and mental health/substance abuse.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81</a:t>
            </a:fld>
            <a:endParaRPr lang="en-US">
              <a:solidFill>
                <a:prstClr val="black"/>
              </a:solidFill>
              <a:latin typeface="Calibri" panose="020F0502020204030204"/>
            </a:endParaRPr>
          </a:p>
        </p:txBody>
      </p:sp>
    </p:spTree>
    <p:extLst>
      <p:ext uri="{BB962C8B-B14F-4D97-AF65-F5344CB8AC3E}">
        <p14:creationId xmlns:p14="http://schemas.microsoft.com/office/powerpoint/2010/main" val="3644809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types of employers that social work graduates are working for and the wages they are earning related to that employment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82</a:t>
            </a:fld>
            <a:endParaRPr lang="en-US">
              <a:solidFill>
                <a:prstClr val="black"/>
              </a:solidFill>
              <a:latin typeface="Calibri" panose="020F0502020204030204"/>
            </a:endParaRPr>
          </a:p>
        </p:txBody>
      </p:sp>
    </p:spTree>
    <p:extLst>
      <p:ext uri="{BB962C8B-B14F-4D97-AF65-F5344CB8AC3E}">
        <p14:creationId xmlns:p14="http://schemas.microsoft.com/office/powerpoint/2010/main" val="424337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dirty="0"/>
          </a:p>
        </p:txBody>
      </p:sp>
      <p:sp>
        <p:nvSpPr>
          <p:cNvPr id="4" name="Slide Number Placeholder 3"/>
          <p:cNvSpPr>
            <a:spLocks noGrp="1"/>
          </p:cNvSpPr>
          <p:nvPr>
            <p:ph type="sldNum" sz="quarter" idx="5"/>
          </p:nvPr>
        </p:nvSpPr>
        <p:spPr/>
        <p:txBody>
          <a:bodyPr/>
          <a:lstStyle/>
          <a:p>
            <a:fld id="{EAD1D4D4-0245-43D3-8BFE-C042223451CD}" type="slidenum">
              <a:rPr lang="en-US" smtClean="0"/>
              <a:t>29</a:t>
            </a:fld>
            <a:endParaRPr lang="en-US"/>
          </a:p>
        </p:txBody>
      </p:sp>
    </p:spTree>
    <p:extLst>
      <p:ext uri="{BB962C8B-B14F-4D97-AF65-F5344CB8AC3E}">
        <p14:creationId xmlns:p14="http://schemas.microsoft.com/office/powerpoint/2010/main" val="3455911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one year, Bachelor recipients are in the bottom 3</a:t>
            </a:r>
            <a:r>
              <a:rPr lang="en-US" baseline="30000" dirty="0"/>
              <a:t>rd</a:t>
            </a:r>
            <a:r>
              <a:rPr lang="en-US" dirty="0"/>
              <a:t>, and while their earnings are growing some, not growing at the rate that they anticipate to see equivalent to other professions.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83</a:t>
            </a:fld>
            <a:endParaRPr lang="en-US">
              <a:solidFill>
                <a:prstClr val="black"/>
              </a:solidFill>
              <a:latin typeface="Calibri" panose="020F0502020204030204"/>
            </a:endParaRPr>
          </a:p>
        </p:txBody>
      </p:sp>
    </p:spTree>
    <p:extLst>
      <p:ext uri="{BB962C8B-B14F-4D97-AF65-F5344CB8AC3E}">
        <p14:creationId xmlns:p14="http://schemas.microsoft.com/office/powerpoint/2010/main" val="2642019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Average wage at year 5 for BSW is $32171 and MSW is $38976. </a:t>
            </a:r>
          </a:p>
          <a:p>
            <a:endParaRPr lang="en-US" dirty="0"/>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84</a:t>
            </a:fld>
            <a:endParaRPr lang="en-US">
              <a:solidFill>
                <a:prstClr val="black"/>
              </a:solidFill>
              <a:latin typeface="Calibri" panose="020F0502020204030204"/>
            </a:endParaRPr>
          </a:p>
        </p:txBody>
      </p:sp>
    </p:spTree>
    <p:extLst>
      <p:ext uri="{BB962C8B-B14F-4D97-AF65-F5344CB8AC3E}">
        <p14:creationId xmlns:p14="http://schemas.microsoft.com/office/powerpoint/2010/main" val="1532023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Bryn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85</a:t>
            </a:fld>
            <a:endParaRPr lang="en-US">
              <a:solidFill>
                <a:prstClr val="black"/>
              </a:solidFill>
              <a:latin typeface="Calibri" panose="020F0502020204030204"/>
            </a:endParaRPr>
          </a:p>
        </p:txBody>
      </p:sp>
    </p:spTree>
    <p:extLst>
      <p:ext uri="{BB962C8B-B14F-4D97-AF65-F5344CB8AC3E}">
        <p14:creationId xmlns:p14="http://schemas.microsoft.com/office/powerpoint/2010/main" val="1458636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86</a:t>
            </a:fld>
            <a:endParaRPr lang="en-US">
              <a:solidFill>
                <a:prstClr val="black"/>
              </a:solidFill>
              <a:latin typeface="Calibri" panose="020F0502020204030204"/>
            </a:endParaRPr>
          </a:p>
        </p:txBody>
      </p:sp>
    </p:spTree>
    <p:extLst>
      <p:ext uri="{BB962C8B-B14F-4D97-AF65-F5344CB8AC3E}">
        <p14:creationId xmlns:p14="http://schemas.microsoft.com/office/powerpoint/2010/main" val="1432345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Dawna: Next we were interested in seeing if wage differences persisted with licensure levels.  At 1-year, we see trends that are consistent with national data. Higher earnings with higher licensure status.  However not true for LICSW due to not being able to practice in full scope of practice.   </a:t>
            </a:r>
          </a:p>
          <a:p>
            <a:endParaRPr lang="en-US" dirty="0"/>
          </a:p>
          <a:p>
            <a:r>
              <a:rPr lang="en-US" dirty="0"/>
              <a:t>Among the 5-year subset we see higher wages comparing LBSW and LMSW though the gap dissipates some.  However, of note, we did not see the wage </a:t>
            </a:r>
            <a:r>
              <a:rPr lang="en-US" dirty="0" err="1"/>
              <a:t>diffences</a:t>
            </a:r>
            <a:r>
              <a:rPr lang="en-US" dirty="0"/>
              <a:t> we would expect to see between the LMSW and LICSW at 5-year. In fact, in both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88</a:t>
            </a:fld>
            <a:endParaRPr lang="en-US">
              <a:solidFill>
                <a:prstClr val="black"/>
              </a:solidFill>
              <a:latin typeface="Calibri" panose="020F0502020204030204"/>
            </a:endParaRPr>
          </a:p>
        </p:txBody>
      </p:sp>
    </p:spTree>
    <p:extLst>
      <p:ext uri="{BB962C8B-B14F-4D97-AF65-F5344CB8AC3E}">
        <p14:creationId xmlns:p14="http://schemas.microsoft.com/office/powerpoint/2010/main" val="1181150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Dawna </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90</a:t>
            </a:fld>
            <a:endParaRPr lang="en-US">
              <a:solidFill>
                <a:prstClr val="black"/>
              </a:solidFill>
              <a:latin typeface="Calibri" panose="020F0502020204030204"/>
            </a:endParaRPr>
          </a:p>
        </p:txBody>
      </p:sp>
    </p:spTree>
    <p:extLst>
      <p:ext uri="{BB962C8B-B14F-4D97-AF65-F5344CB8AC3E}">
        <p14:creationId xmlns:p14="http://schemas.microsoft.com/office/powerpoint/2010/main" val="2931087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contributing to difficulty in filling these high demand and attrition from field. </a:t>
            </a:r>
          </a:p>
          <a:p>
            <a:endParaRPr lang="en-US" dirty="0"/>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91</a:t>
            </a:fld>
            <a:endParaRPr lang="en-US">
              <a:solidFill>
                <a:prstClr val="black"/>
              </a:solidFill>
              <a:latin typeface="Calibri" panose="020F0502020204030204"/>
            </a:endParaRPr>
          </a:p>
        </p:txBody>
      </p:sp>
    </p:spTree>
    <p:extLst>
      <p:ext uri="{BB962C8B-B14F-4D97-AF65-F5344CB8AC3E}">
        <p14:creationId xmlns:p14="http://schemas.microsoft.com/office/powerpoint/2010/main" val="2866548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Purcell</a:t>
            </a:r>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92</a:t>
            </a:fld>
            <a:endParaRPr lang="en-US">
              <a:solidFill>
                <a:prstClr val="black"/>
              </a:solidFill>
              <a:latin typeface="Calibri" panose="020F0502020204030204"/>
            </a:endParaRPr>
          </a:p>
        </p:txBody>
      </p:sp>
    </p:spTree>
    <p:extLst>
      <p:ext uri="{BB962C8B-B14F-4D97-AF65-F5344CB8AC3E}">
        <p14:creationId xmlns:p14="http://schemas.microsoft.com/office/powerpoint/2010/main" val="2349549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6529">
              <a:defRPr/>
            </a:pPr>
            <a:fld id="{A5D78FC6-CE17-4259-A63C-DDFC12E048FC}" type="slidenum">
              <a:rPr lang="en-US">
                <a:solidFill>
                  <a:prstClr val="black"/>
                </a:solidFill>
                <a:latin typeface="Calibri"/>
              </a:rPr>
              <a:pPr defTabSz="966529">
                <a:defRPr/>
              </a:pPr>
              <a:t>93</a:t>
            </a:fld>
            <a:endParaRPr lang="en-US">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115</a:t>
            </a:fld>
            <a:endParaRPr lang="en-US">
              <a:solidFill>
                <a:prstClr val="black"/>
              </a:solidFill>
              <a:latin typeface="Calibri" panose="020F0502020204030204"/>
            </a:endParaRPr>
          </a:p>
        </p:txBody>
      </p:sp>
    </p:spTree>
    <p:extLst>
      <p:ext uri="{BB962C8B-B14F-4D97-AF65-F5344CB8AC3E}">
        <p14:creationId xmlns:p14="http://schemas.microsoft.com/office/powerpoint/2010/main" val="146429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31</a:t>
            </a:fld>
            <a:endParaRPr lang="en-US"/>
          </a:p>
        </p:txBody>
      </p:sp>
    </p:spTree>
    <p:extLst>
      <p:ext uri="{BB962C8B-B14F-4D97-AF65-F5344CB8AC3E}">
        <p14:creationId xmlns:p14="http://schemas.microsoft.com/office/powerpoint/2010/main" val="1469157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117</a:t>
            </a:fld>
            <a:endParaRPr lang="en-US">
              <a:solidFill>
                <a:prstClr val="black"/>
              </a:solidFill>
              <a:latin typeface="Calibri" panose="020F0502020204030204"/>
            </a:endParaRPr>
          </a:p>
        </p:txBody>
      </p:sp>
    </p:spTree>
    <p:extLst>
      <p:ext uri="{BB962C8B-B14F-4D97-AF65-F5344CB8AC3E}">
        <p14:creationId xmlns:p14="http://schemas.microsoft.com/office/powerpoint/2010/main" val="1316763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119</a:t>
            </a:fld>
            <a:endParaRPr lang="en-US">
              <a:solidFill>
                <a:prstClr val="black"/>
              </a:solidFill>
              <a:latin typeface="Calibri" panose="020F0502020204030204"/>
            </a:endParaRPr>
          </a:p>
        </p:txBody>
      </p:sp>
    </p:spTree>
    <p:extLst>
      <p:ext uri="{BB962C8B-B14F-4D97-AF65-F5344CB8AC3E}">
        <p14:creationId xmlns:p14="http://schemas.microsoft.com/office/powerpoint/2010/main" val="2537518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121</a:t>
            </a:fld>
            <a:endParaRPr lang="en-US">
              <a:solidFill>
                <a:prstClr val="black"/>
              </a:solidFill>
              <a:latin typeface="Calibri" panose="020F0502020204030204"/>
            </a:endParaRPr>
          </a:p>
        </p:txBody>
      </p:sp>
    </p:spTree>
    <p:extLst>
      <p:ext uri="{BB962C8B-B14F-4D97-AF65-F5344CB8AC3E}">
        <p14:creationId xmlns:p14="http://schemas.microsoft.com/office/powerpoint/2010/main" val="1377680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123</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124</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125</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40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32</a:t>
            </a:fld>
            <a:endParaRPr lang="en-US"/>
          </a:p>
        </p:txBody>
      </p:sp>
    </p:spTree>
    <p:extLst>
      <p:ext uri="{BB962C8B-B14F-4D97-AF65-F5344CB8AC3E}">
        <p14:creationId xmlns:p14="http://schemas.microsoft.com/office/powerpoint/2010/main" val="189920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33</a:t>
            </a:fld>
            <a:endParaRPr lang="en-US"/>
          </a:p>
        </p:txBody>
      </p:sp>
    </p:spTree>
    <p:extLst>
      <p:ext uri="{BB962C8B-B14F-4D97-AF65-F5344CB8AC3E}">
        <p14:creationId xmlns:p14="http://schemas.microsoft.com/office/powerpoint/2010/main" val="363342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38</a:t>
            </a:fld>
            <a:endParaRPr lang="en-US"/>
          </a:p>
        </p:txBody>
      </p:sp>
    </p:spTree>
    <p:extLst>
      <p:ext uri="{BB962C8B-B14F-4D97-AF65-F5344CB8AC3E}">
        <p14:creationId xmlns:p14="http://schemas.microsoft.com/office/powerpoint/2010/main" val="1096340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6529">
              <a:defRPr/>
            </a:pPr>
            <a:fld id="{A5D78FC6-CE17-4259-A63C-DDFC12E048FC}" type="slidenum">
              <a:rPr lang="en-US">
                <a:solidFill>
                  <a:prstClr val="black"/>
                </a:solidFill>
                <a:latin typeface="Calibri"/>
              </a:rPr>
              <a:pPr defTabSz="966529">
                <a:defRPr/>
              </a:pPr>
              <a:t>43</a:t>
            </a:fld>
            <a:endParaRPr lang="en-US">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Dawna: Currently 11 BSW and 7 MSW programs at public Universities in Alabama.  Today I will be presenting data about the graduates of the highlighted programs</a:t>
            </a:r>
          </a:p>
          <a:p>
            <a:endParaRPr lang="en-US" dirty="0"/>
          </a:p>
        </p:txBody>
      </p:sp>
      <p:sp>
        <p:nvSpPr>
          <p:cNvPr id="4" name="Slide Number Placeholder 3"/>
          <p:cNvSpPr>
            <a:spLocks noGrp="1"/>
          </p:cNvSpPr>
          <p:nvPr>
            <p:ph type="sldNum" sz="quarter" idx="5"/>
          </p:nvPr>
        </p:nvSpPr>
        <p:spPr/>
        <p:txBody>
          <a:bodyPr/>
          <a:lstStyle/>
          <a:p>
            <a:pPr defTabSz="948507">
              <a:defRPr/>
            </a:pPr>
            <a:fld id="{6C34379C-AF0A-438A-9C86-EA01A6EBF077}" type="slidenum">
              <a:rPr lang="en-US">
                <a:solidFill>
                  <a:prstClr val="black"/>
                </a:solidFill>
                <a:latin typeface="Calibri" panose="020F0502020204030204"/>
              </a:rPr>
              <a:pPr defTabSz="948507">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67240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3/10/2022</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B595-13D0-468C-8442-D94ABE48DF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716E7-690E-446F-8201-32AC187FB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0372F-52F2-4B28-BEE6-7BD16D7B5530}"/>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5" name="Footer Placeholder 4">
            <a:extLst>
              <a:ext uri="{FF2B5EF4-FFF2-40B4-BE49-F238E27FC236}">
                <a16:creationId xmlns:a16="http://schemas.microsoft.com/office/drawing/2014/main" id="{01EC4C83-5C6D-4545-8768-B54E40526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B67C-85AB-4F30-8C4A-BC1417A05706}"/>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9038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D602-38C0-4D74-97F0-7452F04E5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A8448-2578-489E-9343-116727C307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1C06E-6F8F-4083-973B-C53D570B21ED}"/>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5" name="Footer Placeholder 4">
            <a:extLst>
              <a:ext uri="{FF2B5EF4-FFF2-40B4-BE49-F238E27FC236}">
                <a16:creationId xmlns:a16="http://schemas.microsoft.com/office/drawing/2014/main" id="{7D354B15-7902-42BE-A6E4-4C381FD1D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DA6D5-AC74-42E2-AA20-9A742928B1B5}"/>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6294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E9AD-582F-4F6A-B791-300EE3C76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490365-854C-40AE-9D48-D6AA6638C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F823FD-5D8D-4F10-90A9-F8FFC507EB82}"/>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5" name="Footer Placeholder 4">
            <a:extLst>
              <a:ext uri="{FF2B5EF4-FFF2-40B4-BE49-F238E27FC236}">
                <a16:creationId xmlns:a16="http://schemas.microsoft.com/office/drawing/2014/main" id="{A4265481-09B5-4C18-A30E-73E2A6633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761F8-BB4F-465C-B600-904287635DA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02107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D350-E301-4F49-A705-52BBB5754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53608-1C08-4FE9-A235-B26D2F382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7C7AE-E790-47E8-B6E6-82DA506456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C3A99-737E-4D5A-B594-09EBA5C9B138}"/>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6" name="Footer Placeholder 5">
            <a:extLst>
              <a:ext uri="{FF2B5EF4-FFF2-40B4-BE49-F238E27FC236}">
                <a16:creationId xmlns:a16="http://schemas.microsoft.com/office/drawing/2014/main" id="{6D76A8F1-CE2D-479C-B6BE-E482FF552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370FF-D18F-4AF0-BF6A-A7969D124E4E}"/>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84588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2BE6-0903-4237-984D-CE69DF07C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97E0CD-7CD9-4788-9C0D-C615DEBBA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4F8DF-D8E0-46F9-BC6C-B9C469D6D4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4730B-7F57-4163-BE4C-A5EA76772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A7ADF6-A9D1-40A8-A154-730D5C52DC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5A220-9EDA-4354-BFAD-90744F162F07}"/>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8" name="Footer Placeholder 7">
            <a:extLst>
              <a:ext uri="{FF2B5EF4-FFF2-40B4-BE49-F238E27FC236}">
                <a16:creationId xmlns:a16="http://schemas.microsoft.com/office/drawing/2014/main" id="{49145448-937E-4204-A5D4-2401E46485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FFA16-98E0-4F04-A42B-D3F5BEF46808}"/>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6017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9740-2554-4E7C-AD79-9A060649C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60A68-EE3A-476B-8267-80CFA7F211F8}"/>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4" name="Footer Placeholder 3">
            <a:extLst>
              <a:ext uri="{FF2B5EF4-FFF2-40B4-BE49-F238E27FC236}">
                <a16:creationId xmlns:a16="http://schemas.microsoft.com/office/drawing/2014/main" id="{21A6B089-80E6-4679-9ABE-C3CF8AF914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8FBAA-F054-4105-8322-8681D02A429B}"/>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7693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0FF88-D780-43FA-93ED-832571FBA2CB}"/>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3" name="Footer Placeholder 2">
            <a:extLst>
              <a:ext uri="{FF2B5EF4-FFF2-40B4-BE49-F238E27FC236}">
                <a16:creationId xmlns:a16="http://schemas.microsoft.com/office/drawing/2014/main" id="{EFCA7FEC-6FDD-4181-A4C6-F099421B2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71CD5F-E310-4690-A093-FA612200F11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079330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55D-F0F9-4B93-A93B-69780556B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01957-CF84-477A-9477-9818D8D61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3F4D32-F60E-44EE-B6F8-A68B45949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FD0E2F-0CB5-4EEF-B30A-A97EA0E276C4}"/>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6" name="Footer Placeholder 5">
            <a:extLst>
              <a:ext uri="{FF2B5EF4-FFF2-40B4-BE49-F238E27FC236}">
                <a16:creationId xmlns:a16="http://schemas.microsoft.com/office/drawing/2014/main" id="{EA4023EF-87DD-4EEF-A898-9B8414C34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848BC-5433-4E94-9531-D5E655E0AFA4}"/>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76576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9401-F3A4-4E9C-8738-CEFFFC502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05066-19D1-4C2C-9394-F18A92168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B79F9-775A-4B5A-BE1B-8069BD42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3A9672-5D50-46E3-B1CD-2CE88526BAA8}"/>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6" name="Footer Placeholder 5">
            <a:extLst>
              <a:ext uri="{FF2B5EF4-FFF2-40B4-BE49-F238E27FC236}">
                <a16:creationId xmlns:a16="http://schemas.microsoft.com/office/drawing/2014/main" id="{7B42F001-CECD-4562-A447-CC6D10D5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3F257-8F11-454E-A584-F2AC7258084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351472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B9EF-1984-44F9-84A4-34290918CF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C9601-5BB0-411B-AB50-2B8CF7B9F1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7279D-E57B-4B56-9480-E1B3A700C64C}"/>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5" name="Footer Placeholder 4">
            <a:extLst>
              <a:ext uri="{FF2B5EF4-FFF2-40B4-BE49-F238E27FC236}">
                <a16:creationId xmlns:a16="http://schemas.microsoft.com/office/drawing/2014/main" id="{726FA895-9AA9-4518-BD87-A5F1DCCAF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5B7C5-DC43-424C-B426-B26AA95A969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68339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D71A6-BC92-4AB2-8A35-A2E01F5EF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547A5E-FA19-41F7-9180-614379278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6988-93F7-4486-860D-39D11E2F07C5}"/>
              </a:ext>
            </a:extLst>
          </p:cNvPr>
          <p:cNvSpPr>
            <a:spLocks noGrp="1"/>
          </p:cNvSpPr>
          <p:nvPr>
            <p:ph type="dt" sz="half" idx="10"/>
          </p:nvPr>
        </p:nvSpPr>
        <p:spPr/>
        <p:txBody>
          <a:bodyPr/>
          <a:lstStyle/>
          <a:p>
            <a:fld id="{D0EB6FCB-6CC6-4975-9755-69ABB9C15097}" type="datetimeFigureOut">
              <a:rPr lang="en-US" smtClean="0"/>
              <a:t>3/10/2022</a:t>
            </a:fld>
            <a:endParaRPr lang="en-US"/>
          </a:p>
        </p:txBody>
      </p:sp>
      <p:sp>
        <p:nvSpPr>
          <p:cNvPr id="5" name="Footer Placeholder 4">
            <a:extLst>
              <a:ext uri="{FF2B5EF4-FFF2-40B4-BE49-F238E27FC236}">
                <a16:creationId xmlns:a16="http://schemas.microsoft.com/office/drawing/2014/main" id="{B2E83E7A-C12A-492F-A18C-248C8FC1A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68D5F-E576-4A44-AAB5-359AAAF645D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85093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8E4B6E-266B-406C-B02F-465F5358A3C5}" type="datetime1">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30012-57BB-416A-9ADE-9F1FE36C82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7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1B0EF6-FA1C-4A10-8D3C-10085AE38FC0}" type="datetime1">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30012-57BB-416A-9ADE-9F1FE36C82AF}" type="slidenum">
              <a:rPr lang="en-US" smtClean="0"/>
              <a:pPr/>
              <a:t>‹#›</a:t>
            </a:fld>
            <a:endParaRPr lang="en-US" dirty="0"/>
          </a:p>
        </p:txBody>
      </p:sp>
    </p:spTree>
    <p:extLst>
      <p:ext uri="{BB962C8B-B14F-4D97-AF65-F5344CB8AC3E}">
        <p14:creationId xmlns:p14="http://schemas.microsoft.com/office/powerpoint/2010/main" val="1048251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C367EF-D972-4932-A698-786C00E3CD94}" type="datetime1">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30012-57BB-416A-9ADE-9F1FE36C82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868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B071F1-BD12-43AD-8598-83AAF82732CB}" type="datetime1">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30012-57BB-416A-9ADE-9F1FE36C82AF}" type="slidenum">
              <a:rPr lang="en-US" smtClean="0"/>
              <a:t>‹#›</a:t>
            </a:fld>
            <a:endParaRPr lang="en-US"/>
          </a:p>
        </p:txBody>
      </p:sp>
    </p:spTree>
    <p:extLst>
      <p:ext uri="{BB962C8B-B14F-4D97-AF65-F5344CB8AC3E}">
        <p14:creationId xmlns:p14="http://schemas.microsoft.com/office/powerpoint/2010/main" val="1334343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F4A4C9-BA9B-401B-8C69-49426463C07E}" type="datetime1">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330012-57BB-416A-9ADE-9F1FE36C82AF}" type="slidenum">
              <a:rPr lang="en-US" smtClean="0"/>
              <a:t>‹#›</a:t>
            </a:fld>
            <a:endParaRPr lang="en-US"/>
          </a:p>
        </p:txBody>
      </p:sp>
    </p:spTree>
    <p:extLst>
      <p:ext uri="{BB962C8B-B14F-4D97-AF65-F5344CB8AC3E}">
        <p14:creationId xmlns:p14="http://schemas.microsoft.com/office/powerpoint/2010/main" val="3390542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C95BE4-DEC8-4D35-AF0E-92313FF9A40B}" type="datetime1">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330012-57BB-416A-9ADE-9F1FE36C82AF}" type="slidenum">
              <a:rPr lang="en-US" smtClean="0"/>
              <a:t>‹#›</a:t>
            </a:fld>
            <a:endParaRPr lang="en-US"/>
          </a:p>
        </p:txBody>
      </p:sp>
    </p:spTree>
    <p:extLst>
      <p:ext uri="{BB962C8B-B14F-4D97-AF65-F5344CB8AC3E}">
        <p14:creationId xmlns:p14="http://schemas.microsoft.com/office/powerpoint/2010/main" val="2675264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95EB9FA-8B91-42E1-9119-C0D40713A88F}" type="datetime1">
              <a:rPr lang="en-US" smtClean="0"/>
              <a:t>3/10/2022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E330012-57BB-416A-9ADE-9F1FE36C82AF}" type="slidenum">
              <a:rPr lang="en-US" smtClean="0"/>
              <a:t>‹#›</a:t>
            </a:fld>
            <a:endParaRPr lang="en-US"/>
          </a:p>
        </p:txBody>
      </p:sp>
    </p:spTree>
    <p:extLst>
      <p:ext uri="{BB962C8B-B14F-4D97-AF65-F5344CB8AC3E}">
        <p14:creationId xmlns:p14="http://schemas.microsoft.com/office/powerpoint/2010/main" val="80951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C1D0216-23F9-4AAC-8D53-18ECE9D84722}" type="datetime1">
              <a:rPr lang="en-US" smtClean="0"/>
              <a:t>3/10/2022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E330012-57BB-416A-9ADE-9F1FE36C82AF}" type="slidenum">
              <a:rPr lang="en-US" smtClean="0"/>
              <a:t>‹#›</a:t>
            </a:fld>
            <a:endParaRPr lang="en-US"/>
          </a:p>
        </p:txBody>
      </p:sp>
    </p:spTree>
    <p:extLst>
      <p:ext uri="{BB962C8B-B14F-4D97-AF65-F5344CB8AC3E}">
        <p14:creationId xmlns:p14="http://schemas.microsoft.com/office/powerpoint/2010/main" val="3027148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AC37CC3-BF0B-4A8A-BFED-1987B00B6D49}" type="datetime1">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30012-57BB-416A-9ADE-9F1FE36C82AF}" type="slidenum">
              <a:rPr lang="en-US" smtClean="0"/>
              <a:t>‹#›</a:t>
            </a:fld>
            <a:endParaRPr lang="en-US"/>
          </a:p>
        </p:txBody>
      </p:sp>
    </p:spTree>
    <p:extLst>
      <p:ext uri="{BB962C8B-B14F-4D97-AF65-F5344CB8AC3E}">
        <p14:creationId xmlns:p14="http://schemas.microsoft.com/office/powerpoint/2010/main" val="3394973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E309C7-53C3-41A7-A6CA-E64DDBA9000D}" type="datetime1">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30012-57BB-416A-9ADE-9F1FE36C82AF}" type="slidenum">
              <a:rPr lang="en-US" smtClean="0"/>
              <a:t>‹#›</a:t>
            </a:fld>
            <a:endParaRPr lang="en-US"/>
          </a:p>
        </p:txBody>
      </p:sp>
    </p:spTree>
    <p:extLst>
      <p:ext uri="{BB962C8B-B14F-4D97-AF65-F5344CB8AC3E}">
        <p14:creationId xmlns:p14="http://schemas.microsoft.com/office/powerpoint/2010/main" val="3824813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4E9927-B47D-4169-81EF-6EB17D3E4B03}" type="datetime1">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30012-57BB-416A-9ADE-9F1FE36C82AF}" type="slidenum">
              <a:rPr lang="en-US" smtClean="0"/>
              <a:t>‹#›</a:t>
            </a:fld>
            <a:endParaRPr lang="en-US"/>
          </a:p>
        </p:txBody>
      </p:sp>
    </p:spTree>
    <p:extLst>
      <p:ext uri="{BB962C8B-B14F-4D97-AF65-F5344CB8AC3E}">
        <p14:creationId xmlns:p14="http://schemas.microsoft.com/office/powerpoint/2010/main" val="65473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3/10/2022</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3/10/2022</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6BA3C9-31EF-4C28-84FD-6F51E92DD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B1C2B-A4B9-4764-8719-5FE671661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59E50-FBC1-4D50-8FA7-EAE331755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3/10/2022</a:t>
            </a:fld>
            <a:endParaRPr lang="en-US"/>
          </a:p>
        </p:txBody>
      </p:sp>
      <p:sp>
        <p:nvSpPr>
          <p:cNvPr id="5" name="Footer Placeholder 4">
            <a:extLst>
              <a:ext uri="{FF2B5EF4-FFF2-40B4-BE49-F238E27FC236}">
                <a16:creationId xmlns:a16="http://schemas.microsoft.com/office/drawing/2014/main" id="{BAAE01AE-6084-4362-AE88-389C2F185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CB60B-5132-4C2F-9F50-3BD924070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290269833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F2AB704-2706-49D3-9F1B-C6FF4FD27E2C}" type="datetime1">
              <a:rPr lang="en-US" smtClean="0"/>
              <a:t>3/10/2022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800">
                <a:solidFill>
                  <a:srgbClr val="FFFFFF"/>
                </a:solidFill>
              </a:defRPr>
            </a:lvl1pPr>
          </a:lstStyle>
          <a:p>
            <a:fld id="{FE330012-57BB-416A-9ADE-9F1FE36C82AF}" type="slidenum">
              <a:rPr lang="en-US" smtClean="0"/>
              <a:pPr/>
              <a:t>‹#›</a:t>
            </a:fld>
            <a:endParaRPr lang="en-US" dirty="0"/>
          </a:p>
        </p:txBody>
      </p:sp>
    </p:spTree>
    <p:extLst>
      <p:ext uri="{BB962C8B-B14F-4D97-AF65-F5344CB8AC3E}">
        <p14:creationId xmlns:p14="http://schemas.microsoft.com/office/powerpoint/2010/main" val="408515658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8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8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8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26" Type="http://schemas.openxmlformats.org/officeDocument/2006/relationships/image" Target="../media/image133.png"/><Relationship Id="rId3" Type="http://schemas.openxmlformats.org/officeDocument/2006/relationships/image" Target="../media/image110.jpeg"/><Relationship Id="rId21" Type="http://schemas.openxmlformats.org/officeDocument/2006/relationships/image" Target="../media/image128.jpeg"/><Relationship Id="rId7" Type="http://schemas.openxmlformats.org/officeDocument/2006/relationships/image" Target="../media/image114.png"/><Relationship Id="rId12" Type="http://schemas.openxmlformats.org/officeDocument/2006/relationships/image" Target="../media/image119.jpeg"/><Relationship Id="rId17" Type="http://schemas.openxmlformats.org/officeDocument/2006/relationships/image" Target="../media/image124.jpeg"/><Relationship Id="rId25" Type="http://schemas.openxmlformats.org/officeDocument/2006/relationships/image" Target="../media/image132.jpeg"/><Relationship Id="rId2" Type="http://schemas.openxmlformats.org/officeDocument/2006/relationships/image" Target="../media/image109.jpg"/><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jpeg"/><Relationship Id="rId5" Type="http://schemas.openxmlformats.org/officeDocument/2006/relationships/image" Target="../media/image112.png"/><Relationship Id="rId15" Type="http://schemas.openxmlformats.org/officeDocument/2006/relationships/image" Target="../media/image122.png"/><Relationship Id="rId23" Type="http://schemas.openxmlformats.org/officeDocument/2006/relationships/image" Target="../media/image130.jpg"/><Relationship Id="rId10" Type="http://schemas.openxmlformats.org/officeDocument/2006/relationships/image" Target="../media/image117.jpeg"/><Relationship Id="rId19" Type="http://schemas.openxmlformats.org/officeDocument/2006/relationships/image" Target="../media/image126.png"/><Relationship Id="rId4" Type="http://schemas.openxmlformats.org/officeDocument/2006/relationships/image" Target="../media/image111.jpg"/><Relationship Id="rId9" Type="http://schemas.openxmlformats.org/officeDocument/2006/relationships/image" Target="../media/image116.png"/><Relationship Id="rId14" Type="http://schemas.openxmlformats.org/officeDocument/2006/relationships/image" Target="../media/image121.gif"/><Relationship Id="rId22" Type="http://schemas.openxmlformats.org/officeDocument/2006/relationships/image" Target="../media/image129.png"/><Relationship Id="rId27" Type="http://schemas.microsoft.com/office/2007/relationships/hdphoto" Target="../media/hdphoto5.wdp"/></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chart" Target="../charts/chart3.xml"/></Relationships>
</file>

<file path=ppt/slides/_rels/slide6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ache.edu/ACHE_Reports/Reports/Accountability/EmploymentOutcomesReport.pdf"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chart" Target="../charts/char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chart" Target="../charts/char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jpe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8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7" Type="http://schemas.openxmlformats.org/officeDocument/2006/relationships/image" Target="../media/image96.jpeg"/><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8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514598"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t>March</a:t>
            </a:r>
            <a:r>
              <a:rPr lang="en-US" sz="3000" b="1" dirty="0">
                <a:solidFill>
                  <a:schemeClr val="tx1"/>
                </a:solidFill>
              </a:rPr>
              <a:t> 11, 2022</a:t>
            </a:r>
          </a:p>
        </p:txBody>
      </p:sp>
      <p:pic>
        <p:nvPicPr>
          <p:cNvPr id="4" name="Picture 3">
            <a:extLst>
              <a:ext uri="{FF2B5EF4-FFF2-40B4-BE49-F238E27FC236}">
                <a16:creationId xmlns:a16="http://schemas.microsoft.com/office/drawing/2014/main" id="{0DD5B67C-7312-4604-95CD-36EDFF0C0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9" y="1460458"/>
            <a:ext cx="3389019" cy="3389019"/>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925C68-7EF0-4826-ACA4-4F3561C6077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a:t>
            </a:fld>
            <a:endParaRPr lang="en-US">
              <a:solidFill>
                <a:srgbClr val="46464A">
                  <a:lumMod val="60000"/>
                  <a:lumOff val="40000"/>
                </a:srgbClr>
              </a:solidFill>
            </a:endParaRPr>
          </a:p>
        </p:txBody>
      </p:sp>
      <p:pic>
        <p:nvPicPr>
          <p:cNvPr id="5122" name="9C3EF808-587B-4217-B319-60DC58977C88">
            <a:extLst>
              <a:ext uri="{FF2B5EF4-FFF2-40B4-BE49-F238E27FC236}">
                <a16:creationId xmlns:a16="http://schemas.microsoft.com/office/drawing/2014/main" id="{9F47F13B-C23C-468B-BA0D-AC95D398D9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32" t="8574" r="8137" b="22820"/>
          <a:stretch/>
        </p:blipFill>
        <p:spPr bwMode="auto">
          <a:xfrm>
            <a:off x="336330" y="-1"/>
            <a:ext cx="3941379" cy="68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335926E-ED5B-414E-AE92-9D6FBE7E4F61}"/>
              </a:ext>
            </a:extLst>
          </p:cNvPr>
          <p:cNvSpPr txBox="1"/>
          <p:nvPr/>
        </p:nvSpPr>
        <p:spPr>
          <a:xfrm>
            <a:off x="4445244" y="995745"/>
            <a:ext cx="7005666" cy="5016758"/>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rgbClr val="303030"/>
                </a:solidFill>
                <a:effectLst/>
                <a:latin typeface="Unify Serif"/>
              </a:rPr>
              <a:t>To assess the value of earning a specific degree at a specific institution, consider the concept of price-to-earnings premium, spearheaded by Michael </a:t>
            </a:r>
            <a:r>
              <a:rPr lang="en-US" sz="2000" b="0" i="0" dirty="0" err="1">
                <a:solidFill>
                  <a:srgbClr val="303030"/>
                </a:solidFill>
                <a:effectLst/>
                <a:latin typeface="Unify Serif"/>
              </a:rPr>
              <a:t>Itzkowitz</a:t>
            </a:r>
            <a:r>
              <a:rPr lang="en-US" sz="2000" b="0" i="0" dirty="0">
                <a:solidFill>
                  <a:srgbClr val="303030"/>
                </a:solidFill>
                <a:effectLst/>
                <a:latin typeface="Unify Serif"/>
              </a:rPr>
              <a:t>, senior fellow of higher education at Third Way, a center-left think tank.</a:t>
            </a:r>
          </a:p>
          <a:p>
            <a:pPr marL="285750" indent="-285750" algn="l">
              <a:buFont typeface="Arial" panose="020B0604020202020204" pitchFamily="34" charset="0"/>
              <a:buChar char="•"/>
            </a:pPr>
            <a:r>
              <a:rPr lang="en-US" sz="2000" b="0" i="0" dirty="0">
                <a:solidFill>
                  <a:srgbClr val="FF0000"/>
                </a:solidFill>
                <a:effectLst/>
                <a:latin typeface="Unify Serif"/>
              </a:rPr>
              <a:t>Among the programs with no economic ROI at all: drama, fine arts and anthropology.</a:t>
            </a:r>
          </a:p>
          <a:p>
            <a:pPr marL="285750" indent="-285750" algn="l">
              <a:buFont typeface="Arial" panose="020B0604020202020204" pitchFamily="34" charset="0"/>
              <a:buChar char="•"/>
            </a:pPr>
            <a:r>
              <a:rPr lang="en-US" sz="2000" b="0" i="0" dirty="0" err="1">
                <a:solidFill>
                  <a:srgbClr val="0070C0"/>
                </a:solidFill>
                <a:effectLst/>
                <a:latin typeface="Unify Serif"/>
              </a:rPr>
              <a:t>Itzkowitz</a:t>
            </a:r>
            <a:r>
              <a:rPr lang="en-US" sz="2000" b="0" i="0" dirty="0">
                <a:solidFill>
                  <a:srgbClr val="0070C0"/>
                </a:solidFill>
                <a:effectLst/>
                <a:latin typeface="Unify Serif"/>
              </a:rPr>
              <a:t> said the majority of college programs enable students to recoup costs within 10 years or less. “College is still worth it the vast majority of the time,” he said.</a:t>
            </a:r>
          </a:p>
          <a:p>
            <a:pPr marL="285750" indent="-285750">
              <a:buFont typeface="Arial" panose="020B0604020202020204" pitchFamily="34" charset="0"/>
              <a:buChar char="•"/>
            </a:pPr>
            <a:r>
              <a:rPr lang="en-US" sz="2000" b="0" i="0" dirty="0">
                <a:solidFill>
                  <a:srgbClr val="FF0000"/>
                </a:solidFill>
                <a:effectLst/>
                <a:latin typeface="Unify Serif"/>
              </a:rPr>
              <a:t>Unfortunately, his research also found nearly one-quarter of all college programs of study show graduates failing to recoup their costs in the 20 years after graduation.</a:t>
            </a:r>
          </a:p>
          <a:p>
            <a:pPr marL="285750" indent="-285750">
              <a:buFont typeface="Arial" panose="020B0604020202020204" pitchFamily="34" charset="0"/>
              <a:buChar char="•"/>
            </a:pPr>
            <a:r>
              <a:rPr lang="en-US" sz="2000" b="0" i="0" dirty="0">
                <a:solidFill>
                  <a:srgbClr val="303030"/>
                </a:solidFill>
                <a:effectLst/>
                <a:latin typeface="Unify Serif"/>
              </a:rPr>
              <a:t>Your humanities degree could go much further if you get an advanced degree – generally, the more education you have, the greater your earnings, according to Bureau of Labor Statistics data.</a:t>
            </a:r>
            <a:endParaRPr lang="en-US" sz="2000" dirty="0"/>
          </a:p>
        </p:txBody>
      </p:sp>
    </p:spTree>
    <p:extLst>
      <p:ext uri="{BB962C8B-B14F-4D97-AF65-F5344CB8AC3E}">
        <p14:creationId xmlns:p14="http://schemas.microsoft.com/office/powerpoint/2010/main" val="9267212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4" y="173414"/>
            <a:ext cx="10843787"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 at Birmingham</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2. Doctor of Philosophy in Mechanical Engineering (CIP 14.1901)</a:t>
            </a:r>
          </a:p>
          <a:p>
            <a:endParaRPr lang="en-US" sz="1600" dirty="0"/>
          </a:p>
          <a:p>
            <a:pPr marL="342900" lvl="0" indent="-342900">
              <a:buFont typeface="Arial" panose="020B0604020202020204" pitchFamily="34" charset="0"/>
              <a:buChar char="•"/>
            </a:pPr>
            <a:r>
              <a:rPr lang="en-US" sz="2200" dirty="0"/>
              <a:t>UAB currently offers a BSME and an MSME in Mechanical Engineering (CIP 14.1901), and the proposed program will extend offerings to the doctoral level, which will be an advantage for the recruitment and retention of students and faculty.</a:t>
            </a:r>
          </a:p>
          <a:p>
            <a:endParaRPr lang="en-US" sz="2200" dirty="0"/>
          </a:p>
          <a:p>
            <a:pPr marL="342900" lvl="0" indent="-342900">
              <a:buFont typeface="Arial" panose="020B0604020202020204" pitchFamily="34" charset="0"/>
              <a:buChar char="•"/>
            </a:pPr>
            <a:r>
              <a:rPr lang="en-US" sz="2200" dirty="0"/>
              <a:t>The program proposal includes letters of support from the Deans of Engineering at Auburn University, the University of Alabama, and the University of Alabama in Huntsville, whose institutions currently offer a PhD in Mechanical Engineering.</a:t>
            </a:r>
          </a:p>
          <a:p>
            <a:endParaRPr lang="en-US" sz="2200" dirty="0"/>
          </a:p>
          <a:p>
            <a:pPr marL="342900" indent="-342900">
              <a:buFont typeface="Arial" panose="020B0604020202020204" pitchFamily="34" charset="0"/>
              <a:buChar char="•"/>
            </a:pPr>
            <a:r>
              <a:rPr lang="en-US" sz="2200" dirty="0"/>
              <a:t>UAB’s mechanical engineering faculty have a strong track record of securing external funding and building research collaborations inside and outside the institution. These resources will support research assistantships for doctoral students.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18" descr="https://cws.auburn.edu/asim/Content/Images/Schools/Alabama%20Birmingham.png">
            <a:extLst>
              <a:ext uri="{FF2B5EF4-FFF2-40B4-BE49-F238E27FC236}">
                <a16:creationId xmlns:a16="http://schemas.microsoft.com/office/drawing/2014/main" id="{899AF8F8-0E14-44D0-A9DE-3BB0D8AF2A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9059" y="96742"/>
            <a:ext cx="1377081" cy="12618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id="{B224D541-F4E0-405F-BFB6-470D3E2B6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399" y="5337449"/>
            <a:ext cx="6031995" cy="134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299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A-2: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 at Birmingham’s proposal to offer a Doctor of Philosophy in Mechanical Engineering.</a:t>
            </a:r>
          </a:p>
        </p:txBody>
      </p:sp>
    </p:spTree>
    <p:extLst>
      <p:ext uri="{BB962C8B-B14F-4D97-AF65-F5344CB8AC3E}">
        <p14:creationId xmlns:p14="http://schemas.microsoft.com/office/powerpoint/2010/main" val="9315130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111245" y="484534"/>
            <a:ext cx="10274310" cy="3939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3</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Bachelor of Science in Child, Family, and Community </a:t>
            </a:r>
          </a:p>
          <a:p>
            <a:pPr marL="401638" marR="0" lvl="0" indent="-53975"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Development (CIP 19.0799</a:t>
            </a:r>
            <a:r>
              <a:rPr lang="en-US" sz="2800" b="1" dirty="0">
                <a:solidFill>
                  <a:srgbClr val="4472C4"/>
                </a:solidFill>
                <a:latin typeface="Calibri" panose="020F0502020204030204"/>
              </a:rPr>
              <a:t>)</a:t>
            </a:r>
            <a:endParaRPr lang="en-US" sz="1600" dirty="0"/>
          </a:p>
          <a:p>
            <a:endParaRPr lang="en-US" sz="2200" dirty="0"/>
          </a:p>
          <a:p>
            <a:pPr marL="342900" lvl="0" indent="-342900">
              <a:buFont typeface="Arial" panose="020B0604020202020204" pitchFamily="34" charset="0"/>
              <a:buChar char="•"/>
            </a:pPr>
            <a:r>
              <a:rPr lang="en-US" sz="2200" dirty="0"/>
              <a:t>The proposed program is designed to fulfill a need for additional high-skilled professionals who work with youth and young children, especially in the Greater Huntsville area.</a:t>
            </a:r>
          </a:p>
          <a:p>
            <a:endParaRPr lang="en-US" sz="2200" dirty="0"/>
          </a:p>
          <a:p>
            <a:pPr marL="342900" lvl="0" indent="-342900">
              <a:buFont typeface="Arial" panose="020B0604020202020204" pitchFamily="34" charset="0"/>
              <a:buChar char="•"/>
            </a:pPr>
            <a:r>
              <a:rPr lang="en-US" sz="2200" dirty="0"/>
              <a:t>The proposed program builds on existing partnerships with local community colleges offering associate-level programs in Child Development.</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3" descr="C:\Users\Kevin Whitaker\Desktop\Marsh Presentation\UAH_primary.png">
            <a:extLst>
              <a:ext uri="{FF2B5EF4-FFF2-40B4-BE49-F238E27FC236}">
                <a16:creationId xmlns:a16="http://schemas.microsoft.com/office/drawing/2014/main" id="{7524E162-F81D-4E48-9CB6-4A0D93E0D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7501" y="387173"/>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31B05A2A-3AA5-4045-B0CA-3150BE075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430" y="4602251"/>
            <a:ext cx="6217139" cy="215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5181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A-3: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 in Huntsville’s proposal to offer a</a:t>
            </a:r>
            <a:r>
              <a:rPr lang="en-US" sz="2800" dirty="0">
                <a:solidFill>
                  <a:prstClr val="black"/>
                </a:solidFill>
              </a:rPr>
              <a:t> </a:t>
            </a:r>
            <a:r>
              <a:rPr lang="en-US" sz="2800" dirty="0"/>
              <a:t>Bachelor of Science in Child, Family, and Community Development.  </a:t>
            </a:r>
          </a:p>
        </p:txBody>
      </p:sp>
    </p:spTree>
    <p:extLst>
      <p:ext uri="{BB962C8B-B14F-4D97-AF65-F5344CB8AC3E}">
        <p14:creationId xmlns:p14="http://schemas.microsoft.com/office/powerpoint/2010/main" val="10369172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5" y="301404"/>
            <a:ext cx="10843787"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Montevallo</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4. Master of Education in Applied Instruction (CIP 13.0101</a:t>
            </a:r>
            <a:r>
              <a:rPr lang="en-US" sz="2800" b="1" dirty="0">
                <a:solidFill>
                  <a:srgbClr val="4472C4"/>
                </a:solidFill>
                <a:latin typeface="Calibri" panose="020F0502020204030204"/>
              </a:rPr>
              <a:t>)</a:t>
            </a:r>
            <a:endParaRPr lang="en-US" sz="1600" dirty="0"/>
          </a:p>
          <a:p>
            <a:endParaRPr lang="en-US" sz="1600" dirty="0"/>
          </a:p>
          <a:p>
            <a:endParaRPr lang="en-US" sz="1600" dirty="0"/>
          </a:p>
          <a:p>
            <a:pPr marL="342900" lvl="0" indent="-342900">
              <a:buFont typeface="Arial" panose="020B0604020202020204" pitchFamily="34" charset="0"/>
              <a:buChar char="•"/>
            </a:pPr>
            <a:r>
              <a:rPr lang="en-US" sz="2200" dirty="0"/>
              <a:t>The proposed program provides advanced training for professionals in educational contexts outside the traditional K-12 setting, and will prepare graduates for employment as Training and Development Specialists (SOC 13-1151) and Self-Enrichment Education Teachers (SOC 25-3021), both of which appear on the Statewide In-Demand Jobs list.</a:t>
            </a:r>
          </a:p>
          <a:p>
            <a:endParaRPr lang="en-US" sz="2200" dirty="0"/>
          </a:p>
          <a:p>
            <a:pPr marL="342900" indent="-342900">
              <a:buFont typeface="Arial" panose="020B0604020202020204" pitchFamily="34" charset="0"/>
              <a:buChar char="•"/>
            </a:pPr>
            <a:r>
              <a:rPr lang="en-US" sz="2200" dirty="0"/>
              <a:t>The program consists of coursework already offered for existing master’s-level programs and will not require any additional resources to deliver.</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20" descr="https://cws.auburn.edu/asim/Content/Images/Schools/Montevallo.png">
            <a:extLst>
              <a:ext uri="{FF2B5EF4-FFF2-40B4-BE49-F238E27FC236}">
                <a16:creationId xmlns:a16="http://schemas.microsoft.com/office/drawing/2014/main" id="{73D815A7-D41C-4EF0-8EB4-C93B793697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800" y="431289"/>
            <a:ext cx="1195996" cy="10061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27550B8C-C652-4EE3-BF76-5E5AA49BD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900" y="4302499"/>
            <a:ext cx="4116998" cy="232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4072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A-4: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Montevallo’s proposal to offer a</a:t>
            </a:r>
            <a:r>
              <a:rPr lang="en-US" sz="2800" dirty="0">
                <a:solidFill>
                  <a:prstClr val="black"/>
                </a:solidFill>
              </a:rPr>
              <a:t> </a:t>
            </a:r>
            <a:r>
              <a:rPr lang="en-US" sz="2800" dirty="0"/>
              <a:t>Master of Education in Applied Instruction.  </a:t>
            </a:r>
          </a:p>
        </p:txBody>
      </p:sp>
    </p:spTree>
    <p:extLst>
      <p:ext uri="{BB962C8B-B14F-4D97-AF65-F5344CB8AC3E}">
        <p14:creationId xmlns:p14="http://schemas.microsoft.com/office/powerpoint/2010/main" val="23916235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North Alabama</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5a</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Bachelor of Science in Respiratory Care (CIP 51.0908</a:t>
            </a:r>
            <a:r>
              <a:rPr lang="en-US" sz="2800" b="1" dirty="0">
                <a:solidFill>
                  <a:srgbClr val="4472C4"/>
                </a:solidFill>
                <a:latin typeface="Calibri" panose="020F0502020204030204"/>
              </a:rPr>
              <a:t>)</a:t>
            </a:r>
            <a:endParaRPr lang="en-US" sz="1600" dirty="0"/>
          </a:p>
          <a:p>
            <a:endParaRPr lang="en-US" sz="1600" dirty="0"/>
          </a:p>
          <a:p>
            <a:pPr marL="285750" lvl="0" indent="-285750">
              <a:buFont typeface="Arial" panose="020B0604020202020204" pitchFamily="34" charset="0"/>
              <a:buChar char="•"/>
            </a:pPr>
            <a:r>
              <a:rPr lang="en-US" sz="2100" dirty="0"/>
              <a:t>The proposed BS in Respiratory Care is designed to prepare graduates for employment as respiratory therapists (SOC 29-1126), which appear on the Statewide In-Demand Occupations List and are in high-demand due to the COVID pandemic and high growth in Region 1.</a:t>
            </a:r>
          </a:p>
          <a:p>
            <a:endParaRPr lang="en-US" sz="2100" dirty="0"/>
          </a:p>
          <a:p>
            <a:pPr marL="285750" lvl="0" indent="-285750">
              <a:buFont typeface="Arial" panose="020B0604020202020204" pitchFamily="34" charset="0"/>
              <a:buChar char="•"/>
            </a:pPr>
            <a:r>
              <a:rPr lang="en-US" sz="2100" dirty="0"/>
              <a:t>The proposed program will be accredited by the Commission on Accreditation for Respiratory Care (</a:t>
            </a:r>
            <a:r>
              <a:rPr lang="en-US" sz="2100" dirty="0" err="1"/>
              <a:t>CoARC</a:t>
            </a:r>
            <a:r>
              <a:rPr lang="en-US" sz="2100" dirty="0"/>
              <a:t>) and will prepare students for certification through the National Board for Respiratory Care and state licensure through the Alabama State Board of Respiratory Therapy. </a:t>
            </a:r>
          </a:p>
          <a:p>
            <a:endParaRPr lang="en-US" sz="2100" dirty="0"/>
          </a:p>
          <a:p>
            <a:pPr marL="285750" indent="-285750">
              <a:buFont typeface="Arial" panose="020B0604020202020204" pitchFamily="34" charset="0"/>
              <a:buChar char="•"/>
            </a:pPr>
            <a:r>
              <a:rPr lang="en-US" sz="2100" dirty="0"/>
              <a:t>The proposal includes 5 letters of support from industry partners and potential employers, including North Alabama Medical Center, Helen Keller Hospital, Athens Limestone Hospital, Huntsville Hospital Madison, and UAB Hospital.</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22" descr="https://cws.auburn.edu/asim/Content/Images/Schools/North%20Alabama.png">
            <a:extLst>
              <a:ext uri="{FF2B5EF4-FFF2-40B4-BE49-F238E27FC236}">
                <a16:creationId xmlns:a16="http://schemas.microsoft.com/office/drawing/2014/main" id="{B5BC1FB8-DD4D-4078-A1DA-5786DA21F3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801" y="310307"/>
            <a:ext cx="1270114" cy="11428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D9B43690-5623-4415-AB61-F2927E8972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8064" y="5224872"/>
            <a:ext cx="2770632" cy="155908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A28BCBEB-0F18-4725-BE03-03ADDA81D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5227418"/>
            <a:ext cx="3067680" cy="153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8442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107</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A-5a: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North Alabama’s proposal to offer a</a:t>
            </a:r>
            <a:r>
              <a:rPr lang="en-US" sz="2800" dirty="0">
                <a:solidFill>
                  <a:prstClr val="black"/>
                </a:solidFill>
              </a:rPr>
              <a:t> </a:t>
            </a:r>
            <a:r>
              <a:rPr lang="en-US" sz="2800" dirty="0"/>
              <a:t>Bachelor of Science in Respiratory Care.  </a:t>
            </a:r>
          </a:p>
        </p:txBody>
      </p:sp>
    </p:spTree>
    <p:extLst>
      <p:ext uri="{BB962C8B-B14F-4D97-AF65-F5344CB8AC3E}">
        <p14:creationId xmlns:p14="http://schemas.microsoft.com/office/powerpoint/2010/main" val="2595950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5786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North Alabama</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5b</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Doctor of Nursing Practice in Nursing (CIP 51.3818</a:t>
            </a:r>
            <a:r>
              <a:rPr lang="en-US" sz="2800" b="1" dirty="0">
                <a:solidFill>
                  <a:srgbClr val="4472C4"/>
                </a:solidFill>
                <a:latin typeface="Calibri" panose="020F0502020204030204"/>
              </a:rPr>
              <a:t>)</a:t>
            </a:r>
            <a:endParaRPr lang="en-US" sz="1600" dirty="0"/>
          </a:p>
          <a:p>
            <a:endParaRPr lang="en-US" sz="1600" dirty="0"/>
          </a:p>
          <a:p>
            <a:pPr marL="342900" lvl="0" indent="-342900">
              <a:buFont typeface="Arial" panose="020B0604020202020204" pitchFamily="34" charset="0"/>
              <a:buChar char="•"/>
            </a:pPr>
            <a:r>
              <a:rPr lang="en-US" sz="2200" dirty="0"/>
              <a:t>The proposed DNP is designed to prepare graduates for employment as Nurse Practitioners and Nursing Instructors and Teachers, Post-Secondary (SOC 25-1072), both of which are included on the Statewide In-Demand Occupations List.</a:t>
            </a:r>
          </a:p>
          <a:p>
            <a:endParaRPr lang="en-US" sz="2200" dirty="0"/>
          </a:p>
          <a:p>
            <a:pPr marL="342900" lvl="0" indent="-342900">
              <a:buFont typeface="Arial" panose="020B0604020202020204" pitchFamily="34" charset="0"/>
              <a:buChar char="•"/>
            </a:pPr>
            <a:r>
              <a:rPr lang="en-US" sz="2200" dirty="0"/>
              <a:t>The proposed program will offer a strategic benefit by supporting the nursing pipeline in an underserved area of the State and by offering unique tracks in Population Health with a focus on simulation and Educational Leadership with a focus on simulation.  </a:t>
            </a:r>
          </a:p>
          <a:p>
            <a:endParaRPr lang="en-US" sz="2200" dirty="0"/>
          </a:p>
          <a:p>
            <a:pPr marL="342900" indent="-342900">
              <a:buFont typeface="Arial" panose="020B0604020202020204" pitchFamily="34" charset="0"/>
              <a:buChar char="•"/>
            </a:pPr>
            <a:r>
              <a:rPr lang="en-US" sz="2200" dirty="0"/>
              <a:t>The proposal includes seven letters of support, including </a:t>
            </a:r>
          </a:p>
          <a:p>
            <a:pPr marL="347663"/>
            <a:r>
              <a:rPr lang="en-US" sz="2200" dirty="0"/>
              <a:t>representatives from the following: City of Florence Mayor, </a:t>
            </a:r>
          </a:p>
          <a:p>
            <a:pPr marL="347663"/>
            <a:r>
              <a:rPr lang="en-US" sz="2200" dirty="0"/>
              <a:t>Northwest-Shoals Community College, the Alabama </a:t>
            </a:r>
          </a:p>
          <a:p>
            <a:pPr marL="347663"/>
            <a:r>
              <a:rPr lang="en-US" sz="2200" dirty="0"/>
              <a:t>Department of Public Health, and the North Alabama</a:t>
            </a:r>
          </a:p>
          <a:p>
            <a:pPr marL="347663"/>
            <a:r>
              <a:rPr lang="en-US" sz="2200" dirty="0"/>
              <a:t>Medical Center.</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22" descr="https://cws.auburn.edu/asim/Content/Images/Schools/North%20Alabama.png">
            <a:extLst>
              <a:ext uri="{FF2B5EF4-FFF2-40B4-BE49-F238E27FC236}">
                <a16:creationId xmlns:a16="http://schemas.microsoft.com/office/drawing/2014/main" id="{B5BC1FB8-DD4D-4078-A1DA-5786DA21F3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800" y="321864"/>
            <a:ext cx="1271608" cy="114421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ee the source image">
            <a:extLst>
              <a:ext uri="{FF2B5EF4-FFF2-40B4-BE49-F238E27FC236}">
                <a16:creationId xmlns:a16="http://schemas.microsoft.com/office/drawing/2014/main" id="{59AA5910-F999-42D5-B47A-1CDC8DBC1A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7766" y="4185548"/>
            <a:ext cx="3077728" cy="1959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9456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A-5b: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North Alabama’s proposal to offer a</a:t>
            </a:r>
            <a:r>
              <a:rPr lang="en-US" sz="2800" dirty="0">
                <a:solidFill>
                  <a:prstClr val="black"/>
                </a:solidFill>
              </a:rPr>
              <a:t> </a:t>
            </a:r>
            <a:r>
              <a:rPr lang="en-US" sz="2800" dirty="0"/>
              <a:t>Doctor of Nursing Practice in Nursing.  </a:t>
            </a:r>
          </a:p>
        </p:txBody>
      </p:sp>
    </p:spTree>
    <p:extLst>
      <p:ext uri="{BB962C8B-B14F-4D97-AF65-F5344CB8AC3E}">
        <p14:creationId xmlns:p14="http://schemas.microsoft.com/office/powerpoint/2010/main" val="294544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FA1C9B-1013-43C9-BCC5-BC497DBEFAAC}"/>
              </a:ext>
            </a:extLst>
          </p:cNvPr>
          <p:cNvSpPr>
            <a:spLocks noGrp="1"/>
          </p:cNvSpPr>
          <p:nvPr>
            <p:ph idx="1"/>
          </p:nvPr>
        </p:nvSpPr>
        <p:spPr>
          <a:xfrm>
            <a:off x="591036" y="454660"/>
            <a:ext cx="4923074" cy="6266815"/>
          </a:xfrm>
        </p:spPr>
        <p:txBody>
          <a:bodyPr>
            <a:normAutofit/>
          </a:bodyPr>
          <a:lstStyle/>
          <a:p>
            <a:pPr marL="0" indent="0" algn="l">
              <a:buNone/>
            </a:pPr>
            <a:r>
              <a:rPr lang="en-US" b="1" i="0" dirty="0">
                <a:solidFill>
                  <a:srgbClr val="303030"/>
                </a:solidFill>
                <a:effectLst/>
                <a:latin typeface="Unify Serif"/>
              </a:rPr>
              <a:t>“I encourage students to find this balance between what they like and what pays. </a:t>
            </a:r>
          </a:p>
          <a:p>
            <a:pPr marL="0" indent="0" algn="l">
              <a:buNone/>
            </a:pPr>
            <a:r>
              <a:rPr lang="en-US" b="1" i="0" dirty="0">
                <a:solidFill>
                  <a:srgbClr val="303030"/>
                </a:solidFill>
                <a:effectLst/>
                <a:latin typeface="Unify Serif"/>
              </a:rPr>
              <a:t>I’m not discounting how beneficial these positions are to our society as a whole, but if you can’t pay back your student loan, you’ll be in a serious state.”</a:t>
            </a:r>
            <a:endParaRPr lang="en-US" b="0" i="0" dirty="0">
              <a:solidFill>
                <a:srgbClr val="333333"/>
              </a:solidFill>
              <a:effectLst/>
              <a:latin typeface="Unify Serif"/>
            </a:endParaRPr>
          </a:p>
          <a:p>
            <a:pPr marL="0" indent="0" algn="l">
              <a:buNone/>
            </a:pPr>
            <a:r>
              <a:rPr lang="en-US" b="1" i="0" dirty="0">
                <a:solidFill>
                  <a:srgbClr val="303030"/>
                </a:solidFill>
                <a:effectLst/>
                <a:latin typeface="Unify Serif"/>
              </a:rPr>
              <a:t>		</a:t>
            </a:r>
          </a:p>
          <a:p>
            <a:pPr marL="0" indent="0" algn="l">
              <a:buNone/>
            </a:pPr>
            <a:r>
              <a:rPr lang="en-US" b="1" dirty="0">
                <a:solidFill>
                  <a:srgbClr val="303030"/>
                </a:solidFill>
                <a:latin typeface="Unify Serif"/>
              </a:rPr>
              <a:t>		</a:t>
            </a:r>
            <a:r>
              <a:rPr lang="en-US" b="1" i="0" dirty="0">
                <a:solidFill>
                  <a:srgbClr val="303030"/>
                </a:solidFill>
                <a:effectLst/>
                <a:latin typeface="Unify Serif"/>
              </a:rPr>
              <a:t>Nicole Smith</a:t>
            </a:r>
            <a:endParaRPr lang="en-US" b="0" i="0" dirty="0">
              <a:solidFill>
                <a:srgbClr val="333333"/>
              </a:solidFill>
              <a:effectLst/>
              <a:latin typeface="Unify Serif"/>
            </a:endParaRPr>
          </a:p>
          <a:p>
            <a:pPr marL="0" indent="0" algn="l">
              <a:buNone/>
            </a:pPr>
            <a:r>
              <a:rPr lang="en-US" dirty="0">
                <a:solidFill>
                  <a:srgbClr val="303030"/>
                </a:solidFill>
                <a:latin typeface="Unify Serif"/>
              </a:rPr>
              <a:t>		</a:t>
            </a:r>
            <a:r>
              <a:rPr lang="en-US" sz="2400" dirty="0">
                <a:solidFill>
                  <a:srgbClr val="303030"/>
                </a:solidFill>
                <a:latin typeface="Unify Serif"/>
              </a:rPr>
              <a:t>G</a:t>
            </a:r>
            <a:r>
              <a:rPr lang="en-US" sz="2400" b="0" i="0" dirty="0">
                <a:solidFill>
                  <a:srgbClr val="303030"/>
                </a:solidFill>
                <a:effectLst/>
                <a:latin typeface="Unify Serif"/>
              </a:rPr>
              <a:t>eorgetown University 		Center for Education  			and the Workforce</a:t>
            </a:r>
            <a:endParaRPr lang="en-US" sz="2400" b="0" i="0" dirty="0">
              <a:solidFill>
                <a:srgbClr val="333333"/>
              </a:solidFill>
              <a:effectLst/>
              <a:latin typeface="Unify Serif"/>
            </a:endParaRPr>
          </a:p>
          <a:p>
            <a:endParaRPr lang="en-US" dirty="0"/>
          </a:p>
        </p:txBody>
      </p:sp>
      <p:sp>
        <p:nvSpPr>
          <p:cNvPr id="4" name="Slide Number Placeholder 3">
            <a:extLst>
              <a:ext uri="{FF2B5EF4-FFF2-40B4-BE49-F238E27FC236}">
                <a16:creationId xmlns:a16="http://schemas.microsoft.com/office/drawing/2014/main" id="{A7F2B0C2-601B-4353-BC1C-60589188449B}"/>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a:t>
            </a:fld>
            <a:endParaRPr lang="en-US">
              <a:solidFill>
                <a:srgbClr val="46464A">
                  <a:lumMod val="60000"/>
                  <a:lumOff val="40000"/>
                </a:srgbClr>
              </a:solidFill>
            </a:endParaRPr>
          </a:p>
        </p:txBody>
      </p:sp>
      <p:pic>
        <p:nvPicPr>
          <p:cNvPr id="1040" name="Picture 16" descr="An Interview Question for Fresh Graduates | Effective Software Design">
            <a:extLst>
              <a:ext uri="{FF2B5EF4-FFF2-40B4-BE49-F238E27FC236}">
                <a16:creationId xmlns:a16="http://schemas.microsoft.com/office/drawing/2014/main" id="{22679FA8-837F-4E38-B6D6-717781D1F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116590"/>
            <a:ext cx="5779323" cy="432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8047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68901" y="176340"/>
            <a:ext cx="11404600"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a:tabLst>
                <a:tab pos="457200" algn="l"/>
              </a:tabLst>
              <a:defRPr/>
            </a:pPr>
            <a:r>
              <a:rPr lang="en-US" sz="2800" b="1" dirty="0">
                <a:solidFill>
                  <a:srgbClr val="0070C0"/>
                </a:solidFill>
                <a:latin typeface="Calibri" panose="020F0502020204030204"/>
              </a:rPr>
              <a:t>6a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Environmental Science and </a:t>
            </a:r>
          </a:p>
          <a:p>
            <a:pPr indent="512763">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Sustainability (CIP </a:t>
            </a:r>
            <a:r>
              <a:rPr lang="en-US" sz="2800" b="1" dirty="0">
                <a:solidFill>
                  <a:srgbClr val="4472C4"/>
                </a:solidFill>
              </a:rPr>
              <a:t>30.3301)</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lvl="0" indent="-342900">
              <a:buFont typeface="Arial" panose="020B0604020202020204" pitchFamily="34" charset="0"/>
              <a:buChar char="•"/>
            </a:pPr>
            <a:r>
              <a:rPr lang="en-US" sz="2100" dirty="0"/>
              <a:t>The proposed program is related to USA’s existing graduate programs in marine conservation and environmental toxicology, and fits within the mission of the newly launched School of Marine and Environmental Sciences. </a:t>
            </a:r>
          </a:p>
          <a:p>
            <a:endParaRPr lang="en-US" sz="1000" dirty="0"/>
          </a:p>
          <a:p>
            <a:pPr marL="342900" lvl="0" indent="-342900">
              <a:buFont typeface="Arial" panose="020B0604020202020204" pitchFamily="34" charset="0"/>
              <a:buChar char="•"/>
            </a:pPr>
            <a:r>
              <a:rPr lang="en-US" sz="2100" dirty="0"/>
              <a:t>The proposed program will take advantage of USA’s proximity to the delta and coastal regions of the State, allowing for hands-on education and the ability to partner with local environmental, consulting, </a:t>
            </a:r>
            <a:r>
              <a:rPr lang="en-US" sz="2100" dirty="0" err="1"/>
              <a:t>petro</a:t>
            </a:r>
            <a:r>
              <a:rPr lang="en-US" sz="2100" dirty="0"/>
              <a:t>-chemical, new sustainability and government agencies. </a:t>
            </a:r>
          </a:p>
          <a:p>
            <a:endParaRPr lang="en-US" sz="1000" dirty="0"/>
          </a:p>
          <a:p>
            <a:pPr marL="342900" lvl="0" indent="-342900">
              <a:buFont typeface="Arial" panose="020B0604020202020204" pitchFamily="34" charset="0"/>
              <a:buChar char="•"/>
            </a:pPr>
            <a:r>
              <a:rPr lang="en-US" sz="2100" dirty="0"/>
              <a:t>The proposal includes four letters of support from the following private industries and government agencies: the Alabama Department of Conservation and Natural Resources, the Nature Conservancy of Alabama, Thompson Engineering, Inc., and the Mobile Bay National Estuary Program.</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E245115-D920-4904-AE9F-81DB74201A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6480" y="456990"/>
            <a:ext cx="2028640" cy="1177134"/>
          </a:xfrm>
          <a:prstGeom prst="rect">
            <a:avLst/>
          </a:prstGeom>
        </p:spPr>
      </p:pic>
      <p:pic>
        <p:nvPicPr>
          <p:cNvPr id="7170" name="Picture 2" descr="See the source image">
            <a:extLst>
              <a:ext uri="{FF2B5EF4-FFF2-40B4-BE49-F238E27FC236}">
                <a16:creationId xmlns:a16="http://schemas.microsoft.com/office/drawing/2014/main" id="{6FA71BFB-90DE-4590-81D1-90CD4D1C54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6226" y="5223876"/>
            <a:ext cx="2321051" cy="15584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a:extLst>
              <a:ext uri="{FF2B5EF4-FFF2-40B4-BE49-F238E27FC236}">
                <a16:creationId xmlns:a16="http://schemas.microsoft.com/office/drawing/2014/main" id="{5B2EF29D-A149-43EE-9153-281BC9AF51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8660" y="5223876"/>
            <a:ext cx="3007295" cy="14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299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A-6a: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South Alabama’s proposal to offer a</a:t>
            </a:r>
            <a:r>
              <a:rPr lang="en-US" sz="2800" dirty="0">
                <a:solidFill>
                  <a:prstClr val="black"/>
                </a:solidFill>
              </a:rPr>
              <a:t> </a:t>
            </a:r>
            <a:r>
              <a:rPr lang="en-US" sz="2800" dirty="0"/>
              <a:t>Bachelor of Science in Environmental Science and Sustainability.  </a:t>
            </a:r>
          </a:p>
        </p:txBody>
      </p:sp>
    </p:spTree>
    <p:extLst>
      <p:ext uri="{BB962C8B-B14F-4D97-AF65-F5344CB8AC3E}">
        <p14:creationId xmlns:p14="http://schemas.microsoft.com/office/powerpoint/2010/main" val="21785628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a:tabLst>
                <a:tab pos="457200" algn="l"/>
              </a:tabLst>
              <a:defRPr/>
            </a:pPr>
            <a:r>
              <a:rPr lang="en-US" sz="2800" b="1" dirty="0">
                <a:solidFill>
                  <a:srgbClr val="0070C0"/>
                </a:solidFill>
                <a:latin typeface="Calibri" panose="020F0502020204030204"/>
              </a:rPr>
              <a:t>6b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Marine Sciences (CIP </a:t>
            </a:r>
            <a:r>
              <a:rPr lang="en-US" sz="2800" b="1" dirty="0">
                <a:solidFill>
                  <a:srgbClr val="4472C4"/>
                </a:solidFill>
              </a:rPr>
              <a:t>30.3201)</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10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100" dirty="0"/>
              <a:t>The proposed program expands upon USA’s existing MS and PhD programs in Marine Sciences, and will not require any additional resources to deliver. </a:t>
            </a:r>
          </a:p>
          <a:p>
            <a:pPr lvl="0"/>
            <a:endParaRPr lang="en-US" sz="1000" dirty="0"/>
          </a:p>
          <a:p>
            <a:pPr marL="285750" lvl="0" indent="-285750">
              <a:buFont typeface="Arial" panose="020B0604020202020204" pitchFamily="34" charset="0"/>
              <a:buChar char="•"/>
            </a:pPr>
            <a:r>
              <a:rPr lang="en-US" sz="2100" dirty="0"/>
              <a:t>The proposed program will take advantage of USA’s proximity to the delta and coastal regions of the State, as well as existing partnerships with maritime industries, non-governmental organizations, and federal and state resource agencies along the central Gulf of Mexico coast.  </a:t>
            </a:r>
          </a:p>
          <a:p>
            <a:endParaRPr lang="en-US" sz="1000" dirty="0"/>
          </a:p>
          <a:p>
            <a:pPr marL="285750" indent="-285750">
              <a:buFont typeface="Arial" panose="020B0604020202020204" pitchFamily="34" charset="0"/>
              <a:buChar char="•"/>
            </a:pPr>
            <a:r>
              <a:rPr lang="en-US" sz="2100" dirty="0"/>
              <a:t>The proposal includes five letters of support attesting to the need for this program: the Alabama Marine Resources Division of the Department of Conservation and Natural Resources, the Nature Conservancy, the Dauphin Island Sea Lab, the Alabama Coastal Federation, and USA’s Marine Science Student Association.</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728710D-89C9-4ED4-9158-7C052CD903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2229" y="324946"/>
            <a:ext cx="1871195" cy="1085775"/>
          </a:xfrm>
          <a:prstGeom prst="rect">
            <a:avLst/>
          </a:prstGeom>
        </p:spPr>
      </p:pic>
      <p:pic>
        <p:nvPicPr>
          <p:cNvPr id="8194" name="Picture 2" descr="See the source image">
            <a:extLst>
              <a:ext uri="{FF2B5EF4-FFF2-40B4-BE49-F238E27FC236}">
                <a16:creationId xmlns:a16="http://schemas.microsoft.com/office/drawing/2014/main" id="{C47766EF-D6AC-4AD1-840E-9BE6E6DEBE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327" y="4994026"/>
            <a:ext cx="2452345" cy="163707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e the source image">
            <a:extLst>
              <a:ext uri="{FF2B5EF4-FFF2-40B4-BE49-F238E27FC236}">
                <a16:creationId xmlns:a16="http://schemas.microsoft.com/office/drawing/2014/main" id="{10097A62-7816-4478-BB2A-0608B4628F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587" y="4987815"/>
            <a:ext cx="2608857" cy="1630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6971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A-6b: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South Alabama’s proposal to offer a</a:t>
            </a:r>
            <a:r>
              <a:rPr lang="en-US" sz="2800" dirty="0">
                <a:solidFill>
                  <a:prstClr val="black"/>
                </a:solidFill>
              </a:rPr>
              <a:t> </a:t>
            </a:r>
            <a:r>
              <a:rPr lang="en-US" sz="2800" dirty="0"/>
              <a:t>Bachelor of Science in Marine Sciences.  </a:t>
            </a:r>
          </a:p>
        </p:txBody>
      </p:sp>
    </p:spTree>
    <p:extLst>
      <p:ext uri="{BB962C8B-B14F-4D97-AF65-F5344CB8AC3E}">
        <p14:creationId xmlns:p14="http://schemas.microsoft.com/office/powerpoint/2010/main" val="1642494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7199" y="1537489"/>
            <a:ext cx="11364017" cy="5119750"/>
            <a:chOff x="521325" y="611986"/>
            <a:chExt cx="11364017" cy="511975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682" y="768555"/>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422" y="611986"/>
              <a:ext cx="1172240" cy="117224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058" y="2062354"/>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531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9790" y="3195310"/>
              <a:ext cx="1257929" cy="125792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5743" y="3149408"/>
              <a:ext cx="1257929" cy="1257929"/>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2979" y="2996722"/>
              <a:ext cx="1158463" cy="11584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596467" y="3301850"/>
              <a:ext cx="2288875" cy="718642"/>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92633" y="4389079"/>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3113954" y="653286"/>
            <a:ext cx="7994778" cy="58477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2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2041380" y="472862"/>
            <a:ext cx="1048710" cy="1040884"/>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5">
            <a:extLst>
              <a:ext uri="{FF2B5EF4-FFF2-40B4-BE49-F238E27FC236}">
                <a16:creationId xmlns:a16="http://schemas.microsoft.com/office/drawing/2014/main" id="{99C62BA9-2447-4BF6-8CE6-5C30F2DAC86F}"/>
              </a:ext>
            </a:extLst>
          </p:cNvPr>
          <p:cNvSpPr>
            <a:spLocks noGrp="1"/>
          </p:cNvSpPr>
          <p:nvPr>
            <p:ph type="sldNum" sz="quarter" idx="12"/>
          </p:nvPr>
        </p:nvSpPr>
        <p:spPr>
          <a:xfrm>
            <a:off x="9158016" y="63752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129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50164" y="234970"/>
            <a:ext cx="11091672"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Chattahoochee Valley Community College</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7a</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and Short-Term Certificate in</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    Emergency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Medical Services - Paramedic (CIP 51.0904)</a:t>
            </a:r>
          </a:p>
          <a:p>
            <a:pPr marL="0" marR="0" lvl="0" indent="0" algn="l" defTabSz="914400" rtl="0" eaLnBrk="1" fontAlgn="auto" latinLnBrk="0" hangingPunct="1">
              <a:lnSpc>
                <a:spcPct val="100000"/>
              </a:lnSpc>
              <a:buClrTx/>
              <a:buSzTx/>
              <a:buFontTx/>
              <a:buNone/>
              <a:tabLst>
                <a:tab pos="457200" algn="l"/>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100" dirty="0"/>
              <a:t>This program is designed to prepare students for national certification and licensure as Paramedics through the Alabama Department of Public Health, Office of Emergency Medical Services, and will help meet the demand for Emergency Medical Services in the state and local area.</a:t>
            </a:r>
          </a:p>
          <a:p>
            <a:endParaRPr lang="en-US" sz="2100" dirty="0"/>
          </a:p>
          <a:p>
            <a:pPr marL="342900" lvl="0" indent="-342900">
              <a:buFont typeface="Arial" panose="020B0604020202020204" pitchFamily="34" charset="0"/>
              <a:buChar char="•"/>
            </a:pPr>
            <a:r>
              <a:rPr lang="en-US" sz="2100" dirty="0"/>
              <a:t>Each semester, local EMS services request to visit classrooms with job offerings. Graduates will be prepared for employment as paramedics, emergency medical technicians, and firefighters.</a:t>
            </a:r>
          </a:p>
          <a:p>
            <a:r>
              <a:rPr lang="en-US" sz="2100" dirty="0"/>
              <a:t> </a:t>
            </a:r>
          </a:p>
          <a:p>
            <a:pPr marL="342900" lvl="0" indent="-342900">
              <a:buFont typeface="Arial" panose="020B0604020202020204" pitchFamily="34" charset="0"/>
              <a:buChar char="•"/>
            </a:pPr>
            <a:r>
              <a:rPr lang="en-US" sz="2100" dirty="0"/>
              <a:t>CVCC’s existing multiple allied health programs provide the foundation, facilities and equipment need to support this new program.</a:t>
            </a: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98ED704-6B9C-41CD-BDDA-71FE2A2FE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14" y="293126"/>
            <a:ext cx="1380226" cy="1380226"/>
          </a:xfrm>
          <a:prstGeom prst="rect">
            <a:avLst/>
          </a:prstGeom>
        </p:spPr>
      </p:pic>
      <p:pic>
        <p:nvPicPr>
          <p:cNvPr id="9218" name="Picture 2" descr="See the source image">
            <a:extLst>
              <a:ext uri="{FF2B5EF4-FFF2-40B4-BE49-F238E27FC236}">
                <a16:creationId xmlns:a16="http://schemas.microsoft.com/office/drawing/2014/main" id="{C8ED51A7-8E87-4EED-8575-33D2F77519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4436" y="5220950"/>
            <a:ext cx="2964537" cy="140815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Paramedic Graphics">
            <a:extLst>
              <a:ext uri="{FF2B5EF4-FFF2-40B4-BE49-F238E27FC236}">
                <a16:creationId xmlns:a16="http://schemas.microsoft.com/office/drawing/2014/main" id="{BE7F30F5-D7E3-4AD2-BE1A-A87DC2F0E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677" y="5285351"/>
            <a:ext cx="1240394" cy="124635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e the source image">
            <a:extLst>
              <a:ext uri="{FF2B5EF4-FFF2-40B4-BE49-F238E27FC236}">
                <a16:creationId xmlns:a16="http://schemas.microsoft.com/office/drawing/2014/main" id="{DB8A6B6C-8FD2-4156-8E20-F7864C8014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5220950"/>
            <a:ext cx="2529312" cy="142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9154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A-7a: </a:t>
            </a:r>
          </a:p>
          <a:p>
            <a:endParaRPr lang="en-US" sz="3200" b="1" dirty="0">
              <a:solidFill>
                <a:srgbClr val="0070C0"/>
              </a:solidFill>
            </a:endParaRPr>
          </a:p>
          <a:p>
            <a:pPr>
              <a:spcBef>
                <a:spcPts val="600"/>
              </a:spcBef>
              <a:tabLst>
                <a:tab pos="457200" algn="l"/>
              </a:tabLst>
              <a:defRPr/>
            </a:pPr>
            <a:r>
              <a:rPr lang="en-US" sz="2800" dirty="0"/>
              <a:t>That the Commission approve Chattahoochee Valley Community College’s proposal to offer an Associate of Applied Science and Short-Term Certificate in Emergency Medical Services - Paramedic. </a:t>
            </a:r>
          </a:p>
        </p:txBody>
      </p:sp>
    </p:spTree>
    <p:extLst>
      <p:ext uri="{BB962C8B-B14F-4D97-AF65-F5344CB8AC3E}">
        <p14:creationId xmlns:p14="http://schemas.microsoft.com/office/powerpoint/2010/main" val="31605504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23305" y="320558"/>
            <a:ext cx="11050189"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Chattahoochee Valley Community College</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7b</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Medical Laboratory </a:t>
            </a:r>
          </a:p>
          <a:p>
            <a:pPr marL="347663" marR="0" lvl="0" indent="-347663"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Technician(CIP 51.1004)</a:t>
            </a:r>
          </a:p>
          <a:p>
            <a:pPr marL="0" marR="0" lvl="0" indent="0" algn="l" defTabSz="914400" rtl="0" eaLnBrk="1" fontAlgn="auto" latinLnBrk="0" hangingPunct="1">
              <a:lnSpc>
                <a:spcPct val="100000"/>
              </a:lnSpc>
              <a:buClrTx/>
              <a:buSzTx/>
              <a:buFontTx/>
              <a:buNone/>
              <a:tabLst>
                <a:tab pos="457200" algn="l"/>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100" dirty="0"/>
              <a:t>Awareness of a need for a local Medical Laboratory Technician (MLT) program arose from discussions with local healthcare facilities and workforce regional councils pointing to the high demand in the region.</a:t>
            </a:r>
          </a:p>
          <a:p>
            <a:endParaRPr lang="en-US" sz="1000" dirty="0"/>
          </a:p>
          <a:p>
            <a:pPr marL="342900" lvl="0" indent="-342900">
              <a:buFont typeface="Arial" panose="020B0604020202020204" pitchFamily="34" charset="0"/>
              <a:buChar char="•"/>
            </a:pPr>
            <a:r>
              <a:rPr lang="en-US" sz="2100" dirty="0"/>
              <a:t>CVCC has strong partnerships with area health care facilities and currently utilizes these facilities as clinical sites for existing health science programs.</a:t>
            </a:r>
          </a:p>
          <a:p>
            <a:endParaRPr lang="en-US" sz="1000" dirty="0"/>
          </a:p>
          <a:p>
            <a:pPr marL="342900" lvl="0" indent="-342900">
              <a:buFont typeface="Arial" panose="020B0604020202020204" pitchFamily="34" charset="0"/>
              <a:buChar char="•"/>
            </a:pPr>
            <a:r>
              <a:rPr lang="en-US" sz="2100" dirty="0"/>
              <a:t>This proposal includes two letters of support from St. Francis Emory Healthcare in Columbus, Georgia and Martin Army Community Hospital in Ft., Benning, Georgia attesting to the program’s strengths and expressing the need for more technicians.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98ED704-6B9C-41CD-BDDA-71FE2A2FE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407998"/>
            <a:ext cx="1172240" cy="1172240"/>
          </a:xfrm>
          <a:prstGeom prst="rect">
            <a:avLst/>
          </a:prstGeom>
        </p:spPr>
      </p:pic>
      <p:pic>
        <p:nvPicPr>
          <p:cNvPr id="10242" name="Picture 2" descr="See the source image">
            <a:extLst>
              <a:ext uri="{FF2B5EF4-FFF2-40B4-BE49-F238E27FC236}">
                <a16:creationId xmlns:a16="http://schemas.microsoft.com/office/drawing/2014/main" id="{4A1B2809-91E6-4669-B6A1-43DF25D537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7608" y="5114464"/>
            <a:ext cx="2523744" cy="140909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ee the source image">
            <a:extLst>
              <a:ext uri="{FF2B5EF4-FFF2-40B4-BE49-F238E27FC236}">
                <a16:creationId xmlns:a16="http://schemas.microsoft.com/office/drawing/2014/main" id="{E652FEB4-D84B-4A3C-B7CA-81D67046CA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360" y="5128352"/>
            <a:ext cx="1056818" cy="14090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ee the source image">
            <a:extLst>
              <a:ext uri="{FF2B5EF4-FFF2-40B4-BE49-F238E27FC236}">
                <a16:creationId xmlns:a16="http://schemas.microsoft.com/office/drawing/2014/main" id="{5FFCF14B-2F3A-4D52-9F50-B5EAC6F4A4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186" y="5101154"/>
            <a:ext cx="2133600" cy="142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87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A-7b: </a:t>
            </a:r>
          </a:p>
          <a:p>
            <a:endParaRPr lang="en-US" sz="3200" b="1" dirty="0">
              <a:solidFill>
                <a:srgbClr val="0070C0"/>
              </a:solidFill>
            </a:endParaRPr>
          </a:p>
          <a:p>
            <a:pPr>
              <a:spcBef>
                <a:spcPts val="600"/>
              </a:spcBef>
              <a:tabLst>
                <a:tab pos="457200" algn="l"/>
              </a:tabLst>
              <a:defRPr/>
            </a:pPr>
            <a:r>
              <a:rPr lang="en-US" sz="2800" dirty="0"/>
              <a:t>That the Commission approve Chattahoochee Valley Community College’s proposal to offer an Associate of Applied Science in Medical Laboratory Technician. </a:t>
            </a:r>
          </a:p>
        </p:txBody>
      </p:sp>
    </p:spTree>
    <p:extLst>
      <p:ext uri="{BB962C8B-B14F-4D97-AF65-F5344CB8AC3E}">
        <p14:creationId xmlns:p14="http://schemas.microsoft.com/office/powerpoint/2010/main" val="13148992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429082"/>
            <a:ext cx="10440141"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Gadsden State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8.</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and Certificate in Dental </a:t>
            </a:r>
          </a:p>
          <a:p>
            <a:pPr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Assistant</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(CIP 51.0601)</a:t>
            </a:r>
          </a:p>
          <a:p>
            <a:pPr marL="0" marR="0" lvl="0" indent="0" algn="l" defTabSz="914400" rtl="0" eaLnBrk="1" fontAlgn="auto" latinLnBrk="0" hangingPunct="1">
              <a:lnSpc>
                <a:spcPct val="100000"/>
              </a:lnSpc>
              <a:buClrTx/>
              <a:buSzTx/>
              <a:buFontTx/>
              <a:buNone/>
              <a:tabLst>
                <a:tab pos="457200" algn="l"/>
              </a:tabLst>
              <a:defRPr/>
            </a:pP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This program will help meet statewide industry demand for dental assistants (SOC 31-9091), which are included on the State’s In-Demand Occupations List.</a:t>
            </a:r>
          </a:p>
          <a:p>
            <a:r>
              <a:rPr lang="en-US" sz="2200" dirty="0"/>
              <a:t> </a:t>
            </a:r>
          </a:p>
          <a:p>
            <a:pPr marL="342900" lvl="0" indent="-342900">
              <a:buFont typeface="Arial" panose="020B0604020202020204" pitchFamily="34" charset="0"/>
              <a:buChar char="•"/>
            </a:pPr>
            <a:r>
              <a:rPr lang="en-US" sz="2200" dirty="0"/>
              <a:t>This proposal includes five letters of support from local employers and economic developers attesting to the need for this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1D6F4B3-67AB-48EB-8FDF-20E9F37FA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560" y="555575"/>
            <a:ext cx="1479952" cy="860222"/>
          </a:xfrm>
          <a:prstGeom prst="rect">
            <a:avLst/>
          </a:prstGeom>
        </p:spPr>
      </p:pic>
      <p:pic>
        <p:nvPicPr>
          <p:cNvPr id="11266" name="Picture 2" descr="See the source image">
            <a:extLst>
              <a:ext uri="{FF2B5EF4-FFF2-40B4-BE49-F238E27FC236}">
                <a16:creationId xmlns:a16="http://schemas.microsoft.com/office/drawing/2014/main" id="{5B31356F-053F-4740-B5A4-C6E2B1F10B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2484" y="4398763"/>
            <a:ext cx="2837778" cy="189185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Dental Assistants Rock">
            <a:extLst>
              <a:ext uri="{FF2B5EF4-FFF2-40B4-BE49-F238E27FC236}">
                <a16:creationId xmlns:a16="http://schemas.microsoft.com/office/drawing/2014/main" id="{1B9B02FB-9BCB-4F31-BB61-7C999C08A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013" y="4487439"/>
            <a:ext cx="16573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ee the source image">
            <a:extLst>
              <a:ext uri="{FF2B5EF4-FFF2-40B4-BE49-F238E27FC236}">
                <a16:creationId xmlns:a16="http://schemas.microsoft.com/office/drawing/2014/main" id="{C318823F-7895-4351-B144-66A9B2DB1E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1114" y="4410572"/>
            <a:ext cx="3078898" cy="189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983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C0D340-B37C-4D59-A79F-CA7168098CA4}"/>
              </a:ext>
            </a:extLst>
          </p:cNvPr>
          <p:cNvPicPr>
            <a:picLocks noChangeAspect="1"/>
          </p:cNvPicPr>
          <p:nvPr/>
        </p:nvPicPr>
        <p:blipFill>
          <a:blip r:embed="rId2"/>
          <a:stretch>
            <a:fillRect/>
          </a:stretch>
        </p:blipFill>
        <p:spPr>
          <a:xfrm>
            <a:off x="6817617" y="0"/>
            <a:ext cx="5015700" cy="6721475"/>
          </a:xfrm>
          <a:prstGeom prst="rect">
            <a:avLst/>
          </a:prstGeom>
        </p:spPr>
      </p:pic>
      <p:sp>
        <p:nvSpPr>
          <p:cNvPr id="4" name="Slide Number Placeholder 3">
            <a:extLst>
              <a:ext uri="{FF2B5EF4-FFF2-40B4-BE49-F238E27FC236}">
                <a16:creationId xmlns:a16="http://schemas.microsoft.com/office/drawing/2014/main" id="{D3747551-4074-4C44-BB1F-FE1B939858E7}"/>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a:t>
            </a:fld>
            <a:endParaRPr lang="en-US">
              <a:solidFill>
                <a:srgbClr val="46464A">
                  <a:lumMod val="60000"/>
                  <a:lumOff val="40000"/>
                </a:srgbClr>
              </a:solidFill>
            </a:endParaRPr>
          </a:p>
        </p:txBody>
      </p:sp>
      <p:pic>
        <p:nvPicPr>
          <p:cNvPr id="6" name="Picture 5">
            <a:extLst>
              <a:ext uri="{FF2B5EF4-FFF2-40B4-BE49-F238E27FC236}">
                <a16:creationId xmlns:a16="http://schemas.microsoft.com/office/drawing/2014/main" id="{0176EE3A-E659-430D-B318-CAEBBDC7535C}"/>
              </a:ext>
            </a:extLst>
          </p:cNvPr>
          <p:cNvPicPr>
            <a:picLocks noChangeAspect="1"/>
          </p:cNvPicPr>
          <p:nvPr/>
        </p:nvPicPr>
        <p:blipFill>
          <a:blip r:embed="rId3"/>
          <a:stretch>
            <a:fillRect/>
          </a:stretch>
        </p:blipFill>
        <p:spPr>
          <a:xfrm>
            <a:off x="262341" y="1709790"/>
            <a:ext cx="6555276" cy="4898229"/>
          </a:xfrm>
          <a:prstGeom prst="rect">
            <a:avLst/>
          </a:prstGeom>
        </p:spPr>
      </p:pic>
      <p:pic>
        <p:nvPicPr>
          <p:cNvPr id="7" name="Picture 6">
            <a:extLst>
              <a:ext uri="{FF2B5EF4-FFF2-40B4-BE49-F238E27FC236}">
                <a16:creationId xmlns:a16="http://schemas.microsoft.com/office/drawing/2014/main" id="{6D243C0A-9435-4FA4-8E6A-6DE1E860AB0B}"/>
              </a:ext>
            </a:extLst>
          </p:cNvPr>
          <p:cNvPicPr>
            <a:picLocks noChangeAspect="1"/>
          </p:cNvPicPr>
          <p:nvPr/>
        </p:nvPicPr>
        <p:blipFill>
          <a:blip r:embed="rId4"/>
          <a:stretch>
            <a:fillRect/>
          </a:stretch>
        </p:blipFill>
        <p:spPr>
          <a:xfrm>
            <a:off x="262341" y="249980"/>
            <a:ext cx="6653048" cy="1459811"/>
          </a:xfrm>
          <a:prstGeom prst="rect">
            <a:avLst/>
          </a:prstGeom>
        </p:spPr>
      </p:pic>
    </p:spTree>
    <p:extLst>
      <p:ext uri="{BB962C8B-B14F-4D97-AF65-F5344CB8AC3E}">
        <p14:creationId xmlns:p14="http://schemas.microsoft.com/office/powerpoint/2010/main" val="30336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A-8: </a:t>
            </a:r>
          </a:p>
          <a:p>
            <a:endParaRPr lang="en-US" sz="3200" b="1" dirty="0">
              <a:solidFill>
                <a:srgbClr val="0070C0"/>
              </a:solidFill>
            </a:endParaRPr>
          </a:p>
          <a:p>
            <a:pPr>
              <a:spcBef>
                <a:spcPts val="600"/>
              </a:spcBef>
              <a:tabLst>
                <a:tab pos="457200" algn="l"/>
              </a:tabLst>
              <a:defRPr/>
            </a:pPr>
            <a:r>
              <a:rPr lang="en-US" sz="2800" dirty="0"/>
              <a:t>That the Commission approve the Gadsden State Community College’s proposal to offer an Associate of Applied Science and Certificate in Dental Assistant. </a:t>
            </a:r>
          </a:p>
        </p:txBody>
      </p:sp>
    </p:spTree>
    <p:extLst>
      <p:ext uri="{BB962C8B-B14F-4D97-AF65-F5344CB8AC3E}">
        <p14:creationId xmlns:p14="http://schemas.microsoft.com/office/powerpoint/2010/main" val="40782931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73024" y="375422"/>
            <a:ext cx="11045952" cy="3939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Lurleen B. Wallace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9.</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Building Construction </a:t>
            </a:r>
          </a:p>
          <a:p>
            <a:pPr marR="0" lvl="0" indent="347663"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46.0415)</a:t>
            </a:r>
          </a:p>
          <a:p>
            <a:pPr marL="0" marR="0" lvl="0" indent="0" algn="l" defTabSz="914400" rtl="0" eaLnBrk="1" fontAlgn="auto" latinLnBrk="0" hangingPunct="1">
              <a:lnSpc>
                <a:spcPct val="100000"/>
              </a:lnSpc>
              <a:buClrTx/>
              <a:buSzTx/>
              <a:buFontTx/>
              <a:buNone/>
              <a:tabLst>
                <a:tab pos="457200" algn="l"/>
              </a:tabLst>
              <a:defRPr/>
            </a:pP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This program will help meet industry demand for skilled construction trades workers, which appear on Alabama’s Statewide In-Demand Occupations List.</a:t>
            </a:r>
          </a:p>
          <a:p>
            <a:endParaRPr lang="en-US" sz="2200" dirty="0"/>
          </a:p>
          <a:p>
            <a:pPr marL="342900" indent="-342900">
              <a:buFont typeface="Arial" panose="020B0604020202020204" pitchFamily="34" charset="0"/>
              <a:buChar char="•"/>
            </a:pPr>
            <a:r>
              <a:rPr lang="en-US" sz="2200" dirty="0"/>
              <a:t>This proposal includes four letters of strong support from the following future industry partners and local officials: Wyatt Sasser Construction, Wright Brothers Construction, Crenshaw County Commission, Crenshaw County Schools.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E36BD3A-4F63-400C-8537-F2E980D2A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771" y="371526"/>
            <a:ext cx="1161289" cy="1152000"/>
          </a:xfrm>
          <a:prstGeom prst="rect">
            <a:avLst/>
          </a:prstGeom>
        </p:spPr>
      </p:pic>
      <p:pic>
        <p:nvPicPr>
          <p:cNvPr id="12290" name="Picture 2" descr="See the source image">
            <a:extLst>
              <a:ext uri="{FF2B5EF4-FFF2-40B4-BE49-F238E27FC236}">
                <a16:creationId xmlns:a16="http://schemas.microsoft.com/office/drawing/2014/main" id="{F40C3870-CB01-43E0-9D44-E602E365CE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098" y="4524908"/>
            <a:ext cx="2587814" cy="172467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a:extLst>
              <a:ext uri="{FF2B5EF4-FFF2-40B4-BE49-F238E27FC236}">
                <a16:creationId xmlns:a16="http://schemas.microsoft.com/office/drawing/2014/main" id="{2A58A6C8-E54E-4774-BC73-E194259B7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7874" y="4522654"/>
            <a:ext cx="2940022" cy="172693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ee the source image">
            <a:extLst>
              <a:ext uri="{FF2B5EF4-FFF2-40B4-BE49-F238E27FC236}">
                <a16:creationId xmlns:a16="http://schemas.microsoft.com/office/drawing/2014/main" id="{EF5A237D-F968-4609-8208-81CD60348A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8564" y="4690872"/>
            <a:ext cx="2341636" cy="136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742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A-9: </a:t>
            </a:r>
          </a:p>
          <a:p>
            <a:endParaRPr lang="en-US" sz="3200" b="1" dirty="0">
              <a:solidFill>
                <a:srgbClr val="0070C0"/>
              </a:solidFill>
            </a:endParaRPr>
          </a:p>
          <a:p>
            <a:pPr>
              <a:spcBef>
                <a:spcPts val="600"/>
              </a:spcBef>
              <a:tabLst>
                <a:tab pos="457200" algn="l"/>
              </a:tabLst>
              <a:defRPr/>
            </a:pPr>
            <a:r>
              <a:rPr lang="en-US" sz="2800" dirty="0"/>
              <a:t>That the Commission approve the Lurleen B. Wallace Community College’s proposal to offer an Associate of Applied Science in Building Construction. </a:t>
            </a:r>
          </a:p>
        </p:txBody>
      </p:sp>
    </p:spTree>
    <p:extLst>
      <p:ext uri="{BB962C8B-B14F-4D97-AF65-F5344CB8AC3E}">
        <p14:creationId xmlns:p14="http://schemas.microsoft.com/office/powerpoint/2010/main" val="35491207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671026" y="1663846"/>
            <a:ext cx="10849947" cy="3447098"/>
          </a:xfrm>
          <a:prstGeom prst="rect">
            <a:avLst/>
          </a:prstGeom>
          <a:noFill/>
        </p:spPr>
        <p:txBody>
          <a:bodyPr wrap="square" rtlCol="0">
            <a:spAutoFit/>
          </a:bodyPr>
          <a:lstStyle/>
          <a:p>
            <a:pPr marL="457200" indent="-457200" defTabSz="685800">
              <a:spcAft>
                <a:spcPts val="1000"/>
              </a:spcAft>
              <a:buFontTx/>
              <a:buAutoNum type="arabicPeriod"/>
              <a:defRPr/>
            </a:pPr>
            <a:r>
              <a:rPr lang="en-US" sz="2400" dirty="0">
                <a:solidFill>
                  <a:prstClr val="black"/>
                </a:solidFill>
              </a:rPr>
              <a:t>Implementation of Non-Degree Programs at Senior Institutions</a:t>
            </a:r>
          </a:p>
          <a:p>
            <a:pPr marL="457200" indent="-457200" defTabSz="685800">
              <a:spcAft>
                <a:spcPts val="1000"/>
              </a:spcAft>
              <a:buFontTx/>
              <a:buAutoNum type="arabicPeriod"/>
              <a:defRPr/>
            </a:pPr>
            <a:r>
              <a:rPr lang="en-US" sz="2400" dirty="0">
                <a:solidFill>
                  <a:prstClr val="black"/>
                </a:solidFill>
              </a:rPr>
              <a:t>Changes to the Academic Program Inventory</a:t>
            </a:r>
          </a:p>
          <a:p>
            <a:pPr marL="457200" indent="-457200" defTabSz="685800">
              <a:spcAft>
                <a:spcPts val="1000"/>
              </a:spcAft>
              <a:buFontTx/>
              <a:buAutoNum type="arabicPeriod"/>
              <a:defRPr/>
            </a:pPr>
            <a:r>
              <a:rPr lang="en-US" sz="2400" dirty="0">
                <a:solidFill>
                  <a:prstClr val="black"/>
                </a:solidFill>
              </a:rPr>
              <a:t>Implementation of Distance Education Programs</a:t>
            </a:r>
          </a:p>
          <a:p>
            <a:pPr marL="457200" indent="-457200" defTabSz="685800">
              <a:spcAft>
                <a:spcPts val="1000"/>
              </a:spcAft>
              <a:buFontTx/>
              <a:buAutoNum type="arabicPeriod"/>
              <a:defRPr/>
            </a:pPr>
            <a:r>
              <a:rPr lang="en-US" sz="2400" dirty="0">
                <a:solidFill>
                  <a:prstClr val="black"/>
                </a:solidFill>
              </a:rPr>
              <a:t>Updates to Units of Instruction, Research, Public Service, and Administration</a:t>
            </a:r>
          </a:p>
          <a:p>
            <a:pPr marL="457200" indent="-457200" defTabSz="685800">
              <a:spcAft>
                <a:spcPts val="1000"/>
              </a:spcAft>
              <a:buFontTx/>
              <a:buAutoNum type="arabicPeriod"/>
              <a:defRPr/>
            </a:pPr>
            <a:r>
              <a:rPr lang="en-US" sz="2400" dirty="0">
                <a:solidFill>
                  <a:prstClr val="black"/>
                </a:solidFill>
              </a:rPr>
              <a:t>Extensions/Alterations to Existing Programs of Instruction</a:t>
            </a:r>
          </a:p>
          <a:p>
            <a:pPr marL="457200" indent="-457200" defTabSz="685800">
              <a:spcAft>
                <a:spcPts val="1000"/>
              </a:spcAft>
              <a:buFontTx/>
              <a:buAutoNum type="arabicPeriod"/>
              <a:defRPr/>
            </a:pPr>
            <a:r>
              <a:rPr lang="en-US" sz="2400" dirty="0">
                <a:solidFill>
                  <a:prstClr val="black"/>
                </a:solidFill>
              </a:rPr>
              <a:t>Implementation of New Short Certificate Programs (Less than 30 Semester Hours)</a:t>
            </a:r>
          </a:p>
          <a:p>
            <a:pPr marL="457200" indent="-457200" defTabSz="685800">
              <a:spcAft>
                <a:spcPts val="1000"/>
              </a:spcAft>
              <a:buFont typeface="+mj-lt"/>
              <a:buAutoNum type="arabicPeriod"/>
              <a:defRPr/>
            </a:pPr>
            <a:r>
              <a:rPr lang="en-US" sz="2400" dirty="0">
                <a:solidFill>
                  <a:prstClr val="black"/>
                </a:solidFill>
              </a:rPr>
              <a:t>Summary of Post-Implementation Reports</a:t>
            </a:r>
          </a:p>
        </p:txBody>
      </p:sp>
      <p:sp>
        <p:nvSpPr>
          <p:cNvPr id="7" name="Rectangle 2"/>
          <p:cNvSpPr txBox="1">
            <a:spLocks noChangeArrowheads="1"/>
          </p:cNvSpPr>
          <p:nvPr/>
        </p:nvSpPr>
        <p:spPr>
          <a:xfrm>
            <a:off x="2667000" y="497180"/>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B.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024741" y="136525"/>
            <a:ext cx="1610532" cy="1610532"/>
          </a:xfrm>
          <a:prstGeom prst="rect">
            <a:avLst/>
          </a:prstGeom>
        </p:spPr>
      </p:pic>
    </p:spTree>
    <p:extLst>
      <p:ext uri="{BB962C8B-B14F-4D97-AF65-F5344CB8AC3E}">
        <p14:creationId xmlns:p14="http://schemas.microsoft.com/office/powerpoint/2010/main" val="27051694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450621" y="859899"/>
            <a:ext cx="9290758" cy="342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1435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114300">
              <a:buFont typeface="Arial" panose="020B0604020202020204" pitchFamily="34" charset="0"/>
              <a:buChar char="•"/>
            </a:pPr>
            <a:r>
              <a:rPr lang="en-US" sz="2600" dirty="0"/>
              <a:t>Athens State University: MEd in Career and Technical Education</a:t>
            </a:r>
          </a:p>
          <a:p>
            <a:pPr marL="342900" lvl="0" indent="114300"/>
            <a:r>
              <a:rPr lang="en-US" sz="2600" dirty="0"/>
              <a:t>	(CIP 13.1319)</a:t>
            </a:r>
          </a:p>
          <a:p>
            <a:pPr marL="342900" indent="114300"/>
            <a:endParaRPr lang="en-US" sz="2400" dirty="0"/>
          </a:p>
          <a:p>
            <a:pPr marL="342900" lvl="0" indent="114300">
              <a:buFont typeface="Arial" panose="020B0604020202020204" pitchFamily="34" charset="0"/>
              <a:buChar char="•"/>
            </a:pPr>
            <a:r>
              <a:rPr lang="en-US" sz="2600" dirty="0"/>
              <a:t>Auburn University: MA in Counseling Psychology (CIP 42.2803)</a:t>
            </a:r>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290601" y="776255"/>
            <a:ext cx="9610798" cy="2840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457200" marR="0" lvl="0" algn="l" defTabSz="914400" rtl="0" eaLnBrk="1" fontAlgn="auto" latinLnBrk="0" hangingPunct="1">
              <a:lnSpc>
                <a:spcPct val="100000"/>
              </a:lnSpc>
              <a:spcBef>
                <a:spcPct val="20000"/>
              </a:spcBef>
              <a:spcAft>
                <a:spcPts val="600"/>
              </a:spcAft>
              <a:buClrTx/>
              <a:buSzTx/>
              <a:tabLst>
                <a:tab pos="4572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39725" indent="117475">
              <a:buFont typeface="Arial" panose="020B0604020202020204" pitchFamily="34" charset="0"/>
              <a:buChar char="•"/>
            </a:pPr>
            <a:r>
              <a:rPr lang="en-US" sz="2800" dirty="0"/>
              <a:t> None</a:t>
            </a:r>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126</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B: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C.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127</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18922815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CDBF-C2A7-4C2C-B1EA-6D35C0520B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A790A6-232D-47CD-8B16-578A4384EF3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38BF420-86BD-448A-8B75-DD67ADD3F9BF}"/>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128</a:t>
            </a:fld>
            <a:endParaRPr lang="en-US">
              <a:solidFill>
                <a:srgbClr val="46464A">
                  <a:lumMod val="60000"/>
                  <a:lumOff val="40000"/>
                </a:srgbClr>
              </a:solidFill>
            </a:endParaRPr>
          </a:p>
        </p:txBody>
      </p:sp>
    </p:spTree>
    <p:extLst>
      <p:ext uri="{BB962C8B-B14F-4D97-AF65-F5344CB8AC3E}">
        <p14:creationId xmlns:p14="http://schemas.microsoft.com/office/powerpoint/2010/main" val="4583377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501A-2EE1-4EEA-B784-769923FE69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C012E5-0F50-46E8-8E34-4BC22F9CDF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8EE76BD-F9A4-4138-ACE8-980ED8A391AA}"/>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129</a:t>
            </a:fld>
            <a:endParaRPr lang="en-US">
              <a:solidFill>
                <a:srgbClr val="46464A">
                  <a:lumMod val="60000"/>
                  <a:lumOff val="40000"/>
                </a:srgbClr>
              </a:solidFill>
            </a:endParaRPr>
          </a:p>
        </p:txBody>
      </p:sp>
    </p:spTree>
    <p:extLst>
      <p:ext uri="{BB962C8B-B14F-4D97-AF65-F5344CB8AC3E}">
        <p14:creationId xmlns:p14="http://schemas.microsoft.com/office/powerpoint/2010/main" val="1915440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65E5D4-DF51-4510-A3DC-DFB6BC9B0C6C}"/>
              </a:ext>
            </a:extLst>
          </p:cNvPr>
          <p:cNvSpPr txBox="1"/>
          <p:nvPr/>
        </p:nvSpPr>
        <p:spPr>
          <a:xfrm>
            <a:off x="2949511" y="2798064"/>
            <a:ext cx="6292977" cy="1046440"/>
          </a:xfrm>
          <a:prstGeom prst="rect">
            <a:avLst/>
          </a:prstGeom>
          <a:noFill/>
        </p:spPr>
        <p:txBody>
          <a:bodyPr wrap="square" rtlCol="0">
            <a:spAutoFit/>
          </a:bodyPr>
          <a:lstStyle/>
          <a:p>
            <a:r>
              <a:rPr lang="en-US" sz="4400" b="1" dirty="0">
                <a:solidFill>
                  <a:srgbClr val="4472C4"/>
                </a:solidFill>
              </a:rPr>
              <a:t>Developmental Education</a:t>
            </a:r>
            <a:endParaRPr lang="en-US" dirty="0">
              <a:solidFill>
                <a:srgbClr val="4472C4"/>
              </a:solidFill>
            </a:endParaRPr>
          </a:p>
          <a:p>
            <a:endParaRPr lang="en-US" dirty="0"/>
          </a:p>
        </p:txBody>
      </p:sp>
      <p:pic>
        <p:nvPicPr>
          <p:cNvPr id="3" name="Picture 2">
            <a:extLst>
              <a:ext uri="{FF2B5EF4-FFF2-40B4-BE49-F238E27FC236}">
                <a16:creationId xmlns:a16="http://schemas.microsoft.com/office/drawing/2014/main" id="{4F94C383-81F0-4B37-B4E8-69309C5AECCA}"/>
              </a:ext>
            </a:extLst>
          </p:cNvPr>
          <p:cNvPicPr>
            <a:picLocks noChangeAspect="1"/>
          </p:cNvPicPr>
          <p:nvPr/>
        </p:nvPicPr>
        <p:blipFill>
          <a:blip r:embed="rId2"/>
          <a:stretch>
            <a:fillRect/>
          </a:stretch>
        </p:blipFill>
        <p:spPr>
          <a:xfrm>
            <a:off x="687156" y="0"/>
            <a:ext cx="10231762" cy="6858000"/>
          </a:xfrm>
          <a:prstGeom prst="rect">
            <a:avLst/>
          </a:prstGeom>
        </p:spPr>
      </p:pic>
      <p:cxnSp>
        <p:nvCxnSpPr>
          <p:cNvPr id="6" name="Straight Connector 5">
            <a:extLst>
              <a:ext uri="{FF2B5EF4-FFF2-40B4-BE49-F238E27FC236}">
                <a16:creationId xmlns:a16="http://schemas.microsoft.com/office/drawing/2014/main" id="{339083B9-F34C-47A7-9361-2E4D39BF2BB3}"/>
              </a:ext>
            </a:extLst>
          </p:cNvPr>
          <p:cNvCxnSpPr>
            <a:cxnSpLocks/>
          </p:cNvCxnSpPr>
          <p:nvPr/>
        </p:nvCxnSpPr>
        <p:spPr>
          <a:xfrm>
            <a:off x="6862438" y="2388094"/>
            <a:ext cx="29740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55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5AE3A7-6527-4707-BC85-136C5927D4C3}"/>
              </a:ext>
            </a:extLst>
          </p:cNvPr>
          <p:cNvSpPr txBox="1"/>
          <p:nvPr/>
        </p:nvSpPr>
        <p:spPr>
          <a:xfrm>
            <a:off x="388188" y="508958"/>
            <a:ext cx="3761118" cy="20313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2020-2021</a:t>
            </a:r>
          </a:p>
          <a:p>
            <a:pPr algn="ctr"/>
            <a:r>
              <a:rPr lang="en-US" b="1" dirty="0">
                <a:latin typeface="Arial" panose="020B0604020202020204" pitchFamily="34" charset="0"/>
                <a:cs typeface="Arial" panose="020B0604020202020204" pitchFamily="34" charset="0"/>
              </a:rPr>
              <a:t>High School Graduates</a:t>
            </a:r>
          </a:p>
          <a:p>
            <a:pPr algn="ctr"/>
            <a:r>
              <a:rPr lang="en-US" b="1" dirty="0">
                <a:latin typeface="Arial" panose="020B0604020202020204" pitchFamily="34" charset="0"/>
                <a:cs typeface="Arial" panose="020B0604020202020204" pitchFamily="34" charset="0"/>
              </a:rPr>
              <a:t>Who Enrolled in </a:t>
            </a:r>
          </a:p>
          <a:p>
            <a:pPr algn="ctr"/>
            <a:r>
              <a:rPr lang="en-US" b="1" dirty="0">
                <a:latin typeface="Arial" panose="020B0604020202020204" pitchFamily="34" charset="0"/>
                <a:cs typeface="Arial" panose="020B0604020202020204" pitchFamily="34" charset="0"/>
              </a:rPr>
              <a:t>Alabama Public Institutions</a:t>
            </a:r>
          </a:p>
          <a:p>
            <a:pPr algn="ctr"/>
            <a:r>
              <a:rPr lang="en-US" b="1" dirty="0">
                <a:latin typeface="Arial" panose="020B0604020202020204" pitchFamily="34" charset="0"/>
                <a:cs typeface="Arial" panose="020B0604020202020204" pitchFamily="34" charset="0"/>
              </a:rPr>
              <a:t>Fall 2021</a:t>
            </a:r>
          </a:p>
          <a:p>
            <a:pPr algn="ctr"/>
            <a:r>
              <a:rPr lang="en-US" b="1" dirty="0">
                <a:latin typeface="Arial" panose="020B0604020202020204" pitchFamily="34" charset="0"/>
                <a:cs typeface="Arial" panose="020B0604020202020204" pitchFamily="34" charset="0"/>
              </a:rPr>
              <a:t>and were </a:t>
            </a:r>
            <a:r>
              <a:rPr lang="en-US" b="1" dirty="0">
                <a:solidFill>
                  <a:schemeClr val="accent2">
                    <a:lumMod val="50000"/>
                  </a:schemeClr>
                </a:solidFill>
                <a:latin typeface="Arial" panose="020B0604020202020204" pitchFamily="34" charset="0"/>
                <a:cs typeface="Arial" panose="020B0604020202020204" pitchFamily="34" charset="0"/>
              </a:rPr>
              <a:t>Enrolled in</a:t>
            </a:r>
          </a:p>
          <a:p>
            <a:pPr algn="ctr"/>
            <a:r>
              <a:rPr lang="en-US" b="1" dirty="0">
                <a:solidFill>
                  <a:schemeClr val="accent2">
                    <a:lumMod val="50000"/>
                  </a:schemeClr>
                </a:solidFill>
                <a:latin typeface="Arial" panose="020B0604020202020204" pitchFamily="34" charset="0"/>
                <a:cs typeface="Arial" panose="020B0604020202020204" pitchFamily="34" charset="0"/>
              </a:rPr>
              <a:t>Remedial English</a:t>
            </a:r>
          </a:p>
        </p:txBody>
      </p:sp>
      <p:sp>
        <p:nvSpPr>
          <p:cNvPr id="3" name="TextBox 2">
            <a:extLst>
              <a:ext uri="{FF2B5EF4-FFF2-40B4-BE49-F238E27FC236}">
                <a16:creationId xmlns:a16="http://schemas.microsoft.com/office/drawing/2014/main" id="{A368EBB4-B468-4516-B81A-2525E776D905}"/>
              </a:ext>
            </a:extLst>
          </p:cNvPr>
          <p:cNvSpPr txBox="1"/>
          <p:nvPr/>
        </p:nvSpPr>
        <p:spPr>
          <a:xfrm>
            <a:off x="1354698" y="2838696"/>
            <a:ext cx="1828098" cy="369332"/>
          </a:xfrm>
          <a:prstGeom prst="rect">
            <a:avLst/>
          </a:prstGeom>
          <a:noFill/>
        </p:spPr>
        <p:txBody>
          <a:bodyPr wrap="square" rtlCol="0">
            <a:spAutoFit/>
          </a:bodyPr>
          <a:lstStyle/>
          <a:p>
            <a:r>
              <a:rPr lang="en-US" dirty="0"/>
              <a:t>Remedial English</a:t>
            </a:r>
          </a:p>
        </p:txBody>
      </p:sp>
      <p:sp>
        <p:nvSpPr>
          <p:cNvPr id="4" name="TextBox 3">
            <a:extLst>
              <a:ext uri="{FF2B5EF4-FFF2-40B4-BE49-F238E27FC236}">
                <a16:creationId xmlns:a16="http://schemas.microsoft.com/office/drawing/2014/main" id="{8C481F97-7F03-4FEC-90BC-9B77141CF030}"/>
              </a:ext>
            </a:extLst>
          </p:cNvPr>
          <p:cNvSpPr txBox="1"/>
          <p:nvPr/>
        </p:nvSpPr>
        <p:spPr>
          <a:xfrm>
            <a:off x="1184197" y="3316763"/>
            <a:ext cx="2169100" cy="369332"/>
          </a:xfrm>
          <a:prstGeom prst="rect">
            <a:avLst/>
          </a:prstGeom>
          <a:noFill/>
        </p:spPr>
        <p:txBody>
          <a:bodyPr wrap="square" rtlCol="0">
            <a:spAutoFit/>
          </a:bodyPr>
          <a:lstStyle/>
          <a:p>
            <a:r>
              <a:rPr lang="en-US" dirty="0"/>
              <a:t>All Races/Ethnicities</a:t>
            </a:r>
          </a:p>
        </p:txBody>
      </p:sp>
      <p:sp>
        <p:nvSpPr>
          <p:cNvPr id="5" name="TextBox 4">
            <a:extLst>
              <a:ext uri="{FF2B5EF4-FFF2-40B4-BE49-F238E27FC236}">
                <a16:creationId xmlns:a16="http://schemas.microsoft.com/office/drawing/2014/main" id="{D2ADC9CA-532D-4EDD-9AF1-5BADB7CDC566}"/>
              </a:ext>
            </a:extLst>
          </p:cNvPr>
          <p:cNvSpPr txBox="1"/>
          <p:nvPr/>
        </p:nvSpPr>
        <p:spPr>
          <a:xfrm>
            <a:off x="891468" y="5206251"/>
            <a:ext cx="2907101" cy="646331"/>
          </a:xfrm>
          <a:prstGeom prst="rect">
            <a:avLst/>
          </a:prstGeom>
          <a:noFill/>
        </p:spPr>
        <p:txBody>
          <a:bodyPr wrap="square" rtlCol="0">
            <a:spAutoFit/>
          </a:bodyPr>
          <a:lstStyle/>
          <a:p>
            <a:pPr algn="ctr"/>
            <a:r>
              <a:rPr lang="en-US" dirty="0"/>
              <a:t>State Total Remediation</a:t>
            </a:r>
          </a:p>
          <a:p>
            <a:pPr algn="ctr"/>
            <a:r>
              <a:rPr lang="en-US" dirty="0"/>
              <a:t>English 10%</a:t>
            </a:r>
          </a:p>
        </p:txBody>
      </p:sp>
      <p:pic>
        <p:nvPicPr>
          <p:cNvPr id="6" name="Picture 5">
            <a:extLst>
              <a:ext uri="{FF2B5EF4-FFF2-40B4-BE49-F238E27FC236}">
                <a16:creationId xmlns:a16="http://schemas.microsoft.com/office/drawing/2014/main" id="{5F22C1B6-EB7D-497C-8DA9-AEFB773669C0}"/>
              </a:ext>
            </a:extLst>
          </p:cNvPr>
          <p:cNvPicPr>
            <a:picLocks noChangeAspect="1"/>
          </p:cNvPicPr>
          <p:nvPr/>
        </p:nvPicPr>
        <p:blipFill>
          <a:blip r:embed="rId2"/>
          <a:stretch>
            <a:fillRect/>
          </a:stretch>
        </p:blipFill>
        <p:spPr>
          <a:xfrm>
            <a:off x="4099588" y="8627"/>
            <a:ext cx="6243483" cy="6791428"/>
          </a:xfrm>
          <a:prstGeom prst="rect">
            <a:avLst/>
          </a:prstGeom>
        </p:spPr>
      </p:pic>
      <p:sp>
        <p:nvSpPr>
          <p:cNvPr id="7" name="TextBox 6">
            <a:extLst>
              <a:ext uri="{FF2B5EF4-FFF2-40B4-BE49-F238E27FC236}">
                <a16:creationId xmlns:a16="http://schemas.microsoft.com/office/drawing/2014/main" id="{19FB2BDB-95F7-4001-9345-C9C4CC62634C}"/>
              </a:ext>
            </a:extLst>
          </p:cNvPr>
          <p:cNvSpPr txBox="1"/>
          <p:nvPr/>
        </p:nvSpPr>
        <p:spPr>
          <a:xfrm>
            <a:off x="833460" y="3984508"/>
            <a:ext cx="3023118" cy="1200329"/>
          </a:xfrm>
          <a:prstGeom prst="rect">
            <a:avLst/>
          </a:prstGeom>
          <a:noFill/>
        </p:spPr>
        <p:txBody>
          <a:bodyPr wrap="square" rtlCol="0">
            <a:spAutoFit/>
          </a:bodyPr>
          <a:lstStyle/>
          <a:p>
            <a:pPr algn="ctr"/>
            <a:r>
              <a:rPr lang="en-US" dirty="0">
                <a:solidFill>
                  <a:schemeClr val="accent2">
                    <a:lumMod val="50000"/>
                  </a:schemeClr>
                </a:solidFill>
              </a:rPr>
              <a:t>Percent of High School Graduates from the county who Enrolled in Remedial English.</a:t>
            </a:r>
          </a:p>
        </p:txBody>
      </p:sp>
      <p:cxnSp>
        <p:nvCxnSpPr>
          <p:cNvPr id="9" name="Straight Arrow Connector 8">
            <a:extLst>
              <a:ext uri="{FF2B5EF4-FFF2-40B4-BE49-F238E27FC236}">
                <a16:creationId xmlns:a16="http://schemas.microsoft.com/office/drawing/2014/main" id="{535DCE25-BB8F-489E-A113-0EC965E06DCD}"/>
              </a:ext>
            </a:extLst>
          </p:cNvPr>
          <p:cNvCxnSpPr/>
          <p:nvPr/>
        </p:nvCxnSpPr>
        <p:spPr>
          <a:xfrm flipH="1">
            <a:off x="8182303" y="1340069"/>
            <a:ext cx="614856" cy="3941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FCAB1B-A3FC-49E3-AA1B-0CF628611C21}"/>
              </a:ext>
            </a:extLst>
          </p:cNvPr>
          <p:cNvSpPr txBox="1"/>
          <p:nvPr/>
        </p:nvSpPr>
        <p:spPr>
          <a:xfrm>
            <a:off x="8797159" y="1146248"/>
            <a:ext cx="767020" cy="369332"/>
          </a:xfrm>
          <a:prstGeom prst="rect">
            <a:avLst/>
          </a:prstGeom>
          <a:noFill/>
        </p:spPr>
        <p:txBody>
          <a:bodyPr wrap="square" rtlCol="0">
            <a:spAutoFit/>
          </a:bodyPr>
          <a:lstStyle/>
          <a:p>
            <a:r>
              <a:rPr lang="en-US" dirty="0"/>
              <a:t>2/72</a:t>
            </a:r>
          </a:p>
        </p:txBody>
      </p:sp>
      <p:cxnSp>
        <p:nvCxnSpPr>
          <p:cNvPr id="11" name="Straight Arrow Connector 10">
            <a:extLst>
              <a:ext uri="{FF2B5EF4-FFF2-40B4-BE49-F238E27FC236}">
                <a16:creationId xmlns:a16="http://schemas.microsoft.com/office/drawing/2014/main" id="{6941FA20-7F7B-4C73-94AC-637A94FE2434}"/>
              </a:ext>
            </a:extLst>
          </p:cNvPr>
          <p:cNvCxnSpPr>
            <a:cxnSpLocks/>
          </p:cNvCxnSpPr>
          <p:nvPr/>
        </p:nvCxnSpPr>
        <p:spPr>
          <a:xfrm flipH="1">
            <a:off x="7625255" y="2033752"/>
            <a:ext cx="1171904" cy="2884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AF2A08-4860-4244-82B4-420ABC197FA5}"/>
              </a:ext>
            </a:extLst>
          </p:cNvPr>
          <p:cNvSpPr txBox="1"/>
          <p:nvPr/>
        </p:nvSpPr>
        <p:spPr>
          <a:xfrm>
            <a:off x="8797159" y="1808627"/>
            <a:ext cx="767020" cy="369332"/>
          </a:xfrm>
          <a:prstGeom prst="rect">
            <a:avLst/>
          </a:prstGeom>
          <a:noFill/>
        </p:spPr>
        <p:txBody>
          <a:bodyPr wrap="square" rtlCol="0">
            <a:spAutoFit/>
          </a:bodyPr>
          <a:lstStyle/>
          <a:p>
            <a:r>
              <a:rPr lang="en-US" dirty="0"/>
              <a:t>2/49</a:t>
            </a:r>
          </a:p>
        </p:txBody>
      </p:sp>
      <p:sp>
        <p:nvSpPr>
          <p:cNvPr id="14" name="TextBox 13">
            <a:extLst>
              <a:ext uri="{FF2B5EF4-FFF2-40B4-BE49-F238E27FC236}">
                <a16:creationId xmlns:a16="http://schemas.microsoft.com/office/drawing/2014/main" id="{8A751D7C-0F30-4DDE-8E92-B2086ECF63F9}"/>
              </a:ext>
            </a:extLst>
          </p:cNvPr>
          <p:cNvSpPr txBox="1"/>
          <p:nvPr/>
        </p:nvSpPr>
        <p:spPr>
          <a:xfrm>
            <a:off x="3473068" y="2580753"/>
            <a:ext cx="767020" cy="369332"/>
          </a:xfrm>
          <a:prstGeom prst="rect">
            <a:avLst/>
          </a:prstGeom>
          <a:noFill/>
        </p:spPr>
        <p:txBody>
          <a:bodyPr wrap="square" rtlCol="0">
            <a:spAutoFit/>
          </a:bodyPr>
          <a:lstStyle/>
          <a:p>
            <a:r>
              <a:rPr lang="en-US" dirty="0"/>
              <a:t>12/25</a:t>
            </a:r>
          </a:p>
        </p:txBody>
      </p:sp>
      <p:cxnSp>
        <p:nvCxnSpPr>
          <p:cNvPr id="15" name="Straight Arrow Connector 14">
            <a:extLst>
              <a:ext uri="{FF2B5EF4-FFF2-40B4-BE49-F238E27FC236}">
                <a16:creationId xmlns:a16="http://schemas.microsoft.com/office/drawing/2014/main" id="{054C958A-9BF8-4647-87FF-E1AFAA230270}"/>
              </a:ext>
            </a:extLst>
          </p:cNvPr>
          <p:cNvCxnSpPr>
            <a:cxnSpLocks/>
          </p:cNvCxnSpPr>
          <p:nvPr/>
        </p:nvCxnSpPr>
        <p:spPr>
          <a:xfrm>
            <a:off x="4099588" y="2950085"/>
            <a:ext cx="385326" cy="2579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EAB0C55-A724-4A4D-AE28-71D52BD3ABE3}"/>
              </a:ext>
            </a:extLst>
          </p:cNvPr>
          <p:cNvSpPr txBox="1"/>
          <p:nvPr/>
        </p:nvSpPr>
        <p:spPr>
          <a:xfrm>
            <a:off x="5865963" y="6037080"/>
            <a:ext cx="2863970" cy="369332"/>
          </a:xfrm>
          <a:prstGeom prst="rect">
            <a:avLst/>
          </a:prstGeom>
          <a:noFill/>
        </p:spPr>
        <p:txBody>
          <a:bodyPr wrap="square" rtlCol="0">
            <a:spAutoFit/>
          </a:bodyPr>
          <a:lstStyle/>
          <a:p>
            <a:r>
              <a:rPr lang="en-US" sz="900" dirty="0"/>
              <a:t>SOURCES: Alabama Statewide Student Database Fall 2021 Student Data &amp; Alabama State Dept. of Education.</a:t>
            </a:r>
          </a:p>
        </p:txBody>
      </p:sp>
      <p:cxnSp>
        <p:nvCxnSpPr>
          <p:cNvPr id="17" name="Straight Arrow Connector 16">
            <a:extLst>
              <a:ext uri="{FF2B5EF4-FFF2-40B4-BE49-F238E27FC236}">
                <a16:creationId xmlns:a16="http://schemas.microsoft.com/office/drawing/2014/main" id="{4C350F6D-9088-44F6-9B9E-2847B5D82047}"/>
              </a:ext>
            </a:extLst>
          </p:cNvPr>
          <p:cNvCxnSpPr>
            <a:cxnSpLocks/>
          </p:cNvCxnSpPr>
          <p:nvPr/>
        </p:nvCxnSpPr>
        <p:spPr>
          <a:xfrm flipH="1">
            <a:off x="6186115" y="2782794"/>
            <a:ext cx="2820016" cy="9364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404FC6-5538-4C61-89B9-79ABF3A4ED80}"/>
              </a:ext>
            </a:extLst>
          </p:cNvPr>
          <p:cNvSpPr txBox="1"/>
          <p:nvPr/>
        </p:nvSpPr>
        <p:spPr>
          <a:xfrm>
            <a:off x="8985401" y="2580753"/>
            <a:ext cx="937521" cy="369332"/>
          </a:xfrm>
          <a:prstGeom prst="rect">
            <a:avLst/>
          </a:prstGeom>
          <a:noFill/>
        </p:spPr>
        <p:txBody>
          <a:bodyPr wrap="square" rtlCol="0">
            <a:spAutoFit/>
          </a:bodyPr>
          <a:lstStyle/>
          <a:p>
            <a:r>
              <a:rPr lang="en-US" dirty="0"/>
              <a:t>6/140</a:t>
            </a:r>
          </a:p>
        </p:txBody>
      </p:sp>
    </p:spTree>
    <p:extLst>
      <p:ext uri="{BB962C8B-B14F-4D97-AF65-F5344CB8AC3E}">
        <p14:creationId xmlns:p14="http://schemas.microsoft.com/office/powerpoint/2010/main" val="405386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06E595-C239-43AB-992C-221B8A3A36DB}"/>
              </a:ext>
            </a:extLst>
          </p:cNvPr>
          <p:cNvPicPr>
            <a:picLocks noChangeAspect="1"/>
          </p:cNvPicPr>
          <p:nvPr/>
        </p:nvPicPr>
        <p:blipFill>
          <a:blip r:embed="rId2"/>
          <a:stretch>
            <a:fillRect/>
          </a:stretch>
        </p:blipFill>
        <p:spPr>
          <a:xfrm>
            <a:off x="4047246" y="86260"/>
            <a:ext cx="6364838" cy="6755799"/>
          </a:xfrm>
          <a:prstGeom prst="rect">
            <a:avLst/>
          </a:prstGeom>
        </p:spPr>
      </p:pic>
      <p:sp>
        <p:nvSpPr>
          <p:cNvPr id="3" name="TextBox 2">
            <a:extLst>
              <a:ext uri="{FF2B5EF4-FFF2-40B4-BE49-F238E27FC236}">
                <a16:creationId xmlns:a16="http://schemas.microsoft.com/office/drawing/2014/main" id="{AACD1881-AC2E-40E2-884D-46E2ABBE4B19}"/>
              </a:ext>
            </a:extLst>
          </p:cNvPr>
          <p:cNvSpPr txBox="1"/>
          <p:nvPr/>
        </p:nvSpPr>
        <p:spPr>
          <a:xfrm>
            <a:off x="388188" y="508958"/>
            <a:ext cx="3761118" cy="20313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2020-2021</a:t>
            </a:r>
          </a:p>
          <a:p>
            <a:pPr algn="ctr"/>
            <a:r>
              <a:rPr lang="en-US" b="1" dirty="0">
                <a:latin typeface="Arial" panose="020B0604020202020204" pitchFamily="34" charset="0"/>
                <a:cs typeface="Arial" panose="020B0604020202020204" pitchFamily="34" charset="0"/>
              </a:rPr>
              <a:t>High School Graduates</a:t>
            </a:r>
          </a:p>
          <a:p>
            <a:pPr algn="ctr"/>
            <a:r>
              <a:rPr lang="en-US" b="1" dirty="0">
                <a:latin typeface="Arial" panose="020B0604020202020204" pitchFamily="34" charset="0"/>
                <a:cs typeface="Arial" panose="020B0604020202020204" pitchFamily="34" charset="0"/>
              </a:rPr>
              <a:t>Who Enrolled in </a:t>
            </a:r>
          </a:p>
          <a:p>
            <a:pPr algn="ctr"/>
            <a:r>
              <a:rPr lang="en-US" b="1" dirty="0">
                <a:latin typeface="Arial" panose="020B0604020202020204" pitchFamily="34" charset="0"/>
                <a:cs typeface="Arial" panose="020B0604020202020204" pitchFamily="34" charset="0"/>
              </a:rPr>
              <a:t>Alabama Public Institutions</a:t>
            </a:r>
          </a:p>
          <a:p>
            <a:pPr algn="ctr"/>
            <a:r>
              <a:rPr lang="en-US" b="1" dirty="0">
                <a:latin typeface="Arial" panose="020B0604020202020204" pitchFamily="34" charset="0"/>
                <a:cs typeface="Arial" panose="020B0604020202020204" pitchFamily="34" charset="0"/>
              </a:rPr>
              <a:t>Fall 2021</a:t>
            </a:r>
          </a:p>
          <a:p>
            <a:pPr algn="ctr"/>
            <a:r>
              <a:rPr lang="en-US" b="1" dirty="0">
                <a:latin typeface="Arial" panose="020B0604020202020204" pitchFamily="34" charset="0"/>
                <a:cs typeface="Arial" panose="020B0604020202020204" pitchFamily="34" charset="0"/>
              </a:rPr>
              <a:t>and were </a:t>
            </a:r>
            <a:r>
              <a:rPr lang="en-US" b="1" dirty="0">
                <a:solidFill>
                  <a:schemeClr val="accent2">
                    <a:lumMod val="50000"/>
                  </a:schemeClr>
                </a:solidFill>
                <a:latin typeface="Arial" panose="020B0604020202020204" pitchFamily="34" charset="0"/>
                <a:cs typeface="Arial" panose="020B0604020202020204" pitchFamily="34" charset="0"/>
              </a:rPr>
              <a:t>Enrolled in</a:t>
            </a:r>
          </a:p>
          <a:p>
            <a:pPr algn="ctr"/>
            <a:r>
              <a:rPr lang="en-US" b="1" dirty="0">
                <a:solidFill>
                  <a:schemeClr val="accent2">
                    <a:lumMod val="50000"/>
                  </a:schemeClr>
                </a:solidFill>
                <a:latin typeface="Arial" panose="020B0604020202020204" pitchFamily="34" charset="0"/>
                <a:cs typeface="Arial" panose="020B0604020202020204" pitchFamily="34" charset="0"/>
              </a:rPr>
              <a:t>Remedial Math</a:t>
            </a:r>
          </a:p>
        </p:txBody>
      </p:sp>
      <p:sp>
        <p:nvSpPr>
          <p:cNvPr id="4" name="TextBox 3">
            <a:extLst>
              <a:ext uri="{FF2B5EF4-FFF2-40B4-BE49-F238E27FC236}">
                <a16:creationId xmlns:a16="http://schemas.microsoft.com/office/drawing/2014/main" id="{2C57B316-0BC9-433E-A23B-24F10659BF6A}"/>
              </a:ext>
            </a:extLst>
          </p:cNvPr>
          <p:cNvSpPr txBox="1"/>
          <p:nvPr/>
        </p:nvSpPr>
        <p:spPr>
          <a:xfrm>
            <a:off x="1354698" y="2838696"/>
            <a:ext cx="1828098" cy="369332"/>
          </a:xfrm>
          <a:prstGeom prst="rect">
            <a:avLst/>
          </a:prstGeom>
          <a:noFill/>
        </p:spPr>
        <p:txBody>
          <a:bodyPr wrap="square" rtlCol="0">
            <a:spAutoFit/>
          </a:bodyPr>
          <a:lstStyle/>
          <a:p>
            <a:r>
              <a:rPr lang="en-US" dirty="0"/>
              <a:t>Remedial Math</a:t>
            </a:r>
          </a:p>
        </p:txBody>
      </p:sp>
      <p:sp>
        <p:nvSpPr>
          <p:cNvPr id="5" name="TextBox 4">
            <a:extLst>
              <a:ext uri="{FF2B5EF4-FFF2-40B4-BE49-F238E27FC236}">
                <a16:creationId xmlns:a16="http://schemas.microsoft.com/office/drawing/2014/main" id="{10E38DE6-5195-4F2B-8DF0-839BAF86A024}"/>
              </a:ext>
            </a:extLst>
          </p:cNvPr>
          <p:cNvSpPr txBox="1"/>
          <p:nvPr/>
        </p:nvSpPr>
        <p:spPr>
          <a:xfrm>
            <a:off x="1184197" y="3316763"/>
            <a:ext cx="2169100" cy="369332"/>
          </a:xfrm>
          <a:prstGeom prst="rect">
            <a:avLst/>
          </a:prstGeom>
          <a:noFill/>
        </p:spPr>
        <p:txBody>
          <a:bodyPr wrap="square" rtlCol="0">
            <a:spAutoFit/>
          </a:bodyPr>
          <a:lstStyle/>
          <a:p>
            <a:r>
              <a:rPr lang="en-US" dirty="0"/>
              <a:t>All Races/Ethnicities</a:t>
            </a:r>
          </a:p>
        </p:txBody>
      </p:sp>
      <p:sp>
        <p:nvSpPr>
          <p:cNvPr id="6" name="TextBox 5">
            <a:extLst>
              <a:ext uri="{FF2B5EF4-FFF2-40B4-BE49-F238E27FC236}">
                <a16:creationId xmlns:a16="http://schemas.microsoft.com/office/drawing/2014/main" id="{ECBAB969-87CD-4BE7-AF7B-5E84192692FF}"/>
              </a:ext>
            </a:extLst>
          </p:cNvPr>
          <p:cNvSpPr txBox="1"/>
          <p:nvPr/>
        </p:nvSpPr>
        <p:spPr>
          <a:xfrm>
            <a:off x="891468" y="5206251"/>
            <a:ext cx="2907101" cy="646331"/>
          </a:xfrm>
          <a:prstGeom prst="rect">
            <a:avLst/>
          </a:prstGeom>
          <a:noFill/>
        </p:spPr>
        <p:txBody>
          <a:bodyPr wrap="square" rtlCol="0">
            <a:spAutoFit/>
          </a:bodyPr>
          <a:lstStyle/>
          <a:p>
            <a:pPr algn="ctr"/>
            <a:r>
              <a:rPr lang="en-US" dirty="0"/>
              <a:t>State Total Remediation</a:t>
            </a:r>
          </a:p>
          <a:p>
            <a:pPr algn="ctr"/>
            <a:r>
              <a:rPr lang="en-US" dirty="0"/>
              <a:t>Math 17%</a:t>
            </a:r>
          </a:p>
        </p:txBody>
      </p:sp>
      <p:sp>
        <p:nvSpPr>
          <p:cNvPr id="7" name="TextBox 6">
            <a:extLst>
              <a:ext uri="{FF2B5EF4-FFF2-40B4-BE49-F238E27FC236}">
                <a16:creationId xmlns:a16="http://schemas.microsoft.com/office/drawing/2014/main" id="{F595B420-4FE0-4C89-A6C9-6DDD2242B0F9}"/>
              </a:ext>
            </a:extLst>
          </p:cNvPr>
          <p:cNvSpPr txBox="1"/>
          <p:nvPr/>
        </p:nvSpPr>
        <p:spPr>
          <a:xfrm>
            <a:off x="833460" y="3984508"/>
            <a:ext cx="3023118" cy="1200329"/>
          </a:xfrm>
          <a:prstGeom prst="rect">
            <a:avLst/>
          </a:prstGeom>
          <a:noFill/>
        </p:spPr>
        <p:txBody>
          <a:bodyPr wrap="square" rtlCol="0">
            <a:spAutoFit/>
          </a:bodyPr>
          <a:lstStyle/>
          <a:p>
            <a:pPr algn="ctr"/>
            <a:r>
              <a:rPr lang="en-US" dirty="0">
                <a:solidFill>
                  <a:schemeClr val="accent2">
                    <a:lumMod val="50000"/>
                  </a:schemeClr>
                </a:solidFill>
              </a:rPr>
              <a:t>Percent of High School Graduates from the county who Enrolled in Remedial Math.</a:t>
            </a:r>
          </a:p>
        </p:txBody>
      </p:sp>
      <p:sp>
        <p:nvSpPr>
          <p:cNvPr id="8" name="TextBox 7">
            <a:extLst>
              <a:ext uri="{FF2B5EF4-FFF2-40B4-BE49-F238E27FC236}">
                <a16:creationId xmlns:a16="http://schemas.microsoft.com/office/drawing/2014/main" id="{30898868-7DE8-46A5-A395-56BCBA2E17AE}"/>
              </a:ext>
            </a:extLst>
          </p:cNvPr>
          <p:cNvSpPr txBox="1"/>
          <p:nvPr/>
        </p:nvSpPr>
        <p:spPr>
          <a:xfrm>
            <a:off x="5865963" y="6037080"/>
            <a:ext cx="2863970" cy="369332"/>
          </a:xfrm>
          <a:prstGeom prst="rect">
            <a:avLst/>
          </a:prstGeom>
          <a:noFill/>
        </p:spPr>
        <p:txBody>
          <a:bodyPr wrap="square" rtlCol="0">
            <a:spAutoFit/>
          </a:bodyPr>
          <a:lstStyle/>
          <a:p>
            <a:r>
              <a:rPr lang="en-US" sz="900" dirty="0"/>
              <a:t>SOURCES: Alabama Statewide Student Database Fall 2021 Student Data &amp; Alabama State Dept. of Education.</a:t>
            </a:r>
          </a:p>
        </p:txBody>
      </p:sp>
      <p:sp>
        <p:nvSpPr>
          <p:cNvPr id="9" name="TextBox 8">
            <a:extLst>
              <a:ext uri="{FF2B5EF4-FFF2-40B4-BE49-F238E27FC236}">
                <a16:creationId xmlns:a16="http://schemas.microsoft.com/office/drawing/2014/main" id="{DBF5378D-6E57-4438-BDB8-77326DFC9855}"/>
              </a:ext>
            </a:extLst>
          </p:cNvPr>
          <p:cNvSpPr txBox="1"/>
          <p:nvPr/>
        </p:nvSpPr>
        <p:spPr>
          <a:xfrm>
            <a:off x="8921790" y="2246799"/>
            <a:ext cx="937521" cy="369332"/>
          </a:xfrm>
          <a:prstGeom prst="rect">
            <a:avLst/>
          </a:prstGeom>
          <a:noFill/>
        </p:spPr>
        <p:txBody>
          <a:bodyPr wrap="square" rtlCol="0">
            <a:spAutoFit/>
          </a:bodyPr>
          <a:lstStyle/>
          <a:p>
            <a:r>
              <a:rPr lang="en-US" dirty="0"/>
              <a:t>6/86</a:t>
            </a:r>
          </a:p>
        </p:txBody>
      </p:sp>
      <p:cxnSp>
        <p:nvCxnSpPr>
          <p:cNvPr id="10" name="Straight Arrow Connector 9">
            <a:extLst>
              <a:ext uri="{FF2B5EF4-FFF2-40B4-BE49-F238E27FC236}">
                <a16:creationId xmlns:a16="http://schemas.microsoft.com/office/drawing/2014/main" id="{2E704952-42B0-4CDE-9C05-2E1B96756C5B}"/>
              </a:ext>
            </a:extLst>
          </p:cNvPr>
          <p:cNvCxnSpPr>
            <a:cxnSpLocks/>
            <a:stCxn id="9" idx="1"/>
          </p:cNvCxnSpPr>
          <p:nvPr/>
        </p:nvCxnSpPr>
        <p:spPr>
          <a:xfrm flipH="1">
            <a:off x="6141290" y="2431465"/>
            <a:ext cx="2780500" cy="430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19E0EAE-CA33-43A4-9318-26AD7FBF51C3}"/>
              </a:ext>
            </a:extLst>
          </p:cNvPr>
          <p:cNvSpPr txBox="1"/>
          <p:nvPr/>
        </p:nvSpPr>
        <p:spPr>
          <a:xfrm>
            <a:off x="9023850" y="2735728"/>
            <a:ext cx="937521" cy="369332"/>
          </a:xfrm>
          <a:prstGeom prst="rect">
            <a:avLst/>
          </a:prstGeom>
          <a:noFill/>
        </p:spPr>
        <p:txBody>
          <a:bodyPr wrap="square" rtlCol="0">
            <a:spAutoFit/>
          </a:bodyPr>
          <a:lstStyle/>
          <a:p>
            <a:r>
              <a:rPr lang="en-US" dirty="0"/>
              <a:t>1/35</a:t>
            </a:r>
          </a:p>
        </p:txBody>
      </p:sp>
      <p:cxnSp>
        <p:nvCxnSpPr>
          <p:cNvPr id="13" name="Straight Arrow Connector 12">
            <a:extLst>
              <a:ext uri="{FF2B5EF4-FFF2-40B4-BE49-F238E27FC236}">
                <a16:creationId xmlns:a16="http://schemas.microsoft.com/office/drawing/2014/main" id="{15B70491-B21D-44E9-8E5C-3AEC336563DF}"/>
              </a:ext>
            </a:extLst>
          </p:cNvPr>
          <p:cNvCxnSpPr>
            <a:cxnSpLocks/>
          </p:cNvCxnSpPr>
          <p:nvPr/>
        </p:nvCxnSpPr>
        <p:spPr>
          <a:xfrm flipH="1">
            <a:off x="6040399" y="2960914"/>
            <a:ext cx="2983451" cy="35584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6C8146-3A7E-4CC9-A94C-75DD48F4900B}"/>
              </a:ext>
            </a:extLst>
          </p:cNvPr>
          <p:cNvSpPr txBox="1"/>
          <p:nvPr/>
        </p:nvSpPr>
        <p:spPr>
          <a:xfrm>
            <a:off x="8743082" y="86260"/>
            <a:ext cx="937521" cy="646331"/>
          </a:xfrm>
          <a:prstGeom prst="rect">
            <a:avLst/>
          </a:prstGeom>
          <a:noFill/>
        </p:spPr>
        <p:txBody>
          <a:bodyPr wrap="square" rtlCol="0">
            <a:spAutoFit/>
          </a:bodyPr>
          <a:lstStyle/>
          <a:p>
            <a:r>
              <a:rPr lang="en-US" dirty="0"/>
              <a:t>37/446</a:t>
            </a:r>
          </a:p>
          <a:p>
            <a:endParaRPr lang="en-US" dirty="0"/>
          </a:p>
        </p:txBody>
      </p:sp>
      <p:cxnSp>
        <p:nvCxnSpPr>
          <p:cNvPr id="18" name="Straight Arrow Connector 17">
            <a:extLst>
              <a:ext uri="{FF2B5EF4-FFF2-40B4-BE49-F238E27FC236}">
                <a16:creationId xmlns:a16="http://schemas.microsoft.com/office/drawing/2014/main" id="{DEC8D033-8A98-4587-94B0-B53890EE0E00}"/>
              </a:ext>
            </a:extLst>
          </p:cNvPr>
          <p:cNvCxnSpPr>
            <a:cxnSpLocks/>
            <a:stCxn id="22" idx="1"/>
          </p:cNvCxnSpPr>
          <p:nvPr/>
        </p:nvCxnSpPr>
        <p:spPr>
          <a:xfrm flipH="1">
            <a:off x="8410978" y="1850430"/>
            <a:ext cx="453742" cy="714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3C4B96-3A89-462C-B018-E6246348789E}"/>
              </a:ext>
            </a:extLst>
          </p:cNvPr>
          <p:cNvCxnSpPr>
            <a:cxnSpLocks/>
          </p:cNvCxnSpPr>
          <p:nvPr/>
        </p:nvCxnSpPr>
        <p:spPr>
          <a:xfrm flipH="1">
            <a:off x="5595257" y="256464"/>
            <a:ext cx="3147825"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467209-F25C-4CCE-8450-C1CD12363B23}"/>
              </a:ext>
            </a:extLst>
          </p:cNvPr>
          <p:cNvSpPr txBox="1"/>
          <p:nvPr/>
        </p:nvSpPr>
        <p:spPr>
          <a:xfrm>
            <a:off x="8864720" y="1665764"/>
            <a:ext cx="937521" cy="369332"/>
          </a:xfrm>
          <a:prstGeom prst="rect">
            <a:avLst/>
          </a:prstGeom>
          <a:noFill/>
        </p:spPr>
        <p:txBody>
          <a:bodyPr wrap="square" rtlCol="0">
            <a:spAutoFit/>
          </a:bodyPr>
          <a:lstStyle/>
          <a:p>
            <a:r>
              <a:rPr lang="en-US" dirty="0"/>
              <a:t>6/72</a:t>
            </a:r>
          </a:p>
        </p:txBody>
      </p:sp>
      <p:cxnSp>
        <p:nvCxnSpPr>
          <p:cNvPr id="24" name="Straight Arrow Connector 23">
            <a:extLst>
              <a:ext uri="{FF2B5EF4-FFF2-40B4-BE49-F238E27FC236}">
                <a16:creationId xmlns:a16="http://schemas.microsoft.com/office/drawing/2014/main" id="{4F1E0867-3D1C-4848-B4A9-B963F49DC191}"/>
              </a:ext>
            </a:extLst>
          </p:cNvPr>
          <p:cNvCxnSpPr>
            <a:cxnSpLocks/>
            <a:stCxn id="25" idx="1"/>
          </p:cNvCxnSpPr>
          <p:nvPr/>
        </p:nvCxnSpPr>
        <p:spPr>
          <a:xfrm flipH="1">
            <a:off x="6528663" y="4584941"/>
            <a:ext cx="3311640" cy="4944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B10D43F-B37A-416D-841D-5439BA8FAABE}"/>
              </a:ext>
            </a:extLst>
          </p:cNvPr>
          <p:cNvSpPr txBox="1"/>
          <p:nvPr/>
        </p:nvSpPr>
        <p:spPr>
          <a:xfrm>
            <a:off x="9840303" y="4400275"/>
            <a:ext cx="937521" cy="369332"/>
          </a:xfrm>
          <a:prstGeom prst="rect">
            <a:avLst/>
          </a:prstGeom>
          <a:noFill/>
        </p:spPr>
        <p:txBody>
          <a:bodyPr wrap="square" rtlCol="0">
            <a:spAutoFit/>
          </a:bodyPr>
          <a:lstStyle/>
          <a:p>
            <a:r>
              <a:rPr lang="en-US" dirty="0"/>
              <a:t>22/45</a:t>
            </a:r>
          </a:p>
        </p:txBody>
      </p:sp>
      <p:sp>
        <p:nvSpPr>
          <p:cNvPr id="26" name="TextBox 25">
            <a:extLst>
              <a:ext uri="{FF2B5EF4-FFF2-40B4-BE49-F238E27FC236}">
                <a16:creationId xmlns:a16="http://schemas.microsoft.com/office/drawing/2014/main" id="{90E54DF2-E930-40D8-ABA2-0FE812A26576}"/>
              </a:ext>
            </a:extLst>
          </p:cNvPr>
          <p:cNvSpPr txBox="1"/>
          <p:nvPr/>
        </p:nvSpPr>
        <p:spPr>
          <a:xfrm>
            <a:off x="9867993" y="3464159"/>
            <a:ext cx="937521" cy="369332"/>
          </a:xfrm>
          <a:prstGeom prst="rect">
            <a:avLst/>
          </a:prstGeom>
          <a:noFill/>
        </p:spPr>
        <p:txBody>
          <a:bodyPr wrap="square" rtlCol="0">
            <a:spAutoFit/>
          </a:bodyPr>
          <a:lstStyle/>
          <a:p>
            <a:r>
              <a:rPr lang="en-US" dirty="0"/>
              <a:t>22/55</a:t>
            </a:r>
          </a:p>
        </p:txBody>
      </p:sp>
      <p:sp>
        <p:nvSpPr>
          <p:cNvPr id="27" name="TextBox 26">
            <a:extLst>
              <a:ext uri="{FF2B5EF4-FFF2-40B4-BE49-F238E27FC236}">
                <a16:creationId xmlns:a16="http://schemas.microsoft.com/office/drawing/2014/main" id="{C35EF188-5E5E-42BB-87D5-BD214B6E1F8F}"/>
              </a:ext>
            </a:extLst>
          </p:cNvPr>
          <p:cNvSpPr txBox="1"/>
          <p:nvPr/>
        </p:nvSpPr>
        <p:spPr>
          <a:xfrm>
            <a:off x="9860253" y="3924354"/>
            <a:ext cx="937521" cy="369332"/>
          </a:xfrm>
          <a:prstGeom prst="rect">
            <a:avLst/>
          </a:prstGeom>
          <a:noFill/>
        </p:spPr>
        <p:txBody>
          <a:bodyPr wrap="square" rtlCol="0">
            <a:spAutoFit/>
          </a:bodyPr>
          <a:lstStyle/>
          <a:p>
            <a:r>
              <a:rPr lang="en-US" dirty="0"/>
              <a:t>12/29</a:t>
            </a:r>
          </a:p>
        </p:txBody>
      </p:sp>
      <p:cxnSp>
        <p:nvCxnSpPr>
          <p:cNvPr id="28" name="Straight Arrow Connector 27">
            <a:extLst>
              <a:ext uri="{FF2B5EF4-FFF2-40B4-BE49-F238E27FC236}">
                <a16:creationId xmlns:a16="http://schemas.microsoft.com/office/drawing/2014/main" id="{74231633-AF39-46A2-98B4-8C6BF634268F}"/>
              </a:ext>
            </a:extLst>
          </p:cNvPr>
          <p:cNvCxnSpPr>
            <a:cxnSpLocks/>
          </p:cNvCxnSpPr>
          <p:nvPr/>
        </p:nvCxnSpPr>
        <p:spPr>
          <a:xfrm flipH="1">
            <a:off x="7998564" y="4113903"/>
            <a:ext cx="186942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73D1945-EA18-4C7A-9251-AA985DB755B3}"/>
              </a:ext>
            </a:extLst>
          </p:cNvPr>
          <p:cNvCxnSpPr>
            <a:cxnSpLocks/>
          </p:cNvCxnSpPr>
          <p:nvPr/>
        </p:nvCxnSpPr>
        <p:spPr>
          <a:xfrm flipH="1">
            <a:off x="7937308" y="3604426"/>
            <a:ext cx="1895696" cy="1439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25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right)">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500"/>
                            </p:stCondLst>
                            <p:childTnLst>
                              <p:par>
                                <p:cTn id="44" presetID="22" presetClass="entr" presetSubtype="2"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righ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right)">
                                      <p:cBhvr>
                                        <p:cTn id="51" dur="500"/>
                                        <p:tgtEl>
                                          <p:spTgt spid="28"/>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right)">
                                      <p:cBhvr>
                                        <p:cTn id="60" dur="500"/>
                                        <p:tgtEl>
                                          <p:spTgt spid="30"/>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2"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F5337C-3546-4BFE-860E-5B3EB7B7A414}"/>
              </a:ext>
            </a:extLst>
          </p:cNvPr>
          <p:cNvSpPr txBox="1"/>
          <p:nvPr/>
        </p:nvSpPr>
        <p:spPr>
          <a:xfrm>
            <a:off x="388188" y="508958"/>
            <a:ext cx="3761118" cy="20313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2020-2021</a:t>
            </a:r>
          </a:p>
          <a:p>
            <a:pPr algn="ctr"/>
            <a:r>
              <a:rPr lang="en-US" b="1" dirty="0">
                <a:latin typeface="Arial" panose="020B0604020202020204" pitchFamily="34" charset="0"/>
                <a:cs typeface="Arial" panose="020B0604020202020204" pitchFamily="34" charset="0"/>
              </a:rPr>
              <a:t>High School Graduates</a:t>
            </a:r>
          </a:p>
          <a:p>
            <a:pPr algn="ctr"/>
            <a:r>
              <a:rPr lang="en-US" b="1" dirty="0">
                <a:latin typeface="Arial" panose="020B0604020202020204" pitchFamily="34" charset="0"/>
                <a:cs typeface="Arial" panose="020B0604020202020204" pitchFamily="34" charset="0"/>
              </a:rPr>
              <a:t>Who Enrolled in </a:t>
            </a:r>
          </a:p>
          <a:p>
            <a:pPr algn="ctr"/>
            <a:r>
              <a:rPr lang="en-US" b="1" dirty="0">
                <a:latin typeface="Arial" panose="020B0604020202020204" pitchFamily="34" charset="0"/>
                <a:cs typeface="Arial" panose="020B0604020202020204" pitchFamily="34" charset="0"/>
              </a:rPr>
              <a:t>Alabama Public Institutions</a:t>
            </a:r>
          </a:p>
          <a:p>
            <a:pPr algn="ctr"/>
            <a:r>
              <a:rPr lang="en-US" b="1" dirty="0">
                <a:latin typeface="Arial" panose="020B0604020202020204" pitchFamily="34" charset="0"/>
                <a:cs typeface="Arial" panose="020B0604020202020204" pitchFamily="34" charset="0"/>
              </a:rPr>
              <a:t>Fall 2021</a:t>
            </a:r>
          </a:p>
          <a:p>
            <a:pPr algn="ctr"/>
            <a:r>
              <a:rPr lang="en-US" b="1" dirty="0">
                <a:latin typeface="Arial" panose="020B0604020202020204" pitchFamily="34" charset="0"/>
                <a:cs typeface="Arial" panose="020B0604020202020204" pitchFamily="34" charset="0"/>
              </a:rPr>
              <a:t>and were </a:t>
            </a:r>
            <a:r>
              <a:rPr lang="en-US" b="1" dirty="0">
                <a:solidFill>
                  <a:srgbClr val="0070C0"/>
                </a:solidFill>
                <a:latin typeface="Arial" panose="020B0604020202020204" pitchFamily="34" charset="0"/>
                <a:cs typeface="Arial" panose="020B0604020202020204" pitchFamily="34" charset="0"/>
              </a:rPr>
              <a:t>Enrolled in</a:t>
            </a:r>
          </a:p>
          <a:p>
            <a:pPr algn="ctr"/>
            <a:r>
              <a:rPr lang="en-US" b="1" dirty="0">
                <a:solidFill>
                  <a:srgbClr val="0070C0"/>
                </a:solidFill>
                <a:latin typeface="Arial" panose="020B0604020202020204" pitchFamily="34" charset="0"/>
                <a:cs typeface="Arial" panose="020B0604020202020204" pitchFamily="34" charset="0"/>
              </a:rPr>
              <a:t>Remedial English</a:t>
            </a:r>
          </a:p>
        </p:txBody>
      </p:sp>
      <p:sp>
        <p:nvSpPr>
          <p:cNvPr id="4" name="TextBox 3">
            <a:extLst>
              <a:ext uri="{FF2B5EF4-FFF2-40B4-BE49-F238E27FC236}">
                <a16:creationId xmlns:a16="http://schemas.microsoft.com/office/drawing/2014/main" id="{2EF406F3-B829-4718-A74E-25F0ACE92448}"/>
              </a:ext>
            </a:extLst>
          </p:cNvPr>
          <p:cNvSpPr txBox="1"/>
          <p:nvPr/>
        </p:nvSpPr>
        <p:spPr>
          <a:xfrm>
            <a:off x="1354698" y="2838696"/>
            <a:ext cx="1828098" cy="369332"/>
          </a:xfrm>
          <a:prstGeom prst="rect">
            <a:avLst/>
          </a:prstGeom>
          <a:noFill/>
        </p:spPr>
        <p:txBody>
          <a:bodyPr wrap="square" rtlCol="0">
            <a:spAutoFit/>
          </a:bodyPr>
          <a:lstStyle/>
          <a:p>
            <a:r>
              <a:rPr lang="en-US" dirty="0"/>
              <a:t>Remedial English</a:t>
            </a:r>
          </a:p>
        </p:txBody>
      </p:sp>
      <p:sp>
        <p:nvSpPr>
          <p:cNvPr id="5" name="TextBox 4">
            <a:extLst>
              <a:ext uri="{FF2B5EF4-FFF2-40B4-BE49-F238E27FC236}">
                <a16:creationId xmlns:a16="http://schemas.microsoft.com/office/drawing/2014/main" id="{71FC6980-FF34-4027-8072-CC5321BB97E2}"/>
              </a:ext>
            </a:extLst>
          </p:cNvPr>
          <p:cNvSpPr txBox="1"/>
          <p:nvPr/>
        </p:nvSpPr>
        <p:spPr>
          <a:xfrm>
            <a:off x="1184197" y="3316763"/>
            <a:ext cx="2169100" cy="369332"/>
          </a:xfrm>
          <a:prstGeom prst="rect">
            <a:avLst/>
          </a:prstGeom>
          <a:noFill/>
        </p:spPr>
        <p:txBody>
          <a:bodyPr wrap="square" rtlCol="0">
            <a:spAutoFit/>
          </a:bodyPr>
          <a:lstStyle/>
          <a:p>
            <a:r>
              <a:rPr lang="en-US" dirty="0"/>
              <a:t>All Races/Ethnicities</a:t>
            </a:r>
          </a:p>
        </p:txBody>
      </p:sp>
      <p:sp>
        <p:nvSpPr>
          <p:cNvPr id="7" name="TextBox 6">
            <a:extLst>
              <a:ext uri="{FF2B5EF4-FFF2-40B4-BE49-F238E27FC236}">
                <a16:creationId xmlns:a16="http://schemas.microsoft.com/office/drawing/2014/main" id="{73686F9E-44D6-4506-A670-0E85FAAF7F3C}"/>
              </a:ext>
            </a:extLst>
          </p:cNvPr>
          <p:cNvSpPr txBox="1"/>
          <p:nvPr/>
        </p:nvSpPr>
        <p:spPr>
          <a:xfrm>
            <a:off x="889620" y="4000910"/>
            <a:ext cx="2758254" cy="923330"/>
          </a:xfrm>
          <a:prstGeom prst="rect">
            <a:avLst/>
          </a:prstGeom>
          <a:noFill/>
        </p:spPr>
        <p:txBody>
          <a:bodyPr wrap="square" rtlCol="0">
            <a:spAutoFit/>
          </a:bodyPr>
          <a:lstStyle/>
          <a:p>
            <a:pPr algn="ctr"/>
            <a:r>
              <a:rPr lang="en-US" dirty="0">
                <a:solidFill>
                  <a:srgbClr val="0070C0"/>
                </a:solidFill>
              </a:rPr>
              <a:t>Remedial English of County  divided by State total Remedial English</a:t>
            </a:r>
          </a:p>
        </p:txBody>
      </p:sp>
      <p:pic>
        <p:nvPicPr>
          <p:cNvPr id="2" name="Picture 1">
            <a:extLst>
              <a:ext uri="{FF2B5EF4-FFF2-40B4-BE49-F238E27FC236}">
                <a16:creationId xmlns:a16="http://schemas.microsoft.com/office/drawing/2014/main" id="{9ED69D67-423D-486E-8FE2-338050391BB3}"/>
              </a:ext>
            </a:extLst>
          </p:cNvPr>
          <p:cNvPicPr>
            <a:picLocks noChangeAspect="1"/>
          </p:cNvPicPr>
          <p:nvPr/>
        </p:nvPicPr>
        <p:blipFill>
          <a:blip r:embed="rId2"/>
          <a:stretch>
            <a:fillRect/>
          </a:stretch>
        </p:blipFill>
        <p:spPr>
          <a:xfrm>
            <a:off x="4059141" y="0"/>
            <a:ext cx="6316579" cy="6858000"/>
          </a:xfrm>
          <a:prstGeom prst="rect">
            <a:avLst/>
          </a:prstGeom>
        </p:spPr>
      </p:pic>
      <p:sp>
        <p:nvSpPr>
          <p:cNvPr id="9" name="TextBox 8">
            <a:extLst>
              <a:ext uri="{FF2B5EF4-FFF2-40B4-BE49-F238E27FC236}">
                <a16:creationId xmlns:a16="http://schemas.microsoft.com/office/drawing/2014/main" id="{D4F457EB-AFD1-4DEA-9448-69E8CF7E1CE0}"/>
              </a:ext>
            </a:extLst>
          </p:cNvPr>
          <p:cNvSpPr txBox="1"/>
          <p:nvPr/>
        </p:nvSpPr>
        <p:spPr>
          <a:xfrm>
            <a:off x="8797159" y="1146248"/>
            <a:ext cx="1166648" cy="369332"/>
          </a:xfrm>
          <a:prstGeom prst="rect">
            <a:avLst/>
          </a:prstGeom>
          <a:noFill/>
        </p:spPr>
        <p:txBody>
          <a:bodyPr wrap="square" rtlCol="0">
            <a:spAutoFit/>
          </a:bodyPr>
          <a:lstStyle/>
          <a:p>
            <a:r>
              <a:rPr lang="en-US" dirty="0"/>
              <a:t>301/1991</a:t>
            </a:r>
          </a:p>
        </p:txBody>
      </p:sp>
      <p:sp>
        <p:nvSpPr>
          <p:cNvPr id="10" name="TextBox 9">
            <a:extLst>
              <a:ext uri="{FF2B5EF4-FFF2-40B4-BE49-F238E27FC236}">
                <a16:creationId xmlns:a16="http://schemas.microsoft.com/office/drawing/2014/main" id="{A73962D8-0A98-43BA-800D-96A9E674C4F8}"/>
              </a:ext>
            </a:extLst>
          </p:cNvPr>
          <p:cNvSpPr txBox="1"/>
          <p:nvPr/>
        </p:nvSpPr>
        <p:spPr>
          <a:xfrm>
            <a:off x="5865963" y="6037080"/>
            <a:ext cx="2863970" cy="369332"/>
          </a:xfrm>
          <a:prstGeom prst="rect">
            <a:avLst/>
          </a:prstGeom>
          <a:noFill/>
        </p:spPr>
        <p:txBody>
          <a:bodyPr wrap="square" rtlCol="0">
            <a:spAutoFit/>
          </a:bodyPr>
          <a:lstStyle/>
          <a:p>
            <a:r>
              <a:rPr lang="en-US" sz="900" dirty="0"/>
              <a:t>SOURCES: Alabama Statewide Student Database Fall 2021 Student Data &amp; Alabama State Dept. of Education.</a:t>
            </a:r>
          </a:p>
        </p:txBody>
      </p:sp>
      <p:cxnSp>
        <p:nvCxnSpPr>
          <p:cNvPr id="11" name="Straight Arrow Connector 10">
            <a:extLst>
              <a:ext uri="{FF2B5EF4-FFF2-40B4-BE49-F238E27FC236}">
                <a16:creationId xmlns:a16="http://schemas.microsoft.com/office/drawing/2014/main" id="{BB1D4119-594C-4CA9-8767-19B2075BACA5}"/>
              </a:ext>
            </a:extLst>
          </p:cNvPr>
          <p:cNvCxnSpPr>
            <a:cxnSpLocks/>
          </p:cNvCxnSpPr>
          <p:nvPr/>
        </p:nvCxnSpPr>
        <p:spPr>
          <a:xfrm flipH="1">
            <a:off x="6750269" y="1492469"/>
            <a:ext cx="2199290" cy="599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3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1EA51-7CCF-46D2-BD71-140FA3A86D3C}"/>
              </a:ext>
            </a:extLst>
          </p:cNvPr>
          <p:cNvPicPr>
            <a:picLocks noChangeAspect="1"/>
          </p:cNvPicPr>
          <p:nvPr/>
        </p:nvPicPr>
        <p:blipFill rotWithShape="1">
          <a:blip r:embed="rId2"/>
          <a:srcRect t="1006" b="629"/>
          <a:stretch/>
        </p:blipFill>
        <p:spPr>
          <a:xfrm>
            <a:off x="4056330" y="51758"/>
            <a:ext cx="6329122" cy="6771736"/>
          </a:xfrm>
          <a:prstGeom prst="rect">
            <a:avLst/>
          </a:prstGeom>
        </p:spPr>
      </p:pic>
      <p:sp>
        <p:nvSpPr>
          <p:cNvPr id="3" name="TextBox 2">
            <a:extLst>
              <a:ext uri="{FF2B5EF4-FFF2-40B4-BE49-F238E27FC236}">
                <a16:creationId xmlns:a16="http://schemas.microsoft.com/office/drawing/2014/main" id="{381F8681-C9E7-44D1-B02C-BE53CE35FA82}"/>
              </a:ext>
            </a:extLst>
          </p:cNvPr>
          <p:cNvSpPr txBox="1"/>
          <p:nvPr/>
        </p:nvSpPr>
        <p:spPr>
          <a:xfrm>
            <a:off x="388188" y="508958"/>
            <a:ext cx="3761118" cy="20313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2020-2021</a:t>
            </a:r>
          </a:p>
          <a:p>
            <a:pPr algn="ctr"/>
            <a:r>
              <a:rPr lang="en-US" b="1" dirty="0">
                <a:latin typeface="Arial" panose="020B0604020202020204" pitchFamily="34" charset="0"/>
                <a:cs typeface="Arial" panose="020B0604020202020204" pitchFamily="34" charset="0"/>
              </a:rPr>
              <a:t>High School Graduates</a:t>
            </a:r>
          </a:p>
          <a:p>
            <a:pPr algn="ctr"/>
            <a:r>
              <a:rPr lang="en-US" b="1" dirty="0">
                <a:latin typeface="Arial" panose="020B0604020202020204" pitchFamily="34" charset="0"/>
                <a:cs typeface="Arial" panose="020B0604020202020204" pitchFamily="34" charset="0"/>
              </a:rPr>
              <a:t>Who Enrolled in </a:t>
            </a:r>
          </a:p>
          <a:p>
            <a:pPr algn="ctr"/>
            <a:r>
              <a:rPr lang="en-US" b="1" dirty="0">
                <a:latin typeface="Arial" panose="020B0604020202020204" pitchFamily="34" charset="0"/>
                <a:cs typeface="Arial" panose="020B0604020202020204" pitchFamily="34" charset="0"/>
              </a:rPr>
              <a:t>Alabama Public Institutions</a:t>
            </a:r>
          </a:p>
          <a:p>
            <a:pPr algn="ctr"/>
            <a:r>
              <a:rPr lang="en-US" b="1" dirty="0">
                <a:latin typeface="Arial" panose="020B0604020202020204" pitchFamily="34" charset="0"/>
                <a:cs typeface="Arial" panose="020B0604020202020204" pitchFamily="34" charset="0"/>
              </a:rPr>
              <a:t>Fall 2021</a:t>
            </a:r>
          </a:p>
          <a:p>
            <a:pPr algn="ctr"/>
            <a:r>
              <a:rPr lang="en-US" b="1" dirty="0">
                <a:latin typeface="Arial" panose="020B0604020202020204" pitchFamily="34" charset="0"/>
                <a:cs typeface="Arial" panose="020B0604020202020204" pitchFamily="34" charset="0"/>
              </a:rPr>
              <a:t>and were </a:t>
            </a:r>
            <a:r>
              <a:rPr lang="en-US" b="1" dirty="0">
                <a:solidFill>
                  <a:srgbClr val="0070C0"/>
                </a:solidFill>
                <a:latin typeface="Arial" panose="020B0604020202020204" pitchFamily="34" charset="0"/>
                <a:cs typeface="Arial" panose="020B0604020202020204" pitchFamily="34" charset="0"/>
              </a:rPr>
              <a:t>Enrolled in</a:t>
            </a:r>
          </a:p>
          <a:p>
            <a:pPr algn="ctr"/>
            <a:r>
              <a:rPr lang="en-US" b="1" dirty="0">
                <a:solidFill>
                  <a:srgbClr val="0070C0"/>
                </a:solidFill>
                <a:latin typeface="Arial" panose="020B0604020202020204" pitchFamily="34" charset="0"/>
                <a:cs typeface="Arial" panose="020B0604020202020204" pitchFamily="34" charset="0"/>
              </a:rPr>
              <a:t>Remedial Math</a:t>
            </a:r>
          </a:p>
        </p:txBody>
      </p:sp>
      <p:sp>
        <p:nvSpPr>
          <p:cNvPr id="4" name="TextBox 3">
            <a:extLst>
              <a:ext uri="{FF2B5EF4-FFF2-40B4-BE49-F238E27FC236}">
                <a16:creationId xmlns:a16="http://schemas.microsoft.com/office/drawing/2014/main" id="{F0A8663F-9936-4005-B22D-E0C583685675}"/>
              </a:ext>
            </a:extLst>
          </p:cNvPr>
          <p:cNvSpPr txBox="1"/>
          <p:nvPr/>
        </p:nvSpPr>
        <p:spPr>
          <a:xfrm>
            <a:off x="1354698" y="2838696"/>
            <a:ext cx="1828098" cy="369332"/>
          </a:xfrm>
          <a:prstGeom prst="rect">
            <a:avLst/>
          </a:prstGeom>
          <a:noFill/>
        </p:spPr>
        <p:txBody>
          <a:bodyPr wrap="square" rtlCol="0">
            <a:spAutoFit/>
          </a:bodyPr>
          <a:lstStyle/>
          <a:p>
            <a:r>
              <a:rPr lang="en-US" dirty="0"/>
              <a:t>Remedial Math</a:t>
            </a:r>
          </a:p>
        </p:txBody>
      </p:sp>
      <p:sp>
        <p:nvSpPr>
          <p:cNvPr id="5" name="TextBox 4">
            <a:extLst>
              <a:ext uri="{FF2B5EF4-FFF2-40B4-BE49-F238E27FC236}">
                <a16:creationId xmlns:a16="http://schemas.microsoft.com/office/drawing/2014/main" id="{35722CDB-068C-48DB-8159-73687312655A}"/>
              </a:ext>
            </a:extLst>
          </p:cNvPr>
          <p:cNvSpPr txBox="1"/>
          <p:nvPr/>
        </p:nvSpPr>
        <p:spPr>
          <a:xfrm>
            <a:off x="1184197" y="3316763"/>
            <a:ext cx="2169100" cy="369332"/>
          </a:xfrm>
          <a:prstGeom prst="rect">
            <a:avLst/>
          </a:prstGeom>
          <a:noFill/>
        </p:spPr>
        <p:txBody>
          <a:bodyPr wrap="square" rtlCol="0">
            <a:spAutoFit/>
          </a:bodyPr>
          <a:lstStyle/>
          <a:p>
            <a:r>
              <a:rPr lang="en-US" dirty="0"/>
              <a:t>All Races/Ethnicities</a:t>
            </a:r>
          </a:p>
        </p:txBody>
      </p:sp>
      <p:sp>
        <p:nvSpPr>
          <p:cNvPr id="6" name="TextBox 5">
            <a:extLst>
              <a:ext uri="{FF2B5EF4-FFF2-40B4-BE49-F238E27FC236}">
                <a16:creationId xmlns:a16="http://schemas.microsoft.com/office/drawing/2014/main" id="{62939249-1B1D-445F-9CE1-9BDA356F1DB3}"/>
              </a:ext>
            </a:extLst>
          </p:cNvPr>
          <p:cNvSpPr txBox="1"/>
          <p:nvPr/>
        </p:nvSpPr>
        <p:spPr>
          <a:xfrm>
            <a:off x="889620" y="4000910"/>
            <a:ext cx="2758254" cy="923330"/>
          </a:xfrm>
          <a:prstGeom prst="rect">
            <a:avLst/>
          </a:prstGeom>
          <a:noFill/>
        </p:spPr>
        <p:txBody>
          <a:bodyPr wrap="square" rtlCol="0">
            <a:spAutoFit/>
          </a:bodyPr>
          <a:lstStyle/>
          <a:p>
            <a:pPr algn="ctr"/>
            <a:r>
              <a:rPr lang="en-US" dirty="0">
                <a:solidFill>
                  <a:srgbClr val="0070C0"/>
                </a:solidFill>
              </a:rPr>
              <a:t>Remedial Math of County  divided by State total Remedial Math</a:t>
            </a:r>
          </a:p>
        </p:txBody>
      </p:sp>
      <p:sp>
        <p:nvSpPr>
          <p:cNvPr id="7" name="TextBox 6">
            <a:extLst>
              <a:ext uri="{FF2B5EF4-FFF2-40B4-BE49-F238E27FC236}">
                <a16:creationId xmlns:a16="http://schemas.microsoft.com/office/drawing/2014/main" id="{53890D22-EC3C-444D-B45D-5F0A632A5AAD}"/>
              </a:ext>
            </a:extLst>
          </p:cNvPr>
          <p:cNvSpPr txBox="1"/>
          <p:nvPr/>
        </p:nvSpPr>
        <p:spPr>
          <a:xfrm>
            <a:off x="5865963" y="6037080"/>
            <a:ext cx="2863970" cy="369332"/>
          </a:xfrm>
          <a:prstGeom prst="rect">
            <a:avLst/>
          </a:prstGeom>
          <a:noFill/>
        </p:spPr>
        <p:txBody>
          <a:bodyPr wrap="square" rtlCol="0">
            <a:spAutoFit/>
          </a:bodyPr>
          <a:lstStyle/>
          <a:p>
            <a:r>
              <a:rPr lang="en-US" sz="900" dirty="0"/>
              <a:t>SOURCES: Alabama Statewide Student Database Fall 2021 Student Data &amp; Alabama State Dept. of Education.</a:t>
            </a:r>
          </a:p>
        </p:txBody>
      </p:sp>
      <p:cxnSp>
        <p:nvCxnSpPr>
          <p:cNvPr id="8" name="Straight Arrow Connector 7">
            <a:extLst>
              <a:ext uri="{FF2B5EF4-FFF2-40B4-BE49-F238E27FC236}">
                <a16:creationId xmlns:a16="http://schemas.microsoft.com/office/drawing/2014/main" id="{74E649DF-A4F4-442C-A6D1-9C262F44C89E}"/>
              </a:ext>
            </a:extLst>
          </p:cNvPr>
          <p:cNvCxnSpPr>
            <a:cxnSpLocks/>
          </p:cNvCxnSpPr>
          <p:nvPr/>
        </p:nvCxnSpPr>
        <p:spPr>
          <a:xfrm flipH="1">
            <a:off x="6597869" y="1340069"/>
            <a:ext cx="2199290" cy="599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0B5D5B-39D3-4A54-BA0E-26389A3C3738}"/>
              </a:ext>
            </a:extLst>
          </p:cNvPr>
          <p:cNvSpPr txBox="1"/>
          <p:nvPr/>
        </p:nvSpPr>
        <p:spPr>
          <a:xfrm>
            <a:off x="8838705" y="1121229"/>
            <a:ext cx="1187038" cy="369332"/>
          </a:xfrm>
          <a:prstGeom prst="rect">
            <a:avLst/>
          </a:prstGeom>
          <a:noFill/>
        </p:spPr>
        <p:txBody>
          <a:bodyPr wrap="square" rtlCol="0">
            <a:spAutoFit/>
          </a:bodyPr>
          <a:lstStyle/>
          <a:p>
            <a:r>
              <a:rPr lang="en-US" dirty="0"/>
              <a:t>581/3532</a:t>
            </a:r>
          </a:p>
        </p:txBody>
      </p:sp>
    </p:spTree>
    <p:extLst>
      <p:ext uri="{BB962C8B-B14F-4D97-AF65-F5344CB8AC3E}">
        <p14:creationId xmlns:p14="http://schemas.microsoft.com/office/powerpoint/2010/main" val="100979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C4CAF-1741-4A65-9E31-3D98925BBF96}"/>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18</a:t>
            </a:fld>
            <a:endParaRPr lang="en-US">
              <a:solidFill>
                <a:srgbClr val="46464A">
                  <a:lumMod val="60000"/>
                  <a:lumOff val="40000"/>
                </a:srgbClr>
              </a:solidFill>
            </a:endParaRPr>
          </a:p>
        </p:txBody>
      </p:sp>
      <p:pic>
        <p:nvPicPr>
          <p:cNvPr id="4" name="Picture 3">
            <a:extLst>
              <a:ext uri="{FF2B5EF4-FFF2-40B4-BE49-F238E27FC236}">
                <a16:creationId xmlns:a16="http://schemas.microsoft.com/office/drawing/2014/main" id="{8CA4A5D2-6E26-42DA-8546-A82A3F8D99F7}"/>
              </a:ext>
            </a:extLst>
          </p:cNvPr>
          <p:cNvPicPr>
            <a:picLocks noChangeAspect="1"/>
          </p:cNvPicPr>
          <p:nvPr/>
        </p:nvPicPr>
        <p:blipFill>
          <a:blip r:embed="rId2"/>
          <a:stretch>
            <a:fillRect/>
          </a:stretch>
        </p:blipFill>
        <p:spPr>
          <a:xfrm>
            <a:off x="4788239" y="64643"/>
            <a:ext cx="5312833" cy="6858000"/>
          </a:xfrm>
          <a:prstGeom prst="rect">
            <a:avLst/>
          </a:prstGeom>
        </p:spPr>
      </p:pic>
    </p:spTree>
    <p:extLst>
      <p:ext uri="{BB962C8B-B14F-4D97-AF65-F5344CB8AC3E}">
        <p14:creationId xmlns:p14="http://schemas.microsoft.com/office/powerpoint/2010/main" val="2811096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DB6B6-3020-45B9-925F-9323091F1FA7}"/>
              </a:ext>
            </a:extLst>
          </p:cNvPr>
          <p:cNvSpPr>
            <a:spLocks noGrp="1"/>
          </p:cNvSpPr>
          <p:nvPr>
            <p:ph type="ctrTitle"/>
          </p:nvPr>
        </p:nvSpPr>
        <p:spPr>
          <a:xfrm>
            <a:off x="209551" y="133351"/>
            <a:ext cx="11620500" cy="2059496"/>
          </a:xfrm>
        </p:spPr>
        <p:txBody>
          <a:bodyPr>
            <a:normAutofit fontScale="90000"/>
          </a:bodyPr>
          <a:lstStyle/>
          <a:p>
            <a:r>
              <a:rPr lang="en-US" sz="3200" dirty="0"/>
              <a:t>Congratulations </a:t>
            </a:r>
            <a:r>
              <a:rPr lang="en-US" sz="3600" b="1" dirty="0">
                <a:solidFill>
                  <a:srgbClr val="4472C4"/>
                </a:solidFill>
              </a:rPr>
              <a:t>Athens State University</a:t>
            </a:r>
            <a:r>
              <a:rPr lang="en-US" sz="3200" b="1" dirty="0">
                <a:solidFill>
                  <a:srgbClr val="4472C4"/>
                </a:solidFill>
              </a:rPr>
              <a:t>!</a:t>
            </a:r>
            <a:br>
              <a:rPr lang="en-US" sz="3200" b="1" dirty="0">
                <a:solidFill>
                  <a:srgbClr val="4472C4"/>
                </a:solidFill>
              </a:rPr>
            </a:br>
            <a:r>
              <a:rPr lang="en-US" sz="3200" b="1" dirty="0">
                <a:solidFill>
                  <a:srgbClr val="4472C4"/>
                </a:solidFill>
              </a:rPr>
              <a:t>Athens</a:t>
            </a:r>
            <a:r>
              <a:rPr lang="en-US" sz="3200" b="1" dirty="0">
                <a:solidFill>
                  <a:schemeClr val="accent5"/>
                </a:solidFill>
              </a:rPr>
              <a:t> </a:t>
            </a:r>
            <a:r>
              <a:rPr lang="en-US" sz="3200" dirty="0"/>
              <a:t>recently signed exchange agreements with two Indian universities*.</a:t>
            </a:r>
            <a:br>
              <a:rPr lang="en-US" sz="3200" dirty="0"/>
            </a:br>
            <a:r>
              <a:rPr lang="en-US" sz="3200" dirty="0"/>
              <a:t>The agreements will establish cultural exchange opportunities as well as promote collaborations related to research and academic programs.</a:t>
            </a:r>
            <a:br>
              <a:rPr lang="en-US" sz="3200" dirty="0"/>
            </a:br>
            <a:endParaRPr lang="en-US" sz="3200" dirty="0"/>
          </a:p>
        </p:txBody>
      </p:sp>
      <p:sp>
        <p:nvSpPr>
          <p:cNvPr id="3" name="Subtitle 2">
            <a:extLst>
              <a:ext uri="{FF2B5EF4-FFF2-40B4-BE49-F238E27FC236}">
                <a16:creationId xmlns:a16="http://schemas.microsoft.com/office/drawing/2014/main" id="{01776771-E50E-4957-B598-3B91289B4523}"/>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2235848-5A80-46EF-B630-A3133EA91871}"/>
              </a:ext>
            </a:extLst>
          </p:cNvPr>
          <p:cNvPicPr>
            <a:picLocks noChangeAspect="1"/>
          </p:cNvPicPr>
          <p:nvPr/>
        </p:nvPicPr>
        <p:blipFill rotWithShape="1">
          <a:blip r:embed="rId2"/>
          <a:srcRect t="3361" r="9076" b="36340"/>
          <a:stretch/>
        </p:blipFill>
        <p:spPr>
          <a:xfrm>
            <a:off x="311058" y="1855191"/>
            <a:ext cx="11417486" cy="4250334"/>
          </a:xfrm>
          <a:prstGeom prst="rect">
            <a:avLst/>
          </a:prstGeom>
        </p:spPr>
      </p:pic>
      <p:sp>
        <p:nvSpPr>
          <p:cNvPr id="5" name="Rectangle 4">
            <a:extLst>
              <a:ext uri="{FF2B5EF4-FFF2-40B4-BE49-F238E27FC236}">
                <a16:creationId xmlns:a16="http://schemas.microsoft.com/office/drawing/2014/main" id="{FE80856D-27F8-46D5-A07B-A238BBD5C2F9}"/>
              </a:ext>
            </a:extLst>
          </p:cNvPr>
          <p:cNvSpPr/>
          <p:nvPr/>
        </p:nvSpPr>
        <p:spPr>
          <a:xfrm>
            <a:off x="311058" y="6236104"/>
            <a:ext cx="9972675" cy="400110"/>
          </a:xfrm>
          <a:prstGeom prst="rect">
            <a:avLst/>
          </a:prstGeom>
        </p:spPr>
        <p:txBody>
          <a:bodyPr wrap="square">
            <a:spAutoFit/>
          </a:bodyPr>
          <a:lstStyle/>
          <a:p>
            <a:r>
              <a:rPr lang="en-US" sz="2000" dirty="0"/>
              <a:t>*</a:t>
            </a:r>
            <a:r>
              <a:rPr lang="en-US" sz="2000" dirty="0" err="1"/>
              <a:t>Vijayanagara</a:t>
            </a:r>
            <a:r>
              <a:rPr lang="en-US" sz="2000" dirty="0"/>
              <a:t> Sri </a:t>
            </a:r>
            <a:r>
              <a:rPr lang="en-US" sz="2000" dirty="0" err="1"/>
              <a:t>Krishnadevaraya</a:t>
            </a:r>
            <a:r>
              <a:rPr lang="en-US" sz="2000" dirty="0"/>
              <a:t> University and </a:t>
            </a:r>
            <a:r>
              <a:rPr lang="en-US" sz="2000" dirty="0" err="1"/>
              <a:t>Kuvempu</a:t>
            </a:r>
            <a:r>
              <a:rPr lang="en-US" sz="2000" dirty="0"/>
              <a:t> University (India). </a:t>
            </a:r>
          </a:p>
        </p:txBody>
      </p:sp>
    </p:spTree>
    <p:extLst>
      <p:ext uri="{BB962C8B-B14F-4D97-AF65-F5344CB8AC3E}">
        <p14:creationId xmlns:p14="http://schemas.microsoft.com/office/powerpoint/2010/main" val="663353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4472C4"/>
                </a:solidFill>
                <a:latin typeface="+mn-lt"/>
              </a:rPr>
              <a:t>CALL TO </a:t>
            </a:r>
            <a:r>
              <a:rPr lang="en-US" b="1" dirty="0">
                <a:solidFill>
                  <a:schemeClr val="accent5"/>
                </a:solidFill>
                <a:latin typeface="+mn-lt"/>
              </a:rPr>
              <a:t>ORDER, PRAYER, AND PLEDGE OF ALLEGIANCE </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512386" y="708601"/>
            <a:ext cx="3068877" cy="2248948"/>
          </a:xfrm>
          <a:prstGeom prst="rect">
            <a:avLst/>
          </a:prstGeom>
        </p:spPr>
      </p:pic>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871" y="495851"/>
            <a:ext cx="5116929" cy="26744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560A-DD14-41FD-B12E-CAB33EB82CC5}"/>
              </a:ext>
            </a:extLst>
          </p:cNvPr>
          <p:cNvSpPr>
            <a:spLocks noGrp="1"/>
          </p:cNvSpPr>
          <p:nvPr>
            <p:ph type="title"/>
          </p:nvPr>
        </p:nvSpPr>
        <p:spPr>
          <a:xfrm>
            <a:off x="127421" y="-148064"/>
            <a:ext cx="5431955" cy="1281113"/>
          </a:xfrm>
        </p:spPr>
        <p:txBody>
          <a:bodyPr>
            <a:normAutofit/>
          </a:bodyPr>
          <a:lstStyle/>
          <a:p>
            <a:pPr algn="ctr"/>
            <a:r>
              <a:rPr lang="en-US" b="1" dirty="0">
                <a:solidFill>
                  <a:srgbClr val="4472C4"/>
                </a:solidFill>
              </a:rPr>
              <a:t>Alabama &amp; Taiwan</a:t>
            </a:r>
          </a:p>
        </p:txBody>
      </p:sp>
      <p:sp>
        <p:nvSpPr>
          <p:cNvPr id="3" name="Content Placeholder 2">
            <a:extLst>
              <a:ext uri="{FF2B5EF4-FFF2-40B4-BE49-F238E27FC236}">
                <a16:creationId xmlns:a16="http://schemas.microsoft.com/office/drawing/2014/main" id="{347A3160-A794-41C0-9055-4B634FFED1B2}"/>
              </a:ext>
            </a:extLst>
          </p:cNvPr>
          <p:cNvSpPr>
            <a:spLocks noGrp="1"/>
          </p:cNvSpPr>
          <p:nvPr>
            <p:ph idx="1"/>
          </p:nvPr>
        </p:nvSpPr>
        <p:spPr>
          <a:xfrm>
            <a:off x="282526" y="4207881"/>
            <a:ext cx="5276850" cy="2513594"/>
          </a:xfrm>
        </p:spPr>
        <p:txBody>
          <a:bodyPr/>
          <a:lstStyle/>
          <a:p>
            <a:pPr marL="0" indent="0">
              <a:buNone/>
            </a:pPr>
            <a:r>
              <a:rPr lang="en-US" dirty="0"/>
              <a:t>Hsien-Yu (Billy) Chung, Consular Officer from Taipei Economic &amp; Cultural Office in Atlanta met with Dr. Purcell to discuss possible educational partnerships in the near future. </a:t>
            </a:r>
          </a:p>
        </p:txBody>
      </p:sp>
      <p:sp>
        <p:nvSpPr>
          <p:cNvPr id="4" name="Slide Number Placeholder 3">
            <a:extLst>
              <a:ext uri="{FF2B5EF4-FFF2-40B4-BE49-F238E27FC236}">
                <a16:creationId xmlns:a16="http://schemas.microsoft.com/office/drawing/2014/main" id="{F6AED34C-EA4F-482E-8AEA-D882DAF600A4}"/>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20</a:t>
            </a:fld>
            <a:endParaRPr lang="en-US">
              <a:solidFill>
                <a:srgbClr val="46464A">
                  <a:lumMod val="60000"/>
                  <a:lumOff val="40000"/>
                </a:srgbClr>
              </a:solidFill>
            </a:endParaRPr>
          </a:p>
        </p:txBody>
      </p:sp>
      <p:pic>
        <p:nvPicPr>
          <p:cNvPr id="7170" name="A95169D1-AB68-4A03-97CD-FC040137BE10">
            <a:extLst>
              <a:ext uri="{FF2B5EF4-FFF2-40B4-BE49-F238E27FC236}">
                <a16:creationId xmlns:a16="http://schemas.microsoft.com/office/drawing/2014/main" id="{10C8A8AA-4B63-4007-8682-4537E02E28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868" y="254690"/>
            <a:ext cx="4761463" cy="634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9D8DDE-AD01-40C1-8741-48E08C5F397A}"/>
              </a:ext>
            </a:extLst>
          </p:cNvPr>
          <p:cNvPicPr>
            <a:picLocks noChangeAspect="1"/>
          </p:cNvPicPr>
          <p:nvPr/>
        </p:nvPicPr>
        <p:blipFill>
          <a:blip r:embed="rId3"/>
          <a:stretch>
            <a:fillRect/>
          </a:stretch>
        </p:blipFill>
        <p:spPr>
          <a:xfrm>
            <a:off x="1272179" y="914400"/>
            <a:ext cx="3081629" cy="2999232"/>
          </a:xfrm>
          <a:prstGeom prst="rect">
            <a:avLst/>
          </a:prstGeom>
        </p:spPr>
      </p:pic>
    </p:spTree>
    <p:extLst>
      <p:ext uri="{BB962C8B-B14F-4D97-AF65-F5344CB8AC3E}">
        <p14:creationId xmlns:p14="http://schemas.microsoft.com/office/powerpoint/2010/main" val="3201913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26553-3521-4E47-92E4-45F6F557EEBC}"/>
              </a:ext>
            </a:extLst>
          </p:cNvPr>
          <p:cNvSpPr>
            <a:spLocks noGrp="1"/>
          </p:cNvSpPr>
          <p:nvPr>
            <p:ph idx="1"/>
          </p:nvPr>
        </p:nvSpPr>
        <p:spPr>
          <a:xfrm>
            <a:off x="838200" y="4412424"/>
            <a:ext cx="3889248" cy="2309051"/>
          </a:xfrm>
        </p:spPr>
        <p:txBody>
          <a:bodyPr/>
          <a:lstStyle/>
          <a:p>
            <a:pPr marL="0" indent="0">
              <a:buNone/>
            </a:pPr>
            <a:r>
              <a:rPr lang="en-US" dirty="0">
                <a:solidFill>
                  <a:srgbClr val="444444"/>
                </a:solidFill>
                <a:latin typeface="Roboto" panose="02000000000000000000" pitchFamily="2" charset="0"/>
              </a:rPr>
              <a:t>Dr. Purcell visits construction activities at the Alabama School of Cyber Technology and Engineering</a:t>
            </a:r>
            <a:endParaRPr lang="en-US" dirty="0"/>
          </a:p>
          <a:p>
            <a:endParaRPr lang="en-US" dirty="0"/>
          </a:p>
        </p:txBody>
      </p:sp>
      <p:sp>
        <p:nvSpPr>
          <p:cNvPr id="4" name="Slide Number Placeholder 3">
            <a:extLst>
              <a:ext uri="{FF2B5EF4-FFF2-40B4-BE49-F238E27FC236}">
                <a16:creationId xmlns:a16="http://schemas.microsoft.com/office/drawing/2014/main" id="{E90A5510-5D31-4D4A-8E40-7E5D4B371457}"/>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21</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6016676A-8A79-457D-B9F4-04C33EC1D198}"/>
              </a:ext>
            </a:extLst>
          </p:cNvPr>
          <p:cNvPicPr>
            <a:picLocks noChangeAspect="1"/>
          </p:cNvPicPr>
          <p:nvPr/>
        </p:nvPicPr>
        <p:blipFill>
          <a:blip r:embed="rId2"/>
          <a:stretch>
            <a:fillRect/>
          </a:stretch>
        </p:blipFill>
        <p:spPr>
          <a:xfrm>
            <a:off x="5381815" y="681037"/>
            <a:ext cx="6219825" cy="5495925"/>
          </a:xfrm>
          <a:prstGeom prst="rect">
            <a:avLst/>
          </a:prstGeom>
        </p:spPr>
      </p:pic>
      <p:pic>
        <p:nvPicPr>
          <p:cNvPr id="7" name="Picture 6">
            <a:extLst>
              <a:ext uri="{FF2B5EF4-FFF2-40B4-BE49-F238E27FC236}">
                <a16:creationId xmlns:a16="http://schemas.microsoft.com/office/drawing/2014/main" id="{789DEC95-A215-45E7-8C0D-EE485CD2C2FF}"/>
              </a:ext>
            </a:extLst>
          </p:cNvPr>
          <p:cNvPicPr>
            <a:picLocks noChangeAspect="1"/>
          </p:cNvPicPr>
          <p:nvPr/>
        </p:nvPicPr>
        <p:blipFill>
          <a:blip r:embed="rId3"/>
          <a:stretch>
            <a:fillRect/>
          </a:stretch>
        </p:blipFill>
        <p:spPr>
          <a:xfrm>
            <a:off x="787432" y="548830"/>
            <a:ext cx="4267200" cy="3419475"/>
          </a:xfrm>
          <a:prstGeom prst="rect">
            <a:avLst/>
          </a:prstGeom>
        </p:spPr>
      </p:pic>
    </p:spTree>
    <p:extLst>
      <p:ext uri="{BB962C8B-B14F-4D97-AF65-F5344CB8AC3E}">
        <p14:creationId xmlns:p14="http://schemas.microsoft.com/office/powerpoint/2010/main" val="2217573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C044-B9DF-4AD5-BDEB-764D3516B871}"/>
              </a:ext>
            </a:extLst>
          </p:cNvPr>
          <p:cNvSpPr>
            <a:spLocks noGrp="1"/>
          </p:cNvSpPr>
          <p:nvPr>
            <p:ph type="title"/>
          </p:nvPr>
        </p:nvSpPr>
        <p:spPr>
          <a:xfrm>
            <a:off x="0" y="360132"/>
            <a:ext cx="12192000" cy="854075"/>
          </a:xfrm>
        </p:spPr>
        <p:txBody>
          <a:bodyPr>
            <a:normAutofit/>
          </a:bodyPr>
          <a:lstStyle/>
          <a:p>
            <a:pPr algn="ctr"/>
            <a:r>
              <a:rPr lang="en-US" sz="4800" dirty="0"/>
              <a:t>Social Media Presence</a:t>
            </a:r>
            <a:endParaRPr lang="en-US" dirty="0"/>
          </a:p>
        </p:txBody>
      </p:sp>
      <p:sp>
        <p:nvSpPr>
          <p:cNvPr id="4" name="Slide Number Placeholder 3">
            <a:extLst>
              <a:ext uri="{FF2B5EF4-FFF2-40B4-BE49-F238E27FC236}">
                <a16:creationId xmlns:a16="http://schemas.microsoft.com/office/drawing/2014/main" id="{1FEAED9D-34A3-47AC-9C82-448DDBEFD465}"/>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22</a:t>
            </a:fld>
            <a:endParaRPr lang="en-US">
              <a:solidFill>
                <a:srgbClr val="46464A">
                  <a:lumMod val="60000"/>
                  <a:lumOff val="40000"/>
                </a:srgbClr>
              </a:solidFill>
            </a:endParaRPr>
          </a:p>
        </p:txBody>
      </p:sp>
      <p:pic>
        <p:nvPicPr>
          <p:cNvPr id="15" name="Picture 14">
            <a:extLst>
              <a:ext uri="{FF2B5EF4-FFF2-40B4-BE49-F238E27FC236}">
                <a16:creationId xmlns:a16="http://schemas.microsoft.com/office/drawing/2014/main" id="{0F7A48EB-4DFF-4E55-8412-A2E0902B009F}"/>
              </a:ext>
            </a:extLst>
          </p:cNvPr>
          <p:cNvPicPr>
            <a:picLocks noChangeAspect="1"/>
          </p:cNvPicPr>
          <p:nvPr/>
        </p:nvPicPr>
        <p:blipFill>
          <a:blip r:embed="rId3"/>
          <a:stretch>
            <a:fillRect/>
          </a:stretch>
        </p:blipFill>
        <p:spPr>
          <a:xfrm>
            <a:off x="3076574" y="4837410"/>
            <a:ext cx="6172200" cy="1518940"/>
          </a:xfrm>
          <a:prstGeom prst="rect">
            <a:avLst/>
          </a:prstGeom>
        </p:spPr>
      </p:pic>
      <p:pic>
        <p:nvPicPr>
          <p:cNvPr id="16" name="Picture 15">
            <a:extLst>
              <a:ext uri="{FF2B5EF4-FFF2-40B4-BE49-F238E27FC236}">
                <a16:creationId xmlns:a16="http://schemas.microsoft.com/office/drawing/2014/main" id="{A0913D50-4E49-4E74-8353-EC74234426E3}"/>
              </a:ext>
            </a:extLst>
          </p:cNvPr>
          <p:cNvPicPr>
            <a:picLocks noChangeAspect="1"/>
          </p:cNvPicPr>
          <p:nvPr/>
        </p:nvPicPr>
        <p:blipFill>
          <a:blip r:embed="rId4"/>
          <a:stretch>
            <a:fillRect/>
          </a:stretch>
        </p:blipFill>
        <p:spPr>
          <a:xfrm>
            <a:off x="2709861" y="1352962"/>
            <a:ext cx="6905625" cy="1743075"/>
          </a:xfrm>
          <a:prstGeom prst="rect">
            <a:avLst/>
          </a:prstGeom>
        </p:spPr>
      </p:pic>
      <p:sp>
        <p:nvSpPr>
          <p:cNvPr id="17" name="Title 1">
            <a:extLst>
              <a:ext uri="{FF2B5EF4-FFF2-40B4-BE49-F238E27FC236}">
                <a16:creationId xmlns:a16="http://schemas.microsoft.com/office/drawing/2014/main" id="{6327FD7B-B02A-4316-B3D6-890E846B579C}"/>
              </a:ext>
            </a:extLst>
          </p:cNvPr>
          <p:cNvSpPr txBox="1">
            <a:spLocks/>
          </p:cNvSpPr>
          <p:nvPr/>
        </p:nvSpPr>
        <p:spPr>
          <a:xfrm>
            <a:off x="0" y="3761964"/>
            <a:ext cx="12192000" cy="8825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t>Enhanced Email Signatures</a:t>
            </a:r>
            <a:endParaRPr lang="en-US" dirty="0"/>
          </a:p>
        </p:txBody>
      </p:sp>
    </p:spTree>
    <p:extLst>
      <p:ext uri="{BB962C8B-B14F-4D97-AF65-F5344CB8AC3E}">
        <p14:creationId xmlns:p14="http://schemas.microsoft.com/office/powerpoint/2010/main" val="2457773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D99EC07B-F211-467C-8CF5-3F938FCA173E}"/>
              </a:ext>
            </a:extLst>
          </p:cNvPr>
          <p:cNvSpPr>
            <a:spLocks noChangeArrowheads="1"/>
          </p:cNvSpPr>
          <p:nvPr/>
        </p:nvSpPr>
        <p:spPr bwMode="auto">
          <a:xfrm>
            <a:off x="331505" y="2150282"/>
            <a:ext cx="2814031"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24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rPr>
              <a:t>Using social media to promote Alabama’s colleges and universities</a:t>
            </a:r>
            <a:endParaRPr kumimoji="0" lang="en-US" altLang="en-US" sz="2400" b="0" i="0" u="none" strike="noStrike" cap="none" normalizeH="0" baseline="0" dirty="0">
              <a:ln>
                <a:noFill/>
              </a:ln>
              <a:solidFill>
                <a:srgbClr val="050505"/>
              </a:solidFill>
              <a:effectLst/>
              <a:latin typeface="inherit"/>
              <a:cs typeface="Segoe UI Historic" panose="020B0502040204020203" pitchFamily="34" charset="0"/>
            </a:endParaRPr>
          </a:p>
        </p:txBody>
      </p:sp>
      <p:pic>
        <p:nvPicPr>
          <p:cNvPr id="2" name="Picture 1">
            <a:extLst>
              <a:ext uri="{FF2B5EF4-FFF2-40B4-BE49-F238E27FC236}">
                <a16:creationId xmlns:a16="http://schemas.microsoft.com/office/drawing/2014/main" id="{7C1A637A-409C-47B2-BDBB-7988249EBA60}"/>
              </a:ext>
            </a:extLst>
          </p:cNvPr>
          <p:cNvPicPr>
            <a:picLocks noChangeAspect="1"/>
          </p:cNvPicPr>
          <p:nvPr/>
        </p:nvPicPr>
        <p:blipFill>
          <a:blip r:embed="rId2"/>
          <a:stretch>
            <a:fillRect/>
          </a:stretch>
        </p:blipFill>
        <p:spPr>
          <a:xfrm>
            <a:off x="3146529" y="0"/>
            <a:ext cx="4852626" cy="6858000"/>
          </a:xfrm>
          <a:prstGeom prst="rect">
            <a:avLst/>
          </a:prstGeom>
        </p:spPr>
      </p:pic>
      <p:pic>
        <p:nvPicPr>
          <p:cNvPr id="3" name="Picture 2">
            <a:extLst>
              <a:ext uri="{FF2B5EF4-FFF2-40B4-BE49-F238E27FC236}">
                <a16:creationId xmlns:a16="http://schemas.microsoft.com/office/drawing/2014/main" id="{B918336B-D502-4D85-ABF8-8AC6D4FCEB93}"/>
              </a:ext>
            </a:extLst>
          </p:cNvPr>
          <p:cNvPicPr>
            <a:picLocks noChangeAspect="1"/>
          </p:cNvPicPr>
          <p:nvPr/>
        </p:nvPicPr>
        <p:blipFill>
          <a:blip r:embed="rId3"/>
          <a:stretch>
            <a:fillRect/>
          </a:stretch>
        </p:blipFill>
        <p:spPr>
          <a:xfrm>
            <a:off x="7999155" y="0"/>
            <a:ext cx="4192845" cy="6858000"/>
          </a:xfrm>
          <a:prstGeom prst="rect">
            <a:avLst/>
          </a:prstGeom>
        </p:spPr>
      </p:pic>
      <p:pic>
        <p:nvPicPr>
          <p:cNvPr id="4" name="Picture 3">
            <a:extLst>
              <a:ext uri="{FF2B5EF4-FFF2-40B4-BE49-F238E27FC236}">
                <a16:creationId xmlns:a16="http://schemas.microsoft.com/office/drawing/2014/main" id="{6DDA3CB1-9E37-47B7-B13B-554F81DB0D6D}"/>
              </a:ext>
            </a:extLst>
          </p:cNvPr>
          <p:cNvPicPr>
            <a:picLocks noChangeAspect="1"/>
          </p:cNvPicPr>
          <p:nvPr/>
        </p:nvPicPr>
        <p:blipFill>
          <a:blip r:embed="rId4"/>
          <a:stretch>
            <a:fillRect/>
          </a:stretch>
        </p:blipFill>
        <p:spPr>
          <a:xfrm>
            <a:off x="411505" y="293767"/>
            <a:ext cx="1017591" cy="1212035"/>
          </a:xfrm>
          <a:prstGeom prst="rect">
            <a:avLst/>
          </a:prstGeom>
        </p:spPr>
      </p:pic>
    </p:spTree>
    <p:extLst>
      <p:ext uri="{BB962C8B-B14F-4D97-AF65-F5344CB8AC3E}">
        <p14:creationId xmlns:p14="http://schemas.microsoft.com/office/powerpoint/2010/main" val="292158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D99EC07B-F211-467C-8CF5-3F938FCA173E}"/>
              </a:ext>
            </a:extLst>
          </p:cNvPr>
          <p:cNvSpPr>
            <a:spLocks noChangeArrowheads="1"/>
          </p:cNvSpPr>
          <p:nvPr/>
        </p:nvSpPr>
        <p:spPr bwMode="auto">
          <a:xfrm>
            <a:off x="514385" y="2241722"/>
            <a:ext cx="2857465"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400" dirty="0">
                <a:solidFill>
                  <a:srgbClr val="050505"/>
                </a:solidFill>
                <a:latin typeface="Segoe UI Historic" panose="020B0502040204020203" pitchFamily="34" charset="0"/>
                <a:cs typeface="Segoe UI Historic" panose="020B0502040204020203" pitchFamily="34" charset="0"/>
              </a:rPr>
              <a:t>Using social media to promote higher education in Alabama</a:t>
            </a:r>
            <a:endParaRPr lang="en-US" altLang="en-US" sz="2400" dirty="0">
              <a:solidFill>
                <a:srgbClr val="050505"/>
              </a:solidFill>
              <a:latin typeface="inherit"/>
              <a:cs typeface="Segoe UI Historic" panose="020B0502040204020203" pitchFamily="34" charset="0"/>
            </a:endParaRPr>
          </a:p>
        </p:txBody>
      </p:sp>
      <p:pic>
        <p:nvPicPr>
          <p:cNvPr id="9" name="Picture 8">
            <a:extLst>
              <a:ext uri="{FF2B5EF4-FFF2-40B4-BE49-F238E27FC236}">
                <a16:creationId xmlns:a16="http://schemas.microsoft.com/office/drawing/2014/main" id="{FA654E38-348E-4F94-80D5-F2895B64B10D}"/>
              </a:ext>
            </a:extLst>
          </p:cNvPr>
          <p:cNvPicPr>
            <a:picLocks noChangeAspect="1"/>
          </p:cNvPicPr>
          <p:nvPr/>
        </p:nvPicPr>
        <p:blipFill>
          <a:blip r:embed="rId2"/>
          <a:stretch>
            <a:fillRect/>
          </a:stretch>
        </p:blipFill>
        <p:spPr>
          <a:xfrm>
            <a:off x="387477" y="136477"/>
            <a:ext cx="975939" cy="1216835"/>
          </a:xfrm>
          <a:prstGeom prst="rect">
            <a:avLst/>
          </a:prstGeom>
        </p:spPr>
      </p:pic>
      <p:pic>
        <p:nvPicPr>
          <p:cNvPr id="3" name="Picture 2">
            <a:extLst>
              <a:ext uri="{FF2B5EF4-FFF2-40B4-BE49-F238E27FC236}">
                <a16:creationId xmlns:a16="http://schemas.microsoft.com/office/drawing/2014/main" id="{DF3146F9-D288-4476-88EA-8E16266474B2}"/>
              </a:ext>
            </a:extLst>
          </p:cNvPr>
          <p:cNvPicPr>
            <a:picLocks noChangeAspect="1"/>
          </p:cNvPicPr>
          <p:nvPr/>
        </p:nvPicPr>
        <p:blipFill>
          <a:blip r:embed="rId3"/>
          <a:stretch>
            <a:fillRect/>
          </a:stretch>
        </p:blipFill>
        <p:spPr>
          <a:xfrm>
            <a:off x="4032123" y="142875"/>
            <a:ext cx="7772400" cy="6715125"/>
          </a:xfrm>
          <a:prstGeom prst="rect">
            <a:avLst/>
          </a:prstGeom>
        </p:spPr>
      </p:pic>
    </p:spTree>
    <p:extLst>
      <p:ext uri="{BB962C8B-B14F-4D97-AF65-F5344CB8AC3E}">
        <p14:creationId xmlns:p14="http://schemas.microsoft.com/office/powerpoint/2010/main" val="3094664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654E38-348E-4F94-80D5-F2895B64B10D}"/>
              </a:ext>
            </a:extLst>
          </p:cNvPr>
          <p:cNvPicPr>
            <a:picLocks noChangeAspect="1"/>
          </p:cNvPicPr>
          <p:nvPr/>
        </p:nvPicPr>
        <p:blipFill>
          <a:blip r:embed="rId2"/>
          <a:stretch>
            <a:fillRect/>
          </a:stretch>
        </p:blipFill>
        <p:spPr>
          <a:xfrm>
            <a:off x="387477" y="136477"/>
            <a:ext cx="975939" cy="1216835"/>
          </a:xfrm>
          <a:prstGeom prst="rect">
            <a:avLst/>
          </a:prstGeom>
        </p:spPr>
      </p:pic>
      <p:pic>
        <p:nvPicPr>
          <p:cNvPr id="2" name="Picture 1">
            <a:extLst>
              <a:ext uri="{FF2B5EF4-FFF2-40B4-BE49-F238E27FC236}">
                <a16:creationId xmlns:a16="http://schemas.microsoft.com/office/drawing/2014/main" id="{103A9723-E0BC-41F9-A486-FCF7D17562D5}"/>
              </a:ext>
            </a:extLst>
          </p:cNvPr>
          <p:cNvPicPr>
            <a:picLocks noChangeAspect="1"/>
          </p:cNvPicPr>
          <p:nvPr/>
        </p:nvPicPr>
        <p:blipFill>
          <a:blip r:embed="rId3"/>
          <a:stretch>
            <a:fillRect/>
          </a:stretch>
        </p:blipFill>
        <p:spPr>
          <a:xfrm>
            <a:off x="3556754" y="136476"/>
            <a:ext cx="8385120" cy="6584363"/>
          </a:xfrm>
          <a:prstGeom prst="rect">
            <a:avLst/>
          </a:prstGeom>
        </p:spPr>
      </p:pic>
      <p:sp>
        <p:nvSpPr>
          <p:cNvPr id="6" name="Rectangle 1">
            <a:extLst>
              <a:ext uri="{FF2B5EF4-FFF2-40B4-BE49-F238E27FC236}">
                <a16:creationId xmlns:a16="http://schemas.microsoft.com/office/drawing/2014/main" id="{D99EC07B-F211-467C-8CF5-3F938FCA173E}"/>
              </a:ext>
            </a:extLst>
          </p:cNvPr>
          <p:cNvSpPr>
            <a:spLocks noChangeArrowheads="1"/>
          </p:cNvSpPr>
          <p:nvPr/>
        </p:nvSpPr>
        <p:spPr bwMode="auto">
          <a:xfrm>
            <a:off x="514385" y="2241722"/>
            <a:ext cx="2649439"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24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rPr>
              <a:t>Dr. Purcell discusses Building Human Capital through Education! </a:t>
            </a:r>
            <a:endParaRPr kumimoji="0" lang="en-US" altLang="en-US" sz="2400" b="0" i="0" u="none" strike="noStrike" cap="none" normalizeH="0" baseline="0" dirty="0">
              <a:ln>
                <a:noFill/>
              </a:ln>
              <a:solidFill>
                <a:srgbClr val="050505"/>
              </a:solidFill>
              <a:effectLst/>
              <a:latin typeface="inherit"/>
              <a:cs typeface="Segoe UI Historic" panose="020B0502040204020203" pitchFamily="34" charset="0"/>
            </a:endParaRPr>
          </a:p>
        </p:txBody>
      </p:sp>
    </p:spTree>
    <p:extLst>
      <p:ext uri="{BB962C8B-B14F-4D97-AF65-F5344CB8AC3E}">
        <p14:creationId xmlns:p14="http://schemas.microsoft.com/office/powerpoint/2010/main" val="648903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D99EC07B-F211-467C-8CF5-3F938FCA173E}"/>
              </a:ext>
            </a:extLst>
          </p:cNvPr>
          <p:cNvSpPr>
            <a:spLocks noChangeArrowheads="1"/>
          </p:cNvSpPr>
          <p:nvPr/>
        </p:nvSpPr>
        <p:spPr bwMode="auto">
          <a:xfrm>
            <a:off x="486953" y="2075605"/>
            <a:ext cx="4350223" cy="30162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24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rPr>
              <a:t>Dr. Purcell meets with Auburn Graduate, Jessie Lynn Nichols, </a:t>
            </a:r>
            <a:r>
              <a:rPr lang="en-US" altLang="en-US" sz="2800" b="1" dirty="0">
                <a:solidFill>
                  <a:srgbClr val="4472C4"/>
                </a:solidFill>
                <a:latin typeface="inherit"/>
                <a:cs typeface="Segoe UI Historic" panose="020B0502040204020203" pitchFamily="34" charset="0"/>
              </a:rPr>
              <a:t>Miss Rodeo USA </a:t>
            </a:r>
            <a:r>
              <a:rPr lang="en-US" altLang="en-US" sz="2800" b="1" dirty="0">
                <a:solidFill>
                  <a:srgbClr val="4472C4"/>
                </a:solidFill>
                <a:latin typeface="Segoe UI Historic" panose="020B0502040204020203" pitchFamily="34" charset="0"/>
                <a:cs typeface="Segoe UI Historic" panose="020B0502040204020203" pitchFamily="34" charset="0"/>
              </a:rPr>
              <a:t>2022</a:t>
            </a:r>
            <a:r>
              <a:rPr kumimoji="0" lang="en-US" altLang="en-US" sz="24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rPr>
              <a:t>! </a:t>
            </a:r>
          </a:p>
          <a:p>
            <a:pPr lvl="0"/>
            <a:endParaRPr lang="en-US" altLang="en-US" sz="2400" dirty="0">
              <a:solidFill>
                <a:srgbClr val="050505"/>
              </a:solidFill>
              <a:latin typeface="Segoe UI Historic" panose="020B0502040204020203" pitchFamily="34" charset="0"/>
              <a:cs typeface="Segoe UI Historic" panose="020B0502040204020203" pitchFamily="34" charset="0"/>
            </a:endParaRPr>
          </a:p>
          <a:p>
            <a:pPr lvl="0"/>
            <a:r>
              <a:rPr kumimoji="0" lang="en-US" altLang="en-US" sz="24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rPr>
              <a:t>She stopped by the Commission for a visit after meeting with Alabama Governor Kay Ivey earlier in the day! </a:t>
            </a:r>
            <a:r>
              <a:rPr kumimoji="0" lang="en-US" altLang="en-US" sz="2400" b="0" i="0" u="none" strike="noStrike" cap="none" normalizeH="0" baseline="0" dirty="0">
                <a:ln>
                  <a:noFill/>
                </a:ln>
                <a:solidFill>
                  <a:srgbClr val="050505"/>
                </a:solidFill>
                <a:effectLst/>
                <a:latin typeface="inherit"/>
                <a:cs typeface="Segoe UI Historic" panose="020B0502040204020203" pitchFamily="34" charset="0"/>
              </a:rPr>
              <a:t>      </a:t>
            </a:r>
          </a:p>
        </p:txBody>
      </p:sp>
      <p:pic>
        <p:nvPicPr>
          <p:cNvPr id="8" name="Picture 7">
            <a:extLst>
              <a:ext uri="{FF2B5EF4-FFF2-40B4-BE49-F238E27FC236}">
                <a16:creationId xmlns:a16="http://schemas.microsoft.com/office/drawing/2014/main" id="{66015A4D-1B31-4FC5-895A-EBE9587E022C}"/>
              </a:ext>
            </a:extLst>
          </p:cNvPr>
          <p:cNvPicPr>
            <a:picLocks noChangeAspect="1"/>
          </p:cNvPicPr>
          <p:nvPr/>
        </p:nvPicPr>
        <p:blipFill>
          <a:blip r:embed="rId2"/>
          <a:stretch>
            <a:fillRect/>
          </a:stretch>
        </p:blipFill>
        <p:spPr>
          <a:xfrm>
            <a:off x="387477" y="136477"/>
            <a:ext cx="975939" cy="1216835"/>
          </a:xfrm>
          <a:prstGeom prst="rect">
            <a:avLst/>
          </a:prstGeom>
        </p:spPr>
      </p:pic>
      <p:pic>
        <p:nvPicPr>
          <p:cNvPr id="10" name="Picture 9">
            <a:extLst>
              <a:ext uri="{FF2B5EF4-FFF2-40B4-BE49-F238E27FC236}">
                <a16:creationId xmlns:a16="http://schemas.microsoft.com/office/drawing/2014/main" id="{E9FB60E6-4612-4D6F-95F9-95FFC4314538}"/>
              </a:ext>
            </a:extLst>
          </p:cNvPr>
          <p:cNvPicPr>
            <a:picLocks noChangeAspect="1"/>
          </p:cNvPicPr>
          <p:nvPr/>
        </p:nvPicPr>
        <p:blipFill>
          <a:blip r:embed="rId3"/>
          <a:stretch>
            <a:fillRect/>
          </a:stretch>
        </p:blipFill>
        <p:spPr>
          <a:xfrm>
            <a:off x="5581494" y="44114"/>
            <a:ext cx="5502973" cy="6769772"/>
          </a:xfrm>
          <a:prstGeom prst="rect">
            <a:avLst/>
          </a:prstGeom>
        </p:spPr>
      </p:pic>
    </p:spTree>
    <p:extLst>
      <p:ext uri="{BB962C8B-B14F-4D97-AF65-F5344CB8AC3E}">
        <p14:creationId xmlns:p14="http://schemas.microsoft.com/office/powerpoint/2010/main" val="2127117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D99EC07B-F211-467C-8CF5-3F938FCA173E}"/>
              </a:ext>
            </a:extLst>
          </p:cNvPr>
          <p:cNvSpPr>
            <a:spLocks noChangeArrowheads="1"/>
          </p:cNvSpPr>
          <p:nvPr/>
        </p:nvSpPr>
        <p:spPr bwMode="auto">
          <a:xfrm>
            <a:off x="1920241" y="586272"/>
            <a:ext cx="6300216"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24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rPr>
              <a:t>Using YouTub</a:t>
            </a:r>
            <a:r>
              <a:rPr lang="en-US" altLang="en-US" sz="2400" dirty="0">
                <a:solidFill>
                  <a:srgbClr val="050505"/>
                </a:solidFill>
                <a:latin typeface="Segoe UI Historic" panose="020B0502040204020203" pitchFamily="34" charset="0"/>
                <a:cs typeface="Segoe UI Historic" panose="020B0502040204020203" pitchFamily="34" charset="0"/>
              </a:rPr>
              <a:t>e to make ACHE meetings and other activities more accessible.</a:t>
            </a:r>
            <a:endParaRPr kumimoji="0" lang="en-US" altLang="en-US" sz="2400" b="0" i="0" u="none" strike="noStrike" cap="none" normalizeH="0" baseline="0" dirty="0">
              <a:ln>
                <a:noFill/>
              </a:ln>
              <a:solidFill>
                <a:srgbClr val="050505"/>
              </a:solidFill>
              <a:effectLst/>
              <a:latin typeface="inherit"/>
              <a:cs typeface="Segoe UI Historic" panose="020B0502040204020203" pitchFamily="34" charset="0"/>
            </a:endParaRPr>
          </a:p>
        </p:txBody>
      </p:sp>
      <p:pic>
        <p:nvPicPr>
          <p:cNvPr id="2" name="Picture 1">
            <a:extLst>
              <a:ext uri="{FF2B5EF4-FFF2-40B4-BE49-F238E27FC236}">
                <a16:creationId xmlns:a16="http://schemas.microsoft.com/office/drawing/2014/main" id="{EC0F493D-0FBF-4C06-9DB4-76B0DC093F21}"/>
              </a:ext>
            </a:extLst>
          </p:cNvPr>
          <p:cNvPicPr>
            <a:picLocks noChangeAspect="1"/>
          </p:cNvPicPr>
          <p:nvPr/>
        </p:nvPicPr>
        <p:blipFill rotWithShape="1">
          <a:blip r:embed="rId2"/>
          <a:srcRect b="10685"/>
          <a:stretch/>
        </p:blipFill>
        <p:spPr>
          <a:xfrm>
            <a:off x="539496" y="1892808"/>
            <a:ext cx="11192256" cy="3969149"/>
          </a:xfrm>
          <a:prstGeom prst="rect">
            <a:avLst/>
          </a:prstGeom>
        </p:spPr>
      </p:pic>
      <p:pic>
        <p:nvPicPr>
          <p:cNvPr id="3" name="Picture 2">
            <a:extLst>
              <a:ext uri="{FF2B5EF4-FFF2-40B4-BE49-F238E27FC236}">
                <a16:creationId xmlns:a16="http://schemas.microsoft.com/office/drawing/2014/main" id="{A05725ED-48C3-4288-B753-8970B93778A8}"/>
              </a:ext>
            </a:extLst>
          </p:cNvPr>
          <p:cNvPicPr>
            <a:picLocks noChangeAspect="1"/>
          </p:cNvPicPr>
          <p:nvPr/>
        </p:nvPicPr>
        <p:blipFill>
          <a:blip r:embed="rId3"/>
          <a:stretch>
            <a:fillRect/>
          </a:stretch>
        </p:blipFill>
        <p:spPr>
          <a:xfrm>
            <a:off x="405250" y="251005"/>
            <a:ext cx="1018299" cy="1216835"/>
          </a:xfrm>
          <a:prstGeom prst="rect">
            <a:avLst/>
          </a:prstGeom>
        </p:spPr>
      </p:pic>
    </p:spTree>
    <p:extLst>
      <p:ext uri="{BB962C8B-B14F-4D97-AF65-F5344CB8AC3E}">
        <p14:creationId xmlns:p14="http://schemas.microsoft.com/office/powerpoint/2010/main" val="3414733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F677DF-6A03-4A2E-AD92-A8C4943DE672}"/>
              </a:ext>
            </a:extLst>
          </p:cNvPr>
          <p:cNvSpPr txBox="1"/>
          <p:nvPr/>
        </p:nvSpPr>
        <p:spPr>
          <a:xfrm>
            <a:off x="3849147" y="436626"/>
            <a:ext cx="4493705" cy="1046440"/>
          </a:xfrm>
          <a:prstGeom prst="rect">
            <a:avLst/>
          </a:prstGeom>
          <a:noFill/>
        </p:spPr>
        <p:txBody>
          <a:bodyPr wrap="square" rtlCol="0">
            <a:spAutoFit/>
          </a:bodyPr>
          <a:lstStyle/>
          <a:p>
            <a:r>
              <a:rPr lang="en-US" sz="4400" b="1" dirty="0">
                <a:solidFill>
                  <a:srgbClr val="4472C4"/>
                </a:solidFill>
              </a:rPr>
              <a:t>FAFSA Completion</a:t>
            </a:r>
            <a:endParaRPr lang="en-US" dirty="0">
              <a:solidFill>
                <a:srgbClr val="4472C4"/>
              </a:solidFill>
            </a:endParaRPr>
          </a:p>
          <a:p>
            <a:endParaRPr lang="en-US" dirty="0"/>
          </a:p>
        </p:txBody>
      </p:sp>
    </p:spTree>
    <p:extLst>
      <p:ext uri="{BB962C8B-B14F-4D97-AF65-F5344CB8AC3E}">
        <p14:creationId xmlns:p14="http://schemas.microsoft.com/office/powerpoint/2010/main" val="232170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46" y="159395"/>
            <a:ext cx="908301" cy="903364"/>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2" y="1062759"/>
            <a:ext cx="12191999" cy="446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1"/>
                </a:solidFill>
              </a:rPr>
              <a:t>Alabama Commission on Higher Education</a:t>
            </a:r>
          </a:p>
        </p:txBody>
      </p:sp>
      <p:sp>
        <p:nvSpPr>
          <p:cNvPr id="9" name="Subtitle 2">
            <a:extLst>
              <a:ext uri="{FF2B5EF4-FFF2-40B4-BE49-F238E27FC236}">
                <a16:creationId xmlns:a16="http://schemas.microsoft.com/office/drawing/2014/main" id="{FC079021-BF75-497E-AF78-3A8892526C2D}"/>
              </a:ext>
            </a:extLst>
          </p:cNvPr>
          <p:cNvSpPr txBox="1">
            <a:spLocks/>
          </p:cNvSpPr>
          <p:nvPr/>
        </p:nvSpPr>
        <p:spPr>
          <a:xfrm>
            <a:off x="0" y="1600200"/>
            <a:ext cx="12191997" cy="7867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000"/>
              </a:lnSpc>
            </a:pPr>
            <a:r>
              <a:rPr lang="en-US" sz="2800" dirty="0"/>
              <a:t>Improving FAFSA Completion </a:t>
            </a:r>
          </a:p>
        </p:txBody>
      </p:sp>
      <p:pic>
        <p:nvPicPr>
          <p:cNvPr id="3" name="Picture 2">
            <a:extLst>
              <a:ext uri="{FF2B5EF4-FFF2-40B4-BE49-F238E27FC236}">
                <a16:creationId xmlns:a16="http://schemas.microsoft.com/office/drawing/2014/main" id="{79D8F19F-28A0-41E6-93A5-C3FF090E311F}"/>
              </a:ext>
            </a:extLst>
          </p:cNvPr>
          <p:cNvPicPr>
            <a:picLocks noChangeAspect="1"/>
          </p:cNvPicPr>
          <p:nvPr/>
        </p:nvPicPr>
        <p:blipFill>
          <a:blip r:embed="rId4"/>
          <a:stretch>
            <a:fillRect/>
          </a:stretch>
        </p:blipFill>
        <p:spPr>
          <a:xfrm>
            <a:off x="1052216" y="1993586"/>
            <a:ext cx="10087560" cy="3801655"/>
          </a:xfrm>
          <a:prstGeom prst="rect">
            <a:avLst/>
          </a:prstGeom>
        </p:spPr>
      </p:pic>
      <p:sp>
        <p:nvSpPr>
          <p:cNvPr id="10" name="Subtitle 2">
            <a:extLst>
              <a:ext uri="{FF2B5EF4-FFF2-40B4-BE49-F238E27FC236}">
                <a16:creationId xmlns:a16="http://schemas.microsoft.com/office/drawing/2014/main" id="{EC97A388-3EEA-4424-8503-40227B7FCF9F}"/>
              </a:ext>
            </a:extLst>
          </p:cNvPr>
          <p:cNvSpPr txBox="1">
            <a:spLocks/>
          </p:cNvSpPr>
          <p:nvPr/>
        </p:nvSpPr>
        <p:spPr>
          <a:xfrm>
            <a:off x="-1" y="5977128"/>
            <a:ext cx="12192002" cy="7867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000"/>
              </a:lnSpc>
            </a:pPr>
            <a:r>
              <a:rPr lang="en-US" sz="3200" b="1" dirty="0">
                <a:solidFill>
                  <a:schemeClr val="accent5">
                    <a:lumMod val="75000"/>
                  </a:schemeClr>
                </a:solidFill>
              </a:rPr>
              <a:t>fafsa.ache.edu</a:t>
            </a:r>
          </a:p>
        </p:txBody>
      </p:sp>
    </p:spTree>
    <p:extLst>
      <p:ext uri="{BB962C8B-B14F-4D97-AF65-F5344CB8AC3E}">
        <p14:creationId xmlns:p14="http://schemas.microsoft.com/office/powerpoint/2010/main" val="4115042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97438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  ROLL CALL and </a:t>
            </a:r>
            <a:br>
              <a:rPr lang="en-US" b="1" dirty="0">
                <a:solidFill>
                  <a:schemeClr val="accent5"/>
                </a:solidFill>
                <a:latin typeface="+mn-lt"/>
              </a:rPr>
            </a:br>
            <a:r>
              <a:rPr lang="en-US"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45659" y="2670719"/>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577963" y="286758"/>
            <a:ext cx="7483741"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400" b="1" dirty="0">
                <a:solidFill>
                  <a:srgbClr val="4472C4"/>
                </a:solidFill>
              </a:rPr>
              <a:t>Why is completing the FAFSA important?</a:t>
            </a:r>
          </a:p>
        </p:txBody>
      </p:sp>
      <p:sp>
        <p:nvSpPr>
          <p:cNvPr id="14" name="Content Placeholder 2">
            <a:extLst>
              <a:ext uri="{FF2B5EF4-FFF2-40B4-BE49-F238E27FC236}">
                <a16:creationId xmlns:a16="http://schemas.microsoft.com/office/drawing/2014/main" id="{9E251292-42F0-45C4-BEF4-FF5DAB85F2F2}"/>
              </a:ext>
            </a:extLst>
          </p:cNvPr>
          <p:cNvSpPr>
            <a:spLocks noGrp="1"/>
          </p:cNvSpPr>
          <p:nvPr>
            <p:ph idx="1"/>
          </p:nvPr>
        </p:nvSpPr>
        <p:spPr>
          <a:xfrm>
            <a:off x="381001" y="1466944"/>
            <a:ext cx="6902414" cy="4728307"/>
          </a:xfrm>
        </p:spPr>
        <p:txBody>
          <a:bodyPr>
            <a:noAutofit/>
          </a:bodyPr>
          <a:lstStyle/>
          <a:p>
            <a:r>
              <a:rPr lang="en-US" dirty="0"/>
              <a:t>A </a:t>
            </a:r>
            <a:r>
              <a:rPr lang="en-US" b="1" dirty="0">
                <a:solidFill>
                  <a:srgbClr val="FF0000"/>
                </a:solidFill>
              </a:rPr>
              <a:t>gateway </a:t>
            </a:r>
            <a:r>
              <a:rPr lang="en-US" dirty="0"/>
              <a:t>to over </a:t>
            </a:r>
            <a:r>
              <a:rPr lang="en-US" b="1" dirty="0">
                <a:solidFill>
                  <a:srgbClr val="FF0000"/>
                </a:solidFill>
              </a:rPr>
              <a:t>$150 billion </a:t>
            </a:r>
            <a:r>
              <a:rPr lang="en-US" dirty="0"/>
              <a:t>in federal aid, and most state and institution aid.</a:t>
            </a:r>
          </a:p>
          <a:p>
            <a:r>
              <a:rPr lang="en-US" dirty="0"/>
              <a:t>Alabama’s Class of 2021 left roughly </a:t>
            </a:r>
            <a:r>
              <a:rPr lang="en-US" b="1" dirty="0">
                <a:solidFill>
                  <a:srgbClr val="FF0000"/>
                </a:solidFill>
              </a:rPr>
              <a:t>$67.8 million </a:t>
            </a:r>
            <a:r>
              <a:rPr lang="en-US" dirty="0"/>
              <a:t>in </a:t>
            </a:r>
            <a:r>
              <a:rPr lang="en-US" b="1" dirty="0">
                <a:solidFill>
                  <a:srgbClr val="FF0000"/>
                </a:solidFill>
              </a:rPr>
              <a:t>unclaimed Pell Grant money</a:t>
            </a:r>
            <a:r>
              <a:rPr lang="en-US" dirty="0"/>
              <a:t> on the table (ranked 15</a:t>
            </a:r>
            <a:r>
              <a:rPr lang="en-US" baseline="30000" dirty="0"/>
              <a:t>th</a:t>
            </a:r>
            <a:r>
              <a:rPr lang="en-US" dirty="0"/>
              <a:t> nationally).</a:t>
            </a:r>
          </a:p>
          <a:p>
            <a:r>
              <a:rPr lang="en-US" dirty="0"/>
              <a:t>FAFSA completion strongly associated with positive outcomes:</a:t>
            </a:r>
          </a:p>
          <a:p>
            <a:pPr lvl="1"/>
            <a:r>
              <a:rPr lang="en-US" sz="2800" dirty="0"/>
              <a:t>92% of seniors who completed FAFSA enrolled in college or university following graduation</a:t>
            </a:r>
          </a:p>
          <a:p>
            <a:pPr lvl="1"/>
            <a:r>
              <a:rPr lang="en-US" sz="2800" dirty="0"/>
              <a:t>Education linked to higher incomes, better health, more civic engagement</a:t>
            </a:r>
          </a:p>
        </p:txBody>
      </p:sp>
      <p:pic>
        <p:nvPicPr>
          <p:cNvPr id="3" name="Picture 2">
            <a:extLst>
              <a:ext uri="{FF2B5EF4-FFF2-40B4-BE49-F238E27FC236}">
                <a16:creationId xmlns:a16="http://schemas.microsoft.com/office/drawing/2014/main" id="{7DDD74D5-AE32-4C43-91A3-23E240FD5367}"/>
              </a:ext>
            </a:extLst>
          </p:cNvPr>
          <p:cNvPicPr>
            <a:picLocks noChangeAspect="1"/>
          </p:cNvPicPr>
          <p:nvPr/>
        </p:nvPicPr>
        <p:blipFill>
          <a:blip r:embed="rId3"/>
          <a:stretch>
            <a:fillRect/>
          </a:stretch>
        </p:blipFill>
        <p:spPr>
          <a:xfrm>
            <a:off x="7701894" y="1163531"/>
            <a:ext cx="4109105" cy="5513444"/>
          </a:xfrm>
          <a:prstGeom prst="rect">
            <a:avLst/>
          </a:prstGeom>
        </p:spPr>
      </p:pic>
    </p:spTree>
    <p:extLst>
      <p:ext uri="{BB962C8B-B14F-4D97-AF65-F5344CB8AC3E}">
        <p14:creationId xmlns:p14="http://schemas.microsoft.com/office/powerpoint/2010/main" val="690571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1DEA2C-1C44-4581-AFC2-67C353E201DF}"/>
              </a:ext>
            </a:extLst>
          </p:cNvPr>
          <p:cNvPicPr>
            <a:picLocks noChangeAspect="1"/>
          </p:cNvPicPr>
          <p:nvPr/>
        </p:nvPicPr>
        <p:blipFill>
          <a:blip r:embed="rId3"/>
          <a:stretch>
            <a:fillRect/>
          </a:stretch>
        </p:blipFill>
        <p:spPr>
          <a:xfrm>
            <a:off x="3517884" y="0"/>
            <a:ext cx="8674116" cy="6525321"/>
          </a:xfrm>
          <a:prstGeom prst="rect">
            <a:avLst/>
          </a:prstGeom>
        </p:spPr>
      </p:pic>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241183" y="1352550"/>
            <a:ext cx="3128741" cy="119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472C4"/>
                </a:solidFill>
              </a:rPr>
              <a:t>FAFSA Completion State Rankings:</a:t>
            </a:r>
          </a:p>
          <a:p>
            <a:pPr algn="l"/>
            <a:endParaRPr lang="en-US" sz="2800" dirty="0"/>
          </a:p>
          <a:p>
            <a:pPr algn="l"/>
            <a:r>
              <a:rPr lang="en-US" sz="2800" dirty="0">
                <a:solidFill>
                  <a:srgbClr val="FF0000"/>
                </a:solidFill>
              </a:rPr>
              <a:t>22nd nationally </a:t>
            </a:r>
            <a:r>
              <a:rPr lang="en-US" sz="2800" dirty="0"/>
              <a:t>in overall completion</a:t>
            </a:r>
          </a:p>
          <a:p>
            <a:pPr algn="l"/>
            <a:r>
              <a:rPr lang="en-US" sz="2800" dirty="0"/>
              <a:t>(39.7% completion)</a:t>
            </a:r>
          </a:p>
          <a:p>
            <a:pPr algn="l"/>
            <a:endParaRPr lang="en-US" sz="500" dirty="0">
              <a:solidFill>
                <a:srgbClr val="FF0000"/>
              </a:solidFill>
            </a:endParaRPr>
          </a:p>
          <a:p>
            <a:pPr algn="l"/>
            <a:r>
              <a:rPr lang="en-US" sz="2800" dirty="0">
                <a:solidFill>
                  <a:srgbClr val="FF0000"/>
                </a:solidFill>
              </a:rPr>
              <a:t>2</a:t>
            </a:r>
            <a:r>
              <a:rPr lang="en-US" sz="2800" baseline="30000" dirty="0">
                <a:solidFill>
                  <a:srgbClr val="FF0000"/>
                </a:solidFill>
              </a:rPr>
              <a:t>nd</a:t>
            </a:r>
            <a:r>
              <a:rPr lang="en-US" sz="2800" dirty="0">
                <a:solidFill>
                  <a:srgbClr val="FF0000"/>
                </a:solidFill>
              </a:rPr>
              <a:t> nationally </a:t>
            </a:r>
            <a:r>
              <a:rPr lang="en-US" sz="2800" dirty="0"/>
              <a:t>in 1-year improvement</a:t>
            </a:r>
          </a:p>
          <a:p>
            <a:pPr algn="l"/>
            <a:r>
              <a:rPr lang="en-US" sz="2800" dirty="0"/>
              <a:t>(15.2% increase)</a:t>
            </a:r>
          </a:p>
          <a:p>
            <a:pPr algn="l"/>
            <a:r>
              <a:rPr lang="en-US" sz="2800" dirty="0">
                <a:solidFill>
                  <a:srgbClr val="C00000"/>
                </a:solidFill>
              </a:rPr>
              <a:t> </a:t>
            </a:r>
            <a:endParaRPr lang="en-US" sz="1600" dirty="0">
              <a:solidFill>
                <a:schemeClr val="bg1">
                  <a:lumMod val="50000"/>
                </a:schemeClr>
              </a:solidFill>
            </a:endParaRPr>
          </a:p>
        </p:txBody>
      </p:sp>
      <p:sp>
        <p:nvSpPr>
          <p:cNvPr id="5" name="Oval 4">
            <a:extLst>
              <a:ext uri="{FF2B5EF4-FFF2-40B4-BE49-F238E27FC236}">
                <a16:creationId xmlns:a16="http://schemas.microsoft.com/office/drawing/2014/main" id="{5A561D32-F68D-491F-940E-7E64EC3AC06B}"/>
              </a:ext>
            </a:extLst>
          </p:cNvPr>
          <p:cNvSpPr/>
          <p:nvPr/>
        </p:nvSpPr>
        <p:spPr>
          <a:xfrm>
            <a:off x="8727096" y="64009"/>
            <a:ext cx="873303" cy="87782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609077-254F-4830-8DE8-49CB57CCAB5C}"/>
              </a:ext>
            </a:extLst>
          </p:cNvPr>
          <p:cNvSpPr/>
          <p:nvPr/>
        </p:nvSpPr>
        <p:spPr>
          <a:xfrm>
            <a:off x="3517884" y="5716130"/>
            <a:ext cx="3869235" cy="226032"/>
          </a:xfrm>
          <a:prstGeom prst="rect">
            <a:avLst/>
          </a:prstGeom>
          <a:solidFill>
            <a:srgbClr val="FF00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6FF21F-A6C0-4C1F-A611-401F1B7771AE}"/>
              </a:ext>
            </a:extLst>
          </p:cNvPr>
          <p:cNvSpPr/>
          <p:nvPr/>
        </p:nvSpPr>
        <p:spPr>
          <a:xfrm>
            <a:off x="7944334" y="1835798"/>
            <a:ext cx="3869235" cy="226032"/>
          </a:xfrm>
          <a:prstGeom prst="rect">
            <a:avLst/>
          </a:prstGeom>
          <a:solidFill>
            <a:srgbClr val="FF00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68DF073-9AD0-475C-9E34-A30F16537F6C}"/>
              </a:ext>
            </a:extLst>
          </p:cNvPr>
          <p:cNvSpPr txBox="1"/>
          <p:nvPr/>
        </p:nvSpPr>
        <p:spPr>
          <a:xfrm>
            <a:off x="315436" y="6389786"/>
            <a:ext cx="2849880" cy="369332"/>
          </a:xfrm>
          <a:prstGeom prst="rect">
            <a:avLst/>
          </a:prstGeom>
          <a:noFill/>
        </p:spPr>
        <p:txBody>
          <a:bodyPr wrap="square" rtlCol="0">
            <a:spAutoFit/>
          </a:bodyPr>
          <a:lstStyle/>
          <a:p>
            <a:r>
              <a:rPr lang="en-US" dirty="0">
                <a:solidFill>
                  <a:schemeClr val="bg1">
                    <a:lumMod val="50000"/>
                  </a:schemeClr>
                </a:solidFill>
              </a:rPr>
              <a:t>Source:  www.ncan.org</a:t>
            </a:r>
            <a:endParaRPr lang="en-US" dirty="0"/>
          </a:p>
        </p:txBody>
      </p:sp>
    </p:spTree>
    <p:extLst>
      <p:ext uri="{BB962C8B-B14F-4D97-AF65-F5344CB8AC3E}">
        <p14:creationId xmlns:p14="http://schemas.microsoft.com/office/powerpoint/2010/main" val="2297830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923CA-6A1D-4F9F-90E7-0DFEC7AED047}"/>
              </a:ext>
            </a:extLst>
          </p:cNvPr>
          <p:cNvPicPr>
            <a:picLocks noChangeAspect="1"/>
          </p:cNvPicPr>
          <p:nvPr/>
        </p:nvPicPr>
        <p:blipFill>
          <a:blip r:embed="rId3"/>
          <a:stretch>
            <a:fillRect/>
          </a:stretch>
        </p:blipFill>
        <p:spPr>
          <a:xfrm>
            <a:off x="2505456" y="0"/>
            <a:ext cx="9686544" cy="6858000"/>
          </a:xfrm>
          <a:prstGeom prst="rect">
            <a:avLst/>
          </a:prstGeom>
        </p:spPr>
      </p:pic>
      <p:pic>
        <p:nvPicPr>
          <p:cNvPr id="9" name="Picture 8">
            <a:extLst>
              <a:ext uri="{FF2B5EF4-FFF2-40B4-BE49-F238E27FC236}">
                <a16:creationId xmlns:a16="http://schemas.microsoft.com/office/drawing/2014/main" id="{3F7D7DDE-8AAB-48F8-BAD9-C316B999E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5" name="Rectangle 4">
            <a:extLst>
              <a:ext uri="{FF2B5EF4-FFF2-40B4-BE49-F238E27FC236}">
                <a16:creationId xmlns:a16="http://schemas.microsoft.com/office/drawing/2014/main" id="{76E3D6DB-776D-4E3A-9F2E-A32B24475992}"/>
              </a:ext>
            </a:extLst>
          </p:cNvPr>
          <p:cNvSpPr/>
          <p:nvPr/>
        </p:nvSpPr>
        <p:spPr>
          <a:xfrm>
            <a:off x="176784" y="1403932"/>
            <a:ext cx="2776728" cy="1107996"/>
          </a:xfrm>
          <a:prstGeom prst="rect">
            <a:avLst/>
          </a:prstGeom>
        </p:spPr>
        <p:txBody>
          <a:bodyPr wrap="square">
            <a:spAutoFit/>
          </a:bodyPr>
          <a:lstStyle/>
          <a:p>
            <a:r>
              <a:rPr lang="en-US" sz="2400" b="1" dirty="0">
                <a:solidFill>
                  <a:srgbClr val="4472C4"/>
                </a:solidFill>
              </a:rPr>
              <a:t>FAFSA Completion State Rankings:</a:t>
            </a:r>
          </a:p>
          <a:p>
            <a:endParaRPr lang="en-US" dirty="0"/>
          </a:p>
        </p:txBody>
      </p:sp>
      <p:sp>
        <p:nvSpPr>
          <p:cNvPr id="11" name="Rectangle 10">
            <a:extLst>
              <a:ext uri="{FF2B5EF4-FFF2-40B4-BE49-F238E27FC236}">
                <a16:creationId xmlns:a16="http://schemas.microsoft.com/office/drawing/2014/main" id="{E02C44F9-40CA-4610-B486-DBF453121477}"/>
              </a:ext>
            </a:extLst>
          </p:cNvPr>
          <p:cNvSpPr/>
          <p:nvPr/>
        </p:nvSpPr>
        <p:spPr>
          <a:xfrm>
            <a:off x="176784" y="2592751"/>
            <a:ext cx="2328672" cy="1200329"/>
          </a:xfrm>
          <a:prstGeom prst="rect">
            <a:avLst/>
          </a:prstGeom>
          <a:ln>
            <a:noFill/>
          </a:ln>
        </p:spPr>
        <p:txBody>
          <a:bodyPr wrap="square">
            <a:spAutoFit/>
          </a:bodyPr>
          <a:lstStyle/>
          <a:p>
            <a:r>
              <a:rPr lang="en-US" b="1" dirty="0">
                <a:solidFill>
                  <a:srgbClr val="F68508"/>
                </a:solidFill>
              </a:rPr>
              <a:t>States (in Yellow) with universal FAFSA completion policies:  AL, LA, IL, TX</a:t>
            </a:r>
          </a:p>
        </p:txBody>
      </p:sp>
      <p:sp>
        <p:nvSpPr>
          <p:cNvPr id="14" name="Rectangle 13">
            <a:extLst>
              <a:ext uri="{FF2B5EF4-FFF2-40B4-BE49-F238E27FC236}">
                <a16:creationId xmlns:a16="http://schemas.microsoft.com/office/drawing/2014/main" id="{5765482D-8007-4A66-AD55-92CDB42EC315}"/>
              </a:ext>
            </a:extLst>
          </p:cNvPr>
          <p:cNvSpPr/>
          <p:nvPr/>
        </p:nvSpPr>
        <p:spPr>
          <a:xfrm>
            <a:off x="176784" y="4179695"/>
            <a:ext cx="2328672" cy="1477328"/>
          </a:xfrm>
          <a:prstGeom prst="rect">
            <a:avLst/>
          </a:prstGeom>
          <a:ln>
            <a:noFill/>
          </a:ln>
        </p:spPr>
        <p:txBody>
          <a:bodyPr wrap="square">
            <a:spAutoFit/>
          </a:bodyPr>
          <a:lstStyle/>
          <a:p>
            <a:r>
              <a:rPr lang="en-US" b="1" dirty="0">
                <a:solidFill>
                  <a:schemeClr val="accent1">
                    <a:lumMod val="75000"/>
                  </a:schemeClr>
                </a:solidFill>
              </a:rPr>
              <a:t>Circles weighted in size by # of FAFSAs Completed:  </a:t>
            </a:r>
            <a:r>
              <a:rPr lang="en-US" b="1" dirty="0">
                <a:solidFill>
                  <a:schemeClr val="bg1">
                    <a:lumMod val="50000"/>
                  </a:schemeClr>
                </a:solidFill>
              </a:rPr>
              <a:t>Larger circles reflect more students</a:t>
            </a:r>
          </a:p>
        </p:txBody>
      </p:sp>
      <p:sp>
        <p:nvSpPr>
          <p:cNvPr id="15" name="TextBox 14">
            <a:extLst>
              <a:ext uri="{FF2B5EF4-FFF2-40B4-BE49-F238E27FC236}">
                <a16:creationId xmlns:a16="http://schemas.microsoft.com/office/drawing/2014/main" id="{5637B8B6-2C1D-4A60-A199-1A168C31E65A}"/>
              </a:ext>
            </a:extLst>
          </p:cNvPr>
          <p:cNvSpPr txBox="1"/>
          <p:nvPr/>
        </p:nvSpPr>
        <p:spPr>
          <a:xfrm>
            <a:off x="176784" y="6460491"/>
            <a:ext cx="2849880" cy="369332"/>
          </a:xfrm>
          <a:prstGeom prst="rect">
            <a:avLst/>
          </a:prstGeom>
          <a:noFill/>
        </p:spPr>
        <p:txBody>
          <a:bodyPr wrap="square" rtlCol="0">
            <a:spAutoFit/>
          </a:bodyPr>
          <a:lstStyle/>
          <a:p>
            <a:r>
              <a:rPr lang="en-US" dirty="0">
                <a:solidFill>
                  <a:schemeClr val="bg1">
                    <a:lumMod val="50000"/>
                  </a:schemeClr>
                </a:solidFill>
              </a:rPr>
              <a:t>Source:  www.ncan.org</a:t>
            </a:r>
            <a:endParaRPr lang="en-US" dirty="0"/>
          </a:p>
        </p:txBody>
      </p:sp>
    </p:spTree>
    <p:extLst>
      <p:ext uri="{BB962C8B-B14F-4D97-AF65-F5344CB8AC3E}">
        <p14:creationId xmlns:p14="http://schemas.microsoft.com/office/powerpoint/2010/main" val="3442001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8D7546-1A93-49B0-9CB0-7ABA2EA5A98F}"/>
              </a:ext>
            </a:extLst>
          </p:cNvPr>
          <p:cNvPicPr>
            <a:picLocks noChangeAspect="1"/>
          </p:cNvPicPr>
          <p:nvPr/>
        </p:nvPicPr>
        <p:blipFill>
          <a:blip r:embed="rId3"/>
          <a:stretch>
            <a:fillRect/>
          </a:stretch>
        </p:blipFill>
        <p:spPr>
          <a:xfrm>
            <a:off x="623192" y="1309154"/>
            <a:ext cx="11191875" cy="5153025"/>
          </a:xfrm>
          <a:prstGeom prst="rect">
            <a:avLst/>
          </a:prstGeom>
        </p:spPr>
      </p:pic>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1" y="99641"/>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36970" y="333826"/>
            <a:ext cx="9565192"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472C4"/>
                </a:solidFill>
              </a:rPr>
              <a:t>ACHE FAFSA Completion Portal Trend and Projected Data         </a:t>
            </a:r>
            <a:r>
              <a:rPr lang="en-US" sz="2800" dirty="0">
                <a:solidFill>
                  <a:schemeClr val="bg1">
                    <a:lumMod val="50000"/>
                  </a:schemeClr>
                </a:solidFill>
              </a:rPr>
              <a:t>as of 3/10/2022</a:t>
            </a:r>
          </a:p>
          <a:p>
            <a:pPr algn="l"/>
            <a:r>
              <a:rPr lang="en-US" sz="2800" dirty="0">
                <a:solidFill>
                  <a:srgbClr val="C00000"/>
                </a:solidFill>
              </a:rPr>
              <a:t> </a:t>
            </a:r>
          </a:p>
        </p:txBody>
      </p:sp>
      <p:sp>
        <p:nvSpPr>
          <p:cNvPr id="13" name="Rectangle 12">
            <a:extLst>
              <a:ext uri="{FF2B5EF4-FFF2-40B4-BE49-F238E27FC236}">
                <a16:creationId xmlns:a16="http://schemas.microsoft.com/office/drawing/2014/main" id="{DAA6B678-A0A3-46ED-9276-8B5C6B853569}"/>
              </a:ext>
            </a:extLst>
          </p:cNvPr>
          <p:cNvSpPr/>
          <p:nvPr/>
        </p:nvSpPr>
        <p:spPr>
          <a:xfrm>
            <a:off x="5629275" y="1504951"/>
            <a:ext cx="904875" cy="4957228"/>
          </a:xfrm>
          <a:prstGeom prst="rect">
            <a:avLst/>
          </a:prstGeom>
          <a:solidFill>
            <a:srgbClr val="FFC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CB1DF57-89C4-4169-B607-23C0F6829B1F}"/>
              </a:ext>
            </a:extLst>
          </p:cNvPr>
          <p:cNvCxnSpPr/>
          <p:nvPr/>
        </p:nvCxnSpPr>
        <p:spPr>
          <a:xfrm>
            <a:off x="1162050" y="1504950"/>
            <a:ext cx="10258425"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37E8FF3-2FA9-4C30-9B05-CDA6B24705D9}"/>
              </a:ext>
            </a:extLst>
          </p:cNvPr>
          <p:cNvSpPr txBox="1"/>
          <p:nvPr/>
        </p:nvSpPr>
        <p:spPr>
          <a:xfrm>
            <a:off x="9172575" y="1135619"/>
            <a:ext cx="2314575" cy="369332"/>
          </a:xfrm>
          <a:prstGeom prst="rect">
            <a:avLst/>
          </a:prstGeom>
          <a:noFill/>
        </p:spPr>
        <p:txBody>
          <a:bodyPr wrap="square" rtlCol="0">
            <a:spAutoFit/>
          </a:bodyPr>
          <a:lstStyle/>
          <a:p>
            <a:r>
              <a:rPr lang="en-US" dirty="0">
                <a:solidFill>
                  <a:srgbClr val="C00000"/>
                </a:solidFill>
              </a:rPr>
              <a:t>100% Completion Goal</a:t>
            </a:r>
          </a:p>
        </p:txBody>
      </p:sp>
      <p:sp>
        <p:nvSpPr>
          <p:cNvPr id="23" name="TextBox 22">
            <a:extLst>
              <a:ext uri="{FF2B5EF4-FFF2-40B4-BE49-F238E27FC236}">
                <a16:creationId xmlns:a16="http://schemas.microsoft.com/office/drawing/2014/main" id="{47F40FCE-276D-46A1-8666-CB05EC4A6354}"/>
              </a:ext>
            </a:extLst>
          </p:cNvPr>
          <p:cNvSpPr txBox="1"/>
          <p:nvPr/>
        </p:nvSpPr>
        <p:spPr>
          <a:xfrm>
            <a:off x="9505950" y="3429566"/>
            <a:ext cx="1076325" cy="369332"/>
          </a:xfrm>
          <a:prstGeom prst="rect">
            <a:avLst/>
          </a:prstGeom>
          <a:noFill/>
        </p:spPr>
        <p:txBody>
          <a:bodyPr wrap="square" rtlCol="0">
            <a:spAutoFit/>
          </a:bodyPr>
          <a:lstStyle/>
          <a:p>
            <a:r>
              <a:rPr lang="en-US" dirty="0">
                <a:solidFill>
                  <a:srgbClr val="C00000"/>
                </a:solidFill>
              </a:rPr>
              <a:t>Projected</a:t>
            </a:r>
          </a:p>
        </p:txBody>
      </p:sp>
      <p:sp>
        <p:nvSpPr>
          <p:cNvPr id="24" name="TextBox 23">
            <a:extLst>
              <a:ext uri="{FF2B5EF4-FFF2-40B4-BE49-F238E27FC236}">
                <a16:creationId xmlns:a16="http://schemas.microsoft.com/office/drawing/2014/main" id="{2DF468F4-9BE8-4B5F-A8DF-59E00ED2F09B}"/>
              </a:ext>
            </a:extLst>
          </p:cNvPr>
          <p:cNvSpPr txBox="1"/>
          <p:nvPr/>
        </p:nvSpPr>
        <p:spPr>
          <a:xfrm>
            <a:off x="5629275" y="5201216"/>
            <a:ext cx="981074" cy="369332"/>
          </a:xfrm>
          <a:prstGeom prst="rect">
            <a:avLst/>
          </a:prstGeom>
          <a:noFill/>
        </p:spPr>
        <p:txBody>
          <a:bodyPr wrap="square" rtlCol="0">
            <a:spAutoFit/>
          </a:bodyPr>
          <a:lstStyle/>
          <a:p>
            <a:r>
              <a:rPr lang="en-US" dirty="0">
                <a:solidFill>
                  <a:srgbClr val="C00000"/>
                </a:solidFill>
              </a:rPr>
              <a:t>Current</a:t>
            </a:r>
          </a:p>
        </p:txBody>
      </p:sp>
    </p:spTree>
    <p:extLst>
      <p:ext uri="{BB962C8B-B14F-4D97-AF65-F5344CB8AC3E}">
        <p14:creationId xmlns:p14="http://schemas.microsoft.com/office/powerpoint/2010/main" val="1718437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1" y="393580"/>
            <a:ext cx="5878032"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b="1" dirty="0">
                <a:solidFill>
                  <a:srgbClr val="4472C4"/>
                </a:solidFill>
              </a:rPr>
              <a:t>FAFSA Completion Areas of Concern </a:t>
            </a:r>
            <a:r>
              <a:rPr lang="en-US" sz="3000" dirty="0"/>
              <a:t>Based on Latest 2-Year Averages</a:t>
            </a:r>
            <a:endParaRPr lang="en-US" sz="3000" b="1" dirty="0">
              <a:solidFill>
                <a:srgbClr val="C00000"/>
              </a:solidFill>
            </a:endParaRPr>
          </a:p>
        </p:txBody>
      </p:sp>
      <p:pic>
        <p:nvPicPr>
          <p:cNvPr id="9" name="Picture 8">
            <a:extLst>
              <a:ext uri="{FF2B5EF4-FFF2-40B4-BE49-F238E27FC236}">
                <a16:creationId xmlns:a16="http://schemas.microsoft.com/office/drawing/2014/main" id="{BF9FF1EC-4F5C-4366-8686-6424B2B4677C}"/>
              </a:ext>
            </a:extLst>
          </p:cNvPr>
          <p:cNvPicPr>
            <a:picLocks noChangeAspect="1"/>
          </p:cNvPicPr>
          <p:nvPr/>
        </p:nvPicPr>
        <p:blipFill>
          <a:blip r:embed="rId3"/>
          <a:stretch>
            <a:fillRect/>
          </a:stretch>
        </p:blipFill>
        <p:spPr>
          <a:xfrm>
            <a:off x="7495953" y="26045"/>
            <a:ext cx="4696047" cy="266700"/>
          </a:xfrm>
          <a:prstGeom prst="rect">
            <a:avLst/>
          </a:prstGeom>
        </p:spPr>
      </p:pic>
      <p:pic>
        <p:nvPicPr>
          <p:cNvPr id="2" name="Picture 1">
            <a:extLst>
              <a:ext uri="{FF2B5EF4-FFF2-40B4-BE49-F238E27FC236}">
                <a16:creationId xmlns:a16="http://schemas.microsoft.com/office/drawing/2014/main" id="{1F8BFAF3-2312-442C-AB4B-7A366C21062A}"/>
              </a:ext>
            </a:extLst>
          </p:cNvPr>
          <p:cNvPicPr>
            <a:picLocks noChangeAspect="1"/>
          </p:cNvPicPr>
          <p:nvPr/>
        </p:nvPicPr>
        <p:blipFill>
          <a:blip r:embed="rId4"/>
          <a:stretch>
            <a:fillRect/>
          </a:stretch>
        </p:blipFill>
        <p:spPr>
          <a:xfrm>
            <a:off x="7612912" y="393580"/>
            <a:ext cx="4579088" cy="6465286"/>
          </a:xfrm>
          <a:prstGeom prst="rect">
            <a:avLst/>
          </a:prstGeom>
        </p:spPr>
      </p:pic>
      <p:sp>
        <p:nvSpPr>
          <p:cNvPr id="7" name="Oval 6">
            <a:extLst>
              <a:ext uri="{FF2B5EF4-FFF2-40B4-BE49-F238E27FC236}">
                <a16:creationId xmlns:a16="http://schemas.microsoft.com/office/drawing/2014/main" id="{580A5269-225E-46C9-900F-40EBE325F5F3}"/>
              </a:ext>
            </a:extLst>
          </p:cNvPr>
          <p:cNvSpPr/>
          <p:nvPr/>
        </p:nvSpPr>
        <p:spPr>
          <a:xfrm>
            <a:off x="9171467" y="563703"/>
            <a:ext cx="1164265" cy="1044833"/>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F330E1-0198-4E72-86AF-885AAA651C99}"/>
              </a:ext>
            </a:extLst>
          </p:cNvPr>
          <p:cNvSpPr/>
          <p:nvPr/>
        </p:nvSpPr>
        <p:spPr>
          <a:xfrm>
            <a:off x="9317665" y="2042399"/>
            <a:ext cx="1018067" cy="96780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4BCE065-9FE1-4CF6-90FA-897F8D860E4F}"/>
              </a:ext>
            </a:extLst>
          </p:cNvPr>
          <p:cNvSpPr/>
          <p:nvPr/>
        </p:nvSpPr>
        <p:spPr>
          <a:xfrm>
            <a:off x="9509157" y="3265893"/>
            <a:ext cx="1164264" cy="96780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4ACF21F-5413-495A-B1FA-2EBFD183D397}"/>
              </a:ext>
            </a:extLst>
          </p:cNvPr>
          <p:cNvSpPr/>
          <p:nvPr/>
        </p:nvSpPr>
        <p:spPr>
          <a:xfrm>
            <a:off x="7795034" y="5332492"/>
            <a:ext cx="1320507" cy="1183014"/>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57B5CF-BEB7-489C-8867-D58DD029F232}"/>
              </a:ext>
            </a:extLst>
          </p:cNvPr>
          <p:cNvSpPr/>
          <p:nvPr/>
        </p:nvSpPr>
        <p:spPr>
          <a:xfrm>
            <a:off x="10749973" y="4895749"/>
            <a:ext cx="871870" cy="76848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9E251292-42F0-45C4-BEF4-FF5DAB85F2F2}"/>
              </a:ext>
            </a:extLst>
          </p:cNvPr>
          <p:cNvSpPr>
            <a:spLocks noGrp="1"/>
          </p:cNvSpPr>
          <p:nvPr>
            <p:ph idx="1"/>
          </p:nvPr>
        </p:nvSpPr>
        <p:spPr>
          <a:xfrm>
            <a:off x="522514" y="1608537"/>
            <a:ext cx="6445213" cy="4568426"/>
          </a:xfrm>
        </p:spPr>
        <p:txBody>
          <a:bodyPr>
            <a:noAutofit/>
          </a:bodyPr>
          <a:lstStyle/>
          <a:p>
            <a:r>
              <a:rPr lang="en-US" b="1" dirty="0">
                <a:solidFill>
                  <a:srgbClr val="C00000"/>
                </a:solidFill>
              </a:rPr>
              <a:t>5 key areas </a:t>
            </a:r>
            <a:r>
              <a:rPr lang="en-US" dirty="0"/>
              <a:t>with high enrollment and low completion rates:</a:t>
            </a:r>
          </a:p>
          <a:p>
            <a:pPr lvl="1"/>
            <a:r>
              <a:rPr lang="en-US" sz="2800" dirty="0"/>
              <a:t>Mobile</a:t>
            </a:r>
          </a:p>
          <a:p>
            <a:pPr lvl="1"/>
            <a:r>
              <a:rPr lang="en-US" sz="2800" dirty="0"/>
              <a:t>Montgomery</a:t>
            </a:r>
          </a:p>
          <a:p>
            <a:pPr lvl="1"/>
            <a:r>
              <a:rPr lang="en-US" sz="2800" dirty="0"/>
              <a:t>Birmingham</a:t>
            </a:r>
          </a:p>
          <a:p>
            <a:pPr lvl="1"/>
            <a:r>
              <a:rPr lang="en-US" sz="2800" dirty="0"/>
              <a:t>Huntsville</a:t>
            </a:r>
          </a:p>
          <a:p>
            <a:pPr lvl="1"/>
            <a:r>
              <a:rPr lang="en-US" sz="2800" dirty="0"/>
              <a:t>Dothan</a:t>
            </a:r>
          </a:p>
          <a:p>
            <a:r>
              <a:rPr lang="en-US" dirty="0"/>
              <a:t>Includes </a:t>
            </a:r>
            <a:r>
              <a:rPr lang="en-US" sz="2800" dirty="0"/>
              <a:t>105 high schools (35.0%) enrolling 30,038 students (63.1%)</a:t>
            </a:r>
          </a:p>
          <a:p>
            <a:r>
              <a:rPr lang="en-US" dirty="0"/>
              <a:t>Excludes high schools with less than 150 students</a:t>
            </a:r>
          </a:p>
        </p:txBody>
      </p:sp>
    </p:spTree>
    <p:extLst>
      <p:ext uri="{BB962C8B-B14F-4D97-AF65-F5344CB8AC3E}">
        <p14:creationId xmlns:p14="http://schemas.microsoft.com/office/powerpoint/2010/main" val="1261184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0" y="393580"/>
            <a:ext cx="6620915"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0070C0"/>
                </a:solidFill>
              </a:rPr>
              <a:t>District Top 10 for Academic Year 2022-23, so far</a:t>
            </a:r>
          </a:p>
          <a:p>
            <a:pPr algn="l"/>
            <a:r>
              <a:rPr lang="en-US" b="1" dirty="0"/>
              <a:t>As of 3/10/2022</a:t>
            </a:r>
          </a:p>
        </p:txBody>
      </p:sp>
      <p:pic>
        <p:nvPicPr>
          <p:cNvPr id="2" name="Picture 1">
            <a:extLst>
              <a:ext uri="{FF2B5EF4-FFF2-40B4-BE49-F238E27FC236}">
                <a16:creationId xmlns:a16="http://schemas.microsoft.com/office/drawing/2014/main" id="{D1F947AF-0032-4BF6-89F2-3F7CBC57B127}"/>
              </a:ext>
            </a:extLst>
          </p:cNvPr>
          <p:cNvPicPr>
            <a:picLocks noChangeAspect="1"/>
          </p:cNvPicPr>
          <p:nvPr/>
        </p:nvPicPr>
        <p:blipFill>
          <a:blip r:embed="rId3"/>
          <a:stretch>
            <a:fillRect/>
          </a:stretch>
        </p:blipFill>
        <p:spPr>
          <a:xfrm>
            <a:off x="0" y="1484089"/>
            <a:ext cx="12192000" cy="4913950"/>
          </a:xfrm>
          <a:prstGeom prst="rect">
            <a:avLst/>
          </a:prstGeom>
        </p:spPr>
      </p:pic>
    </p:spTree>
    <p:extLst>
      <p:ext uri="{BB962C8B-B14F-4D97-AF65-F5344CB8AC3E}">
        <p14:creationId xmlns:p14="http://schemas.microsoft.com/office/powerpoint/2010/main" val="819722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0" y="393580"/>
            <a:ext cx="9231589"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All High Schools:   </a:t>
            </a:r>
            <a:r>
              <a:rPr lang="en-US" b="1" dirty="0">
                <a:solidFill>
                  <a:srgbClr val="0070C0"/>
                </a:solidFill>
              </a:rPr>
              <a:t>High School Top 10 for Academic Year 2022-23, so far</a:t>
            </a:r>
          </a:p>
          <a:p>
            <a:pPr algn="l"/>
            <a:r>
              <a:rPr lang="en-US" b="1" dirty="0"/>
              <a:t>As of 3/10/2022</a:t>
            </a:r>
          </a:p>
        </p:txBody>
      </p:sp>
      <p:pic>
        <p:nvPicPr>
          <p:cNvPr id="3" name="Picture 2">
            <a:extLst>
              <a:ext uri="{FF2B5EF4-FFF2-40B4-BE49-F238E27FC236}">
                <a16:creationId xmlns:a16="http://schemas.microsoft.com/office/drawing/2014/main" id="{04CD0CA5-4233-46DF-B90F-12DAC7A83A4F}"/>
              </a:ext>
            </a:extLst>
          </p:cNvPr>
          <p:cNvPicPr>
            <a:picLocks noChangeAspect="1"/>
          </p:cNvPicPr>
          <p:nvPr/>
        </p:nvPicPr>
        <p:blipFill>
          <a:blip r:embed="rId3"/>
          <a:stretch>
            <a:fillRect/>
          </a:stretch>
        </p:blipFill>
        <p:spPr>
          <a:xfrm>
            <a:off x="0" y="1526533"/>
            <a:ext cx="12192000" cy="4937887"/>
          </a:xfrm>
          <a:prstGeom prst="rect">
            <a:avLst/>
          </a:prstGeom>
        </p:spPr>
      </p:pic>
    </p:spTree>
    <p:extLst>
      <p:ext uri="{BB962C8B-B14F-4D97-AF65-F5344CB8AC3E}">
        <p14:creationId xmlns:p14="http://schemas.microsoft.com/office/powerpoint/2010/main" val="2348942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0" y="393580"/>
            <a:ext cx="9601768"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6A* High Schools:   </a:t>
            </a:r>
            <a:r>
              <a:rPr lang="en-US" b="1" dirty="0">
                <a:solidFill>
                  <a:srgbClr val="0070C0"/>
                </a:solidFill>
              </a:rPr>
              <a:t>High School Top 10 for Academic Year 2022-23, so far</a:t>
            </a:r>
          </a:p>
          <a:p>
            <a:pPr algn="l"/>
            <a:r>
              <a:rPr lang="en-US" b="1" dirty="0"/>
              <a:t>As of 3/10/2022</a:t>
            </a:r>
          </a:p>
        </p:txBody>
      </p:sp>
      <p:pic>
        <p:nvPicPr>
          <p:cNvPr id="3" name="Picture 2">
            <a:extLst>
              <a:ext uri="{FF2B5EF4-FFF2-40B4-BE49-F238E27FC236}">
                <a16:creationId xmlns:a16="http://schemas.microsoft.com/office/drawing/2014/main" id="{7A400162-3E47-4484-BD1B-261168074283}"/>
              </a:ext>
            </a:extLst>
          </p:cNvPr>
          <p:cNvPicPr>
            <a:picLocks noChangeAspect="1"/>
          </p:cNvPicPr>
          <p:nvPr/>
        </p:nvPicPr>
        <p:blipFill>
          <a:blip r:embed="rId3"/>
          <a:stretch>
            <a:fillRect/>
          </a:stretch>
        </p:blipFill>
        <p:spPr>
          <a:xfrm>
            <a:off x="80481" y="1449392"/>
            <a:ext cx="12031038" cy="2511333"/>
          </a:xfrm>
          <a:prstGeom prst="rect">
            <a:avLst/>
          </a:prstGeom>
        </p:spPr>
      </p:pic>
      <p:sp>
        <p:nvSpPr>
          <p:cNvPr id="2" name="TextBox 1">
            <a:extLst>
              <a:ext uri="{FF2B5EF4-FFF2-40B4-BE49-F238E27FC236}">
                <a16:creationId xmlns:a16="http://schemas.microsoft.com/office/drawing/2014/main" id="{AB1798F2-2C85-486C-BE16-9354E288529C}"/>
              </a:ext>
            </a:extLst>
          </p:cNvPr>
          <p:cNvSpPr txBox="1"/>
          <p:nvPr/>
        </p:nvSpPr>
        <p:spPr>
          <a:xfrm>
            <a:off x="201168" y="6329273"/>
            <a:ext cx="5522976" cy="369332"/>
          </a:xfrm>
          <a:prstGeom prst="rect">
            <a:avLst/>
          </a:prstGeom>
          <a:noFill/>
        </p:spPr>
        <p:txBody>
          <a:bodyPr wrap="square" rtlCol="0">
            <a:spAutoFit/>
          </a:bodyPr>
          <a:lstStyle/>
          <a:p>
            <a:r>
              <a:rPr lang="en-US" dirty="0">
                <a:solidFill>
                  <a:schemeClr val="bg1">
                    <a:lumMod val="50000"/>
                  </a:schemeClr>
                </a:solidFill>
              </a:rPr>
              <a:t>* 6A classification:  579-1,007 student enrollment</a:t>
            </a:r>
          </a:p>
        </p:txBody>
      </p:sp>
    </p:spTree>
    <p:extLst>
      <p:ext uri="{BB962C8B-B14F-4D97-AF65-F5344CB8AC3E}">
        <p14:creationId xmlns:p14="http://schemas.microsoft.com/office/powerpoint/2010/main" val="73123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0" y="393580"/>
            <a:ext cx="9620056"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5A* High Schools:   </a:t>
            </a:r>
            <a:r>
              <a:rPr lang="en-US" b="1" dirty="0">
                <a:solidFill>
                  <a:srgbClr val="0070C0"/>
                </a:solidFill>
              </a:rPr>
              <a:t>High School Top 10 for Academic Year 2022-23, so far</a:t>
            </a:r>
          </a:p>
          <a:p>
            <a:pPr algn="l"/>
            <a:r>
              <a:rPr lang="en-US" b="1" dirty="0"/>
              <a:t>As of 3/10/2022</a:t>
            </a:r>
          </a:p>
        </p:txBody>
      </p:sp>
      <p:sp>
        <p:nvSpPr>
          <p:cNvPr id="5" name="TextBox 4">
            <a:extLst>
              <a:ext uri="{FF2B5EF4-FFF2-40B4-BE49-F238E27FC236}">
                <a16:creationId xmlns:a16="http://schemas.microsoft.com/office/drawing/2014/main" id="{7E985988-88E0-40A5-AB4C-DE0D60D80AAF}"/>
              </a:ext>
            </a:extLst>
          </p:cNvPr>
          <p:cNvSpPr txBox="1"/>
          <p:nvPr/>
        </p:nvSpPr>
        <p:spPr>
          <a:xfrm>
            <a:off x="201168" y="6329273"/>
            <a:ext cx="5522976" cy="369332"/>
          </a:xfrm>
          <a:prstGeom prst="rect">
            <a:avLst/>
          </a:prstGeom>
          <a:noFill/>
        </p:spPr>
        <p:txBody>
          <a:bodyPr wrap="square" rtlCol="0">
            <a:spAutoFit/>
          </a:bodyPr>
          <a:lstStyle/>
          <a:p>
            <a:r>
              <a:rPr lang="en-US" dirty="0">
                <a:solidFill>
                  <a:schemeClr val="bg1">
                    <a:lumMod val="50000"/>
                  </a:schemeClr>
                </a:solidFill>
              </a:rPr>
              <a:t>* 5A classification:  379 - 578 student enrollment</a:t>
            </a:r>
          </a:p>
        </p:txBody>
      </p:sp>
      <p:pic>
        <p:nvPicPr>
          <p:cNvPr id="2" name="Picture 1">
            <a:extLst>
              <a:ext uri="{FF2B5EF4-FFF2-40B4-BE49-F238E27FC236}">
                <a16:creationId xmlns:a16="http://schemas.microsoft.com/office/drawing/2014/main" id="{4EAE0965-DAEC-43CC-B926-27EFA296ADCC}"/>
              </a:ext>
            </a:extLst>
          </p:cNvPr>
          <p:cNvPicPr>
            <a:picLocks noChangeAspect="1"/>
          </p:cNvPicPr>
          <p:nvPr/>
        </p:nvPicPr>
        <p:blipFill>
          <a:blip r:embed="rId4"/>
          <a:stretch>
            <a:fillRect/>
          </a:stretch>
        </p:blipFill>
        <p:spPr>
          <a:xfrm>
            <a:off x="110853" y="1353276"/>
            <a:ext cx="11970293" cy="4841355"/>
          </a:xfrm>
          <a:prstGeom prst="rect">
            <a:avLst/>
          </a:prstGeom>
        </p:spPr>
      </p:pic>
      <p:sp>
        <p:nvSpPr>
          <p:cNvPr id="3" name="Arrow: Right 2">
            <a:extLst>
              <a:ext uri="{FF2B5EF4-FFF2-40B4-BE49-F238E27FC236}">
                <a16:creationId xmlns:a16="http://schemas.microsoft.com/office/drawing/2014/main" id="{FBC93DC0-8A72-4AFF-9330-8013735414BA}"/>
              </a:ext>
            </a:extLst>
          </p:cNvPr>
          <p:cNvSpPr/>
          <p:nvPr/>
        </p:nvSpPr>
        <p:spPr>
          <a:xfrm>
            <a:off x="230307" y="5785733"/>
            <a:ext cx="301387" cy="24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0" y="393580"/>
            <a:ext cx="9592624"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4A* High Schools:   </a:t>
            </a:r>
            <a:r>
              <a:rPr lang="en-US" b="1" dirty="0">
                <a:solidFill>
                  <a:srgbClr val="0070C0"/>
                </a:solidFill>
              </a:rPr>
              <a:t>High School Top 10 for Academic Year 2022-23, so far</a:t>
            </a:r>
          </a:p>
          <a:p>
            <a:pPr algn="l"/>
            <a:r>
              <a:rPr lang="en-US" b="1" dirty="0"/>
              <a:t>As of 3/10/2022</a:t>
            </a:r>
          </a:p>
        </p:txBody>
      </p:sp>
      <p:sp>
        <p:nvSpPr>
          <p:cNvPr id="5" name="TextBox 4">
            <a:extLst>
              <a:ext uri="{FF2B5EF4-FFF2-40B4-BE49-F238E27FC236}">
                <a16:creationId xmlns:a16="http://schemas.microsoft.com/office/drawing/2014/main" id="{CA97B2CB-382A-4744-87E1-4E28281ED390}"/>
              </a:ext>
            </a:extLst>
          </p:cNvPr>
          <p:cNvSpPr txBox="1"/>
          <p:nvPr/>
        </p:nvSpPr>
        <p:spPr>
          <a:xfrm>
            <a:off x="201168" y="6329273"/>
            <a:ext cx="5522976" cy="369332"/>
          </a:xfrm>
          <a:prstGeom prst="rect">
            <a:avLst/>
          </a:prstGeom>
          <a:noFill/>
        </p:spPr>
        <p:txBody>
          <a:bodyPr wrap="square" rtlCol="0">
            <a:spAutoFit/>
          </a:bodyPr>
          <a:lstStyle/>
          <a:p>
            <a:r>
              <a:rPr lang="en-US" dirty="0">
                <a:solidFill>
                  <a:schemeClr val="bg1">
                    <a:lumMod val="50000"/>
                  </a:schemeClr>
                </a:solidFill>
              </a:rPr>
              <a:t>* 4A classification:  286 - 378 student enrollment</a:t>
            </a:r>
          </a:p>
        </p:txBody>
      </p:sp>
      <p:pic>
        <p:nvPicPr>
          <p:cNvPr id="3" name="Picture 2">
            <a:extLst>
              <a:ext uri="{FF2B5EF4-FFF2-40B4-BE49-F238E27FC236}">
                <a16:creationId xmlns:a16="http://schemas.microsoft.com/office/drawing/2014/main" id="{6E8E0B0A-B733-45D1-924E-CE50C508C605}"/>
              </a:ext>
            </a:extLst>
          </p:cNvPr>
          <p:cNvPicPr>
            <a:picLocks noChangeAspect="1"/>
          </p:cNvPicPr>
          <p:nvPr/>
        </p:nvPicPr>
        <p:blipFill>
          <a:blip r:embed="rId3"/>
          <a:stretch>
            <a:fillRect/>
          </a:stretch>
        </p:blipFill>
        <p:spPr>
          <a:xfrm>
            <a:off x="124968" y="1417102"/>
            <a:ext cx="11942064" cy="4848345"/>
          </a:xfrm>
          <a:prstGeom prst="rect">
            <a:avLst/>
          </a:prstGeom>
        </p:spPr>
      </p:pic>
    </p:spTree>
    <p:extLst>
      <p:ext uri="{BB962C8B-B14F-4D97-AF65-F5344CB8AC3E}">
        <p14:creationId xmlns:p14="http://schemas.microsoft.com/office/powerpoint/2010/main" val="71459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t>
            </a:r>
            <a:r>
              <a:rPr lang="en-US" b="1" dirty="0">
                <a:solidFill>
                  <a:srgbClr val="4472C4"/>
                </a:solidFill>
                <a:latin typeface="+mn-lt"/>
              </a:rPr>
              <a:t>APPROVAL O</a:t>
            </a:r>
            <a:r>
              <a:rPr lang="en-US" b="1" dirty="0">
                <a:solidFill>
                  <a:schemeClr val="accent5"/>
                </a:solidFill>
                <a:latin typeface="+mn-lt"/>
              </a:rPr>
              <a:t>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a:t>
            </a:r>
          </a:p>
          <a:p>
            <a:r>
              <a:rPr lang="en-US" sz="2800" b="1" kern="1400" dirty="0">
                <a:solidFill>
                  <a:srgbClr val="000000"/>
                </a:solidFill>
              </a:rPr>
              <a:t>March 11, 2022</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0" y="393580"/>
            <a:ext cx="9684064"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3A* High Schools:   </a:t>
            </a:r>
            <a:r>
              <a:rPr lang="en-US" b="1" dirty="0">
                <a:solidFill>
                  <a:srgbClr val="0070C0"/>
                </a:solidFill>
              </a:rPr>
              <a:t>High School Top 10 for Academic Year 2022-23, so far</a:t>
            </a:r>
          </a:p>
          <a:p>
            <a:pPr algn="l"/>
            <a:r>
              <a:rPr lang="en-US" b="1" dirty="0"/>
              <a:t>As of 3/10/2022</a:t>
            </a:r>
          </a:p>
        </p:txBody>
      </p:sp>
      <p:sp>
        <p:nvSpPr>
          <p:cNvPr id="5" name="TextBox 4">
            <a:extLst>
              <a:ext uri="{FF2B5EF4-FFF2-40B4-BE49-F238E27FC236}">
                <a16:creationId xmlns:a16="http://schemas.microsoft.com/office/drawing/2014/main" id="{7E6D4F27-F216-4C89-B03C-B3DF4C835269}"/>
              </a:ext>
            </a:extLst>
          </p:cNvPr>
          <p:cNvSpPr txBox="1"/>
          <p:nvPr/>
        </p:nvSpPr>
        <p:spPr>
          <a:xfrm>
            <a:off x="201168" y="6329273"/>
            <a:ext cx="5522976" cy="369332"/>
          </a:xfrm>
          <a:prstGeom prst="rect">
            <a:avLst/>
          </a:prstGeom>
          <a:noFill/>
        </p:spPr>
        <p:txBody>
          <a:bodyPr wrap="square" rtlCol="0">
            <a:spAutoFit/>
          </a:bodyPr>
          <a:lstStyle/>
          <a:p>
            <a:r>
              <a:rPr lang="en-US" dirty="0">
                <a:solidFill>
                  <a:schemeClr val="bg1">
                    <a:lumMod val="50000"/>
                  </a:schemeClr>
                </a:solidFill>
              </a:rPr>
              <a:t>* 3A classification:  210 - 285 student enrollment</a:t>
            </a:r>
          </a:p>
        </p:txBody>
      </p:sp>
      <p:pic>
        <p:nvPicPr>
          <p:cNvPr id="2" name="Picture 1">
            <a:extLst>
              <a:ext uri="{FF2B5EF4-FFF2-40B4-BE49-F238E27FC236}">
                <a16:creationId xmlns:a16="http://schemas.microsoft.com/office/drawing/2014/main" id="{429F39E7-384F-4198-82ED-86809109BDD5}"/>
              </a:ext>
            </a:extLst>
          </p:cNvPr>
          <p:cNvPicPr>
            <a:picLocks noChangeAspect="1"/>
          </p:cNvPicPr>
          <p:nvPr/>
        </p:nvPicPr>
        <p:blipFill>
          <a:blip r:embed="rId3"/>
          <a:stretch>
            <a:fillRect/>
          </a:stretch>
        </p:blipFill>
        <p:spPr>
          <a:xfrm>
            <a:off x="106680" y="1353276"/>
            <a:ext cx="11978640" cy="4893154"/>
          </a:xfrm>
          <a:prstGeom prst="rect">
            <a:avLst/>
          </a:prstGeom>
        </p:spPr>
      </p:pic>
    </p:spTree>
    <p:extLst>
      <p:ext uri="{BB962C8B-B14F-4D97-AF65-F5344CB8AC3E}">
        <p14:creationId xmlns:p14="http://schemas.microsoft.com/office/powerpoint/2010/main" val="2169840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0" y="393580"/>
            <a:ext cx="9766360"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2A* High Schools:   </a:t>
            </a:r>
            <a:r>
              <a:rPr lang="en-US" b="1" dirty="0">
                <a:solidFill>
                  <a:srgbClr val="0070C0"/>
                </a:solidFill>
              </a:rPr>
              <a:t>High School Top 10 for Academic Year 2022-23, so far</a:t>
            </a:r>
          </a:p>
          <a:p>
            <a:pPr algn="l"/>
            <a:r>
              <a:rPr lang="en-US" b="1" dirty="0"/>
              <a:t>As of 3/10/2022</a:t>
            </a:r>
          </a:p>
        </p:txBody>
      </p:sp>
      <p:sp>
        <p:nvSpPr>
          <p:cNvPr id="5" name="TextBox 4">
            <a:extLst>
              <a:ext uri="{FF2B5EF4-FFF2-40B4-BE49-F238E27FC236}">
                <a16:creationId xmlns:a16="http://schemas.microsoft.com/office/drawing/2014/main" id="{85F426CB-26E3-481B-B7B9-5959C6F685B1}"/>
              </a:ext>
            </a:extLst>
          </p:cNvPr>
          <p:cNvSpPr txBox="1"/>
          <p:nvPr/>
        </p:nvSpPr>
        <p:spPr>
          <a:xfrm>
            <a:off x="201168" y="6329273"/>
            <a:ext cx="5522976" cy="369332"/>
          </a:xfrm>
          <a:prstGeom prst="rect">
            <a:avLst/>
          </a:prstGeom>
          <a:noFill/>
        </p:spPr>
        <p:txBody>
          <a:bodyPr wrap="square" rtlCol="0">
            <a:spAutoFit/>
          </a:bodyPr>
          <a:lstStyle/>
          <a:p>
            <a:r>
              <a:rPr lang="en-US" dirty="0">
                <a:solidFill>
                  <a:schemeClr val="bg1">
                    <a:lumMod val="50000"/>
                  </a:schemeClr>
                </a:solidFill>
              </a:rPr>
              <a:t>* 2A classification:  145 - 209 student enrollment</a:t>
            </a:r>
          </a:p>
        </p:txBody>
      </p:sp>
      <p:pic>
        <p:nvPicPr>
          <p:cNvPr id="3" name="Picture 2">
            <a:extLst>
              <a:ext uri="{FF2B5EF4-FFF2-40B4-BE49-F238E27FC236}">
                <a16:creationId xmlns:a16="http://schemas.microsoft.com/office/drawing/2014/main" id="{B7F988A3-A5DB-479E-8B06-B59D1B70AD99}"/>
              </a:ext>
            </a:extLst>
          </p:cNvPr>
          <p:cNvPicPr>
            <a:picLocks noChangeAspect="1"/>
          </p:cNvPicPr>
          <p:nvPr/>
        </p:nvPicPr>
        <p:blipFill>
          <a:blip r:embed="rId3"/>
          <a:stretch>
            <a:fillRect/>
          </a:stretch>
        </p:blipFill>
        <p:spPr>
          <a:xfrm>
            <a:off x="201168" y="1353276"/>
            <a:ext cx="11831678" cy="4841355"/>
          </a:xfrm>
          <a:prstGeom prst="rect">
            <a:avLst/>
          </a:prstGeom>
        </p:spPr>
      </p:pic>
      <p:sp>
        <p:nvSpPr>
          <p:cNvPr id="7" name="Arrow: Right 6">
            <a:extLst>
              <a:ext uri="{FF2B5EF4-FFF2-40B4-BE49-F238E27FC236}">
                <a16:creationId xmlns:a16="http://schemas.microsoft.com/office/drawing/2014/main" id="{50992D9A-404C-4040-8F68-845BFD6BD3C7}"/>
              </a:ext>
            </a:extLst>
          </p:cNvPr>
          <p:cNvSpPr/>
          <p:nvPr/>
        </p:nvSpPr>
        <p:spPr>
          <a:xfrm>
            <a:off x="407160" y="2442032"/>
            <a:ext cx="301387" cy="24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28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B6DDF-056A-470D-B362-C947E0C8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9395"/>
            <a:ext cx="1065028" cy="1059239"/>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1617920" y="393580"/>
            <a:ext cx="9674920"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1A* High Schools:   </a:t>
            </a:r>
            <a:r>
              <a:rPr lang="en-US" b="1" dirty="0">
                <a:solidFill>
                  <a:srgbClr val="0070C0"/>
                </a:solidFill>
              </a:rPr>
              <a:t>High School Top 10 for Academic Year 2022-23, so far</a:t>
            </a:r>
          </a:p>
          <a:p>
            <a:pPr algn="l"/>
            <a:r>
              <a:rPr lang="en-US" b="1" dirty="0"/>
              <a:t>As of 3/10/2022</a:t>
            </a:r>
          </a:p>
        </p:txBody>
      </p:sp>
      <p:sp>
        <p:nvSpPr>
          <p:cNvPr id="5" name="TextBox 4">
            <a:extLst>
              <a:ext uri="{FF2B5EF4-FFF2-40B4-BE49-F238E27FC236}">
                <a16:creationId xmlns:a16="http://schemas.microsoft.com/office/drawing/2014/main" id="{A659ACE4-22B5-4E23-A490-A89B2C71FB95}"/>
              </a:ext>
            </a:extLst>
          </p:cNvPr>
          <p:cNvSpPr txBox="1"/>
          <p:nvPr/>
        </p:nvSpPr>
        <p:spPr>
          <a:xfrm>
            <a:off x="201168" y="6329273"/>
            <a:ext cx="5522976" cy="369332"/>
          </a:xfrm>
          <a:prstGeom prst="rect">
            <a:avLst/>
          </a:prstGeom>
          <a:noFill/>
        </p:spPr>
        <p:txBody>
          <a:bodyPr wrap="square" rtlCol="0">
            <a:spAutoFit/>
          </a:bodyPr>
          <a:lstStyle/>
          <a:p>
            <a:r>
              <a:rPr lang="en-US" dirty="0">
                <a:solidFill>
                  <a:schemeClr val="bg1">
                    <a:lumMod val="50000"/>
                  </a:schemeClr>
                </a:solidFill>
              </a:rPr>
              <a:t>* 1A classification:  Up to 144 student enrollment</a:t>
            </a:r>
          </a:p>
        </p:txBody>
      </p:sp>
      <p:pic>
        <p:nvPicPr>
          <p:cNvPr id="3" name="Picture 2">
            <a:extLst>
              <a:ext uri="{FF2B5EF4-FFF2-40B4-BE49-F238E27FC236}">
                <a16:creationId xmlns:a16="http://schemas.microsoft.com/office/drawing/2014/main" id="{D1AE1F19-F5A2-4B0D-9410-BF858A97DEA7}"/>
              </a:ext>
            </a:extLst>
          </p:cNvPr>
          <p:cNvPicPr>
            <a:picLocks noChangeAspect="1"/>
          </p:cNvPicPr>
          <p:nvPr/>
        </p:nvPicPr>
        <p:blipFill>
          <a:blip r:embed="rId3"/>
          <a:stretch>
            <a:fillRect/>
          </a:stretch>
        </p:blipFill>
        <p:spPr>
          <a:xfrm>
            <a:off x="190500" y="1369957"/>
            <a:ext cx="11810999" cy="4824674"/>
          </a:xfrm>
          <a:prstGeom prst="rect">
            <a:avLst/>
          </a:prstGeom>
        </p:spPr>
      </p:pic>
    </p:spTree>
    <p:extLst>
      <p:ext uri="{BB962C8B-B14F-4D97-AF65-F5344CB8AC3E}">
        <p14:creationId xmlns:p14="http://schemas.microsoft.com/office/powerpoint/2010/main" val="3590779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a:extLst>
              <a:ext uri="{FF2B5EF4-FFF2-40B4-BE49-F238E27FC236}">
                <a16:creationId xmlns:a16="http://schemas.microsoft.com/office/drawing/2014/main" id="{8BCCD765-BD88-4206-845B-50E794B6C1CB}"/>
              </a:ext>
            </a:extLst>
          </p:cNvPr>
          <p:cNvPicPr>
            <a:picLocks noChangeAspect="1"/>
          </p:cNvPicPr>
          <p:nvPr/>
        </p:nvPicPr>
        <p:blipFill>
          <a:blip r:embed="rId3"/>
          <a:stretch>
            <a:fillRect/>
          </a:stretch>
        </p:blipFill>
        <p:spPr>
          <a:xfrm>
            <a:off x="3395238" y="1798864"/>
            <a:ext cx="5401524" cy="3493311"/>
          </a:xfrm>
          <a:prstGeom prst="rect">
            <a:avLst/>
          </a:prstGeom>
        </p:spPr>
      </p:pic>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43</a:t>
            </a:fld>
            <a:endParaRPr lang="en-US" dirty="0"/>
          </a:p>
        </p:txBody>
      </p:sp>
    </p:spTree>
    <p:extLst>
      <p:ext uri="{BB962C8B-B14F-4D97-AF65-F5344CB8AC3E}">
        <p14:creationId xmlns:p14="http://schemas.microsoft.com/office/powerpoint/2010/main" val="2993422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97E91-691D-4FCB-8CB7-EF4494758EA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520708" y="3185137"/>
            <a:ext cx="5541037" cy="2964194"/>
          </a:xfrm>
          <a:prstGeom prst="rect">
            <a:avLst/>
          </a:prstGeom>
        </p:spPr>
      </p:pic>
      <p:sp>
        <p:nvSpPr>
          <p:cNvPr id="5" name="TextBox 2">
            <a:extLst>
              <a:ext uri="{FF2B5EF4-FFF2-40B4-BE49-F238E27FC236}">
                <a16:creationId xmlns:a16="http://schemas.microsoft.com/office/drawing/2014/main" id="{5922A27D-5791-48AC-8DC8-2DEDA36607F2}"/>
              </a:ext>
            </a:extLst>
          </p:cNvPr>
          <p:cNvSpPr txBox="1"/>
          <p:nvPr/>
        </p:nvSpPr>
        <p:spPr>
          <a:xfrm>
            <a:off x="1737478" y="708669"/>
            <a:ext cx="8717043" cy="18774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4472C4"/>
                </a:solidFill>
              </a:rPr>
              <a:t>2022 ACHE Legislative Session</a:t>
            </a:r>
          </a:p>
          <a:p>
            <a:pPr algn="ctr"/>
            <a:endParaRPr lang="en-US" sz="3600" b="1" dirty="0">
              <a:solidFill>
                <a:srgbClr val="4472C4"/>
              </a:solidFill>
            </a:endParaRPr>
          </a:p>
          <a:p>
            <a:pPr algn="ctr"/>
            <a:r>
              <a:rPr lang="en-US" sz="3600" i="1" dirty="0">
                <a:solidFill>
                  <a:srgbClr val="4472C4"/>
                </a:solidFill>
              </a:rPr>
              <a:t>Presented by: Mrs. Margaret Gunter</a:t>
            </a:r>
          </a:p>
        </p:txBody>
      </p:sp>
    </p:spTree>
    <p:extLst>
      <p:ext uri="{BB962C8B-B14F-4D97-AF65-F5344CB8AC3E}">
        <p14:creationId xmlns:p14="http://schemas.microsoft.com/office/powerpoint/2010/main" val="3272509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BA872-46DC-4584-8040-1308286FA6BB}"/>
              </a:ext>
            </a:extLst>
          </p:cNvPr>
          <p:cNvPicPr>
            <a:picLocks noChangeAspect="1"/>
          </p:cNvPicPr>
          <p:nvPr/>
        </p:nvPicPr>
        <p:blipFill>
          <a:blip r:embed="rId2"/>
          <a:stretch>
            <a:fillRect/>
          </a:stretch>
        </p:blipFill>
        <p:spPr>
          <a:xfrm>
            <a:off x="1600200" y="38100"/>
            <a:ext cx="8991600" cy="6781800"/>
          </a:xfrm>
          <a:prstGeom prst="rect">
            <a:avLst/>
          </a:prstGeom>
        </p:spPr>
      </p:pic>
    </p:spTree>
    <p:extLst>
      <p:ext uri="{BB962C8B-B14F-4D97-AF65-F5344CB8AC3E}">
        <p14:creationId xmlns:p14="http://schemas.microsoft.com/office/powerpoint/2010/main" val="2634054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F4654-444C-4D5B-902A-DDD8D05317CB}"/>
              </a:ext>
            </a:extLst>
          </p:cNvPr>
          <p:cNvSpPr txBox="1"/>
          <p:nvPr/>
        </p:nvSpPr>
        <p:spPr>
          <a:xfrm>
            <a:off x="502864" y="185654"/>
            <a:ext cx="11383861" cy="1723549"/>
          </a:xfrm>
          <a:prstGeom prst="rect">
            <a:avLst/>
          </a:prstGeom>
          <a:noFill/>
        </p:spPr>
        <p:txBody>
          <a:bodyPr wrap="square" rtlCol="0">
            <a:spAutoFit/>
          </a:bodyPr>
          <a:lstStyle/>
          <a:p>
            <a:pPr algn="ctr"/>
            <a:r>
              <a:rPr lang="en-US" sz="4000" b="1" dirty="0">
                <a:solidFill>
                  <a:srgbClr val="4472C4"/>
                </a:solidFill>
                <a:latin typeface="Calibri" panose="020F0502020204030204"/>
              </a:rPr>
              <a:t>Education Budget </a:t>
            </a:r>
          </a:p>
          <a:p>
            <a:pPr algn="ctr">
              <a:defRPr/>
            </a:pPr>
            <a:r>
              <a:rPr lang="en-US" sz="2400" b="1">
                <a:solidFill>
                  <a:srgbClr val="4472C4"/>
                </a:solidFill>
                <a:latin typeface="Calibri" panose="020F0502020204030204"/>
              </a:rPr>
              <a:t>$8.17 </a:t>
            </a:r>
            <a:r>
              <a:rPr lang="en-US" sz="2400" b="1" dirty="0">
                <a:solidFill>
                  <a:srgbClr val="4472C4"/>
                </a:solidFill>
                <a:latin typeface="Calibri" panose="020F0502020204030204"/>
              </a:rPr>
              <a:t>Billion</a:t>
            </a:r>
          </a:p>
          <a:p>
            <a:pPr algn="ctr">
              <a:defRPr/>
            </a:pPr>
            <a:r>
              <a:rPr lang="en-US" sz="2400" b="1" dirty="0">
                <a:solidFill>
                  <a:srgbClr val="4472C4"/>
                </a:solidFill>
                <a:latin typeface="Calibri" panose="020F0502020204030204"/>
              </a:rPr>
              <a:t>(HB135 W&amp;ME Substitute)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FF4FD9E-586A-4540-9A7B-87F0BAFEFD02}"/>
              </a:ext>
            </a:extLst>
          </p:cNvPr>
          <p:cNvSpPr txBox="1"/>
          <p:nvPr/>
        </p:nvSpPr>
        <p:spPr>
          <a:xfrm>
            <a:off x="1121690" y="2893395"/>
            <a:ext cx="5917465" cy="3724096"/>
          </a:xfrm>
          <a:prstGeom prst="rect">
            <a:avLst/>
          </a:prstGeom>
          <a:noFill/>
        </p:spPr>
        <p:txBody>
          <a:bodyPr wrap="square" rtlCol="0">
            <a:spAutoFit/>
          </a:bodyPr>
          <a:lstStyle/>
          <a:p>
            <a:pPr marL="342900" lvl="0" indent="-342900">
              <a:spcAft>
                <a:spcPts val="600"/>
              </a:spcAft>
              <a:buFont typeface="Arial" panose="020B0604020202020204" pitchFamily="34" charset="0"/>
              <a:buChar char="•"/>
            </a:pPr>
            <a:r>
              <a:rPr lang="en-US" sz="2400" dirty="0">
                <a:solidFill>
                  <a:srgbClr val="4472C4"/>
                </a:solidFill>
                <a:latin typeface="Calibri" panose="020F0502020204030204"/>
              </a:rPr>
              <a:t>Increases for higher education </a:t>
            </a:r>
          </a:p>
          <a:p>
            <a:pPr marL="342900" lvl="0" indent="-342900">
              <a:spcAft>
                <a:spcPts val="600"/>
              </a:spcAft>
              <a:buFont typeface="Arial" panose="020B0604020202020204" pitchFamily="34" charset="0"/>
              <a:buChar char="•"/>
            </a:pPr>
            <a:r>
              <a:rPr lang="en-US" sz="2400" dirty="0">
                <a:solidFill>
                  <a:srgbClr val="4472C4"/>
                </a:solidFill>
                <a:latin typeface="Calibri" panose="020F0502020204030204"/>
              </a:rPr>
              <a:t>7.88% increase for the Alabama Community College System </a:t>
            </a:r>
          </a:p>
          <a:p>
            <a:pPr marL="342900" lvl="0" indent="-342900">
              <a:spcAft>
                <a:spcPts val="600"/>
              </a:spcAft>
              <a:buFont typeface="Arial" panose="020B0604020202020204" pitchFamily="34" charset="0"/>
              <a:buChar char="•"/>
            </a:pPr>
            <a:r>
              <a:rPr lang="en-US" sz="2400" dirty="0">
                <a:solidFill>
                  <a:srgbClr val="4472C4"/>
                </a:solidFill>
                <a:latin typeface="Calibri" panose="020F0502020204030204"/>
              </a:rPr>
              <a:t>Approximately </a:t>
            </a:r>
            <a:r>
              <a:rPr lang="en-US" sz="2400" dirty="0">
                <a:solidFill>
                  <a:srgbClr val="4472C4"/>
                </a:solidFill>
              </a:rPr>
              <a:t>8.79</a:t>
            </a:r>
            <a:r>
              <a:rPr lang="en-US" sz="2400">
                <a:solidFill>
                  <a:srgbClr val="4472C4"/>
                </a:solidFill>
              </a:rPr>
              <a:t>% increase </a:t>
            </a:r>
            <a:r>
              <a:rPr lang="en-US" sz="2400" dirty="0">
                <a:solidFill>
                  <a:srgbClr val="4472C4"/>
                </a:solidFill>
              </a:rPr>
              <a:t>for the state universities </a:t>
            </a:r>
          </a:p>
          <a:p>
            <a:pPr marL="342900" lvl="0" indent="-342900">
              <a:spcAft>
                <a:spcPts val="600"/>
              </a:spcAft>
              <a:buFont typeface="Arial" panose="020B0604020202020204" pitchFamily="34" charset="0"/>
              <a:buChar char="•"/>
            </a:pPr>
            <a:r>
              <a:rPr lang="en-US" sz="2400" dirty="0">
                <a:solidFill>
                  <a:srgbClr val="4472C4"/>
                </a:solidFill>
              </a:rPr>
              <a:t>4% pay raise for teachers and state employees </a:t>
            </a:r>
            <a:endParaRPr lang="en-US" sz="2400" dirty="0">
              <a:solidFill>
                <a:srgbClr val="4472C4"/>
              </a:solidFill>
              <a:latin typeface="Calibri" panose="020F0502020204030204"/>
            </a:endParaRPr>
          </a:p>
          <a:p>
            <a:pPr marL="342900" lvl="0" indent="-342900">
              <a:buFont typeface="Arial" panose="020B0604020202020204" pitchFamily="34" charset="0"/>
              <a:buChar char="•"/>
            </a:pPr>
            <a:r>
              <a:rPr lang="en-US" sz="2400" dirty="0">
                <a:solidFill>
                  <a:srgbClr val="4472C4"/>
                </a:solidFill>
                <a:latin typeface="Calibri" panose="020F0502020204030204"/>
              </a:rPr>
              <a:t>Education budget heads to the Senate F&amp;TE committee </a:t>
            </a:r>
          </a:p>
        </p:txBody>
      </p:sp>
      <p:sp>
        <p:nvSpPr>
          <p:cNvPr id="5" name="TextBox 4">
            <a:extLst>
              <a:ext uri="{FF2B5EF4-FFF2-40B4-BE49-F238E27FC236}">
                <a16:creationId xmlns:a16="http://schemas.microsoft.com/office/drawing/2014/main" id="{298A7D8A-10B5-4F4C-AF1A-9816F62995DB}"/>
              </a:ext>
            </a:extLst>
          </p:cNvPr>
          <p:cNvSpPr txBox="1"/>
          <p:nvPr/>
        </p:nvSpPr>
        <p:spPr>
          <a:xfrm>
            <a:off x="983411" y="1689115"/>
            <a:ext cx="10601864" cy="1077218"/>
          </a:xfrm>
          <a:prstGeom prst="rect">
            <a:avLst/>
          </a:prstGeom>
          <a:noFill/>
        </p:spPr>
        <p:txBody>
          <a:bodyPr wrap="square" rtlCol="0">
            <a:spAutoFit/>
          </a:bodyPr>
          <a:lstStyle/>
          <a:p>
            <a:pPr algn="ctr"/>
            <a:r>
              <a:rPr lang="en-US" sz="2400" b="1" i="1" dirty="0">
                <a:solidFill>
                  <a:srgbClr val="4472C4"/>
                </a:solidFill>
                <a:latin typeface="Calibri" panose="020F0502020204030204"/>
              </a:rPr>
              <a:t>“I think it’s no secret that we’re sitting on a mountain of cash,” </a:t>
            </a:r>
          </a:p>
          <a:p>
            <a:r>
              <a:rPr lang="en-US" sz="2000" b="1" dirty="0">
                <a:solidFill>
                  <a:srgbClr val="4472C4"/>
                </a:solidFill>
                <a:latin typeface="Calibri" panose="020F0502020204030204"/>
              </a:rPr>
              <a:t>said House Ways &amp; Means Education Committee Chairman Danny Garrett in his first year at the helm of the money committee. </a:t>
            </a:r>
            <a:endParaRPr lang="en-US" dirty="0"/>
          </a:p>
        </p:txBody>
      </p:sp>
      <p:pic>
        <p:nvPicPr>
          <p:cNvPr id="6" name="Picture 5">
            <a:extLst>
              <a:ext uri="{FF2B5EF4-FFF2-40B4-BE49-F238E27FC236}">
                <a16:creationId xmlns:a16="http://schemas.microsoft.com/office/drawing/2014/main" id="{02BF69C3-FAC2-4F12-B684-D53101702042}"/>
              </a:ext>
            </a:extLst>
          </p:cNvPr>
          <p:cNvPicPr>
            <a:picLocks noChangeAspect="1"/>
          </p:cNvPicPr>
          <p:nvPr/>
        </p:nvPicPr>
        <p:blipFill>
          <a:blip r:embed="rId2"/>
          <a:stretch>
            <a:fillRect/>
          </a:stretch>
        </p:blipFill>
        <p:spPr>
          <a:xfrm>
            <a:off x="7582619" y="2893395"/>
            <a:ext cx="4238894" cy="1798319"/>
          </a:xfrm>
          <a:prstGeom prst="rect">
            <a:avLst/>
          </a:prstGeom>
        </p:spPr>
      </p:pic>
    </p:spTree>
    <p:extLst>
      <p:ext uri="{BB962C8B-B14F-4D97-AF65-F5344CB8AC3E}">
        <p14:creationId xmlns:p14="http://schemas.microsoft.com/office/powerpoint/2010/main" val="722020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F4654-444C-4D5B-902A-DDD8D05317CB}"/>
              </a:ext>
            </a:extLst>
          </p:cNvPr>
          <p:cNvSpPr txBox="1"/>
          <p:nvPr/>
        </p:nvSpPr>
        <p:spPr>
          <a:xfrm>
            <a:off x="520117" y="545284"/>
            <a:ext cx="11383861" cy="1354217"/>
          </a:xfrm>
          <a:prstGeom prst="rect">
            <a:avLst/>
          </a:prstGeom>
          <a:noFill/>
        </p:spPr>
        <p:txBody>
          <a:bodyPr wrap="square" rtlCol="0">
            <a:spAutoFit/>
          </a:bodyPr>
          <a:lstStyle/>
          <a:p>
            <a:pPr lvl="0" algn="ctr">
              <a:defRPr/>
            </a:pPr>
            <a:r>
              <a:rPr lang="en-US" sz="4000" b="1" dirty="0">
                <a:solidFill>
                  <a:srgbClr val="4472C4"/>
                </a:solidFill>
                <a:latin typeface="Calibri" panose="020F0502020204030204"/>
              </a:rPr>
              <a:t>Helping Pay for College</a:t>
            </a:r>
          </a:p>
          <a:p>
            <a:pPr lvl="0" algn="ctr">
              <a:defRPr/>
            </a:pPr>
            <a:r>
              <a:rPr lang="en-US" sz="2400" b="1" dirty="0">
                <a:solidFill>
                  <a:srgbClr val="4472C4"/>
                </a:solidFill>
                <a:latin typeface="Calibri" panose="020F0502020204030204"/>
              </a:rPr>
              <a:t>Good news for financial assistance programs administered by ACHE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FF4FD9E-586A-4540-9A7B-87F0BAFEFD02}"/>
              </a:ext>
            </a:extLst>
          </p:cNvPr>
          <p:cNvSpPr txBox="1"/>
          <p:nvPr/>
        </p:nvSpPr>
        <p:spPr>
          <a:xfrm>
            <a:off x="1456321" y="1899501"/>
            <a:ext cx="10094450" cy="2908489"/>
          </a:xfrm>
          <a:prstGeom prst="rect">
            <a:avLst/>
          </a:prstGeom>
          <a:noFill/>
        </p:spPr>
        <p:txBody>
          <a:bodyPr wrap="square" rtlCol="0">
            <a:spAutoFit/>
          </a:bodyPr>
          <a:lstStyle/>
          <a:p>
            <a:pPr marL="342900" lvl="0" indent="-342900">
              <a:spcAft>
                <a:spcPts val="600"/>
              </a:spcAft>
              <a:buFont typeface="Arial" panose="020B0604020202020204" pitchFamily="34" charset="0"/>
              <a:buChar char="•"/>
              <a:tabLst>
                <a:tab pos="6400800" algn="l"/>
              </a:tabLst>
            </a:pPr>
            <a:r>
              <a:rPr lang="en-US" sz="2400" dirty="0">
                <a:solidFill>
                  <a:srgbClr val="4472C4"/>
                </a:solidFill>
                <a:latin typeface="Calibri" panose="020F0502020204030204"/>
              </a:rPr>
              <a:t>Alabama Student Assistance Program  – 	9.93%  - $8,000,000</a:t>
            </a:r>
          </a:p>
          <a:p>
            <a:pPr marL="342900" lvl="0" indent="-342900">
              <a:spcAft>
                <a:spcPts val="600"/>
              </a:spcAft>
              <a:buFont typeface="Arial" panose="020B0604020202020204" pitchFamily="34" charset="0"/>
              <a:buChar char="•"/>
              <a:tabLst>
                <a:tab pos="6400800" algn="l"/>
              </a:tabLst>
            </a:pPr>
            <a:r>
              <a:rPr lang="en-US" sz="2400" dirty="0">
                <a:solidFill>
                  <a:srgbClr val="4472C4"/>
                </a:solidFill>
                <a:latin typeface="Calibri" panose="020F0502020204030204"/>
              </a:rPr>
              <a:t>Alabama Student Grant Program – 	9.93%  - $8,000,000</a:t>
            </a:r>
          </a:p>
          <a:p>
            <a:pPr marL="342900" lvl="0" indent="-342900">
              <a:spcAft>
                <a:spcPts val="600"/>
              </a:spcAft>
              <a:buFont typeface="Arial" panose="020B0604020202020204" pitchFamily="34" charset="0"/>
              <a:buChar char="•"/>
              <a:tabLst>
                <a:tab pos="6400800" algn="l"/>
              </a:tabLst>
            </a:pPr>
            <a:r>
              <a:rPr lang="en-US" sz="2400" dirty="0">
                <a:solidFill>
                  <a:srgbClr val="4472C4"/>
                </a:solidFill>
                <a:latin typeface="Calibri" panose="020F0502020204030204"/>
              </a:rPr>
              <a:t>Police Officer’s/Firefighter’s Survivor </a:t>
            </a:r>
            <a:br>
              <a:rPr lang="en-US" sz="2400" dirty="0">
                <a:solidFill>
                  <a:srgbClr val="4472C4"/>
                </a:solidFill>
                <a:latin typeface="Calibri" panose="020F0502020204030204"/>
              </a:rPr>
            </a:br>
            <a:r>
              <a:rPr lang="en-US" sz="2400" dirty="0">
                <a:solidFill>
                  <a:srgbClr val="4472C4"/>
                </a:solidFill>
                <a:latin typeface="Calibri" panose="020F0502020204030204"/>
              </a:rPr>
              <a:t>     Educational Assistance Program – 	5.00% increase - $466,935</a:t>
            </a:r>
          </a:p>
          <a:p>
            <a:pPr marL="342900" indent="-342900">
              <a:buFont typeface="Arial" panose="020B0604020202020204" pitchFamily="34" charset="0"/>
              <a:buChar char="•"/>
              <a:tabLst>
                <a:tab pos="6400800" algn="l"/>
              </a:tabLst>
            </a:pPr>
            <a:r>
              <a:rPr lang="en-US" sz="2400" dirty="0">
                <a:solidFill>
                  <a:srgbClr val="4472C4"/>
                </a:solidFill>
                <a:latin typeface="Calibri" panose="020F0502020204030204"/>
              </a:rPr>
              <a:t>Alabama National Guard </a:t>
            </a:r>
            <a:br>
              <a:rPr lang="en-US" sz="2400" dirty="0">
                <a:solidFill>
                  <a:srgbClr val="4472C4"/>
                </a:solidFill>
                <a:latin typeface="Calibri" panose="020F0502020204030204"/>
              </a:rPr>
            </a:br>
            <a:r>
              <a:rPr lang="en-US" sz="2400" dirty="0">
                <a:solidFill>
                  <a:srgbClr val="4472C4"/>
                </a:solidFill>
                <a:latin typeface="Calibri" panose="020F0502020204030204"/>
              </a:rPr>
              <a:t>     Educational Assistance Program – 	5.00% increase - $5,472,952</a:t>
            </a:r>
          </a:p>
          <a:p>
            <a:pPr marL="342900" lvl="0" indent="-342900">
              <a:buFont typeface="Arial" panose="020B0604020202020204" pitchFamily="34" charset="0"/>
              <a:buChar char="•"/>
            </a:pPr>
            <a:endParaRPr lang="en-US" sz="2400" dirty="0">
              <a:solidFill>
                <a:srgbClr val="4472C4"/>
              </a:solidFill>
              <a:latin typeface="Calibri" panose="020F0502020204030204"/>
            </a:endParaRPr>
          </a:p>
        </p:txBody>
      </p:sp>
      <p:pic>
        <p:nvPicPr>
          <p:cNvPr id="12" name="Picture 11">
            <a:extLst>
              <a:ext uri="{FF2B5EF4-FFF2-40B4-BE49-F238E27FC236}">
                <a16:creationId xmlns:a16="http://schemas.microsoft.com/office/drawing/2014/main" id="{D519F13F-89F1-426A-80A9-CC9D359531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753" y="4949144"/>
            <a:ext cx="3078493" cy="1363572"/>
          </a:xfrm>
          <a:prstGeom prst="rect">
            <a:avLst/>
          </a:prstGeom>
        </p:spPr>
      </p:pic>
    </p:spTree>
    <p:extLst>
      <p:ext uri="{BB962C8B-B14F-4D97-AF65-F5344CB8AC3E}">
        <p14:creationId xmlns:p14="http://schemas.microsoft.com/office/powerpoint/2010/main" val="2480512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F4654-444C-4D5B-902A-DDD8D05317CB}"/>
              </a:ext>
            </a:extLst>
          </p:cNvPr>
          <p:cNvSpPr txBox="1"/>
          <p:nvPr/>
        </p:nvSpPr>
        <p:spPr>
          <a:xfrm>
            <a:off x="520117" y="545284"/>
            <a:ext cx="11383861"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New Items in ACHE Budget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FF4FD9E-586A-4540-9A7B-87F0BAFEFD02}"/>
              </a:ext>
            </a:extLst>
          </p:cNvPr>
          <p:cNvSpPr txBox="1"/>
          <p:nvPr/>
        </p:nvSpPr>
        <p:spPr>
          <a:xfrm>
            <a:off x="2404835" y="1780842"/>
            <a:ext cx="8150468" cy="15081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FAFSA Completion- 		        $500,000</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STEM Major Teacher Recruitment- </a:t>
            </a:r>
            <a:r>
              <a:rPr lang="en-US" sz="2400" dirty="0">
                <a:solidFill>
                  <a:srgbClr val="4472C4"/>
                </a:solidFill>
                <a:latin typeface="Calibri" panose="020F0502020204030204"/>
              </a:rPr>
              <a:t>    </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$4,500,000</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dirty="0">
                <a:solidFill>
                  <a:srgbClr val="4472C4"/>
                </a:solidFill>
                <a:latin typeface="Calibri" panose="020F0502020204030204"/>
              </a:rPr>
              <a:t>HBCU Deferred Maintenance               $5,000,000</a:t>
            </a:r>
            <a:endPar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795E2DD-679B-4B4A-928A-625D27D9EB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72397">
            <a:off x="659923" y="2127351"/>
            <a:ext cx="1517320" cy="1945707"/>
          </a:xfrm>
          <a:prstGeom prst="rect">
            <a:avLst/>
          </a:prstGeom>
        </p:spPr>
      </p:pic>
      <p:pic>
        <p:nvPicPr>
          <p:cNvPr id="5" name="Picture 4">
            <a:extLst>
              <a:ext uri="{FF2B5EF4-FFF2-40B4-BE49-F238E27FC236}">
                <a16:creationId xmlns:a16="http://schemas.microsoft.com/office/drawing/2014/main" id="{F18CF424-86B4-42A7-AE4B-FB0682373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712" y="5077158"/>
            <a:ext cx="1473805" cy="1334767"/>
          </a:xfrm>
          <a:prstGeom prst="rect">
            <a:avLst/>
          </a:prstGeom>
        </p:spPr>
      </p:pic>
      <p:pic>
        <p:nvPicPr>
          <p:cNvPr id="6" name="Picture 5">
            <a:extLst>
              <a:ext uri="{FF2B5EF4-FFF2-40B4-BE49-F238E27FC236}">
                <a16:creationId xmlns:a16="http://schemas.microsoft.com/office/drawing/2014/main" id="{E52B9DD7-9388-41D7-A9F1-0E9CD0547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085" y="5093689"/>
            <a:ext cx="2025416" cy="1318237"/>
          </a:xfrm>
          <a:prstGeom prst="rect">
            <a:avLst/>
          </a:prstGeom>
        </p:spPr>
      </p:pic>
      <p:pic>
        <p:nvPicPr>
          <p:cNvPr id="7" name="Picture 6">
            <a:extLst>
              <a:ext uri="{FF2B5EF4-FFF2-40B4-BE49-F238E27FC236}">
                <a16:creationId xmlns:a16="http://schemas.microsoft.com/office/drawing/2014/main" id="{9E9ADDCA-4AE8-4FC3-B89B-7A3055456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069" y="5093689"/>
            <a:ext cx="1561905" cy="1318237"/>
          </a:xfrm>
          <a:prstGeom prst="rect">
            <a:avLst/>
          </a:prstGeom>
        </p:spPr>
      </p:pic>
      <p:pic>
        <p:nvPicPr>
          <p:cNvPr id="8" name="Picture 7">
            <a:extLst>
              <a:ext uri="{FF2B5EF4-FFF2-40B4-BE49-F238E27FC236}">
                <a16:creationId xmlns:a16="http://schemas.microsoft.com/office/drawing/2014/main" id="{DFE93FF7-9D00-4C6A-A25F-70E4E0FAA6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106">
            <a:off x="9265586" y="1974649"/>
            <a:ext cx="2502687" cy="1411260"/>
          </a:xfrm>
          <a:prstGeom prst="rect">
            <a:avLst/>
          </a:prstGeom>
        </p:spPr>
      </p:pic>
      <p:sp>
        <p:nvSpPr>
          <p:cNvPr id="9" name="TextBox 8">
            <a:extLst>
              <a:ext uri="{FF2B5EF4-FFF2-40B4-BE49-F238E27FC236}">
                <a16:creationId xmlns:a16="http://schemas.microsoft.com/office/drawing/2014/main" id="{2E84EBD0-F9F9-4870-9489-94BC4ADD26C5}"/>
              </a:ext>
            </a:extLst>
          </p:cNvPr>
          <p:cNvSpPr txBox="1"/>
          <p:nvPr/>
        </p:nvSpPr>
        <p:spPr>
          <a:xfrm>
            <a:off x="2665712" y="4643550"/>
            <a:ext cx="6860576" cy="369332"/>
          </a:xfrm>
          <a:prstGeom prst="rect">
            <a:avLst/>
          </a:prstGeom>
          <a:noFill/>
        </p:spPr>
        <p:txBody>
          <a:bodyPr wrap="square" rtlCol="0">
            <a:spAutoFit/>
          </a:bodyPr>
          <a:lstStyle/>
          <a:p>
            <a:pPr marL="228600">
              <a:tabLst>
                <a:tab pos="2057400" algn="l"/>
                <a:tab pos="2862263" algn="l"/>
                <a:tab pos="3941763" algn="l"/>
                <a:tab pos="5376863" algn="l"/>
              </a:tabLst>
            </a:pPr>
            <a:r>
              <a:rPr lang="en-US" dirty="0">
                <a:solidFill>
                  <a:srgbClr val="FF0000"/>
                </a:solidFill>
              </a:rPr>
              <a:t>Science	Technology	Engineering	Mathematics</a:t>
            </a:r>
          </a:p>
        </p:txBody>
      </p:sp>
      <p:sp>
        <p:nvSpPr>
          <p:cNvPr id="10" name="TextBox 9">
            <a:extLst>
              <a:ext uri="{FF2B5EF4-FFF2-40B4-BE49-F238E27FC236}">
                <a16:creationId xmlns:a16="http://schemas.microsoft.com/office/drawing/2014/main" id="{C8266941-2A85-4F61-88C7-B95692D3C292}"/>
              </a:ext>
            </a:extLst>
          </p:cNvPr>
          <p:cNvSpPr txBox="1"/>
          <p:nvPr/>
        </p:nvSpPr>
        <p:spPr>
          <a:xfrm>
            <a:off x="5428236" y="3983191"/>
            <a:ext cx="1567621" cy="707886"/>
          </a:xfrm>
          <a:prstGeom prst="rect">
            <a:avLst/>
          </a:prstGeom>
          <a:noFill/>
        </p:spPr>
        <p:txBody>
          <a:bodyPr wrap="square" rtlCol="0">
            <a:spAutoFit/>
          </a:bodyPr>
          <a:lstStyle/>
          <a:p>
            <a:r>
              <a:rPr lang="en-US" sz="4000" dirty="0">
                <a:solidFill>
                  <a:srgbClr val="FF0000"/>
                </a:solidFill>
              </a:rPr>
              <a:t>STEM</a:t>
            </a:r>
          </a:p>
        </p:txBody>
      </p:sp>
      <p:pic>
        <p:nvPicPr>
          <p:cNvPr id="11" name="Picture 10">
            <a:extLst>
              <a:ext uri="{FF2B5EF4-FFF2-40B4-BE49-F238E27FC236}">
                <a16:creationId xmlns:a16="http://schemas.microsoft.com/office/drawing/2014/main" id="{F781F97F-7C98-44EF-88F8-CEC0585985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9542" y="5093689"/>
            <a:ext cx="989360" cy="1334768"/>
          </a:xfrm>
          <a:prstGeom prst="rect">
            <a:avLst/>
          </a:prstGeom>
        </p:spPr>
      </p:pic>
    </p:spTree>
    <p:extLst>
      <p:ext uri="{BB962C8B-B14F-4D97-AF65-F5344CB8AC3E}">
        <p14:creationId xmlns:p14="http://schemas.microsoft.com/office/powerpoint/2010/main" val="3101614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5922A27D-5791-48AC-8DC8-2DEDA36607F2}"/>
              </a:ext>
            </a:extLst>
          </p:cNvPr>
          <p:cNvSpPr txBox="1"/>
          <p:nvPr/>
        </p:nvSpPr>
        <p:spPr>
          <a:xfrm>
            <a:off x="868392" y="156579"/>
            <a:ext cx="10455215"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4472C4"/>
                </a:solidFill>
              </a:rPr>
              <a:t>Numeracy Bill</a:t>
            </a:r>
            <a:br>
              <a:rPr lang="en-US" sz="4400" b="1" dirty="0">
                <a:solidFill>
                  <a:srgbClr val="4472C4"/>
                </a:solidFill>
              </a:rPr>
            </a:br>
            <a:r>
              <a:rPr lang="en-US" sz="4000" b="1" dirty="0">
                <a:solidFill>
                  <a:srgbClr val="4472C4"/>
                </a:solidFill>
              </a:rPr>
              <a:t>(SB171)</a:t>
            </a:r>
          </a:p>
        </p:txBody>
      </p:sp>
      <p:sp>
        <p:nvSpPr>
          <p:cNvPr id="2" name="TextBox 1">
            <a:extLst>
              <a:ext uri="{FF2B5EF4-FFF2-40B4-BE49-F238E27FC236}">
                <a16:creationId xmlns:a16="http://schemas.microsoft.com/office/drawing/2014/main" id="{6C7385BC-DC8E-4AAC-94FF-1705D7A1CF25}"/>
              </a:ext>
            </a:extLst>
          </p:cNvPr>
          <p:cNvSpPr txBox="1"/>
          <p:nvPr/>
        </p:nvSpPr>
        <p:spPr>
          <a:xfrm>
            <a:off x="690113" y="2105368"/>
            <a:ext cx="10633494" cy="312393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solidFill>
                  <a:schemeClr val="accent1">
                    <a:lumMod val="75000"/>
                  </a:schemeClr>
                </a:solidFill>
              </a:rPr>
              <a:t>Improve math proficiency of K-5 students</a:t>
            </a:r>
          </a:p>
          <a:p>
            <a:pPr marL="342900" indent="-342900">
              <a:spcAft>
                <a:spcPts val="1200"/>
              </a:spcAft>
              <a:buFont typeface="Arial" panose="020B0604020202020204" pitchFamily="34" charset="0"/>
              <a:buChar char="•"/>
            </a:pPr>
            <a:r>
              <a:rPr lang="en-US" sz="2400" dirty="0">
                <a:solidFill>
                  <a:schemeClr val="accent1">
                    <a:lumMod val="75000"/>
                  </a:schemeClr>
                </a:solidFill>
              </a:rPr>
              <a:t>ACHE makes appointments to:</a:t>
            </a:r>
          </a:p>
          <a:p>
            <a:pPr marL="800100" lvl="1" indent="-342900">
              <a:spcAft>
                <a:spcPts val="600"/>
              </a:spcAft>
              <a:buFont typeface="Arial" panose="020B0604020202020204" pitchFamily="34" charset="0"/>
              <a:buChar char="•"/>
            </a:pPr>
            <a:r>
              <a:rPr lang="en-US" sz="2400" dirty="0">
                <a:solidFill>
                  <a:schemeClr val="accent1">
                    <a:lumMod val="75000"/>
                  </a:schemeClr>
                </a:solidFill>
              </a:rPr>
              <a:t>Elementary Mathematics Task Force</a:t>
            </a:r>
          </a:p>
          <a:p>
            <a:pPr marL="800100" lvl="1" indent="-342900">
              <a:spcAft>
                <a:spcPts val="1200"/>
              </a:spcAft>
              <a:buFont typeface="Arial" panose="020B0604020202020204" pitchFamily="34" charset="0"/>
              <a:buChar char="•"/>
            </a:pPr>
            <a:r>
              <a:rPr lang="en-US" sz="2400" dirty="0">
                <a:solidFill>
                  <a:schemeClr val="accent1">
                    <a:lumMod val="75000"/>
                  </a:schemeClr>
                </a:solidFill>
              </a:rPr>
              <a:t>Postsecondary Mathematics Task Force</a:t>
            </a:r>
          </a:p>
          <a:p>
            <a:pPr marL="342900" indent="-342900">
              <a:buFont typeface="Arial" panose="020B0604020202020204" pitchFamily="34" charset="0"/>
              <a:buChar char="•"/>
            </a:pPr>
            <a:r>
              <a:rPr lang="en-US" sz="2400" dirty="0">
                <a:solidFill>
                  <a:schemeClr val="accent1">
                    <a:lumMod val="75000"/>
                  </a:schemeClr>
                </a:solidFill>
              </a:rPr>
              <a:t> ACHE prepares annual report on the status of the implementation and adoption of the mathematics education guidelines for postsecondary institutions </a:t>
            </a:r>
          </a:p>
          <a:p>
            <a:endParaRPr lang="en-US" dirty="0"/>
          </a:p>
        </p:txBody>
      </p:sp>
      <p:pic>
        <p:nvPicPr>
          <p:cNvPr id="1026" name="Picture 2" descr="Free Math Images For Kids, Download Free Math Images For Kids png images,  Free ClipArts on Clipart Library">
            <a:extLst>
              <a:ext uri="{FF2B5EF4-FFF2-40B4-BE49-F238E27FC236}">
                <a16:creationId xmlns:a16="http://schemas.microsoft.com/office/drawing/2014/main" id="{DB5F1073-8E2B-4BEE-B8E9-4450CF1D6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91928">
            <a:off x="7904055" y="2077787"/>
            <a:ext cx="24003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97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1384995"/>
          </a:xfrm>
          <a:prstGeom prst="rect">
            <a:avLst/>
          </a:prstGeom>
        </p:spPr>
        <p:txBody>
          <a:bodyPr wrap="square">
            <a:spAutoFit/>
          </a:bodyPr>
          <a:lstStyle/>
          <a:p>
            <a:r>
              <a:rPr lang="en-US" sz="2800" b="1" kern="1400" dirty="0">
                <a:solidFill>
                  <a:srgbClr val="000000"/>
                </a:solidFill>
              </a:rPr>
              <a:t>Commission Meeting Minutes of Finance Sub-Committee December 10, 2021</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a:t>
            </a:r>
            <a:r>
              <a:rPr lang="en-US" b="1" dirty="0">
                <a:solidFill>
                  <a:srgbClr val="4472C4"/>
                </a:solidFill>
                <a:latin typeface="+mn-lt"/>
              </a:rPr>
              <a:t>ONSIDE</a:t>
            </a:r>
            <a:r>
              <a:rPr lang="en-US" b="1" dirty="0">
                <a:solidFill>
                  <a:schemeClr val="accent5"/>
                </a:solidFill>
                <a:latin typeface="+mn-lt"/>
              </a:rPr>
              <a:t>RATION OF FINANCE SUB-COMMITTEE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5922A27D-5791-48AC-8DC8-2DEDA36607F2}"/>
              </a:ext>
            </a:extLst>
          </p:cNvPr>
          <p:cNvSpPr txBox="1"/>
          <p:nvPr/>
        </p:nvSpPr>
        <p:spPr>
          <a:xfrm>
            <a:off x="868392" y="156579"/>
            <a:ext cx="10455215"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4472C4"/>
                </a:solidFill>
              </a:rPr>
              <a:t>Changes related to the Alabama Literacy Act</a:t>
            </a:r>
          </a:p>
          <a:p>
            <a:pPr algn="ctr"/>
            <a:r>
              <a:rPr lang="en-US" sz="4000" b="1" dirty="0">
                <a:solidFill>
                  <a:srgbClr val="4472C4"/>
                </a:solidFill>
              </a:rPr>
              <a:t>(Act #2019-523)</a:t>
            </a:r>
          </a:p>
          <a:p>
            <a:pPr algn="ctr"/>
            <a:endParaRPr lang="en-US" sz="4000" b="1" dirty="0">
              <a:solidFill>
                <a:srgbClr val="4472C4"/>
              </a:solidFill>
            </a:endParaRPr>
          </a:p>
        </p:txBody>
      </p:sp>
      <p:sp>
        <p:nvSpPr>
          <p:cNvPr id="2" name="TextBox 1">
            <a:extLst>
              <a:ext uri="{FF2B5EF4-FFF2-40B4-BE49-F238E27FC236}">
                <a16:creationId xmlns:a16="http://schemas.microsoft.com/office/drawing/2014/main" id="{6C7385BC-DC8E-4AAC-94FF-1705D7A1CF25}"/>
              </a:ext>
            </a:extLst>
          </p:cNvPr>
          <p:cNvSpPr txBox="1"/>
          <p:nvPr/>
        </p:nvSpPr>
        <p:spPr>
          <a:xfrm>
            <a:off x="690113" y="2105368"/>
            <a:ext cx="5405887" cy="178510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solidFill>
                  <a:schemeClr val="accent1">
                    <a:lumMod val="75000"/>
                  </a:schemeClr>
                </a:solidFill>
              </a:rPr>
              <a:t>Technical changes to the law</a:t>
            </a:r>
          </a:p>
          <a:p>
            <a:pPr marL="342900" indent="-342900">
              <a:spcAft>
                <a:spcPts val="1200"/>
              </a:spcAft>
              <a:buFont typeface="Arial" panose="020B0604020202020204" pitchFamily="34" charset="0"/>
              <a:buChar char="•"/>
            </a:pPr>
            <a:r>
              <a:rPr lang="en-US" sz="2400" dirty="0">
                <a:solidFill>
                  <a:schemeClr val="accent1">
                    <a:lumMod val="75000"/>
                  </a:schemeClr>
                </a:solidFill>
              </a:rPr>
              <a:t>ACHE has an appointment to the Literacy Task Force </a:t>
            </a:r>
          </a:p>
          <a:p>
            <a:endParaRPr lang="en-US" dirty="0"/>
          </a:p>
        </p:txBody>
      </p:sp>
      <p:pic>
        <p:nvPicPr>
          <p:cNvPr id="10" name="Picture 9">
            <a:extLst>
              <a:ext uri="{FF2B5EF4-FFF2-40B4-BE49-F238E27FC236}">
                <a16:creationId xmlns:a16="http://schemas.microsoft.com/office/drawing/2014/main" id="{0D603DBE-C727-47FC-B7DA-A959E7F38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3610" y="2415396"/>
            <a:ext cx="4072387" cy="2698764"/>
          </a:xfrm>
          <a:prstGeom prst="rect">
            <a:avLst/>
          </a:prstGeom>
        </p:spPr>
      </p:pic>
      <p:graphicFrame>
        <p:nvGraphicFramePr>
          <p:cNvPr id="8" name="Diagram 7">
            <a:extLst>
              <a:ext uri="{FF2B5EF4-FFF2-40B4-BE49-F238E27FC236}">
                <a16:creationId xmlns:a16="http://schemas.microsoft.com/office/drawing/2014/main" id="{740CFAA5-767E-4B0E-AFA2-3F586A59BA26}"/>
              </a:ext>
            </a:extLst>
          </p:cNvPr>
          <p:cNvGraphicFramePr/>
          <p:nvPr/>
        </p:nvGraphicFramePr>
        <p:xfrm>
          <a:off x="7540266" y="2898476"/>
          <a:ext cx="2130725" cy="2143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3220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5922A27D-5791-48AC-8DC8-2DEDA36607F2}"/>
              </a:ext>
            </a:extLst>
          </p:cNvPr>
          <p:cNvSpPr txBox="1"/>
          <p:nvPr/>
        </p:nvSpPr>
        <p:spPr>
          <a:xfrm>
            <a:off x="868392" y="156579"/>
            <a:ext cx="10455215"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4472C4"/>
                </a:solidFill>
              </a:rPr>
              <a:t>Open Meetings</a:t>
            </a:r>
          </a:p>
          <a:p>
            <a:pPr algn="ctr"/>
            <a:r>
              <a:rPr lang="en-US" sz="4000" b="1" dirty="0">
                <a:solidFill>
                  <a:srgbClr val="4472C4"/>
                </a:solidFill>
              </a:rPr>
              <a:t> (SB147)</a:t>
            </a:r>
          </a:p>
          <a:p>
            <a:pPr algn="ctr"/>
            <a:endParaRPr lang="en-US" sz="4000" b="1" dirty="0">
              <a:solidFill>
                <a:srgbClr val="4472C4"/>
              </a:solidFill>
            </a:endParaRPr>
          </a:p>
        </p:txBody>
      </p:sp>
      <p:sp>
        <p:nvSpPr>
          <p:cNvPr id="2" name="TextBox 1">
            <a:extLst>
              <a:ext uri="{FF2B5EF4-FFF2-40B4-BE49-F238E27FC236}">
                <a16:creationId xmlns:a16="http://schemas.microsoft.com/office/drawing/2014/main" id="{6C7385BC-DC8E-4AAC-94FF-1705D7A1CF25}"/>
              </a:ext>
            </a:extLst>
          </p:cNvPr>
          <p:cNvSpPr txBox="1"/>
          <p:nvPr/>
        </p:nvSpPr>
        <p:spPr>
          <a:xfrm>
            <a:off x="868393" y="1736072"/>
            <a:ext cx="5834159" cy="372409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solidFill>
                  <a:schemeClr val="accent1">
                    <a:lumMod val="75000"/>
                  </a:schemeClr>
                </a:solidFill>
              </a:rPr>
              <a:t>Expands participation by governmental bodies in meetings by electronic communication </a:t>
            </a:r>
          </a:p>
          <a:p>
            <a:pPr marL="342900" indent="-342900">
              <a:spcAft>
                <a:spcPts val="1200"/>
              </a:spcAft>
              <a:buFont typeface="Arial" panose="020B0604020202020204" pitchFamily="34" charset="0"/>
              <a:buChar char="•"/>
            </a:pPr>
            <a:r>
              <a:rPr lang="en-US" sz="2400" dirty="0">
                <a:solidFill>
                  <a:schemeClr val="accent1">
                    <a:lumMod val="75000"/>
                  </a:schemeClr>
                </a:solidFill>
              </a:rPr>
              <a:t>Members of the public must have access to hear the meeting</a:t>
            </a:r>
          </a:p>
          <a:p>
            <a:pPr marL="342900" indent="-342900">
              <a:spcAft>
                <a:spcPts val="1200"/>
              </a:spcAft>
              <a:buFont typeface="Arial" panose="020B0604020202020204" pitchFamily="34" charset="0"/>
              <a:buChar char="•"/>
            </a:pPr>
            <a:r>
              <a:rPr lang="en-US" sz="2400" dirty="0">
                <a:solidFill>
                  <a:schemeClr val="accent1">
                    <a:lumMod val="75000"/>
                  </a:schemeClr>
                </a:solidFill>
              </a:rPr>
              <a:t>A member participating virtually may not claim reimbursement for expenses relating to the meeting, including mileage and per diem</a:t>
            </a:r>
          </a:p>
        </p:txBody>
      </p:sp>
      <p:pic>
        <p:nvPicPr>
          <p:cNvPr id="1026" name="Picture 2" descr="People on a Video Call">
            <a:extLst>
              <a:ext uri="{FF2B5EF4-FFF2-40B4-BE49-F238E27FC236}">
                <a16:creationId xmlns:a16="http://schemas.microsoft.com/office/drawing/2014/main" id="{9389C71D-70DE-48DE-AE65-83B084E02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7051" y="2069710"/>
            <a:ext cx="4320111" cy="287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19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5922A27D-5791-48AC-8DC8-2DEDA36607F2}"/>
              </a:ext>
            </a:extLst>
          </p:cNvPr>
          <p:cNvSpPr txBox="1"/>
          <p:nvPr/>
        </p:nvSpPr>
        <p:spPr>
          <a:xfrm>
            <a:off x="-94891" y="156579"/>
            <a:ext cx="12102861"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4472C4"/>
                </a:solidFill>
              </a:rPr>
              <a:t>Alabama Math and Science Teacher Education Program</a:t>
            </a:r>
          </a:p>
          <a:p>
            <a:pPr algn="ctr"/>
            <a:r>
              <a:rPr lang="en-US" sz="4000" b="1" dirty="0">
                <a:solidFill>
                  <a:srgbClr val="4472C4"/>
                </a:solidFill>
              </a:rPr>
              <a:t> (SB251)</a:t>
            </a:r>
          </a:p>
          <a:p>
            <a:pPr algn="ctr"/>
            <a:endParaRPr lang="en-US" sz="4000" b="1" dirty="0">
              <a:solidFill>
                <a:srgbClr val="4472C4"/>
              </a:solidFill>
            </a:endParaRPr>
          </a:p>
        </p:txBody>
      </p:sp>
      <p:sp>
        <p:nvSpPr>
          <p:cNvPr id="2" name="TextBox 1">
            <a:extLst>
              <a:ext uri="{FF2B5EF4-FFF2-40B4-BE49-F238E27FC236}">
                <a16:creationId xmlns:a16="http://schemas.microsoft.com/office/drawing/2014/main" id="{6C7385BC-DC8E-4AAC-94FF-1705D7A1CF25}"/>
              </a:ext>
            </a:extLst>
          </p:cNvPr>
          <p:cNvSpPr txBox="1"/>
          <p:nvPr/>
        </p:nvSpPr>
        <p:spPr>
          <a:xfrm>
            <a:off x="3300681" y="1847719"/>
            <a:ext cx="5590637" cy="209288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solidFill>
                  <a:schemeClr val="accent1">
                    <a:lumMod val="75000"/>
                  </a:schemeClr>
                </a:solidFill>
              </a:rPr>
              <a:t>Increases the award amount from $2,500 to $3,750 for math and </a:t>
            </a:r>
            <a:br>
              <a:rPr lang="en-US" sz="2400" dirty="0">
                <a:solidFill>
                  <a:schemeClr val="accent1">
                    <a:lumMod val="75000"/>
                  </a:schemeClr>
                </a:solidFill>
              </a:rPr>
            </a:br>
            <a:r>
              <a:rPr lang="en-US" sz="2400" dirty="0">
                <a:solidFill>
                  <a:schemeClr val="accent1">
                    <a:lumMod val="75000"/>
                  </a:schemeClr>
                </a:solidFill>
              </a:rPr>
              <a:t>science teachers </a:t>
            </a:r>
          </a:p>
          <a:p>
            <a:pPr marL="342900" indent="-342900">
              <a:spcAft>
                <a:spcPts val="1200"/>
              </a:spcAft>
              <a:buFont typeface="Arial" panose="020B0604020202020204" pitchFamily="34" charset="0"/>
              <a:buChar char="•"/>
            </a:pPr>
            <a:r>
              <a:rPr lang="en-US" sz="2400" dirty="0">
                <a:solidFill>
                  <a:schemeClr val="accent1">
                    <a:lumMod val="75000"/>
                  </a:schemeClr>
                </a:solidFill>
              </a:rPr>
              <a:t>Changes applicable after the 2022</a:t>
            </a:r>
            <a:br>
              <a:rPr lang="en-US" sz="2400" dirty="0">
                <a:solidFill>
                  <a:schemeClr val="accent1">
                    <a:lumMod val="75000"/>
                  </a:schemeClr>
                </a:solidFill>
              </a:rPr>
            </a:br>
            <a:r>
              <a:rPr lang="en-US" sz="2400" dirty="0">
                <a:solidFill>
                  <a:schemeClr val="accent1">
                    <a:lumMod val="75000"/>
                  </a:schemeClr>
                </a:solidFill>
              </a:rPr>
              <a:t>spring semester </a:t>
            </a:r>
          </a:p>
        </p:txBody>
      </p:sp>
      <p:pic>
        <p:nvPicPr>
          <p:cNvPr id="6" name="Picture 5" descr="Science Royalty Free Vector Image - VectorStock">
            <a:extLst>
              <a:ext uri="{FF2B5EF4-FFF2-40B4-BE49-F238E27FC236}">
                <a16:creationId xmlns:a16="http://schemas.microsoft.com/office/drawing/2014/main" id="{A638F62C-4F1F-4A9C-AA6A-40B3A2E1CE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22505">
            <a:off x="9235315" y="2155655"/>
            <a:ext cx="2194899" cy="2370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éléchargez Fond De Maths gratuitement | Rumus kimia, Desain pamflet, Buku">
            <a:extLst>
              <a:ext uri="{FF2B5EF4-FFF2-40B4-BE49-F238E27FC236}">
                <a16:creationId xmlns:a16="http://schemas.microsoft.com/office/drawing/2014/main" id="{D1216955-AAD9-4595-A74B-E5E88FD75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806727">
            <a:off x="448785" y="2338028"/>
            <a:ext cx="2393439" cy="159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849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2FF1535-150E-445F-8702-0BE3F8A2DC87}"/>
              </a:ext>
            </a:extLst>
          </p:cNvPr>
          <p:cNvSpPr txBox="1"/>
          <p:nvPr/>
        </p:nvSpPr>
        <p:spPr>
          <a:xfrm>
            <a:off x="-94891" y="156579"/>
            <a:ext cx="12102861"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4472C4"/>
                </a:solidFill>
              </a:rPr>
              <a:t>State Seal of Biliteracy</a:t>
            </a:r>
          </a:p>
          <a:p>
            <a:pPr algn="ctr"/>
            <a:r>
              <a:rPr lang="en-US" sz="4000" b="1" dirty="0">
                <a:solidFill>
                  <a:srgbClr val="4472C4"/>
                </a:solidFill>
              </a:rPr>
              <a:t> (HB46)</a:t>
            </a:r>
          </a:p>
          <a:p>
            <a:pPr algn="ctr"/>
            <a:endParaRPr lang="en-US" sz="4000" b="1" dirty="0">
              <a:solidFill>
                <a:srgbClr val="4472C4"/>
              </a:solidFill>
            </a:endParaRPr>
          </a:p>
        </p:txBody>
      </p:sp>
      <p:sp>
        <p:nvSpPr>
          <p:cNvPr id="3" name="TextBox 2">
            <a:extLst>
              <a:ext uri="{FF2B5EF4-FFF2-40B4-BE49-F238E27FC236}">
                <a16:creationId xmlns:a16="http://schemas.microsoft.com/office/drawing/2014/main" id="{8B85534E-9997-410C-A493-8763A6BB4FC9}"/>
              </a:ext>
            </a:extLst>
          </p:cNvPr>
          <p:cNvSpPr txBox="1"/>
          <p:nvPr/>
        </p:nvSpPr>
        <p:spPr>
          <a:xfrm>
            <a:off x="1304925" y="1847719"/>
            <a:ext cx="9423280" cy="83099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solidFill>
                  <a:schemeClr val="accent1">
                    <a:lumMod val="75000"/>
                  </a:schemeClr>
                </a:solidFill>
              </a:rPr>
              <a:t>Recognizes high school graduates with the proficiency in English and at least one world language, including American sign language </a:t>
            </a:r>
          </a:p>
        </p:txBody>
      </p:sp>
      <p:pic>
        <p:nvPicPr>
          <p:cNvPr id="4" name="Picture 3">
            <a:extLst>
              <a:ext uri="{FF2B5EF4-FFF2-40B4-BE49-F238E27FC236}">
                <a16:creationId xmlns:a16="http://schemas.microsoft.com/office/drawing/2014/main" id="{965889E6-3C5C-4133-A285-72C8939A5FF2}"/>
              </a:ext>
            </a:extLst>
          </p:cNvPr>
          <p:cNvPicPr/>
          <p:nvPr/>
        </p:nvPicPr>
        <p:blipFill>
          <a:blip r:embed="rId2">
            <a:extLst>
              <a:ext uri="{28A0092B-C50C-407E-A947-70E740481C1C}">
                <a14:useLocalDpi xmlns:a14="http://schemas.microsoft.com/office/drawing/2010/main" val="0"/>
              </a:ext>
            </a:extLst>
          </a:blip>
          <a:stretch>
            <a:fillRect/>
          </a:stretch>
        </p:blipFill>
        <p:spPr>
          <a:xfrm>
            <a:off x="5156080" y="3615261"/>
            <a:ext cx="2190750" cy="2576195"/>
          </a:xfrm>
          <a:prstGeom prst="rect">
            <a:avLst/>
          </a:prstGeom>
        </p:spPr>
      </p:pic>
      <p:pic>
        <p:nvPicPr>
          <p:cNvPr id="5" name="Picture 4">
            <a:extLst>
              <a:ext uri="{FF2B5EF4-FFF2-40B4-BE49-F238E27FC236}">
                <a16:creationId xmlns:a16="http://schemas.microsoft.com/office/drawing/2014/main" id="{986F2E85-4E78-4E6E-A6E6-4EFEB8D9A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118" y="4003293"/>
            <a:ext cx="1458458" cy="1635241"/>
          </a:xfrm>
          <a:prstGeom prst="rect">
            <a:avLst/>
          </a:prstGeom>
        </p:spPr>
      </p:pic>
    </p:spTree>
    <p:extLst>
      <p:ext uri="{BB962C8B-B14F-4D97-AF65-F5344CB8AC3E}">
        <p14:creationId xmlns:p14="http://schemas.microsoft.com/office/powerpoint/2010/main" val="4240653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5922A27D-5791-48AC-8DC8-2DEDA36607F2}"/>
              </a:ext>
            </a:extLst>
          </p:cNvPr>
          <p:cNvSpPr txBox="1"/>
          <p:nvPr/>
        </p:nvSpPr>
        <p:spPr>
          <a:xfrm>
            <a:off x="1737478" y="708669"/>
            <a:ext cx="8717043"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4472C4"/>
                </a:solidFill>
              </a:rPr>
              <a:t>Commissioner Singleton Pending Confirmation by Alabama Senate</a:t>
            </a:r>
          </a:p>
          <a:p>
            <a:pPr algn="ctr"/>
            <a:endParaRPr lang="en-US" sz="3600" b="1" dirty="0">
              <a:solidFill>
                <a:srgbClr val="4472C4"/>
              </a:solidFill>
            </a:endParaRPr>
          </a:p>
        </p:txBody>
      </p:sp>
      <p:pic>
        <p:nvPicPr>
          <p:cNvPr id="14" name="Picture 13">
            <a:extLst>
              <a:ext uri="{FF2B5EF4-FFF2-40B4-BE49-F238E27FC236}">
                <a16:creationId xmlns:a16="http://schemas.microsoft.com/office/drawing/2014/main" id="{0F7F483F-A89D-4180-99F2-02698AE7D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314" y="2762349"/>
            <a:ext cx="1667371" cy="2436094"/>
          </a:xfrm>
          <a:prstGeom prst="rect">
            <a:avLst/>
          </a:prstGeom>
        </p:spPr>
      </p:pic>
      <p:sp>
        <p:nvSpPr>
          <p:cNvPr id="15" name="TextBox 14">
            <a:extLst>
              <a:ext uri="{FF2B5EF4-FFF2-40B4-BE49-F238E27FC236}">
                <a16:creationId xmlns:a16="http://schemas.microsoft.com/office/drawing/2014/main" id="{91DBE638-57E2-4E8E-8C6A-EC3D3D9478D5}"/>
              </a:ext>
            </a:extLst>
          </p:cNvPr>
          <p:cNvSpPr txBox="1"/>
          <p:nvPr/>
        </p:nvSpPr>
        <p:spPr>
          <a:xfrm>
            <a:off x="5167423" y="5198443"/>
            <a:ext cx="1900485" cy="369332"/>
          </a:xfrm>
          <a:prstGeom prst="rect">
            <a:avLst/>
          </a:prstGeom>
          <a:noFill/>
        </p:spPr>
        <p:txBody>
          <a:bodyPr wrap="square" rtlCol="0">
            <a:spAutoFit/>
          </a:bodyPr>
          <a:lstStyle/>
          <a:p>
            <a:r>
              <a:rPr lang="en-US" dirty="0"/>
              <a:t>Jody M. Singleton</a:t>
            </a:r>
          </a:p>
        </p:txBody>
      </p:sp>
    </p:spTree>
    <p:extLst>
      <p:ext uri="{BB962C8B-B14F-4D97-AF65-F5344CB8AC3E}">
        <p14:creationId xmlns:p14="http://schemas.microsoft.com/office/powerpoint/2010/main" val="3481853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1737476" y="456555"/>
            <a:ext cx="8717043"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Social Work Employment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4472C4"/>
                </a:solidFill>
                <a:effectLst/>
                <a:uLnTx/>
                <a:uFillTx/>
                <a:latin typeface="Calibri" panose="020F0502020204030204"/>
                <a:ea typeface="+mn-ea"/>
                <a:cs typeface="+mn-cs"/>
              </a:rPr>
              <a:t>Presented by: Dr. Dawna Nelson and Mrs. Bryn Bakoyema</a:t>
            </a: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883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yn Bakoyema">
            <a:extLst>
              <a:ext uri="{FF2B5EF4-FFF2-40B4-BE49-F238E27FC236}">
                <a16:creationId xmlns:a16="http://schemas.microsoft.com/office/drawing/2014/main" id="{291A4052-B587-4D38-88FA-8993FFD17F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4821" y="1570038"/>
            <a:ext cx="2388634" cy="33448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2968D48-2469-4A7D-8048-BCB938A53B31}"/>
              </a:ext>
            </a:extLst>
          </p:cNvPr>
          <p:cNvSpPr txBox="1">
            <a:spLocks/>
          </p:cNvSpPr>
          <p:nvPr/>
        </p:nvSpPr>
        <p:spPr>
          <a:xfrm>
            <a:off x="152400" y="159542"/>
            <a:ext cx="11887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70C0"/>
                </a:solidFill>
              </a:rPr>
              <a:t>Bryn Bakoyéma, ACHE Visiting Research Associate</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19100" y="1322388"/>
            <a:ext cx="8610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Bryn Bakoyéma earned bachelor’s degrees from North Carolina State University in Agronomy and Multidisciplinary Studies, a masters from Indiana University in Cultural Anthropology and is currently a PhD student in Educational Leadership, Policy, and Law at Alabama State University.  She also serves full-time as the Director of Institutional Research at ASU.  </a:t>
            </a:r>
          </a:p>
          <a:p>
            <a:pPr marL="0" indent="0">
              <a:buNone/>
            </a:pPr>
            <a:r>
              <a:rPr lang="en-US" dirty="0"/>
              <a:t>Her expertise is in statistical analysis. Two of her projects “Exploring Career Choices for Education Bachelor’s Graduates” and “Assessing Student Intentions to Remain In-State Post Graduation” will also be presented at the Southern Association of Institutional Research conference in October. </a:t>
            </a:r>
          </a:p>
        </p:txBody>
      </p:sp>
    </p:spTree>
    <p:extLst>
      <p:ext uri="{BB962C8B-B14F-4D97-AF65-F5344CB8AC3E}">
        <p14:creationId xmlns:p14="http://schemas.microsoft.com/office/powerpoint/2010/main" val="550994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152400" y="159542"/>
            <a:ext cx="11887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70C0"/>
                </a:solidFill>
              </a:rPr>
              <a:t>Dr. Dawna Nelson, ACHE Fellow</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341351" y="1171313"/>
            <a:ext cx="8874212" cy="5420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222222"/>
                </a:solidFill>
                <a:effectLst/>
                <a:ea typeface="Calibri" panose="020F0502020204030204" pitchFamily="34" charset="0"/>
              </a:rPr>
              <a:t>Dr. Nelson studied Social Welfare at the University of Hawaii at Manoa and is currently an Assistant Professor and the Master of Social Work Program Director at Alabama State University, her alma mater. She has worked in the field of Social Work for over 15 years as both a clinician and researcher. Her clinical experience involved working with trauma patients as a Medical Social Worker at a Level 1 trauma facility as well as providing evidence-based psychotherapy for Veterans and their family members within the VA system.  Additionally, Dr. Nelson spent over five years at the National Center for PTSD researching Veterans and their families in relation to PTSD, rurality, and access and barriers to care. </a:t>
            </a:r>
            <a:endParaRPr lang="en-US" dirty="0"/>
          </a:p>
        </p:txBody>
      </p:sp>
      <p:pic>
        <p:nvPicPr>
          <p:cNvPr id="3" name="Picture 2">
            <a:extLst>
              <a:ext uri="{FF2B5EF4-FFF2-40B4-BE49-F238E27FC236}">
                <a16:creationId xmlns:a16="http://schemas.microsoft.com/office/drawing/2014/main" id="{D49E0435-763C-422A-96C0-33B9D9DAE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6269" y="1716488"/>
            <a:ext cx="2982625" cy="3425024"/>
          </a:xfrm>
          <a:prstGeom prst="rect">
            <a:avLst/>
          </a:prstGeom>
        </p:spPr>
      </p:pic>
    </p:spTree>
    <p:extLst>
      <p:ext uri="{BB962C8B-B14F-4D97-AF65-F5344CB8AC3E}">
        <p14:creationId xmlns:p14="http://schemas.microsoft.com/office/powerpoint/2010/main" val="1516944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900" y="1419784"/>
            <a:ext cx="11252199" cy="1641490"/>
          </a:xfrm>
        </p:spPr>
        <p:txBody>
          <a:bodyPr>
            <a:normAutofit fontScale="90000"/>
          </a:bodyPr>
          <a:lstStyle/>
          <a:p>
            <a:pPr algn="ctr"/>
            <a:r>
              <a:rPr lang="en-US" sz="7200" dirty="0"/>
              <a:t>Social Work Graduates’ </a:t>
            </a:r>
            <a:br>
              <a:rPr lang="en-US" sz="7200" dirty="0"/>
            </a:br>
            <a:r>
              <a:rPr lang="en-US" sz="7200" dirty="0"/>
              <a:t>Career Choices in Alabama</a:t>
            </a:r>
            <a:endParaRPr lang="en-US" sz="49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726" y="3309937"/>
            <a:ext cx="2111375" cy="2111375"/>
          </a:xfrm>
          <a:prstGeom prst="rect">
            <a:avLst/>
          </a:prstGeom>
        </p:spPr>
      </p:pic>
      <p:sp>
        <p:nvSpPr>
          <p:cNvPr id="5" name="TextBox 4"/>
          <p:cNvSpPr txBox="1"/>
          <p:nvPr/>
        </p:nvSpPr>
        <p:spPr>
          <a:xfrm>
            <a:off x="4594450" y="5669975"/>
            <a:ext cx="32099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March, 2022</a:t>
            </a:r>
          </a:p>
        </p:txBody>
      </p:sp>
    </p:spTree>
    <p:extLst>
      <p:ext uri="{BB962C8B-B14F-4D97-AF65-F5344CB8AC3E}">
        <p14:creationId xmlns:p14="http://schemas.microsoft.com/office/powerpoint/2010/main" val="2987209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825" y="268872"/>
            <a:ext cx="10515600" cy="987528"/>
          </a:xfrm>
        </p:spPr>
        <p:txBody>
          <a:bodyPr>
            <a:normAutofit/>
          </a:bodyPr>
          <a:lstStyle/>
          <a:p>
            <a:pPr algn="ctr"/>
            <a:r>
              <a:rPr lang="en-US" b="1" dirty="0">
                <a:latin typeface="+mn-lt"/>
              </a:rPr>
              <a:t>Public University Programs in Alabama</a:t>
            </a:r>
          </a:p>
        </p:txBody>
      </p:sp>
      <p:graphicFrame>
        <p:nvGraphicFramePr>
          <p:cNvPr id="11" name="Table 10"/>
          <p:cNvGraphicFramePr>
            <a:graphicFrameLocks noGrp="1"/>
          </p:cNvGraphicFramePr>
          <p:nvPr/>
        </p:nvGraphicFramePr>
        <p:xfrm>
          <a:off x="1879600" y="1535800"/>
          <a:ext cx="8737599" cy="4503420"/>
        </p:xfrm>
        <a:graphic>
          <a:graphicData uri="http://schemas.openxmlformats.org/drawingml/2006/table">
            <a:tbl>
              <a:tblPr firstRow="1" bandRow="1">
                <a:tableStyleId>{5C22544A-7EE6-4342-B048-85BDC9FD1C3A}</a:tableStyleId>
              </a:tblPr>
              <a:tblGrid>
                <a:gridCol w="4660900">
                  <a:extLst>
                    <a:ext uri="{9D8B030D-6E8A-4147-A177-3AD203B41FA5}">
                      <a16:colId xmlns:a16="http://schemas.microsoft.com/office/drawing/2014/main" val="643925787"/>
                    </a:ext>
                  </a:extLst>
                </a:gridCol>
                <a:gridCol w="2171700">
                  <a:extLst>
                    <a:ext uri="{9D8B030D-6E8A-4147-A177-3AD203B41FA5}">
                      <a16:colId xmlns:a16="http://schemas.microsoft.com/office/drawing/2014/main" val="1655654375"/>
                    </a:ext>
                  </a:extLst>
                </a:gridCol>
                <a:gridCol w="1904999">
                  <a:extLst>
                    <a:ext uri="{9D8B030D-6E8A-4147-A177-3AD203B41FA5}">
                      <a16:colId xmlns:a16="http://schemas.microsoft.com/office/drawing/2014/main" val="3666541808"/>
                    </a:ext>
                  </a:extLst>
                </a:gridCol>
              </a:tblGrid>
              <a:tr h="370840">
                <a:tc>
                  <a:txBody>
                    <a:bodyPr/>
                    <a:lstStyle/>
                    <a:p>
                      <a:pPr algn="l" fontAlgn="b"/>
                      <a:r>
                        <a:rPr lang="en-US" sz="2400" b="1" i="0" u="none" strike="noStrike" dirty="0">
                          <a:solidFill>
                            <a:srgbClr val="000000"/>
                          </a:solidFill>
                          <a:effectLst/>
                          <a:latin typeface="Calibri" panose="020F0502020204030204" pitchFamily="34" charset="0"/>
                        </a:rPr>
                        <a:t>University</a:t>
                      </a:r>
                    </a:p>
                  </a:txBody>
                  <a:tcPr marL="9525" marR="9525" marT="9525" marB="0" anchor="b"/>
                </a:tc>
                <a:tc>
                  <a:txBody>
                    <a:bodyPr/>
                    <a:lstStyle/>
                    <a:p>
                      <a:pPr algn="ctr" fontAlgn="b"/>
                      <a:r>
                        <a:rPr lang="en-US" sz="2400" b="1" i="0" u="none" strike="noStrike">
                          <a:solidFill>
                            <a:srgbClr val="000000"/>
                          </a:solidFill>
                          <a:effectLst/>
                          <a:latin typeface="Calibri" panose="020F0502020204030204" pitchFamily="34" charset="0"/>
                        </a:rPr>
                        <a:t>BSW Degree</a:t>
                      </a:r>
                    </a:p>
                  </a:txBody>
                  <a:tcPr marL="9525" marR="9525" marT="9525" marB="0" anchor="b"/>
                </a:tc>
                <a:tc>
                  <a:txBody>
                    <a:bodyPr/>
                    <a:lstStyle/>
                    <a:p>
                      <a:pPr algn="ctr" fontAlgn="b"/>
                      <a:r>
                        <a:rPr lang="en-US" sz="2400" b="1" i="0" u="none" strike="noStrike">
                          <a:solidFill>
                            <a:srgbClr val="000000"/>
                          </a:solidFill>
                          <a:effectLst/>
                          <a:latin typeface="Calibri" panose="020F0502020204030204" pitchFamily="34" charset="0"/>
                        </a:rPr>
                        <a:t>MSW Degree</a:t>
                      </a:r>
                    </a:p>
                  </a:txBody>
                  <a:tcPr marL="9525" marR="9525" marT="9525" marB="0" anchor="b"/>
                </a:tc>
                <a:extLst>
                  <a:ext uri="{0D108BD9-81ED-4DB2-BD59-A6C34878D82A}">
                    <a16:rowId xmlns:a16="http://schemas.microsoft.com/office/drawing/2014/main" val="3114338671"/>
                  </a:ext>
                </a:extLst>
              </a:tr>
              <a:tr h="370840">
                <a:tc>
                  <a:txBody>
                    <a:bodyPr/>
                    <a:lstStyle/>
                    <a:p>
                      <a:pPr algn="l" fontAlgn="b"/>
                      <a:r>
                        <a:rPr lang="en-US" sz="2400" b="0" i="0" u="none" strike="noStrike" dirty="0">
                          <a:solidFill>
                            <a:srgbClr val="000000"/>
                          </a:solidFill>
                          <a:effectLst/>
                          <a:latin typeface="Calibri" panose="020F0502020204030204" pitchFamily="34" charset="0"/>
                        </a:rPr>
                        <a:t>Alabama A&amp;M</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1979</a:t>
                      </a:r>
                    </a:p>
                  </a:txBody>
                  <a:tcPr marL="9525" marR="9525" marT="9525" marB="0" anchor="b">
                    <a:solidFill>
                      <a:srgbClr val="FFFF00"/>
                    </a:solidFill>
                  </a:tcPr>
                </a:tc>
                <a:tc>
                  <a:txBody>
                    <a:bodyPr/>
                    <a:lstStyle/>
                    <a:p>
                      <a:pPr algn="ctr" fontAlgn="b"/>
                      <a:r>
                        <a:rPr lang="en-US" sz="2400" b="0" i="0" u="none" strike="noStrike" dirty="0">
                          <a:solidFill>
                            <a:srgbClr val="000000"/>
                          </a:solidFill>
                          <a:effectLst/>
                          <a:latin typeface="Calibri" panose="020F0502020204030204" pitchFamily="34" charset="0"/>
                        </a:rPr>
                        <a:t>1996</a:t>
                      </a:r>
                    </a:p>
                  </a:txBody>
                  <a:tcPr marL="9525" marR="9525" marT="9525" marB="0" anchor="b">
                    <a:solidFill>
                      <a:srgbClr val="FFFF00"/>
                    </a:solidFill>
                  </a:tcPr>
                </a:tc>
                <a:extLst>
                  <a:ext uri="{0D108BD9-81ED-4DB2-BD59-A6C34878D82A}">
                    <a16:rowId xmlns:a16="http://schemas.microsoft.com/office/drawing/2014/main" val="1611026750"/>
                  </a:ext>
                </a:extLst>
              </a:tr>
              <a:tr h="370840">
                <a:tc>
                  <a:txBody>
                    <a:bodyPr/>
                    <a:lstStyle/>
                    <a:p>
                      <a:pPr algn="l" fontAlgn="b"/>
                      <a:r>
                        <a:rPr lang="en-US" sz="2400" b="0" i="0" u="none" strike="noStrike" dirty="0">
                          <a:solidFill>
                            <a:srgbClr val="000000"/>
                          </a:solidFill>
                          <a:effectLst/>
                          <a:latin typeface="Calibri" panose="020F0502020204030204" pitchFamily="34" charset="0"/>
                        </a:rPr>
                        <a:t>Alabama State</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1987</a:t>
                      </a:r>
                    </a:p>
                  </a:txBody>
                  <a:tcPr marL="9525" marR="9525" marT="9525" marB="0" anchor="b">
                    <a:solidFill>
                      <a:srgbClr val="FFFF00"/>
                    </a:solidFill>
                  </a:tcPr>
                </a:tc>
                <a:tc>
                  <a:txBody>
                    <a:bodyPr/>
                    <a:lstStyle/>
                    <a:p>
                      <a:pPr algn="ctr" fontAlgn="b"/>
                      <a:r>
                        <a:rPr lang="en-US" sz="2400" b="0" i="0" u="none" strike="noStrike" dirty="0">
                          <a:solidFill>
                            <a:srgbClr val="000000"/>
                          </a:solidFill>
                          <a:effectLst/>
                          <a:latin typeface="Calibri" panose="020F0502020204030204" pitchFamily="34" charset="0"/>
                        </a:rPr>
                        <a:t>2015</a:t>
                      </a:r>
                    </a:p>
                  </a:txBody>
                  <a:tcPr marL="9525" marR="9525" marT="9525" marB="0" anchor="b">
                    <a:solidFill>
                      <a:srgbClr val="92D050"/>
                    </a:solidFill>
                  </a:tcPr>
                </a:tc>
                <a:extLst>
                  <a:ext uri="{0D108BD9-81ED-4DB2-BD59-A6C34878D82A}">
                    <a16:rowId xmlns:a16="http://schemas.microsoft.com/office/drawing/2014/main" val="1308749695"/>
                  </a:ext>
                </a:extLst>
              </a:tr>
              <a:tr h="370840">
                <a:tc>
                  <a:txBody>
                    <a:bodyPr/>
                    <a:lstStyle/>
                    <a:p>
                      <a:pPr algn="l" fontAlgn="b"/>
                      <a:r>
                        <a:rPr lang="en-US" sz="2400" b="0" i="0" u="none" strike="noStrike">
                          <a:solidFill>
                            <a:srgbClr val="000000"/>
                          </a:solidFill>
                          <a:effectLst/>
                          <a:latin typeface="Calibri" panose="020F0502020204030204" pitchFamily="34" charset="0"/>
                        </a:rPr>
                        <a:t>Auburn University</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1978</a:t>
                      </a:r>
                    </a:p>
                  </a:txBody>
                  <a:tcPr marL="9525" marR="9525" marT="9525" marB="0" anchor="b">
                    <a:solidFill>
                      <a:srgbClr val="FFFF00"/>
                    </a:solidFill>
                  </a:tcPr>
                </a:tc>
                <a:tc>
                  <a:txBody>
                    <a:bodyPr/>
                    <a:lstStyle/>
                    <a:p>
                      <a:pPr algn="ctr" fontAlgn="b"/>
                      <a:r>
                        <a:rPr lang="en-US" sz="2400" b="0" i="0" u="none" strike="noStrike">
                          <a:solidFill>
                            <a:srgbClr val="000000"/>
                          </a:solidFill>
                          <a:effectLst/>
                          <a:latin typeface="Calibri" panose="020F0502020204030204" pitchFamily="34" charset="0"/>
                        </a:rPr>
                        <a:t>2017</a:t>
                      </a:r>
                    </a:p>
                  </a:txBody>
                  <a:tcPr marL="9525" marR="9525" marT="9525" marB="0" anchor="b"/>
                </a:tc>
                <a:extLst>
                  <a:ext uri="{0D108BD9-81ED-4DB2-BD59-A6C34878D82A}">
                    <a16:rowId xmlns:a16="http://schemas.microsoft.com/office/drawing/2014/main" val="2844778586"/>
                  </a:ext>
                </a:extLst>
              </a:tr>
              <a:tr h="370840">
                <a:tc>
                  <a:txBody>
                    <a:bodyPr/>
                    <a:lstStyle/>
                    <a:p>
                      <a:pPr algn="l" fontAlgn="b"/>
                      <a:r>
                        <a:rPr lang="en-US" sz="2400" b="0" i="0" u="none" strike="noStrike">
                          <a:solidFill>
                            <a:srgbClr val="000000"/>
                          </a:solidFill>
                          <a:effectLst/>
                          <a:latin typeface="Calibri" panose="020F0502020204030204" pitchFamily="34" charset="0"/>
                        </a:rPr>
                        <a:t>Auburn University at Montgomery </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2019</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213119223"/>
                  </a:ext>
                </a:extLst>
              </a:tr>
              <a:tr h="370840">
                <a:tc>
                  <a:txBody>
                    <a:bodyPr/>
                    <a:lstStyle/>
                    <a:p>
                      <a:pPr algn="l" fontAlgn="b"/>
                      <a:r>
                        <a:rPr lang="en-US" sz="2400" b="0" i="0" u="none" strike="noStrike">
                          <a:solidFill>
                            <a:srgbClr val="000000"/>
                          </a:solidFill>
                          <a:effectLst/>
                          <a:latin typeface="Calibri" panose="020F0502020204030204" pitchFamily="34" charset="0"/>
                        </a:rPr>
                        <a:t>Jacksonville State</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1988</a:t>
                      </a:r>
                    </a:p>
                  </a:txBody>
                  <a:tcPr marL="9525" marR="9525" marT="9525" marB="0" anchor="b">
                    <a:solidFill>
                      <a:srgbClr val="FFFF00"/>
                    </a:solidFill>
                  </a:tcPr>
                </a:tc>
                <a:tc>
                  <a:txBody>
                    <a:bodyPr/>
                    <a:lstStyle/>
                    <a:p>
                      <a:pPr algn="ctr" fontAlgn="b"/>
                      <a:r>
                        <a:rPr lang="en-US" sz="2400" b="0" i="0" u="none" strike="noStrike">
                          <a:solidFill>
                            <a:srgbClr val="000000"/>
                          </a:solidFill>
                          <a:effectLst/>
                          <a:latin typeface="Calibri" panose="020F0502020204030204" pitchFamily="34" charset="0"/>
                        </a:rPr>
                        <a:t>2017</a:t>
                      </a:r>
                    </a:p>
                  </a:txBody>
                  <a:tcPr marL="9525" marR="9525" marT="9525" marB="0" anchor="b"/>
                </a:tc>
                <a:extLst>
                  <a:ext uri="{0D108BD9-81ED-4DB2-BD59-A6C34878D82A}">
                    <a16:rowId xmlns:a16="http://schemas.microsoft.com/office/drawing/2014/main" val="2373560128"/>
                  </a:ext>
                </a:extLst>
              </a:tr>
              <a:tr h="370840">
                <a:tc>
                  <a:txBody>
                    <a:bodyPr/>
                    <a:lstStyle/>
                    <a:p>
                      <a:pPr algn="l" fontAlgn="b"/>
                      <a:r>
                        <a:rPr lang="en-US" sz="2400" b="0" i="0" u="none" strike="noStrike">
                          <a:solidFill>
                            <a:srgbClr val="000000"/>
                          </a:solidFill>
                          <a:effectLst/>
                          <a:latin typeface="Calibri" panose="020F0502020204030204" pitchFamily="34" charset="0"/>
                        </a:rPr>
                        <a:t>Troy University</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1987</a:t>
                      </a:r>
                    </a:p>
                  </a:txBody>
                  <a:tcPr marL="9525" marR="9525" marT="9525" marB="0" anchor="b">
                    <a:solidFill>
                      <a:srgbClr val="FFFF00"/>
                    </a:solidFill>
                  </a:tcPr>
                </a:tc>
                <a:tc>
                  <a:txBody>
                    <a:bodyPr/>
                    <a:lstStyle/>
                    <a:p>
                      <a:pPr algn="ctr" fontAlgn="b"/>
                      <a:r>
                        <a:rPr lang="en-US" sz="2400" b="0" i="0" u="none" strike="noStrike" dirty="0">
                          <a:solidFill>
                            <a:srgbClr val="000000"/>
                          </a:solidFill>
                          <a:effectLst/>
                          <a:latin typeface="Calibri" panose="020F0502020204030204" pitchFamily="34" charset="0"/>
                        </a:rPr>
                        <a:t>2013</a:t>
                      </a:r>
                    </a:p>
                  </a:txBody>
                  <a:tcPr marL="9525" marR="9525" marT="9525" marB="0" anchor="b">
                    <a:solidFill>
                      <a:srgbClr val="FFFF00"/>
                    </a:solidFill>
                  </a:tcPr>
                </a:tc>
                <a:extLst>
                  <a:ext uri="{0D108BD9-81ED-4DB2-BD59-A6C34878D82A}">
                    <a16:rowId xmlns:a16="http://schemas.microsoft.com/office/drawing/2014/main" val="4160283572"/>
                  </a:ext>
                </a:extLst>
              </a:tr>
              <a:tr h="370840">
                <a:tc>
                  <a:txBody>
                    <a:bodyPr/>
                    <a:lstStyle/>
                    <a:p>
                      <a:pPr algn="l" fontAlgn="b"/>
                      <a:r>
                        <a:rPr lang="en-US" sz="2400" b="0" i="0" u="none" strike="noStrike">
                          <a:solidFill>
                            <a:srgbClr val="000000"/>
                          </a:solidFill>
                          <a:effectLst/>
                          <a:latin typeface="Calibri" panose="020F0502020204030204" pitchFamily="34" charset="0"/>
                        </a:rPr>
                        <a:t>University of Alabama</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1974</a:t>
                      </a:r>
                    </a:p>
                  </a:txBody>
                  <a:tcPr marL="9525" marR="9525" marT="9525" marB="0" anchor="b">
                    <a:solidFill>
                      <a:srgbClr val="FFFF00"/>
                    </a:solidFill>
                  </a:tcPr>
                </a:tc>
                <a:tc>
                  <a:txBody>
                    <a:bodyPr/>
                    <a:lstStyle/>
                    <a:p>
                      <a:pPr algn="ctr" fontAlgn="b"/>
                      <a:r>
                        <a:rPr lang="en-US" sz="2400" b="0" i="0" u="none" strike="noStrike" dirty="0">
                          <a:solidFill>
                            <a:srgbClr val="000000"/>
                          </a:solidFill>
                          <a:effectLst/>
                          <a:latin typeface="Calibri" panose="020F0502020204030204" pitchFamily="34" charset="0"/>
                        </a:rPr>
                        <a:t>1969</a:t>
                      </a:r>
                    </a:p>
                  </a:txBody>
                  <a:tcPr marL="9525" marR="9525" marT="9525" marB="0" anchor="b">
                    <a:solidFill>
                      <a:srgbClr val="FFFF00"/>
                    </a:solidFill>
                  </a:tcPr>
                </a:tc>
                <a:extLst>
                  <a:ext uri="{0D108BD9-81ED-4DB2-BD59-A6C34878D82A}">
                    <a16:rowId xmlns:a16="http://schemas.microsoft.com/office/drawing/2014/main" val="57169433"/>
                  </a:ext>
                </a:extLst>
              </a:tr>
              <a:tr h="370840">
                <a:tc>
                  <a:txBody>
                    <a:bodyPr/>
                    <a:lstStyle/>
                    <a:p>
                      <a:pPr algn="l" fontAlgn="b"/>
                      <a:r>
                        <a:rPr lang="en-US" sz="2400" b="0" i="0" u="none" strike="noStrike">
                          <a:solidFill>
                            <a:srgbClr val="000000"/>
                          </a:solidFill>
                          <a:effectLst/>
                          <a:latin typeface="Calibri" panose="020F0502020204030204" pitchFamily="34" charset="0"/>
                        </a:rPr>
                        <a:t>University of Alabama at Birmingham</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1977</a:t>
                      </a:r>
                    </a:p>
                  </a:txBody>
                  <a:tcPr marL="9525" marR="9525" marT="9525" marB="0" anchor="b">
                    <a:solidFill>
                      <a:srgbClr val="FFFF00"/>
                    </a:solidFill>
                  </a:tcPr>
                </a:tc>
                <a:tc>
                  <a:txBody>
                    <a:bodyPr/>
                    <a:lstStyle/>
                    <a:p>
                      <a:pPr algn="ctr" fontAlgn="b"/>
                      <a:r>
                        <a:rPr lang="en-US" sz="2400" b="0" i="0" u="none" strike="noStrike" dirty="0">
                          <a:solidFill>
                            <a:srgbClr val="000000"/>
                          </a:solidFill>
                          <a:effectLst/>
                          <a:latin typeface="Calibri" panose="020F0502020204030204" pitchFamily="34" charset="0"/>
                        </a:rPr>
                        <a:t>2016</a:t>
                      </a:r>
                    </a:p>
                  </a:txBody>
                  <a:tcPr marL="9525" marR="9525" marT="9525" marB="0" anchor="b">
                    <a:solidFill>
                      <a:srgbClr val="92D050"/>
                    </a:solidFill>
                  </a:tcPr>
                </a:tc>
                <a:extLst>
                  <a:ext uri="{0D108BD9-81ED-4DB2-BD59-A6C34878D82A}">
                    <a16:rowId xmlns:a16="http://schemas.microsoft.com/office/drawing/2014/main" val="1390235635"/>
                  </a:ext>
                </a:extLst>
              </a:tr>
              <a:tr h="370840">
                <a:tc>
                  <a:txBody>
                    <a:bodyPr/>
                    <a:lstStyle/>
                    <a:p>
                      <a:pPr algn="l" fontAlgn="b"/>
                      <a:r>
                        <a:rPr lang="en-US" sz="2400" b="0" i="0" u="none" strike="noStrike">
                          <a:solidFill>
                            <a:srgbClr val="000000"/>
                          </a:solidFill>
                          <a:effectLst/>
                          <a:latin typeface="Calibri" panose="020F0502020204030204" pitchFamily="34" charset="0"/>
                        </a:rPr>
                        <a:t>University of Montevallo</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1974</a:t>
                      </a:r>
                    </a:p>
                  </a:txBody>
                  <a:tcPr marL="9525" marR="9525" marT="9525" marB="0" anchor="b">
                    <a:solidFill>
                      <a:srgbClr val="FFFF00"/>
                    </a:solidFill>
                  </a:tcPr>
                </a:tc>
                <a:tc>
                  <a:txBody>
                    <a:bodyPr/>
                    <a:lstStyle/>
                    <a:p>
                      <a:pPr algn="ctr" fontAlgn="b"/>
                      <a:r>
                        <a:rPr lang="en-US" sz="2400" b="0" i="0" u="none" strike="noStrike">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2286316256"/>
                  </a:ext>
                </a:extLst>
              </a:tr>
              <a:tr h="370840">
                <a:tc>
                  <a:txBody>
                    <a:bodyPr/>
                    <a:lstStyle/>
                    <a:p>
                      <a:pPr algn="l" fontAlgn="b"/>
                      <a:r>
                        <a:rPr lang="en-US" sz="2400" b="0" i="0" u="none" strike="noStrike">
                          <a:solidFill>
                            <a:srgbClr val="000000"/>
                          </a:solidFill>
                          <a:effectLst/>
                          <a:latin typeface="Calibri" panose="020F0502020204030204" pitchFamily="34" charset="0"/>
                        </a:rPr>
                        <a:t>University of North Alabama</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1974</a:t>
                      </a:r>
                    </a:p>
                  </a:txBody>
                  <a:tcPr marL="9525" marR="9525" marT="9525" marB="0" anchor="b">
                    <a:solidFill>
                      <a:srgbClr val="FFFF00"/>
                    </a:solidFill>
                  </a:tcPr>
                </a:tc>
                <a:tc>
                  <a:txBody>
                    <a:bodyPr/>
                    <a:lstStyle/>
                    <a:p>
                      <a:pPr algn="ctr" fontAlgn="b"/>
                      <a:r>
                        <a:rPr lang="en-US" sz="2400" b="0" i="0" u="none" strike="noStrike">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2618691412"/>
                  </a:ext>
                </a:extLst>
              </a:tr>
              <a:tr h="370840">
                <a:tc>
                  <a:txBody>
                    <a:bodyPr/>
                    <a:lstStyle/>
                    <a:p>
                      <a:pPr algn="l" fontAlgn="b"/>
                      <a:r>
                        <a:rPr lang="en-US" sz="2400" b="0" i="0" u="none" strike="noStrike">
                          <a:solidFill>
                            <a:srgbClr val="000000"/>
                          </a:solidFill>
                          <a:effectLst/>
                          <a:latin typeface="Calibri" panose="020F0502020204030204" pitchFamily="34" charset="0"/>
                        </a:rPr>
                        <a:t>University of South Alabama</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2005</a:t>
                      </a:r>
                    </a:p>
                  </a:txBody>
                  <a:tcPr marL="9525" marR="9525" marT="9525" marB="0" anchor="b">
                    <a:solidFill>
                      <a:srgbClr val="FFFF00"/>
                    </a:solidFill>
                  </a:tcPr>
                </a:tc>
                <a:tc>
                  <a:txBody>
                    <a:bodyPr/>
                    <a:lstStyle/>
                    <a:p>
                      <a:pPr algn="ctr" fontAlgn="b"/>
                      <a:r>
                        <a:rPr lang="en-US" sz="24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39171646"/>
                  </a:ext>
                </a:extLst>
              </a:tr>
            </a:tbl>
          </a:graphicData>
        </a:graphic>
      </p:graphicFrame>
    </p:spTree>
    <p:extLst>
      <p:ext uri="{BB962C8B-B14F-4D97-AF65-F5344CB8AC3E}">
        <p14:creationId xmlns:p14="http://schemas.microsoft.com/office/powerpoint/2010/main" val="3807129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December 10, 2021</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V.	  C</a:t>
            </a:r>
            <a:r>
              <a:rPr lang="en-US" b="1" dirty="0">
                <a:solidFill>
                  <a:srgbClr val="4472C4"/>
                </a:solidFill>
                <a:latin typeface="+mn-lt"/>
              </a:rPr>
              <a:t>ONSIDE</a:t>
            </a:r>
            <a:r>
              <a:rPr lang="en-US" b="1" dirty="0">
                <a:solidFill>
                  <a:schemeClr val="accent5"/>
                </a:solidFill>
                <a:latin typeface="+mn-lt"/>
              </a:rPr>
              <a:t>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165141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9BB0-0CA4-4A6F-A419-FB899E1F5F7F}"/>
              </a:ext>
            </a:extLst>
          </p:cNvPr>
          <p:cNvSpPr>
            <a:spLocks noGrp="1"/>
          </p:cNvSpPr>
          <p:nvPr>
            <p:ph type="title"/>
          </p:nvPr>
        </p:nvSpPr>
        <p:spPr>
          <a:xfrm>
            <a:off x="1154083" y="158146"/>
            <a:ext cx="10058400" cy="897911"/>
          </a:xfrm>
        </p:spPr>
        <p:txBody>
          <a:bodyPr/>
          <a:lstStyle/>
          <a:p>
            <a:pPr algn="ctr"/>
            <a:r>
              <a:rPr lang="en-US" sz="4000" b="1" dirty="0">
                <a:solidFill>
                  <a:schemeClr val="accent6">
                    <a:lumMod val="75000"/>
                  </a:schemeClr>
                </a:solidFill>
                <a:latin typeface="+mn-lt"/>
                <a:ea typeface="+mn-ea"/>
                <a:cs typeface="+mn-cs"/>
              </a:rPr>
              <a:t>Number of Social Work Programs</a:t>
            </a:r>
          </a:p>
        </p:txBody>
      </p:sp>
      <p:sp>
        <p:nvSpPr>
          <p:cNvPr id="4" name="Slide Number Placeholder 3">
            <a:extLst>
              <a:ext uri="{FF2B5EF4-FFF2-40B4-BE49-F238E27FC236}">
                <a16:creationId xmlns:a16="http://schemas.microsoft.com/office/drawing/2014/main" id="{FCE09940-8417-42C0-85EF-3F8A8C8FF8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13" name="Chart 12">
            <a:extLst>
              <a:ext uri="{FF2B5EF4-FFF2-40B4-BE49-F238E27FC236}">
                <a16:creationId xmlns:a16="http://schemas.microsoft.com/office/drawing/2014/main" id="{00000000-0008-0000-0000-000002000000}"/>
              </a:ext>
            </a:extLst>
          </p:cNvPr>
          <p:cNvGraphicFramePr>
            <a:graphicFrameLocks/>
          </p:cNvGraphicFramePr>
          <p:nvPr/>
        </p:nvGraphicFramePr>
        <p:xfrm>
          <a:off x="1097279" y="1259175"/>
          <a:ext cx="9815559" cy="4991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5263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0"/>
            <a:ext cx="10515600" cy="1325563"/>
          </a:xfrm>
        </p:spPr>
        <p:txBody>
          <a:bodyPr>
            <a:normAutofit fontScale="90000"/>
          </a:bodyPr>
          <a:lstStyle/>
          <a:p>
            <a:pPr algn="ctr"/>
            <a:r>
              <a:rPr lang="en-US" b="1" dirty="0">
                <a:solidFill>
                  <a:srgbClr val="0070C0"/>
                </a:solidFill>
                <a:latin typeface="+mn-lt"/>
              </a:rPr>
              <a:t>Social Work Program Enrollment by Degree</a:t>
            </a:r>
            <a:endParaRPr lang="en-US" sz="3200" b="1" dirty="0">
              <a:solidFill>
                <a:srgbClr val="0070C0"/>
              </a:solidFill>
              <a:latin typeface="+mn-lt"/>
            </a:endParaRPr>
          </a:p>
        </p:txBody>
      </p:sp>
      <p:graphicFrame>
        <p:nvGraphicFramePr>
          <p:cNvPr id="5" name="Chart 4"/>
          <p:cNvGraphicFramePr/>
          <p:nvPr/>
        </p:nvGraphicFramePr>
        <p:xfrm>
          <a:off x="-730251" y="1731963"/>
          <a:ext cx="7203621" cy="4552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nvGraphicFramePr>
        <p:xfrm>
          <a:off x="5950857" y="1731963"/>
          <a:ext cx="5898243" cy="44301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01284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5846E6E-C493-465D-87DC-37B911C9C326}"/>
              </a:ext>
            </a:extLst>
          </p:cNvPr>
          <p:cNvGraphicFramePr>
            <a:graphicFrameLocks/>
          </p:cNvGraphicFramePr>
          <p:nvPr/>
        </p:nvGraphicFramePr>
        <p:xfrm>
          <a:off x="447675" y="123824"/>
          <a:ext cx="11296649" cy="66103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2900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0;p18">
            <a:extLst>
              <a:ext uri="{FF2B5EF4-FFF2-40B4-BE49-F238E27FC236}">
                <a16:creationId xmlns:a16="http://schemas.microsoft.com/office/drawing/2014/main" id="{1276B174-C709-4F54-B666-07F5BAAFD1FD}"/>
              </a:ext>
            </a:extLst>
          </p:cNvPr>
          <p:cNvSpPr txBox="1">
            <a:spLocks noGrp="1"/>
          </p:cNvSpPr>
          <p:nvPr>
            <p:ph type="title"/>
          </p:nvPr>
        </p:nvSpPr>
        <p:spPr>
          <a:xfrm>
            <a:off x="1406698" y="271080"/>
            <a:ext cx="10058400" cy="7417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sz="4000" b="1" dirty="0">
                <a:solidFill>
                  <a:schemeClr val="tx1">
                    <a:lumMod val="85000"/>
                  </a:schemeClr>
                </a:solidFill>
                <a:latin typeface="+mn-lt"/>
                <a:ea typeface="+mn-ea"/>
                <a:cs typeface="+mn-cs"/>
              </a:rPr>
              <a:t>Overview of Alabama’s Social Work Shortage</a:t>
            </a:r>
            <a:endParaRPr sz="4000" b="1" dirty="0">
              <a:solidFill>
                <a:schemeClr val="tx1">
                  <a:lumMod val="85000"/>
                </a:schemeClr>
              </a:solidFill>
              <a:latin typeface="+mn-lt"/>
              <a:ea typeface="+mn-ea"/>
              <a:cs typeface="+mn-cs"/>
            </a:endParaRPr>
          </a:p>
        </p:txBody>
      </p:sp>
      <p:sp>
        <p:nvSpPr>
          <p:cNvPr id="3" name="Content Placeholder 2">
            <a:extLst>
              <a:ext uri="{FF2B5EF4-FFF2-40B4-BE49-F238E27FC236}">
                <a16:creationId xmlns:a16="http://schemas.microsoft.com/office/drawing/2014/main" id="{4EA38CB9-B29E-421B-A150-075527BCEE87}"/>
              </a:ext>
            </a:extLst>
          </p:cNvPr>
          <p:cNvSpPr>
            <a:spLocks noGrp="1"/>
          </p:cNvSpPr>
          <p:nvPr>
            <p:ph idx="1"/>
          </p:nvPr>
        </p:nvSpPr>
        <p:spPr>
          <a:xfrm>
            <a:off x="787861" y="1720670"/>
            <a:ext cx="10233800" cy="4351338"/>
          </a:xfrm>
        </p:spPr>
        <p:txBody>
          <a:bodyPr>
            <a:normAutofit/>
          </a:bodyPr>
          <a:lstStyle/>
          <a:p>
            <a:r>
              <a:rPr lang="en-US" sz="2600" dirty="0"/>
              <a:t>Alabama currently faces the following shortages based on anticipated workforce needs: </a:t>
            </a:r>
          </a:p>
          <a:p>
            <a:r>
              <a:rPr lang="en-US" sz="2600" dirty="0"/>
              <a:t>16% increase by 2025 in demand for social workers working in </a:t>
            </a:r>
            <a:r>
              <a:rPr lang="en-US" sz="2600" u="sng" dirty="0"/>
              <a:t>mental health </a:t>
            </a:r>
            <a:r>
              <a:rPr lang="en-US" sz="2600" dirty="0"/>
              <a:t>and </a:t>
            </a:r>
            <a:r>
              <a:rPr lang="en-US" sz="2600" u="sng" dirty="0"/>
              <a:t>substance use </a:t>
            </a:r>
            <a:r>
              <a:rPr lang="en-US" sz="2600" dirty="0"/>
              <a:t>treatment</a:t>
            </a:r>
          </a:p>
          <a:p>
            <a:r>
              <a:rPr lang="en-US" sz="2600" dirty="0"/>
              <a:t>15% increase by 2025 in demand for social workers working in </a:t>
            </a:r>
            <a:r>
              <a:rPr lang="en-US" sz="2600" u="sng" dirty="0"/>
              <a:t>healthcare settings</a:t>
            </a:r>
          </a:p>
          <a:p>
            <a:endParaRPr lang="en-US" dirty="0"/>
          </a:p>
        </p:txBody>
      </p:sp>
      <p:sp>
        <p:nvSpPr>
          <p:cNvPr id="4" name="Slide Number Placeholder 3">
            <a:extLst>
              <a:ext uri="{FF2B5EF4-FFF2-40B4-BE49-F238E27FC236}">
                <a16:creationId xmlns:a16="http://schemas.microsoft.com/office/drawing/2014/main" id="{2C4DFEED-8A45-468E-BFB3-E5E3A22E65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3">
            <a:extLst>
              <a:ext uri="{FF2B5EF4-FFF2-40B4-BE49-F238E27FC236}">
                <a16:creationId xmlns:a16="http://schemas.microsoft.com/office/drawing/2014/main" id="{A0452166-D438-4CB4-B71E-29FAF9EFC0B3}"/>
              </a:ext>
            </a:extLst>
          </p:cNvPr>
          <p:cNvSpPr txBox="1"/>
          <p:nvPr/>
        </p:nvSpPr>
        <p:spPr>
          <a:xfrm>
            <a:off x="787861" y="5887342"/>
            <a:ext cx="1067723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Source: Alabama Employment Outlook, 2020</a:t>
            </a:r>
          </a:p>
        </p:txBody>
      </p:sp>
      <p:pic>
        <p:nvPicPr>
          <p:cNvPr id="2" name="Picture 1"/>
          <p:cNvPicPr>
            <a:picLocks noChangeAspect="1"/>
          </p:cNvPicPr>
          <p:nvPr/>
        </p:nvPicPr>
        <p:blipFill>
          <a:blip r:embed="rId3"/>
          <a:stretch>
            <a:fillRect/>
          </a:stretch>
        </p:blipFill>
        <p:spPr>
          <a:xfrm>
            <a:off x="7821121" y="4061459"/>
            <a:ext cx="3200540" cy="2102882"/>
          </a:xfrm>
          <a:prstGeom prst="rect">
            <a:avLst/>
          </a:prstGeom>
        </p:spPr>
      </p:pic>
    </p:spTree>
    <p:extLst>
      <p:ext uri="{BB962C8B-B14F-4D97-AF65-F5344CB8AC3E}">
        <p14:creationId xmlns:p14="http://schemas.microsoft.com/office/powerpoint/2010/main" val="1289202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0436"/>
            <a:ext cx="12421755" cy="2756751"/>
          </a:xfrm>
        </p:spPr>
        <p:txBody>
          <a:bodyPr>
            <a:noAutofit/>
          </a:bodyPr>
          <a:lstStyle/>
          <a:p>
            <a:pPr algn="ctr"/>
            <a:r>
              <a:rPr lang="en-US" sz="6000" dirty="0"/>
              <a:t>Data Sources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816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367" y="278963"/>
            <a:ext cx="10515600" cy="913772"/>
          </a:xfrm>
        </p:spPr>
        <p:txBody>
          <a:bodyPr/>
          <a:lstStyle/>
          <a:p>
            <a:pPr algn="ctr"/>
            <a:r>
              <a:rPr lang="en-US" b="1" dirty="0">
                <a:latin typeface="+mn-lt"/>
              </a:rPr>
              <a:t>Employment Outcomes Dataset</a:t>
            </a:r>
          </a:p>
        </p:txBody>
      </p:sp>
      <p:sp>
        <p:nvSpPr>
          <p:cNvPr id="3" name="Content Placeholder 2"/>
          <p:cNvSpPr>
            <a:spLocks noGrp="1"/>
          </p:cNvSpPr>
          <p:nvPr>
            <p:ph idx="1"/>
          </p:nvPr>
        </p:nvSpPr>
        <p:spPr>
          <a:xfrm>
            <a:off x="836368" y="1510672"/>
            <a:ext cx="7241228" cy="4351338"/>
          </a:xfrm>
        </p:spPr>
        <p:txBody>
          <a:bodyPr>
            <a:noAutofit/>
          </a:bodyPr>
          <a:lstStyle/>
          <a:p>
            <a:pPr marL="0" indent="0">
              <a:buNone/>
            </a:pPr>
            <a:r>
              <a:rPr lang="en-US" sz="2800" dirty="0"/>
              <a:t>Partnership between Alabama Commission on Higher Education (ACHE), Alabama Department of Labor (DOL), &amp; Alabama Social Work Board (ASWB)</a:t>
            </a:r>
          </a:p>
          <a:p>
            <a:pPr marL="0" indent="0">
              <a:buNone/>
            </a:pPr>
            <a:endParaRPr lang="en-US" sz="2800" dirty="0"/>
          </a:p>
          <a:p>
            <a:pPr marL="463550" indent="-463550">
              <a:buFont typeface="Courier New" panose="02070309020205020404" pitchFamily="49" charset="0"/>
              <a:buChar char="o"/>
            </a:pPr>
            <a:r>
              <a:rPr lang="en-US" sz="2800" dirty="0"/>
              <a:t>ACHE: major, year of graduation, demographics</a:t>
            </a:r>
          </a:p>
          <a:p>
            <a:pPr marL="463550" indent="-463550">
              <a:buFont typeface="Courier New" panose="02070309020205020404" pitchFamily="49" charset="0"/>
              <a:buChar char="o"/>
            </a:pPr>
            <a:r>
              <a:rPr lang="en-US" sz="2800" dirty="0"/>
              <a:t>DOL: employer type, year employed, wage</a:t>
            </a:r>
          </a:p>
          <a:p>
            <a:pPr marL="463550" indent="-463550">
              <a:buFont typeface="Courier New" panose="02070309020205020404" pitchFamily="49" charset="0"/>
              <a:buChar char="o"/>
            </a:pPr>
            <a:r>
              <a:rPr lang="en-US" sz="2800" dirty="0"/>
              <a:t>ASWB: license type and year</a:t>
            </a:r>
          </a:p>
          <a:p>
            <a:pPr marL="463550" indent="-463550">
              <a:buFont typeface="Courier New" panose="02070309020205020404" pitchFamily="49" charset="0"/>
              <a:buChar char="o"/>
            </a:pPr>
            <a:endParaRPr lang="en-US" sz="3200" dirty="0"/>
          </a:p>
          <a:p>
            <a:pPr marL="0" indent="0">
              <a:buNone/>
            </a:pPr>
            <a:endParaRPr lang="en-US" sz="3200" dirty="0"/>
          </a:p>
          <a:p>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CBEF5E6-0D32-4E73-8C72-0CCE15D0C65C}"/>
              </a:ext>
            </a:extLst>
          </p:cNvPr>
          <p:cNvPicPr>
            <a:picLocks noChangeAspect="1"/>
          </p:cNvPicPr>
          <p:nvPr/>
        </p:nvPicPr>
        <p:blipFill>
          <a:blip r:embed="rId3"/>
          <a:stretch>
            <a:fillRect/>
          </a:stretch>
        </p:blipFill>
        <p:spPr>
          <a:xfrm>
            <a:off x="8210205" y="1192735"/>
            <a:ext cx="3645724" cy="4377307"/>
          </a:xfrm>
          <a:prstGeom prst="rect">
            <a:avLst/>
          </a:prstGeom>
        </p:spPr>
      </p:pic>
      <p:sp>
        <p:nvSpPr>
          <p:cNvPr id="7" name="TextBox 6">
            <a:extLst>
              <a:ext uri="{FF2B5EF4-FFF2-40B4-BE49-F238E27FC236}">
                <a16:creationId xmlns:a16="http://schemas.microsoft.com/office/drawing/2014/main" id="{1BF6C8CF-58CB-43D3-98E8-964DF89DEEA9}"/>
              </a:ext>
            </a:extLst>
          </p:cNvPr>
          <p:cNvSpPr txBox="1"/>
          <p:nvPr/>
        </p:nvSpPr>
        <p:spPr>
          <a:xfrm>
            <a:off x="8210205" y="5646566"/>
            <a:ext cx="364572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hlinkClick r:id="rId4"/>
              </a:rPr>
              <a:t>https://ache.edu/ACHE_Reports/Reports/Accountability/EmploymentOutcomesReport.pdf</a:t>
            </a:r>
            <a:endPar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42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780B-293F-440F-A3EC-9A60C92EF410}"/>
              </a:ext>
            </a:extLst>
          </p:cNvPr>
          <p:cNvSpPr>
            <a:spLocks noGrp="1"/>
          </p:cNvSpPr>
          <p:nvPr>
            <p:ph type="title"/>
          </p:nvPr>
        </p:nvSpPr>
        <p:spPr>
          <a:xfrm>
            <a:off x="1097280" y="286604"/>
            <a:ext cx="10058400" cy="791569"/>
          </a:xfrm>
        </p:spPr>
        <p:txBody>
          <a:bodyPr>
            <a:normAutofit/>
          </a:bodyPr>
          <a:lstStyle/>
          <a:p>
            <a:pPr algn="ctr"/>
            <a:r>
              <a:rPr lang="en-US" b="1" dirty="0">
                <a:latin typeface="+mn-lt"/>
              </a:rPr>
              <a:t>Workforce Caveats</a:t>
            </a:r>
          </a:p>
        </p:txBody>
      </p:sp>
      <p:sp>
        <p:nvSpPr>
          <p:cNvPr id="3" name="Content Placeholder 2">
            <a:extLst>
              <a:ext uri="{FF2B5EF4-FFF2-40B4-BE49-F238E27FC236}">
                <a16:creationId xmlns:a16="http://schemas.microsoft.com/office/drawing/2014/main" id="{35B372C9-578B-4815-9C29-E6DEB655C9A1}"/>
              </a:ext>
            </a:extLst>
          </p:cNvPr>
          <p:cNvSpPr>
            <a:spLocks noGrp="1"/>
          </p:cNvSpPr>
          <p:nvPr>
            <p:ph idx="1"/>
          </p:nvPr>
        </p:nvSpPr>
        <p:spPr/>
        <p:txBody>
          <a:bodyPr>
            <a:normAutofit/>
          </a:bodyPr>
          <a:lstStyle/>
          <a:p>
            <a:pPr marL="463550" indent="-463550">
              <a:buFont typeface="Courier New" panose="02070309020205020404" pitchFamily="49" charset="0"/>
              <a:buChar char="o"/>
            </a:pPr>
            <a:r>
              <a:rPr lang="en-US" sz="3200" dirty="0"/>
              <a:t>Alabama DOL workforce data includes employees reported for unemployment insurance. </a:t>
            </a:r>
          </a:p>
          <a:p>
            <a:pPr marL="463550" indent="-463550">
              <a:buFont typeface="Courier New" panose="02070309020205020404" pitchFamily="49" charset="0"/>
              <a:buChar char="o"/>
            </a:pPr>
            <a:r>
              <a:rPr lang="en-US" sz="3200" dirty="0"/>
              <a:t>Does not include individuals who are self-employed, federally employed, enlisted in the military, employed out-of-state, or working without unemployment insurance</a:t>
            </a:r>
          </a:p>
          <a:p>
            <a:pPr marL="463550" indent="-463550">
              <a:buFont typeface="Courier New" panose="02070309020205020404" pitchFamily="49" charset="0"/>
              <a:buChar char="o"/>
            </a:pPr>
            <a:r>
              <a:rPr lang="en-US" sz="3200" dirty="0"/>
              <a:t>Also</a:t>
            </a:r>
            <a:r>
              <a:rPr lang="en-US" sz="3200" dirty="0">
                <a:solidFill>
                  <a:schemeClr val="tx1"/>
                </a:solidFill>
              </a:rPr>
              <a:t>, this study excluded </a:t>
            </a:r>
            <a:r>
              <a:rPr lang="en-US" sz="3200" dirty="0"/>
              <a:t>occasional workers who earn less than $5,000/year</a:t>
            </a:r>
          </a:p>
        </p:txBody>
      </p:sp>
      <p:sp>
        <p:nvSpPr>
          <p:cNvPr id="4" name="Slide Number Placeholder 3">
            <a:extLst>
              <a:ext uri="{FF2B5EF4-FFF2-40B4-BE49-F238E27FC236}">
                <a16:creationId xmlns:a16="http://schemas.microsoft.com/office/drawing/2014/main" id="{7F9C282E-2207-48FA-8BC4-B1D4772900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721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367" y="278963"/>
            <a:ext cx="10515600" cy="913772"/>
          </a:xfrm>
        </p:spPr>
        <p:txBody>
          <a:bodyPr/>
          <a:lstStyle/>
          <a:p>
            <a:pPr algn="ctr"/>
            <a:r>
              <a:rPr lang="en-US" b="1" dirty="0">
                <a:latin typeface="+mn-lt"/>
              </a:rPr>
              <a:t>Licensure Data</a:t>
            </a:r>
          </a:p>
        </p:txBody>
      </p:sp>
      <p:sp>
        <p:nvSpPr>
          <p:cNvPr id="3" name="Content Placeholder 2"/>
          <p:cNvSpPr>
            <a:spLocks noGrp="1"/>
          </p:cNvSpPr>
          <p:nvPr>
            <p:ph idx="1"/>
          </p:nvPr>
        </p:nvSpPr>
        <p:spPr>
          <a:xfrm>
            <a:off x="1120000" y="1497972"/>
            <a:ext cx="9948334" cy="4351338"/>
          </a:xfrm>
        </p:spPr>
        <p:txBody>
          <a:bodyPr>
            <a:noAutofit/>
          </a:bodyPr>
          <a:lstStyle/>
          <a:p>
            <a:pPr marL="0" indent="0">
              <a:buNone/>
            </a:pPr>
            <a:r>
              <a:rPr lang="en-US" sz="3200" dirty="0"/>
              <a:t>Alabama Social Work Board matched licensure data with student graduation data</a:t>
            </a:r>
          </a:p>
          <a:p>
            <a:pPr marL="0" indent="0">
              <a:buNone/>
            </a:pPr>
            <a:endParaRPr lang="en-US" sz="3200" dirty="0"/>
          </a:p>
          <a:p>
            <a:pPr marL="0" indent="0">
              <a:buNone/>
            </a:pPr>
            <a:r>
              <a:rPr lang="en-US" sz="3200" dirty="0"/>
              <a:t>Critical to understand patterns of obtaining licenses and subsequent employment and wages </a:t>
            </a:r>
          </a:p>
          <a:p>
            <a:pPr marL="0" indent="0">
              <a:buNone/>
            </a:pPr>
            <a:endParaRPr lang="en-US" sz="3200" dirty="0"/>
          </a:p>
          <a:p>
            <a:pPr marL="0" indent="0">
              <a:buNone/>
            </a:pPr>
            <a:r>
              <a:rPr lang="en-US" sz="3200" dirty="0"/>
              <a:t>Caveat: Represents a small sample of all licensed social workers</a:t>
            </a:r>
          </a:p>
          <a:p>
            <a:endParaRPr lang="en-US" sz="3200" dirty="0"/>
          </a:p>
          <a:p>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10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0436"/>
            <a:ext cx="12421755" cy="2756751"/>
          </a:xfrm>
        </p:spPr>
        <p:txBody>
          <a:bodyPr>
            <a:noAutofit/>
          </a:bodyPr>
          <a:lstStyle/>
          <a:p>
            <a:pPr algn="ctr"/>
            <a:r>
              <a:rPr lang="en-US" sz="6000" dirty="0"/>
              <a:t>Career Choices of Social Work Majors: Research Questions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452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292824"/>
            <a:ext cx="11449050" cy="968440"/>
          </a:xfrm>
        </p:spPr>
        <p:txBody>
          <a:bodyPr>
            <a:normAutofit/>
          </a:bodyPr>
          <a:lstStyle/>
          <a:p>
            <a:pPr algn="ctr"/>
            <a:r>
              <a:rPr lang="en-US" sz="4000" b="1" dirty="0">
                <a:latin typeface="+mn-lt"/>
              </a:rPr>
              <a:t>Research Questions</a:t>
            </a:r>
          </a:p>
        </p:txBody>
      </p:sp>
      <p:sp>
        <p:nvSpPr>
          <p:cNvPr id="3" name="Content Placeholder 2"/>
          <p:cNvSpPr>
            <a:spLocks noGrp="1"/>
          </p:cNvSpPr>
          <p:nvPr>
            <p:ph idx="1"/>
          </p:nvPr>
        </p:nvSpPr>
        <p:spPr>
          <a:xfrm>
            <a:off x="916888" y="1417320"/>
            <a:ext cx="10058400" cy="4023360"/>
          </a:xfrm>
        </p:spPr>
        <p:txBody>
          <a:bodyPr>
            <a:noAutofit/>
          </a:bodyPr>
          <a:lstStyle/>
          <a:p>
            <a:pPr marL="0" lvl="0" indent="0">
              <a:buNone/>
            </a:pPr>
            <a:r>
              <a:rPr lang="en-US" sz="2800" b="1" dirty="0">
                <a:latin typeface="+mn-lt"/>
              </a:rPr>
              <a:t>Are social work majors from the 14 public universities:</a:t>
            </a:r>
            <a:endParaRPr lang="en-US" sz="2800" dirty="0"/>
          </a:p>
          <a:p>
            <a:pPr marL="514350" lvl="0" indent="-514350">
              <a:buFont typeface="+mj-lt"/>
              <a:buAutoNum type="arabicPeriod"/>
            </a:pPr>
            <a:r>
              <a:rPr lang="en-US" sz="2800" dirty="0"/>
              <a:t>More likely to be found working in the Alabama workforce?</a:t>
            </a:r>
          </a:p>
          <a:p>
            <a:pPr marL="1314450" lvl="1" indent="-182563"/>
            <a:r>
              <a:rPr lang="en-US" sz="2400" dirty="0"/>
              <a:t>Differences by gender, ethnicity, or degree level</a:t>
            </a:r>
            <a:r>
              <a:rPr lang="en-US" sz="2800" dirty="0"/>
              <a:t>?</a:t>
            </a:r>
          </a:p>
          <a:p>
            <a:pPr lvl="1"/>
            <a:endParaRPr lang="en-US" sz="2800" dirty="0"/>
          </a:p>
          <a:p>
            <a:pPr marL="514350" lvl="0" indent="-514350">
              <a:buFont typeface="+mj-lt"/>
              <a:buAutoNum type="arabicPeriod"/>
            </a:pPr>
            <a:r>
              <a:rPr lang="en-US" sz="2800" dirty="0"/>
              <a:t>For those found in the Alabama workforce, are there</a:t>
            </a:r>
          </a:p>
          <a:p>
            <a:pPr marL="1371600" lvl="1" indent="-182563"/>
            <a:r>
              <a:rPr lang="en-US" sz="2400" dirty="0"/>
              <a:t>Employer type differences by degree level?</a:t>
            </a:r>
          </a:p>
          <a:p>
            <a:pPr marL="1371600" lvl="1" indent="-182563"/>
            <a:r>
              <a:rPr lang="en-US" sz="2400" dirty="0"/>
              <a:t>Wages differences by degree level and employer type?</a:t>
            </a:r>
          </a:p>
          <a:p>
            <a:pPr marL="1371600" lvl="1" indent="-182563"/>
            <a:r>
              <a:rPr lang="en-US" sz="2400" dirty="0"/>
              <a:t>Employer type or wage differences by licensure status?</a:t>
            </a:r>
          </a:p>
          <a:p>
            <a:pPr marL="457200" lvl="1" indent="0">
              <a:buNone/>
            </a:pPr>
            <a:endParaRPr lang="en-US" sz="2800" dirty="0"/>
          </a:p>
          <a:p>
            <a:pPr marL="457200" lvl="1" indent="0">
              <a:buNone/>
            </a:pPr>
            <a:r>
              <a:rPr lang="en-US" sz="2800" dirty="0"/>
              <a:t>Two subsets – 1 year and </a:t>
            </a:r>
            <a:r>
              <a:rPr lang="en-US" sz="2800" b="1" u="sng" dirty="0"/>
              <a:t>5 years </a:t>
            </a:r>
            <a:r>
              <a:rPr lang="en-US" sz="2800" dirty="0"/>
              <a:t>after earning degree</a:t>
            </a:r>
          </a:p>
          <a:p>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558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VI.   CHAIRMAN’S REPORT</a:t>
            </a:r>
            <a:r>
              <a:rPr lang="en-US" b="1" spc="300" dirty="0">
                <a:solidFill>
                  <a:srgbClr val="4472C4"/>
                </a:solidFill>
                <a:latin typeface="+mn-lt"/>
              </a:rPr>
              <a:t>  </a:t>
            </a:r>
            <a:endParaRPr lang="en-US" b="1" dirty="0">
              <a:solidFill>
                <a:srgbClr val="4472C4"/>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64693"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68440"/>
          </a:xfrm>
        </p:spPr>
        <p:txBody>
          <a:bodyPr>
            <a:normAutofit/>
          </a:bodyPr>
          <a:lstStyle/>
          <a:p>
            <a:pPr algn="ctr"/>
            <a:r>
              <a:rPr lang="en-US" sz="4000" b="1" dirty="0">
                <a:latin typeface="+mn-lt"/>
              </a:rPr>
              <a:t>Social Work Graduates Working in Alabama</a:t>
            </a:r>
          </a:p>
        </p:txBody>
      </p:sp>
      <p:sp>
        <p:nvSpPr>
          <p:cNvPr id="3" name="Content Placeholder 2"/>
          <p:cNvSpPr>
            <a:spLocks noGrp="1"/>
          </p:cNvSpPr>
          <p:nvPr>
            <p:ph idx="1"/>
          </p:nvPr>
        </p:nvSpPr>
        <p:spPr/>
        <p:txBody>
          <a:bodyPr numCol="2">
            <a:normAutofit/>
          </a:bodyPr>
          <a:lstStyle/>
          <a:p>
            <a:pPr marL="0" indent="0" algn="ctr">
              <a:buNone/>
            </a:pPr>
            <a:r>
              <a:rPr lang="en-US" b="1" u="sng" dirty="0"/>
              <a:t>1 Year After Graduation </a:t>
            </a:r>
          </a:p>
          <a:p>
            <a:pPr marL="0" indent="0" algn="ctr">
              <a:buNone/>
            </a:pPr>
            <a:r>
              <a:rPr lang="en-US" dirty="0"/>
              <a:t>2,157 graduates </a:t>
            </a:r>
          </a:p>
          <a:p>
            <a:pPr marL="0" indent="0" algn="ctr">
              <a:buNone/>
            </a:pPr>
            <a:r>
              <a:rPr lang="en-US" dirty="0"/>
              <a:t>(2015, 2016, 2017)</a:t>
            </a:r>
          </a:p>
          <a:p>
            <a:pPr marL="0" indent="0" algn="ctr">
              <a:buNone/>
            </a:pPr>
            <a:endParaRPr lang="en-US" dirty="0"/>
          </a:p>
          <a:p>
            <a:pPr marL="0" indent="0" algn="ctr">
              <a:buNone/>
            </a:pPr>
            <a:r>
              <a:rPr lang="en-US" sz="4400" dirty="0"/>
              <a:t>69%</a:t>
            </a:r>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b="1" u="sng" dirty="0"/>
              <a:t>5 Years After Graduation</a:t>
            </a:r>
          </a:p>
          <a:p>
            <a:pPr marL="0" indent="0" algn="ctr">
              <a:buNone/>
            </a:pPr>
            <a:r>
              <a:rPr lang="en-US" dirty="0"/>
              <a:t>1,661 graduates </a:t>
            </a:r>
          </a:p>
          <a:p>
            <a:pPr marL="0" indent="0" algn="ctr">
              <a:buNone/>
            </a:pPr>
            <a:r>
              <a:rPr lang="en-US" dirty="0"/>
              <a:t>(2011, 2012, 2013)</a:t>
            </a:r>
          </a:p>
          <a:p>
            <a:pPr marL="0" indent="0" algn="ctr">
              <a:buNone/>
            </a:pPr>
            <a:endParaRPr lang="en-US" dirty="0"/>
          </a:p>
          <a:p>
            <a:pPr marL="0" indent="0" algn="ctr">
              <a:buNone/>
            </a:pPr>
            <a:r>
              <a:rPr lang="en-US" sz="4400" dirty="0"/>
              <a:t>62%</a:t>
            </a:r>
          </a:p>
          <a:p>
            <a:pPr marL="0" indent="0" algn="ctr">
              <a:buNone/>
            </a:pPr>
            <a:endParaRPr lang="en-US" dirty="0"/>
          </a:p>
          <a:p>
            <a:pPr marL="0" indent="0" algn="ctr">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2152650" y="4964110"/>
            <a:ext cx="7747808" cy="120032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High likelihood Social Work Graduates will work in Alabama.</a:t>
            </a:r>
          </a:p>
        </p:txBody>
      </p:sp>
    </p:spTree>
    <p:extLst>
      <p:ext uri="{BB962C8B-B14F-4D97-AF65-F5344CB8AC3E}">
        <p14:creationId xmlns:p14="http://schemas.microsoft.com/office/powerpoint/2010/main" val="85222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DCF23C-72D0-4926-A854-E65BEF5F1A6B}"/>
              </a:ext>
            </a:extLst>
          </p:cNvPr>
          <p:cNvSpPr txBox="1">
            <a:spLocks/>
          </p:cNvSpPr>
          <p:nvPr/>
        </p:nvSpPr>
        <p:spPr>
          <a:xfrm>
            <a:off x="2502131" y="0"/>
            <a:ext cx="7007629" cy="9486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rPr>
              <a:t>Graduates in Alabama’s Economy</a:t>
            </a:r>
            <a:endParaRPr kumimoji="0" lang="en-US" sz="20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graphicFrame>
        <p:nvGraphicFramePr>
          <p:cNvPr id="7" name="Chart 6"/>
          <p:cNvGraphicFramePr>
            <a:graphicFrameLocks/>
          </p:cNvGraphicFramePr>
          <p:nvPr/>
        </p:nvGraphicFramePr>
        <p:xfrm>
          <a:off x="129512" y="707590"/>
          <a:ext cx="6147694" cy="61504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945767CF-7CD8-43CB-9602-1373A0F8E305}"/>
              </a:ext>
            </a:extLst>
          </p:cNvPr>
          <p:cNvGraphicFramePr>
            <a:graphicFrameLocks/>
          </p:cNvGraphicFramePr>
          <p:nvPr/>
        </p:nvGraphicFramePr>
        <p:xfrm>
          <a:off x="6176355" y="706582"/>
          <a:ext cx="6015645" cy="6151418"/>
        </p:xfrm>
        <a:graphic>
          <a:graphicData uri="http://schemas.openxmlformats.org/drawingml/2006/chart">
            <c:chart xmlns:c="http://schemas.openxmlformats.org/drawingml/2006/chart" xmlns:r="http://schemas.openxmlformats.org/officeDocument/2006/relationships" r:id="rId4"/>
          </a:graphicData>
        </a:graphic>
      </p:graphicFrame>
      <p:sp>
        <p:nvSpPr>
          <p:cNvPr id="5" name="Arrow: Right 4">
            <a:extLst>
              <a:ext uri="{FF2B5EF4-FFF2-40B4-BE49-F238E27FC236}">
                <a16:creationId xmlns:a16="http://schemas.microsoft.com/office/drawing/2014/main" id="{8E80038D-43EC-4FF6-A3C6-FFEA86D8F98D}"/>
              </a:ext>
            </a:extLst>
          </p:cNvPr>
          <p:cNvSpPr/>
          <p:nvPr/>
        </p:nvSpPr>
        <p:spPr>
          <a:xfrm>
            <a:off x="-149888" y="1570531"/>
            <a:ext cx="558800" cy="2709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CC3A7F48-72AE-4E49-A107-C22A5F7347BB}"/>
              </a:ext>
            </a:extLst>
          </p:cNvPr>
          <p:cNvSpPr/>
          <p:nvPr/>
        </p:nvSpPr>
        <p:spPr>
          <a:xfrm>
            <a:off x="5971964" y="1994305"/>
            <a:ext cx="558800" cy="2709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4217222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4200"/>
            <a:ext cx="10515600" cy="913772"/>
          </a:xfrm>
        </p:spPr>
        <p:txBody>
          <a:bodyPr/>
          <a:lstStyle/>
          <a:p>
            <a:pPr algn="ctr"/>
            <a:r>
              <a:rPr lang="en-US" b="1" dirty="0">
                <a:latin typeface="+mn-lt"/>
              </a:rPr>
              <a:t>Subset Demographics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3" name="Table 2"/>
          <p:cNvGraphicFramePr>
            <a:graphicFrameLocks noGrp="1"/>
          </p:cNvGraphicFramePr>
          <p:nvPr/>
        </p:nvGraphicFramePr>
        <p:xfrm>
          <a:off x="3727355" y="1901287"/>
          <a:ext cx="4737290" cy="1430274"/>
        </p:xfrm>
        <a:graphic>
          <a:graphicData uri="http://schemas.openxmlformats.org/drawingml/2006/table">
            <a:tbl>
              <a:tblPr firstRow="1" bandRow="1">
                <a:tableStyleId>{5C22544A-7EE6-4342-B048-85BDC9FD1C3A}</a:tableStyleId>
              </a:tblPr>
              <a:tblGrid>
                <a:gridCol w="1994090">
                  <a:extLst>
                    <a:ext uri="{9D8B030D-6E8A-4147-A177-3AD203B41FA5}">
                      <a16:colId xmlns:a16="http://schemas.microsoft.com/office/drawing/2014/main" val="1823194672"/>
                    </a:ext>
                  </a:extLst>
                </a:gridCol>
                <a:gridCol w="2743200">
                  <a:extLst>
                    <a:ext uri="{9D8B030D-6E8A-4147-A177-3AD203B41FA5}">
                      <a16:colId xmlns:a16="http://schemas.microsoft.com/office/drawing/2014/main" val="3407812945"/>
                    </a:ext>
                  </a:extLst>
                </a:gridCol>
              </a:tblGrid>
              <a:tr h="370840">
                <a:tc>
                  <a:txBody>
                    <a:bodyPr/>
                    <a:lstStyle/>
                    <a:p>
                      <a:endParaRPr lang="en-US" dirty="0"/>
                    </a:p>
                  </a:txBody>
                  <a:tcPr/>
                </a:tc>
                <a:tc>
                  <a:txBody>
                    <a:bodyPr/>
                    <a:lstStyle/>
                    <a:p>
                      <a:pPr marL="0" marR="0" algn="ctr">
                        <a:lnSpc>
                          <a:spcPct val="107000"/>
                        </a:lnSpc>
                        <a:spcBef>
                          <a:spcPts val="0"/>
                        </a:spcBef>
                        <a:spcAft>
                          <a:spcPts val="0"/>
                        </a:spcAft>
                      </a:pPr>
                      <a:r>
                        <a:rPr lang="en-US" sz="2000" dirty="0">
                          <a:effectLst/>
                        </a:rPr>
                        <a:t>5-year subset</a:t>
                      </a:r>
                    </a:p>
                    <a:p>
                      <a:pPr marL="0" marR="0" algn="ctr">
                        <a:lnSpc>
                          <a:spcPct val="107000"/>
                        </a:lnSpc>
                        <a:spcBef>
                          <a:spcPts val="0"/>
                        </a:spcBef>
                        <a:spcAft>
                          <a:spcPts val="0"/>
                        </a:spcAft>
                      </a:pPr>
                      <a:r>
                        <a:rPr lang="en-US" sz="2000" dirty="0">
                          <a:effectLst/>
                        </a:rPr>
                        <a:t># graduates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42460827"/>
                  </a:ext>
                </a:extLst>
              </a:tr>
              <a:tr h="370840">
                <a:tc>
                  <a:txBody>
                    <a:bodyPr/>
                    <a:lstStyle/>
                    <a:p>
                      <a:r>
                        <a:rPr lang="en-US" sz="2000" dirty="0"/>
                        <a:t>Females</a:t>
                      </a:r>
                    </a:p>
                  </a:txBody>
                  <a:tcPr/>
                </a:tc>
                <a:tc>
                  <a:txBody>
                    <a:bodyPr/>
                    <a:lstStyle/>
                    <a:p>
                      <a:pPr marL="0" marR="0" algn="ctr">
                        <a:lnSpc>
                          <a:spcPct val="107000"/>
                        </a:lnSpc>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798216"/>
                  </a:ext>
                </a:extLst>
              </a:tr>
              <a:tr h="370840">
                <a:tc>
                  <a:txBody>
                    <a:bodyPr/>
                    <a:lstStyle/>
                    <a:p>
                      <a:r>
                        <a:rPr lang="en-US" sz="2000" dirty="0"/>
                        <a:t>Males</a:t>
                      </a:r>
                    </a:p>
                  </a:txBody>
                  <a:tcPr/>
                </a:tc>
                <a:tc>
                  <a:txBody>
                    <a:bodyPr/>
                    <a:lstStyle/>
                    <a:p>
                      <a:pPr marL="0" marR="0" algn="ctr">
                        <a:lnSpc>
                          <a:spcPct val="107000"/>
                        </a:lnSpc>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5796522"/>
                  </a:ext>
                </a:extLst>
              </a:tr>
            </a:tbl>
          </a:graphicData>
        </a:graphic>
      </p:graphicFrame>
      <p:graphicFrame>
        <p:nvGraphicFramePr>
          <p:cNvPr id="6" name="Table 5"/>
          <p:cNvGraphicFramePr>
            <a:graphicFrameLocks noGrp="1"/>
          </p:cNvGraphicFramePr>
          <p:nvPr/>
        </p:nvGraphicFramePr>
        <p:xfrm>
          <a:off x="3386667" y="3526235"/>
          <a:ext cx="5418666" cy="182651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23194672"/>
                    </a:ext>
                  </a:extLst>
                </a:gridCol>
                <a:gridCol w="2709333">
                  <a:extLst>
                    <a:ext uri="{9D8B030D-6E8A-4147-A177-3AD203B41FA5}">
                      <a16:colId xmlns:a16="http://schemas.microsoft.com/office/drawing/2014/main" val="3407812945"/>
                    </a:ext>
                  </a:extLst>
                </a:gridCol>
              </a:tblGrid>
              <a:tr h="370840">
                <a:tc>
                  <a:txBody>
                    <a:bodyPr/>
                    <a:lstStyle/>
                    <a:p>
                      <a:endParaRPr lang="en-US" dirty="0"/>
                    </a:p>
                  </a:txBody>
                  <a:tcPr/>
                </a:tc>
                <a:tc>
                  <a:txBody>
                    <a:bodyPr/>
                    <a:lstStyle/>
                    <a:p>
                      <a:pPr marL="0" marR="0" algn="ctr">
                        <a:lnSpc>
                          <a:spcPct val="107000"/>
                        </a:lnSpc>
                        <a:spcBef>
                          <a:spcPts val="0"/>
                        </a:spcBef>
                        <a:spcAft>
                          <a:spcPts val="0"/>
                        </a:spcAft>
                      </a:pPr>
                      <a:r>
                        <a:rPr lang="en-US" sz="2000" dirty="0">
                          <a:effectLst/>
                        </a:rPr>
                        <a:t>5-year subset</a:t>
                      </a:r>
                    </a:p>
                    <a:p>
                      <a:pPr marL="0" marR="0" algn="ctr">
                        <a:lnSpc>
                          <a:spcPct val="107000"/>
                        </a:lnSpc>
                        <a:spcBef>
                          <a:spcPts val="0"/>
                        </a:spcBef>
                        <a:spcAft>
                          <a:spcPts val="0"/>
                        </a:spcAft>
                      </a:pPr>
                      <a:r>
                        <a:rPr lang="en-US" sz="2000" dirty="0">
                          <a:effectLst/>
                        </a:rPr>
                        <a:t># graduates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42460827"/>
                  </a:ext>
                </a:extLst>
              </a:tr>
              <a:tr h="370840">
                <a:tc>
                  <a:txBody>
                    <a:bodyPr/>
                    <a:lstStyle/>
                    <a:p>
                      <a:r>
                        <a:rPr lang="en-US" sz="2000" dirty="0"/>
                        <a:t>White</a:t>
                      </a:r>
                    </a:p>
                  </a:txBody>
                  <a:tcPr/>
                </a:tc>
                <a:tc>
                  <a:txBody>
                    <a:bodyPr/>
                    <a:lstStyle/>
                    <a:p>
                      <a:pPr marL="0" marR="0" algn="ctr">
                        <a:lnSpc>
                          <a:spcPct val="107000"/>
                        </a:lnSpc>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779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798216"/>
                  </a:ext>
                </a:extLst>
              </a:tr>
              <a:tr h="370840">
                <a:tc>
                  <a:txBody>
                    <a:bodyPr/>
                    <a:lstStyle/>
                    <a:p>
                      <a:r>
                        <a:rPr lang="en-US" sz="2000" dirty="0"/>
                        <a:t>African</a:t>
                      </a:r>
                      <a:r>
                        <a:rPr lang="en-US" sz="2000" baseline="0" dirty="0"/>
                        <a:t> American</a:t>
                      </a:r>
                      <a:endParaRPr lang="en-US" sz="2000" dirty="0"/>
                    </a:p>
                  </a:txBody>
                  <a:tcPr/>
                </a:tc>
                <a:tc>
                  <a:txBody>
                    <a:bodyPr/>
                    <a:lstStyle/>
                    <a:p>
                      <a:pPr marL="0" marR="0" algn="ctr">
                        <a:lnSpc>
                          <a:spcPct val="107000"/>
                        </a:lnSpc>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5796522"/>
                  </a:ext>
                </a:extLst>
              </a:tr>
              <a:tr h="370840">
                <a:tc>
                  <a:txBody>
                    <a:bodyPr/>
                    <a:lstStyle/>
                    <a:p>
                      <a:r>
                        <a:rPr lang="en-US" sz="2000" dirty="0"/>
                        <a:t>Other Minority</a:t>
                      </a:r>
                    </a:p>
                  </a:txBody>
                  <a:tcPr/>
                </a:tc>
                <a:tc>
                  <a:txBody>
                    <a:bodyPr/>
                    <a:lstStyle/>
                    <a:p>
                      <a:pPr marL="0" marR="0" algn="ctr">
                        <a:lnSpc>
                          <a:spcPct val="107000"/>
                        </a:lnSpc>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3999422"/>
                  </a:ext>
                </a:extLst>
              </a:tr>
            </a:tbl>
          </a:graphicData>
        </a:graphic>
      </p:graphicFrame>
      <p:sp>
        <p:nvSpPr>
          <p:cNvPr id="5" name="TextBox 4"/>
          <p:cNvSpPr txBox="1"/>
          <p:nvPr/>
        </p:nvSpPr>
        <p:spPr>
          <a:xfrm>
            <a:off x="8353697" y="2477624"/>
            <a:ext cx="81280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sp>
        <p:nvSpPr>
          <p:cNvPr id="7" name="TextBox 6"/>
          <p:cNvSpPr txBox="1"/>
          <p:nvPr/>
        </p:nvSpPr>
        <p:spPr>
          <a:xfrm>
            <a:off x="8343459" y="3012937"/>
            <a:ext cx="81280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8" name="TextBox 7"/>
          <p:cNvSpPr txBox="1"/>
          <p:nvPr/>
        </p:nvSpPr>
        <p:spPr>
          <a:xfrm>
            <a:off x="2013397" y="5627469"/>
            <a:ext cx="9447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Some graduates’ race is unknown causing the percentages to not equal 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 Minority includes Hispanic, Multiracial, International student, Asian, American Indian</a:t>
            </a:r>
          </a:p>
        </p:txBody>
      </p:sp>
      <p:sp>
        <p:nvSpPr>
          <p:cNvPr id="12" name="TextBox 11"/>
          <p:cNvSpPr txBox="1"/>
          <p:nvPr/>
        </p:nvSpPr>
        <p:spPr>
          <a:xfrm>
            <a:off x="8353697" y="4055071"/>
            <a:ext cx="81280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47%</a:t>
            </a:r>
          </a:p>
        </p:txBody>
      </p:sp>
      <p:sp>
        <p:nvSpPr>
          <p:cNvPr id="13" name="TextBox 12"/>
          <p:cNvSpPr txBox="1"/>
          <p:nvPr/>
        </p:nvSpPr>
        <p:spPr>
          <a:xfrm>
            <a:off x="8353697" y="4554784"/>
            <a:ext cx="81280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48%</a:t>
            </a:r>
          </a:p>
        </p:txBody>
      </p:sp>
      <p:sp>
        <p:nvSpPr>
          <p:cNvPr id="14" name="TextBox 13"/>
          <p:cNvSpPr txBox="1"/>
          <p:nvPr/>
        </p:nvSpPr>
        <p:spPr>
          <a:xfrm>
            <a:off x="8353697" y="5054156"/>
            <a:ext cx="81280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541893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Social Work Graduates </a:t>
            </a:r>
            <a:br>
              <a:rPr lang="en-US" sz="6000" dirty="0"/>
            </a:br>
            <a:r>
              <a:rPr lang="en-US" sz="6000" dirty="0"/>
              <a:t>Working in Alabama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0007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2824-08D0-4D03-A610-6EA4C9C69249}"/>
              </a:ext>
            </a:extLst>
          </p:cNvPr>
          <p:cNvSpPr>
            <a:spLocks noGrp="1"/>
          </p:cNvSpPr>
          <p:nvPr>
            <p:ph type="title"/>
          </p:nvPr>
        </p:nvSpPr>
        <p:spPr>
          <a:xfrm>
            <a:off x="1097280" y="504895"/>
            <a:ext cx="10058400" cy="748454"/>
          </a:xfrm>
        </p:spPr>
        <p:txBody>
          <a:bodyPr/>
          <a:lstStyle/>
          <a:p>
            <a:pPr algn="ctr"/>
            <a:r>
              <a:rPr lang="en-US" sz="4000" b="1" dirty="0">
                <a:latin typeface="+mn-lt"/>
              </a:rPr>
              <a:t>Key Trends by Demographics </a:t>
            </a:r>
          </a:p>
        </p:txBody>
      </p:sp>
      <p:sp>
        <p:nvSpPr>
          <p:cNvPr id="3" name="Content Placeholder 2">
            <a:extLst>
              <a:ext uri="{FF2B5EF4-FFF2-40B4-BE49-F238E27FC236}">
                <a16:creationId xmlns:a16="http://schemas.microsoft.com/office/drawing/2014/main" id="{CA7C82F3-0EB5-45D3-A15C-65C714E9A712}"/>
              </a:ext>
            </a:extLst>
          </p:cNvPr>
          <p:cNvSpPr>
            <a:spLocks noGrp="1"/>
          </p:cNvSpPr>
          <p:nvPr>
            <p:ph idx="1"/>
          </p:nvPr>
        </p:nvSpPr>
        <p:spPr/>
        <p:txBody>
          <a:bodyPr>
            <a:normAutofit fontScale="92500" lnSpcReduction="10000"/>
          </a:bodyPr>
          <a:lstStyle/>
          <a:p>
            <a:pPr marL="457200" indent="-282575">
              <a:buFont typeface="Arial" panose="020B0604020202020204" pitchFamily="34" charset="0"/>
              <a:buChar char="•"/>
            </a:pPr>
            <a:r>
              <a:rPr lang="en-US" sz="2800" dirty="0"/>
              <a:t>Females more likely to be found working in Alabama.</a:t>
            </a:r>
          </a:p>
          <a:p>
            <a:pPr marL="457200" indent="-282575">
              <a:buFont typeface="Arial" panose="020B0604020202020204" pitchFamily="34" charset="0"/>
              <a:buChar char="•"/>
            </a:pPr>
            <a:r>
              <a:rPr lang="en-US" sz="2800" dirty="0"/>
              <a:t> The percent of AA and white graduates staying in Alabama is the same. A lower percentage of other minorities stay in Alabama; however, the number of graduates in this category is small. </a:t>
            </a:r>
          </a:p>
          <a:p>
            <a:pPr marL="457200" indent="-282575">
              <a:buFont typeface="Arial" panose="020B0604020202020204" pitchFamily="34" charset="0"/>
              <a:buChar char="•"/>
            </a:pPr>
            <a:r>
              <a:rPr lang="en-US" sz="2800" dirty="0"/>
              <a:t>BSW graduates are the most likely found in the AL workforce, followed closely by MSW graduates. Doctoral students are the least likely, also the smaller number of graduates</a:t>
            </a:r>
            <a:r>
              <a:rPr lang="en-US" sz="2000" dirty="0"/>
              <a:t>.</a:t>
            </a:r>
          </a:p>
          <a:p>
            <a:endParaRPr lang="en-US" sz="2000" dirty="0"/>
          </a:p>
          <a:p>
            <a:endParaRPr lang="en-US" sz="2000" dirty="0"/>
          </a:p>
          <a:p>
            <a:r>
              <a:rPr lang="en-US" dirty="0"/>
              <a:t> </a:t>
            </a:r>
          </a:p>
          <a:p>
            <a:endParaRPr lang="en-US" dirty="0"/>
          </a:p>
        </p:txBody>
      </p:sp>
      <p:sp>
        <p:nvSpPr>
          <p:cNvPr id="4" name="Slide Number Placeholder 3">
            <a:extLst>
              <a:ext uri="{FF2B5EF4-FFF2-40B4-BE49-F238E27FC236}">
                <a16:creationId xmlns:a16="http://schemas.microsoft.com/office/drawing/2014/main" id="{82F93E6E-E7CE-482C-91BC-CB34FC71F3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44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86603"/>
            <a:ext cx="10947400" cy="1072297"/>
          </a:xfrm>
        </p:spPr>
        <p:txBody>
          <a:bodyPr>
            <a:normAutofit/>
          </a:bodyPr>
          <a:lstStyle/>
          <a:p>
            <a:pPr algn="ctr"/>
            <a:r>
              <a:rPr lang="en-US" sz="4000" b="1" dirty="0">
                <a:latin typeface="+mn-lt"/>
              </a:rPr>
              <a:t>Working in Alabama by County Type – Year 1*</a:t>
            </a:r>
          </a:p>
        </p:txBody>
      </p:sp>
      <p:graphicFrame>
        <p:nvGraphicFramePr>
          <p:cNvPr id="7" name="Content Placeholder 6"/>
          <p:cNvGraphicFramePr>
            <a:graphicFrameLocks noGrp="1"/>
          </p:cNvGraphicFramePr>
          <p:nvPr>
            <p:ph idx="1"/>
          </p:nvPr>
        </p:nvGraphicFramePr>
        <p:xfrm>
          <a:off x="1066800" y="1358900"/>
          <a:ext cx="10058400" cy="40227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E9D4D7-B16B-4EC8-B64E-270326BB26E6}"/>
              </a:ext>
            </a:extLst>
          </p:cNvPr>
          <p:cNvSpPr txBox="1"/>
          <p:nvPr/>
        </p:nvSpPr>
        <p:spPr>
          <a:xfrm>
            <a:off x="174431" y="5507095"/>
            <a:ext cx="4287058" cy="646331"/>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the rural social workers in the dataset, nearly 2/3</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identify as White</a:t>
            </a:r>
          </a:p>
        </p:txBody>
      </p:sp>
    </p:spTree>
    <p:extLst>
      <p:ext uri="{BB962C8B-B14F-4D97-AF65-F5344CB8AC3E}">
        <p14:creationId xmlns:p14="http://schemas.microsoft.com/office/powerpoint/2010/main" val="18509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154083" y="1609887"/>
          <a:ext cx="10058400" cy="40227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1"/>
          <p:cNvSpPr txBox="1">
            <a:spLocks/>
          </p:cNvSpPr>
          <p:nvPr/>
        </p:nvSpPr>
        <p:spPr>
          <a:xfrm>
            <a:off x="1097280" y="286603"/>
            <a:ext cx="10058400" cy="9688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50" normalizeH="0" baseline="0" noProof="0">
                <a:ln>
                  <a:noFill/>
                </a:ln>
                <a:solidFill>
                  <a:prstClr val="black">
                    <a:lumMod val="75000"/>
                    <a:lumOff val="25000"/>
                  </a:prstClr>
                </a:solidFill>
                <a:effectLst/>
                <a:uLnTx/>
                <a:uFillTx/>
                <a:latin typeface="Calibri" panose="020F0502020204030204"/>
                <a:ea typeface="+mj-ea"/>
                <a:cs typeface="+mj-cs"/>
              </a:rPr>
              <a:t>Working in Alabama by County Type – Year 5*</a:t>
            </a:r>
            <a:endParaRPr kumimoji="0" lang="en-US" sz="4000" b="1" i="0" u="none" strike="noStrike" kern="1200" cap="none" spc="-50" normalizeH="0" baseline="0" noProof="0" dirty="0">
              <a:ln>
                <a:noFill/>
              </a:ln>
              <a:solidFill>
                <a:prstClr val="black">
                  <a:lumMod val="75000"/>
                  <a:lumOff val="25000"/>
                </a:prstClr>
              </a:solidFill>
              <a:effectLst/>
              <a:uLnTx/>
              <a:uFillTx/>
              <a:latin typeface="Calibri" panose="020F0502020204030204"/>
              <a:ea typeface="+mj-ea"/>
              <a:cs typeface="+mj-cs"/>
            </a:endParaRPr>
          </a:p>
        </p:txBody>
      </p:sp>
      <p:sp>
        <p:nvSpPr>
          <p:cNvPr id="5" name="TextBox 4">
            <a:extLst>
              <a:ext uri="{FF2B5EF4-FFF2-40B4-BE49-F238E27FC236}">
                <a16:creationId xmlns:a16="http://schemas.microsoft.com/office/drawing/2014/main" id="{D0E152A0-4D6D-4455-BB25-CF4555F34019}"/>
              </a:ext>
            </a:extLst>
          </p:cNvPr>
          <p:cNvSpPr txBox="1"/>
          <p:nvPr/>
        </p:nvSpPr>
        <p:spPr>
          <a:xfrm>
            <a:off x="440096" y="5869340"/>
            <a:ext cx="4542451" cy="646331"/>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proportion of African Americans employed in rural areas increases at 5-years</a:t>
            </a:r>
          </a:p>
        </p:txBody>
      </p:sp>
    </p:spTree>
    <p:extLst>
      <p:ext uri="{BB962C8B-B14F-4D97-AF65-F5344CB8AC3E}">
        <p14:creationId xmlns:p14="http://schemas.microsoft.com/office/powerpoint/2010/main" val="3198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6A3B0A-D9D2-4A4E-884E-D133536428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88EDC78-0229-4D74-A497-DEC4F7D7780E}"/>
              </a:ext>
            </a:extLst>
          </p:cNvPr>
          <p:cNvSpPr/>
          <p:nvPr/>
        </p:nvSpPr>
        <p:spPr>
          <a:xfrm>
            <a:off x="1589171" y="1264742"/>
            <a:ext cx="1287379" cy="354931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4841845-4A77-4A36-94FF-C0A23A84330D}"/>
              </a:ext>
            </a:extLst>
          </p:cNvPr>
          <p:cNvSpPr txBox="1"/>
          <p:nvPr/>
        </p:nvSpPr>
        <p:spPr>
          <a:xfrm>
            <a:off x="1416472" y="4880491"/>
            <a:ext cx="12873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Social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Graduates</a:t>
            </a:r>
          </a:p>
        </p:txBody>
      </p:sp>
      <p:sp>
        <p:nvSpPr>
          <p:cNvPr id="8" name="Rectangle 7">
            <a:extLst>
              <a:ext uri="{FF2B5EF4-FFF2-40B4-BE49-F238E27FC236}">
                <a16:creationId xmlns:a16="http://schemas.microsoft.com/office/drawing/2014/main" id="{61FC5142-F883-467B-A78D-392DC26BD6FA}"/>
              </a:ext>
            </a:extLst>
          </p:cNvPr>
          <p:cNvSpPr/>
          <p:nvPr/>
        </p:nvSpPr>
        <p:spPr>
          <a:xfrm>
            <a:off x="3167648" y="2590587"/>
            <a:ext cx="1287379" cy="22899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EB48921-5460-48A0-B0DC-EC0F32C95C95}"/>
              </a:ext>
            </a:extLst>
          </p:cNvPr>
          <p:cNvSpPr/>
          <p:nvPr/>
        </p:nvSpPr>
        <p:spPr>
          <a:xfrm>
            <a:off x="4820744" y="3009900"/>
            <a:ext cx="1287379" cy="1870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C05762C-6905-4773-9541-793731AD7C3D}"/>
              </a:ext>
            </a:extLst>
          </p:cNvPr>
          <p:cNvSpPr/>
          <p:nvPr/>
        </p:nvSpPr>
        <p:spPr>
          <a:xfrm>
            <a:off x="6436894" y="2844800"/>
            <a:ext cx="1287379" cy="2048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8FAEFD6-2C29-4D03-B0FB-392EEEE68C4B}"/>
              </a:ext>
            </a:extLst>
          </p:cNvPr>
          <p:cNvSpPr txBox="1"/>
          <p:nvPr/>
        </p:nvSpPr>
        <p:spPr>
          <a:xfrm>
            <a:off x="3155837" y="4814058"/>
            <a:ext cx="12873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Working in Alabama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year after graduation </a:t>
            </a:r>
          </a:p>
        </p:txBody>
      </p:sp>
      <p:sp>
        <p:nvSpPr>
          <p:cNvPr id="13" name="TextBox 12">
            <a:extLst>
              <a:ext uri="{FF2B5EF4-FFF2-40B4-BE49-F238E27FC236}">
                <a16:creationId xmlns:a16="http://schemas.microsoft.com/office/drawing/2014/main" id="{6AB54264-8FD2-4DBB-903E-745A1E74A436}"/>
              </a:ext>
            </a:extLst>
          </p:cNvPr>
          <p:cNvSpPr txBox="1"/>
          <p:nvPr/>
        </p:nvSpPr>
        <p:spPr>
          <a:xfrm>
            <a:off x="774699" y="309479"/>
            <a:ext cx="104377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Social Work Graduates working in Social Work in Alabama </a:t>
            </a:r>
          </a:p>
        </p:txBody>
      </p:sp>
      <p:sp>
        <p:nvSpPr>
          <p:cNvPr id="14" name="TextBox 13">
            <a:extLst>
              <a:ext uri="{FF2B5EF4-FFF2-40B4-BE49-F238E27FC236}">
                <a16:creationId xmlns:a16="http://schemas.microsoft.com/office/drawing/2014/main" id="{5AE4544D-BEA1-42B4-8A9C-77EA3EA54935}"/>
              </a:ext>
            </a:extLst>
          </p:cNvPr>
          <p:cNvSpPr txBox="1"/>
          <p:nvPr/>
        </p:nvSpPr>
        <p:spPr>
          <a:xfrm>
            <a:off x="4791574" y="4814058"/>
            <a:ext cx="12873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Working in Social Work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year after graduation </a:t>
            </a:r>
          </a:p>
        </p:txBody>
      </p:sp>
      <p:sp>
        <p:nvSpPr>
          <p:cNvPr id="15" name="TextBox 14">
            <a:extLst>
              <a:ext uri="{FF2B5EF4-FFF2-40B4-BE49-F238E27FC236}">
                <a16:creationId xmlns:a16="http://schemas.microsoft.com/office/drawing/2014/main" id="{83FBE54C-60C4-4849-AEB7-D24488F6565D}"/>
              </a:ext>
            </a:extLst>
          </p:cNvPr>
          <p:cNvSpPr txBox="1"/>
          <p:nvPr/>
        </p:nvSpPr>
        <p:spPr>
          <a:xfrm>
            <a:off x="6448783" y="4814058"/>
            <a:ext cx="12873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Working in Alabama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years after graduation </a:t>
            </a:r>
          </a:p>
        </p:txBody>
      </p:sp>
      <p:sp>
        <p:nvSpPr>
          <p:cNvPr id="16" name="TextBox 15">
            <a:extLst>
              <a:ext uri="{FF2B5EF4-FFF2-40B4-BE49-F238E27FC236}">
                <a16:creationId xmlns:a16="http://schemas.microsoft.com/office/drawing/2014/main" id="{AA27EC94-CE35-48A5-92D3-67F5060A1E42}"/>
              </a:ext>
            </a:extLst>
          </p:cNvPr>
          <p:cNvSpPr txBox="1"/>
          <p:nvPr/>
        </p:nvSpPr>
        <p:spPr>
          <a:xfrm>
            <a:off x="8082214" y="4814058"/>
            <a:ext cx="12873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Working in Social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years after graduation </a:t>
            </a:r>
          </a:p>
        </p:txBody>
      </p:sp>
      <p:sp>
        <p:nvSpPr>
          <p:cNvPr id="17" name="TextBox 16">
            <a:extLst>
              <a:ext uri="{FF2B5EF4-FFF2-40B4-BE49-F238E27FC236}">
                <a16:creationId xmlns:a16="http://schemas.microsoft.com/office/drawing/2014/main" id="{C61A1CE0-DDF9-4BAC-A81F-2320706B7C25}"/>
              </a:ext>
            </a:extLst>
          </p:cNvPr>
          <p:cNvSpPr txBox="1"/>
          <p:nvPr/>
        </p:nvSpPr>
        <p:spPr>
          <a:xfrm>
            <a:off x="1672389" y="1792706"/>
            <a:ext cx="104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sp>
        <p:nvSpPr>
          <p:cNvPr id="18" name="TextBox 17">
            <a:extLst>
              <a:ext uri="{FF2B5EF4-FFF2-40B4-BE49-F238E27FC236}">
                <a16:creationId xmlns:a16="http://schemas.microsoft.com/office/drawing/2014/main" id="{9BF265C2-2BBB-4AAA-AE62-439948E747BF}"/>
              </a:ext>
            </a:extLst>
          </p:cNvPr>
          <p:cNvSpPr txBox="1"/>
          <p:nvPr/>
        </p:nvSpPr>
        <p:spPr>
          <a:xfrm>
            <a:off x="3456071" y="2594504"/>
            <a:ext cx="104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69%</a:t>
            </a:r>
          </a:p>
        </p:txBody>
      </p:sp>
      <p:sp>
        <p:nvSpPr>
          <p:cNvPr id="19" name="TextBox 18">
            <a:extLst>
              <a:ext uri="{FF2B5EF4-FFF2-40B4-BE49-F238E27FC236}">
                <a16:creationId xmlns:a16="http://schemas.microsoft.com/office/drawing/2014/main" id="{6EE3CC3A-671F-4B9C-852F-0EC83D5D9323}"/>
              </a:ext>
            </a:extLst>
          </p:cNvPr>
          <p:cNvSpPr txBox="1"/>
          <p:nvPr/>
        </p:nvSpPr>
        <p:spPr>
          <a:xfrm>
            <a:off x="8927432" y="3227935"/>
            <a:ext cx="104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72%</a:t>
            </a:r>
          </a:p>
        </p:txBody>
      </p:sp>
      <p:sp>
        <p:nvSpPr>
          <p:cNvPr id="20" name="TextBox 19">
            <a:extLst>
              <a:ext uri="{FF2B5EF4-FFF2-40B4-BE49-F238E27FC236}">
                <a16:creationId xmlns:a16="http://schemas.microsoft.com/office/drawing/2014/main" id="{7A038C20-A10F-4583-BC7B-8249E2C962BB}"/>
              </a:ext>
            </a:extLst>
          </p:cNvPr>
          <p:cNvSpPr txBox="1"/>
          <p:nvPr/>
        </p:nvSpPr>
        <p:spPr>
          <a:xfrm>
            <a:off x="6669504" y="3111247"/>
            <a:ext cx="104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62%</a:t>
            </a:r>
          </a:p>
        </p:txBody>
      </p:sp>
      <p:sp>
        <p:nvSpPr>
          <p:cNvPr id="21" name="TextBox 20">
            <a:extLst>
              <a:ext uri="{FF2B5EF4-FFF2-40B4-BE49-F238E27FC236}">
                <a16:creationId xmlns:a16="http://schemas.microsoft.com/office/drawing/2014/main" id="{ED048F2A-F49F-40E5-8AB7-DB0BEA90A15C}"/>
              </a:ext>
            </a:extLst>
          </p:cNvPr>
          <p:cNvSpPr txBox="1"/>
          <p:nvPr/>
        </p:nvSpPr>
        <p:spPr>
          <a:xfrm>
            <a:off x="5104395" y="3496443"/>
            <a:ext cx="104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58%</a:t>
            </a:r>
          </a:p>
        </p:txBody>
      </p:sp>
      <p:sp>
        <p:nvSpPr>
          <p:cNvPr id="22" name="Rectangle 21">
            <a:extLst>
              <a:ext uri="{FF2B5EF4-FFF2-40B4-BE49-F238E27FC236}">
                <a16:creationId xmlns:a16="http://schemas.microsoft.com/office/drawing/2014/main" id="{B060CAA3-4BA0-437B-A24E-667F71DCB6F1}"/>
              </a:ext>
            </a:extLst>
          </p:cNvPr>
          <p:cNvSpPr/>
          <p:nvPr/>
        </p:nvSpPr>
        <p:spPr>
          <a:xfrm>
            <a:off x="8094103" y="3227935"/>
            <a:ext cx="1287379" cy="1661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4E2FA76-F663-4923-A70A-5D235F03AC2C}"/>
              </a:ext>
            </a:extLst>
          </p:cNvPr>
          <p:cNvSpPr txBox="1"/>
          <p:nvPr/>
        </p:nvSpPr>
        <p:spPr>
          <a:xfrm>
            <a:off x="8312820" y="3686851"/>
            <a:ext cx="104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53%</a:t>
            </a:r>
          </a:p>
        </p:txBody>
      </p:sp>
      <p:sp>
        <p:nvSpPr>
          <p:cNvPr id="2" name="Rectangle 1">
            <a:extLst>
              <a:ext uri="{FF2B5EF4-FFF2-40B4-BE49-F238E27FC236}">
                <a16:creationId xmlns:a16="http://schemas.microsoft.com/office/drawing/2014/main" id="{16FA25FD-6B05-4775-893F-4813D7C5A278}"/>
              </a:ext>
            </a:extLst>
          </p:cNvPr>
          <p:cNvSpPr/>
          <p:nvPr/>
        </p:nvSpPr>
        <p:spPr>
          <a:xfrm>
            <a:off x="3097787" y="1195557"/>
            <a:ext cx="1494425" cy="512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4DADD4E-6ECD-40CE-ACB8-DDE0E218FFF7}"/>
              </a:ext>
            </a:extLst>
          </p:cNvPr>
          <p:cNvSpPr/>
          <p:nvPr/>
        </p:nvSpPr>
        <p:spPr>
          <a:xfrm>
            <a:off x="4708517" y="1195557"/>
            <a:ext cx="1494425" cy="512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6991582-17EC-434D-99A7-FF7E73D47E34}"/>
              </a:ext>
            </a:extLst>
          </p:cNvPr>
          <p:cNvSpPr/>
          <p:nvPr/>
        </p:nvSpPr>
        <p:spPr>
          <a:xfrm>
            <a:off x="6260062" y="1792706"/>
            <a:ext cx="1494425" cy="452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76FAFE9-027F-48E8-B6C7-132F8FB022F6}"/>
              </a:ext>
            </a:extLst>
          </p:cNvPr>
          <p:cNvSpPr/>
          <p:nvPr/>
        </p:nvSpPr>
        <p:spPr>
          <a:xfrm>
            <a:off x="7926314" y="1195557"/>
            <a:ext cx="1494425" cy="512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9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16" y="758952"/>
            <a:ext cx="10557908" cy="3566160"/>
          </a:xfrm>
        </p:spPr>
        <p:txBody>
          <a:bodyPr>
            <a:normAutofit/>
          </a:bodyPr>
          <a:lstStyle/>
          <a:p>
            <a:pPr algn="ctr"/>
            <a:r>
              <a:rPr lang="en-US" sz="6000" dirty="0"/>
              <a:t>Alabama Employer Types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542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25425"/>
            <a:ext cx="10787743" cy="952253"/>
          </a:xfrm>
        </p:spPr>
        <p:txBody>
          <a:bodyPr>
            <a:normAutofit/>
          </a:bodyPr>
          <a:lstStyle/>
          <a:p>
            <a:pPr algn="ctr"/>
            <a:r>
              <a:rPr lang="en-US" b="1" dirty="0">
                <a:latin typeface="+mn-lt"/>
              </a:rPr>
              <a:t>Employer Types for Social Work Majors</a:t>
            </a:r>
          </a:p>
        </p:txBody>
      </p:sp>
      <p:sp>
        <p:nvSpPr>
          <p:cNvPr id="3" name="Content Placeholder 2"/>
          <p:cNvSpPr>
            <a:spLocks noGrp="1"/>
          </p:cNvSpPr>
          <p:nvPr>
            <p:ph idx="1"/>
          </p:nvPr>
        </p:nvSpPr>
        <p:spPr>
          <a:xfrm>
            <a:off x="1120000" y="1333500"/>
            <a:ext cx="10805300" cy="4843463"/>
          </a:xfrm>
        </p:spPr>
        <p:txBody>
          <a:bodyPr>
            <a:normAutofit fontScale="70000" lnSpcReduction="20000"/>
          </a:bodyPr>
          <a:lstStyle/>
          <a:p>
            <a:pPr marL="0" indent="0">
              <a:buNone/>
            </a:pPr>
            <a:endParaRPr lang="en-US" sz="1300" dirty="0"/>
          </a:p>
          <a:p>
            <a:pPr marL="514350" indent="-514350">
              <a:buFont typeface="+mj-lt"/>
              <a:buAutoNum type="arabicPeriod"/>
            </a:pPr>
            <a:r>
              <a:rPr lang="en-US" sz="4000" dirty="0"/>
              <a:t>Child &amp; Youth Services </a:t>
            </a:r>
            <a:r>
              <a:rPr lang="en-US" sz="2900" dirty="0"/>
              <a:t>(children’s homes, K-12 </a:t>
            </a:r>
            <a:r>
              <a:rPr lang="en-US" sz="2900" dirty="0" err="1"/>
              <a:t>ed</a:t>
            </a:r>
            <a:r>
              <a:rPr lang="en-US" sz="2900" dirty="0"/>
              <a:t>, child/youth services, child care)</a:t>
            </a:r>
          </a:p>
          <a:p>
            <a:pPr marL="514350" indent="-514350">
              <a:buFont typeface="+mj-lt"/>
              <a:buAutoNum type="arabicPeriod"/>
            </a:pPr>
            <a:r>
              <a:rPr lang="en-US" sz="4000" dirty="0"/>
              <a:t>Education </a:t>
            </a:r>
            <a:r>
              <a:rPr lang="en-US" sz="2900" dirty="0"/>
              <a:t>(higher </a:t>
            </a:r>
            <a:r>
              <a:rPr lang="en-US" sz="2900" dirty="0" err="1"/>
              <a:t>ed</a:t>
            </a:r>
            <a:r>
              <a:rPr lang="en-US" sz="2900" dirty="0"/>
              <a:t>, other </a:t>
            </a:r>
            <a:r>
              <a:rPr lang="en-US" sz="2900" dirty="0" err="1"/>
              <a:t>ed</a:t>
            </a:r>
            <a:r>
              <a:rPr lang="en-US" sz="2900" dirty="0"/>
              <a:t> related, NOT K-12)</a:t>
            </a:r>
          </a:p>
          <a:p>
            <a:pPr marL="514350" indent="-514350">
              <a:buFont typeface="+mj-lt"/>
              <a:buAutoNum type="arabicPeriod"/>
            </a:pPr>
            <a:r>
              <a:rPr lang="en-US" sz="4000" dirty="0"/>
              <a:t>Elderly &amp; Disabled Services </a:t>
            </a:r>
            <a:r>
              <a:rPr lang="en-US" sz="2900" dirty="0"/>
              <a:t>(retirement, nursing, home health, residential)</a:t>
            </a:r>
          </a:p>
          <a:p>
            <a:pPr marL="514350" indent="-514350">
              <a:buFont typeface="+mj-lt"/>
              <a:buAutoNum type="arabicPeriod"/>
            </a:pPr>
            <a:r>
              <a:rPr lang="en-US" sz="4000" dirty="0"/>
              <a:t>Department of Human Resources </a:t>
            </a:r>
            <a:endParaRPr lang="en-US" sz="2600" dirty="0"/>
          </a:p>
          <a:p>
            <a:pPr marL="514350" indent="-514350">
              <a:buFont typeface="+mj-lt"/>
              <a:buAutoNum type="arabicPeriod"/>
            </a:pPr>
            <a:r>
              <a:rPr lang="en-US" sz="4000" dirty="0"/>
              <a:t>Hospitals &amp; Clinics </a:t>
            </a:r>
            <a:r>
              <a:rPr lang="en-US" sz="2900" dirty="0"/>
              <a:t>(mental facilities, excluding specific mental health focus)</a:t>
            </a:r>
          </a:p>
          <a:p>
            <a:pPr marL="514350" indent="-514350">
              <a:buFont typeface="+mj-lt"/>
              <a:buAutoNum type="arabicPeriod"/>
            </a:pPr>
            <a:r>
              <a:rPr lang="en-US" sz="4000" dirty="0"/>
              <a:t>Mental Health/ Substance Use Treatment </a:t>
            </a:r>
            <a:r>
              <a:rPr lang="en-US" sz="2900" dirty="0"/>
              <a:t>(residential or out-patient)</a:t>
            </a:r>
          </a:p>
          <a:p>
            <a:pPr marL="514350" indent="-514350">
              <a:buFont typeface="+mj-lt"/>
              <a:buAutoNum type="arabicPeriod"/>
            </a:pPr>
            <a:r>
              <a:rPr lang="en-US" sz="4000" dirty="0"/>
              <a:t>Other Government </a:t>
            </a:r>
            <a:r>
              <a:rPr lang="en-US" sz="2900" dirty="0"/>
              <a:t>(city, county, corrections, public health, attorney general, etc.)</a:t>
            </a:r>
          </a:p>
          <a:p>
            <a:pPr marL="514350" indent="-514350">
              <a:buFont typeface="+mj-lt"/>
              <a:buAutoNum type="arabicPeriod"/>
            </a:pPr>
            <a:r>
              <a:rPr lang="en-US" sz="4000" dirty="0"/>
              <a:t>Services &amp; Advocacy </a:t>
            </a:r>
            <a:r>
              <a:rPr lang="en-US" sz="2900" dirty="0"/>
              <a:t>(family counseling &amp; support, crisis, </a:t>
            </a:r>
            <a:r>
              <a:rPr lang="en-US" sz="2900" dirty="0" err="1"/>
              <a:t>voc</a:t>
            </a:r>
            <a:r>
              <a:rPr lang="en-US" sz="2900" dirty="0"/>
              <a:t> rehab, housing, etc.)</a:t>
            </a:r>
          </a:p>
          <a:p>
            <a:pPr marL="514350" indent="-514350">
              <a:buFont typeface="+mj-lt"/>
              <a:buAutoNum type="arabicPeriod"/>
            </a:pPr>
            <a:r>
              <a:rPr lang="en-US" sz="4000" dirty="0"/>
              <a:t>Other Sectors </a:t>
            </a:r>
            <a:r>
              <a:rPr lang="en-US" sz="2900" dirty="0"/>
              <a:t>(retail, restaurants, clerical, temporary)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28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8</a:t>
            </a:fld>
            <a:endParaRPr lang="en-US" dirty="0"/>
          </a:p>
        </p:txBody>
      </p:sp>
      <p:sp>
        <p:nvSpPr>
          <p:cNvPr id="5" name="Title 1"/>
          <p:cNvSpPr txBox="1">
            <a:spLocks/>
          </p:cNvSpPr>
          <p:nvPr/>
        </p:nvSpPr>
        <p:spPr>
          <a:xfrm>
            <a:off x="152399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VII.   EXECUTIVE DIRECTOR’S REPORT</a:t>
            </a:r>
            <a:r>
              <a:rPr lang="en-US" b="1" spc="300" dirty="0">
                <a:solidFill>
                  <a:schemeClr val="accent5"/>
                </a:solidFill>
                <a:latin typeface="+mn-lt"/>
              </a:rPr>
              <a:t>  </a:t>
            </a:r>
            <a:endParaRPr lang="en-US" b="1" dirty="0">
              <a:solidFill>
                <a:schemeClr val="accent5"/>
              </a:solidFill>
              <a:latin typeface="+mn-lt"/>
            </a:endParaRPr>
          </a:p>
        </p:txBody>
      </p:sp>
      <p:pic>
        <p:nvPicPr>
          <p:cNvPr id="2" name="Picture 1">
            <a:extLst>
              <a:ext uri="{FF2B5EF4-FFF2-40B4-BE49-F238E27FC236}">
                <a16:creationId xmlns:a16="http://schemas.microsoft.com/office/drawing/2014/main" id="{664B3C80-67E2-4668-9343-EAB3FCFCFE5F}"/>
              </a:ext>
            </a:extLst>
          </p:cNvPr>
          <p:cNvPicPr>
            <a:picLocks noChangeAspect="1"/>
          </p:cNvPicPr>
          <p:nvPr/>
        </p:nvPicPr>
        <p:blipFill>
          <a:blip r:embed="rId2"/>
          <a:stretch>
            <a:fillRect/>
          </a:stretch>
        </p:blipFill>
        <p:spPr>
          <a:xfrm>
            <a:off x="3931731" y="2267162"/>
            <a:ext cx="4328535" cy="3450635"/>
          </a:xfrm>
          <a:prstGeom prst="rect">
            <a:avLst/>
          </a:prstGeom>
        </p:spPr>
      </p:pic>
    </p:spTree>
    <p:extLst>
      <p:ext uri="{BB962C8B-B14F-4D97-AF65-F5344CB8AC3E}">
        <p14:creationId xmlns:p14="http://schemas.microsoft.com/office/powerpoint/2010/main" val="29957764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4229100" y="279400"/>
          <a:ext cx="7454900" cy="63246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69646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a:ln>
                <a:noFill/>
              </a:ln>
              <a:solidFill>
                <a:srgbClr val="696464"/>
              </a:solidFill>
              <a:effectLst/>
              <a:uLnTx/>
              <a:uFillTx/>
              <a:latin typeface="Calibri" panose="020F0502020204030204"/>
              <a:ea typeface="+mn-ea"/>
              <a:cs typeface="+mn-cs"/>
            </a:endParaRPr>
          </a:p>
        </p:txBody>
      </p:sp>
      <p:sp>
        <p:nvSpPr>
          <p:cNvPr id="11" name="Title 1"/>
          <p:cNvSpPr txBox="1">
            <a:spLocks/>
          </p:cNvSpPr>
          <p:nvPr/>
        </p:nvSpPr>
        <p:spPr>
          <a:xfrm>
            <a:off x="0" y="1041400"/>
            <a:ext cx="4127500" cy="377825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t>% Social Work Graduates </a:t>
            </a:r>
            <a:b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br>
            <a: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t>in Alabama Workforce by </a:t>
            </a:r>
            <a:r>
              <a:rPr kumimoji="0" lang="en-US" sz="4400" b="1" i="0" u="none" strike="noStrike" kern="1200" cap="none" spc="-50" normalizeH="0" baseline="0" noProof="0" dirty="0">
                <a:ln>
                  <a:noFill/>
                </a:ln>
                <a:solidFill>
                  <a:srgbClr val="FFFFFF"/>
                </a:solidFill>
                <a:effectLst/>
                <a:uLnTx/>
                <a:uFillTx/>
                <a:latin typeface="Calibri Light" panose="020F0302020204030204"/>
                <a:ea typeface="+mj-ea"/>
                <a:cs typeface="+mj-cs"/>
              </a:rPr>
              <a:t>Employer Type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t>and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400" b="1" i="0" u="none" strike="noStrike" kern="1200" cap="none" spc="-50" normalizeH="0" baseline="0" noProof="0" dirty="0">
                <a:ln>
                  <a:noFill/>
                </a:ln>
                <a:solidFill>
                  <a:srgbClr val="FFFFFF"/>
                </a:solidFill>
                <a:effectLst/>
                <a:uLnTx/>
                <a:uFillTx/>
                <a:latin typeface="Calibri Light" panose="020F0302020204030204"/>
                <a:ea typeface="+mj-ea"/>
                <a:cs typeface="+mj-cs"/>
              </a:rPr>
              <a:t>Degree Level</a:t>
            </a:r>
            <a:b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br>
            <a: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t>- Year 5</a:t>
            </a:r>
            <a:endParaRPr kumimoji="0" lang="en-US" sz="3200" b="0" i="0" u="none" strike="noStrike" kern="1200" cap="none" spc="-50" normalizeH="0" baseline="0" noProof="0" dirty="0">
              <a:ln>
                <a:noFill/>
              </a:ln>
              <a:solidFill>
                <a:srgbClr val="FFFFFF"/>
              </a:solidFill>
              <a:effectLst/>
              <a:uLnTx/>
              <a:uFillTx/>
              <a:latin typeface="Calibri Light" panose="020F0302020204030204"/>
              <a:ea typeface="+mj-ea"/>
              <a:cs typeface="+mj-cs"/>
            </a:endParaRPr>
          </a:p>
        </p:txBody>
      </p:sp>
      <p:sp>
        <p:nvSpPr>
          <p:cNvPr id="6" name="TextBox 5"/>
          <p:cNvSpPr txBox="1"/>
          <p:nvPr/>
        </p:nvSpPr>
        <p:spPr>
          <a:xfrm>
            <a:off x="165100" y="4972784"/>
            <a:ext cx="5295900" cy="193899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BSW are more likely to be found in DHR and other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MSW are more likely to be found in Hospital/Clinic and Mental Health/Substance Use Treatment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3399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4127500" y="292101"/>
          <a:ext cx="7747000" cy="6167684"/>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69646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a:ln>
                <a:noFill/>
              </a:ln>
              <a:solidFill>
                <a:srgbClr val="696464"/>
              </a:solidFill>
              <a:effectLst/>
              <a:uLnTx/>
              <a:uFillTx/>
              <a:latin typeface="Calibri" panose="020F0502020204030204"/>
              <a:ea typeface="+mn-ea"/>
              <a:cs typeface="+mn-cs"/>
            </a:endParaRPr>
          </a:p>
        </p:txBody>
      </p:sp>
      <p:sp>
        <p:nvSpPr>
          <p:cNvPr id="10" name="Title 1"/>
          <p:cNvSpPr txBox="1">
            <a:spLocks/>
          </p:cNvSpPr>
          <p:nvPr/>
        </p:nvSpPr>
        <p:spPr>
          <a:xfrm>
            <a:off x="0" y="1689100"/>
            <a:ext cx="4127500" cy="377825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t>% Social Work Graduates </a:t>
            </a:r>
            <a:b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br>
            <a: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t>in Alabama Workforce by </a:t>
            </a:r>
            <a:r>
              <a:rPr kumimoji="0" lang="en-US" sz="4400" b="1" i="0" u="none" strike="noStrike" kern="1200" cap="none" spc="-50" normalizeH="0" baseline="0" noProof="0" dirty="0">
                <a:ln>
                  <a:noFill/>
                </a:ln>
                <a:solidFill>
                  <a:srgbClr val="FFFFFF"/>
                </a:solidFill>
                <a:effectLst/>
                <a:uLnTx/>
                <a:uFillTx/>
                <a:latin typeface="Calibri Light" panose="020F0302020204030204"/>
                <a:ea typeface="+mj-ea"/>
                <a:cs typeface="+mj-cs"/>
              </a:rPr>
              <a:t>Employer Type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t>and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400" b="1" i="0" u="none" strike="noStrike" kern="1200" cap="none" spc="-50" normalizeH="0" baseline="0" noProof="0" dirty="0">
                <a:ln>
                  <a:noFill/>
                </a:ln>
                <a:solidFill>
                  <a:srgbClr val="FFFFFF"/>
                </a:solidFill>
                <a:effectLst/>
                <a:uLnTx/>
                <a:uFillTx/>
                <a:latin typeface="Calibri Light" panose="020F0302020204030204"/>
                <a:ea typeface="+mj-ea"/>
                <a:cs typeface="+mj-cs"/>
              </a:rPr>
              <a:t>Race/Ethnicity</a:t>
            </a:r>
            <a:b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br>
            <a:r>
              <a:rPr kumimoji="0" lang="en-US" sz="3200" b="1" i="0" u="none" strike="noStrike" kern="1200" cap="none" spc="-50" normalizeH="0" baseline="0" noProof="0" dirty="0">
                <a:ln>
                  <a:noFill/>
                </a:ln>
                <a:solidFill>
                  <a:srgbClr val="FFFFFF"/>
                </a:solidFill>
                <a:effectLst/>
                <a:uLnTx/>
                <a:uFillTx/>
                <a:latin typeface="Calibri Light" panose="020F0302020204030204"/>
                <a:ea typeface="+mj-ea"/>
                <a:cs typeface="+mj-cs"/>
              </a:rPr>
              <a:t>- Year 5</a:t>
            </a:r>
            <a:endParaRPr kumimoji="0" lang="en-US" sz="3200" b="0" i="0" u="none" strike="noStrike" kern="1200" cap="none" spc="-50" normalizeH="0" baseline="0" noProof="0" dirty="0">
              <a:ln>
                <a:noFill/>
              </a:ln>
              <a:solidFill>
                <a:srgbClr val="FFFFFF"/>
              </a:solidFill>
              <a:effectLst/>
              <a:uLnTx/>
              <a:uFillTx/>
              <a:latin typeface="Calibri Light" panose="020F0302020204030204"/>
              <a:ea typeface="+mj-ea"/>
              <a:cs typeface="+mj-cs"/>
            </a:endParaRPr>
          </a:p>
        </p:txBody>
      </p:sp>
      <p:sp>
        <p:nvSpPr>
          <p:cNvPr id="6" name="TextBox 5"/>
          <p:cNvSpPr txBox="1"/>
          <p:nvPr/>
        </p:nvSpPr>
        <p:spPr>
          <a:xfrm>
            <a:off x="127000" y="5467350"/>
            <a:ext cx="5334000" cy="132343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White students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higher % at Hospital/Clinic, Elderly &amp; Disabled, Mental Health/Substance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African American students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higher % at DHR, Child &amp; Youth</a:t>
            </a:r>
          </a:p>
        </p:txBody>
      </p:sp>
    </p:spTree>
    <p:extLst>
      <p:ext uri="{BB962C8B-B14F-4D97-AF65-F5344CB8AC3E}">
        <p14:creationId xmlns:p14="http://schemas.microsoft.com/office/powerpoint/2010/main" val="13570488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16" y="758952"/>
            <a:ext cx="10557908" cy="3566160"/>
          </a:xfrm>
        </p:spPr>
        <p:txBody>
          <a:bodyPr>
            <a:normAutofit/>
          </a:bodyPr>
          <a:lstStyle/>
          <a:p>
            <a:pPr algn="ctr"/>
            <a:r>
              <a:rPr lang="en-US" sz="6000" dirty="0"/>
              <a:t>Alabama Social Work Graduate Wages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832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DCF23C-72D0-4926-A854-E65BEF5F1A6B}"/>
              </a:ext>
            </a:extLst>
          </p:cNvPr>
          <p:cNvSpPr txBox="1">
            <a:spLocks/>
          </p:cNvSpPr>
          <p:nvPr/>
        </p:nvSpPr>
        <p:spPr>
          <a:xfrm>
            <a:off x="2502131" y="0"/>
            <a:ext cx="7007629" cy="9486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rPr>
              <a:t>Graduates in Alabama’s Economy</a:t>
            </a:r>
            <a:endParaRPr kumimoji="0" lang="en-US" sz="20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graphicFrame>
        <p:nvGraphicFramePr>
          <p:cNvPr id="5" name="Chart 4"/>
          <p:cNvGraphicFramePr>
            <a:graphicFrameLocks/>
          </p:cNvGraphicFramePr>
          <p:nvPr/>
        </p:nvGraphicFramePr>
        <p:xfrm>
          <a:off x="5910349" y="723204"/>
          <a:ext cx="6281651" cy="61347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199AB40-7271-4838-A6CF-84E0D187A7AD}"/>
              </a:ext>
            </a:extLst>
          </p:cNvPr>
          <p:cNvGraphicFramePr>
            <a:graphicFrameLocks/>
          </p:cNvGraphicFramePr>
          <p:nvPr/>
        </p:nvGraphicFramePr>
        <p:xfrm>
          <a:off x="42862" y="761999"/>
          <a:ext cx="6053138" cy="6096001"/>
        </p:xfrm>
        <a:graphic>
          <a:graphicData uri="http://schemas.openxmlformats.org/drawingml/2006/chart">
            <c:chart xmlns:c="http://schemas.openxmlformats.org/drawingml/2006/chart" xmlns:r="http://schemas.openxmlformats.org/officeDocument/2006/relationships" r:id="rId4"/>
          </a:graphicData>
        </a:graphic>
      </p:graphicFrame>
      <p:sp>
        <p:nvSpPr>
          <p:cNvPr id="7" name="Arrow: Right 6">
            <a:extLst>
              <a:ext uri="{FF2B5EF4-FFF2-40B4-BE49-F238E27FC236}">
                <a16:creationId xmlns:a16="http://schemas.microsoft.com/office/drawing/2014/main" id="{0BA848C2-5228-4427-8D46-1736A600C9F2}"/>
              </a:ext>
            </a:extLst>
          </p:cNvPr>
          <p:cNvSpPr/>
          <p:nvPr/>
        </p:nvSpPr>
        <p:spPr>
          <a:xfrm>
            <a:off x="-185651" y="4964326"/>
            <a:ext cx="558800" cy="2709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1ABE2E87-ACAA-45E9-AAFC-AC8779338A8F}"/>
              </a:ext>
            </a:extLst>
          </p:cNvPr>
          <p:cNvSpPr/>
          <p:nvPr/>
        </p:nvSpPr>
        <p:spPr>
          <a:xfrm>
            <a:off x="5447145" y="6303739"/>
            <a:ext cx="558800" cy="2709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2069561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327392" y="0"/>
            <a:ext cx="11711782"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4800" b="1" dirty="0">
                <a:solidFill>
                  <a:schemeClr val="tx1">
                    <a:lumMod val="75000"/>
                    <a:lumOff val="25000"/>
                  </a:schemeClr>
                </a:solidFill>
                <a:latin typeface="+mn-lt"/>
              </a:rPr>
              <a:t>Wage Comparison by Employer Type – 5 Year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p:cNvSpPr txBox="1"/>
          <p:nvPr/>
        </p:nvSpPr>
        <p:spPr>
          <a:xfrm>
            <a:off x="2113334" y="6387696"/>
            <a:ext cx="81398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Highest: indicates employer type with the highest wage for each major category</a:t>
            </a:r>
          </a:p>
        </p:txBody>
      </p:sp>
      <p:graphicFrame>
        <p:nvGraphicFramePr>
          <p:cNvPr id="8" name="Content Placeholder 5"/>
          <p:cNvGraphicFramePr>
            <a:graphicFrameLocks/>
          </p:cNvGraphicFramePr>
          <p:nvPr/>
        </p:nvGraphicFramePr>
        <p:xfrm>
          <a:off x="1487054" y="1185279"/>
          <a:ext cx="9392458" cy="4750626"/>
        </p:xfrm>
        <a:graphic>
          <a:graphicData uri="http://schemas.openxmlformats.org/drawingml/2006/table">
            <a:tbl>
              <a:tblPr firstRow="1" bandRow="1">
                <a:tableStyleId>{3B4B98B0-60AC-42C2-AFA5-B58CD77FA1E5}</a:tableStyleId>
              </a:tblPr>
              <a:tblGrid>
                <a:gridCol w="4375470">
                  <a:extLst>
                    <a:ext uri="{9D8B030D-6E8A-4147-A177-3AD203B41FA5}">
                      <a16:colId xmlns:a16="http://schemas.microsoft.com/office/drawing/2014/main" val="1812001144"/>
                    </a:ext>
                  </a:extLst>
                </a:gridCol>
                <a:gridCol w="2516719">
                  <a:extLst>
                    <a:ext uri="{9D8B030D-6E8A-4147-A177-3AD203B41FA5}">
                      <a16:colId xmlns:a16="http://schemas.microsoft.com/office/drawing/2014/main" val="650171297"/>
                    </a:ext>
                  </a:extLst>
                </a:gridCol>
                <a:gridCol w="2500269">
                  <a:extLst>
                    <a:ext uri="{9D8B030D-6E8A-4147-A177-3AD203B41FA5}">
                      <a16:colId xmlns:a16="http://schemas.microsoft.com/office/drawing/2014/main" val="2355270981"/>
                    </a:ext>
                  </a:extLst>
                </a:gridCol>
              </a:tblGrid>
              <a:tr h="405460">
                <a:tc>
                  <a:txBody>
                    <a:bodyPr/>
                    <a:lstStyle/>
                    <a:p>
                      <a:endParaRPr lang="en-US" sz="2400" dirty="0"/>
                    </a:p>
                  </a:txBody>
                  <a:tcPr anchor="ctr"/>
                </a:tc>
                <a:tc>
                  <a:txBody>
                    <a:bodyPr/>
                    <a:lstStyle/>
                    <a:p>
                      <a:pPr marL="0" marR="0" algn="ctr">
                        <a:lnSpc>
                          <a:spcPct val="107000"/>
                        </a:lnSpc>
                        <a:spcBef>
                          <a:spcPts val="0"/>
                        </a:spcBef>
                        <a:spcAft>
                          <a:spcPts val="0"/>
                        </a:spcAft>
                      </a:pPr>
                      <a:r>
                        <a:rPr lang="en-US" sz="2400" dirty="0">
                          <a:effectLst/>
                        </a:rPr>
                        <a:t>BSW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MSW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4561158"/>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Child &amp; Youth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tc>
                  <a:txBody>
                    <a:bodyPr/>
                    <a:lstStyle/>
                    <a:p>
                      <a:pPr algn="ctr"/>
                      <a:endParaRPr lang="en-US" sz="2400" dirty="0"/>
                    </a:p>
                  </a:txBody>
                  <a:tcPr anchor="ctr"/>
                </a:tc>
                <a:extLst>
                  <a:ext uri="{0D108BD9-81ED-4DB2-BD59-A6C34878D82A}">
                    <a16:rowId xmlns:a16="http://schemas.microsoft.com/office/drawing/2014/main" val="1477863983"/>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Department of Human Resources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extLst>
                  <a:ext uri="{0D108BD9-81ED-4DB2-BD59-A6C34878D82A}">
                    <a16:rowId xmlns:a16="http://schemas.microsoft.com/office/drawing/2014/main" val="1549563796"/>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Education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extLst>
                  <a:ext uri="{0D108BD9-81ED-4DB2-BD59-A6C34878D82A}">
                    <a16:rowId xmlns:a16="http://schemas.microsoft.com/office/drawing/2014/main" val="3031855970"/>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Elderly &amp; Disabled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nchor="ctr"/>
                </a:tc>
                <a:tc>
                  <a:txBody>
                    <a:bodyPr/>
                    <a:lstStyle/>
                    <a:p>
                      <a:pPr algn="ctr"/>
                      <a:endParaRPr lang="en-US" sz="2400" dirty="0">
                        <a:solidFill>
                          <a:srgbClr val="00B050"/>
                        </a:solidFill>
                      </a:endParaRPr>
                    </a:p>
                  </a:txBody>
                  <a:tcPr anchor="ctr"/>
                </a:tc>
                <a:extLst>
                  <a:ext uri="{0D108BD9-81ED-4DB2-BD59-A6C34878D82A}">
                    <a16:rowId xmlns:a16="http://schemas.microsoft.com/office/drawing/2014/main" val="1610181978"/>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Hospital/ Clinic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extLst>
                  <a:ext uri="{0D108BD9-81ED-4DB2-BD59-A6C34878D82A}">
                    <a16:rowId xmlns:a16="http://schemas.microsoft.com/office/drawing/2014/main" val="58128337"/>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Mental Health/ Substance Abuse Treatment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extLst>
                  <a:ext uri="{0D108BD9-81ED-4DB2-BD59-A6C34878D82A}">
                    <a16:rowId xmlns:a16="http://schemas.microsoft.com/office/drawing/2014/main" val="3383672534"/>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Other Government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B05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B050"/>
                        </a:solidFill>
                      </a:endParaRPr>
                    </a:p>
                  </a:txBody>
                  <a:tcPr anchor="ctr"/>
                </a:tc>
                <a:extLst>
                  <a:ext uri="{0D108BD9-81ED-4DB2-BD59-A6C34878D82A}">
                    <a16:rowId xmlns:a16="http://schemas.microsoft.com/office/drawing/2014/main" val="6744396"/>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Services &amp; Advocacy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accent1"/>
                        </a:solidFill>
                      </a:endParaRPr>
                    </a:p>
                  </a:txBody>
                  <a:tcPr anchor="ctr"/>
                </a:tc>
                <a:extLst>
                  <a:ext uri="{0D108BD9-81ED-4DB2-BD59-A6C34878D82A}">
                    <a16:rowId xmlns:a16="http://schemas.microsoft.com/office/drawing/2014/main" val="919848019"/>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Other Sectors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extLst>
                  <a:ext uri="{0D108BD9-81ED-4DB2-BD59-A6C34878D82A}">
                    <a16:rowId xmlns:a16="http://schemas.microsoft.com/office/drawing/2014/main" val="1468526858"/>
                  </a:ext>
                </a:extLst>
              </a:tr>
            </a:tbl>
          </a:graphicData>
        </a:graphic>
      </p:graphicFrame>
      <p:sp>
        <p:nvSpPr>
          <p:cNvPr id="9" name="TextBox 8"/>
          <p:cNvSpPr txBox="1"/>
          <p:nvPr/>
        </p:nvSpPr>
        <p:spPr>
          <a:xfrm>
            <a:off x="1401474" y="5950482"/>
            <a:ext cx="4580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BSW Lowest = high $20K, Highest = mid $30K</a:t>
            </a:r>
          </a:p>
        </p:txBody>
      </p:sp>
      <p:sp>
        <p:nvSpPr>
          <p:cNvPr id="10" name="TextBox 9"/>
          <p:cNvSpPr txBox="1"/>
          <p:nvPr/>
        </p:nvSpPr>
        <p:spPr>
          <a:xfrm>
            <a:off x="6303687" y="5931070"/>
            <a:ext cx="5094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MSW Lowest = low $30K, Highest = low/mid $40K</a:t>
            </a:r>
          </a:p>
        </p:txBody>
      </p:sp>
    </p:spTree>
    <p:extLst>
      <p:ext uri="{BB962C8B-B14F-4D97-AF65-F5344CB8AC3E}">
        <p14:creationId xmlns:p14="http://schemas.microsoft.com/office/powerpoint/2010/main" val="3781891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327392" y="0"/>
            <a:ext cx="11711782"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4800" b="1" dirty="0">
                <a:solidFill>
                  <a:schemeClr val="tx1">
                    <a:lumMod val="75000"/>
                    <a:lumOff val="25000"/>
                  </a:schemeClr>
                </a:solidFill>
                <a:latin typeface="+mn-lt"/>
              </a:rPr>
              <a:t>Wage Comparison by Employer Type – 5 Year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p:cNvSpPr txBox="1"/>
          <p:nvPr/>
        </p:nvSpPr>
        <p:spPr>
          <a:xfrm>
            <a:off x="480218" y="6018364"/>
            <a:ext cx="24664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*Negligible difference</a:t>
            </a:r>
          </a:p>
        </p:txBody>
      </p:sp>
      <p:sp>
        <p:nvSpPr>
          <p:cNvPr id="7" name="TextBox 6"/>
          <p:cNvSpPr txBox="1"/>
          <p:nvPr/>
        </p:nvSpPr>
        <p:spPr>
          <a:xfrm>
            <a:off x="4052103" y="5986784"/>
            <a:ext cx="81398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Highest: indicates employer type with the highest wage for each major category</a:t>
            </a:r>
          </a:p>
        </p:txBody>
      </p:sp>
      <p:graphicFrame>
        <p:nvGraphicFramePr>
          <p:cNvPr id="8" name="Content Placeholder 5"/>
          <p:cNvGraphicFramePr>
            <a:graphicFrameLocks/>
          </p:cNvGraphicFramePr>
          <p:nvPr/>
        </p:nvGraphicFramePr>
        <p:xfrm>
          <a:off x="1487054" y="1185279"/>
          <a:ext cx="9392458" cy="4750626"/>
        </p:xfrm>
        <a:graphic>
          <a:graphicData uri="http://schemas.openxmlformats.org/drawingml/2006/table">
            <a:tbl>
              <a:tblPr firstRow="1" bandRow="1">
                <a:tableStyleId>{3B4B98B0-60AC-42C2-AFA5-B58CD77FA1E5}</a:tableStyleId>
              </a:tblPr>
              <a:tblGrid>
                <a:gridCol w="4375470">
                  <a:extLst>
                    <a:ext uri="{9D8B030D-6E8A-4147-A177-3AD203B41FA5}">
                      <a16:colId xmlns:a16="http://schemas.microsoft.com/office/drawing/2014/main" val="1812001144"/>
                    </a:ext>
                  </a:extLst>
                </a:gridCol>
                <a:gridCol w="2516719">
                  <a:extLst>
                    <a:ext uri="{9D8B030D-6E8A-4147-A177-3AD203B41FA5}">
                      <a16:colId xmlns:a16="http://schemas.microsoft.com/office/drawing/2014/main" val="650171297"/>
                    </a:ext>
                  </a:extLst>
                </a:gridCol>
                <a:gridCol w="2500269">
                  <a:extLst>
                    <a:ext uri="{9D8B030D-6E8A-4147-A177-3AD203B41FA5}">
                      <a16:colId xmlns:a16="http://schemas.microsoft.com/office/drawing/2014/main" val="2355270981"/>
                    </a:ext>
                  </a:extLst>
                </a:gridCol>
              </a:tblGrid>
              <a:tr h="405460">
                <a:tc>
                  <a:txBody>
                    <a:bodyPr/>
                    <a:lstStyle/>
                    <a:p>
                      <a:endParaRPr lang="en-US" sz="2400" dirty="0"/>
                    </a:p>
                  </a:txBody>
                  <a:tcPr anchor="ctr"/>
                </a:tc>
                <a:tc>
                  <a:txBody>
                    <a:bodyPr/>
                    <a:lstStyle/>
                    <a:p>
                      <a:pPr marL="0" marR="0" algn="ctr">
                        <a:lnSpc>
                          <a:spcPct val="107000"/>
                        </a:lnSpc>
                        <a:spcBef>
                          <a:spcPts val="0"/>
                        </a:spcBef>
                        <a:spcAft>
                          <a:spcPts val="0"/>
                        </a:spcAft>
                      </a:pPr>
                      <a:r>
                        <a:rPr lang="en-US" sz="2400" dirty="0">
                          <a:effectLst/>
                        </a:rPr>
                        <a:t>BSW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MSW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4561158"/>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Child &amp; Youth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tc>
                  <a:txBody>
                    <a:bodyPr/>
                    <a:lstStyle/>
                    <a:p>
                      <a:pPr algn="ctr"/>
                      <a:endParaRPr lang="en-US" sz="2400" dirty="0"/>
                    </a:p>
                  </a:txBody>
                  <a:tcPr anchor="ctr"/>
                </a:tc>
                <a:extLst>
                  <a:ext uri="{0D108BD9-81ED-4DB2-BD59-A6C34878D82A}">
                    <a16:rowId xmlns:a16="http://schemas.microsoft.com/office/drawing/2014/main" val="1477863983"/>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Department of Human Resources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extLst>
                  <a:ext uri="{0D108BD9-81ED-4DB2-BD59-A6C34878D82A}">
                    <a16:rowId xmlns:a16="http://schemas.microsoft.com/office/drawing/2014/main" val="1549563796"/>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Education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extLst>
                  <a:ext uri="{0D108BD9-81ED-4DB2-BD59-A6C34878D82A}">
                    <a16:rowId xmlns:a16="http://schemas.microsoft.com/office/drawing/2014/main" val="3031855970"/>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Elderly &amp; Disabled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nchor="ctr"/>
                </a:tc>
                <a:tc>
                  <a:txBody>
                    <a:bodyPr/>
                    <a:lstStyle/>
                    <a:p>
                      <a:pPr algn="ctr"/>
                      <a:endParaRPr lang="en-US" sz="2400" dirty="0">
                        <a:solidFill>
                          <a:srgbClr val="00B050"/>
                        </a:solidFill>
                      </a:endParaRPr>
                    </a:p>
                  </a:txBody>
                  <a:tcPr anchor="ctr"/>
                </a:tc>
                <a:extLst>
                  <a:ext uri="{0D108BD9-81ED-4DB2-BD59-A6C34878D82A}">
                    <a16:rowId xmlns:a16="http://schemas.microsoft.com/office/drawing/2014/main" val="1610181978"/>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Hospital/ Clinic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Highest</a:t>
                      </a:r>
                    </a:p>
                  </a:txBody>
                  <a:tcPr anchor="ctr"/>
                </a:tc>
                <a:extLst>
                  <a:ext uri="{0D108BD9-81ED-4DB2-BD59-A6C34878D82A}">
                    <a16:rowId xmlns:a16="http://schemas.microsoft.com/office/drawing/2014/main" val="58128337"/>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Mental Health/ Substance Abuse Treatment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extLst>
                  <a:ext uri="{0D108BD9-81ED-4DB2-BD59-A6C34878D82A}">
                    <a16:rowId xmlns:a16="http://schemas.microsoft.com/office/drawing/2014/main" val="3383672534"/>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Other Government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B05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B050"/>
                        </a:solidFill>
                      </a:endParaRPr>
                    </a:p>
                  </a:txBody>
                  <a:tcPr anchor="ctr"/>
                </a:tc>
                <a:extLst>
                  <a:ext uri="{0D108BD9-81ED-4DB2-BD59-A6C34878D82A}">
                    <a16:rowId xmlns:a16="http://schemas.microsoft.com/office/drawing/2014/main" val="6744396"/>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Services &amp; Advocacy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accent1"/>
                        </a:solidFill>
                      </a:endParaRPr>
                    </a:p>
                  </a:txBody>
                  <a:tcPr anchor="ctr"/>
                </a:tc>
                <a:extLst>
                  <a:ext uri="{0D108BD9-81ED-4DB2-BD59-A6C34878D82A}">
                    <a16:rowId xmlns:a16="http://schemas.microsoft.com/office/drawing/2014/main" val="919848019"/>
                  </a:ext>
                </a:extLst>
              </a:tr>
              <a:tr h="405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Other Sectors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Lowest</a:t>
                      </a:r>
                    </a:p>
                  </a:txBody>
                  <a:tcPr anchor="ctr"/>
                </a:tc>
                <a:extLst>
                  <a:ext uri="{0D108BD9-81ED-4DB2-BD59-A6C34878D82A}">
                    <a16:rowId xmlns:a16="http://schemas.microsoft.com/office/drawing/2014/main" val="1468526858"/>
                  </a:ext>
                </a:extLst>
              </a:tr>
            </a:tbl>
          </a:graphicData>
        </a:graphic>
      </p:graphicFrame>
      <p:sp>
        <p:nvSpPr>
          <p:cNvPr id="9" name="TextBox 8"/>
          <p:cNvSpPr txBox="1"/>
          <p:nvPr/>
        </p:nvSpPr>
        <p:spPr>
          <a:xfrm>
            <a:off x="2055460" y="2082800"/>
            <a:ext cx="7844997" cy="2800767"/>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Difference between BSW &amp; MSW average wages across all employer types 5 year after graduation = $6,805</a:t>
            </a:r>
          </a:p>
        </p:txBody>
      </p:sp>
    </p:spTree>
    <p:extLst>
      <p:ext uri="{BB962C8B-B14F-4D97-AF65-F5344CB8AC3E}">
        <p14:creationId xmlns:p14="http://schemas.microsoft.com/office/powerpoint/2010/main" val="14515680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Alabama License, Employer Types, &amp; Wages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4309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E1F343-D453-41E6-A123-7B0928081E62}"/>
              </a:ext>
            </a:extLst>
          </p:cNvPr>
          <p:cNvSpPr>
            <a:spLocks noGrp="1"/>
          </p:cNvSpPr>
          <p:nvPr>
            <p:ph type="title"/>
          </p:nvPr>
        </p:nvSpPr>
        <p:spPr>
          <a:xfrm>
            <a:off x="1154083" y="555654"/>
            <a:ext cx="10058400" cy="866503"/>
          </a:xfrm>
        </p:spPr>
        <p:txBody>
          <a:bodyPr/>
          <a:lstStyle/>
          <a:p>
            <a:pPr algn="ctr"/>
            <a:r>
              <a:rPr lang="en-US" b="1" dirty="0">
                <a:latin typeface="+mn-lt"/>
              </a:rPr>
              <a:t>Key Trends in Social Work Licensure </a:t>
            </a:r>
          </a:p>
        </p:txBody>
      </p:sp>
      <p:sp>
        <p:nvSpPr>
          <p:cNvPr id="6" name="Content Placeholder 5">
            <a:extLst>
              <a:ext uri="{FF2B5EF4-FFF2-40B4-BE49-F238E27FC236}">
                <a16:creationId xmlns:a16="http://schemas.microsoft.com/office/drawing/2014/main" id="{1156B896-7386-46B6-90F3-720A7899E95B}"/>
              </a:ext>
            </a:extLst>
          </p:cNvPr>
          <p:cNvSpPr>
            <a:spLocks noGrp="1"/>
          </p:cNvSpPr>
          <p:nvPr>
            <p:ph idx="1"/>
          </p:nvPr>
        </p:nvSpPr>
        <p:spPr/>
        <p:txBody>
          <a:bodyPr/>
          <a:lstStyle/>
          <a:p>
            <a:pPr marL="457200" indent="-228600">
              <a:buFont typeface="Arial" panose="020B0604020202020204" pitchFamily="34" charset="0"/>
              <a:buChar char="•"/>
            </a:pPr>
            <a:r>
              <a:rPr lang="en-US" sz="2800" dirty="0"/>
              <a:t>A higher percentage of white graduates than AA have obtained their license. </a:t>
            </a:r>
          </a:p>
          <a:p>
            <a:pPr marL="457200" indent="-228600">
              <a:buFont typeface="Arial" panose="020B0604020202020204" pitchFamily="34" charset="0"/>
              <a:buChar char="•"/>
            </a:pPr>
            <a:r>
              <a:rPr lang="en-US" sz="2800" dirty="0"/>
              <a:t>MSW graduates are more likely to have a license than BSW.</a:t>
            </a:r>
          </a:p>
          <a:p>
            <a:pPr marL="457200" indent="-228600">
              <a:buFont typeface="Arial" panose="020B0604020202020204" pitchFamily="34" charset="0"/>
              <a:buChar char="•"/>
            </a:pPr>
            <a:r>
              <a:rPr lang="en-US" sz="2800" dirty="0"/>
              <a:t>The largest number of licensed graduates work for Hospital/Clinic and DHR.</a:t>
            </a:r>
          </a:p>
          <a:p>
            <a:pPr marL="749808" lvl="1" indent="-228600">
              <a:buFont typeface="Arial" panose="020B0604020202020204" pitchFamily="34" charset="0"/>
              <a:buChar char="•"/>
            </a:pPr>
            <a:r>
              <a:rPr lang="en-US" sz="2400" dirty="0"/>
              <a:t>About half of BSW graduates with a license work for DHR . </a:t>
            </a:r>
          </a:p>
          <a:p>
            <a:pPr marL="749808" lvl="1" indent="-228600">
              <a:buFont typeface="Arial" panose="020B0604020202020204" pitchFamily="34" charset="0"/>
              <a:buChar char="•"/>
            </a:pPr>
            <a:r>
              <a:rPr lang="en-US" sz="2400" dirty="0"/>
              <a:t>2/3rds of MSW graduate with a license are employed by either DHR or an employer type that indicates they are practicing in a clinical capacity.</a:t>
            </a:r>
          </a:p>
          <a:p>
            <a:pPr marL="704088" lvl="2" indent="0">
              <a:buNone/>
            </a:pPr>
            <a:endParaRPr lang="en-US" dirty="0"/>
          </a:p>
        </p:txBody>
      </p:sp>
      <p:sp>
        <p:nvSpPr>
          <p:cNvPr id="4" name="Slide Number Placeholder 3">
            <a:extLst>
              <a:ext uri="{FF2B5EF4-FFF2-40B4-BE49-F238E27FC236}">
                <a16:creationId xmlns:a16="http://schemas.microsoft.com/office/drawing/2014/main" id="{CBFC7E15-DB59-42E3-A5A5-AD3ECA7618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3516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660" y="248504"/>
            <a:ext cx="10058400" cy="1006540"/>
          </a:xfrm>
        </p:spPr>
        <p:txBody>
          <a:bodyPr>
            <a:normAutofit/>
          </a:bodyPr>
          <a:lstStyle/>
          <a:p>
            <a:pPr algn="ctr"/>
            <a:r>
              <a:rPr lang="en-US" b="1" dirty="0">
                <a:latin typeface="+mn-lt"/>
              </a:rPr>
              <a:t>Licensed Graduates &amp; Wages</a:t>
            </a:r>
          </a:p>
        </p:txBody>
      </p:sp>
      <p:sp>
        <p:nvSpPr>
          <p:cNvPr id="3" name="Content Placeholder 2"/>
          <p:cNvSpPr>
            <a:spLocks noGrp="1"/>
          </p:cNvSpPr>
          <p:nvPr>
            <p:ph idx="1"/>
          </p:nvPr>
        </p:nvSpPr>
        <p:spPr>
          <a:xfrm>
            <a:off x="1097280" y="1255044"/>
            <a:ext cx="10058400" cy="4840956"/>
          </a:xfrm>
        </p:spPr>
        <p:txBody>
          <a:bodyPr>
            <a:normAutofit fontScale="92500" lnSpcReduction="10000"/>
          </a:bodyPr>
          <a:lstStyle/>
          <a:p>
            <a:pPr marL="0" indent="0">
              <a:buNone/>
            </a:pPr>
            <a:r>
              <a:rPr lang="en-US" sz="2800" b="1" dirty="0"/>
              <a:t>1 Year</a:t>
            </a:r>
          </a:p>
          <a:p>
            <a:pPr marL="457200" indent="-457200">
              <a:lnSpc>
                <a:spcPct val="100000"/>
              </a:lnSpc>
              <a:buFont typeface="Courier New" panose="02070309020205020404" pitchFamily="49" charset="0"/>
              <a:buChar char="o"/>
            </a:pPr>
            <a:r>
              <a:rPr lang="en-US" sz="2600" dirty="0"/>
              <a:t>Mean wages increase with license and more advanced license</a:t>
            </a:r>
          </a:p>
          <a:p>
            <a:pPr marL="457200" indent="-457200">
              <a:lnSpc>
                <a:spcPct val="100000"/>
              </a:lnSpc>
              <a:buFont typeface="Courier New" panose="02070309020205020404" pitchFamily="49" charset="0"/>
              <a:buChar char="o"/>
            </a:pPr>
            <a:endParaRPr lang="en-US" dirty="0"/>
          </a:p>
          <a:p>
            <a:pPr marL="0" indent="0">
              <a:buNone/>
            </a:pPr>
            <a:endParaRPr lang="en-US" sz="2800" b="1" dirty="0"/>
          </a:p>
          <a:p>
            <a:pPr marL="0" indent="0">
              <a:buNone/>
            </a:pPr>
            <a:r>
              <a:rPr lang="en-US" sz="2800" b="1" dirty="0"/>
              <a:t>5 Years</a:t>
            </a:r>
          </a:p>
          <a:p>
            <a:pPr marL="457200" indent="-457200">
              <a:buFont typeface="Courier New" panose="02070309020205020404" pitchFamily="49" charset="0"/>
              <a:buChar char="o"/>
            </a:pPr>
            <a:r>
              <a:rPr lang="en-US" sz="2600" dirty="0"/>
              <a:t>Mean wages increase with license and more advanced license   </a:t>
            </a:r>
          </a:p>
          <a:p>
            <a:pPr marL="457200" indent="-457200">
              <a:buFont typeface="Courier New" panose="02070309020205020404" pitchFamily="49" charset="0"/>
              <a:buChar char="o"/>
            </a:pPr>
            <a:r>
              <a:rPr lang="en-US" sz="2600" dirty="0"/>
              <a:t> </a:t>
            </a:r>
          </a:p>
          <a:p>
            <a:pPr marL="457200" indent="-457200">
              <a:buFont typeface="Courier New" panose="02070309020205020404" pitchFamily="49" charset="0"/>
              <a:buChar char="o"/>
            </a:pPr>
            <a:endParaRPr lang="en-US" sz="2600" dirty="0">
              <a:solidFill>
                <a:srgbClr val="FF0000"/>
              </a:solidFill>
            </a:endParaRPr>
          </a:p>
          <a:p>
            <a:pPr marL="457200" indent="-457200">
              <a:buFont typeface="Courier New" panose="02070309020205020404" pitchFamily="49" charset="0"/>
              <a:buChar char="o"/>
            </a:pPr>
            <a:r>
              <a:rPr lang="en-US" sz="2600" u="sng" dirty="0"/>
              <a:t>Mean wage of LICSW lower than LMSW</a:t>
            </a:r>
          </a:p>
          <a:p>
            <a:pPr marL="457200" indent="-457200">
              <a:buFont typeface="Courier New" panose="02070309020205020404" pitchFamily="49" charset="0"/>
              <a:buChar char="o"/>
            </a:pPr>
            <a:r>
              <a:rPr lang="en-US" sz="2600" dirty="0"/>
              <a:t>Wages for all levels at 5 years higher than at 1 year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5" name="Table 4"/>
          <p:cNvGraphicFramePr>
            <a:graphicFrameLocks noGrp="1"/>
          </p:cNvGraphicFramePr>
          <p:nvPr/>
        </p:nvGraphicFramePr>
        <p:xfrm>
          <a:off x="1559561" y="2261584"/>
          <a:ext cx="6231890" cy="741680"/>
        </p:xfrm>
        <a:graphic>
          <a:graphicData uri="http://schemas.openxmlformats.org/drawingml/2006/table">
            <a:tbl>
              <a:tblPr firstRow="1" bandRow="1">
                <a:tableStyleId>{5C22544A-7EE6-4342-B048-85BDC9FD1C3A}</a:tableStyleId>
              </a:tblPr>
              <a:tblGrid>
                <a:gridCol w="2040889">
                  <a:extLst>
                    <a:ext uri="{9D8B030D-6E8A-4147-A177-3AD203B41FA5}">
                      <a16:colId xmlns:a16="http://schemas.microsoft.com/office/drawing/2014/main" val="3405001649"/>
                    </a:ext>
                  </a:extLst>
                </a:gridCol>
                <a:gridCol w="2038350">
                  <a:extLst>
                    <a:ext uri="{9D8B030D-6E8A-4147-A177-3AD203B41FA5}">
                      <a16:colId xmlns:a16="http://schemas.microsoft.com/office/drawing/2014/main" val="1970614351"/>
                    </a:ext>
                  </a:extLst>
                </a:gridCol>
                <a:gridCol w="2152651">
                  <a:extLst>
                    <a:ext uri="{9D8B030D-6E8A-4147-A177-3AD203B41FA5}">
                      <a16:colId xmlns:a16="http://schemas.microsoft.com/office/drawing/2014/main" val="1297042437"/>
                    </a:ext>
                  </a:extLst>
                </a:gridCol>
              </a:tblGrid>
              <a:tr h="370840">
                <a:tc>
                  <a:txBody>
                    <a:bodyPr/>
                    <a:lstStyle/>
                    <a:p>
                      <a:r>
                        <a:rPr lang="en-US" dirty="0"/>
                        <a:t>No license</a:t>
                      </a:r>
                    </a:p>
                  </a:txBody>
                  <a:tcPr/>
                </a:tc>
                <a:tc>
                  <a:txBody>
                    <a:bodyPr/>
                    <a:lstStyle/>
                    <a:p>
                      <a:r>
                        <a:rPr lang="en-US" dirty="0"/>
                        <a:t>LBSW</a:t>
                      </a:r>
                    </a:p>
                  </a:txBody>
                  <a:tcPr/>
                </a:tc>
                <a:tc>
                  <a:txBody>
                    <a:bodyPr/>
                    <a:lstStyle/>
                    <a:p>
                      <a:r>
                        <a:rPr lang="en-US" dirty="0"/>
                        <a:t>LMSW</a:t>
                      </a:r>
                    </a:p>
                  </a:txBody>
                  <a:tcPr/>
                </a:tc>
                <a:extLst>
                  <a:ext uri="{0D108BD9-81ED-4DB2-BD59-A6C34878D82A}">
                    <a16:rowId xmlns:a16="http://schemas.microsoft.com/office/drawing/2014/main" val="2331324018"/>
                  </a:ext>
                </a:extLst>
              </a:tr>
              <a:tr h="370840">
                <a:tc>
                  <a:txBody>
                    <a:bodyPr/>
                    <a:lstStyle/>
                    <a:p>
                      <a:r>
                        <a:rPr lang="en-US" sz="1800" kern="1200" dirty="0">
                          <a:solidFill>
                            <a:schemeClr val="dk1"/>
                          </a:solidFill>
                          <a:effectLst/>
                          <a:latin typeface="+mn-lt"/>
                          <a:ea typeface="+mn-ea"/>
                          <a:cs typeface="+mn-cs"/>
                        </a:rPr>
                        <a:t>$26,694</a:t>
                      </a:r>
                      <a:endParaRPr lang="en-US" dirty="0"/>
                    </a:p>
                  </a:txBody>
                  <a:tcPr/>
                </a:tc>
                <a:tc>
                  <a:txBody>
                    <a:bodyPr/>
                    <a:lstStyle/>
                    <a:p>
                      <a:r>
                        <a:rPr lang="en-US" sz="1800" kern="1200" dirty="0">
                          <a:solidFill>
                            <a:schemeClr val="dk1"/>
                          </a:solidFill>
                          <a:effectLst/>
                          <a:latin typeface="+mn-lt"/>
                          <a:ea typeface="+mn-ea"/>
                          <a:cs typeface="+mn-cs"/>
                        </a:rPr>
                        <a:t>$29,631</a:t>
                      </a:r>
                      <a:endParaRPr lang="en-US" dirty="0"/>
                    </a:p>
                  </a:txBody>
                  <a:tcPr/>
                </a:tc>
                <a:tc>
                  <a:txBody>
                    <a:bodyPr/>
                    <a:lstStyle/>
                    <a:p>
                      <a:r>
                        <a:rPr lang="en-US" sz="1800" kern="1200" dirty="0">
                          <a:solidFill>
                            <a:schemeClr val="dk1"/>
                          </a:solidFill>
                          <a:effectLst/>
                          <a:latin typeface="+mn-lt"/>
                          <a:ea typeface="+mn-ea"/>
                          <a:cs typeface="+mn-cs"/>
                        </a:rPr>
                        <a:t>$35,765</a:t>
                      </a:r>
                      <a:endParaRPr lang="en-US" dirty="0"/>
                    </a:p>
                  </a:txBody>
                  <a:tcPr/>
                </a:tc>
                <a:extLst>
                  <a:ext uri="{0D108BD9-81ED-4DB2-BD59-A6C34878D82A}">
                    <a16:rowId xmlns:a16="http://schemas.microsoft.com/office/drawing/2014/main" val="2637911676"/>
                  </a:ext>
                </a:extLst>
              </a:tr>
            </a:tbl>
          </a:graphicData>
        </a:graphic>
      </p:graphicFrame>
      <p:graphicFrame>
        <p:nvGraphicFramePr>
          <p:cNvPr id="7" name="Table 6"/>
          <p:cNvGraphicFramePr>
            <a:graphicFrameLocks noGrp="1"/>
          </p:cNvGraphicFramePr>
          <p:nvPr/>
        </p:nvGraphicFramePr>
        <p:xfrm>
          <a:off x="1559560" y="4009804"/>
          <a:ext cx="8128000" cy="93769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166108987"/>
                    </a:ext>
                  </a:extLst>
                </a:gridCol>
                <a:gridCol w="2032000">
                  <a:extLst>
                    <a:ext uri="{9D8B030D-6E8A-4147-A177-3AD203B41FA5}">
                      <a16:colId xmlns:a16="http://schemas.microsoft.com/office/drawing/2014/main" val="2363434168"/>
                    </a:ext>
                  </a:extLst>
                </a:gridCol>
                <a:gridCol w="2032000">
                  <a:extLst>
                    <a:ext uri="{9D8B030D-6E8A-4147-A177-3AD203B41FA5}">
                      <a16:colId xmlns:a16="http://schemas.microsoft.com/office/drawing/2014/main" val="2068025670"/>
                    </a:ext>
                  </a:extLst>
                </a:gridCol>
                <a:gridCol w="2032000">
                  <a:extLst>
                    <a:ext uri="{9D8B030D-6E8A-4147-A177-3AD203B41FA5}">
                      <a16:colId xmlns:a16="http://schemas.microsoft.com/office/drawing/2014/main" val="455629194"/>
                    </a:ext>
                  </a:extLst>
                </a:gridCol>
              </a:tblGrid>
              <a:tr h="468846">
                <a:tc>
                  <a:txBody>
                    <a:bodyPr/>
                    <a:lstStyle/>
                    <a:p>
                      <a:r>
                        <a:rPr lang="en-US" dirty="0"/>
                        <a:t>No license</a:t>
                      </a:r>
                    </a:p>
                  </a:txBody>
                  <a:tcPr/>
                </a:tc>
                <a:tc>
                  <a:txBody>
                    <a:bodyPr/>
                    <a:lstStyle/>
                    <a:p>
                      <a:r>
                        <a:rPr lang="en-US" dirty="0"/>
                        <a:t>LBSW</a:t>
                      </a:r>
                    </a:p>
                  </a:txBody>
                  <a:tcPr/>
                </a:tc>
                <a:tc>
                  <a:txBody>
                    <a:bodyPr/>
                    <a:lstStyle/>
                    <a:p>
                      <a:r>
                        <a:rPr lang="en-US" dirty="0"/>
                        <a:t>LMSW</a:t>
                      </a:r>
                    </a:p>
                  </a:txBody>
                  <a:tcPr/>
                </a:tc>
                <a:tc>
                  <a:txBody>
                    <a:bodyPr/>
                    <a:lstStyle/>
                    <a:p>
                      <a:r>
                        <a:rPr lang="en-US" dirty="0"/>
                        <a:t>LICSW</a:t>
                      </a:r>
                    </a:p>
                  </a:txBody>
                  <a:tcPr/>
                </a:tc>
                <a:extLst>
                  <a:ext uri="{0D108BD9-81ED-4DB2-BD59-A6C34878D82A}">
                    <a16:rowId xmlns:a16="http://schemas.microsoft.com/office/drawing/2014/main" val="3519402127"/>
                  </a:ext>
                </a:extLst>
              </a:tr>
              <a:tr h="468846">
                <a:tc>
                  <a:txBody>
                    <a:bodyPr/>
                    <a:lstStyle/>
                    <a:p>
                      <a:r>
                        <a:rPr lang="en-US" sz="1800" kern="1200" dirty="0">
                          <a:solidFill>
                            <a:schemeClr val="dk1"/>
                          </a:solidFill>
                          <a:effectLst/>
                          <a:latin typeface="+mn-lt"/>
                          <a:ea typeface="+mn-ea"/>
                          <a:cs typeface="+mn-cs"/>
                        </a:rPr>
                        <a:t>$33,555</a:t>
                      </a:r>
                      <a:endParaRPr lang="en-US" dirty="0"/>
                    </a:p>
                  </a:txBody>
                  <a:tcPr/>
                </a:tc>
                <a:tc>
                  <a:txBody>
                    <a:bodyPr/>
                    <a:lstStyle/>
                    <a:p>
                      <a:r>
                        <a:rPr lang="en-US" sz="1800" kern="1200" dirty="0">
                          <a:solidFill>
                            <a:schemeClr val="dk1"/>
                          </a:solidFill>
                          <a:effectLst/>
                          <a:latin typeface="+mn-lt"/>
                          <a:ea typeface="+mn-ea"/>
                          <a:cs typeface="+mn-cs"/>
                        </a:rPr>
                        <a:t>$35,101</a:t>
                      </a:r>
                      <a:endParaRPr lang="en-US" dirty="0"/>
                    </a:p>
                  </a:txBody>
                  <a:tcPr/>
                </a:tc>
                <a:tc>
                  <a:txBody>
                    <a:bodyPr/>
                    <a:lstStyle/>
                    <a:p>
                      <a:r>
                        <a:rPr lang="en-US" sz="1800" kern="1200" dirty="0">
                          <a:solidFill>
                            <a:schemeClr val="dk1"/>
                          </a:solidFill>
                          <a:effectLst/>
                          <a:latin typeface="+mn-lt"/>
                          <a:ea typeface="+mn-ea"/>
                          <a:cs typeface="+mn-cs"/>
                        </a:rPr>
                        <a:t>$39,907</a:t>
                      </a:r>
                      <a:endParaRPr lang="en-US" dirty="0"/>
                    </a:p>
                  </a:txBody>
                  <a:tcPr/>
                </a:tc>
                <a:tc>
                  <a:txBody>
                    <a:bodyPr/>
                    <a:lstStyle/>
                    <a:p>
                      <a:r>
                        <a:rPr lang="en-US" sz="1800" kern="1200" dirty="0">
                          <a:solidFill>
                            <a:schemeClr val="dk1"/>
                          </a:solidFill>
                          <a:effectLst/>
                          <a:latin typeface="+mn-lt"/>
                          <a:ea typeface="+mn-ea"/>
                          <a:cs typeface="+mn-cs"/>
                        </a:rPr>
                        <a:t>$37,682</a:t>
                      </a:r>
                      <a:endParaRPr lang="en-US" dirty="0"/>
                    </a:p>
                  </a:txBody>
                  <a:tcPr/>
                </a:tc>
                <a:extLst>
                  <a:ext uri="{0D108BD9-81ED-4DB2-BD59-A6C34878D82A}">
                    <a16:rowId xmlns:a16="http://schemas.microsoft.com/office/drawing/2014/main" val="3102859238"/>
                  </a:ext>
                </a:extLst>
              </a:tr>
            </a:tbl>
          </a:graphicData>
        </a:graphic>
      </p:graphicFrame>
    </p:spTree>
    <p:extLst>
      <p:ext uri="{BB962C8B-B14F-4D97-AF65-F5344CB8AC3E}">
        <p14:creationId xmlns:p14="http://schemas.microsoft.com/office/powerpoint/2010/main" val="359741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Findings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351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91F6-B673-4EEC-A6A1-E0A2397C49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23172E-E5D6-443D-BCEF-CC5F1038FA5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874E5E0-B538-4519-952B-C88D18961131}"/>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a:t>
            </a:fld>
            <a:endParaRPr lang="en-US">
              <a:solidFill>
                <a:srgbClr val="46464A">
                  <a:lumMod val="60000"/>
                  <a:lumOff val="40000"/>
                </a:srgbClr>
              </a:solidFill>
            </a:endParaRPr>
          </a:p>
        </p:txBody>
      </p:sp>
      <p:pic>
        <p:nvPicPr>
          <p:cNvPr id="6" name="Picture 5">
            <a:extLst>
              <a:ext uri="{FF2B5EF4-FFF2-40B4-BE49-F238E27FC236}">
                <a16:creationId xmlns:a16="http://schemas.microsoft.com/office/drawing/2014/main" id="{045F454F-CEDF-48CD-97C1-8F15A9ED6952}"/>
              </a:ext>
            </a:extLst>
          </p:cNvPr>
          <p:cNvPicPr>
            <a:picLocks noChangeAspect="1"/>
          </p:cNvPicPr>
          <p:nvPr/>
        </p:nvPicPr>
        <p:blipFill rotWithShape="1">
          <a:blip r:embed="rId2"/>
          <a:srcRect l="7359"/>
          <a:stretch/>
        </p:blipFill>
        <p:spPr>
          <a:xfrm>
            <a:off x="935420" y="0"/>
            <a:ext cx="10595181" cy="6858000"/>
          </a:xfrm>
          <a:prstGeom prst="rect">
            <a:avLst/>
          </a:prstGeom>
        </p:spPr>
      </p:pic>
    </p:spTree>
    <p:extLst>
      <p:ext uri="{BB962C8B-B14F-4D97-AF65-F5344CB8AC3E}">
        <p14:creationId xmlns:p14="http://schemas.microsoft.com/office/powerpoint/2010/main" val="35451032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90654"/>
          </a:xfrm>
        </p:spPr>
        <p:txBody>
          <a:bodyPr/>
          <a:lstStyle/>
          <a:p>
            <a:pPr algn="ctr"/>
            <a:r>
              <a:rPr lang="en-US" b="1" dirty="0">
                <a:latin typeface="+mn-lt"/>
              </a:rPr>
              <a:t>Overall findings</a:t>
            </a:r>
          </a:p>
        </p:txBody>
      </p:sp>
      <p:sp>
        <p:nvSpPr>
          <p:cNvPr id="3" name="Content Placeholder 2"/>
          <p:cNvSpPr>
            <a:spLocks noGrp="1"/>
          </p:cNvSpPr>
          <p:nvPr>
            <p:ph idx="1"/>
          </p:nvPr>
        </p:nvSpPr>
        <p:spPr>
          <a:xfrm>
            <a:off x="1097280" y="1492702"/>
            <a:ext cx="10233800" cy="4751638"/>
          </a:xfrm>
        </p:spPr>
        <p:txBody>
          <a:bodyPr>
            <a:normAutofit/>
          </a:bodyPr>
          <a:lstStyle/>
          <a:p>
            <a:pPr marL="457200" lvl="0" indent="-457200">
              <a:buFont typeface="Courier New" panose="02070309020205020404" pitchFamily="49" charset="0"/>
              <a:buChar char="o"/>
            </a:pPr>
            <a:r>
              <a:rPr lang="en-US" sz="2800" dirty="0"/>
              <a:t>Large proportion of social work graduates found employed in Alabama soon after graduation;</a:t>
            </a:r>
          </a:p>
          <a:p>
            <a:pPr marL="457200" lvl="0" indent="-457200">
              <a:buFont typeface="Courier New" panose="02070309020205020404" pitchFamily="49" charset="0"/>
              <a:buChar char="o"/>
            </a:pPr>
            <a:r>
              <a:rPr lang="en-US" sz="2800" dirty="0"/>
              <a:t>Large proportion of social work graduates are working for social work-related employers;</a:t>
            </a:r>
          </a:p>
          <a:p>
            <a:pPr marL="457200" lvl="0" indent="-457200">
              <a:buFont typeface="Courier New" panose="02070309020205020404" pitchFamily="49" charset="0"/>
              <a:buChar char="o"/>
            </a:pPr>
            <a:r>
              <a:rPr lang="en-US" sz="2800" dirty="0"/>
              <a:t>Social workers who earned a graduate degree are compensated with higher wages;</a:t>
            </a:r>
          </a:p>
          <a:p>
            <a:pPr marL="457200" lvl="0" indent="-457200">
              <a:buFont typeface="Courier New" panose="02070309020205020404" pitchFamily="49" charset="0"/>
              <a:buChar char="o"/>
            </a:pPr>
            <a:r>
              <a:rPr lang="en-US" sz="2800" dirty="0"/>
              <a:t>Obtaining a social work license yields additional compensation in workplaces where there are jobs requiring that level of credential;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8736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90654"/>
          </a:xfrm>
        </p:spPr>
        <p:txBody>
          <a:bodyPr/>
          <a:lstStyle/>
          <a:p>
            <a:pPr algn="ctr"/>
            <a:r>
              <a:rPr lang="en-US" b="1" dirty="0">
                <a:latin typeface="+mn-lt"/>
              </a:rPr>
              <a:t>Overall findings</a:t>
            </a:r>
          </a:p>
        </p:txBody>
      </p:sp>
      <p:sp>
        <p:nvSpPr>
          <p:cNvPr id="3" name="Content Placeholder 2"/>
          <p:cNvSpPr>
            <a:spLocks noGrp="1"/>
          </p:cNvSpPr>
          <p:nvPr>
            <p:ph idx="1"/>
          </p:nvPr>
        </p:nvSpPr>
        <p:spPr>
          <a:xfrm>
            <a:off x="1097280" y="1771650"/>
            <a:ext cx="10233800" cy="4472690"/>
          </a:xfrm>
        </p:spPr>
        <p:txBody>
          <a:bodyPr>
            <a:normAutofit/>
          </a:bodyPr>
          <a:lstStyle/>
          <a:p>
            <a:pPr marL="457200" indent="-457200">
              <a:buFont typeface="Courier New" panose="02070309020205020404" pitchFamily="49" charset="0"/>
              <a:buChar char="o"/>
            </a:pPr>
            <a:r>
              <a:rPr lang="en-US" sz="2800" dirty="0"/>
              <a:t>Licensure rates for those working in social work are low; </a:t>
            </a:r>
          </a:p>
          <a:p>
            <a:pPr marL="457200" indent="-457200">
              <a:buFont typeface="Courier New" panose="02070309020205020404" pitchFamily="49" charset="0"/>
              <a:buChar char="o"/>
            </a:pPr>
            <a:r>
              <a:rPr lang="en-US" sz="2800" dirty="0"/>
              <a:t>Overall wages are compressed at the lower end of the middle class; and</a:t>
            </a:r>
          </a:p>
          <a:p>
            <a:pPr marL="457200" indent="-457200">
              <a:buFont typeface="Courier New" panose="02070309020205020404" pitchFamily="49" charset="0"/>
              <a:buChar char="o"/>
            </a:pPr>
            <a:r>
              <a:rPr lang="en-US" sz="2800" dirty="0"/>
              <a:t>Wages for employers hiring in some high demand fields (i.e., Mental Health/Substance Use Treatment) are lower than for employers focused on Other Sector</a:t>
            </a:r>
          </a:p>
          <a:p>
            <a:pPr marL="457200" indent="-457200">
              <a:buFont typeface="Courier New" panose="02070309020205020404" pitchFamily="49" charset="0"/>
              <a:buChar char="o"/>
            </a:pP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5735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68440"/>
          </a:xfrm>
        </p:spPr>
        <p:txBody>
          <a:bodyPr>
            <a:normAutofit/>
          </a:bodyPr>
          <a:lstStyle/>
          <a:p>
            <a:pPr algn="ctr"/>
            <a:r>
              <a:rPr lang="en-US" b="1" dirty="0">
                <a:latin typeface="+mn-lt"/>
              </a:rPr>
              <a:t>Policy Recommendations</a:t>
            </a:r>
          </a:p>
        </p:txBody>
      </p:sp>
      <p:sp>
        <p:nvSpPr>
          <p:cNvPr id="3" name="Content Placeholder 2"/>
          <p:cNvSpPr>
            <a:spLocks noGrp="1"/>
          </p:cNvSpPr>
          <p:nvPr>
            <p:ph idx="1"/>
          </p:nvPr>
        </p:nvSpPr>
        <p:spPr>
          <a:xfrm>
            <a:off x="1097280" y="1466850"/>
            <a:ext cx="10058400" cy="4402244"/>
          </a:xfrm>
        </p:spPr>
        <p:txBody>
          <a:bodyPr>
            <a:normAutofit fontScale="92500" lnSpcReduction="20000"/>
          </a:bodyPr>
          <a:lstStyle/>
          <a:p>
            <a:pPr marL="463550" indent="-463550">
              <a:buFont typeface="Courier New" panose="02070309020205020404" pitchFamily="49" charset="0"/>
              <a:buChar char="o"/>
            </a:pPr>
            <a:r>
              <a:rPr lang="en-US" sz="2800" dirty="0"/>
              <a:t>Incentivize the diversification of the social work profession in regard to critical shortage areas (i.e., rural areas) </a:t>
            </a:r>
          </a:p>
          <a:p>
            <a:pPr marL="463550" indent="-463550">
              <a:buFont typeface="Courier New" panose="02070309020205020404" pitchFamily="49" charset="0"/>
              <a:buChar char="o"/>
            </a:pPr>
            <a:r>
              <a:rPr lang="en-US" sz="2800" dirty="0"/>
              <a:t>Incentivize obtaining licensure</a:t>
            </a:r>
          </a:p>
          <a:p>
            <a:pPr marL="463550" indent="-463550">
              <a:buFont typeface="Courier New" panose="02070309020205020404" pitchFamily="49" charset="0"/>
              <a:buChar char="o"/>
            </a:pPr>
            <a:r>
              <a:rPr lang="en-US" sz="2800" dirty="0"/>
              <a:t>Address pass rates </a:t>
            </a:r>
          </a:p>
          <a:p>
            <a:pPr marL="463550" indent="-463550">
              <a:buFont typeface="Courier New" panose="02070309020205020404" pitchFamily="49" charset="0"/>
              <a:buChar char="o"/>
            </a:pPr>
            <a:r>
              <a:rPr lang="en-US" sz="2800" dirty="0"/>
              <a:t>Government, Universities, &amp; Employers collaborate to </a:t>
            </a:r>
          </a:p>
          <a:p>
            <a:pPr marL="1314450" lvl="1" indent="-400050">
              <a:buFont typeface="Courier New" panose="02070309020205020404" pitchFamily="49" charset="0"/>
              <a:buChar char="o"/>
            </a:pPr>
            <a:r>
              <a:rPr lang="en-US" sz="2600" dirty="0"/>
              <a:t>recruit more students, </a:t>
            </a:r>
          </a:p>
          <a:p>
            <a:pPr marL="1314450" lvl="1" indent="-400050">
              <a:buFont typeface="Courier New" panose="02070309020205020404" pitchFamily="49" charset="0"/>
              <a:buChar char="o"/>
            </a:pPr>
            <a:r>
              <a:rPr lang="en-US" sz="2600" dirty="0"/>
              <a:t>advocate for salaries commensurate with degree and licensure costs and value </a:t>
            </a:r>
          </a:p>
          <a:p>
            <a:pPr marL="1314450" lvl="1" indent="-400050">
              <a:buFont typeface="Courier New" panose="02070309020205020404" pitchFamily="49" charset="0"/>
              <a:buChar char="o"/>
            </a:pPr>
            <a:r>
              <a:rPr lang="en-US" sz="2600" dirty="0"/>
              <a:t>advocate for increases in salary for mental health/ drug abuse treatment and child &amp; youth work</a:t>
            </a:r>
          </a:p>
          <a:p>
            <a:pPr marL="463550" indent="-463550">
              <a:buFont typeface="Courier New" panose="02070309020205020404" pitchFamily="49" charset="0"/>
              <a:buChar char="o"/>
            </a:pPr>
            <a:r>
              <a:rPr lang="en-US" sz="2800" i="1" dirty="0"/>
              <a:t>Revise state laws to expand the allowable roles for social workers to meet the workforce needs of Alabama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30012-57BB-416A-9ADE-9F1FE36C82AF}"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2401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rgbClr val="4472C4"/>
                </a:solidFill>
                <a:effectLst/>
                <a:uLnTx/>
                <a:uFillTx/>
                <a:latin typeface="+mn-lt"/>
              </a:rPr>
              <a:t>IX.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93</a:t>
            </a:fld>
            <a:endParaRPr lang="en-US" dirty="0"/>
          </a:p>
        </p:txBody>
      </p:sp>
    </p:spTree>
    <p:extLst>
      <p:ext uri="{BB962C8B-B14F-4D97-AF65-F5344CB8AC3E}">
        <p14:creationId xmlns:p14="http://schemas.microsoft.com/office/powerpoint/2010/main" val="39400417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94</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A. Academic Programs</a:t>
            </a:r>
          </a:p>
          <a:p>
            <a:pPr marL="971550" indent="-742950" algn="ctr">
              <a:buAutoNum type="alphaUcPeriod" startAt="5"/>
              <a:tabLst>
                <a:tab pos="27432" algn="l"/>
                <a:tab pos="-1731873600" algn="l"/>
                <a:tab pos="6542532" algn="r"/>
              </a:tabLst>
            </a:pPr>
            <a:endParaRPr lang="en-US" sz="4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Presenters:  Dr. Robin McGill and </a:t>
            </a:r>
          </a:p>
          <a:p>
            <a:pPr marL="228600" algn="ctr">
              <a:tabLst>
                <a:tab pos="27432" algn="l"/>
                <a:tab pos="-1731873600" algn="l"/>
                <a:tab pos="6542532" algn="r"/>
              </a:tabLst>
            </a:pPr>
            <a:r>
              <a:rPr lang="en-US" sz="3200" i="1" kern="1400" dirty="0">
                <a:solidFill>
                  <a:srgbClr val="4472C4"/>
                </a:solidFill>
              </a:rPr>
              <a:t>Mrs. Kristan White </a:t>
            </a:r>
            <a:r>
              <a:rPr lang="en-US" sz="2800" kern="1400" dirty="0">
                <a:solidFill>
                  <a:srgbClr val="4472C4"/>
                </a:solidFill>
              </a:rPr>
              <a:t> </a:t>
            </a:r>
            <a:endParaRPr lang="en-US" sz="2800" kern="1400" dirty="0">
              <a:ln>
                <a:noFill/>
              </a:ln>
              <a:solidFill>
                <a:srgbClr val="4472C4"/>
              </a:solidFill>
              <a:effectLst/>
            </a:endParaRPr>
          </a:p>
        </p:txBody>
      </p:sp>
      <p:pic>
        <p:nvPicPr>
          <p:cNvPr id="3" name="Picture 2"/>
          <p:cNvPicPr>
            <a:picLocks noChangeAspect="1"/>
          </p:cNvPicPr>
          <p:nvPr/>
        </p:nvPicPr>
        <p:blipFill>
          <a:blip r:embed="rId2"/>
          <a:stretch>
            <a:fillRect/>
          </a:stretch>
        </p:blipFill>
        <p:spPr>
          <a:xfrm>
            <a:off x="4343562" y="3266950"/>
            <a:ext cx="3504874" cy="2625272"/>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5387" y="2878412"/>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3275" y="375184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885" y="5154970"/>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8431" y="2722495"/>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10">
            <a:extLst>
              <a:ext uri="{28A0092B-C50C-407E-A947-70E740481C1C}">
                <a14:useLocalDpi xmlns:a14="http://schemas.microsoft.com/office/drawing/2010/main" val="0"/>
              </a:ext>
            </a:extLst>
          </a:blip>
          <a:srcRect l="15318" t="12459" r="19082" b="14179"/>
          <a:stretch/>
        </p:blipFill>
        <p:spPr bwMode="auto">
          <a:xfrm>
            <a:off x="9169316" y="1033227"/>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pload.wikimedia.org/wikipedia/en/3/3a/UWALog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656" r="15198" b="29898"/>
          <a:stretch/>
        </p:blipFill>
        <p:spPr>
          <a:xfrm>
            <a:off x="9312552" y="4000688"/>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422" b="28787"/>
          <a:stretch/>
        </p:blipFill>
        <p:spPr bwMode="auto">
          <a:xfrm>
            <a:off x="670583" y="4914832"/>
            <a:ext cx="2143125" cy="895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990" b="20338"/>
          <a:stretch/>
        </p:blipFill>
        <p:spPr bwMode="auto">
          <a:xfrm>
            <a:off x="2880286" y="2651170"/>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97829" y="5153288"/>
            <a:ext cx="2201590" cy="1277489"/>
          </a:xfrm>
          <a:prstGeom prst="rect">
            <a:avLst/>
          </a:prstGeom>
        </p:spPr>
      </p:pic>
    </p:spTree>
    <p:extLst>
      <p:ext uri="{BB962C8B-B14F-4D97-AF65-F5344CB8AC3E}">
        <p14:creationId xmlns:p14="http://schemas.microsoft.com/office/powerpoint/2010/main" val="153896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06217" y="320659"/>
            <a:ext cx="11179565"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1a. Master of Arts in Interdisciplinary Studies (CIP 30.0000)</a:t>
            </a:r>
          </a:p>
          <a:p>
            <a:endParaRPr lang="en-US" sz="2200" dirty="0"/>
          </a:p>
          <a:p>
            <a:pPr marL="285750" lvl="0" indent="-285750">
              <a:buFont typeface="Arial" panose="020B0604020202020204" pitchFamily="34" charset="0"/>
              <a:buChar char="•"/>
            </a:pPr>
            <a:r>
              <a:rPr lang="en-US" sz="2200" dirty="0"/>
              <a:t>The proposed MA in Interdisciplinary Studies will allow students to blend distinct areas of expertise needed to compete for and advance within contemporary careers. The program is designed to attract part-time students, particularly working professionals who may be looking to upskill. </a:t>
            </a:r>
          </a:p>
          <a:p>
            <a:endParaRPr lang="en-US" sz="2200" dirty="0"/>
          </a:p>
          <a:p>
            <a:pPr marL="285750" lvl="0" indent="-285750">
              <a:buFont typeface="Arial" panose="020B0604020202020204" pitchFamily="34" charset="0"/>
              <a:buChar char="•"/>
            </a:pPr>
            <a:r>
              <a:rPr lang="en-US" sz="2200" dirty="0"/>
              <a:t>ATSU’s proposal includes six letters of support from local partners, including Alabama State Senator, Arthur Orr; the City of Athens Mayor, William Marks; and the CEO of the Decatur-Morgan County Chamber of Commerce, Crystal Brown.</a:t>
            </a:r>
          </a:p>
          <a:p>
            <a:pPr marL="285750" lvl="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 proposed program offers flexibility within ATSU’s existing graduate </a:t>
            </a:r>
          </a:p>
          <a:p>
            <a:pPr marL="284163"/>
            <a:r>
              <a:rPr lang="en-US" sz="2200" dirty="0"/>
              <a:t>offerings and will not require any additional resources to deliver.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6" descr="https://cws.auburn.edu/asim/Content/Images/Schools/Athens%20State.png">
            <a:extLst>
              <a:ext uri="{FF2B5EF4-FFF2-40B4-BE49-F238E27FC236}">
                <a16:creationId xmlns:a16="http://schemas.microsoft.com/office/drawing/2014/main" id="{42132474-791F-42FE-A3B9-CD314A9DD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7680" y="366936"/>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309A2C3-2E1B-4B53-9C78-0A84B33275BB}"/>
              </a:ext>
            </a:extLst>
          </p:cNvPr>
          <p:cNvPicPr>
            <a:picLocks noChangeAspect="1"/>
          </p:cNvPicPr>
          <p:nvPr/>
        </p:nvPicPr>
        <p:blipFill>
          <a:blip r:embed="rId5"/>
          <a:stretch>
            <a:fillRect/>
          </a:stretch>
        </p:blipFill>
        <p:spPr>
          <a:xfrm>
            <a:off x="8933224" y="4424237"/>
            <a:ext cx="2555152" cy="1782928"/>
          </a:xfrm>
          <a:prstGeom prst="rect">
            <a:avLst/>
          </a:prstGeom>
        </p:spPr>
      </p:pic>
    </p:spTree>
    <p:extLst>
      <p:ext uri="{BB962C8B-B14F-4D97-AF65-F5344CB8AC3E}">
        <p14:creationId xmlns:p14="http://schemas.microsoft.com/office/powerpoint/2010/main" val="4268144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97</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A-1a: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 Master of Arts in Interdisciplinary Studies.  </a:t>
            </a:r>
          </a:p>
        </p:txBody>
      </p:sp>
    </p:spTree>
    <p:extLst>
      <p:ext uri="{BB962C8B-B14F-4D97-AF65-F5344CB8AC3E}">
        <p14:creationId xmlns:p14="http://schemas.microsoft.com/office/powerpoint/2010/main" val="1592359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354662"/>
            <a:ext cx="10843787" cy="4170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1b. Master of Accountancy in Accounting (CIP 52.0301)</a:t>
            </a:r>
          </a:p>
          <a:p>
            <a:endParaRPr lang="en-US" sz="2100" dirty="0">
              <a:highlight>
                <a:srgbClr val="FFFF00"/>
              </a:highlight>
            </a:endParaRPr>
          </a:p>
          <a:p>
            <a:pPr marL="342900" lvl="0" indent="-342900">
              <a:buFont typeface="Arial" panose="020B0604020202020204" pitchFamily="34" charset="0"/>
              <a:buChar char="•"/>
            </a:pPr>
            <a:r>
              <a:rPr lang="en-US" sz="2200" dirty="0"/>
              <a:t>The proposed program will be offered online only, is designed to meet the needs of working professionals, and to fulfill educational requirements for bachelor’s-degree holders seeking state licensure as Certified Public Accountants (CPA). </a:t>
            </a:r>
          </a:p>
          <a:p>
            <a:endParaRPr lang="en-US" sz="2200" dirty="0"/>
          </a:p>
          <a:p>
            <a:pPr marL="342900" lvl="0" indent="-342900">
              <a:buFont typeface="Arial" panose="020B0604020202020204" pitchFamily="34" charset="0"/>
              <a:buChar char="•"/>
            </a:pPr>
            <a:r>
              <a:rPr lang="en-US" sz="2200" dirty="0"/>
              <a:t>ATSU’s existing BS in Accounting graduates over 70 students per year, and there is strong demand among existing students to extend their studies to the master’s level.</a:t>
            </a:r>
          </a:p>
          <a:p>
            <a:endParaRPr lang="en-US" sz="2200" dirty="0"/>
          </a:p>
          <a:p>
            <a:pPr marL="342900" indent="-342900">
              <a:buFont typeface="Arial" panose="020B0604020202020204" pitchFamily="34" charset="0"/>
              <a:buChar char="•"/>
            </a:pPr>
            <a:r>
              <a:rPr lang="en-US" sz="2200" dirty="0"/>
              <a:t>ATSU’s proposal includes 20 letters of support from local industry and education partners.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6" descr="https://cws.auburn.edu/asim/Content/Images/Schools/Athens%20State.png">
            <a:extLst>
              <a:ext uri="{FF2B5EF4-FFF2-40B4-BE49-F238E27FC236}">
                <a16:creationId xmlns:a16="http://schemas.microsoft.com/office/drawing/2014/main" id="{42132474-791F-42FE-A3B9-CD314A9DD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0331" y="330721"/>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0B5CA5C8-AD18-4ACF-A218-1BED11132F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3542" y="4793504"/>
            <a:ext cx="2475721" cy="1650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A8A59D23-C0C5-4CDC-99F4-2D53A1BEB8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8906" y="4548975"/>
            <a:ext cx="2554187" cy="2140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609D69B0-212A-44F5-9D2E-3C708FA7E4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5870" y="4793504"/>
            <a:ext cx="2477250" cy="165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294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A-1b: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 Master of Accountancy in Accounting.  </a:t>
            </a:r>
          </a:p>
        </p:txBody>
      </p:sp>
    </p:spTree>
    <p:extLst>
      <p:ext uri="{BB962C8B-B14F-4D97-AF65-F5344CB8AC3E}">
        <p14:creationId xmlns:p14="http://schemas.microsoft.com/office/powerpoint/2010/main" val="2753580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40627</TotalTime>
  <Words>6478</Words>
  <Application>Microsoft Office PowerPoint</Application>
  <PresentationFormat>Widescreen</PresentationFormat>
  <Paragraphs>886</Paragraphs>
  <Slides>129</Slides>
  <Notes>45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129</vt:i4>
      </vt:variant>
    </vt:vector>
  </HeadingPairs>
  <TitlesOfParts>
    <vt:vector size="142" baseType="lpstr">
      <vt:lpstr>Arial</vt:lpstr>
      <vt:lpstr>Calibri</vt:lpstr>
      <vt:lpstr>Calibri Light</vt:lpstr>
      <vt:lpstr>Courier New</vt:lpstr>
      <vt:lpstr>Gill Sans</vt:lpstr>
      <vt:lpstr>inherit</vt:lpstr>
      <vt:lpstr>Roboto</vt:lpstr>
      <vt:lpstr>Segoe UI Historic</vt:lpstr>
      <vt:lpstr>Tw Cen MT</vt:lpstr>
      <vt:lpstr>Unify Serif</vt:lpstr>
      <vt:lpstr>Office Theme</vt:lpstr>
      <vt:lpstr>1_Office Theme</vt:lpstr>
      <vt:lpstr>Retrospect</vt:lpstr>
      <vt:lpstr>Alabama Commission on Higher Education  </vt:lpstr>
      <vt:lpstr>PowerPoint Presentation</vt:lpstr>
      <vt:lpstr>PowerPoint Presentation</vt:lpstr>
      <vt:lpstr>PowerPoint Presentation</vt:lpstr>
      <vt:lpstr>IV.   CONSIDERATION OF FINANCE SUB-COMMITTEE MINUTES</vt:lpstr>
      <vt:lpstr>V.   CONSIDERATION OF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Congratulations Athens State University! Athens recently signed exchange agreements with two Indian universities*. The agreements will establish cultural exchange opportunities as well as promote collaborations related to research and academic programs. </vt:lpstr>
      <vt:lpstr>Alabama &amp; Taiwan</vt:lpstr>
      <vt:lpstr>PowerPoint Presentation</vt:lpstr>
      <vt:lpstr>Social Media Presence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Work Graduates’  Career Choices in Alabama</vt:lpstr>
      <vt:lpstr>Public University Programs in Alabama</vt:lpstr>
      <vt:lpstr>Number of Social Work Programs</vt:lpstr>
      <vt:lpstr>Social Work Program Enrollment by Degree</vt:lpstr>
      <vt:lpstr>PowerPoint Presentation</vt:lpstr>
      <vt:lpstr>Overview of Alabama’s Social Work Shortage</vt:lpstr>
      <vt:lpstr>Data Sources</vt:lpstr>
      <vt:lpstr>Employment Outcomes Dataset</vt:lpstr>
      <vt:lpstr>Workforce Caveats</vt:lpstr>
      <vt:lpstr>Licensure Data</vt:lpstr>
      <vt:lpstr>Career Choices of Social Work Majors: Research Questions</vt:lpstr>
      <vt:lpstr>Research Questions</vt:lpstr>
      <vt:lpstr>Social Work Graduates Working in Alabama</vt:lpstr>
      <vt:lpstr>PowerPoint Presentation</vt:lpstr>
      <vt:lpstr>Subset Demographics</vt:lpstr>
      <vt:lpstr>Social Work Graduates  Working in Alabama</vt:lpstr>
      <vt:lpstr>Key Trends by Demographics </vt:lpstr>
      <vt:lpstr>Working in Alabama by County Type – Year 1*</vt:lpstr>
      <vt:lpstr>PowerPoint Presentation</vt:lpstr>
      <vt:lpstr>PowerPoint Presentation</vt:lpstr>
      <vt:lpstr>Alabama Employer Types</vt:lpstr>
      <vt:lpstr>Employer Types for Social Work Majors</vt:lpstr>
      <vt:lpstr>PowerPoint Presentation</vt:lpstr>
      <vt:lpstr>PowerPoint Presentation</vt:lpstr>
      <vt:lpstr>Alabama Social Work Graduate Wages</vt:lpstr>
      <vt:lpstr>PowerPoint Presentation</vt:lpstr>
      <vt:lpstr>Wage Comparison by Employer Type – 5 Year</vt:lpstr>
      <vt:lpstr>Wage Comparison by Employer Type – 5 Year</vt:lpstr>
      <vt:lpstr>Alabama License, Employer Types, &amp; Wages</vt:lpstr>
      <vt:lpstr>Key Trends in Social Work Licensure </vt:lpstr>
      <vt:lpstr>Licensed Graduates &amp; Wages</vt:lpstr>
      <vt:lpstr>Findings</vt:lpstr>
      <vt:lpstr>Overall findings</vt:lpstr>
      <vt:lpstr>Overall findings</vt:lpstr>
      <vt:lpstr>Policy Recommendations</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   ADJOURNMENT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Jim Purcell</cp:lastModifiedBy>
  <cp:revision>1563</cp:revision>
  <cp:lastPrinted>2022-03-10T20:35:58Z</cp:lastPrinted>
  <dcterms:created xsi:type="dcterms:W3CDTF">2017-08-23T13:30:03Z</dcterms:created>
  <dcterms:modified xsi:type="dcterms:W3CDTF">2022-03-10T22:20:28Z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