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96" r:id="rId1"/>
    <p:sldMasterId id="2147483908" r:id="rId2"/>
    <p:sldMasterId id="2147483920" r:id="rId3"/>
  </p:sldMasterIdLst>
  <p:notesMasterIdLst>
    <p:notesMasterId r:id="rId114"/>
  </p:notesMasterIdLst>
  <p:sldIdLst>
    <p:sldId id="1195" r:id="rId4"/>
    <p:sldId id="262" r:id="rId5"/>
    <p:sldId id="263" r:id="rId6"/>
    <p:sldId id="967" r:id="rId7"/>
    <p:sldId id="2076" r:id="rId8"/>
    <p:sldId id="266" r:id="rId9"/>
    <p:sldId id="1657" r:id="rId10"/>
    <p:sldId id="2117" r:id="rId11"/>
    <p:sldId id="2126" r:id="rId12"/>
    <p:sldId id="2127" r:id="rId13"/>
    <p:sldId id="2128" r:id="rId14"/>
    <p:sldId id="2154" r:id="rId15"/>
    <p:sldId id="2142" r:id="rId16"/>
    <p:sldId id="2016" r:id="rId17"/>
    <p:sldId id="2144" r:id="rId18"/>
    <p:sldId id="2148" r:id="rId19"/>
    <p:sldId id="2146" r:id="rId20"/>
    <p:sldId id="2147" r:id="rId21"/>
    <p:sldId id="2143" r:id="rId22"/>
    <p:sldId id="2145" r:id="rId23"/>
    <p:sldId id="2151" r:id="rId24"/>
    <p:sldId id="2161" r:id="rId25"/>
    <p:sldId id="2162" r:id="rId26"/>
    <p:sldId id="2163" r:id="rId27"/>
    <p:sldId id="2133" r:id="rId28"/>
    <p:sldId id="1880" r:id="rId29"/>
    <p:sldId id="1884" r:id="rId30"/>
    <p:sldId id="2108" r:id="rId31"/>
    <p:sldId id="2109" r:id="rId32"/>
    <p:sldId id="2110" r:id="rId33"/>
    <p:sldId id="2153" r:id="rId34"/>
    <p:sldId id="1886" r:id="rId35"/>
    <p:sldId id="2152" r:id="rId36"/>
    <p:sldId id="2155" r:id="rId37"/>
    <p:sldId id="2157" r:id="rId38"/>
    <p:sldId id="2160" r:id="rId39"/>
    <p:sldId id="2156" r:id="rId40"/>
    <p:sldId id="2158" r:id="rId41"/>
    <p:sldId id="2140" r:id="rId42"/>
    <p:sldId id="2159" r:id="rId43"/>
    <p:sldId id="258" r:id="rId44"/>
    <p:sldId id="1906" r:id="rId45"/>
    <p:sldId id="1700" r:id="rId46"/>
    <p:sldId id="2107" r:id="rId47"/>
    <p:sldId id="2099" r:id="rId48"/>
    <p:sldId id="2100" r:id="rId49"/>
    <p:sldId id="2101" r:id="rId50"/>
    <p:sldId id="2102" r:id="rId51"/>
    <p:sldId id="2103" r:id="rId52"/>
    <p:sldId id="2104" r:id="rId53"/>
    <p:sldId id="2105" r:id="rId54"/>
    <p:sldId id="2106" r:id="rId55"/>
    <p:sldId id="2141" r:id="rId56"/>
    <p:sldId id="317" r:id="rId57"/>
    <p:sldId id="286" r:id="rId58"/>
    <p:sldId id="282" r:id="rId59"/>
    <p:sldId id="296" r:id="rId60"/>
    <p:sldId id="337" r:id="rId61"/>
    <p:sldId id="324" r:id="rId62"/>
    <p:sldId id="330" r:id="rId63"/>
    <p:sldId id="2164" r:id="rId64"/>
    <p:sldId id="307" r:id="rId65"/>
    <p:sldId id="301" r:id="rId66"/>
    <p:sldId id="2125" r:id="rId67"/>
    <p:sldId id="2150" r:id="rId68"/>
    <p:sldId id="2079" r:id="rId69"/>
    <p:sldId id="2082" r:id="rId70"/>
    <p:sldId id="2165" r:id="rId71"/>
    <p:sldId id="257" r:id="rId72"/>
    <p:sldId id="1030" r:id="rId73"/>
    <p:sldId id="1442" r:id="rId74"/>
    <p:sldId id="2123" r:id="rId75"/>
    <p:sldId id="2124" r:id="rId76"/>
    <p:sldId id="272" r:id="rId77"/>
    <p:sldId id="273" r:id="rId78"/>
    <p:sldId id="2035" r:id="rId79"/>
    <p:sldId id="2088" r:id="rId80"/>
    <p:sldId id="1443" r:id="rId81"/>
    <p:sldId id="1580" r:id="rId82"/>
    <p:sldId id="1720" r:id="rId83"/>
    <p:sldId id="2080" r:id="rId84"/>
    <p:sldId id="2049" r:id="rId85"/>
    <p:sldId id="1779" r:id="rId86"/>
    <p:sldId id="1781" r:id="rId87"/>
    <p:sldId id="2090" r:id="rId88"/>
    <p:sldId id="2089" r:id="rId89"/>
    <p:sldId id="1780" r:id="rId90"/>
    <p:sldId id="1782" r:id="rId91"/>
    <p:sldId id="310" r:id="rId92"/>
    <p:sldId id="1786" r:id="rId93"/>
    <p:sldId id="1787" r:id="rId94"/>
    <p:sldId id="2086" r:id="rId95"/>
    <p:sldId id="2087" r:id="rId96"/>
    <p:sldId id="2011" r:id="rId97"/>
    <p:sldId id="2012" r:id="rId98"/>
    <p:sldId id="2060" r:id="rId99"/>
    <p:sldId id="2061" r:id="rId100"/>
    <p:sldId id="2091" r:id="rId101"/>
    <p:sldId id="2092" r:id="rId102"/>
    <p:sldId id="2093" r:id="rId103"/>
    <p:sldId id="2094" r:id="rId104"/>
    <p:sldId id="1632" r:id="rId105"/>
    <p:sldId id="1748" r:id="rId106"/>
    <p:sldId id="1656" r:id="rId107"/>
    <p:sldId id="1772" r:id="rId108"/>
    <p:sldId id="1339" r:id="rId109"/>
    <p:sldId id="1340" r:id="rId110"/>
    <p:sldId id="1645" r:id="rId111"/>
    <p:sldId id="1773" r:id="rId112"/>
    <p:sldId id="1460" r:id="rId11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FF00"/>
    <a:srgbClr val="C00000"/>
    <a:srgbClr val="FFFFFF"/>
    <a:srgbClr val="830A25"/>
    <a:srgbClr val="0070C0"/>
    <a:srgbClr val="4472C4"/>
    <a:srgbClr val="2F5597"/>
    <a:srgbClr val="B05048"/>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96" autoAdjust="0"/>
    <p:restoredTop sz="94840" autoAdjust="0"/>
  </p:normalViewPr>
  <p:slideViewPr>
    <p:cSldViewPr snapToGrid="0" showGuides="1">
      <p:cViewPr varScale="1">
        <p:scale>
          <a:sx n="105" d="100"/>
          <a:sy n="105" d="100"/>
        </p:scale>
        <p:origin x="684" y="102"/>
      </p:cViewPr>
      <p:guideLst>
        <p:guide orient="horz" pos="2160"/>
        <p:guide pos="3840"/>
      </p:guideLst>
    </p:cSldViewPr>
  </p:slideViewPr>
  <p:notesTextViewPr>
    <p:cViewPr>
      <p:scale>
        <a:sx n="1" d="1"/>
        <a:sy n="1" d="1"/>
      </p:scale>
      <p:origin x="0" y="0"/>
    </p:cViewPr>
  </p:notesTextViewPr>
  <p:sorterViewPr>
    <p:cViewPr>
      <p:scale>
        <a:sx n="66" d="100"/>
        <a:sy n="66" d="100"/>
      </p:scale>
      <p:origin x="0" y="-130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theme" Target="theme/theme1.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tableStyles" Target="tableStyle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24D24FDB-05F8-40EE-9F96-239C88E0269C}" type="datetimeFigureOut">
              <a:rPr lang="en-US" smtClean="0"/>
              <a:t>6/10/2022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80935ACD-FC6D-412F-B15C-F54ABA1A44BF}" type="slidenum">
              <a:rPr lang="en-US" smtClean="0"/>
              <a:t>‹#›</a:t>
            </a:fld>
            <a:endParaRPr lang="en-US"/>
          </a:p>
        </p:txBody>
      </p:sp>
    </p:spTree>
    <p:extLst>
      <p:ext uri="{BB962C8B-B14F-4D97-AF65-F5344CB8AC3E}">
        <p14:creationId xmlns:p14="http://schemas.microsoft.com/office/powerpoint/2010/main" val="2424065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36C93A0B-A9DE-4FAA-8069-629C10E18461}" type="slidenum">
              <a:rPr lang="en-US">
                <a:solidFill>
                  <a:prstClr val="black"/>
                </a:solidFill>
                <a:latin typeface="Calibri"/>
              </a:rPr>
              <a:pPr defTabSz="966529">
                <a:defRPr/>
              </a:pPr>
              <a:t>1</a:t>
            </a:fld>
            <a:endParaRPr lang="en-US" dirty="0">
              <a:solidFill>
                <a:prstClr val="black"/>
              </a:solidFill>
              <a:latin typeface="Calibri"/>
            </a:endParaRPr>
          </a:p>
        </p:txBody>
      </p:sp>
    </p:spTree>
    <p:extLst>
      <p:ext uri="{BB962C8B-B14F-4D97-AF65-F5344CB8AC3E}">
        <p14:creationId xmlns:p14="http://schemas.microsoft.com/office/powerpoint/2010/main" val="731198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855315DC-C9C3-43F1-BD24-3948A444DC20}" type="slidenum">
              <a:rPr lang="en-US">
                <a:solidFill>
                  <a:prstClr val="black"/>
                </a:solidFill>
                <a:latin typeface="Calibri" panose="020F0502020204030204"/>
              </a:rPr>
              <a:pPr defTabSz="966529">
                <a:defRPr/>
              </a:pPr>
              <a:t>98</a:t>
            </a:fld>
            <a:endParaRPr lang="en-US">
              <a:solidFill>
                <a:prstClr val="black"/>
              </a:solidFill>
              <a:latin typeface="Calibri" panose="020F0502020204030204"/>
            </a:endParaRPr>
          </a:p>
        </p:txBody>
      </p:sp>
    </p:spTree>
    <p:extLst>
      <p:ext uri="{BB962C8B-B14F-4D97-AF65-F5344CB8AC3E}">
        <p14:creationId xmlns:p14="http://schemas.microsoft.com/office/powerpoint/2010/main" val="4093499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8507">
              <a:defRPr/>
            </a:pPr>
            <a:fld id="{855315DC-C9C3-43F1-BD24-3948A444DC20}" type="slidenum">
              <a:rPr lang="en-US">
                <a:solidFill>
                  <a:prstClr val="black"/>
                </a:solidFill>
                <a:latin typeface="Calibri" panose="020F0502020204030204"/>
              </a:rPr>
              <a:pPr defTabSz="948507">
                <a:defRPr/>
              </a:pPr>
              <a:t>100</a:t>
            </a:fld>
            <a:endParaRPr lang="en-US">
              <a:solidFill>
                <a:prstClr val="black"/>
              </a:solidFill>
              <a:latin typeface="Calibri" panose="020F0502020204030204"/>
            </a:endParaRPr>
          </a:p>
        </p:txBody>
      </p:sp>
    </p:spTree>
    <p:extLst>
      <p:ext uri="{BB962C8B-B14F-4D97-AF65-F5344CB8AC3E}">
        <p14:creationId xmlns:p14="http://schemas.microsoft.com/office/powerpoint/2010/main" val="2460880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8507">
              <a:defRPr/>
            </a:pPr>
            <a:fld id="{855315DC-C9C3-43F1-BD24-3948A444DC20}" type="slidenum">
              <a:rPr lang="en-US">
                <a:solidFill>
                  <a:prstClr val="black"/>
                </a:solidFill>
                <a:latin typeface="Calibri" panose="020F0502020204030204"/>
              </a:rPr>
              <a:pPr defTabSz="948507">
                <a:defRPr/>
              </a:pPr>
              <a:t>102</a:t>
            </a:fld>
            <a:endParaRPr lang="en-US">
              <a:solidFill>
                <a:prstClr val="black"/>
              </a:solidFill>
              <a:latin typeface="Calibri" panose="020F0502020204030204"/>
            </a:endParaRPr>
          </a:p>
        </p:txBody>
      </p:sp>
    </p:spTree>
    <p:extLst>
      <p:ext uri="{BB962C8B-B14F-4D97-AF65-F5344CB8AC3E}">
        <p14:creationId xmlns:p14="http://schemas.microsoft.com/office/powerpoint/2010/main" val="1216601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8507">
              <a:defRPr/>
            </a:pPr>
            <a:fld id="{855315DC-C9C3-43F1-BD24-3948A444DC20}" type="slidenum">
              <a:rPr lang="en-US">
                <a:solidFill>
                  <a:prstClr val="black"/>
                </a:solidFill>
                <a:latin typeface="Calibri" panose="020F0502020204030204"/>
              </a:rPr>
              <a:pPr defTabSz="948507">
                <a:defRPr/>
              </a:pPr>
              <a:t>104</a:t>
            </a:fld>
            <a:endParaRPr lang="en-US">
              <a:solidFill>
                <a:prstClr val="black"/>
              </a:solidFill>
              <a:latin typeface="Calibri" panose="020F0502020204030204"/>
            </a:endParaRPr>
          </a:p>
        </p:txBody>
      </p:sp>
    </p:spTree>
    <p:extLst>
      <p:ext uri="{BB962C8B-B14F-4D97-AF65-F5344CB8AC3E}">
        <p14:creationId xmlns:p14="http://schemas.microsoft.com/office/powerpoint/2010/main" val="713353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935ACD-FC6D-412F-B15C-F54ABA1A44BF}" type="slidenum">
              <a:rPr lang="en-US" smtClean="0"/>
              <a:t>106</a:t>
            </a:fld>
            <a:endParaRPr lang="en-US"/>
          </a:p>
        </p:txBody>
      </p:sp>
    </p:spTree>
    <p:extLst>
      <p:ext uri="{BB962C8B-B14F-4D97-AF65-F5344CB8AC3E}">
        <p14:creationId xmlns:p14="http://schemas.microsoft.com/office/powerpoint/2010/main" val="2764611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855315DC-C9C3-43F1-BD24-3948A444DC20}" type="slidenum">
              <a:rPr lang="en-US">
                <a:solidFill>
                  <a:prstClr val="black"/>
                </a:solidFill>
                <a:latin typeface="Calibri" panose="020F0502020204030204"/>
              </a:rPr>
              <a:pPr defTabSz="966529">
                <a:defRPr/>
              </a:pPr>
              <a:t>107</a:t>
            </a:fld>
            <a:endParaRPr lang="en-US">
              <a:solidFill>
                <a:prstClr val="black"/>
              </a:solidFill>
              <a:latin typeface="Calibri" panose="020F0502020204030204"/>
            </a:endParaRPr>
          </a:p>
        </p:txBody>
      </p:sp>
    </p:spTree>
    <p:extLst>
      <p:ext uri="{BB962C8B-B14F-4D97-AF65-F5344CB8AC3E}">
        <p14:creationId xmlns:p14="http://schemas.microsoft.com/office/powerpoint/2010/main" val="4074718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855315DC-C9C3-43F1-BD24-3948A444DC20}" type="slidenum">
              <a:rPr lang="en-US">
                <a:solidFill>
                  <a:prstClr val="black"/>
                </a:solidFill>
                <a:latin typeface="Calibri" panose="020F0502020204030204"/>
              </a:rPr>
              <a:pPr defTabSz="966529">
                <a:defRPr/>
              </a:pPr>
              <a:t>108</a:t>
            </a:fld>
            <a:endParaRPr lang="en-US">
              <a:solidFill>
                <a:prstClr val="black"/>
              </a:solidFill>
              <a:latin typeface="Calibri" panose="020F0502020204030204"/>
            </a:endParaRPr>
          </a:p>
        </p:txBody>
      </p:sp>
    </p:spTree>
    <p:extLst>
      <p:ext uri="{BB962C8B-B14F-4D97-AF65-F5344CB8AC3E}">
        <p14:creationId xmlns:p14="http://schemas.microsoft.com/office/powerpoint/2010/main" val="3493401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66529">
              <a:defRPr/>
            </a:pPr>
            <a:fld id="{A5D78FC6-CE17-4259-A63C-DDFC12E048FC}" type="slidenum">
              <a:rPr lang="en-US">
                <a:solidFill>
                  <a:prstClr val="black"/>
                </a:solidFill>
                <a:latin typeface="Calibri"/>
              </a:rPr>
              <a:pPr defTabSz="966529">
                <a:defRPr/>
              </a:pPr>
              <a:t>42</a:t>
            </a:fld>
            <a:endParaRPr lang="en-US">
              <a:solidFill>
                <a:prstClr val="black"/>
              </a:solidFill>
              <a:latin typeface="Calibri"/>
            </a:endParaRPr>
          </a:p>
        </p:txBody>
      </p:sp>
    </p:spTree>
    <p:extLst>
      <p:ext uri="{BB962C8B-B14F-4D97-AF65-F5344CB8AC3E}">
        <p14:creationId xmlns:p14="http://schemas.microsoft.com/office/powerpoint/2010/main" val="2228312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935ACD-FC6D-412F-B15C-F54ABA1A44BF}" type="slidenum">
              <a:rPr lang="en-US" smtClean="0"/>
              <a:t>67</a:t>
            </a:fld>
            <a:endParaRPr lang="en-US"/>
          </a:p>
        </p:txBody>
      </p:sp>
    </p:spTree>
    <p:extLst>
      <p:ext uri="{BB962C8B-B14F-4D97-AF65-F5344CB8AC3E}">
        <p14:creationId xmlns:p14="http://schemas.microsoft.com/office/powerpoint/2010/main" val="3209312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935ACD-FC6D-412F-B15C-F54ABA1A44BF}" type="slidenum">
              <a:rPr lang="en-US" smtClean="0"/>
              <a:t>68</a:t>
            </a:fld>
            <a:endParaRPr lang="en-US"/>
          </a:p>
        </p:txBody>
      </p:sp>
    </p:spTree>
    <p:extLst>
      <p:ext uri="{BB962C8B-B14F-4D97-AF65-F5344CB8AC3E}">
        <p14:creationId xmlns:p14="http://schemas.microsoft.com/office/powerpoint/2010/main" val="396468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66529">
              <a:defRPr/>
            </a:pPr>
            <a:fld id="{A5D78FC6-CE17-4259-A63C-DDFC12E048FC}" type="slidenum">
              <a:rPr lang="en-US">
                <a:solidFill>
                  <a:prstClr val="black"/>
                </a:solidFill>
                <a:latin typeface="Calibri"/>
              </a:rPr>
              <a:pPr defTabSz="966529">
                <a:defRPr/>
              </a:pPr>
              <a:t>70</a:t>
            </a:fld>
            <a:endParaRPr lang="en-US">
              <a:solidFill>
                <a:prstClr val="black"/>
              </a:solidFill>
              <a:latin typeface="Calibri"/>
            </a:endParaRPr>
          </a:p>
        </p:txBody>
      </p:sp>
    </p:spTree>
    <p:extLst>
      <p:ext uri="{BB962C8B-B14F-4D97-AF65-F5344CB8AC3E}">
        <p14:creationId xmlns:p14="http://schemas.microsoft.com/office/powerpoint/2010/main" val="1160828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855315DC-C9C3-43F1-BD24-3948A444DC20}" type="slidenum">
              <a:rPr lang="en-US">
                <a:solidFill>
                  <a:prstClr val="black"/>
                </a:solidFill>
                <a:latin typeface="Calibri" panose="020F0502020204030204"/>
              </a:rPr>
              <a:pPr defTabSz="966529">
                <a:defRPr/>
              </a:pPr>
              <a:t>90</a:t>
            </a:fld>
            <a:endParaRPr lang="en-US">
              <a:solidFill>
                <a:prstClr val="black"/>
              </a:solidFill>
              <a:latin typeface="Calibri" panose="020F0502020204030204"/>
            </a:endParaRPr>
          </a:p>
        </p:txBody>
      </p:sp>
    </p:spTree>
    <p:extLst>
      <p:ext uri="{BB962C8B-B14F-4D97-AF65-F5344CB8AC3E}">
        <p14:creationId xmlns:p14="http://schemas.microsoft.com/office/powerpoint/2010/main" val="1464297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855315DC-C9C3-43F1-BD24-3948A444DC20}" type="slidenum">
              <a:rPr lang="en-US">
                <a:solidFill>
                  <a:prstClr val="black"/>
                </a:solidFill>
                <a:latin typeface="Calibri" panose="020F0502020204030204"/>
              </a:rPr>
              <a:pPr defTabSz="966529">
                <a:defRPr/>
              </a:pPr>
              <a:t>92</a:t>
            </a:fld>
            <a:endParaRPr lang="en-US">
              <a:solidFill>
                <a:prstClr val="black"/>
              </a:solidFill>
              <a:latin typeface="Calibri" panose="020F0502020204030204"/>
            </a:endParaRPr>
          </a:p>
        </p:txBody>
      </p:sp>
    </p:spTree>
    <p:extLst>
      <p:ext uri="{BB962C8B-B14F-4D97-AF65-F5344CB8AC3E}">
        <p14:creationId xmlns:p14="http://schemas.microsoft.com/office/powerpoint/2010/main" val="1316763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855315DC-C9C3-43F1-BD24-3948A444DC20}" type="slidenum">
              <a:rPr lang="en-US">
                <a:solidFill>
                  <a:prstClr val="black"/>
                </a:solidFill>
                <a:latin typeface="Calibri" panose="020F0502020204030204"/>
              </a:rPr>
              <a:pPr defTabSz="966529">
                <a:defRPr/>
              </a:pPr>
              <a:t>94</a:t>
            </a:fld>
            <a:endParaRPr lang="en-US">
              <a:solidFill>
                <a:prstClr val="black"/>
              </a:solidFill>
              <a:latin typeface="Calibri" panose="020F0502020204030204"/>
            </a:endParaRPr>
          </a:p>
        </p:txBody>
      </p:sp>
    </p:spTree>
    <p:extLst>
      <p:ext uri="{BB962C8B-B14F-4D97-AF65-F5344CB8AC3E}">
        <p14:creationId xmlns:p14="http://schemas.microsoft.com/office/powerpoint/2010/main" val="2537518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855315DC-C9C3-43F1-BD24-3948A444DC20}" type="slidenum">
              <a:rPr lang="en-US">
                <a:solidFill>
                  <a:prstClr val="black"/>
                </a:solidFill>
                <a:latin typeface="Calibri" panose="020F0502020204030204"/>
              </a:rPr>
              <a:pPr defTabSz="966529">
                <a:defRPr/>
              </a:pPr>
              <a:t>96</a:t>
            </a:fld>
            <a:endParaRPr lang="en-US">
              <a:solidFill>
                <a:prstClr val="black"/>
              </a:solidFill>
              <a:latin typeface="Calibri" panose="020F0502020204030204"/>
            </a:endParaRPr>
          </a:p>
        </p:txBody>
      </p:sp>
    </p:spTree>
    <p:extLst>
      <p:ext uri="{BB962C8B-B14F-4D97-AF65-F5344CB8AC3E}">
        <p14:creationId xmlns:p14="http://schemas.microsoft.com/office/powerpoint/2010/main" val="1377680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44D24A1-8E11-4D6D-89CC-91E7FF460BCE}" type="datetime1">
              <a:rPr lang="en-US" smtClean="0">
                <a:solidFill>
                  <a:srgbClr val="46464A">
                    <a:lumMod val="20000"/>
                    <a:lumOff val="80000"/>
                  </a:srgbClr>
                </a:solidFill>
              </a:rPr>
              <a:t>6/10/2022</a:t>
            </a:fld>
            <a:endParaRPr lang="en-US" dirty="0">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9929E5AD-EDEA-4C67-B9F2-723CC8D109F2}" type="slidenum">
              <a:rPr lang="en-US" smtClean="0">
                <a:solidFill>
                  <a:srgbClr val="46464A">
                    <a:lumMod val="60000"/>
                    <a:lumOff val="40000"/>
                  </a:srgbClr>
                </a:solidFill>
              </a:rPr>
              <a:pPr/>
              <a:t>‹#›</a:t>
            </a:fld>
            <a:endParaRPr lang="en-US" dirty="0">
              <a:solidFill>
                <a:srgbClr val="46464A">
                  <a:lumMod val="60000"/>
                  <a:lumOff val="40000"/>
                </a:srgbClr>
              </a:solidFill>
            </a:endParaRPr>
          </a:p>
        </p:txBody>
      </p:sp>
    </p:spTree>
    <p:extLst>
      <p:ext uri="{BB962C8B-B14F-4D97-AF65-F5344CB8AC3E}">
        <p14:creationId xmlns:p14="http://schemas.microsoft.com/office/powerpoint/2010/main" val="1878161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CED646-BC93-46D0-8170-497B0AA93BDA}" type="datetime1">
              <a:rPr lang="en-US" smtClean="0">
                <a:solidFill>
                  <a:srgbClr val="46464A">
                    <a:lumMod val="20000"/>
                    <a:lumOff val="80000"/>
                  </a:srgbClr>
                </a:solidFill>
              </a:rPr>
              <a:t>6/10/2022</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987431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D6A24-E33E-4724-BD61-61FEABAEB96F}" type="datetime1">
              <a:rPr lang="en-US" smtClean="0">
                <a:solidFill>
                  <a:srgbClr val="46464A">
                    <a:lumMod val="20000"/>
                    <a:lumOff val="80000"/>
                  </a:srgbClr>
                </a:solidFill>
              </a:rPr>
              <a:t>6/10/2022</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2914141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9B595-13D0-468C-8442-D94ABE48DF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6716E7-690E-446F-8201-32AC187FB9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60372F-52F2-4B28-BEE6-7BD16D7B5530}"/>
              </a:ext>
            </a:extLst>
          </p:cNvPr>
          <p:cNvSpPr>
            <a:spLocks noGrp="1"/>
          </p:cNvSpPr>
          <p:nvPr>
            <p:ph type="dt" sz="half" idx="10"/>
          </p:nvPr>
        </p:nvSpPr>
        <p:spPr/>
        <p:txBody>
          <a:bodyPr/>
          <a:lstStyle/>
          <a:p>
            <a:fld id="{D0EB6FCB-6CC6-4975-9755-69ABB9C15097}" type="datetimeFigureOut">
              <a:rPr lang="en-US" smtClean="0"/>
              <a:t>6/10/2022</a:t>
            </a:fld>
            <a:endParaRPr lang="en-US"/>
          </a:p>
        </p:txBody>
      </p:sp>
      <p:sp>
        <p:nvSpPr>
          <p:cNvPr id="5" name="Footer Placeholder 4">
            <a:extLst>
              <a:ext uri="{FF2B5EF4-FFF2-40B4-BE49-F238E27FC236}">
                <a16:creationId xmlns:a16="http://schemas.microsoft.com/office/drawing/2014/main" id="{01EC4C83-5C6D-4545-8768-B54E405266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24B67C-85AB-4F30-8C4A-BC1417A05706}"/>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490383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ED602-38C0-4D74-97F0-7452F04E54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BA8448-2578-489E-9343-116727C307B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D1C06E-6F8F-4083-973B-C53D570B21ED}"/>
              </a:ext>
            </a:extLst>
          </p:cNvPr>
          <p:cNvSpPr>
            <a:spLocks noGrp="1"/>
          </p:cNvSpPr>
          <p:nvPr>
            <p:ph type="dt" sz="half" idx="10"/>
          </p:nvPr>
        </p:nvSpPr>
        <p:spPr/>
        <p:txBody>
          <a:bodyPr/>
          <a:lstStyle/>
          <a:p>
            <a:fld id="{D0EB6FCB-6CC6-4975-9755-69ABB9C15097}" type="datetimeFigureOut">
              <a:rPr lang="en-US" smtClean="0"/>
              <a:t>6/10/2022</a:t>
            </a:fld>
            <a:endParaRPr lang="en-US"/>
          </a:p>
        </p:txBody>
      </p:sp>
      <p:sp>
        <p:nvSpPr>
          <p:cNvPr id="5" name="Footer Placeholder 4">
            <a:extLst>
              <a:ext uri="{FF2B5EF4-FFF2-40B4-BE49-F238E27FC236}">
                <a16:creationId xmlns:a16="http://schemas.microsoft.com/office/drawing/2014/main" id="{7D354B15-7902-42BE-A6E4-4C381FD1D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7DA6D5-AC74-42E2-AA20-9A742928B1B5}"/>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3862944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DE9AD-582F-4F6A-B791-300EE3C769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490365-854C-40AE-9D48-D6AA6638C8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F823FD-5D8D-4F10-90A9-F8FFC507EB82}"/>
              </a:ext>
            </a:extLst>
          </p:cNvPr>
          <p:cNvSpPr>
            <a:spLocks noGrp="1"/>
          </p:cNvSpPr>
          <p:nvPr>
            <p:ph type="dt" sz="half" idx="10"/>
          </p:nvPr>
        </p:nvSpPr>
        <p:spPr/>
        <p:txBody>
          <a:bodyPr/>
          <a:lstStyle/>
          <a:p>
            <a:fld id="{D0EB6FCB-6CC6-4975-9755-69ABB9C15097}" type="datetimeFigureOut">
              <a:rPr lang="en-US" smtClean="0"/>
              <a:t>6/10/2022</a:t>
            </a:fld>
            <a:endParaRPr lang="en-US"/>
          </a:p>
        </p:txBody>
      </p:sp>
      <p:sp>
        <p:nvSpPr>
          <p:cNvPr id="5" name="Footer Placeholder 4">
            <a:extLst>
              <a:ext uri="{FF2B5EF4-FFF2-40B4-BE49-F238E27FC236}">
                <a16:creationId xmlns:a16="http://schemas.microsoft.com/office/drawing/2014/main" id="{A4265481-09B5-4C18-A30E-73E2A66333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6761F8-BB4F-465C-B600-904287635DA3}"/>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2021072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6D350-E301-4F49-A705-52BBB57549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253608-1C08-4FE9-A235-B26D2F382F7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67C7AE-E790-47E8-B6E6-82DA506456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0C3A99-737E-4D5A-B594-09EBA5C9B138}"/>
              </a:ext>
            </a:extLst>
          </p:cNvPr>
          <p:cNvSpPr>
            <a:spLocks noGrp="1"/>
          </p:cNvSpPr>
          <p:nvPr>
            <p:ph type="dt" sz="half" idx="10"/>
          </p:nvPr>
        </p:nvSpPr>
        <p:spPr/>
        <p:txBody>
          <a:bodyPr/>
          <a:lstStyle/>
          <a:p>
            <a:fld id="{D0EB6FCB-6CC6-4975-9755-69ABB9C15097}" type="datetimeFigureOut">
              <a:rPr lang="en-US" smtClean="0"/>
              <a:t>6/10/2022</a:t>
            </a:fld>
            <a:endParaRPr lang="en-US"/>
          </a:p>
        </p:txBody>
      </p:sp>
      <p:sp>
        <p:nvSpPr>
          <p:cNvPr id="6" name="Footer Placeholder 5">
            <a:extLst>
              <a:ext uri="{FF2B5EF4-FFF2-40B4-BE49-F238E27FC236}">
                <a16:creationId xmlns:a16="http://schemas.microsoft.com/office/drawing/2014/main" id="{6D76A8F1-CE2D-479C-B6BE-E482FF5522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4370FF-D18F-4AF0-BF6A-A7969D124E4E}"/>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1845888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D2BE6-0903-4237-984D-CE69DF07CD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97E0CD-7CD9-4788-9C0D-C615DEBBA5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064F8DF-D8E0-46F9-BC6C-B9C469D6D48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D4730B-7F57-4163-BE4C-A5EA76772C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CA7ADF6-A9D1-40A8-A154-730D5C52DC2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B5A220-9EDA-4354-BFAD-90744F162F07}"/>
              </a:ext>
            </a:extLst>
          </p:cNvPr>
          <p:cNvSpPr>
            <a:spLocks noGrp="1"/>
          </p:cNvSpPr>
          <p:nvPr>
            <p:ph type="dt" sz="half" idx="10"/>
          </p:nvPr>
        </p:nvSpPr>
        <p:spPr/>
        <p:txBody>
          <a:bodyPr/>
          <a:lstStyle/>
          <a:p>
            <a:fld id="{D0EB6FCB-6CC6-4975-9755-69ABB9C15097}" type="datetimeFigureOut">
              <a:rPr lang="en-US" smtClean="0"/>
              <a:t>6/10/2022</a:t>
            </a:fld>
            <a:endParaRPr lang="en-US"/>
          </a:p>
        </p:txBody>
      </p:sp>
      <p:sp>
        <p:nvSpPr>
          <p:cNvPr id="8" name="Footer Placeholder 7">
            <a:extLst>
              <a:ext uri="{FF2B5EF4-FFF2-40B4-BE49-F238E27FC236}">
                <a16:creationId xmlns:a16="http://schemas.microsoft.com/office/drawing/2014/main" id="{49145448-937E-4204-A5D4-2401E46485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4FFA16-98E0-4F04-A42B-D3F5BEF46808}"/>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2260174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C9740-2554-4E7C-AD79-9A060649C6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B60A68-EE3A-476B-8267-80CFA7F211F8}"/>
              </a:ext>
            </a:extLst>
          </p:cNvPr>
          <p:cNvSpPr>
            <a:spLocks noGrp="1"/>
          </p:cNvSpPr>
          <p:nvPr>
            <p:ph type="dt" sz="half" idx="10"/>
          </p:nvPr>
        </p:nvSpPr>
        <p:spPr/>
        <p:txBody>
          <a:bodyPr/>
          <a:lstStyle/>
          <a:p>
            <a:fld id="{D0EB6FCB-6CC6-4975-9755-69ABB9C15097}" type="datetimeFigureOut">
              <a:rPr lang="en-US" smtClean="0"/>
              <a:t>6/10/2022</a:t>
            </a:fld>
            <a:endParaRPr lang="en-US"/>
          </a:p>
        </p:txBody>
      </p:sp>
      <p:sp>
        <p:nvSpPr>
          <p:cNvPr id="4" name="Footer Placeholder 3">
            <a:extLst>
              <a:ext uri="{FF2B5EF4-FFF2-40B4-BE49-F238E27FC236}">
                <a16:creationId xmlns:a16="http://schemas.microsoft.com/office/drawing/2014/main" id="{21A6B089-80E6-4679-9ABE-C3CF8AF914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88FBAA-F054-4105-8322-8681D02A429B}"/>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2276930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E0FF88-D780-43FA-93ED-832571FBA2CB}"/>
              </a:ext>
            </a:extLst>
          </p:cNvPr>
          <p:cNvSpPr>
            <a:spLocks noGrp="1"/>
          </p:cNvSpPr>
          <p:nvPr>
            <p:ph type="dt" sz="half" idx="10"/>
          </p:nvPr>
        </p:nvSpPr>
        <p:spPr/>
        <p:txBody>
          <a:bodyPr/>
          <a:lstStyle/>
          <a:p>
            <a:fld id="{D0EB6FCB-6CC6-4975-9755-69ABB9C15097}" type="datetimeFigureOut">
              <a:rPr lang="en-US" smtClean="0"/>
              <a:t>6/10/2022</a:t>
            </a:fld>
            <a:endParaRPr lang="en-US"/>
          </a:p>
        </p:txBody>
      </p:sp>
      <p:sp>
        <p:nvSpPr>
          <p:cNvPr id="3" name="Footer Placeholder 2">
            <a:extLst>
              <a:ext uri="{FF2B5EF4-FFF2-40B4-BE49-F238E27FC236}">
                <a16:creationId xmlns:a16="http://schemas.microsoft.com/office/drawing/2014/main" id="{EFCA7FEC-6FDD-4181-A4C6-F099421B22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71CD5F-E310-4690-A093-FA612200F113}"/>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30793302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7F55D-F0F9-4B93-A93B-69780556BF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D01957-CF84-477A-9477-9818D8D617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3F4D32-F60E-44EE-B6F8-A68B45949C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6FD0E2F-0CB5-4EEF-B30A-A97EA0E276C4}"/>
              </a:ext>
            </a:extLst>
          </p:cNvPr>
          <p:cNvSpPr>
            <a:spLocks noGrp="1"/>
          </p:cNvSpPr>
          <p:nvPr>
            <p:ph type="dt" sz="half" idx="10"/>
          </p:nvPr>
        </p:nvSpPr>
        <p:spPr/>
        <p:txBody>
          <a:bodyPr/>
          <a:lstStyle/>
          <a:p>
            <a:fld id="{D0EB6FCB-6CC6-4975-9755-69ABB9C15097}" type="datetimeFigureOut">
              <a:rPr lang="en-US" smtClean="0"/>
              <a:t>6/10/2022</a:t>
            </a:fld>
            <a:endParaRPr lang="en-US"/>
          </a:p>
        </p:txBody>
      </p:sp>
      <p:sp>
        <p:nvSpPr>
          <p:cNvPr id="6" name="Footer Placeholder 5">
            <a:extLst>
              <a:ext uri="{FF2B5EF4-FFF2-40B4-BE49-F238E27FC236}">
                <a16:creationId xmlns:a16="http://schemas.microsoft.com/office/drawing/2014/main" id="{EA4023EF-87DD-4EEF-A898-9B8414C34E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D848BC-5433-4E94-9531-D5E655E0AFA4}"/>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765760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D60C29-756F-427E-AC0A-E54A48BA5A13}" type="datetime1">
              <a:rPr lang="en-US" smtClean="0">
                <a:solidFill>
                  <a:srgbClr val="46464A">
                    <a:lumMod val="20000"/>
                    <a:lumOff val="80000"/>
                  </a:srgbClr>
                </a:solidFill>
              </a:rPr>
              <a:t>6/10/2022</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41825086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19401-F3A4-4E9C-8738-CEFFFC502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C05066-19D1-4C2C-9394-F18A921686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6B79F9-775A-4B5A-BE1B-8069BD42EA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63A9672-5D50-46E3-B1CD-2CE88526BAA8}"/>
              </a:ext>
            </a:extLst>
          </p:cNvPr>
          <p:cNvSpPr>
            <a:spLocks noGrp="1"/>
          </p:cNvSpPr>
          <p:nvPr>
            <p:ph type="dt" sz="half" idx="10"/>
          </p:nvPr>
        </p:nvSpPr>
        <p:spPr/>
        <p:txBody>
          <a:bodyPr/>
          <a:lstStyle/>
          <a:p>
            <a:fld id="{D0EB6FCB-6CC6-4975-9755-69ABB9C15097}" type="datetimeFigureOut">
              <a:rPr lang="en-US" smtClean="0"/>
              <a:t>6/10/2022</a:t>
            </a:fld>
            <a:endParaRPr lang="en-US"/>
          </a:p>
        </p:txBody>
      </p:sp>
      <p:sp>
        <p:nvSpPr>
          <p:cNvPr id="6" name="Footer Placeholder 5">
            <a:extLst>
              <a:ext uri="{FF2B5EF4-FFF2-40B4-BE49-F238E27FC236}">
                <a16:creationId xmlns:a16="http://schemas.microsoft.com/office/drawing/2014/main" id="{7B42F001-CECD-4562-A447-CC6D10D5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D3F257-8F11-454E-A584-F2AC72580843}"/>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13514726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0B9EF-1984-44F9-84A4-34290918CF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3C9601-5BB0-411B-AB50-2B8CF7B9F1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67279D-E57B-4B56-9480-E1B3A700C64C}"/>
              </a:ext>
            </a:extLst>
          </p:cNvPr>
          <p:cNvSpPr>
            <a:spLocks noGrp="1"/>
          </p:cNvSpPr>
          <p:nvPr>
            <p:ph type="dt" sz="half" idx="10"/>
          </p:nvPr>
        </p:nvSpPr>
        <p:spPr/>
        <p:txBody>
          <a:bodyPr/>
          <a:lstStyle/>
          <a:p>
            <a:fld id="{D0EB6FCB-6CC6-4975-9755-69ABB9C15097}" type="datetimeFigureOut">
              <a:rPr lang="en-US" smtClean="0"/>
              <a:t>6/10/2022</a:t>
            </a:fld>
            <a:endParaRPr lang="en-US"/>
          </a:p>
        </p:txBody>
      </p:sp>
      <p:sp>
        <p:nvSpPr>
          <p:cNvPr id="5" name="Footer Placeholder 4">
            <a:extLst>
              <a:ext uri="{FF2B5EF4-FFF2-40B4-BE49-F238E27FC236}">
                <a16:creationId xmlns:a16="http://schemas.microsoft.com/office/drawing/2014/main" id="{726FA895-9AA9-4518-BD87-A5F1DCCAF6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5B7C5-DC43-424C-B426-B26AA95A9690}"/>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16833944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8D71A6-BC92-4AB2-8A35-A2E01F5EFE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547A5E-FA19-41F7-9180-614379278E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0A6988-93F7-4486-860D-39D11E2F07C5}"/>
              </a:ext>
            </a:extLst>
          </p:cNvPr>
          <p:cNvSpPr>
            <a:spLocks noGrp="1"/>
          </p:cNvSpPr>
          <p:nvPr>
            <p:ph type="dt" sz="half" idx="10"/>
          </p:nvPr>
        </p:nvSpPr>
        <p:spPr/>
        <p:txBody>
          <a:bodyPr/>
          <a:lstStyle/>
          <a:p>
            <a:fld id="{D0EB6FCB-6CC6-4975-9755-69ABB9C15097}" type="datetimeFigureOut">
              <a:rPr lang="en-US" smtClean="0"/>
              <a:t>6/10/2022</a:t>
            </a:fld>
            <a:endParaRPr lang="en-US"/>
          </a:p>
        </p:txBody>
      </p:sp>
      <p:sp>
        <p:nvSpPr>
          <p:cNvPr id="5" name="Footer Placeholder 4">
            <a:extLst>
              <a:ext uri="{FF2B5EF4-FFF2-40B4-BE49-F238E27FC236}">
                <a16:creationId xmlns:a16="http://schemas.microsoft.com/office/drawing/2014/main" id="{B2E83E7A-C12A-492F-A18C-248C8FC1A3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D68D5F-E576-4A44-AAB5-359AAAF645D0}"/>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3885093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48A87A34-81AB-432B-8DAE-1953F412C126}" type="datetimeFigureOut">
              <a:rPr lang="en-US" smtClean="0"/>
              <a:pPr/>
              <a:t>6/10/2022</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6D22F896-40B5-4ADD-8801-0D06FADFA095}" type="slidenum">
              <a:rPr lang="en-US" smtClean="0"/>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39113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179621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6/10/2022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78047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6/10/2022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037560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6/10/2022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39843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6/10/2022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7877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6/10/2022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09747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8996C92-DFD3-4700-A186-EAEC371BD882}" type="datetime1">
              <a:rPr lang="en-US" smtClean="0">
                <a:solidFill>
                  <a:srgbClr val="46464A">
                    <a:lumMod val="20000"/>
                    <a:lumOff val="80000"/>
                  </a:srgbClr>
                </a:solidFill>
              </a:rPr>
              <a:t>6/10/2022</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9059894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6/10/2022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77656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6/10/2022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08169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618348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6/10/2022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95535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6/10/2022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28036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6/10/2022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647565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6/10/2022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56947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6/10/2022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43520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073242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22439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52867A-F0DB-4EFD-9A65-18788C7C3076}" type="datetime1">
              <a:rPr lang="en-US" smtClean="0">
                <a:solidFill>
                  <a:srgbClr val="46464A">
                    <a:lumMod val="20000"/>
                    <a:lumOff val="80000"/>
                  </a:srgbClr>
                </a:solidFill>
              </a:rPr>
              <a:t>6/10/2022</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552586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58CEC1-5006-4650-8A99-6ECFC723A602}" type="datetime1">
              <a:rPr lang="en-US" smtClean="0">
                <a:solidFill>
                  <a:srgbClr val="46464A">
                    <a:lumMod val="20000"/>
                    <a:lumOff val="80000"/>
                  </a:srgbClr>
                </a:solidFill>
              </a:rPr>
              <a:t>6/10/2022</a:t>
            </a:fld>
            <a:endParaRPr lang="en-US">
              <a:solidFill>
                <a:srgbClr val="46464A">
                  <a:lumMod val="20000"/>
                  <a:lumOff val="80000"/>
                </a:srgbClr>
              </a:solidFill>
            </a:endParaRPr>
          </a:p>
        </p:txBody>
      </p:sp>
      <p:sp>
        <p:nvSpPr>
          <p:cNvPr id="8" name="Footer Placeholder 7"/>
          <p:cNvSpPr>
            <a:spLocks noGrp="1"/>
          </p:cNvSpPr>
          <p:nvPr>
            <p:ph type="ftr" sz="quarter" idx="11"/>
          </p:nvPr>
        </p:nvSpPr>
        <p:spPr/>
        <p:txBody>
          <a:bodyPr/>
          <a:lstStyle/>
          <a:p>
            <a:endParaRPr lang="en-US">
              <a:solidFill>
                <a:srgbClr val="46464A">
                  <a:lumMod val="20000"/>
                  <a:lumOff val="80000"/>
                </a:srgbClr>
              </a:solidFill>
            </a:endParaRPr>
          </a:p>
        </p:txBody>
      </p:sp>
      <p:sp>
        <p:nvSpPr>
          <p:cNvPr id="9" name="Slide Number Placeholder 8"/>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614135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620A2D-D4C4-400A-B3ED-928FFEB46963}" type="datetime1">
              <a:rPr lang="en-US" smtClean="0">
                <a:solidFill>
                  <a:srgbClr val="46464A">
                    <a:lumMod val="20000"/>
                    <a:lumOff val="80000"/>
                  </a:srgbClr>
                </a:solidFill>
              </a:rPr>
              <a:t>6/10/2022</a:t>
            </a:fld>
            <a:endParaRPr lang="en-US">
              <a:solidFill>
                <a:srgbClr val="46464A">
                  <a:lumMod val="20000"/>
                  <a:lumOff val="80000"/>
                </a:srgbClr>
              </a:solidFill>
            </a:endParaRPr>
          </a:p>
        </p:txBody>
      </p:sp>
      <p:sp>
        <p:nvSpPr>
          <p:cNvPr id="4" name="Footer Placeholder 3"/>
          <p:cNvSpPr>
            <a:spLocks noGrp="1"/>
          </p:cNvSpPr>
          <p:nvPr>
            <p:ph type="ftr" sz="quarter" idx="11"/>
          </p:nvPr>
        </p:nvSpPr>
        <p:spPr/>
        <p:txBody>
          <a:bodyPr/>
          <a:lstStyle/>
          <a:p>
            <a:endParaRPr lang="en-US">
              <a:solidFill>
                <a:srgbClr val="46464A">
                  <a:lumMod val="20000"/>
                  <a:lumOff val="80000"/>
                </a:srgbClr>
              </a:solidFill>
            </a:endParaRPr>
          </a:p>
        </p:txBody>
      </p:sp>
      <p:sp>
        <p:nvSpPr>
          <p:cNvPr id="5" name="Slide Number Placeholder 4"/>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2454971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5FEC8C-4839-45F0-80C2-13F3E7078C82}" type="datetime1">
              <a:rPr lang="en-US" smtClean="0">
                <a:solidFill>
                  <a:srgbClr val="46464A">
                    <a:lumMod val="20000"/>
                    <a:lumOff val="80000"/>
                  </a:srgbClr>
                </a:solidFill>
              </a:rPr>
              <a:t>6/10/2022</a:t>
            </a:fld>
            <a:endParaRPr lang="en-US">
              <a:solidFill>
                <a:srgbClr val="46464A">
                  <a:lumMod val="20000"/>
                  <a:lumOff val="80000"/>
                </a:srgbClr>
              </a:solidFill>
            </a:endParaRPr>
          </a:p>
        </p:txBody>
      </p:sp>
      <p:sp>
        <p:nvSpPr>
          <p:cNvPr id="3" name="Footer Placeholder 2"/>
          <p:cNvSpPr>
            <a:spLocks noGrp="1"/>
          </p:cNvSpPr>
          <p:nvPr>
            <p:ph type="ftr" sz="quarter" idx="11"/>
          </p:nvPr>
        </p:nvSpPr>
        <p:spPr/>
        <p:txBody>
          <a:bodyPr/>
          <a:lstStyle/>
          <a:p>
            <a:endParaRPr lang="en-US">
              <a:solidFill>
                <a:srgbClr val="46464A">
                  <a:lumMod val="20000"/>
                  <a:lumOff val="80000"/>
                </a:srgbClr>
              </a:solidFill>
            </a:endParaRPr>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4176694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8EEEA9-6535-416C-ACE8-FE3007F93E90}" type="datetime1">
              <a:rPr lang="en-US" smtClean="0">
                <a:solidFill>
                  <a:srgbClr val="46464A">
                    <a:lumMod val="20000"/>
                    <a:lumOff val="80000"/>
                  </a:srgbClr>
                </a:solidFill>
              </a:rPr>
              <a:t>6/10/2022</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1821674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817EAD5-B34A-43A5-A48D-14D7E5D8382F}" type="datetime1">
              <a:rPr lang="en-US" smtClean="0">
                <a:solidFill>
                  <a:srgbClr val="46464A">
                    <a:lumMod val="20000"/>
                    <a:lumOff val="80000"/>
                  </a:srgbClr>
                </a:solidFill>
              </a:rPr>
              <a:t>6/10/2022</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62168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3.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479335-C960-42AA-88DB-80BFCA815020}" type="datetime1">
              <a:rPr lang="en-US" smtClean="0">
                <a:solidFill>
                  <a:srgbClr val="4F271C"/>
                </a:solidFill>
              </a:rPr>
              <a:t>6/10/2022</a:t>
            </a:fld>
            <a:endParaRPr lang="en-US" dirty="0">
              <a:solidFill>
                <a:srgbClr val="4F271C"/>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4F271C"/>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865160531"/>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6BA3C9-31EF-4C28-84FD-6F51E92DD6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AB1C2B-A4B9-4764-8719-5FE671661E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459E50-FBC1-4D50-8FA7-EAE3317553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B6FCB-6CC6-4975-9755-69ABB9C15097}" type="datetimeFigureOut">
              <a:rPr lang="en-US" smtClean="0"/>
              <a:t>6/10/2022</a:t>
            </a:fld>
            <a:endParaRPr lang="en-US"/>
          </a:p>
        </p:txBody>
      </p:sp>
      <p:sp>
        <p:nvSpPr>
          <p:cNvPr id="5" name="Footer Placeholder 4">
            <a:extLst>
              <a:ext uri="{FF2B5EF4-FFF2-40B4-BE49-F238E27FC236}">
                <a16:creationId xmlns:a16="http://schemas.microsoft.com/office/drawing/2014/main" id="{BAAE01AE-6084-4362-AE88-389C2F1853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3CB60B-5132-4C2F-9F50-3BD9240700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AD39B-5A44-44DA-A967-458605B77F6A}" type="slidenum">
              <a:rPr lang="en-US" smtClean="0"/>
              <a:t>‹#›</a:t>
            </a:fld>
            <a:endParaRPr lang="en-US"/>
          </a:p>
        </p:txBody>
      </p:sp>
    </p:spTree>
    <p:extLst>
      <p:ext uri="{BB962C8B-B14F-4D97-AF65-F5344CB8AC3E}">
        <p14:creationId xmlns:p14="http://schemas.microsoft.com/office/powerpoint/2010/main" val="2902698333"/>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gs>
            <a:gs pos="34000">
              <a:schemeClr val="accent4">
                <a:lumMod val="40000"/>
                <a:lumOff val="60000"/>
              </a:schemeClr>
            </a:gs>
            <a:gs pos="100000">
              <a:schemeClr val="accent4">
                <a:lumMod val="50000"/>
              </a:schemeClr>
            </a:gs>
          </a:gsLst>
          <a:lin ang="540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8A87A34-81AB-432B-8DAE-1953F412C126}" type="datetimeFigureOut">
              <a:rPr lang="en-US" smtClean="0"/>
              <a:pPr/>
              <a:t>6/10/2022</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4687492"/>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5" r:id="rId15"/>
    <p:sldLayoutId id="2147483936" r:id="rId16"/>
    <p:sldLayoutId id="214748393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google.com/url?sa=i&amp;source=images&amp;cd=&amp;cad=rja&amp;uact=8&amp;ved=2ahUKEwj4gb3Tnp_bAhXSna0KHcWPBfUQjRx6BAgBEAU&amp;url=https://jurassicparliament.com/summary-minutes/&amp;psig=AOvVaw3_B5qPY1kFN6Yc1ku4WQ0z&amp;ust=1527281820469096"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1.xml"/><Relationship Id="rId4" Type="http://schemas.openxmlformats.org/officeDocument/2006/relationships/image" Target="../media/image74.jpg"/></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hyperlink" Target="https://data.census.gov/mdat/#/search?ds=ACSPUMS5Y2018"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emf"/><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hyperlink" Target="https://data.census.gov/mdat/#/search?ds=ACSPUMS5Y2018" TargetMode="External"/><Relationship Id="rId2" Type="http://schemas.openxmlformats.org/officeDocument/2006/relationships/image" Target="../media/image88.JP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6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xml"/><Relationship Id="rId6" Type="http://schemas.openxmlformats.org/officeDocument/2006/relationships/image" Target="../media/image92.JPG"/><Relationship Id="rId5" Type="http://schemas.openxmlformats.org/officeDocument/2006/relationships/hyperlink" Target="http://www.pjkelly.org/" TargetMode="External"/><Relationship Id="rId4" Type="http://schemas.openxmlformats.org/officeDocument/2006/relationships/image" Target="../media/image91.jpeg"/></Relationships>
</file>

<file path=ppt/slides/_rels/slide6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6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118.pn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5" Type="http://schemas.openxmlformats.org/officeDocument/2006/relationships/image" Target="../media/image121.jpe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120.png"/></Relationships>
</file>

<file path=ppt/slides/_rels/slide79.xml.rels><?xml version="1.0" encoding="UTF-8" standalone="yes"?>
<Relationships xmlns="http://schemas.openxmlformats.org/package/2006/relationships"><Relationship Id="rId3" Type="http://schemas.openxmlformats.org/officeDocument/2006/relationships/hyperlink" Target="https://creativecommons.org/licenses/by-nd/3.0/" TargetMode="External"/><Relationship Id="rId2" Type="http://schemas.openxmlformats.org/officeDocument/2006/relationships/hyperlink" Target="http://blueirishgurl11.deviantart.com/art/Hospitality-Management-Logo-version-2-blueirishgur-553316116" TargetMode="Externa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16.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hyperlink" Target="https://creativecommons.org/licenses/by-nd/3.0/" TargetMode="External"/><Relationship Id="rId2" Type="http://schemas.openxmlformats.org/officeDocument/2006/relationships/hyperlink" Target="http://blueirishgurl11.deviantart.com/art/Hospitality-Management-Logo-version-2-blueirishgur-553316116" TargetMode="Externa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1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hyperlink" Target="https://creativecommons.org/licenses/by-nd/3.0/" TargetMode="External"/><Relationship Id="rId2" Type="http://schemas.openxmlformats.org/officeDocument/2006/relationships/hyperlink" Target="http://blueirishgurl11.deviantart.com/art/Hospitality-Management-Logo-version-2-blueirishgur-553316116" TargetMode="Externa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hyperlink" Target="https://creativecommons.org/licenses/by-nd/3.0/" TargetMode="External"/><Relationship Id="rId2" Type="http://schemas.openxmlformats.org/officeDocument/2006/relationships/hyperlink" Target="http://blueirishgurl11.deviantart.com/art/Hospitality-Management-Logo-version-2-blueirishgur-553316116" TargetMode="Externa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0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png"/><Relationship Id="rId18" Type="http://schemas.openxmlformats.org/officeDocument/2006/relationships/image" Target="../media/image144.png"/><Relationship Id="rId26" Type="http://schemas.openxmlformats.org/officeDocument/2006/relationships/image" Target="../media/image152.png"/><Relationship Id="rId3" Type="http://schemas.openxmlformats.org/officeDocument/2006/relationships/image" Target="../media/image129.jpeg"/><Relationship Id="rId21" Type="http://schemas.openxmlformats.org/officeDocument/2006/relationships/image" Target="../media/image147.jpeg"/><Relationship Id="rId7" Type="http://schemas.openxmlformats.org/officeDocument/2006/relationships/image" Target="../media/image133.png"/><Relationship Id="rId12" Type="http://schemas.openxmlformats.org/officeDocument/2006/relationships/image" Target="../media/image138.jpeg"/><Relationship Id="rId17" Type="http://schemas.openxmlformats.org/officeDocument/2006/relationships/image" Target="../media/image143.jpeg"/><Relationship Id="rId25" Type="http://schemas.openxmlformats.org/officeDocument/2006/relationships/image" Target="../media/image151.jpeg"/><Relationship Id="rId2" Type="http://schemas.openxmlformats.org/officeDocument/2006/relationships/image" Target="../media/image128.jpg"/><Relationship Id="rId16" Type="http://schemas.openxmlformats.org/officeDocument/2006/relationships/image" Target="../media/image142.png"/><Relationship Id="rId20"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32.png"/><Relationship Id="rId11" Type="http://schemas.openxmlformats.org/officeDocument/2006/relationships/image" Target="../media/image137.png"/><Relationship Id="rId24" Type="http://schemas.openxmlformats.org/officeDocument/2006/relationships/image" Target="../media/image150.jpeg"/><Relationship Id="rId5" Type="http://schemas.openxmlformats.org/officeDocument/2006/relationships/image" Target="../media/image131.png"/><Relationship Id="rId15" Type="http://schemas.openxmlformats.org/officeDocument/2006/relationships/image" Target="../media/image141.png"/><Relationship Id="rId23" Type="http://schemas.openxmlformats.org/officeDocument/2006/relationships/image" Target="../media/image149.jpg"/><Relationship Id="rId10" Type="http://schemas.openxmlformats.org/officeDocument/2006/relationships/image" Target="../media/image136.jpeg"/><Relationship Id="rId19" Type="http://schemas.openxmlformats.org/officeDocument/2006/relationships/image" Target="../media/image145.png"/><Relationship Id="rId4" Type="http://schemas.openxmlformats.org/officeDocument/2006/relationships/image" Target="../media/image130.jpg"/><Relationship Id="rId9" Type="http://schemas.openxmlformats.org/officeDocument/2006/relationships/image" Target="../media/image135.png"/><Relationship Id="rId14" Type="http://schemas.openxmlformats.org/officeDocument/2006/relationships/image" Target="../media/image140.gif"/><Relationship Id="rId22" Type="http://schemas.openxmlformats.org/officeDocument/2006/relationships/image" Target="../media/image148.png"/><Relationship Id="rId27"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5.png"/><Relationship Id="rId4" Type="http://schemas.openxmlformats.org/officeDocument/2006/relationships/image" Target="../media/image15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8.png"/><Relationship Id="rId4" Type="http://schemas.openxmlformats.org/officeDocument/2006/relationships/image" Target="../media/image157.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2.png"/><Relationship Id="rId4" Type="http://schemas.openxmlformats.org/officeDocument/2006/relationships/image" Target="../media/image160.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3.png"/><Relationship Id="rId4" Type="http://schemas.openxmlformats.org/officeDocument/2006/relationships/image" Target="../media/image162.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6.png"/><Relationship Id="rId4" Type="http://schemas.openxmlformats.org/officeDocument/2006/relationships/image" Target="../media/image16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90" name="Rectangle 6"/>
          <p:cNvSpPr>
            <a:spLocks noGrp="1" noChangeArrowheads="1"/>
          </p:cNvSpPr>
          <p:nvPr>
            <p:ph type="ctrTitle"/>
          </p:nvPr>
        </p:nvSpPr>
        <p:spPr>
          <a:xfrm>
            <a:off x="286870" y="421211"/>
            <a:ext cx="11618259" cy="629579"/>
          </a:xfrm>
        </p:spPr>
        <p:txBody>
          <a:bodyPr>
            <a:noAutofit/>
          </a:bodyPr>
          <a:lstStyle/>
          <a:p>
            <a:pPr>
              <a:defRPr/>
            </a:pPr>
            <a:r>
              <a:rPr lang="en-US" sz="4400" b="1" dirty="0">
                <a:solidFill>
                  <a:schemeClr val="accent5"/>
                </a:solidFill>
                <a:latin typeface="+mn-lt"/>
              </a:rPr>
              <a:t>Alabama Commission on Higher Education  </a:t>
            </a:r>
          </a:p>
        </p:txBody>
      </p:sp>
      <p:sp>
        <p:nvSpPr>
          <p:cNvPr id="553986" name="Rectangle 2"/>
          <p:cNvSpPr>
            <a:spLocks noGrp="1" noChangeArrowheads="1"/>
          </p:cNvSpPr>
          <p:nvPr>
            <p:ph type="subTitle" idx="1"/>
          </p:nvPr>
        </p:nvSpPr>
        <p:spPr>
          <a:xfrm>
            <a:off x="2514598" y="5259145"/>
            <a:ext cx="7162800" cy="1257300"/>
          </a:xfrm>
        </p:spPr>
        <p:txBody>
          <a:bodyPr>
            <a:noAutofit/>
          </a:bodyPr>
          <a:lstStyle/>
          <a:p>
            <a:pPr algn="ctr">
              <a:defRPr/>
            </a:pPr>
            <a:r>
              <a:rPr lang="en-US" sz="3500" b="1" dirty="0">
                <a:solidFill>
                  <a:schemeClr val="tx1"/>
                </a:solidFill>
              </a:rPr>
              <a:t>Commission Meeting</a:t>
            </a:r>
          </a:p>
          <a:p>
            <a:pPr algn="ctr">
              <a:defRPr/>
            </a:pPr>
            <a:r>
              <a:rPr lang="en-US" sz="3000" b="1" dirty="0"/>
              <a:t>June 10</a:t>
            </a:r>
            <a:r>
              <a:rPr lang="en-US" sz="3000" b="1" dirty="0">
                <a:solidFill>
                  <a:schemeClr val="tx1"/>
                </a:solidFill>
              </a:rPr>
              <a:t>, 2022</a:t>
            </a:r>
          </a:p>
        </p:txBody>
      </p:sp>
      <p:pic>
        <p:nvPicPr>
          <p:cNvPr id="4" name="Picture 3">
            <a:extLst>
              <a:ext uri="{FF2B5EF4-FFF2-40B4-BE49-F238E27FC236}">
                <a16:creationId xmlns:a16="http://schemas.microsoft.com/office/drawing/2014/main" id="{0DD5B67C-7312-4604-95CD-36EDFF0C09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1489" y="1460458"/>
            <a:ext cx="3389019" cy="3389019"/>
          </a:xfrm>
          <a:prstGeom prst="rect">
            <a:avLst/>
          </a:prstGeom>
        </p:spPr>
      </p:pic>
    </p:spTree>
    <p:extLst>
      <p:ext uri="{BB962C8B-B14F-4D97-AF65-F5344CB8AC3E}">
        <p14:creationId xmlns:p14="http://schemas.microsoft.com/office/powerpoint/2010/main" val="2520099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52F92E-1068-435A-BA74-3DDA4F8487B4}"/>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10</a:t>
            </a:fld>
            <a:endParaRPr lang="en-US">
              <a:solidFill>
                <a:srgbClr val="46464A">
                  <a:lumMod val="60000"/>
                  <a:lumOff val="40000"/>
                </a:srgbClr>
              </a:solidFill>
            </a:endParaRPr>
          </a:p>
        </p:txBody>
      </p:sp>
      <p:pic>
        <p:nvPicPr>
          <p:cNvPr id="8" name="Picture 7">
            <a:extLst>
              <a:ext uri="{FF2B5EF4-FFF2-40B4-BE49-F238E27FC236}">
                <a16:creationId xmlns:a16="http://schemas.microsoft.com/office/drawing/2014/main" id="{76F56AF8-24F2-4206-BBD4-04168449A1CF}"/>
              </a:ext>
            </a:extLst>
          </p:cNvPr>
          <p:cNvPicPr>
            <a:picLocks noChangeAspect="1"/>
          </p:cNvPicPr>
          <p:nvPr/>
        </p:nvPicPr>
        <p:blipFill rotWithShape="1">
          <a:blip r:embed="rId2"/>
          <a:srcRect t="28475"/>
          <a:stretch/>
        </p:blipFill>
        <p:spPr>
          <a:xfrm>
            <a:off x="481013" y="365125"/>
            <a:ext cx="5614987" cy="3195637"/>
          </a:xfrm>
          <a:prstGeom prst="rect">
            <a:avLst/>
          </a:prstGeom>
        </p:spPr>
      </p:pic>
      <p:pic>
        <p:nvPicPr>
          <p:cNvPr id="12" name="Picture 11">
            <a:extLst>
              <a:ext uri="{FF2B5EF4-FFF2-40B4-BE49-F238E27FC236}">
                <a16:creationId xmlns:a16="http://schemas.microsoft.com/office/drawing/2014/main" id="{22093E4B-D91D-4A97-9324-DC76071330C2}"/>
              </a:ext>
            </a:extLst>
          </p:cNvPr>
          <p:cNvPicPr>
            <a:picLocks noChangeAspect="1"/>
          </p:cNvPicPr>
          <p:nvPr/>
        </p:nvPicPr>
        <p:blipFill rotWithShape="1">
          <a:blip r:embed="rId3"/>
          <a:srcRect l="25178" t="43169" r="1" b="29420"/>
          <a:stretch/>
        </p:blipFill>
        <p:spPr>
          <a:xfrm>
            <a:off x="4874969" y="3660092"/>
            <a:ext cx="7471261" cy="2635624"/>
          </a:xfrm>
          <a:prstGeom prst="rect">
            <a:avLst/>
          </a:prstGeom>
        </p:spPr>
      </p:pic>
      <p:sp>
        <p:nvSpPr>
          <p:cNvPr id="13" name="TextBox 12">
            <a:extLst>
              <a:ext uri="{FF2B5EF4-FFF2-40B4-BE49-F238E27FC236}">
                <a16:creationId xmlns:a16="http://schemas.microsoft.com/office/drawing/2014/main" id="{391D7F18-B184-402A-A0D2-7D7F45DBD142}"/>
              </a:ext>
            </a:extLst>
          </p:cNvPr>
          <p:cNvSpPr txBox="1"/>
          <p:nvPr/>
        </p:nvSpPr>
        <p:spPr>
          <a:xfrm>
            <a:off x="6445624" y="1039613"/>
            <a:ext cx="5441576" cy="1200329"/>
          </a:xfrm>
          <a:prstGeom prst="rect">
            <a:avLst/>
          </a:prstGeom>
          <a:noFill/>
        </p:spPr>
        <p:txBody>
          <a:bodyPr wrap="square" rtlCol="0">
            <a:spAutoFit/>
          </a:bodyPr>
          <a:lstStyle/>
          <a:p>
            <a:r>
              <a:rPr lang="en-US" sz="2400" dirty="0"/>
              <a:t>In Montevallo for the dedication ceremony to rename the “UM on Main Building” to “</a:t>
            </a:r>
            <a:r>
              <a:rPr lang="en-US" sz="2400" b="1" dirty="0"/>
              <a:t>Dr. Wilson </a:t>
            </a:r>
            <a:r>
              <a:rPr lang="en-US" sz="2400" b="1" dirty="0" err="1"/>
              <a:t>Fallin</a:t>
            </a:r>
            <a:r>
              <a:rPr lang="en-US" sz="2400" b="1" dirty="0"/>
              <a:t> Jr. Hall” </a:t>
            </a:r>
          </a:p>
        </p:txBody>
      </p:sp>
      <p:sp>
        <p:nvSpPr>
          <p:cNvPr id="14" name="TextBox 13">
            <a:extLst>
              <a:ext uri="{FF2B5EF4-FFF2-40B4-BE49-F238E27FC236}">
                <a16:creationId xmlns:a16="http://schemas.microsoft.com/office/drawing/2014/main" id="{F1648A24-5206-4A70-89A8-F2A411BAC255}"/>
              </a:ext>
            </a:extLst>
          </p:cNvPr>
          <p:cNvSpPr txBox="1"/>
          <p:nvPr/>
        </p:nvSpPr>
        <p:spPr>
          <a:xfrm>
            <a:off x="481013" y="4193074"/>
            <a:ext cx="4104434" cy="1569660"/>
          </a:xfrm>
          <a:prstGeom prst="rect">
            <a:avLst/>
          </a:prstGeom>
          <a:noFill/>
        </p:spPr>
        <p:txBody>
          <a:bodyPr wrap="square" rtlCol="0">
            <a:spAutoFit/>
          </a:bodyPr>
          <a:lstStyle/>
          <a:p>
            <a:r>
              <a:rPr lang="en-US" sz="2400" dirty="0"/>
              <a:t>In Huntsville to bring greetings from ACHE at the investiture of </a:t>
            </a:r>
            <a:r>
              <a:rPr lang="en-US" sz="2400" b="1" dirty="0"/>
              <a:t>Dr. Daniel Wims</a:t>
            </a:r>
            <a:r>
              <a:rPr lang="en-US" sz="2400" dirty="0"/>
              <a:t> as the 12</a:t>
            </a:r>
            <a:r>
              <a:rPr lang="en-US" sz="2400" baseline="30000" dirty="0"/>
              <a:t>th</a:t>
            </a:r>
            <a:r>
              <a:rPr lang="en-US" sz="2400" dirty="0"/>
              <a:t>  President of Alabama A&amp;M </a:t>
            </a:r>
            <a:endParaRPr lang="en-US" sz="2400" b="1" dirty="0"/>
          </a:p>
        </p:txBody>
      </p:sp>
      <p:cxnSp>
        <p:nvCxnSpPr>
          <p:cNvPr id="16" name="Straight Arrow Connector 15">
            <a:extLst>
              <a:ext uri="{FF2B5EF4-FFF2-40B4-BE49-F238E27FC236}">
                <a16:creationId xmlns:a16="http://schemas.microsoft.com/office/drawing/2014/main" id="{D9C0A82D-8D2D-4E7F-BEDC-13095232041E}"/>
              </a:ext>
            </a:extLst>
          </p:cNvPr>
          <p:cNvCxnSpPr>
            <a:cxnSpLocks/>
          </p:cNvCxnSpPr>
          <p:nvPr/>
        </p:nvCxnSpPr>
        <p:spPr>
          <a:xfrm flipH="1">
            <a:off x="6163235" y="2239942"/>
            <a:ext cx="3003177" cy="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6C5BC2D-A835-4C29-9407-C018500F039A}"/>
              </a:ext>
            </a:extLst>
          </p:cNvPr>
          <p:cNvCxnSpPr>
            <a:cxnSpLocks/>
          </p:cNvCxnSpPr>
          <p:nvPr/>
        </p:nvCxnSpPr>
        <p:spPr>
          <a:xfrm flipV="1">
            <a:off x="1801906" y="4191840"/>
            <a:ext cx="2783541" cy="1234"/>
          </a:xfrm>
          <a:prstGeom prst="straightConnector1">
            <a:avLst/>
          </a:prstGeom>
          <a:ln w="76200">
            <a:solidFill>
              <a:srgbClr val="830A2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7335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437745" y="92074"/>
            <a:ext cx="10497126" cy="6463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400" b="1" i="0" u="none" strike="noStrike" kern="1200" cap="none" spc="0" normalizeH="0" baseline="0" noProof="0" dirty="0">
                <a:ln>
                  <a:noFill/>
                </a:ln>
                <a:solidFill>
                  <a:srgbClr val="4472C4"/>
                </a:solidFill>
                <a:effectLst/>
                <a:uLnTx/>
                <a:uFillTx/>
                <a:latin typeface="Calibri"/>
                <a:ea typeface="+mn-ea"/>
                <a:cs typeface="+mn-cs"/>
              </a:rPr>
              <a:t>Request to Amend Post-Implementation Conditions</a:t>
            </a:r>
          </a:p>
          <a:p>
            <a:pPr marL="0" marR="0" lvl="0" indent="0" algn="l" defTabSz="914400" rtl="0" eaLnBrk="1" fontAlgn="auto" latinLnBrk="0" hangingPunct="1">
              <a:lnSpc>
                <a:spcPct val="100000"/>
              </a:lnSpc>
              <a:spcAft>
                <a:spcPts val="0"/>
              </a:spcAft>
              <a:buClrTx/>
              <a:buSzTx/>
              <a:buFontTx/>
              <a:buNone/>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10a. Athens State University MA in Religious Studies (CIP 38.0201)</a:t>
            </a:r>
            <a:endParaRPr kumimoji="0" lang="en-US" sz="1500" b="1"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lvl="0" indent="-285750">
              <a:buFont typeface="Arial" panose="020B0604020202020204" pitchFamily="34" charset="0"/>
              <a:buChar char="•"/>
              <a:defRPr/>
            </a:pPr>
            <a:r>
              <a:rPr lang="en-US" sz="2200" dirty="0">
                <a:solidFill>
                  <a:prstClr val="black"/>
                </a:solidFill>
                <a:highlight>
                  <a:srgbClr val="FFFFFF"/>
                </a:highlight>
              </a:rPr>
              <a:t>The program did not meet the enrollment condition.</a:t>
            </a:r>
            <a:endParaRPr kumimoji="0" lang="en-US" sz="2200" b="0" i="0" u="none" strike="noStrike" kern="1200" cap="none" spc="0" normalizeH="0" baseline="0" noProof="0" dirty="0">
              <a:ln>
                <a:noFill/>
              </a:ln>
              <a:solidFill>
                <a:prstClr val="black"/>
              </a:solidFill>
              <a:effectLst/>
              <a:highlight>
                <a:srgbClr val="FFFFFF"/>
              </a:highligh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highlight>
                <a:srgbClr val="FFFFFF"/>
              </a:highlight>
              <a:uLnTx/>
              <a:uFillTx/>
              <a:latin typeface="Calibri" panose="020F0502020204030204"/>
              <a:ea typeface="+mn-ea"/>
              <a:cs typeface="+mn-cs"/>
            </a:endParaRPr>
          </a:p>
          <a:p>
            <a:pPr marL="285750" lvl="0" indent="-285750">
              <a:buFont typeface="Arial" panose="020B0604020202020204" pitchFamily="34" charset="0"/>
              <a:buChar char="•"/>
              <a:defRPr/>
            </a:pPr>
            <a:r>
              <a:rPr lang="en-US" sz="2200" dirty="0">
                <a:highlight>
                  <a:srgbClr val="FFFFFF"/>
                </a:highlight>
              </a:rPr>
              <a:t>ATSU has requested that the original post-implementation condition for new enrollments be modified to reflect the actual enrollment achieved over the first five years and that the MA in Religious Studies be deemed a viable program going forward. ACHE staff is recommending approval of the request based on the following rationale:</a:t>
            </a:r>
            <a:endParaRPr kumimoji="0" lang="en-US" sz="2200" b="0" i="0" u="none" strike="noStrike" kern="1200" cap="none" spc="0" normalizeH="0" baseline="0" noProof="0" dirty="0">
              <a:ln>
                <a:noFill/>
              </a:ln>
              <a:solidFill>
                <a:prstClr val="black"/>
              </a:solidFill>
              <a:effectLst/>
              <a:highlight>
                <a:srgbClr val="FFFFFF"/>
              </a:highlight>
              <a:uLnTx/>
              <a:uFillTx/>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lvl="1" indent="-342900">
              <a:buFont typeface="Arial" panose="020B0604020202020204" pitchFamily="34" charset="0"/>
              <a:buChar char="•"/>
            </a:pPr>
            <a:r>
              <a:rPr lang="en-US" sz="2200" dirty="0"/>
              <a:t>The program has demonstrated its viability by exceeding the required minimum number of graduates per year each year since it began to produce graduates. </a:t>
            </a:r>
          </a:p>
          <a:p>
            <a:pPr lvl="1"/>
            <a:endParaRPr lang="en-US" sz="1000" dirty="0"/>
          </a:p>
          <a:p>
            <a:pPr marL="796925" lvl="1" indent="-339725">
              <a:buFont typeface="Arial" panose="020B0604020202020204" pitchFamily="34" charset="0"/>
              <a:buChar char="•"/>
            </a:pPr>
            <a:r>
              <a:rPr lang="en-US" sz="2200" dirty="0"/>
              <a:t>Average new enrollments have exceeded </a:t>
            </a:r>
          </a:p>
          <a:p>
            <a:pPr marL="796925" lvl="1" indent="-339725"/>
            <a:r>
              <a:rPr lang="en-US" sz="2200" dirty="0"/>
              <a:t>	the required minimum number of graduates, </a:t>
            </a:r>
          </a:p>
          <a:p>
            <a:pPr marL="796925" lvl="1" indent="-339725"/>
            <a:r>
              <a:rPr lang="en-US" sz="2200" dirty="0"/>
              <a:t>	indicating that there is a sustainable pipeline </a:t>
            </a:r>
          </a:p>
          <a:p>
            <a:pPr marL="796925" lvl="1" indent="-339725"/>
            <a:r>
              <a:rPr lang="en-US" sz="2200" dirty="0"/>
              <a:t>	of students. </a:t>
            </a:r>
          </a:p>
          <a:p>
            <a:pPr marR="0" lvl="0" algn="l" defTabSz="914400" rtl="0" eaLnBrk="1" fontAlgn="base"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451747" y="636949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11222379-C7E9-4F92-A48B-E982E97FA6ED}"/>
              </a:ext>
            </a:extLst>
          </p:cNvPr>
          <p:cNvGraphicFramePr>
            <a:graphicFrameLocks noGrp="1"/>
          </p:cNvGraphicFramePr>
          <p:nvPr>
            <p:extLst>
              <p:ext uri="{D42A27DB-BD31-4B8C-83A1-F6EECF244321}">
                <p14:modId xmlns:p14="http://schemas.microsoft.com/office/powerpoint/2010/main" val="3081854320"/>
              </p:ext>
            </p:extLst>
          </p:nvPr>
        </p:nvGraphicFramePr>
        <p:xfrm>
          <a:off x="6665220" y="4053038"/>
          <a:ext cx="4609296" cy="2241054"/>
        </p:xfrm>
        <a:graphic>
          <a:graphicData uri="http://schemas.openxmlformats.org/drawingml/2006/table">
            <a:tbl>
              <a:tblPr firstRow="1" firstCol="1" lastRow="1" lastCol="1" bandRow="1" bandCol="1">
                <a:tableStyleId>{0E3FDE45-AF77-4B5C-9715-49D594BDF05E}</a:tableStyleId>
              </a:tblPr>
              <a:tblGrid>
                <a:gridCol w="1487377">
                  <a:extLst>
                    <a:ext uri="{9D8B030D-6E8A-4147-A177-3AD203B41FA5}">
                      <a16:colId xmlns:a16="http://schemas.microsoft.com/office/drawing/2014/main" val="1169614983"/>
                    </a:ext>
                  </a:extLst>
                </a:gridCol>
                <a:gridCol w="1443134">
                  <a:extLst>
                    <a:ext uri="{9D8B030D-6E8A-4147-A177-3AD203B41FA5}">
                      <a16:colId xmlns:a16="http://schemas.microsoft.com/office/drawing/2014/main" val="4263036999"/>
                    </a:ext>
                  </a:extLst>
                </a:gridCol>
                <a:gridCol w="1678785">
                  <a:extLst>
                    <a:ext uri="{9D8B030D-6E8A-4147-A177-3AD203B41FA5}">
                      <a16:colId xmlns:a16="http://schemas.microsoft.com/office/drawing/2014/main" val="839364311"/>
                    </a:ext>
                  </a:extLst>
                </a:gridCol>
              </a:tblGrid>
              <a:tr h="778014">
                <a:tc>
                  <a:txBody>
                    <a:bodyPr/>
                    <a:lstStyle/>
                    <a:p>
                      <a:pPr marL="0" marR="0" algn="l">
                        <a:spcBef>
                          <a:spcPts val="0"/>
                        </a:spcBef>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MA in Religious Studies (38.0201)</a:t>
                      </a: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dirty="0">
                          <a:effectLst/>
                        </a:rPr>
                        <a:t>Avg New Enrollments</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dirty="0">
                          <a:effectLst/>
                        </a:rPr>
                        <a:t>Average Graduates</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17575213"/>
                  </a:ext>
                </a:extLst>
              </a:tr>
              <a:tr h="359410">
                <a:tc>
                  <a:txBody>
                    <a:bodyPr/>
                    <a:lstStyle/>
                    <a:p>
                      <a:pPr marL="0" marR="0" algn="l">
                        <a:spcBef>
                          <a:spcPts val="0"/>
                        </a:spcBef>
                        <a:spcAft>
                          <a:spcPts val="0"/>
                        </a:spcAft>
                      </a:pPr>
                      <a:r>
                        <a:rPr lang="en-US" sz="2000" dirty="0">
                          <a:effectLst/>
                        </a:rPr>
                        <a:t> </a:t>
                      </a:r>
                    </a:p>
                    <a:p>
                      <a:pPr marL="0" marR="0" algn="l">
                        <a:spcBef>
                          <a:spcPts val="0"/>
                        </a:spcBef>
                        <a:spcAft>
                          <a:spcPts val="0"/>
                        </a:spcAft>
                      </a:pPr>
                      <a:r>
                        <a:rPr lang="en-US" sz="2000" dirty="0">
                          <a:effectLst/>
                        </a:rPr>
                        <a:t>Required</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2000" dirty="0">
                          <a:effectLst/>
                          <a:latin typeface="+mn-lt"/>
                        </a:rPr>
                        <a:t> </a:t>
                      </a:r>
                    </a:p>
                    <a:p>
                      <a:pPr marL="0" marR="0" algn="ctr">
                        <a:spcBef>
                          <a:spcPts val="0"/>
                        </a:spcBef>
                        <a:spcAft>
                          <a:spcPts val="0"/>
                        </a:spcAft>
                      </a:pPr>
                      <a:r>
                        <a:rPr lang="en-US" sz="2000" b="1" dirty="0">
                          <a:effectLst/>
                          <a:latin typeface="+mn-lt"/>
                          <a:ea typeface="Times New Roman" panose="02020603050405020304" pitchFamily="18" charset="0"/>
                        </a:rPr>
                        <a:t>18 </a:t>
                      </a:r>
                      <a:r>
                        <a:rPr lang="en-US" sz="1600" b="1" dirty="0">
                          <a:effectLst/>
                          <a:latin typeface="+mn-lt"/>
                          <a:ea typeface="Times New Roman" panose="02020603050405020304" pitchFamily="18" charset="0"/>
                        </a:rPr>
                        <a:t>(13.5 w/ 25% reduction)</a:t>
                      </a:r>
                      <a:endParaRPr lang="en-US" sz="1600" dirty="0">
                        <a:effectLst/>
                        <a:latin typeface="+mn-lt"/>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2000" dirty="0">
                          <a:effectLst/>
                          <a:latin typeface="+mn-lt"/>
                        </a:rPr>
                        <a:t> </a:t>
                      </a:r>
                    </a:p>
                    <a:p>
                      <a:pPr marL="0" marR="0" algn="ctr">
                        <a:spcBef>
                          <a:spcPts val="0"/>
                        </a:spcBef>
                        <a:spcAft>
                          <a:spcPts val="0"/>
                        </a:spcAft>
                      </a:pPr>
                      <a:r>
                        <a:rPr lang="en-US" sz="2000" dirty="0">
                          <a:effectLst/>
                          <a:latin typeface="+mn-lt"/>
                        </a:rPr>
                        <a:t>3.75</a:t>
                      </a:r>
                      <a:endParaRPr lang="en-US" sz="2000" dirty="0">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05886851"/>
                  </a:ext>
                </a:extLst>
              </a:tr>
              <a:tr h="0">
                <a:tc>
                  <a:txBody>
                    <a:bodyPr/>
                    <a:lstStyle/>
                    <a:p>
                      <a:pPr marL="0" marR="0" algn="l">
                        <a:spcBef>
                          <a:spcPts val="0"/>
                        </a:spcBef>
                        <a:spcAft>
                          <a:spcPts val="0"/>
                        </a:spcAft>
                      </a:pPr>
                      <a:r>
                        <a:rPr lang="en-US" sz="2000">
                          <a:effectLst/>
                        </a:rPr>
                        <a:t> </a:t>
                      </a:r>
                    </a:p>
                    <a:p>
                      <a:pPr marL="0" marR="0" algn="l">
                        <a:spcBef>
                          <a:spcPts val="0"/>
                        </a:spcBef>
                        <a:spcAft>
                          <a:spcPts val="0"/>
                        </a:spcAft>
                      </a:pPr>
                      <a:r>
                        <a:rPr lang="en-US" sz="2000">
                          <a:effectLst/>
                        </a:rPr>
                        <a:t>Reported</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2000" dirty="0">
                          <a:effectLst/>
                          <a:latin typeface="+mn-lt"/>
                        </a:rPr>
                        <a:t> </a:t>
                      </a:r>
                    </a:p>
                    <a:p>
                      <a:pPr marL="0" marR="0" algn="ctr">
                        <a:spcBef>
                          <a:spcPts val="0"/>
                        </a:spcBef>
                        <a:spcAft>
                          <a:spcPts val="0"/>
                        </a:spcAft>
                      </a:pPr>
                      <a:r>
                        <a:rPr lang="en-US" sz="2000" dirty="0">
                          <a:solidFill>
                            <a:srgbClr val="C00000"/>
                          </a:solidFill>
                          <a:effectLst/>
                          <a:latin typeface="+mn-lt"/>
                        </a:rPr>
                        <a:t>5.5</a:t>
                      </a:r>
                      <a:endParaRPr lang="en-US" sz="2000" dirty="0">
                        <a:solidFill>
                          <a:srgbClr val="C00000"/>
                        </a:solidFill>
                        <a:effectLst/>
                        <a:latin typeface="+mn-lt"/>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2000" dirty="0">
                          <a:effectLst/>
                          <a:latin typeface="+mn-lt"/>
                        </a:rPr>
                        <a:t> </a:t>
                      </a:r>
                    </a:p>
                    <a:p>
                      <a:pPr marL="0" marR="0" algn="ctr">
                        <a:spcBef>
                          <a:spcPts val="0"/>
                        </a:spcBef>
                        <a:spcAft>
                          <a:spcPts val="0"/>
                        </a:spcAft>
                      </a:pPr>
                      <a:r>
                        <a:rPr lang="en-US" sz="2000" dirty="0">
                          <a:solidFill>
                            <a:schemeClr val="accent6"/>
                          </a:solidFill>
                          <a:effectLst/>
                          <a:latin typeface="+mn-lt"/>
                          <a:ea typeface="Times New Roman" panose="02020603050405020304" pitchFamily="18" charset="0"/>
                        </a:rPr>
                        <a:t>5.3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9547916"/>
                  </a:ext>
                </a:extLst>
              </a:tr>
            </a:tbl>
          </a:graphicData>
        </a:graphic>
      </p:graphicFrame>
      <p:pic>
        <p:nvPicPr>
          <p:cNvPr id="5" name="Picture 4">
            <a:extLst>
              <a:ext uri="{FF2B5EF4-FFF2-40B4-BE49-F238E27FC236}">
                <a16:creationId xmlns:a16="http://schemas.microsoft.com/office/drawing/2014/main" id="{7CFE66E2-1D2B-4ED5-8B3F-2C6A39D655F1}"/>
              </a:ext>
            </a:extLst>
          </p:cNvPr>
          <p:cNvPicPr>
            <a:picLocks noChangeAspect="1"/>
          </p:cNvPicPr>
          <p:nvPr/>
        </p:nvPicPr>
        <p:blipFill>
          <a:blip r:embed="rId3"/>
          <a:stretch>
            <a:fillRect/>
          </a:stretch>
        </p:blipFill>
        <p:spPr>
          <a:xfrm>
            <a:off x="10494412" y="123377"/>
            <a:ext cx="1378843" cy="1039692"/>
          </a:xfrm>
          <a:prstGeom prst="rect">
            <a:avLst/>
          </a:prstGeom>
        </p:spPr>
      </p:pic>
    </p:spTree>
    <p:extLst>
      <p:ext uri="{BB962C8B-B14F-4D97-AF65-F5344CB8AC3E}">
        <p14:creationId xmlns:p14="http://schemas.microsoft.com/office/powerpoint/2010/main" val="13670748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101</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208004" y="1923394"/>
            <a:ext cx="9775992" cy="2446824"/>
          </a:xfrm>
          <a:prstGeom prst="rect">
            <a:avLst/>
          </a:prstGeom>
          <a:noFill/>
        </p:spPr>
        <p:txBody>
          <a:bodyPr wrap="square" rtlCol="0">
            <a:spAutoFit/>
          </a:bodyPr>
          <a:lstStyle/>
          <a:p>
            <a:r>
              <a:rPr lang="en-US" sz="3200" b="1" dirty="0">
                <a:solidFill>
                  <a:srgbClr val="4472C4"/>
                </a:solidFill>
              </a:rPr>
              <a:t>Motion, Decision Item B-10a: </a:t>
            </a:r>
          </a:p>
          <a:p>
            <a:endParaRPr lang="en-US" sz="3200" b="1" dirty="0">
              <a:solidFill>
                <a:srgbClr val="0070C0"/>
              </a:solidFill>
            </a:endParaRPr>
          </a:p>
          <a:p>
            <a:pPr lvl="0">
              <a:spcBef>
                <a:spcPts val="600"/>
              </a:spcBef>
              <a:tabLst>
                <a:tab pos="457200" algn="l"/>
              </a:tabLst>
              <a:defRPr/>
            </a:pPr>
            <a:r>
              <a:rPr lang="en-US" sz="2800" dirty="0"/>
              <a:t>That the Commission approve Athens State University’s request to amend post-implementation conditions for the Master of Arts in Religious Studies.</a:t>
            </a:r>
          </a:p>
        </p:txBody>
      </p:sp>
    </p:spTree>
    <p:extLst>
      <p:ext uri="{BB962C8B-B14F-4D97-AF65-F5344CB8AC3E}">
        <p14:creationId xmlns:p14="http://schemas.microsoft.com/office/powerpoint/2010/main" val="10985349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298018" y="92074"/>
            <a:ext cx="11754552" cy="78483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400" b="1" i="0" u="none" strike="noStrike" kern="1200" cap="none" spc="0" normalizeH="0" baseline="0" noProof="0" dirty="0">
                <a:ln>
                  <a:noFill/>
                </a:ln>
                <a:solidFill>
                  <a:srgbClr val="4472C4"/>
                </a:solidFill>
                <a:effectLst/>
                <a:uLnTx/>
                <a:uFillTx/>
                <a:latin typeface="Calibri"/>
                <a:ea typeface="+mn-ea"/>
                <a:cs typeface="+mn-cs"/>
              </a:rPr>
              <a:t>Request to Amend Post-Implementation Conditions</a:t>
            </a:r>
          </a:p>
          <a:p>
            <a:pPr marL="0" marR="0" lvl="0" indent="0" algn="l" defTabSz="914400" rtl="0" eaLnBrk="1" fontAlgn="auto" latinLnBrk="0" hangingPunct="1">
              <a:lnSpc>
                <a:spcPct val="100000"/>
              </a:lnSpc>
              <a:spcAft>
                <a:spcPts val="0"/>
              </a:spcAft>
              <a:buClrTx/>
              <a:buSzTx/>
              <a:buFontTx/>
              <a:buNone/>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10b. Auburn University at Montgomery BS in Business</a:t>
            </a:r>
          </a:p>
          <a:p>
            <a:pPr marL="0" marR="0" lvl="0" indent="0" algn="l" defTabSz="914400" rtl="0" eaLnBrk="1" fontAlgn="auto" latinLnBrk="0" hangingPunct="1">
              <a:lnSpc>
                <a:spcPct val="100000"/>
              </a:lnSpc>
              <a:spcAft>
                <a:spcPts val="0"/>
              </a:spcAft>
              <a:buClrTx/>
              <a:buSzTx/>
              <a:buFontTx/>
              <a:buNone/>
              <a:tabLst>
                <a:tab pos="457200" algn="l"/>
              </a:tabLst>
              <a:defRPr/>
            </a:pPr>
            <a:r>
              <a:rPr lang="en-US" sz="2800" b="1" dirty="0">
                <a:solidFill>
                  <a:srgbClr val="4472C4"/>
                </a:solidFill>
                <a:latin typeface="Calibri" panose="020F0502020204030204"/>
              </a:rPr>
              <a:t>Administration in Entrepreneurship</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 (CIP 52.0701)</a:t>
            </a:r>
            <a:endParaRPr kumimoji="0" lang="en-US" sz="1500" b="1"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lvl="0" indent="-285750">
              <a:buFont typeface="Arial" panose="020B0604020202020204" pitchFamily="34" charset="0"/>
              <a:buChar char="•"/>
              <a:defRPr/>
            </a:pPr>
            <a:r>
              <a:rPr lang="en-US" sz="2200" dirty="0">
                <a:solidFill>
                  <a:prstClr val="black"/>
                </a:solidFill>
              </a:rPr>
              <a:t>The program did not meet the minimum graduate requirement of 7.5 annual graduates on average.</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a:p>
            <a:pPr marL="285750" indent="-285750">
              <a:buFont typeface="Arial" panose="020B0604020202020204" pitchFamily="34" charset="0"/>
              <a:buChar char="•"/>
              <a:defRPr/>
            </a:pPr>
            <a:r>
              <a:rPr lang="en-US" sz="2200" dirty="0">
                <a:solidFill>
                  <a:prstClr val="black"/>
                </a:solidFill>
              </a:rPr>
              <a:t>AUM has requested an extension of the post-implementation period for two years (AY 2022-23 and AY 2023-24) to produce enough graduates to meet the viability standard for baccalaureate programs. ACHE staff is recommending approval of the request based on the following rationale: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a:p>
            <a:pPr marL="742950" lvl="1" indent="-285750">
              <a:buFont typeface="Arial" panose="020B0604020202020204" pitchFamily="34" charset="0"/>
              <a:buChar char="•"/>
              <a:tabLst>
                <a:tab pos="2806700" algn="l"/>
              </a:tabLst>
              <a:defRPr/>
            </a:pPr>
            <a:r>
              <a:rPr lang="en-US" sz="2200" dirty="0">
                <a:solidFill>
                  <a:prstClr val="black"/>
                </a:solidFill>
              </a:rPr>
              <a:t>The program has demonstrated strong enrollment numbers throughout its first five years of implementation, exceeding the number of students needed to build a sustainable program pipeline. </a:t>
            </a:r>
          </a:p>
          <a:p>
            <a:pPr>
              <a:tabLst>
                <a:tab pos="2806700" algn="l"/>
              </a:tabLst>
              <a:defRPr/>
            </a:pPr>
            <a:endParaRPr lang="en-US" sz="1000" dirty="0">
              <a:solidFill>
                <a:prstClr val="black"/>
              </a:solidFill>
            </a:endParaRPr>
          </a:p>
          <a:p>
            <a:pPr marL="742950" lvl="1" indent="-285750">
              <a:buFont typeface="Arial" panose="020B0604020202020204" pitchFamily="34" charset="0"/>
              <a:buChar char="•"/>
              <a:tabLst>
                <a:tab pos="739775" algn="l"/>
                <a:tab pos="2806700" algn="l"/>
              </a:tabLst>
              <a:defRPr/>
            </a:pPr>
            <a:r>
              <a:rPr lang="en-US" sz="2200" dirty="0">
                <a:solidFill>
                  <a:prstClr val="black"/>
                </a:solidFill>
              </a:rPr>
              <a:t>AUM has indicated that there are enough students </a:t>
            </a:r>
          </a:p>
          <a:p>
            <a:pPr lvl="1">
              <a:tabLst>
                <a:tab pos="739775" algn="l"/>
                <a:tab pos="2806700" algn="l"/>
              </a:tabLst>
              <a:defRPr/>
            </a:pPr>
            <a:r>
              <a:rPr lang="en-US" sz="2200" dirty="0">
                <a:solidFill>
                  <a:prstClr val="black"/>
                </a:solidFill>
              </a:rPr>
              <a:t>	in the program on track to graduate within </a:t>
            </a:r>
          </a:p>
          <a:p>
            <a:pPr lvl="1">
              <a:tabLst>
                <a:tab pos="739775" algn="l"/>
                <a:tab pos="2806700" algn="l"/>
              </a:tabLst>
              <a:defRPr/>
            </a:pPr>
            <a:r>
              <a:rPr lang="en-US" sz="2200" dirty="0">
                <a:solidFill>
                  <a:prstClr val="black"/>
                </a:solidFill>
              </a:rPr>
              <a:t>	the next two academic years to meet the </a:t>
            </a:r>
          </a:p>
          <a:p>
            <a:pPr lvl="1">
              <a:tabLst>
                <a:tab pos="739775" algn="l"/>
                <a:tab pos="2806700" algn="l"/>
              </a:tabLst>
              <a:defRPr/>
            </a:pPr>
            <a:r>
              <a:rPr lang="en-US" sz="2200" dirty="0">
                <a:solidFill>
                  <a:prstClr val="black"/>
                </a:solidFill>
              </a:rPr>
              <a:t>	viability requirement for graduates. </a:t>
            </a:r>
          </a:p>
          <a:p>
            <a:pPr lvl="1">
              <a:tabLst>
                <a:tab pos="2806700" algn="l"/>
              </a:tabLst>
              <a:defRPr/>
            </a:pPr>
            <a:endParaRPr lang="en-US" sz="1000" dirty="0">
              <a:solidFill>
                <a:prstClr val="black"/>
              </a:solidFill>
            </a:endParaRPr>
          </a:p>
          <a:p>
            <a:pPr marL="739775" lvl="1" indent="-282575">
              <a:buFont typeface="Arial" panose="020B0604020202020204" pitchFamily="34" charset="0"/>
              <a:buChar char="•"/>
              <a:tabLst>
                <a:tab pos="2806700" algn="l"/>
              </a:tabLst>
              <a:defRPr/>
            </a:pPr>
            <a:r>
              <a:rPr lang="en-US" sz="2200" dirty="0">
                <a:solidFill>
                  <a:prstClr val="black"/>
                </a:solidFill>
              </a:rPr>
              <a:t>COVID interruptions delayed students from reaching</a:t>
            </a:r>
          </a:p>
          <a:p>
            <a:pPr marL="739775" lvl="1" indent="-282575">
              <a:tabLst>
                <a:tab pos="2806700" algn="l"/>
              </a:tabLst>
              <a:defRPr/>
            </a:pPr>
            <a:r>
              <a:rPr lang="en-US" sz="2200" dirty="0">
                <a:solidFill>
                  <a:prstClr val="black"/>
                </a:solidFill>
              </a:rPr>
              <a:t>	graduation on time.</a:t>
            </a:r>
          </a:p>
          <a:p>
            <a:pPr marL="742950" lvl="1" indent="-285750" fontAlgn="base">
              <a:lnSpc>
                <a:spcPct val="100000"/>
              </a:lnSpc>
              <a:buClrTx/>
              <a:buSzTx/>
              <a:buFont typeface="Arial" panose="020B0604020202020204" pitchFamily="34" charset="0"/>
              <a:buChar char="•"/>
              <a:tabLst>
                <a:tab pos="2806700" algn="l"/>
              </a:tabLst>
              <a:defRPr/>
            </a:pPr>
            <a:endParaRPr lang="en-US" sz="2200" dirty="0">
              <a:solidFill>
                <a:prstClr val="black"/>
              </a:solidFill>
            </a:endParaRPr>
          </a:p>
          <a:p>
            <a:pPr marL="742950" marR="0" lvl="1" indent="-285750" fontAlgn="auto">
              <a:lnSpc>
                <a:spcPct val="100000"/>
              </a:lnSpc>
              <a:spcBef>
                <a:spcPts val="0"/>
              </a:spcBef>
              <a:spcAft>
                <a:spcPts val="0"/>
              </a:spcAft>
              <a:buClrTx/>
              <a:buSzTx/>
              <a:buFont typeface="Arial" panose="020B0604020202020204" pitchFamily="34" charset="0"/>
              <a:buChar char="•"/>
              <a:tabLst>
                <a:tab pos="2806700" algn="l"/>
              </a:tabLst>
              <a:defRPr/>
            </a:pPr>
            <a:endParaRPr lang="en-US" sz="22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451747" y="636949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11222379-C7E9-4F92-A48B-E982E97FA6ED}"/>
              </a:ext>
            </a:extLst>
          </p:cNvPr>
          <p:cNvGraphicFramePr>
            <a:graphicFrameLocks noGrp="1"/>
          </p:cNvGraphicFramePr>
          <p:nvPr>
            <p:extLst>
              <p:ext uri="{D42A27DB-BD31-4B8C-83A1-F6EECF244321}">
                <p14:modId xmlns:p14="http://schemas.microsoft.com/office/powerpoint/2010/main" val="2307616589"/>
              </p:ext>
            </p:extLst>
          </p:nvPr>
        </p:nvGraphicFramePr>
        <p:xfrm>
          <a:off x="7249904" y="4165138"/>
          <a:ext cx="4403685" cy="1997214"/>
        </p:xfrm>
        <a:graphic>
          <a:graphicData uri="http://schemas.openxmlformats.org/drawingml/2006/table">
            <a:tbl>
              <a:tblPr firstRow="1" firstCol="1" lastRow="1" lastCol="1" bandRow="1" bandCol="1">
                <a:tableStyleId>{0E3FDE45-AF77-4B5C-9715-49D594BDF05E}</a:tableStyleId>
              </a:tblPr>
              <a:tblGrid>
                <a:gridCol w="1421028">
                  <a:extLst>
                    <a:ext uri="{9D8B030D-6E8A-4147-A177-3AD203B41FA5}">
                      <a16:colId xmlns:a16="http://schemas.microsoft.com/office/drawing/2014/main" val="1169614983"/>
                    </a:ext>
                  </a:extLst>
                </a:gridCol>
                <a:gridCol w="1647328">
                  <a:extLst>
                    <a:ext uri="{9D8B030D-6E8A-4147-A177-3AD203B41FA5}">
                      <a16:colId xmlns:a16="http://schemas.microsoft.com/office/drawing/2014/main" val="4263036999"/>
                    </a:ext>
                  </a:extLst>
                </a:gridCol>
                <a:gridCol w="1335329">
                  <a:extLst>
                    <a:ext uri="{9D8B030D-6E8A-4147-A177-3AD203B41FA5}">
                      <a16:colId xmlns:a16="http://schemas.microsoft.com/office/drawing/2014/main" val="839364311"/>
                    </a:ext>
                  </a:extLst>
                </a:gridCol>
              </a:tblGrid>
              <a:tr h="778014">
                <a:tc>
                  <a:txBody>
                    <a:bodyPr/>
                    <a:lstStyle/>
                    <a:p>
                      <a:pPr marL="0" marR="0" algn="l">
                        <a:spcBef>
                          <a:spcPts val="0"/>
                        </a:spcBef>
                        <a:spcAft>
                          <a:spcPts val="0"/>
                        </a:spcAft>
                      </a:pPr>
                      <a:r>
                        <a:rPr lang="en-US" sz="1200" dirty="0">
                          <a:effectLst/>
                          <a:latin typeface="Arial" panose="020B0604020202020204" pitchFamily="34" charset="0"/>
                          <a:ea typeface="+mn-ea"/>
                          <a:cs typeface="Arial" panose="020B0604020202020204" pitchFamily="34" charset="0"/>
                        </a:rPr>
                        <a:t>BS in Business Administration in Entrepreneurship (52.0701)</a:t>
                      </a: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dirty="0">
                          <a:effectLst/>
                        </a:rPr>
                        <a:t>Avg New Enrollments</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dirty="0">
                          <a:effectLst/>
                        </a:rPr>
                        <a:t>Average Graduates</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17575213"/>
                  </a:ext>
                </a:extLst>
              </a:tr>
              <a:tr h="359410">
                <a:tc>
                  <a:txBody>
                    <a:bodyPr/>
                    <a:lstStyle/>
                    <a:p>
                      <a:pPr marL="0" marR="0" algn="l">
                        <a:spcBef>
                          <a:spcPts val="0"/>
                        </a:spcBef>
                        <a:spcAft>
                          <a:spcPts val="0"/>
                        </a:spcAft>
                      </a:pPr>
                      <a:r>
                        <a:rPr lang="en-US" sz="2000" dirty="0">
                          <a:effectLst/>
                        </a:rPr>
                        <a:t> </a:t>
                      </a:r>
                    </a:p>
                    <a:p>
                      <a:pPr marL="0" marR="0" algn="l">
                        <a:spcBef>
                          <a:spcPts val="0"/>
                        </a:spcBef>
                        <a:spcAft>
                          <a:spcPts val="0"/>
                        </a:spcAft>
                      </a:pPr>
                      <a:r>
                        <a:rPr lang="en-US" sz="2000" dirty="0">
                          <a:effectLst/>
                        </a:rPr>
                        <a:t>Required</a:t>
                      </a:r>
                      <a:endParaRPr lang="en-US" sz="2000" dirty="0">
                        <a:effectLst/>
                        <a:latin typeface="Times New Roman" panose="02020603050405020304" pitchFamily="18" charset="0"/>
                        <a:ea typeface="+mn-ea"/>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2000" dirty="0">
                          <a:effectLst/>
                          <a:latin typeface="+mn-lt"/>
                        </a:rPr>
                        <a:t> </a:t>
                      </a:r>
                    </a:p>
                    <a:p>
                      <a:pPr marL="0" marR="0" algn="ctr">
                        <a:spcBef>
                          <a:spcPts val="0"/>
                        </a:spcBef>
                        <a:spcAft>
                          <a:spcPts val="0"/>
                        </a:spcAft>
                      </a:pPr>
                      <a:r>
                        <a:rPr lang="en-US" sz="2000" b="1" dirty="0">
                          <a:effectLst/>
                          <a:latin typeface="+mn-lt"/>
                          <a:ea typeface="Times New Roman" panose="02020603050405020304" pitchFamily="18" charset="0"/>
                        </a:rPr>
                        <a:t>10</a:t>
                      </a:r>
                      <a:endParaRPr lang="en-US" sz="2000" dirty="0">
                        <a:effectLst/>
                        <a:latin typeface="+mn-lt"/>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2000" dirty="0">
                          <a:effectLst/>
                          <a:latin typeface="+mn-lt"/>
                        </a:rPr>
                        <a:t> </a:t>
                      </a:r>
                    </a:p>
                    <a:p>
                      <a:pPr marL="0" marR="0" algn="ctr">
                        <a:spcBef>
                          <a:spcPts val="0"/>
                        </a:spcBef>
                        <a:spcAft>
                          <a:spcPts val="0"/>
                        </a:spcAft>
                      </a:pPr>
                      <a:r>
                        <a:rPr lang="en-US" sz="2000" dirty="0">
                          <a:effectLst/>
                          <a:latin typeface="+mn-lt"/>
                        </a:rPr>
                        <a:t>7.5</a:t>
                      </a:r>
                      <a:endParaRPr lang="en-US" sz="2000" dirty="0">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05886851"/>
                  </a:ext>
                </a:extLst>
              </a:tr>
              <a:tr h="0">
                <a:tc>
                  <a:txBody>
                    <a:bodyPr/>
                    <a:lstStyle/>
                    <a:p>
                      <a:pPr marL="0" marR="0" algn="l">
                        <a:spcBef>
                          <a:spcPts val="0"/>
                        </a:spcBef>
                        <a:spcAft>
                          <a:spcPts val="0"/>
                        </a:spcAft>
                      </a:pPr>
                      <a:r>
                        <a:rPr lang="en-US" sz="2000" dirty="0">
                          <a:effectLst/>
                        </a:rPr>
                        <a:t> </a:t>
                      </a:r>
                    </a:p>
                    <a:p>
                      <a:pPr marL="0" marR="0" algn="l">
                        <a:spcBef>
                          <a:spcPts val="0"/>
                        </a:spcBef>
                        <a:spcAft>
                          <a:spcPts val="0"/>
                        </a:spcAft>
                      </a:pPr>
                      <a:r>
                        <a:rPr lang="en-US" sz="2000" dirty="0">
                          <a:effectLst/>
                        </a:rPr>
                        <a:t>Reported</a:t>
                      </a:r>
                      <a:endParaRPr lang="en-US" sz="2000" dirty="0">
                        <a:effectLst/>
                        <a:latin typeface="Times New Roman" panose="02020603050405020304" pitchFamily="18" charset="0"/>
                        <a:ea typeface="+mn-ea"/>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2000" dirty="0">
                          <a:effectLst/>
                          <a:latin typeface="+mn-lt"/>
                        </a:rPr>
                        <a:t> </a:t>
                      </a:r>
                    </a:p>
                    <a:p>
                      <a:pPr marL="0" marR="0" algn="ctr">
                        <a:spcBef>
                          <a:spcPts val="0"/>
                        </a:spcBef>
                        <a:spcAft>
                          <a:spcPts val="0"/>
                        </a:spcAft>
                      </a:pPr>
                      <a:r>
                        <a:rPr lang="en-US" sz="2000" dirty="0">
                          <a:solidFill>
                            <a:schemeClr val="accent6"/>
                          </a:solidFill>
                          <a:effectLst/>
                          <a:latin typeface="+mn-lt"/>
                        </a:rPr>
                        <a:t>32.8</a:t>
                      </a:r>
                      <a:endParaRPr lang="en-US" sz="2000" dirty="0">
                        <a:solidFill>
                          <a:schemeClr val="accent6"/>
                        </a:solidFill>
                        <a:effectLst/>
                        <a:latin typeface="+mn-lt"/>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2000" dirty="0">
                          <a:effectLst/>
                          <a:latin typeface="+mn-lt"/>
                        </a:rPr>
                        <a:t> </a:t>
                      </a:r>
                    </a:p>
                    <a:p>
                      <a:pPr marL="0" marR="0" algn="ctr">
                        <a:spcBef>
                          <a:spcPts val="0"/>
                        </a:spcBef>
                        <a:spcAft>
                          <a:spcPts val="0"/>
                        </a:spcAft>
                      </a:pPr>
                      <a:r>
                        <a:rPr lang="en-US" sz="2000" dirty="0">
                          <a:solidFill>
                            <a:srgbClr val="C00000"/>
                          </a:solidFill>
                          <a:effectLst/>
                          <a:latin typeface="+mn-lt"/>
                          <a:ea typeface="Times New Roman" panose="02020603050405020304" pitchFamily="18" charset="0"/>
                        </a:rPr>
                        <a:t>4.3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9547916"/>
                  </a:ext>
                </a:extLst>
              </a:tr>
            </a:tbl>
          </a:graphicData>
        </a:graphic>
      </p:graphicFrame>
      <p:pic>
        <p:nvPicPr>
          <p:cNvPr id="4" name="Picture 3">
            <a:extLst>
              <a:ext uri="{FF2B5EF4-FFF2-40B4-BE49-F238E27FC236}">
                <a16:creationId xmlns:a16="http://schemas.microsoft.com/office/drawing/2014/main" id="{C2466498-3611-43D6-828A-2D881CBDA9BD}"/>
              </a:ext>
            </a:extLst>
          </p:cNvPr>
          <p:cNvPicPr>
            <a:picLocks noChangeAspect="1"/>
          </p:cNvPicPr>
          <p:nvPr/>
        </p:nvPicPr>
        <p:blipFill>
          <a:blip r:embed="rId3"/>
          <a:stretch>
            <a:fillRect/>
          </a:stretch>
        </p:blipFill>
        <p:spPr>
          <a:xfrm>
            <a:off x="9971445" y="123377"/>
            <a:ext cx="1922537" cy="802878"/>
          </a:xfrm>
          <a:prstGeom prst="rect">
            <a:avLst/>
          </a:prstGeom>
        </p:spPr>
      </p:pic>
    </p:spTree>
    <p:extLst>
      <p:ext uri="{BB962C8B-B14F-4D97-AF65-F5344CB8AC3E}">
        <p14:creationId xmlns:p14="http://schemas.microsoft.com/office/powerpoint/2010/main" val="423213609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103</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208004" y="1923394"/>
            <a:ext cx="9775992" cy="2877711"/>
          </a:xfrm>
          <a:prstGeom prst="rect">
            <a:avLst/>
          </a:prstGeom>
          <a:noFill/>
        </p:spPr>
        <p:txBody>
          <a:bodyPr wrap="square" rtlCol="0">
            <a:spAutoFit/>
          </a:bodyPr>
          <a:lstStyle/>
          <a:p>
            <a:r>
              <a:rPr lang="en-US" sz="3200" b="1" dirty="0">
                <a:solidFill>
                  <a:srgbClr val="4472C4"/>
                </a:solidFill>
              </a:rPr>
              <a:t>Motion, Decision Item B-10b: </a:t>
            </a:r>
          </a:p>
          <a:p>
            <a:endParaRPr lang="en-US" sz="3200" b="1" dirty="0">
              <a:solidFill>
                <a:srgbClr val="0070C0"/>
              </a:solidFill>
            </a:endParaRPr>
          </a:p>
          <a:p>
            <a:pPr lvl="0">
              <a:spcBef>
                <a:spcPts val="600"/>
              </a:spcBef>
              <a:tabLst>
                <a:tab pos="457200" algn="l"/>
              </a:tabLst>
              <a:defRPr/>
            </a:pPr>
            <a:r>
              <a:rPr lang="en-US" sz="2800" dirty="0"/>
              <a:t>That the Commission approve Auburn University at Montgomery’s request to amend post-implementation conditions for the Bachelor of Science in Business Administration in Entrepreneurship.</a:t>
            </a:r>
          </a:p>
        </p:txBody>
      </p:sp>
    </p:spTree>
    <p:extLst>
      <p:ext uri="{BB962C8B-B14F-4D97-AF65-F5344CB8AC3E}">
        <p14:creationId xmlns:p14="http://schemas.microsoft.com/office/powerpoint/2010/main" val="18717680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606653" y="92074"/>
            <a:ext cx="10328218" cy="7325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400" b="1" i="0" u="none" strike="noStrike" kern="1200" cap="none" spc="0" normalizeH="0" baseline="0" noProof="0" dirty="0">
                <a:ln>
                  <a:noFill/>
                </a:ln>
                <a:solidFill>
                  <a:srgbClr val="4472C4"/>
                </a:solidFill>
                <a:effectLst/>
                <a:uLnTx/>
                <a:uFillTx/>
                <a:latin typeface="Calibri"/>
                <a:ea typeface="+mn-ea"/>
                <a:cs typeface="+mn-cs"/>
              </a:rPr>
              <a:t>Request to Amend Post-Implementation Conditions</a:t>
            </a:r>
          </a:p>
          <a:p>
            <a:pPr marL="739775" marR="0" lvl="0" indent="-739775" algn="l" defTabSz="914400" rtl="0" eaLnBrk="1" fontAlgn="auto" latinLnBrk="0" hangingPunct="1">
              <a:lnSpc>
                <a:spcPct val="100000"/>
              </a:lnSpc>
              <a:spcAft>
                <a:spcPts val="0"/>
              </a:spcAft>
              <a:buClrTx/>
              <a:buSzTx/>
              <a:buFontTx/>
              <a:buNone/>
              <a:tabLst>
                <a:tab pos="457200" algn="l"/>
              </a:tabLst>
              <a:defRPr/>
            </a:pPr>
            <a:r>
              <a:rPr lang="en-US" sz="2800" b="1" dirty="0">
                <a:solidFill>
                  <a:srgbClr val="4472C4"/>
                </a:solidFill>
                <a:latin typeface="Calibri" panose="020F0502020204030204"/>
              </a:rPr>
              <a:t>10c</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 University of </a:t>
            </a:r>
            <a:r>
              <a:rPr lang="en-US" sz="2800" b="1" dirty="0">
                <a:solidFill>
                  <a:srgbClr val="4472C4"/>
                </a:solidFill>
                <a:latin typeface="Calibri" panose="020F0502020204030204"/>
              </a:rPr>
              <a:t>South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Alabama, MFA in Creative Technologies </a:t>
            </a:r>
          </a:p>
          <a:p>
            <a:pPr marL="739775" marR="0" lvl="0" indent="-739775" algn="l" defTabSz="914400" rtl="0" eaLnBrk="1" fontAlgn="auto" latinLnBrk="0" hangingPunct="1">
              <a:lnSpc>
                <a:spcPct val="100000"/>
              </a:lnSpc>
              <a:spcAft>
                <a:spcPts val="0"/>
              </a:spcAft>
              <a:buClrTx/>
              <a:buSzTx/>
              <a:buFontTx/>
              <a:buNone/>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and Practice (CIP 50.0706)</a:t>
            </a:r>
            <a:endParaRPr kumimoji="0" lang="en-US" sz="1500" b="1"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ea typeface="+mn-ea"/>
              <a:cs typeface="+mn-cs"/>
            </a:endParaRPr>
          </a:p>
          <a:p>
            <a:pPr marL="285750" lvl="0" indent="-285750">
              <a:buFont typeface="Arial" panose="020B0604020202020204" pitchFamily="34" charset="0"/>
              <a:buChar char="•"/>
              <a:defRPr/>
            </a:pPr>
            <a:r>
              <a:rPr lang="en-US" sz="2000" dirty="0">
                <a:ea typeface="Arial" panose="020B0604020202020204" pitchFamily="34" charset="0"/>
              </a:rPr>
              <a:t>The program did not meet the condition for average graduates.</a:t>
            </a:r>
            <a:endParaRPr kumimoji="0" lang="en-US" sz="20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highlight>
                <a:srgbClr val="FFFF00"/>
              </a:highlight>
              <a:uLnTx/>
              <a:uFillTx/>
              <a:ea typeface="+mn-ea"/>
              <a:cs typeface="+mn-cs"/>
            </a:endParaRPr>
          </a:p>
          <a:p>
            <a:pPr marL="342900" indent="-342900">
              <a:buFont typeface="Arial" panose="020B0604020202020204" pitchFamily="34" charset="0"/>
              <a:buChar char="•"/>
            </a:pPr>
            <a:r>
              <a:rPr lang="en-US" sz="2000" dirty="0"/>
              <a:t>USA has requested that ACHE consider the program as a terminal post-master’s degree, similar to the Education Specialist degree, and evaluate program viability using the standard for that level. ACHE staff is recommending approval of the request based on the following rationale:</a:t>
            </a:r>
          </a:p>
          <a:p>
            <a:endParaRPr lang="en-US" sz="1000" dirty="0"/>
          </a:p>
          <a:p>
            <a:pPr marL="742950" lvl="1" indent="-285750">
              <a:buFont typeface="Arial" panose="020B0604020202020204" pitchFamily="34" charset="0"/>
              <a:buChar char="•"/>
              <a:tabLst>
                <a:tab pos="2806700" algn="l"/>
              </a:tabLst>
              <a:defRPr/>
            </a:pPr>
            <a:r>
              <a:rPr lang="en-US" sz="2000" dirty="0"/>
              <a:t>The MFA’s extensive requirements are more extensive than other master’s-level programs, comparable to terminal post-master’s programs, and therefore, it makes sense to evaluate viability using the standard for those comparable programs.  </a:t>
            </a:r>
          </a:p>
          <a:p>
            <a:pPr lvl="1">
              <a:tabLst>
                <a:tab pos="2806700" algn="l"/>
              </a:tabLst>
              <a:defRPr/>
            </a:pPr>
            <a:r>
              <a:rPr lang="en-US" sz="2000" dirty="0"/>
              <a:t> </a:t>
            </a:r>
          </a:p>
          <a:p>
            <a:pPr marL="739775" lvl="1" indent="-282575">
              <a:buFont typeface="Arial" panose="020B0604020202020204" pitchFamily="34" charset="0"/>
              <a:buChar char="•"/>
              <a:tabLst>
                <a:tab pos="2806700" algn="l"/>
              </a:tabLst>
              <a:defRPr/>
            </a:pPr>
            <a:r>
              <a:rPr lang="en-US" sz="2000" dirty="0"/>
              <a:t>USA’s MFA in Creative Technologies and Practice </a:t>
            </a:r>
          </a:p>
          <a:p>
            <a:pPr marL="739775" lvl="1" indent="-282575">
              <a:tabLst>
                <a:tab pos="2806700" algn="l"/>
              </a:tabLst>
              <a:defRPr/>
            </a:pPr>
            <a:r>
              <a:rPr lang="en-US" sz="2000" dirty="0"/>
              <a:t>	has built a steady pipeline of enrollments and </a:t>
            </a:r>
          </a:p>
          <a:p>
            <a:pPr marL="739775" lvl="1" indent="-282575">
              <a:tabLst>
                <a:tab pos="2806700" algn="l"/>
              </a:tabLst>
              <a:defRPr/>
            </a:pPr>
            <a:r>
              <a:rPr lang="en-US" sz="2000" dirty="0"/>
              <a:t>	graduates to sustain an average of 3.0 graduates </a:t>
            </a:r>
          </a:p>
          <a:p>
            <a:pPr marL="739775" lvl="1" indent="-282575">
              <a:tabLst>
                <a:tab pos="2806700" algn="l"/>
              </a:tabLst>
              <a:defRPr/>
            </a:pPr>
            <a:r>
              <a:rPr lang="en-US" sz="2000" dirty="0"/>
              <a:t>	per year following the post-implementation </a:t>
            </a:r>
          </a:p>
          <a:p>
            <a:pPr marL="739775" lvl="1" indent="-282575">
              <a:tabLst>
                <a:tab pos="2806700" algn="l"/>
              </a:tabLst>
              <a:defRPr/>
            </a:pPr>
            <a:r>
              <a:rPr lang="en-US" sz="2000" dirty="0"/>
              <a:t>	monitoring period.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451747" y="635153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11222379-C7E9-4F92-A48B-E982E97FA6ED}"/>
              </a:ext>
            </a:extLst>
          </p:cNvPr>
          <p:cNvGraphicFramePr>
            <a:graphicFrameLocks noGrp="1"/>
          </p:cNvGraphicFramePr>
          <p:nvPr>
            <p:extLst>
              <p:ext uri="{D42A27DB-BD31-4B8C-83A1-F6EECF244321}">
                <p14:modId xmlns:p14="http://schemas.microsoft.com/office/powerpoint/2010/main" val="1572877201"/>
              </p:ext>
            </p:extLst>
          </p:nvPr>
        </p:nvGraphicFramePr>
        <p:xfrm>
          <a:off x="6782144" y="4258559"/>
          <a:ext cx="4477965" cy="2210574"/>
        </p:xfrm>
        <a:graphic>
          <a:graphicData uri="http://schemas.openxmlformats.org/drawingml/2006/table">
            <a:tbl>
              <a:tblPr firstRow="1" firstCol="1" lastRow="1" lastCol="1" bandRow="1" bandCol="1">
                <a:tableStyleId>{0E3FDE45-AF77-4B5C-9715-49D594BDF05E}</a:tableStyleId>
              </a:tblPr>
              <a:tblGrid>
                <a:gridCol w="1520070">
                  <a:extLst>
                    <a:ext uri="{9D8B030D-6E8A-4147-A177-3AD203B41FA5}">
                      <a16:colId xmlns:a16="http://schemas.microsoft.com/office/drawing/2014/main" val="1169614983"/>
                    </a:ext>
                  </a:extLst>
                </a:gridCol>
                <a:gridCol w="1556426">
                  <a:extLst>
                    <a:ext uri="{9D8B030D-6E8A-4147-A177-3AD203B41FA5}">
                      <a16:colId xmlns:a16="http://schemas.microsoft.com/office/drawing/2014/main" val="4263036999"/>
                    </a:ext>
                  </a:extLst>
                </a:gridCol>
                <a:gridCol w="1401469">
                  <a:extLst>
                    <a:ext uri="{9D8B030D-6E8A-4147-A177-3AD203B41FA5}">
                      <a16:colId xmlns:a16="http://schemas.microsoft.com/office/drawing/2014/main" val="839364311"/>
                    </a:ext>
                  </a:extLst>
                </a:gridCol>
              </a:tblGrid>
              <a:tr h="778014">
                <a:tc>
                  <a:txBody>
                    <a:bodyPr/>
                    <a:lstStyle/>
                    <a:p>
                      <a:pPr marL="0" marR="0" algn="l">
                        <a:spcBef>
                          <a:spcPts val="0"/>
                        </a:spcBef>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MFA in Creative Technologies and Practice (50.0706)</a:t>
                      </a: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dirty="0">
                          <a:effectLst/>
                        </a:rPr>
                        <a:t>Avg New Enrollments</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dirty="0">
                          <a:effectLst/>
                        </a:rPr>
                        <a:t>Average Graduates</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17575213"/>
                  </a:ext>
                </a:extLst>
              </a:tr>
              <a:tr h="359410">
                <a:tc>
                  <a:txBody>
                    <a:bodyPr/>
                    <a:lstStyle/>
                    <a:p>
                      <a:pPr marL="0" marR="0" algn="l">
                        <a:spcBef>
                          <a:spcPts val="0"/>
                        </a:spcBef>
                        <a:spcAft>
                          <a:spcPts val="0"/>
                        </a:spcAft>
                      </a:pPr>
                      <a:r>
                        <a:rPr lang="en-US" sz="2000" dirty="0">
                          <a:effectLst/>
                        </a:rPr>
                        <a:t> </a:t>
                      </a:r>
                    </a:p>
                    <a:p>
                      <a:pPr marL="0" marR="0" algn="l">
                        <a:spcBef>
                          <a:spcPts val="0"/>
                        </a:spcBef>
                        <a:spcAft>
                          <a:spcPts val="0"/>
                        </a:spcAft>
                      </a:pPr>
                      <a:r>
                        <a:rPr lang="en-US" sz="2000" dirty="0">
                          <a:effectLst/>
                        </a:rPr>
                        <a:t>Required</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2000" dirty="0">
                          <a:effectLst/>
                          <a:latin typeface="+mn-lt"/>
                        </a:rPr>
                        <a:t> </a:t>
                      </a:r>
                    </a:p>
                    <a:p>
                      <a:pPr marL="0" marR="0" algn="ctr">
                        <a:spcBef>
                          <a:spcPts val="0"/>
                        </a:spcBef>
                        <a:spcAft>
                          <a:spcPts val="0"/>
                        </a:spcAft>
                      </a:pPr>
                      <a:r>
                        <a:rPr lang="en-US" sz="2000" b="1" dirty="0">
                          <a:effectLst/>
                          <a:latin typeface="+mn-lt"/>
                          <a:ea typeface="Times New Roman" panose="02020603050405020304" pitchFamily="18" charset="0"/>
                        </a:rPr>
                        <a:t>6 </a:t>
                      </a:r>
                      <a:r>
                        <a:rPr lang="en-US" sz="1400" b="1" dirty="0">
                          <a:effectLst/>
                          <a:latin typeface="+mn-lt"/>
                          <a:ea typeface="Times New Roman" panose="02020603050405020304" pitchFamily="18" charset="0"/>
                        </a:rPr>
                        <a:t>(4.5 w/ 25% reduction)</a:t>
                      </a:r>
                      <a:endParaRPr lang="en-US" sz="2000" dirty="0">
                        <a:effectLst/>
                        <a:latin typeface="+mn-lt"/>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2000" dirty="0">
                          <a:effectLst/>
                          <a:latin typeface="+mn-lt"/>
                        </a:rPr>
                        <a:t> </a:t>
                      </a:r>
                    </a:p>
                    <a:p>
                      <a:pPr marL="0" marR="0" algn="ctr">
                        <a:spcBef>
                          <a:spcPts val="0"/>
                        </a:spcBef>
                        <a:spcAft>
                          <a:spcPts val="0"/>
                        </a:spcAft>
                      </a:pPr>
                      <a:r>
                        <a:rPr lang="en-US" sz="2000" dirty="0">
                          <a:effectLst/>
                          <a:latin typeface="+mn-lt"/>
                        </a:rPr>
                        <a:t>3.75</a:t>
                      </a:r>
                      <a:endParaRPr lang="en-US" sz="2000" dirty="0">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05886851"/>
                  </a:ext>
                </a:extLst>
              </a:tr>
              <a:tr h="0">
                <a:tc>
                  <a:txBody>
                    <a:bodyPr/>
                    <a:lstStyle/>
                    <a:p>
                      <a:pPr marL="0" marR="0" algn="l">
                        <a:spcBef>
                          <a:spcPts val="0"/>
                        </a:spcBef>
                        <a:spcAft>
                          <a:spcPts val="0"/>
                        </a:spcAft>
                      </a:pPr>
                      <a:r>
                        <a:rPr lang="en-US" sz="2000" dirty="0">
                          <a:effectLst/>
                        </a:rPr>
                        <a:t> </a:t>
                      </a:r>
                    </a:p>
                    <a:p>
                      <a:pPr marL="0" marR="0" algn="l">
                        <a:spcBef>
                          <a:spcPts val="0"/>
                        </a:spcBef>
                        <a:spcAft>
                          <a:spcPts val="0"/>
                        </a:spcAft>
                      </a:pPr>
                      <a:r>
                        <a:rPr lang="en-US" sz="2000" dirty="0">
                          <a:effectLst/>
                        </a:rPr>
                        <a:t>Reported</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2000" dirty="0">
                          <a:effectLst/>
                          <a:latin typeface="+mn-lt"/>
                        </a:rPr>
                        <a:t> </a:t>
                      </a:r>
                    </a:p>
                    <a:p>
                      <a:pPr marL="0" marR="0" algn="ctr">
                        <a:spcBef>
                          <a:spcPts val="0"/>
                        </a:spcBef>
                        <a:spcAft>
                          <a:spcPts val="0"/>
                        </a:spcAft>
                      </a:pPr>
                      <a:r>
                        <a:rPr lang="en-US" sz="2000" dirty="0">
                          <a:solidFill>
                            <a:schemeClr val="accent6"/>
                          </a:solidFill>
                          <a:effectLst/>
                          <a:latin typeface="+mn-lt"/>
                        </a:rPr>
                        <a:t>5.4</a:t>
                      </a:r>
                      <a:endParaRPr lang="en-US" sz="2000" dirty="0">
                        <a:solidFill>
                          <a:schemeClr val="accent6"/>
                        </a:solidFill>
                        <a:effectLst/>
                        <a:latin typeface="+mn-lt"/>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2000" dirty="0">
                          <a:effectLst/>
                          <a:latin typeface="+mn-lt"/>
                        </a:rPr>
                        <a:t> </a:t>
                      </a:r>
                    </a:p>
                    <a:p>
                      <a:pPr marL="0" marR="0" algn="ctr">
                        <a:spcBef>
                          <a:spcPts val="0"/>
                        </a:spcBef>
                        <a:spcAft>
                          <a:spcPts val="0"/>
                        </a:spcAft>
                      </a:pPr>
                      <a:r>
                        <a:rPr lang="en-US" sz="2000" dirty="0">
                          <a:solidFill>
                            <a:srgbClr val="C00000"/>
                          </a:solidFill>
                          <a:effectLst/>
                          <a:latin typeface="+mn-lt"/>
                          <a:ea typeface="Times New Roman" panose="02020603050405020304" pitchFamily="18" charset="0"/>
                        </a:rPr>
                        <a:t>3.67</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9547916"/>
                  </a:ext>
                </a:extLst>
              </a:tr>
            </a:tbl>
          </a:graphicData>
        </a:graphic>
      </p:graphicFrame>
      <p:pic>
        <p:nvPicPr>
          <p:cNvPr id="4" name="Picture 3">
            <a:extLst>
              <a:ext uri="{FF2B5EF4-FFF2-40B4-BE49-F238E27FC236}">
                <a16:creationId xmlns:a16="http://schemas.microsoft.com/office/drawing/2014/main" id="{006F3D69-3696-47C7-990C-D643FBD8C054}"/>
              </a:ext>
            </a:extLst>
          </p:cNvPr>
          <p:cNvPicPr>
            <a:picLocks noChangeAspect="1"/>
          </p:cNvPicPr>
          <p:nvPr/>
        </p:nvPicPr>
        <p:blipFill>
          <a:blip r:embed="rId3"/>
          <a:stretch>
            <a:fillRect/>
          </a:stretch>
        </p:blipFill>
        <p:spPr>
          <a:xfrm>
            <a:off x="10210800" y="580493"/>
            <a:ext cx="1568267" cy="912288"/>
          </a:xfrm>
          <a:prstGeom prst="rect">
            <a:avLst/>
          </a:prstGeom>
        </p:spPr>
      </p:pic>
    </p:spTree>
    <p:extLst>
      <p:ext uri="{BB962C8B-B14F-4D97-AF65-F5344CB8AC3E}">
        <p14:creationId xmlns:p14="http://schemas.microsoft.com/office/powerpoint/2010/main" val="171740169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105</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75482" y="1923394"/>
            <a:ext cx="10041036" cy="2446824"/>
          </a:xfrm>
          <a:prstGeom prst="rect">
            <a:avLst/>
          </a:prstGeom>
          <a:noFill/>
        </p:spPr>
        <p:txBody>
          <a:bodyPr wrap="square" rtlCol="0">
            <a:spAutoFit/>
          </a:bodyPr>
          <a:lstStyle/>
          <a:p>
            <a:r>
              <a:rPr lang="en-US" sz="3200" b="1" dirty="0">
                <a:solidFill>
                  <a:srgbClr val="4472C4"/>
                </a:solidFill>
              </a:rPr>
              <a:t>Motion, Decision Item B-10c: </a:t>
            </a:r>
          </a:p>
          <a:p>
            <a:endParaRPr lang="en-US" sz="3200" b="1" dirty="0">
              <a:solidFill>
                <a:srgbClr val="0070C0"/>
              </a:solidFill>
            </a:endParaRPr>
          </a:p>
          <a:p>
            <a:pPr lvl="0">
              <a:spcBef>
                <a:spcPts val="600"/>
              </a:spcBef>
              <a:tabLst>
                <a:tab pos="457200" algn="l"/>
              </a:tabLst>
              <a:defRPr/>
            </a:pPr>
            <a:r>
              <a:rPr lang="en-US" sz="2800" dirty="0"/>
              <a:t>That the Commission approve The University of South Alabama’s request to amend post-implementation conditions for the Master of Fine Arts in Creative Technologies and Practice.</a:t>
            </a:r>
          </a:p>
        </p:txBody>
      </p:sp>
    </p:spTree>
    <p:extLst>
      <p:ext uri="{BB962C8B-B14F-4D97-AF65-F5344CB8AC3E}">
        <p14:creationId xmlns:p14="http://schemas.microsoft.com/office/powerpoint/2010/main" val="3393251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2A432B-12CA-42DD-A50A-F36D1B8594E2}"/>
              </a:ext>
            </a:extLst>
          </p:cNvPr>
          <p:cNvPicPr>
            <a:picLocks noChangeAspect="1"/>
          </p:cNvPicPr>
          <p:nvPr/>
        </p:nvPicPr>
        <p:blipFill>
          <a:blip r:embed="rId3"/>
          <a:stretch>
            <a:fillRect/>
          </a:stretch>
        </p:blipFill>
        <p:spPr>
          <a:xfrm>
            <a:off x="10588946" y="216592"/>
            <a:ext cx="1313669" cy="1313669"/>
          </a:xfrm>
          <a:prstGeom prst="rect">
            <a:avLst/>
          </a:prstGeom>
        </p:spPr>
      </p:pic>
      <p:sp>
        <p:nvSpPr>
          <p:cNvPr id="3" name="Slide Number Placeholder 2"/>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44772" name="Rectangle 4"/>
          <p:cNvSpPr>
            <a:spLocks noChangeArrowheads="1"/>
          </p:cNvSpPr>
          <p:nvPr/>
        </p:nvSpPr>
        <p:spPr bwMode="auto">
          <a:xfrm>
            <a:off x="3238500" y="2343150"/>
            <a:ext cx="5943600" cy="1120140"/>
          </a:xfrm>
          <a:prstGeom prst="rect">
            <a:avLst/>
          </a:prstGeom>
          <a:noFill/>
          <a:ln w="9525">
            <a:noFill/>
            <a:miter lim="800000"/>
            <a:headEnd/>
            <a:tailEnd/>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950" b="0" i="0" u="none" strike="noStrike" kern="1200" cap="none" spc="0" normalizeH="0" baseline="0" noProof="0" dirty="0">
                <a:ln>
                  <a:noFill/>
                </a:ln>
                <a:solidFill>
                  <a:srgbClr val="FF0000"/>
                </a:solidFill>
                <a:effectLst/>
                <a:uLnTx/>
                <a:uFillTx/>
                <a:latin typeface="Calibri"/>
                <a:ea typeface="+mn-ea"/>
                <a:cs typeface="+mn-cs"/>
              </a:rPr>
              <a:t> </a:t>
            </a:r>
            <a:br>
              <a:rPr kumimoji="0" lang="en-US" sz="4950" b="0" i="0" u="none" strike="noStrike" kern="1200" cap="none" spc="0" normalizeH="0" baseline="0" noProof="0" dirty="0">
                <a:ln>
                  <a:noFill/>
                </a:ln>
                <a:solidFill>
                  <a:srgbClr val="FF0000"/>
                </a:solidFill>
                <a:effectLst/>
                <a:uLnTx/>
                <a:uFillTx/>
                <a:latin typeface="Calibri"/>
                <a:ea typeface="+mn-ea"/>
                <a:cs typeface="+mn-cs"/>
              </a:rPr>
            </a:br>
            <a:br>
              <a:rPr kumimoji="0" lang="en-US" sz="4950" b="0" i="0" u="none" strike="noStrike" kern="1200" cap="none" spc="0" normalizeH="0" baseline="0" noProof="0" dirty="0">
                <a:ln>
                  <a:noFill/>
                </a:ln>
                <a:solidFill>
                  <a:srgbClr val="FF0000"/>
                </a:solidFill>
                <a:effectLst/>
                <a:uLnTx/>
                <a:uFillTx/>
                <a:latin typeface="Calibri"/>
                <a:ea typeface="+mn-ea"/>
                <a:cs typeface="+mn-cs"/>
              </a:rPr>
            </a:br>
            <a:endParaRPr kumimoji="0" lang="en-US" sz="4950" b="0" i="0" u="none" strike="noStrike" kern="1200" cap="none" spc="0" normalizeH="0" baseline="0" noProof="0" dirty="0">
              <a:ln>
                <a:noFill/>
              </a:ln>
              <a:solidFill>
                <a:srgbClr val="FF0000"/>
              </a:solidFill>
              <a:effectLst/>
              <a:uLnTx/>
              <a:uFillTx/>
              <a:latin typeface="Calibri"/>
              <a:ea typeface="+mn-ea"/>
              <a:cs typeface="+mn-cs"/>
            </a:endParaRPr>
          </a:p>
        </p:txBody>
      </p:sp>
      <p:sp>
        <p:nvSpPr>
          <p:cNvPr id="5" name="TextBox 4"/>
          <p:cNvSpPr txBox="1"/>
          <p:nvPr/>
        </p:nvSpPr>
        <p:spPr>
          <a:xfrm>
            <a:off x="671025" y="1229766"/>
            <a:ext cx="10849947" cy="5309146"/>
          </a:xfrm>
          <a:prstGeom prst="rect">
            <a:avLst/>
          </a:prstGeom>
          <a:noFill/>
        </p:spPr>
        <p:txBody>
          <a:bodyPr wrap="square" rtlCol="0">
            <a:spAutoFit/>
          </a:bodyPr>
          <a:lstStyle/>
          <a:p>
            <a:pPr marL="457200" indent="-457200" defTabSz="685800">
              <a:spcAft>
                <a:spcPts val="1000"/>
              </a:spcAft>
              <a:buFontTx/>
              <a:buAutoNum type="arabicPeriod"/>
              <a:defRPr/>
            </a:pPr>
            <a:r>
              <a:rPr lang="en-US" sz="2400" dirty="0">
                <a:solidFill>
                  <a:prstClr val="black"/>
                </a:solidFill>
              </a:rPr>
              <a:t>Troy University Notification of Instructional Offering at Montgomery Campus</a:t>
            </a:r>
          </a:p>
          <a:p>
            <a:pPr marL="457200" indent="-457200" defTabSz="685800">
              <a:spcAft>
                <a:spcPts val="1000"/>
              </a:spcAft>
              <a:buFontTx/>
              <a:buAutoNum type="arabicPeriod"/>
              <a:defRPr/>
            </a:pPr>
            <a:r>
              <a:rPr lang="en-US" sz="2400" dirty="0">
                <a:solidFill>
                  <a:prstClr val="black"/>
                </a:solidFill>
              </a:rPr>
              <a:t>Troy University Annual Report of Program Offerings at Dothan and Montgomery Campuses</a:t>
            </a:r>
          </a:p>
          <a:p>
            <a:pPr marL="457200" indent="-457200" defTabSz="685800">
              <a:spcAft>
                <a:spcPts val="1000"/>
              </a:spcAft>
              <a:buFontTx/>
              <a:buAutoNum type="arabicPeriod"/>
              <a:defRPr/>
            </a:pPr>
            <a:r>
              <a:rPr lang="en-US" sz="2400" dirty="0">
                <a:solidFill>
                  <a:prstClr val="black"/>
                </a:solidFill>
              </a:rPr>
              <a:t>Implementation of Non-Degree Programs at Senior Institutions</a:t>
            </a:r>
          </a:p>
          <a:p>
            <a:pPr marL="457200" indent="-457200" defTabSz="685800">
              <a:spcAft>
                <a:spcPts val="1000"/>
              </a:spcAft>
              <a:buFontTx/>
              <a:buAutoNum type="arabicPeriod"/>
              <a:defRPr/>
            </a:pPr>
            <a:r>
              <a:rPr lang="en-US" sz="2400" dirty="0">
                <a:solidFill>
                  <a:prstClr val="black"/>
                </a:solidFill>
              </a:rPr>
              <a:t>Implementation of New Short Certificate Programs (Less than 30 Semester Hours)</a:t>
            </a:r>
          </a:p>
          <a:p>
            <a:pPr marL="457200" indent="-457200" defTabSz="685800">
              <a:spcAft>
                <a:spcPts val="1000"/>
              </a:spcAft>
              <a:buFontTx/>
              <a:buAutoNum type="arabicPeriod"/>
              <a:defRPr/>
            </a:pPr>
            <a:r>
              <a:rPr lang="en-US" sz="2400" dirty="0">
                <a:solidFill>
                  <a:prstClr val="black"/>
                </a:solidFill>
              </a:rPr>
              <a:t>Changes to the Academic Program Inventory</a:t>
            </a:r>
          </a:p>
          <a:p>
            <a:pPr marL="457200" indent="-457200" defTabSz="685800">
              <a:spcAft>
                <a:spcPts val="1000"/>
              </a:spcAft>
              <a:buFontTx/>
              <a:buAutoNum type="arabicPeriod"/>
              <a:defRPr/>
            </a:pPr>
            <a:r>
              <a:rPr lang="en-US" sz="2400" dirty="0">
                <a:solidFill>
                  <a:prstClr val="black"/>
                </a:solidFill>
              </a:rPr>
              <a:t>Updates to Units of Instruction, Research, Public Service, and Administration</a:t>
            </a:r>
          </a:p>
          <a:p>
            <a:pPr marL="457200" indent="-457200" defTabSz="685800">
              <a:spcAft>
                <a:spcPts val="1000"/>
              </a:spcAft>
              <a:buFontTx/>
              <a:buAutoNum type="arabicPeriod"/>
              <a:defRPr/>
            </a:pPr>
            <a:r>
              <a:rPr lang="en-US" sz="2400" dirty="0">
                <a:solidFill>
                  <a:prstClr val="black"/>
                </a:solidFill>
              </a:rPr>
              <a:t>Extensions/ Alterations to Existing Programs of Instruction</a:t>
            </a:r>
          </a:p>
          <a:p>
            <a:pPr marL="457200" indent="-457200" defTabSz="685800">
              <a:spcAft>
                <a:spcPts val="1000"/>
              </a:spcAft>
              <a:buFontTx/>
              <a:buAutoNum type="arabicPeriod"/>
              <a:defRPr/>
            </a:pPr>
            <a:r>
              <a:rPr lang="en-US" sz="2400" dirty="0">
                <a:solidFill>
                  <a:prstClr val="black"/>
                </a:solidFill>
              </a:rPr>
              <a:t>Implementation of Distance Education Programs</a:t>
            </a:r>
          </a:p>
          <a:p>
            <a:pPr marL="457200" indent="-457200" defTabSz="685800">
              <a:spcAft>
                <a:spcPts val="1000"/>
              </a:spcAft>
              <a:buFontTx/>
              <a:buAutoNum type="arabicPeriod"/>
              <a:defRPr/>
            </a:pPr>
            <a:r>
              <a:rPr lang="en-US" sz="2400" dirty="0">
                <a:solidFill>
                  <a:prstClr val="black"/>
                </a:solidFill>
              </a:rPr>
              <a:t>Annual Off-Campus Site Follow-Up Report for Academic Year 2020-2021</a:t>
            </a:r>
          </a:p>
          <a:p>
            <a:pPr marL="457200" indent="-457200" defTabSz="685800">
              <a:spcAft>
                <a:spcPts val="1000"/>
              </a:spcAft>
              <a:buFont typeface="+mj-lt"/>
              <a:buAutoNum type="arabicPeriod"/>
              <a:defRPr/>
            </a:pPr>
            <a:r>
              <a:rPr lang="en-US" sz="2400" dirty="0">
                <a:solidFill>
                  <a:prstClr val="black"/>
                </a:solidFill>
              </a:rPr>
              <a:t>Summary of Post-Implementation Reports</a:t>
            </a:r>
          </a:p>
        </p:txBody>
      </p:sp>
      <p:sp>
        <p:nvSpPr>
          <p:cNvPr id="7" name="Rectangle 2"/>
          <p:cNvSpPr txBox="1">
            <a:spLocks noChangeArrowheads="1"/>
          </p:cNvSpPr>
          <p:nvPr/>
        </p:nvSpPr>
        <p:spPr>
          <a:xfrm>
            <a:off x="2666999" y="216592"/>
            <a:ext cx="6858000" cy="1120140"/>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libri" panose="020F0502020204030204"/>
                <a:ea typeface="+mj-ea"/>
                <a:cs typeface="+mj-cs"/>
              </a:rPr>
              <a:t>C. INFORMATION ITEMS</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4F81BD"/>
                </a:solidFill>
                <a:effectLst/>
                <a:uLnTx/>
                <a:uFillTx/>
                <a:latin typeface="Calibri" panose="020F0502020204030204"/>
                <a:ea typeface="+mj-ea"/>
                <a:cs typeface="+mj-cs"/>
              </a:rPr>
              <a:t> </a:t>
            </a:r>
            <a:r>
              <a:rPr kumimoji="0" lang="en-US" sz="2400" b="1" i="0" u="none" strike="noStrike" kern="1200" cap="all" spc="0" normalizeH="0" baseline="0" noProof="0" dirty="0">
                <a:ln>
                  <a:noFill/>
                </a:ln>
                <a:solidFill>
                  <a:srgbClr val="4F81BD"/>
                </a:solidFill>
                <a:effectLst/>
                <a:uLnTx/>
                <a:uFillTx/>
                <a:latin typeface="Calibri" panose="020F0502020204030204"/>
                <a:ea typeface="+mj-ea"/>
                <a:cs typeface="+mj-cs"/>
              </a:rPr>
              <a:t> </a:t>
            </a:r>
          </a:p>
        </p:txBody>
      </p:sp>
    </p:spTree>
    <p:extLst>
      <p:ext uri="{BB962C8B-B14F-4D97-AF65-F5344CB8AC3E}">
        <p14:creationId xmlns:p14="http://schemas.microsoft.com/office/powerpoint/2010/main" val="27051694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1422459" y="986359"/>
            <a:ext cx="9651881" cy="4225772"/>
          </a:xfrm>
          <a:prstGeom prst="rect">
            <a:avLst/>
          </a:prstGeom>
          <a:noFill/>
        </p:spPr>
        <p:txBody>
          <a:bodyPr wrap="square" rtlCol="0">
            <a:spAutoFit/>
          </a:bodyPr>
          <a:lstStyle/>
          <a:p>
            <a:pPr marL="0" marR="0" lvl="0" indent="0" algn="l" defTabSz="690563" rtl="0" eaLnBrk="1" fontAlgn="auto" latinLnBrk="0" hangingPunct="1">
              <a:lnSpc>
                <a:spcPct val="100000"/>
              </a:lnSpc>
              <a:spcBef>
                <a:spcPts val="600"/>
              </a:spcBef>
              <a:spcAft>
                <a:spcPts val="0"/>
              </a:spcAft>
              <a:buClrTx/>
              <a:buSzTx/>
              <a:buFontTx/>
              <a:buNone/>
              <a:tabLst>
                <a:tab pos="457200" algn="l"/>
              </a:tabLst>
              <a:defRPr/>
            </a:pPr>
            <a:r>
              <a:rPr lang="en-US" sz="3600" b="1" dirty="0">
                <a:solidFill>
                  <a:srgbClr val="4472C4"/>
                </a:solidFill>
                <a:latin typeface="Calibri"/>
              </a:rPr>
              <a:t>10</a:t>
            </a:r>
            <a:r>
              <a:rPr kumimoji="0" lang="en-US" sz="3600" b="1" i="0" u="none" strike="noStrike" kern="1200" cap="none" spc="0" normalizeH="0" baseline="0" noProof="0" dirty="0">
                <a:ln>
                  <a:noFill/>
                </a:ln>
                <a:solidFill>
                  <a:srgbClr val="4472C4"/>
                </a:solidFill>
                <a:effectLst/>
                <a:uLnTx/>
                <a:uFillTx/>
                <a:latin typeface="Calibri"/>
                <a:ea typeface="+mn-ea"/>
                <a:cs typeface="+mn-cs"/>
              </a:rPr>
              <a:t>.	Summary of Post-Implementation Reports</a:t>
            </a:r>
          </a:p>
          <a:p>
            <a:pPr marL="739775" marR="0" lvl="0" indent="-57150" algn="l" defTabSz="914400" rtl="0" eaLnBrk="1" fontAlgn="auto" latinLnBrk="0" hangingPunct="1">
              <a:lnSpc>
                <a:spcPct val="100000"/>
              </a:lnSpc>
              <a:spcBef>
                <a:spcPct val="20000"/>
              </a:spcBef>
              <a:spcAft>
                <a:spcPts val="600"/>
              </a:spcAft>
              <a:buClrTx/>
              <a:buSzTx/>
              <a:buFontTx/>
              <a:buAutoNum type="alphaLcPeriod"/>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 Programs that met post-implementation conditions</a:t>
            </a:r>
          </a:p>
          <a:p>
            <a:pPr marL="0" marR="0" lvl="0" indent="0" algn="l" defTabSz="914400" rtl="0" eaLnBrk="1" fontAlgn="auto" latinLnBrk="0" hangingPunct="1">
              <a:lnSpc>
                <a:spcPct val="100000"/>
              </a:lnSpc>
              <a:buClrTx/>
              <a:buSzTx/>
              <a:buFontTx/>
              <a:buNone/>
              <a:tabLst>
                <a:tab pos="457200" algn="l"/>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indent="114300">
              <a:buFont typeface="Arial" panose="020B0604020202020204" pitchFamily="34" charset="0"/>
              <a:buChar char="•"/>
            </a:pPr>
            <a:r>
              <a:rPr lang="en-US" sz="2600" dirty="0"/>
              <a:t>Auburn University at Montgomery: BFA in Art (CIP 50.0701)</a:t>
            </a:r>
          </a:p>
          <a:p>
            <a:pPr marL="342900" indent="114300"/>
            <a:endParaRPr lang="en-US" sz="2400" dirty="0"/>
          </a:p>
          <a:p>
            <a:pPr marL="342900" lvl="0" indent="114300">
              <a:buFont typeface="Arial" panose="020B0604020202020204" pitchFamily="34" charset="0"/>
              <a:buChar char="•"/>
            </a:pPr>
            <a:r>
              <a:rPr lang="en-US" sz="2600" dirty="0"/>
              <a:t>University of Alabama: DNP in Nursing (CIP 51.3818)</a:t>
            </a:r>
          </a:p>
          <a:p>
            <a:pPr marL="342900" lvl="0"/>
            <a:endParaRPr lang="en-US" sz="2600" dirty="0"/>
          </a:p>
          <a:p>
            <a:pPr marL="342900" indent="114300">
              <a:buFont typeface="Arial" panose="020B0604020202020204" pitchFamily="34" charset="0"/>
              <a:buChar char="•"/>
            </a:pPr>
            <a:r>
              <a:rPr lang="en-US" sz="2600" dirty="0"/>
              <a:t>University of Alabama in Huntsville: DNP in Nursing (CIP 51.3818)</a:t>
            </a:r>
          </a:p>
          <a:p>
            <a:pPr marL="342900" lvl="0" indent="114300">
              <a:buFont typeface="Arial" panose="020B0604020202020204" pitchFamily="34" charset="0"/>
              <a:buChar char="•"/>
            </a:pPr>
            <a:endParaRPr lang="en-US" sz="2600" dirty="0"/>
          </a:p>
          <a:p>
            <a:pPr marL="339725" lvl="0"/>
            <a:endParaRPr lang="en-US" sz="1600" dirty="0"/>
          </a:p>
        </p:txBody>
      </p:sp>
      <p:sp>
        <p:nvSpPr>
          <p:cNvPr id="2" name="Slide Number Placeholder 1"/>
          <p:cNvSpPr>
            <a:spLocks noGrp="1"/>
          </p:cNvSpPr>
          <p:nvPr>
            <p:ph type="sldNum" sz="quarter" idx="12"/>
          </p:nvPr>
        </p:nvSpPr>
        <p:spPr>
          <a:xfrm>
            <a:off x="9387461" y="620904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037375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1165698" y="601157"/>
            <a:ext cx="10165403" cy="5364545"/>
          </a:xfrm>
          <a:prstGeom prst="rect">
            <a:avLst/>
          </a:prstGeom>
          <a:noFill/>
        </p:spPr>
        <p:txBody>
          <a:bodyPr wrap="square" rtlCol="0">
            <a:spAutoFit/>
          </a:bodyPr>
          <a:lstStyle/>
          <a:p>
            <a:pPr marL="0" marR="0" lvl="0" indent="0" algn="l" defTabSz="690563" rtl="0" eaLnBrk="1" fontAlgn="auto" latinLnBrk="0" hangingPunct="1">
              <a:lnSpc>
                <a:spcPct val="100000"/>
              </a:lnSpc>
              <a:spcBef>
                <a:spcPts val="600"/>
              </a:spcBef>
              <a:spcAft>
                <a:spcPts val="0"/>
              </a:spcAft>
              <a:buClrTx/>
              <a:buSzTx/>
              <a:buFontTx/>
              <a:buNone/>
              <a:tabLst>
                <a:tab pos="457200" algn="l"/>
              </a:tabLst>
              <a:defRPr/>
            </a:pPr>
            <a:r>
              <a:rPr lang="en-US" sz="3600" b="1" dirty="0">
                <a:solidFill>
                  <a:srgbClr val="4472C4"/>
                </a:solidFill>
                <a:latin typeface="Calibri"/>
              </a:rPr>
              <a:t>10</a:t>
            </a:r>
            <a:r>
              <a:rPr kumimoji="0" lang="en-US" sz="3600" b="1" i="0" u="none" strike="noStrike" kern="1200" cap="none" spc="0" normalizeH="0" baseline="0" noProof="0" dirty="0">
                <a:ln>
                  <a:noFill/>
                </a:ln>
                <a:solidFill>
                  <a:srgbClr val="4472C4"/>
                </a:solidFill>
                <a:effectLst/>
                <a:uLnTx/>
                <a:uFillTx/>
                <a:latin typeface="Calibri"/>
                <a:ea typeface="+mn-ea"/>
                <a:cs typeface="+mn-cs"/>
              </a:rPr>
              <a:t>.	Summary of Post-Implementation Reports</a:t>
            </a:r>
          </a:p>
          <a:p>
            <a:pPr marL="690563" marR="0" lvl="0" algn="l" defTabSz="914400" rtl="0" eaLnBrk="1" fontAlgn="auto" latinLnBrk="0" hangingPunct="1">
              <a:lnSpc>
                <a:spcPct val="100000"/>
              </a:lnSpc>
              <a:spcBef>
                <a:spcPct val="20000"/>
              </a:spcBef>
              <a:spcAft>
                <a:spcPts val="600"/>
              </a:spcAft>
              <a:buClrTx/>
              <a:buSzTx/>
              <a:tabLst>
                <a:tab pos="914400" algn="l"/>
              </a:tabLst>
              <a:defRPr/>
            </a:pPr>
            <a:r>
              <a:rPr lang="en-US" sz="2800" b="1" dirty="0">
                <a:solidFill>
                  <a:srgbClr val="C00000"/>
                </a:solidFill>
                <a:latin typeface="Calibri" panose="020F0502020204030204"/>
              </a:rPr>
              <a:t>b. </a:t>
            </a: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Programs that did not meet post-implementation conditions</a:t>
            </a:r>
            <a:endParaRPr kumimoji="0" lang="en-US" sz="2800" i="1"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buClrTx/>
              <a:buSzTx/>
              <a:buFontTx/>
              <a:buNone/>
              <a:tabLst>
                <a:tab pos="457200" algn="l"/>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39725" indent="117475">
              <a:buFont typeface="Arial" panose="020B0604020202020204" pitchFamily="34" charset="0"/>
              <a:buChar char="•"/>
              <a:tabLst>
                <a:tab pos="457200" algn="l"/>
              </a:tabLst>
              <a:defRPr/>
            </a:pPr>
            <a:r>
              <a:rPr lang="en-US" sz="2800" dirty="0"/>
              <a:t> Athens State University: MA in Religious Studies (CIP 38.0201)</a:t>
            </a:r>
          </a:p>
          <a:p>
            <a:pPr marL="0" marR="0" lvl="0" indent="0" algn="l" defTabSz="914400" rtl="0" eaLnBrk="1" fontAlgn="auto" latinLnBrk="0" hangingPunct="1">
              <a:lnSpc>
                <a:spcPct val="100000"/>
              </a:lnSpc>
              <a:buClrTx/>
              <a:buSzTx/>
              <a:buFontTx/>
              <a:buNone/>
              <a:tabLst>
                <a:tab pos="457200" algn="l"/>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39725" indent="117475">
              <a:buFont typeface="Arial" panose="020B0604020202020204" pitchFamily="34" charset="0"/>
              <a:buChar char="•"/>
            </a:pPr>
            <a:r>
              <a:rPr lang="en-US" sz="2800" dirty="0"/>
              <a:t> Auburn University at Montgomery: BS in Business Administration in Entrepreneurship (CIP 52.0701)</a:t>
            </a:r>
          </a:p>
          <a:p>
            <a:pPr marL="339725"/>
            <a:endParaRPr lang="en-US" sz="2400" dirty="0"/>
          </a:p>
          <a:p>
            <a:pPr marL="339725" indent="117475">
              <a:buFont typeface="Arial" panose="020B0604020202020204" pitchFamily="34" charset="0"/>
              <a:buChar char="•"/>
            </a:pPr>
            <a:r>
              <a:rPr lang="en-US" sz="2800" dirty="0"/>
              <a:t>University of South Alabama: MFA in Arts in Creative Technologies and Practice (CIP 50.0706)</a:t>
            </a:r>
          </a:p>
          <a:p>
            <a:pPr marL="339725" indent="117475">
              <a:buFont typeface="Arial" panose="020B0604020202020204" pitchFamily="34" charset="0"/>
              <a:buChar char="•"/>
            </a:pPr>
            <a:endParaRPr lang="en-US" sz="2800" dirty="0"/>
          </a:p>
          <a:p>
            <a:pPr marL="342900" lvl="0" indent="-342900">
              <a:buFont typeface="Arial" panose="020B0604020202020204" pitchFamily="34" charset="0"/>
              <a:buChar char="•"/>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397400" y="620904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7013349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109</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75482" y="1923394"/>
            <a:ext cx="10041036" cy="1585049"/>
          </a:xfrm>
          <a:prstGeom prst="rect">
            <a:avLst/>
          </a:prstGeom>
          <a:noFill/>
        </p:spPr>
        <p:txBody>
          <a:bodyPr wrap="square" rtlCol="0">
            <a:spAutoFit/>
          </a:bodyPr>
          <a:lstStyle/>
          <a:p>
            <a:r>
              <a:rPr lang="en-US" sz="3200" b="1" dirty="0">
                <a:solidFill>
                  <a:srgbClr val="4472C4"/>
                </a:solidFill>
              </a:rPr>
              <a:t>Motion, Decision Item C: </a:t>
            </a:r>
          </a:p>
          <a:p>
            <a:endParaRPr lang="en-US" sz="3200" b="1" dirty="0">
              <a:solidFill>
                <a:srgbClr val="0070C0"/>
              </a:solidFill>
            </a:endParaRPr>
          </a:p>
          <a:p>
            <a:pPr lvl="0">
              <a:spcBef>
                <a:spcPts val="600"/>
              </a:spcBef>
              <a:tabLst>
                <a:tab pos="457200" algn="l"/>
              </a:tabLst>
              <a:defRPr/>
            </a:pPr>
            <a:r>
              <a:rPr lang="en-US" sz="2800" dirty="0"/>
              <a:t>That the Commission accept the information items as presented.</a:t>
            </a:r>
          </a:p>
        </p:txBody>
      </p:sp>
    </p:spTree>
    <p:extLst>
      <p:ext uri="{BB962C8B-B14F-4D97-AF65-F5344CB8AC3E}">
        <p14:creationId xmlns:p14="http://schemas.microsoft.com/office/powerpoint/2010/main" val="873649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C1EBC7-147E-434C-A894-B53EEC494758}"/>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11</a:t>
            </a:fld>
            <a:endParaRPr lang="en-US">
              <a:solidFill>
                <a:srgbClr val="46464A">
                  <a:lumMod val="60000"/>
                  <a:lumOff val="40000"/>
                </a:srgbClr>
              </a:solidFill>
            </a:endParaRPr>
          </a:p>
        </p:txBody>
      </p:sp>
      <p:pic>
        <p:nvPicPr>
          <p:cNvPr id="4" name="Picture 3">
            <a:extLst>
              <a:ext uri="{FF2B5EF4-FFF2-40B4-BE49-F238E27FC236}">
                <a16:creationId xmlns:a16="http://schemas.microsoft.com/office/drawing/2014/main" id="{F8B0608B-8658-4AEF-95A5-AC9223DF2E53}"/>
              </a:ext>
            </a:extLst>
          </p:cNvPr>
          <p:cNvPicPr>
            <a:picLocks noChangeAspect="1"/>
          </p:cNvPicPr>
          <p:nvPr/>
        </p:nvPicPr>
        <p:blipFill rotWithShape="1">
          <a:blip r:embed="rId2"/>
          <a:srcRect t="14706"/>
          <a:stretch/>
        </p:blipFill>
        <p:spPr>
          <a:xfrm>
            <a:off x="4538472" y="639251"/>
            <a:ext cx="6096000" cy="5232026"/>
          </a:xfrm>
          <a:prstGeom prst="rect">
            <a:avLst/>
          </a:prstGeom>
        </p:spPr>
      </p:pic>
      <p:sp>
        <p:nvSpPr>
          <p:cNvPr id="6" name="TextBox 5">
            <a:extLst>
              <a:ext uri="{FF2B5EF4-FFF2-40B4-BE49-F238E27FC236}">
                <a16:creationId xmlns:a16="http://schemas.microsoft.com/office/drawing/2014/main" id="{66D9AB6A-B80F-4920-AE44-02D6FC8453FB}"/>
              </a:ext>
            </a:extLst>
          </p:cNvPr>
          <p:cNvSpPr txBox="1"/>
          <p:nvPr/>
        </p:nvSpPr>
        <p:spPr>
          <a:xfrm>
            <a:off x="654424" y="2228671"/>
            <a:ext cx="3332360" cy="2185214"/>
          </a:xfrm>
          <a:prstGeom prst="rect">
            <a:avLst/>
          </a:prstGeom>
          <a:noFill/>
        </p:spPr>
        <p:txBody>
          <a:bodyPr wrap="square" rtlCol="0">
            <a:spAutoFit/>
          </a:bodyPr>
          <a:lstStyle/>
          <a:p>
            <a:r>
              <a:rPr lang="en-US" sz="2800" dirty="0"/>
              <a:t>Visited by former US Senator and</a:t>
            </a:r>
          </a:p>
          <a:p>
            <a:r>
              <a:rPr lang="en-US" sz="2800" dirty="0"/>
              <a:t>former Attorney General </a:t>
            </a:r>
            <a:r>
              <a:rPr lang="en-US" sz="2800" b="1" dirty="0"/>
              <a:t>Jeff Sessions </a:t>
            </a:r>
          </a:p>
          <a:p>
            <a:endParaRPr lang="en-US" sz="2400" dirty="0"/>
          </a:p>
        </p:txBody>
      </p:sp>
    </p:spTree>
    <p:extLst>
      <p:ext uri="{BB962C8B-B14F-4D97-AF65-F5344CB8AC3E}">
        <p14:creationId xmlns:p14="http://schemas.microsoft.com/office/powerpoint/2010/main" val="19709301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1139952" y="646217"/>
            <a:ext cx="9070848" cy="1143000"/>
          </a:xfrm>
        </p:spPr>
        <p:txBody>
          <a:bodyPr>
            <a:normAutofit fontScale="90000"/>
          </a:bodyPr>
          <a:lstStyle/>
          <a:p>
            <a:pPr algn="ctr" defTabSz="798513"/>
            <a:br>
              <a:rPr lang="en-US" dirty="0">
                <a:solidFill>
                  <a:srgbClr val="0070C0"/>
                </a:solidFill>
                <a:latin typeface="Calibri" panose="020F0502020204030204" pitchFamily="34" charset="0"/>
                <a:cs typeface="Calibri" panose="020F0502020204030204" pitchFamily="34" charset="0"/>
              </a:rPr>
            </a:br>
            <a:r>
              <a:rPr lang="en-US" sz="5300" b="1" dirty="0">
                <a:solidFill>
                  <a:srgbClr val="4472C4"/>
                </a:solidFill>
                <a:latin typeface="Calibri" panose="020F0502020204030204" pitchFamily="34" charset="0"/>
                <a:cs typeface="Calibri" panose="020F0502020204030204" pitchFamily="34" charset="0"/>
              </a:rPr>
              <a:t>D.   ADJOURNMENT</a:t>
            </a:r>
            <a:br>
              <a:rPr lang="en-US" sz="5300" b="1" dirty="0">
                <a:solidFill>
                  <a:srgbClr val="0070C0"/>
                </a:solidFill>
                <a:latin typeface="Calibri" panose="020F0502020204030204" pitchFamily="34" charset="0"/>
                <a:cs typeface="Calibri" panose="020F0502020204030204" pitchFamily="34" charset="0"/>
              </a:rPr>
            </a:br>
            <a:r>
              <a:rPr lang="en-US" sz="3600" b="1" dirty="0">
                <a:solidFill>
                  <a:srgbClr val="0070C0"/>
                </a:solidFill>
                <a:latin typeface="Calibri" panose="020F0502020204030204" pitchFamily="34" charset="0"/>
                <a:cs typeface="Calibri" panose="020F0502020204030204" pitchFamily="34" charset="0"/>
              </a:rPr>
              <a:t> </a:t>
            </a:r>
            <a:endParaRPr lang="en-US" sz="3600" dirty="0">
              <a:solidFill>
                <a:srgbClr val="0070C0"/>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a:xfrm>
            <a:off x="8759687" y="6211783"/>
            <a:ext cx="2743200" cy="365125"/>
          </a:xfrm>
        </p:spPr>
        <p:txBody>
          <a:bodyPr/>
          <a:lstStyle/>
          <a:p>
            <a:fld id="{15C3AF50-45D8-4144-B114-A385979F8C17}" type="slidenum">
              <a:rPr lang="en-US" smtClean="0"/>
              <a:t>110</a:t>
            </a:fld>
            <a:endParaRPr lang="en-US" dirty="0"/>
          </a:p>
        </p:txBody>
      </p:sp>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rPr>
              <a:t> </a:t>
            </a:r>
            <a:br>
              <a:rPr lang="en-US" sz="6600" dirty="0">
                <a:solidFill>
                  <a:srgbClr val="FF0000"/>
                </a:solidFill>
              </a:rPr>
            </a:br>
            <a:br>
              <a:rPr lang="en-US" sz="6600" dirty="0">
                <a:solidFill>
                  <a:srgbClr val="FF0000"/>
                </a:solidFill>
              </a:rPr>
            </a:br>
            <a:endParaRPr lang="en-US" sz="6600" dirty="0">
              <a:solidFill>
                <a:srgbClr val="FF0000"/>
              </a:solidFill>
            </a:endParaRPr>
          </a:p>
        </p:txBody>
      </p:sp>
      <p:pic>
        <p:nvPicPr>
          <p:cNvPr id="5" name="Picture 4"/>
          <p:cNvPicPr>
            <a:picLocks noChangeAspect="1"/>
          </p:cNvPicPr>
          <p:nvPr/>
        </p:nvPicPr>
        <p:blipFill>
          <a:blip r:embed="rId2">
            <a:duotone>
              <a:schemeClr val="accent3">
                <a:shade val="45000"/>
                <a:satMod val="135000"/>
              </a:schemeClr>
              <a:prstClr val="white"/>
            </a:duotone>
          </a:blip>
          <a:stretch>
            <a:fillRect/>
          </a:stretch>
        </p:blipFill>
        <p:spPr>
          <a:xfrm>
            <a:off x="4822521" y="2350246"/>
            <a:ext cx="3068877" cy="2248948"/>
          </a:xfrm>
          <a:prstGeom prst="rect">
            <a:avLst/>
          </a:prstGeom>
        </p:spPr>
      </p:pic>
    </p:spTree>
    <p:extLst>
      <p:ext uri="{BB962C8B-B14F-4D97-AF65-F5344CB8AC3E}">
        <p14:creationId xmlns:p14="http://schemas.microsoft.com/office/powerpoint/2010/main" val="1892281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B3D0C-B684-47B6-89E5-C55F8CCC7412}"/>
              </a:ext>
            </a:extLst>
          </p:cNvPr>
          <p:cNvSpPr>
            <a:spLocks noGrp="1"/>
          </p:cNvSpPr>
          <p:nvPr>
            <p:ph type="title"/>
          </p:nvPr>
        </p:nvSpPr>
        <p:spPr>
          <a:xfrm>
            <a:off x="838200" y="-113793"/>
            <a:ext cx="10515600" cy="1498903"/>
          </a:xfrm>
        </p:spPr>
        <p:txBody>
          <a:bodyPr/>
          <a:lstStyle/>
          <a:p>
            <a:r>
              <a:rPr lang="en-US" b="1" dirty="0">
                <a:solidFill>
                  <a:srgbClr val="0070C0"/>
                </a:solidFill>
                <a:latin typeface="+mn-lt"/>
              </a:rPr>
              <a:t>SAIR “Best Paper” Award</a:t>
            </a:r>
          </a:p>
        </p:txBody>
      </p:sp>
      <p:sp>
        <p:nvSpPr>
          <p:cNvPr id="3" name="Content Placeholder 2">
            <a:extLst>
              <a:ext uri="{FF2B5EF4-FFF2-40B4-BE49-F238E27FC236}">
                <a16:creationId xmlns:a16="http://schemas.microsoft.com/office/drawing/2014/main" id="{795E07EB-D0E7-47B0-B610-4746C71DC186}"/>
              </a:ext>
            </a:extLst>
          </p:cNvPr>
          <p:cNvSpPr>
            <a:spLocks noGrp="1"/>
          </p:cNvSpPr>
          <p:nvPr>
            <p:ph idx="1"/>
          </p:nvPr>
        </p:nvSpPr>
        <p:spPr>
          <a:xfrm>
            <a:off x="838200" y="4951787"/>
            <a:ext cx="10515600" cy="1769687"/>
          </a:xfrm>
        </p:spPr>
        <p:txBody>
          <a:bodyPr>
            <a:normAutofit/>
          </a:bodyPr>
          <a:lstStyle/>
          <a:p>
            <a:pPr marL="0" indent="0">
              <a:buNone/>
            </a:pPr>
            <a:r>
              <a:rPr lang="en-US" sz="2400" dirty="0">
                <a:ea typeface="Times New Roman" panose="02020603050405020304" pitchFamily="18" charset="0"/>
              </a:rPr>
              <a:t>Southern Association of Institutional Research (SAIR) 2021 </a:t>
            </a:r>
            <a:r>
              <a:rPr lang="en-US" sz="2400" dirty="0">
                <a:solidFill>
                  <a:srgbClr val="000000"/>
                </a:solidFill>
                <a:ea typeface="Times New Roman" panose="02020603050405020304" pitchFamily="18" charset="0"/>
              </a:rPr>
              <a:t>“Best paper” winner with Bryn Bakoyema for the paper:   </a:t>
            </a:r>
            <a:r>
              <a:rPr lang="en-US" sz="2400" i="1" dirty="0">
                <a:effectLst/>
                <a:ea typeface="Times New Roman" panose="02020603050405020304" pitchFamily="18" charset="0"/>
              </a:rPr>
              <a:t>Opportunities and Barriers for Retaining Alabama’s University Graduates</a:t>
            </a:r>
            <a:r>
              <a:rPr lang="en-US" sz="2400" dirty="0">
                <a:effectLst/>
                <a:ea typeface="Times New Roman" panose="02020603050405020304" pitchFamily="18" charset="0"/>
              </a:rPr>
              <a:t>.  </a:t>
            </a:r>
            <a:r>
              <a:rPr lang="en-US" sz="2400" dirty="0"/>
              <a:t>The award brought with it an invitation to speak at the national convening of researchers in Phoenix, Arizona this week.</a:t>
            </a:r>
            <a:r>
              <a:rPr lang="en-US" sz="2400" dirty="0">
                <a:effectLst/>
                <a:ea typeface="Times New Roman" panose="02020603050405020304" pitchFamily="18" charset="0"/>
              </a:rPr>
              <a:t> </a:t>
            </a:r>
          </a:p>
          <a:p>
            <a:endParaRPr lang="en-US" dirty="0"/>
          </a:p>
        </p:txBody>
      </p:sp>
      <p:sp>
        <p:nvSpPr>
          <p:cNvPr id="4" name="Slide Number Placeholder 3">
            <a:extLst>
              <a:ext uri="{FF2B5EF4-FFF2-40B4-BE49-F238E27FC236}">
                <a16:creationId xmlns:a16="http://schemas.microsoft.com/office/drawing/2014/main" id="{E62DCCA8-1D7A-4500-BD35-66523875D869}"/>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12</a:t>
            </a:fld>
            <a:endParaRPr lang="en-US">
              <a:solidFill>
                <a:srgbClr val="46464A">
                  <a:lumMod val="60000"/>
                  <a:lumOff val="40000"/>
                </a:srgbClr>
              </a:solidFill>
            </a:endParaRPr>
          </a:p>
        </p:txBody>
      </p:sp>
      <p:pic>
        <p:nvPicPr>
          <p:cNvPr id="6" name="Picture 5">
            <a:extLst>
              <a:ext uri="{FF2B5EF4-FFF2-40B4-BE49-F238E27FC236}">
                <a16:creationId xmlns:a16="http://schemas.microsoft.com/office/drawing/2014/main" id="{D0B162CF-412A-44BB-AC99-D5E52753E5A4}"/>
              </a:ext>
            </a:extLst>
          </p:cNvPr>
          <p:cNvPicPr>
            <a:picLocks noChangeAspect="1"/>
          </p:cNvPicPr>
          <p:nvPr/>
        </p:nvPicPr>
        <p:blipFill>
          <a:blip r:embed="rId2"/>
          <a:stretch>
            <a:fillRect/>
          </a:stretch>
        </p:blipFill>
        <p:spPr>
          <a:xfrm>
            <a:off x="8420435" y="1740768"/>
            <a:ext cx="2996646" cy="2404538"/>
          </a:xfrm>
          <a:prstGeom prst="rect">
            <a:avLst/>
          </a:prstGeom>
        </p:spPr>
      </p:pic>
      <p:pic>
        <p:nvPicPr>
          <p:cNvPr id="7" name="Picture 6">
            <a:extLst>
              <a:ext uri="{FF2B5EF4-FFF2-40B4-BE49-F238E27FC236}">
                <a16:creationId xmlns:a16="http://schemas.microsoft.com/office/drawing/2014/main" id="{52C92758-A3A3-4467-B50E-42CBC0DE7E0F}"/>
              </a:ext>
            </a:extLst>
          </p:cNvPr>
          <p:cNvPicPr>
            <a:picLocks noChangeAspect="1"/>
          </p:cNvPicPr>
          <p:nvPr/>
        </p:nvPicPr>
        <p:blipFill>
          <a:blip r:embed="rId3"/>
          <a:stretch>
            <a:fillRect/>
          </a:stretch>
        </p:blipFill>
        <p:spPr>
          <a:xfrm flipH="1">
            <a:off x="6999818" y="175528"/>
            <a:ext cx="663725" cy="986549"/>
          </a:xfrm>
          <a:prstGeom prst="rect">
            <a:avLst/>
          </a:prstGeom>
        </p:spPr>
      </p:pic>
      <p:pic>
        <p:nvPicPr>
          <p:cNvPr id="1026" name="A0A102AB-3FB7-419F-98DB-1EB6B7E0792B" descr="IMG_2849.jpg">
            <a:extLst>
              <a:ext uri="{FF2B5EF4-FFF2-40B4-BE49-F238E27FC236}">
                <a16:creationId xmlns:a16="http://schemas.microsoft.com/office/drawing/2014/main" id="{B6F5C190-24D5-423E-A9EB-FF1779E25D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121" y="1385110"/>
            <a:ext cx="6949904" cy="3343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500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22A27D-5791-48AC-8DC8-2DEDA36607F2}"/>
              </a:ext>
            </a:extLst>
          </p:cNvPr>
          <p:cNvSpPr txBox="1"/>
          <p:nvPr/>
        </p:nvSpPr>
        <p:spPr>
          <a:xfrm>
            <a:off x="0" y="456555"/>
            <a:ext cx="121920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Calibri" panose="020F0502020204030204"/>
                <a:ea typeface="+mn-ea"/>
                <a:cs typeface="+mn-cs"/>
              </a:rPr>
              <a:t>Research Fellows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4" name="Slide Number Placeholder 5">
            <a:extLst>
              <a:ext uri="{FF2B5EF4-FFF2-40B4-BE49-F238E27FC236}">
                <a16:creationId xmlns:a16="http://schemas.microsoft.com/office/drawing/2014/main" id="{5233C501-87F0-4010-82DB-BC73A708327C}"/>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2054" name="Picture 6" descr="Books competing with TV, internet for our attention | Stuff.co.nz">
            <a:extLst>
              <a:ext uri="{FF2B5EF4-FFF2-40B4-BE49-F238E27FC236}">
                <a16:creationId xmlns:a16="http://schemas.microsoft.com/office/drawing/2014/main" id="{A01002BC-DCC7-4E0A-8ACA-00BFC989E6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5056" y="1409699"/>
            <a:ext cx="7481887" cy="4221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402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ryn Bakoyema">
            <a:extLst>
              <a:ext uri="{FF2B5EF4-FFF2-40B4-BE49-F238E27FC236}">
                <a16:creationId xmlns:a16="http://schemas.microsoft.com/office/drawing/2014/main" id="{291A4052-B587-4D38-88FA-8993FFD17F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35628" y="1756569"/>
            <a:ext cx="2388634" cy="334486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32968D48-2469-4A7D-8048-BCB938A53B31}"/>
              </a:ext>
            </a:extLst>
          </p:cNvPr>
          <p:cNvSpPr txBox="1">
            <a:spLocks/>
          </p:cNvSpPr>
          <p:nvPr/>
        </p:nvSpPr>
        <p:spPr>
          <a:xfrm>
            <a:off x="467738" y="468876"/>
            <a:ext cx="10464721" cy="866147"/>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4000" b="1" dirty="0">
                <a:solidFill>
                  <a:schemeClr val="accent5"/>
                </a:solidFill>
                <a:latin typeface="+mn-lt"/>
              </a:rPr>
            </a:br>
            <a:r>
              <a:rPr lang="en-US" sz="7000" b="1" dirty="0">
                <a:solidFill>
                  <a:schemeClr val="accent5"/>
                </a:solidFill>
                <a:latin typeface="+mn-lt"/>
              </a:rPr>
              <a:t>Bryn </a:t>
            </a:r>
            <a:r>
              <a:rPr lang="en-US" sz="7000" b="1" dirty="0" err="1">
                <a:solidFill>
                  <a:schemeClr val="accent5"/>
                </a:solidFill>
                <a:latin typeface="+mn-lt"/>
              </a:rPr>
              <a:t>Bakoyéma</a:t>
            </a:r>
            <a:r>
              <a:rPr lang="en-US" sz="7000" b="1" dirty="0">
                <a:solidFill>
                  <a:schemeClr val="accent5"/>
                </a:solidFill>
                <a:latin typeface="+mn-lt"/>
              </a:rPr>
              <a:t> </a:t>
            </a:r>
          </a:p>
        </p:txBody>
      </p:sp>
      <p:sp>
        <p:nvSpPr>
          <p:cNvPr id="7" name="Content Placeholder 2">
            <a:extLst>
              <a:ext uri="{FF2B5EF4-FFF2-40B4-BE49-F238E27FC236}">
                <a16:creationId xmlns:a16="http://schemas.microsoft.com/office/drawing/2014/main" id="{A49CEA5D-3486-4A9F-8AEE-3E636680A519}"/>
              </a:ext>
            </a:extLst>
          </p:cNvPr>
          <p:cNvSpPr txBox="1">
            <a:spLocks/>
          </p:cNvSpPr>
          <p:nvPr/>
        </p:nvSpPr>
        <p:spPr>
          <a:xfrm>
            <a:off x="467738" y="1570038"/>
            <a:ext cx="8520619" cy="45583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Bryn </a:t>
            </a:r>
            <a:r>
              <a:rPr lang="en-US" dirty="0" err="1"/>
              <a:t>Bakoyéma</a:t>
            </a:r>
            <a:r>
              <a:rPr lang="en-US" dirty="0"/>
              <a:t> is currently a PhD student in Educational Leadership, Policy, and Law at Alabama State University while serving full-time as the Director of Institutional Research at ASU.  </a:t>
            </a:r>
          </a:p>
          <a:p>
            <a:pPr marL="0" indent="0">
              <a:buNone/>
            </a:pPr>
            <a:r>
              <a:rPr lang="en-US" sz="2700" dirty="0"/>
              <a:t>Her expertise is in statistical analysis. Two of her projects “Exploring Career Choices for Education Bachelor’s Graduates” and “Assessing Student Intentions to Remain In-State Post Graduation” will be presented at the Southern Association of Institutional Research conference in October. </a:t>
            </a:r>
          </a:p>
          <a:p>
            <a:pPr marL="0" indent="0">
              <a:buNone/>
            </a:pPr>
            <a:r>
              <a:rPr lang="en-US" dirty="0"/>
              <a:t>Bryn is a native of North Carolina and currently resides in Montgomery.</a:t>
            </a:r>
          </a:p>
        </p:txBody>
      </p:sp>
    </p:spTree>
    <p:extLst>
      <p:ext uri="{BB962C8B-B14F-4D97-AF65-F5344CB8AC3E}">
        <p14:creationId xmlns:p14="http://schemas.microsoft.com/office/powerpoint/2010/main" val="550994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2968D48-2469-4A7D-8048-BCB938A53B31}"/>
              </a:ext>
            </a:extLst>
          </p:cNvPr>
          <p:cNvSpPr txBox="1">
            <a:spLocks/>
          </p:cNvSpPr>
          <p:nvPr/>
        </p:nvSpPr>
        <p:spPr>
          <a:xfrm>
            <a:off x="595756" y="468876"/>
            <a:ext cx="10336704" cy="866147"/>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4000" b="1" dirty="0">
                <a:solidFill>
                  <a:schemeClr val="accent5"/>
                </a:solidFill>
                <a:latin typeface="+mn-lt"/>
              </a:rPr>
            </a:br>
            <a:r>
              <a:rPr lang="en-US" sz="7000" b="1" dirty="0">
                <a:solidFill>
                  <a:schemeClr val="accent5"/>
                </a:solidFill>
                <a:latin typeface="+mn-lt"/>
              </a:rPr>
              <a:t>Dana K. Harmon, Ph.D.</a:t>
            </a:r>
          </a:p>
        </p:txBody>
      </p:sp>
      <p:sp>
        <p:nvSpPr>
          <p:cNvPr id="7" name="Content Placeholder 2">
            <a:extLst>
              <a:ext uri="{FF2B5EF4-FFF2-40B4-BE49-F238E27FC236}">
                <a16:creationId xmlns:a16="http://schemas.microsoft.com/office/drawing/2014/main" id="{A49CEA5D-3486-4A9F-8AEE-3E636680A519}"/>
              </a:ext>
            </a:extLst>
          </p:cNvPr>
          <p:cNvSpPr txBox="1">
            <a:spLocks/>
          </p:cNvSpPr>
          <p:nvPr/>
        </p:nvSpPr>
        <p:spPr>
          <a:xfrm>
            <a:off x="595755" y="1846492"/>
            <a:ext cx="7478397" cy="45583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Dr. Dana Harmon currently serves as a Clinical Associate Professor and Accreditation Specialist for Loyola University’s School of Social Work.  Her research interests focus on licensure exam pass rates and implications of licensure on salaries.  Her interests also include the impact of licensed social work faculty on licensure pass rates.</a:t>
            </a:r>
          </a:p>
          <a:p>
            <a:pPr marL="0" indent="0">
              <a:lnSpc>
                <a:spcPct val="100000"/>
              </a:lnSpc>
              <a:spcBef>
                <a:spcPts val="0"/>
              </a:spcBef>
              <a:buNone/>
            </a:pPr>
            <a:endParaRPr lang="en-US" dirty="0"/>
          </a:p>
          <a:p>
            <a:pPr marL="0" indent="0">
              <a:buNone/>
            </a:pPr>
            <a:r>
              <a:rPr lang="en-US" dirty="0"/>
              <a:t>Dana is a native of Tuskegee and currently resides in Montgomery.  </a:t>
            </a:r>
          </a:p>
        </p:txBody>
      </p:sp>
      <p:pic>
        <p:nvPicPr>
          <p:cNvPr id="4" name="Picture 3">
            <a:extLst>
              <a:ext uri="{FF2B5EF4-FFF2-40B4-BE49-F238E27FC236}">
                <a16:creationId xmlns:a16="http://schemas.microsoft.com/office/drawing/2014/main" id="{8FA35D2B-A3F5-417C-95BF-6ABC04B7A9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19058" y="1949608"/>
            <a:ext cx="3177771" cy="3792824"/>
          </a:xfrm>
          <a:prstGeom prst="rect">
            <a:avLst/>
          </a:prstGeom>
        </p:spPr>
      </p:pic>
    </p:spTree>
    <p:extLst>
      <p:ext uri="{BB962C8B-B14F-4D97-AF65-F5344CB8AC3E}">
        <p14:creationId xmlns:p14="http://schemas.microsoft.com/office/powerpoint/2010/main" val="2223282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2968D48-2469-4A7D-8048-BCB938A53B31}"/>
              </a:ext>
            </a:extLst>
          </p:cNvPr>
          <p:cNvSpPr txBox="1">
            <a:spLocks/>
          </p:cNvSpPr>
          <p:nvPr/>
        </p:nvSpPr>
        <p:spPr>
          <a:xfrm>
            <a:off x="495172" y="468876"/>
            <a:ext cx="10437288" cy="866147"/>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4000" b="1" dirty="0">
                <a:solidFill>
                  <a:schemeClr val="accent5"/>
                </a:solidFill>
                <a:latin typeface="+mn-lt"/>
              </a:rPr>
            </a:br>
            <a:r>
              <a:rPr lang="en-US" sz="7000" b="1" dirty="0">
                <a:solidFill>
                  <a:schemeClr val="accent5"/>
                </a:solidFill>
                <a:latin typeface="+mn-lt"/>
              </a:rPr>
              <a:t>Dalis Lampkins</a:t>
            </a:r>
          </a:p>
        </p:txBody>
      </p:sp>
      <p:sp>
        <p:nvSpPr>
          <p:cNvPr id="7" name="Content Placeholder 2">
            <a:extLst>
              <a:ext uri="{FF2B5EF4-FFF2-40B4-BE49-F238E27FC236}">
                <a16:creationId xmlns:a16="http://schemas.microsoft.com/office/drawing/2014/main" id="{A49CEA5D-3486-4A9F-8AEE-3E636680A519}"/>
              </a:ext>
            </a:extLst>
          </p:cNvPr>
          <p:cNvSpPr txBox="1">
            <a:spLocks/>
          </p:cNvSpPr>
          <p:nvPr/>
        </p:nvSpPr>
        <p:spPr>
          <a:xfrm>
            <a:off x="495171" y="1830736"/>
            <a:ext cx="7002909" cy="45583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Dalis Lampkins is currently a PhD student at the University of Alabama majoring in Political Science with a concentration in American Politics.  Her research interests include affordability and accessibility, postsecondary funding, and student retention at the institution and workforce.</a:t>
            </a:r>
          </a:p>
          <a:p>
            <a:pPr marL="0" indent="0">
              <a:lnSpc>
                <a:spcPct val="100000"/>
              </a:lnSpc>
              <a:spcBef>
                <a:spcPts val="0"/>
              </a:spcBef>
              <a:buNone/>
            </a:pPr>
            <a:endParaRPr lang="en-US" dirty="0"/>
          </a:p>
          <a:p>
            <a:pPr marL="0" indent="0">
              <a:buNone/>
            </a:pPr>
            <a:r>
              <a:rPr lang="en-US" dirty="0"/>
              <a:t>Dalis is a native of Gleason, TN and currently resides in Tuscaloosa.  </a:t>
            </a:r>
          </a:p>
        </p:txBody>
      </p:sp>
      <p:pic>
        <p:nvPicPr>
          <p:cNvPr id="2" name="Picture 1">
            <a:extLst>
              <a:ext uri="{FF2B5EF4-FFF2-40B4-BE49-F238E27FC236}">
                <a16:creationId xmlns:a16="http://schemas.microsoft.com/office/drawing/2014/main" id="{96CE2C85-E828-4BC1-928B-7AF1097499EE}"/>
              </a:ext>
            </a:extLst>
          </p:cNvPr>
          <p:cNvPicPr>
            <a:picLocks noChangeAspect="1"/>
          </p:cNvPicPr>
          <p:nvPr/>
        </p:nvPicPr>
        <p:blipFill>
          <a:blip r:embed="rId2"/>
          <a:stretch>
            <a:fillRect/>
          </a:stretch>
        </p:blipFill>
        <p:spPr>
          <a:xfrm>
            <a:off x="7494970" y="1741170"/>
            <a:ext cx="4201859" cy="4293870"/>
          </a:xfrm>
          <a:prstGeom prst="rect">
            <a:avLst/>
          </a:prstGeom>
        </p:spPr>
      </p:pic>
    </p:spTree>
    <p:extLst>
      <p:ext uri="{BB962C8B-B14F-4D97-AF65-F5344CB8AC3E}">
        <p14:creationId xmlns:p14="http://schemas.microsoft.com/office/powerpoint/2010/main" val="2103079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2968D48-2469-4A7D-8048-BCB938A53B31}"/>
              </a:ext>
            </a:extLst>
          </p:cNvPr>
          <p:cNvSpPr txBox="1">
            <a:spLocks/>
          </p:cNvSpPr>
          <p:nvPr/>
        </p:nvSpPr>
        <p:spPr>
          <a:xfrm>
            <a:off x="495172" y="468876"/>
            <a:ext cx="10437288" cy="866147"/>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4000" b="1" dirty="0">
                <a:solidFill>
                  <a:schemeClr val="accent5"/>
                </a:solidFill>
                <a:latin typeface="+mn-lt"/>
              </a:rPr>
            </a:br>
            <a:r>
              <a:rPr lang="en-US" sz="7000" b="1" dirty="0">
                <a:solidFill>
                  <a:schemeClr val="accent5"/>
                </a:solidFill>
                <a:latin typeface="+mn-lt"/>
              </a:rPr>
              <a:t>Brian Massey</a:t>
            </a:r>
          </a:p>
        </p:txBody>
      </p:sp>
      <p:sp>
        <p:nvSpPr>
          <p:cNvPr id="7" name="Content Placeholder 2">
            <a:extLst>
              <a:ext uri="{FF2B5EF4-FFF2-40B4-BE49-F238E27FC236}">
                <a16:creationId xmlns:a16="http://schemas.microsoft.com/office/drawing/2014/main" id="{A49CEA5D-3486-4A9F-8AEE-3E636680A519}"/>
              </a:ext>
            </a:extLst>
          </p:cNvPr>
          <p:cNvSpPr txBox="1">
            <a:spLocks/>
          </p:cNvSpPr>
          <p:nvPr/>
        </p:nvSpPr>
        <p:spPr>
          <a:xfrm>
            <a:off x="495171" y="1830736"/>
            <a:ext cx="7350381" cy="45583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dirty="0"/>
              <a:t>Brian Massey is currently a PhD student at Auburn University majoring in Educational Foundations, Leadership, and Technology with a concentration in disadvantaged student populations.  He also serves as the Director of Governmental Relations at the Alabama Education Association where he manages the lobby function and establishes legislative strategies and plans for the Association.</a:t>
            </a:r>
          </a:p>
          <a:p>
            <a:pPr marL="0" indent="0">
              <a:buNone/>
            </a:pPr>
            <a:r>
              <a:rPr lang="en-US" sz="2600" dirty="0"/>
              <a:t>  </a:t>
            </a:r>
          </a:p>
          <a:p>
            <a:pPr marL="0" indent="0">
              <a:buNone/>
            </a:pPr>
            <a:r>
              <a:rPr lang="en-US" sz="2600" dirty="0"/>
              <a:t>Brian is a native of Enterprise and currently resides in Montgomery.  </a:t>
            </a:r>
          </a:p>
        </p:txBody>
      </p:sp>
      <p:pic>
        <p:nvPicPr>
          <p:cNvPr id="5" name="Picture 4">
            <a:extLst>
              <a:ext uri="{FF2B5EF4-FFF2-40B4-BE49-F238E27FC236}">
                <a16:creationId xmlns:a16="http://schemas.microsoft.com/office/drawing/2014/main" id="{F3D1581B-0E3C-4739-9C1E-B481F2725C8F}"/>
              </a:ext>
            </a:extLst>
          </p:cNvPr>
          <p:cNvPicPr>
            <a:picLocks noChangeAspect="1"/>
          </p:cNvPicPr>
          <p:nvPr/>
        </p:nvPicPr>
        <p:blipFill>
          <a:blip r:embed="rId2"/>
          <a:stretch>
            <a:fillRect/>
          </a:stretch>
        </p:blipFill>
        <p:spPr>
          <a:xfrm>
            <a:off x="8037576" y="1737360"/>
            <a:ext cx="3659253" cy="4142232"/>
          </a:xfrm>
          <a:prstGeom prst="rect">
            <a:avLst/>
          </a:prstGeom>
        </p:spPr>
      </p:pic>
    </p:spTree>
    <p:extLst>
      <p:ext uri="{BB962C8B-B14F-4D97-AF65-F5344CB8AC3E}">
        <p14:creationId xmlns:p14="http://schemas.microsoft.com/office/powerpoint/2010/main" val="1158011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2968D48-2469-4A7D-8048-BCB938A53B31}"/>
              </a:ext>
            </a:extLst>
          </p:cNvPr>
          <p:cNvSpPr txBox="1">
            <a:spLocks/>
          </p:cNvSpPr>
          <p:nvPr/>
        </p:nvSpPr>
        <p:spPr>
          <a:xfrm>
            <a:off x="495172" y="468876"/>
            <a:ext cx="10437288" cy="866147"/>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4000" b="1" dirty="0">
                <a:solidFill>
                  <a:schemeClr val="accent5"/>
                </a:solidFill>
                <a:latin typeface="+mn-lt"/>
              </a:rPr>
            </a:br>
            <a:r>
              <a:rPr lang="en-US" sz="7000" b="1" dirty="0">
                <a:solidFill>
                  <a:schemeClr val="accent5"/>
                </a:solidFill>
                <a:latin typeface="+mn-lt"/>
              </a:rPr>
              <a:t>Natalie Millar</a:t>
            </a:r>
          </a:p>
        </p:txBody>
      </p:sp>
      <p:sp>
        <p:nvSpPr>
          <p:cNvPr id="7" name="Content Placeholder 2">
            <a:extLst>
              <a:ext uri="{FF2B5EF4-FFF2-40B4-BE49-F238E27FC236}">
                <a16:creationId xmlns:a16="http://schemas.microsoft.com/office/drawing/2014/main" id="{A49CEA5D-3486-4A9F-8AEE-3E636680A519}"/>
              </a:ext>
            </a:extLst>
          </p:cNvPr>
          <p:cNvSpPr txBox="1">
            <a:spLocks/>
          </p:cNvSpPr>
          <p:nvPr/>
        </p:nvSpPr>
        <p:spPr>
          <a:xfrm>
            <a:off x="495171" y="1830736"/>
            <a:ext cx="7350381" cy="45583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Natalie Millar is currently a PhD student at the University of Alabama majoring in Economics with a concurrent fellowship at Stanford University’s Hoover Institution.  Her research interests include postsecondary economics, applied microeconomics, and compliance and workforce development.  </a:t>
            </a:r>
          </a:p>
          <a:p>
            <a:pPr marL="0" indent="0">
              <a:buNone/>
            </a:pPr>
            <a:endParaRPr lang="en-US" dirty="0"/>
          </a:p>
          <a:p>
            <a:pPr marL="0" indent="0">
              <a:buNone/>
            </a:pPr>
            <a:r>
              <a:rPr lang="en-US" dirty="0"/>
              <a:t>Natalie is a native of Cullman and currently resides in Tuscaloosa.  </a:t>
            </a:r>
          </a:p>
        </p:txBody>
      </p:sp>
      <p:pic>
        <p:nvPicPr>
          <p:cNvPr id="4" name="Picture 3">
            <a:extLst>
              <a:ext uri="{FF2B5EF4-FFF2-40B4-BE49-F238E27FC236}">
                <a16:creationId xmlns:a16="http://schemas.microsoft.com/office/drawing/2014/main" id="{F27ED83A-32C4-44BA-83EF-9D7AF8E9AC63}"/>
              </a:ext>
            </a:extLst>
          </p:cNvPr>
          <p:cNvPicPr>
            <a:picLocks noChangeAspect="1"/>
          </p:cNvPicPr>
          <p:nvPr/>
        </p:nvPicPr>
        <p:blipFill>
          <a:blip r:embed="rId2"/>
          <a:stretch>
            <a:fillRect/>
          </a:stretch>
        </p:blipFill>
        <p:spPr>
          <a:xfrm>
            <a:off x="7964423" y="1673352"/>
            <a:ext cx="3985215" cy="4233672"/>
          </a:xfrm>
          <a:prstGeom prst="rect">
            <a:avLst/>
          </a:prstGeom>
        </p:spPr>
      </p:pic>
    </p:spTree>
    <p:extLst>
      <p:ext uri="{BB962C8B-B14F-4D97-AF65-F5344CB8AC3E}">
        <p14:creationId xmlns:p14="http://schemas.microsoft.com/office/powerpoint/2010/main" val="1456533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2968D48-2469-4A7D-8048-BCB938A53B31}"/>
              </a:ext>
            </a:extLst>
          </p:cNvPr>
          <p:cNvSpPr txBox="1">
            <a:spLocks/>
          </p:cNvSpPr>
          <p:nvPr/>
        </p:nvSpPr>
        <p:spPr>
          <a:xfrm>
            <a:off x="467740" y="468876"/>
            <a:ext cx="10464720" cy="866147"/>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4000" b="1" dirty="0">
                <a:solidFill>
                  <a:schemeClr val="accent5"/>
                </a:solidFill>
                <a:latin typeface="+mn-lt"/>
              </a:rPr>
            </a:br>
            <a:r>
              <a:rPr lang="en-US" sz="7000" b="1" dirty="0">
                <a:solidFill>
                  <a:schemeClr val="accent5"/>
                </a:solidFill>
                <a:latin typeface="+mn-lt"/>
              </a:rPr>
              <a:t>Shelby Morris</a:t>
            </a:r>
          </a:p>
        </p:txBody>
      </p:sp>
      <p:sp>
        <p:nvSpPr>
          <p:cNvPr id="7" name="Content Placeholder 2">
            <a:extLst>
              <a:ext uri="{FF2B5EF4-FFF2-40B4-BE49-F238E27FC236}">
                <a16:creationId xmlns:a16="http://schemas.microsoft.com/office/drawing/2014/main" id="{A49CEA5D-3486-4A9F-8AEE-3E636680A519}"/>
              </a:ext>
            </a:extLst>
          </p:cNvPr>
          <p:cNvSpPr txBox="1">
            <a:spLocks/>
          </p:cNvSpPr>
          <p:nvPr/>
        </p:nvSpPr>
        <p:spPr>
          <a:xfrm>
            <a:off x="467739" y="1734630"/>
            <a:ext cx="8091046" cy="45583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Shelby Morris is currently a PhD student at the University of Alabama majoring in Instructional Leadership with a concentration in Social and Cultural Studies.  She is currently serving as a Graduate Council Fellow.  Her research interests include student aid, tuition and financial barriers along with certificates and micro-credentials that align with workforce opportunities.</a:t>
            </a:r>
          </a:p>
          <a:p>
            <a:pPr marL="0" indent="0">
              <a:lnSpc>
                <a:spcPct val="100000"/>
              </a:lnSpc>
              <a:spcBef>
                <a:spcPts val="0"/>
              </a:spcBef>
              <a:buNone/>
            </a:pPr>
            <a:endParaRPr lang="en-US" dirty="0"/>
          </a:p>
          <a:p>
            <a:pPr marL="0" indent="0">
              <a:buNone/>
            </a:pPr>
            <a:r>
              <a:rPr lang="en-US" dirty="0"/>
              <a:t>Shelby is </a:t>
            </a:r>
            <a:r>
              <a:rPr lang="en-US" dirty="0" err="1"/>
              <a:t>is</a:t>
            </a:r>
            <a:r>
              <a:rPr lang="en-US" dirty="0"/>
              <a:t> a native of Nashville, TN and currently resides in Tuscaloosa.  </a:t>
            </a:r>
          </a:p>
        </p:txBody>
      </p:sp>
      <p:pic>
        <p:nvPicPr>
          <p:cNvPr id="3" name="Picture 2">
            <a:extLst>
              <a:ext uri="{FF2B5EF4-FFF2-40B4-BE49-F238E27FC236}">
                <a16:creationId xmlns:a16="http://schemas.microsoft.com/office/drawing/2014/main" id="{8F8564DE-294B-4689-9228-94180BE3BA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7657" y="1335023"/>
            <a:ext cx="2662558" cy="4610550"/>
          </a:xfrm>
          <a:prstGeom prst="rect">
            <a:avLst/>
          </a:prstGeom>
        </p:spPr>
      </p:pic>
    </p:spTree>
    <p:extLst>
      <p:ext uri="{BB962C8B-B14F-4D97-AF65-F5344CB8AC3E}">
        <p14:creationId xmlns:p14="http://schemas.microsoft.com/office/powerpoint/2010/main" val="4184859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5C3AF50-45D8-4144-B114-A385979F8C17}" type="slidenum">
              <a:rPr lang="en-US" smtClean="0"/>
              <a:t>2</a:t>
            </a:fld>
            <a:endParaRPr lang="en-US" dirty="0"/>
          </a:p>
        </p:txBody>
      </p:sp>
      <p:sp>
        <p:nvSpPr>
          <p:cNvPr id="4" name="Title 1"/>
          <p:cNvSpPr txBox="1">
            <a:spLocks/>
          </p:cNvSpPr>
          <p:nvPr/>
        </p:nvSpPr>
        <p:spPr>
          <a:xfrm>
            <a:off x="1308765" y="440689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857250" indent="-857250">
              <a:buAutoNum type="romanUcPeriod"/>
              <a:tabLst>
                <a:tab pos="688975" algn="l"/>
              </a:tabLst>
            </a:pPr>
            <a:r>
              <a:rPr lang="en-US" b="1" dirty="0">
                <a:solidFill>
                  <a:srgbClr val="4472C4"/>
                </a:solidFill>
                <a:latin typeface="+mn-lt"/>
              </a:rPr>
              <a:t>CALL TO </a:t>
            </a:r>
            <a:r>
              <a:rPr lang="en-US" b="1" dirty="0">
                <a:solidFill>
                  <a:schemeClr val="accent5"/>
                </a:solidFill>
                <a:latin typeface="+mn-lt"/>
              </a:rPr>
              <a:t>ORDER, PRAYER, AND PLEDGE OF ALLEGIANCE </a:t>
            </a:r>
          </a:p>
          <a:p>
            <a:pPr>
              <a:tabLst>
                <a:tab pos="688975" algn="l"/>
              </a:tabLst>
            </a:pPr>
            <a:endParaRPr lang="en-US" b="1" dirty="0"/>
          </a:p>
        </p:txBody>
      </p:sp>
      <p:pic>
        <p:nvPicPr>
          <p:cNvPr id="2" name="Picture 1"/>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1512386" y="708601"/>
            <a:ext cx="3068877" cy="2248948"/>
          </a:xfrm>
          <a:prstGeom prst="rect">
            <a:avLst/>
          </a:prstGeom>
        </p:spPr>
      </p:pic>
      <p:pic>
        <p:nvPicPr>
          <p:cNvPr id="5" name="Picture 4">
            <a:extLst>
              <a:ext uri="{FF2B5EF4-FFF2-40B4-BE49-F238E27FC236}">
                <a16:creationId xmlns:a16="http://schemas.microsoft.com/office/drawing/2014/main" id="{442C4258-7DF6-4D44-8F33-A24A92D6D4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6871" y="495851"/>
            <a:ext cx="5116929" cy="2674448"/>
          </a:xfrm>
          <a:prstGeom prst="rect">
            <a:avLst/>
          </a:prstGeom>
        </p:spPr>
      </p:pic>
    </p:spTree>
    <p:extLst>
      <p:ext uri="{BB962C8B-B14F-4D97-AF65-F5344CB8AC3E}">
        <p14:creationId xmlns:p14="http://schemas.microsoft.com/office/powerpoint/2010/main" val="689146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2968D48-2469-4A7D-8048-BCB938A53B31}"/>
              </a:ext>
            </a:extLst>
          </p:cNvPr>
          <p:cNvSpPr txBox="1">
            <a:spLocks/>
          </p:cNvSpPr>
          <p:nvPr/>
        </p:nvSpPr>
        <p:spPr>
          <a:xfrm>
            <a:off x="467740" y="468876"/>
            <a:ext cx="10464720" cy="866147"/>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4000" b="1" dirty="0">
                <a:solidFill>
                  <a:schemeClr val="accent5"/>
                </a:solidFill>
                <a:latin typeface="+mn-lt"/>
              </a:rPr>
            </a:br>
            <a:r>
              <a:rPr lang="en-US" sz="7000" b="1" dirty="0">
                <a:solidFill>
                  <a:schemeClr val="accent5"/>
                </a:solidFill>
                <a:latin typeface="+mn-lt"/>
              </a:rPr>
              <a:t>Will Thomas</a:t>
            </a:r>
          </a:p>
        </p:txBody>
      </p:sp>
      <p:sp>
        <p:nvSpPr>
          <p:cNvPr id="7" name="Content Placeholder 2">
            <a:extLst>
              <a:ext uri="{FF2B5EF4-FFF2-40B4-BE49-F238E27FC236}">
                <a16:creationId xmlns:a16="http://schemas.microsoft.com/office/drawing/2014/main" id="{A49CEA5D-3486-4A9F-8AEE-3E636680A519}"/>
              </a:ext>
            </a:extLst>
          </p:cNvPr>
          <p:cNvSpPr txBox="1">
            <a:spLocks/>
          </p:cNvSpPr>
          <p:nvPr/>
        </p:nvSpPr>
        <p:spPr>
          <a:xfrm>
            <a:off x="467739" y="2049018"/>
            <a:ext cx="7606414" cy="4244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Will Thomas is currently a PhD student at Auburn University majoring in History.  He has served as a professional historian, museum curator, and history librarian.  His research interests include financial aid, nontraditional adult students, and online learning.</a:t>
            </a:r>
          </a:p>
          <a:p>
            <a:pPr marL="0" indent="0">
              <a:lnSpc>
                <a:spcPct val="100000"/>
              </a:lnSpc>
              <a:spcBef>
                <a:spcPts val="0"/>
              </a:spcBef>
              <a:buNone/>
            </a:pPr>
            <a:endParaRPr lang="en-US" dirty="0"/>
          </a:p>
          <a:p>
            <a:pPr marL="0" indent="0">
              <a:buNone/>
            </a:pPr>
            <a:r>
              <a:rPr lang="en-US" dirty="0"/>
              <a:t>Will is a native of Detroit, MI and currently resides in Auburn.  </a:t>
            </a:r>
          </a:p>
        </p:txBody>
      </p:sp>
      <p:pic>
        <p:nvPicPr>
          <p:cNvPr id="4" name="Picture 3">
            <a:extLst>
              <a:ext uri="{FF2B5EF4-FFF2-40B4-BE49-F238E27FC236}">
                <a16:creationId xmlns:a16="http://schemas.microsoft.com/office/drawing/2014/main" id="{F903B3E0-CD92-417B-AEEC-B54D4C0001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1728" y="2049018"/>
            <a:ext cx="3409950" cy="3409950"/>
          </a:xfrm>
          <a:prstGeom prst="rect">
            <a:avLst/>
          </a:prstGeom>
        </p:spPr>
      </p:pic>
    </p:spTree>
    <p:extLst>
      <p:ext uri="{BB962C8B-B14F-4D97-AF65-F5344CB8AC3E}">
        <p14:creationId xmlns:p14="http://schemas.microsoft.com/office/powerpoint/2010/main" val="1439753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22A27D-5791-48AC-8DC8-2DEDA36607F2}"/>
              </a:ext>
            </a:extLst>
          </p:cNvPr>
          <p:cNvSpPr txBox="1"/>
          <p:nvPr/>
        </p:nvSpPr>
        <p:spPr>
          <a:xfrm>
            <a:off x="0" y="456555"/>
            <a:ext cx="121920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Calibri" panose="020F0502020204030204"/>
                <a:ea typeface="+mn-ea"/>
                <a:cs typeface="+mn-cs"/>
              </a:rPr>
              <a:t>High School Summer Interns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4" name="Slide Number Placeholder 5">
            <a:extLst>
              <a:ext uri="{FF2B5EF4-FFF2-40B4-BE49-F238E27FC236}">
                <a16:creationId xmlns:a16="http://schemas.microsoft.com/office/drawing/2014/main" id="{5233C501-87F0-4010-82DB-BC73A708327C}"/>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026" name="Picture 2" descr="See the source image">
            <a:extLst>
              <a:ext uri="{FF2B5EF4-FFF2-40B4-BE49-F238E27FC236}">
                <a16:creationId xmlns:a16="http://schemas.microsoft.com/office/drawing/2014/main" id="{F9A4D82D-F57B-4D36-8E15-5A88277D40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2532" y="1567427"/>
            <a:ext cx="5106936" cy="34046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1269993-414B-4F7E-8A71-378D028A007E}"/>
              </a:ext>
            </a:extLst>
          </p:cNvPr>
          <p:cNvSpPr txBox="1"/>
          <p:nvPr/>
        </p:nvSpPr>
        <p:spPr>
          <a:xfrm>
            <a:off x="0" y="5215473"/>
            <a:ext cx="121920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Calibri" panose="020F0502020204030204"/>
                <a:ea typeface="+mn-ea"/>
                <a:cs typeface="+mn-cs"/>
              </a:rPr>
              <a:t>(Students developed their own slides)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059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E1A1D069-EF9E-4952-8C9D-87CCFE4479FB}"/>
              </a:ext>
            </a:extLst>
          </p:cNvPr>
          <p:cNvPicPr>
            <a:picLocks noGrp="1" noChangeAspect="1"/>
          </p:cNvPicPr>
          <p:nvPr>
            <p:ph idx="1"/>
          </p:nvPr>
        </p:nvPicPr>
        <p:blipFill rotWithShape="1">
          <a:blip r:embed="rId2"/>
          <a:srcRect l="25393" t="13590" r="15217" b="17110"/>
          <a:stretch/>
        </p:blipFill>
        <p:spPr>
          <a:xfrm>
            <a:off x="7405396" y="1054361"/>
            <a:ext cx="3847321" cy="5185802"/>
          </a:xfrm>
          <a:effectLst>
            <a:softEdge rad="127000"/>
          </a:effectLst>
        </p:spPr>
      </p:pic>
      <p:sp>
        <p:nvSpPr>
          <p:cNvPr id="5" name="TextBox 4">
            <a:extLst>
              <a:ext uri="{FF2B5EF4-FFF2-40B4-BE49-F238E27FC236}">
                <a16:creationId xmlns:a16="http://schemas.microsoft.com/office/drawing/2014/main" id="{7099C5C0-EFF5-4DFF-B7C2-3F644DD93F59}"/>
              </a:ext>
            </a:extLst>
          </p:cNvPr>
          <p:cNvSpPr txBox="1"/>
          <p:nvPr/>
        </p:nvSpPr>
        <p:spPr>
          <a:xfrm>
            <a:off x="1287624" y="1841184"/>
            <a:ext cx="362960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23C33">
                    <a:lumMod val="50000"/>
                  </a:srgbClr>
                </a:solidFill>
                <a:effectLst/>
                <a:uLnTx/>
                <a:uFillTx/>
                <a:latin typeface="Garamond" panose="02020404030301010803"/>
                <a:ea typeface="+mn-ea"/>
                <a:cs typeface="+mn-cs"/>
              </a:rPr>
              <a:t>Arnecia Smith </a:t>
            </a:r>
          </a:p>
        </p:txBody>
      </p:sp>
      <p:sp>
        <p:nvSpPr>
          <p:cNvPr id="7" name="TextBox 6">
            <a:extLst>
              <a:ext uri="{FF2B5EF4-FFF2-40B4-BE49-F238E27FC236}">
                <a16:creationId xmlns:a16="http://schemas.microsoft.com/office/drawing/2014/main" id="{5465F7D2-CC15-456C-8181-12A9B7195E57}"/>
              </a:ext>
            </a:extLst>
          </p:cNvPr>
          <p:cNvSpPr txBox="1"/>
          <p:nvPr/>
        </p:nvSpPr>
        <p:spPr>
          <a:xfrm>
            <a:off x="1222310" y="2659224"/>
            <a:ext cx="5921440" cy="3600986"/>
          </a:xfrm>
          <a:prstGeom prst="rect">
            <a:avLst/>
          </a:prstGeom>
          <a:noFill/>
        </p:spPr>
        <p:txBody>
          <a:bodyPr wrap="square" rtlCol="0">
            <a:spAutoFit/>
          </a:bodyPr>
          <a:lstStyle/>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srgbClr val="A23C33">
                    <a:lumMod val="50000"/>
                  </a:srgbClr>
                </a:solidFill>
                <a:effectLst/>
                <a:uLnTx/>
                <a:uFillTx/>
                <a:latin typeface="Garamond" panose="02020404030301010803"/>
                <a:ea typeface="+mn-ea"/>
                <a:cs typeface="+mn-cs"/>
              </a:rPr>
              <a:t>High School</a:t>
            </a:r>
            <a:r>
              <a:rPr kumimoji="0" lang="en-US" sz="3000" b="0" i="0" u="none" strike="noStrike" kern="1200" cap="none" spc="0" normalizeH="0" baseline="0" noProof="0" dirty="0">
                <a:ln>
                  <a:noFill/>
                </a:ln>
                <a:solidFill>
                  <a:srgbClr val="A23C33">
                    <a:lumMod val="50000"/>
                  </a:srgbClr>
                </a:solidFill>
                <a:effectLst/>
                <a:uLnTx/>
                <a:uFillTx/>
                <a:latin typeface="Garamond" panose="02020404030301010803"/>
                <a:ea typeface="+mn-ea"/>
                <a:cs typeface="+mn-cs"/>
              </a:rPr>
              <a:t>: Brewbaker Technology Magnet High School </a:t>
            </a: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srgbClr val="A23C33">
                    <a:lumMod val="50000"/>
                  </a:srgbClr>
                </a:solidFill>
                <a:effectLst/>
                <a:uLnTx/>
                <a:uFillTx/>
                <a:latin typeface="Garamond" panose="02020404030301010803"/>
                <a:ea typeface="+mn-ea"/>
                <a:cs typeface="+mn-cs"/>
              </a:rPr>
              <a:t>Grade: </a:t>
            </a:r>
            <a:r>
              <a:rPr kumimoji="0" lang="en-US" sz="3000" b="0" i="0" u="none" strike="noStrike" kern="1200" cap="none" spc="0" normalizeH="0" baseline="0" noProof="0" dirty="0">
                <a:ln>
                  <a:noFill/>
                </a:ln>
                <a:solidFill>
                  <a:srgbClr val="A23C33">
                    <a:lumMod val="50000"/>
                  </a:srgbClr>
                </a:solidFill>
                <a:effectLst/>
                <a:uLnTx/>
                <a:uFillTx/>
                <a:latin typeface="Garamond" panose="02020404030301010803"/>
                <a:ea typeface="+mn-ea"/>
                <a:cs typeface="+mn-cs"/>
              </a:rPr>
              <a:t>12</a:t>
            </a:r>
            <a:r>
              <a:rPr kumimoji="0" lang="en-US" sz="3000" b="0" i="0" u="none" strike="noStrike" kern="1200" cap="none" spc="0" normalizeH="0" baseline="30000" noProof="0" dirty="0">
                <a:ln>
                  <a:noFill/>
                </a:ln>
                <a:solidFill>
                  <a:srgbClr val="A23C33">
                    <a:lumMod val="50000"/>
                  </a:srgbClr>
                </a:solidFill>
                <a:effectLst/>
                <a:uLnTx/>
                <a:uFillTx/>
                <a:latin typeface="Garamond" panose="02020404030301010803"/>
                <a:ea typeface="+mn-ea"/>
                <a:cs typeface="+mn-cs"/>
              </a:rPr>
              <a:t>th</a:t>
            </a:r>
            <a:r>
              <a:rPr kumimoji="0" lang="en-US" sz="3000" b="0" i="0" u="none" strike="noStrike" kern="1200" cap="none" spc="0" normalizeH="0" baseline="0" noProof="0" dirty="0">
                <a:ln>
                  <a:noFill/>
                </a:ln>
                <a:solidFill>
                  <a:srgbClr val="A23C33">
                    <a:lumMod val="50000"/>
                  </a:srgbClr>
                </a:solidFill>
                <a:effectLst/>
                <a:uLnTx/>
                <a:uFillTx/>
                <a:latin typeface="Garamond" panose="02020404030301010803"/>
                <a:ea typeface="+mn-ea"/>
                <a:cs typeface="+mn-cs"/>
              </a:rPr>
              <a:t> (Fall 2022)</a:t>
            </a: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srgbClr val="A23C33">
                    <a:lumMod val="50000"/>
                  </a:srgbClr>
                </a:solidFill>
                <a:effectLst/>
                <a:uLnTx/>
                <a:uFillTx/>
                <a:latin typeface="Garamond" panose="02020404030301010803"/>
                <a:ea typeface="+mn-ea"/>
                <a:cs typeface="+mn-cs"/>
              </a:rPr>
              <a:t>Hobbies</a:t>
            </a:r>
            <a:r>
              <a:rPr kumimoji="0" lang="en-US" sz="3000" b="0" i="0" u="none" strike="noStrike" kern="1200" cap="none" spc="0" normalizeH="0" baseline="0" noProof="0" dirty="0">
                <a:ln>
                  <a:noFill/>
                </a:ln>
                <a:solidFill>
                  <a:srgbClr val="A23C33">
                    <a:lumMod val="50000"/>
                  </a:srgbClr>
                </a:solidFill>
                <a:effectLst/>
                <a:uLnTx/>
                <a:uFillTx/>
                <a:latin typeface="Garamond" panose="02020404030301010803"/>
                <a:ea typeface="+mn-ea"/>
                <a:cs typeface="+mn-cs"/>
              </a:rPr>
              <a:t>: Singing, Dancing, and Netflix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5339747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4B7A952-6987-4147-8CF6-D3BF456ED8BD}"/>
              </a:ext>
            </a:extLst>
          </p:cNvPr>
          <p:cNvPicPr>
            <a:picLocks noGrp="1" noChangeAspect="1"/>
          </p:cNvPicPr>
          <p:nvPr>
            <p:ph idx="1"/>
          </p:nvPr>
        </p:nvPicPr>
        <p:blipFill rotWithShape="1">
          <a:blip r:embed="rId2"/>
          <a:srcRect l="10158" t="9039" r="-136" b="1284"/>
          <a:stretch/>
        </p:blipFill>
        <p:spPr>
          <a:xfrm>
            <a:off x="7548466" y="1007706"/>
            <a:ext cx="3704002" cy="5141168"/>
          </a:xfrm>
          <a:effectLst>
            <a:softEdge rad="127000"/>
          </a:effectLst>
        </p:spPr>
      </p:pic>
      <p:sp>
        <p:nvSpPr>
          <p:cNvPr id="6" name="TextBox 5">
            <a:extLst>
              <a:ext uri="{FF2B5EF4-FFF2-40B4-BE49-F238E27FC236}">
                <a16:creationId xmlns:a16="http://schemas.microsoft.com/office/drawing/2014/main" id="{C6FAC3C1-3A66-4B73-B32F-7BF7BD25F12C}"/>
              </a:ext>
            </a:extLst>
          </p:cNvPr>
          <p:cNvSpPr txBox="1"/>
          <p:nvPr/>
        </p:nvSpPr>
        <p:spPr>
          <a:xfrm>
            <a:off x="1307439" y="1896176"/>
            <a:ext cx="357387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23C33">
                    <a:lumMod val="50000"/>
                  </a:srgbClr>
                </a:solidFill>
                <a:effectLst/>
                <a:uLnTx/>
                <a:uFillTx/>
                <a:latin typeface="Garamond" panose="02020404030301010803"/>
                <a:ea typeface="+mn-ea"/>
                <a:cs typeface="+mn-cs"/>
              </a:rPr>
              <a:t>Duane Jon Harris </a:t>
            </a:r>
          </a:p>
        </p:txBody>
      </p:sp>
      <p:sp>
        <p:nvSpPr>
          <p:cNvPr id="7" name="TextBox 6">
            <a:extLst>
              <a:ext uri="{FF2B5EF4-FFF2-40B4-BE49-F238E27FC236}">
                <a16:creationId xmlns:a16="http://schemas.microsoft.com/office/drawing/2014/main" id="{25E0CC0B-C9A8-40AB-AB80-7780F3876D7E}"/>
              </a:ext>
            </a:extLst>
          </p:cNvPr>
          <p:cNvSpPr txBox="1"/>
          <p:nvPr/>
        </p:nvSpPr>
        <p:spPr>
          <a:xfrm>
            <a:off x="1307439" y="2732038"/>
            <a:ext cx="5597214" cy="3323987"/>
          </a:xfrm>
          <a:prstGeom prst="rect">
            <a:avLst/>
          </a:prstGeom>
          <a:noFill/>
        </p:spPr>
        <p:txBody>
          <a:bodyPr wrap="square" rtlCol="0">
            <a:spAutoFit/>
          </a:bodyPr>
          <a:lstStyle/>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srgbClr val="A23C33">
                    <a:lumMod val="50000"/>
                  </a:srgbClr>
                </a:solidFill>
                <a:effectLst/>
                <a:uLnTx/>
                <a:uFillTx/>
                <a:latin typeface="Garamond" panose="02020404030301010803"/>
                <a:ea typeface="+mn-ea"/>
                <a:cs typeface="+mn-cs"/>
              </a:rPr>
              <a:t>High School</a:t>
            </a:r>
            <a:r>
              <a:rPr kumimoji="0" lang="en-US" sz="3000" b="0" i="0" u="none" strike="noStrike" kern="1200" cap="none" spc="0" normalizeH="0" baseline="0" noProof="0" dirty="0">
                <a:ln>
                  <a:noFill/>
                </a:ln>
                <a:solidFill>
                  <a:srgbClr val="A23C33">
                    <a:lumMod val="50000"/>
                  </a:srgbClr>
                </a:solidFill>
                <a:effectLst/>
                <a:uLnTx/>
                <a:uFillTx/>
                <a:latin typeface="Garamond" panose="02020404030301010803"/>
                <a:ea typeface="+mn-ea"/>
                <a:cs typeface="+mn-cs"/>
              </a:rPr>
              <a:t>: Brewbaker Technology Magnet High School </a:t>
            </a: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srgbClr val="7030A0"/>
              </a:solidFill>
              <a:effectLst/>
              <a:uLnTx/>
              <a:uFillTx/>
              <a:latin typeface="Garamond" panose="02020404030301010803"/>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srgbClr val="A23C33">
                    <a:lumMod val="50000"/>
                  </a:srgbClr>
                </a:solidFill>
                <a:effectLst/>
                <a:uLnTx/>
                <a:uFillTx/>
                <a:latin typeface="Garamond" panose="02020404030301010803"/>
                <a:ea typeface="+mn-ea"/>
                <a:cs typeface="+mn-cs"/>
              </a:rPr>
              <a:t>Grade</a:t>
            </a:r>
            <a:r>
              <a:rPr kumimoji="0" lang="en-US" sz="3000" b="0" i="0" u="none" strike="noStrike" kern="1200" cap="none" spc="0" normalizeH="0" baseline="0" noProof="0" dirty="0">
                <a:ln>
                  <a:noFill/>
                </a:ln>
                <a:solidFill>
                  <a:srgbClr val="A23C33">
                    <a:lumMod val="50000"/>
                  </a:srgbClr>
                </a:solidFill>
                <a:effectLst/>
                <a:uLnTx/>
                <a:uFillTx/>
                <a:latin typeface="Garamond" panose="02020404030301010803"/>
                <a:ea typeface="+mn-ea"/>
                <a:cs typeface="+mn-cs"/>
              </a:rPr>
              <a:t>: 12</a:t>
            </a:r>
            <a:r>
              <a:rPr kumimoji="0" lang="en-US" sz="3000" b="0" i="0" u="none" strike="noStrike" kern="1200" cap="none" spc="0" normalizeH="0" baseline="30000" noProof="0" dirty="0">
                <a:ln>
                  <a:noFill/>
                </a:ln>
                <a:solidFill>
                  <a:srgbClr val="A23C33">
                    <a:lumMod val="50000"/>
                  </a:srgbClr>
                </a:solidFill>
                <a:effectLst/>
                <a:uLnTx/>
                <a:uFillTx/>
                <a:latin typeface="Garamond" panose="02020404030301010803"/>
                <a:ea typeface="+mn-ea"/>
                <a:cs typeface="+mn-cs"/>
              </a:rPr>
              <a:t>th</a:t>
            </a:r>
            <a:r>
              <a:rPr kumimoji="0" lang="en-US" sz="3000" b="0" i="0" u="none" strike="noStrike" kern="1200" cap="none" spc="0" normalizeH="0" baseline="0" noProof="0" dirty="0">
                <a:ln>
                  <a:noFill/>
                </a:ln>
                <a:solidFill>
                  <a:srgbClr val="A23C33">
                    <a:lumMod val="50000"/>
                  </a:srgbClr>
                </a:solidFill>
                <a:effectLst/>
                <a:uLnTx/>
                <a:uFillTx/>
                <a:latin typeface="Garamond" panose="02020404030301010803"/>
                <a:ea typeface="+mn-ea"/>
                <a:cs typeface="+mn-cs"/>
              </a:rPr>
              <a:t> (Fall 2022)</a:t>
            </a: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srgbClr val="7030A0"/>
              </a:solidFill>
              <a:effectLst/>
              <a:uLnTx/>
              <a:uFillTx/>
              <a:latin typeface="Garamond" panose="02020404030301010803"/>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srgbClr val="A23C33">
                    <a:lumMod val="50000"/>
                  </a:srgbClr>
                </a:solidFill>
                <a:effectLst/>
                <a:uLnTx/>
                <a:uFillTx/>
                <a:latin typeface="Garamond" panose="02020404030301010803"/>
                <a:ea typeface="+mn-ea"/>
                <a:cs typeface="+mn-cs"/>
              </a:rPr>
              <a:t>Hobbies</a:t>
            </a:r>
            <a:r>
              <a:rPr kumimoji="0" lang="en-US" sz="3000" b="0" i="0" u="none" strike="noStrike" kern="1200" cap="none" spc="0" normalizeH="0" baseline="0" noProof="0" dirty="0">
                <a:ln>
                  <a:noFill/>
                </a:ln>
                <a:solidFill>
                  <a:srgbClr val="A23C33">
                    <a:lumMod val="50000"/>
                  </a:srgbClr>
                </a:solidFill>
                <a:effectLst/>
                <a:uLnTx/>
                <a:uFillTx/>
                <a:latin typeface="Garamond" panose="02020404030301010803"/>
                <a:ea typeface="+mn-ea"/>
                <a:cs typeface="+mn-cs"/>
              </a:rPr>
              <a:t>: Video Games, Reading, and Computers </a:t>
            </a:r>
          </a:p>
        </p:txBody>
      </p:sp>
    </p:spTree>
    <p:extLst>
      <p:ext uri="{BB962C8B-B14F-4D97-AF65-F5344CB8AC3E}">
        <p14:creationId xmlns:p14="http://schemas.microsoft.com/office/powerpoint/2010/main" val="4954970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6ADB035-F877-4ED2-8DFC-2677D196985B}"/>
              </a:ext>
            </a:extLst>
          </p:cNvPr>
          <p:cNvPicPr>
            <a:picLocks noGrp="1" noChangeAspect="1"/>
          </p:cNvPicPr>
          <p:nvPr>
            <p:ph idx="1"/>
          </p:nvPr>
        </p:nvPicPr>
        <p:blipFill rotWithShape="1">
          <a:blip r:embed="rId2"/>
          <a:srcRect l="20671" t="12022" r="3914" b="13983"/>
          <a:stretch/>
        </p:blipFill>
        <p:spPr>
          <a:xfrm>
            <a:off x="7716416" y="1073020"/>
            <a:ext cx="3657601" cy="5029200"/>
          </a:xfrm>
          <a:effectLst>
            <a:softEdge rad="63500"/>
          </a:effectLst>
        </p:spPr>
      </p:pic>
      <p:sp>
        <p:nvSpPr>
          <p:cNvPr id="4" name="TextBox 3">
            <a:extLst>
              <a:ext uri="{FF2B5EF4-FFF2-40B4-BE49-F238E27FC236}">
                <a16:creationId xmlns:a16="http://schemas.microsoft.com/office/drawing/2014/main" id="{C6A99985-9A3D-421A-A796-60C0FE0DA837}"/>
              </a:ext>
            </a:extLst>
          </p:cNvPr>
          <p:cNvSpPr txBox="1"/>
          <p:nvPr/>
        </p:nvSpPr>
        <p:spPr>
          <a:xfrm>
            <a:off x="1306286" y="1850515"/>
            <a:ext cx="3545632"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23C33">
                    <a:lumMod val="50000"/>
                  </a:srgbClr>
                </a:solidFill>
                <a:effectLst/>
                <a:uLnTx/>
                <a:uFillTx/>
                <a:latin typeface="Garamond" panose="02020404030301010803"/>
                <a:ea typeface="+mn-ea"/>
                <a:cs typeface="+mn-cs"/>
              </a:rPr>
              <a:t>Jackson Bell </a:t>
            </a:r>
          </a:p>
        </p:txBody>
      </p:sp>
      <p:sp>
        <p:nvSpPr>
          <p:cNvPr id="5" name="TextBox 4">
            <a:extLst>
              <a:ext uri="{FF2B5EF4-FFF2-40B4-BE49-F238E27FC236}">
                <a16:creationId xmlns:a16="http://schemas.microsoft.com/office/drawing/2014/main" id="{CBB9A8D8-0D1F-4235-8A70-6FEAA0D87B7C}"/>
              </a:ext>
            </a:extLst>
          </p:cNvPr>
          <p:cNvSpPr txBox="1"/>
          <p:nvPr/>
        </p:nvSpPr>
        <p:spPr>
          <a:xfrm>
            <a:off x="1306286" y="2696547"/>
            <a:ext cx="5598367" cy="3323987"/>
          </a:xfrm>
          <a:prstGeom prst="rect">
            <a:avLst/>
          </a:prstGeom>
          <a:noFill/>
        </p:spPr>
        <p:txBody>
          <a:bodyPr wrap="square" rtlCol="0">
            <a:spAutoFit/>
          </a:bodyPr>
          <a:lstStyle/>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srgbClr val="A23C33">
                    <a:lumMod val="50000"/>
                  </a:srgbClr>
                </a:solidFill>
                <a:effectLst/>
                <a:uLnTx/>
                <a:uFillTx/>
                <a:latin typeface="Garamond" panose="02020404030301010803"/>
                <a:ea typeface="+mn-ea"/>
                <a:cs typeface="+mn-cs"/>
              </a:rPr>
              <a:t>High School</a:t>
            </a:r>
            <a:r>
              <a:rPr kumimoji="0" lang="en-US" sz="3000" b="0" i="0" u="none" strike="noStrike" kern="1200" cap="none" spc="0" normalizeH="0" baseline="0" noProof="0" dirty="0">
                <a:ln>
                  <a:noFill/>
                </a:ln>
                <a:solidFill>
                  <a:srgbClr val="A23C33">
                    <a:lumMod val="50000"/>
                  </a:srgbClr>
                </a:solidFill>
                <a:effectLst/>
                <a:uLnTx/>
                <a:uFillTx/>
                <a:latin typeface="Garamond" panose="02020404030301010803"/>
                <a:ea typeface="+mn-ea"/>
                <a:cs typeface="+mn-cs"/>
              </a:rPr>
              <a:t>: Montgomery Catholic Preparatory School  </a:t>
            </a: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srgbClr val="A23C33">
                    <a:lumMod val="50000"/>
                  </a:srgbClr>
                </a:solidFill>
                <a:effectLst/>
                <a:uLnTx/>
                <a:uFillTx/>
                <a:latin typeface="Garamond" panose="02020404030301010803"/>
                <a:ea typeface="+mn-ea"/>
                <a:cs typeface="+mn-cs"/>
              </a:rPr>
              <a:t>Grade</a:t>
            </a:r>
            <a:r>
              <a:rPr kumimoji="0" lang="en-US" sz="3000" b="0" i="0" u="none" strike="noStrike" kern="1200" cap="none" spc="0" normalizeH="0" baseline="0" noProof="0" dirty="0">
                <a:ln>
                  <a:noFill/>
                </a:ln>
                <a:solidFill>
                  <a:srgbClr val="A23C33">
                    <a:lumMod val="50000"/>
                  </a:srgbClr>
                </a:solidFill>
                <a:effectLst/>
                <a:uLnTx/>
                <a:uFillTx/>
                <a:latin typeface="Garamond" panose="02020404030301010803"/>
                <a:ea typeface="+mn-ea"/>
                <a:cs typeface="+mn-cs"/>
              </a:rPr>
              <a:t>: 12</a:t>
            </a:r>
            <a:r>
              <a:rPr kumimoji="0" lang="en-US" sz="3000" b="0" i="0" u="none" strike="noStrike" kern="1200" cap="none" spc="0" normalizeH="0" baseline="30000" noProof="0" dirty="0">
                <a:ln>
                  <a:noFill/>
                </a:ln>
                <a:solidFill>
                  <a:srgbClr val="A23C33">
                    <a:lumMod val="50000"/>
                  </a:srgbClr>
                </a:solidFill>
                <a:effectLst/>
                <a:uLnTx/>
                <a:uFillTx/>
                <a:latin typeface="Garamond" panose="02020404030301010803"/>
                <a:ea typeface="+mn-ea"/>
                <a:cs typeface="+mn-cs"/>
              </a:rPr>
              <a:t>th</a:t>
            </a:r>
            <a:r>
              <a:rPr kumimoji="0" lang="en-US" sz="3000" b="0" i="0" u="none" strike="noStrike" kern="1200" cap="none" spc="0" normalizeH="0" baseline="0" noProof="0" dirty="0">
                <a:ln>
                  <a:noFill/>
                </a:ln>
                <a:solidFill>
                  <a:srgbClr val="A23C33">
                    <a:lumMod val="50000"/>
                  </a:srgbClr>
                </a:solidFill>
                <a:effectLst/>
                <a:uLnTx/>
                <a:uFillTx/>
                <a:latin typeface="Garamond" panose="02020404030301010803"/>
                <a:ea typeface="+mn-ea"/>
                <a:cs typeface="+mn-cs"/>
              </a:rPr>
              <a:t> (Fall 2022)</a:t>
            </a: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srgbClr val="A23C33">
                    <a:lumMod val="50000"/>
                  </a:srgbClr>
                </a:solidFill>
                <a:effectLst/>
                <a:uLnTx/>
                <a:uFillTx/>
                <a:latin typeface="Garamond" panose="02020404030301010803"/>
                <a:ea typeface="+mn-ea"/>
                <a:cs typeface="+mn-cs"/>
              </a:rPr>
              <a:t>Hobbies</a:t>
            </a:r>
            <a:r>
              <a:rPr kumimoji="0" lang="en-US" sz="3000" b="0" i="0" u="none" strike="noStrike" kern="1200" cap="none" spc="0" normalizeH="0" baseline="0" noProof="0" dirty="0">
                <a:ln>
                  <a:noFill/>
                </a:ln>
                <a:solidFill>
                  <a:srgbClr val="A23C33">
                    <a:lumMod val="50000"/>
                  </a:srgbClr>
                </a:solidFill>
                <a:effectLst/>
                <a:uLnTx/>
                <a:uFillTx/>
                <a:latin typeface="Garamond" panose="02020404030301010803"/>
                <a:ea typeface="+mn-ea"/>
                <a:cs typeface="+mn-cs"/>
              </a:rPr>
              <a:t>: Video Games, Music, and Swimming </a:t>
            </a:r>
          </a:p>
        </p:txBody>
      </p:sp>
    </p:spTree>
    <p:extLst>
      <p:ext uri="{BB962C8B-B14F-4D97-AF65-F5344CB8AC3E}">
        <p14:creationId xmlns:p14="http://schemas.microsoft.com/office/powerpoint/2010/main" val="295290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22A27D-5791-48AC-8DC8-2DEDA36607F2}"/>
              </a:ext>
            </a:extLst>
          </p:cNvPr>
          <p:cNvSpPr txBox="1"/>
          <p:nvPr/>
        </p:nvSpPr>
        <p:spPr>
          <a:xfrm>
            <a:off x="1737476" y="456555"/>
            <a:ext cx="871704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Calibri" panose="020F0502020204030204"/>
                <a:ea typeface="+mn-ea"/>
                <a:cs typeface="+mn-cs"/>
              </a:rPr>
              <a:t>FAFSA Completion Initiatives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4" name="Slide Number Placeholder 5">
            <a:extLst>
              <a:ext uri="{FF2B5EF4-FFF2-40B4-BE49-F238E27FC236}">
                <a16:creationId xmlns:a16="http://schemas.microsoft.com/office/drawing/2014/main" id="{5233C501-87F0-4010-82DB-BC73A708327C}"/>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074" name="Picture 2" descr="https://thehub.dallasisd.org/newsroom/wp-content/uploads/2018/11/FASA_app.jpg">
            <a:extLst>
              <a:ext uri="{FF2B5EF4-FFF2-40B4-BE49-F238E27FC236}">
                <a16:creationId xmlns:a16="http://schemas.microsoft.com/office/drawing/2014/main" id="{6179CEA5-0042-4986-B97A-891C6E75E2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2929" y="1898865"/>
            <a:ext cx="7226135" cy="3298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325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359037D-0914-4A9A-A68E-3C4F5C5A8C5C}"/>
              </a:ext>
            </a:extLst>
          </p:cNvPr>
          <p:cNvSpPr txBox="1">
            <a:spLocks/>
          </p:cNvSpPr>
          <p:nvPr/>
        </p:nvSpPr>
        <p:spPr>
          <a:xfrm>
            <a:off x="522514" y="393580"/>
            <a:ext cx="10398915" cy="95969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000" dirty="0"/>
              <a:t>Why is completing the FAFSA important?</a:t>
            </a:r>
            <a:endParaRPr lang="en-US" sz="3000" b="1" dirty="0">
              <a:solidFill>
                <a:srgbClr val="C00000"/>
              </a:solidFill>
            </a:endParaRPr>
          </a:p>
        </p:txBody>
      </p:sp>
      <p:sp>
        <p:nvSpPr>
          <p:cNvPr id="14" name="Content Placeholder 2">
            <a:extLst>
              <a:ext uri="{FF2B5EF4-FFF2-40B4-BE49-F238E27FC236}">
                <a16:creationId xmlns:a16="http://schemas.microsoft.com/office/drawing/2014/main" id="{9E251292-42F0-45C4-BEF4-FF5DAB85F2F2}"/>
              </a:ext>
            </a:extLst>
          </p:cNvPr>
          <p:cNvSpPr>
            <a:spLocks noGrp="1"/>
          </p:cNvSpPr>
          <p:nvPr>
            <p:ph idx="1"/>
          </p:nvPr>
        </p:nvSpPr>
        <p:spPr>
          <a:xfrm>
            <a:off x="522514" y="1645920"/>
            <a:ext cx="10727688" cy="4531043"/>
          </a:xfrm>
        </p:spPr>
        <p:txBody>
          <a:bodyPr>
            <a:noAutofit/>
          </a:bodyPr>
          <a:lstStyle/>
          <a:p>
            <a:r>
              <a:rPr lang="en-US" dirty="0"/>
              <a:t>Gateway to over $150 billion in federal grants, loans, aid, as well as certain state-based aid.</a:t>
            </a:r>
          </a:p>
          <a:p>
            <a:r>
              <a:rPr lang="en-US" dirty="0"/>
              <a:t>Alabama’s Class of 2021 left roughly </a:t>
            </a:r>
            <a:r>
              <a:rPr lang="en-US" b="1" dirty="0">
                <a:solidFill>
                  <a:srgbClr val="FF0000"/>
                </a:solidFill>
              </a:rPr>
              <a:t>$67.8 million </a:t>
            </a:r>
            <a:r>
              <a:rPr lang="en-US" dirty="0"/>
              <a:t>in </a:t>
            </a:r>
            <a:r>
              <a:rPr lang="en-US" b="1" dirty="0">
                <a:solidFill>
                  <a:srgbClr val="FF0000"/>
                </a:solidFill>
              </a:rPr>
              <a:t>unclaimed</a:t>
            </a:r>
            <a:r>
              <a:rPr lang="en-US" dirty="0"/>
              <a:t> Pell Grant money on the table (ranked 15</a:t>
            </a:r>
            <a:r>
              <a:rPr lang="en-US" baseline="30000" dirty="0"/>
              <a:t>th</a:t>
            </a:r>
            <a:r>
              <a:rPr lang="en-US" dirty="0"/>
              <a:t> nationally).</a:t>
            </a:r>
          </a:p>
          <a:p>
            <a:r>
              <a:rPr lang="en-US" dirty="0"/>
              <a:t>FAFSA completion strongly associated with postsecondary enrollment: </a:t>
            </a:r>
          </a:p>
          <a:p>
            <a:pPr marL="0" indent="0">
              <a:buNone/>
            </a:pPr>
            <a:r>
              <a:rPr lang="en-US" dirty="0"/>
              <a:t> 	92% of seniors who completed the FAFSA enrolled by the 	November following graduation vs. 51% who did not complete a 	FAFSA.</a:t>
            </a:r>
          </a:p>
          <a:p>
            <a:r>
              <a:rPr lang="en-US" dirty="0"/>
              <a:t>Financial investment in today’s students and tomorrow’s workforce.</a:t>
            </a:r>
          </a:p>
        </p:txBody>
      </p:sp>
    </p:spTree>
    <p:extLst>
      <p:ext uri="{BB962C8B-B14F-4D97-AF65-F5344CB8AC3E}">
        <p14:creationId xmlns:p14="http://schemas.microsoft.com/office/powerpoint/2010/main" val="6905710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D13E4AE-DD1F-40FC-83B3-F8B3F571AB4F}"/>
              </a:ext>
            </a:extLst>
          </p:cNvPr>
          <p:cNvPicPr>
            <a:picLocks noChangeAspect="1"/>
          </p:cNvPicPr>
          <p:nvPr/>
        </p:nvPicPr>
        <p:blipFill>
          <a:blip r:embed="rId2"/>
          <a:stretch>
            <a:fillRect/>
          </a:stretch>
        </p:blipFill>
        <p:spPr>
          <a:xfrm>
            <a:off x="3369924" y="0"/>
            <a:ext cx="8822076" cy="6858000"/>
          </a:xfrm>
          <a:prstGeom prst="rect">
            <a:avLst/>
          </a:prstGeom>
        </p:spPr>
      </p:pic>
      <p:sp>
        <p:nvSpPr>
          <p:cNvPr id="8" name="Subtitle 2">
            <a:extLst>
              <a:ext uri="{FF2B5EF4-FFF2-40B4-BE49-F238E27FC236}">
                <a16:creationId xmlns:a16="http://schemas.microsoft.com/office/drawing/2014/main" id="{B359037D-0914-4A9A-A68E-3C4F5C5A8C5C}"/>
              </a:ext>
            </a:extLst>
          </p:cNvPr>
          <p:cNvSpPr txBox="1">
            <a:spLocks/>
          </p:cNvSpPr>
          <p:nvPr/>
        </p:nvSpPr>
        <p:spPr>
          <a:xfrm>
            <a:off x="241183" y="94891"/>
            <a:ext cx="3128741" cy="24501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rgbClr val="4472C4"/>
                </a:solidFill>
              </a:rPr>
              <a:t>03/07/22</a:t>
            </a:r>
          </a:p>
          <a:p>
            <a:pPr algn="l"/>
            <a:r>
              <a:rPr lang="en-US" sz="2800" b="1" dirty="0">
                <a:solidFill>
                  <a:srgbClr val="4472C4"/>
                </a:solidFill>
              </a:rPr>
              <a:t>FAFSA Completion State Rankings:</a:t>
            </a:r>
          </a:p>
          <a:p>
            <a:pPr algn="l"/>
            <a:endParaRPr lang="en-US" sz="2800" dirty="0"/>
          </a:p>
          <a:p>
            <a:pPr algn="l"/>
            <a:endParaRPr lang="en-US" sz="2800" dirty="0"/>
          </a:p>
          <a:p>
            <a:pPr algn="l"/>
            <a:r>
              <a:rPr lang="en-US" sz="2800" dirty="0">
                <a:solidFill>
                  <a:srgbClr val="FF0000"/>
                </a:solidFill>
              </a:rPr>
              <a:t>21</a:t>
            </a:r>
            <a:r>
              <a:rPr lang="en-US" sz="2800" baseline="30000" dirty="0">
                <a:solidFill>
                  <a:srgbClr val="FF0000"/>
                </a:solidFill>
              </a:rPr>
              <a:t>st</a:t>
            </a:r>
            <a:r>
              <a:rPr lang="en-US" sz="2800" dirty="0">
                <a:solidFill>
                  <a:srgbClr val="FF0000"/>
                </a:solidFill>
              </a:rPr>
              <a:t> nationally </a:t>
            </a:r>
            <a:r>
              <a:rPr lang="en-US" sz="2800" dirty="0"/>
              <a:t>in overall completion</a:t>
            </a:r>
          </a:p>
          <a:p>
            <a:pPr algn="l"/>
            <a:r>
              <a:rPr lang="en-US" sz="2800" dirty="0"/>
              <a:t>(38.3% completion)</a:t>
            </a:r>
          </a:p>
          <a:p>
            <a:pPr algn="l"/>
            <a:endParaRPr lang="en-US" sz="500" dirty="0">
              <a:solidFill>
                <a:srgbClr val="FF0000"/>
              </a:solidFill>
            </a:endParaRPr>
          </a:p>
          <a:p>
            <a:pPr algn="l"/>
            <a:r>
              <a:rPr lang="en-US" sz="2800" dirty="0">
                <a:solidFill>
                  <a:srgbClr val="FF0000"/>
                </a:solidFill>
              </a:rPr>
              <a:t>2</a:t>
            </a:r>
            <a:r>
              <a:rPr lang="en-US" sz="2800" baseline="30000" dirty="0">
                <a:solidFill>
                  <a:srgbClr val="FF0000"/>
                </a:solidFill>
              </a:rPr>
              <a:t>nd</a:t>
            </a:r>
            <a:r>
              <a:rPr lang="en-US" sz="2800" dirty="0">
                <a:solidFill>
                  <a:srgbClr val="FF0000"/>
                </a:solidFill>
              </a:rPr>
              <a:t> nationally </a:t>
            </a:r>
            <a:r>
              <a:rPr lang="en-US" sz="2800" dirty="0"/>
              <a:t>in 1-year improvement</a:t>
            </a:r>
          </a:p>
          <a:p>
            <a:pPr algn="l"/>
            <a:r>
              <a:rPr lang="en-US" sz="2800" dirty="0"/>
              <a:t>(14.4% increase)</a:t>
            </a:r>
          </a:p>
          <a:p>
            <a:pPr algn="l"/>
            <a:r>
              <a:rPr lang="en-US" sz="2800" dirty="0">
                <a:solidFill>
                  <a:srgbClr val="C00000"/>
                </a:solidFill>
              </a:rPr>
              <a:t> </a:t>
            </a:r>
          </a:p>
        </p:txBody>
      </p:sp>
      <p:sp>
        <p:nvSpPr>
          <p:cNvPr id="11" name="Rectangle 10">
            <a:extLst>
              <a:ext uri="{FF2B5EF4-FFF2-40B4-BE49-F238E27FC236}">
                <a16:creationId xmlns:a16="http://schemas.microsoft.com/office/drawing/2014/main" id="{A8609077-254F-4830-8DE8-49CB57CCAB5C}"/>
              </a:ext>
            </a:extLst>
          </p:cNvPr>
          <p:cNvSpPr/>
          <p:nvPr/>
        </p:nvSpPr>
        <p:spPr>
          <a:xfrm>
            <a:off x="3450566" y="5496674"/>
            <a:ext cx="3936553" cy="226032"/>
          </a:xfrm>
          <a:prstGeom prst="rect">
            <a:avLst/>
          </a:prstGeom>
          <a:solidFill>
            <a:srgbClr val="FF0000">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B6FF21F-A6C0-4C1F-A611-401F1B7771AE}"/>
              </a:ext>
            </a:extLst>
          </p:cNvPr>
          <p:cNvSpPr/>
          <p:nvPr/>
        </p:nvSpPr>
        <p:spPr>
          <a:xfrm>
            <a:off x="7824158" y="1847760"/>
            <a:ext cx="4045789" cy="226032"/>
          </a:xfrm>
          <a:prstGeom prst="rect">
            <a:avLst/>
          </a:prstGeom>
          <a:solidFill>
            <a:srgbClr val="FF0000">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B62DC1A-46DB-4601-8E54-7B4239454B31}"/>
              </a:ext>
            </a:extLst>
          </p:cNvPr>
          <p:cNvSpPr/>
          <p:nvPr/>
        </p:nvSpPr>
        <p:spPr>
          <a:xfrm>
            <a:off x="8623579" y="94891"/>
            <a:ext cx="873303" cy="86264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49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D7987F-4BEF-48B4-BB5F-6FC9B3DEEC01}"/>
              </a:ext>
            </a:extLst>
          </p:cNvPr>
          <p:cNvPicPr>
            <a:picLocks noChangeAspect="1"/>
          </p:cNvPicPr>
          <p:nvPr/>
        </p:nvPicPr>
        <p:blipFill>
          <a:blip r:embed="rId2"/>
          <a:stretch>
            <a:fillRect/>
          </a:stretch>
        </p:blipFill>
        <p:spPr>
          <a:xfrm>
            <a:off x="3296452" y="136524"/>
            <a:ext cx="8820083" cy="6641778"/>
          </a:xfrm>
          <a:prstGeom prst="rect">
            <a:avLst/>
          </a:prstGeom>
        </p:spPr>
      </p:pic>
      <p:sp>
        <p:nvSpPr>
          <p:cNvPr id="8" name="Subtitle 2">
            <a:extLst>
              <a:ext uri="{FF2B5EF4-FFF2-40B4-BE49-F238E27FC236}">
                <a16:creationId xmlns:a16="http://schemas.microsoft.com/office/drawing/2014/main" id="{B359037D-0914-4A9A-A68E-3C4F5C5A8C5C}"/>
              </a:ext>
            </a:extLst>
          </p:cNvPr>
          <p:cNvSpPr txBox="1">
            <a:spLocks/>
          </p:cNvSpPr>
          <p:nvPr/>
        </p:nvSpPr>
        <p:spPr>
          <a:xfrm>
            <a:off x="241183" y="136524"/>
            <a:ext cx="3128741" cy="240855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rgbClr val="4472C4"/>
                </a:solidFill>
              </a:rPr>
              <a:t>05/27/2022</a:t>
            </a:r>
          </a:p>
          <a:p>
            <a:pPr algn="l"/>
            <a:r>
              <a:rPr lang="en-US" sz="2800" b="1" dirty="0">
                <a:solidFill>
                  <a:srgbClr val="4472C4"/>
                </a:solidFill>
              </a:rPr>
              <a:t>FAFSA Completion State Rankings:</a:t>
            </a:r>
          </a:p>
          <a:p>
            <a:pPr algn="l"/>
            <a:endParaRPr lang="en-US" sz="2800" dirty="0"/>
          </a:p>
          <a:p>
            <a:pPr algn="l"/>
            <a:endParaRPr lang="en-US" sz="2800" dirty="0"/>
          </a:p>
          <a:p>
            <a:pPr algn="l"/>
            <a:r>
              <a:rPr lang="en-US" sz="2800" dirty="0">
                <a:solidFill>
                  <a:srgbClr val="FF0000"/>
                </a:solidFill>
              </a:rPr>
              <a:t>7th nationally </a:t>
            </a:r>
            <a:r>
              <a:rPr lang="en-US" sz="2800" dirty="0"/>
              <a:t>in overall completion</a:t>
            </a:r>
          </a:p>
          <a:p>
            <a:pPr algn="l"/>
            <a:r>
              <a:rPr lang="en-US" sz="2800" dirty="0"/>
              <a:t>(56.7% completion)</a:t>
            </a:r>
          </a:p>
          <a:p>
            <a:pPr algn="l"/>
            <a:endParaRPr lang="en-US" sz="500" dirty="0">
              <a:solidFill>
                <a:srgbClr val="FF0000"/>
              </a:solidFill>
            </a:endParaRPr>
          </a:p>
          <a:p>
            <a:pPr algn="l"/>
            <a:r>
              <a:rPr lang="en-US" sz="2800" dirty="0">
                <a:solidFill>
                  <a:srgbClr val="FF0000"/>
                </a:solidFill>
              </a:rPr>
              <a:t>1st nationally </a:t>
            </a:r>
            <a:r>
              <a:rPr lang="en-US" sz="2800" dirty="0"/>
              <a:t>in 1-year improvement</a:t>
            </a:r>
          </a:p>
          <a:p>
            <a:pPr algn="l"/>
            <a:r>
              <a:rPr lang="en-US" sz="2800" dirty="0"/>
              <a:t>(30.4% increase)</a:t>
            </a:r>
          </a:p>
          <a:p>
            <a:pPr algn="l"/>
            <a:r>
              <a:rPr lang="en-US" sz="2800" dirty="0">
                <a:solidFill>
                  <a:srgbClr val="C00000"/>
                </a:solidFill>
              </a:rPr>
              <a:t> </a:t>
            </a:r>
            <a:endParaRPr lang="en-US" sz="1600" dirty="0">
              <a:solidFill>
                <a:schemeClr val="bg1">
                  <a:lumMod val="50000"/>
                </a:schemeClr>
              </a:solidFill>
            </a:endParaRPr>
          </a:p>
        </p:txBody>
      </p:sp>
      <p:sp>
        <p:nvSpPr>
          <p:cNvPr id="5" name="Oval 4">
            <a:extLst>
              <a:ext uri="{FF2B5EF4-FFF2-40B4-BE49-F238E27FC236}">
                <a16:creationId xmlns:a16="http://schemas.microsoft.com/office/drawing/2014/main" id="{5A561D32-F68D-491F-940E-7E64EC3AC06B}"/>
              </a:ext>
            </a:extLst>
          </p:cNvPr>
          <p:cNvSpPr/>
          <p:nvPr/>
        </p:nvSpPr>
        <p:spPr>
          <a:xfrm>
            <a:off x="7790688" y="159395"/>
            <a:ext cx="819912" cy="84188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8609077-254F-4830-8DE8-49CB57CCAB5C}"/>
              </a:ext>
            </a:extLst>
          </p:cNvPr>
          <p:cNvSpPr/>
          <p:nvPr/>
        </p:nvSpPr>
        <p:spPr>
          <a:xfrm>
            <a:off x="3296452" y="2946956"/>
            <a:ext cx="4101044" cy="216868"/>
          </a:xfrm>
          <a:prstGeom prst="rect">
            <a:avLst/>
          </a:prstGeom>
          <a:solidFill>
            <a:srgbClr val="FF0000">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B6FF21F-A6C0-4C1F-A611-401F1B7771AE}"/>
              </a:ext>
            </a:extLst>
          </p:cNvPr>
          <p:cNvSpPr/>
          <p:nvPr/>
        </p:nvSpPr>
        <p:spPr>
          <a:xfrm>
            <a:off x="7860793" y="1707513"/>
            <a:ext cx="4192437" cy="232157"/>
          </a:xfrm>
          <a:prstGeom prst="rect">
            <a:avLst/>
          </a:prstGeom>
          <a:solidFill>
            <a:srgbClr val="FF0000">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68DF073-9AD0-475C-9E34-A30F16537F6C}"/>
              </a:ext>
            </a:extLst>
          </p:cNvPr>
          <p:cNvSpPr txBox="1"/>
          <p:nvPr/>
        </p:nvSpPr>
        <p:spPr>
          <a:xfrm>
            <a:off x="315436" y="6389786"/>
            <a:ext cx="2849880" cy="369332"/>
          </a:xfrm>
          <a:prstGeom prst="rect">
            <a:avLst/>
          </a:prstGeom>
          <a:noFill/>
        </p:spPr>
        <p:txBody>
          <a:bodyPr wrap="square" rtlCol="0">
            <a:spAutoFit/>
          </a:bodyPr>
          <a:lstStyle/>
          <a:p>
            <a:r>
              <a:rPr lang="en-US" dirty="0">
                <a:solidFill>
                  <a:schemeClr val="bg1">
                    <a:lumMod val="50000"/>
                  </a:schemeClr>
                </a:solidFill>
              </a:rPr>
              <a:t>Source:  www.ncan.org</a:t>
            </a:r>
            <a:endParaRPr lang="en-US" dirty="0"/>
          </a:p>
        </p:txBody>
      </p:sp>
      <p:sp>
        <p:nvSpPr>
          <p:cNvPr id="4" name="Slide Number Placeholder 3">
            <a:extLst>
              <a:ext uri="{FF2B5EF4-FFF2-40B4-BE49-F238E27FC236}">
                <a16:creationId xmlns:a16="http://schemas.microsoft.com/office/drawing/2014/main" id="{D962CBF8-00F4-465D-80A0-45978714E998}"/>
              </a:ext>
            </a:extLst>
          </p:cNvPr>
          <p:cNvSpPr>
            <a:spLocks noGrp="1"/>
          </p:cNvSpPr>
          <p:nvPr>
            <p:ph type="sldNum" sz="quarter" idx="12"/>
          </p:nvPr>
        </p:nvSpPr>
        <p:spPr/>
        <p:txBody>
          <a:bodyPr/>
          <a:lstStyle/>
          <a:p>
            <a:fld id="{0BAF3ABC-6752-4F88-94C7-B7CD392DF78D}" type="slidenum">
              <a:rPr lang="en-US" smtClean="0"/>
              <a:t>28</a:t>
            </a:fld>
            <a:endParaRPr lang="en-US"/>
          </a:p>
        </p:txBody>
      </p:sp>
    </p:spTree>
    <p:extLst>
      <p:ext uri="{BB962C8B-B14F-4D97-AF65-F5344CB8AC3E}">
        <p14:creationId xmlns:p14="http://schemas.microsoft.com/office/powerpoint/2010/main" val="141262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4EB654-FEF8-4758-AC45-EB14FAFD70A4}"/>
              </a:ext>
            </a:extLst>
          </p:cNvPr>
          <p:cNvPicPr>
            <a:picLocks noChangeAspect="1"/>
          </p:cNvPicPr>
          <p:nvPr/>
        </p:nvPicPr>
        <p:blipFill>
          <a:blip r:embed="rId2"/>
          <a:stretch>
            <a:fillRect/>
          </a:stretch>
        </p:blipFill>
        <p:spPr>
          <a:xfrm>
            <a:off x="3666014" y="71437"/>
            <a:ext cx="8210550" cy="6715125"/>
          </a:xfrm>
          <a:prstGeom prst="rect">
            <a:avLst/>
          </a:prstGeom>
        </p:spPr>
      </p:pic>
      <p:sp>
        <p:nvSpPr>
          <p:cNvPr id="8" name="Subtitle 2">
            <a:extLst>
              <a:ext uri="{FF2B5EF4-FFF2-40B4-BE49-F238E27FC236}">
                <a16:creationId xmlns:a16="http://schemas.microsoft.com/office/drawing/2014/main" id="{B359037D-0914-4A9A-A68E-3C4F5C5A8C5C}"/>
              </a:ext>
            </a:extLst>
          </p:cNvPr>
          <p:cNvSpPr txBox="1">
            <a:spLocks/>
          </p:cNvSpPr>
          <p:nvPr/>
        </p:nvSpPr>
        <p:spPr>
          <a:xfrm>
            <a:off x="241183" y="174171"/>
            <a:ext cx="3128741" cy="23709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rgbClr val="4472C4"/>
                </a:solidFill>
              </a:rPr>
              <a:t>05/27/2022</a:t>
            </a:r>
          </a:p>
          <a:p>
            <a:pPr algn="l"/>
            <a:r>
              <a:rPr lang="en-US" sz="2800" b="1" dirty="0">
                <a:solidFill>
                  <a:srgbClr val="4472C4"/>
                </a:solidFill>
              </a:rPr>
              <a:t>FAFSA Completion State Rankings:</a:t>
            </a:r>
          </a:p>
          <a:p>
            <a:pPr algn="l"/>
            <a:endParaRPr lang="en-US" sz="2800" dirty="0"/>
          </a:p>
          <a:p>
            <a:pPr algn="l"/>
            <a:endParaRPr lang="en-US" sz="2800" dirty="0"/>
          </a:p>
          <a:p>
            <a:pPr algn="l"/>
            <a:r>
              <a:rPr lang="en-US" sz="2800" dirty="0">
                <a:solidFill>
                  <a:srgbClr val="FF0000"/>
                </a:solidFill>
              </a:rPr>
              <a:t>7th nationally </a:t>
            </a:r>
            <a:r>
              <a:rPr lang="en-US" sz="2800" dirty="0"/>
              <a:t>in overall completion</a:t>
            </a:r>
          </a:p>
          <a:p>
            <a:pPr algn="l"/>
            <a:r>
              <a:rPr lang="en-US" sz="2800" dirty="0"/>
              <a:t>(56.7% completion)</a:t>
            </a:r>
          </a:p>
          <a:p>
            <a:pPr algn="l"/>
            <a:endParaRPr lang="en-US" sz="500" dirty="0">
              <a:solidFill>
                <a:srgbClr val="FF0000"/>
              </a:solidFill>
            </a:endParaRPr>
          </a:p>
          <a:p>
            <a:pPr algn="l"/>
            <a:r>
              <a:rPr lang="en-US" sz="2800" dirty="0">
                <a:solidFill>
                  <a:srgbClr val="FF0000"/>
                </a:solidFill>
              </a:rPr>
              <a:t>1st nationally </a:t>
            </a:r>
            <a:r>
              <a:rPr lang="en-US" sz="2800" dirty="0"/>
              <a:t>in 1-year improvement</a:t>
            </a:r>
          </a:p>
          <a:p>
            <a:pPr algn="l"/>
            <a:r>
              <a:rPr lang="en-US" sz="2800" dirty="0"/>
              <a:t>(30.4% increase)</a:t>
            </a:r>
          </a:p>
          <a:p>
            <a:pPr algn="l"/>
            <a:r>
              <a:rPr lang="en-US" sz="2800" dirty="0">
                <a:solidFill>
                  <a:srgbClr val="C00000"/>
                </a:solidFill>
              </a:rPr>
              <a:t> </a:t>
            </a:r>
            <a:endParaRPr lang="en-US" sz="1600" dirty="0">
              <a:solidFill>
                <a:schemeClr val="bg1">
                  <a:lumMod val="50000"/>
                </a:schemeClr>
              </a:solidFill>
            </a:endParaRPr>
          </a:p>
        </p:txBody>
      </p:sp>
      <p:sp>
        <p:nvSpPr>
          <p:cNvPr id="2" name="TextBox 1">
            <a:extLst>
              <a:ext uri="{FF2B5EF4-FFF2-40B4-BE49-F238E27FC236}">
                <a16:creationId xmlns:a16="http://schemas.microsoft.com/office/drawing/2014/main" id="{F68DF073-9AD0-475C-9E34-A30F16537F6C}"/>
              </a:ext>
            </a:extLst>
          </p:cNvPr>
          <p:cNvSpPr txBox="1"/>
          <p:nvPr/>
        </p:nvSpPr>
        <p:spPr>
          <a:xfrm>
            <a:off x="315436" y="6389786"/>
            <a:ext cx="2849880" cy="369332"/>
          </a:xfrm>
          <a:prstGeom prst="rect">
            <a:avLst/>
          </a:prstGeom>
          <a:noFill/>
        </p:spPr>
        <p:txBody>
          <a:bodyPr wrap="square" rtlCol="0">
            <a:spAutoFit/>
          </a:bodyPr>
          <a:lstStyle/>
          <a:p>
            <a:r>
              <a:rPr lang="en-US" dirty="0">
                <a:solidFill>
                  <a:schemeClr val="bg1">
                    <a:lumMod val="50000"/>
                  </a:schemeClr>
                </a:solidFill>
              </a:rPr>
              <a:t>Source:  www.ncan.org</a:t>
            </a:r>
            <a:endParaRPr lang="en-US" dirty="0"/>
          </a:p>
        </p:txBody>
      </p:sp>
      <p:sp>
        <p:nvSpPr>
          <p:cNvPr id="4" name="Slide Number Placeholder 3">
            <a:extLst>
              <a:ext uri="{FF2B5EF4-FFF2-40B4-BE49-F238E27FC236}">
                <a16:creationId xmlns:a16="http://schemas.microsoft.com/office/drawing/2014/main" id="{D962CBF8-00F4-465D-80A0-45978714E998}"/>
              </a:ext>
            </a:extLst>
          </p:cNvPr>
          <p:cNvSpPr>
            <a:spLocks noGrp="1"/>
          </p:cNvSpPr>
          <p:nvPr>
            <p:ph type="sldNum" sz="quarter" idx="12"/>
          </p:nvPr>
        </p:nvSpPr>
        <p:spPr/>
        <p:txBody>
          <a:bodyPr/>
          <a:lstStyle/>
          <a:p>
            <a:fld id="{0BAF3ABC-6752-4F88-94C7-B7CD392DF78D}" type="slidenum">
              <a:rPr lang="en-US" smtClean="0"/>
              <a:t>29</a:t>
            </a:fld>
            <a:endParaRPr lang="en-US"/>
          </a:p>
        </p:txBody>
      </p:sp>
      <p:sp>
        <p:nvSpPr>
          <p:cNvPr id="7" name="TextBox 6">
            <a:extLst>
              <a:ext uri="{FF2B5EF4-FFF2-40B4-BE49-F238E27FC236}">
                <a16:creationId xmlns:a16="http://schemas.microsoft.com/office/drawing/2014/main" id="{6CF8D51C-6407-444B-B5A0-BFA1981FC7AB}"/>
              </a:ext>
            </a:extLst>
          </p:cNvPr>
          <p:cNvSpPr txBox="1"/>
          <p:nvPr/>
        </p:nvSpPr>
        <p:spPr>
          <a:xfrm>
            <a:off x="4572000" y="897604"/>
            <a:ext cx="1724296" cy="830997"/>
          </a:xfrm>
          <a:prstGeom prst="rect">
            <a:avLst/>
          </a:prstGeom>
          <a:noFill/>
        </p:spPr>
        <p:txBody>
          <a:bodyPr wrap="square" rtlCol="0">
            <a:spAutoFit/>
          </a:bodyPr>
          <a:lstStyle/>
          <a:p>
            <a:r>
              <a:rPr lang="en-US" sz="1600" b="1" dirty="0">
                <a:solidFill>
                  <a:srgbClr val="0070C0"/>
                </a:solidFill>
              </a:rPr>
              <a:t>#1 Nationally:  30.4% in one-year improvement</a:t>
            </a:r>
          </a:p>
        </p:txBody>
      </p:sp>
      <p:sp>
        <p:nvSpPr>
          <p:cNvPr id="15" name="TextBox 14">
            <a:extLst>
              <a:ext uri="{FF2B5EF4-FFF2-40B4-BE49-F238E27FC236}">
                <a16:creationId xmlns:a16="http://schemas.microsoft.com/office/drawing/2014/main" id="{11317336-CCB1-4A21-9D33-113C946AF9AC}"/>
              </a:ext>
            </a:extLst>
          </p:cNvPr>
          <p:cNvSpPr txBox="1"/>
          <p:nvPr/>
        </p:nvSpPr>
        <p:spPr>
          <a:xfrm>
            <a:off x="10554790" y="2105898"/>
            <a:ext cx="1637210" cy="738664"/>
          </a:xfrm>
          <a:prstGeom prst="rect">
            <a:avLst/>
          </a:prstGeom>
          <a:noFill/>
        </p:spPr>
        <p:txBody>
          <a:bodyPr wrap="square" rtlCol="0">
            <a:spAutoFit/>
          </a:bodyPr>
          <a:lstStyle/>
          <a:p>
            <a:r>
              <a:rPr lang="en-US" sz="1400" b="1" dirty="0">
                <a:solidFill>
                  <a:srgbClr val="0070C0"/>
                </a:solidFill>
              </a:rPr>
              <a:t>#7 Nationally:  56.7% overall completion</a:t>
            </a:r>
          </a:p>
        </p:txBody>
      </p:sp>
      <p:cxnSp>
        <p:nvCxnSpPr>
          <p:cNvPr id="20" name="Straight Arrow Connector 19">
            <a:extLst>
              <a:ext uri="{FF2B5EF4-FFF2-40B4-BE49-F238E27FC236}">
                <a16:creationId xmlns:a16="http://schemas.microsoft.com/office/drawing/2014/main" id="{E5781D26-D874-4F67-808C-5332C4C50A8C}"/>
              </a:ext>
            </a:extLst>
          </p:cNvPr>
          <p:cNvCxnSpPr>
            <a:cxnSpLocks/>
          </p:cNvCxnSpPr>
          <p:nvPr/>
        </p:nvCxnSpPr>
        <p:spPr>
          <a:xfrm>
            <a:off x="4432663" y="862459"/>
            <a:ext cx="5882912" cy="0"/>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EB3B313-D571-4758-A23D-42854EA2BDE1}"/>
              </a:ext>
            </a:extLst>
          </p:cNvPr>
          <p:cNvCxnSpPr>
            <a:cxnSpLocks/>
          </p:cNvCxnSpPr>
          <p:nvPr/>
        </p:nvCxnSpPr>
        <p:spPr>
          <a:xfrm flipV="1">
            <a:off x="10494643" y="1130809"/>
            <a:ext cx="0" cy="3876620"/>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997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0-#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2000" fill="hold"/>
                                        <p:tgtEl>
                                          <p:spTgt spid="20"/>
                                        </p:tgtEl>
                                        <p:attrNameLst>
                                          <p:attrName>ppt_x</p:attrName>
                                        </p:attrNameLst>
                                      </p:cBhvr>
                                      <p:tavLst>
                                        <p:tav tm="0">
                                          <p:val>
                                            <p:strVal val="0-#ppt_w/2"/>
                                          </p:val>
                                        </p:tav>
                                        <p:tav tm="100000">
                                          <p:val>
                                            <p:strVal val="#ppt_x"/>
                                          </p:val>
                                        </p:tav>
                                      </p:tavLst>
                                    </p:anim>
                                    <p:anim calcmode="lin" valueType="num">
                                      <p:cBhvr additive="base">
                                        <p:cTn id="12" dur="2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2000" fill="hold"/>
                                        <p:tgtEl>
                                          <p:spTgt spid="21"/>
                                        </p:tgtEl>
                                        <p:attrNameLst>
                                          <p:attrName>ppt_x</p:attrName>
                                        </p:attrNameLst>
                                      </p:cBhvr>
                                      <p:tavLst>
                                        <p:tav tm="0">
                                          <p:val>
                                            <p:strVal val="#ppt_x"/>
                                          </p:val>
                                        </p:tav>
                                        <p:tav tm="100000">
                                          <p:val>
                                            <p:strVal val="#ppt_x"/>
                                          </p:val>
                                        </p:tav>
                                      </p:tavLst>
                                    </p:anim>
                                    <p:anim calcmode="lin" valueType="num">
                                      <p:cBhvr additive="base">
                                        <p:cTn id="18" dur="20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2000" fill="hold"/>
                                        <p:tgtEl>
                                          <p:spTgt spid="15"/>
                                        </p:tgtEl>
                                        <p:attrNameLst>
                                          <p:attrName>ppt_x</p:attrName>
                                        </p:attrNameLst>
                                      </p:cBhvr>
                                      <p:tavLst>
                                        <p:tav tm="0">
                                          <p:val>
                                            <p:strVal val="#ppt_x"/>
                                          </p:val>
                                        </p:tav>
                                        <p:tav tm="100000">
                                          <p:val>
                                            <p:strVal val="#ppt_x"/>
                                          </p:val>
                                        </p:tav>
                                      </p:tavLst>
                                    </p:anim>
                                    <p:anim calcmode="lin" valueType="num">
                                      <p:cBhvr additive="base">
                                        <p:cTn id="22" dur="2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t>3</a:t>
            </a:fld>
            <a:endParaRPr lang="en-US" dirty="0"/>
          </a:p>
        </p:txBody>
      </p:sp>
      <p:sp>
        <p:nvSpPr>
          <p:cNvPr id="4" name="Title 1"/>
          <p:cNvSpPr txBox="1">
            <a:spLocks/>
          </p:cNvSpPr>
          <p:nvPr/>
        </p:nvSpPr>
        <p:spPr>
          <a:xfrm>
            <a:off x="1524000" y="974385"/>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chemeClr val="accent5"/>
                </a:solidFill>
                <a:latin typeface="+mn-lt"/>
              </a:rPr>
              <a:t>II.  ROLL CALL and </a:t>
            </a:r>
            <a:br>
              <a:rPr lang="en-US" b="1" dirty="0">
                <a:solidFill>
                  <a:schemeClr val="accent5"/>
                </a:solidFill>
                <a:latin typeface="+mn-lt"/>
              </a:rPr>
            </a:br>
            <a:r>
              <a:rPr lang="en-US" b="1" dirty="0">
                <a:solidFill>
                  <a:schemeClr val="accent5"/>
                </a:solidFill>
                <a:latin typeface="+mn-lt"/>
              </a:rPr>
              <a:t>QUORUM DETERMINATION</a:t>
            </a:r>
            <a:r>
              <a:rPr lang="en-US" sz="4000" b="1" dirty="0">
                <a:solidFill>
                  <a:srgbClr val="002060"/>
                </a:solidFill>
                <a:latin typeface="+mn-lt"/>
              </a:rPr>
              <a:t>	</a:t>
            </a:r>
          </a:p>
        </p:txBody>
      </p:sp>
      <p:pic>
        <p:nvPicPr>
          <p:cNvPr id="5" name="Picture 4" descr="See the source image"/>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245659" y="2670719"/>
            <a:ext cx="7700682" cy="3460377"/>
          </a:xfrm>
          <a:prstGeom prst="rect">
            <a:avLst/>
          </a:prstGeom>
          <a:noFill/>
          <a:ln>
            <a:noFill/>
          </a:ln>
        </p:spPr>
      </p:pic>
    </p:spTree>
    <p:extLst>
      <p:ext uri="{BB962C8B-B14F-4D97-AF65-F5344CB8AC3E}">
        <p14:creationId xmlns:p14="http://schemas.microsoft.com/office/powerpoint/2010/main" val="28185363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367CFA-932D-4289-886F-3244A1859E57}"/>
              </a:ext>
            </a:extLst>
          </p:cNvPr>
          <p:cNvPicPr>
            <a:picLocks noChangeAspect="1"/>
          </p:cNvPicPr>
          <p:nvPr/>
        </p:nvPicPr>
        <p:blipFill>
          <a:blip r:embed="rId2"/>
          <a:stretch>
            <a:fillRect/>
          </a:stretch>
        </p:blipFill>
        <p:spPr>
          <a:xfrm>
            <a:off x="4989875" y="68877"/>
            <a:ext cx="6810375" cy="6505575"/>
          </a:xfrm>
          <a:prstGeom prst="rect">
            <a:avLst/>
          </a:prstGeom>
        </p:spPr>
      </p:pic>
      <p:sp>
        <p:nvSpPr>
          <p:cNvPr id="8" name="Subtitle 2">
            <a:extLst>
              <a:ext uri="{FF2B5EF4-FFF2-40B4-BE49-F238E27FC236}">
                <a16:creationId xmlns:a16="http://schemas.microsoft.com/office/drawing/2014/main" id="{B359037D-0914-4A9A-A68E-3C4F5C5A8C5C}"/>
              </a:ext>
            </a:extLst>
          </p:cNvPr>
          <p:cNvSpPr txBox="1">
            <a:spLocks/>
          </p:cNvSpPr>
          <p:nvPr/>
        </p:nvSpPr>
        <p:spPr>
          <a:xfrm>
            <a:off x="241183" y="480699"/>
            <a:ext cx="3425942" cy="24625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rgbClr val="C00000"/>
                </a:solidFill>
              </a:rPr>
              <a:t>Alabama</a:t>
            </a:r>
          </a:p>
          <a:p>
            <a:pPr algn="l"/>
            <a:r>
              <a:rPr lang="en-US" sz="2800" b="1" dirty="0">
                <a:solidFill>
                  <a:srgbClr val="4472C4"/>
                </a:solidFill>
              </a:rPr>
              <a:t>FAFSA Completion   Four-Year Trend:</a:t>
            </a:r>
          </a:p>
          <a:p>
            <a:pPr algn="l"/>
            <a:endParaRPr lang="en-US" sz="2800" b="1" dirty="0">
              <a:solidFill>
                <a:srgbClr val="4472C4"/>
              </a:solidFill>
            </a:endParaRPr>
          </a:p>
          <a:p>
            <a:pPr algn="l"/>
            <a:r>
              <a:rPr lang="en-US" sz="3200" dirty="0"/>
              <a:t>2022-23:</a:t>
            </a:r>
            <a:r>
              <a:rPr lang="en-US" sz="3200" dirty="0">
                <a:solidFill>
                  <a:srgbClr val="FF0000"/>
                </a:solidFill>
              </a:rPr>
              <a:t>  </a:t>
            </a:r>
            <a:r>
              <a:rPr lang="en-US" sz="3200" dirty="0">
                <a:solidFill>
                  <a:srgbClr val="C00000"/>
                </a:solidFill>
              </a:rPr>
              <a:t>54.9%</a:t>
            </a:r>
          </a:p>
          <a:p>
            <a:pPr algn="l"/>
            <a:r>
              <a:rPr lang="en-US" sz="3200" dirty="0"/>
              <a:t>2021-22:</a:t>
            </a:r>
            <a:r>
              <a:rPr lang="en-US" sz="3200" dirty="0">
                <a:solidFill>
                  <a:srgbClr val="FF0000"/>
                </a:solidFill>
              </a:rPr>
              <a:t>  </a:t>
            </a:r>
            <a:r>
              <a:rPr lang="en-US" sz="3200" dirty="0">
                <a:solidFill>
                  <a:srgbClr val="C00000"/>
                </a:solidFill>
              </a:rPr>
              <a:t>41.9%</a:t>
            </a:r>
          </a:p>
          <a:p>
            <a:pPr algn="l"/>
            <a:r>
              <a:rPr lang="en-US" sz="3200" dirty="0"/>
              <a:t>2020-21:</a:t>
            </a:r>
            <a:r>
              <a:rPr lang="en-US" sz="3200" dirty="0">
                <a:solidFill>
                  <a:srgbClr val="FF0000"/>
                </a:solidFill>
              </a:rPr>
              <a:t>  </a:t>
            </a:r>
            <a:r>
              <a:rPr lang="en-US" sz="3200" dirty="0">
                <a:solidFill>
                  <a:srgbClr val="C00000"/>
                </a:solidFill>
              </a:rPr>
              <a:t>45.4%</a:t>
            </a:r>
          </a:p>
          <a:p>
            <a:pPr algn="l"/>
            <a:r>
              <a:rPr lang="en-US" sz="3200" dirty="0"/>
              <a:t>2019-20:</a:t>
            </a:r>
            <a:r>
              <a:rPr lang="en-US" sz="3200" dirty="0">
                <a:solidFill>
                  <a:srgbClr val="FF0000"/>
                </a:solidFill>
              </a:rPr>
              <a:t>  </a:t>
            </a:r>
            <a:r>
              <a:rPr lang="en-US" sz="3200" dirty="0">
                <a:solidFill>
                  <a:srgbClr val="C00000"/>
                </a:solidFill>
              </a:rPr>
              <a:t>45.9%</a:t>
            </a:r>
          </a:p>
          <a:p>
            <a:pPr algn="l"/>
            <a:endParaRPr lang="en-US" sz="3200" dirty="0">
              <a:solidFill>
                <a:srgbClr val="C00000"/>
              </a:solidFill>
            </a:endParaRPr>
          </a:p>
          <a:p>
            <a:pPr algn="l"/>
            <a:endParaRPr lang="en-US" sz="3200" dirty="0">
              <a:solidFill>
                <a:srgbClr val="C00000"/>
              </a:solidFill>
            </a:endParaRPr>
          </a:p>
        </p:txBody>
      </p:sp>
      <p:sp>
        <p:nvSpPr>
          <p:cNvPr id="2" name="TextBox 1">
            <a:extLst>
              <a:ext uri="{FF2B5EF4-FFF2-40B4-BE49-F238E27FC236}">
                <a16:creationId xmlns:a16="http://schemas.microsoft.com/office/drawing/2014/main" id="{F68DF073-9AD0-475C-9E34-A30F16537F6C}"/>
              </a:ext>
            </a:extLst>
          </p:cNvPr>
          <p:cNvSpPr txBox="1"/>
          <p:nvPr/>
        </p:nvSpPr>
        <p:spPr>
          <a:xfrm>
            <a:off x="329633" y="6320636"/>
            <a:ext cx="2849880" cy="369332"/>
          </a:xfrm>
          <a:prstGeom prst="rect">
            <a:avLst/>
          </a:prstGeom>
          <a:noFill/>
        </p:spPr>
        <p:txBody>
          <a:bodyPr wrap="square" rtlCol="0">
            <a:spAutoFit/>
          </a:bodyPr>
          <a:lstStyle/>
          <a:p>
            <a:r>
              <a:rPr lang="en-US" dirty="0">
                <a:solidFill>
                  <a:schemeClr val="bg1">
                    <a:lumMod val="50000"/>
                  </a:schemeClr>
                </a:solidFill>
              </a:rPr>
              <a:t>Source:  www.ncan.org</a:t>
            </a:r>
            <a:endParaRPr lang="en-US" dirty="0"/>
          </a:p>
        </p:txBody>
      </p:sp>
      <p:sp>
        <p:nvSpPr>
          <p:cNvPr id="4" name="Slide Number Placeholder 3">
            <a:extLst>
              <a:ext uri="{FF2B5EF4-FFF2-40B4-BE49-F238E27FC236}">
                <a16:creationId xmlns:a16="http://schemas.microsoft.com/office/drawing/2014/main" id="{D962CBF8-00F4-465D-80A0-45978714E998}"/>
              </a:ext>
            </a:extLst>
          </p:cNvPr>
          <p:cNvSpPr>
            <a:spLocks noGrp="1"/>
          </p:cNvSpPr>
          <p:nvPr>
            <p:ph type="sldNum" sz="quarter" idx="12"/>
          </p:nvPr>
        </p:nvSpPr>
        <p:spPr/>
        <p:txBody>
          <a:bodyPr/>
          <a:lstStyle/>
          <a:p>
            <a:fld id="{0BAF3ABC-6752-4F88-94C7-B7CD392DF78D}" type="slidenum">
              <a:rPr lang="en-US" smtClean="0"/>
              <a:t>30</a:t>
            </a:fld>
            <a:endParaRPr lang="en-US"/>
          </a:p>
        </p:txBody>
      </p:sp>
      <p:sp>
        <p:nvSpPr>
          <p:cNvPr id="10" name="Rectangle 9">
            <a:extLst>
              <a:ext uri="{FF2B5EF4-FFF2-40B4-BE49-F238E27FC236}">
                <a16:creationId xmlns:a16="http://schemas.microsoft.com/office/drawing/2014/main" id="{1AB3D474-061C-40C6-B7DA-36F74C1CAEC0}"/>
              </a:ext>
            </a:extLst>
          </p:cNvPr>
          <p:cNvSpPr/>
          <p:nvPr/>
        </p:nvSpPr>
        <p:spPr>
          <a:xfrm>
            <a:off x="9161251" y="480700"/>
            <a:ext cx="2424197" cy="5974964"/>
          </a:xfrm>
          <a:prstGeom prst="rect">
            <a:avLst/>
          </a:prstGeom>
          <a:solidFill>
            <a:srgbClr val="C00000">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A14ECF3-A0D4-429A-8E9A-F1A84A03822A}"/>
              </a:ext>
            </a:extLst>
          </p:cNvPr>
          <p:cNvSpPr txBox="1"/>
          <p:nvPr/>
        </p:nvSpPr>
        <p:spPr>
          <a:xfrm>
            <a:off x="9358936" y="3133729"/>
            <a:ext cx="2028825" cy="1938992"/>
          </a:xfrm>
          <a:prstGeom prst="rect">
            <a:avLst/>
          </a:prstGeom>
          <a:noFill/>
        </p:spPr>
        <p:txBody>
          <a:bodyPr wrap="square" rtlCol="0">
            <a:spAutoFit/>
          </a:bodyPr>
          <a:lstStyle/>
          <a:p>
            <a:pPr algn="ctr"/>
            <a:r>
              <a:rPr lang="en-US" sz="2000" dirty="0">
                <a:solidFill>
                  <a:srgbClr val="C00000"/>
                </a:solidFill>
              </a:rPr>
              <a:t>Email outreach to students began on 2/23</a:t>
            </a:r>
          </a:p>
          <a:p>
            <a:pPr algn="ctr"/>
            <a:endParaRPr lang="en-US" sz="2000" dirty="0">
              <a:solidFill>
                <a:srgbClr val="C00000"/>
              </a:solidFill>
            </a:endParaRPr>
          </a:p>
          <a:p>
            <a:pPr algn="ctr"/>
            <a:r>
              <a:rPr lang="en-US" sz="2000" dirty="0">
                <a:solidFill>
                  <a:srgbClr val="C00000"/>
                </a:solidFill>
              </a:rPr>
              <a:t>Growth coincides with emails</a:t>
            </a:r>
          </a:p>
        </p:txBody>
      </p:sp>
    </p:spTree>
    <p:extLst>
      <p:ext uri="{BB962C8B-B14F-4D97-AF65-F5344CB8AC3E}">
        <p14:creationId xmlns:p14="http://schemas.microsoft.com/office/powerpoint/2010/main" val="397511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359037D-0914-4A9A-A68E-3C4F5C5A8C5C}"/>
              </a:ext>
            </a:extLst>
          </p:cNvPr>
          <p:cNvSpPr txBox="1">
            <a:spLocks/>
          </p:cNvSpPr>
          <p:nvPr/>
        </p:nvSpPr>
        <p:spPr>
          <a:xfrm>
            <a:off x="2312124" y="206669"/>
            <a:ext cx="7289075" cy="107986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a:solidFill>
                  <a:srgbClr val="0070C0"/>
                </a:solidFill>
              </a:rPr>
              <a:t>% Change in FAFSA Completion Year-Over-Year By Selected Characteristics Through 5/27 Alabama</a:t>
            </a:r>
          </a:p>
          <a:p>
            <a:endParaRPr lang="en-US" sz="1600" dirty="0">
              <a:solidFill>
                <a:schemeClr val="bg1">
                  <a:lumMod val="50000"/>
                </a:schemeClr>
              </a:solidFill>
            </a:endParaRPr>
          </a:p>
        </p:txBody>
      </p:sp>
      <p:sp>
        <p:nvSpPr>
          <p:cNvPr id="2" name="TextBox 1">
            <a:extLst>
              <a:ext uri="{FF2B5EF4-FFF2-40B4-BE49-F238E27FC236}">
                <a16:creationId xmlns:a16="http://schemas.microsoft.com/office/drawing/2014/main" id="{F68DF073-9AD0-475C-9E34-A30F16537F6C}"/>
              </a:ext>
            </a:extLst>
          </p:cNvPr>
          <p:cNvSpPr txBox="1"/>
          <p:nvPr/>
        </p:nvSpPr>
        <p:spPr>
          <a:xfrm>
            <a:off x="315436" y="6389786"/>
            <a:ext cx="2849880" cy="369332"/>
          </a:xfrm>
          <a:prstGeom prst="rect">
            <a:avLst/>
          </a:prstGeom>
          <a:noFill/>
        </p:spPr>
        <p:txBody>
          <a:bodyPr wrap="square" rtlCol="0">
            <a:spAutoFit/>
          </a:bodyPr>
          <a:lstStyle/>
          <a:p>
            <a:r>
              <a:rPr lang="en-US" dirty="0">
                <a:solidFill>
                  <a:schemeClr val="bg1">
                    <a:lumMod val="50000"/>
                  </a:schemeClr>
                </a:solidFill>
              </a:rPr>
              <a:t>Source:  www.ncan.org</a:t>
            </a:r>
            <a:endParaRPr lang="en-US" dirty="0"/>
          </a:p>
        </p:txBody>
      </p:sp>
      <p:sp>
        <p:nvSpPr>
          <p:cNvPr id="4" name="Slide Number Placeholder 3">
            <a:extLst>
              <a:ext uri="{FF2B5EF4-FFF2-40B4-BE49-F238E27FC236}">
                <a16:creationId xmlns:a16="http://schemas.microsoft.com/office/drawing/2014/main" id="{D962CBF8-00F4-465D-80A0-45978714E998}"/>
              </a:ext>
            </a:extLst>
          </p:cNvPr>
          <p:cNvSpPr>
            <a:spLocks noGrp="1"/>
          </p:cNvSpPr>
          <p:nvPr>
            <p:ph type="sldNum" sz="quarter" idx="12"/>
          </p:nvPr>
        </p:nvSpPr>
        <p:spPr/>
        <p:txBody>
          <a:bodyPr/>
          <a:lstStyle/>
          <a:p>
            <a:fld id="{0BAF3ABC-6752-4F88-94C7-B7CD392DF78D}" type="slidenum">
              <a:rPr lang="en-US" smtClean="0"/>
              <a:t>31</a:t>
            </a:fld>
            <a:endParaRPr lang="en-US"/>
          </a:p>
        </p:txBody>
      </p:sp>
      <p:pic>
        <p:nvPicPr>
          <p:cNvPr id="5" name="Picture 4">
            <a:extLst>
              <a:ext uri="{FF2B5EF4-FFF2-40B4-BE49-F238E27FC236}">
                <a16:creationId xmlns:a16="http://schemas.microsoft.com/office/drawing/2014/main" id="{718547E9-0DC7-43AC-86C7-72446FEBEC52}"/>
              </a:ext>
            </a:extLst>
          </p:cNvPr>
          <p:cNvPicPr>
            <a:picLocks noChangeAspect="1"/>
          </p:cNvPicPr>
          <p:nvPr/>
        </p:nvPicPr>
        <p:blipFill>
          <a:blip r:embed="rId2"/>
          <a:stretch>
            <a:fillRect/>
          </a:stretch>
        </p:blipFill>
        <p:spPr>
          <a:xfrm>
            <a:off x="913175" y="1668860"/>
            <a:ext cx="10601325" cy="3990975"/>
          </a:xfrm>
          <a:prstGeom prst="rect">
            <a:avLst/>
          </a:prstGeom>
        </p:spPr>
      </p:pic>
      <p:graphicFrame>
        <p:nvGraphicFramePr>
          <p:cNvPr id="10" name="Table 9">
            <a:extLst>
              <a:ext uri="{FF2B5EF4-FFF2-40B4-BE49-F238E27FC236}">
                <a16:creationId xmlns:a16="http://schemas.microsoft.com/office/drawing/2014/main" id="{EF8D5487-60DF-4456-BA8E-14FB5966D412}"/>
              </a:ext>
            </a:extLst>
          </p:cNvPr>
          <p:cNvGraphicFramePr>
            <a:graphicFrameLocks noGrp="1"/>
          </p:cNvGraphicFramePr>
          <p:nvPr>
            <p:extLst>
              <p:ext uri="{D42A27DB-BD31-4B8C-83A1-F6EECF244321}">
                <p14:modId xmlns:p14="http://schemas.microsoft.com/office/powerpoint/2010/main" val="936044161"/>
              </p:ext>
            </p:extLst>
          </p:nvPr>
        </p:nvGraphicFramePr>
        <p:xfrm>
          <a:off x="683362" y="5507323"/>
          <a:ext cx="10601325" cy="670560"/>
        </p:xfrm>
        <a:graphic>
          <a:graphicData uri="http://schemas.openxmlformats.org/drawingml/2006/table">
            <a:tbl>
              <a:tblPr firstRow="1" bandRow="1">
                <a:tableStyleId>{0E3FDE45-AF77-4B5C-9715-49D594BDF05E}</a:tableStyleId>
              </a:tblPr>
              <a:tblGrid>
                <a:gridCol w="1145438">
                  <a:extLst>
                    <a:ext uri="{9D8B030D-6E8A-4147-A177-3AD203B41FA5}">
                      <a16:colId xmlns:a16="http://schemas.microsoft.com/office/drawing/2014/main" val="1096021296"/>
                    </a:ext>
                  </a:extLst>
                </a:gridCol>
                <a:gridCol w="1291093">
                  <a:extLst>
                    <a:ext uri="{9D8B030D-6E8A-4147-A177-3AD203B41FA5}">
                      <a16:colId xmlns:a16="http://schemas.microsoft.com/office/drawing/2014/main" val="1991491049"/>
                    </a:ext>
                  </a:extLst>
                </a:gridCol>
                <a:gridCol w="1304925">
                  <a:extLst>
                    <a:ext uri="{9D8B030D-6E8A-4147-A177-3AD203B41FA5}">
                      <a16:colId xmlns:a16="http://schemas.microsoft.com/office/drawing/2014/main" val="3218765768"/>
                    </a:ext>
                  </a:extLst>
                </a:gridCol>
                <a:gridCol w="794882">
                  <a:extLst>
                    <a:ext uri="{9D8B030D-6E8A-4147-A177-3AD203B41FA5}">
                      <a16:colId xmlns:a16="http://schemas.microsoft.com/office/drawing/2014/main" val="1349067122"/>
                    </a:ext>
                  </a:extLst>
                </a:gridCol>
                <a:gridCol w="1348243">
                  <a:extLst>
                    <a:ext uri="{9D8B030D-6E8A-4147-A177-3AD203B41FA5}">
                      <a16:colId xmlns:a16="http://schemas.microsoft.com/office/drawing/2014/main" val="3388931725"/>
                    </a:ext>
                  </a:extLst>
                </a:gridCol>
                <a:gridCol w="1314450">
                  <a:extLst>
                    <a:ext uri="{9D8B030D-6E8A-4147-A177-3AD203B41FA5}">
                      <a16:colId xmlns:a16="http://schemas.microsoft.com/office/drawing/2014/main" val="1908675854"/>
                    </a:ext>
                  </a:extLst>
                </a:gridCol>
                <a:gridCol w="809625">
                  <a:extLst>
                    <a:ext uri="{9D8B030D-6E8A-4147-A177-3AD203B41FA5}">
                      <a16:colId xmlns:a16="http://schemas.microsoft.com/office/drawing/2014/main" val="3020650753"/>
                    </a:ext>
                  </a:extLst>
                </a:gridCol>
                <a:gridCol w="638175">
                  <a:extLst>
                    <a:ext uri="{9D8B030D-6E8A-4147-A177-3AD203B41FA5}">
                      <a16:colId xmlns:a16="http://schemas.microsoft.com/office/drawing/2014/main" val="4270616096"/>
                    </a:ext>
                  </a:extLst>
                </a:gridCol>
                <a:gridCol w="657225">
                  <a:extLst>
                    <a:ext uri="{9D8B030D-6E8A-4147-A177-3AD203B41FA5}">
                      <a16:colId xmlns:a16="http://schemas.microsoft.com/office/drawing/2014/main" val="3824237604"/>
                    </a:ext>
                  </a:extLst>
                </a:gridCol>
                <a:gridCol w="647700">
                  <a:extLst>
                    <a:ext uri="{9D8B030D-6E8A-4147-A177-3AD203B41FA5}">
                      <a16:colId xmlns:a16="http://schemas.microsoft.com/office/drawing/2014/main" val="3917863595"/>
                    </a:ext>
                  </a:extLst>
                </a:gridCol>
                <a:gridCol w="649569">
                  <a:extLst>
                    <a:ext uri="{9D8B030D-6E8A-4147-A177-3AD203B41FA5}">
                      <a16:colId xmlns:a16="http://schemas.microsoft.com/office/drawing/2014/main" val="3522221630"/>
                    </a:ext>
                  </a:extLst>
                </a:gridCol>
              </a:tblGrid>
              <a:tr h="260086">
                <a:tc>
                  <a:txBody>
                    <a:bodyPr/>
                    <a:lstStyle/>
                    <a:p>
                      <a:r>
                        <a:rPr lang="en-US" sz="1600" dirty="0">
                          <a:solidFill>
                            <a:schemeClr val="accent1">
                              <a:lumMod val="50000"/>
                            </a:schemeClr>
                          </a:solidFill>
                        </a:rPr>
                        <a:t>US Average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b="1" dirty="0">
                          <a:solidFill>
                            <a:schemeClr val="accent1">
                              <a:lumMod val="50000"/>
                            </a:schemeClr>
                          </a:solidFill>
                        </a:rPr>
                        <a:t>9.7%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b="1" dirty="0">
                          <a:solidFill>
                            <a:schemeClr val="accent1">
                              <a:lumMod val="50000"/>
                            </a:schemeClr>
                          </a:solidFill>
                        </a:rPr>
                        <a:t>2.3%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endParaRPr lang="en-US" sz="16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b="1" dirty="0">
                          <a:solidFill>
                            <a:schemeClr val="accent1">
                              <a:lumMod val="50000"/>
                            </a:schemeClr>
                          </a:solidFill>
                        </a:rPr>
                        <a:t>9.6%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b="1" dirty="0">
                          <a:solidFill>
                            <a:schemeClr val="accent1">
                              <a:lumMod val="50000"/>
                            </a:schemeClr>
                          </a:solidFill>
                        </a:rPr>
                        <a:t>1.4%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endParaRPr lang="en-US" sz="16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b="1" dirty="0">
                          <a:solidFill>
                            <a:schemeClr val="accent1">
                              <a:lumMod val="50000"/>
                            </a:schemeClr>
                          </a:solidFill>
                        </a:rPr>
                        <a:t>7.2%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b="1" dirty="0">
                          <a:solidFill>
                            <a:schemeClr val="accent1">
                              <a:lumMod val="50000"/>
                            </a:schemeClr>
                          </a:solidFill>
                        </a:rPr>
                        <a:t>3.5%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b="1" dirty="0">
                          <a:solidFill>
                            <a:schemeClr val="accent1">
                              <a:lumMod val="50000"/>
                            </a:schemeClr>
                          </a:solidFill>
                        </a:rPr>
                        <a:t>3.7%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b="1" dirty="0">
                          <a:solidFill>
                            <a:schemeClr val="accent1">
                              <a:lumMod val="50000"/>
                            </a:schemeClr>
                          </a:solidFill>
                        </a:rPr>
                        <a:t>4.4%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53427542"/>
                  </a:ext>
                </a:extLst>
              </a:tr>
              <a:tr h="260086">
                <a:tc>
                  <a:txBody>
                    <a:bodyPr/>
                    <a:lstStyle/>
                    <a:p>
                      <a:r>
                        <a:rPr lang="en-US" sz="1600" b="1" dirty="0">
                          <a:solidFill>
                            <a:schemeClr val="accent6">
                              <a:lumMod val="75000"/>
                            </a:schemeClr>
                          </a:solidFill>
                        </a:rPr>
                        <a:t>US Rank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b="1" dirty="0">
                          <a:solidFill>
                            <a:schemeClr val="accent6">
                              <a:lumMod val="75000"/>
                            </a:schemeClr>
                          </a:solidFill>
                        </a:rPr>
                        <a:t>1st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b="1" dirty="0">
                          <a:solidFill>
                            <a:schemeClr val="accent6">
                              <a:lumMod val="75000"/>
                            </a:schemeClr>
                          </a:solidFill>
                        </a:rPr>
                        <a:t>1st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endParaRPr lang="en-US" sz="1600" b="1" dirty="0">
                        <a:solidFill>
                          <a:schemeClr val="accent6">
                            <a:lumMod val="7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b="1" dirty="0">
                          <a:solidFill>
                            <a:schemeClr val="accent6">
                              <a:lumMod val="75000"/>
                            </a:schemeClr>
                          </a:solidFill>
                        </a:rPr>
                        <a:t>1st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b="1" dirty="0">
                          <a:solidFill>
                            <a:schemeClr val="accent6">
                              <a:lumMod val="75000"/>
                            </a:schemeClr>
                          </a:solidFill>
                        </a:rPr>
                        <a:t>1st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endParaRPr lang="en-US" sz="1600" b="1" dirty="0">
                        <a:solidFill>
                          <a:schemeClr val="accent6">
                            <a:lumMod val="7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b="1" dirty="0">
                          <a:solidFill>
                            <a:schemeClr val="accent6">
                              <a:lumMod val="75000"/>
                            </a:schemeClr>
                          </a:solidFill>
                        </a:rPr>
                        <a:t>2nd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b="1" dirty="0">
                          <a:solidFill>
                            <a:schemeClr val="accent6">
                              <a:lumMod val="75000"/>
                            </a:schemeClr>
                          </a:solidFill>
                        </a:rPr>
                        <a:t>1st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b="1" dirty="0">
                          <a:solidFill>
                            <a:schemeClr val="accent6">
                              <a:lumMod val="75000"/>
                            </a:schemeClr>
                          </a:solidFill>
                        </a:rPr>
                        <a:t>1st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b="1" dirty="0">
                          <a:solidFill>
                            <a:schemeClr val="accent6">
                              <a:lumMod val="75000"/>
                            </a:schemeClr>
                          </a:solidFill>
                        </a:rPr>
                        <a:t>1st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20644354"/>
                  </a:ext>
                </a:extLst>
              </a:tr>
            </a:tbl>
          </a:graphicData>
        </a:graphic>
      </p:graphicFrame>
    </p:spTree>
    <p:extLst>
      <p:ext uri="{BB962C8B-B14F-4D97-AF65-F5344CB8AC3E}">
        <p14:creationId xmlns:p14="http://schemas.microsoft.com/office/powerpoint/2010/main" val="10359697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4BBD9F-E829-4D65-AB28-B81EB4DA187C}"/>
              </a:ext>
            </a:extLst>
          </p:cNvPr>
          <p:cNvPicPr>
            <a:picLocks noChangeAspect="1"/>
          </p:cNvPicPr>
          <p:nvPr/>
        </p:nvPicPr>
        <p:blipFill>
          <a:blip r:embed="rId2"/>
          <a:stretch>
            <a:fillRect/>
          </a:stretch>
        </p:blipFill>
        <p:spPr>
          <a:xfrm>
            <a:off x="4550663" y="704088"/>
            <a:ext cx="3626457" cy="5943600"/>
          </a:xfrm>
          <a:prstGeom prst="rect">
            <a:avLst/>
          </a:prstGeom>
        </p:spPr>
      </p:pic>
      <p:pic>
        <p:nvPicPr>
          <p:cNvPr id="3" name="Picture 2">
            <a:extLst>
              <a:ext uri="{FF2B5EF4-FFF2-40B4-BE49-F238E27FC236}">
                <a16:creationId xmlns:a16="http://schemas.microsoft.com/office/drawing/2014/main" id="{3ED60B57-C565-453B-AEBC-EBC0F96F6E6D}"/>
              </a:ext>
            </a:extLst>
          </p:cNvPr>
          <p:cNvPicPr>
            <a:picLocks noChangeAspect="1"/>
          </p:cNvPicPr>
          <p:nvPr/>
        </p:nvPicPr>
        <p:blipFill>
          <a:blip r:embed="rId3"/>
          <a:stretch>
            <a:fillRect/>
          </a:stretch>
        </p:blipFill>
        <p:spPr>
          <a:xfrm>
            <a:off x="8456488" y="737622"/>
            <a:ext cx="3616328" cy="5876532"/>
          </a:xfrm>
          <a:prstGeom prst="rect">
            <a:avLst/>
          </a:prstGeom>
        </p:spPr>
      </p:pic>
      <p:sp>
        <p:nvSpPr>
          <p:cNvPr id="10" name="Title 1">
            <a:extLst>
              <a:ext uri="{FF2B5EF4-FFF2-40B4-BE49-F238E27FC236}">
                <a16:creationId xmlns:a16="http://schemas.microsoft.com/office/drawing/2014/main" id="{6FAEFF3F-5AA6-410A-B8A8-EECE97DA0CCA}"/>
              </a:ext>
            </a:extLst>
          </p:cNvPr>
          <p:cNvSpPr txBox="1">
            <a:spLocks/>
          </p:cNvSpPr>
          <p:nvPr/>
        </p:nvSpPr>
        <p:spPr>
          <a:xfrm>
            <a:off x="183191" y="128016"/>
            <a:ext cx="3140191" cy="1439527"/>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4000" b="1" dirty="0">
                <a:solidFill>
                  <a:schemeClr val="accent5"/>
                </a:solidFill>
                <a:latin typeface="+mn-lt"/>
              </a:rPr>
            </a:br>
            <a:r>
              <a:rPr lang="en-US" sz="7000" b="1" dirty="0">
                <a:solidFill>
                  <a:schemeClr val="accent5"/>
                </a:solidFill>
                <a:latin typeface="+mn-lt"/>
              </a:rPr>
              <a:t>FAFSA Completions by School District</a:t>
            </a:r>
          </a:p>
        </p:txBody>
      </p:sp>
      <p:sp>
        <p:nvSpPr>
          <p:cNvPr id="12" name="Title 1">
            <a:extLst>
              <a:ext uri="{FF2B5EF4-FFF2-40B4-BE49-F238E27FC236}">
                <a16:creationId xmlns:a16="http://schemas.microsoft.com/office/drawing/2014/main" id="{F7CBD360-AD14-41AF-AEF7-DDE0CF6B02C1}"/>
              </a:ext>
            </a:extLst>
          </p:cNvPr>
          <p:cNvSpPr txBox="1">
            <a:spLocks/>
          </p:cNvSpPr>
          <p:nvPr/>
        </p:nvSpPr>
        <p:spPr>
          <a:xfrm>
            <a:off x="4550663" y="128016"/>
            <a:ext cx="7522153" cy="8869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chemeClr val="accent5"/>
                </a:solidFill>
                <a:latin typeface="+mn-lt"/>
              </a:rPr>
              <a:t>        2021-22                     2022-23</a:t>
            </a:r>
          </a:p>
        </p:txBody>
      </p:sp>
      <p:sp>
        <p:nvSpPr>
          <p:cNvPr id="14" name="Subtitle 2">
            <a:extLst>
              <a:ext uri="{FF2B5EF4-FFF2-40B4-BE49-F238E27FC236}">
                <a16:creationId xmlns:a16="http://schemas.microsoft.com/office/drawing/2014/main" id="{E948B02F-447C-4BA6-94F0-CDE3170E7E35}"/>
              </a:ext>
            </a:extLst>
          </p:cNvPr>
          <p:cNvSpPr txBox="1">
            <a:spLocks/>
          </p:cNvSpPr>
          <p:nvPr/>
        </p:nvSpPr>
        <p:spPr>
          <a:xfrm>
            <a:off x="519619" y="1454331"/>
            <a:ext cx="3140191" cy="539452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3200" dirty="0"/>
          </a:p>
          <a:p>
            <a:pPr algn="l"/>
            <a:r>
              <a:rPr lang="en-US" sz="3200" b="1" dirty="0">
                <a:solidFill>
                  <a:srgbClr val="0070C0"/>
                </a:solidFill>
              </a:rPr>
              <a:t>Select Counties:</a:t>
            </a:r>
          </a:p>
          <a:p>
            <a:pPr algn="l"/>
            <a:r>
              <a:rPr lang="en-US" sz="3200" dirty="0"/>
              <a:t>Barbour</a:t>
            </a:r>
          </a:p>
          <a:p>
            <a:pPr algn="l"/>
            <a:r>
              <a:rPr lang="en-US" sz="3200" b="1" dirty="0">
                <a:solidFill>
                  <a:srgbClr val="C00000"/>
                </a:solidFill>
              </a:rPr>
              <a:t>25.6%</a:t>
            </a:r>
            <a:r>
              <a:rPr lang="en-US" sz="3200" dirty="0">
                <a:solidFill>
                  <a:srgbClr val="C00000"/>
                </a:solidFill>
              </a:rPr>
              <a:t> </a:t>
            </a:r>
            <a:r>
              <a:rPr lang="en-US" sz="3200" dirty="0"/>
              <a:t>to</a:t>
            </a:r>
            <a:r>
              <a:rPr lang="en-US" sz="3200" dirty="0">
                <a:solidFill>
                  <a:srgbClr val="C00000"/>
                </a:solidFill>
              </a:rPr>
              <a:t> </a:t>
            </a:r>
            <a:r>
              <a:rPr lang="en-US" sz="3200" b="1" dirty="0">
                <a:solidFill>
                  <a:srgbClr val="00B050"/>
                </a:solidFill>
              </a:rPr>
              <a:t>86.7%</a:t>
            </a:r>
          </a:p>
          <a:p>
            <a:pPr algn="l"/>
            <a:r>
              <a:rPr lang="en-US" sz="3200" dirty="0"/>
              <a:t>Sumter</a:t>
            </a:r>
          </a:p>
          <a:p>
            <a:pPr algn="l"/>
            <a:r>
              <a:rPr lang="en-US" sz="3200" b="1" dirty="0">
                <a:solidFill>
                  <a:srgbClr val="C00000"/>
                </a:solidFill>
              </a:rPr>
              <a:t>36.9%</a:t>
            </a:r>
            <a:r>
              <a:rPr lang="en-US" sz="3200" dirty="0">
                <a:solidFill>
                  <a:srgbClr val="C00000"/>
                </a:solidFill>
              </a:rPr>
              <a:t> </a:t>
            </a:r>
            <a:r>
              <a:rPr lang="en-US" sz="3200" dirty="0"/>
              <a:t>to</a:t>
            </a:r>
            <a:r>
              <a:rPr lang="en-US" sz="3200" dirty="0">
                <a:solidFill>
                  <a:srgbClr val="C00000"/>
                </a:solidFill>
              </a:rPr>
              <a:t> </a:t>
            </a:r>
            <a:r>
              <a:rPr lang="en-US" sz="3200" b="1" dirty="0">
                <a:solidFill>
                  <a:srgbClr val="00B050"/>
                </a:solidFill>
              </a:rPr>
              <a:t>76.0%</a:t>
            </a:r>
          </a:p>
          <a:p>
            <a:pPr algn="l"/>
            <a:r>
              <a:rPr lang="en-US" sz="3200" dirty="0"/>
              <a:t>Choctaw</a:t>
            </a:r>
          </a:p>
          <a:p>
            <a:pPr algn="l"/>
            <a:r>
              <a:rPr lang="en-US" sz="3200" b="1" dirty="0">
                <a:solidFill>
                  <a:srgbClr val="C00000"/>
                </a:solidFill>
              </a:rPr>
              <a:t>40.4%</a:t>
            </a:r>
            <a:r>
              <a:rPr lang="en-US" sz="3200" dirty="0">
                <a:solidFill>
                  <a:srgbClr val="C00000"/>
                </a:solidFill>
              </a:rPr>
              <a:t> </a:t>
            </a:r>
            <a:r>
              <a:rPr lang="en-US" sz="3200" dirty="0"/>
              <a:t>to</a:t>
            </a:r>
            <a:r>
              <a:rPr lang="en-US" sz="3200" dirty="0">
                <a:solidFill>
                  <a:srgbClr val="C00000"/>
                </a:solidFill>
              </a:rPr>
              <a:t> </a:t>
            </a:r>
            <a:r>
              <a:rPr lang="en-US" sz="3200" b="1" dirty="0">
                <a:solidFill>
                  <a:srgbClr val="00B050"/>
                </a:solidFill>
              </a:rPr>
              <a:t>91.8%</a:t>
            </a:r>
          </a:p>
          <a:p>
            <a:pPr algn="l"/>
            <a:endParaRPr lang="en-US" sz="3200" dirty="0">
              <a:solidFill>
                <a:srgbClr val="C00000"/>
              </a:solidFill>
            </a:endParaRPr>
          </a:p>
          <a:p>
            <a:pPr algn="l"/>
            <a:endParaRPr lang="en-US" sz="3200" dirty="0">
              <a:solidFill>
                <a:srgbClr val="C00000"/>
              </a:solidFill>
            </a:endParaRPr>
          </a:p>
        </p:txBody>
      </p:sp>
      <p:cxnSp>
        <p:nvCxnSpPr>
          <p:cNvPr id="7" name="Straight Arrow Connector 6">
            <a:extLst>
              <a:ext uri="{FF2B5EF4-FFF2-40B4-BE49-F238E27FC236}">
                <a16:creationId xmlns:a16="http://schemas.microsoft.com/office/drawing/2014/main" id="{5D92D447-88B4-4D59-8EFF-E46189655AE3}"/>
              </a:ext>
            </a:extLst>
          </p:cNvPr>
          <p:cNvCxnSpPr>
            <a:cxnSpLocks/>
          </p:cNvCxnSpPr>
          <p:nvPr/>
        </p:nvCxnSpPr>
        <p:spPr>
          <a:xfrm>
            <a:off x="3333750" y="3429000"/>
            <a:ext cx="4114800" cy="1057275"/>
          </a:xfrm>
          <a:prstGeom prst="straightConnector1">
            <a:avLst/>
          </a:prstGeom>
          <a:ln w="476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1DEFC9D-C529-4C2C-8C1A-E69348DA4C4B}"/>
              </a:ext>
            </a:extLst>
          </p:cNvPr>
          <p:cNvCxnSpPr>
            <a:cxnSpLocks/>
          </p:cNvCxnSpPr>
          <p:nvPr/>
        </p:nvCxnSpPr>
        <p:spPr>
          <a:xfrm>
            <a:off x="3333750" y="3428999"/>
            <a:ext cx="7991475" cy="1057276"/>
          </a:xfrm>
          <a:prstGeom prst="straightConnector1">
            <a:avLst/>
          </a:prstGeom>
          <a:ln w="476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DEC4DF6-F264-41AD-97F1-5E2ABB597686}"/>
              </a:ext>
            </a:extLst>
          </p:cNvPr>
          <p:cNvCxnSpPr>
            <a:cxnSpLocks/>
          </p:cNvCxnSpPr>
          <p:nvPr/>
        </p:nvCxnSpPr>
        <p:spPr>
          <a:xfrm flipV="1">
            <a:off x="3333750" y="3752850"/>
            <a:ext cx="1419225" cy="756856"/>
          </a:xfrm>
          <a:prstGeom prst="straightConnector1">
            <a:avLst/>
          </a:prstGeom>
          <a:ln w="476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1D08F19-3D97-462B-AF46-45B1641BD700}"/>
              </a:ext>
            </a:extLst>
          </p:cNvPr>
          <p:cNvCxnSpPr>
            <a:cxnSpLocks/>
          </p:cNvCxnSpPr>
          <p:nvPr/>
        </p:nvCxnSpPr>
        <p:spPr>
          <a:xfrm flipV="1">
            <a:off x="3333750" y="3752850"/>
            <a:ext cx="5314950" cy="780859"/>
          </a:xfrm>
          <a:prstGeom prst="straightConnector1">
            <a:avLst/>
          </a:prstGeom>
          <a:ln w="476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2F600D1-5F4B-4FB0-8D58-109919706D42}"/>
              </a:ext>
            </a:extLst>
          </p:cNvPr>
          <p:cNvCxnSpPr>
            <a:cxnSpLocks/>
          </p:cNvCxnSpPr>
          <p:nvPr/>
        </p:nvCxnSpPr>
        <p:spPr>
          <a:xfrm flipV="1">
            <a:off x="3333750" y="4486275"/>
            <a:ext cx="1323975" cy="1157573"/>
          </a:xfrm>
          <a:prstGeom prst="straightConnector1">
            <a:avLst/>
          </a:prstGeom>
          <a:ln w="476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8566E58-CCE1-4D5B-ADC7-737ABEFCCF54}"/>
              </a:ext>
            </a:extLst>
          </p:cNvPr>
          <p:cNvCxnSpPr>
            <a:cxnSpLocks/>
          </p:cNvCxnSpPr>
          <p:nvPr/>
        </p:nvCxnSpPr>
        <p:spPr>
          <a:xfrm flipV="1">
            <a:off x="3333750" y="4486275"/>
            <a:ext cx="5198442" cy="1157574"/>
          </a:xfrm>
          <a:prstGeom prst="straightConnector1">
            <a:avLst/>
          </a:prstGeom>
          <a:ln w="476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142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0"/>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22A27D-5791-48AC-8DC8-2DEDA36607F2}"/>
              </a:ext>
            </a:extLst>
          </p:cNvPr>
          <p:cNvSpPr txBox="1"/>
          <p:nvPr/>
        </p:nvSpPr>
        <p:spPr>
          <a:xfrm>
            <a:off x="0" y="456555"/>
            <a:ext cx="12192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Calibri" panose="020F0502020204030204"/>
                <a:ea typeface="+mn-ea"/>
                <a:cs typeface="+mn-cs"/>
              </a:rPr>
              <a:t>Public Higher Education Funding</a:t>
            </a:r>
            <a:endParaRPr kumimoji="0" lang="en-US" sz="36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4" name="Slide Number Placeholder 5">
            <a:extLst>
              <a:ext uri="{FF2B5EF4-FFF2-40B4-BE49-F238E27FC236}">
                <a16:creationId xmlns:a16="http://schemas.microsoft.com/office/drawing/2014/main" id="{5233C501-87F0-4010-82DB-BC73A708327C}"/>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2050" name="Picture 2" descr="See the source image">
            <a:extLst>
              <a:ext uri="{FF2B5EF4-FFF2-40B4-BE49-F238E27FC236}">
                <a16:creationId xmlns:a16="http://schemas.microsoft.com/office/drawing/2014/main" id="{E504F769-F1A7-4AB8-AF8B-B8FEB55AB5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7779" y="1663890"/>
            <a:ext cx="7336442" cy="4130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5884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EF0B6B-3638-40DE-AD59-CE137405F21E}"/>
              </a:ext>
            </a:extLst>
          </p:cNvPr>
          <p:cNvPicPr>
            <a:picLocks noChangeAspect="1"/>
          </p:cNvPicPr>
          <p:nvPr/>
        </p:nvPicPr>
        <p:blipFill>
          <a:blip r:embed="rId2"/>
          <a:stretch>
            <a:fillRect/>
          </a:stretch>
        </p:blipFill>
        <p:spPr>
          <a:xfrm>
            <a:off x="609600" y="1409696"/>
            <a:ext cx="10972800" cy="5038725"/>
          </a:xfrm>
          <a:prstGeom prst="rect">
            <a:avLst/>
          </a:prstGeom>
        </p:spPr>
      </p:pic>
      <p:sp>
        <p:nvSpPr>
          <p:cNvPr id="15" name="TextBox 14">
            <a:extLst>
              <a:ext uri="{FF2B5EF4-FFF2-40B4-BE49-F238E27FC236}">
                <a16:creationId xmlns:a16="http://schemas.microsoft.com/office/drawing/2014/main" id="{CDBB79D8-270B-49D5-ACAF-CAAAAABF057A}"/>
              </a:ext>
            </a:extLst>
          </p:cNvPr>
          <p:cNvSpPr txBox="1"/>
          <p:nvPr/>
        </p:nvSpPr>
        <p:spPr>
          <a:xfrm>
            <a:off x="1752600" y="146301"/>
            <a:ext cx="8686800"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400" b="1" dirty="0">
                <a:solidFill>
                  <a:srgbClr val="4472C4"/>
                </a:solidFill>
                <a:latin typeface="Calibri" panose="020F0502020204030204"/>
              </a:rPr>
              <a:t>Public Higher Education Appropriations per FTE by State, FY2021 (Adjusted)</a:t>
            </a:r>
            <a:endParaRPr kumimoji="0" lang="en-US" sz="3400" b="1"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92338F16-2AE3-4868-97F1-A7A69EE6C74C}"/>
              </a:ext>
            </a:extLst>
          </p:cNvPr>
          <p:cNvSpPr txBox="1"/>
          <p:nvPr/>
        </p:nvSpPr>
        <p:spPr>
          <a:xfrm>
            <a:off x="384708" y="6388342"/>
            <a:ext cx="5254091" cy="307777"/>
          </a:xfrm>
          <a:prstGeom prst="rect">
            <a:avLst/>
          </a:prstGeom>
          <a:noFill/>
        </p:spPr>
        <p:txBody>
          <a:bodyPr wrap="square" rtlCol="0">
            <a:spAutoFit/>
          </a:bodyPr>
          <a:lstStyle/>
          <a:p>
            <a:r>
              <a:rPr lang="en-US" sz="1400" dirty="0">
                <a:solidFill>
                  <a:schemeClr val="bg1">
                    <a:lumMod val="50000"/>
                  </a:schemeClr>
                </a:solidFill>
              </a:rPr>
              <a:t>Source:  Embargoed SHEF Report 2021, Figure 3.2</a:t>
            </a:r>
            <a:endParaRPr lang="en-US" sz="1400" dirty="0"/>
          </a:p>
        </p:txBody>
      </p:sp>
      <p:sp>
        <p:nvSpPr>
          <p:cNvPr id="13" name="TextBox 12">
            <a:extLst>
              <a:ext uri="{FF2B5EF4-FFF2-40B4-BE49-F238E27FC236}">
                <a16:creationId xmlns:a16="http://schemas.microsoft.com/office/drawing/2014/main" id="{D92F89BD-11DB-4B55-8F09-C8E1C78E7C53}"/>
              </a:ext>
            </a:extLst>
          </p:cNvPr>
          <p:cNvSpPr txBox="1"/>
          <p:nvPr/>
        </p:nvSpPr>
        <p:spPr>
          <a:xfrm>
            <a:off x="4918364" y="5820785"/>
            <a:ext cx="609600" cy="430887"/>
          </a:xfrm>
          <a:prstGeom prst="rect">
            <a:avLst/>
          </a:prstGeom>
          <a:noFill/>
        </p:spPr>
        <p:txBody>
          <a:bodyPr wrap="square" rtlCol="0">
            <a:spAutoFit/>
          </a:bodyPr>
          <a:lstStyle/>
          <a:p>
            <a:r>
              <a:rPr lang="en-US" sz="2200" b="1" dirty="0">
                <a:solidFill>
                  <a:srgbClr val="830A25"/>
                </a:solidFill>
              </a:rPr>
              <a:t>AL</a:t>
            </a:r>
          </a:p>
        </p:txBody>
      </p:sp>
      <p:sp>
        <p:nvSpPr>
          <p:cNvPr id="17" name="TextBox 16">
            <a:extLst>
              <a:ext uri="{FF2B5EF4-FFF2-40B4-BE49-F238E27FC236}">
                <a16:creationId xmlns:a16="http://schemas.microsoft.com/office/drawing/2014/main" id="{EFFFD3F2-9A3B-440D-8834-BC2D1F2B9B44}"/>
              </a:ext>
            </a:extLst>
          </p:cNvPr>
          <p:cNvSpPr txBox="1"/>
          <p:nvPr/>
        </p:nvSpPr>
        <p:spPr>
          <a:xfrm>
            <a:off x="7640782" y="5820784"/>
            <a:ext cx="609600" cy="430887"/>
          </a:xfrm>
          <a:prstGeom prst="rect">
            <a:avLst/>
          </a:prstGeom>
          <a:noFill/>
        </p:spPr>
        <p:txBody>
          <a:bodyPr wrap="square" rtlCol="0">
            <a:spAutoFit/>
          </a:bodyPr>
          <a:lstStyle/>
          <a:p>
            <a:r>
              <a:rPr lang="en-US" sz="2200" b="1" dirty="0">
                <a:solidFill>
                  <a:srgbClr val="FF0000"/>
                </a:solidFill>
              </a:rPr>
              <a:t>US</a:t>
            </a:r>
          </a:p>
        </p:txBody>
      </p:sp>
      <p:sp>
        <p:nvSpPr>
          <p:cNvPr id="18" name="TextBox 17">
            <a:extLst>
              <a:ext uri="{FF2B5EF4-FFF2-40B4-BE49-F238E27FC236}">
                <a16:creationId xmlns:a16="http://schemas.microsoft.com/office/drawing/2014/main" id="{0F5F7B9A-9DE4-4565-B223-18DFA8A6506F}"/>
              </a:ext>
            </a:extLst>
          </p:cNvPr>
          <p:cNvSpPr txBox="1"/>
          <p:nvPr/>
        </p:nvSpPr>
        <p:spPr>
          <a:xfrm>
            <a:off x="1829182" y="1830721"/>
            <a:ext cx="2657093" cy="1754326"/>
          </a:xfrm>
          <a:prstGeom prst="rect">
            <a:avLst/>
          </a:prstGeom>
          <a:solidFill>
            <a:srgbClr val="FFFF00"/>
          </a:solidFill>
        </p:spPr>
        <p:txBody>
          <a:bodyPr wrap="square" rtlCol="0">
            <a:spAutoFit/>
          </a:bodyPr>
          <a:lstStyle/>
          <a:p>
            <a:r>
              <a:rPr lang="en-US" b="1" dirty="0"/>
              <a:t>Alabama appropriates less per FTE than the national average, and less than neighboring states Georgia, Tennessee, Mississippi, and Florida</a:t>
            </a:r>
          </a:p>
        </p:txBody>
      </p:sp>
      <p:cxnSp>
        <p:nvCxnSpPr>
          <p:cNvPr id="19" name="Straight Arrow Connector 18">
            <a:extLst>
              <a:ext uri="{FF2B5EF4-FFF2-40B4-BE49-F238E27FC236}">
                <a16:creationId xmlns:a16="http://schemas.microsoft.com/office/drawing/2014/main" id="{DC223CB7-31AE-4093-A0DE-4005044F6A0C}"/>
              </a:ext>
            </a:extLst>
          </p:cNvPr>
          <p:cNvCxnSpPr>
            <a:cxnSpLocks/>
          </p:cNvCxnSpPr>
          <p:nvPr/>
        </p:nvCxnSpPr>
        <p:spPr>
          <a:xfrm>
            <a:off x="7310370" y="3929059"/>
            <a:ext cx="481080" cy="5348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06E9079-153D-48EF-98C0-21B25B43CF1F}"/>
              </a:ext>
            </a:extLst>
          </p:cNvPr>
          <p:cNvCxnSpPr>
            <a:cxnSpLocks/>
          </p:cNvCxnSpPr>
          <p:nvPr/>
        </p:nvCxnSpPr>
        <p:spPr>
          <a:xfrm flipH="1">
            <a:off x="5317858" y="3954226"/>
            <a:ext cx="577571" cy="5835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0E5CD35-7783-46BA-930F-B3E01A21F32A}"/>
              </a:ext>
            </a:extLst>
          </p:cNvPr>
          <p:cNvSpPr txBox="1"/>
          <p:nvPr/>
        </p:nvSpPr>
        <p:spPr>
          <a:xfrm>
            <a:off x="5901020" y="2913397"/>
            <a:ext cx="1409350" cy="646331"/>
          </a:xfrm>
          <a:prstGeom prst="rect">
            <a:avLst/>
          </a:prstGeom>
          <a:solidFill>
            <a:srgbClr val="12A68D"/>
          </a:solidFill>
        </p:spPr>
        <p:txBody>
          <a:bodyPr wrap="square" rtlCol="0">
            <a:spAutoFit/>
          </a:bodyPr>
          <a:lstStyle/>
          <a:p>
            <a:pPr algn="ctr"/>
            <a:r>
              <a:rPr lang="en-US" b="1" dirty="0">
                <a:solidFill>
                  <a:schemeClr val="bg1"/>
                </a:solidFill>
              </a:rPr>
              <a:t>Index to U.S. Average </a:t>
            </a:r>
          </a:p>
        </p:txBody>
      </p:sp>
      <p:sp>
        <p:nvSpPr>
          <p:cNvPr id="22" name="TextBox 21">
            <a:extLst>
              <a:ext uri="{FF2B5EF4-FFF2-40B4-BE49-F238E27FC236}">
                <a16:creationId xmlns:a16="http://schemas.microsoft.com/office/drawing/2014/main" id="{016DD4EC-719B-4E33-BF08-FA6180A0623D}"/>
              </a:ext>
            </a:extLst>
          </p:cNvPr>
          <p:cNvSpPr txBox="1"/>
          <p:nvPr/>
        </p:nvSpPr>
        <p:spPr>
          <a:xfrm>
            <a:off x="5901021" y="3559727"/>
            <a:ext cx="1409349" cy="369332"/>
          </a:xfrm>
          <a:prstGeom prst="rect">
            <a:avLst/>
          </a:prstGeom>
          <a:solidFill>
            <a:schemeClr val="accent6">
              <a:lumMod val="20000"/>
              <a:lumOff val="80000"/>
            </a:schemeClr>
          </a:solidFill>
        </p:spPr>
        <p:txBody>
          <a:bodyPr wrap="square" rtlCol="0">
            <a:spAutoFit/>
          </a:bodyPr>
          <a:lstStyle/>
          <a:p>
            <a:pPr algn="ctr"/>
            <a:r>
              <a:rPr lang="en-US" b="1" dirty="0"/>
              <a:t>.83</a:t>
            </a:r>
          </a:p>
        </p:txBody>
      </p:sp>
      <p:sp>
        <p:nvSpPr>
          <p:cNvPr id="27" name="Rectangle 26">
            <a:extLst>
              <a:ext uri="{FF2B5EF4-FFF2-40B4-BE49-F238E27FC236}">
                <a16:creationId xmlns:a16="http://schemas.microsoft.com/office/drawing/2014/main" id="{C09A31E8-B34E-49CB-88CB-D0F43B42FA58}"/>
              </a:ext>
            </a:extLst>
          </p:cNvPr>
          <p:cNvSpPr/>
          <p:nvPr/>
        </p:nvSpPr>
        <p:spPr>
          <a:xfrm>
            <a:off x="9839325" y="6353343"/>
            <a:ext cx="1646093" cy="311337"/>
          </a:xfrm>
          <a:prstGeom prst="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SREB States in Green</a:t>
            </a:r>
          </a:p>
        </p:txBody>
      </p:sp>
    </p:spTree>
    <p:extLst>
      <p:ext uri="{BB962C8B-B14F-4D97-AF65-F5344CB8AC3E}">
        <p14:creationId xmlns:p14="http://schemas.microsoft.com/office/powerpoint/2010/main" val="19443525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888A31E-5A6D-4544-9168-0A779F6BEBC4}"/>
              </a:ext>
            </a:extLst>
          </p:cNvPr>
          <p:cNvPicPr>
            <a:picLocks noChangeAspect="1"/>
          </p:cNvPicPr>
          <p:nvPr/>
        </p:nvPicPr>
        <p:blipFill>
          <a:blip r:embed="rId2"/>
          <a:stretch>
            <a:fillRect/>
          </a:stretch>
        </p:blipFill>
        <p:spPr>
          <a:xfrm>
            <a:off x="390525" y="2047392"/>
            <a:ext cx="11410950" cy="4301582"/>
          </a:xfrm>
          <a:prstGeom prst="rect">
            <a:avLst/>
          </a:prstGeom>
        </p:spPr>
      </p:pic>
      <p:sp>
        <p:nvSpPr>
          <p:cNvPr id="2" name="Title 1">
            <a:extLst>
              <a:ext uri="{FF2B5EF4-FFF2-40B4-BE49-F238E27FC236}">
                <a16:creationId xmlns:a16="http://schemas.microsoft.com/office/drawing/2014/main" id="{8EC848A6-0221-4CC6-87F8-3614B789D018}"/>
              </a:ext>
            </a:extLst>
          </p:cNvPr>
          <p:cNvSpPr>
            <a:spLocks noGrp="1"/>
          </p:cNvSpPr>
          <p:nvPr>
            <p:ph type="title"/>
          </p:nvPr>
        </p:nvSpPr>
        <p:spPr>
          <a:xfrm>
            <a:off x="2038350" y="234812"/>
            <a:ext cx="8115300" cy="897621"/>
          </a:xfrm>
        </p:spPr>
        <p:txBody>
          <a:bodyPr>
            <a:noAutofit/>
          </a:bodyPr>
          <a:lstStyle/>
          <a:p>
            <a:pPr algn="ctr"/>
            <a:r>
              <a:rPr lang="en-US" sz="3200" b="1" dirty="0">
                <a:solidFill>
                  <a:srgbClr val="0070C0"/>
                </a:solidFill>
                <a:latin typeface="+mn-lt"/>
              </a:rPr>
              <a:t>Public Higher Education Net Tuition Revenue per FTE by State, FY 2021 (Adjusted)</a:t>
            </a:r>
          </a:p>
        </p:txBody>
      </p:sp>
      <p:sp>
        <p:nvSpPr>
          <p:cNvPr id="5" name="Rectangle 4">
            <a:extLst>
              <a:ext uri="{FF2B5EF4-FFF2-40B4-BE49-F238E27FC236}">
                <a16:creationId xmlns:a16="http://schemas.microsoft.com/office/drawing/2014/main" id="{170C6611-CB0B-42D8-B967-C7B99EA8812D}"/>
              </a:ext>
            </a:extLst>
          </p:cNvPr>
          <p:cNvSpPr/>
          <p:nvPr/>
        </p:nvSpPr>
        <p:spPr>
          <a:xfrm flipH="1">
            <a:off x="310392" y="6006517"/>
            <a:ext cx="527808" cy="562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905653E-17EE-4115-A9C6-2892AADB9C35}"/>
              </a:ext>
            </a:extLst>
          </p:cNvPr>
          <p:cNvSpPr txBox="1"/>
          <p:nvPr/>
        </p:nvSpPr>
        <p:spPr>
          <a:xfrm>
            <a:off x="1797485" y="1655421"/>
            <a:ext cx="2646737" cy="1477328"/>
          </a:xfrm>
          <a:prstGeom prst="rect">
            <a:avLst/>
          </a:prstGeom>
          <a:solidFill>
            <a:srgbClr val="FFFF00"/>
          </a:solidFill>
        </p:spPr>
        <p:txBody>
          <a:bodyPr wrap="square" rtlCol="0">
            <a:spAutoFit/>
          </a:bodyPr>
          <a:lstStyle/>
          <a:p>
            <a:r>
              <a:rPr lang="en-US" b="1" dirty="0"/>
              <a:t>Alabama has the 4</a:t>
            </a:r>
            <a:r>
              <a:rPr lang="en-US" b="1" baseline="30000" dirty="0"/>
              <a:t>th</a:t>
            </a:r>
            <a:r>
              <a:rPr lang="en-US" b="1" dirty="0"/>
              <a:t> highest tuition revenue in the country; </a:t>
            </a:r>
            <a:r>
              <a:rPr lang="en-US" b="1" dirty="0">
                <a:solidFill>
                  <a:srgbClr val="C00000"/>
                </a:solidFill>
              </a:rPr>
              <a:t>over two times (2.04) greater than the U.S. average</a:t>
            </a:r>
            <a:r>
              <a:rPr lang="en-US" b="1" dirty="0"/>
              <a:t>.</a:t>
            </a:r>
          </a:p>
        </p:txBody>
      </p:sp>
      <p:sp>
        <p:nvSpPr>
          <p:cNvPr id="8" name="TextBox 7">
            <a:extLst>
              <a:ext uri="{FF2B5EF4-FFF2-40B4-BE49-F238E27FC236}">
                <a16:creationId xmlns:a16="http://schemas.microsoft.com/office/drawing/2014/main" id="{61B27FA7-C1AF-4EAD-A3D0-C1A70612C974}"/>
              </a:ext>
            </a:extLst>
          </p:cNvPr>
          <p:cNvSpPr txBox="1"/>
          <p:nvPr/>
        </p:nvSpPr>
        <p:spPr>
          <a:xfrm>
            <a:off x="6782859" y="2047391"/>
            <a:ext cx="1505464" cy="923330"/>
          </a:xfrm>
          <a:prstGeom prst="rect">
            <a:avLst/>
          </a:prstGeom>
          <a:solidFill>
            <a:srgbClr val="12A68D"/>
          </a:solidFill>
        </p:spPr>
        <p:txBody>
          <a:bodyPr wrap="square" rtlCol="0">
            <a:spAutoFit/>
          </a:bodyPr>
          <a:lstStyle/>
          <a:p>
            <a:pPr algn="ctr"/>
            <a:r>
              <a:rPr lang="en-US" b="1" dirty="0">
                <a:solidFill>
                  <a:schemeClr val="bg1"/>
                </a:solidFill>
                <a:highlight>
                  <a:srgbClr val="12A68D"/>
                </a:highlight>
              </a:rPr>
              <a:t>INDEX TO U.S. AVERAGE</a:t>
            </a:r>
          </a:p>
          <a:p>
            <a:endParaRPr lang="en-US" b="1" dirty="0">
              <a:solidFill>
                <a:schemeClr val="bg1"/>
              </a:solidFill>
              <a:highlight>
                <a:srgbClr val="008000"/>
              </a:highlight>
            </a:endParaRPr>
          </a:p>
        </p:txBody>
      </p:sp>
      <p:sp>
        <p:nvSpPr>
          <p:cNvPr id="9" name="TextBox 8">
            <a:extLst>
              <a:ext uri="{FF2B5EF4-FFF2-40B4-BE49-F238E27FC236}">
                <a16:creationId xmlns:a16="http://schemas.microsoft.com/office/drawing/2014/main" id="{093FD6B3-FB9B-48B0-B7A7-81EA68253004}"/>
              </a:ext>
            </a:extLst>
          </p:cNvPr>
          <p:cNvSpPr txBox="1"/>
          <p:nvPr/>
        </p:nvSpPr>
        <p:spPr>
          <a:xfrm>
            <a:off x="6782860" y="2643718"/>
            <a:ext cx="1505464" cy="369332"/>
          </a:xfrm>
          <a:prstGeom prst="rect">
            <a:avLst/>
          </a:prstGeom>
          <a:solidFill>
            <a:schemeClr val="accent5">
              <a:lumMod val="20000"/>
              <a:lumOff val="80000"/>
            </a:schemeClr>
          </a:solidFill>
        </p:spPr>
        <p:txBody>
          <a:bodyPr wrap="square" rtlCol="0">
            <a:spAutoFit/>
          </a:bodyPr>
          <a:lstStyle/>
          <a:p>
            <a:pPr algn="ctr"/>
            <a:r>
              <a:rPr lang="en-US" b="1" dirty="0"/>
              <a:t>2.04</a:t>
            </a:r>
          </a:p>
        </p:txBody>
      </p:sp>
      <p:cxnSp>
        <p:nvCxnSpPr>
          <p:cNvPr id="11" name="Straight Arrow Connector 10">
            <a:extLst>
              <a:ext uri="{FF2B5EF4-FFF2-40B4-BE49-F238E27FC236}">
                <a16:creationId xmlns:a16="http://schemas.microsoft.com/office/drawing/2014/main" id="{866F1812-B1AA-4ACC-929B-C0D81775AFE3}"/>
              </a:ext>
            </a:extLst>
          </p:cNvPr>
          <p:cNvCxnSpPr>
            <a:cxnSpLocks/>
          </p:cNvCxnSpPr>
          <p:nvPr/>
        </p:nvCxnSpPr>
        <p:spPr>
          <a:xfrm flipH="1">
            <a:off x="5133976" y="3012508"/>
            <a:ext cx="1648883" cy="9238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D6A800D-FD39-47EA-8066-9F8BC7686456}"/>
              </a:ext>
            </a:extLst>
          </p:cNvPr>
          <p:cNvCxnSpPr>
            <a:cxnSpLocks/>
          </p:cNvCxnSpPr>
          <p:nvPr/>
        </p:nvCxnSpPr>
        <p:spPr>
          <a:xfrm flipV="1">
            <a:off x="8288323" y="2740779"/>
            <a:ext cx="1684352" cy="2299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58C92D2-DC76-4FA5-A86A-59038148CDE6}"/>
              </a:ext>
            </a:extLst>
          </p:cNvPr>
          <p:cNvSpPr txBox="1"/>
          <p:nvPr/>
        </p:nvSpPr>
        <p:spPr>
          <a:xfrm>
            <a:off x="659285" y="6398348"/>
            <a:ext cx="5254091" cy="307777"/>
          </a:xfrm>
          <a:prstGeom prst="rect">
            <a:avLst/>
          </a:prstGeom>
          <a:noFill/>
        </p:spPr>
        <p:txBody>
          <a:bodyPr wrap="square" rtlCol="0">
            <a:spAutoFit/>
          </a:bodyPr>
          <a:lstStyle/>
          <a:p>
            <a:r>
              <a:rPr lang="en-US" sz="1400" dirty="0">
                <a:solidFill>
                  <a:schemeClr val="bg1">
                    <a:lumMod val="50000"/>
                  </a:schemeClr>
                </a:solidFill>
              </a:rPr>
              <a:t>Source:  Embargoed SHEF Report 2021, Figure 4.1</a:t>
            </a:r>
            <a:endParaRPr lang="en-US" sz="1400" dirty="0"/>
          </a:p>
        </p:txBody>
      </p:sp>
      <p:sp>
        <p:nvSpPr>
          <p:cNvPr id="21" name="TextBox 20">
            <a:extLst>
              <a:ext uri="{FF2B5EF4-FFF2-40B4-BE49-F238E27FC236}">
                <a16:creationId xmlns:a16="http://schemas.microsoft.com/office/drawing/2014/main" id="{470FB017-CC43-410F-838A-65933474C22C}"/>
              </a:ext>
            </a:extLst>
          </p:cNvPr>
          <p:cNvSpPr txBox="1"/>
          <p:nvPr/>
        </p:nvSpPr>
        <p:spPr>
          <a:xfrm>
            <a:off x="4444222" y="5600975"/>
            <a:ext cx="609600" cy="430887"/>
          </a:xfrm>
          <a:prstGeom prst="rect">
            <a:avLst/>
          </a:prstGeom>
          <a:noFill/>
        </p:spPr>
        <p:txBody>
          <a:bodyPr wrap="square" rtlCol="0">
            <a:spAutoFit/>
          </a:bodyPr>
          <a:lstStyle/>
          <a:p>
            <a:r>
              <a:rPr lang="en-US" sz="2200" b="1" dirty="0">
                <a:solidFill>
                  <a:srgbClr val="FF0000"/>
                </a:solidFill>
              </a:rPr>
              <a:t>US</a:t>
            </a:r>
          </a:p>
        </p:txBody>
      </p:sp>
      <p:sp>
        <p:nvSpPr>
          <p:cNvPr id="22" name="TextBox 21">
            <a:extLst>
              <a:ext uri="{FF2B5EF4-FFF2-40B4-BE49-F238E27FC236}">
                <a16:creationId xmlns:a16="http://schemas.microsoft.com/office/drawing/2014/main" id="{4F0B6228-6DE3-4373-B703-2003FA3D49DA}"/>
              </a:ext>
            </a:extLst>
          </p:cNvPr>
          <p:cNvSpPr txBox="1"/>
          <p:nvPr/>
        </p:nvSpPr>
        <p:spPr>
          <a:xfrm>
            <a:off x="10673572" y="5600975"/>
            <a:ext cx="609600" cy="430887"/>
          </a:xfrm>
          <a:prstGeom prst="rect">
            <a:avLst/>
          </a:prstGeom>
          <a:noFill/>
        </p:spPr>
        <p:txBody>
          <a:bodyPr wrap="square" rtlCol="0">
            <a:spAutoFit/>
          </a:bodyPr>
          <a:lstStyle/>
          <a:p>
            <a:r>
              <a:rPr lang="en-US" sz="2200" b="1" dirty="0">
                <a:solidFill>
                  <a:srgbClr val="7030A0"/>
                </a:solidFill>
              </a:rPr>
              <a:t>AL</a:t>
            </a:r>
          </a:p>
        </p:txBody>
      </p:sp>
    </p:spTree>
    <p:extLst>
      <p:ext uri="{BB962C8B-B14F-4D97-AF65-F5344CB8AC3E}">
        <p14:creationId xmlns:p14="http://schemas.microsoft.com/office/powerpoint/2010/main" val="222863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79C914A-7919-41C1-ADB9-4B5B830F8BC8}"/>
              </a:ext>
            </a:extLst>
          </p:cNvPr>
          <p:cNvPicPr>
            <a:picLocks noChangeAspect="1"/>
          </p:cNvPicPr>
          <p:nvPr/>
        </p:nvPicPr>
        <p:blipFill>
          <a:blip r:embed="rId2"/>
          <a:stretch>
            <a:fillRect/>
          </a:stretch>
        </p:blipFill>
        <p:spPr>
          <a:xfrm>
            <a:off x="561975" y="2237240"/>
            <a:ext cx="11068050" cy="3762375"/>
          </a:xfrm>
          <a:prstGeom prst="rect">
            <a:avLst/>
          </a:prstGeom>
        </p:spPr>
      </p:pic>
      <p:sp>
        <p:nvSpPr>
          <p:cNvPr id="2" name="Title 1">
            <a:extLst>
              <a:ext uri="{FF2B5EF4-FFF2-40B4-BE49-F238E27FC236}">
                <a16:creationId xmlns:a16="http://schemas.microsoft.com/office/drawing/2014/main" id="{C76E1D07-12E4-4A31-BFCE-26C7D9FE8903}"/>
              </a:ext>
            </a:extLst>
          </p:cNvPr>
          <p:cNvSpPr>
            <a:spLocks noGrp="1"/>
          </p:cNvSpPr>
          <p:nvPr>
            <p:ph type="title"/>
          </p:nvPr>
        </p:nvSpPr>
        <p:spPr>
          <a:xfrm>
            <a:off x="2275721" y="45283"/>
            <a:ext cx="8329613" cy="1325563"/>
          </a:xfrm>
        </p:spPr>
        <p:txBody>
          <a:bodyPr>
            <a:noAutofit/>
          </a:bodyPr>
          <a:lstStyle/>
          <a:p>
            <a:pPr algn="ctr"/>
            <a:r>
              <a:rPr lang="en-US" sz="3300" b="1" dirty="0">
                <a:solidFill>
                  <a:srgbClr val="0070C0"/>
                </a:solidFill>
                <a:latin typeface="+mn-lt"/>
              </a:rPr>
              <a:t>Public Higher Education Total Education Revenue per FTE by State, FY 2021 (Adjusted)</a:t>
            </a:r>
          </a:p>
        </p:txBody>
      </p:sp>
      <p:sp>
        <p:nvSpPr>
          <p:cNvPr id="4" name="TextBox 3">
            <a:extLst>
              <a:ext uri="{FF2B5EF4-FFF2-40B4-BE49-F238E27FC236}">
                <a16:creationId xmlns:a16="http://schemas.microsoft.com/office/drawing/2014/main" id="{08FF245C-5C68-4054-9DA5-6BA0A9E97ACC}"/>
              </a:ext>
            </a:extLst>
          </p:cNvPr>
          <p:cNvSpPr txBox="1"/>
          <p:nvPr/>
        </p:nvSpPr>
        <p:spPr>
          <a:xfrm>
            <a:off x="2022445" y="1637075"/>
            <a:ext cx="3320915" cy="1200329"/>
          </a:xfrm>
          <a:prstGeom prst="rect">
            <a:avLst/>
          </a:prstGeom>
          <a:solidFill>
            <a:srgbClr val="FFFF00"/>
          </a:solidFill>
        </p:spPr>
        <p:txBody>
          <a:bodyPr wrap="square" rtlCol="0">
            <a:spAutoFit/>
          </a:bodyPr>
          <a:lstStyle/>
          <a:p>
            <a:r>
              <a:rPr lang="en-US" dirty="0"/>
              <a:t>Alabama is ranked 10</a:t>
            </a:r>
            <a:r>
              <a:rPr lang="en-US" baseline="30000" dirty="0"/>
              <a:t>th</a:t>
            </a:r>
            <a:r>
              <a:rPr lang="en-US" dirty="0"/>
              <a:t> in overall revenue per FTE (state support, tuition, and fees); 28 percent above the US average.</a:t>
            </a:r>
          </a:p>
        </p:txBody>
      </p:sp>
      <p:sp>
        <p:nvSpPr>
          <p:cNvPr id="5" name="TextBox 4">
            <a:extLst>
              <a:ext uri="{FF2B5EF4-FFF2-40B4-BE49-F238E27FC236}">
                <a16:creationId xmlns:a16="http://schemas.microsoft.com/office/drawing/2014/main" id="{F5D88F71-6E0D-4180-ADDC-F513F614BB58}"/>
              </a:ext>
            </a:extLst>
          </p:cNvPr>
          <p:cNvSpPr txBox="1"/>
          <p:nvPr/>
        </p:nvSpPr>
        <p:spPr>
          <a:xfrm>
            <a:off x="6893066" y="2484834"/>
            <a:ext cx="1526796" cy="646331"/>
          </a:xfrm>
          <a:prstGeom prst="rect">
            <a:avLst/>
          </a:prstGeom>
          <a:solidFill>
            <a:srgbClr val="12A68D"/>
          </a:solidFill>
        </p:spPr>
        <p:txBody>
          <a:bodyPr wrap="square" rtlCol="0">
            <a:spAutoFit/>
          </a:bodyPr>
          <a:lstStyle/>
          <a:p>
            <a:pPr algn="ctr"/>
            <a:r>
              <a:rPr lang="en-US" b="1" dirty="0">
                <a:solidFill>
                  <a:schemeClr val="bg1"/>
                </a:solidFill>
              </a:rPr>
              <a:t>INDEX TO U.S. AVERAGE</a:t>
            </a:r>
          </a:p>
        </p:txBody>
      </p:sp>
      <p:sp>
        <p:nvSpPr>
          <p:cNvPr id="6" name="TextBox 5">
            <a:extLst>
              <a:ext uri="{FF2B5EF4-FFF2-40B4-BE49-F238E27FC236}">
                <a16:creationId xmlns:a16="http://schemas.microsoft.com/office/drawing/2014/main" id="{1A1CA2FE-2AF1-426F-B839-1DEB014B979F}"/>
              </a:ext>
            </a:extLst>
          </p:cNvPr>
          <p:cNvSpPr txBox="1"/>
          <p:nvPr/>
        </p:nvSpPr>
        <p:spPr>
          <a:xfrm>
            <a:off x="6893066" y="3131165"/>
            <a:ext cx="1526796" cy="369332"/>
          </a:xfrm>
          <a:prstGeom prst="rect">
            <a:avLst/>
          </a:prstGeom>
          <a:solidFill>
            <a:schemeClr val="accent1">
              <a:lumMod val="20000"/>
              <a:lumOff val="80000"/>
            </a:schemeClr>
          </a:solidFill>
        </p:spPr>
        <p:txBody>
          <a:bodyPr wrap="square" rtlCol="0">
            <a:spAutoFit/>
          </a:bodyPr>
          <a:lstStyle/>
          <a:p>
            <a:pPr algn="ctr"/>
            <a:r>
              <a:rPr lang="en-US" dirty="0"/>
              <a:t>1.28</a:t>
            </a:r>
          </a:p>
        </p:txBody>
      </p:sp>
      <p:cxnSp>
        <p:nvCxnSpPr>
          <p:cNvPr id="8" name="Straight Arrow Connector 7">
            <a:extLst>
              <a:ext uri="{FF2B5EF4-FFF2-40B4-BE49-F238E27FC236}">
                <a16:creationId xmlns:a16="http://schemas.microsoft.com/office/drawing/2014/main" id="{9AE4DA50-B75B-4CBE-ADDA-0A08A5F7ED11}"/>
              </a:ext>
            </a:extLst>
          </p:cNvPr>
          <p:cNvCxnSpPr>
            <a:cxnSpLocks/>
          </p:cNvCxnSpPr>
          <p:nvPr/>
        </p:nvCxnSpPr>
        <p:spPr>
          <a:xfrm>
            <a:off x="8419862" y="3495458"/>
            <a:ext cx="627764" cy="2310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448FAB5-A481-4008-8CCB-739840AF7ECD}"/>
              </a:ext>
            </a:extLst>
          </p:cNvPr>
          <p:cNvCxnSpPr>
            <a:cxnSpLocks/>
          </p:cNvCxnSpPr>
          <p:nvPr/>
        </p:nvCxnSpPr>
        <p:spPr>
          <a:xfrm flipH="1">
            <a:off x="5987990" y="3500497"/>
            <a:ext cx="905077" cy="6033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5AD2D81-262C-45E1-B8ED-794DA1A04BD6}"/>
              </a:ext>
            </a:extLst>
          </p:cNvPr>
          <p:cNvSpPr txBox="1"/>
          <p:nvPr/>
        </p:nvSpPr>
        <p:spPr>
          <a:xfrm>
            <a:off x="5305425" y="5568728"/>
            <a:ext cx="682565" cy="430887"/>
          </a:xfrm>
          <a:prstGeom prst="rect">
            <a:avLst/>
          </a:prstGeom>
          <a:noFill/>
        </p:spPr>
        <p:txBody>
          <a:bodyPr wrap="square" rtlCol="0">
            <a:spAutoFit/>
          </a:bodyPr>
          <a:lstStyle/>
          <a:p>
            <a:r>
              <a:rPr lang="en-US" sz="2200" b="1" dirty="0">
                <a:solidFill>
                  <a:srgbClr val="FF0000"/>
                </a:solidFill>
              </a:rPr>
              <a:t> US</a:t>
            </a:r>
          </a:p>
        </p:txBody>
      </p:sp>
      <p:sp>
        <p:nvSpPr>
          <p:cNvPr id="15" name="TextBox 14">
            <a:extLst>
              <a:ext uri="{FF2B5EF4-FFF2-40B4-BE49-F238E27FC236}">
                <a16:creationId xmlns:a16="http://schemas.microsoft.com/office/drawing/2014/main" id="{871821B9-2B51-4105-B466-9C84FB3D3247}"/>
              </a:ext>
            </a:extLst>
          </p:cNvPr>
          <p:cNvSpPr txBox="1"/>
          <p:nvPr/>
        </p:nvSpPr>
        <p:spPr>
          <a:xfrm>
            <a:off x="9397940" y="5591309"/>
            <a:ext cx="609600" cy="430887"/>
          </a:xfrm>
          <a:prstGeom prst="rect">
            <a:avLst/>
          </a:prstGeom>
          <a:noFill/>
        </p:spPr>
        <p:txBody>
          <a:bodyPr wrap="square" rtlCol="0">
            <a:spAutoFit/>
          </a:bodyPr>
          <a:lstStyle/>
          <a:p>
            <a:r>
              <a:rPr lang="en-US" sz="2200" b="1" dirty="0">
                <a:solidFill>
                  <a:srgbClr val="7030A0"/>
                </a:solidFill>
              </a:rPr>
              <a:t>AL</a:t>
            </a:r>
          </a:p>
        </p:txBody>
      </p:sp>
      <p:sp>
        <p:nvSpPr>
          <p:cNvPr id="18" name="TextBox 17">
            <a:extLst>
              <a:ext uri="{FF2B5EF4-FFF2-40B4-BE49-F238E27FC236}">
                <a16:creationId xmlns:a16="http://schemas.microsoft.com/office/drawing/2014/main" id="{D5C5EEEE-CF80-449A-850D-2F5238D660E5}"/>
              </a:ext>
            </a:extLst>
          </p:cNvPr>
          <p:cNvSpPr txBox="1"/>
          <p:nvPr/>
        </p:nvSpPr>
        <p:spPr>
          <a:xfrm>
            <a:off x="434234" y="6389702"/>
            <a:ext cx="5254091" cy="307777"/>
          </a:xfrm>
          <a:prstGeom prst="rect">
            <a:avLst/>
          </a:prstGeom>
          <a:noFill/>
        </p:spPr>
        <p:txBody>
          <a:bodyPr wrap="square" rtlCol="0">
            <a:spAutoFit/>
          </a:bodyPr>
          <a:lstStyle/>
          <a:p>
            <a:r>
              <a:rPr lang="en-US" sz="1400" dirty="0">
                <a:solidFill>
                  <a:schemeClr val="bg1">
                    <a:lumMod val="50000"/>
                  </a:schemeClr>
                </a:solidFill>
              </a:rPr>
              <a:t>Source:  Embargoed SHEF Report 2021, Figure 4.2</a:t>
            </a:r>
            <a:endParaRPr lang="en-US" sz="1400" dirty="0"/>
          </a:p>
        </p:txBody>
      </p:sp>
    </p:spTree>
    <p:extLst>
      <p:ext uri="{BB962C8B-B14F-4D97-AF65-F5344CB8AC3E}">
        <p14:creationId xmlns:p14="http://schemas.microsoft.com/office/powerpoint/2010/main" val="6084873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9BDB8-81E2-4440-A81D-44985EF2BBE9}"/>
              </a:ext>
            </a:extLst>
          </p:cNvPr>
          <p:cNvSpPr>
            <a:spLocks noGrp="1"/>
          </p:cNvSpPr>
          <p:nvPr>
            <p:ph type="title"/>
          </p:nvPr>
        </p:nvSpPr>
        <p:spPr>
          <a:xfrm>
            <a:off x="838200" y="0"/>
            <a:ext cx="10515600" cy="1285875"/>
          </a:xfrm>
        </p:spPr>
        <p:txBody>
          <a:bodyPr>
            <a:normAutofit/>
          </a:bodyPr>
          <a:lstStyle/>
          <a:p>
            <a:pPr algn="ctr"/>
            <a:r>
              <a:rPr lang="en-US" sz="3000" b="1" dirty="0">
                <a:solidFill>
                  <a:srgbClr val="0070C0"/>
                </a:solidFill>
                <a:latin typeface="+mn-lt"/>
              </a:rPr>
              <a:t>Percent Difference in Two-Year and Four-Year Public Higher Education Appropriation per FTE by State, FY2021</a:t>
            </a:r>
          </a:p>
        </p:txBody>
      </p:sp>
      <p:sp>
        <p:nvSpPr>
          <p:cNvPr id="11" name="Rectangle 10">
            <a:extLst>
              <a:ext uri="{FF2B5EF4-FFF2-40B4-BE49-F238E27FC236}">
                <a16:creationId xmlns:a16="http://schemas.microsoft.com/office/drawing/2014/main" id="{E0DB300B-D589-4301-AE1E-2D86230073C7}"/>
              </a:ext>
            </a:extLst>
          </p:cNvPr>
          <p:cNvSpPr/>
          <p:nvPr/>
        </p:nvSpPr>
        <p:spPr>
          <a:xfrm>
            <a:off x="721453" y="2718033"/>
            <a:ext cx="229300" cy="1761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5F470B5-86A2-4C0C-A918-FF7157F4ED5E}"/>
              </a:ext>
            </a:extLst>
          </p:cNvPr>
          <p:cNvSpPr/>
          <p:nvPr/>
        </p:nvSpPr>
        <p:spPr>
          <a:xfrm>
            <a:off x="1426128" y="5376974"/>
            <a:ext cx="1895912" cy="101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3717268-F0C3-431E-B3E2-2B49A6006280}"/>
              </a:ext>
            </a:extLst>
          </p:cNvPr>
          <p:cNvSpPr/>
          <p:nvPr/>
        </p:nvSpPr>
        <p:spPr>
          <a:xfrm>
            <a:off x="3607266" y="5436066"/>
            <a:ext cx="1702965" cy="897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DD178F8-FD9A-4686-B18D-34186331E647}"/>
              </a:ext>
            </a:extLst>
          </p:cNvPr>
          <p:cNvSpPr/>
          <p:nvPr/>
        </p:nvSpPr>
        <p:spPr>
          <a:xfrm>
            <a:off x="5536734" y="5436066"/>
            <a:ext cx="5662568" cy="1027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61EC870-1C48-4F07-A515-EDA9CAC43878}"/>
              </a:ext>
            </a:extLst>
          </p:cNvPr>
          <p:cNvPicPr>
            <a:picLocks noChangeAspect="1"/>
          </p:cNvPicPr>
          <p:nvPr/>
        </p:nvPicPr>
        <p:blipFill>
          <a:blip r:embed="rId2"/>
          <a:stretch>
            <a:fillRect/>
          </a:stretch>
        </p:blipFill>
        <p:spPr>
          <a:xfrm>
            <a:off x="617027" y="1720357"/>
            <a:ext cx="10582275" cy="4429125"/>
          </a:xfrm>
          <a:prstGeom prst="rect">
            <a:avLst/>
          </a:prstGeom>
        </p:spPr>
      </p:pic>
      <p:sp>
        <p:nvSpPr>
          <p:cNvPr id="13" name="TextBox 12">
            <a:extLst>
              <a:ext uri="{FF2B5EF4-FFF2-40B4-BE49-F238E27FC236}">
                <a16:creationId xmlns:a16="http://schemas.microsoft.com/office/drawing/2014/main" id="{26496963-14CB-43A9-91A3-38D147B26E23}"/>
              </a:ext>
            </a:extLst>
          </p:cNvPr>
          <p:cNvSpPr txBox="1"/>
          <p:nvPr/>
        </p:nvSpPr>
        <p:spPr>
          <a:xfrm>
            <a:off x="617027" y="6463206"/>
            <a:ext cx="5254091" cy="307777"/>
          </a:xfrm>
          <a:prstGeom prst="rect">
            <a:avLst/>
          </a:prstGeom>
          <a:noFill/>
        </p:spPr>
        <p:txBody>
          <a:bodyPr wrap="square" rtlCol="0">
            <a:spAutoFit/>
          </a:bodyPr>
          <a:lstStyle/>
          <a:p>
            <a:r>
              <a:rPr lang="en-US" sz="1400" dirty="0">
                <a:solidFill>
                  <a:schemeClr val="bg1">
                    <a:lumMod val="50000"/>
                  </a:schemeClr>
                </a:solidFill>
              </a:rPr>
              <a:t>Source:  Embargoed SHEF Report 2021, Figure 3.2A</a:t>
            </a:r>
            <a:endParaRPr lang="en-US" sz="1400" dirty="0"/>
          </a:p>
        </p:txBody>
      </p:sp>
      <p:sp>
        <p:nvSpPr>
          <p:cNvPr id="14" name="TextBox 13">
            <a:extLst>
              <a:ext uri="{FF2B5EF4-FFF2-40B4-BE49-F238E27FC236}">
                <a16:creationId xmlns:a16="http://schemas.microsoft.com/office/drawing/2014/main" id="{8222D0FB-830E-4EF9-A64A-FAEE754E80A6}"/>
              </a:ext>
            </a:extLst>
          </p:cNvPr>
          <p:cNvSpPr txBox="1"/>
          <p:nvPr/>
        </p:nvSpPr>
        <p:spPr>
          <a:xfrm>
            <a:off x="3244072" y="5365271"/>
            <a:ext cx="609600" cy="430887"/>
          </a:xfrm>
          <a:prstGeom prst="rect">
            <a:avLst/>
          </a:prstGeom>
          <a:noFill/>
        </p:spPr>
        <p:txBody>
          <a:bodyPr wrap="square" rtlCol="0">
            <a:spAutoFit/>
          </a:bodyPr>
          <a:lstStyle/>
          <a:p>
            <a:r>
              <a:rPr lang="en-US" sz="2200" b="1" dirty="0">
                <a:solidFill>
                  <a:schemeClr val="accent5">
                    <a:lumMod val="75000"/>
                  </a:schemeClr>
                </a:solidFill>
              </a:rPr>
              <a:t>AL</a:t>
            </a:r>
          </a:p>
        </p:txBody>
      </p:sp>
      <p:sp>
        <p:nvSpPr>
          <p:cNvPr id="15" name="TextBox 14">
            <a:extLst>
              <a:ext uri="{FF2B5EF4-FFF2-40B4-BE49-F238E27FC236}">
                <a16:creationId xmlns:a16="http://schemas.microsoft.com/office/drawing/2014/main" id="{B4C249A7-F2A2-4603-A37C-5452F52D78C3}"/>
              </a:ext>
            </a:extLst>
          </p:cNvPr>
          <p:cNvSpPr txBox="1"/>
          <p:nvPr/>
        </p:nvSpPr>
        <p:spPr>
          <a:xfrm>
            <a:off x="5139984" y="5365271"/>
            <a:ext cx="731134" cy="430887"/>
          </a:xfrm>
          <a:prstGeom prst="rect">
            <a:avLst/>
          </a:prstGeom>
          <a:noFill/>
        </p:spPr>
        <p:txBody>
          <a:bodyPr wrap="square" rtlCol="0">
            <a:spAutoFit/>
          </a:bodyPr>
          <a:lstStyle/>
          <a:p>
            <a:r>
              <a:rPr lang="en-US" sz="2200" b="1" dirty="0">
                <a:solidFill>
                  <a:srgbClr val="FF0000"/>
                </a:solidFill>
              </a:rPr>
              <a:t> US</a:t>
            </a:r>
          </a:p>
        </p:txBody>
      </p:sp>
    </p:spTree>
    <p:extLst>
      <p:ext uri="{BB962C8B-B14F-4D97-AF65-F5344CB8AC3E}">
        <p14:creationId xmlns:p14="http://schemas.microsoft.com/office/powerpoint/2010/main" val="19038323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C4FA0D-EF48-4526-8EE0-9B0971ECDBA6}"/>
              </a:ext>
            </a:extLst>
          </p:cNvPr>
          <p:cNvPicPr>
            <a:picLocks noChangeAspect="1"/>
          </p:cNvPicPr>
          <p:nvPr/>
        </p:nvPicPr>
        <p:blipFill>
          <a:blip r:embed="rId2"/>
          <a:stretch>
            <a:fillRect/>
          </a:stretch>
        </p:blipFill>
        <p:spPr>
          <a:xfrm>
            <a:off x="275166" y="2422498"/>
            <a:ext cx="11641668" cy="3634377"/>
          </a:xfrm>
          <a:prstGeom prst="rect">
            <a:avLst/>
          </a:prstGeom>
        </p:spPr>
      </p:pic>
      <p:sp>
        <p:nvSpPr>
          <p:cNvPr id="2" name="Title 1">
            <a:extLst>
              <a:ext uri="{FF2B5EF4-FFF2-40B4-BE49-F238E27FC236}">
                <a16:creationId xmlns:a16="http://schemas.microsoft.com/office/drawing/2014/main" id="{937225C1-82EF-4B0C-935F-B26B144CC36F}"/>
              </a:ext>
            </a:extLst>
          </p:cNvPr>
          <p:cNvSpPr>
            <a:spLocks noGrp="1"/>
          </p:cNvSpPr>
          <p:nvPr>
            <p:ph type="title"/>
          </p:nvPr>
        </p:nvSpPr>
        <p:spPr>
          <a:xfrm>
            <a:off x="2134446" y="272108"/>
            <a:ext cx="7924812" cy="640409"/>
          </a:xfrm>
        </p:spPr>
        <p:txBody>
          <a:bodyPr>
            <a:noAutofit/>
          </a:bodyPr>
          <a:lstStyle/>
          <a:p>
            <a:pPr algn="ctr"/>
            <a:r>
              <a:rPr lang="en-US" sz="3200" b="1" dirty="0">
                <a:solidFill>
                  <a:srgbClr val="0070C0"/>
                </a:solidFill>
                <a:latin typeface="+mn-lt"/>
              </a:rPr>
              <a:t>Public Higher Education State Financial Aid per FTE by State, FY 2021 (Adjusted)</a:t>
            </a:r>
          </a:p>
        </p:txBody>
      </p:sp>
      <p:sp>
        <p:nvSpPr>
          <p:cNvPr id="10" name="TextBox 9">
            <a:extLst>
              <a:ext uri="{FF2B5EF4-FFF2-40B4-BE49-F238E27FC236}">
                <a16:creationId xmlns:a16="http://schemas.microsoft.com/office/drawing/2014/main" id="{CDC5DADA-F11D-447A-B4CD-B3CD6FE68EEB}"/>
              </a:ext>
            </a:extLst>
          </p:cNvPr>
          <p:cNvSpPr txBox="1"/>
          <p:nvPr/>
        </p:nvSpPr>
        <p:spPr>
          <a:xfrm>
            <a:off x="9714738" y="1019039"/>
            <a:ext cx="2061316" cy="1438855"/>
          </a:xfrm>
          <a:prstGeom prst="rect">
            <a:avLst/>
          </a:prstGeom>
          <a:solidFill>
            <a:srgbClr val="FFFF00"/>
          </a:solidFill>
        </p:spPr>
        <p:txBody>
          <a:bodyPr wrap="square" rtlCol="0">
            <a:spAutoFit/>
          </a:bodyPr>
          <a:lstStyle/>
          <a:p>
            <a:r>
              <a:rPr lang="en-US" sz="1750" dirty="0">
                <a:solidFill>
                  <a:srgbClr val="C00000"/>
                </a:solidFill>
              </a:rPr>
              <a:t>Seven of the top ten states </a:t>
            </a:r>
            <a:r>
              <a:rPr lang="en-US" sz="1750" dirty="0"/>
              <a:t>that offer the </a:t>
            </a:r>
            <a:r>
              <a:rPr lang="en-US" sz="1750" dirty="0">
                <a:solidFill>
                  <a:srgbClr val="C00000"/>
                </a:solidFill>
              </a:rPr>
              <a:t>most financial aid </a:t>
            </a:r>
            <a:r>
              <a:rPr lang="en-US" sz="1750" dirty="0"/>
              <a:t>are our neighboring </a:t>
            </a:r>
            <a:r>
              <a:rPr lang="en-US" sz="1750" dirty="0">
                <a:solidFill>
                  <a:srgbClr val="C00000"/>
                </a:solidFill>
              </a:rPr>
              <a:t>SREB states</a:t>
            </a:r>
            <a:r>
              <a:rPr lang="en-US" sz="1750" dirty="0"/>
              <a:t>.</a:t>
            </a:r>
          </a:p>
        </p:txBody>
      </p:sp>
      <p:sp>
        <p:nvSpPr>
          <p:cNvPr id="12" name="TextBox 11">
            <a:extLst>
              <a:ext uri="{FF2B5EF4-FFF2-40B4-BE49-F238E27FC236}">
                <a16:creationId xmlns:a16="http://schemas.microsoft.com/office/drawing/2014/main" id="{618E6ADB-CCCE-4923-A540-FD3BE6E340A0}"/>
              </a:ext>
            </a:extLst>
          </p:cNvPr>
          <p:cNvSpPr txBox="1"/>
          <p:nvPr/>
        </p:nvSpPr>
        <p:spPr>
          <a:xfrm>
            <a:off x="4123758" y="1197053"/>
            <a:ext cx="3944484" cy="630942"/>
          </a:xfrm>
          <a:prstGeom prst="rect">
            <a:avLst/>
          </a:prstGeom>
          <a:solidFill>
            <a:srgbClr val="FFFF00"/>
          </a:solidFill>
        </p:spPr>
        <p:txBody>
          <a:bodyPr wrap="square" rtlCol="0">
            <a:spAutoFit/>
          </a:bodyPr>
          <a:lstStyle/>
          <a:p>
            <a:r>
              <a:rPr lang="en-US" sz="1750" dirty="0"/>
              <a:t>Financial Aid is money for students and not a direct support to the institution.</a:t>
            </a:r>
          </a:p>
        </p:txBody>
      </p:sp>
      <p:sp>
        <p:nvSpPr>
          <p:cNvPr id="13" name="TextBox 12">
            <a:extLst>
              <a:ext uri="{FF2B5EF4-FFF2-40B4-BE49-F238E27FC236}">
                <a16:creationId xmlns:a16="http://schemas.microsoft.com/office/drawing/2014/main" id="{CC95AB79-BCC8-4C2A-B5CB-EF0E33C7E98F}"/>
              </a:ext>
            </a:extLst>
          </p:cNvPr>
          <p:cNvSpPr txBox="1"/>
          <p:nvPr/>
        </p:nvSpPr>
        <p:spPr>
          <a:xfrm>
            <a:off x="1531996" y="2440268"/>
            <a:ext cx="3209925" cy="1977464"/>
          </a:xfrm>
          <a:prstGeom prst="rect">
            <a:avLst/>
          </a:prstGeom>
          <a:solidFill>
            <a:srgbClr val="FFFF00"/>
          </a:solidFill>
        </p:spPr>
        <p:txBody>
          <a:bodyPr wrap="square" rtlCol="0">
            <a:spAutoFit/>
          </a:bodyPr>
          <a:lstStyle/>
          <a:p>
            <a:r>
              <a:rPr lang="en-US" sz="1750" dirty="0"/>
              <a:t>Alabama has the 4</a:t>
            </a:r>
            <a:r>
              <a:rPr lang="en-US" sz="1750" baseline="30000" dirty="0"/>
              <a:t>th</a:t>
            </a:r>
            <a:r>
              <a:rPr lang="en-US" sz="1750" dirty="0"/>
              <a:t> highest net tuition </a:t>
            </a:r>
            <a:r>
              <a:rPr lang="en-US" sz="1750" i="1" dirty="0"/>
              <a:t>revenue</a:t>
            </a:r>
            <a:r>
              <a:rPr lang="en-US" sz="1750" dirty="0"/>
              <a:t> in the country, but is ranked 26</a:t>
            </a:r>
            <a:r>
              <a:rPr lang="en-US" sz="1750" baseline="30000" dirty="0"/>
              <a:t>th</a:t>
            </a:r>
            <a:r>
              <a:rPr lang="en-US" sz="1750" dirty="0"/>
              <a:t> in financial aid.</a:t>
            </a:r>
          </a:p>
          <a:p>
            <a:endParaRPr lang="en-US" sz="1750" dirty="0"/>
          </a:p>
          <a:p>
            <a:r>
              <a:rPr lang="en-US" sz="1750" dirty="0"/>
              <a:t>In Alabama, the largest financial aid programs are for veterans and their families.   </a:t>
            </a:r>
          </a:p>
        </p:txBody>
      </p:sp>
      <p:sp>
        <p:nvSpPr>
          <p:cNvPr id="15" name="TextBox 14">
            <a:extLst>
              <a:ext uri="{FF2B5EF4-FFF2-40B4-BE49-F238E27FC236}">
                <a16:creationId xmlns:a16="http://schemas.microsoft.com/office/drawing/2014/main" id="{0A584D95-EE6F-454A-8EAA-45715A4ED46B}"/>
              </a:ext>
            </a:extLst>
          </p:cNvPr>
          <p:cNvSpPr txBox="1"/>
          <p:nvPr/>
        </p:nvSpPr>
        <p:spPr>
          <a:xfrm>
            <a:off x="5995597" y="3169291"/>
            <a:ext cx="1652982" cy="646331"/>
          </a:xfrm>
          <a:prstGeom prst="rect">
            <a:avLst/>
          </a:prstGeom>
          <a:solidFill>
            <a:srgbClr val="12A68D"/>
          </a:solidFill>
        </p:spPr>
        <p:txBody>
          <a:bodyPr wrap="square" rtlCol="0">
            <a:spAutoFit/>
          </a:bodyPr>
          <a:lstStyle/>
          <a:p>
            <a:pPr algn="ctr"/>
            <a:r>
              <a:rPr lang="en-US" b="1" dirty="0">
                <a:solidFill>
                  <a:schemeClr val="bg1"/>
                </a:solidFill>
              </a:rPr>
              <a:t>INDEX TO U.S. AVERAGE</a:t>
            </a:r>
          </a:p>
        </p:txBody>
      </p:sp>
      <p:sp>
        <p:nvSpPr>
          <p:cNvPr id="17" name="TextBox 16">
            <a:extLst>
              <a:ext uri="{FF2B5EF4-FFF2-40B4-BE49-F238E27FC236}">
                <a16:creationId xmlns:a16="http://schemas.microsoft.com/office/drawing/2014/main" id="{9520237F-AF7B-46BD-9005-E68BA5B14586}"/>
              </a:ext>
            </a:extLst>
          </p:cNvPr>
          <p:cNvSpPr txBox="1"/>
          <p:nvPr/>
        </p:nvSpPr>
        <p:spPr>
          <a:xfrm>
            <a:off x="5995594" y="3815622"/>
            <a:ext cx="1652981" cy="369332"/>
          </a:xfrm>
          <a:prstGeom prst="rect">
            <a:avLst/>
          </a:prstGeom>
          <a:solidFill>
            <a:schemeClr val="accent1">
              <a:lumMod val="20000"/>
              <a:lumOff val="80000"/>
            </a:schemeClr>
          </a:solidFill>
        </p:spPr>
        <p:txBody>
          <a:bodyPr wrap="square" rtlCol="0">
            <a:spAutoFit/>
          </a:bodyPr>
          <a:lstStyle/>
          <a:p>
            <a:pPr algn="ctr"/>
            <a:r>
              <a:rPr lang="en-US" dirty="0"/>
              <a:t>0.58</a:t>
            </a:r>
          </a:p>
        </p:txBody>
      </p:sp>
      <p:cxnSp>
        <p:nvCxnSpPr>
          <p:cNvPr id="19" name="Straight Arrow Connector 18">
            <a:extLst>
              <a:ext uri="{FF2B5EF4-FFF2-40B4-BE49-F238E27FC236}">
                <a16:creationId xmlns:a16="http://schemas.microsoft.com/office/drawing/2014/main" id="{E7BD7FB0-A3B4-427D-9AE1-2DE3133825AC}"/>
              </a:ext>
            </a:extLst>
          </p:cNvPr>
          <p:cNvCxnSpPr>
            <a:cxnSpLocks/>
          </p:cNvCxnSpPr>
          <p:nvPr/>
        </p:nvCxnSpPr>
        <p:spPr>
          <a:xfrm flipH="1">
            <a:off x="5728605" y="4184954"/>
            <a:ext cx="266989" cy="6820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BC254F4-0FA0-498A-8CCB-A41BAE4081E4}"/>
              </a:ext>
            </a:extLst>
          </p:cNvPr>
          <p:cNvCxnSpPr>
            <a:cxnSpLocks/>
          </p:cNvCxnSpPr>
          <p:nvPr/>
        </p:nvCxnSpPr>
        <p:spPr>
          <a:xfrm>
            <a:off x="7648575" y="4184954"/>
            <a:ext cx="183313" cy="3204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91A9BB0-F0B1-4EED-BA3A-DCB8A2CBB750}"/>
              </a:ext>
            </a:extLst>
          </p:cNvPr>
          <p:cNvSpPr txBox="1"/>
          <p:nvPr/>
        </p:nvSpPr>
        <p:spPr>
          <a:xfrm>
            <a:off x="434234" y="6389702"/>
            <a:ext cx="5254091" cy="307777"/>
          </a:xfrm>
          <a:prstGeom prst="rect">
            <a:avLst/>
          </a:prstGeom>
          <a:noFill/>
        </p:spPr>
        <p:txBody>
          <a:bodyPr wrap="square" rtlCol="0">
            <a:spAutoFit/>
          </a:bodyPr>
          <a:lstStyle/>
          <a:p>
            <a:r>
              <a:rPr lang="en-US" sz="1400" dirty="0">
                <a:solidFill>
                  <a:schemeClr val="bg1">
                    <a:lumMod val="50000"/>
                  </a:schemeClr>
                </a:solidFill>
              </a:rPr>
              <a:t>Source:  Embargoed SHEF Report 2021, Figure 3.3</a:t>
            </a:r>
            <a:endParaRPr lang="en-US" sz="1400" dirty="0"/>
          </a:p>
        </p:txBody>
      </p:sp>
      <p:sp>
        <p:nvSpPr>
          <p:cNvPr id="20" name="Rectangle 19">
            <a:extLst>
              <a:ext uri="{FF2B5EF4-FFF2-40B4-BE49-F238E27FC236}">
                <a16:creationId xmlns:a16="http://schemas.microsoft.com/office/drawing/2014/main" id="{F4804300-3877-42CB-B244-C52E5D7233C2}"/>
              </a:ext>
            </a:extLst>
          </p:cNvPr>
          <p:cNvSpPr/>
          <p:nvPr/>
        </p:nvSpPr>
        <p:spPr>
          <a:xfrm>
            <a:off x="10059258" y="6232253"/>
            <a:ext cx="1646093" cy="311337"/>
          </a:xfrm>
          <a:prstGeom prst="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SREB States in Green</a:t>
            </a:r>
          </a:p>
        </p:txBody>
      </p:sp>
      <p:sp>
        <p:nvSpPr>
          <p:cNvPr id="22" name="TextBox 21">
            <a:extLst>
              <a:ext uri="{FF2B5EF4-FFF2-40B4-BE49-F238E27FC236}">
                <a16:creationId xmlns:a16="http://schemas.microsoft.com/office/drawing/2014/main" id="{ED102C40-B841-421E-A957-04302DC8FA54}"/>
              </a:ext>
            </a:extLst>
          </p:cNvPr>
          <p:cNvSpPr txBox="1"/>
          <p:nvPr/>
        </p:nvSpPr>
        <p:spPr>
          <a:xfrm>
            <a:off x="7648575" y="5848052"/>
            <a:ext cx="682565" cy="430887"/>
          </a:xfrm>
          <a:prstGeom prst="rect">
            <a:avLst/>
          </a:prstGeom>
          <a:noFill/>
        </p:spPr>
        <p:txBody>
          <a:bodyPr wrap="square" rtlCol="0">
            <a:spAutoFit/>
          </a:bodyPr>
          <a:lstStyle/>
          <a:p>
            <a:r>
              <a:rPr lang="en-US" sz="2200" b="1" dirty="0">
                <a:solidFill>
                  <a:srgbClr val="FF0000"/>
                </a:solidFill>
              </a:rPr>
              <a:t> US</a:t>
            </a:r>
          </a:p>
        </p:txBody>
      </p:sp>
      <p:sp>
        <p:nvSpPr>
          <p:cNvPr id="23" name="TextBox 22">
            <a:extLst>
              <a:ext uri="{FF2B5EF4-FFF2-40B4-BE49-F238E27FC236}">
                <a16:creationId xmlns:a16="http://schemas.microsoft.com/office/drawing/2014/main" id="{36604867-AE63-4B40-ADCB-ECEC2CBED51C}"/>
              </a:ext>
            </a:extLst>
          </p:cNvPr>
          <p:cNvSpPr txBox="1"/>
          <p:nvPr/>
        </p:nvSpPr>
        <p:spPr>
          <a:xfrm>
            <a:off x="5486400" y="5836068"/>
            <a:ext cx="609600" cy="430887"/>
          </a:xfrm>
          <a:prstGeom prst="rect">
            <a:avLst/>
          </a:prstGeom>
          <a:noFill/>
        </p:spPr>
        <p:txBody>
          <a:bodyPr wrap="square" rtlCol="0">
            <a:spAutoFit/>
          </a:bodyPr>
          <a:lstStyle/>
          <a:p>
            <a:r>
              <a:rPr lang="en-US" sz="2200" b="1" dirty="0">
                <a:solidFill>
                  <a:srgbClr val="7030A0"/>
                </a:solidFill>
              </a:rPr>
              <a:t>AL</a:t>
            </a:r>
          </a:p>
        </p:txBody>
      </p:sp>
    </p:spTree>
    <p:extLst>
      <p:ext uri="{BB962C8B-B14F-4D97-AF65-F5344CB8AC3E}">
        <p14:creationId xmlns:p14="http://schemas.microsoft.com/office/powerpoint/2010/main" val="93443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4ADD0D-D0DC-4814-8CE1-E7E69E33CC3A}"/>
              </a:ext>
            </a:extLst>
          </p:cNvPr>
          <p:cNvPicPr>
            <a:picLocks noChangeAspect="1"/>
          </p:cNvPicPr>
          <p:nvPr/>
        </p:nvPicPr>
        <p:blipFill>
          <a:blip r:embed="rId2"/>
          <a:stretch>
            <a:fillRect/>
          </a:stretch>
        </p:blipFill>
        <p:spPr>
          <a:xfrm>
            <a:off x="857250" y="1991143"/>
            <a:ext cx="10477500" cy="4124325"/>
          </a:xfrm>
          <a:prstGeom prst="rect">
            <a:avLst/>
          </a:prstGeom>
        </p:spPr>
      </p:pic>
      <p:sp>
        <p:nvSpPr>
          <p:cNvPr id="2" name="Title 1">
            <a:extLst>
              <a:ext uri="{FF2B5EF4-FFF2-40B4-BE49-F238E27FC236}">
                <a16:creationId xmlns:a16="http://schemas.microsoft.com/office/drawing/2014/main" id="{761ACD47-30E1-4EB7-9EAA-BAA3CBFCC786}"/>
              </a:ext>
            </a:extLst>
          </p:cNvPr>
          <p:cNvSpPr>
            <a:spLocks noGrp="1"/>
          </p:cNvSpPr>
          <p:nvPr>
            <p:ph type="title"/>
          </p:nvPr>
        </p:nvSpPr>
        <p:spPr>
          <a:xfrm>
            <a:off x="1787837" y="279444"/>
            <a:ext cx="7800975" cy="1052512"/>
          </a:xfrm>
        </p:spPr>
        <p:txBody>
          <a:bodyPr>
            <a:normAutofit fontScale="90000"/>
          </a:bodyPr>
          <a:lstStyle/>
          <a:p>
            <a:pPr algn="ctr"/>
            <a:br>
              <a:rPr lang="en-US" sz="3300" b="1" dirty="0">
                <a:solidFill>
                  <a:srgbClr val="0070C0"/>
                </a:solidFill>
                <a:latin typeface="+mn-lt"/>
              </a:rPr>
            </a:br>
            <a:r>
              <a:rPr lang="en-US" sz="3300" b="1" dirty="0">
                <a:solidFill>
                  <a:srgbClr val="0070C0"/>
                </a:solidFill>
                <a:latin typeface="+mn-lt"/>
              </a:rPr>
              <a:t>Student Share:  Net Tuition as a Percent of Total Education Revenue by State, FY2021</a:t>
            </a:r>
            <a:br>
              <a:rPr lang="en-US" sz="3300" b="1" dirty="0">
                <a:solidFill>
                  <a:srgbClr val="0070C0"/>
                </a:solidFill>
                <a:latin typeface="+mn-lt"/>
              </a:rPr>
            </a:br>
            <a:br>
              <a:rPr lang="en-US" sz="2800" b="1" dirty="0">
                <a:solidFill>
                  <a:srgbClr val="0099FF"/>
                </a:solidFill>
                <a:latin typeface="+mn-lt"/>
              </a:rPr>
            </a:br>
            <a:endParaRPr lang="en-US" sz="2800" b="1" dirty="0">
              <a:solidFill>
                <a:srgbClr val="0099FF"/>
              </a:solidFill>
              <a:latin typeface="+mn-lt"/>
            </a:endParaRPr>
          </a:p>
        </p:txBody>
      </p:sp>
      <p:sp>
        <p:nvSpPr>
          <p:cNvPr id="6" name="TextBox 5">
            <a:extLst>
              <a:ext uri="{FF2B5EF4-FFF2-40B4-BE49-F238E27FC236}">
                <a16:creationId xmlns:a16="http://schemas.microsoft.com/office/drawing/2014/main" id="{0D1317F4-0CFD-4F08-829B-06F8EE751B0D}"/>
              </a:ext>
            </a:extLst>
          </p:cNvPr>
          <p:cNvSpPr txBox="1"/>
          <p:nvPr/>
        </p:nvSpPr>
        <p:spPr>
          <a:xfrm>
            <a:off x="1412061" y="1331956"/>
            <a:ext cx="4390237" cy="1708160"/>
          </a:xfrm>
          <a:prstGeom prst="rect">
            <a:avLst/>
          </a:prstGeom>
          <a:solidFill>
            <a:srgbClr val="FFFF00"/>
          </a:solidFill>
        </p:spPr>
        <p:txBody>
          <a:bodyPr wrap="square" rtlCol="0">
            <a:spAutoFit/>
          </a:bodyPr>
          <a:lstStyle/>
          <a:p>
            <a:r>
              <a:rPr lang="en-US" sz="1750" dirty="0"/>
              <a:t>With 66.9% of Higher Education’s total revenue being dependent on tuition, Alabama is 60% higher than the national average. </a:t>
            </a:r>
          </a:p>
          <a:p>
            <a:endParaRPr lang="en-US" sz="1750" dirty="0"/>
          </a:p>
          <a:p>
            <a:r>
              <a:rPr lang="en-US" sz="1750" dirty="0"/>
              <a:t>Neighboring SREB states, Florida, Georgia, and Tennessee are below the national average.</a:t>
            </a:r>
          </a:p>
        </p:txBody>
      </p:sp>
      <p:cxnSp>
        <p:nvCxnSpPr>
          <p:cNvPr id="9" name="Straight Arrow Connector 8">
            <a:extLst>
              <a:ext uri="{FF2B5EF4-FFF2-40B4-BE49-F238E27FC236}">
                <a16:creationId xmlns:a16="http://schemas.microsoft.com/office/drawing/2014/main" id="{3C861E68-12A6-48AF-BBE5-018435F9342C}"/>
              </a:ext>
            </a:extLst>
          </p:cNvPr>
          <p:cNvCxnSpPr>
            <a:cxnSpLocks/>
          </p:cNvCxnSpPr>
          <p:nvPr/>
        </p:nvCxnSpPr>
        <p:spPr>
          <a:xfrm flipH="1">
            <a:off x="5133976" y="2740034"/>
            <a:ext cx="1608328" cy="688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51DE3D9-B4C5-4913-B78C-8277BC70C106}"/>
              </a:ext>
            </a:extLst>
          </p:cNvPr>
          <p:cNvCxnSpPr>
            <a:cxnSpLocks/>
          </p:cNvCxnSpPr>
          <p:nvPr/>
        </p:nvCxnSpPr>
        <p:spPr>
          <a:xfrm flipV="1">
            <a:off x="8125787" y="2409897"/>
            <a:ext cx="1933471" cy="3301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8472270-7EE4-4B13-B6A3-D35E00A7D3BD}"/>
              </a:ext>
            </a:extLst>
          </p:cNvPr>
          <p:cNvSpPr txBox="1"/>
          <p:nvPr/>
        </p:nvSpPr>
        <p:spPr>
          <a:xfrm>
            <a:off x="6742304" y="2370702"/>
            <a:ext cx="1526796" cy="369332"/>
          </a:xfrm>
          <a:prstGeom prst="rect">
            <a:avLst/>
          </a:prstGeom>
          <a:solidFill>
            <a:schemeClr val="accent1">
              <a:lumMod val="20000"/>
              <a:lumOff val="80000"/>
            </a:schemeClr>
          </a:solidFill>
        </p:spPr>
        <p:txBody>
          <a:bodyPr wrap="square" rtlCol="0">
            <a:spAutoFit/>
          </a:bodyPr>
          <a:lstStyle/>
          <a:p>
            <a:pPr algn="ctr"/>
            <a:r>
              <a:rPr lang="en-US" dirty="0"/>
              <a:t>1.59</a:t>
            </a:r>
          </a:p>
        </p:txBody>
      </p:sp>
      <p:sp>
        <p:nvSpPr>
          <p:cNvPr id="15" name="TextBox 14">
            <a:extLst>
              <a:ext uri="{FF2B5EF4-FFF2-40B4-BE49-F238E27FC236}">
                <a16:creationId xmlns:a16="http://schemas.microsoft.com/office/drawing/2014/main" id="{2457B8EE-5F96-4547-A30C-F0CDF34D2699}"/>
              </a:ext>
            </a:extLst>
          </p:cNvPr>
          <p:cNvSpPr txBox="1"/>
          <p:nvPr/>
        </p:nvSpPr>
        <p:spPr>
          <a:xfrm>
            <a:off x="4524375" y="5654271"/>
            <a:ext cx="682565" cy="430887"/>
          </a:xfrm>
          <a:prstGeom prst="rect">
            <a:avLst/>
          </a:prstGeom>
          <a:noFill/>
        </p:spPr>
        <p:txBody>
          <a:bodyPr wrap="square" rtlCol="0">
            <a:spAutoFit/>
          </a:bodyPr>
          <a:lstStyle/>
          <a:p>
            <a:r>
              <a:rPr lang="en-US" sz="2200" b="1" dirty="0">
                <a:solidFill>
                  <a:srgbClr val="FF0000"/>
                </a:solidFill>
              </a:rPr>
              <a:t> US</a:t>
            </a:r>
          </a:p>
        </p:txBody>
      </p:sp>
      <p:sp>
        <p:nvSpPr>
          <p:cNvPr id="16" name="TextBox 15">
            <a:extLst>
              <a:ext uri="{FF2B5EF4-FFF2-40B4-BE49-F238E27FC236}">
                <a16:creationId xmlns:a16="http://schemas.microsoft.com/office/drawing/2014/main" id="{6528CB0C-9377-4282-BB72-F64ED401C646}"/>
              </a:ext>
            </a:extLst>
          </p:cNvPr>
          <p:cNvSpPr txBox="1"/>
          <p:nvPr/>
        </p:nvSpPr>
        <p:spPr>
          <a:xfrm>
            <a:off x="10169722" y="5632512"/>
            <a:ext cx="609600" cy="430887"/>
          </a:xfrm>
          <a:prstGeom prst="rect">
            <a:avLst/>
          </a:prstGeom>
          <a:noFill/>
        </p:spPr>
        <p:txBody>
          <a:bodyPr wrap="square" rtlCol="0">
            <a:spAutoFit/>
          </a:bodyPr>
          <a:lstStyle/>
          <a:p>
            <a:r>
              <a:rPr lang="en-US" sz="2200" b="1" dirty="0">
                <a:solidFill>
                  <a:srgbClr val="7030A0"/>
                </a:solidFill>
              </a:rPr>
              <a:t>AL</a:t>
            </a:r>
          </a:p>
        </p:txBody>
      </p:sp>
      <p:sp>
        <p:nvSpPr>
          <p:cNvPr id="17" name="Rectangle 16">
            <a:extLst>
              <a:ext uri="{FF2B5EF4-FFF2-40B4-BE49-F238E27FC236}">
                <a16:creationId xmlns:a16="http://schemas.microsoft.com/office/drawing/2014/main" id="{AA76E111-2887-46FE-8BF9-32910BF5856F}"/>
              </a:ext>
            </a:extLst>
          </p:cNvPr>
          <p:cNvSpPr/>
          <p:nvPr/>
        </p:nvSpPr>
        <p:spPr>
          <a:xfrm>
            <a:off x="10059258" y="6232253"/>
            <a:ext cx="1646093" cy="311337"/>
          </a:xfrm>
          <a:prstGeom prst="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SREB States in Green</a:t>
            </a:r>
          </a:p>
        </p:txBody>
      </p:sp>
      <p:sp>
        <p:nvSpPr>
          <p:cNvPr id="18" name="TextBox 17">
            <a:extLst>
              <a:ext uri="{FF2B5EF4-FFF2-40B4-BE49-F238E27FC236}">
                <a16:creationId xmlns:a16="http://schemas.microsoft.com/office/drawing/2014/main" id="{19F71CB2-82F5-45A2-8F6D-7A5401AF16BA}"/>
              </a:ext>
            </a:extLst>
          </p:cNvPr>
          <p:cNvSpPr txBox="1"/>
          <p:nvPr/>
        </p:nvSpPr>
        <p:spPr>
          <a:xfrm>
            <a:off x="434234" y="6389702"/>
            <a:ext cx="5254091" cy="307777"/>
          </a:xfrm>
          <a:prstGeom prst="rect">
            <a:avLst/>
          </a:prstGeom>
          <a:noFill/>
        </p:spPr>
        <p:txBody>
          <a:bodyPr wrap="square" rtlCol="0">
            <a:spAutoFit/>
          </a:bodyPr>
          <a:lstStyle/>
          <a:p>
            <a:r>
              <a:rPr lang="en-US" sz="1400" dirty="0">
                <a:solidFill>
                  <a:schemeClr val="bg1">
                    <a:lumMod val="50000"/>
                  </a:schemeClr>
                </a:solidFill>
              </a:rPr>
              <a:t>Source:  Embargoed SHEF Report 2021, Figure 4.3</a:t>
            </a:r>
            <a:endParaRPr lang="en-US" sz="1400" dirty="0"/>
          </a:p>
        </p:txBody>
      </p:sp>
      <p:sp>
        <p:nvSpPr>
          <p:cNvPr id="25" name="TextBox 24">
            <a:extLst>
              <a:ext uri="{FF2B5EF4-FFF2-40B4-BE49-F238E27FC236}">
                <a16:creationId xmlns:a16="http://schemas.microsoft.com/office/drawing/2014/main" id="{09FCBF21-25BC-4C21-8E18-E5045F0B8BFC}"/>
              </a:ext>
            </a:extLst>
          </p:cNvPr>
          <p:cNvSpPr txBox="1"/>
          <p:nvPr/>
        </p:nvSpPr>
        <p:spPr>
          <a:xfrm>
            <a:off x="6742304" y="1712004"/>
            <a:ext cx="1526796" cy="646331"/>
          </a:xfrm>
          <a:prstGeom prst="rect">
            <a:avLst/>
          </a:prstGeom>
          <a:solidFill>
            <a:srgbClr val="12A68D"/>
          </a:solidFill>
        </p:spPr>
        <p:txBody>
          <a:bodyPr wrap="square" rtlCol="0">
            <a:spAutoFit/>
          </a:bodyPr>
          <a:lstStyle/>
          <a:p>
            <a:pPr algn="ctr"/>
            <a:r>
              <a:rPr lang="en-US" b="1" dirty="0">
                <a:solidFill>
                  <a:schemeClr val="bg1"/>
                </a:solidFill>
              </a:rPr>
              <a:t>INDEX TO U.S. AVERAGE</a:t>
            </a:r>
          </a:p>
        </p:txBody>
      </p:sp>
      <p:sp>
        <p:nvSpPr>
          <p:cNvPr id="14" name="TextBox 13">
            <a:extLst>
              <a:ext uri="{FF2B5EF4-FFF2-40B4-BE49-F238E27FC236}">
                <a16:creationId xmlns:a16="http://schemas.microsoft.com/office/drawing/2014/main" id="{87666435-0DDA-4D0D-8B5B-59E4F71C8C4A}"/>
              </a:ext>
            </a:extLst>
          </p:cNvPr>
          <p:cNvSpPr txBox="1"/>
          <p:nvPr/>
        </p:nvSpPr>
        <p:spPr>
          <a:xfrm>
            <a:off x="8747272" y="1273287"/>
            <a:ext cx="3115436" cy="361637"/>
          </a:xfrm>
          <a:prstGeom prst="rect">
            <a:avLst/>
          </a:prstGeom>
          <a:solidFill>
            <a:srgbClr val="FFFF00"/>
          </a:solidFill>
        </p:spPr>
        <p:txBody>
          <a:bodyPr wrap="square" rtlCol="0">
            <a:spAutoFit/>
          </a:bodyPr>
          <a:lstStyle/>
          <a:p>
            <a:r>
              <a:rPr lang="en-US" sz="1750" dirty="0"/>
              <a:t>Alabama ranks 4</a:t>
            </a:r>
            <a:r>
              <a:rPr lang="en-US" sz="1750" baseline="30000" dirty="0"/>
              <a:t>th</a:t>
            </a:r>
            <a:r>
              <a:rPr lang="en-US" sz="1750" dirty="0"/>
              <a:t> in Net Tuition</a:t>
            </a:r>
          </a:p>
        </p:txBody>
      </p:sp>
    </p:spTree>
    <p:extLst>
      <p:ext uri="{BB962C8B-B14F-4D97-AF65-F5344CB8AC3E}">
        <p14:creationId xmlns:p14="http://schemas.microsoft.com/office/powerpoint/2010/main" val="770996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C3AF50-45D8-4144-B114-A385979F8C17}" type="slidenum">
              <a:rPr lang="en-US" smtClean="0"/>
              <a:t>4</a:t>
            </a:fld>
            <a:endParaRPr lang="en-US" dirty="0"/>
          </a:p>
        </p:txBody>
      </p:sp>
      <p:sp>
        <p:nvSpPr>
          <p:cNvPr id="4" name="Title 1"/>
          <p:cNvSpPr txBox="1">
            <a:spLocks/>
          </p:cNvSpPr>
          <p:nvPr/>
        </p:nvSpPr>
        <p:spPr>
          <a:xfrm>
            <a:off x="1408971" y="720247"/>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chemeClr val="accent5"/>
                </a:solidFill>
                <a:latin typeface="+mn-lt"/>
              </a:rPr>
              <a:t>III.	  </a:t>
            </a:r>
            <a:r>
              <a:rPr lang="en-US" b="1" dirty="0">
                <a:solidFill>
                  <a:srgbClr val="4472C4"/>
                </a:solidFill>
                <a:latin typeface="+mn-lt"/>
              </a:rPr>
              <a:t>APPROVAL O</a:t>
            </a:r>
            <a:r>
              <a:rPr lang="en-US" b="1" dirty="0">
                <a:solidFill>
                  <a:schemeClr val="accent5"/>
                </a:solidFill>
                <a:latin typeface="+mn-lt"/>
              </a:rPr>
              <a:t>F AGENDA</a:t>
            </a:r>
          </a:p>
        </p:txBody>
      </p:sp>
      <p:pic>
        <p:nvPicPr>
          <p:cNvPr id="5" name="Picture 4"/>
          <p:cNvPicPr>
            <a:picLocks noChangeAspect="1"/>
          </p:cNvPicPr>
          <p:nvPr/>
        </p:nvPicPr>
        <p:blipFill>
          <a:blip r:embed="rId2"/>
          <a:stretch>
            <a:fillRect/>
          </a:stretch>
        </p:blipFill>
        <p:spPr>
          <a:xfrm>
            <a:off x="1807401" y="2381575"/>
            <a:ext cx="3373872" cy="2440945"/>
          </a:xfrm>
          <a:prstGeom prst="rect">
            <a:avLst/>
          </a:prstGeom>
        </p:spPr>
      </p:pic>
      <p:sp>
        <p:nvSpPr>
          <p:cNvPr id="6" name="Rectangle 5"/>
          <p:cNvSpPr/>
          <p:nvPr/>
        </p:nvSpPr>
        <p:spPr>
          <a:xfrm>
            <a:off x="5623706" y="2381575"/>
            <a:ext cx="5973788" cy="1384995"/>
          </a:xfrm>
          <a:prstGeom prst="rect">
            <a:avLst/>
          </a:prstGeom>
        </p:spPr>
        <p:txBody>
          <a:bodyPr wrap="square">
            <a:spAutoFit/>
          </a:bodyPr>
          <a:lstStyle/>
          <a:p>
            <a:endParaRPr lang="en-US" sz="2800" b="1" kern="1400" dirty="0">
              <a:solidFill>
                <a:srgbClr val="000000"/>
              </a:solidFill>
              <a:latin typeface="Arial" panose="020B0604020202020204" pitchFamily="34" charset="0"/>
            </a:endParaRPr>
          </a:p>
          <a:p>
            <a:r>
              <a:rPr lang="en-US" sz="2800" b="1" kern="1400" dirty="0">
                <a:solidFill>
                  <a:srgbClr val="000000"/>
                </a:solidFill>
              </a:rPr>
              <a:t>Commission Meeting Agenda of</a:t>
            </a:r>
          </a:p>
          <a:p>
            <a:r>
              <a:rPr lang="en-US" sz="2800" b="1" kern="1400" dirty="0">
                <a:solidFill>
                  <a:srgbClr val="000000"/>
                </a:solidFill>
              </a:rPr>
              <a:t>June 10, 2022</a:t>
            </a:r>
            <a:endParaRPr lang="en-US" sz="2800" dirty="0"/>
          </a:p>
        </p:txBody>
      </p:sp>
    </p:spTree>
    <p:extLst>
      <p:ext uri="{BB962C8B-B14F-4D97-AF65-F5344CB8AC3E}">
        <p14:creationId xmlns:p14="http://schemas.microsoft.com/office/powerpoint/2010/main" val="3545576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0C5B4E-8DDD-4553-8E6F-0FDEF338F275}"/>
              </a:ext>
            </a:extLst>
          </p:cNvPr>
          <p:cNvSpPr txBox="1"/>
          <p:nvPr/>
        </p:nvSpPr>
        <p:spPr>
          <a:xfrm>
            <a:off x="6613585" y="6478435"/>
            <a:ext cx="2657475" cy="261610"/>
          </a:xfrm>
          <a:prstGeom prst="rect">
            <a:avLst/>
          </a:prstGeom>
          <a:noFill/>
        </p:spPr>
        <p:txBody>
          <a:bodyPr wrap="square" rtlCol="0">
            <a:spAutoFit/>
          </a:bodyPr>
          <a:lstStyle/>
          <a:p>
            <a:r>
              <a:rPr lang="en-US" sz="1100" dirty="0">
                <a:solidFill>
                  <a:schemeClr val="bg1">
                    <a:lumMod val="50000"/>
                  </a:schemeClr>
                </a:solidFill>
              </a:rPr>
              <a:t>Source:</a:t>
            </a:r>
          </a:p>
        </p:txBody>
      </p:sp>
      <p:sp>
        <p:nvSpPr>
          <p:cNvPr id="6" name="TextBox 5">
            <a:extLst>
              <a:ext uri="{FF2B5EF4-FFF2-40B4-BE49-F238E27FC236}">
                <a16:creationId xmlns:a16="http://schemas.microsoft.com/office/drawing/2014/main" id="{A2D54361-72E3-4433-A262-FA42D9D8C05C}"/>
              </a:ext>
            </a:extLst>
          </p:cNvPr>
          <p:cNvSpPr txBox="1"/>
          <p:nvPr/>
        </p:nvSpPr>
        <p:spPr>
          <a:xfrm>
            <a:off x="192947" y="2754546"/>
            <a:ext cx="1837189" cy="3662541"/>
          </a:xfrm>
          <a:prstGeom prst="rect">
            <a:avLst/>
          </a:prstGeom>
          <a:solidFill>
            <a:schemeClr val="bg1">
              <a:lumMod val="95000"/>
            </a:schemeClr>
          </a:solidFill>
          <a:ln>
            <a:solidFill>
              <a:schemeClr val="bg1">
                <a:lumMod val="95000"/>
              </a:schemeClr>
            </a:solidFill>
          </a:ln>
        </p:spPr>
        <p:txBody>
          <a:bodyPr wrap="square" rtlCol="0">
            <a:spAutoFit/>
          </a:bodyPr>
          <a:lstStyle/>
          <a:p>
            <a:pPr algn="ctr"/>
            <a:r>
              <a:rPr lang="en-US" sz="1400" b="1" u="sng" dirty="0"/>
              <a:t>2008 States </a:t>
            </a:r>
          </a:p>
          <a:p>
            <a:pPr algn="ctr"/>
            <a:r>
              <a:rPr lang="en-US" sz="1400" b="1" u="sng" dirty="0"/>
              <a:t>38.0% - 50.0%</a:t>
            </a:r>
          </a:p>
          <a:p>
            <a:pPr algn="ctr"/>
            <a:endParaRPr lang="en-US" sz="800" dirty="0"/>
          </a:p>
          <a:p>
            <a:pPr algn="ctr"/>
            <a:r>
              <a:rPr lang="en-US" sz="1400" dirty="0"/>
              <a:t>Montana 49.6%</a:t>
            </a:r>
          </a:p>
          <a:p>
            <a:pPr algn="ctr"/>
            <a:r>
              <a:rPr lang="en-US" sz="1400" dirty="0"/>
              <a:t>Iowa 48.3%</a:t>
            </a:r>
          </a:p>
          <a:p>
            <a:pPr algn="ctr"/>
            <a:r>
              <a:rPr lang="en-US" sz="1400" dirty="0"/>
              <a:t>South Carolina 48.1%</a:t>
            </a:r>
          </a:p>
          <a:p>
            <a:pPr algn="ctr"/>
            <a:r>
              <a:rPr lang="en-US" sz="1400" dirty="0"/>
              <a:t>Virginia 47.7%</a:t>
            </a:r>
          </a:p>
          <a:p>
            <a:pPr algn="ctr"/>
            <a:r>
              <a:rPr lang="en-US" sz="1400" dirty="0"/>
              <a:t>Maine 47.3%</a:t>
            </a:r>
          </a:p>
          <a:p>
            <a:pPr algn="ctr"/>
            <a:r>
              <a:rPr lang="en-US" sz="1400" dirty="0"/>
              <a:t>Oregon 46.9%</a:t>
            </a:r>
          </a:p>
          <a:p>
            <a:pPr algn="ctr"/>
            <a:r>
              <a:rPr lang="en-US" sz="1400" dirty="0"/>
              <a:t>West Virginia 45.2%</a:t>
            </a:r>
          </a:p>
          <a:p>
            <a:pPr algn="ctr"/>
            <a:r>
              <a:rPr lang="en-US" sz="1400" dirty="0"/>
              <a:t>Maryland 44.9%</a:t>
            </a:r>
          </a:p>
          <a:p>
            <a:pPr algn="ctr"/>
            <a:r>
              <a:rPr lang="en-US" sz="1400" dirty="0"/>
              <a:t>Minnesota 43.8%</a:t>
            </a:r>
          </a:p>
          <a:p>
            <a:pPr algn="ctr"/>
            <a:r>
              <a:rPr lang="en-US" sz="1400" dirty="0"/>
              <a:t>New Jersey 43.1%</a:t>
            </a:r>
          </a:p>
          <a:p>
            <a:pPr algn="ctr"/>
            <a:r>
              <a:rPr lang="en-US" sz="1400" dirty="0">
                <a:highlight>
                  <a:srgbClr val="FFFF00"/>
                </a:highlight>
              </a:rPr>
              <a:t>Alabama 42.7%</a:t>
            </a:r>
          </a:p>
          <a:p>
            <a:pPr algn="ctr"/>
            <a:r>
              <a:rPr lang="en-US" sz="1400" dirty="0"/>
              <a:t>Missouri 40.8%</a:t>
            </a:r>
          </a:p>
          <a:p>
            <a:pPr algn="ctr"/>
            <a:r>
              <a:rPr lang="en-US" sz="1400" dirty="0"/>
              <a:t>Massachusetts 40.3%</a:t>
            </a:r>
          </a:p>
          <a:p>
            <a:pPr algn="ctr"/>
            <a:r>
              <a:rPr lang="en-US" sz="1400" dirty="0"/>
              <a:t>Kansas 39.4%</a:t>
            </a:r>
          </a:p>
        </p:txBody>
      </p:sp>
      <p:pic>
        <p:nvPicPr>
          <p:cNvPr id="7" name="Picture 6">
            <a:extLst>
              <a:ext uri="{FF2B5EF4-FFF2-40B4-BE49-F238E27FC236}">
                <a16:creationId xmlns:a16="http://schemas.microsoft.com/office/drawing/2014/main" id="{5693F404-8610-4127-A86B-821570EC2E5F}"/>
              </a:ext>
            </a:extLst>
          </p:cNvPr>
          <p:cNvPicPr>
            <a:picLocks noChangeAspect="1"/>
          </p:cNvPicPr>
          <p:nvPr/>
        </p:nvPicPr>
        <p:blipFill rotWithShape="1">
          <a:blip r:embed="rId2"/>
          <a:srcRect l="1546" t="1720"/>
          <a:stretch/>
        </p:blipFill>
        <p:spPr>
          <a:xfrm>
            <a:off x="2208361" y="754612"/>
            <a:ext cx="9577481" cy="5924085"/>
          </a:xfrm>
          <a:prstGeom prst="rect">
            <a:avLst/>
          </a:prstGeom>
        </p:spPr>
      </p:pic>
      <p:sp>
        <p:nvSpPr>
          <p:cNvPr id="9" name="TextBox 8">
            <a:extLst>
              <a:ext uri="{FF2B5EF4-FFF2-40B4-BE49-F238E27FC236}">
                <a16:creationId xmlns:a16="http://schemas.microsoft.com/office/drawing/2014/main" id="{4683E0DE-6B1F-4054-8178-A8352A25B60A}"/>
              </a:ext>
            </a:extLst>
          </p:cNvPr>
          <p:cNvSpPr txBox="1"/>
          <p:nvPr/>
        </p:nvSpPr>
        <p:spPr>
          <a:xfrm>
            <a:off x="10326540" y="4154929"/>
            <a:ext cx="1189186" cy="430887"/>
          </a:xfrm>
          <a:prstGeom prst="rect">
            <a:avLst/>
          </a:prstGeom>
          <a:noFill/>
        </p:spPr>
        <p:txBody>
          <a:bodyPr wrap="square" rtlCol="0">
            <a:spAutoFit/>
          </a:bodyPr>
          <a:lstStyle/>
          <a:p>
            <a:r>
              <a:rPr lang="en-US" sz="1100" dirty="0">
                <a:solidFill>
                  <a:schemeClr val="bg1">
                    <a:lumMod val="50000"/>
                  </a:schemeClr>
                </a:solidFill>
              </a:rPr>
              <a:t>Note:  Data for D.C. unavailable.</a:t>
            </a:r>
          </a:p>
        </p:txBody>
      </p:sp>
      <p:sp>
        <p:nvSpPr>
          <p:cNvPr id="2" name="TextBox 1">
            <a:extLst>
              <a:ext uri="{FF2B5EF4-FFF2-40B4-BE49-F238E27FC236}">
                <a16:creationId xmlns:a16="http://schemas.microsoft.com/office/drawing/2014/main" id="{AE849B64-BF24-4629-8F04-B371FAAC1B32}"/>
              </a:ext>
            </a:extLst>
          </p:cNvPr>
          <p:cNvSpPr txBox="1"/>
          <p:nvPr/>
        </p:nvSpPr>
        <p:spPr>
          <a:xfrm>
            <a:off x="3004657" y="54438"/>
            <a:ext cx="6182686" cy="707886"/>
          </a:xfrm>
          <a:prstGeom prst="rect">
            <a:avLst/>
          </a:prstGeom>
          <a:noFill/>
        </p:spPr>
        <p:txBody>
          <a:bodyPr wrap="square" rtlCol="0">
            <a:spAutoFit/>
          </a:bodyPr>
          <a:lstStyle/>
          <a:p>
            <a:pPr algn="ctr"/>
            <a:r>
              <a:rPr lang="en-US" sz="4000" b="1" dirty="0">
                <a:solidFill>
                  <a:srgbClr val="0070C0"/>
                </a:solidFill>
              </a:rPr>
              <a:t>Student Share 2008</a:t>
            </a:r>
          </a:p>
        </p:txBody>
      </p:sp>
      <p:sp>
        <p:nvSpPr>
          <p:cNvPr id="8" name="TextBox 7">
            <a:extLst>
              <a:ext uri="{FF2B5EF4-FFF2-40B4-BE49-F238E27FC236}">
                <a16:creationId xmlns:a16="http://schemas.microsoft.com/office/drawing/2014/main" id="{D33D10E1-23B3-4235-9C57-175E096433F6}"/>
              </a:ext>
            </a:extLst>
          </p:cNvPr>
          <p:cNvSpPr txBox="1"/>
          <p:nvPr/>
        </p:nvSpPr>
        <p:spPr>
          <a:xfrm>
            <a:off x="192947" y="6469347"/>
            <a:ext cx="5254091" cy="307777"/>
          </a:xfrm>
          <a:prstGeom prst="rect">
            <a:avLst/>
          </a:prstGeom>
          <a:noFill/>
        </p:spPr>
        <p:txBody>
          <a:bodyPr wrap="square" rtlCol="0">
            <a:spAutoFit/>
          </a:bodyPr>
          <a:lstStyle/>
          <a:p>
            <a:r>
              <a:rPr lang="en-US" sz="1400" dirty="0">
                <a:solidFill>
                  <a:schemeClr val="bg1">
                    <a:lumMod val="50000"/>
                  </a:schemeClr>
                </a:solidFill>
              </a:rPr>
              <a:t>Source:  SHEF Report 2020.</a:t>
            </a:r>
            <a:endParaRPr lang="en-US" sz="1400" dirty="0"/>
          </a:p>
        </p:txBody>
      </p:sp>
    </p:spTree>
    <p:extLst>
      <p:ext uri="{BB962C8B-B14F-4D97-AF65-F5344CB8AC3E}">
        <p14:creationId xmlns:p14="http://schemas.microsoft.com/office/powerpoint/2010/main" val="27774158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79703D-555E-43FE-BACA-BA987F5E3B34}"/>
              </a:ext>
            </a:extLst>
          </p:cNvPr>
          <p:cNvPicPr>
            <a:picLocks noChangeAspect="1"/>
          </p:cNvPicPr>
          <p:nvPr/>
        </p:nvPicPr>
        <p:blipFill rotWithShape="1">
          <a:blip r:embed="rId2"/>
          <a:srcRect b="630"/>
          <a:stretch/>
        </p:blipFill>
        <p:spPr>
          <a:xfrm>
            <a:off x="2047335" y="665549"/>
            <a:ext cx="9746201" cy="5927371"/>
          </a:xfrm>
          <a:prstGeom prst="rect">
            <a:avLst/>
          </a:prstGeom>
        </p:spPr>
      </p:pic>
      <p:sp>
        <p:nvSpPr>
          <p:cNvPr id="3" name="TextBox 2">
            <a:extLst>
              <a:ext uri="{FF2B5EF4-FFF2-40B4-BE49-F238E27FC236}">
                <a16:creationId xmlns:a16="http://schemas.microsoft.com/office/drawing/2014/main" id="{C08B9892-0615-40AE-9BCD-5AE7AC4F9CCA}"/>
              </a:ext>
            </a:extLst>
          </p:cNvPr>
          <p:cNvSpPr txBox="1"/>
          <p:nvPr/>
        </p:nvSpPr>
        <p:spPr>
          <a:xfrm>
            <a:off x="201283" y="3032817"/>
            <a:ext cx="1846052" cy="2585323"/>
          </a:xfrm>
          <a:prstGeom prst="rect">
            <a:avLst/>
          </a:prstGeom>
          <a:solidFill>
            <a:schemeClr val="bg1">
              <a:lumMod val="95000"/>
            </a:schemeClr>
          </a:solidFill>
          <a:ln>
            <a:solidFill>
              <a:schemeClr val="bg1">
                <a:lumMod val="95000"/>
              </a:schemeClr>
            </a:solidFill>
          </a:ln>
        </p:spPr>
        <p:txBody>
          <a:bodyPr wrap="square" rtlCol="0">
            <a:spAutoFit/>
          </a:bodyPr>
          <a:lstStyle/>
          <a:p>
            <a:pPr algn="ctr"/>
            <a:r>
              <a:rPr lang="en-US" sz="1400" b="1" u="sng" dirty="0"/>
              <a:t>2021 States </a:t>
            </a:r>
          </a:p>
          <a:p>
            <a:pPr algn="ctr"/>
            <a:r>
              <a:rPr lang="en-US" sz="1400" b="1" u="sng" dirty="0"/>
              <a:t>62.0% - 71.0%</a:t>
            </a:r>
          </a:p>
          <a:p>
            <a:pPr algn="ctr"/>
            <a:endParaRPr lang="en-US" sz="800" dirty="0"/>
          </a:p>
          <a:p>
            <a:pPr algn="ctr"/>
            <a:r>
              <a:rPr lang="en-US" sz="1400" dirty="0"/>
              <a:t>Delaware 70.8%</a:t>
            </a:r>
          </a:p>
          <a:p>
            <a:pPr algn="ctr"/>
            <a:r>
              <a:rPr lang="en-US" sz="1400" dirty="0"/>
              <a:t>Vermont 69.7%</a:t>
            </a:r>
          </a:p>
          <a:p>
            <a:pPr algn="ctr"/>
            <a:r>
              <a:rPr lang="en-US" sz="1400" dirty="0"/>
              <a:t>New Hampshire 68.4%</a:t>
            </a:r>
          </a:p>
          <a:p>
            <a:pPr algn="ctr"/>
            <a:r>
              <a:rPr lang="en-US" sz="1400" dirty="0">
                <a:highlight>
                  <a:srgbClr val="FFFF00"/>
                </a:highlight>
              </a:rPr>
              <a:t>Alabama 66.9%</a:t>
            </a:r>
          </a:p>
          <a:p>
            <a:pPr algn="ctr"/>
            <a:r>
              <a:rPr lang="en-US" sz="1400" dirty="0"/>
              <a:t>Colorado 65.4%</a:t>
            </a:r>
          </a:p>
          <a:p>
            <a:pPr algn="ctr"/>
            <a:r>
              <a:rPr lang="en-US" sz="1400" dirty="0"/>
              <a:t>Michigan 64.5%</a:t>
            </a:r>
          </a:p>
          <a:p>
            <a:pPr algn="ctr"/>
            <a:r>
              <a:rPr lang="en-US" sz="1400" dirty="0"/>
              <a:t>Pennsylvania 64.0%</a:t>
            </a:r>
          </a:p>
          <a:p>
            <a:pPr algn="ctr"/>
            <a:r>
              <a:rPr lang="en-US" sz="1400" dirty="0"/>
              <a:t>Indiana 62.8%</a:t>
            </a:r>
          </a:p>
          <a:p>
            <a:pPr algn="ctr"/>
            <a:r>
              <a:rPr lang="en-US" sz="1400" dirty="0"/>
              <a:t>Iowa 62.4%</a:t>
            </a:r>
          </a:p>
        </p:txBody>
      </p:sp>
      <p:sp>
        <p:nvSpPr>
          <p:cNvPr id="4" name="TextBox 3">
            <a:extLst>
              <a:ext uri="{FF2B5EF4-FFF2-40B4-BE49-F238E27FC236}">
                <a16:creationId xmlns:a16="http://schemas.microsoft.com/office/drawing/2014/main" id="{F26D96F7-CA83-4792-95F5-66D086B943B8}"/>
              </a:ext>
            </a:extLst>
          </p:cNvPr>
          <p:cNvSpPr txBox="1"/>
          <p:nvPr/>
        </p:nvSpPr>
        <p:spPr>
          <a:xfrm>
            <a:off x="6613585" y="6478435"/>
            <a:ext cx="2657475" cy="261610"/>
          </a:xfrm>
          <a:prstGeom prst="rect">
            <a:avLst/>
          </a:prstGeom>
          <a:noFill/>
        </p:spPr>
        <p:txBody>
          <a:bodyPr wrap="square" rtlCol="0">
            <a:spAutoFit/>
          </a:bodyPr>
          <a:lstStyle/>
          <a:p>
            <a:r>
              <a:rPr lang="en-US" sz="1100" dirty="0">
                <a:solidFill>
                  <a:schemeClr val="bg1">
                    <a:lumMod val="50000"/>
                  </a:schemeClr>
                </a:solidFill>
              </a:rPr>
              <a:t>Source:</a:t>
            </a:r>
          </a:p>
        </p:txBody>
      </p:sp>
      <p:pic>
        <p:nvPicPr>
          <p:cNvPr id="5" name="Picture 4">
            <a:extLst>
              <a:ext uri="{FF2B5EF4-FFF2-40B4-BE49-F238E27FC236}">
                <a16:creationId xmlns:a16="http://schemas.microsoft.com/office/drawing/2014/main" id="{38E9D5D6-1B02-471C-9756-7F4F8B35249F}"/>
              </a:ext>
            </a:extLst>
          </p:cNvPr>
          <p:cNvPicPr>
            <a:picLocks noChangeAspect="1"/>
          </p:cNvPicPr>
          <p:nvPr/>
        </p:nvPicPr>
        <p:blipFill>
          <a:blip r:embed="rId3"/>
          <a:stretch>
            <a:fillRect/>
          </a:stretch>
        </p:blipFill>
        <p:spPr>
          <a:xfrm>
            <a:off x="1857292" y="5831653"/>
            <a:ext cx="8040222" cy="428685"/>
          </a:xfrm>
          <a:prstGeom prst="rect">
            <a:avLst/>
          </a:prstGeom>
        </p:spPr>
      </p:pic>
      <p:sp>
        <p:nvSpPr>
          <p:cNvPr id="8" name="Rectangle 7">
            <a:extLst>
              <a:ext uri="{FF2B5EF4-FFF2-40B4-BE49-F238E27FC236}">
                <a16:creationId xmlns:a16="http://schemas.microsoft.com/office/drawing/2014/main" id="{82026939-1287-4ACD-BEBB-4B966BBA7735}"/>
              </a:ext>
            </a:extLst>
          </p:cNvPr>
          <p:cNvSpPr/>
          <p:nvPr/>
        </p:nvSpPr>
        <p:spPr>
          <a:xfrm>
            <a:off x="6694415" y="6564546"/>
            <a:ext cx="486561" cy="175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8DA6504-5699-44D6-BB7A-AD2340289D43}"/>
              </a:ext>
            </a:extLst>
          </p:cNvPr>
          <p:cNvSpPr txBox="1"/>
          <p:nvPr/>
        </p:nvSpPr>
        <p:spPr>
          <a:xfrm>
            <a:off x="201283" y="6391899"/>
            <a:ext cx="5254091" cy="307777"/>
          </a:xfrm>
          <a:prstGeom prst="rect">
            <a:avLst/>
          </a:prstGeom>
          <a:noFill/>
        </p:spPr>
        <p:txBody>
          <a:bodyPr wrap="square" rtlCol="0">
            <a:spAutoFit/>
          </a:bodyPr>
          <a:lstStyle/>
          <a:p>
            <a:r>
              <a:rPr lang="en-US" sz="1400" dirty="0">
                <a:solidFill>
                  <a:schemeClr val="bg1">
                    <a:lumMod val="50000"/>
                  </a:schemeClr>
                </a:solidFill>
              </a:rPr>
              <a:t>Source:  Embargoed SHEF Report 2021</a:t>
            </a:r>
            <a:endParaRPr lang="en-US" sz="1400" dirty="0"/>
          </a:p>
        </p:txBody>
      </p:sp>
      <p:sp>
        <p:nvSpPr>
          <p:cNvPr id="11" name="TextBox 10">
            <a:extLst>
              <a:ext uri="{FF2B5EF4-FFF2-40B4-BE49-F238E27FC236}">
                <a16:creationId xmlns:a16="http://schemas.microsoft.com/office/drawing/2014/main" id="{040E1630-30D3-4119-BAF2-D94F3FDEDE76}"/>
              </a:ext>
            </a:extLst>
          </p:cNvPr>
          <p:cNvSpPr txBox="1"/>
          <p:nvPr/>
        </p:nvSpPr>
        <p:spPr>
          <a:xfrm>
            <a:off x="3004657" y="54438"/>
            <a:ext cx="6182686" cy="707886"/>
          </a:xfrm>
          <a:prstGeom prst="rect">
            <a:avLst/>
          </a:prstGeom>
          <a:noFill/>
        </p:spPr>
        <p:txBody>
          <a:bodyPr wrap="square" rtlCol="0">
            <a:spAutoFit/>
          </a:bodyPr>
          <a:lstStyle/>
          <a:p>
            <a:pPr algn="ctr"/>
            <a:r>
              <a:rPr lang="en-US" sz="4000" b="1" dirty="0">
                <a:solidFill>
                  <a:srgbClr val="0070C0"/>
                </a:solidFill>
              </a:rPr>
              <a:t>Student Share 2021</a:t>
            </a:r>
          </a:p>
        </p:txBody>
      </p:sp>
    </p:spTree>
    <p:extLst>
      <p:ext uri="{BB962C8B-B14F-4D97-AF65-F5344CB8AC3E}">
        <p14:creationId xmlns:p14="http://schemas.microsoft.com/office/powerpoint/2010/main" val="42709940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826154" y="705017"/>
            <a:ext cx="8539692" cy="1365222"/>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b="1" dirty="0">
                <a:solidFill>
                  <a:srgbClr val="4472C4"/>
                </a:solidFill>
                <a:latin typeface="+mn-lt"/>
              </a:rPr>
              <a:t>VII</a:t>
            </a:r>
            <a:r>
              <a:rPr kumimoji="0" lang="en-US" b="1" i="0" u="none" strike="noStrike" kern="1200" cap="all" spc="0" normalizeH="0" baseline="0" noProof="0" dirty="0">
                <a:ln>
                  <a:noFill/>
                </a:ln>
                <a:solidFill>
                  <a:srgbClr val="4472C4"/>
                </a:solidFill>
                <a:effectLst/>
                <a:uLnTx/>
                <a:uFillTx/>
                <a:latin typeface="+mn-lt"/>
              </a:rPr>
              <a:t>.   DISCUSSION</a:t>
            </a:r>
            <a:r>
              <a:rPr kumimoji="0" lang="en-US" b="1" i="0" u="none" strike="noStrike" kern="1200" cap="all" spc="300" normalizeH="0" baseline="0" noProof="0" dirty="0">
                <a:ln>
                  <a:noFill/>
                </a:ln>
                <a:solidFill>
                  <a:srgbClr val="4472C4"/>
                </a:solidFill>
                <a:effectLst/>
                <a:uLnTx/>
                <a:uFillTx/>
                <a:latin typeface="+mn-lt"/>
              </a:rPr>
              <a:t> </a:t>
            </a:r>
            <a:r>
              <a:rPr kumimoji="0" lang="en-US" b="1" i="0" u="none" strike="noStrike" kern="1200" cap="all" spc="0" normalizeH="0" baseline="0" noProof="0" dirty="0">
                <a:ln>
                  <a:noFill/>
                </a:ln>
                <a:solidFill>
                  <a:srgbClr val="4472C4"/>
                </a:solidFill>
                <a:effectLst/>
                <a:uLnTx/>
                <a:uFillTx/>
                <a:latin typeface="+mn-lt"/>
              </a:rPr>
              <a:t>ITEMS</a:t>
            </a:r>
            <a:br>
              <a:rPr kumimoji="0" lang="en-US" b="1" i="0" u="none" strike="noStrike" kern="1200" cap="all" spc="0" normalizeH="0" baseline="0" noProof="0" dirty="0">
                <a:ln>
                  <a:noFill/>
                </a:ln>
                <a:solidFill>
                  <a:srgbClr val="0070C0"/>
                </a:solidFill>
                <a:effectLst/>
                <a:uLnTx/>
                <a:uFillTx/>
                <a:latin typeface="+mn-lt"/>
              </a:rPr>
            </a:br>
            <a:r>
              <a:rPr kumimoji="0" lang="en-US" b="1" i="0" u="none" strike="noStrike" kern="1200" cap="all" spc="0" normalizeH="0" baseline="0" noProof="0" dirty="0">
                <a:ln>
                  <a:noFill/>
                </a:ln>
                <a:solidFill>
                  <a:srgbClr val="00B0F0"/>
                </a:solidFill>
                <a:effectLst/>
                <a:uLnTx/>
                <a:uFillTx/>
                <a:latin typeface="Tw Cen MT"/>
                <a:ea typeface="+mj-ea"/>
                <a:cs typeface="+mj-cs"/>
              </a:rPr>
              <a:t> </a:t>
            </a:r>
            <a:endParaRPr kumimoji="0" lang="en-US" b="0" i="0" u="none" strike="noStrike" kern="1200" cap="all" spc="0" normalizeH="0" baseline="0" noProof="0" dirty="0">
              <a:ln>
                <a:noFill/>
              </a:ln>
              <a:solidFill>
                <a:srgbClr val="4F271C"/>
              </a:solidFill>
              <a:effectLst/>
              <a:uLnTx/>
              <a:uFillTx/>
              <a:latin typeface="Tw Cen MT"/>
              <a:ea typeface="+mj-ea"/>
              <a:cs typeface="+mj-cs"/>
            </a:endParaRPr>
          </a:p>
        </p:txBody>
      </p:sp>
      <p:pic>
        <p:nvPicPr>
          <p:cNvPr id="3" name="Picture 2">
            <a:extLst>
              <a:ext uri="{FF2B5EF4-FFF2-40B4-BE49-F238E27FC236}">
                <a16:creationId xmlns:a16="http://schemas.microsoft.com/office/drawing/2014/main" id="{8BCCD765-BD88-4206-845B-50E794B6C1CB}"/>
              </a:ext>
            </a:extLst>
          </p:cNvPr>
          <p:cNvPicPr>
            <a:picLocks noChangeAspect="1"/>
          </p:cNvPicPr>
          <p:nvPr/>
        </p:nvPicPr>
        <p:blipFill>
          <a:blip r:embed="rId3"/>
          <a:stretch>
            <a:fillRect/>
          </a:stretch>
        </p:blipFill>
        <p:spPr>
          <a:xfrm>
            <a:off x="3395238" y="1798864"/>
            <a:ext cx="5401524" cy="3493311"/>
          </a:xfrm>
          <a:prstGeom prst="rect">
            <a:avLst/>
          </a:prstGeom>
        </p:spPr>
      </p:pic>
      <p:sp>
        <p:nvSpPr>
          <p:cNvPr id="4" name="Slide Number Placeholder 5">
            <a:extLst>
              <a:ext uri="{FF2B5EF4-FFF2-40B4-BE49-F238E27FC236}">
                <a16:creationId xmlns:a16="http://schemas.microsoft.com/office/drawing/2014/main" id="{2F2A1D27-07EB-4E06-B36A-5C593E6928E0}"/>
              </a:ext>
            </a:extLst>
          </p:cNvPr>
          <p:cNvSpPr>
            <a:spLocks noGrp="1"/>
          </p:cNvSpPr>
          <p:nvPr>
            <p:ph type="sldNum" sz="quarter" idx="12"/>
          </p:nvPr>
        </p:nvSpPr>
        <p:spPr>
          <a:xfrm>
            <a:off x="8610600" y="6356350"/>
            <a:ext cx="2743200" cy="365125"/>
          </a:xfrm>
        </p:spPr>
        <p:txBody>
          <a:bodyPr/>
          <a:lstStyle/>
          <a:p>
            <a:fld id="{15C3AF50-45D8-4144-B114-A385979F8C17}" type="slidenum">
              <a:rPr lang="en-US" smtClean="0"/>
              <a:t>42</a:t>
            </a:fld>
            <a:endParaRPr lang="en-US" dirty="0"/>
          </a:p>
        </p:txBody>
      </p:sp>
    </p:spTree>
    <p:extLst>
      <p:ext uri="{BB962C8B-B14F-4D97-AF65-F5344CB8AC3E}">
        <p14:creationId xmlns:p14="http://schemas.microsoft.com/office/powerpoint/2010/main" val="29934222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697E91-691D-4FCB-8CB7-EF4494758EA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3520706" y="2933023"/>
            <a:ext cx="5541037" cy="2964194"/>
          </a:xfrm>
          <a:prstGeom prst="rect">
            <a:avLst/>
          </a:prstGeom>
        </p:spPr>
      </p:pic>
      <p:sp>
        <p:nvSpPr>
          <p:cNvPr id="3" name="TextBox 2">
            <a:extLst>
              <a:ext uri="{FF2B5EF4-FFF2-40B4-BE49-F238E27FC236}">
                <a16:creationId xmlns:a16="http://schemas.microsoft.com/office/drawing/2014/main" id="{5922A27D-5791-48AC-8DC8-2DEDA36607F2}"/>
              </a:ext>
            </a:extLst>
          </p:cNvPr>
          <p:cNvSpPr txBox="1"/>
          <p:nvPr/>
        </p:nvSpPr>
        <p:spPr>
          <a:xfrm>
            <a:off x="1737476" y="456555"/>
            <a:ext cx="8717043" cy="18774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Calibri" panose="020F0502020204030204"/>
                <a:ea typeface="+mn-ea"/>
                <a:cs typeface="+mn-cs"/>
              </a:rPr>
              <a:t>2022 ACHE Legislative Session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4472C4"/>
                </a:solidFill>
                <a:effectLst/>
                <a:uLnTx/>
                <a:uFillTx/>
                <a:latin typeface="Calibri" panose="020F0502020204030204"/>
                <a:ea typeface="+mn-ea"/>
                <a:cs typeface="+mn-cs"/>
              </a:rPr>
              <a:t>Presented by: Mrs. Margaret Gunter</a:t>
            </a:r>
          </a:p>
        </p:txBody>
      </p:sp>
      <p:sp>
        <p:nvSpPr>
          <p:cNvPr id="4" name="Slide Number Placeholder 5">
            <a:extLst>
              <a:ext uri="{FF2B5EF4-FFF2-40B4-BE49-F238E27FC236}">
                <a16:creationId xmlns:a16="http://schemas.microsoft.com/office/drawing/2014/main" id="{5233C501-87F0-4010-82DB-BC73A708327C}"/>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735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F5C58E-D157-4175-BAC4-F363B8A6053D}"/>
              </a:ext>
            </a:extLst>
          </p:cNvPr>
          <p:cNvSpPr txBox="1"/>
          <p:nvPr/>
        </p:nvSpPr>
        <p:spPr>
          <a:xfrm>
            <a:off x="535208" y="1747303"/>
            <a:ext cx="7284817" cy="4708981"/>
          </a:xfrm>
          <a:prstGeom prst="rect">
            <a:avLst/>
          </a:prstGeom>
          <a:noFill/>
        </p:spPr>
        <p:txBody>
          <a:bodyPr wrap="square" rtlCol="0">
            <a:spAutoFit/>
          </a:bodyPr>
          <a:lstStyle/>
          <a:p>
            <a:pPr marL="285750" lvl="0" indent="-285750">
              <a:spcAft>
                <a:spcPts val="1200"/>
              </a:spcAft>
              <a:buFont typeface="Arial" panose="020B0604020202020204" pitchFamily="34" charset="0"/>
              <a:buChar char="•"/>
            </a:pPr>
            <a:r>
              <a:rPr lang="en-US" sz="2700" b="1" dirty="0">
                <a:solidFill>
                  <a:srgbClr val="0070C0"/>
                </a:solidFill>
              </a:rPr>
              <a:t>Expands participation by governmental bodies in meetings by electronic communication </a:t>
            </a:r>
          </a:p>
          <a:p>
            <a:pPr marL="285750" lvl="0" indent="-285750">
              <a:spcAft>
                <a:spcPts val="1200"/>
              </a:spcAft>
              <a:buFont typeface="Arial" panose="020B0604020202020204" pitchFamily="34" charset="0"/>
              <a:buChar char="•"/>
            </a:pPr>
            <a:r>
              <a:rPr lang="en-US" sz="2700" b="1" dirty="0">
                <a:solidFill>
                  <a:srgbClr val="0070C0"/>
                </a:solidFill>
              </a:rPr>
              <a:t>Members of the public must have access to hear the meeting</a:t>
            </a:r>
          </a:p>
          <a:p>
            <a:pPr marL="285750" lvl="0" indent="-285750">
              <a:spcAft>
                <a:spcPts val="1200"/>
              </a:spcAft>
              <a:buFont typeface="Arial" panose="020B0604020202020204" pitchFamily="34" charset="0"/>
              <a:buChar char="•"/>
            </a:pPr>
            <a:r>
              <a:rPr lang="en-US" sz="2700" b="1" dirty="0">
                <a:solidFill>
                  <a:srgbClr val="0070C0"/>
                </a:solidFill>
              </a:rPr>
              <a:t>Any board member participating virtually may not claim reimbursement for expenses relating to the meeting, including mileage and per diem  </a:t>
            </a:r>
          </a:p>
          <a:p>
            <a:pPr marL="285750" lvl="0" indent="-285750">
              <a:spcAft>
                <a:spcPts val="1200"/>
              </a:spcAft>
              <a:buFont typeface="Arial" panose="020B0604020202020204" pitchFamily="34" charset="0"/>
              <a:buChar char="•"/>
            </a:pPr>
            <a:r>
              <a:rPr lang="en-US" sz="2700" b="1" dirty="0">
                <a:solidFill>
                  <a:srgbClr val="C00000"/>
                </a:solidFill>
              </a:rPr>
              <a:t>At least three members</a:t>
            </a:r>
            <a:r>
              <a:rPr lang="en-US" sz="2700" b="1" dirty="0">
                <a:solidFill>
                  <a:srgbClr val="0070C0"/>
                </a:solidFill>
              </a:rPr>
              <a:t>, or a majority of a quorum of members, whichever is less, </a:t>
            </a:r>
            <a:r>
              <a:rPr lang="en-US" sz="2700" b="1" dirty="0">
                <a:solidFill>
                  <a:srgbClr val="C00000"/>
                </a:solidFill>
              </a:rPr>
              <a:t>must be physically present</a:t>
            </a:r>
          </a:p>
        </p:txBody>
      </p:sp>
      <p:sp>
        <p:nvSpPr>
          <p:cNvPr id="3" name="TextBox 2">
            <a:extLst>
              <a:ext uri="{FF2B5EF4-FFF2-40B4-BE49-F238E27FC236}">
                <a16:creationId xmlns:a16="http://schemas.microsoft.com/office/drawing/2014/main" id="{587C75D3-9C9D-4315-9ABD-798458ABC4B0}"/>
              </a:ext>
            </a:extLst>
          </p:cNvPr>
          <p:cNvSpPr txBox="1"/>
          <p:nvPr/>
        </p:nvSpPr>
        <p:spPr>
          <a:xfrm>
            <a:off x="0" y="269975"/>
            <a:ext cx="12192000" cy="1661993"/>
          </a:xfrm>
          <a:prstGeom prst="rect">
            <a:avLst/>
          </a:prstGeom>
          <a:noFill/>
        </p:spPr>
        <p:txBody>
          <a:bodyPr wrap="square" rtlCol="0">
            <a:spAutoFit/>
          </a:bodyPr>
          <a:lstStyle/>
          <a:p>
            <a:pPr algn="ctr"/>
            <a:r>
              <a:rPr lang="en-US" sz="4200" b="1" dirty="0">
                <a:solidFill>
                  <a:srgbClr val="0070C0"/>
                </a:solidFill>
              </a:rPr>
              <a:t>Virtual Meetings</a:t>
            </a:r>
          </a:p>
          <a:p>
            <a:pPr algn="ctr"/>
            <a:r>
              <a:rPr lang="en-US" sz="4200" b="1" dirty="0">
                <a:solidFill>
                  <a:srgbClr val="0070C0"/>
                </a:solidFill>
              </a:rPr>
              <a:t>Act #2022-421</a:t>
            </a:r>
          </a:p>
          <a:p>
            <a:endParaRPr lang="en-US" dirty="0"/>
          </a:p>
        </p:txBody>
      </p:sp>
      <p:pic>
        <p:nvPicPr>
          <p:cNvPr id="4" name="Picture 3">
            <a:extLst>
              <a:ext uri="{FF2B5EF4-FFF2-40B4-BE49-F238E27FC236}">
                <a16:creationId xmlns:a16="http://schemas.microsoft.com/office/drawing/2014/main" id="{80599317-73AC-4107-A272-D352AF738422}"/>
              </a:ext>
            </a:extLst>
          </p:cNvPr>
          <p:cNvPicPr>
            <a:picLocks noChangeAspect="1"/>
          </p:cNvPicPr>
          <p:nvPr/>
        </p:nvPicPr>
        <p:blipFill>
          <a:blip r:embed="rId2"/>
          <a:stretch>
            <a:fillRect/>
          </a:stretch>
        </p:blipFill>
        <p:spPr>
          <a:xfrm>
            <a:off x="8380192" y="1904882"/>
            <a:ext cx="3181350" cy="2952750"/>
          </a:xfrm>
          <a:prstGeom prst="rect">
            <a:avLst/>
          </a:prstGeom>
        </p:spPr>
      </p:pic>
      <p:pic>
        <p:nvPicPr>
          <p:cNvPr id="5" name="Picture 4">
            <a:extLst>
              <a:ext uri="{FF2B5EF4-FFF2-40B4-BE49-F238E27FC236}">
                <a16:creationId xmlns:a16="http://schemas.microsoft.com/office/drawing/2014/main" id="{BD9B1996-92B8-421D-8ECC-57657DD5D76B}"/>
              </a:ext>
            </a:extLst>
          </p:cNvPr>
          <p:cNvPicPr>
            <a:picLocks noChangeAspect="1"/>
          </p:cNvPicPr>
          <p:nvPr/>
        </p:nvPicPr>
        <p:blipFill>
          <a:blip r:embed="rId2"/>
          <a:stretch>
            <a:fillRect/>
          </a:stretch>
        </p:blipFill>
        <p:spPr>
          <a:xfrm>
            <a:off x="8380192" y="3381257"/>
            <a:ext cx="3181350" cy="2952750"/>
          </a:xfrm>
          <a:prstGeom prst="rect">
            <a:avLst/>
          </a:prstGeom>
        </p:spPr>
      </p:pic>
    </p:spTree>
    <p:extLst>
      <p:ext uri="{BB962C8B-B14F-4D97-AF65-F5344CB8AC3E}">
        <p14:creationId xmlns:p14="http://schemas.microsoft.com/office/powerpoint/2010/main" val="1352520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F1CC5A-387D-471F-A6C3-D8865233AF8F}"/>
              </a:ext>
            </a:extLst>
          </p:cNvPr>
          <p:cNvSpPr txBox="1"/>
          <p:nvPr/>
        </p:nvSpPr>
        <p:spPr>
          <a:xfrm>
            <a:off x="7286625" y="2061115"/>
            <a:ext cx="4107178" cy="4124206"/>
          </a:xfrm>
          <a:prstGeom prst="rect">
            <a:avLst/>
          </a:prstGeom>
          <a:solidFill>
            <a:schemeClr val="accent1">
              <a:lumMod val="50000"/>
            </a:schemeClr>
          </a:solidFill>
        </p:spPr>
        <p:txBody>
          <a:bodyPr wrap="square" rtlCol="0">
            <a:spAutoFit/>
          </a:bodyPr>
          <a:lstStyle/>
          <a:p>
            <a:r>
              <a:rPr lang="en-US" sz="2800" i="1" dirty="0">
                <a:solidFill>
                  <a:schemeClr val="bg1"/>
                </a:solidFill>
              </a:rPr>
              <a:t>“The 2022-23 education budget provides a substantial amount of funding that will allow us the opportunity to address several critical educational needs across the state.”</a:t>
            </a:r>
          </a:p>
          <a:p>
            <a:pPr algn="r"/>
            <a:br>
              <a:rPr lang="en-US" sz="2400" i="1" dirty="0">
                <a:solidFill>
                  <a:schemeClr val="bg1"/>
                </a:solidFill>
              </a:rPr>
            </a:br>
            <a:r>
              <a:rPr lang="en-US" sz="2400" i="1" dirty="0">
                <a:solidFill>
                  <a:schemeClr val="bg1"/>
                </a:solidFill>
              </a:rPr>
              <a:t>- </a:t>
            </a:r>
            <a:r>
              <a:rPr lang="en-US" dirty="0">
                <a:solidFill>
                  <a:schemeClr val="bg1"/>
                </a:solidFill>
              </a:rPr>
              <a:t>Senate Finance/Taxation Education Chairman Arthur Orr </a:t>
            </a:r>
          </a:p>
        </p:txBody>
      </p:sp>
      <p:sp>
        <p:nvSpPr>
          <p:cNvPr id="3" name="TextBox 2">
            <a:extLst>
              <a:ext uri="{FF2B5EF4-FFF2-40B4-BE49-F238E27FC236}">
                <a16:creationId xmlns:a16="http://schemas.microsoft.com/office/drawing/2014/main" id="{A7CFD222-5D5C-4A5B-ABA3-7F1914F61721}"/>
              </a:ext>
            </a:extLst>
          </p:cNvPr>
          <p:cNvSpPr txBox="1"/>
          <p:nvPr/>
        </p:nvSpPr>
        <p:spPr>
          <a:xfrm>
            <a:off x="0" y="389454"/>
            <a:ext cx="12191999" cy="1200329"/>
          </a:xfrm>
          <a:prstGeom prst="rect">
            <a:avLst/>
          </a:prstGeom>
          <a:noFill/>
        </p:spPr>
        <p:txBody>
          <a:bodyPr wrap="square" rtlCol="0">
            <a:spAutoFit/>
          </a:bodyPr>
          <a:lstStyle/>
          <a:p>
            <a:pPr algn="ctr"/>
            <a:r>
              <a:rPr lang="en-US" sz="4000" b="1" dirty="0">
                <a:solidFill>
                  <a:srgbClr val="0070C0"/>
                </a:solidFill>
              </a:rPr>
              <a:t>Education Budget </a:t>
            </a:r>
          </a:p>
          <a:p>
            <a:pPr algn="ctr">
              <a:defRPr/>
            </a:pPr>
            <a:r>
              <a:rPr lang="en-US" sz="3200" b="1" dirty="0">
                <a:solidFill>
                  <a:srgbClr val="C00000"/>
                </a:solidFill>
              </a:rPr>
              <a:t>$8.26 Billion</a:t>
            </a:r>
          </a:p>
        </p:txBody>
      </p:sp>
      <p:sp>
        <p:nvSpPr>
          <p:cNvPr id="4" name="TextBox 3">
            <a:extLst>
              <a:ext uri="{FF2B5EF4-FFF2-40B4-BE49-F238E27FC236}">
                <a16:creationId xmlns:a16="http://schemas.microsoft.com/office/drawing/2014/main" id="{516991C6-01F3-4C26-85FC-6190B72CA325}"/>
              </a:ext>
            </a:extLst>
          </p:cNvPr>
          <p:cNvSpPr txBox="1"/>
          <p:nvPr/>
        </p:nvSpPr>
        <p:spPr>
          <a:xfrm>
            <a:off x="579122" y="1928842"/>
            <a:ext cx="5935978" cy="4539704"/>
          </a:xfrm>
          <a:prstGeom prst="rect">
            <a:avLst/>
          </a:prstGeom>
          <a:noFill/>
        </p:spPr>
        <p:txBody>
          <a:bodyPr wrap="square" rtlCol="0">
            <a:spAutoFit/>
          </a:bodyPr>
          <a:lstStyle/>
          <a:p>
            <a:pPr algn="ctr">
              <a:spcAft>
                <a:spcPts val="600"/>
              </a:spcAft>
            </a:pPr>
            <a:r>
              <a:rPr lang="en-US" sz="2800" dirty="0">
                <a:solidFill>
                  <a:srgbClr val="0070C0"/>
                </a:solidFill>
              </a:rPr>
              <a:t>Act #2022-393</a:t>
            </a:r>
          </a:p>
          <a:p>
            <a:pPr marL="285750" indent="-285750">
              <a:spcAft>
                <a:spcPts val="1200"/>
              </a:spcAft>
              <a:buFont typeface="Arial" panose="020B0604020202020204" pitchFamily="34" charset="0"/>
              <a:buChar char="•"/>
            </a:pPr>
            <a:r>
              <a:rPr lang="en-US" sz="2400" dirty="0">
                <a:solidFill>
                  <a:srgbClr val="0070C0"/>
                </a:solidFill>
              </a:rPr>
              <a:t>32% increase for ACHE  (4% for O&amp;M) </a:t>
            </a:r>
          </a:p>
          <a:p>
            <a:pPr marL="285750" lvl="0" indent="-285750">
              <a:spcAft>
                <a:spcPts val="1200"/>
              </a:spcAft>
              <a:buFont typeface="Arial" panose="020B0604020202020204" pitchFamily="34" charset="0"/>
              <a:buChar char="•"/>
            </a:pPr>
            <a:r>
              <a:rPr lang="en-US" sz="2400" dirty="0">
                <a:solidFill>
                  <a:srgbClr val="0070C0"/>
                </a:solidFill>
              </a:rPr>
              <a:t>9.71% increase for the Alabama Community College System </a:t>
            </a:r>
          </a:p>
          <a:p>
            <a:pPr marL="285750" lvl="0" indent="-285750">
              <a:spcAft>
                <a:spcPts val="1200"/>
              </a:spcAft>
              <a:buFont typeface="Arial" panose="020B0604020202020204" pitchFamily="34" charset="0"/>
              <a:buChar char="•"/>
            </a:pPr>
            <a:r>
              <a:rPr lang="en-US" sz="2400" dirty="0">
                <a:solidFill>
                  <a:srgbClr val="0070C0"/>
                </a:solidFill>
              </a:rPr>
              <a:t>8.91% increase for the state universities</a:t>
            </a:r>
          </a:p>
          <a:p>
            <a:pPr marL="285750" lvl="0" indent="-285750">
              <a:spcAft>
                <a:spcPts val="1200"/>
              </a:spcAft>
              <a:buFont typeface="Arial" panose="020B0604020202020204" pitchFamily="34" charset="0"/>
              <a:buChar char="•"/>
            </a:pPr>
            <a:r>
              <a:rPr lang="en-US" sz="2400" dirty="0">
                <a:solidFill>
                  <a:srgbClr val="0070C0"/>
                </a:solidFill>
              </a:rPr>
              <a:t>4% pay raise for teachers and state employees </a:t>
            </a:r>
          </a:p>
          <a:p>
            <a:pPr marL="285750" lvl="0" indent="-285750">
              <a:spcAft>
                <a:spcPts val="1200"/>
              </a:spcAft>
              <a:buFont typeface="Arial" panose="020B0604020202020204" pitchFamily="34" charset="0"/>
              <a:buChar char="•"/>
            </a:pPr>
            <a:r>
              <a:rPr lang="en-US" sz="2400" dirty="0">
                <a:solidFill>
                  <a:srgbClr val="0070C0"/>
                </a:solidFill>
              </a:rPr>
              <a:t>Expansion of existing dual enrollment/career and technical education programs </a:t>
            </a:r>
          </a:p>
        </p:txBody>
      </p:sp>
    </p:spTree>
    <p:extLst>
      <p:ext uri="{BB962C8B-B14F-4D97-AF65-F5344CB8AC3E}">
        <p14:creationId xmlns:p14="http://schemas.microsoft.com/office/powerpoint/2010/main" val="38108828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F0D595-2F54-49D7-BD1B-04BC7D16B919}"/>
              </a:ext>
            </a:extLst>
          </p:cNvPr>
          <p:cNvSpPr txBox="1"/>
          <p:nvPr/>
        </p:nvSpPr>
        <p:spPr>
          <a:xfrm>
            <a:off x="0" y="533622"/>
            <a:ext cx="12192000" cy="1477328"/>
          </a:xfrm>
          <a:prstGeom prst="rect">
            <a:avLst/>
          </a:prstGeom>
          <a:noFill/>
        </p:spPr>
        <p:txBody>
          <a:bodyPr wrap="square" rtlCol="0">
            <a:spAutoFit/>
          </a:bodyPr>
          <a:lstStyle/>
          <a:p>
            <a:pPr algn="ctr"/>
            <a:r>
              <a:rPr lang="en-US" sz="4000" b="1" dirty="0">
                <a:solidFill>
                  <a:srgbClr val="0070C0"/>
                </a:solidFill>
              </a:rPr>
              <a:t>Helping Students Afford College</a:t>
            </a:r>
          </a:p>
          <a:p>
            <a:pPr algn="ctr"/>
            <a:r>
              <a:rPr lang="en-US" sz="3200" b="1" i="1" dirty="0">
                <a:solidFill>
                  <a:srgbClr val="0070C0"/>
                </a:solidFill>
              </a:rPr>
              <a:t>Working to Increase State Financial Aid </a:t>
            </a:r>
          </a:p>
          <a:p>
            <a:pPr algn="ctr"/>
            <a:endParaRPr lang="en-US" dirty="0"/>
          </a:p>
        </p:txBody>
      </p:sp>
      <p:graphicFrame>
        <p:nvGraphicFramePr>
          <p:cNvPr id="6" name="Table 5">
            <a:extLst>
              <a:ext uri="{FF2B5EF4-FFF2-40B4-BE49-F238E27FC236}">
                <a16:creationId xmlns:a16="http://schemas.microsoft.com/office/drawing/2014/main" id="{7842A6F2-51DE-46B1-9462-0418E2244329}"/>
              </a:ext>
            </a:extLst>
          </p:cNvPr>
          <p:cNvGraphicFramePr>
            <a:graphicFrameLocks noGrp="1"/>
          </p:cNvGraphicFramePr>
          <p:nvPr>
            <p:extLst>
              <p:ext uri="{D42A27DB-BD31-4B8C-83A1-F6EECF244321}">
                <p14:modId xmlns:p14="http://schemas.microsoft.com/office/powerpoint/2010/main" val="1193551125"/>
              </p:ext>
            </p:extLst>
          </p:nvPr>
        </p:nvGraphicFramePr>
        <p:xfrm>
          <a:off x="848533" y="2175336"/>
          <a:ext cx="10494934" cy="3361536"/>
        </p:xfrm>
        <a:graphic>
          <a:graphicData uri="http://schemas.openxmlformats.org/drawingml/2006/table">
            <a:tbl>
              <a:tblPr firstRow="1" bandRow="1">
                <a:tableStyleId>{2D5ABB26-0587-4C30-8999-92F81FD0307C}</a:tableStyleId>
              </a:tblPr>
              <a:tblGrid>
                <a:gridCol w="5408584">
                  <a:extLst>
                    <a:ext uri="{9D8B030D-6E8A-4147-A177-3AD203B41FA5}">
                      <a16:colId xmlns:a16="http://schemas.microsoft.com/office/drawing/2014/main" val="4044504320"/>
                    </a:ext>
                  </a:extLst>
                </a:gridCol>
                <a:gridCol w="1552575">
                  <a:extLst>
                    <a:ext uri="{9D8B030D-6E8A-4147-A177-3AD203B41FA5}">
                      <a16:colId xmlns:a16="http://schemas.microsoft.com/office/drawing/2014/main" val="1109983600"/>
                    </a:ext>
                  </a:extLst>
                </a:gridCol>
                <a:gridCol w="1962150">
                  <a:extLst>
                    <a:ext uri="{9D8B030D-6E8A-4147-A177-3AD203B41FA5}">
                      <a16:colId xmlns:a16="http://schemas.microsoft.com/office/drawing/2014/main" val="1088568618"/>
                    </a:ext>
                  </a:extLst>
                </a:gridCol>
                <a:gridCol w="1571625">
                  <a:extLst>
                    <a:ext uri="{9D8B030D-6E8A-4147-A177-3AD203B41FA5}">
                      <a16:colId xmlns:a16="http://schemas.microsoft.com/office/drawing/2014/main" val="2915536987"/>
                    </a:ext>
                  </a:extLst>
                </a:gridCol>
              </a:tblGrid>
              <a:tr h="951732">
                <a:tc>
                  <a:txBody>
                    <a:bodyPr/>
                    <a:lstStyle/>
                    <a:p>
                      <a:pPr algn="ctr"/>
                      <a:r>
                        <a:rPr lang="en-US" sz="2000" b="1" dirty="0">
                          <a:solidFill>
                            <a:srgbClr val="0070C0"/>
                          </a:solidFill>
                        </a:rPr>
                        <a:t>Program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000" b="1" dirty="0">
                          <a:solidFill>
                            <a:srgbClr val="0070C0"/>
                          </a:solidFill>
                        </a:rPr>
                        <a:t>1-Year % </a:t>
                      </a:r>
                      <a:br>
                        <a:rPr lang="en-US" sz="2000" b="1" dirty="0">
                          <a:solidFill>
                            <a:srgbClr val="0070C0"/>
                          </a:solidFill>
                        </a:rPr>
                      </a:br>
                      <a:r>
                        <a:rPr lang="en-US" sz="2000" b="1" dirty="0">
                          <a:solidFill>
                            <a:srgbClr val="0070C0"/>
                          </a:solidFill>
                        </a:rPr>
                        <a:t>Increase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000" b="1" dirty="0">
                          <a:solidFill>
                            <a:srgbClr val="0070C0"/>
                          </a:solidFill>
                        </a:rPr>
                        <a:t>Total </a:t>
                      </a:r>
                      <a:br>
                        <a:rPr lang="en-US" sz="2000" b="1" dirty="0">
                          <a:solidFill>
                            <a:srgbClr val="0070C0"/>
                          </a:solidFill>
                        </a:rPr>
                      </a:br>
                      <a:r>
                        <a:rPr lang="en-US" sz="2000" b="1" dirty="0">
                          <a:solidFill>
                            <a:srgbClr val="0070C0"/>
                          </a:solidFill>
                        </a:rPr>
                        <a:t>Awards</a:t>
                      </a:r>
                    </a:p>
                    <a:p>
                      <a:pPr algn="ctr"/>
                      <a:r>
                        <a:rPr lang="en-US" sz="2000" b="1" dirty="0">
                          <a:solidFill>
                            <a:srgbClr val="0070C0"/>
                          </a:solidFill>
                        </a:rPr>
                        <a:t>(millions)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000" b="1" dirty="0">
                          <a:solidFill>
                            <a:srgbClr val="0070C0"/>
                          </a:solidFill>
                        </a:rPr>
                        <a:t>5-Year %</a:t>
                      </a:r>
                      <a:br>
                        <a:rPr lang="en-US" sz="2000" b="1" dirty="0">
                          <a:solidFill>
                            <a:srgbClr val="0070C0"/>
                          </a:solidFill>
                        </a:rPr>
                      </a:br>
                      <a:r>
                        <a:rPr lang="en-US" sz="2000" b="1" dirty="0">
                          <a:solidFill>
                            <a:srgbClr val="0070C0"/>
                          </a:solidFill>
                        </a:rPr>
                        <a:t>Increase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33257303"/>
                  </a:ext>
                </a:extLst>
              </a:tr>
              <a:tr h="496416">
                <a:tc>
                  <a:txBody>
                    <a:bodyPr/>
                    <a:lstStyle/>
                    <a:p>
                      <a:r>
                        <a:rPr lang="en-US" sz="2000" b="1" dirty="0">
                          <a:solidFill>
                            <a:srgbClr val="0070C0"/>
                          </a:solidFill>
                        </a:rPr>
                        <a:t>Alabama Student Assistance Program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tabLst>
                          <a:tab pos="457200" algn="l"/>
                        </a:tabLst>
                      </a:pPr>
                      <a:r>
                        <a:rPr lang="en-US" sz="2000" b="1" dirty="0">
                          <a:solidFill>
                            <a:srgbClr val="0070C0"/>
                          </a:solidFill>
                        </a:rPr>
                        <a:t>9.9%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tabLst>
                          <a:tab pos="1485900" algn="r"/>
                        </a:tabLst>
                      </a:pPr>
                      <a:r>
                        <a:rPr lang="en-US" sz="2000" b="1" dirty="0">
                          <a:solidFill>
                            <a:srgbClr val="0070C0"/>
                          </a:solidFill>
                        </a:rPr>
                        <a:t>$ 8.00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tabLst>
                          <a:tab pos="801688" algn="r"/>
                          <a:tab pos="1485900" algn="r"/>
                        </a:tabLst>
                      </a:pPr>
                      <a:r>
                        <a:rPr lang="en-US" sz="2000" b="1" dirty="0">
                          <a:solidFill>
                            <a:srgbClr val="0070C0"/>
                          </a:solidFill>
                        </a:rPr>
                        <a:t>185%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6926432"/>
                  </a:ext>
                </a:extLst>
              </a:tr>
              <a:tr h="457200">
                <a:tc>
                  <a:txBody>
                    <a:bodyPr/>
                    <a:lstStyle/>
                    <a:p>
                      <a:r>
                        <a:rPr lang="en-US" sz="2000" b="1" dirty="0">
                          <a:solidFill>
                            <a:srgbClr val="0070C0"/>
                          </a:solidFill>
                        </a:rPr>
                        <a:t>Alabama Student Grant Program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tabLst>
                          <a:tab pos="457200" algn="l"/>
                        </a:tabLst>
                      </a:pPr>
                      <a:r>
                        <a:rPr lang="en-US" sz="2000" b="1" dirty="0">
                          <a:solidFill>
                            <a:srgbClr val="0070C0"/>
                          </a:solidFill>
                        </a:rPr>
                        <a:t>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rgbClr val="0070C0"/>
                          </a:solidFill>
                        </a:rPr>
                        <a:t>$ 8.00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tabLst>
                          <a:tab pos="801688" algn="r"/>
                        </a:tabLst>
                      </a:pPr>
                      <a:r>
                        <a:rPr lang="en-US" sz="2000" b="1" dirty="0">
                          <a:solidFill>
                            <a:srgbClr val="0070C0"/>
                          </a:solidFill>
                        </a:rPr>
                        <a:t>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9913377"/>
                  </a:ext>
                </a:extLst>
              </a:tr>
              <a:tr h="485775">
                <a:tc>
                  <a:txBody>
                    <a:bodyPr/>
                    <a:lstStyle/>
                    <a:p>
                      <a:r>
                        <a:rPr lang="en-US" sz="2000" b="1" dirty="0">
                          <a:solidFill>
                            <a:srgbClr val="0070C0"/>
                          </a:solidFill>
                        </a:rPr>
                        <a:t>Police Officer’s/Firefighter’s Survivor Education Assistant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tabLst>
                          <a:tab pos="457200" algn="l"/>
                        </a:tabLst>
                      </a:pPr>
                      <a:r>
                        <a:rPr lang="en-US" sz="2000" b="1" dirty="0">
                          <a:solidFill>
                            <a:srgbClr val="0070C0"/>
                          </a:solidFill>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rgbClr val="0070C0"/>
                          </a:solidFill>
                        </a:rPr>
                        <a:t>$ 0.47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tabLst>
                          <a:tab pos="801688" algn="r"/>
                        </a:tabLst>
                      </a:pPr>
                      <a:r>
                        <a:rPr lang="en-US" sz="2000" b="1" dirty="0">
                          <a:solidFill>
                            <a:srgbClr val="0070C0"/>
                          </a:solidFill>
                        </a:rPr>
                        <a:t>104%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782205"/>
                  </a:ext>
                </a:extLst>
              </a:tr>
              <a:tr h="370840">
                <a:tc>
                  <a:txBody>
                    <a:bodyPr/>
                    <a:lstStyle/>
                    <a:p>
                      <a:r>
                        <a:rPr lang="en-US" sz="2000" b="1" dirty="0">
                          <a:solidFill>
                            <a:srgbClr val="0070C0"/>
                          </a:solidFill>
                        </a:rPr>
                        <a:t>Alabama National Guard Educational Assistance Program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tabLst>
                          <a:tab pos="457200" algn="l"/>
                        </a:tabLst>
                      </a:pPr>
                      <a:r>
                        <a:rPr lang="en-US" sz="2000" b="1" dirty="0">
                          <a:solidFill>
                            <a:srgbClr val="0070C0"/>
                          </a:solidFill>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rgbClr val="0070C0"/>
                          </a:solidFill>
                        </a:rPr>
                        <a:t>$ 5.47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tabLst>
                          <a:tab pos="801688" algn="r"/>
                        </a:tabLst>
                      </a:pPr>
                      <a:r>
                        <a:rPr lang="en-US" sz="2000" b="1" dirty="0">
                          <a:solidFill>
                            <a:srgbClr val="0070C0"/>
                          </a:solidFill>
                        </a:rPr>
                        <a:t>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4387703"/>
                  </a:ext>
                </a:extLst>
              </a:tr>
            </a:tbl>
          </a:graphicData>
        </a:graphic>
      </p:graphicFrame>
    </p:spTree>
    <p:extLst>
      <p:ext uri="{BB962C8B-B14F-4D97-AF65-F5344CB8AC3E}">
        <p14:creationId xmlns:p14="http://schemas.microsoft.com/office/powerpoint/2010/main" val="10001491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E7C9B5-09CE-4184-AA4F-E47A095053B6}"/>
              </a:ext>
            </a:extLst>
          </p:cNvPr>
          <p:cNvSpPr txBox="1"/>
          <p:nvPr/>
        </p:nvSpPr>
        <p:spPr>
          <a:xfrm>
            <a:off x="1" y="1557338"/>
            <a:ext cx="12192000" cy="2400657"/>
          </a:xfrm>
          <a:prstGeom prst="rect">
            <a:avLst/>
          </a:prstGeom>
          <a:noFill/>
        </p:spPr>
        <p:txBody>
          <a:bodyPr wrap="square" rtlCol="0">
            <a:spAutoFit/>
          </a:bodyPr>
          <a:lstStyle/>
          <a:p>
            <a:pPr lvl="0" algn="ctr">
              <a:spcAft>
                <a:spcPts val="1200"/>
              </a:spcAft>
              <a:tabLst>
                <a:tab pos="2114550" algn="l"/>
                <a:tab pos="7772400" algn="r"/>
              </a:tabLst>
            </a:pPr>
            <a:r>
              <a:rPr lang="en-US" sz="3000" b="1" dirty="0">
                <a:solidFill>
                  <a:srgbClr val="0070C0"/>
                </a:solidFill>
              </a:rPr>
              <a:t>FAFSA Completion      	  $500,000                                           </a:t>
            </a:r>
          </a:p>
          <a:p>
            <a:pPr lvl="0" algn="ctr">
              <a:spcAft>
                <a:spcPts val="1200"/>
              </a:spcAft>
              <a:tabLst>
                <a:tab pos="2114550" algn="l"/>
                <a:tab pos="7772400" algn="r"/>
              </a:tabLst>
            </a:pPr>
            <a:r>
              <a:rPr lang="en-US" sz="3000" b="1" dirty="0">
                <a:solidFill>
                  <a:srgbClr val="0070C0"/>
                </a:solidFill>
              </a:rPr>
              <a:t>STEM Major Teacher Recruitment	$4,500,000             </a:t>
            </a:r>
          </a:p>
          <a:p>
            <a:pPr lvl="0" algn="ctr">
              <a:spcAft>
                <a:spcPts val="1200"/>
              </a:spcAft>
              <a:tabLst>
                <a:tab pos="2114550" algn="l"/>
                <a:tab pos="7772400" algn="r"/>
              </a:tabLst>
            </a:pPr>
            <a:r>
              <a:rPr lang="en-US" sz="3000" b="1" dirty="0">
                <a:solidFill>
                  <a:srgbClr val="0070C0"/>
                </a:solidFill>
              </a:rPr>
              <a:t>HBCU Deferred Maintenance    	     $5,000,000</a:t>
            </a:r>
          </a:p>
          <a:p>
            <a:pPr lvl="0" algn="ctr">
              <a:spcAft>
                <a:spcPts val="1200"/>
              </a:spcAft>
              <a:tabLst>
                <a:tab pos="2114550" algn="l"/>
                <a:tab pos="7772400" algn="r"/>
              </a:tabLst>
            </a:pPr>
            <a:r>
              <a:rPr lang="en-US" sz="3000" b="1" dirty="0">
                <a:solidFill>
                  <a:srgbClr val="0070C0"/>
                </a:solidFill>
              </a:rPr>
              <a:t>              </a:t>
            </a:r>
            <a:r>
              <a:rPr lang="en-US" sz="2400" dirty="0">
                <a:solidFill>
                  <a:schemeClr val="accent1"/>
                </a:solidFill>
              </a:rPr>
              <a:t>	</a:t>
            </a:r>
          </a:p>
        </p:txBody>
      </p:sp>
      <p:sp>
        <p:nvSpPr>
          <p:cNvPr id="3" name="TextBox 2">
            <a:extLst>
              <a:ext uri="{FF2B5EF4-FFF2-40B4-BE49-F238E27FC236}">
                <a16:creationId xmlns:a16="http://schemas.microsoft.com/office/drawing/2014/main" id="{CB938CF4-9CF5-40AE-BEF5-504F7E886993}"/>
              </a:ext>
            </a:extLst>
          </p:cNvPr>
          <p:cNvSpPr txBox="1"/>
          <p:nvPr/>
        </p:nvSpPr>
        <p:spPr>
          <a:xfrm>
            <a:off x="0" y="621591"/>
            <a:ext cx="12192000" cy="984885"/>
          </a:xfrm>
          <a:prstGeom prst="rect">
            <a:avLst/>
          </a:prstGeom>
          <a:noFill/>
        </p:spPr>
        <p:txBody>
          <a:bodyPr wrap="square" rtlCol="0">
            <a:spAutoFit/>
          </a:bodyPr>
          <a:lstStyle/>
          <a:p>
            <a:pPr algn="ctr"/>
            <a:r>
              <a:rPr lang="en-US" sz="4000" b="1" dirty="0">
                <a:solidFill>
                  <a:srgbClr val="0070C0"/>
                </a:solidFill>
              </a:rPr>
              <a:t>New Items in ACHE Budget</a:t>
            </a:r>
          </a:p>
          <a:p>
            <a:endParaRPr lang="en-US" dirty="0"/>
          </a:p>
        </p:txBody>
      </p:sp>
      <p:pic>
        <p:nvPicPr>
          <p:cNvPr id="12" name="Picture 11">
            <a:extLst>
              <a:ext uri="{FF2B5EF4-FFF2-40B4-BE49-F238E27FC236}">
                <a16:creationId xmlns:a16="http://schemas.microsoft.com/office/drawing/2014/main" id="{EA40B78B-E14E-4002-B08D-344F8437DC76}"/>
              </a:ext>
            </a:extLst>
          </p:cNvPr>
          <p:cNvPicPr>
            <a:picLocks noChangeAspect="1"/>
          </p:cNvPicPr>
          <p:nvPr/>
        </p:nvPicPr>
        <p:blipFill>
          <a:blip r:embed="rId2"/>
          <a:stretch>
            <a:fillRect/>
          </a:stretch>
        </p:blipFill>
        <p:spPr>
          <a:xfrm>
            <a:off x="8193907" y="4172274"/>
            <a:ext cx="3028950" cy="1590675"/>
          </a:xfrm>
          <a:prstGeom prst="rect">
            <a:avLst/>
          </a:prstGeom>
        </p:spPr>
      </p:pic>
      <p:pic>
        <p:nvPicPr>
          <p:cNvPr id="13" name="Picture 12">
            <a:extLst>
              <a:ext uri="{FF2B5EF4-FFF2-40B4-BE49-F238E27FC236}">
                <a16:creationId xmlns:a16="http://schemas.microsoft.com/office/drawing/2014/main" id="{6F9532A0-C63E-47A6-9281-6AF500F7C155}"/>
              </a:ext>
            </a:extLst>
          </p:cNvPr>
          <p:cNvPicPr>
            <a:picLocks noChangeAspect="1"/>
          </p:cNvPicPr>
          <p:nvPr/>
        </p:nvPicPr>
        <p:blipFill>
          <a:blip r:embed="rId3"/>
          <a:stretch>
            <a:fillRect/>
          </a:stretch>
        </p:blipFill>
        <p:spPr>
          <a:xfrm>
            <a:off x="4895123" y="3658926"/>
            <a:ext cx="2401753" cy="2778772"/>
          </a:xfrm>
          <a:prstGeom prst="rect">
            <a:avLst/>
          </a:prstGeom>
        </p:spPr>
      </p:pic>
      <p:pic>
        <p:nvPicPr>
          <p:cNvPr id="15" name="Picture 14">
            <a:extLst>
              <a:ext uri="{FF2B5EF4-FFF2-40B4-BE49-F238E27FC236}">
                <a16:creationId xmlns:a16="http://schemas.microsoft.com/office/drawing/2014/main" id="{98B9AAD9-9027-4BB6-903D-AD5ED7860DFF}"/>
              </a:ext>
            </a:extLst>
          </p:cNvPr>
          <p:cNvPicPr>
            <a:picLocks noChangeAspect="1"/>
          </p:cNvPicPr>
          <p:nvPr/>
        </p:nvPicPr>
        <p:blipFill>
          <a:blip r:embed="rId4"/>
          <a:stretch>
            <a:fillRect/>
          </a:stretch>
        </p:blipFill>
        <p:spPr>
          <a:xfrm>
            <a:off x="709967" y="3904843"/>
            <a:ext cx="2955037" cy="2431018"/>
          </a:xfrm>
          <a:prstGeom prst="rect">
            <a:avLst/>
          </a:prstGeom>
        </p:spPr>
      </p:pic>
    </p:spTree>
    <p:extLst>
      <p:ext uri="{BB962C8B-B14F-4D97-AF65-F5344CB8AC3E}">
        <p14:creationId xmlns:p14="http://schemas.microsoft.com/office/powerpoint/2010/main" val="13710199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23DF27-B519-490C-B420-7D4AF007B0BD}"/>
              </a:ext>
            </a:extLst>
          </p:cNvPr>
          <p:cNvSpPr txBox="1"/>
          <p:nvPr/>
        </p:nvSpPr>
        <p:spPr>
          <a:xfrm>
            <a:off x="818202" y="1973347"/>
            <a:ext cx="4001448" cy="3539430"/>
          </a:xfrm>
          <a:prstGeom prst="rect">
            <a:avLst/>
          </a:prstGeom>
          <a:noFill/>
        </p:spPr>
        <p:txBody>
          <a:bodyPr wrap="square" rtlCol="0">
            <a:spAutoFit/>
          </a:bodyPr>
          <a:lstStyle/>
          <a:p>
            <a:r>
              <a:rPr lang="en-US" dirty="0"/>
              <a:t> </a:t>
            </a:r>
          </a:p>
          <a:p>
            <a:pPr marL="285750" lvl="0" indent="-285750">
              <a:spcAft>
                <a:spcPts val="1200"/>
              </a:spcAft>
              <a:buFont typeface="Arial" panose="020B0604020202020204" pitchFamily="34" charset="0"/>
              <a:buChar char="•"/>
            </a:pPr>
            <a:r>
              <a:rPr lang="en-US" sz="2800" b="1" dirty="0">
                <a:solidFill>
                  <a:srgbClr val="0070C0"/>
                </a:solidFill>
              </a:rPr>
              <a:t>Increases AMSTEP  award amount from $2,500 to $3,750 for math and science teachers </a:t>
            </a:r>
          </a:p>
          <a:p>
            <a:pPr marL="285750" lvl="0" indent="-285750">
              <a:buFont typeface="Arial" panose="020B0604020202020204" pitchFamily="34" charset="0"/>
              <a:buChar char="•"/>
            </a:pPr>
            <a:r>
              <a:rPr lang="en-US" sz="2800" b="1" dirty="0">
                <a:solidFill>
                  <a:srgbClr val="0070C0"/>
                </a:solidFill>
              </a:rPr>
              <a:t>Changes are effective 2022 fall semester </a:t>
            </a:r>
          </a:p>
        </p:txBody>
      </p:sp>
      <p:sp>
        <p:nvSpPr>
          <p:cNvPr id="3" name="TextBox 2">
            <a:extLst>
              <a:ext uri="{FF2B5EF4-FFF2-40B4-BE49-F238E27FC236}">
                <a16:creationId xmlns:a16="http://schemas.microsoft.com/office/drawing/2014/main" id="{D84828C3-E97B-4041-B5C8-CBF6B53681D6}"/>
              </a:ext>
            </a:extLst>
          </p:cNvPr>
          <p:cNvSpPr txBox="1"/>
          <p:nvPr/>
        </p:nvSpPr>
        <p:spPr>
          <a:xfrm>
            <a:off x="0" y="382552"/>
            <a:ext cx="12192000" cy="1569660"/>
          </a:xfrm>
          <a:prstGeom prst="rect">
            <a:avLst/>
          </a:prstGeom>
          <a:noFill/>
        </p:spPr>
        <p:txBody>
          <a:bodyPr wrap="square" rtlCol="0">
            <a:spAutoFit/>
          </a:bodyPr>
          <a:lstStyle/>
          <a:p>
            <a:pPr algn="ctr"/>
            <a:r>
              <a:rPr lang="en-US" sz="4200" b="1" dirty="0">
                <a:solidFill>
                  <a:srgbClr val="0070C0"/>
                </a:solidFill>
              </a:rPr>
              <a:t>AMSTEP</a:t>
            </a:r>
          </a:p>
          <a:p>
            <a:pPr algn="ctr"/>
            <a:r>
              <a:rPr lang="en-US" sz="3600" i="1" dirty="0">
                <a:solidFill>
                  <a:srgbClr val="0070C0"/>
                </a:solidFill>
              </a:rPr>
              <a:t>Act #2022-396</a:t>
            </a:r>
          </a:p>
          <a:p>
            <a:endParaRPr lang="en-US" dirty="0"/>
          </a:p>
        </p:txBody>
      </p:sp>
      <p:pic>
        <p:nvPicPr>
          <p:cNvPr id="5122" name="Picture 2" descr="Cartoon math chalkboard background Premium Vector">
            <a:extLst>
              <a:ext uri="{FF2B5EF4-FFF2-40B4-BE49-F238E27FC236}">
                <a16:creationId xmlns:a16="http://schemas.microsoft.com/office/drawing/2014/main" id="{549548A8-7220-4271-833B-527B67543F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40147" y="1820793"/>
            <a:ext cx="2825118" cy="282511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and drawn science education background Free Vector">
            <a:extLst>
              <a:ext uri="{FF2B5EF4-FFF2-40B4-BE49-F238E27FC236}">
                <a16:creationId xmlns:a16="http://schemas.microsoft.com/office/drawing/2014/main" id="{917CABA7-C363-4FC1-B6F5-2C20087296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6822" y="1820793"/>
            <a:ext cx="3543621" cy="236052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Free Female Software Engineer Coding on Computer Stock Photo">
            <a:extLst>
              <a:ext uri="{FF2B5EF4-FFF2-40B4-BE49-F238E27FC236}">
                <a16:creationId xmlns:a16="http://schemas.microsoft.com/office/drawing/2014/main" id="{94FD9724-601D-45FC-90D1-D106ADECBD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0576" y="4036140"/>
            <a:ext cx="3543621" cy="2364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9420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8F2442-9B5A-4CF2-8DCD-BCBA1C15463A}"/>
              </a:ext>
            </a:extLst>
          </p:cNvPr>
          <p:cNvSpPr txBox="1"/>
          <p:nvPr/>
        </p:nvSpPr>
        <p:spPr>
          <a:xfrm>
            <a:off x="0" y="574234"/>
            <a:ext cx="12192000" cy="738664"/>
          </a:xfrm>
          <a:prstGeom prst="rect">
            <a:avLst/>
          </a:prstGeom>
          <a:noFill/>
        </p:spPr>
        <p:txBody>
          <a:bodyPr wrap="square" rtlCol="0">
            <a:spAutoFit/>
          </a:bodyPr>
          <a:lstStyle/>
          <a:p>
            <a:pPr algn="ctr"/>
            <a:r>
              <a:rPr lang="en-US" sz="4200" b="1" dirty="0">
                <a:solidFill>
                  <a:srgbClr val="0070C0"/>
                </a:solidFill>
              </a:rPr>
              <a:t>ACHE Commissioners</a:t>
            </a:r>
          </a:p>
        </p:txBody>
      </p:sp>
      <p:pic>
        <p:nvPicPr>
          <p:cNvPr id="3" name="Picture 2">
            <a:extLst>
              <a:ext uri="{FF2B5EF4-FFF2-40B4-BE49-F238E27FC236}">
                <a16:creationId xmlns:a16="http://schemas.microsoft.com/office/drawing/2014/main" id="{72B0FD5B-9963-4215-AABF-D27124CB39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358" y="1732141"/>
            <a:ext cx="1828800" cy="2523602"/>
          </a:xfrm>
          <a:prstGeom prst="rect">
            <a:avLst/>
          </a:prstGeom>
        </p:spPr>
      </p:pic>
      <p:pic>
        <p:nvPicPr>
          <p:cNvPr id="1026" name="Picture 2" descr="Miranda Bouldin Frost">
            <a:extLst>
              <a:ext uri="{FF2B5EF4-FFF2-40B4-BE49-F238E27FC236}">
                <a16:creationId xmlns:a16="http://schemas.microsoft.com/office/drawing/2014/main" id="{0B92A41A-E6E2-41A4-AABC-F29236E02A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6058" y="1732141"/>
            <a:ext cx="2049742" cy="25237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my Shipley Price">
            <a:extLst>
              <a:ext uri="{FF2B5EF4-FFF2-40B4-BE49-F238E27FC236}">
                <a16:creationId xmlns:a16="http://schemas.microsoft.com/office/drawing/2014/main" id="{07E28C54-9DE5-48F3-9C57-E8FDEE2A03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9700" y="1732141"/>
            <a:ext cx="2018995" cy="25237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491BCB9-3153-48F8-9869-5D5B3573753C}"/>
              </a:ext>
            </a:extLst>
          </p:cNvPr>
          <p:cNvSpPr txBox="1"/>
          <p:nvPr/>
        </p:nvSpPr>
        <p:spPr>
          <a:xfrm>
            <a:off x="759852" y="4440409"/>
            <a:ext cx="2524125" cy="1015663"/>
          </a:xfrm>
          <a:prstGeom prst="rect">
            <a:avLst/>
          </a:prstGeom>
          <a:noFill/>
        </p:spPr>
        <p:txBody>
          <a:bodyPr wrap="square" rtlCol="0">
            <a:spAutoFit/>
          </a:bodyPr>
          <a:lstStyle/>
          <a:p>
            <a:pPr algn="ctr"/>
            <a:r>
              <a:rPr lang="en-US" sz="2000" dirty="0">
                <a:solidFill>
                  <a:srgbClr val="0070C0"/>
                </a:solidFill>
              </a:rPr>
              <a:t>Commissioner Jody Singleton confirmed by the Senate </a:t>
            </a:r>
          </a:p>
        </p:txBody>
      </p:sp>
      <p:sp>
        <p:nvSpPr>
          <p:cNvPr id="6" name="TextBox 5">
            <a:extLst>
              <a:ext uri="{FF2B5EF4-FFF2-40B4-BE49-F238E27FC236}">
                <a16:creationId xmlns:a16="http://schemas.microsoft.com/office/drawing/2014/main" id="{F3CA7FCF-E2ED-4CEA-B1DB-A7C00F645D65}"/>
              </a:ext>
            </a:extLst>
          </p:cNvPr>
          <p:cNvSpPr txBox="1"/>
          <p:nvPr/>
        </p:nvSpPr>
        <p:spPr>
          <a:xfrm>
            <a:off x="4214991" y="4437106"/>
            <a:ext cx="3571875" cy="1631216"/>
          </a:xfrm>
          <a:prstGeom prst="rect">
            <a:avLst/>
          </a:prstGeom>
          <a:noFill/>
        </p:spPr>
        <p:txBody>
          <a:bodyPr wrap="square" rtlCol="0">
            <a:spAutoFit/>
          </a:bodyPr>
          <a:lstStyle/>
          <a:p>
            <a:pPr lvl="0" algn="ctr"/>
            <a:r>
              <a:rPr lang="en-US" sz="2000" dirty="0">
                <a:solidFill>
                  <a:srgbClr val="0070C0"/>
                </a:solidFill>
              </a:rPr>
              <a:t>Commissioner Miranda Frost appointed to the Joint Interim Study Commission on Responsible Technology by Public Education </a:t>
            </a:r>
          </a:p>
        </p:txBody>
      </p:sp>
      <p:sp>
        <p:nvSpPr>
          <p:cNvPr id="9" name="TextBox 8">
            <a:extLst>
              <a:ext uri="{FF2B5EF4-FFF2-40B4-BE49-F238E27FC236}">
                <a16:creationId xmlns:a16="http://schemas.microsoft.com/office/drawing/2014/main" id="{22C1D8AC-5576-422C-BC30-DA37D29A47A7}"/>
              </a:ext>
            </a:extLst>
          </p:cNvPr>
          <p:cNvSpPr txBox="1"/>
          <p:nvPr/>
        </p:nvSpPr>
        <p:spPr>
          <a:xfrm>
            <a:off x="8601075" y="4437106"/>
            <a:ext cx="2890684" cy="1323439"/>
          </a:xfrm>
          <a:prstGeom prst="rect">
            <a:avLst/>
          </a:prstGeom>
          <a:noFill/>
        </p:spPr>
        <p:txBody>
          <a:bodyPr wrap="square" rtlCol="0">
            <a:spAutoFit/>
          </a:bodyPr>
          <a:lstStyle/>
          <a:p>
            <a:pPr algn="ctr"/>
            <a:r>
              <a:rPr lang="en-US" sz="2000" dirty="0">
                <a:solidFill>
                  <a:srgbClr val="0070C0"/>
                </a:solidFill>
              </a:rPr>
              <a:t>Commissioner Amy Price appointed to the Alabama Health Care Workforce Task Force </a:t>
            </a:r>
          </a:p>
        </p:txBody>
      </p:sp>
    </p:spTree>
    <p:extLst>
      <p:ext uri="{BB962C8B-B14F-4D97-AF65-F5344CB8AC3E}">
        <p14:creationId xmlns:p14="http://schemas.microsoft.com/office/powerpoint/2010/main" val="3085291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5</a:t>
            </a:fld>
            <a:endParaRPr lang="en-US">
              <a:solidFill>
                <a:srgbClr val="46464A">
                  <a:lumMod val="60000"/>
                  <a:lumOff val="40000"/>
                </a:srgbClr>
              </a:solidFill>
            </a:endParaRPr>
          </a:p>
        </p:txBody>
      </p:sp>
      <p:sp>
        <p:nvSpPr>
          <p:cNvPr id="6" name="Rectangle 5"/>
          <p:cNvSpPr/>
          <p:nvPr/>
        </p:nvSpPr>
        <p:spPr>
          <a:xfrm>
            <a:off x="5049116" y="2709458"/>
            <a:ext cx="5585481" cy="954107"/>
          </a:xfrm>
          <a:prstGeom prst="rect">
            <a:avLst/>
          </a:prstGeom>
        </p:spPr>
        <p:txBody>
          <a:bodyPr wrap="square">
            <a:spAutoFit/>
          </a:bodyPr>
          <a:lstStyle/>
          <a:p>
            <a:r>
              <a:rPr lang="en-US" sz="2800" b="1" kern="1400" dirty="0">
                <a:solidFill>
                  <a:srgbClr val="000000"/>
                </a:solidFill>
              </a:rPr>
              <a:t>Commission Meeting Minutes of March 11, 2022</a:t>
            </a:r>
            <a:endParaRPr lang="en-US" sz="2800" dirty="0"/>
          </a:p>
        </p:txBody>
      </p:sp>
      <p:sp>
        <p:nvSpPr>
          <p:cNvPr id="7" name="Title 1"/>
          <p:cNvSpPr txBox="1">
            <a:spLocks noGrp="1"/>
          </p:cNvSpPr>
          <p:nvPr>
            <p:ph type="title"/>
          </p:nvPr>
        </p:nvSpPr>
        <p:spPr>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chemeClr val="accent5"/>
                </a:solidFill>
                <a:latin typeface="+mn-lt"/>
              </a:rPr>
              <a:t>IV.	  C</a:t>
            </a:r>
            <a:r>
              <a:rPr lang="en-US" b="1" dirty="0">
                <a:solidFill>
                  <a:srgbClr val="4472C4"/>
                </a:solidFill>
                <a:latin typeface="+mn-lt"/>
              </a:rPr>
              <a:t>ONSIDE</a:t>
            </a:r>
            <a:r>
              <a:rPr lang="en-US" b="1" dirty="0">
                <a:solidFill>
                  <a:schemeClr val="accent5"/>
                </a:solidFill>
                <a:latin typeface="+mn-lt"/>
              </a:rPr>
              <a:t>RATION OF MINUTES</a:t>
            </a:r>
          </a:p>
        </p:txBody>
      </p:sp>
      <p:pic>
        <p:nvPicPr>
          <p:cNvPr id="8" name="Picture 7" descr="Image result for www.clipartmeetingminutes">
            <a:hlinkClick r:id="rId2" tgtFrame="&quot;_blank&quot;"/>
          </p:cNvPr>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96042" y="1954145"/>
            <a:ext cx="3426064" cy="4402205"/>
          </a:xfrm>
          <a:prstGeom prst="rect">
            <a:avLst/>
          </a:prstGeom>
          <a:noFill/>
          <a:ln>
            <a:noFill/>
          </a:ln>
        </p:spPr>
      </p:pic>
    </p:spTree>
    <p:extLst>
      <p:ext uri="{BB962C8B-B14F-4D97-AF65-F5344CB8AC3E}">
        <p14:creationId xmlns:p14="http://schemas.microsoft.com/office/powerpoint/2010/main" val="31651410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6C66BE-6B48-4209-AB28-B72E7EA54091}"/>
              </a:ext>
            </a:extLst>
          </p:cNvPr>
          <p:cNvSpPr txBox="1"/>
          <p:nvPr/>
        </p:nvSpPr>
        <p:spPr>
          <a:xfrm>
            <a:off x="642543" y="1599605"/>
            <a:ext cx="6999415" cy="4062651"/>
          </a:xfrm>
          <a:prstGeom prst="rect">
            <a:avLst/>
          </a:prstGeom>
          <a:noFill/>
        </p:spPr>
        <p:txBody>
          <a:bodyPr wrap="square" rtlCol="0">
            <a:spAutoFit/>
          </a:bodyPr>
          <a:lstStyle/>
          <a:p>
            <a:r>
              <a:rPr lang="en-US" dirty="0"/>
              <a:t> </a:t>
            </a:r>
          </a:p>
          <a:p>
            <a:pPr>
              <a:spcAft>
                <a:spcPts val="1200"/>
              </a:spcAft>
            </a:pPr>
            <a:r>
              <a:rPr lang="en-US" sz="3000" b="1" dirty="0">
                <a:solidFill>
                  <a:srgbClr val="0070C0"/>
                </a:solidFill>
              </a:rPr>
              <a:t>ACHE makes appointments to: </a:t>
            </a:r>
          </a:p>
          <a:p>
            <a:pPr marL="342900" lvl="0" indent="-342900">
              <a:spcAft>
                <a:spcPts val="1200"/>
              </a:spcAft>
              <a:buFont typeface="Arial" panose="020B0604020202020204" pitchFamily="34" charset="0"/>
              <a:buChar char="•"/>
            </a:pPr>
            <a:r>
              <a:rPr lang="en-US" sz="3000" b="1" dirty="0">
                <a:solidFill>
                  <a:srgbClr val="0070C0"/>
                </a:solidFill>
              </a:rPr>
              <a:t>Elementary Mathematics Task Force </a:t>
            </a:r>
          </a:p>
          <a:p>
            <a:pPr marL="342900" lvl="0" indent="-342900">
              <a:spcAft>
                <a:spcPts val="1200"/>
              </a:spcAft>
              <a:buFont typeface="Arial" panose="020B0604020202020204" pitchFamily="34" charset="0"/>
              <a:buChar char="•"/>
            </a:pPr>
            <a:r>
              <a:rPr lang="en-US" sz="3000" b="1" dirty="0">
                <a:solidFill>
                  <a:srgbClr val="0070C0"/>
                </a:solidFill>
              </a:rPr>
              <a:t>Postsecondary Mathematics Task Force </a:t>
            </a:r>
          </a:p>
          <a:p>
            <a:pPr marL="342900" lvl="0" indent="-342900">
              <a:spcAft>
                <a:spcPts val="1200"/>
              </a:spcAft>
              <a:buFont typeface="Arial" panose="020B0604020202020204" pitchFamily="34" charset="0"/>
              <a:buChar char="•"/>
            </a:pPr>
            <a:r>
              <a:rPr lang="en-US" sz="3000" b="1" dirty="0">
                <a:solidFill>
                  <a:srgbClr val="0070C0"/>
                </a:solidFill>
              </a:rPr>
              <a:t>ACHE prepares annual report on the status of the implementation and adoption of the mathematics education guidelines for postsecondary institutions </a:t>
            </a:r>
          </a:p>
        </p:txBody>
      </p:sp>
      <p:sp>
        <p:nvSpPr>
          <p:cNvPr id="3" name="TextBox 2">
            <a:extLst>
              <a:ext uri="{FF2B5EF4-FFF2-40B4-BE49-F238E27FC236}">
                <a16:creationId xmlns:a16="http://schemas.microsoft.com/office/drawing/2014/main" id="{88AAF03A-7887-48DA-AE0B-4A06801EF561}"/>
              </a:ext>
            </a:extLst>
          </p:cNvPr>
          <p:cNvSpPr txBox="1"/>
          <p:nvPr/>
        </p:nvSpPr>
        <p:spPr>
          <a:xfrm>
            <a:off x="0" y="476250"/>
            <a:ext cx="12191999" cy="1015663"/>
          </a:xfrm>
          <a:prstGeom prst="rect">
            <a:avLst/>
          </a:prstGeom>
          <a:noFill/>
        </p:spPr>
        <p:txBody>
          <a:bodyPr wrap="square" rtlCol="0">
            <a:spAutoFit/>
          </a:bodyPr>
          <a:lstStyle/>
          <a:p>
            <a:pPr algn="ctr"/>
            <a:r>
              <a:rPr lang="en-US" sz="4200" b="1" dirty="0">
                <a:solidFill>
                  <a:srgbClr val="0070C0"/>
                </a:solidFill>
              </a:rPr>
              <a:t>Numeracy Act 2022-249</a:t>
            </a:r>
          </a:p>
          <a:p>
            <a:endParaRPr lang="en-US" dirty="0"/>
          </a:p>
        </p:txBody>
      </p:sp>
      <p:pic>
        <p:nvPicPr>
          <p:cNvPr id="5" name="Picture 4">
            <a:extLst>
              <a:ext uri="{FF2B5EF4-FFF2-40B4-BE49-F238E27FC236}">
                <a16:creationId xmlns:a16="http://schemas.microsoft.com/office/drawing/2014/main" id="{952A8320-67DC-4451-A9BE-10BFD997172F}"/>
              </a:ext>
            </a:extLst>
          </p:cNvPr>
          <p:cNvPicPr>
            <a:picLocks noChangeAspect="1"/>
          </p:cNvPicPr>
          <p:nvPr/>
        </p:nvPicPr>
        <p:blipFill>
          <a:blip r:embed="rId2"/>
          <a:stretch>
            <a:fillRect/>
          </a:stretch>
        </p:blipFill>
        <p:spPr>
          <a:xfrm>
            <a:off x="8029574" y="1799631"/>
            <a:ext cx="3381375" cy="3944938"/>
          </a:xfrm>
          <a:prstGeom prst="rect">
            <a:avLst/>
          </a:prstGeom>
        </p:spPr>
      </p:pic>
    </p:spTree>
    <p:extLst>
      <p:ext uri="{BB962C8B-B14F-4D97-AF65-F5344CB8AC3E}">
        <p14:creationId xmlns:p14="http://schemas.microsoft.com/office/powerpoint/2010/main" val="12726068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6C54CC-8FA5-4909-83CB-FB9B5BF6C9EA}"/>
              </a:ext>
            </a:extLst>
          </p:cNvPr>
          <p:cNvSpPr txBox="1"/>
          <p:nvPr/>
        </p:nvSpPr>
        <p:spPr>
          <a:xfrm>
            <a:off x="857251" y="2514600"/>
            <a:ext cx="4019549" cy="2862322"/>
          </a:xfrm>
          <a:prstGeom prst="rect">
            <a:avLst/>
          </a:prstGeom>
          <a:noFill/>
        </p:spPr>
        <p:txBody>
          <a:bodyPr wrap="square" rtlCol="0">
            <a:spAutoFit/>
          </a:bodyPr>
          <a:lstStyle/>
          <a:p>
            <a:pPr lvl="0"/>
            <a:r>
              <a:rPr lang="en-US" sz="3000" b="1" dirty="0">
                <a:solidFill>
                  <a:srgbClr val="0070C0"/>
                </a:solidFill>
              </a:rPr>
              <a:t>Recognizes high school graduates with the proficiency in English and at least one world language, including American sign language</a:t>
            </a:r>
          </a:p>
        </p:txBody>
      </p:sp>
      <p:sp>
        <p:nvSpPr>
          <p:cNvPr id="3" name="TextBox 2">
            <a:extLst>
              <a:ext uri="{FF2B5EF4-FFF2-40B4-BE49-F238E27FC236}">
                <a16:creationId xmlns:a16="http://schemas.microsoft.com/office/drawing/2014/main" id="{4DC8729B-ED79-43C3-A94F-27B9028001FB}"/>
              </a:ext>
            </a:extLst>
          </p:cNvPr>
          <p:cNvSpPr txBox="1"/>
          <p:nvPr/>
        </p:nvSpPr>
        <p:spPr>
          <a:xfrm>
            <a:off x="0" y="312037"/>
            <a:ext cx="12192000" cy="1600438"/>
          </a:xfrm>
          <a:prstGeom prst="rect">
            <a:avLst/>
          </a:prstGeom>
          <a:noFill/>
        </p:spPr>
        <p:txBody>
          <a:bodyPr wrap="square" rtlCol="0">
            <a:spAutoFit/>
          </a:bodyPr>
          <a:lstStyle/>
          <a:p>
            <a:pPr algn="ctr"/>
            <a:r>
              <a:rPr lang="en-US" sz="4000" b="1" dirty="0">
                <a:solidFill>
                  <a:srgbClr val="0070C0"/>
                </a:solidFill>
              </a:rPr>
              <a:t>State Seal of Biliteracy</a:t>
            </a:r>
          </a:p>
          <a:p>
            <a:pPr algn="ctr"/>
            <a:r>
              <a:rPr lang="en-US" sz="4000" b="1" dirty="0">
                <a:solidFill>
                  <a:srgbClr val="0070C0"/>
                </a:solidFill>
              </a:rPr>
              <a:t>Act 2022-200</a:t>
            </a:r>
          </a:p>
          <a:p>
            <a:endParaRPr lang="en-US" dirty="0"/>
          </a:p>
        </p:txBody>
      </p:sp>
      <p:pic>
        <p:nvPicPr>
          <p:cNvPr id="4" name="Picture 2">
            <a:extLst>
              <a:ext uri="{FF2B5EF4-FFF2-40B4-BE49-F238E27FC236}">
                <a16:creationId xmlns:a16="http://schemas.microsoft.com/office/drawing/2014/main" id="{6D9EDAFD-B64A-43B4-B0F9-1BA7450BBC0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877" b="12631"/>
          <a:stretch/>
        </p:blipFill>
        <p:spPr bwMode="auto">
          <a:xfrm>
            <a:off x="5705475" y="2262196"/>
            <a:ext cx="5781676" cy="360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85393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9DF8D3-B973-4BF4-B7CE-F13E6AE93BC4}"/>
              </a:ext>
            </a:extLst>
          </p:cNvPr>
          <p:cNvSpPr txBox="1"/>
          <p:nvPr/>
        </p:nvSpPr>
        <p:spPr>
          <a:xfrm>
            <a:off x="816005" y="2095500"/>
            <a:ext cx="4762500" cy="3785652"/>
          </a:xfrm>
          <a:prstGeom prst="rect">
            <a:avLst/>
          </a:prstGeom>
          <a:noFill/>
        </p:spPr>
        <p:txBody>
          <a:bodyPr wrap="square" rtlCol="0">
            <a:spAutoFit/>
          </a:bodyPr>
          <a:lstStyle/>
          <a:p>
            <a:pPr lvl="0"/>
            <a:r>
              <a:rPr lang="en-US" sz="3000" b="1" dirty="0">
                <a:solidFill>
                  <a:srgbClr val="0070C0"/>
                </a:solidFill>
              </a:rPr>
              <a:t>Colleges and universities, local boards of education, schools and governmental agencies, departments, boards or commissions are </a:t>
            </a:r>
            <a:r>
              <a:rPr lang="en-US" sz="3000" b="1" dirty="0">
                <a:solidFill>
                  <a:srgbClr val="C00000"/>
                </a:solidFill>
              </a:rPr>
              <a:t>prohibited from using public funds </a:t>
            </a:r>
            <a:r>
              <a:rPr lang="en-US" sz="3000" b="1" dirty="0">
                <a:solidFill>
                  <a:srgbClr val="0070C0"/>
                </a:solidFill>
              </a:rPr>
              <a:t>to advocate for or against ballot measures </a:t>
            </a:r>
          </a:p>
        </p:txBody>
      </p:sp>
      <p:sp>
        <p:nvSpPr>
          <p:cNvPr id="3" name="TextBox 2">
            <a:extLst>
              <a:ext uri="{FF2B5EF4-FFF2-40B4-BE49-F238E27FC236}">
                <a16:creationId xmlns:a16="http://schemas.microsoft.com/office/drawing/2014/main" id="{F4456580-1BB9-4620-909F-BD9FB9E088FE}"/>
              </a:ext>
            </a:extLst>
          </p:cNvPr>
          <p:cNvSpPr txBox="1"/>
          <p:nvPr/>
        </p:nvSpPr>
        <p:spPr>
          <a:xfrm>
            <a:off x="-1" y="423892"/>
            <a:ext cx="12191999" cy="1661993"/>
          </a:xfrm>
          <a:prstGeom prst="rect">
            <a:avLst/>
          </a:prstGeom>
          <a:noFill/>
        </p:spPr>
        <p:txBody>
          <a:bodyPr wrap="square" rtlCol="0">
            <a:spAutoFit/>
          </a:bodyPr>
          <a:lstStyle/>
          <a:p>
            <a:pPr algn="ctr"/>
            <a:r>
              <a:rPr lang="en-US" sz="4200" b="1" dirty="0">
                <a:solidFill>
                  <a:srgbClr val="0070C0"/>
                </a:solidFill>
              </a:rPr>
              <a:t>Public Funds</a:t>
            </a:r>
          </a:p>
          <a:p>
            <a:pPr algn="ctr"/>
            <a:r>
              <a:rPr lang="en-US" sz="4200" b="1" dirty="0">
                <a:solidFill>
                  <a:srgbClr val="0070C0"/>
                </a:solidFill>
              </a:rPr>
              <a:t>Act #2022-428</a:t>
            </a:r>
          </a:p>
          <a:p>
            <a:endParaRPr lang="en-US" dirty="0"/>
          </a:p>
        </p:txBody>
      </p:sp>
      <p:pic>
        <p:nvPicPr>
          <p:cNvPr id="4" name="Picture 3">
            <a:extLst>
              <a:ext uri="{FF2B5EF4-FFF2-40B4-BE49-F238E27FC236}">
                <a16:creationId xmlns:a16="http://schemas.microsoft.com/office/drawing/2014/main" id="{151B2830-1DC2-4537-B9F6-D161F2AF5236}"/>
              </a:ext>
            </a:extLst>
          </p:cNvPr>
          <p:cNvPicPr>
            <a:picLocks noChangeAspect="1"/>
          </p:cNvPicPr>
          <p:nvPr/>
        </p:nvPicPr>
        <p:blipFill>
          <a:blip r:embed="rId2"/>
          <a:stretch>
            <a:fillRect/>
          </a:stretch>
        </p:blipFill>
        <p:spPr>
          <a:xfrm>
            <a:off x="6095999" y="2271177"/>
            <a:ext cx="5557462" cy="3609975"/>
          </a:xfrm>
          <a:prstGeom prst="rect">
            <a:avLst/>
          </a:prstGeom>
        </p:spPr>
      </p:pic>
    </p:spTree>
    <p:extLst>
      <p:ext uri="{BB962C8B-B14F-4D97-AF65-F5344CB8AC3E}">
        <p14:creationId xmlns:p14="http://schemas.microsoft.com/office/powerpoint/2010/main" val="19702513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22A27D-5791-48AC-8DC8-2DEDA36607F2}"/>
              </a:ext>
            </a:extLst>
          </p:cNvPr>
          <p:cNvSpPr txBox="1"/>
          <p:nvPr/>
        </p:nvSpPr>
        <p:spPr>
          <a:xfrm>
            <a:off x="1737476" y="456555"/>
            <a:ext cx="8717043" cy="15081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Calibri" panose="020F0502020204030204"/>
                <a:ea typeface="+mn-ea"/>
                <a:cs typeface="+mn-cs"/>
              </a:rPr>
              <a:t>Workforce Needs Index</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4472C4"/>
                </a:solidFill>
                <a:effectLst/>
                <a:uLnTx/>
                <a:uFillTx/>
                <a:latin typeface="Calibri" panose="020F0502020204030204"/>
                <a:ea typeface="+mn-ea"/>
                <a:cs typeface="+mn-cs"/>
              </a:rPr>
              <a:t>Presented by: </a:t>
            </a:r>
            <a:r>
              <a:rPr lang="en-US" sz="3600" i="1" dirty="0">
                <a:solidFill>
                  <a:srgbClr val="4472C4"/>
                </a:solidFill>
                <a:latin typeface="Calibri" panose="020F0502020204030204"/>
              </a:rPr>
              <a:t>Dr. Patrick Kelly</a:t>
            </a:r>
            <a:endParaRPr kumimoji="0" lang="en-US" sz="3600" b="0" i="1"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4" name="Slide Number Placeholder 5">
            <a:extLst>
              <a:ext uri="{FF2B5EF4-FFF2-40B4-BE49-F238E27FC236}">
                <a16:creationId xmlns:a16="http://schemas.microsoft.com/office/drawing/2014/main" id="{5233C501-87F0-4010-82DB-BC73A708327C}"/>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170" name="Picture 2" descr="Mercedes Alabama">
            <a:extLst>
              <a:ext uri="{FF2B5EF4-FFF2-40B4-BE49-F238E27FC236}">
                <a16:creationId xmlns:a16="http://schemas.microsoft.com/office/drawing/2014/main" id="{0BE0E825-94BC-4090-A688-592B1753CC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4429" y="2081769"/>
            <a:ext cx="6803136" cy="4157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567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D34A70-B974-467A-9F3C-0707F97480A0}"/>
              </a:ext>
            </a:extLst>
          </p:cNvPr>
          <p:cNvSpPr txBox="1"/>
          <p:nvPr/>
        </p:nvSpPr>
        <p:spPr>
          <a:xfrm>
            <a:off x="1106041" y="390187"/>
            <a:ext cx="9443697" cy="584775"/>
          </a:xfrm>
          <a:prstGeom prst="rect">
            <a:avLst/>
          </a:prstGeom>
          <a:noFill/>
        </p:spPr>
        <p:txBody>
          <a:bodyPr wrap="square" rtlCol="0">
            <a:spAutoFit/>
          </a:bodyPr>
          <a:lstStyle/>
          <a:p>
            <a:pPr algn="ctr"/>
            <a:r>
              <a:rPr lang="en-US" sz="32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Using Data and Research to Guide Policy</a:t>
            </a:r>
          </a:p>
        </p:txBody>
      </p:sp>
      <p:pic>
        <p:nvPicPr>
          <p:cNvPr id="9" name="Picture 8">
            <a:extLst>
              <a:ext uri="{FF2B5EF4-FFF2-40B4-BE49-F238E27FC236}">
                <a16:creationId xmlns:a16="http://schemas.microsoft.com/office/drawing/2014/main" id="{F666C78B-5841-4E07-BF24-57F9BD7B81AB}"/>
              </a:ext>
            </a:extLst>
          </p:cNvPr>
          <p:cNvPicPr>
            <a:picLocks noChangeAspect="1"/>
          </p:cNvPicPr>
          <p:nvPr/>
        </p:nvPicPr>
        <p:blipFill>
          <a:blip r:embed="rId2"/>
          <a:stretch>
            <a:fillRect/>
          </a:stretch>
        </p:blipFill>
        <p:spPr>
          <a:xfrm>
            <a:off x="61992" y="1572021"/>
            <a:ext cx="12192000" cy="4139259"/>
          </a:xfrm>
          <a:prstGeom prst="rect">
            <a:avLst/>
          </a:prstGeom>
        </p:spPr>
      </p:pic>
      <p:sp>
        <p:nvSpPr>
          <p:cNvPr id="10" name="TextBox 9">
            <a:extLst>
              <a:ext uri="{FF2B5EF4-FFF2-40B4-BE49-F238E27FC236}">
                <a16:creationId xmlns:a16="http://schemas.microsoft.com/office/drawing/2014/main" id="{B0A439A5-3C30-4BB1-AB68-113975BCE2CD}"/>
              </a:ext>
            </a:extLst>
          </p:cNvPr>
          <p:cNvSpPr txBox="1"/>
          <p:nvPr/>
        </p:nvSpPr>
        <p:spPr>
          <a:xfrm>
            <a:off x="178950" y="3899065"/>
            <a:ext cx="1201479" cy="461665"/>
          </a:xfrm>
          <a:prstGeom prst="rect">
            <a:avLst/>
          </a:prstGeom>
          <a:noFill/>
        </p:spPr>
        <p:txBody>
          <a:bodyPr wrap="square" rtlCol="0">
            <a:spAutoFit/>
          </a:bodyPr>
          <a:lstStyle/>
          <a:p>
            <a:r>
              <a:rPr lang="en-US" sz="2400" b="1" dirty="0">
                <a:solidFill>
                  <a:schemeClr val="bg1"/>
                </a:solidFill>
              </a:rPr>
              <a:t>Data</a:t>
            </a:r>
          </a:p>
        </p:txBody>
      </p:sp>
      <p:sp>
        <p:nvSpPr>
          <p:cNvPr id="17" name="TextBox 16">
            <a:extLst>
              <a:ext uri="{FF2B5EF4-FFF2-40B4-BE49-F238E27FC236}">
                <a16:creationId xmlns:a16="http://schemas.microsoft.com/office/drawing/2014/main" id="{6B5CD631-7CFE-43B1-8DED-D69BF96C38B5}"/>
              </a:ext>
            </a:extLst>
          </p:cNvPr>
          <p:cNvSpPr txBox="1"/>
          <p:nvPr/>
        </p:nvSpPr>
        <p:spPr>
          <a:xfrm>
            <a:off x="1936867" y="3285921"/>
            <a:ext cx="1644502" cy="461665"/>
          </a:xfrm>
          <a:prstGeom prst="rect">
            <a:avLst/>
          </a:prstGeom>
          <a:noFill/>
        </p:spPr>
        <p:txBody>
          <a:bodyPr wrap="square" rtlCol="0">
            <a:spAutoFit/>
          </a:bodyPr>
          <a:lstStyle/>
          <a:p>
            <a:r>
              <a:rPr lang="en-US" sz="2400" b="1" dirty="0">
                <a:solidFill>
                  <a:schemeClr val="bg1"/>
                </a:solidFill>
              </a:rPr>
              <a:t>Research</a:t>
            </a:r>
          </a:p>
        </p:txBody>
      </p:sp>
      <p:sp>
        <p:nvSpPr>
          <p:cNvPr id="18" name="TextBox 17">
            <a:extLst>
              <a:ext uri="{FF2B5EF4-FFF2-40B4-BE49-F238E27FC236}">
                <a16:creationId xmlns:a16="http://schemas.microsoft.com/office/drawing/2014/main" id="{B65C82AB-9C4C-4919-8766-69645B9A132D}"/>
              </a:ext>
            </a:extLst>
          </p:cNvPr>
          <p:cNvSpPr txBox="1"/>
          <p:nvPr/>
        </p:nvSpPr>
        <p:spPr>
          <a:xfrm>
            <a:off x="4361089" y="2701130"/>
            <a:ext cx="1974112" cy="461665"/>
          </a:xfrm>
          <a:prstGeom prst="rect">
            <a:avLst/>
          </a:prstGeom>
          <a:noFill/>
        </p:spPr>
        <p:txBody>
          <a:bodyPr wrap="square" rtlCol="0">
            <a:spAutoFit/>
          </a:bodyPr>
          <a:lstStyle/>
          <a:p>
            <a:r>
              <a:rPr lang="en-US" sz="2400" b="1" dirty="0">
                <a:solidFill>
                  <a:schemeClr val="bg1"/>
                </a:solidFill>
              </a:rPr>
              <a:t>Strategy</a:t>
            </a:r>
          </a:p>
        </p:txBody>
      </p:sp>
      <p:sp>
        <p:nvSpPr>
          <p:cNvPr id="19" name="TextBox 18">
            <a:extLst>
              <a:ext uri="{FF2B5EF4-FFF2-40B4-BE49-F238E27FC236}">
                <a16:creationId xmlns:a16="http://schemas.microsoft.com/office/drawing/2014/main" id="{D6A39176-A1D3-4244-B862-2589A01F42C3}"/>
              </a:ext>
            </a:extLst>
          </p:cNvPr>
          <p:cNvSpPr txBox="1"/>
          <p:nvPr/>
        </p:nvSpPr>
        <p:spPr>
          <a:xfrm>
            <a:off x="6668355" y="2105707"/>
            <a:ext cx="2463209" cy="461665"/>
          </a:xfrm>
          <a:prstGeom prst="rect">
            <a:avLst/>
          </a:prstGeom>
          <a:noFill/>
        </p:spPr>
        <p:txBody>
          <a:bodyPr wrap="square" rtlCol="0">
            <a:spAutoFit/>
          </a:bodyPr>
          <a:lstStyle/>
          <a:p>
            <a:r>
              <a:rPr lang="en-US" sz="2400" b="1" dirty="0">
                <a:solidFill>
                  <a:schemeClr val="bg1"/>
                </a:solidFill>
              </a:rPr>
              <a:t>Implementation</a:t>
            </a:r>
          </a:p>
        </p:txBody>
      </p:sp>
      <p:sp>
        <p:nvSpPr>
          <p:cNvPr id="20" name="TextBox 19">
            <a:extLst>
              <a:ext uri="{FF2B5EF4-FFF2-40B4-BE49-F238E27FC236}">
                <a16:creationId xmlns:a16="http://schemas.microsoft.com/office/drawing/2014/main" id="{88B21364-B238-43AA-A80B-D28D6E295635}"/>
              </a:ext>
            </a:extLst>
          </p:cNvPr>
          <p:cNvSpPr txBox="1"/>
          <p:nvPr/>
        </p:nvSpPr>
        <p:spPr>
          <a:xfrm>
            <a:off x="9209536" y="1644042"/>
            <a:ext cx="1740196" cy="461665"/>
          </a:xfrm>
          <a:prstGeom prst="rect">
            <a:avLst/>
          </a:prstGeom>
          <a:noFill/>
        </p:spPr>
        <p:txBody>
          <a:bodyPr wrap="square" rtlCol="0">
            <a:spAutoFit/>
          </a:bodyPr>
          <a:lstStyle/>
          <a:p>
            <a:r>
              <a:rPr lang="en-US" sz="2400" b="1" dirty="0">
                <a:solidFill>
                  <a:schemeClr val="bg1"/>
                </a:solidFill>
              </a:rPr>
              <a:t>Practice</a:t>
            </a:r>
          </a:p>
        </p:txBody>
      </p:sp>
      <p:sp>
        <p:nvSpPr>
          <p:cNvPr id="21" name="TextBox 20">
            <a:extLst>
              <a:ext uri="{FF2B5EF4-FFF2-40B4-BE49-F238E27FC236}">
                <a16:creationId xmlns:a16="http://schemas.microsoft.com/office/drawing/2014/main" id="{07ACAA7B-C369-453B-9C99-EEDAF163CF27}"/>
              </a:ext>
            </a:extLst>
          </p:cNvPr>
          <p:cNvSpPr txBox="1"/>
          <p:nvPr/>
        </p:nvSpPr>
        <p:spPr>
          <a:xfrm>
            <a:off x="178950" y="4339246"/>
            <a:ext cx="1750828" cy="1200329"/>
          </a:xfrm>
          <a:prstGeom prst="rect">
            <a:avLst/>
          </a:prstGeom>
          <a:noFill/>
        </p:spPr>
        <p:txBody>
          <a:bodyPr wrap="square" rtlCol="0">
            <a:spAutoFit/>
          </a:bodyPr>
          <a:lstStyle/>
          <a:p>
            <a:pPr marL="117475" indent="-117475">
              <a:buFont typeface="Arial" panose="020B0604020202020204" pitchFamily="34" charset="0"/>
              <a:buChar char="•"/>
            </a:pPr>
            <a:r>
              <a:rPr lang="en-US" dirty="0">
                <a:solidFill>
                  <a:schemeClr val="bg1"/>
                </a:solidFill>
              </a:rPr>
              <a:t>Leverage  Public &amp; Proprietary Data</a:t>
            </a:r>
          </a:p>
        </p:txBody>
      </p:sp>
      <p:sp>
        <p:nvSpPr>
          <p:cNvPr id="22" name="TextBox 21">
            <a:extLst>
              <a:ext uri="{FF2B5EF4-FFF2-40B4-BE49-F238E27FC236}">
                <a16:creationId xmlns:a16="http://schemas.microsoft.com/office/drawing/2014/main" id="{F2F45648-47B5-4269-B76F-E573F74A44C5}"/>
              </a:ext>
            </a:extLst>
          </p:cNvPr>
          <p:cNvSpPr txBox="1"/>
          <p:nvPr/>
        </p:nvSpPr>
        <p:spPr>
          <a:xfrm>
            <a:off x="1929778" y="3739081"/>
            <a:ext cx="2321442" cy="1200329"/>
          </a:xfrm>
          <a:prstGeom prst="rect">
            <a:avLst/>
          </a:prstGeom>
          <a:noFill/>
        </p:spPr>
        <p:txBody>
          <a:bodyPr wrap="square" rtlCol="0">
            <a:spAutoFit/>
          </a:bodyPr>
          <a:lstStyle/>
          <a:p>
            <a:pPr marL="117475" indent="-117475">
              <a:buFont typeface="Arial" panose="020B0604020202020204" pitchFamily="34" charset="0"/>
              <a:buChar char="•"/>
            </a:pPr>
            <a:r>
              <a:rPr lang="en-US" dirty="0">
                <a:solidFill>
                  <a:schemeClr val="bg1"/>
                </a:solidFill>
              </a:rPr>
              <a:t>Identify Problem Areas</a:t>
            </a:r>
          </a:p>
          <a:p>
            <a:pPr marL="117475" indent="-117475">
              <a:buFont typeface="Arial" panose="020B0604020202020204" pitchFamily="34" charset="0"/>
              <a:buChar char="•"/>
            </a:pPr>
            <a:r>
              <a:rPr lang="en-US" dirty="0">
                <a:solidFill>
                  <a:schemeClr val="bg1"/>
                </a:solidFill>
              </a:rPr>
              <a:t>Establish Research Questions</a:t>
            </a:r>
          </a:p>
        </p:txBody>
      </p:sp>
      <p:sp>
        <p:nvSpPr>
          <p:cNvPr id="26" name="TextBox 25">
            <a:extLst>
              <a:ext uri="{FF2B5EF4-FFF2-40B4-BE49-F238E27FC236}">
                <a16:creationId xmlns:a16="http://schemas.microsoft.com/office/drawing/2014/main" id="{EA3DCFF6-24B7-4C51-94C8-AB8E7263FF81}"/>
              </a:ext>
            </a:extLst>
          </p:cNvPr>
          <p:cNvSpPr txBox="1"/>
          <p:nvPr/>
        </p:nvSpPr>
        <p:spPr>
          <a:xfrm>
            <a:off x="4361088" y="3162795"/>
            <a:ext cx="2321442" cy="1200329"/>
          </a:xfrm>
          <a:prstGeom prst="rect">
            <a:avLst/>
          </a:prstGeom>
          <a:noFill/>
        </p:spPr>
        <p:txBody>
          <a:bodyPr wrap="square" rtlCol="0">
            <a:spAutoFit/>
          </a:bodyPr>
          <a:lstStyle/>
          <a:p>
            <a:pPr marL="117475" indent="-117475">
              <a:buFont typeface="Arial" panose="020B0604020202020204" pitchFamily="34" charset="0"/>
              <a:buChar char="•"/>
            </a:pPr>
            <a:r>
              <a:rPr lang="en-US" dirty="0">
                <a:solidFill>
                  <a:schemeClr val="bg1"/>
                </a:solidFill>
              </a:rPr>
              <a:t>Develop Plan to Address Problems</a:t>
            </a:r>
          </a:p>
          <a:p>
            <a:pPr marL="117475" indent="-117475">
              <a:buFont typeface="Arial" panose="020B0604020202020204" pitchFamily="34" charset="0"/>
              <a:buChar char="•"/>
            </a:pPr>
            <a:r>
              <a:rPr lang="en-US" dirty="0">
                <a:solidFill>
                  <a:schemeClr val="bg1"/>
                </a:solidFill>
              </a:rPr>
              <a:t>Involve Stakeholders and Build Consensus</a:t>
            </a:r>
          </a:p>
        </p:txBody>
      </p:sp>
      <p:sp>
        <p:nvSpPr>
          <p:cNvPr id="27" name="TextBox 26">
            <a:extLst>
              <a:ext uri="{FF2B5EF4-FFF2-40B4-BE49-F238E27FC236}">
                <a16:creationId xmlns:a16="http://schemas.microsoft.com/office/drawing/2014/main" id="{710341FF-9485-4881-9E2E-0202948CE601}"/>
              </a:ext>
            </a:extLst>
          </p:cNvPr>
          <p:cNvSpPr txBox="1"/>
          <p:nvPr/>
        </p:nvSpPr>
        <p:spPr>
          <a:xfrm>
            <a:off x="6682530" y="2565736"/>
            <a:ext cx="2321442" cy="923330"/>
          </a:xfrm>
          <a:prstGeom prst="rect">
            <a:avLst/>
          </a:prstGeom>
          <a:noFill/>
        </p:spPr>
        <p:txBody>
          <a:bodyPr wrap="square" rtlCol="0">
            <a:spAutoFit/>
          </a:bodyPr>
          <a:lstStyle/>
          <a:p>
            <a:pPr marL="117475" indent="-117475">
              <a:buFont typeface="Arial" panose="020B0604020202020204" pitchFamily="34" charset="0"/>
              <a:buChar char="•"/>
            </a:pPr>
            <a:r>
              <a:rPr lang="en-US" dirty="0">
                <a:solidFill>
                  <a:schemeClr val="bg1"/>
                </a:solidFill>
              </a:rPr>
              <a:t>Establish Framework for Continuity</a:t>
            </a:r>
          </a:p>
          <a:p>
            <a:pPr marL="117475" indent="-117475">
              <a:buFont typeface="Arial" panose="020B0604020202020204" pitchFamily="34" charset="0"/>
              <a:buChar char="•"/>
            </a:pPr>
            <a:r>
              <a:rPr lang="en-US" dirty="0">
                <a:solidFill>
                  <a:schemeClr val="bg1"/>
                </a:solidFill>
              </a:rPr>
              <a:t>Assign Responsibility</a:t>
            </a:r>
          </a:p>
        </p:txBody>
      </p:sp>
      <p:sp>
        <p:nvSpPr>
          <p:cNvPr id="28" name="TextBox 27">
            <a:extLst>
              <a:ext uri="{FF2B5EF4-FFF2-40B4-BE49-F238E27FC236}">
                <a16:creationId xmlns:a16="http://schemas.microsoft.com/office/drawing/2014/main" id="{EEDE3DBA-C37A-423A-A4DF-CDD9F4B8F5D0}"/>
              </a:ext>
            </a:extLst>
          </p:cNvPr>
          <p:cNvSpPr txBox="1"/>
          <p:nvPr/>
        </p:nvSpPr>
        <p:spPr>
          <a:xfrm>
            <a:off x="9209536" y="2104071"/>
            <a:ext cx="2321442" cy="923330"/>
          </a:xfrm>
          <a:prstGeom prst="rect">
            <a:avLst/>
          </a:prstGeom>
          <a:noFill/>
        </p:spPr>
        <p:txBody>
          <a:bodyPr wrap="square" rtlCol="0">
            <a:spAutoFit/>
          </a:bodyPr>
          <a:lstStyle/>
          <a:p>
            <a:pPr marL="117475" indent="-117475">
              <a:buFont typeface="Arial" panose="020B0604020202020204" pitchFamily="34" charset="0"/>
              <a:buChar char="•"/>
            </a:pPr>
            <a:r>
              <a:rPr lang="en-US" dirty="0">
                <a:solidFill>
                  <a:schemeClr val="bg1"/>
                </a:solidFill>
              </a:rPr>
              <a:t>Measure Progress</a:t>
            </a:r>
          </a:p>
          <a:p>
            <a:pPr marL="117475" indent="-117475">
              <a:buFont typeface="Arial" panose="020B0604020202020204" pitchFamily="34" charset="0"/>
              <a:buChar char="•"/>
            </a:pPr>
            <a:r>
              <a:rPr lang="en-US" dirty="0">
                <a:solidFill>
                  <a:schemeClr val="bg1"/>
                </a:solidFill>
              </a:rPr>
              <a:t>Ongoing Evaluation and Review</a:t>
            </a:r>
          </a:p>
        </p:txBody>
      </p:sp>
      <p:grpSp>
        <p:nvGrpSpPr>
          <p:cNvPr id="2" name="Group 1">
            <a:extLst>
              <a:ext uri="{FF2B5EF4-FFF2-40B4-BE49-F238E27FC236}">
                <a16:creationId xmlns:a16="http://schemas.microsoft.com/office/drawing/2014/main" id="{C17032B8-F0C4-ACA6-57C7-70A60FF7119A}"/>
              </a:ext>
            </a:extLst>
          </p:cNvPr>
          <p:cNvGrpSpPr/>
          <p:nvPr/>
        </p:nvGrpSpPr>
        <p:grpSpPr>
          <a:xfrm>
            <a:off x="1380429" y="1415143"/>
            <a:ext cx="5287926" cy="3688485"/>
            <a:chOff x="1775637" y="1415143"/>
            <a:chExt cx="4830726" cy="3688485"/>
          </a:xfrm>
        </p:grpSpPr>
        <p:sp>
          <p:nvSpPr>
            <p:cNvPr id="13" name="Rectangle 12">
              <a:extLst>
                <a:ext uri="{FF2B5EF4-FFF2-40B4-BE49-F238E27FC236}">
                  <a16:creationId xmlns:a16="http://schemas.microsoft.com/office/drawing/2014/main" id="{55634CF8-57B7-485C-9C57-61DCA5E2EEA0}"/>
                </a:ext>
              </a:extLst>
            </p:cNvPr>
            <p:cNvSpPr/>
            <p:nvPr/>
          </p:nvSpPr>
          <p:spPr>
            <a:xfrm>
              <a:off x="1775637" y="1415143"/>
              <a:ext cx="4830726" cy="3688485"/>
            </a:xfrm>
            <a:prstGeom prst="rect">
              <a:avLst/>
            </a:prstGeom>
            <a:solidFill>
              <a:schemeClr val="accent1">
                <a:lumMod val="60000"/>
                <a:lumOff val="40000"/>
                <a:alpha val="325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a:extLst>
                <a:ext uri="{FF2B5EF4-FFF2-40B4-BE49-F238E27FC236}">
                  <a16:creationId xmlns:a16="http://schemas.microsoft.com/office/drawing/2014/main" id="{B7CFB227-822A-4A1E-93C4-628114D308FF}"/>
                </a:ext>
              </a:extLst>
            </p:cNvPr>
            <p:cNvSpPr txBox="1"/>
            <p:nvPr/>
          </p:nvSpPr>
          <p:spPr>
            <a:xfrm>
              <a:off x="1867786" y="1462917"/>
              <a:ext cx="4586177" cy="892552"/>
            </a:xfrm>
            <a:prstGeom prst="rect">
              <a:avLst/>
            </a:prstGeom>
            <a:noFill/>
          </p:spPr>
          <p:txBody>
            <a:bodyPr wrap="square" rtlCol="0">
              <a:spAutoFit/>
            </a:bodyPr>
            <a:lstStyle/>
            <a:p>
              <a:pPr algn="ctr"/>
              <a:r>
                <a:rPr lang="en-US" sz="2600" b="1" dirty="0">
                  <a:solidFill>
                    <a:srgbClr val="C00000"/>
                  </a:solidFill>
                </a:rPr>
                <a:t>Areas of Focus: </a:t>
              </a:r>
            </a:p>
            <a:p>
              <a:pPr algn="ctr"/>
              <a:r>
                <a:rPr lang="en-US" sz="2600" b="1" dirty="0">
                  <a:solidFill>
                    <a:srgbClr val="C00000"/>
                  </a:solidFill>
                </a:rPr>
                <a:t>Research and Strategy</a:t>
              </a:r>
            </a:p>
          </p:txBody>
        </p:sp>
      </p:grpSp>
    </p:spTree>
    <p:extLst>
      <p:ext uri="{BB962C8B-B14F-4D97-AF65-F5344CB8AC3E}">
        <p14:creationId xmlns:p14="http://schemas.microsoft.com/office/powerpoint/2010/main" val="153286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Oval 111">
            <a:extLst>
              <a:ext uri="{FF2B5EF4-FFF2-40B4-BE49-F238E27FC236}">
                <a16:creationId xmlns:a16="http://schemas.microsoft.com/office/drawing/2014/main" id="{23E88072-545E-4DD7-904C-EC69661525DC}"/>
              </a:ext>
            </a:extLst>
          </p:cNvPr>
          <p:cNvSpPr/>
          <p:nvPr/>
        </p:nvSpPr>
        <p:spPr>
          <a:xfrm>
            <a:off x="2160193" y="1699012"/>
            <a:ext cx="8346202" cy="4512402"/>
          </a:xfrm>
          <a:prstGeom prst="ellipse">
            <a:avLst/>
          </a:prstGeom>
          <a:noFill/>
          <a:ln w="28575">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37">
            <a:extLst>
              <a:ext uri="{FF2B5EF4-FFF2-40B4-BE49-F238E27FC236}">
                <a16:creationId xmlns:a16="http://schemas.microsoft.com/office/drawing/2014/main" id="{F6045C8E-F732-4DC1-B975-D9874F088AE4}"/>
              </a:ext>
            </a:extLst>
          </p:cNvPr>
          <p:cNvSpPr>
            <a:spLocks/>
          </p:cNvSpPr>
          <p:nvPr/>
        </p:nvSpPr>
        <p:spPr bwMode="auto">
          <a:xfrm>
            <a:off x="4274385" y="4092955"/>
            <a:ext cx="17117" cy="8516"/>
          </a:xfrm>
          <a:custGeom>
            <a:avLst/>
            <a:gdLst>
              <a:gd name="T0" fmla="*/ 0 w 10"/>
              <a:gd name="T1" fmla="*/ 0 h 5"/>
              <a:gd name="T2" fmla="*/ 5 w 10"/>
              <a:gd name="T3" fmla="*/ 0 h 5"/>
              <a:gd name="T4" fmla="*/ 10 w 10"/>
              <a:gd name="T5" fmla="*/ 0 h 5"/>
              <a:gd name="T6" fmla="*/ 10 w 10"/>
              <a:gd name="T7" fmla="*/ 5 h 5"/>
            </a:gdLst>
            <a:ahLst/>
            <a:cxnLst>
              <a:cxn ang="0">
                <a:pos x="T0" y="T1"/>
              </a:cxn>
              <a:cxn ang="0">
                <a:pos x="T2" y="T3"/>
              </a:cxn>
              <a:cxn ang="0">
                <a:pos x="T4" y="T5"/>
              </a:cxn>
              <a:cxn ang="0">
                <a:pos x="T6" y="T7"/>
              </a:cxn>
            </a:cxnLst>
            <a:rect l="0" t="0" r="r" b="b"/>
            <a:pathLst>
              <a:path w="10" h="5">
                <a:moveTo>
                  <a:pt x="0" y="0"/>
                </a:moveTo>
                <a:lnTo>
                  <a:pt x="5" y="0"/>
                </a:lnTo>
                <a:lnTo>
                  <a:pt x="10" y="0"/>
                </a:lnTo>
                <a:lnTo>
                  <a:pt x="10" y="5"/>
                </a:lnTo>
              </a:path>
            </a:pathLst>
          </a:custGeom>
          <a:solidFill>
            <a:schemeClr val="accent5">
              <a:lumMod val="75000"/>
            </a:schemeClr>
          </a:solidFill>
          <a:ln w="7938"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TextBox 95">
            <a:extLst>
              <a:ext uri="{FF2B5EF4-FFF2-40B4-BE49-F238E27FC236}">
                <a16:creationId xmlns:a16="http://schemas.microsoft.com/office/drawing/2014/main" id="{8E9BCFDF-0B84-4AFB-8E88-E516FA805B38}"/>
              </a:ext>
            </a:extLst>
          </p:cNvPr>
          <p:cNvSpPr txBox="1"/>
          <p:nvPr/>
        </p:nvSpPr>
        <p:spPr>
          <a:xfrm>
            <a:off x="2748208" y="260425"/>
            <a:ext cx="6849788" cy="889987"/>
          </a:xfrm>
          <a:prstGeom prst="rect">
            <a:avLst/>
          </a:prstGeom>
          <a:noFill/>
        </p:spPr>
        <p:txBody>
          <a:bodyPr wrap="square" rtlCol="0">
            <a:spAutoFit/>
          </a:bodyPr>
          <a:lstStyle/>
          <a:p>
            <a:pPr algn="ctr"/>
            <a:r>
              <a:rPr lang="en-US" sz="26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Developing Human Capital</a:t>
            </a:r>
            <a:endParaRPr lang="en-US" sz="24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Bef>
                <a:spcPts val="700"/>
              </a:spcBef>
            </a:pPr>
            <a:r>
              <a:rPr lang="en-US" sz="2000" dirty="0">
                <a:latin typeface="Open Sans" panose="020B0606030504020204" pitchFamily="34" charset="0"/>
                <a:ea typeface="Open Sans" panose="020B0606030504020204" pitchFamily="34" charset="0"/>
                <a:cs typeface="Open Sans" panose="020B0606030504020204" pitchFamily="34" charset="0"/>
              </a:rPr>
              <a:t>Alabama Workforce Regions </a:t>
            </a:r>
          </a:p>
        </p:txBody>
      </p:sp>
      <p:sp>
        <p:nvSpPr>
          <p:cNvPr id="111" name="TextBox 110">
            <a:extLst>
              <a:ext uri="{FF2B5EF4-FFF2-40B4-BE49-F238E27FC236}">
                <a16:creationId xmlns:a16="http://schemas.microsoft.com/office/drawing/2014/main" id="{A1F698A4-8A4D-41EC-A301-A95F3806DF4E}"/>
              </a:ext>
            </a:extLst>
          </p:cNvPr>
          <p:cNvSpPr txBox="1"/>
          <p:nvPr/>
        </p:nvSpPr>
        <p:spPr>
          <a:xfrm>
            <a:off x="1781304" y="1573586"/>
            <a:ext cx="3189325" cy="338554"/>
          </a:xfrm>
          <a:prstGeom prst="rect">
            <a:avLst/>
          </a:prstGeom>
          <a:noFill/>
        </p:spPr>
        <p:txBody>
          <a:bodyPr wrap="square" rtlCol="0">
            <a:spAutoFit/>
          </a:bodyPr>
          <a:lstStyle/>
          <a:p>
            <a:pPr algn="ctr"/>
            <a:r>
              <a:rPr lang="en-US" sz="16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Where We Live</a:t>
            </a:r>
            <a:endParaRPr lang="en-US" sz="14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8" name="TextBox 117">
            <a:extLst>
              <a:ext uri="{FF2B5EF4-FFF2-40B4-BE49-F238E27FC236}">
                <a16:creationId xmlns:a16="http://schemas.microsoft.com/office/drawing/2014/main" id="{AD28AC7C-83A6-4B26-BD9F-FE38AEEA7165}"/>
              </a:ext>
            </a:extLst>
          </p:cNvPr>
          <p:cNvSpPr txBox="1"/>
          <p:nvPr/>
        </p:nvSpPr>
        <p:spPr>
          <a:xfrm>
            <a:off x="1617240" y="5850960"/>
            <a:ext cx="3189325" cy="338554"/>
          </a:xfrm>
          <a:prstGeom prst="rect">
            <a:avLst/>
          </a:prstGeom>
          <a:noFill/>
        </p:spPr>
        <p:txBody>
          <a:bodyPr wrap="square" rtlCol="0">
            <a:spAutoFit/>
          </a:bodyPr>
          <a:lstStyle/>
          <a:p>
            <a:pPr algn="ctr"/>
            <a:r>
              <a:rPr lang="en-US" sz="16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Who We Are</a:t>
            </a:r>
            <a:endParaRPr lang="en-US" sz="14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23" name="Group 122">
            <a:extLst>
              <a:ext uri="{FF2B5EF4-FFF2-40B4-BE49-F238E27FC236}">
                <a16:creationId xmlns:a16="http://schemas.microsoft.com/office/drawing/2014/main" id="{06EBE163-D968-457F-A351-FD3F4ECD8DCD}"/>
              </a:ext>
            </a:extLst>
          </p:cNvPr>
          <p:cNvGrpSpPr/>
          <p:nvPr/>
        </p:nvGrpSpPr>
        <p:grpSpPr>
          <a:xfrm>
            <a:off x="8322910" y="1797959"/>
            <a:ext cx="2858544" cy="2193474"/>
            <a:chOff x="8194033" y="1711160"/>
            <a:chExt cx="2858544" cy="2193474"/>
          </a:xfrm>
        </p:grpSpPr>
        <p:pic>
          <p:nvPicPr>
            <p:cNvPr id="114" name="Picture 113" descr="A group of people playing video games&#10;&#10;Description automatically generated with medium confidence">
              <a:extLst>
                <a:ext uri="{FF2B5EF4-FFF2-40B4-BE49-F238E27FC236}">
                  <a16:creationId xmlns:a16="http://schemas.microsoft.com/office/drawing/2014/main" id="{B3B263E4-F621-4128-8E75-FBB9E36775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7394" y="2047649"/>
              <a:ext cx="2190912" cy="1460608"/>
            </a:xfrm>
            <a:prstGeom prst="rect">
              <a:avLst/>
            </a:prstGeom>
            <a:effectLst>
              <a:outerShdw blurRad="50800" dist="38100" dir="2700000" algn="tl" rotWithShape="0">
                <a:prstClr val="black">
                  <a:alpha val="40000"/>
                </a:prstClr>
              </a:outerShdw>
            </a:effectLst>
          </p:spPr>
        </p:pic>
        <p:sp>
          <p:nvSpPr>
            <p:cNvPr id="119" name="Oval 118">
              <a:extLst>
                <a:ext uri="{FF2B5EF4-FFF2-40B4-BE49-F238E27FC236}">
                  <a16:creationId xmlns:a16="http://schemas.microsoft.com/office/drawing/2014/main" id="{7EDCCAE2-4DEA-44B9-B820-09DE07EFECCC}"/>
                </a:ext>
              </a:extLst>
            </p:cNvPr>
            <p:cNvSpPr/>
            <p:nvPr/>
          </p:nvSpPr>
          <p:spPr>
            <a:xfrm>
              <a:off x="8194033" y="1711160"/>
              <a:ext cx="2858544" cy="2193474"/>
            </a:xfrm>
            <a:prstGeom prst="ellipse">
              <a:avLst/>
            </a:prstGeom>
            <a:noFill/>
            <a:ln w="723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a:extLst>
              <a:ext uri="{FF2B5EF4-FFF2-40B4-BE49-F238E27FC236}">
                <a16:creationId xmlns:a16="http://schemas.microsoft.com/office/drawing/2014/main" id="{A9F9A65F-A61A-4F7B-913D-F05FD8C1FC38}"/>
              </a:ext>
            </a:extLst>
          </p:cNvPr>
          <p:cNvGrpSpPr/>
          <p:nvPr/>
        </p:nvGrpSpPr>
        <p:grpSpPr>
          <a:xfrm>
            <a:off x="8005753" y="4260069"/>
            <a:ext cx="3470270" cy="2307825"/>
            <a:chOff x="8294192" y="4351075"/>
            <a:chExt cx="3470270" cy="2307825"/>
          </a:xfrm>
        </p:grpSpPr>
        <p:pic>
          <p:nvPicPr>
            <p:cNvPr id="125" name="Picture 124" descr="A picture containing electronics&#10;&#10;Description automatically generated">
              <a:extLst>
                <a:ext uri="{FF2B5EF4-FFF2-40B4-BE49-F238E27FC236}">
                  <a16:creationId xmlns:a16="http://schemas.microsoft.com/office/drawing/2014/main" id="{8B48E1CB-6A51-4BDD-9D06-D69862BE19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8794" y="4719639"/>
              <a:ext cx="2991888" cy="1789266"/>
            </a:xfrm>
            <a:prstGeom prst="rect">
              <a:avLst/>
            </a:prstGeom>
            <a:effectLst>
              <a:outerShdw blurRad="50800" dist="38100" dir="2700000" algn="tl" rotWithShape="0">
                <a:prstClr val="black">
                  <a:alpha val="40000"/>
                </a:prstClr>
              </a:outerShdw>
            </a:effectLst>
          </p:spPr>
        </p:pic>
        <p:sp>
          <p:nvSpPr>
            <p:cNvPr id="126" name="Oval 125">
              <a:extLst>
                <a:ext uri="{FF2B5EF4-FFF2-40B4-BE49-F238E27FC236}">
                  <a16:creationId xmlns:a16="http://schemas.microsoft.com/office/drawing/2014/main" id="{22293518-E846-4093-8E8B-F0D41B17E6DB}"/>
                </a:ext>
              </a:extLst>
            </p:cNvPr>
            <p:cNvSpPr/>
            <p:nvPr/>
          </p:nvSpPr>
          <p:spPr>
            <a:xfrm>
              <a:off x="8448665" y="4351075"/>
              <a:ext cx="2858544" cy="2193474"/>
            </a:xfrm>
            <a:prstGeom prst="ellipse">
              <a:avLst/>
            </a:prstGeom>
            <a:noFill/>
            <a:ln w="723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0B831AD5-1D59-4DCE-A13D-A9FECE515004}"/>
                </a:ext>
              </a:extLst>
            </p:cNvPr>
            <p:cNvSpPr/>
            <p:nvPr/>
          </p:nvSpPr>
          <p:spPr>
            <a:xfrm>
              <a:off x="8294192" y="6172812"/>
              <a:ext cx="3470270" cy="486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5" name="TextBox 114">
            <a:extLst>
              <a:ext uri="{FF2B5EF4-FFF2-40B4-BE49-F238E27FC236}">
                <a16:creationId xmlns:a16="http://schemas.microsoft.com/office/drawing/2014/main" id="{0DDC7A3D-7E7E-453C-A03D-30A3B72012BC}"/>
              </a:ext>
            </a:extLst>
          </p:cNvPr>
          <p:cNvSpPr txBox="1"/>
          <p:nvPr/>
        </p:nvSpPr>
        <p:spPr>
          <a:xfrm>
            <a:off x="7591606" y="1536935"/>
            <a:ext cx="3189325" cy="338554"/>
          </a:xfrm>
          <a:prstGeom prst="rect">
            <a:avLst/>
          </a:prstGeom>
          <a:noFill/>
        </p:spPr>
        <p:txBody>
          <a:bodyPr wrap="square" rtlCol="0">
            <a:spAutoFit/>
          </a:bodyPr>
          <a:lstStyle/>
          <a:p>
            <a:pPr algn="ctr"/>
            <a:r>
              <a:rPr lang="en-US" sz="16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What We Learn</a:t>
            </a:r>
            <a:endParaRPr lang="en-US" sz="14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8" name="TextBox 127">
            <a:extLst>
              <a:ext uri="{FF2B5EF4-FFF2-40B4-BE49-F238E27FC236}">
                <a16:creationId xmlns:a16="http://schemas.microsoft.com/office/drawing/2014/main" id="{1279A472-FAE6-4B8F-BFC6-953F9190F1EA}"/>
              </a:ext>
            </a:extLst>
          </p:cNvPr>
          <p:cNvSpPr txBox="1"/>
          <p:nvPr/>
        </p:nvSpPr>
        <p:spPr>
          <a:xfrm>
            <a:off x="8389165" y="4078802"/>
            <a:ext cx="3189325" cy="338554"/>
          </a:xfrm>
          <a:prstGeom prst="rect">
            <a:avLst/>
          </a:prstGeom>
          <a:noFill/>
        </p:spPr>
        <p:txBody>
          <a:bodyPr wrap="square" rtlCol="0">
            <a:spAutoFit/>
          </a:bodyPr>
          <a:lstStyle/>
          <a:p>
            <a:pPr algn="ctr"/>
            <a:r>
              <a:rPr lang="en-US" sz="16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How We Work</a:t>
            </a:r>
            <a:endParaRPr lang="en-US" sz="14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Shape, arrow&#10;&#10;Description automatically generated">
            <a:extLst>
              <a:ext uri="{FF2B5EF4-FFF2-40B4-BE49-F238E27FC236}">
                <a16:creationId xmlns:a16="http://schemas.microsoft.com/office/drawing/2014/main" id="{1A7DB996-0937-40D8-A38B-3D084A4CC1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438" y="2219291"/>
            <a:ext cx="4162980" cy="2972586"/>
          </a:xfrm>
          <a:prstGeom prst="rect">
            <a:avLst/>
          </a:prstGeom>
        </p:spPr>
      </p:pic>
      <p:sp>
        <p:nvSpPr>
          <p:cNvPr id="4" name="Oval 3">
            <a:extLst>
              <a:ext uri="{FF2B5EF4-FFF2-40B4-BE49-F238E27FC236}">
                <a16:creationId xmlns:a16="http://schemas.microsoft.com/office/drawing/2014/main" id="{AB2C06CB-79ED-4597-A5E5-FD6B94DCA1A9}"/>
              </a:ext>
            </a:extLst>
          </p:cNvPr>
          <p:cNvSpPr/>
          <p:nvPr/>
        </p:nvSpPr>
        <p:spPr>
          <a:xfrm>
            <a:off x="329514" y="2027997"/>
            <a:ext cx="4371804" cy="3250958"/>
          </a:xfrm>
          <a:prstGeom prst="ellipse">
            <a:avLst/>
          </a:prstGeom>
          <a:noFill/>
          <a:ln w="431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0A09A335-37A8-44A2-AFE8-E37BAB46A052}"/>
              </a:ext>
            </a:extLst>
          </p:cNvPr>
          <p:cNvSpPr/>
          <p:nvPr/>
        </p:nvSpPr>
        <p:spPr>
          <a:xfrm>
            <a:off x="3745653" y="2208107"/>
            <a:ext cx="894080" cy="724746"/>
          </a:xfrm>
          <a:custGeom>
            <a:avLst/>
            <a:gdLst>
              <a:gd name="connsiteX0" fmla="*/ 0 w 894080"/>
              <a:gd name="connsiteY0" fmla="*/ 0 h 724746"/>
              <a:gd name="connsiteX1" fmla="*/ 894080 w 894080"/>
              <a:gd name="connsiteY1" fmla="*/ 0 h 724746"/>
              <a:gd name="connsiteX2" fmla="*/ 873760 w 894080"/>
              <a:gd name="connsiteY2" fmla="*/ 724746 h 724746"/>
              <a:gd name="connsiteX3" fmla="*/ 0 w 894080"/>
              <a:gd name="connsiteY3" fmla="*/ 0 h 724746"/>
            </a:gdLst>
            <a:ahLst/>
            <a:cxnLst>
              <a:cxn ang="0">
                <a:pos x="connsiteX0" y="connsiteY0"/>
              </a:cxn>
              <a:cxn ang="0">
                <a:pos x="connsiteX1" y="connsiteY1"/>
              </a:cxn>
              <a:cxn ang="0">
                <a:pos x="connsiteX2" y="connsiteY2"/>
              </a:cxn>
              <a:cxn ang="0">
                <a:pos x="connsiteX3" y="connsiteY3"/>
              </a:cxn>
            </a:cxnLst>
            <a:rect l="l" t="t" r="r" b="b"/>
            <a:pathLst>
              <a:path w="894080" h="724746">
                <a:moveTo>
                  <a:pt x="0" y="0"/>
                </a:moveTo>
                <a:lnTo>
                  <a:pt x="894080" y="0"/>
                </a:lnTo>
                <a:lnTo>
                  <a:pt x="873760" y="724746"/>
                </a:lnTo>
                <a:lnTo>
                  <a:pt x="0" y="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80C51D3E-963E-4037-A92C-CDBA41C343A6}"/>
              </a:ext>
            </a:extLst>
          </p:cNvPr>
          <p:cNvSpPr/>
          <p:nvPr/>
        </p:nvSpPr>
        <p:spPr>
          <a:xfrm>
            <a:off x="219963" y="2014929"/>
            <a:ext cx="661886" cy="687631"/>
          </a:xfrm>
          <a:custGeom>
            <a:avLst/>
            <a:gdLst>
              <a:gd name="connsiteX0" fmla="*/ 23877 w 661886"/>
              <a:gd name="connsiteY0" fmla="*/ 118671 h 687631"/>
              <a:gd name="connsiteX1" fmla="*/ 23877 w 661886"/>
              <a:gd name="connsiteY1" fmla="*/ 118671 h 687631"/>
              <a:gd name="connsiteX2" fmla="*/ 227077 w 661886"/>
              <a:gd name="connsiteY2" fmla="*/ 159311 h 687631"/>
              <a:gd name="connsiteX3" fmla="*/ 301584 w 661886"/>
              <a:gd name="connsiteY3" fmla="*/ 186404 h 687631"/>
              <a:gd name="connsiteX4" fmla="*/ 457370 w 661886"/>
              <a:gd name="connsiteY4" fmla="*/ 152538 h 687631"/>
              <a:gd name="connsiteX5" fmla="*/ 464144 w 661886"/>
              <a:gd name="connsiteY5" fmla="*/ 125444 h 687631"/>
              <a:gd name="connsiteX6" fmla="*/ 504784 w 661886"/>
              <a:gd name="connsiteY6" fmla="*/ 105124 h 687631"/>
              <a:gd name="connsiteX7" fmla="*/ 626704 w 661886"/>
              <a:gd name="connsiteY7" fmla="*/ 30618 h 687631"/>
              <a:gd name="connsiteX8" fmla="*/ 606384 w 661886"/>
              <a:gd name="connsiteY8" fmla="*/ 443791 h 687631"/>
              <a:gd name="connsiteX9" fmla="*/ 579290 w 661886"/>
              <a:gd name="connsiteY9" fmla="*/ 565711 h 687631"/>
              <a:gd name="connsiteX10" fmla="*/ 416730 w 661886"/>
              <a:gd name="connsiteY10" fmla="*/ 640218 h 687631"/>
              <a:gd name="connsiteX11" fmla="*/ 355770 w 661886"/>
              <a:gd name="connsiteY11" fmla="*/ 687631 h 687631"/>
              <a:gd name="connsiteX12" fmla="*/ 98384 w 661886"/>
              <a:gd name="connsiteY12" fmla="*/ 680858 h 687631"/>
              <a:gd name="connsiteX13" fmla="*/ 78064 w 661886"/>
              <a:gd name="connsiteY13" fmla="*/ 667311 h 687631"/>
              <a:gd name="connsiteX14" fmla="*/ 44197 w 661886"/>
              <a:gd name="connsiteY14" fmla="*/ 626671 h 687631"/>
              <a:gd name="connsiteX15" fmla="*/ 17104 w 661886"/>
              <a:gd name="connsiteY15" fmla="*/ 552164 h 687631"/>
              <a:gd name="connsiteX16" fmla="*/ 3557 w 661886"/>
              <a:gd name="connsiteY16" fmla="*/ 525071 h 687631"/>
              <a:gd name="connsiteX17" fmla="*/ 37424 w 661886"/>
              <a:gd name="connsiteY17" fmla="*/ 118671 h 687631"/>
              <a:gd name="connsiteX18" fmla="*/ 50970 w 661886"/>
              <a:gd name="connsiteY18" fmla="*/ 3524 h 687631"/>
              <a:gd name="connsiteX19" fmla="*/ 23877 w 661886"/>
              <a:gd name="connsiteY19" fmla="*/ 118671 h 68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1886" h="687631">
                <a:moveTo>
                  <a:pt x="23877" y="118671"/>
                </a:moveTo>
                <a:lnTo>
                  <a:pt x="23877" y="118671"/>
                </a:lnTo>
                <a:cubicBezTo>
                  <a:pt x="102736" y="131814"/>
                  <a:pt x="153687" y="136975"/>
                  <a:pt x="227077" y="159311"/>
                </a:cubicBezTo>
                <a:cubicBezTo>
                  <a:pt x="252359" y="167005"/>
                  <a:pt x="276748" y="177373"/>
                  <a:pt x="301584" y="186404"/>
                </a:cubicBezTo>
                <a:cubicBezTo>
                  <a:pt x="353513" y="175115"/>
                  <a:pt x="407612" y="171197"/>
                  <a:pt x="457370" y="152538"/>
                </a:cubicBezTo>
                <a:cubicBezTo>
                  <a:pt x="466087" y="149269"/>
                  <a:pt x="457561" y="132027"/>
                  <a:pt x="464144" y="125444"/>
                </a:cubicBezTo>
                <a:cubicBezTo>
                  <a:pt x="474854" y="114734"/>
                  <a:pt x="491544" y="112479"/>
                  <a:pt x="504784" y="105124"/>
                </a:cubicBezTo>
                <a:cubicBezTo>
                  <a:pt x="663827" y="16767"/>
                  <a:pt x="697443" y="7036"/>
                  <a:pt x="626704" y="30618"/>
                </a:cubicBezTo>
                <a:cubicBezTo>
                  <a:pt x="623049" y="202391"/>
                  <a:pt x="633797" y="297588"/>
                  <a:pt x="606384" y="443791"/>
                </a:cubicBezTo>
                <a:cubicBezTo>
                  <a:pt x="598712" y="484709"/>
                  <a:pt x="608207" y="535761"/>
                  <a:pt x="579290" y="565711"/>
                </a:cubicBezTo>
                <a:cubicBezTo>
                  <a:pt x="537887" y="608592"/>
                  <a:pt x="469059" y="611675"/>
                  <a:pt x="416730" y="640218"/>
                </a:cubicBezTo>
                <a:cubicBezTo>
                  <a:pt x="394131" y="652545"/>
                  <a:pt x="376090" y="671827"/>
                  <a:pt x="355770" y="687631"/>
                </a:cubicBezTo>
                <a:cubicBezTo>
                  <a:pt x="269975" y="685373"/>
                  <a:pt x="183980" y="687121"/>
                  <a:pt x="98384" y="680858"/>
                </a:cubicBezTo>
                <a:cubicBezTo>
                  <a:pt x="90265" y="680264"/>
                  <a:pt x="82796" y="673935"/>
                  <a:pt x="78064" y="667311"/>
                </a:cubicBezTo>
                <a:cubicBezTo>
                  <a:pt x="45161" y="621247"/>
                  <a:pt x="85860" y="640558"/>
                  <a:pt x="44197" y="626671"/>
                </a:cubicBezTo>
                <a:cubicBezTo>
                  <a:pt x="35166" y="601835"/>
                  <a:pt x="26919" y="576701"/>
                  <a:pt x="17104" y="552164"/>
                </a:cubicBezTo>
                <a:cubicBezTo>
                  <a:pt x="13354" y="542789"/>
                  <a:pt x="3772" y="535166"/>
                  <a:pt x="3557" y="525071"/>
                </a:cubicBezTo>
                <a:cubicBezTo>
                  <a:pt x="-2258" y="251792"/>
                  <a:pt x="-6429" y="305043"/>
                  <a:pt x="37424" y="118671"/>
                </a:cubicBezTo>
                <a:cubicBezTo>
                  <a:pt x="41939" y="80289"/>
                  <a:pt x="23642" y="30852"/>
                  <a:pt x="50970" y="3524"/>
                </a:cubicBezTo>
                <a:cubicBezTo>
                  <a:pt x="76564" y="-22070"/>
                  <a:pt x="28392" y="99480"/>
                  <a:pt x="23877" y="118671"/>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Freeform: Shape 163">
            <a:extLst>
              <a:ext uri="{FF2B5EF4-FFF2-40B4-BE49-F238E27FC236}">
                <a16:creationId xmlns:a16="http://schemas.microsoft.com/office/drawing/2014/main" id="{C5E80ABA-9351-4B79-B289-EBF9A8C02051}"/>
              </a:ext>
            </a:extLst>
          </p:cNvPr>
          <p:cNvSpPr/>
          <p:nvPr/>
        </p:nvSpPr>
        <p:spPr>
          <a:xfrm>
            <a:off x="189484" y="4687005"/>
            <a:ext cx="661886" cy="687631"/>
          </a:xfrm>
          <a:custGeom>
            <a:avLst/>
            <a:gdLst>
              <a:gd name="connsiteX0" fmla="*/ 23877 w 661886"/>
              <a:gd name="connsiteY0" fmla="*/ 118671 h 687631"/>
              <a:gd name="connsiteX1" fmla="*/ 23877 w 661886"/>
              <a:gd name="connsiteY1" fmla="*/ 118671 h 687631"/>
              <a:gd name="connsiteX2" fmla="*/ 227077 w 661886"/>
              <a:gd name="connsiteY2" fmla="*/ 159311 h 687631"/>
              <a:gd name="connsiteX3" fmla="*/ 301584 w 661886"/>
              <a:gd name="connsiteY3" fmla="*/ 186404 h 687631"/>
              <a:gd name="connsiteX4" fmla="*/ 457370 w 661886"/>
              <a:gd name="connsiteY4" fmla="*/ 152538 h 687631"/>
              <a:gd name="connsiteX5" fmla="*/ 464144 w 661886"/>
              <a:gd name="connsiteY5" fmla="*/ 125444 h 687631"/>
              <a:gd name="connsiteX6" fmla="*/ 504784 w 661886"/>
              <a:gd name="connsiteY6" fmla="*/ 105124 h 687631"/>
              <a:gd name="connsiteX7" fmla="*/ 626704 w 661886"/>
              <a:gd name="connsiteY7" fmla="*/ 30618 h 687631"/>
              <a:gd name="connsiteX8" fmla="*/ 606384 w 661886"/>
              <a:gd name="connsiteY8" fmla="*/ 443791 h 687631"/>
              <a:gd name="connsiteX9" fmla="*/ 579290 w 661886"/>
              <a:gd name="connsiteY9" fmla="*/ 565711 h 687631"/>
              <a:gd name="connsiteX10" fmla="*/ 416730 w 661886"/>
              <a:gd name="connsiteY10" fmla="*/ 640218 h 687631"/>
              <a:gd name="connsiteX11" fmla="*/ 355770 w 661886"/>
              <a:gd name="connsiteY11" fmla="*/ 687631 h 687631"/>
              <a:gd name="connsiteX12" fmla="*/ 98384 w 661886"/>
              <a:gd name="connsiteY12" fmla="*/ 680858 h 687631"/>
              <a:gd name="connsiteX13" fmla="*/ 78064 w 661886"/>
              <a:gd name="connsiteY13" fmla="*/ 667311 h 687631"/>
              <a:gd name="connsiteX14" fmla="*/ 44197 w 661886"/>
              <a:gd name="connsiteY14" fmla="*/ 626671 h 687631"/>
              <a:gd name="connsiteX15" fmla="*/ 17104 w 661886"/>
              <a:gd name="connsiteY15" fmla="*/ 552164 h 687631"/>
              <a:gd name="connsiteX16" fmla="*/ 3557 w 661886"/>
              <a:gd name="connsiteY16" fmla="*/ 525071 h 687631"/>
              <a:gd name="connsiteX17" fmla="*/ 37424 w 661886"/>
              <a:gd name="connsiteY17" fmla="*/ 118671 h 687631"/>
              <a:gd name="connsiteX18" fmla="*/ 50970 w 661886"/>
              <a:gd name="connsiteY18" fmla="*/ 3524 h 687631"/>
              <a:gd name="connsiteX19" fmla="*/ 23877 w 661886"/>
              <a:gd name="connsiteY19" fmla="*/ 118671 h 68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1886" h="687631">
                <a:moveTo>
                  <a:pt x="23877" y="118671"/>
                </a:moveTo>
                <a:lnTo>
                  <a:pt x="23877" y="118671"/>
                </a:lnTo>
                <a:cubicBezTo>
                  <a:pt x="102736" y="131814"/>
                  <a:pt x="153687" y="136975"/>
                  <a:pt x="227077" y="159311"/>
                </a:cubicBezTo>
                <a:cubicBezTo>
                  <a:pt x="252359" y="167005"/>
                  <a:pt x="276748" y="177373"/>
                  <a:pt x="301584" y="186404"/>
                </a:cubicBezTo>
                <a:cubicBezTo>
                  <a:pt x="353513" y="175115"/>
                  <a:pt x="407612" y="171197"/>
                  <a:pt x="457370" y="152538"/>
                </a:cubicBezTo>
                <a:cubicBezTo>
                  <a:pt x="466087" y="149269"/>
                  <a:pt x="457561" y="132027"/>
                  <a:pt x="464144" y="125444"/>
                </a:cubicBezTo>
                <a:cubicBezTo>
                  <a:pt x="474854" y="114734"/>
                  <a:pt x="491544" y="112479"/>
                  <a:pt x="504784" y="105124"/>
                </a:cubicBezTo>
                <a:cubicBezTo>
                  <a:pt x="663827" y="16767"/>
                  <a:pt x="697443" y="7036"/>
                  <a:pt x="626704" y="30618"/>
                </a:cubicBezTo>
                <a:cubicBezTo>
                  <a:pt x="623049" y="202391"/>
                  <a:pt x="633797" y="297588"/>
                  <a:pt x="606384" y="443791"/>
                </a:cubicBezTo>
                <a:cubicBezTo>
                  <a:pt x="598712" y="484709"/>
                  <a:pt x="608207" y="535761"/>
                  <a:pt x="579290" y="565711"/>
                </a:cubicBezTo>
                <a:cubicBezTo>
                  <a:pt x="537887" y="608592"/>
                  <a:pt x="469059" y="611675"/>
                  <a:pt x="416730" y="640218"/>
                </a:cubicBezTo>
                <a:cubicBezTo>
                  <a:pt x="394131" y="652545"/>
                  <a:pt x="376090" y="671827"/>
                  <a:pt x="355770" y="687631"/>
                </a:cubicBezTo>
                <a:cubicBezTo>
                  <a:pt x="269975" y="685373"/>
                  <a:pt x="183980" y="687121"/>
                  <a:pt x="98384" y="680858"/>
                </a:cubicBezTo>
                <a:cubicBezTo>
                  <a:pt x="90265" y="680264"/>
                  <a:pt x="82796" y="673935"/>
                  <a:pt x="78064" y="667311"/>
                </a:cubicBezTo>
                <a:cubicBezTo>
                  <a:pt x="45161" y="621247"/>
                  <a:pt x="85860" y="640558"/>
                  <a:pt x="44197" y="626671"/>
                </a:cubicBezTo>
                <a:cubicBezTo>
                  <a:pt x="35166" y="601835"/>
                  <a:pt x="26919" y="576701"/>
                  <a:pt x="17104" y="552164"/>
                </a:cubicBezTo>
                <a:cubicBezTo>
                  <a:pt x="13354" y="542789"/>
                  <a:pt x="3772" y="535166"/>
                  <a:pt x="3557" y="525071"/>
                </a:cubicBezTo>
                <a:cubicBezTo>
                  <a:pt x="-2258" y="251792"/>
                  <a:pt x="-6429" y="305043"/>
                  <a:pt x="37424" y="118671"/>
                </a:cubicBezTo>
                <a:cubicBezTo>
                  <a:pt x="41939" y="80289"/>
                  <a:pt x="23642" y="30852"/>
                  <a:pt x="50970" y="3524"/>
                </a:cubicBezTo>
                <a:cubicBezTo>
                  <a:pt x="76564" y="-22070"/>
                  <a:pt x="28392" y="99480"/>
                  <a:pt x="23877" y="11867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Freeform: Shape 164">
            <a:extLst>
              <a:ext uri="{FF2B5EF4-FFF2-40B4-BE49-F238E27FC236}">
                <a16:creationId xmlns:a16="http://schemas.microsoft.com/office/drawing/2014/main" id="{2ACD8FDC-A7E8-4435-B60C-DE76639BA66B}"/>
              </a:ext>
            </a:extLst>
          </p:cNvPr>
          <p:cNvSpPr/>
          <p:nvPr/>
        </p:nvSpPr>
        <p:spPr>
          <a:xfrm>
            <a:off x="186094" y="1920113"/>
            <a:ext cx="661886" cy="687631"/>
          </a:xfrm>
          <a:custGeom>
            <a:avLst/>
            <a:gdLst>
              <a:gd name="connsiteX0" fmla="*/ 23877 w 661886"/>
              <a:gd name="connsiteY0" fmla="*/ 118671 h 687631"/>
              <a:gd name="connsiteX1" fmla="*/ 23877 w 661886"/>
              <a:gd name="connsiteY1" fmla="*/ 118671 h 687631"/>
              <a:gd name="connsiteX2" fmla="*/ 227077 w 661886"/>
              <a:gd name="connsiteY2" fmla="*/ 159311 h 687631"/>
              <a:gd name="connsiteX3" fmla="*/ 301584 w 661886"/>
              <a:gd name="connsiteY3" fmla="*/ 186404 h 687631"/>
              <a:gd name="connsiteX4" fmla="*/ 457370 w 661886"/>
              <a:gd name="connsiteY4" fmla="*/ 152538 h 687631"/>
              <a:gd name="connsiteX5" fmla="*/ 464144 w 661886"/>
              <a:gd name="connsiteY5" fmla="*/ 125444 h 687631"/>
              <a:gd name="connsiteX6" fmla="*/ 504784 w 661886"/>
              <a:gd name="connsiteY6" fmla="*/ 105124 h 687631"/>
              <a:gd name="connsiteX7" fmla="*/ 626704 w 661886"/>
              <a:gd name="connsiteY7" fmla="*/ 30618 h 687631"/>
              <a:gd name="connsiteX8" fmla="*/ 606384 w 661886"/>
              <a:gd name="connsiteY8" fmla="*/ 443791 h 687631"/>
              <a:gd name="connsiteX9" fmla="*/ 579290 w 661886"/>
              <a:gd name="connsiteY9" fmla="*/ 565711 h 687631"/>
              <a:gd name="connsiteX10" fmla="*/ 416730 w 661886"/>
              <a:gd name="connsiteY10" fmla="*/ 640218 h 687631"/>
              <a:gd name="connsiteX11" fmla="*/ 355770 w 661886"/>
              <a:gd name="connsiteY11" fmla="*/ 687631 h 687631"/>
              <a:gd name="connsiteX12" fmla="*/ 98384 w 661886"/>
              <a:gd name="connsiteY12" fmla="*/ 680858 h 687631"/>
              <a:gd name="connsiteX13" fmla="*/ 78064 w 661886"/>
              <a:gd name="connsiteY13" fmla="*/ 667311 h 687631"/>
              <a:gd name="connsiteX14" fmla="*/ 44197 w 661886"/>
              <a:gd name="connsiteY14" fmla="*/ 626671 h 687631"/>
              <a:gd name="connsiteX15" fmla="*/ 17104 w 661886"/>
              <a:gd name="connsiteY15" fmla="*/ 552164 h 687631"/>
              <a:gd name="connsiteX16" fmla="*/ 3557 w 661886"/>
              <a:gd name="connsiteY16" fmla="*/ 525071 h 687631"/>
              <a:gd name="connsiteX17" fmla="*/ 37424 w 661886"/>
              <a:gd name="connsiteY17" fmla="*/ 118671 h 687631"/>
              <a:gd name="connsiteX18" fmla="*/ 50970 w 661886"/>
              <a:gd name="connsiteY18" fmla="*/ 3524 h 687631"/>
              <a:gd name="connsiteX19" fmla="*/ 23877 w 661886"/>
              <a:gd name="connsiteY19" fmla="*/ 118671 h 68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1886" h="687631">
                <a:moveTo>
                  <a:pt x="23877" y="118671"/>
                </a:moveTo>
                <a:lnTo>
                  <a:pt x="23877" y="118671"/>
                </a:lnTo>
                <a:cubicBezTo>
                  <a:pt x="102736" y="131814"/>
                  <a:pt x="153687" y="136975"/>
                  <a:pt x="227077" y="159311"/>
                </a:cubicBezTo>
                <a:cubicBezTo>
                  <a:pt x="252359" y="167005"/>
                  <a:pt x="276748" y="177373"/>
                  <a:pt x="301584" y="186404"/>
                </a:cubicBezTo>
                <a:cubicBezTo>
                  <a:pt x="353513" y="175115"/>
                  <a:pt x="407612" y="171197"/>
                  <a:pt x="457370" y="152538"/>
                </a:cubicBezTo>
                <a:cubicBezTo>
                  <a:pt x="466087" y="149269"/>
                  <a:pt x="457561" y="132027"/>
                  <a:pt x="464144" y="125444"/>
                </a:cubicBezTo>
                <a:cubicBezTo>
                  <a:pt x="474854" y="114734"/>
                  <a:pt x="491544" y="112479"/>
                  <a:pt x="504784" y="105124"/>
                </a:cubicBezTo>
                <a:cubicBezTo>
                  <a:pt x="663827" y="16767"/>
                  <a:pt x="697443" y="7036"/>
                  <a:pt x="626704" y="30618"/>
                </a:cubicBezTo>
                <a:cubicBezTo>
                  <a:pt x="623049" y="202391"/>
                  <a:pt x="633797" y="297588"/>
                  <a:pt x="606384" y="443791"/>
                </a:cubicBezTo>
                <a:cubicBezTo>
                  <a:pt x="598712" y="484709"/>
                  <a:pt x="608207" y="535761"/>
                  <a:pt x="579290" y="565711"/>
                </a:cubicBezTo>
                <a:cubicBezTo>
                  <a:pt x="537887" y="608592"/>
                  <a:pt x="469059" y="611675"/>
                  <a:pt x="416730" y="640218"/>
                </a:cubicBezTo>
                <a:cubicBezTo>
                  <a:pt x="394131" y="652545"/>
                  <a:pt x="376090" y="671827"/>
                  <a:pt x="355770" y="687631"/>
                </a:cubicBezTo>
                <a:cubicBezTo>
                  <a:pt x="269975" y="685373"/>
                  <a:pt x="183980" y="687121"/>
                  <a:pt x="98384" y="680858"/>
                </a:cubicBezTo>
                <a:cubicBezTo>
                  <a:pt x="90265" y="680264"/>
                  <a:pt x="82796" y="673935"/>
                  <a:pt x="78064" y="667311"/>
                </a:cubicBezTo>
                <a:cubicBezTo>
                  <a:pt x="45161" y="621247"/>
                  <a:pt x="85860" y="640558"/>
                  <a:pt x="44197" y="626671"/>
                </a:cubicBezTo>
                <a:cubicBezTo>
                  <a:pt x="35166" y="601835"/>
                  <a:pt x="26919" y="576701"/>
                  <a:pt x="17104" y="552164"/>
                </a:cubicBezTo>
                <a:cubicBezTo>
                  <a:pt x="13354" y="542789"/>
                  <a:pt x="3772" y="535166"/>
                  <a:pt x="3557" y="525071"/>
                </a:cubicBezTo>
                <a:cubicBezTo>
                  <a:pt x="-2258" y="251792"/>
                  <a:pt x="-6429" y="305043"/>
                  <a:pt x="37424" y="118671"/>
                </a:cubicBezTo>
                <a:cubicBezTo>
                  <a:pt x="41939" y="80289"/>
                  <a:pt x="23642" y="30852"/>
                  <a:pt x="50970" y="3524"/>
                </a:cubicBezTo>
                <a:cubicBezTo>
                  <a:pt x="76564" y="-22070"/>
                  <a:pt x="28392" y="99480"/>
                  <a:pt x="23877" y="11867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5A247841-8491-45F9-9249-588DEDFEDC13}"/>
              </a:ext>
            </a:extLst>
          </p:cNvPr>
          <p:cNvSpPr/>
          <p:nvPr/>
        </p:nvSpPr>
        <p:spPr>
          <a:xfrm>
            <a:off x="3860800" y="2194560"/>
            <a:ext cx="846667" cy="663787"/>
          </a:xfrm>
          <a:custGeom>
            <a:avLst/>
            <a:gdLst>
              <a:gd name="connsiteX0" fmla="*/ 0 w 846667"/>
              <a:gd name="connsiteY0" fmla="*/ 0 h 663787"/>
              <a:gd name="connsiteX1" fmla="*/ 846667 w 846667"/>
              <a:gd name="connsiteY1" fmla="*/ 0 h 663787"/>
              <a:gd name="connsiteX2" fmla="*/ 792480 w 846667"/>
              <a:gd name="connsiteY2" fmla="*/ 663787 h 663787"/>
              <a:gd name="connsiteX3" fmla="*/ 0 w 846667"/>
              <a:gd name="connsiteY3" fmla="*/ 0 h 663787"/>
            </a:gdLst>
            <a:ahLst/>
            <a:cxnLst>
              <a:cxn ang="0">
                <a:pos x="connsiteX0" y="connsiteY0"/>
              </a:cxn>
              <a:cxn ang="0">
                <a:pos x="connsiteX1" y="connsiteY1"/>
              </a:cxn>
              <a:cxn ang="0">
                <a:pos x="connsiteX2" y="connsiteY2"/>
              </a:cxn>
              <a:cxn ang="0">
                <a:pos x="connsiteX3" y="connsiteY3"/>
              </a:cxn>
            </a:cxnLst>
            <a:rect l="l" t="t" r="r" b="b"/>
            <a:pathLst>
              <a:path w="846667" h="663787">
                <a:moveTo>
                  <a:pt x="0" y="0"/>
                </a:moveTo>
                <a:lnTo>
                  <a:pt x="846667" y="0"/>
                </a:lnTo>
                <a:lnTo>
                  <a:pt x="792480" y="663787"/>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91BCF0BE-CEB5-4117-B479-0998644204BB}"/>
              </a:ext>
            </a:extLst>
          </p:cNvPr>
          <p:cNvSpPr/>
          <p:nvPr/>
        </p:nvSpPr>
        <p:spPr>
          <a:xfrm>
            <a:off x="3671147" y="4463627"/>
            <a:ext cx="894080" cy="846666"/>
          </a:xfrm>
          <a:custGeom>
            <a:avLst/>
            <a:gdLst>
              <a:gd name="connsiteX0" fmla="*/ 0 w 894080"/>
              <a:gd name="connsiteY0" fmla="*/ 839893 h 846666"/>
              <a:gd name="connsiteX1" fmla="*/ 880533 w 894080"/>
              <a:gd name="connsiteY1" fmla="*/ 846666 h 846666"/>
              <a:gd name="connsiteX2" fmla="*/ 894080 w 894080"/>
              <a:gd name="connsiteY2" fmla="*/ 0 h 846666"/>
              <a:gd name="connsiteX3" fmla="*/ 88053 w 894080"/>
              <a:gd name="connsiteY3" fmla="*/ 812800 h 846666"/>
              <a:gd name="connsiteX4" fmla="*/ 88053 w 894080"/>
              <a:gd name="connsiteY4" fmla="*/ 812800 h 846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080" h="846666">
                <a:moveTo>
                  <a:pt x="0" y="839893"/>
                </a:moveTo>
                <a:lnTo>
                  <a:pt x="880533" y="846666"/>
                </a:lnTo>
                <a:lnTo>
                  <a:pt x="894080" y="0"/>
                </a:lnTo>
                <a:lnTo>
                  <a:pt x="88053" y="812800"/>
                </a:lnTo>
                <a:lnTo>
                  <a:pt x="88053" y="812800"/>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utoShape 3">
            <a:extLst>
              <a:ext uri="{FF2B5EF4-FFF2-40B4-BE49-F238E27FC236}">
                <a16:creationId xmlns:a16="http://schemas.microsoft.com/office/drawing/2014/main" id="{71FC1F39-0DAE-4A8F-805C-D01222ADF865}"/>
              </a:ext>
            </a:extLst>
          </p:cNvPr>
          <p:cNvSpPr>
            <a:spLocks noChangeAspect="1" noChangeArrowheads="1" noTextEdit="1"/>
          </p:cNvSpPr>
          <p:nvPr/>
        </p:nvSpPr>
        <p:spPr bwMode="auto">
          <a:xfrm>
            <a:off x="4731943" y="1245393"/>
            <a:ext cx="3376612" cy="528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5">
            <a:extLst>
              <a:ext uri="{FF2B5EF4-FFF2-40B4-BE49-F238E27FC236}">
                <a16:creationId xmlns:a16="http://schemas.microsoft.com/office/drawing/2014/main" id="{E99DC5EF-E132-4F6E-A5CA-F1FA19E4D678}"/>
              </a:ext>
            </a:extLst>
          </p:cNvPr>
          <p:cNvSpPr>
            <a:spLocks/>
          </p:cNvSpPr>
          <p:nvPr/>
        </p:nvSpPr>
        <p:spPr bwMode="auto">
          <a:xfrm>
            <a:off x="4729163" y="4187825"/>
            <a:ext cx="1689100" cy="1411288"/>
          </a:xfrm>
          <a:custGeom>
            <a:avLst/>
            <a:gdLst>
              <a:gd name="T0" fmla="*/ 0 w 1064"/>
              <a:gd name="T1" fmla="*/ 235 h 889"/>
              <a:gd name="T2" fmla="*/ 7 w 1064"/>
              <a:gd name="T3" fmla="*/ 184 h 889"/>
              <a:gd name="T4" fmla="*/ 12 w 1064"/>
              <a:gd name="T5" fmla="*/ 132 h 889"/>
              <a:gd name="T6" fmla="*/ 18 w 1064"/>
              <a:gd name="T7" fmla="*/ 74 h 889"/>
              <a:gd name="T8" fmla="*/ 25 w 1064"/>
              <a:gd name="T9" fmla="*/ 17 h 889"/>
              <a:gd name="T10" fmla="*/ 72 w 1064"/>
              <a:gd name="T11" fmla="*/ 0 h 889"/>
              <a:gd name="T12" fmla="*/ 143 w 1064"/>
              <a:gd name="T13" fmla="*/ 0 h 889"/>
              <a:gd name="T14" fmla="*/ 208 w 1064"/>
              <a:gd name="T15" fmla="*/ 0 h 889"/>
              <a:gd name="T16" fmla="*/ 280 w 1064"/>
              <a:gd name="T17" fmla="*/ 0 h 889"/>
              <a:gd name="T18" fmla="*/ 309 w 1064"/>
              <a:gd name="T19" fmla="*/ 17 h 889"/>
              <a:gd name="T20" fmla="*/ 286 w 1064"/>
              <a:gd name="T21" fmla="*/ 12 h 889"/>
              <a:gd name="T22" fmla="*/ 274 w 1064"/>
              <a:gd name="T23" fmla="*/ 40 h 889"/>
              <a:gd name="T24" fmla="*/ 268 w 1064"/>
              <a:gd name="T25" fmla="*/ 92 h 889"/>
              <a:gd name="T26" fmla="*/ 250 w 1064"/>
              <a:gd name="T27" fmla="*/ 126 h 889"/>
              <a:gd name="T28" fmla="*/ 238 w 1064"/>
              <a:gd name="T29" fmla="*/ 160 h 889"/>
              <a:gd name="T30" fmla="*/ 208 w 1064"/>
              <a:gd name="T31" fmla="*/ 195 h 889"/>
              <a:gd name="T32" fmla="*/ 238 w 1064"/>
              <a:gd name="T33" fmla="*/ 217 h 889"/>
              <a:gd name="T34" fmla="*/ 298 w 1064"/>
              <a:gd name="T35" fmla="*/ 217 h 889"/>
              <a:gd name="T36" fmla="*/ 363 w 1064"/>
              <a:gd name="T37" fmla="*/ 217 h 889"/>
              <a:gd name="T38" fmla="*/ 441 w 1064"/>
              <a:gd name="T39" fmla="*/ 217 h 889"/>
              <a:gd name="T40" fmla="*/ 499 w 1064"/>
              <a:gd name="T41" fmla="*/ 206 h 889"/>
              <a:gd name="T42" fmla="*/ 499 w 1064"/>
              <a:gd name="T43" fmla="*/ 143 h 889"/>
              <a:gd name="T44" fmla="*/ 542 w 1064"/>
              <a:gd name="T45" fmla="*/ 120 h 889"/>
              <a:gd name="T46" fmla="*/ 559 w 1064"/>
              <a:gd name="T47" fmla="*/ 45 h 889"/>
              <a:gd name="T48" fmla="*/ 589 w 1064"/>
              <a:gd name="T49" fmla="*/ 34 h 889"/>
              <a:gd name="T50" fmla="*/ 613 w 1064"/>
              <a:gd name="T51" fmla="*/ 40 h 889"/>
              <a:gd name="T52" fmla="*/ 636 w 1064"/>
              <a:gd name="T53" fmla="*/ 52 h 889"/>
              <a:gd name="T54" fmla="*/ 649 w 1064"/>
              <a:gd name="T55" fmla="*/ 74 h 889"/>
              <a:gd name="T56" fmla="*/ 678 w 1064"/>
              <a:gd name="T57" fmla="*/ 80 h 889"/>
              <a:gd name="T58" fmla="*/ 696 w 1064"/>
              <a:gd name="T59" fmla="*/ 109 h 889"/>
              <a:gd name="T60" fmla="*/ 708 w 1064"/>
              <a:gd name="T61" fmla="*/ 109 h 889"/>
              <a:gd name="T62" fmla="*/ 714 w 1064"/>
              <a:gd name="T63" fmla="*/ 126 h 889"/>
              <a:gd name="T64" fmla="*/ 737 w 1064"/>
              <a:gd name="T65" fmla="*/ 149 h 889"/>
              <a:gd name="T66" fmla="*/ 750 w 1064"/>
              <a:gd name="T67" fmla="*/ 160 h 889"/>
              <a:gd name="T68" fmla="*/ 761 w 1064"/>
              <a:gd name="T69" fmla="*/ 172 h 889"/>
              <a:gd name="T70" fmla="*/ 808 w 1064"/>
              <a:gd name="T71" fmla="*/ 177 h 889"/>
              <a:gd name="T72" fmla="*/ 891 w 1064"/>
              <a:gd name="T73" fmla="*/ 177 h 889"/>
              <a:gd name="T74" fmla="*/ 951 w 1064"/>
              <a:gd name="T75" fmla="*/ 177 h 889"/>
              <a:gd name="T76" fmla="*/ 933 w 1064"/>
              <a:gd name="T77" fmla="*/ 235 h 889"/>
              <a:gd name="T78" fmla="*/ 922 w 1064"/>
              <a:gd name="T79" fmla="*/ 298 h 889"/>
              <a:gd name="T80" fmla="*/ 922 w 1064"/>
              <a:gd name="T81" fmla="*/ 356 h 889"/>
              <a:gd name="T82" fmla="*/ 922 w 1064"/>
              <a:gd name="T83" fmla="*/ 424 h 889"/>
              <a:gd name="T84" fmla="*/ 927 w 1064"/>
              <a:gd name="T85" fmla="*/ 464 h 889"/>
              <a:gd name="T86" fmla="*/ 940 w 1064"/>
              <a:gd name="T87" fmla="*/ 499 h 889"/>
              <a:gd name="T88" fmla="*/ 958 w 1064"/>
              <a:gd name="T89" fmla="*/ 528 h 889"/>
              <a:gd name="T90" fmla="*/ 1016 w 1064"/>
              <a:gd name="T91" fmla="*/ 533 h 889"/>
              <a:gd name="T92" fmla="*/ 1041 w 1064"/>
              <a:gd name="T93" fmla="*/ 573 h 889"/>
              <a:gd name="T94" fmla="*/ 1058 w 1064"/>
              <a:gd name="T95" fmla="*/ 608 h 889"/>
              <a:gd name="T96" fmla="*/ 1058 w 1064"/>
              <a:gd name="T97" fmla="*/ 631 h 889"/>
              <a:gd name="T98" fmla="*/ 1041 w 1064"/>
              <a:gd name="T99" fmla="*/ 665 h 889"/>
              <a:gd name="T100" fmla="*/ 1041 w 1064"/>
              <a:gd name="T101" fmla="*/ 733 h 889"/>
              <a:gd name="T102" fmla="*/ 1041 w 1064"/>
              <a:gd name="T103" fmla="*/ 808 h 889"/>
              <a:gd name="T104" fmla="*/ 1041 w 1064"/>
              <a:gd name="T105" fmla="*/ 865 h 889"/>
              <a:gd name="T106" fmla="*/ 1016 w 1064"/>
              <a:gd name="T107" fmla="*/ 889 h 889"/>
              <a:gd name="T108" fmla="*/ 963 w 1064"/>
              <a:gd name="T109" fmla="*/ 883 h 889"/>
              <a:gd name="T110" fmla="*/ 904 w 1064"/>
              <a:gd name="T111" fmla="*/ 883 h 889"/>
              <a:gd name="T112" fmla="*/ 844 w 1064"/>
              <a:gd name="T113" fmla="*/ 883 h 889"/>
              <a:gd name="T114" fmla="*/ 785 w 1064"/>
              <a:gd name="T115" fmla="*/ 883 h 889"/>
              <a:gd name="T116" fmla="*/ 732 w 1064"/>
              <a:gd name="T117" fmla="*/ 889 h 889"/>
              <a:gd name="T118" fmla="*/ 0 w 1064"/>
              <a:gd name="T119" fmla="*/ 286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64" h="889">
                <a:moveTo>
                  <a:pt x="0" y="286"/>
                </a:moveTo>
                <a:lnTo>
                  <a:pt x="0" y="281"/>
                </a:lnTo>
                <a:lnTo>
                  <a:pt x="0" y="275"/>
                </a:lnTo>
                <a:lnTo>
                  <a:pt x="0" y="269"/>
                </a:lnTo>
                <a:lnTo>
                  <a:pt x="0" y="264"/>
                </a:lnTo>
                <a:lnTo>
                  <a:pt x="0" y="258"/>
                </a:lnTo>
                <a:lnTo>
                  <a:pt x="0" y="252"/>
                </a:lnTo>
                <a:lnTo>
                  <a:pt x="0" y="246"/>
                </a:lnTo>
                <a:lnTo>
                  <a:pt x="0" y="241"/>
                </a:lnTo>
                <a:lnTo>
                  <a:pt x="0" y="235"/>
                </a:lnTo>
                <a:lnTo>
                  <a:pt x="0" y="229"/>
                </a:lnTo>
                <a:lnTo>
                  <a:pt x="7" y="229"/>
                </a:lnTo>
                <a:lnTo>
                  <a:pt x="7" y="224"/>
                </a:lnTo>
                <a:lnTo>
                  <a:pt x="7" y="217"/>
                </a:lnTo>
                <a:lnTo>
                  <a:pt x="7" y="212"/>
                </a:lnTo>
                <a:lnTo>
                  <a:pt x="7" y="206"/>
                </a:lnTo>
                <a:lnTo>
                  <a:pt x="7" y="200"/>
                </a:lnTo>
                <a:lnTo>
                  <a:pt x="7" y="195"/>
                </a:lnTo>
                <a:lnTo>
                  <a:pt x="7" y="189"/>
                </a:lnTo>
                <a:lnTo>
                  <a:pt x="7" y="184"/>
                </a:lnTo>
                <a:lnTo>
                  <a:pt x="7" y="177"/>
                </a:lnTo>
                <a:lnTo>
                  <a:pt x="12" y="177"/>
                </a:lnTo>
                <a:lnTo>
                  <a:pt x="12" y="172"/>
                </a:lnTo>
                <a:lnTo>
                  <a:pt x="12" y="166"/>
                </a:lnTo>
                <a:lnTo>
                  <a:pt x="12" y="160"/>
                </a:lnTo>
                <a:lnTo>
                  <a:pt x="12" y="154"/>
                </a:lnTo>
                <a:lnTo>
                  <a:pt x="12" y="149"/>
                </a:lnTo>
                <a:lnTo>
                  <a:pt x="12" y="143"/>
                </a:lnTo>
                <a:lnTo>
                  <a:pt x="12" y="137"/>
                </a:lnTo>
                <a:lnTo>
                  <a:pt x="12" y="132"/>
                </a:lnTo>
                <a:lnTo>
                  <a:pt x="12" y="126"/>
                </a:lnTo>
                <a:lnTo>
                  <a:pt x="18" y="120"/>
                </a:lnTo>
                <a:lnTo>
                  <a:pt x="18" y="114"/>
                </a:lnTo>
                <a:lnTo>
                  <a:pt x="18" y="109"/>
                </a:lnTo>
                <a:lnTo>
                  <a:pt x="18" y="103"/>
                </a:lnTo>
                <a:lnTo>
                  <a:pt x="18" y="97"/>
                </a:lnTo>
                <a:lnTo>
                  <a:pt x="18" y="92"/>
                </a:lnTo>
                <a:lnTo>
                  <a:pt x="18" y="85"/>
                </a:lnTo>
                <a:lnTo>
                  <a:pt x="18" y="80"/>
                </a:lnTo>
                <a:lnTo>
                  <a:pt x="18" y="74"/>
                </a:lnTo>
                <a:lnTo>
                  <a:pt x="25" y="69"/>
                </a:lnTo>
                <a:lnTo>
                  <a:pt x="25" y="62"/>
                </a:lnTo>
                <a:lnTo>
                  <a:pt x="25" y="57"/>
                </a:lnTo>
                <a:lnTo>
                  <a:pt x="25" y="52"/>
                </a:lnTo>
                <a:lnTo>
                  <a:pt x="25" y="45"/>
                </a:lnTo>
                <a:lnTo>
                  <a:pt x="25" y="40"/>
                </a:lnTo>
                <a:lnTo>
                  <a:pt x="25" y="34"/>
                </a:lnTo>
                <a:lnTo>
                  <a:pt x="25" y="28"/>
                </a:lnTo>
                <a:lnTo>
                  <a:pt x="25" y="22"/>
                </a:lnTo>
                <a:lnTo>
                  <a:pt x="25" y="17"/>
                </a:lnTo>
                <a:lnTo>
                  <a:pt x="30" y="17"/>
                </a:lnTo>
                <a:lnTo>
                  <a:pt x="30" y="12"/>
                </a:lnTo>
                <a:lnTo>
                  <a:pt x="30" y="5"/>
                </a:lnTo>
                <a:lnTo>
                  <a:pt x="30" y="0"/>
                </a:lnTo>
                <a:lnTo>
                  <a:pt x="42" y="0"/>
                </a:lnTo>
                <a:lnTo>
                  <a:pt x="48" y="0"/>
                </a:lnTo>
                <a:lnTo>
                  <a:pt x="54" y="0"/>
                </a:lnTo>
                <a:lnTo>
                  <a:pt x="60" y="0"/>
                </a:lnTo>
                <a:lnTo>
                  <a:pt x="66" y="0"/>
                </a:lnTo>
                <a:lnTo>
                  <a:pt x="72" y="0"/>
                </a:lnTo>
                <a:lnTo>
                  <a:pt x="78" y="0"/>
                </a:lnTo>
                <a:lnTo>
                  <a:pt x="83" y="0"/>
                </a:lnTo>
                <a:lnTo>
                  <a:pt x="90" y="0"/>
                </a:lnTo>
                <a:lnTo>
                  <a:pt x="101" y="0"/>
                </a:lnTo>
                <a:lnTo>
                  <a:pt x="114" y="0"/>
                </a:lnTo>
                <a:lnTo>
                  <a:pt x="119" y="0"/>
                </a:lnTo>
                <a:lnTo>
                  <a:pt x="125" y="0"/>
                </a:lnTo>
                <a:lnTo>
                  <a:pt x="132" y="0"/>
                </a:lnTo>
                <a:lnTo>
                  <a:pt x="137" y="0"/>
                </a:lnTo>
                <a:lnTo>
                  <a:pt x="143" y="0"/>
                </a:lnTo>
                <a:lnTo>
                  <a:pt x="155" y="0"/>
                </a:lnTo>
                <a:lnTo>
                  <a:pt x="161" y="0"/>
                </a:lnTo>
                <a:lnTo>
                  <a:pt x="166" y="0"/>
                </a:lnTo>
                <a:lnTo>
                  <a:pt x="173" y="0"/>
                </a:lnTo>
                <a:lnTo>
                  <a:pt x="179" y="0"/>
                </a:lnTo>
                <a:lnTo>
                  <a:pt x="184" y="0"/>
                </a:lnTo>
                <a:lnTo>
                  <a:pt x="191" y="0"/>
                </a:lnTo>
                <a:lnTo>
                  <a:pt x="197" y="0"/>
                </a:lnTo>
                <a:lnTo>
                  <a:pt x="202" y="0"/>
                </a:lnTo>
                <a:lnTo>
                  <a:pt x="208" y="0"/>
                </a:lnTo>
                <a:lnTo>
                  <a:pt x="215" y="0"/>
                </a:lnTo>
                <a:lnTo>
                  <a:pt x="220" y="0"/>
                </a:lnTo>
                <a:lnTo>
                  <a:pt x="226" y="0"/>
                </a:lnTo>
                <a:lnTo>
                  <a:pt x="233" y="0"/>
                </a:lnTo>
                <a:lnTo>
                  <a:pt x="238" y="0"/>
                </a:lnTo>
                <a:lnTo>
                  <a:pt x="244" y="0"/>
                </a:lnTo>
                <a:lnTo>
                  <a:pt x="250" y="0"/>
                </a:lnTo>
                <a:lnTo>
                  <a:pt x="268" y="0"/>
                </a:lnTo>
                <a:lnTo>
                  <a:pt x="274" y="0"/>
                </a:lnTo>
                <a:lnTo>
                  <a:pt x="280" y="0"/>
                </a:lnTo>
                <a:lnTo>
                  <a:pt x="286" y="0"/>
                </a:lnTo>
                <a:lnTo>
                  <a:pt x="291" y="0"/>
                </a:lnTo>
                <a:lnTo>
                  <a:pt x="298" y="0"/>
                </a:lnTo>
                <a:lnTo>
                  <a:pt x="316" y="0"/>
                </a:lnTo>
                <a:lnTo>
                  <a:pt x="321" y="0"/>
                </a:lnTo>
                <a:lnTo>
                  <a:pt x="316" y="5"/>
                </a:lnTo>
                <a:lnTo>
                  <a:pt x="316" y="12"/>
                </a:lnTo>
                <a:lnTo>
                  <a:pt x="321" y="17"/>
                </a:lnTo>
                <a:lnTo>
                  <a:pt x="316" y="17"/>
                </a:lnTo>
                <a:lnTo>
                  <a:pt x="309" y="17"/>
                </a:lnTo>
                <a:lnTo>
                  <a:pt x="316" y="12"/>
                </a:lnTo>
                <a:lnTo>
                  <a:pt x="316" y="5"/>
                </a:lnTo>
                <a:lnTo>
                  <a:pt x="309" y="5"/>
                </a:lnTo>
                <a:lnTo>
                  <a:pt x="304" y="5"/>
                </a:lnTo>
                <a:lnTo>
                  <a:pt x="298" y="12"/>
                </a:lnTo>
                <a:lnTo>
                  <a:pt x="298" y="5"/>
                </a:lnTo>
                <a:lnTo>
                  <a:pt x="291" y="5"/>
                </a:lnTo>
                <a:lnTo>
                  <a:pt x="291" y="0"/>
                </a:lnTo>
                <a:lnTo>
                  <a:pt x="286" y="5"/>
                </a:lnTo>
                <a:lnTo>
                  <a:pt x="286" y="12"/>
                </a:lnTo>
                <a:lnTo>
                  <a:pt x="280" y="12"/>
                </a:lnTo>
                <a:lnTo>
                  <a:pt x="274" y="12"/>
                </a:lnTo>
                <a:lnTo>
                  <a:pt x="274" y="17"/>
                </a:lnTo>
                <a:lnTo>
                  <a:pt x="268" y="17"/>
                </a:lnTo>
                <a:lnTo>
                  <a:pt x="268" y="22"/>
                </a:lnTo>
                <a:lnTo>
                  <a:pt x="262" y="22"/>
                </a:lnTo>
                <a:lnTo>
                  <a:pt x="262" y="28"/>
                </a:lnTo>
                <a:lnTo>
                  <a:pt x="268" y="28"/>
                </a:lnTo>
                <a:lnTo>
                  <a:pt x="274" y="34"/>
                </a:lnTo>
                <a:lnTo>
                  <a:pt x="274" y="40"/>
                </a:lnTo>
                <a:lnTo>
                  <a:pt x="268" y="45"/>
                </a:lnTo>
                <a:lnTo>
                  <a:pt x="268" y="52"/>
                </a:lnTo>
                <a:lnTo>
                  <a:pt x="274" y="57"/>
                </a:lnTo>
                <a:lnTo>
                  <a:pt x="274" y="62"/>
                </a:lnTo>
                <a:lnTo>
                  <a:pt x="268" y="69"/>
                </a:lnTo>
                <a:lnTo>
                  <a:pt x="268" y="74"/>
                </a:lnTo>
                <a:lnTo>
                  <a:pt x="274" y="80"/>
                </a:lnTo>
                <a:lnTo>
                  <a:pt x="274" y="85"/>
                </a:lnTo>
                <a:lnTo>
                  <a:pt x="274" y="92"/>
                </a:lnTo>
                <a:lnTo>
                  <a:pt x="268" y="92"/>
                </a:lnTo>
                <a:lnTo>
                  <a:pt x="268" y="97"/>
                </a:lnTo>
                <a:lnTo>
                  <a:pt x="268" y="103"/>
                </a:lnTo>
                <a:lnTo>
                  <a:pt x="268" y="109"/>
                </a:lnTo>
                <a:lnTo>
                  <a:pt x="262" y="109"/>
                </a:lnTo>
                <a:lnTo>
                  <a:pt x="262" y="114"/>
                </a:lnTo>
                <a:lnTo>
                  <a:pt x="262" y="109"/>
                </a:lnTo>
                <a:lnTo>
                  <a:pt x="256" y="109"/>
                </a:lnTo>
                <a:lnTo>
                  <a:pt x="256" y="114"/>
                </a:lnTo>
                <a:lnTo>
                  <a:pt x="250" y="120"/>
                </a:lnTo>
                <a:lnTo>
                  <a:pt x="250" y="126"/>
                </a:lnTo>
                <a:lnTo>
                  <a:pt x="250" y="132"/>
                </a:lnTo>
                <a:lnTo>
                  <a:pt x="250" y="137"/>
                </a:lnTo>
                <a:lnTo>
                  <a:pt x="244" y="137"/>
                </a:lnTo>
                <a:lnTo>
                  <a:pt x="244" y="143"/>
                </a:lnTo>
                <a:lnTo>
                  <a:pt x="250" y="143"/>
                </a:lnTo>
                <a:lnTo>
                  <a:pt x="250" y="149"/>
                </a:lnTo>
                <a:lnTo>
                  <a:pt x="250" y="154"/>
                </a:lnTo>
                <a:lnTo>
                  <a:pt x="244" y="154"/>
                </a:lnTo>
                <a:lnTo>
                  <a:pt x="244" y="160"/>
                </a:lnTo>
                <a:lnTo>
                  <a:pt x="238" y="160"/>
                </a:lnTo>
                <a:lnTo>
                  <a:pt x="238" y="166"/>
                </a:lnTo>
                <a:lnTo>
                  <a:pt x="233" y="166"/>
                </a:lnTo>
                <a:lnTo>
                  <a:pt x="226" y="160"/>
                </a:lnTo>
                <a:lnTo>
                  <a:pt x="220" y="160"/>
                </a:lnTo>
                <a:lnTo>
                  <a:pt x="220" y="166"/>
                </a:lnTo>
                <a:lnTo>
                  <a:pt x="208" y="172"/>
                </a:lnTo>
                <a:lnTo>
                  <a:pt x="208" y="177"/>
                </a:lnTo>
                <a:lnTo>
                  <a:pt x="208" y="184"/>
                </a:lnTo>
                <a:lnTo>
                  <a:pt x="208" y="189"/>
                </a:lnTo>
                <a:lnTo>
                  <a:pt x="208" y="195"/>
                </a:lnTo>
                <a:lnTo>
                  <a:pt x="208" y="200"/>
                </a:lnTo>
                <a:lnTo>
                  <a:pt x="208" y="206"/>
                </a:lnTo>
                <a:lnTo>
                  <a:pt x="215" y="212"/>
                </a:lnTo>
                <a:lnTo>
                  <a:pt x="220" y="212"/>
                </a:lnTo>
                <a:lnTo>
                  <a:pt x="220" y="206"/>
                </a:lnTo>
                <a:lnTo>
                  <a:pt x="226" y="206"/>
                </a:lnTo>
                <a:lnTo>
                  <a:pt x="226" y="212"/>
                </a:lnTo>
                <a:lnTo>
                  <a:pt x="233" y="212"/>
                </a:lnTo>
                <a:lnTo>
                  <a:pt x="233" y="217"/>
                </a:lnTo>
                <a:lnTo>
                  <a:pt x="238" y="217"/>
                </a:lnTo>
                <a:lnTo>
                  <a:pt x="244" y="217"/>
                </a:lnTo>
                <a:lnTo>
                  <a:pt x="250" y="217"/>
                </a:lnTo>
                <a:lnTo>
                  <a:pt x="256" y="217"/>
                </a:lnTo>
                <a:lnTo>
                  <a:pt x="262" y="217"/>
                </a:lnTo>
                <a:lnTo>
                  <a:pt x="268" y="217"/>
                </a:lnTo>
                <a:lnTo>
                  <a:pt x="274" y="217"/>
                </a:lnTo>
                <a:lnTo>
                  <a:pt x="280" y="217"/>
                </a:lnTo>
                <a:lnTo>
                  <a:pt x="286" y="217"/>
                </a:lnTo>
                <a:lnTo>
                  <a:pt x="291" y="217"/>
                </a:lnTo>
                <a:lnTo>
                  <a:pt x="298" y="217"/>
                </a:lnTo>
                <a:lnTo>
                  <a:pt x="304" y="217"/>
                </a:lnTo>
                <a:lnTo>
                  <a:pt x="309" y="217"/>
                </a:lnTo>
                <a:lnTo>
                  <a:pt x="316" y="217"/>
                </a:lnTo>
                <a:lnTo>
                  <a:pt x="321" y="217"/>
                </a:lnTo>
                <a:lnTo>
                  <a:pt x="333" y="217"/>
                </a:lnTo>
                <a:lnTo>
                  <a:pt x="340" y="217"/>
                </a:lnTo>
                <a:lnTo>
                  <a:pt x="345" y="217"/>
                </a:lnTo>
                <a:lnTo>
                  <a:pt x="351" y="217"/>
                </a:lnTo>
                <a:lnTo>
                  <a:pt x="357" y="217"/>
                </a:lnTo>
                <a:lnTo>
                  <a:pt x="363" y="217"/>
                </a:lnTo>
                <a:lnTo>
                  <a:pt x="369" y="217"/>
                </a:lnTo>
                <a:lnTo>
                  <a:pt x="374" y="217"/>
                </a:lnTo>
                <a:lnTo>
                  <a:pt x="387" y="217"/>
                </a:lnTo>
                <a:lnTo>
                  <a:pt x="392" y="217"/>
                </a:lnTo>
                <a:lnTo>
                  <a:pt x="399" y="217"/>
                </a:lnTo>
                <a:lnTo>
                  <a:pt x="405" y="217"/>
                </a:lnTo>
                <a:lnTo>
                  <a:pt x="416" y="217"/>
                </a:lnTo>
                <a:lnTo>
                  <a:pt x="423" y="217"/>
                </a:lnTo>
                <a:lnTo>
                  <a:pt x="434" y="217"/>
                </a:lnTo>
                <a:lnTo>
                  <a:pt x="441" y="217"/>
                </a:lnTo>
                <a:lnTo>
                  <a:pt x="446" y="217"/>
                </a:lnTo>
                <a:lnTo>
                  <a:pt x="457" y="217"/>
                </a:lnTo>
                <a:lnTo>
                  <a:pt x="464" y="217"/>
                </a:lnTo>
                <a:lnTo>
                  <a:pt x="470" y="217"/>
                </a:lnTo>
                <a:lnTo>
                  <a:pt x="470" y="212"/>
                </a:lnTo>
                <a:lnTo>
                  <a:pt x="470" y="206"/>
                </a:lnTo>
                <a:lnTo>
                  <a:pt x="476" y="206"/>
                </a:lnTo>
                <a:lnTo>
                  <a:pt x="488" y="206"/>
                </a:lnTo>
                <a:lnTo>
                  <a:pt x="493" y="206"/>
                </a:lnTo>
                <a:lnTo>
                  <a:pt x="499" y="206"/>
                </a:lnTo>
                <a:lnTo>
                  <a:pt x="499" y="200"/>
                </a:lnTo>
                <a:lnTo>
                  <a:pt x="499" y="195"/>
                </a:lnTo>
                <a:lnTo>
                  <a:pt x="499" y="189"/>
                </a:lnTo>
                <a:lnTo>
                  <a:pt x="499" y="184"/>
                </a:lnTo>
                <a:lnTo>
                  <a:pt x="499" y="172"/>
                </a:lnTo>
                <a:lnTo>
                  <a:pt x="499" y="166"/>
                </a:lnTo>
                <a:lnTo>
                  <a:pt x="499" y="160"/>
                </a:lnTo>
                <a:lnTo>
                  <a:pt x="499" y="154"/>
                </a:lnTo>
                <a:lnTo>
                  <a:pt x="499" y="149"/>
                </a:lnTo>
                <a:lnTo>
                  <a:pt x="499" y="143"/>
                </a:lnTo>
                <a:lnTo>
                  <a:pt x="499" y="137"/>
                </a:lnTo>
                <a:lnTo>
                  <a:pt x="499" y="132"/>
                </a:lnTo>
                <a:lnTo>
                  <a:pt x="499" y="126"/>
                </a:lnTo>
                <a:lnTo>
                  <a:pt x="499" y="120"/>
                </a:lnTo>
                <a:lnTo>
                  <a:pt x="506" y="120"/>
                </a:lnTo>
                <a:lnTo>
                  <a:pt x="512" y="120"/>
                </a:lnTo>
                <a:lnTo>
                  <a:pt x="524" y="120"/>
                </a:lnTo>
                <a:lnTo>
                  <a:pt x="529" y="120"/>
                </a:lnTo>
                <a:lnTo>
                  <a:pt x="535" y="120"/>
                </a:lnTo>
                <a:lnTo>
                  <a:pt x="542" y="120"/>
                </a:lnTo>
                <a:lnTo>
                  <a:pt x="547" y="120"/>
                </a:lnTo>
                <a:lnTo>
                  <a:pt x="553" y="120"/>
                </a:lnTo>
                <a:lnTo>
                  <a:pt x="559" y="120"/>
                </a:lnTo>
                <a:lnTo>
                  <a:pt x="559" y="114"/>
                </a:lnTo>
                <a:lnTo>
                  <a:pt x="559" y="109"/>
                </a:lnTo>
                <a:lnTo>
                  <a:pt x="559" y="92"/>
                </a:lnTo>
                <a:lnTo>
                  <a:pt x="559" y="85"/>
                </a:lnTo>
                <a:lnTo>
                  <a:pt x="559" y="80"/>
                </a:lnTo>
                <a:lnTo>
                  <a:pt x="559" y="69"/>
                </a:lnTo>
                <a:lnTo>
                  <a:pt x="559" y="45"/>
                </a:lnTo>
                <a:lnTo>
                  <a:pt x="559" y="40"/>
                </a:lnTo>
                <a:lnTo>
                  <a:pt x="559" y="34"/>
                </a:lnTo>
                <a:lnTo>
                  <a:pt x="565" y="28"/>
                </a:lnTo>
                <a:lnTo>
                  <a:pt x="571" y="28"/>
                </a:lnTo>
                <a:lnTo>
                  <a:pt x="577" y="28"/>
                </a:lnTo>
                <a:lnTo>
                  <a:pt x="583" y="28"/>
                </a:lnTo>
                <a:lnTo>
                  <a:pt x="589" y="28"/>
                </a:lnTo>
                <a:lnTo>
                  <a:pt x="589" y="34"/>
                </a:lnTo>
                <a:lnTo>
                  <a:pt x="589" y="28"/>
                </a:lnTo>
                <a:lnTo>
                  <a:pt x="589" y="34"/>
                </a:lnTo>
                <a:lnTo>
                  <a:pt x="595" y="34"/>
                </a:lnTo>
                <a:lnTo>
                  <a:pt x="595" y="28"/>
                </a:lnTo>
                <a:lnTo>
                  <a:pt x="595" y="34"/>
                </a:lnTo>
                <a:lnTo>
                  <a:pt x="595" y="28"/>
                </a:lnTo>
                <a:lnTo>
                  <a:pt x="595" y="34"/>
                </a:lnTo>
                <a:lnTo>
                  <a:pt x="595" y="28"/>
                </a:lnTo>
                <a:lnTo>
                  <a:pt x="600" y="28"/>
                </a:lnTo>
                <a:lnTo>
                  <a:pt x="607" y="28"/>
                </a:lnTo>
                <a:lnTo>
                  <a:pt x="607" y="34"/>
                </a:lnTo>
                <a:lnTo>
                  <a:pt x="613" y="40"/>
                </a:lnTo>
                <a:lnTo>
                  <a:pt x="618" y="40"/>
                </a:lnTo>
                <a:lnTo>
                  <a:pt x="618" y="45"/>
                </a:lnTo>
                <a:lnTo>
                  <a:pt x="625" y="45"/>
                </a:lnTo>
                <a:lnTo>
                  <a:pt x="625" y="52"/>
                </a:lnTo>
                <a:lnTo>
                  <a:pt x="631" y="52"/>
                </a:lnTo>
                <a:lnTo>
                  <a:pt x="631" y="45"/>
                </a:lnTo>
                <a:lnTo>
                  <a:pt x="631" y="52"/>
                </a:lnTo>
                <a:lnTo>
                  <a:pt x="636" y="52"/>
                </a:lnTo>
                <a:lnTo>
                  <a:pt x="636" y="45"/>
                </a:lnTo>
                <a:lnTo>
                  <a:pt x="636" y="52"/>
                </a:lnTo>
                <a:lnTo>
                  <a:pt x="636" y="57"/>
                </a:lnTo>
                <a:lnTo>
                  <a:pt x="642" y="57"/>
                </a:lnTo>
                <a:lnTo>
                  <a:pt x="642" y="62"/>
                </a:lnTo>
                <a:lnTo>
                  <a:pt x="649" y="62"/>
                </a:lnTo>
                <a:lnTo>
                  <a:pt x="642" y="62"/>
                </a:lnTo>
                <a:lnTo>
                  <a:pt x="649" y="62"/>
                </a:lnTo>
                <a:lnTo>
                  <a:pt x="649" y="69"/>
                </a:lnTo>
                <a:lnTo>
                  <a:pt x="649" y="74"/>
                </a:lnTo>
                <a:lnTo>
                  <a:pt x="654" y="74"/>
                </a:lnTo>
                <a:lnTo>
                  <a:pt x="649" y="74"/>
                </a:lnTo>
                <a:lnTo>
                  <a:pt x="654" y="74"/>
                </a:lnTo>
                <a:lnTo>
                  <a:pt x="660" y="74"/>
                </a:lnTo>
                <a:lnTo>
                  <a:pt x="667" y="74"/>
                </a:lnTo>
                <a:lnTo>
                  <a:pt x="672" y="74"/>
                </a:lnTo>
                <a:lnTo>
                  <a:pt x="672" y="80"/>
                </a:lnTo>
                <a:lnTo>
                  <a:pt x="672" y="74"/>
                </a:lnTo>
                <a:lnTo>
                  <a:pt x="672" y="80"/>
                </a:lnTo>
                <a:lnTo>
                  <a:pt x="678" y="80"/>
                </a:lnTo>
                <a:lnTo>
                  <a:pt x="672" y="80"/>
                </a:lnTo>
                <a:lnTo>
                  <a:pt x="678" y="80"/>
                </a:lnTo>
                <a:lnTo>
                  <a:pt x="678" y="85"/>
                </a:lnTo>
                <a:lnTo>
                  <a:pt x="683" y="85"/>
                </a:lnTo>
                <a:lnTo>
                  <a:pt x="678" y="85"/>
                </a:lnTo>
                <a:lnTo>
                  <a:pt x="683" y="85"/>
                </a:lnTo>
                <a:lnTo>
                  <a:pt x="683" y="92"/>
                </a:lnTo>
                <a:lnTo>
                  <a:pt x="683" y="97"/>
                </a:lnTo>
                <a:lnTo>
                  <a:pt x="690" y="97"/>
                </a:lnTo>
                <a:lnTo>
                  <a:pt x="696" y="97"/>
                </a:lnTo>
                <a:lnTo>
                  <a:pt x="696" y="103"/>
                </a:lnTo>
                <a:lnTo>
                  <a:pt x="696" y="109"/>
                </a:lnTo>
                <a:lnTo>
                  <a:pt x="701" y="109"/>
                </a:lnTo>
                <a:lnTo>
                  <a:pt x="696" y="109"/>
                </a:lnTo>
                <a:lnTo>
                  <a:pt x="701" y="109"/>
                </a:lnTo>
                <a:lnTo>
                  <a:pt x="696" y="109"/>
                </a:lnTo>
                <a:lnTo>
                  <a:pt x="701" y="109"/>
                </a:lnTo>
                <a:lnTo>
                  <a:pt x="701" y="114"/>
                </a:lnTo>
                <a:lnTo>
                  <a:pt x="701" y="109"/>
                </a:lnTo>
                <a:lnTo>
                  <a:pt x="708" y="109"/>
                </a:lnTo>
                <a:lnTo>
                  <a:pt x="701" y="109"/>
                </a:lnTo>
                <a:lnTo>
                  <a:pt x="708" y="109"/>
                </a:lnTo>
                <a:lnTo>
                  <a:pt x="708" y="114"/>
                </a:lnTo>
                <a:lnTo>
                  <a:pt x="708" y="109"/>
                </a:lnTo>
                <a:lnTo>
                  <a:pt x="714" y="109"/>
                </a:lnTo>
                <a:lnTo>
                  <a:pt x="714" y="114"/>
                </a:lnTo>
                <a:lnTo>
                  <a:pt x="714" y="109"/>
                </a:lnTo>
                <a:lnTo>
                  <a:pt x="714" y="114"/>
                </a:lnTo>
                <a:lnTo>
                  <a:pt x="719" y="114"/>
                </a:lnTo>
                <a:lnTo>
                  <a:pt x="719" y="120"/>
                </a:lnTo>
                <a:lnTo>
                  <a:pt x="714" y="120"/>
                </a:lnTo>
                <a:lnTo>
                  <a:pt x="714" y="126"/>
                </a:lnTo>
                <a:lnTo>
                  <a:pt x="719" y="126"/>
                </a:lnTo>
                <a:lnTo>
                  <a:pt x="719" y="132"/>
                </a:lnTo>
                <a:lnTo>
                  <a:pt x="725" y="132"/>
                </a:lnTo>
                <a:lnTo>
                  <a:pt x="725" y="137"/>
                </a:lnTo>
                <a:lnTo>
                  <a:pt x="725" y="143"/>
                </a:lnTo>
                <a:lnTo>
                  <a:pt x="732" y="143"/>
                </a:lnTo>
                <a:lnTo>
                  <a:pt x="732" y="149"/>
                </a:lnTo>
                <a:lnTo>
                  <a:pt x="737" y="149"/>
                </a:lnTo>
                <a:lnTo>
                  <a:pt x="737" y="143"/>
                </a:lnTo>
                <a:lnTo>
                  <a:pt x="737" y="149"/>
                </a:lnTo>
                <a:lnTo>
                  <a:pt x="743" y="149"/>
                </a:lnTo>
                <a:lnTo>
                  <a:pt x="737" y="149"/>
                </a:lnTo>
                <a:lnTo>
                  <a:pt x="743" y="149"/>
                </a:lnTo>
                <a:lnTo>
                  <a:pt x="750" y="149"/>
                </a:lnTo>
                <a:lnTo>
                  <a:pt x="750" y="154"/>
                </a:lnTo>
                <a:lnTo>
                  <a:pt x="755" y="154"/>
                </a:lnTo>
                <a:lnTo>
                  <a:pt x="755" y="149"/>
                </a:lnTo>
                <a:lnTo>
                  <a:pt x="755" y="154"/>
                </a:lnTo>
                <a:lnTo>
                  <a:pt x="755" y="160"/>
                </a:lnTo>
                <a:lnTo>
                  <a:pt x="750" y="160"/>
                </a:lnTo>
                <a:lnTo>
                  <a:pt x="750" y="154"/>
                </a:lnTo>
                <a:lnTo>
                  <a:pt x="750" y="160"/>
                </a:lnTo>
                <a:lnTo>
                  <a:pt x="755" y="160"/>
                </a:lnTo>
                <a:lnTo>
                  <a:pt x="750" y="160"/>
                </a:lnTo>
                <a:lnTo>
                  <a:pt x="755" y="160"/>
                </a:lnTo>
                <a:lnTo>
                  <a:pt x="755" y="166"/>
                </a:lnTo>
                <a:lnTo>
                  <a:pt x="755" y="160"/>
                </a:lnTo>
                <a:lnTo>
                  <a:pt x="755" y="166"/>
                </a:lnTo>
                <a:lnTo>
                  <a:pt x="761" y="166"/>
                </a:lnTo>
                <a:lnTo>
                  <a:pt x="761" y="172"/>
                </a:lnTo>
                <a:lnTo>
                  <a:pt x="761" y="166"/>
                </a:lnTo>
                <a:lnTo>
                  <a:pt x="761" y="172"/>
                </a:lnTo>
                <a:lnTo>
                  <a:pt x="761" y="177"/>
                </a:lnTo>
                <a:lnTo>
                  <a:pt x="761" y="172"/>
                </a:lnTo>
                <a:lnTo>
                  <a:pt x="761" y="177"/>
                </a:lnTo>
                <a:lnTo>
                  <a:pt x="779" y="177"/>
                </a:lnTo>
                <a:lnTo>
                  <a:pt x="785" y="177"/>
                </a:lnTo>
                <a:lnTo>
                  <a:pt x="791" y="177"/>
                </a:lnTo>
                <a:lnTo>
                  <a:pt x="797" y="177"/>
                </a:lnTo>
                <a:lnTo>
                  <a:pt x="808" y="177"/>
                </a:lnTo>
                <a:lnTo>
                  <a:pt x="815" y="177"/>
                </a:lnTo>
                <a:lnTo>
                  <a:pt x="820" y="177"/>
                </a:lnTo>
                <a:lnTo>
                  <a:pt x="826" y="177"/>
                </a:lnTo>
                <a:lnTo>
                  <a:pt x="839" y="177"/>
                </a:lnTo>
                <a:lnTo>
                  <a:pt x="844" y="177"/>
                </a:lnTo>
                <a:lnTo>
                  <a:pt x="850" y="177"/>
                </a:lnTo>
                <a:lnTo>
                  <a:pt x="862" y="177"/>
                </a:lnTo>
                <a:lnTo>
                  <a:pt x="868" y="177"/>
                </a:lnTo>
                <a:lnTo>
                  <a:pt x="874" y="177"/>
                </a:lnTo>
                <a:lnTo>
                  <a:pt x="891" y="177"/>
                </a:lnTo>
                <a:lnTo>
                  <a:pt x="898" y="177"/>
                </a:lnTo>
                <a:lnTo>
                  <a:pt x="904" y="177"/>
                </a:lnTo>
                <a:lnTo>
                  <a:pt x="909" y="177"/>
                </a:lnTo>
                <a:lnTo>
                  <a:pt x="916" y="177"/>
                </a:lnTo>
                <a:lnTo>
                  <a:pt x="922" y="177"/>
                </a:lnTo>
                <a:lnTo>
                  <a:pt x="927" y="177"/>
                </a:lnTo>
                <a:lnTo>
                  <a:pt x="933" y="177"/>
                </a:lnTo>
                <a:lnTo>
                  <a:pt x="940" y="177"/>
                </a:lnTo>
                <a:lnTo>
                  <a:pt x="945" y="177"/>
                </a:lnTo>
                <a:lnTo>
                  <a:pt x="951" y="177"/>
                </a:lnTo>
                <a:lnTo>
                  <a:pt x="951" y="184"/>
                </a:lnTo>
                <a:lnTo>
                  <a:pt x="951" y="189"/>
                </a:lnTo>
                <a:lnTo>
                  <a:pt x="951" y="195"/>
                </a:lnTo>
                <a:lnTo>
                  <a:pt x="951" y="206"/>
                </a:lnTo>
                <a:lnTo>
                  <a:pt x="951" y="212"/>
                </a:lnTo>
                <a:lnTo>
                  <a:pt x="951" y="224"/>
                </a:lnTo>
                <a:lnTo>
                  <a:pt x="951" y="235"/>
                </a:lnTo>
                <a:lnTo>
                  <a:pt x="945" y="235"/>
                </a:lnTo>
                <a:lnTo>
                  <a:pt x="940" y="235"/>
                </a:lnTo>
                <a:lnTo>
                  <a:pt x="933" y="235"/>
                </a:lnTo>
                <a:lnTo>
                  <a:pt x="922" y="235"/>
                </a:lnTo>
                <a:lnTo>
                  <a:pt x="922" y="241"/>
                </a:lnTo>
                <a:lnTo>
                  <a:pt x="922" y="258"/>
                </a:lnTo>
                <a:lnTo>
                  <a:pt x="922" y="264"/>
                </a:lnTo>
                <a:lnTo>
                  <a:pt x="922" y="269"/>
                </a:lnTo>
                <a:lnTo>
                  <a:pt x="922" y="275"/>
                </a:lnTo>
                <a:lnTo>
                  <a:pt x="922" y="281"/>
                </a:lnTo>
                <a:lnTo>
                  <a:pt x="922" y="286"/>
                </a:lnTo>
                <a:lnTo>
                  <a:pt x="922" y="292"/>
                </a:lnTo>
                <a:lnTo>
                  <a:pt x="922" y="298"/>
                </a:lnTo>
                <a:lnTo>
                  <a:pt x="922" y="304"/>
                </a:lnTo>
                <a:lnTo>
                  <a:pt x="922" y="309"/>
                </a:lnTo>
                <a:lnTo>
                  <a:pt x="922" y="316"/>
                </a:lnTo>
                <a:lnTo>
                  <a:pt x="922" y="321"/>
                </a:lnTo>
                <a:lnTo>
                  <a:pt x="922" y="327"/>
                </a:lnTo>
                <a:lnTo>
                  <a:pt x="922" y="332"/>
                </a:lnTo>
                <a:lnTo>
                  <a:pt x="922" y="338"/>
                </a:lnTo>
                <a:lnTo>
                  <a:pt x="922" y="344"/>
                </a:lnTo>
                <a:lnTo>
                  <a:pt x="922" y="349"/>
                </a:lnTo>
                <a:lnTo>
                  <a:pt x="922" y="356"/>
                </a:lnTo>
                <a:lnTo>
                  <a:pt x="922" y="367"/>
                </a:lnTo>
                <a:lnTo>
                  <a:pt x="922" y="378"/>
                </a:lnTo>
                <a:lnTo>
                  <a:pt x="922" y="384"/>
                </a:lnTo>
                <a:lnTo>
                  <a:pt x="922" y="389"/>
                </a:lnTo>
                <a:lnTo>
                  <a:pt x="922" y="396"/>
                </a:lnTo>
                <a:lnTo>
                  <a:pt x="922" y="401"/>
                </a:lnTo>
                <a:lnTo>
                  <a:pt x="922" y="407"/>
                </a:lnTo>
                <a:lnTo>
                  <a:pt x="922" y="413"/>
                </a:lnTo>
                <a:lnTo>
                  <a:pt x="922" y="419"/>
                </a:lnTo>
                <a:lnTo>
                  <a:pt x="922" y="424"/>
                </a:lnTo>
                <a:lnTo>
                  <a:pt x="922" y="430"/>
                </a:lnTo>
                <a:lnTo>
                  <a:pt x="922" y="436"/>
                </a:lnTo>
                <a:lnTo>
                  <a:pt x="922" y="441"/>
                </a:lnTo>
                <a:lnTo>
                  <a:pt x="922" y="447"/>
                </a:lnTo>
                <a:lnTo>
                  <a:pt x="922" y="453"/>
                </a:lnTo>
                <a:lnTo>
                  <a:pt x="922" y="459"/>
                </a:lnTo>
                <a:lnTo>
                  <a:pt x="922" y="464"/>
                </a:lnTo>
                <a:lnTo>
                  <a:pt x="927" y="464"/>
                </a:lnTo>
                <a:lnTo>
                  <a:pt x="927" y="470"/>
                </a:lnTo>
                <a:lnTo>
                  <a:pt x="927" y="464"/>
                </a:lnTo>
                <a:lnTo>
                  <a:pt x="927" y="470"/>
                </a:lnTo>
                <a:lnTo>
                  <a:pt x="927" y="476"/>
                </a:lnTo>
                <a:lnTo>
                  <a:pt x="927" y="481"/>
                </a:lnTo>
                <a:lnTo>
                  <a:pt x="933" y="481"/>
                </a:lnTo>
                <a:lnTo>
                  <a:pt x="933" y="488"/>
                </a:lnTo>
                <a:lnTo>
                  <a:pt x="933" y="493"/>
                </a:lnTo>
                <a:lnTo>
                  <a:pt x="940" y="493"/>
                </a:lnTo>
                <a:lnTo>
                  <a:pt x="940" y="499"/>
                </a:lnTo>
                <a:lnTo>
                  <a:pt x="940" y="504"/>
                </a:lnTo>
                <a:lnTo>
                  <a:pt x="940" y="499"/>
                </a:lnTo>
                <a:lnTo>
                  <a:pt x="940" y="504"/>
                </a:lnTo>
                <a:lnTo>
                  <a:pt x="945" y="504"/>
                </a:lnTo>
                <a:lnTo>
                  <a:pt x="945" y="510"/>
                </a:lnTo>
                <a:lnTo>
                  <a:pt x="945" y="516"/>
                </a:lnTo>
                <a:lnTo>
                  <a:pt x="951" y="516"/>
                </a:lnTo>
                <a:lnTo>
                  <a:pt x="951" y="521"/>
                </a:lnTo>
                <a:lnTo>
                  <a:pt x="945" y="521"/>
                </a:lnTo>
                <a:lnTo>
                  <a:pt x="951" y="521"/>
                </a:lnTo>
                <a:lnTo>
                  <a:pt x="958" y="521"/>
                </a:lnTo>
                <a:lnTo>
                  <a:pt x="958" y="528"/>
                </a:lnTo>
                <a:lnTo>
                  <a:pt x="963" y="528"/>
                </a:lnTo>
                <a:lnTo>
                  <a:pt x="969" y="528"/>
                </a:lnTo>
                <a:lnTo>
                  <a:pt x="975" y="528"/>
                </a:lnTo>
                <a:lnTo>
                  <a:pt x="981" y="533"/>
                </a:lnTo>
                <a:lnTo>
                  <a:pt x="987" y="533"/>
                </a:lnTo>
                <a:lnTo>
                  <a:pt x="992" y="533"/>
                </a:lnTo>
                <a:lnTo>
                  <a:pt x="999" y="533"/>
                </a:lnTo>
                <a:lnTo>
                  <a:pt x="1005" y="533"/>
                </a:lnTo>
                <a:lnTo>
                  <a:pt x="1010" y="533"/>
                </a:lnTo>
                <a:lnTo>
                  <a:pt x="1016" y="533"/>
                </a:lnTo>
                <a:lnTo>
                  <a:pt x="1023" y="533"/>
                </a:lnTo>
                <a:lnTo>
                  <a:pt x="1028" y="533"/>
                </a:lnTo>
                <a:lnTo>
                  <a:pt x="1034" y="533"/>
                </a:lnTo>
                <a:lnTo>
                  <a:pt x="1041" y="533"/>
                </a:lnTo>
                <a:lnTo>
                  <a:pt x="1041" y="545"/>
                </a:lnTo>
                <a:lnTo>
                  <a:pt x="1041" y="550"/>
                </a:lnTo>
                <a:lnTo>
                  <a:pt x="1041" y="556"/>
                </a:lnTo>
                <a:lnTo>
                  <a:pt x="1041" y="561"/>
                </a:lnTo>
                <a:lnTo>
                  <a:pt x="1041" y="568"/>
                </a:lnTo>
                <a:lnTo>
                  <a:pt x="1041" y="573"/>
                </a:lnTo>
                <a:lnTo>
                  <a:pt x="1041" y="579"/>
                </a:lnTo>
                <a:lnTo>
                  <a:pt x="1041" y="585"/>
                </a:lnTo>
                <a:lnTo>
                  <a:pt x="1041" y="591"/>
                </a:lnTo>
                <a:lnTo>
                  <a:pt x="1046" y="591"/>
                </a:lnTo>
                <a:lnTo>
                  <a:pt x="1058" y="591"/>
                </a:lnTo>
                <a:lnTo>
                  <a:pt x="1058" y="596"/>
                </a:lnTo>
                <a:lnTo>
                  <a:pt x="1058" y="602"/>
                </a:lnTo>
                <a:lnTo>
                  <a:pt x="1064" y="602"/>
                </a:lnTo>
                <a:lnTo>
                  <a:pt x="1058" y="602"/>
                </a:lnTo>
                <a:lnTo>
                  <a:pt x="1058" y="608"/>
                </a:lnTo>
                <a:lnTo>
                  <a:pt x="1064" y="608"/>
                </a:lnTo>
                <a:lnTo>
                  <a:pt x="1058" y="608"/>
                </a:lnTo>
                <a:lnTo>
                  <a:pt x="1064" y="608"/>
                </a:lnTo>
                <a:lnTo>
                  <a:pt x="1064" y="613"/>
                </a:lnTo>
                <a:lnTo>
                  <a:pt x="1064" y="619"/>
                </a:lnTo>
                <a:lnTo>
                  <a:pt x="1058" y="619"/>
                </a:lnTo>
                <a:lnTo>
                  <a:pt x="1058" y="625"/>
                </a:lnTo>
                <a:lnTo>
                  <a:pt x="1058" y="619"/>
                </a:lnTo>
                <a:lnTo>
                  <a:pt x="1058" y="625"/>
                </a:lnTo>
                <a:lnTo>
                  <a:pt x="1058" y="631"/>
                </a:lnTo>
                <a:lnTo>
                  <a:pt x="1058" y="636"/>
                </a:lnTo>
                <a:lnTo>
                  <a:pt x="1058" y="643"/>
                </a:lnTo>
                <a:lnTo>
                  <a:pt x="1058" y="636"/>
                </a:lnTo>
                <a:lnTo>
                  <a:pt x="1052" y="636"/>
                </a:lnTo>
                <a:lnTo>
                  <a:pt x="1052" y="643"/>
                </a:lnTo>
                <a:lnTo>
                  <a:pt x="1052" y="648"/>
                </a:lnTo>
                <a:lnTo>
                  <a:pt x="1046" y="648"/>
                </a:lnTo>
                <a:lnTo>
                  <a:pt x="1041" y="648"/>
                </a:lnTo>
                <a:lnTo>
                  <a:pt x="1041" y="653"/>
                </a:lnTo>
                <a:lnTo>
                  <a:pt x="1041" y="665"/>
                </a:lnTo>
                <a:lnTo>
                  <a:pt x="1041" y="671"/>
                </a:lnTo>
                <a:lnTo>
                  <a:pt x="1041" y="682"/>
                </a:lnTo>
                <a:lnTo>
                  <a:pt x="1041" y="688"/>
                </a:lnTo>
                <a:lnTo>
                  <a:pt x="1041" y="693"/>
                </a:lnTo>
                <a:lnTo>
                  <a:pt x="1041" y="700"/>
                </a:lnTo>
                <a:lnTo>
                  <a:pt x="1041" y="705"/>
                </a:lnTo>
                <a:lnTo>
                  <a:pt x="1041" y="711"/>
                </a:lnTo>
                <a:lnTo>
                  <a:pt x="1041" y="717"/>
                </a:lnTo>
                <a:lnTo>
                  <a:pt x="1041" y="722"/>
                </a:lnTo>
                <a:lnTo>
                  <a:pt x="1041" y="733"/>
                </a:lnTo>
                <a:lnTo>
                  <a:pt x="1041" y="740"/>
                </a:lnTo>
                <a:lnTo>
                  <a:pt x="1041" y="751"/>
                </a:lnTo>
                <a:lnTo>
                  <a:pt x="1041" y="757"/>
                </a:lnTo>
                <a:lnTo>
                  <a:pt x="1041" y="763"/>
                </a:lnTo>
                <a:lnTo>
                  <a:pt x="1041" y="774"/>
                </a:lnTo>
                <a:lnTo>
                  <a:pt x="1041" y="785"/>
                </a:lnTo>
                <a:lnTo>
                  <a:pt x="1041" y="791"/>
                </a:lnTo>
                <a:lnTo>
                  <a:pt x="1041" y="797"/>
                </a:lnTo>
                <a:lnTo>
                  <a:pt x="1041" y="803"/>
                </a:lnTo>
                <a:lnTo>
                  <a:pt x="1041" y="808"/>
                </a:lnTo>
                <a:lnTo>
                  <a:pt x="1041" y="815"/>
                </a:lnTo>
                <a:lnTo>
                  <a:pt x="1041" y="820"/>
                </a:lnTo>
                <a:lnTo>
                  <a:pt x="1041" y="825"/>
                </a:lnTo>
                <a:lnTo>
                  <a:pt x="1041" y="832"/>
                </a:lnTo>
                <a:lnTo>
                  <a:pt x="1041" y="837"/>
                </a:lnTo>
                <a:lnTo>
                  <a:pt x="1041" y="843"/>
                </a:lnTo>
                <a:lnTo>
                  <a:pt x="1041" y="848"/>
                </a:lnTo>
                <a:lnTo>
                  <a:pt x="1041" y="855"/>
                </a:lnTo>
                <a:lnTo>
                  <a:pt x="1041" y="860"/>
                </a:lnTo>
                <a:lnTo>
                  <a:pt x="1041" y="865"/>
                </a:lnTo>
                <a:lnTo>
                  <a:pt x="1041" y="872"/>
                </a:lnTo>
                <a:lnTo>
                  <a:pt x="1041" y="877"/>
                </a:lnTo>
                <a:lnTo>
                  <a:pt x="1041" y="883"/>
                </a:lnTo>
                <a:lnTo>
                  <a:pt x="1046" y="883"/>
                </a:lnTo>
                <a:lnTo>
                  <a:pt x="1046" y="889"/>
                </a:lnTo>
                <a:lnTo>
                  <a:pt x="1041" y="889"/>
                </a:lnTo>
                <a:lnTo>
                  <a:pt x="1034" y="889"/>
                </a:lnTo>
                <a:lnTo>
                  <a:pt x="1028" y="889"/>
                </a:lnTo>
                <a:lnTo>
                  <a:pt x="1023" y="889"/>
                </a:lnTo>
                <a:lnTo>
                  <a:pt x="1016" y="889"/>
                </a:lnTo>
                <a:lnTo>
                  <a:pt x="1010" y="889"/>
                </a:lnTo>
                <a:lnTo>
                  <a:pt x="1005" y="889"/>
                </a:lnTo>
                <a:lnTo>
                  <a:pt x="999" y="889"/>
                </a:lnTo>
                <a:lnTo>
                  <a:pt x="992" y="889"/>
                </a:lnTo>
                <a:lnTo>
                  <a:pt x="987" y="889"/>
                </a:lnTo>
                <a:lnTo>
                  <a:pt x="981" y="889"/>
                </a:lnTo>
                <a:lnTo>
                  <a:pt x="975" y="889"/>
                </a:lnTo>
                <a:lnTo>
                  <a:pt x="969" y="889"/>
                </a:lnTo>
                <a:lnTo>
                  <a:pt x="969" y="883"/>
                </a:lnTo>
                <a:lnTo>
                  <a:pt x="963" y="883"/>
                </a:lnTo>
                <a:lnTo>
                  <a:pt x="958" y="883"/>
                </a:lnTo>
                <a:lnTo>
                  <a:pt x="951" y="883"/>
                </a:lnTo>
                <a:lnTo>
                  <a:pt x="945" y="883"/>
                </a:lnTo>
                <a:lnTo>
                  <a:pt x="940" y="883"/>
                </a:lnTo>
                <a:lnTo>
                  <a:pt x="933" y="883"/>
                </a:lnTo>
                <a:lnTo>
                  <a:pt x="927" y="883"/>
                </a:lnTo>
                <a:lnTo>
                  <a:pt x="922" y="883"/>
                </a:lnTo>
                <a:lnTo>
                  <a:pt x="916" y="883"/>
                </a:lnTo>
                <a:lnTo>
                  <a:pt x="909" y="883"/>
                </a:lnTo>
                <a:lnTo>
                  <a:pt x="904" y="883"/>
                </a:lnTo>
                <a:lnTo>
                  <a:pt x="898" y="883"/>
                </a:lnTo>
                <a:lnTo>
                  <a:pt x="891" y="883"/>
                </a:lnTo>
                <a:lnTo>
                  <a:pt x="886" y="883"/>
                </a:lnTo>
                <a:lnTo>
                  <a:pt x="880" y="883"/>
                </a:lnTo>
                <a:lnTo>
                  <a:pt x="874" y="883"/>
                </a:lnTo>
                <a:lnTo>
                  <a:pt x="868" y="883"/>
                </a:lnTo>
                <a:lnTo>
                  <a:pt x="862" y="883"/>
                </a:lnTo>
                <a:lnTo>
                  <a:pt x="856" y="883"/>
                </a:lnTo>
                <a:lnTo>
                  <a:pt x="850" y="883"/>
                </a:lnTo>
                <a:lnTo>
                  <a:pt x="844" y="883"/>
                </a:lnTo>
                <a:lnTo>
                  <a:pt x="839" y="883"/>
                </a:lnTo>
                <a:lnTo>
                  <a:pt x="833" y="883"/>
                </a:lnTo>
                <a:lnTo>
                  <a:pt x="826" y="883"/>
                </a:lnTo>
                <a:lnTo>
                  <a:pt x="820" y="883"/>
                </a:lnTo>
                <a:lnTo>
                  <a:pt x="815" y="883"/>
                </a:lnTo>
                <a:lnTo>
                  <a:pt x="808" y="883"/>
                </a:lnTo>
                <a:lnTo>
                  <a:pt x="803" y="883"/>
                </a:lnTo>
                <a:lnTo>
                  <a:pt x="797" y="883"/>
                </a:lnTo>
                <a:lnTo>
                  <a:pt x="791" y="883"/>
                </a:lnTo>
                <a:lnTo>
                  <a:pt x="785" y="883"/>
                </a:lnTo>
                <a:lnTo>
                  <a:pt x="779" y="883"/>
                </a:lnTo>
                <a:lnTo>
                  <a:pt x="773" y="883"/>
                </a:lnTo>
                <a:lnTo>
                  <a:pt x="767" y="883"/>
                </a:lnTo>
                <a:lnTo>
                  <a:pt x="761" y="883"/>
                </a:lnTo>
                <a:lnTo>
                  <a:pt x="755" y="883"/>
                </a:lnTo>
                <a:lnTo>
                  <a:pt x="750" y="883"/>
                </a:lnTo>
                <a:lnTo>
                  <a:pt x="743" y="883"/>
                </a:lnTo>
                <a:lnTo>
                  <a:pt x="737" y="883"/>
                </a:lnTo>
                <a:lnTo>
                  <a:pt x="737" y="889"/>
                </a:lnTo>
                <a:lnTo>
                  <a:pt x="732" y="889"/>
                </a:lnTo>
                <a:lnTo>
                  <a:pt x="725" y="889"/>
                </a:lnTo>
                <a:lnTo>
                  <a:pt x="719" y="883"/>
                </a:lnTo>
                <a:lnTo>
                  <a:pt x="714" y="883"/>
                </a:lnTo>
                <a:lnTo>
                  <a:pt x="708" y="883"/>
                </a:lnTo>
                <a:lnTo>
                  <a:pt x="701" y="883"/>
                </a:lnTo>
                <a:lnTo>
                  <a:pt x="696" y="883"/>
                </a:lnTo>
                <a:lnTo>
                  <a:pt x="690" y="883"/>
                </a:lnTo>
                <a:lnTo>
                  <a:pt x="683" y="883"/>
                </a:lnTo>
                <a:lnTo>
                  <a:pt x="678" y="883"/>
                </a:lnTo>
                <a:lnTo>
                  <a:pt x="0" y="286"/>
                </a:lnTo>
                <a:close/>
              </a:path>
            </a:pathLst>
          </a:custGeom>
          <a:solidFill>
            <a:srgbClr val="ED7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3" name="Freeform 6">
            <a:extLst>
              <a:ext uri="{FF2B5EF4-FFF2-40B4-BE49-F238E27FC236}">
                <a16:creationId xmlns:a16="http://schemas.microsoft.com/office/drawing/2014/main" id="{37524F33-2500-4663-A509-EAFEEA3B24D0}"/>
              </a:ext>
            </a:extLst>
          </p:cNvPr>
          <p:cNvSpPr>
            <a:spLocks/>
          </p:cNvSpPr>
          <p:nvPr/>
        </p:nvSpPr>
        <p:spPr bwMode="auto">
          <a:xfrm>
            <a:off x="4729163" y="4187825"/>
            <a:ext cx="1689100" cy="1411288"/>
          </a:xfrm>
          <a:custGeom>
            <a:avLst/>
            <a:gdLst>
              <a:gd name="T0" fmla="*/ 0 w 1064"/>
              <a:gd name="T1" fmla="*/ 235 h 889"/>
              <a:gd name="T2" fmla="*/ 7 w 1064"/>
              <a:gd name="T3" fmla="*/ 184 h 889"/>
              <a:gd name="T4" fmla="*/ 12 w 1064"/>
              <a:gd name="T5" fmla="*/ 132 h 889"/>
              <a:gd name="T6" fmla="*/ 18 w 1064"/>
              <a:gd name="T7" fmla="*/ 74 h 889"/>
              <a:gd name="T8" fmla="*/ 25 w 1064"/>
              <a:gd name="T9" fmla="*/ 17 h 889"/>
              <a:gd name="T10" fmla="*/ 72 w 1064"/>
              <a:gd name="T11" fmla="*/ 0 h 889"/>
              <a:gd name="T12" fmla="*/ 143 w 1064"/>
              <a:gd name="T13" fmla="*/ 0 h 889"/>
              <a:gd name="T14" fmla="*/ 208 w 1064"/>
              <a:gd name="T15" fmla="*/ 0 h 889"/>
              <a:gd name="T16" fmla="*/ 280 w 1064"/>
              <a:gd name="T17" fmla="*/ 0 h 889"/>
              <a:gd name="T18" fmla="*/ 309 w 1064"/>
              <a:gd name="T19" fmla="*/ 17 h 889"/>
              <a:gd name="T20" fmla="*/ 286 w 1064"/>
              <a:gd name="T21" fmla="*/ 12 h 889"/>
              <a:gd name="T22" fmla="*/ 274 w 1064"/>
              <a:gd name="T23" fmla="*/ 40 h 889"/>
              <a:gd name="T24" fmla="*/ 268 w 1064"/>
              <a:gd name="T25" fmla="*/ 92 h 889"/>
              <a:gd name="T26" fmla="*/ 250 w 1064"/>
              <a:gd name="T27" fmla="*/ 126 h 889"/>
              <a:gd name="T28" fmla="*/ 238 w 1064"/>
              <a:gd name="T29" fmla="*/ 160 h 889"/>
              <a:gd name="T30" fmla="*/ 208 w 1064"/>
              <a:gd name="T31" fmla="*/ 195 h 889"/>
              <a:gd name="T32" fmla="*/ 238 w 1064"/>
              <a:gd name="T33" fmla="*/ 217 h 889"/>
              <a:gd name="T34" fmla="*/ 298 w 1064"/>
              <a:gd name="T35" fmla="*/ 217 h 889"/>
              <a:gd name="T36" fmla="*/ 363 w 1064"/>
              <a:gd name="T37" fmla="*/ 217 h 889"/>
              <a:gd name="T38" fmla="*/ 441 w 1064"/>
              <a:gd name="T39" fmla="*/ 217 h 889"/>
              <a:gd name="T40" fmla="*/ 499 w 1064"/>
              <a:gd name="T41" fmla="*/ 206 h 889"/>
              <a:gd name="T42" fmla="*/ 499 w 1064"/>
              <a:gd name="T43" fmla="*/ 143 h 889"/>
              <a:gd name="T44" fmla="*/ 542 w 1064"/>
              <a:gd name="T45" fmla="*/ 120 h 889"/>
              <a:gd name="T46" fmla="*/ 559 w 1064"/>
              <a:gd name="T47" fmla="*/ 45 h 889"/>
              <a:gd name="T48" fmla="*/ 589 w 1064"/>
              <a:gd name="T49" fmla="*/ 34 h 889"/>
              <a:gd name="T50" fmla="*/ 613 w 1064"/>
              <a:gd name="T51" fmla="*/ 40 h 889"/>
              <a:gd name="T52" fmla="*/ 636 w 1064"/>
              <a:gd name="T53" fmla="*/ 52 h 889"/>
              <a:gd name="T54" fmla="*/ 649 w 1064"/>
              <a:gd name="T55" fmla="*/ 74 h 889"/>
              <a:gd name="T56" fmla="*/ 678 w 1064"/>
              <a:gd name="T57" fmla="*/ 80 h 889"/>
              <a:gd name="T58" fmla="*/ 696 w 1064"/>
              <a:gd name="T59" fmla="*/ 109 h 889"/>
              <a:gd name="T60" fmla="*/ 708 w 1064"/>
              <a:gd name="T61" fmla="*/ 109 h 889"/>
              <a:gd name="T62" fmla="*/ 714 w 1064"/>
              <a:gd name="T63" fmla="*/ 126 h 889"/>
              <a:gd name="T64" fmla="*/ 737 w 1064"/>
              <a:gd name="T65" fmla="*/ 149 h 889"/>
              <a:gd name="T66" fmla="*/ 750 w 1064"/>
              <a:gd name="T67" fmla="*/ 160 h 889"/>
              <a:gd name="T68" fmla="*/ 761 w 1064"/>
              <a:gd name="T69" fmla="*/ 172 h 889"/>
              <a:gd name="T70" fmla="*/ 808 w 1064"/>
              <a:gd name="T71" fmla="*/ 177 h 889"/>
              <a:gd name="T72" fmla="*/ 891 w 1064"/>
              <a:gd name="T73" fmla="*/ 177 h 889"/>
              <a:gd name="T74" fmla="*/ 951 w 1064"/>
              <a:gd name="T75" fmla="*/ 177 h 889"/>
              <a:gd name="T76" fmla="*/ 933 w 1064"/>
              <a:gd name="T77" fmla="*/ 235 h 889"/>
              <a:gd name="T78" fmla="*/ 922 w 1064"/>
              <a:gd name="T79" fmla="*/ 298 h 889"/>
              <a:gd name="T80" fmla="*/ 922 w 1064"/>
              <a:gd name="T81" fmla="*/ 356 h 889"/>
              <a:gd name="T82" fmla="*/ 922 w 1064"/>
              <a:gd name="T83" fmla="*/ 424 h 889"/>
              <a:gd name="T84" fmla="*/ 927 w 1064"/>
              <a:gd name="T85" fmla="*/ 464 h 889"/>
              <a:gd name="T86" fmla="*/ 940 w 1064"/>
              <a:gd name="T87" fmla="*/ 499 h 889"/>
              <a:gd name="T88" fmla="*/ 958 w 1064"/>
              <a:gd name="T89" fmla="*/ 528 h 889"/>
              <a:gd name="T90" fmla="*/ 1016 w 1064"/>
              <a:gd name="T91" fmla="*/ 533 h 889"/>
              <a:gd name="T92" fmla="*/ 1041 w 1064"/>
              <a:gd name="T93" fmla="*/ 573 h 889"/>
              <a:gd name="T94" fmla="*/ 1058 w 1064"/>
              <a:gd name="T95" fmla="*/ 608 h 889"/>
              <a:gd name="T96" fmla="*/ 1058 w 1064"/>
              <a:gd name="T97" fmla="*/ 631 h 889"/>
              <a:gd name="T98" fmla="*/ 1041 w 1064"/>
              <a:gd name="T99" fmla="*/ 665 h 889"/>
              <a:gd name="T100" fmla="*/ 1041 w 1064"/>
              <a:gd name="T101" fmla="*/ 733 h 889"/>
              <a:gd name="T102" fmla="*/ 1041 w 1064"/>
              <a:gd name="T103" fmla="*/ 808 h 889"/>
              <a:gd name="T104" fmla="*/ 1041 w 1064"/>
              <a:gd name="T105" fmla="*/ 865 h 889"/>
              <a:gd name="T106" fmla="*/ 1016 w 1064"/>
              <a:gd name="T107" fmla="*/ 889 h 889"/>
              <a:gd name="T108" fmla="*/ 963 w 1064"/>
              <a:gd name="T109" fmla="*/ 883 h 889"/>
              <a:gd name="T110" fmla="*/ 904 w 1064"/>
              <a:gd name="T111" fmla="*/ 883 h 889"/>
              <a:gd name="T112" fmla="*/ 844 w 1064"/>
              <a:gd name="T113" fmla="*/ 883 h 889"/>
              <a:gd name="T114" fmla="*/ 785 w 1064"/>
              <a:gd name="T115" fmla="*/ 883 h 889"/>
              <a:gd name="T116" fmla="*/ 732 w 1064"/>
              <a:gd name="T117" fmla="*/ 889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64" h="889">
                <a:moveTo>
                  <a:pt x="0" y="286"/>
                </a:moveTo>
                <a:lnTo>
                  <a:pt x="0" y="281"/>
                </a:lnTo>
                <a:lnTo>
                  <a:pt x="0" y="275"/>
                </a:lnTo>
                <a:lnTo>
                  <a:pt x="0" y="269"/>
                </a:lnTo>
                <a:lnTo>
                  <a:pt x="0" y="264"/>
                </a:lnTo>
                <a:lnTo>
                  <a:pt x="0" y="258"/>
                </a:lnTo>
                <a:lnTo>
                  <a:pt x="0" y="252"/>
                </a:lnTo>
                <a:lnTo>
                  <a:pt x="0" y="246"/>
                </a:lnTo>
                <a:lnTo>
                  <a:pt x="0" y="241"/>
                </a:lnTo>
                <a:lnTo>
                  <a:pt x="0" y="235"/>
                </a:lnTo>
                <a:lnTo>
                  <a:pt x="0" y="229"/>
                </a:lnTo>
                <a:lnTo>
                  <a:pt x="7" y="229"/>
                </a:lnTo>
                <a:lnTo>
                  <a:pt x="7" y="224"/>
                </a:lnTo>
                <a:lnTo>
                  <a:pt x="7" y="217"/>
                </a:lnTo>
                <a:lnTo>
                  <a:pt x="7" y="212"/>
                </a:lnTo>
                <a:lnTo>
                  <a:pt x="7" y="206"/>
                </a:lnTo>
                <a:lnTo>
                  <a:pt x="7" y="200"/>
                </a:lnTo>
                <a:lnTo>
                  <a:pt x="7" y="195"/>
                </a:lnTo>
                <a:lnTo>
                  <a:pt x="7" y="189"/>
                </a:lnTo>
                <a:lnTo>
                  <a:pt x="7" y="184"/>
                </a:lnTo>
                <a:lnTo>
                  <a:pt x="7" y="177"/>
                </a:lnTo>
                <a:lnTo>
                  <a:pt x="12" y="177"/>
                </a:lnTo>
                <a:lnTo>
                  <a:pt x="12" y="172"/>
                </a:lnTo>
                <a:lnTo>
                  <a:pt x="12" y="166"/>
                </a:lnTo>
                <a:lnTo>
                  <a:pt x="12" y="160"/>
                </a:lnTo>
                <a:lnTo>
                  <a:pt x="12" y="154"/>
                </a:lnTo>
                <a:lnTo>
                  <a:pt x="12" y="149"/>
                </a:lnTo>
                <a:lnTo>
                  <a:pt x="12" y="143"/>
                </a:lnTo>
                <a:lnTo>
                  <a:pt x="12" y="137"/>
                </a:lnTo>
                <a:lnTo>
                  <a:pt x="12" y="132"/>
                </a:lnTo>
                <a:lnTo>
                  <a:pt x="12" y="126"/>
                </a:lnTo>
                <a:lnTo>
                  <a:pt x="18" y="120"/>
                </a:lnTo>
                <a:lnTo>
                  <a:pt x="18" y="114"/>
                </a:lnTo>
                <a:lnTo>
                  <a:pt x="18" y="109"/>
                </a:lnTo>
                <a:lnTo>
                  <a:pt x="18" y="103"/>
                </a:lnTo>
                <a:lnTo>
                  <a:pt x="18" y="97"/>
                </a:lnTo>
                <a:lnTo>
                  <a:pt x="18" y="92"/>
                </a:lnTo>
                <a:lnTo>
                  <a:pt x="18" y="85"/>
                </a:lnTo>
                <a:lnTo>
                  <a:pt x="18" y="80"/>
                </a:lnTo>
                <a:lnTo>
                  <a:pt x="18" y="74"/>
                </a:lnTo>
                <a:lnTo>
                  <a:pt x="25" y="69"/>
                </a:lnTo>
                <a:lnTo>
                  <a:pt x="25" y="62"/>
                </a:lnTo>
                <a:lnTo>
                  <a:pt x="25" y="57"/>
                </a:lnTo>
                <a:lnTo>
                  <a:pt x="25" y="52"/>
                </a:lnTo>
                <a:lnTo>
                  <a:pt x="25" y="45"/>
                </a:lnTo>
                <a:lnTo>
                  <a:pt x="25" y="40"/>
                </a:lnTo>
                <a:lnTo>
                  <a:pt x="25" y="34"/>
                </a:lnTo>
                <a:lnTo>
                  <a:pt x="25" y="28"/>
                </a:lnTo>
                <a:lnTo>
                  <a:pt x="25" y="22"/>
                </a:lnTo>
                <a:lnTo>
                  <a:pt x="25" y="17"/>
                </a:lnTo>
                <a:lnTo>
                  <a:pt x="30" y="17"/>
                </a:lnTo>
                <a:lnTo>
                  <a:pt x="30" y="12"/>
                </a:lnTo>
                <a:lnTo>
                  <a:pt x="30" y="5"/>
                </a:lnTo>
                <a:lnTo>
                  <a:pt x="30" y="0"/>
                </a:lnTo>
                <a:lnTo>
                  <a:pt x="42" y="0"/>
                </a:lnTo>
                <a:lnTo>
                  <a:pt x="48" y="0"/>
                </a:lnTo>
                <a:lnTo>
                  <a:pt x="54" y="0"/>
                </a:lnTo>
                <a:lnTo>
                  <a:pt x="60" y="0"/>
                </a:lnTo>
                <a:lnTo>
                  <a:pt x="66" y="0"/>
                </a:lnTo>
                <a:lnTo>
                  <a:pt x="72" y="0"/>
                </a:lnTo>
                <a:lnTo>
                  <a:pt x="78" y="0"/>
                </a:lnTo>
                <a:lnTo>
                  <a:pt x="83" y="0"/>
                </a:lnTo>
                <a:lnTo>
                  <a:pt x="90" y="0"/>
                </a:lnTo>
                <a:lnTo>
                  <a:pt x="101" y="0"/>
                </a:lnTo>
                <a:lnTo>
                  <a:pt x="114" y="0"/>
                </a:lnTo>
                <a:lnTo>
                  <a:pt x="119" y="0"/>
                </a:lnTo>
                <a:lnTo>
                  <a:pt x="125" y="0"/>
                </a:lnTo>
                <a:lnTo>
                  <a:pt x="132" y="0"/>
                </a:lnTo>
                <a:lnTo>
                  <a:pt x="137" y="0"/>
                </a:lnTo>
                <a:lnTo>
                  <a:pt x="143" y="0"/>
                </a:lnTo>
                <a:lnTo>
                  <a:pt x="155" y="0"/>
                </a:lnTo>
                <a:lnTo>
                  <a:pt x="161" y="0"/>
                </a:lnTo>
                <a:lnTo>
                  <a:pt x="166" y="0"/>
                </a:lnTo>
                <a:lnTo>
                  <a:pt x="173" y="0"/>
                </a:lnTo>
                <a:lnTo>
                  <a:pt x="179" y="0"/>
                </a:lnTo>
                <a:lnTo>
                  <a:pt x="184" y="0"/>
                </a:lnTo>
                <a:lnTo>
                  <a:pt x="191" y="0"/>
                </a:lnTo>
                <a:lnTo>
                  <a:pt x="197" y="0"/>
                </a:lnTo>
                <a:lnTo>
                  <a:pt x="202" y="0"/>
                </a:lnTo>
                <a:lnTo>
                  <a:pt x="208" y="0"/>
                </a:lnTo>
                <a:lnTo>
                  <a:pt x="215" y="0"/>
                </a:lnTo>
                <a:lnTo>
                  <a:pt x="220" y="0"/>
                </a:lnTo>
                <a:lnTo>
                  <a:pt x="226" y="0"/>
                </a:lnTo>
                <a:lnTo>
                  <a:pt x="233" y="0"/>
                </a:lnTo>
                <a:lnTo>
                  <a:pt x="238" y="0"/>
                </a:lnTo>
                <a:lnTo>
                  <a:pt x="244" y="0"/>
                </a:lnTo>
                <a:lnTo>
                  <a:pt x="250" y="0"/>
                </a:lnTo>
                <a:lnTo>
                  <a:pt x="268" y="0"/>
                </a:lnTo>
                <a:lnTo>
                  <a:pt x="274" y="0"/>
                </a:lnTo>
                <a:lnTo>
                  <a:pt x="280" y="0"/>
                </a:lnTo>
                <a:lnTo>
                  <a:pt x="286" y="0"/>
                </a:lnTo>
                <a:lnTo>
                  <a:pt x="291" y="0"/>
                </a:lnTo>
                <a:lnTo>
                  <a:pt x="298" y="0"/>
                </a:lnTo>
                <a:lnTo>
                  <a:pt x="316" y="0"/>
                </a:lnTo>
                <a:lnTo>
                  <a:pt x="321" y="0"/>
                </a:lnTo>
                <a:lnTo>
                  <a:pt x="316" y="5"/>
                </a:lnTo>
                <a:lnTo>
                  <a:pt x="316" y="12"/>
                </a:lnTo>
                <a:lnTo>
                  <a:pt x="321" y="17"/>
                </a:lnTo>
                <a:lnTo>
                  <a:pt x="316" y="17"/>
                </a:lnTo>
                <a:lnTo>
                  <a:pt x="309" y="17"/>
                </a:lnTo>
                <a:lnTo>
                  <a:pt x="316" y="12"/>
                </a:lnTo>
                <a:lnTo>
                  <a:pt x="316" y="5"/>
                </a:lnTo>
                <a:lnTo>
                  <a:pt x="309" y="5"/>
                </a:lnTo>
                <a:lnTo>
                  <a:pt x="304" y="5"/>
                </a:lnTo>
                <a:lnTo>
                  <a:pt x="298" y="12"/>
                </a:lnTo>
                <a:lnTo>
                  <a:pt x="298" y="5"/>
                </a:lnTo>
                <a:lnTo>
                  <a:pt x="291" y="5"/>
                </a:lnTo>
                <a:lnTo>
                  <a:pt x="291" y="0"/>
                </a:lnTo>
                <a:lnTo>
                  <a:pt x="286" y="5"/>
                </a:lnTo>
                <a:lnTo>
                  <a:pt x="286" y="12"/>
                </a:lnTo>
                <a:lnTo>
                  <a:pt x="280" y="12"/>
                </a:lnTo>
                <a:lnTo>
                  <a:pt x="274" y="12"/>
                </a:lnTo>
                <a:lnTo>
                  <a:pt x="274" y="17"/>
                </a:lnTo>
                <a:lnTo>
                  <a:pt x="268" y="17"/>
                </a:lnTo>
                <a:lnTo>
                  <a:pt x="268" y="22"/>
                </a:lnTo>
                <a:lnTo>
                  <a:pt x="262" y="22"/>
                </a:lnTo>
                <a:lnTo>
                  <a:pt x="262" y="28"/>
                </a:lnTo>
                <a:lnTo>
                  <a:pt x="268" y="28"/>
                </a:lnTo>
                <a:lnTo>
                  <a:pt x="274" y="34"/>
                </a:lnTo>
                <a:lnTo>
                  <a:pt x="274" y="40"/>
                </a:lnTo>
                <a:lnTo>
                  <a:pt x="268" y="45"/>
                </a:lnTo>
                <a:lnTo>
                  <a:pt x="268" y="52"/>
                </a:lnTo>
                <a:lnTo>
                  <a:pt x="274" y="57"/>
                </a:lnTo>
                <a:lnTo>
                  <a:pt x="274" y="62"/>
                </a:lnTo>
                <a:lnTo>
                  <a:pt x="268" y="69"/>
                </a:lnTo>
                <a:lnTo>
                  <a:pt x="268" y="74"/>
                </a:lnTo>
                <a:lnTo>
                  <a:pt x="274" y="80"/>
                </a:lnTo>
                <a:lnTo>
                  <a:pt x="274" y="85"/>
                </a:lnTo>
                <a:lnTo>
                  <a:pt x="274" y="92"/>
                </a:lnTo>
                <a:lnTo>
                  <a:pt x="268" y="92"/>
                </a:lnTo>
                <a:lnTo>
                  <a:pt x="268" y="97"/>
                </a:lnTo>
                <a:lnTo>
                  <a:pt x="268" y="103"/>
                </a:lnTo>
                <a:lnTo>
                  <a:pt x="268" y="109"/>
                </a:lnTo>
                <a:lnTo>
                  <a:pt x="262" y="109"/>
                </a:lnTo>
                <a:lnTo>
                  <a:pt x="262" y="114"/>
                </a:lnTo>
                <a:lnTo>
                  <a:pt x="262" y="109"/>
                </a:lnTo>
                <a:lnTo>
                  <a:pt x="256" y="109"/>
                </a:lnTo>
                <a:lnTo>
                  <a:pt x="256" y="114"/>
                </a:lnTo>
                <a:lnTo>
                  <a:pt x="250" y="120"/>
                </a:lnTo>
                <a:lnTo>
                  <a:pt x="250" y="126"/>
                </a:lnTo>
                <a:lnTo>
                  <a:pt x="250" y="132"/>
                </a:lnTo>
                <a:lnTo>
                  <a:pt x="250" y="137"/>
                </a:lnTo>
                <a:lnTo>
                  <a:pt x="244" y="137"/>
                </a:lnTo>
                <a:lnTo>
                  <a:pt x="244" y="143"/>
                </a:lnTo>
                <a:lnTo>
                  <a:pt x="250" y="143"/>
                </a:lnTo>
                <a:lnTo>
                  <a:pt x="250" y="149"/>
                </a:lnTo>
                <a:lnTo>
                  <a:pt x="250" y="154"/>
                </a:lnTo>
                <a:lnTo>
                  <a:pt x="244" y="154"/>
                </a:lnTo>
                <a:lnTo>
                  <a:pt x="244" y="160"/>
                </a:lnTo>
                <a:lnTo>
                  <a:pt x="238" y="160"/>
                </a:lnTo>
                <a:lnTo>
                  <a:pt x="238" y="166"/>
                </a:lnTo>
                <a:lnTo>
                  <a:pt x="233" y="166"/>
                </a:lnTo>
                <a:lnTo>
                  <a:pt x="226" y="160"/>
                </a:lnTo>
                <a:lnTo>
                  <a:pt x="220" y="160"/>
                </a:lnTo>
                <a:lnTo>
                  <a:pt x="220" y="166"/>
                </a:lnTo>
                <a:lnTo>
                  <a:pt x="208" y="172"/>
                </a:lnTo>
                <a:lnTo>
                  <a:pt x="208" y="177"/>
                </a:lnTo>
                <a:lnTo>
                  <a:pt x="208" y="184"/>
                </a:lnTo>
                <a:lnTo>
                  <a:pt x="208" y="189"/>
                </a:lnTo>
                <a:lnTo>
                  <a:pt x="208" y="195"/>
                </a:lnTo>
                <a:lnTo>
                  <a:pt x="208" y="200"/>
                </a:lnTo>
                <a:lnTo>
                  <a:pt x="208" y="206"/>
                </a:lnTo>
                <a:lnTo>
                  <a:pt x="215" y="212"/>
                </a:lnTo>
                <a:lnTo>
                  <a:pt x="220" y="212"/>
                </a:lnTo>
                <a:lnTo>
                  <a:pt x="220" y="206"/>
                </a:lnTo>
                <a:lnTo>
                  <a:pt x="226" y="206"/>
                </a:lnTo>
                <a:lnTo>
                  <a:pt x="226" y="212"/>
                </a:lnTo>
                <a:lnTo>
                  <a:pt x="233" y="212"/>
                </a:lnTo>
                <a:lnTo>
                  <a:pt x="233" y="217"/>
                </a:lnTo>
                <a:lnTo>
                  <a:pt x="238" y="217"/>
                </a:lnTo>
                <a:lnTo>
                  <a:pt x="244" y="217"/>
                </a:lnTo>
                <a:lnTo>
                  <a:pt x="250" y="217"/>
                </a:lnTo>
                <a:lnTo>
                  <a:pt x="256" y="217"/>
                </a:lnTo>
                <a:lnTo>
                  <a:pt x="262" y="217"/>
                </a:lnTo>
                <a:lnTo>
                  <a:pt x="268" y="217"/>
                </a:lnTo>
                <a:lnTo>
                  <a:pt x="274" y="217"/>
                </a:lnTo>
                <a:lnTo>
                  <a:pt x="280" y="217"/>
                </a:lnTo>
                <a:lnTo>
                  <a:pt x="286" y="217"/>
                </a:lnTo>
                <a:lnTo>
                  <a:pt x="291" y="217"/>
                </a:lnTo>
                <a:lnTo>
                  <a:pt x="298" y="217"/>
                </a:lnTo>
                <a:lnTo>
                  <a:pt x="304" y="217"/>
                </a:lnTo>
                <a:lnTo>
                  <a:pt x="309" y="217"/>
                </a:lnTo>
                <a:lnTo>
                  <a:pt x="316" y="217"/>
                </a:lnTo>
                <a:lnTo>
                  <a:pt x="321" y="217"/>
                </a:lnTo>
                <a:lnTo>
                  <a:pt x="333" y="217"/>
                </a:lnTo>
                <a:lnTo>
                  <a:pt x="340" y="217"/>
                </a:lnTo>
                <a:lnTo>
                  <a:pt x="345" y="217"/>
                </a:lnTo>
                <a:lnTo>
                  <a:pt x="351" y="217"/>
                </a:lnTo>
                <a:lnTo>
                  <a:pt x="357" y="217"/>
                </a:lnTo>
                <a:lnTo>
                  <a:pt x="363" y="217"/>
                </a:lnTo>
                <a:lnTo>
                  <a:pt x="369" y="217"/>
                </a:lnTo>
                <a:lnTo>
                  <a:pt x="374" y="217"/>
                </a:lnTo>
                <a:lnTo>
                  <a:pt x="387" y="217"/>
                </a:lnTo>
                <a:lnTo>
                  <a:pt x="392" y="217"/>
                </a:lnTo>
                <a:lnTo>
                  <a:pt x="399" y="217"/>
                </a:lnTo>
                <a:lnTo>
                  <a:pt x="405" y="217"/>
                </a:lnTo>
                <a:lnTo>
                  <a:pt x="416" y="217"/>
                </a:lnTo>
                <a:lnTo>
                  <a:pt x="423" y="217"/>
                </a:lnTo>
                <a:lnTo>
                  <a:pt x="434" y="217"/>
                </a:lnTo>
                <a:lnTo>
                  <a:pt x="441" y="217"/>
                </a:lnTo>
                <a:lnTo>
                  <a:pt x="446" y="217"/>
                </a:lnTo>
                <a:lnTo>
                  <a:pt x="457" y="217"/>
                </a:lnTo>
                <a:lnTo>
                  <a:pt x="464" y="217"/>
                </a:lnTo>
                <a:lnTo>
                  <a:pt x="470" y="217"/>
                </a:lnTo>
                <a:lnTo>
                  <a:pt x="470" y="212"/>
                </a:lnTo>
                <a:lnTo>
                  <a:pt x="470" y="206"/>
                </a:lnTo>
                <a:lnTo>
                  <a:pt x="476" y="206"/>
                </a:lnTo>
                <a:lnTo>
                  <a:pt x="488" y="206"/>
                </a:lnTo>
                <a:lnTo>
                  <a:pt x="493" y="206"/>
                </a:lnTo>
                <a:lnTo>
                  <a:pt x="499" y="206"/>
                </a:lnTo>
                <a:lnTo>
                  <a:pt x="499" y="200"/>
                </a:lnTo>
                <a:lnTo>
                  <a:pt x="499" y="195"/>
                </a:lnTo>
                <a:lnTo>
                  <a:pt x="499" y="189"/>
                </a:lnTo>
                <a:lnTo>
                  <a:pt x="499" y="184"/>
                </a:lnTo>
                <a:lnTo>
                  <a:pt x="499" y="172"/>
                </a:lnTo>
                <a:lnTo>
                  <a:pt x="499" y="166"/>
                </a:lnTo>
                <a:lnTo>
                  <a:pt x="499" y="160"/>
                </a:lnTo>
                <a:lnTo>
                  <a:pt x="499" y="154"/>
                </a:lnTo>
                <a:lnTo>
                  <a:pt x="499" y="149"/>
                </a:lnTo>
                <a:lnTo>
                  <a:pt x="499" y="143"/>
                </a:lnTo>
                <a:lnTo>
                  <a:pt x="499" y="137"/>
                </a:lnTo>
                <a:lnTo>
                  <a:pt x="499" y="132"/>
                </a:lnTo>
                <a:lnTo>
                  <a:pt x="499" y="126"/>
                </a:lnTo>
                <a:lnTo>
                  <a:pt x="499" y="120"/>
                </a:lnTo>
                <a:lnTo>
                  <a:pt x="506" y="120"/>
                </a:lnTo>
                <a:lnTo>
                  <a:pt x="512" y="120"/>
                </a:lnTo>
                <a:lnTo>
                  <a:pt x="524" y="120"/>
                </a:lnTo>
                <a:lnTo>
                  <a:pt x="529" y="120"/>
                </a:lnTo>
                <a:lnTo>
                  <a:pt x="535" y="120"/>
                </a:lnTo>
                <a:lnTo>
                  <a:pt x="542" y="120"/>
                </a:lnTo>
                <a:lnTo>
                  <a:pt x="547" y="120"/>
                </a:lnTo>
                <a:lnTo>
                  <a:pt x="553" y="120"/>
                </a:lnTo>
                <a:lnTo>
                  <a:pt x="559" y="120"/>
                </a:lnTo>
                <a:lnTo>
                  <a:pt x="559" y="114"/>
                </a:lnTo>
                <a:lnTo>
                  <a:pt x="559" y="109"/>
                </a:lnTo>
                <a:lnTo>
                  <a:pt x="559" y="92"/>
                </a:lnTo>
                <a:lnTo>
                  <a:pt x="559" y="85"/>
                </a:lnTo>
                <a:lnTo>
                  <a:pt x="559" y="80"/>
                </a:lnTo>
                <a:lnTo>
                  <a:pt x="559" y="69"/>
                </a:lnTo>
                <a:lnTo>
                  <a:pt x="559" y="45"/>
                </a:lnTo>
                <a:lnTo>
                  <a:pt x="559" y="40"/>
                </a:lnTo>
                <a:lnTo>
                  <a:pt x="559" y="34"/>
                </a:lnTo>
                <a:lnTo>
                  <a:pt x="565" y="28"/>
                </a:lnTo>
                <a:lnTo>
                  <a:pt x="571" y="28"/>
                </a:lnTo>
                <a:lnTo>
                  <a:pt x="577" y="28"/>
                </a:lnTo>
                <a:lnTo>
                  <a:pt x="583" y="28"/>
                </a:lnTo>
                <a:lnTo>
                  <a:pt x="589" y="28"/>
                </a:lnTo>
                <a:lnTo>
                  <a:pt x="589" y="34"/>
                </a:lnTo>
                <a:lnTo>
                  <a:pt x="589" y="28"/>
                </a:lnTo>
                <a:lnTo>
                  <a:pt x="589" y="34"/>
                </a:lnTo>
                <a:lnTo>
                  <a:pt x="595" y="34"/>
                </a:lnTo>
                <a:lnTo>
                  <a:pt x="595" y="28"/>
                </a:lnTo>
                <a:lnTo>
                  <a:pt x="595" y="34"/>
                </a:lnTo>
                <a:lnTo>
                  <a:pt x="595" y="28"/>
                </a:lnTo>
                <a:lnTo>
                  <a:pt x="595" y="34"/>
                </a:lnTo>
                <a:lnTo>
                  <a:pt x="595" y="28"/>
                </a:lnTo>
                <a:lnTo>
                  <a:pt x="600" y="28"/>
                </a:lnTo>
                <a:lnTo>
                  <a:pt x="607" y="28"/>
                </a:lnTo>
                <a:lnTo>
                  <a:pt x="607" y="34"/>
                </a:lnTo>
                <a:lnTo>
                  <a:pt x="613" y="40"/>
                </a:lnTo>
                <a:lnTo>
                  <a:pt x="618" y="40"/>
                </a:lnTo>
                <a:lnTo>
                  <a:pt x="618" y="45"/>
                </a:lnTo>
                <a:lnTo>
                  <a:pt x="625" y="45"/>
                </a:lnTo>
                <a:lnTo>
                  <a:pt x="625" y="52"/>
                </a:lnTo>
                <a:lnTo>
                  <a:pt x="631" y="52"/>
                </a:lnTo>
                <a:lnTo>
                  <a:pt x="631" y="45"/>
                </a:lnTo>
                <a:lnTo>
                  <a:pt x="631" y="52"/>
                </a:lnTo>
                <a:lnTo>
                  <a:pt x="636" y="52"/>
                </a:lnTo>
                <a:lnTo>
                  <a:pt x="636" y="45"/>
                </a:lnTo>
                <a:lnTo>
                  <a:pt x="636" y="52"/>
                </a:lnTo>
                <a:lnTo>
                  <a:pt x="636" y="57"/>
                </a:lnTo>
                <a:lnTo>
                  <a:pt x="642" y="57"/>
                </a:lnTo>
                <a:lnTo>
                  <a:pt x="642" y="62"/>
                </a:lnTo>
                <a:lnTo>
                  <a:pt x="649" y="62"/>
                </a:lnTo>
                <a:lnTo>
                  <a:pt x="642" y="62"/>
                </a:lnTo>
                <a:lnTo>
                  <a:pt x="649" y="62"/>
                </a:lnTo>
                <a:lnTo>
                  <a:pt x="649" y="69"/>
                </a:lnTo>
                <a:lnTo>
                  <a:pt x="649" y="74"/>
                </a:lnTo>
                <a:lnTo>
                  <a:pt x="654" y="74"/>
                </a:lnTo>
                <a:lnTo>
                  <a:pt x="649" y="74"/>
                </a:lnTo>
                <a:lnTo>
                  <a:pt x="654" y="74"/>
                </a:lnTo>
                <a:lnTo>
                  <a:pt x="660" y="74"/>
                </a:lnTo>
                <a:lnTo>
                  <a:pt x="667" y="74"/>
                </a:lnTo>
                <a:lnTo>
                  <a:pt x="672" y="74"/>
                </a:lnTo>
                <a:lnTo>
                  <a:pt x="672" y="80"/>
                </a:lnTo>
                <a:lnTo>
                  <a:pt x="672" y="74"/>
                </a:lnTo>
                <a:lnTo>
                  <a:pt x="672" y="80"/>
                </a:lnTo>
                <a:lnTo>
                  <a:pt x="678" y="80"/>
                </a:lnTo>
                <a:lnTo>
                  <a:pt x="672" y="80"/>
                </a:lnTo>
                <a:lnTo>
                  <a:pt x="678" y="80"/>
                </a:lnTo>
                <a:lnTo>
                  <a:pt x="678" y="85"/>
                </a:lnTo>
                <a:lnTo>
                  <a:pt x="683" y="85"/>
                </a:lnTo>
                <a:lnTo>
                  <a:pt x="678" y="85"/>
                </a:lnTo>
                <a:lnTo>
                  <a:pt x="683" y="85"/>
                </a:lnTo>
                <a:lnTo>
                  <a:pt x="683" y="92"/>
                </a:lnTo>
                <a:lnTo>
                  <a:pt x="683" y="97"/>
                </a:lnTo>
                <a:lnTo>
                  <a:pt x="690" y="97"/>
                </a:lnTo>
                <a:lnTo>
                  <a:pt x="696" y="97"/>
                </a:lnTo>
                <a:lnTo>
                  <a:pt x="696" y="103"/>
                </a:lnTo>
                <a:lnTo>
                  <a:pt x="696" y="109"/>
                </a:lnTo>
                <a:lnTo>
                  <a:pt x="701" y="109"/>
                </a:lnTo>
                <a:lnTo>
                  <a:pt x="696" y="109"/>
                </a:lnTo>
                <a:lnTo>
                  <a:pt x="701" y="109"/>
                </a:lnTo>
                <a:lnTo>
                  <a:pt x="696" y="109"/>
                </a:lnTo>
                <a:lnTo>
                  <a:pt x="701" y="109"/>
                </a:lnTo>
                <a:lnTo>
                  <a:pt x="701" y="114"/>
                </a:lnTo>
                <a:lnTo>
                  <a:pt x="701" y="109"/>
                </a:lnTo>
                <a:lnTo>
                  <a:pt x="708" y="109"/>
                </a:lnTo>
                <a:lnTo>
                  <a:pt x="701" y="109"/>
                </a:lnTo>
                <a:lnTo>
                  <a:pt x="708" y="109"/>
                </a:lnTo>
                <a:lnTo>
                  <a:pt x="708" y="114"/>
                </a:lnTo>
                <a:lnTo>
                  <a:pt x="708" y="109"/>
                </a:lnTo>
                <a:lnTo>
                  <a:pt x="714" y="109"/>
                </a:lnTo>
                <a:lnTo>
                  <a:pt x="714" y="114"/>
                </a:lnTo>
                <a:lnTo>
                  <a:pt x="714" y="109"/>
                </a:lnTo>
                <a:lnTo>
                  <a:pt x="714" y="114"/>
                </a:lnTo>
                <a:lnTo>
                  <a:pt x="719" y="114"/>
                </a:lnTo>
                <a:lnTo>
                  <a:pt x="719" y="120"/>
                </a:lnTo>
                <a:lnTo>
                  <a:pt x="714" y="120"/>
                </a:lnTo>
                <a:lnTo>
                  <a:pt x="714" y="126"/>
                </a:lnTo>
                <a:lnTo>
                  <a:pt x="719" y="126"/>
                </a:lnTo>
                <a:lnTo>
                  <a:pt x="719" y="132"/>
                </a:lnTo>
                <a:lnTo>
                  <a:pt x="725" y="132"/>
                </a:lnTo>
                <a:lnTo>
                  <a:pt x="725" y="137"/>
                </a:lnTo>
                <a:lnTo>
                  <a:pt x="725" y="143"/>
                </a:lnTo>
                <a:lnTo>
                  <a:pt x="732" y="143"/>
                </a:lnTo>
                <a:lnTo>
                  <a:pt x="732" y="149"/>
                </a:lnTo>
                <a:lnTo>
                  <a:pt x="737" y="149"/>
                </a:lnTo>
                <a:lnTo>
                  <a:pt x="737" y="143"/>
                </a:lnTo>
                <a:lnTo>
                  <a:pt x="737" y="149"/>
                </a:lnTo>
                <a:lnTo>
                  <a:pt x="743" y="149"/>
                </a:lnTo>
                <a:lnTo>
                  <a:pt x="737" y="149"/>
                </a:lnTo>
                <a:lnTo>
                  <a:pt x="743" y="149"/>
                </a:lnTo>
                <a:lnTo>
                  <a:pt x="750" y="149"/>
                </a:lnTo>
                <a:lnTo>
                  <a:pt x="750" y="154"/>
                </a:lnTo>
                <a:lnTo>
                  <a:pt x="755" y="154"/>
                </a:lnTo>
                <a:lnTo>
                  <a:pt x="755" y="149"/>
                </a:lnTo>
                <a:lnTo>
                  <a:pt x="755" y="154"/>
                </a:lnTo>
                <a:lnTo>
                  <a:pt x="755" y="160"/>
                </a:lnTo>
                <a:lnTo>
                  <a:pt x="750" y="160"/>
                </a:lnTo>
                <a:lnTo>
                  <a:pt x="750" y="154"/>
                </a:lnTo>
                <a:lnTo>
                  <a:pt x="750" y="160"/>
                </a:lnTo>
                <a:lnTo>
                  <a:pt x="755" y="160"/>
                </a:lnTo>
                <a:lnTo>
                  <a:pt x="750" y="160"/>
                </a:lnTo>
                <a:lnTo>
                  <a:pt x="755" y="160"/>
                </a:lnTo>
                <a:lnTo>
                  <a:pt x="755" y="166"/>
                </a:lnTo>
                <a:lnTo>
                  <a:pt x="755" y="160"/>
                </a:lnTo>
                <a:lnTo>
                  <a:pt x="755" y="166"/>
                </a:lnTo>
                <a:lnTo>
                  <a:pt x="761" y="166"/>
                </a:lnTo>
                <a:lnTo>
                  <a:pt x="761" y="172"/>
                </a:lnTo>
                <a:lnTo>
                  <a:pt x="761" y="166"/>
                </a:lnTo>
                <a:lnTo>
                  <a:pt x="761" y="172"/>
                </a:lnTo>
                <a:lnTo>
                  <a:pt x="761" y="177"/>
                </a:lnTo>
                <a:lnTo>
                  <a:pt x="761" y="172"/>
                </a:lnTo>
                <a:lnTo>
                  <a:pt x="761" y="177"/>
                </a:lnTo>
                <a:lnTo>
                  <a:pt x="779" y="177"/>
                </a:lnTo>
                <a:lnTo>
                  <a:pt x="785" y="177"/>
                </a:lnTo>
                <a:lnTo>
                  <a:pt x="791" y="177"/>
                </a:lnTo>
                <a:lnTo>
                  <a:pt x="797" y="177"/>
                </a:lnTo>
                <a:lnTo>
                  <a:pt x="808" y="177"/>
                </a:lnTo>
                <a:lnTo>
                  <a:pt x="815" y="177"/>
                </a:lnTo>
                <a:lnTo>
                  <a:pt x="820" y="177"/>
                </a:lnTo>
                <a:lnTo>
                  <a:pt x="826" y="177"/>
                </a:lnTo>
                <a:lnTo>
                  <a:pt x="839" y="177"/>
                </a:lnTo>
                <a:lnTo>
                  <a:pt x="844" y="177"/>
                </a:lnTo>
                <a:lnTo>
                  <a:pt x="850" y="177"/>
                </a:lnTo>
                <a:lnTo>
                  <a:pt x="862" y="177"/>
                </a:lnTo>
                <a:lnTo>
                  <a:pt x="868" y="177"/>
                </a:lnTo>
                <a:lnTo>
                  <a:pt x="874" y="177"/>
                </a:lnTo>
                <a:lnTo>
                  <a:pt x="891" y="177"/>
                </a:lnTo>
                <a:lnTo>
                  <a:pt x="898" y="177"/>
                </a:lnTo>
                <a:lnTo>
                  <a:pt x="904" y="177"/>
                </a:lnTo>
                <a:lnTo>
                  <a:pt x="909" y="177"/>
                </a:lnTo>
                <a:lnTo>
                  <a:pt x="916" y="177"/>
                </a:lnTo>
                <a:lnTo>
                  <a:pt x="922" y="177"/>
                </a:lnTo>
                <a:lnTo>
                  <a:pt x="927" y="177"/>
                </a:lnTo>
                <a:lnTo>
                  <a:pt x="933" y="177"/>
                </a:lnTo>
                <a:lnTo>
                  <a:pt x="940" y="177"/>
                </a:lnTo>
                <a:lnTo>
                  <a:pt x="945" y="177"/>
                </a:lnTo>
                <a:lnTo>
                  <a:pt x="951" y="177"/>
                </a:lnTo>
                <a:lnTo>
                  <a:pt x="951" y="184"/>
                </a:lnTo>
                <a:lnTo>
                  <a:pt x="951" y="189"/>
                </a:lnTo>
                <a:lnTo>
                  <a:pt x="951" y="195"/>
                </a:lnTo>
                <a:lnTo>
                  <a:pt x="951" y="206"/>
                </a:lnTo>
                <a:lnTo>
                  <a:pt x="951" y="212"/>
                </a:lnTo>
                <a:lnTo>
                  <a:pt x="951" y="224"/>
                </a:lnTo>
                <a:lnTo>
                  <a:pt x="951" y="235"/>
                </a:lnTo>
                <a:lnTo>
                  <a:pt x="945" y="235"/>
                </a:lnTo>
                <a:lnTo>
                  <a:pt x="940" y="235"/>
                </a:lnTo>
                <a:lnTo>
                  <a:pt x="933" y="235"/>
                </a:lnTo>
                <a:lnTo>
                  <a:pt x="922" y="235"/>
                </a:lnTo>
                <a:lnTo>
                  <a:pt x="922" y="241"/>
                </a:lnTo>
                <a:lnTo>
                  <a:pt x="922" y="258"/>
                </a:lnTo>
                <a:lnTo>
                  <a:pt x="922" y="264"/>
                </a:lnTo>
                <a:lnTo>
                  <a:pt x="922" y="269"/>
                </a:lnTo>
                <a:lnTo>
                  <a:pt x="922" y="275"/>
                </a:lnTo>
                <a:lnTo>
                  <a:pt x="922" y="281"/>
                </a:lnTo>
                <a:lnTo>
                  <a:pt x="922" y="286"/>
                </a:lnTo>
                <a:lnTo>
                  <a:pt x="922" y="292"/>
                </a:lnTo>
                <a:lnTo>
                  <a:pt x="922" y="298"/>
                </a:lnTo>
                <a:lnTo>
                  <a:pt x="922" y="304"/>
                </a:lnTo>
                <a:lnTo>
                  <a:pt x="922" y="309"/>
                </a:lnTo>
                <a:lnTo>
                  <a:pt x="922" y="316"/>
                </a:lnTo>
                <a:lnTo>
                  <a:pt x="922" y="321"/>
                </a:lnTo>
                <a:lnTo>
                  <a:pt x="922" y="327"/>
                </a:lnTo>
                <a:lnTo>
                  <a:pt x="922" y="332"/>
                </a:lnTo>
                <a:lnTo>
                  <a:pt x="922" y="338"/>
                </a:lnTo>
                <a:lnTo>
                  <a:pt x="922" y="344"/>
                </a:lnTo>
                <a:lnTo>
                  <a:pt x="922" y="349"/>
                </a:lnTo>
                <a:lnTo>
                  <a:pt x="922" y="356"/>
                </a:lnTo>
                <a:lnTo>
                  <a:pt x="922" y="367"/>
                </a:lnTo>
                <a:lnTo>
                  <a:pt x="922" y="378"/>
                </a:lnTo>
                <a:lnTo>
                  <a:pt x="922" y="384"/>
                </a:lnTo>
                <a:lnTo>
                  <a:pt x="922" y="389"/>
                </a:lnTo>
                <a:lnTo>
                  <a:pt x="922" y="396"/>
                </a:lnTo>
                <a:lnTo>
                  <a:pt x="922" y="401"/>
                </a:lnTo>
                <a:lnTo>
                  <a:pt x="922" y="407"/>
                </a:lnTo>
                <a:lnTo>
                  <a:pt x="922" y="413"/>
                </a:lnTo>
                <a:lnTo>
                  <a:pt x="922" y="419"/>
                </a:lnTo>
                <a:lnTo>
                  <a:pt x="922" y="424"/>
                </a:lnTo>
                <a:lnTo>
                  <a:pt x="922" y="430"/>
                </a:lnTo>
                <a:lnTo>
                  <a:pt x="922" y="436"/>
                </a:lnTo>
                <a:lnTo>
                  <a:pt x="922" y="441"/>
                </a:lnTo>
                <a:lnTo>
                  <a:pt x="922" y="447"/>
                </a:lnTo>
                <a:lnTo>
                  <a:pt x="922" y="453"/>
                </a:lnTo>
                <a:lnTo>
                  <a:pt x="922" y="459"/>
                </a:lnTo>
                <a:lnTo>
                  <a:pt x="922" y="464"/>
                </a:lnTo>
                <a:lnTo>
                  <a:pt x="927" y="464"/>
                </a:lnTo>
                <a:lnTo>
                  <a:pt x="927" y="470"/>
                </a:lnTo>
                <a:lnTo>
                  <a:pt x="927" y="464"/>
                </a:lnTo>
                <a:lnTo>
                  <a:pt x="927" y="470"/>
                </a:lnTo>
                <a:lnTo>
                  <a:pt x="927" y="476"/>
                </a:lnTo>
                <a:lnTo>
                  <a:pt x="927" y="481"/>
                </a:lnTo>
                <a:lnTo>
                  <a:pt x="933" y="481"/>
                </a:lnTo>
                <a:lnTo>
                  <a:pt x="933" y="488"/>
                </a:lnTo>
                <a:lnTo>
                  <a:pt x="933" y="493"/>
                </a:lnTo>
                <a:lnTo>
                  <a:pt x="940" y="493"/>
                </a:lnTo>
                <a:lnTo>
                  <a:pt x="940" y="499"/>
                </a:lnTo>
                <a:lnTo>
                  <a:pt x="940" y="504"/>
                </a:lnTo>
                <a:lnTo>
                  <a:pt x="940" y="499"/>
                </a:lnTo>
                <a:lnTo>
                  <a:pt x="940" y="504"/>
                </a:lnTo>
                <a:lnTo>
                  <a:pt x="945" y="504"/>
                </a:lnTo>
                <a:lnTo>
                  <a:pt x="945" y="510"/>
                </a:lnTo>
                <a:lnTo>
                  <a:pt x="945" y="516"/>
                </a:lnTo>
                <a:lnTo>
                  <a:pt x="951" y="516"/>
                </a:lnTo>
                <a:lnTo>
                  <a:pt x="951" y="521"/>
                </a:lnTo>
                <a:lnTo>
                  <a:pt x="945" y="521"/>
                </a:lnTo>
                <a:lnTo>
                  <a:pt x="951" y="521"/>
                </a:lnTo>
                <a:lnTo>
                  <a:pt x="958" y="521"/>
                </a:lnTo>
                <a:lnTo>
                  <a:pt x="958" y="528"/>
                </a:lnTo>
                <a:lnTo>
                  <a:pt x="963" y="528"/>
                </a:lnTo>
                <a:lnTo>
                  <a:pt x="969" y="528"/>
                </a:lnTo>
                <a:lnTo>
                  <a:pt x="975" y="528"/>
                </a:lnTo>
                <a:lnTo>
                  <a:pt x="981" y="533"/>
                </a:lnTo>
                <a:lnTo>
                  <a:pt x="987" y="533"/>
                </a:lnTo>
                <a:lnTo>
                  <a:pt x="992" y="533"/>
                </a:lnTo>
                <a:lnTo>
                  <a:pt x="999" y="533"/>
                </a:lnTo>
                <a:lnTo>
                  <a:pt x="1005" y="533"/>
                </a:lnTo>
                <a:lnTo>
                  <a:pt x="1010" y="533"/>
                </a:lnTo>
                <a:lnTo>
                  <a:pt x="1016" y="533"/>
                </a:lnTo>
                <a:lnTo>
                  <a:pt x="1023" y="533"/>
                </a:lnTo>
                <a:lnTo>
                  <a:pt x="1028" y="533"/>
                </a:lnTo>
                <a:lnTo>
                  <a:pt x="1034" y="533"/>
                </a:lnTo>
                <a:lnTo>
                  <a:pt x="1041" y="533"/>
                </a:lnTo>
                <a:lnTo>
                  <a:pt x="1041" y="545"/>
                </a:lnTo>
                <a:lnTo>
                  <a:pt x="1041" y="550"/>
                </a:lnTo>
                <a:lnTo>
                  <a:pt x="1041" y="556"/>
                </a:lnTo>
                <a:lnTo>
                  <a:pt x="1041" y="561"/>
                </a:lnTo>
                <a:lnTo>
                  <a:pt x="1041" y="568"/>
                </a:lnTo>
                <a:lnTo>
                  <a:pt x="1041" y="573"/>
                </a:lnTo>
                <a:lnTo>
                  <a:pt x="1041" y="579"/>
                </a:lnTo>
                <a:lnTo>
                  <a:pt x="1041" y="585"/>
                </a:lnTo>
                <a:lnTo>
                  <a:pt x="1041" y="591"/>
                </a:lnTo>
                <a:lnTo>
                  <a:pt x="1046" y="591"/>
                </a:lnTo>
                <a:lnTo>
                  <a:pt x="1058" y="591"/>
                </a:lnTo>
                <a:lnTo>
                  <a:pt x="1058" y="596"/>
                </a:lnTo>
                <a:lnTo>
                  <a:pt x="1058" y="602"/>
                </a:lnTo>
                <a:lnTo>
                  <a:pt x="1064" y="602"/>
                </a:lnTo>
                <a:lnTo>
                  <a:pt x="1058" y="602"/>
                </a:lnTo>
                <a:lnTo>
                  <a:pt x="1058" y="608"/>
                </a:lnTo>
                <a:lnTo>
                  <a:pt x="1064" y="608"/>
                </a:lnTo>
                <a:lnTo>
                  <a:pt x="1058" y="608"/>
                </a:lnTo>
                <a:lnTo>
                  <a:pt x="1064" y="608"/>
                </a:lnTo>
                <a:lnTo>
                  <a:pt x="1064" y="613"/>
                </a:lnTo>
                <a:lnTo>
                  <a:pt x="1064" y="619"/>
                </a:lnTo>
                <a:lnTo>
                  <a:pt x="1058" y="619"/>
                </a:lnTo>
                <a:lnTo>
                  <a:pt x="1058" y="625"/>
                </a:lnTo>
                <a:lnTo>
                  <a:pt x="1058" y="619"/>
                </a:lnTo>
                <a:lnTo>
                  <a:pt x="1058" y="625"/>
                </a:lnTo>
                <a:lnTo>
                  <a:pt x="1058" y="631"/>
                </a:lnTo>
                <a:lnTo>
                  <a:pt x="1058" y="636"/>
                </a:lnTo>
                <a:lnTo>
                  <a:pt x="1058" y="643"/>
                </a:lnTo>
                <a:lnTo>
                  <a:pt x="1058" y="636"/>
                </a:lnTo>
                <a:lnTo>
                  <a:pt x="1052" y="636"/>
                </a:lnTo>
                <a:lnTo>
                  <a:pt x="1052" y="643"/>
                </a:lnTo>
                <a:lnTo>
                  <a:pt x="1052" y="648"/>
                </a:lnTo>
                <a:lnTo>
                  <a:pt x="1046" y="648"/>
                </a:lnTo>
                <a:lnTo>
                  <a:pt x="1041" y="648"/>
                </a:lnTo>
                <a:lnTo>
                  <a:pt x="1041" y="653"/>
                </a:lnTo>
                <a:lnTo>
                  <a:pt x="1041" y="665"/>
                </a:lnTo>
                <a:lnTo>
                  <a:pt x="1041" y="671"/>
                </a:lnTo>
                <a:lnTo>
                  <a:pt x="1041" y="682"/>
                </a:lnTo>
                <a:lnTo>
                  <a:pt x="1041" y="688"/>
                </a:lnTo>
                <a:lnTo>
                  <a:pt x="1041" y="693"/>
                </a:lnTo>
                <a:lnTo>
                  <a:pt x="1041" y="700"/>
                </a:lnTo>
                <a:lnTo>
                  <a:pt x="1041" y="705"/>
                </a:lnTo>
                <a:lnTo>
                  <a:pt x="1041" y="711"/>
                </a:lnTo>
                <a:lnTo>
                  <a:pt x="1041" y="717"/>
                </a:lnTo>
                <a:lnTo>
                  <a:pt x="1041" y="722"/>
                </a:lnTo>
                <a:lnTo>
                  <a:pt x="1041" y="733"/>
                </a:lnTo>
                <a:lnTo>
                  <a:pt x="1041" y="740"/>
                </a:lnTo>
                <a:lnTo>
                  <a:pt x="1041" y="751"/>
                </a:lnTo>
                <a:lnTo>
                  <a:pt x="1041" y="757"/>
                </a:lnTo>
                <a:lnTo>
                  <a:pt x="1041" y="763"/>
                </a:lnTo>
                <a:lnTo>
                  <a:pt x="1041" y="774"/>
                </a:lnTo>
                <a:lnTo>
                  <a:pt x="1041" y="785"/>
                </a:lnTo>
                <a:lnTo>
                  <a:pt x="1041" y="791"/>
                </a:lnTo>
                <a:lnTo>
                  <a:pt x="1041" y="797"/>
                </a:lnTo>
                <a:lnTo>
                  <a:pt x="1041" y="803"/>
                </a:lnTo>
                <a:lnTo>
                  <a:pt x="1041" y="808"/>
                </a:lnTo>
                <a:lnTo>
                  <a:pt x="1041" y="815"/>
                </a:lnTo>
                <a:lnTo>
                  <a:pt x="1041" y="820"/>
                </a:lnTo>
                <a:lnTo>
                  <a:pt x="1041" y="825"/>
                </a:lnTo>
                <a:lnTo>
                  <a:pt x="1041" y="832"/>
                </a:lnTo>
                <a:lnTo>
                  <a:pt x="1041" y="837"/>
                </a:lnTo>
                <a:lnTo>
                  <a:pt x="1041" y="843"/>
                </a:lnTo>
                <a:lnTo>
                  <a:pt x="1041" y="848"/>
                </a:lnTo>
                <a:lnTo>
                  <a:pt x="1041" y="855"/>
                </a:lnTo>
                <a:lnTo>
                  <a:pt x="1041" y="860"/>
                </a:lnTo>
                <a:lnTo>
                  <a:pt x="1041" y="865"/>
                </a:lnTo>
                <a:lnTo>
                  <a:pt x="1041" y="872"/>
                </a:lnTo>
                <a:lnTo>
                  <a:pt x="1041" y="877"/>
                </a:lnTo>
                <a:lnTo>
                  <a:pt x="1041" y="883"/>
                </a:lnTo>
                <a:lnTo>
                  <a:pt x="1046" y="883"/>
                </a:lnTo>
                <a:lnTo>
                  <a:pt x="1046" y="889"/>
                </a:lnTo>
                <a:lnTo>
                  <a:pt x="1041" y="889"/>
                </a:lnTo>
                <a:lnTo>
                  <a:pt x="1034" y="889"/>
                </a:lnTo>
                <a:lnTo>
                  <a:pt x="1028" y="889"/>
                </a:lnTo>
                <a:lnTo>
                  <a:pt x="1023" y="889"/>
                </a:lnTo>
                <a:lnTo>
                  <a:pt x="1016" y="889"/>
                </a:lnTo>
                <a:lnTo>
                  <a:pt x="1010" y="889"/>
                </a:lnTo>
                <a:lnTo>
                  <a:pt x="1005" y="889"/>
                </a:lnTo>
                <a:lnTo>
                  <a:pt x="999" y="889"/>
                </a:lnTo>
                <a:lnTo>
                  <a:pt x="992" y="889"/>
                </a:lnTo>
                <a:lnTo>
                  <a:pt x="987" y="889"/>
                </a:lnTo>
                <a:lnTo>
                  <a:pt x="981" y="889"/>
                </a:lnTo>
                <a:lnTo>
                  <a:pt x="975" y="889"/>
                </a:lnTo>
                <a:lnTo>
                  <a:pt x="969" y="889"/>
                </a:lnTo>
                <a:lnTo>
                  <a:pt x="969" y="883"/>
                </a:lnTo>
                <a:lnTo>
                  <a:pt x="963" y="883"/>
                </a:lnTo>
                <a:lnTo>
                  <a:pt x="958" y="883"/>
                </a:lnTo>
                <a:lnTo>
                  <a:pt x="951" y="883"/>
                </a:lnTo>
                <a:lnTo>
                  <a:pt x="945" y="883"/>
                </a:lnTo>
                <a:lnTo>
                  <a:pt x="940" y="883"/>
                </a:lnTo>
                <a:lnTo>
                  <a:pt x="933" y="883"/>
                </a:lnTo>
                <a:lnTo>
                  <a:pt x="927" y="883"/>
                </a:lnTo>
                <a:lnTo>
                  <a:pt x="922" y="883"/>
                </a:lnTo>
                <a:lnTo>
                  <a:pt x="916" y="883"/>
                </a:lnTo>
                <a:lnTo>
                  <a:pt x="909" y="883"/>
                </a:lnTo>
                <a:lnTo>
                  <a:pt x="904" y="883"/>
                </a:lnTo>
                <a:lnTo>
                  <a:pt x="898" y="883"/>
                </a:lnTo>
                <a:lnTo>
                  <a:pt x="891" y="883"/>
                </a:lnTo>
                <a:lnTo>
                  <a:pt x="886" y="883"/>
                </a:lnTo>
                <a:lnTo>
                  <a:pt x="880" y="883"/>
                </a:lnTo>
                <a:lnTo>
                  <a:pt x="874" y="883"/>
                </a:lnTo>
                <a:lnTo>
                  <a:pt x="868" y="883"/>
                </a:lnTo>
                <a:lnTo>
                  <a:pt x="862" y="883"/>
                </a:lnTo>
                <a:lnTo>
                  <a:pt x="856" y="883"/>
                </a:lnTo>
                <a:lnTo>
                  <a:pt x="850" y="883"/>
                </a:lnTo>
                <a:lnTo>
                  <a:pt x="844" y="883"/>
                </a:lnTo>
                <a:lnTo>
                  <a:pt x="839" y="883"/>
                </a:lnTo>
                <a:lnTo>
                  <a:pt x="833" y="883"/>
                </a:lnTo>
                <a:lnTo>
                  <a:pt x="826" y="883"/>
                </a:lnTo>
                <a:lnTo>
                  <a:pt x="820" y="883"/>
                </a:lnTo>
                <a:lnTo>
                  <a:pt x="815" y="883"/>
                </a:lnTo>
                <a:lnTo>
                  <a:pt x="808" y="883"/>
                </a:lnTo>
                <a:lnTo>
                  <a:pt x="803" y="883"/>
                </a:lnTo>
                <a:lnTo>
                  <a:pt x="797" y="883"/>
                </a:lnTo>
                <a:lnTo>
                  <a:pt x="791" y="883"/>
                </a:lnTo>
                <a:lnTo>
                  <a:pt x="785" y="883"/>
                </a:lnTo>
                <a:lnTo>
                  <a:pt x="779" y="883"/>
                </a:lnTo>
                <a:lnTo>
                  <a:pt x="773" y="883"/>
                </a:lnTo>
                <a:lnTo>
                  <a:pt x="767" y="883"/>
                </a:lnTo>
                <a:lnTo>
                  <a:pt x="761" y="883"/>
                </a:lnTo>
                <a:lnTo>
                  <a:pt x="755" y="883"/>
                </a:lnTo>
                <a:lnTo>
                  <a:pt x="750" y="883"/>
                </a:lnTo>
                <a:lnTo>
                  <a:pt x="743" y="883"/>
                </a:lnTo>
                <a:lnTo>
                  <a:pt x="737" y="883"/>
                </a:lnTo>
                <a:lnTo>
                  <a:pt x="737" y="889"/>
                </a:lnTo>
                <a:lnTo>
                  <a:pt x="732" y="889"/>
                </a:lnTo>
                <a:lnTo>
                  <a:pt x="725" y="889"/>
                </a:lnTo>
                <a:lnTo>
                  <a:pt x="719" y="883"/>
                </a:lnTo>
                <a:lnTo>
                  <a:pt x="714" y="883"/>
                </a:lnTo>
                <a:lnTo>
                  <a:pt x="708" y="883"/>
                </a:lnTo>
                <a:lnTo>
                  <a:pt x="701" y="883"/>
                </a:lnTo>
                <a:lnTo>
                  <a:pt x="696" y="883"/>
                </a:lnTo>
                <a:lnTo>
                  <a:pt x="690" y="883"/>
                </a:lnTo>
                <a:lnTo>
                  <a:pt x="683" y="883"/>
                </a:lnTo>
                <a:lnTo>
                  <a:pt x="678" y="883"/>
                </a:lnTo>
              </a:path>
            </a:pathLst>
          </a:custGeom>
          <a:noFill/>
          <a:ln w="6350"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4" name="Freeform 7">
            <a:extLst>
              <a:ext uri="{FF2B5EF4-FFF2-40B4-BE49-F238E27FC236}">
                <a16:creationId xmlns:a16="http://schemas.microsoft.com/office/drawing/2014/main" id="{22362B14-AD76-45BA-84CC-521A887D7A2E}"/>
              </a:ext>
            </a:extLst>
          </p:cNvPr>
          <p:cNvSpPr>
            <a:spLocks/>
          </p:cNvSpPr>
          <p:nvPr/>
        </p:nvSpPr>
        <p:spPr bwMode="auto">
          <a:xfrm>
            <a:off x="4729163" y="4643438"/>
            <a:ext cx="1076325" cy="946150"/>
          </a:xfrm>
          <a:custGeom>
            <a:avLst/>
            <a:gdLst>
              <a:gd name="T0" fmla="*/ 654 w 678"/>
              <a:gd name="T1" fmla="*/ 596 h 596"/>
              <a:gd name="T2" fmla="*/ 625 w 678"/>
              <a:gd name="T3" fmla="*/ 596 h 596"/>
              <a:gd name="T4" fmla="*/ 595 w 678"/>
              <a:gd name="T5" fmla="*/ 596 h 596"/>
              <a:gd name="T6" fmla="*/ 565 w 678"/>
              <a:gd name="T7" fmla="*/ 596 h 596"/>
              <a:gd name="T8" fmla="*/ 535 w 678"/>
              <a:gd name="T9" fmla="*/ 596 h 596"/>
              <a:gd name="T10" fmla="*/ 506 w 678"/>
              <a:gd name="T11" fmla="*/ 596 h 596"/>
              <a:gd name="T12" fmla="*/ 506 w 678"/>
              <a:gd name="T13" fmla="*/ 561 h 596"/>
              <a:gd name="T14" fmla="*/ 506 w 678"/>
              <a:gd name="T15" fmla="*/ 528 h 596"/>
              <a:gd name="T16" fmla="*/ 506 w 678"/>
              <a:gd name="T17" fmla="*/ 498 h 596"/>
              <a:gd name="T18" fmla="*/ 506 w 678"/>
              <a:gd name="T19" fmla="*/ 470 h 596"/>
              <a:gd name="T20" fmla="*/ 506 w 678"/>
              <a:gd name="T21" fmla="*/ 441 h 596"/>
              <a:gd name="T22" fmla="*/ 493 w 678"/>
              <a:gd name="T23" fmla="*/ 430 h 596"/>
              <a:gd name="T24" fmla="*/ 488 w 678"/>
              <a:gd name="T25" fmla="*/ 430 h 596"/>
              <a:gd name="T26" fmla="*/ 470 w 678"/>
              <a:gd name="T27" fmla="*/ 418 h 596"/>
              <a:gd name="T28" fmla="*/ 452 w 678"/>
              <a:gd name="T29" fmla="*/ 406 h 596"/>
              <a:gd name="T30" fmla="*/ 446 w 678"/>
              <a:gd name="T31" fmla="*/ 396 h 596"/>
              <a:gd name="T32" fmla="*/ 428 w 678"/>
              <a:gd name="T33" fmla="*/ 396 h 596"/>
              <a:gd name="T34" fmla="*/ 410 w 678"/>
              <a:gd name="T35" fmla="*/ 396 h 596"/>
              <a:gd name="T36" fmla="*/ 392 w 678"/>
              <a:gd name="T37" fmla="*/ 384 h 596"/>
              <a:gd name="T38" fmla="*/ 399 w 678"/>
              <a:gd name="T39" fmla="*/ 396 h 596"/>
              <a:gd name="T40" fmla="*/ 399 w 678"/>
              <a:gd name="T41" fmla="*/ 413 h 596"/>
              <a:gd name="T42" fmla="*/ 374 w 678"/>
              <a:gd name="T43" fmla="*/ 413 h 596"/>
              <a:gd name="T44" fmla="*/ 369 w 678"/>
              <a:gd name="T45" fmla="*/ 424 h 596"/>
              <a:gd name="T46" fmla="*/ 369 w 678"/>
              <a:gd name="T47" fmla="*/ 441 h 596"/>
              <a:gd name="T48" fmla="*/ 363 w 678"/>
              <a:gd name="T49" fmla="*/ 436 h 596"/>
              <a:gd name="T50" fmla="*/ 363 w 678"/>
              <a:gd name="T51" fmla="*/ 458 h 596"/>
              <a:gd name="T52" fmla="*/ 351 w 678"/>
              <a:gd name="T53" fmla="*/ 464 h 596"/>
              <a:gd name="T54" fmla="*/ 333 w 678"/>
              <a:gd name="T55" fmla="*/ 464 h 596"/>
              <a:gd name="T56" fmla="*/ 309 w 678"/>
              <a:gd name="T57" fmla="*/ 470 h 596"/>
              <a:gd name="T58" fmla="*/ 309 w 678"/>
              <a:gd name="T59" fmla="*/ 487 h 596"/>
              <a:gd name="T60" fmla="*/ 280 w 678"/>
              <a:gd name="T61" fmla="*/ 481 h 596"/>
              <a:gd name="T62" fmla="*/ 262 w 678"/>
              <a:gd name="T63" fmla="*/ 498 h 596"/>
              <a:gd name="T64" fmla="*/ 233 w 678"/>
              <a:gd name="T65" fmla="*/ 498 h 596"/>
              <a:gd name="T66" fmla="*/ 202 w 678"/>
              <a:gd name="T67" fmla="*/ 498 h 596"/>
              <a:gd name="T68" fmla="*/ 173 w 678"/>
              <a:gd name="T69" fmla="*/ 498 h 596"/>
              <a:gd name="T70" fmla="*/ 143 w 678"/>
              <a:gd name="T71" fmla="*/ 498 h 596"/>
              <a:gd name="T72" fmla="*/ 114 w 678"/>
              <a:gd name="T73" fmla="*/ 498 h 596"/>
              <a:gd name="T74" fmla="*/ 83 w 678"/>
              <a:gd name="T75" fmla="*/ 498 h 596"/>
              <a:gd name="T76" fmla="*/ 78 w 678"/>
              <a:gd name="T77" fmla="*/ 521 h 596"/>
              <a:gd name="T78" fmla="*/ 48 w 678"/>
              <a:gd name="T79" fmla="*/ 521 h 596"/>
              <a:gd name="T80" fmla="*/ 25 w 678"/>
              <a:gd name="T81" fmla="*/ 516 h 596"/>
              <a:gd name="T82" fmla="*/ 18 w 678"/>
              <a:gd name="T83" fmla="*/ 487 h 596"/>
              <a:gd name="T84" fmla="*/ 18 w 678"/>
              <a:gd name="T85" fmla="*/ 458 h 596"/>
              <a:gd name="T86" fmla="*/ 18 w 678"/>
              <a:gd name="T87" fmla="*/ 430 h 596"/>
              <a:gd name="T88" fmla="*/ 18 w 678"/>
              <a:gd name="T89" fmla="*/ 396 h 596"/>
              <a:gd name="T90" fmla="*/ 12 w 678"/>
              <a:gd name="T91" fmla="*/ 366 h 596"/>
              <a:gd name="T92" fmla="*/ 12 w 678"/>
              <a:gd name="T93" fmla="*/ 338 h 596"/>
              <a:gd name="T94" fmla="*/ 12 w 678"/>
              <a:gd name="T95" fmla="*/ 309 h 596"/>
              <a:gd name="T96" fmla="*/ 12 w 678"/>
              <a:gd name="T97" fmla="*/ 281 h 596"/>
              <a:gd name="T98" fmla="*/ 12 w 678"/>
              <a:gd name="T99" fmla="*/ 246 h 596"/>
              <a:gd name="T100" fmla="*/ 7 w 678"/>
              <a:gd name="T101" fmla="*/ 217 h 596"/>
              <a:gd name="T102" fmla="*/ 7 w 678"/>
              <a:gd name="T103" fmla="*/ 177 h 596"/>
              <a:gd name="T104" fmla="*/ 7 w 678"/>
              <a:gd name="T105" fmla="*/ 149 h 596"/>
              <a:gd name="T106" fmla="*/ 0 w 678"/>
              <a:gd name="T107" fmla="*/ 120 h 596"/>
              <a:gd name="T108" fmla="*/ 0 w 678"/>
              <a:gd name="T109" fmla="*/ 86 h 596"/>
              <a:gd name="T110" fmla="*/ 0 w 678"/>
              <a:gd name="T111" fmla="*/ 57 h 596"/>
              <a:gd name="T112" fmla="*/ 0 w 678"/>
              <a:gd name="T113" fmla="*/ 29 h 596"/>
              <a:gd name="T114" fmla="*/ 0 w 678"/>
              <a:gd name="T11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78" h="596">
                <a:moveTo>
                  <a:pt x="678" y="596"/>
                </a:moveTo>
                <a:lnTo>
                  <a:pt x="672" y="596"/>
                </a:lnTo>
                <a:lnTo>
                  <a:pt x="667" y="596"/>
                </a:lnTo>
                <a:lnTo>
                  <a:pt x="660" y="596"/>
                </a:lnTo>
                <a:lnTo>
                  <a:pt x="654" y="596"/>
                </a:lnTo>
                <a:lnTo>
                  <a:pt x="649" y="596"/>
                </a:lnTo>
                <a:lnTo>
                  <a:pt x="642" y="596"/>
                </a:lnTo>
                <a:lnTo>
                  <a:pt x="636" y="596"/>
                </a:lnTo>
                <a:lnTo>
                  <a:pt x="631" y="596"/>
                </a:lnTo>
                <a:lnTo>
                  <a:pt x="625" y="596"/>
                </a:lnTo>
                <a:lnTo>
                  <a:pt x="618" y="596"/>
                </a:lnTo>
                <a:lnTo>
                  <a:pt x="613" y="596"/>
                </a:lnTo>
                <a:lnTo>
                  <a:pt x="607" y="596"/>
                </a:lnTo>
                <a:lnTo>
                  <a:pt x="600" y="596"/>
                </a:lnTo>
                <a:lnTo>
                  <a:pt x="595" y="596"/>
                </a:lnTo>
                <a:lnTo>
                  <a:pt x="589" y="596"/>
                </a:lnTo>
                <a:lnTo>
                  <a:pt x="583" y="596"/>
                </a:lnTo>
                <a:lnTo>
                  <a:pt x="577" y="596"/>
                </a:lnTo>
                <a:lnTo>
                  <a:pt x="571" y="596"/>
                </a:lnTo>
                <a:lnTo>
                  <a:pt x="565" y="596"/>
                </a:lnTo>
                <a:lnTo>
                  <a:pt x="559" y="596"/>
                </a:lnTo>
                <a:lnTo>
                  <a:pt x="553" y="596"/>
                </a:lnTo>
                <a:lnTo>
                  <a:pt x="547" y="596"/>
                </a:lnTo>
                <a:lnTo>
                  <a:pt x="542" y="596"/>
                </a:lnTo>
                <a:lnTo>
                  <a:pt x="535" y="596"/>
                </a:lnTo>
                <a:lnTo>
                  <a:pt x="529" y="596"/>
                </a:lnTo>
                <a:lnTo>
                  <a:pt x="524" y="596"/>
                </a:lnTo>
                <a:lnTo>
                  <a:pt x="517" y="596"/>
                </a:lnTo>
                <a:lnTo>
                  <a:pt x="512" y="596"/>
                </a:lnTo>
                <a:lnTo>
                  <a:pt x="506" y="596"/>
                </a:lnTo>
                <a:lnTo>
                  <a:pt x="506" y="590"/>
                </a:lnTo>
                <a:lnTo>
                  <a:pt x="506" y="585"/>
                </a:lnTo>
                <a:lnTo>
                  <a:pt x="506" y="578"/>
                </a:lnTo>
                <a:lnTo>
                  <a:pt x="506" y="568"/>
                </a:lnTo>
                <a:lnTo>
                  <a:pt x="506" y="561"/>
                </a:lnTo>
                <a:lnTo>
                  <a:pt x="506" y="556"/>
                </a:lnTo>
                <a:lnTo>
                  <a:pt x="506" y="550"/>
                </a:lnTo>
                <a:lnTo>
                  <a:pt x="506" y="545"/>
                </a:lnTo>
                <a:lnTo>
                  <a:pt x="506" y="533"/>
                </a:lnTo>
                <a:lnTo>
                  <a:pt x="506" y="528"/>
                </a:lnTo>
                <a:lnTo>
                  <a:pt x="506" y="521"/>
                </a:lnTo>
                <a:lnTo>
                  <a:pt x="506" y="516"/>
                </a:lnTo>
                <a:lnTo>
                  <a:pt x="506" y="510"/>
                </a:lnTo>
                <a:lnTo>
                  <a:pt x="506" y="504"/>
                </a:lnTo>
                <a:lnTo>
                  <a:pt x="506" y="498"/>
                </a:lnTo>
                <a:lnTo>
                  <a:pt x="506" y="493"/>
                </a:lnTo>
                <a:lnTo>
                  <a:pt x="506" y="487"/>
                </a:lnTo>
                <a:lnTo>
                  <a:pt x="506" y="481"/>
                </a:lnTo>
                <a:lnTo>
                  <a:pt x="506" y="476"/>
                </a:lnTo>
                <a:lnTo>
                  <a:pt x="506" y="470"/>
                </a:lnTo>
                <a:lnTo>
                  <a:pt x="506" y="464"/>
                </a:lnTo>
                <a:lnTo>
                  <a:pt x="506" y="458"/>
                </a:lnTo>
                <a:lnTo>
                  <a:pt x="506" y="453"/>
                </a:lnTo>
                <a:lnTo>
                  <a:pt x="506" y="446"/>
                </a:lnTo>
                <a:lnTo>
                  <a:pt x="506" y="441"/>
                </a:lnTo>
                <a:lnTo>
                  <a:pt x="506" y="436"/>
                </a:lnTo>
                <a:lnTo>
                  <a:pt x="506" y="430"/>
                </a:lnTo>
                <a:lnTo>
                  <a:pt x="499" y="430"/>
                </a:lnTo>
                <a:lnTo>
                  <a:pt x="499" y="436"/>
                </a:lnTo>
                <a:lnTo>
                  <a:pt x="493" y="430"/>
                </a:lnTo>
                <a:lnTo>
                  <a:pt x="493" y="436"/>
                </a:lnTo>
                <a:lnTo>
                  <a:pt x="493" y="430"/>
                </a:lnTo>
                <a:lnTo>
                  <a:pt x="493" y="436"/>
                </a:lnTo>
                <a:lnTo>
                  <a:pt x="493" y="430"/>
                </a:lnTo>
                <a:lnTo>
                  <a:pt x="488" y="430"/>
                </a:lnTo>
                <a:lnTo>
                  <a:pt x="482" y="430"/>
                </a:lnTo>
                <a:lnTo>
                  <a:pt x="476" y="430"/>
                </a:lnTo>
                <a:lnTo>
                  <a:pt x="476" y="424"/>
                </a:lnTo>
                <a:lnTo>
                  <a:pt x="470" y="424"/>
                </a:lnTo>
                <a:lnTo>
                  <a:pt x="470" y="418"/>
                </a:lnTo>
                <a:lnTo>
                  <a:pt x="464" y="418"/>
                </a:lnTo>
                <a:lnTo>
                  <a:pt x="464" y="413"/>
                </a:lnTo>
                <a:lnTo>
                  <a:pt x="458" y="413"/>
                </a:lnTo>
                <a:lnTo>
                  <a:pt x="458" y="406"/>
                </a:lnTo>
                <a:lnTo>
                  <a:pt x="452" y="406"/>
                </a:lnTo>
                <a:lnTo>
                  <a:pt x="452" y="401"/>
                </a:lnTo>
                <a:lnTo>
                  <a:pt x="452" y="396"/>
                </a:lnTo>
                <a:lnTo>
                  <a:pt x="452" y="401"/>
                </a:lnTo>
                <a:lnTo>
                  <a:pt x="452" y="396"/>
                </a:lnTo>
                <a:lnTo>
                  <a:pt x="446" y="396"/>
                </a:lnTo>
                <a:lnTo>
                  <a:pt x="441" y="396"/>
                </a:lnTo>
                <a:lnTo>
                  <a:pt x="441" y="389"/>
                </a:lnTo>
                <a:lnTo>
                  <a:pt x="441" y="396"/>
                </a:lnTo>
                <a:lnTo>
                  <a:pt x="434" y="396"/>
                </a:lnTo>
                <a:lnTo>
                  <a:pt x="428" y="396"/>
                </a:lnTo>
                <a:lnTo>
                  <a:pt x="423" y="396"/>
                </a:lnTo>
                <a:lnTo>
                  <a:pt x="416" y="396"/>
                </a:lnTo>
                <a:lnTo>
                  <a:pt x="416" y="401"/>
                </a:lnTo>
                <a:lnTo>
                  <a:pt x="410" y="401"/>
                </a:lnTo>
                <a:lnTo>
                  <a:pt x="410" y="396"/>
                </a:lnTo>
                <a:lnTo>
                  <a:pt x="405" y="396"/>
                </a:lnTo>
                <a:lnTo>
                  <a:pt x="399" y="396"/>
                </a:lnTo>
                <a:lnTo>
                  <a:pt x="399" y="389"/>
                </a:lnTo>
                <a:lnTo>
                  <a:pt x="392" y="389"/>
                </a:lnTo>
                <a:lnTo>
                  <a:pt x="392" y="384"/>
                </a:lnTo>
                <a:lnTo>
                  <a:pt x="387" y="384"/>
                </a:lnTo>
                <a:lnTo>
                  <a:pt x="387" y="389"/>
                </a:lnTo>
                <a:lnTo>
                  <a:pt x="392" y="389"/>
                </a:lnTo>
                <a:lnTo>
                  <a:pt x="392" y="396"/>
                </a:lnTo>
                <a:lnTo>
                  <a:pt x="399" y="396"/>
                </a:lnTo>
                <a:lnTo>
                  <a:pt x="399" y="401"/>
                </a:lnTo>
                <a:lnTo>
                  <a:pt x="399" y="406"/>
                </a:lnTo>
                <a:lnTo>
                  <a:pt x="405" y="406"/>
                </a:lnTo>
                <a:lnTo>
                  <a:pt x="405" y="413"/>
                </a:lnTo>
                <a:lnTo>
                  <a:pt x="399" y="413"/>
                </a:lnTo>
                <a:lnTo>
                  <a:pt x="392" y="413"/>
                </a:lnTo>
                <a:lnTo>
                  <a:pt x="387" y="413"/>
                </a:lnTo>
                <a:lnTo>
                  <a:pt x="381" y="406"/>
                </a:lnTo>
                <a:lnTo>
                  <a:pt x="381" y="413"/>
                </a:lnTo>
                <a:lnTo>
                  <a:pt x="374" y="413"/>
                </a:lnTo>
                <a:lnTo>
                  <a:pt x="374" y="418"/>
                </a:lnTo>
                <a:lnTo>
                  <a:pt x="374" y="424"/>
                </a:lnTo>
                <a:lnTo>
                  <a:pt x="369" y="424"/>
                </a:lnTo>
                <a:lnTo>
                  <a:pt x="363" y="424"/>
                </a:lnTo>
                <a:lnTo>
                  <a:pt x="369" y="424"/>
                </a:lnTo>
                <a:lnTo>
                  <a:pt x="369" y="430"/>
                </a:lnTo>
                <a:lnTo>
                  <a:pt x="374" y="430"/>
                </a:lnTo>
                <a:lnTo>
                  <a:pt x="369" y="430"/>
                </a:lnTo>
                <a:lnTo>
                  <a:pt x="369" y="436"/>
                </a:lnTo>
                <a:lnTo>
                  <a:pt x="369" y="441"/>
                </a:lnTo>
                <a:lnTo>
                  <a:pt x="374" y="441"/>
                </a:lnTo>
                <a:lnTo>
                  <a:pt x="369" y="446"/>
                </a:lnTo>
                <a:lnTo>
                  <a:pt x="369" y="441"/>
                </a:lnTo>
                <a:lnTo>
                  <a:pt x="363" y="441"/>
                </a:lnTo>
                <a:lnTo>
                  <a:pt x="363" y="436"/>
                </a:lnTo>
                <a:lnTo>
                  <a:pt x="357" y="436"/>
                </a:lnTo>
                <a:lnTo>
                  <a:pt x="357" y="441"/>
                </a:lnTo>
                <a:lnTo>
                  <a:pt x="357" y="446"/>
                </a:lnTo>
                <a:lnTo>
                  <a:pt x="363" y="453"/>
                </a:lnTo>
                <a:lnTo>
                  <a:pt x="363" y="458"/>
                </a:lnTo>
                <a:lnTo>
                  <a:pt x="357" y="458"/>
                </a:lnTo>
                <a:lnTo>
                  <a:pt x="357" y="453"/>
                </a:lnTo>
                <a:lnTo>
                  <a:pt x="351" y="453"/>
                </a:lnTo>
                <a:lnTo>
                  <a:pt x="351" y="458"/>
                </a:lnTo>
                <a:lnTo>
                  <a:pt x="351" y="464"/>
                </a:lnTo>
                <a:lnTo>
                  <a:pt x="345" y="464"/>
                </a:lnTo>
                <a:lnTo>
                  <a:pt x="345" y="458"/>
                </a:lnTo>
                <a:lnTo>
                  <a:pt x="340" y="458"/>
                </a:lnTo>
                <a:lnTo>
                  <a:pt x="340" y="464"/>
                </a:lnTo>
                <a:lnTo>
                  <a:pt x="333" y="464"/>
                </a:lnTo>
                <a:lnTo>
                  <a:pt x="327" y="464"/>
                </a:lnTo>
                <a:lnTo>
                  <a:pt x="327" y="470"/>
                </a:lnTo>
                <a:lnTo>
                  <a:pt x="322" y="470"/>
                </a:lnTo>
                <a:lnTo>
                  <a:pt x="316" y="470"/>
                </a:lnTo>
                <a:lnTo>
                  <a:pt x="309" y="470"/>
                </a:lnTo>
                <a:lnTo>
                  <a:pt x="309" y="464"/>
                </a:lnTo>
                <a:lnTo>
                  <a:pt x="309" y="470"/>
                </a:lnTo>
                <a:lnTo>
                  <a:pt x="309" y="476"/>
                </a:lnTo>
                <a:lnTo>
                  <a:pt x="309" y="481"/>
                </a:lnTo>
                <a:lnTo>
                  <a:pt x="309" y="487"/>
                </a:lnTo>
                <a:lnTo>
                  <a:pt x="304" y="487"/>
                </a:lnTo>
                <a:lnTo>
                  <a:pt x="298" y="487"/>
                </a:lnTo>
                <a:lnTo>
                  <a:pt x="291" y="487"/>
                </a:lnTo>
                <a:lnTo>
                  <a:pt x="286" y="481"/>
                </a:lnTo>
                <a:lnTo>
                  <a:pt x="280" y="481"/>
                </a:lnTo>
                <a:lnTo>
                  <a:pt x="274" y="487"/>
                </a:lnTo>
                <a:lnTo>
                  <a:pt x="274" y="493"/>
                </a:lnTo>
                <a:lnTo>
                  <a:pt x="268" y="493"/>
                </a:lnTo>
                <a:lnTo>
                  <a:pt x="268" y="498"/>
                </a:lnTo>
                <a:lnTo>
                  <a:pt x="262" y="498"/>
                </a:lnTo>
                <a:lnTo>
                  <a:pt x="256" y="498"/>
                </a:lnTo>
                <a:lnTo>
                  <a:pt x="250" y="498"/>
                </a:lnTo>
                <a:lnTo>
                  <a:pt x="244" y="498"/>
                </a:lnTo>
                <a:lnTo>
                  <a:pt x="238" y="498"/>
                </a:lnTo>
                <a:lnTo>
                  <a:pt x="233" y="498"/>
                </a:lnTo>
                <a:lnTo>
                  <a:pt x="226" y="498"/>
                </a:lnTo>
                <a:lnTo>
                  <a:pt x="220" y="498"/>
                </a:lnTo>
                <a:lnTo>
                  <a:pt x="215" y="498"/>
                </a:lnTo>
                <a:lnTo>
                  <a:pt x="208" y="498"/>
                </a:lnTo>
                <a:lnTo>
                  <a:pt x="202" y="498"/>
                </a:lnTo>
                <a:lnTo>
                  <a:pt x="197" y="498"/>
                </a:lnTo>
                <a:lnTo>
                  <a:pt x="191" y="498"/>
                </a:lnTo>
                <a:lnTo>
                  <a:pt x="184" y="498"/>
                </a:lnTo>
                <a:lnTo>
                  <a:pt x="179" y="498"/>
                </a:lnTo>
                <a:lnTo>
                  <a:pt x="173" y="498"/>
                </a:lnTo>
                <a:lnTo>
                  <a:pt x="166" y="498"/>
                </a:lnTo>
                <a:lnTo>
                  <a:pt x="161" y="498"/>
                </a:lnTo>
                <a:lnTo>
                  <a:pt x="155" y="498"/>
                </a:lnTo>
                <a:lnTo>
                  <a:pt x="150" y="498"/>
                </a:lnTo>
                <a:lnTo>
                  <a:pt x="143" y="498"/>
                </a:lnTo>
                <a:lnTo>
                  <a:pt x="137" y="498"/>
                </a:lnTo>
                <a:lnTo>
                  <a:pt x="132" y="498"/>
                </a:lnTo>
                <a:lnTo>
                  <a:pt x="125" y="498"/>
                </a:lnTo>
                <a:lnTo>
                  <a:pt x="119" y="498"/>
                </a:lnTo>
                <a:lnTo>
                  <a:pt x="114" y="498"/>
                </a:lnTo>
                <a:lnTo>
                  <a:pt x="108" y="498"/>
                </a:lnTo>
                <a:lnTo>
                  <a:pt x="101" y="498"/>
                </a:lnTo>
                <a:lnTo>
                  <a:pt x="96" y="498"/>
                </a:lnTo>
                <a:lnTo>
                  <a:pt x="90" y="498"/>
                </a:lnTo>
                <a:lnTo>
                  <a:pt x="83" y="498"/>
                </a:lnTo>
                <a:lnTo>
                  <a:pt x="83" y="504"/>
                </a:lnTo>
                <a:lnTo>
                  <a:pt x="83" y="510"/>
                </a:lnTo>
                <a:lnTo>
                  <a:pt x="83" y="516"/>
                </a:lnTo>
                <a:lnTo>
                  <a:pt x="83" y="521"/>
                </a:lnTo>
                <a:lnTo>
                  <a:pt x="78" y="521"/>
                </a:lnTo>
                <a:lnTo>
                  <a:pt x="72" y="521"/>
                </a:lnTo>
                <a:lnTo>
                  <a:pt x="66" y="521"/>
                </a:lnTo>
                <a:lnTo>
                  <a:pt x="60" y="521"/>
                </a:lnTo>
                <a:lnTo>
                  <a:pt x="54" y="521"/>
                </a:lnTo>
                <a:lnTo>
                  <a:pt x="48" y="521"/>
                </a:lnTo>
                <a:lnTo>
                  <a:pt x="42" y="521"/>
                </a:lnTo>
                <a:lnTo>
                  <a:pt x="36" y="521"/>
                </a:lnTo>
                <a:lnTo>
                  <a:pt x="30" y="521"/>
                </a:lnTo>
                <a:lnTo>
                  <a:pt x="25" y="521"/>
                </a:lnTo>
                <a:lnTo>
                  <a:pt x="25" y="516"/>
                </a:lnTo>
                <a:lnTo>
                  <a:pt x="25" y="510"/>
                </a:lnTo>
                <a:lnTo>
                  <a:pt x="25" y="504"/>
                </a:lnTo>
                <a:lnTo>
                  <a:pt x="25" y="498"/>
                </a:lnTo>
                <a:lnTo>
                  <a:pt x="18" y="493"/>
                </a:lnTo>
                <a:lnTo>
                  <a:pt x="18" y="487"/>
                </a:lnTo>
                <a:lnTo>
                  <a:pt x="18" y="481"/>
                </a:lnTo>
                <a:lnTo>
                  <a:pt x="18" y="476"/>
                </a:lnTo>
                <a:lnTo>
                  <a:pt x="18" y="470"/>
                </a:lnTo>
                <a:lnTo>
                  <a:pt x="18" y="464"/>
                </a:lnTo>
                <a:lnTo>
                  <a:pt x="18" y="458"/>
                </a:lnTo>
                <a:lnTo>
                  <a:pt x="18" y="453"/>
                </a:lnTo>
                <a:lnTo>
                  <a:pt x="18" y="446"/>
                </a:lnTo>
                <a:lnTo>
                  <a:pt x="18" y="441"/>
                </a:lnTo>
                <a:lnTo>
                  <a:pt x="18" y="436"/>
                </a:lnTo>
                <a:lnTo>
                  <a:pt x="18" y="430"/>
                </a:lnTo>
                <a:lnTo>
                  <a:pt x="18" y="424"/>
                </a:lnTo>
                <a:lnTo>
                  <a:pt x="18" y="418"/>
                </a:lnTo>
                <a:lnTo>
                  <a:pt x="18" y="406"/>
                </a:lnTo>
                <a:lnTo>
                  <a:pt x="18" y="401"/>
                </a:lnTo>
                <a:lnTo>
                  <a:pt x="18" y="396"/>
                </a:lnTo>
                <a:lnTo>
                  <a:pt x="18" y="389"/>
                </a:lnTo>
                <a:lnTo>
                  <a:pt x="18" y="384"/>
                </a:lnTo>
                <a:lnTo>
                  <a:pt x="18" y="378"/>
                </a:lnTo>
                <a:lnTo>
                  <a:pt x="18" y="373"/>
                </a:lnTo>
                <a:lnTo>
                  <a:pt x="12" y="366"/>
                </a:lnTo>
                <a:lnTo>
                  <a:pt x="12" y="361"/>
                </a:lnTo>
                <a:lnTo>
                  <a:pt x="12" y="356"/>
                </a:lnTo>
                <a:lnTo>
                  <a:pt x="12" y="349"/>
                </a:lnTo>
                <a:lnTo>
                  <a:pt x="12" y="344"/>
                </a:lnTo>
                <a:lnTo>
                  <a:pt x="12" y="338"/>
                </a:lnTo>
                <a:lnTo>
                  <a:pt x="12" y="332"/>
                </a:lnTo>
                <a:lnTo>
                  <a:pt x="12" y="326"/>
                </a:lnTo>
                <a:lnTo>
                  <a:pt x="12" y="321"/>
                </a:lnTo>
                <a:lnTo>
                  <a:pt x="12" y="316"/>
                </a:lnTo>
                <a:lnTo>
                  <a:pt x="12" y="309"/>
                </a:lnTo>
                <a:lnTo>
                  <a:pt x="12" y="304"/>
                </a:lnTo>
                <a:lnTo>
                  <a:pt x="12" y="298"/>
                </a:lnTo>
                <a:lnTo>
                  <a:pt x="12" y="292"/>
                </a:lnTo>
                <a:lnTo>
                  <a:pt x="12" y="286"/>
                </a:lnTo>
                <a:lnTo>
                  <a:pt x="12" y="281"/>
                </a:lnTo>
                <a:lnTo>
                  <a:pt x="12" y="274"/>
                </a:lnTo>
                <a:lnTo>
                  <a:pt x="12" y="264"/>
                </a:lnTo>
                <a:lnTo>
                  <a:pt x="12" y="258"/>
                </a:lnTo>
                <a:lnTo>
                  <a:pt x="12" y="252"/>
                </a:lnTo>
                <a:lnTo>
                  <a:pt x="12" y="246"/>
                </a:lnTo>
                <a:lnTo>
                  <a:pt x="7" y="241"/>
                </a:lnTo>
                <a:lnTo>
                  <a:pt x="7" y="234"/>
                </a:lnTo>
                <a:lnTo>
                  <a:pt x="7" y="229"/>
                </a:lnTo>
                <a:lnTo>
                  <a:pt x="7" y="224"/>
                </a:lnTo>
                <a:lnTo>
                  <a:pt x="7" y="217"/>
                </a:lnTo>
                <a:lnTo>
                  <a:pt x="7" y="212"/>
                </a:lnTo>
                <a:lnTo>
                  <a:pt x="7" y="206"/>
                </a:lnTo>
                <a:lnTo>
                  <a:pt x="7" y="201"/>
                </a:lnTo>
                <a:lnTo>
                  <a:pt x="7" y="184"/>
                </a:lnTo>
                <a:lnTo>
                  <a:pt x="7" y="177"/>
                </a:lnTo>
                <a:lnTo>
                  <a:pt x="7" y="172"/>
                </a:lnTo>
                <a:lnTo>
                  <a:pt x="7" y="166"/>
                </a:lnTo>
                <a:lnTo>
                  <a:pt x="7" y="160"/>
                </a:lnTo>
                <a:lnTo>
                  <a:pt x="7" y="154"/>
                </a:lnTo>
                <a:lnTo>
                  <a:pt x="7" y="149"/>
                </a:lnTo>
                <a:lnTo>
                  <a:pt x="7" y="144"/>
                </a:lnTo>
                <a:lnTo>
                  <a:pt x="7" y="137"/>
                </a:lnTo>
                <a:lnTo>
                  <a:pt x="7" y="132"/>
                </a:lnTo>
                <a:lnTo>
                  <a:pt x="0" y="126"/>
                </a:lnTo>
                <a:lnTo>
                  <a:pt x="0" y="120"/>
                </a:lnTo>
                <a:lnTo>
                  <a:pt x="0" y="114"/>
                </a:lnTo>
                <a:lnTo>
                  <a:pt x="0" y="109"/>
                </a:lnTo>
                <a:lnTo>
                  <a:pt x="0" y="102"/>
                </a:lnTo>
                <a:lnTo>
                  <a:pt x="0" y="92"/>
                </a:lnTo>
                <a:lnTo>
                  <a:pt x="0" y="86"/>
                </a:lnTo>
                <a:lnTo>
                  <a:pt x="0" y="80"/>
                </a:lnTo>
                <a:lnTo>
                  <a:pt x="0" y="74"/>
                </a:lnTo>
                <a:lnTo>
                  <a:pt x="0" y="69"/>
                </a:lnTo>
                <a:lnTo>
                  <a:pt x="0" y="62"/>
                </a:lnTo>
                <a:lnTo>
                  <a:pt x="0" y="57"/>
                </a:lnTo>
                <a:lnTo>
                  <a:pt x="0" y="52"/>
                </a:lnTo>
                <a:lnTo>
                  <a:pt x="0" y="45"/>
                </a:lnTo>
                <a:lnTo>
                  <a:pt x="0" y="40"/>
                </a:lnTo>
                <a:lnTo>
                  <a:pt x="0" y="34"/>
                </a:lnTo>
                <a:lnTo>
                  <a:pt x="0" y="29"/>
                </a:lnTo>
                <a:lnTo>
                  <a:pt x="0" y="22"/>
                </a:lnTo>
                <a:lnTo>
                  <a:pt x="0" y="17"/>
                </a:lnTo>
                <a:lnTo>
                  <a:pt x="0" y="12"/>
                </a:lnTo>
                <a:lnTo>
                  <a:pt x="0" y="5"/>
                </a:lnTo>
                <a:lnTo>
                  <a:pt x="0" y="0"/>
                </a:lnTo>
                <a:lnTo>
                  <a:pt x="678" y="596"/>
                </a:lnTo>
                <a:close/>
              </a:path>
            </a:pathLst>
          </a:custGeom>
          <a:solidFill>
            <a:srgbClr val="ED7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5" name="Freeform 8">
            <a:extLst>
              <a:ext uri="{FF2B5EF4-FFF2-40B4-BE49-F238E27FC236}">
                <a16:creationId xmlns:a16="http://schemas.microsoft.com/office/drawing/2014/main" id="{AED7D249-12B2-4250-9BCC-01C41739F32A}"/>
              </a:ext>
            </a:extLst>
          </p:cNvPr>
          <p:cNvSpPr>
            <a:spLocks/>
          </p:cNvSpPr>
          <p:nvPr/>
        </p:nvSpPr>
        <p:spPr bwMode="auto">
          <a:xfrm>
            <a:off x="4729163" y="4643438"/>
            <a:ext cx="1076325" cy="946150"/>
          </a:xfrm>
          <a:custGeom>
            <a:avLst/>
            <a:gdLst>
              <a:gd name="T0" fmla="*/ 654 w 678"/>
              <a:gd name="T1" fmla="*/ 596 h 596"/>
              <a:gd name="T2" fmla="*/ 625 w 678"/>
              <a:gd name="T3" fmla="*/ 596 h 596"/>
              <a:gd name="T4" fmla="*/ 595 w 678"/>
              <a:gd name="T5" fmla="*/ 596 h 596"/>
              <a:gd name="T6" fmla="*/ 565 w 678"/>
              <a:gd name="T7" fmla="*/ 596 h 596"/>
              <a:gd name="T8" fmla="*/ 535 w 678"/>
              <a:gd name="T9" fmla="*/ 596 h 596"/>
              <a:gd name="T10" fmla="*/ 506 w 678"/>
              <a:gd name="T11" fmla="*/ 596 h 596"/>
              <a:gd name="T12" fmla="*/ 506 w 678"/>
              <a:gd name="T13" fmla="*/ 561 h 596"/>
              <a:gd name="T14" fmla="*/ 506 w 678"/>
              <a:gd name="T15" fmla="*/ 528 h 596"/>
              <a:gd name="T16" fmla="*/ 506 w 678"/>
              <a:gd name="T17" fmla="*/ 498 h 596"/>
              <a:gd name="T18" fmla="*/ 506 w 678"/>
              <a:gd name="T19" fmla="*/ 470 h 596"/>
              <a:gd name="T20" fmla="*/ 506 w 678"/>
              <a:gd name="T21" fmla="*/ 441 h 596"/>
              <a:gd name="T22" fmla="*/ 493 w 678"/>
              <a:gd name="T23" fmla="*/ 430 h 596"/>
              <a:gd name="T24" fmla="*/ 488 w 678"/>
              <a:gd name="T25" fmla="*/ 430 h 596"/>
              <a:gd name="T26" fmla="*/ 470 w 678"/>
              <a:gd name="T27" fmla="*/ 418 h 596"/>
              <a:gd name="T28" fmla="*/ 452 w 678"/>
              <a:gd name="T29" fmla="*/ 406 h 596"/>
              <a:gd name="T30" fmla="*/ 446 w 678"/>
              <a:gd name="T31" fmla="*/ 396 h 596"/>
              <a:gd name="T32" fmla="*/ 428 w 678"/>
              <a:gd name="T33" fmla="*/ 396 h 596"/>
              <a:gd name="T34" fmla="*/ 410 w 678"/>
              <a:gd name="T35" fmla="*/ 396 h 596"/>
              <a:gd name="T36" fmla="*/ 392 w 678"/>
              <a:gd name="T37" fmla="*/ 384 h 596"/>
              <a:gd name="T38" fmla="*/ 399 w 678"/>
              <a:gd name="T39" fmla="*/ 396 h 596"/>
              <a:gd name="T40" fmla="*/ 399 w 678"/>
              <a:gd name="T41" fmla="*/ 413 h 596"/>
              <a:gd name="T42" fmla="*/ 374 w 678"/>
              <a:gd name="T43" fmla="*/ 413 h 596"/>
              <a:gd name="T44" fmla="*/ 369 w 678"/>
              <a:gd name="T45" fmla="*/ 424 h 596"/>
              <a:gd name="T46" fmla="*/ 369 w 678"/>
              <a:gd name="T47" fmla="*/ 441 h 596"/>
              <a:gd name="T48" fmla="*/ 363 w 678"/>
              <a:gd name="T49" fmla="*/ 436 h 596"/>
              <a:gd name="T50" fmla="*/ 363 w 678"/>
              <a:gd name="T51" fmla="*/ 458 h 596"/>
              <a:gd name="T52" fmla="*/ 351 w 678"/>
              <a:gd name="T53" fmla="*/ 464 h 596"/>
              <a:gd name="T54" fmla="*/ 333 w 678"/>
              <a:gd name="T55" fmla="*/ 464 h 596"/>
              <a:gd name="T56" fmla="*/ 309 w 678"/>
              <a:gd name="T57" fmla="*/ 470 h 596"/>
              <a:gd name="T58" fmla="*/ 309 w 678"/>
              <a:gd name="T59" fmla="*/ 487 h 596"/>
              <a:gd name="T60" fmla="*/ 280 w 678"/>
              <a:gd name="T61" fmla="*/ 481 h 596"/>
              <a:gd name="T62" fmla="*/ 262 w 678"/>
              <a:gd name="T63" fmla="*/ 498 h 596"/>
              <a:gd name="T64" fmla="*/ 233 w 678"/>
              <a:gd name="T65" fmla="*/ 498 h 596"/>
              <a:gd name="T66" fmla="*/ 202 w 678"/>
              <a:gd name="T67" fmla="*/ 498 h 596"/>
              <a:gd name="T68" fmla="*/ 173 w 678"/>
              <a:gd name="T69" fmla="*/ 498 h 596"/>
              <a:gd name="T70" fmla="*/ 143 w 678"/>
              <a:gd name="T71" fmla="*/ 498 h 596"/>
              <a:gd name="T72" fmla="*/ 114 w 678"/>
              <a:gd name="T73" fmla="*/ 498 h 596"/>
              <a:gd name="T74" fmla="*/ 83 w 678"/>
              <a:gd name="T75" fmla="*/ 498 h 596"/>
              <a:gd name="T76" fmla="*/ 78 w 678"/>
              <a:gd name="T77" fmla="*/ 521 h 596"/>
              <a:gd name="T78" fmla="*/ 48 w 678"/>
              <a:gd name="T79" fmla="*/ 521 h 596"/>
              <a:gd name="T80" fmla="*/ 25 w 678"/>
              <a:gd name="T81" fmla="*/ 516 h 596"/>
              <a:gd name="T82" fmla="*/ 18 w 678"/>
              <a:gd name="T83" fmla="*/ 487 h 596"/>
              <a:gd name="T84" fmla="*/ 18 w 678"/>
              <a:gd name="T85" fmla="*/ 458 h 596"/>
              <a:gd name="T86" fmla="*/ 18 w 678"/>
              <a:gd name="T87" fmla="*/ 430 h 596"/>
              <a:gd name="T88" fmla="*/ 18 w 678"/>
              <a:gd name="T89" fmla="*/ 396 h 596"/>
              <a:gd name="T90" fmla="*/ 12 w 678"/>
              <a:gd name="T91" fmla="*/ 366 h 596"/>
              <a:gd name="T92" fmla="*/ 12 w 678"/>
              <a:gd name="T93" fmla="*/ 338 h 596"/>
              <a:gd name="T94" fmla="*/ 12 w 678"/>
              <a:gd name="T95" fmla="*/ 309 h 596"/>
              <a:gd name="T96" fmla="*/ 12 w 678"/>
              <a:gd name="T97" fmla="*/ 281 h 596"/>
              <a:gd name="T98" fmla="*/ 12 w 678"/>
              <a:gd name="T99" fmla="*/ 246 h 596"/>
              <a:gd name="T100" fmla="*/ 7 w 678"/>
              <a:gd name="T101" fmla="*/ 217 h 596"/>
              <a:gd name="T102" fmla="*/ 7 w 678"/>
              <a:gd name="T103" fmla="*/ 177 h 596"/>
              <a:gd name="T104" fmla="*/ 7 w 678"/>
              <a:gd name="T105" fmla="*/ 149 h 596"/>
              <a:gd name="T106" fmla="*/ 0 w 678"/>
              <a:gd name="T107" fmla="*/ 120 h 596"/>
              <a:gd name="T108" fmla="*/ 0 w 678"/>
              <a:gd name="T109" fmla="*/ 86 h 596"/>
              <a:gd name="T110" fmla="*/ 0 w 678"/>
              <a:gd name="T111" fmla="*/ 57 h 596"/>
              <a:gd name="T112" fmla="*/ 0 w 678"/>
              <a:gd name="T113" fmla="*/ 29 h 596"/>
              <a:gd name="T114" fmla="*/ 0 w 678"/>
              <a:gd name="T11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78" h="596">
                <a:moveTo>
                  <a:pt x="678" y="596"/>
                </a:moveTo>
                <a:lnTo>
                  <a:pt x="672" y="596"/>
                </a:lnTo>
                <a:lnTo>
                  <a:pt x="667" y="596"/>
                </a:lnTo>
                <a:lnTo>
                  <a:pt x="660" y="596"/>
                </a:lnTo>
                <a:lnTo>
                  <a:pt x="654" y="596"/>
                </a:lnTo>
                <a:lnTo>
                  <a:pt x="649" y="596"/>
                </a:lnTo>
                <a:lnTo>
                  <a:pt x="642" y="596"/>
                </a:lnTo>
                <a:lnTo>
                  <a:pt x="636" y="596"/>
                </a:lnTo>
                <a:lnTo>
                  <a:pt x="631" y="596"/>
                </a:lnTo>
                <a:lnTo>
                  <a:pt x="625" y="596"/>
                </a:lnTo>
                <a:lnTo>
                  <a:pt x="618" y="596"/>
                </a:lnTo>
                <a:lnTo>
                  <a:pt x="613" y="596"/>
                </a:lnTo>
                <a:lnTo>
                  <a:pt x="607" y="596"/>
                </a:lnTo>
                <a:lnTo>
                  <a:pt x="600" y="596"/>
                </a:lnTo>
                <a:lnTo>
                  <a:pt x="595" y="596"/>
                </a:lnTo>
                <a:lnTo>
                  <a:pt x="589" y="596"/>
                </a:lnTo>
                <a:lnTo>
                  <a:pt x="583" y="596"/>
                </a:lnTo>
                <a:lnTo>
                  <a:pt x="577" y="596"/>
                </a:lnTo>
                <a:lnTo>
                  <a:pt x="571" y="596"/>
                </a:lnTo>
                <a:lnTo>
                  <a:pt x="565" y="596"/>
                </a:lnTo>
                <a:lnTo>
                  <a:pt x="559" y="596"/>
                </a:lnTo>
                <a:lnTo>
                  <a:pt x="553" y="596"/>
                </a:lnTo>
                <a:lnTo>
                  <a:pt x="547" y="596"/>
                </a:lnTo>
                <a:lnTo>
                  <a:pt x="542" y="596"/>
                </a:lnTo>
                <a:lnTo>
                  <a:pt x="535" y="596"/>
                </a:lnTo>
                <a:lnTo>
                  <a:pt x="529" y="596"/>
                </a:lnTo>
                <a:lnTo>
                  <a:pt x="524" y="596"/>
                </a:lnTo>
                <a:lnTo>
                  <a:pt x="517" y="596"/>
                </a:lnTo>
                <a:lnTo>
                  <a:pt x="512" y="596"/>
                </a:lnTo>
                <a:lnTo>
                  <a:pt x="506" y="596"/>
                </a:lnTo>
                <a:lnTo>
                  <a:pt x="506" y="590"/>
                </a:lnTo>
                <a:lnTo>
                  <a:pt x="506" y="585"/>
                </a:lnTo>
                <a:lnTo>
                  <a:pt x="506" y="578"/>
                </a:lnTo>
                <a:lnTo>
                  <a:pt x="506" y="568"/>
                </a:lnTo>
                <a:lnTo>
                  <a:pt x="506" y="561"/>
                </a:lnTo>
                <a:lnTo>
                  <a:pt x="506" y="556"/>
                </a:lnTo>
                <a:lnTo>
                  <a:pt x="506" y="550"/>
                </a:lnTo>
                <a:lnTo>
                  <a:pt x="506" y="545"/>
                </a:lnTo>
                <a:lnTo>
                  <a:pt x="506" y="533"/>
                </a:lnTo>
                <a:lnTo>
                  <a:pt x="506" y="528"/>
                </a:lnTo>
                <a:lnTo>
                  <a:pt x="506" y="521"/>
                </a:lnTo>
                <a:lnTo>
                  <a:pt x="506" y="516"/>
                </a:lnTo>
                <a:lnTo>
                  <a:pt x="506" y="510"/>
                </a:lnTo>
                <a:lnTo>
                  <a:pt x="506" y="504"/>
                </a:lnTo>
                <a:lnTo>
                  <a:pt x="506" y="498"/>
                </a:lnTo>
                <a:lnTo>
                  <a:pt x="506" y="493"/>
                </a:lnTo>
                <a:lnTo>
                  <a:pt x="506" y="487"/>
                </a:lnTo>
                <a:lnTo>
                  <a:pt x="506" y="481"/>
                </a:lnTo>
                <a:lnTo>
                  <a:pt x="506" y="476"/>
                </a:lnTo>
                <a:lnTo>
                  <a:pt x="506" y="470"/>
                </a:lnTo>
                <a:lnTo>
                  <a:pt x="506" y="464"/>
                </a:lnTo>
                <a:lnTo>
                  <a:pt x="506" y="458"/>
                </a:lnTo>
                <a:lnTo>
                  <a:pt x="506" y="453"/>
                </a:lnTo>
                <a:lnTo>
                  <a:pt x="506" y="446"/>
                </a:lnTo>
                <a:lnTo>
                  <a:pt x="506" y="441"/>
                </a:lnTo>
                <a:lnTo>
                  <a:pt x="506" y="436"/>
                </a:lnTo>
                <a:lnTo>
                  <a:pt x="506" y="430"/>
                </a:lnTo>
                <a:lnTo>
                  <a:pt x="499" y="430"/>
                </a:lnTo>
                <a:lnTo>
                  <a:pt x="499" y="436"/>
                </a:lnTo>
                <a:lnTo>
                  <a:pt x="493" y="430"/>
                </a:lnTo>
                <a:lnTo>
                  <a:pt x="493" y="436"/>
                </a:lnTo>
                <a:lnTo>
                  <a:pt x="493" y="430"/>
                </a:lnTo>
                <a:lnTo>
                  <a:pt x="493" y="436"/>
                </a:lnTo>
                <a:lnTo>
                  <a:pt x="493" y="430"/>
                </a:lnTo>
                <a:lnTo>
                  <a:pt x="488" y="430"/>
                </a:lnTo>
                <a:lnTo>
                  <a:pt x="482" y="430"/>
                </a:lnTo>
                <a:lnTo>
                  <a:pt x="476" y="430"/>
                </a:lnTo>
                <a:lnTo>
                  <a:pt x="476" y="424"/>
                </a:lnTo>
                <a:lnTo>
                  <a:pt x="470" y="424"/>
                </a:lnTo>
                <a:lnTo>
                  <a:pt x="470" y="418"/>
                </a:lnTo>
                <a:lnTo>
                  <a:pt x="464" y="418"/>
                </a:lnTo>
                <a:lnTo>
                  <a:pt x="464" y="413"/>
                </a:lnTo>
                <a:lnTo>
                  <a:pt x="458" y="413"/>
                </a:lnTo>
                <a:lnTo>
                  <a:pt x="458" y="406"/>
                </a:lnTo>
                <a:lnTo>
                  <a:pt x="452" y="406"/>
                </a:lnTo>
                <a:lnTo>
                  <a:pt x="452" y="401"/>
                </a:lnTo>
                <a:lnTo>
                  <a:pt x="452" y="396"/>
                </a:lnTo>
                <a:lnTo>
                  <a:pt x="452" y="401"/>
                </a:lnTo>
                <a:lnTo>
                  <a:pt x="452" y="396"/>
                </a:lnTo>
                <a:lnTo>
                  <a:pt x="446" y="396"/>
                </a:lnTo>
                <a:lnTo>
                  <a:pt x="441" y="396"/>
                </a:lnTo>
                <a:lnTo>
                  <a:pt x="441" y="389"/>
                </a:lnTo>
                <a:lnTo>
                  <a:pt x="441" y="396"/>
                </a:lnTo>
                <a:lnTo>
                  <a:pt x="434" y="396"/>
                </a:lnTo>
                <a:lnTo>
                  <a:pt x="428" y="396"/>
                </a:lnTo>
                <a:lnTo>
                  <a:pt x="423" y="396"/>
                </a:lnTo>
                <a:lnTo>
                  <a:pt x="416" y="396"/>
                </a:lnTo>
                <a:lnTo>
                  <a:pt x="416" y="401"/>
                </a:lnTo>
                <a:lnTo>
                  <a:pt x="410" y="401"/>
                </a:lnTo>
                <a:lnTo>
                  <a:pt x="410" y="396"/>
                </a:lnTo>
                <a:lnTo>
                  <a:pt x="405" y="396"/>
                </a:lnTo>
                <a:lnTo>
                  <a:pt x="399" y="396"/>
                </a:lnTo>
                <a:lnTo>
                  <a:pt x="399" y="389"/>
                </a:lnTo>
                <a:lnTo>
                  <a:pt x="392" y="389"/>
                </a:lnTo>
                <a:lnTo>
                  <a:pt x="392" y="384"/>
                </a:lnTo>
                <a:lnTo>
                  <a:pt x="387" y="384"/>
                </a:lnTo>
                <a:lnTo>
                  <a:pt x="387" y="389"/>
                </a:lnTo>
                <a:lnTo>
                  <a:pt x="392" y="389"/>
                </a:lnTo>
                <a:lnTo>
                  <a:pt x="392" y="396"/>
                </a:lnTo>
                <a:lnTo>
                  <a:pt x="399" y="396"/>
                </a:lnTo>
                <a:lnTo>
                  <a:pt x="399" y="401"/>
                </a:lnTo>
                <a:lnTo>
                  <a:pt x="399" y="406"/>
                </a:lnTo>
                <a:lnTo>
                  <a:pt x="405" y="406"/>
                </a:lnTo>
                <a:lnTo>
                  <a:pt x="405" y="413"/>
                </a:lnTo>
                <a:lnTo>
                  <a:pt x="399" y="413"/>
                </a:lnTo>
                <a:lnTo>
                  <a:pt x="392" y="413"/>
                </a:lnTo>
                <a:lnTo>
                  <a:pt x="387" y="413"/>
                </a:lnTo>
                <a:lnTo>
                  <a:pt x="381" y="406"/>
                </a:lnTo>
                <a:lnTo>
                  <a:pt x="381" y="413"/>
                </a:lnTo>
                <a:lnTo>
                  <a:pt x="374" y="413"/>
                </a:lnTo>
                <a:lnTo>
                  <a:pt x="374" y="418"/>
                </a:lnTo>
                <a:lnTo>
                  <a:pt x="374" y="424"/>
                </a:lnTo>
                <a:lnTo>
                  <a:pt x="369" y="424"/>
                </a:lnTo>
                <a:lnTo>
                  <a:pt x="363" y="424"/>
                </a:lnTo>
                <a:lnTo>
                  <a:pt x="369" y="424"/>
                </a:lnTo>
                <a:lnTo>
                  <a:pt x="369" y="430"/>
                </a:lnTo>
                <a:lnTo>
                  <a:pt x="374" y="430"/>
                </a:lnTo>
                <a:lnTo>
                  <a:pt x="369" y="430"/>
                </a:lnTo>
                <a:lnTo>
                  <a:pt x="369" y="436"/>
                </a:lnTo>
                <a:lnTo>
                  <a:pt x="369" y="441"/>
                </a:lnTo>
                <a:lnTo>
                  <a:pt x="374" y="441"/>
                </a:lnTo>
                <a:lnTo>
                  <a:pt x="369" y="446"/>
                </a:lnTo>
                <a:lnTo>
                  <a:pt x="369" y="441"/>
                </a:lnTo>
                <a:lnTo>
                  <a:pt x="363" y="441"/>
                </a:lnTo>
                <a:lnTo>
                  <a:pt x="363" y="436"/>
                </a:lnTo>
                <a:lnTo>
                  <a:pt x="357" y="436"/>
                </a:lnTo>
                <a:lnTo>
                  <a:pt x="357" y="441"/>
                </a:lnTo>
                <a:lnTo>
                  <a:pt x="357" y="446"/>
                </a:lnTo>
                <a:lnTo>
                  <a:pt x="363" y="453"/>
                </a:lnTo>
                <a:lnTo>
                  <a:pt x="363" y="458"/>
                </a:lnTo>
                <a:lnTo>
                  <a:pt x="357" y="458"/>
                </a:lnTo>
                <a:lnTo>
                  <a:pt x="357" y="453"/>
                </a:lnTo>
                <a:lnTo>
                  <a:pt x="351" y="453"/>
                </a:lnTo>
                <a:lnTo>
                  <a:pt x="351" y="458"/>
                </a:lnTo>
                <a:lnTo>
                  <a:pt x="351" y="464"/>
                </a:lnTo>
                <a:lnTo>
                  <a:pt x="345" y="464"/>
                </a:lnTo>
                <a:lnTo>
                  <a:pt x="345" y="458"/>
                </a:lnTo>
                <a:lnTo>
                  <a:pt x="340" y="458"/>
                </a:lnTo>
                <a:lnTo>
                  <a:pt x="340" y="464"/>
                </a:lnTo>
                <a:lnTo>
                  <a:pt x="333" y="464"/>
                </a:lnTo>
                <a:lnTo>
                  <a:pt x="327" y="464"/>
                </a:lnTo>
                <a:lnTo>
                  <a:pt x="327" y="470"/>
                </a:lnTo>
                <a:lnTo>
                  <a:pt x="322" y="470"/>
                </a:lnTo>
                <a:lnTo>
                  <a:pt x="316" y="470"/>
                </a:lnTo>
                <a:lnTo>
                  <a:pt x="309" y="470"/>
                </a:lnTo>
                <a:lnTo>
                  <a:pt x="309" y="464"/>
                </a:lnTo>
                <a:lnTo>
                  <a:pt x="309" y="470"/>
                </a:lnTo>
                <a:lnTo>
                  <a:pt x="309" y="476"/>
                </a:lnTo>
                <a:lnTo>
                  <a:pt x="309" y="481"/>
                </a:lnTo>
                <a:lnTo>
                  <a:pt x="309" y="487"/>
                </a:lnTo>
                <a:lnTo>
                  <a:pt x="304" y="487"/>
                </a:lnTo>
                <a:lnTo>
                  <a:pt x="298" y="487"/>
                </a:lnTo>
                <a:lnTo>
                  <a:pt x="291" y="487"/>
                </a:lnTo>
                <a:lnTo>
                  <a:pt x="286" y="481"/>
                </a:lnTo>
                <a:lnTo>
                  <a:pt x="280" y="481"/>
                </a:lnTo>
                <a:lnTo>
                  <a:pt x="274" y="487"/>
                </a:lnTo>
                <a:lnTo>
                  <a:pt x="274" y="493"/>
                </a:lnTo>
                <a:lnTo>
                  <a:pt x="268" y="493"/>
                </a:lnTo>
                <a:lnTo>
                  <a:pt x="268" y="498"/>
                </a:lnTo>
                <a:lnTo>
                  <a:pt x="262" y="498"/>
                </a:lnTo>
                <a:lnTo>
                  <a:pt x="256" y="498"/>
                </a:lnTo>
                <a:lnTo>
                  <a:pt x="250" y="498"/>
                </a:lnTo>
                <a:lnTo>
                  <a:pt x="244" y="498"/>
                </a:lnTo>
                <a:lnTo>
                  <a:pt x="238" y="498"/>
                </a:lnTo>
                <a:lnTo>
                  <a:pt x="233" y="498"/>
                </a:lnTo>
                <a:lnTo>
                  <a:pt x="226" y="498"/>
                </a:lnTo>
                <a:lnTo>
                  <a:pt x="220" y="498"/>
                </a:lnTo>
                <a:lnTo>
                  <a:pt x="215" y="498"/>
                </a:lnTo>
                <a:lnTo>
                  <a:pt x="208" y="498"/>
                </a:lnTo>
                <a:lnTo>
                  <a:pt x="202" y="498"/>
                </a:lnTo>
                <a:lnTo>
                  <a:pt x="197" y="498"/>
                </a:lnTo>
                <a:lnTo>
                  <a:pt x="191" y="498"/>
                </a:lnTo>
                <a:lnTo>
                  <a:pt x="184" y="498"/>
                </a:lnTo>
                <a:lnTo>
                  <a:pt x="179" y="498"/>
                </a:lnTo>
                <a:lnTo>
                  <a:pt x="173" y="498"/>
                </a:lnTo>
                <a:lnTo>
                  <a:pt x="166" y="498"/>
                </a:lnTo>
                <a:lnTo>
                  <a:pt x="161" y="498"/>
                </a:lnTo>
                <a:lnTo>
                  <a:pt x="155" y="498"/>
                </a:lnTo>
                <a:lnTo>
                  <a:pt x="150" y="498"/>
                </a:lnTo>
                <a:lnTo>
                  <a:pt x="143" y="498"/>
                </a:lnTo>
                <a:lnTo>
                  <a:pt x="137" y="498"/>
                </a:lnTo>
                <a:lnTo>
                  <a:pt x="132" y="498"/>
                </a:lnTo>
                <a:lnTo>
                  <a:pt x="125" y="498"/>
                </a:lnTo>
                <a:lnTo>
                  <a:pt x="119" y="498"/>
                </a:lnTo>
                <a:lnTo>
                  <a:pt x="114" y="498"/>
                </a:lnTo>
                <a:lnTo>
                  <a:pt x="108" y="498"/>
                </a:lnTo>
                <a:lnTo>
                  <a:pt x="101" y="498"/>
                </a:lnTo>
                <a:lnTo>
                  <a:pt x="96" y="498"/>
                </a:lnTo>
                <a:lnTo>
                  <a:pt x="90" y="498"/>
                </a:lnTo>
                <a:lnTo>
                  <a:pt x="83" y="498"/>
                </a:lnTo>
                <a:lnTo>
                  <a:pt x="83" y="504"/>
                </a:lnTo>
                <a:lnTo>
                  <a:pt x="83" y="510"/>
                </a:lnTo>
                <a:lnTo>
                  <a:pt x="83" y="516"/>
                </a:lnTo>
                <a:lnTo>
                  <a:pt x="83" y="521"/>
                </a:lnTo>
                <a:lnTo>
                  <a:pt x="78" y="521"/>
                </a:lnTo>
                <a:lnTo>
                  <a:pt x="72" y="521"/>
                </a:lnTo>
                <a:lnTo>
                  <a:pt x="66" y="521"/>
                </a:lnTo>
                <a:lnTo>
                  <a:pt x="60" y="521"/>
                </a:lnTo>
                <a:lnTo>
                  <a:pt x="54" y="521"/>
                </a:lnTo>
                <a:lnTo>
                  <a:pt x="48" y="521"/>
                </a:lnTo>
                <a:lnTo>
                  <a:pt x="42" y="521"/>
                </a:lnTo>
                <a:lnTo>
                  <a:pt x="36" y="521"/>
                </a:lnTo>
                <a:lnTo>
                  <a:pt x="30" y="521"/>
                </a:lnTo>
                <a:lnTo>
                  <a:pt x="25" y="521"/>
                </a:lnTo>
                <a:lnTo>
                  <a:pt x="25" y="516"/>
                </a:lnTo>
                <a:lnTo>
                  <a:pt x="25" y="510"/>
                </a:lnTo>
                <a:lnTo>
                  <a:pt x="25" y="504"/>
                </a:lnTo>
                <a:lnTo>
                  <a:pt x="25" y="498"/>
                </a:lnTo>
                <a:lnTo>
                  <a:pt x="18" y="493"/>
                </a:lnTo>
                <a:lnTo>
                  <a:pt x="18" y="487"/>
                </a:lnTo>
                <a:lnTo>
                  <a:pt x="18" y="481"/>
                </a:lnTo>
                <a:lnTo>
                  <a:pt x="18" y="476"/>
                </a:lnTo>
                <a:lnTo>
                  <a:pt x="18" y="470"/>
                </a:lnTo>
                <a:lnTo>
                  <a:pt x="18" y="464"/>
                </a:lnTo>
                <a:lnTo>
                  <a:pt x="18" y="458"/>
                </a:lnTo>
                <a:lnTo>
                  <a:pt x="18" y="453"/>
                </a:lnTo>
                <a:lnTo>
                  <a:pt x="18" y="446"/>
                </a:lnTo>
                <a:lnTo>
                  <a:pt x="18" y="441"/>
                </a:lnTo>
                <a:lnTo>
                  <a:pt x="18" y="436"/>
                </a:lnTo>
                <a:lnTo>
                  <a:pt x="18" y="430"/>
                </a:lnTo>
                <a:lnTo>
                  <a:pt x="18" y="424"/>
                </a:lnTo>
                <a:lnTo>
                  <a:pt x="18" y="418"/>
                </a:lnTo>
                <a:lnTo>
                  <a:pt x="18" y="406"/>
                </a:lnTo>
                <a:lnTo>
                  <a:pt x="18" y="401"/>
                </a:lnTo>
                <a:lnTo>
                  <a:pt x="18" y="396"/>
                </a:lnTo>
                <a:lnTo>
                  <a:pt x="18" y="389"/>
                </a:lnTo>
                <a:lnTo>
                  <a:pt x="18" y="384"/>
                </a:lnTo>
                <a:lnTo>
                  <a:pt x="18" y="378"/>
                </a:lnTo>
                <a:lnTo>
                  <a:pt x="18" y="373"/>
                </a:lnTo>
                <a:lnTo>
                  <a:pt x="12" y="366"/>
                </a:lnTo>
                <a:lnTo>
                  <a:pt x="12" y="361"/>
                </a:lnTo>
                <a:lnTo>
                  <a:pt x="12" y="356"/>
                </a:lnTo>
                <a:lnTo>
                  <a:pt x="12" y="349"/>
                </a:lnTo>
                <a:lnTo>
                  <a:pt x="12" y="344"/>
                </a:lnTo>
                <a:lnTo>
                  <a:pt x="12" y="338"/>
                </a:lnTo>
                <a:lnTo>
                  <a:pt x="12" y="332"/>
                </a:lnTo>
                <a:lnTo>
                  <a:pt x="12" y="326"/>
                </a:lnTo>
                <a:lnTo>
                  <a:pt x="12" y="321"/>
                </a:lnTo>
                <a:lnTo>
                  <a:pt x="12" y="316"/>
                </a:lnTo>
                <a:lnTo>
                  <a:pt x="12" y="309"/>
                </a:lnTo>
                <a:lnTo>
                  <a:pt x="12" y="304"/>
                </a:lnTo>
                <a:lnTo>
                  <a:pt x="12" y="298"/>
                </a:lnTo>
                <a:lnTo>
                  <a:pt x="12" y="292"/>
                </a:lnTo>
                <a:lnTo>
                  <a:pt x="12" y="286"/>
                </a:lnTo>
                <a:lnTo>
                  <a:pt x="12" y="281"/>
                </a:lnTo>
                <a:lnTo>
                  <a:pt x="12" y="274"/>
                </a:lnTo>
                <a:lnTo>
                  <a:pt x="12" y="264"/>
                </a:lnTo>
                <a:lnTo>
                  <a:pt x="12" y="258"/>
                </a:lnTo>
                <a:lnTo>
                  <a:pt x="12" y="252"/>
                </a:lnTo>
                <a:lnTo>
                  <a:pt x="12" y="246"/>
                </a:lnTo>
                <a:lnTo>
                  <a:pt x="7" y="241"/>
                </a:lnTo>
                <a:lnTo>
                  <a:pt x="7" y="234"/>
                </a:lnTo>
                <a:lnTo>
                  <a:pt x="7" y="229"/>
                </a:lnTo>
                <a:lnTo>
                  <a:pt x="7" y="224"/>
                </a:lnTo>
                <a:lnTo>
                  <a:pt x="7" y="217"/>
                </a:lnTo>
                <a:lnTo>
                  <a:pt x="7" y="212"/>
                </a:lnTo>
                <a:lnTo>
                  <a:pt x="7" y="206"/>
                </a:lnTo>
                <a:lnTo>
                  <a:pt x="7" y="201"/>
                </a:lnTo>
                <a:lnTo>
                  <a:pt x="7" y="184"/>
                </a:lnTo>
                <a:lnTo>
                  <a:pt x="7" y="177"/>
                </a:lnTo>
                <a:lnTo>
                  <a:pt x="7" y="172"/>
                </a:lnTo>
                <a:lnTo>
                  <a:pt x="7" y="166"/>
                </a:lnTo>
                <a:lnTo>
                  <a:pt x="7" y="160"/>
                </a:lnTo>
                <a:lnTo>
                  <a:pt x="7" y="154"/>
                </a:lnTo>
                <a:lnTo>
                  <a:pt x="7" y="149"/>
                </a:lnTo>
                <a:lnTo>
                  <a:pt x="7" y="144"/>
                </a:lnTo>
                <a:lnTo>
                  <a:pt x="7" y="137"/>
                </a:lnTo>
                <a:lnTo>
                  <a:pt x="7" y="132"/>
                </a:lnTo>
                <a:lnTo>
                  <a:pt x="0" y="126"/>
                </a:lnTo>
                <a:lnTo>
                  <a:pt x="0" y="120"/>
                </a:lnTo>
                <a:lnTo>
                  <a:pt x="0" y="114"/>
                </a:lnTo>
                <a:lnTo>
                  <a:pt x="0" y="109"/>
                </a:lnTo>
                <a:lnTo>
                  <a:pt x="0" y="102"/>
                </a:lnTo>
                <a:lnTo>
                  <a:pt x="0" y="92"/>
                </a:lnTo>
                <a:lnTo>
                  <a:pt x="0" y="86"/>
                </a:lnTo>
                <a:lnTo>
                  <a:pt x="0" y="80"/>
                </a:lnTo>
                <a:lnTo>
                  <a:pt x="0" y="74"/>
                </a:lnTo>
                <a:lnTo>
                  <a:pt x="0" y="69"/>
                </a:lnTo>
                <a:lnTo>
                  <a:pt x="0" y="62"/>
                </a:lnTo>
                <a:lnTo>
                  <a:pt x="0" y="57"/>
                </a:lnTo>
                <a:lnTo>
                  <a:pt x="0" y="52"/>
                </a:lnTo>
                <a:lnTo>
                  <a:pt x="0" y="45"/>
                </a:lnTo>
                <a:lnTo>
                  <a:pt x="0" y="40"/>
                </a:lnTo>
                <a:lnTo>
                  <a:pt x="0" y="34"/>
                </a:lnTo>
                <a:lnTo>
                  <a:pt x="0" y="29"/>
                </a:lnTo>
                <a:lnTo>
                  <a:pt x="0" y="22"/>
                </a:lnTo>
                <a:lnTo>
                  <a:pt x="0" y="17"/>
                </a:lnTo>
                <a:lnTo>
                  <a:pt x="0" y="12"/>
                </a:lnTo>
                <a:lnTo>
                  <a:pt x="0" y="5"/>
                </a:lnTo>
                <a:lnTo>
                  <a:pt x="0" y="0"/>
                </a:lnTo>
              </a:path>
            </a:pathLst>
          </a:custGeom>
          <a:noFill/>
          <a:ln w="6350"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6" name="Freeform 9">
            <a:extLst>
              <a:ext uri="{FF2B5EF4-FFF2-40B4-BE49-F238E27FC236}">
                <a16:creationId xmlns:a16="http://schemas.microsoft.com/office/drawing/2014/main" id="{D89F9689-0F1B-48B2-B392-32C4E865CE0D}"/>
              </a:ext>
            </a:extLst>
          </p:cNvPr>
          <p:cNvSpPr>
            <a:spLocks/>
          </p:cNvSpPr>
          <p:nvPr/>
        </p:nvSpPr>
        <p:spPr bwMode="auto">
          <a:xfrm>
            <a:off x="4776788" y="3205163"/>
            <a:ext cx="1189037" cy="1327150"/>
          </a:xfrm>
          <a:custGeom>
            <a:avLst/>
            <a:gdLst>
              <a:gd name="T0" fmla="*/ 720 w 749"/>
              <a:gd name="T1" fmla="*/ 779 h 836"/>
              <a:gd name="T2" fmla="*/ 720 w 749"/>
              <a:gd name="T3" fmla="*/ 768 h 836"/>
              <a:gd name="T4" fmla="*/ 695 w 749"/>
              <a:gd name="T5" fmla="*/ 756 h 836"/>
              <a:gd name="T6" fmla="*/ 684 w 749"/>
              <a:gd name="T7" fmla="*/ 734 h 836"/>
              <a:gd name="T8" fmla="*/ 666 w 749"/>
              <a:gd name="T9" fmla="*/ 728 h 836"/>
              <a:gd name="T10" fmla="*/ 653 w 749"/>
              <a:gd name="T11" fmla="*/ 704 h 836"/>
              <a:gd name="T12" fmla="*/ 642 w 749"/>
              <a:gd name="T13" fmla="*/ 694 h 836"/>
              <a:gd name="T14" fmla="*/ 619 w 749"/>
              <a:gd name="T15" fmla="*/ 682 h 836"/>
              <a:gd name="T16" fmla="*/ 595 w 749"/>
              <a:gd name="T17" fmla="*/ 671 h 836"/>
              <a:gd name="T18" fmla="*/ 565 w 749"/>
              <a:gd name="T19" fmla="*/ 647 h 836"/>
              <a:gd name="T20" fmla="*/ 541 w 749"/>
              <a:gd name="T21" fmla="*/ 647 h 836"/>
              <a:gd name="T22" fmla="*/ 529 w 749"/>
              <a:gd name="T23" fmla="*/ 734 h 836"/>
              <a:gd name="T24" fmla="*/ 469 w 749"/>
              <a:gd name="T25" fmla="*/ 739 h 836"/>
              <a:gd name="T26" fmla="*/ 469 w 749"/>
              <a:gd name="T27" fmla="*/ 803 h 836"/>
              <a:gd name="T28" fmla="*/ 440 w 749"/>
              <a:gd name="T29" fmla="*/ 836 h 836"/>
              <a:gd name="T30" fmla="*/ 362 w 749"/>
              <a:gd name="T31" fmla="*/ 836 h 836"/>
              <a:gd name="T32" fmla="*/ 291 w 749"/>
              <a:gd name="T33" fmla="*/ 836 h 836"/>
              <a:gd name="T34" fmla="*/ 232 w 749"/>
              <a:gd name="T35" fmla="*/ 836 h 836"/>
              <a:gd name="T36" fmla="*/ 190 w 749"/>
              <a:gd name="T37" fmla="*/ 831 h 836"/>
              <a:gd name="T38" fmla="*/ 190 w 749"/>
              <a:gd name="T39" fmla="*/ 779 h 836"/>
              <a:gd name="T40" fmla="*/ 214 w 749"/>
              <a:gd name="T41" fmla="*/ 762 h 836"/>
              <a:gd name="T42" fmla="*/ 232 w 749"/>
              <a:gd name="T43" fmla="*/ 728 h 836"/>
              <a:gd name="T44" fmla="*/ 244 w 749"/>
              <a:gd name="T45" fmla="*/ 682 h 836"/>
              <a:gd name="T46" fmla="*/ 237 w 749"/>
              <a:gd name="T47" fmla="*/ 636 h 836"/>
              <a:gd name="T48" fmla="*/ 273 w 749"/>
              <a:gd name="T49" fmla="*/ 624 h 836"/>
              <a:gd name="T50" fmla="*/ 286 w 749"/>
              <a:gd name="T51" fmla="*/ 619 h 836"/>
              <a:gd name="T52" fmla="*/ 203 w 749"/>
              <a:gd name="T53" fmla="*/ 619 h 836"/>
              <a:gd name="T54" fmla="*/ 143 w 749"/>
              <a:gd name="T55" fmla="*/ 619 h 836"/>
              <a:gd name="T56" fmla="*/ 71 w 749"/>
              <a:gd name="T57" fmla="*/ 619 h 836"/>
              <a:gd name="T58" fmla="*/ 0 w 749"/>
              <a:gd name="T59" fmla="*/ 619 h 836"/>
              <a:gd name="T60" fmla="*/ 6 w 749"/>
              <a:gd name="T61" fmla="*/ 562 h 836"/>
              <a:gd name="T62" fmla="*/ 12 w 749"/>
              <a:gd name="T63" fmla="*/ 510 h 836"/>
              <a:gd name="T64" fmla="*/ 18 w 749"/>
              <a:gd name="T65" fmla="*/ 452 h 836"/>
              <a:gd name="T66" fmla="*/ 24 w 749"/>
              <a:gd name="T67" fmla="*/ 395 h 836"/>
              <a:gd name="T68" fmla="*/ 29 w 749"/>
              <a:gd name="T69" fmla="*/ 338 h 836"/>
              <a:gd name="T70" fmla="*/ 36 w 749"/>
              <a:gd name="T71" fmla="*/ 275 h 836"/>
              <a:gd name="T72" fmla="*/ 42 w 749"/>
              <a:gd name="T73" fmla="*/ 218 h 836"/>
              <a:gd name="T74" fmla="*/ 48 w 749"/>
              <a:gd name="T75" fmla="*/ 160 h 836"/>
              <a:gd name="T76" fmla="*/ 107 w 749"/>
              <a:gd name="T77" fmla="*/ 155 h 836"/>
              <a:gd name="T78" fmla="*/ 154 w 749"/>
              <a:gd name="T79" fmla="*/ 143 h 836"/>
              <a:gd name="T80" fmla="*/ 167 w 749"/>
              <a:gd name="T81" fmla="*/ 131 h 836"/>
              <a:gd name="T82" fmla="*/ 196 w 749"/>
              <a:gd name="T83" fmla="*/ 125 h 836"/>
              <a:gd name="T84" fmla="*/ 208 w 749"/>
              <a:gd name="T85" fmla="*/ 125 h 836"/>
              <a:gd name="T86" fmla="*/ 226 w 749"/>
              <a:gd name="T87" fmla="*/ 120 h 836"/>
              <a:gd name="T88" fmla="*/ 244 w 749"/>
              <a:gd name="T89" fmla="*/ 103 h 836"/>
              <a:gd name="T90" fmla="*/ 261 w 749"/>
              <a:gd name="T91" fmla="*/ 97 h 836"/>
              <a:gd name="T92" fmla="*/ 286 w 749"/>
              <a:gd name="T93" fmla="*/ 80 h 836"/>
              <a:gd name="T94" fmla="*/ 297 w 749"/>
              <a:gd name="T95" fmla="*/ 74 h 836"/>
              <a:gd name="T96" fmla="*/ 321 w 749"/>
              <a:gd name="T97" fmla="*/ 63 h 836"/>
              <a:gd name="T98" fmla="*/ 344 w 749"/>
              <a:gd name="T99" fmla="*/ 68 h 836"/>
              <a:gd name="T100" fmla="*/ 344 w 749"/>
              <a:gd name="T101" fmla="*/ 120 h 836"/>
              <a:gd name="T102" fmla="*/ 386 w 749"/>
              <a:gd name="T103" fmla="*/ 143 h 836"/>
              <a:gd name="T104" fmla="*/ 458 w 749"/>
              <a:gd name="T105" fmla="*/ 148 h 836"/>
              <a:gd name="T106" fmla="*/ 523 w 749"/>
              <a:gd name="T107" fmla="*/ 148 h 836"/>
              <a:gd name="T108" fmla="*/ 583 w 749"/>
              <a:gd name="T109" fmla="*/ 148 h 836"/>
              <a:gd name="T110" fmla="*/ 642 w 749"/>
              <a:gd name="T111" fmla="*/ 148 h 836"/>
              <a:gd name="T112" fmla="*/ 653 w 749"/>
              <a:gd name="T113" fmla="*/ 85 h 836"/>
              <a:gd name="T114" fmla="*/ 702 w 749"/>
              <a:gd name="T115" fmla="*/ 63 h 836"/>
              <a:gd name="T116" fmla="*/ 720 w 749"/>
              <a:gd name="T117" fmla="*/ 23 h 836"/>
              <a:gd name="T118" fmla="*/ 731 w 749"/>
              <a:gd name="T119" fmla="*/ 796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49" h="836">
                <a:moveTo>
                  <a:pt x="731" y="796"/>
                </a:moveTo>
                <a:lnTo>
                  <a:pt x="731" y="791"/>
                </a:lnTo>
                <a:lnTo>
                  <a:pt x="731" y="786"/>
                </a:lnTo>
                <a:lnTo>
                  <a:pt x="731" y="791"/>
                </a:lnTo>
                <a:lnTo>
                  <a:pt x="731" y="786"/>
                </a:lnTo>
                <a:lnTo>
                  <a:pt x="725" y="786"/>
                </a:lnTo>
                <a:lnTo>
                  <a:pt x="725" y="779"/>
                </a:lnTo>
                <a:lnTo>
                  <a:pt x="725" y="786"/>
                </a:lnTo>
                <a:lnTo>
                  <a:pt x="725" y="779"/>
                </a:lnTo>
                <a:lnTo>
                  <a:pt x="720" y="779"/>
                </a:lnTo>
                <a:lnTo>
                  <a:pt x="725" y="779"/>
                </a:lnTo>
                <a:lnTo>
                  <a:pt x="720" y="779"/>
                </a:lnTo>
                <a:lnTo>
                  <a:pt x="720" y="774"/>
                </a:lnTo>
                <a:lnTo>
                  <a:pt x="720" y="779"/>
                </a:lnTo>
                <a:lnTo>
                  <a:pt x="725" y="779"/>
                </a:lnTo>
                <a:lnTo>
                  <a:pt x="725" y="774"/>
                </a:lnTo>
                <a:lnTo>
                  <a:pt x="725" y="768"/>
                </a:lnTo>
                <a:lnTo>
                  <a:pt x="725" y="774"/>
                </a:lnTo>
                <a:lnTo>
                  <a:pt x="720" y="774"/>
                </a:lnTo>
                <a:lnTo>
                  <a:pt x="720" y="768"/>
                </a:lnTo>
                <a:lnTo>
                  <a:pt x="713" y="768"/>
                </a:lnTo>
                <a:lnTo>
                  <a:pt x="707" y="768"/>
                </a:lnTo>
                <a:lnTo>
                  <a:pt x="713" y="768"/>
                </a:lnTo>
                <a:lnTo>
                  <a:pt x="707" y="768"/>
                </a:lnTo>
                <a:lnTo>
                  <a:pt x="707" y="762"/>
                </a:lnTo>
                <a:lnTo>
                  <a:pt x="707" y="768"/>
                </a:lnTo>
                <a:lnTo>
                  <a:pt x="702" y="768"/>
                </a:lnTo>
                <a:lnTo>
                  <a:pt x="702" y="762"/>
                </a:lnTo>
                <a:lnTo>
                  <a:pt x="695" y="762"/>
                </a:lnTo>
                <a:lnTo>
                  <a:pt x="695" y="756"/>
                </a:lnTo>
                <a:lnTo>
                  <a:pt x="695" y="751"/>
                </a:lnTo>
                <a:lnTo>
                  <a:pt x="689" y="751"/>
                </a:lnTo>
                <a:lnTo>
                  <a:pt x="689" y="746"/>
                </a:lnTo>
                <a:lnTo>
                  <a:pt x="684" y="746"/>
                </a:lnTo>
                <a:lnTo>
                  <a:pt x="684" y="739"/>
                </a:lnTo>
                <a:lnTo>
                  <a:pt x="689" y="739"/>
                </a:lnTo>
                <a:lnTo>
                  <a:pt x="689" y="734"/>
                </a:lnTo>
                <a:lnTo>
                  <a:pt x="684" y="734"/>
                </a:lnTo>
                <a:lnTo>
                  <a:pt x="684" y="728"/>
                </a:lnTo>
                <a:lnTo>
                  <a:pt x="684" y="734"/>
                </a:lnTo>
                <a:lnTo>
                  <a:pt x="684" y="728"/>
                </a:lnTo>
                <a:lnTo>
                  <a:pt x="678" y="728"/>
                </a:lnTo>
                <a:lnTo>
                  <a:pt x="678" y="734"/>
                </a:lnTo>
                <a:lnTo>
                  <a:pt x="678" y="728"/>
                </a:lnTo>
                <a:lnTo>
                  <a:pt x="671" y="728"/>
                </a:lnTo>
                <a:lnTo>
                  <a:pt x="678" y="728"/>
                </a:lnTo>
                <a:lnTo>
                  <a:pt x="671" y="728"/>
                </a:lnTo>
                <a:lnTo>
                  <a:pt x="671" y="734"/>
                </a:lnTo>
                <a:lnTo>
                  <a:pt x="671" y="728"/>
                </a:lnTo>
                <a:lnTo>
                  <a:pt x="666" y="728"/>
                </a:lnTo>
                <a:lnTo>
                  <a:pt x="671" y="728"/>
                </a:lnTo>
                <a:lnTo>
                  <a:pt x="666" y="728"/>
                </a:lnTo>
                <a:lnTo>
                  <a:pt x="671" y="728"/>
                </a:lnTo>
                <a:lnTo>
                  <a:pt x="666" y="728"/>
                </a:lnTo>
                <a:lnTo>
                  <a:pt x="666" y="722"/>
                </a:lnTo>
                <a:lnTo>
                  <a:pt x="666" y="716"/>
                </a:lnTo>
                <a:lnTo>
                  <a:pt x="660" y="716"/>
                </a:lnTo>
                <a:lnTo>
                  <a:pt x="653" y="716"/>
                </a:lnTo>
                <a:lnTo>
                  <a:pt x="653" y="711"/>
                </a:lnTo>
                <a:lnTo>
                  <a:pt x="653" y="704"/>
                </a:lnTo>
                <a:lnTo>
                  <a:pt x="648" y="704"/>
                </a:lnTo>
                <a:lnTo>
                  <a:pt x="653" y="704"/>
                </a:lnTo>
                <a:lnTo>
                  <a:pt x="648" y="704"/>
                </a:lnTo>
                <a:lnTo>
                  <a:pt x="648" y="699"/>
                </a:lnTo>
                <a:lnTo>
                  <a:pt x="642" y="699"/>
                </a:lnTo>
                <a:lnTo>
                  <a:pt x="648" y="699"/>
                </a:lnTo>
                <a:lnTo>
                  <a:pt x="642" y="699"/>
                </a:lnTo>
                <a:lnTo>
                  <a:pt x="642" y="694"/>
                </a:lnTo>
                <a:lnTo>
                  <a:pt x="642" y="699"/>
                </a:lnTo>
                <a:lnTo>
                  <a:pt x="642" y="694"/>
                </a:lnTo>
                <a:lnTo>
                  <a:pt x="637" y="694"/>
                </a:lnTo>
                <a:lnTo>
                  <a:pt x="630" y="694"/>
                </a:lnTo>
                <a:lnTo>
                  <a:pt x="624" y="694"/>
                </a:lnTo>
                <a:lnTo>
                  <a:pt x="619" y="694"/>
                </a:lnTo>
                <a:lnTo>
                  <a:pt x="624" y="694"/>
                </a:lnTo>
                <a:lnTo>
                  <a:pt x="619" y="694"/>
                </a:lnTo>
                <a:lnTo>
                  <a:pt x="619" y="688"/>
                </a:lnTo>
                <a:lnTo>
                  <a:pt x="619" y="682"/>
                </a:lnTo>
                <a:lnTo>
                  <a:pt x="612" y="682"/>
                </a:lnTo>
                <a:lnTo>
                  <a:pt x="619" y="682"/>
                </a:lnTo>
                <a:lnTo>
                  <a:pt x="612" y="682"/>
                </a:lnTo>
                <a:lnTo>
                  <a:pt x="612" y="676"/>
                </a:lnTo>
                <a:lnTo>
                  <a:pt x="606" y="676"/>
                </a:lnTo>
                <a:lnTo>
                  <a:pt x="606" y="671"/>
                </a:lnTo>
                <a:lnTo>
                  <a:pt x="606" y="664"/>
                </a:lnTo>
                <a:lnTo>
                  <a:pt x="606" y="671"/>
                </a:lnTo>
                <a:lnTo>
                  <a:pt x="601" y="671"/>
                </a:lnTo>
                <a:lnTo>
                  <a:pt x="601" y="664"/>
                </a:lnTo>
                <a:lnTo>
                  <a:pt x="601" y="671"/>
                </a:lnTo>
                <a:lnTo>
                  <a:pt x="595" y="671"/>
                </a:lnTo>
                <a:lnTo>
                  <a:pt x="595" y="664"/>
                </a:lnTo>
                <a:lnTo>
                  <a:pt x="588" y="664"/>
                </a:lnTo>
                <a:lnTo>
                  <a:pt x="588" y="659"/>
                </a:lnTo>
                <a:lnTo>
                  <a:pt x="583" y="659"/>
                </a:lnTo>
                <a:lnTo>
                  <a:pt x="577" y="654"/>
                </a:lnTo>
                <a:lnTo>
                  <a:pt x="577" y="647"/>
                </a:lnTo>
                <a:lnTo>
                  <a:pt x="570" y="647"/>
                </a:lnTo>
                <a:lnTo>
                  <a:pt x="565" y="647"/>
                </a:lnTo>
                <a:lnTo>
                  <a:pt x="565" y="654"/>
                </a:lnTo>
                <a:lnTo>
                  <a:pt x="565" y="647"/>
                </a:lnTo>
                <a:lnTo>
                  <a:pt x="565" y="654"/>
                </a:lnTo>
                <a:lnTo>
                  <a:pt x="565" y="647"/>
                </a:lnTo>
                <a:lnTo>
                  <a:pt x="565" y="654"/>
                </a:lnTo>
                <a:lnTo>
                  <a:pt x="559" y="654"/>
                </a:lnTo>
                <a:lnTo>
                  <a:pt x="559" y="647"/>
                </a:lnTo>
                <a:lnTo>
                  <a:pt x="559" y="654"/>
                </a:lnTo>
                <a:lnTo>
                  <a:pt x="559" y="647"/>
                </a:lnTo>
                <a:lnTo>
                  <a:pt x="553" y="647"/>
                </a:lnTo>
                <a:lnTo>
                  <a:pt x="547" y="647"/>
                </a:lnTo>
                <a:lnTo>
                  <a:pt x="541" y="647"/>
                </a:lnTo>
                <a:lnTo>
                  <a:pt x="535" y="647"/>
                </a:lnTo>
                <a:lnTo>
                  <a:pt x="529" y="654"/>
                </a:lnTo>
                <a:lnTo>
                  <a:pt x="529" y="659"/>
                </a:lnTo>
                <a:lnTo>
                  <a:pt x="529" y="664"/>
                </a:lnTo>
                <a:lnTo>
                  <a:pt x="529" y="688"/>
                </a:lnTo>
                <a:lnTo>
                  <a:pt x="529" y="699"/>
                </a:lnTo>
                <a:lnTo>
                  <a:pt x="529" y="704"/>
                </a:lnTo>
                <a:lnTo>
                  <a:pt x="529" y="711"/>
                </a:lnTo>
                <a:lnTo>
                  <a:pt x="529" y="728"/>
                </a:lnTo>
                <a:lnTo>
                  <a:pt x="529" y="734"/>
                </a:lnTo>
                <a:lnTo>
                  <a:pt x="529" y="739"/>
                </a:lnTo>
                <a:lnTo>
                  <a:pt x="523" y="739"/>
                </a:lnTo>
                <a:lnTo>
                  <a:pt x="517" y="739"/>
                </a:lnTo>
                <a:lnTo>
                  <a:pt x="512" y="739"/>
                </a:lnTo>
                <a:lnTo>
                  <a:pt x="505" y="739"/>
                </a:lnTo>
                <a:lnTo>
                  <a:pt x="499" y="739"/>
                </a:lnTo>
                <a:lnTo>
                  <a:pt x="494" y="739"/>
                </a:lnTo>
                <a:lnTo>
                  <a:pt x="481" y="739"/>
                </a:lnTo>
                <a:lnTo>
                  <a:pt x="476" y="739"/>
                </a:lnTo>
                <a:lnTo>
                  <a:pt x="469" y="739"/>
                </a:lnTo>
                <a:lnTo>
                  <a:pt x="469" y="746"/>
                </a:lnTo>
                <a:lnTo>
                  <a:pt x="469" y="751"/>
                </a:lnTo>
                <a:lnTo>
                  <a:pt x="469" y="756"/>
                </a:lnTo>
                <a:lnTo>
                  <a:pt x="469" y="762"/>
                </a:lnTo>
                <a:lnTo>
                  <a:pt x="469" y="768"/>
                </a:lnTo>
                <a:lnTo>
                  <a:pt x="469" y="774"/>
                </a:lnTo>
                <a:lnTo>
                  <a:pt x="469" y="779"/>
                </a:lnTo>
                <a:lnTo>
                  <a:pt x="469" y="786"/>
                </a:lnTo>
                <a:lnTo>
                  <a:pt x="469" y="791"/>
                </a:lnTo>
                <a:lnTo>
                  <a:pt x="469" y="803"/>
                </a:lnTo>
                <a:lnTo>
                  <a:pt x="469" y="808"/>
                </a:lnTo>
                <a:lnTo>
                  <a:pt x="469" y="814"/>
                </a:lnTo>
                <a:lnTo>
                  <a:pt x="469" y="819"/>
                </a:lnTo>
                <a:lnTo>
                  <a:pt x="469" y="826"/>
                </a:lnTo>
                <a:lnTo>
                  <a:pt x="463" y="826"/>
                </a:lnTo>
                <a:lnTo>
                  <a:pt x="458" y="826"/>
                </a:lnTo>
                <a:lnTo>
                  <a:pt x="445" y="826"/>
                </a:lnTo>
                <a:lnTo>
                  <a:pt x="440" y="826"/>
                </a:lnTo>
                <a:lnTo>
                  <a:pt x="440" y="831"/>
                </a:lnTo>
                <a:lnTo>
                  <a:pt x="440" y="836"/>
                </a:lnTo>
                <a:lnTo>
                  <a:pt x="434" y="836"/>
                </a:lnTo>
                <a:lnTo>
                  <a:pt x="427" y="836"/>
                </a:lnTo>
                <a:lnTo>
                  <a:pt x="416" y="836"/>
                </a:lnTo>
                <a:lnTo>
                  <a:pt x="411" y="836"/>
                </a:lnTo>
                <a:lnTo>
                  <a:pt x="404" y="836"/>
                </a:lnTo>
                <a:lnTo>
                  <a:pt x="393" y="836"/>
                </a:lnTo>
                <a:lnTo>
                  <a:pt x="386" y="836"/>
                </a:lnTo>
                <a:lnTo>
                  <a:pt x="375" y="836"/>
                </a:lnTo>
                <a:lnTo>
                  <a:pt x="369" y="836"/>
                </a:lnTo>
                <a:lnTo>
                  <a:pt x="362" y="836"/>
                </a:lnTo>
                <a:lnTo>
                  <a:pt x="357" y="836"/>
                </a:lnTo>
                <a:lnTo>
                  <a:pt x="344" y="836"/>
                </a:lnTo>
                <a:lnTo>
                  <a:pt x="339" y="836"/>
                </a:lnTo>
                <a:lnTo>
                  <a:pt x="333" y="836"/>
                </a:lnTo>
                <a:lnTo>
                  <a:pt x="327" y="836"/>
                </a:lnTo>
                <a:lnTo>
                  <a:pt x="321" y="836"/>
                </a:lnTo>
                <a:lnTo>
                  <a:pt x="315" y="836"/>
                </a:lnTo>
                <a:lnTo>
                  <a:pt x="309" y="836"/>
                </a:lnTo>
                <a:lnTo>
                  <a:pt x="303" y="836"/>
                </a:lnTo>
                <a:lnTo>
                  <a:pt x="291" y="836"/>
                </a:lnTo>
                <a:lnTo>
                  <a:pt x="286" y="836"/>
                </a:lnTo>
                <a:lnTo>
                  <a:pt x="279" y="836"/>
                </a:lnTo>
                <a:lnTo>
                  <a:pt x="273" y="836"/>
                </a:lnTo>
                <a:lnTo>
                  <a:pt x="268" y="836"/>
                </a:lnTo>
                <a:lnTo>
                  <a:pt x="261" y="836"/>
                </a:lnTo>
                <a:lnTo>
                  <a:pt x="255" y="836"/>
                </a:lnTo>
                <a:lnTo>
                  <a:pt x="250" y="836"/>
                </a:lnTo>
                <a:lnTo>
                  <a:pt x="244" y="836"/>
                </a:lnTo>
                <a:lnTo>
                  <a:pt x="237" y="836"/>
                </a:lnTo>
                <a:lnTo>
                  <a:pt x="232" y="836"/>
                </a:lnTo>
                <a:lnTo>
                  <a:pt x="226" y="836"/>
                </a:lnTo>
                <a:lnTo>
                  <a:pt x="220" y="836"/>
                </a:lnTo>
                <a:lnTo>
                  <a:pt x="214" y="836"/>
                </a:lnTo>
                <a:lnTo>
                  <a:pt x="208" y="836"/>
                </a:lnTo>
                <a:lnTo>
                  <a:pt x="203" y="836"/>
                </a:lnTo>
                <a:lnTo>
                  <a:pt x="203" y="831"/>
                </a:lnTo>
                <a:lnTo>
                  <a:pt x="196" y="831"/>
                </a:lnTo>
                <a:lnTo>
                  <a:pt x="196" y="826"/>
                </a:lnTo>
                <a:lnTo>
                  <a:pt x="190" y="826"/>
                </a:lnTo>
                <a:lnTo>
                  <a:pt x="190" y="831"/>
                </a:lnTo>
                <a:lnTo>
                  <a:pt x="185" y="831"/>
                </a:lnTo>
                <a:lnTo>
                  <a:pt x="178" y="826"/>
                </a:lnTo>
                <a:lnTo>
                  <a:pt x="178" y="819"/>
                </a:lnTo>
                <a:lnTo>
                  <a:pt x="178" y="814"/>
                </a:lnTo>
                <a:lnTo>
                  <a:pt x="178" y="808"/>
                </a:lnTo>
                <a:lnTo>
                  <a:pt x="178" y="803"/>
                </a:lnTo>
                <a:lnTo>
                  <a:pt x="178" y="796"/>
                </a:lnTo>
                <a:lnTo>
                  <a:pt x="178" y="791"/>
                </a:lnTo>
                <a:lnTo>
                  <a:pt x="190" y="786"/>
                </a:lnTo>
                <a:lnTo>
                  <a:pt x="190" y="779"/>
                </a:lnTo>
                <a:lnTo>
                  <a:pt x="196" y="779"/>
                </a:lnTo>
                <a:lnTo>
                  <a:pt x="203" y="786"/>
                </a:lnTo>
                <a:lnTo>
                  <a:pt x="208" y="786"/>
                </a:lnTo>
                <a:lnTo>
                  <a:pt x="208" y="779"/>
                </a:lnTo>
                <a:lnTo>
                  <a:pt x="214" y="779"/>
                </a:lnTo>
                <a:lnTo>
                  <a:pt x="214" y="774"/>
                </a:lnTo>
                <a:lnTo>
                  <a:pt x="220" y="774"/>
                </a:lnTo>
                <a:lnTo>
                  <a:pt x="220" y="768"/>
                </a:lnTo>
                <a:lnTo>
                  <a:pt x="220" y="762"/>
                </a:lnTo>
                <a:lnTo>
                  <a:pt x="214" y="762"/>
                </a:lnTo>
                <a:lnTo>
                  <a:pt x="214" y="756"/>
                </a:lnTo>
                <a:lnTo>
                  <a:pt x="220" y="756"/>
                </a:lnTo>
                <a:lnTo>
                  <a:pt x="220" y="751"/>
                </a:lnTo>
                <a:lnTo>
                  <a:pt x="220" y="746"/>
                </a:lnTo>
                <a:lnTo>
                  <a:pt x="220" y="739"/>
                </a:lnTo>
                <a:lnTo>
                  <a:pt x="226" y="734"/>
                </a:lnTo>
                <a:lnTo>
                  <a:pt x="226" y="728"/>
                </a:lnTo>
                <a:lnTo>
                  <a:pt x="232" y="728"/>
                </a:lnTo>
                <a:lnTo>
                  <a:pt x="232" y="734"/>
                </a:lnTo>
                <a:lnTo>
                  <a:pt x="232" y="728"/>
                </a:lnTo>
                <a:lnTo>
                  <a:pt x="237" y="728"/>
                </a:lnTo>
                <a:lnTo>
                  <a:pt x="237" y="722"/>
                </a:lnTo>
                <a:lnTo>
                  <a:pt x="237" y="716"/>
                </a:lnTo>
                <a:lnTo>
                  <a:pt x="237" y="711"/>
                </a:lnTo>
                <a:lnTo>
                  <a:pt x="244" y="711"/>
                </a:lnTo>
                <a:lnTo>
                  <a:pt x="244" y="704"/>
                </a:lnTo>
                <a:lnTo>
                  <a:pt x="244" y="699"/>
                </a:lnTo>
                <a:lnTo>
                  <a:pt x="237" y="694"/>
                </a:lnTo>
                <a:lnTo>
                  <a:pt x="237" y="688"/>
                </a:lnTo>
                <a:lnTo>
                  <a:pt x="244" y="682"/>
                </a:lnTo>
                <a:lnTo>
                  <a:pt x="244" y="676"/>
                </a:lnTo>
                <a:lnTo>
                  <a:pt x="237" y="671"/>
                </a:lnTo>
                <a:lnTo>
                  <a:pt x="237" y="664"/>
                </a:lnTo>
                <a:lnTo>
                  <a:pt x="244" y="659"/>
                </a:lnTo>
                <a:lnTo>
                  <a:pt x="244" y="654"/>
                </a:lnTo>
                <a:lnTo>
                  <a:pt x="237" y="647"/>
                </a:lnTo>
                <a:lnTo>
                  <a:pt x="232" y="647"/>
                </a:lnTo>
                <a:lnTo>
                  <a:pt x="232" y="642"/>
                </a:lnTo>
                <a:lnTo>
                  <a:pt x="237" y="642"/>
                </a:lnTo>
                <a:lnTo>
                  <a:pt x="237" y="636"/>
                </a:lnTo>
                <a:lnTo>
                  <a:pt x="244" y="636"/>
                </a:lnTo>
                <a:lnTo>
                  <a:pt x="244" y="631"/>
                </a:lnTo>
                <a:lnTo>
                  <a:pt x="250" y="631"/>
                </a:lnTo>
                <a:lnTo>
                  <a:pt x="255" y="631"/>
                </a:lnTo>
                <a:lnTo>
                  <a:pt x="255" y="624"/>
                </a:lnTo>
                <a:lnTo>
                  <a:pt x="261" y="619"/>
                </a:lnTo>
                <a:lnTo>
                  <a:pt x="261" y="624"/>
                </a:lnTo>
                <a:lnTo>
                  <a:pt x="268" y="624"/>
                </a:lnTo>
                <a:lnTo>
                  <a:pt x="268" y="631"/>
                </a:lnTo>
                <a:lnTo>
                  <a:pt x="273" y="624"/>
                </a:lnTo>
                <a:lnTo>
                  <a:pt x="279" y="624"/>
                </a:lnTo>
                <a:lnTo>
                  <a:pt x="286" y="624"/>
                </a:lnTo>
                <a:lnTo>
                  <a:pt x="286" y="631"/>
                </a:lnTo>
                <a:lnTo>
                  <a:pt x="279" y="636"/>
                </a:lnTo>
                <a:lnTo>
                  <a:pt x="286" y="636"/>
                </a:lnTo>
                <a:lnTo>
                  <a:pt x="291" y="636"/>
                </a:lnTo>
                <a:lnTo>
                  <a:pt x="286" y="631"/>
                </a:lnTo>
                <a:lnTo>
                  <a:pt x="286" y="624"/>
                </a:lnTo>
                <a:lnTo>
                  <a:pt x="291" y="619"/>
                </a:lnTo>
                <a:lnTo>
                  <a:pt x="286" y="619"/>
                </a:lnTo>
                <a:lnTo>
                  <a:pt x="268" y="619"/>
                </a:lnTo>
                <a:lnTo>
                  <a:pt x="261" y="619"/>
                </a:lnTo>
                <a:lnTo>
                  <a:pt x="255" y="619"/>
                </a:lnTo>
                <a:lnTo>
                  <a:pt x="250" y="619"/>
                </a:lnTo>
                <a:lnTo>
                  <a:pt x="244" y="619"/>
                </a:lnTo>
                <a:lnTo>
                  <a:pt x="237" y="619"/>
                </a:lnTo>
                <a:lnTo>
                  <a:pt x="220" y="619"/>
                </a:lnTo>
                <a:lnTo>
                  <a:pt x="214" y="619"/>
                </a:lnTo>
                <a:lnTo>
                  <a:pt x="208" y="619"/>
                </a:lnTo>
                <a:lnTo>
                  <a:pt x="203" y="619"/>
                </a:lnTo>
                <a:lnTo>
                  <a:pt x="196" y="619"/>
                </a:lnTo>
                <a:lnTo>
                  <a:pt x="190" y="619"/>
                </a:lnTo>
                <a:lnTo>
                  <a:pt x="185" y="619"/>
                </a:lnTo>
                <a:lnTo>
                  <a:pt x="178" y="619"/>
                </a:lnTo>
                <a:lnTo>
                  <a:pt x="172" y="619"/>
                </a:lnTo>
                <a:lnTo>
                  <a:pt x="167" y="619"/>
                </a:lnTo>
                <a:lnTo>
                  <a:pt x="161" y="619"/>
                </a:lnTo>
                <a:lnTo>
                  <a:pt x="154" y="619"/>
                </a:lnTo>
                <a:lnTo>
                  <a:pt x="149" y="619"/>
                </a:lnTo>
                <a:lnTo>
                  <a:pt x="143" y="619"/>
                </a:lnTo>
                <a:lnTo>
                  <a:pt x="136" y="619"/>
                </a:lnTo>
                <a:lnTo>
                  <a:pt x="131" y="619"/>
                </a:lnTo>
                <a:lnTo>
                  <a:pt x="125" y="619"/>
                </a:lnTo>
                <a:lnTo>
                  <a:pt x="113" y="619"/>
                </a:lnTo>
                <a:lnTo>
                  <a:pt x="107" y="619"/>
                </a:lnTo>
                <a:lnTo>
                  <a:pt x="101" y="619"/>
                </a:lnTo>
                <a:lnTo>
                  <a:pt x="95" y="619"/>
                </a:lnTo>
                <a:lnTo>
                  <a:pt x="89" y="619"/>
                </a:lnTo>
                <a:lnTo>
                  <a:pt x="83" y="619"/>
                </a:lnTo>
                <a:lnTo>
                  <a:pt x="71" y="619"/>
                </a:lnTo>
                <a:lnTo>
                  <a:pt x="60" y="619"/>
                </a:lnTo>
                <a:lnTo>
                  <a:pt x="53" y="619"/>
                </a:lnTo>
                <a:lnTo>
                  <a:pt x="48" y="619"/>
                </a:lnTo>
                <a:lnTo>
                  <a:pt x="42" y="619"/>
                </a:lnTo>
                <a:lnTo>
                  <a:pt x="36" y="619"/>
                </a:lnTo>
                <a:lnTo>
                  <a:pt x="29" y="619"/>
                </a:lnTo>
                <a:lnTo>
                  <a:pt x="24" y="619"/>
                </a:lnTo>
                <a:lnTo>
                  <a:pt x="18" y="619"/>
                </a:lnTo>
                <a:lnTo>
                  <a:pt x="12" y="619"/>
                </a:lnTo>
                <a:lnTo>
                  <a:pt x="0" y="619"/>
                </a:lnTo>
                <a:lnTo>
                  <a:pt x="0" y="607"/>
                </a:lnTo>
                <a:lnTo>
                  <a:pt x="0" y="602"/>
                </a:lnTo>
                <a:lnTo>
                  <a:pt x="0" y="596"/>
                </a:lnTo>
                <a:lnTo>
                  <a:pt x="0" y="590"/>
                </a:lnTo>
                <a:lnTo>
                  <a:pt x="0" y="584"/>
                </a:lnTo>
                <a:lnTo>
                  <a:pt x="0" y="579"/>
                </a:lnTo>
                <a:lnTo>
                  <a:pt x="6" y="579"/>
                </a:lnTo>
                <a:lnTo>
                  <a:pt x="6" y="573"/>
                </a:lnTo>
                <a:lnTo>
                  <a:pt x="6" y="567"/>
                </a:lnTo>
                <a:lnTo>
                  <a:pt x="6" y="562"/>
                </a:lnTo>
                <a:lnTo>
                  <a:pt x="6" y="556"/>
                </a:lnTo>
                <a:lnTo>
                  <a:pt x="6" y="550"/>
                </a:lnTo>
                <a:lnTo>
                  <a:pt x="6" y="544"/>
                </a:lnTo>
                <a:lnTo>
                  <a:pt x="6" y="539"/>
                </a:lnTo>
                <a:lnTo>
                  <a:pt x="6" y="532"/>
                </a:lnTo>
                <a:lnTo>
                  <a:pt x="6" y="527"/>
                </a:lnTo>
                <a:lnTo>
                  <a:pt x="12" y="527"/>
                </a:lnTo>
                <a:lnTo>
                  <a:pt x="12" y="522"/>
                </a:lnTo>
                <a:lnTo>
                  <a:pt x="12" y="516"/>
                </a:lnTo>
                <a:lnTo>
                  <a:pt x="12" y="510"/>
                </a:lnTo>
                <a:lnTo>
                  <a:pt x="12" y="504"/>
                </a:lnTo>
                <a:lnTo>
                  <a:pt x="12" y="499"/>
                </a:lnTo>
                <a:lnTo>
                  <a:pt x="12" y="492"/>
                </a:lnTo>
                <a:lnTo>
                  <a:pt x="12" y="487"/>
                </a:lnTo>
                <a:lnTo>
                  <a:pt x="12" y="482"/>
                </a:lnTo>
                <a:lnTo>
                  <a:pt x="12" y="475"/>
                </a:lnTo>
                <a:lnTo>
                  <a:pt x="12" y="470"/>
                </a:lnTo>
                <a:lnTo>
                  <a:pt x="18" y="464"/>
                </a:lnTo>
                <a:lnTo>
                  <a:pt x="18" y="459"/>
                </a:lnTo>
                <a:lnTo>
                  <a:pt x="18" y="452"/>
                </a:lnTo>
                <a:lnTo>
                  <a:pt x="18" y="447"/>
                </a:lnTo>
                <a:lnTo>
                  <a:pt x="18" y="441"/>
                </a:lnTo>
                <a:lnTo>
                  <a:pt x="18" y="435"/>
                </a:lnTo>
                <a:lnTo>
                  <a:pt x="18" y="430"/>
                </a:lnTo>
                <a:lnTo>
                  <a:pt x="18" y="424"/>
                </a:lnTo>
                <a:lnTo>
                  <a:pt x="18" y="418"/>
                </a:lnTo>
                <a:lnTo>
                  <a:pt x="18" y="412"/>
                </a:lnTo>
                <a:lnTo>
                  <a:pt x="24" y="407"/>
                </a:lnTo>
                <a:lnTo>
                  <a:pt x="24" y="401"/>
                </a:lnTo>
                <a:lnTo>
                  <a:pt x="24" y="395"/>
                </a:lnTo>
                <a:lnTo>
                  <a:pt x="24" y="390"/>
                </a:lnTo>
                <a:lnTo>
                  <a:pt x="24" y="384"/>
                </a:lnTo>
                <a:lnTo>
                  <a:pt x="24" y="378"/>
                </a:lnTo>
                <a:lnTo>
                  <a:pt x="24" y="372"/>
                </a:lnTo>
                <a:lnTo>
                  <a:pt x="24" y="367"/>
                </a:lnTo>
                <a:lnTo>
                  <a:pt x="24" y="360"/>
                </a:lnTo>
                <a:lnTo>
                  <a:pt x="24" y="355"/>
                </a:lnTo>
                <a:lnTo>
                  <a:pt x="24" y="349"/>
                </a:lnTo>
                <a:lnTo>
                  <a:pt x="29" y="349"/>
                </a:lnTo>
                <a:lnTo>
                  <a:pt x="29" y="338"/>
                </a:lnTo>
                <a:lnTo>
                  <a:pt x="29" y="332"/>
                </a:lnTo>
                <a:lnTo>
                  <a:pt x="29" y="327"/>
                </a:lnTo>
                <a:lnTo>
                  <a:pt x="29" y="320"/>
                </a:lnTo>
                <a:lnTo>
                  <a:pt x="29" y="315"/>
                </a:lnTo>
                <a:lnTo>
                  <a:pt x="29" y="303"/>
                </a:lnTo>
                <a:lnTo>
                  <a:pt x="29" y="298"/>
                </a:lnTo>
                <a:lnTo>
                  <a:pt x="29" y="292"/>
                </a:lnTo>
                <a:lnTo>
                  <a:pt x="36" y="287"/>
                </a:lnTo>
                <a:lnTo>
                  <a:pt x="36" y="280"/>
                </a:lnTo>
                <a:lnTo>
                  <a:pt x="36" y="275"/>
                </a:lnTo>
                <a:lnTo>
                  <a:pt x="36" y="269"/>
                </a:lnTo>
                <a:lnTo>
                  <a:pt x="36" y="263"/>
                </a:lnTo>
                <a:lnTo>
                  <a:pt x="36" y="258"/>
                </a:lnTo>
                <a:lnTo>
                  <a:pt x="36" y="252"/>
                </a:lnTo>
                <a:lnTo>
                  <a:pt x="36" y="246"/>
                </a:lnTo>
                <a:lnTo>
                  <a:pt x="36" y="240"/>
                </a:lnTo>
                <a:lnTo>
                  <a:pt x="36" y="235"/>
                </a:lnTo>
                <a:lnTo>
                  <a:pt x="42" y="229"/>
                </a:lnTo>
                <a:lnTo>
                  <a:pt x="42" y="223"/>
                </a:lnTo>
                <a:lnTo>
                  <a:pt x="42" y="218"/>
                </a:lnTo>
                <a:lnTo>
                  <a:pt x="42" y="212"/>
                </a:lnTo>
                <a:lnTo>
                  <a:pt x="42" y="206"/>
                </a:lnTo>
                <a:lnTo>
                  <a:pt x="42" y="200"/>
                </a:lnTo>
                <a:lnTo>
                  <a:pt x="42" y="188"/>
                </a:lnTo>
                <a:lnTo>
                  <a:pt x="42" y="183"/>
                </a:lnTo>
                <a:lnTo>
                  <a:pt x="42" y="177"/>
                </a:lnTo>
                <a:lnTo>
                  <a:pt x="48" y="177"/>
                </a:lnTo>
                <a:lnTo>
                  <a:pt x="48" y="172"/>
                </a:lnTo>
                <a:lnTo>
                  <a:pt x="48" y="166"/>
                </a:lnTo>
                <a:lnTo>
                  <a:pt x="48" y="160"/>
                </a:lnTo>
                <a:lnTo>
                  <a:pt x="53" y="160"/>
                </a:lnTo>
                <a:lnTo>
                  <a:pt x="60" y="160"/>
                </a:lnTo>
                <a:lnTo>
                  <a:pt x="65" y="160"/>
                </a:lnTo>
                <a:lnTo>
                  <a:pt x="71" y="160"/>
                </a:lnTo>
                <a:lnTo>
                  <a:pt x="78" y="160"/>
                </a:lnTo>
                <a:lnTo>
                  <a:pt x="83" y="160"/>
                </a:lnTo>
                <a:lnTo>
                  <a:pt x="89" y="160"/>
                </a:lnTo>
                <a:lnTo>
                  <a:pt x="95" y="160"/>
                </a:lnTo>
                <a:lnTo>
                  <a:pt x="101" y="160"/>
                </a:lnTo>
                <a:lnTo>
                  <a:pt x="107" y="155"/>
                </a:lnTo>
                <a:lnTo>
                  <a:pt x="113" y="155"/>
                </a:lnTo>
                <a:lnTo>
                  <a:pt x="119" y="155"/>
                </a:lnTo>
                <a:lnTo>
                  <a:pt x="131" y="155"/>
                </a:lnTo>
                <a:lnTo>
                  <a:pt x="143" y="155"/>
                </a:lnTo>
                <a:lnTo>
                  <a:pt x="143" y="148"/>
                </a:lnTo>
                <a:lnTo>
                  <a:pt x="149" y="148"/>
                </a:lnTo>
                <a:lnTo>
                  <a:pt x="143" y="148"/>
                </a:lnTo>
                <a:lnTo>
                  <a:pt x="149" y="148"/>
                </a:lnTo>
                <a:lnTo>
                  <a:pt x="149" y="143"/>
                </a:lnTo>
                <a:lnTo>
                  <a:pt x="154" y="143"/>
                </a:lnTo>
                <a:lnTo>
                  <a:pt x="154" y="137"/>
                </a:lnTo>
                <a:lnTo>
                  <a:pt x="154" y="143"/>
                </a:lnTo>
                <a:lnTo>
                  <a:pt x="154" y="137"/>
                </a:lnTo>
                <a:lnTo>
                  <a:pt x="161" y="137"/>
                </a:lnTo>
                <a:lnTo>
                  <a:pt x="161" y="131"/>
                </a:lnTo>
                <a:lnTo>
                  <a:pt x="161" y="125"/>
                </a:lnTo>
                <a:lnTo>
                  <a:pt x="161" y="131"/>
                </a:lnTo>
                <a:lnTo>
                  <a:pt x="161" y="125"/>
                </a:lnTo>
                <a:lnTo>
                  <a:pt x="167" y="125"/>
                </a:lnTo>
                <a:lnTo>
                  <a:pt x="167" y="131"/>
                </a:lnTo>
                <a:lnTo>
                  <a:pt x="172" y="131"/>
                </a:lnTo>
                <a:lnTo>
                  <a:pt x="172" y="125"/>
                </a:lnTo>
                <a:lnTo>
                  <a:pt x="178" y="125"/>
                </a:lnTo>
                <a:lnTo>
                  <a:pt x="185" y="125"/>
                </a:lnTo>
                <a:lnTo>
                  <a:pt x="185" y="131"/>
                </a:lnTo>
                <a:lnTo>
                  <a:pt x="185" y="125"/>
                </a:lnTo>
                <a:lnTo>
                  <a:pt x="185" y="131"/>
                </a:lnTo>
                <a:lnTo>
                  <a:pt x="190" y="131"/>
                </a:lnTo>
                <a:lnTo>
                  <a:pt x="190" y="125"/>
                </a:lnTo>
                <a:lnTo>
                  <a:pt x="196" y="125"/>
                </a:lnTo>
                <a:lnTo>
                  <a:pt x="196" y="131"/>
                </a:lnTo>
                <a:lnTo>
                  <a:pt x="196" y="125"/>
                </a:lnTo>
                <a:lnTo>
                  <a:pt x="203" y="125"/>
                </a:lnTo>
                <a:lnTo>
                  <a:pt x="196" y="125"/>
                </a:lnTo>
                <a:lnTo>
                  <a:pt x="196" y="120"/>
                </a:lnTo>
                <a:lnTo>
                  <a:pt x="196" y="125"/>
                </a:lnTo>
                <a:lnTo>
                  <a:pt x="203" y="125"/>
                </a:lnTo>
                <a:lnTo>
                  <a:pt x="203" y="120"/>
                </a:lnTo>
                <a:lnTo>
                  <a:pt x="208" y="120"/>
                </a:lnTo>
                <a:lnTo>
                  <a:pt x="208" y="125"/>
                </a:lnTo>
                <a:lnTo>
                  <a:pt x="214" y="125"/>
                </a:lnTo>
                <a:lnTo>
                  <a:pt x="214" y="131"/>
                </a:lnTo>
                <a:lnTo>
                  <a:pt x="214" y="125"/>
                </a:lnTo>
                <a:lnTo>
                  <a:pt x="220" y="125"/>
                </a:lnTo>
                <a:lnTo>
                  <a:pt x="220" y="131"/>
                </a:lnTo>
                <a:lnTo>
                  <a:pt x="220" y="125"/>
                </a:lnTo>
                <a:lnTo>
                  <a:pt x="226" y="125"/>
                </a:lnTo>
                <a:lnTo>
                  <a:pt x="226" y="120"/>
                </a:lnTo>
                <a:lnTo>
                  <a:pt x="226" y="115"/>
                </a:lnTo>
                <a:lnTo>
                  <a:pt x="226" y="120"/>
                </a:lnTo>
                <a:lnTo>
                  <a:pt x="232" y="120"/>
                </a:lnTo>
                <a:lnTo>
                  <a:pt x="232" y="115"/>
                </a:lnTo>
                <a:lnTo>
                  <a:pt x="226" y="115"/>
                </a:lnTo>
                <a:lnTo>
                  <a:pt x="232" y="115"/>
                </a:lnTo>
                <a:lnTo>
                  <a:pt x="232" y="108"/>
                </a:lnTo>
                <a:lnTo>
                  <a:pt x="237" y="108"/>
                </a:lnTo>
                <a:lnTo>
                  <a:pt x="232" y="108"/>
                </a:lnTo>
                <a:lnTo>
                  <a:pt x="237" y="108"/>
                </a:lnTo>
                <a:lnTo>
                  <a:pt x="244" y="108"/>
                </a:lnTo>
                <a:lnTo>
                  <a:pt x="244" y="103"/>
                </a:lnTo>
                <a:lnTo>
                  <a:pt x="244" y="108"/>
                </a:lnTo>
                <a:lnTo>
                  <a:pt x="250" y="108"/>
                </a:lnTo>
                <a:lnTo>
                  <a:pt x="250" y="103"/>
                </a:lnTo>
                <a:lnTo>
                  <a:pt x="250" y="108"/>
                </a:lnTo>
                <a:lnTo>
                  <a:pt x="250" y="103"/>
                </a:lnTo>
                <a:lnTo>
                  <a:pt x="255" y="103"/>
                </a:lnTo>
                <a:lnTo>
                  <a:pt x="250" y="103"/>
                </a:lnTo>
                <a:lnTo>
                  <a:pt x="255" y="103"/>
                </a:lnTo>
                <a:lnTo>
                  <a:pt x="255" y="97"/>
                </a:lnTo>
                <a:lnTo>
                  <a:pt x="261" y="97"/>
                </a:lnTo>
                <a:lnTo>
                  <a:pt x="261" y="103"/>
                </a:lnTo>
                <a:lnTo>
                  <a:pt x="268" y="103"/>
                </a:lnTo>
                <a:lnTo>
                  <a:pt x="268" y="97"/>
                </a:lnTo>
                <a:lnTo>
                  <a:pt x="273" y="97"/>
                </a:lnTo>
                <a:lnTo>
                  <a:pt x="273" y="91"/>
                </a:lnTo>
                <a:lnTo>
                  <a:pt x="273" y="85"/>
                </a:lnTo>
                <a:lnTo>
                  <a:pt x="279" y="85"/>
                </a:lnTo>
                <a:lnTo>
                  <a:pt x="279" y="80"/>
                </a:lnTo>
                <a:lnTo>
                  <a:pt x="286" y="74"/>
                </a:lnTo>
                <a:lnTo>
                  <a:pt x="286" y="80"/>
                </a:lnTo>
                <a:lnTo>
                  <a:pt x="286" y="74"/>
                </a:lnTo>
                <a:lnTo>
                  <a:pt x="286" y="80"/>
                </a:lnTo>
                <a:lnTo>
                  <a:pt x="286" y="74"/>
                </a:lnTo>
                <a:lnTo>
                  <a:pt x="291" y="74"/>
                </a:lnTo>
                <a:lnTo>
                  <a:pt x="297" y="74"/>
                </a:lnTo>
                <a:lnTo>
                  <a:pt x="297" y="68"/>
                </a:lnTo>
                <a:lnTo>
                  <a:pt x="297" y="74"/>
                </a:lnTo>
                <a:lnTo>
                  <a:pt x="297" y="68"/>
                </a:lnTo>
                <a:lnTo>
                  <a:pt x="303" y="68"/>
                </a:lnTo>
                <a:lnTo>
                  <a:pt x="297" y="74"/>
                </a:lnTo>
                <a:lnTo>
                  <a:pt x="303" y="74"/>
                </a:lnTo>
                <a:lnTo>
                  <a:pt x="303" y="68"/>
                </a:lnTo>
                <a:lnTo>
                  <a:pt x="309" y="68"/>
                </a:lnTo>
                <a:lnTo>
                  <a:pt x="309" y="63"/>
                </a:lnTo>
                <a:lnTo>
                  <a:pt x="309" y="68"/>
                </a:lnTo>
                <a:lnTo>
                  <a:pt x="309" y="63"/>
                </a:lnTo>
                <a:lnTo>
                  <a:pt x="315" y="63"/>
                </a:lnTo>
                <a:lnTo>
                  <a:pt x="321" y="63"/>
                </a:lnTo>
                <a:lnTo>
                  <a:pt x="321" y="57"/>
                </a:lnTo>
                <a:lnTo>
                  <a:pt x="321" y="63"/>
                </a:lnTo>
                <a:lnTo>
                  <a:pt x="321" y="57"/>
                </a:lnTo>
                <a:lnTo>
                  <a:pt x="327" y="57"/>
                </a:lnTo>
                <a:lnTo>
                  <a:pt x="333" y="57"/>
                </a:lnTo>
                <a:lnTo>
                  <a:pt x="339" y="57"/>
                </a:lnTo>
                <a:lnTo>
                  <a:pt x="339" y="51"/>
                </a:lnTo>
                <a:lnTo>
                  <a:pt x="344" y="51"/>
                </a:lnTo>
                <a:lnTo>
                  <a:pt x="344" y="63"/>
                </a:lnTo>
                <a:lnTo>
                  <a:pt x="344" y="68"/>
                </a:lnTo>
                <a:lnTo>
                  <a:pt x="339" y="68"/>
                </a:lnTo>
                <a:lnTo>
                  <a:pt x="344" y="68"/>
                </a:lnTo>
                <a:lnTo>
                  <a:pt x="339" y="68"/>
                </a:lnTo>
                <a:lnTo>
                  <a:pt x="339" y="74"/>
                </a:lnTo>
                <a:lnTo>
                  <a:pt x="339" y="80"/>
                </a:lnTo>
                <a:lnTo>
                  <a:pt x="339" y="91"/>
                </a:lnTo>
                <a:lnTo>
                  <a:pt x="344" y="91"/>
                </a:lnTo>
                <a:lnTo>
                  <a:pt x="344" y="97"/>
                </a:lnTo>
                <a:lnTo>
                  <a:pt x="344" y="103"/>
                </a:lnTo>
                <a:lnTo>
                  <a:pt x="344" y="108"/>
                </a:lnTo>
                <a:lnTo>
                  <a:pt x="344" y="115"/>
                </a:lnTo>
                <a:lnTo>
                  <a:pt x="344" y="120"/>
                </a:lnTo>
                <a:lnTo>
                  <a:pt x="344" y="125"/>
                </a:lnTo>
                <a:lnTo>
                  <a:pt x="344" y="131"/>
                </a:lnTo>
                <a:lnTo>
                  <a:pt x="344" y="137"/>
                </a:lnTo>
                <a:lnTo>
                  <a:pt x="344" y="143"/>
                </a:lnTo>
                <a:lnTo>
                  <a:pt x="351" y="143"/>
                </a:lnTo>
                <a:lnTo>
                  <a:pt x="357" y="143"/>
                </a:lnTo>
                <a:lnTo>
                  <a:pt x="369" y="143"/>
                </a:lnTo>
                <a:lnTo>
                  <a:pt x="375" y="143"/>
                </a:lnTo>
                <a:lnTo>
                  <a:pt x="380" y="143"/>
                </a:lnTo>
                <a:lnTo>
                  <a:pt x="386" y="143"/>
                </a:lnTo>
                <a:lnTo>
                  <a:pt x="393" y="143"/>
                </a:lnTo>
                <a:lnTo>
                  <a:pt x="411" y="143"/>
                </a:lnTo>
                <a:lnTo>
                  <a:pt x="416" y="143"/>
                </a:lnTo>
                <a:lnTo>
                  <a:pt x="416" y="148"/>
                </a:lnTo>
                <a:lnTo>
                  <a:pt x="422" y="148"/>
                </a:lnTo>
                <a:lnTo>
                  <a:pt x="427" y="148"/>
                </a:lnTo>
                <a:lnTo>
                  <a:pt x="434" y="148"/>
                </a:lnTo>
                <a:lnTo>
                  <a:pt x="440" y="148"/>
                </a:lnTo>
                <a:lnTo>
                  <a:pt x="445" y="148"/>
                </a:lnTo>
                <a:lnTo>
                  <a:pt x="458" y="148"/>
                </a:lnTo>
                <a:lnTo>
                  <a:pt x="463" y="148"/>
                </a:lnTo>
                <a:lnTo>
                  <a:pt x="469" y="148"/>
                </a:lnTo>
                <a:lnTo>
                  <a:pt x="476" y="148"/>
                </a:lnTo>
                <a:lnTo>
                  <a:pt x="481" y="148"/>
                </a:lnTo>
                <a:lnTo>
                  <a:pt x="487" y="148"/>
                </a:lnTo>
                <a:lnTo>
                  <a:pt x="494" y="148"/>
                </a:lnTo>
                <a:lnTo>
                  <a:pt x="505" y="148"/>
                </a:lnTo>
                <a:lnTo>
                  <a:pt x="512" y="148"/>
                </a:lnTo>
                <a:lnTo>
                  <a:pt x="517" y="148"/>
                </a:lnTo>
                <a:lnTo>
                  <a:pt x="523" y="148"/>
                </a:lnTo>
                <a:lnTo>
                  <a:pt x="529" y="148"/>
                </a:lnTo>
                <a:lnTo>
                  <a:pt x="535" y="148"/>
                </a:lnTo>
                <a:lnTo>
                  <a:pt x="541" y="148"/>
                </a:lnTo>
                <a:lnTo>
                  <a:pt x="547" y="148"/>
                </a:lnTo>
                <a:lnTo>
                  <a:pt x="553" y="148"/>
                </a:lnTo>
                <a:lnTo>
                  <a:pt x="559" y="148"/>
                </a:lnTo>
                <a:lnTo>
                  <a:pt x="565" y="148"/>
                </a:lnTo>
                <a:lnTo>
                  <a:pt x="570" y="148"/>
                </a:lnTo>
                <a:lnTo>
                  <a:pt x="577" y="148"/>
                </a:lnTo>
                <a:lnTo>
                  <a:pt x="583" y="148"/>
                </a:lnTo>
                <a:lnTo>
                  <a:pt x="588" y="148"/>
                </a:lnTo>
                <a:lnTo>
                  <a:pt x="595" y="148"/>
                </a:lnTo>
                <a:lnTo>
                  <a:pt x="601" y="148"/>
                </a:lnTo>
                <a:lnTo>
                  <a:pt x="606" y="148"/>
                </a:lnTo>
                <a:lnTo>
                  <a:pt x="612" y="148"/>
                </a:lnTo>
                <a:lnTo>
                  <a:pt x="619" y="148"/>
                </a:lnTo>
                <a:lnTo>
                  <a:pt x="624" y="148"/>
                </a:lnTo>
                <a:lnTo>
                  <a:pt x="630" y="148"/>
                </a:lnTo>
                <a:lnTo>
                  <a:pt x="637" y="148"/>
                </a:lnTo>
                <a:lnTo>
                  <a:pt x="642" y="148"/>
                </a:lnTo>
                <a:lnTo>
                  <a:pt x="648" y="148"/>
                </a:lnTo>
                <a:lnTo>
                  <a:pt x="648" y="143"/>
                </a:lnTo>
                <a:lnTo>
                  <a:pt x="648" y="137"/>
                </a:lnTo>
                <a:lnTo>
                  <a:pt x="648" y="125"/>
                </a:lnTo>
                <a:lnTo>
                  <a:pt x="648" y="115"/>
                </a:lnTo>
                <a:lnTo>
                  <a:pt x="648" y="108"/>
                </a:lnTo>
                <a:lnTo>
                  <a:pt x="653" y="103"/>
                </a:lnTo>
                <a:lnTo>
                  <a:pt x="653" y="97"/>
                </a:lnTo>
                <a:lnTo>
                  <a:pt x="653" y="91"/>
                </a:lnTo>
                <a:lnTo>
                  <a:pt x="653" y="85"/>
                </a:lnTo>
                <a:lnTo>
                  <a:pt x="660" y="80"/>
                </a:lnTo>
                <a:lnTo>
                  <a:pt x="660" y="74"/>
                </a:lnTo>
                <a:lnTo>
                  <a:pt x="666" y="74"/>
                </a:lnTo>
                <a:lnTo>
                  <a:pt x="666" y="68"/>
                </a:lnTo>
                <a:lnTo>
                  <a:pt x="671" y="63"/>
                </a:lnTo>
                <a:lnTo>
                  <a:pt x="678" y="63"/>
                </a:lnTo>
                <a:lnTo>
                  <a:pt x="684" y="63"/>
                </a:lnTo>
                <a:lnTo>
                  <a:pt x="689" y="63"/>
                </a:lnTo>
                <a:lnTo>
                  <a:pt x="695" y="63"/>
                </a:lnTo>
                <a:lnTo>
                  <a:pt x="702" y="63"/>
                </a:lnTo>
                <a:lnTo>
                  <a:pt x="707" y="63"/>
                </a:lnTo>
                <a:lnTo>
                  <a:pt x="713" y="68"/>
                </a:lnTo>
                <a:lnTo>
                  <a:pt x="720" y="68"/>
                </a:lnTo>
                <a:lnTo>
                  <a:pt x="720" y="63"/>
                </a:lnTo>
                <a:lnTo>
                  <a:pt x="720" y="57"/>
                </a:lnTo>
                <a:lnTo>
                  <a:pt x="720" y="51"/>
                </a:lnTo>
                <a:lnTo>
                  <a:pt x="720" y="40"/>
                </a:lnTo>
                <a:lnTo>
                  <a:pt x="720" y="34"/>
                </a:lnTo>
                <a:lnTo>
                  <a:pt x="720" y="28"/>
                </a:lnTo>
                <a:lnTo>
                  <a:pt x="720" y="23"/>
                </a:lnTo>
                <a:lnTo>
                  <a:pt x="720" y="16"/>
                </a:lnTo>
                <a:lnTo>
                  <a:pt x="725" y="16"/>
                </a:lnTo>
                <a:lnTo>
                  <a:pt x="725" y="11"/>
                </a:lnTo>
                <a:lnTo>
                  <a:pt x="731" y="11"/>
                </a:lnTo>
                <a:lnTo>
                  <a:pt x="731" y="5"/>
                </a:lnTo>
                <a:lnTo>
                  <a:pt x="737" y="5"/>
                </a:lnTo>
                <a:lnTo>
                  <a:pt x="737" y="0"/>
                </a:lnTo>
                <a:lnTo>
                  <a:pt x="743" y="0"/>
                </a:lnTo>
                <a:lnTo>
                  <a:pt x="749" y="0"/>
                </a:lnTo>
                <a:lnTo>
                  <a:pt x="731" y="796"/>
                </a:lnTo>
                <a:close/>
              </a:path>
            </a:pathLst>
          </a:cu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7" name="Freeform 10">
            <a:extLst>
              <a:ext uri="{FF2B5EF4-FFF2-40B4-BE49-F238E27FC236}">
                <a16:creationId xmlns:a16="http://schemas.microsoft.com/office/drawing/2014/main" id="{8C60BD8C-A3DB-4F93-A74E-14FDD20C9F4E}"/>
              </a:ext>
            </a:extLst>
          </p:cNvPr>
          <p:cNvSpPr>
            <a:spLocks/>
          </p:cNvSpPr>
          <p:nvPr/>
        </p:nvSpPr>
        <p:spPr bwMode="auto">
          <a:xfrm>
            <a:off x="4776788" y="3205163"/>
            <a:ext cx="1189037" cy="1327150"/>
          </a:xfrm>
          <a:custGeom>
            <a:avLst/>
            <a:gdLst>
              <a:gd name="T0" fmla="*/ 720 w 749"/>
              <a:gd name="T1" fmla="*/ 779 h 836"/>
              <a:gd name="T2" fmla="*/ 720 w 749"/>
              <a:gd name="T3" fmla="*/ 768 h 836"/>
              <a:gd name="T4" fmla="*/ 695 w 749"/>
              <a:gd name="T5" fmla="*/ 756 h 836"/>
              <a:gd name="T6" fmla="*/ 684 w 749"/>
              <a:gd name="T7" fmla="*/ 734 h 836"/>
              <a:gd name="T8" fmla="*/ 666 w 749"/>
              <a:gd name="T9" fmla="*/ 728 h 836"/>
              <a:gd name="T10" fmla="*/ 653 w 749"/>
              <a:gd name="T11" fmla="*/ 704 h 836"/>
              <a:gd name="T12" fmla="*/ 642 w 749"/>
              <a:gd name="T13" fmla="*/ 694 h 836"/>
              <a:gd name="T14" fmla="*/ 619 w 749"/>
              <a:gd name="T15" fmla="*/ 682 h 836"/>
              <a:gd name="T16" fmla="*/ 595 w 749"/>
              <a:gd name="T17" fmla="*/ 671 h 836"/>
              <a:gd name="T18" fmla="*/ 565 w 749"/>
              <a:gd name="T19" fmla="*/ 647 h 836"/>
              <a:gd name="T20" fmla="*/ 541 w 749"/>
              <a:gd name="T21" fmla="*/ 647 h 836"/>
              <a:gd name="T22" fmla="*/ 529 w 749"/>
              <a:gd name="T23" fmla="*/ 734 h 836"/>
              <a:gd name="T24" fmla="*/ 469 w 749"/>
              <a:gd name="T25" fmla="*/ 739 h 836"/>
              <a:gd name="T26" fmla="*/ 469 w 749"/>
              <a:gd name="T27" fmla="*/ 803 h 836"/>
              <a:gd name="T28" fmla="*/ 440 w 749"/>
              <a:gd name="T29" fmla="*/ 836 h 836"/>
              <a:gd name="T30" fmla="*/ 362 w 749"/>
              <a:gd name="T31" fmla="*/ 836 h 836"/>
              <a:gd name="T32" fmla="*/ 291 w 749"/>
              <a:gd name="T33" fmla="*/ 836 h 836"/>
              <a:gd name="T34" fmla="*/ 232 w 749"/>
              <a:gd name="T35" fmla="*/ 836 h 836"/>
              <a:gd name="T36" fmla="*/ 190 w 749"/>
              <a:gd name="T37" fmla="*/ 831 h 836"/>
              <a:gd name="T38" fmla="*/ 190 w 749"/>
              <a:gd name="T39" fmla="*/ 779 h 836"/>
              <a:gd name="T40" fmla="*/ 214 w 749"/>
              <a:gd name="T41" fmla="*/ 762 h 836"/>
              <a:gd name="T42" fmla="*/ 232 w 749"/>
              <a:gd name="T43" fmla="*/ 728 h 836"/>
              <a:gd name="T44" fmla="*/ 244 w 749"/>
              <a:gd name="T45" fmla="*/ 682 h 836"/>
              <a:gd name="T46" fmla="*/ 237 w 749"/>
              <a:gd name="T47" fmla="*/ 636 h 836"/>
              <a:gd name="T48" fmla="*/ 273 w 749"/>
              <a:gd name="T49" fmla="*/ 624 h 836"/>
              <a:gd name="T50" fmla="*/ 286 w 749"/>
              <a:gd name="T51" fmla="*/ 619 h 836"/>
              <a:gd name="T52" fmla="*/ 203 w 749"/>
              <a:gd name="T53" fmla="*/ 619 h 836"/>
              <a:gd name="T54" fmla="*/ 143 w 749"/>
              <a:gd name="T55" fmla="*/ 619 h 836"/>
              <a:gd name="T56" fmla="*/ 71 w 749"/>
              <a:gd name="T57" fmla="*/ 619 h 836"/>
              <a:gd name="T58" fmla="*/ 0 w 749"/>
              <a:gd name="T59" fmla="*/ 619 h 836"/>
              <a:gd name="T60" fmla="*/ 6 w 749"/>
              <a:gd name="T61" fmla="*/ 562 h 836"/>
              <a:gd name="T62" fmla="*/ 12 w 749"/>
              <a:gd name="T63" fmla="*/ 510 h 836"/>
              <a:gd name="T64" fmla="*/ 18 w 749"/>
              <a:gd name="T65" fmla="*/ 452 h 836"/>
              <a:gd name="T66" fmla="*/ 24 w 749"/>
              <a:gd name="T67" fmla="*/ 395 h 836"/>
              <a:gd name="T68" fmla="*/ 29 w 749"/>
              <a:gd name="T69" fmla="*/ 338 h 836"/>
              <a:gd name="T70" fmla="*/ 36 w 749"/>
              <a:gd name="T71" fmla="*/ 275 h 836"/>
              <a:gd name="T72" fmla="*/ 42 w 749"/>
              <a:gd name="T73" fmla="*/ 218 h 836"/>
              <a:gd name="T74" fmla="*/ 48 w 749"/>
              <a:gd name="T75" fmla="*/ 160 h 836"/>
              <a:gd name="T76" fmla="*/ 107 w 749"/>
              <a:gd name="T77" fmla="*/ 155 h 836"/>
              <a:gd name="T78" fmla="*/ 154 w 749"/>
              <a:gd name="T79" fmla="*/ 143 h 836"/>
              <a:gd name="T80" fmla="*/ 167 w 749"/>
              <a:gd name="T81" fmla="*/ 131 h 836"/>
              <a:gd name="T82" fmla="*/ 196 w 749"/>
              <a:gd name="T83" fmla="*/ 125 h 836"/>
              <a:gd name="T84" fmla="*/ 208 w 749"/>
              <a:gd name="T85" fmla="*/ 125 h 836"/>
              <a:gd name="T86" fmla="*/ 226 w 749"/>
              <a:gd name="T87" fmla="*/ 120 h 836"/>
              <a:gd name="T88" fmla="*/ 244 w 749"/>
              <a:gd name="T89" fmla="*/ 103 h 836"/>
              <a:gd name="T90" fmla="*/ 261 w 749"/>
              <a:gd name="T91" fmla="*/ 97 h 836"/>
              <a:gd name="T92" fmla="*/ 286 w 749"/>
              <a:gd name="T93" fmla="*/ 80 h 836"/>
              <a:gd name="T94" fmla="*/ 297 w 749"/>
              <a:gd name="T95" fmla="*/ 74 h 836"/>
              <a:gd name="T96" fmla="*/ 321 w 749"/>
              <a:gd name="T97" fmla="*/ 63 h 836"/>
              <a:gd name="T98" fmla="*/ 344 w 749"/>
              <a:gd name="T99" fmla="*/ 68 h 836"/>
              <a:gd name="T100" fmla="*/ 344 w 749"/>
              <a:gd name="T101" fmla="*/ 120 h 836"/>
              <a:gd name="T102" fmla="*/ 386 w 749"/>
              <a:gd name="T103" fmla="*/ 143 h 836"/>
              <a:gd name="T104" fmla="*/ 458 w 749"/>
              <a:gd name="T105" fmla="*/ 148 h 836"/>
              <a:gd name="T106" fmla="*/ 523 w 749"/>
              <a:gd name="T107" fmla="*/ 148 h 836"/>
              <a:gd name="T108" fmla="*/ 583 w 749"/>
              <a:gd name="T109" fmla="*/ 148 h 836"/>
              <a:gd name="T110" fmla="*/ 642 w 749"/>
              <a:gd name="T111" fmla="*/ 148 h 836"/>
              <a:gd name="T112" fmla="*/ 653 w 749"/>
              <a:gd name="T113" fmla="*/ 85 h 836"/>
              <a:gd name="T114" fmla="*/ 702 w 749"/>
              <a:gd name="T115" fmla="*/ 63 h 836"/>
              <a:gd name="T116" fmla="*/ 720 w 749"/>
              <a:gd name="T117" fmla="*/ 23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9" h="836">
                <a:moveTo>
                  <a:pt x="731" y="796"/>
                </a:moveTo>
                <a:lnTo>
                  <a:pt x="731" y="791"/>
                </a:lnTo>
                <a:lnTo>
                  <a:pt x="731" y="786"/>
                </a:lnTo>
                <a:lnTo>
                  <a:pt x="731" y="791"/>
                </a:lnTo>
                <a:lnTo>
                  <a:pt x="731" y="786"/>
                </a:lnTo>
                <a:lnTo>
                  <a:pt x="725" y="786"/>
                </a:lnTo>
                <a:lnTo>
                  <a:pt x="725" y="779"/>
                </a:lnTo>
                <a:lnTo>
                  <a:pt x="725" y="786"/>
                </a:lnTo>
                <a:lnTo>
                  <a:pt x="725" y="779"/>
                </a:lnTo>
                <a:lnTo>
                  <a:pt x="720" y="779"/>
                </a:lnTo>
                <a:lnTo>
                  <a:pt x="725" y="779"/>
                </a:lnTo>
                <a:lnTo>
                  <a:pt x="720" y="779"/>
                </a:lnTo>
                <a:lnTo>
                  <a:pt x="720" y="774"/>
                </a:lnTo>
                <a:lnTo>
                  <a:pt x="720" y="779"/>
                </a:lnTo>
                <a:lnTo>
                  <a:pt x="725" y="779"/>
                </a:lnTo>
                <a:lnTo>
                  <a:pt x="725" y="774"/>
                </a:lnTo>
                <a:lnTo>
                  <a:pt x="725" y="768"/>
                </a:lnTo>
                <a:lnTo>
                  <a:pt x="725" y="774"/>
                </a:lnTo>
                <a:lnTo>
                  <a:pt x="720" y="774"/>
                </a:lnTo>
                <a:lnTo>
                  <a:pt x="720" y="768"/>
                </a:lnTo>
                <a:lnTo>
                  <a:pt x="713" y="768"/>
                </a:lnTo>
                <a:lnTo>
                  <a:pt x="707" y="768"/>
                </a:lnTo>
                <a:lnTo>
                  <a:pt x="713" y="768"/>
                </a:lnTo>
                <a:lnTo>
                  <a:pt x="707" y="768"/>
                </a:lnTo>
                <a:lnTo>
                  <a:pt x="707" y="762"/>
                </a:lnTo>
                <a:lnTo>
                  <a:pt x="707" y="768"/>
                </a:lnTo>
                <a:lnTo>
                  <a:pt x="702" y="768"/>
                </a:lnTo>
                <a:lnTo>
                  <a:pt x="702" y="762"/>
                </a:lnTo>
                <a:lnTo>
                  <a:pt x="695" y="762"/>
                </a:lnTo>
                <a:lnTo>
                  <a:pt x="695" y="756"/>
                </a:lnTo>
                <a:lnTo>
                  <a:pt x="695" y="751"/>
                </a:lnTo>
                <a:lnTo>
                  <a:pt x="689" y="751"/>
                </a:lnTo>
                <a:lnTo>
                  <a:pt x="689" y="746"/>
                </a:lnTo>
                <a:lnTo>
                  <a:pt x="684" y="746"/>
                </a:lnTo>
                <a:lnTo>
                  <a:pt x="684" y="739"/>
                </a:lnTo>
                <a:lnTo>
                  <a:pt x="689" y="739"/>
                </a:lnTo>
                <a:lnTo>
                  <a:pt x="689" y="734"/>
                </a:lnTo>
                <a:lnTo>
                  <a:pt x="684" y="734"/>
                </a:lnTo>
                <a:lnTo>
                  <a:pt x="684" y="728"/>
                </a:lnTo>
                <a:lnTo>
                  <a:pt x="684" y="734"/>
                </a:lnTo>
                <a:lnTo>
                  <a:pt x="684" y="728"/>
                </a:lnTo>
                <a:lnTo>
                  <a:pt x="678" y="728"/>
                </a:lnTo>
                <a:lnTo>
                  <a:pt x="678" y="734"/>
                </a:lnTo>
                <a:lnTo>
                  <a:pt x="678" y="728"/>
                </a:lnTo>
                <a:lnTo>
                  <a:pt x="671" y="728"/>
                </a:lnTo>
                <a:lnTo>
                  <a:pt x="678" y="728"/>
                </a:lnTo>
                <a:lnTo>
                  <a:pt x="671" y="728"/>
                </a:lnTo>
                <a:lnTo>
                  <a:pt x="671" y="734"/>
                </a:lnTo>
                <a:lnTo>
                  <a:pt x="671" y="728"/>
                </a:lnTo>
                <a:lnTo>
                  <a:pt x="666" y="728"/>
                </a:lnTo>
                <a:lnTo>
                  <a:pt x="671" y="728"/>
                </a:lnTo>
                <a:lnTo>
                  <a:pt x="666" y="728"/>
                </a:lnTo>
                <a:lnTo>
                  <a:pt x="671" y="728"/>
                </a:lnTo>
                <a:lnTo>
                  <a:pt x="666" y="728"/>
                </a:lnTo>
                <a:lnTo>
                  <a:pt x="666" y="722"/>
                </a:lnTo>
                <a:lnTo>
                  <a:pt x="666" y="716"/>
                </a:lnTo>
                <a:lnTo>
                  <a:pt x="660" y="716"/>
                </a:lnTo>
                <a:lnTo>
                  <a:pt x="653" y="716"/>
                </a:lnTo>
                <a:lnTo>
                  <a:pt x="653" y="711"/>
                </a:lnTo>
                <a:lnTo>
                  <a:pt x="653" y="704"/>
                </a:lnTo>
                <a:lnTo>
                  <a:pt x="648" y="704"/>
                </a:lnTo>
                <a:lnTo>
                  <a:pt x="653" y="704"/>
                </a:lnTo>
                <a:lnTo>
                  <a:pt x="648" y="704"/>
                </a:lnTo>
                <a:lnTo>
                  <a:pt x="648" y="699"/>
                </a:lnTo>
                <a:lnTo>
                  <a:pt x="642" y="699"/>
                </a:lnTo>
                <a:lnTo>
                  <a:pt x="648" y="699"/>
                </a:lnTo>
                <a:lnTo>
                  <a:pt x="642" y="699"/>
                </a:lnTo>
                <a:lnTo>
                  <a:pt x="642" y="694"/>
                </a:lnTo>
                <a:lnTo>
                  <a:pt x="642" y="699"/>
                </a:lnTo>
                <a:lnTo>
                  <a:pt x="642" y="694"/>
                </a:lnTo>
                <a:lnTo>
                  <a:pt x="637" y="694"/>
                </a:lnTo>
                <a:lnTo>
                  <a:pt x="630" y="694"/>
                </a:lnTo>
                <a:lnTo>
                  <a:pt x="624" y="694"/>
                </a:lnTo>
                <a:lnTo>
                  <a:pt x="619" y="694"/>
                </a:lnTo>
                <a:lnTo>
                  <a:pt x="624" y="694"/>
                </a:lnTo>
                <a:lnTo>
                  <a:pt x="619" y="694"/>
                </a:lnTo>
                <a:lnTo>
                  <a:pt x="619" y="688"/>
                </a:lnTo>
                <a:lnTo>
                  <a:pt x="619" y="682"/>
                </a:lnTo>
                <a:lnTo>
                  <a:pt x="612" y="682"/>
                </a:lnTo>
                <a:lnTo>
                  <a:pt x="619" y="682"/>
                </a:lnTo>
                <a:lnTo>
                  <a:pt x="612" y="682"/>
                </a:lnTo>
                <a:lnTo>
                  <a:pt x="612" y="676"/>
                </a:lnTo>
                <a:lnTo>
                  <a:pt x="606" y="676"/>
                </a:lnTo>
                <a:lnTo>
                  <a:pt x="606" y="671"/>
                </a:lnTo>
                <a:lnTo>
                  <a:pt x="606" y="664"/>
                </a:lnTo>
                <a:lnTo>
                  <a:pt x="606" y="671"/>
                </a:lnTo>
                <a:lnTo>
                  <a:pt x="601" y="671"/>
                </a:lnTo>
                <a:lnTo>
                  <a:pt x="601" y="664"/>
                </a:lnTo>
                <a:lnTo>
                  <a:pt x="601" y="671"/>
                </a:lnTo>
                <a:lnTo>
                  <a:pt x="595" y="671"/>
                </a:lnTo>
                <a:lnTo>
                  <a:pt x="595" y="664"/>
                </a:lnTo>
                <a:lnTo>
                  <a:pt x="588" y="664"/>
                </a:lnTo>
                <a:lnTo>
                  <a:pt x="588" y="659"/>
                </a:lnTo>
                <a:lnTo>
                  <a:pt x="583" y="659"/>
                </a:lnTo>
                <a:lnTo>
                  <a:pt x="577" y="654"/>
                </a:lnTo>
                <a:lnTo>
                  <a:pt x="577" y="647"/>
                </a:lnTo>
                <a:lnTo>
                  <a:pt x="570" y="647"/>
                </a:lnTo>
                <a:lnTo>
                  <a:pt x="565" y="647"/>
                </a:lnTo>
                <a:lnTo>
                  <a:pt x="565" y="654"/>
                </a:lnTo>
                <a:lnTo>
                  <a:pt x="565" y="647"/>
                </a:lnTo>
                <a:lnTo>
                  <a:pt x="565" y="654"/>
                </a:lnTo>
                <a:lnTo>
                  <a:pt x="565" y="647"/>
                </a:lnTo>
                <a:lnTo>
                  <a:pt x="565" y="654"/>
                </a:lnTo>
                <a:lnTo>
                  <a:pt x="559" y="654"/>
                </a:lnTo>
                <a:lnTo>
                  <a:pt x="559" y="647"/>
                </a:lnTo>
                <a:lnTo>
                  <a:pt x="559" y="654"/>
                </a:lnTo>
                <a:lnTo>
                  <a:pt x="559" y="647"/>
                </a:lnTo>
                <a:lnTo>
                  <a:pt x="553" y="647"/>
                </a:lnTo>
                <a:lnTo>
                  <a:pt x="547" y="647"/>
                </a:lnTo>
                <a:lnTo>
                  <a:pt x="541" y="647"/>
                </a:lnTo>
                <a:lnTo>
                  <a:pt x="535" y="647"/>
                </a:lnTo>
                <a:lnTo>
                  <a:pt x="529" y="654"/>
                </a:lnTo>
                <a:lnTo>
                  <a:pt x="529" y="659"/>
                </a:lnTo>
                <a:lnTo>
                  <a:pt x="529" y="664"/>
                </a:lnTo>
                <a:lnTo>
                  <a:pt x="529" y="688"/>
                </a:lnTo>
                <a:lnTo>
                  <a:pt x="529" y="699"/>
                </a:lnTo>
                <a:lnTo>
                  <a:pt x="529" y="704"/>
                </a:lnTo>
                <a:lnTo>
                  <a:pt x="529" y="711"/>
                </a:lnTo>
                <a:lnTo>
                  <a:pt x="529" y="728"/>
                </a:lnTo>
                <a:lnTo>
                  <a:pt x="529" y="734"/>
                </a:lnTo>
                <a:lnTo>
                  <a:pt x="529" y="739"/>
                </a:lnTo>
                <a:lnTo>
                  <a:pt x="523" y="739"/>
                </a:lnTo>
                <a:lnTo>
                  <a:pt x="517" y="739"/>
                </a:lnTo>
                <a:lnTo>
                  <a:pt x="512" y="739"/>
                </a:lnTo>
                <a:lnTo>
                  <a:pt x="505" y="739"/>
                </a:lnTo>
                <a:lnTo>
                  <a:pt x="499" y="739"/>
                </a:lnTo>
                <a:lnTo>
                  <a:pt x="494" y="739"/>
                </a:lnTo>
                <a:lnTo>
                  <a:pt x="481" y="739"/>
                </a:lnTo>
                <a:lnTo>
                  <a:pt x="476" y="739"/>
                </a:lnTo>
                <a:lnTo>
                  <a:pt x="469" y="739"/>
                </a:lnTo>
                <a:lnTo>
                  <a:pt x="469" y="746"/>
                </a:lnTo>
                <a:lnTo>
                  <a:pt x="469" y="751"/>
                </a:lnTo>
                <a:lnTo>
                  <a:pt x="469" y="756"/>
                </a:lnTo>
                <a:lnTo>
                  <a:pt x="469" y="762"/>
                </a:lnTo>
                <a:lnTo>
                  <a:pt x="469" y="768"/>
                </a:lnTo>
                <a:lnTo>
                  <a:pt x="469" y="774"/>
                </a:lnTo>
                <a:lnTo>
                  <a:pt x="469" y="779"/>
                </a:lnTo>
                <a:lnTo>
                  <a:pt x="469" y="786"/>
                </a:lnTo>
                <a:lnTo>
                  <a:pt x="469" y="791"/>
                </a:lnTo>
                <a:lnTo>
                  <a:pt x="469" y="803"/>
                </a:lnTo>
                <a:lnTo>
                  <a:pt x="469" y="808"/>
                </a:lnTo>
                <a:lnTo>
                  <a:pt x="469" y="814"/>
                </a:lnTo>
                <a:lnTo>
                  <a:pt x="469" y="819"/>
                </a:lnTo>
                <a:lnTo>
                  <a:pt x="469" y="826"/>
                </a:lnTo>
                <a:lnTo>
                  <a:pt x="463" y="826"/>
                </a:lnTo>
                <a:lnTo>
                  <a:pt x="458" y="826"/>
                </a:lnTo>
                <a:lnTo>
                  <a:pt x="445" y="826"/>
                </a:lnTo>
                <a:lnTo>
                  <a:pt x="440" y="826"/>
                </a:lnTo>
                <a:lnTo>
                  <a:pt x="440" y="831"/>
                </a:lnTo>
                <a:lnTo>
                  <a:pt x="440" y="836"/>
                </a:lnTo>
                <a:lnTo>
                  <a:pt x="434" y="836"/>
                </a:lnTo>
                <a:lnTo>
                  <a:pt x="427" y="836"/>
                </a:lnTo>
                <a:lnTo>
                  <a:pt x="416" y="836"/>
                </a:lnTo>
                <a:lnTo>
                  <a:pt x="411" y="836"/>
                </a:lnTo>
                <a:lnTo>
                  <a:pt x="404" y="836"/>
                </a:lnTo>
                <a:lnTo>
                  <a:pt x="393" y="836"/>
                </a:lnTo>
                <a:lnTo>
                  <a:pt x="386" y="836"/>
                </a:lnTo>
                <a:lnTo>
                  <a:pt x="375" y="836"/>
                </a:lnTo>
                <a:lnTo>
                  <a:pt x="369" y="836"/>
                </a:lnTo>
                <a:lnTo>
                  <a:pt x="362" y="836"/>
                </a:lnTo>
                <a:lnTo>
                  <a:pt x="357" y="836"/>
                </a:lnTo>
                <a:lnTo>
                  <a:pt x="344" y="836"/>
                </a:lnTo>
                <a:lnTo>
                  <a:pt x="339" y="836"/>
                </a:lnTo>
                <a:lnTo>
                  <a:pt x="333" y="836"/>
                </a:lnTo>
                <a:lnTo>
                  <a:pt x="327" y="836"/>
                </a:lnTo>
                <a:lnTo>
                  <a:pt x="321" y="836"/>
                </a:lnTo>
                <a:lnTo>
                  <a:pt x="315" y="836"/>
                </a:lnTo>
                <a:lnTo>
                  <a:pt x="309" y="836"/>
                </a:lnTo>
                <a:lnTo>
                  <a:pt x="303" y="836"/>
                </a:lnTo>
                <a:lnTo>
                  <a:pt x="291" y="836"/>
                </a:lnTo>
                <a:lnTo>
                  <a:pt x="286" y="836"/>
                </a:lnTo>
                <a:lnTo>
                  <a:pt x="279" y="836"/>
                </a:lnTo>
                <a:lnTo>
                  <a:pt x="273" y="836"/>
                </a:lnTo>
                <a:lnTo>
                  <a:pt x="268" y="836"/>
                </a:lnTo>
                <a:lnTo>
                  <a:pt x="261" y="836"/>
                </a:lnTo>
                <a:lnTo>
                  <a:pt x="255" y="836"/>
                </a:lnTo>
                <a:lnTo>
                  <a:pt x="250" y="836"/>
                </a:lnTo>
                <a:lnTo>
                  <a:pt x="244" y="836"/>
                </a:lnTo>
                <a:lnTo>
                  <a:pt x="237" y="836"/>
                </a:lnTo>
                <a:lnTo>
                  <a:pt x="232" y="836"/>
                </a:lnTo>
                <a:lnTo>
                  <a:pt x="226" y="836"/>
                </a:lnTo>
                <a:lnTo>
                  <a:pt x="220" y="836"/>
                </a:lnTo>
                <a:lnTo>
                  <a:pt x="214" y="836"/>
                </a:lnTo>
                <a:lnTo>
                  <a:pt x="208" y="836"/>
                </a:lnTo>
                <a:lnTo>
                  <a:pt x="203" y="836"/>
                </a:lnTo>
                <a:lnTo>
                  <a:pt x="203" y="831"/>
                </a:lnTo>
                <a:lnTo>
                  <a:pt x="196" y="831"/>
                </a:lnTo>
                <a:lnTo>
                  <a:pt x="196" y="826"/>
                </a:lnTo>
                <a:lnTo>
                  <a:pt x="190" y="826"/>
                </a:lnTo>
                <a:lnTo>
                  <a:pt x="190" y="831"/>
                </a:lnTo>
                <a:lnTo>
                  <a:pt x="185" y="831"/>
                </a:lnTo>
                <a:lnTo>
                  <a:pt x="178" y="826"/>
                </a:lnTo>
                <a:lnTo>
                  <a:pt x="178" y="819"/>
                </a:lnTo>
                <a:lnTo>
                  <a:pt x="178" y="814"/>
                </a:lnTo>
                <a:lnTo>
                  <a:pt x="178" y="808"/>
                </a:lnTo>
                <a:lnTo>
                  <a:pt x="178" y="803"/>
                </a:lnTo>
                <a:lnTo>
                  <a:pt x="178" y="796"/>
                </a:lnTo>
                <a:lnTo>
                  <a:pt x="178" y="791"/>
                </a:lnTo>
                <a:lnTo>
                  <a:pt x="190" y="786"/>
                </a:lnTo>
                <a:lnTo>
                  <a:pt x="190" y="779"/>
                </a:lnTo>
                <a:lnTo>
                  <a:pt x="196" y="779"/>
                </a:lnTo>
                <a:lnTo>
                  <a:pt x="203" y="786"/>
                </a:lnTo>
                <a:lnTo>
                  <a:pt x="208" y="786"/>
                </a:lnTo>
                <a:lnTo>
                  <a:pt x="208" y="779"/>
                </a:lnTo>
                <a:lnTo>
                  <a:pt x="214" y="779"/>
                </a:lnTo>
                <a:lnTo>
                  <a:pt x="214" y="774"/>
                </a:lnTo>
                <a:lnTo>
                  <a:pt x="220" y="774"/>
                </a:lnTo>
                <a:lnTo>
                  <a:pt x="220" y="768"/>
                </a:lnTo>
                <a:lnTo>
                  <a:pt x="220" y="762"/>
                </a:lnTo>
                <a:lnTo>
                  <a:pt x="214" y="762"/>
                </a:lnTo>
                <a:lnTo>
                  <a:pt x="214" y="756"/>
                </a:lnTo>
                <a:lnTo>
                  <a:pt x="220" y="756"/>
                </a:lnTo>
                <a:lnTo>
                  <a:pt x="220" y="751"/>
                </a:lnTo>
                <a:lnTo>
                  <a:pt x="220" y="746"/>
                </a:lnTo>
                <a:lnTo>
                  <a:pt x="220" y="739"/>
                </a:lnTo>
                <a:lnTo>
                  <a:pt x="226" y="734"/>
                </a:lnTo>
                <a:lnTo>
                  <a:pt x="226" y="728"/>
                </a:lnTo>
                <a:lnTo>
                  <a:pt x="232" y="728"/>
                </a:lnTo>
                <a:lnTo>
                  <a:pt x="232" y="734"/>
                </a:lnTo>
                <a:lnTo>
                  <a:pt x="232" y="728"/>
                </a:lnTo>
                <a:lnTo>
                  <a:pt x="237" y="728"/>
                </a:lnTo>
                <a:lnTo>
                  <a:pt x="237" y="722"/>
                </a:lnTo>
                <a:lnTo>
                  <a:pt x="237" y="716"/>
                </a:lnTo>
                <a:lnTo>
                  <a:pt x="237" y="711"/>
                </a:lnTo>
                <a:lnTo>
                  <a:pt x="244" y="711"/>
                </a:lnTo>
                <a:lnTo>
                  <a:pt x="244" y="704"/>
                </a:lnTo>
                <a:lnTo>
                  <a:pt x="244" y="699"/>
                </a:lnTo>
                <a:lnTo>
                  <a:pt x="237" y="694"/>
                </a:lnTo>
                <a:lnTo>
                  <a:pt x="237" y="688"/>
                </a:lnTo>
                <a:lnTo>
                  <a:pt x="244" y="682"/>
                </a:lnTo>
                <a:lnTo>
                  <a:pt x="244" y="676"/>
                </a:lnTo>
                <a:lnTo>
                  <a:pt x="237" y="671"/>
                </a:lnTo>
                <a:lnTo>
                  <a:pt x="237" y="664"/>
                </a:lnTo>
                <a:lnTo>
                  <a:pt x="244" y="659"/>
                </a:lnTo>
                <a:lnTo>
                  <a:pt x="244" y="654"/>
                </a:lnTo>
                <a:lnTo>
                  <a:pt x="237" y="647"/>
                </a:lnTo>
                <a:lnTo>
                  <a:pt x="232" y="647"/>
                </a:lnTo>
                <a:lnTo>
                  <a:pt x="232" y="642"/>
                </a:lnTo>
                <a:lnTo>
                  <a:pt x="237" y="642"/>
                </a:lnTo>
                <a:lnTo>
                  <a:pt x="237" y="636"/>
                </a:lnTo>
                <a:lnTo>
                  <a:pt x="244" y="636"/>
                </a:lnTo>
                <a:lnTo>
                  <a:pt x="244" y="631"/>
                </a:lnTo>
                <a:lnTo>
                  <a:pt x="250" y="631"/>
                </a:lnTo>
                <a:lnTo>
                  <a:pt x="255" y="631"/>
                </a:lnTo>
                <a:lnTo>
                  <a:pt x="255" y="624"/>
                </a:lnTo>
                <a:lnTo>
                  <a:pt x="261" y="619"/>
                </a:lnTo>
                <a:lnTo>
                  <a:pt x="261" y="624"/>
                </a:lnTo>
                <a:lnTo>
                  <a:pt x="268" y="624"/>
                </a:lnTo>
                <a:lnTo>
                  <a:pt x="268" y="631"/>
                </a:lnTo>
                <a:lnTo>
                  <a:pt x="273" y="624"/>
                </a:lnTo>
                <a:lnTo>
                  <a:pt x="279" y="624"/>
                </a:lnTo>
                <a:lnTo>
                  <a:pt x="286" y="624"/>
                </a:lnTo>
                <a:lnTo>
                  <a:pt x="286" y="631"/>
                </a:lnTo>
                <a:lnTo>
                  <a:pt x="279" y="636"/>
                </a:lnTo>
                <a:lnTo>
                  <a:pt x="286" y="636"/>
                </a:lnTo>
                <a:lnTo>
                  <a:pt x="291" y="636"/>
                </a:lnTo>
                <a:lnTo>
                  <a:pt x="286" y="631"/>
                </a:lnTo>
                <a:lnTo>
                  <a:pt x="286" y="624"/>
                </a:lnTo>
                <a:lnTo>
                  <a:pt x="291" y="619"/>
                </a:lnTo>
                <a:lnTo>
                  <a:pt x="286" y="619"/>
                </a:lnTo>
                <a:lnTo>
                  <a:pt x="268" y="619"/>
                </a:lnTo>
                <a:lnTo>
                  <a:pt x="261" y="619"/>
                </a:lnTo>
                <a:lnTo>
                  <a:pt x="255" y="619"/>
                </a:lnTo>
                <a:lnTo>
                  <a:pt x="250" y="619"/>
                </a:lnTo>
                <a:lnTo>
                  <a:pt x="244" y="619"/>
                </a:lnTo>
                <a:lnTo>
                  <a:pt x="237" y="619"/>
                </a:lnTo>
                <a:lnTo>
                  <a:pt x="220" y="619"/>
                </a:lnTo>
                <a:lnTo>
                  <a:pt x="214" y="619"/>
                </a:lnTo>
                <a:lnTo>
                  <a:pt x="208" y="619"/>
                </a:lnTo>
                <a:lnTo>
                  <a:pt x="203" y="619"/>
                </a:lnTo>
                <a:lnTo>
                  <a:pt x="196" y="619"/>
                </a:lnTo>
                <a:lnTo>
                  <a:pt x="190" y="619"/>
                </a:lnTo>
                <a:lnTo>
                  <a:pt x="185" y="619"/>
                </a:lnTo>
                <a:lnTo>
                  <a:pt x="178" y="619"/>
                </a:lnTo>
                <a:lnTo>
                  <a:pt x="172" y="619"/>
                </a:lnTo>
                <a:lnTo>
                  <a:pt x="167" y="619"/>
                </a:lnTo>
                <a:lnTo>
                  <a:pt x="161" y="619"/>
                </a:lnTo>
                <a:lnTo>
                  <a:pt x="154" y="619"/>
                </a:lnTo>
                <a:lnTo>
                  <a:pt x="149" y="619"/>
                </a:lnTo>
                <a:lnTo>
                  <a:pt x="143" y="619"/>
                </a:lnTo>
                <a:lnTo>
                  <a:pt x="136" y="619"/>
                </a:lnTo>
                <a:lnTo>
                  <a:pt x="131" y="619"/>
                </a:lnTo>
                <a:lnTo>
                  <a:pt x="125" y="619"/>
                </a:lnTo>
                <a:lnTo>
                  <a:pt x="113" y="619"/>
                </a:lnTo>
                <a:lnTo>
                  <a:pt x="107" y="619"/>
                </a:lnTo>
                <a:lnTo>
                  <a:pt x="101" y="619"/>
                </a:lnTo>
                <a:lnTo>
                  <a:pt x="95" y="619"/>
                </a:lnTo>
                <a:lnTo>
                  <a:pt x="89" y="619"/>
                </a:lnTo>
                <a:lnTo>
                  <a:pt x="83" y="619"/>
                </a:lnTo>
                <a:lnTo>
                  <a:pt x="71" y="619"/>
                </a:lnTo>
                <a:lnTo>
                  <a:pt x="60" y="619"/>
                </a:lnTo>
                <a:lnTo>
                  <a:pt x="53" y="619"/>
                </a:lnTo>
                <a:lnTo>
                  <a:pt x="48" y="619"/>
                </a:lnTo>
                <a:lnTo>
                  <a:pt x="42" y="619"/>
                </a:lnTo>
                <a:lnTo>
                  <a:pt x="36" y="619"/>
                </a:lnTo>
                <a:lnTo>
                  <a:pt x="29" y="619"/>
                </a:lnTo>
                <a:lnTo>
                  <a:pt x="24" y="619"/>
                </a:lnTo>
                <a:lnTo>
                  <a:pt x="18" y="619"/>
                </a:lnTo>
                <a:lnTo>
                  <a:pt x="12" y="619"/>
                </a:lnTo>
                <a:lnTo>
                  <a:pt x="0" y="619"/>
                </a:lnTo>
                <a:lnTo>
                  <a:pt x="0" y="607"/>
                </a:lnTo>
                <a:lnTo>
                  <a:pt x="0" y="602"/>
                </a:lnTo>
                <a:lnTo>
                  <a:pt x="0" y="596"/>
                </a:lnTo>
                <a:lnTo>
                  <a:pt x="0" y="590"/>
                </a:lnTo>
                <a:lnTo>
                  <a:pt x="0" y="584"/>
                </a:lnTo>
                <a:lnTo>
                  <a:pt x="0" y="579"/>
                </a:lnTo>
                <a:lnTo>
                  <a:pt x="6" y="579"/>
                </a:lnTo>
                <a:lnTo>
                  <a:pt x="6" y="573"/>
                </a:lnTo>
                <a:lnTo>
                  <a:pt x="6" y="567"/>
                </a:lnTo>
                <a:lnTo>
                  <a:pt x="6" y="562"/>
                </a:lnTo>
                <a:lnTo>
                  <a:pt x="6" y="556"/>
                </a:lnTo>
                <a:lnTo>
                  <a:pt x="6" y="550"/>
                </a:lnTo>
                <a:lnTo>
                  <a:pt x="6" y="544"/>
                </a:lnTo>
                <a:lnTo>
                  <a:pt x="6" y="539"/>
                </a:lnTo>
                <a:lnTo>
                  <a:pt x="6" y="532"/>
                </a:lnTo>
                <a:lnTo>
                  <a:pt x="6" y="527"/>
                </a:lnTo>
                <a:lnTo>
                  <a:pt x="12" y="527"/>
                </a:lnTo>
                <a:lnTo>
                  <a:pt x="12" y="522"/>
                </a:lnTo>
                <a:lnTo>
                  <a:pt x="12" y="516"/>
                </a:lnTo>
                <a:lnTo>
                  <a:pt x="12" y="510"/>
                </a:lnTo>
                <a:lnTo>
                  <a:pt x="12" y="504"/>
                </a:lnTo>
                <a:lnTo>
                  <a:pt x="12" y="499"/>
                </a:lnTo>
                <a:lnTo>
                  <a:pt x="12" y="492"/>
                </a:lnTo>
                <a:lnTo>
                  <a:pt x="12" y="487"/>
                </a:lnTo>
                <a:lnTo>
                  <a:pt x="12" y="482"/>
                </a:lnTo>
                <a:lnTo>
                  <a:pt x="12" y="475"/>
                </a:lnTo>
                <a:lnTo>
                  <a:pt x="12" y="470"/>
                </a:lnTo>
                <a:lnTo>
                  <a:pt x="18" y="464"/>
                </a:lnTo>
                <a:lnTo>
                  <a:pt x="18" y="459"/>
                </a:lnTo>
                <a:lnTo>
                  <a:pt x="18" y="452"/>
                </a:lnTo>
                <a:lnTo>
                  <a:pt x="18" y="447"/>
                </a:lnTo>
                <a:lnTo>
                  <a:pt x="18" y="441"/>
                </a:lnTo>
                <a:lnTo>
                  <a:pt x="18" y="435"/>
                </a:lnTo>
                <a:lnTo>
                  <a:pt x="18" y="430"/>
                </a:lnTo>
                <a:lnTo>
                  <a:pt x="18" y="424"/>
                </a:lnTo>
                <a:lnTo>
                  <a:pt x="18" y="418"/>
                </a:lnTo>
                <a:lnTo>
                  <a:pt x="18" y="412"/>
                </a:lnTo>
                <a:lnTo>
                  <a:pt x="24" y="407"/>
                </a:lnTo>
                <a:lnTo>
                  <a:pt x="24" y="401"/>
                </a:lnTo>
                <a:lnTo>
                  <a:pt x="24" y="395"/>
                </a:lnTo>
                <a:lnTo>
                  <a:pt x="24" y="390"/>
                </a:lnTo>
                <a:lnTo>
                  <a:pt x="24" y="384"/>
                </a:lnTo>
                <a:lnTo>
                  <a:pt x="24" y="378"/>
                </a:lnTo>
                <a:lnTo>
                  <a:pt x="24" y="372"/>
                </a:lnTo>
                <a:lnTo>
                  <a:pt x="24" y="367"/>
                </a:lnTo>
                <a:lnTo>
                  <a:pt x="24" y="360"/>
                </a:lnTo>
                <a:lnTo>
                  <a:pt x="24" y="355"/>
                </a:lnTo>
                <a:lnTo>
                  <a:pt x="24" y="349"/>
                </a:lnTo>
                <a:lnTo>
                  <a:pt x="29" y="349"/>
                </a:lnTo>
                <a:lnTo>
                  <a:pt x="29" y="338"/>
                </a:lnTo>
                <a:lnTo>
                  <a:pt x="29" y="332"/>
                </a:lnTo>
                <a:lnTo>
                  <a:pt x="29" y="327"/>
                </a:lnTo>
                <a:lnTo>
                  <a:pt x="29" y="320"/>
                </a:lnTo>
                <a:lnTo>
                  <a:pt x="29" y="315"/>
                </a:lnTo>
                <a:lnTo>
                  <a:pt x="29" y="303"/>
                </a:lnTo>
                <a:lnTo>
                  <a:pt x="29" y="298"/>
                </a:lnTo>
                <a:lnTo>
                  <a:pt x="29" y="292"/>
                </a:lnTo>
                <a:lnTo>
                  <a:pt x="36" y="287"/>
                </a:lnTo>
                <a:lnTo>
                  <a:pt x="36" y="280"/>
                </a:lnTo>
                <a:lnTo>
                  <a:pt x="36" y="275"/>
                </a:lnTo>
                <a:lnTo>
                  <a:pt x="36" y="269"/>
                </a:lnTo>
                <a:lnTo>
                  <a:pt x="36" y="263"/>
                </a:lnTo>
                <a:lnTo>
                  <a:pt x="36" y="258"/>
                </a:lnTo>
                <a:lnTo>
                  <a:pt x="36" y="252"/>
                </a:lnTo>
                <a:lnTo>
                  <a:pt x="36" y="246"/>
                </a:lnTo>
                <a:lnTo>
                  <a:pt x="36" y="240"/>
                </a:lnTo>
                <a:lnTo>
                  <a:pt x="36" y="235"/>
                </a:lnTo>
                <a:lnTo>
                  <a:pt x="42" y="229"/>
                </a:lnTo>
                <a:lnTo>
                  <a:pt x="42" y="223"/>
                </a:lnTo>
                <a:lnTo>
                  <a:pt x="42" y="218"/>
                </a:lnTo>
                <a:lnTo>
                  <a:pt x="42" y="212"/>
                </a:lnTo>
                <a:lnTo>
                  <a:pt x="42" y="206"/>
                </a:lnTo>
                <a:lnTo>
                  <a:pt x="42" y="200"/>
                </a:lnTo>
                <a:lnTo>
                  <a:pt x="42" y="188"/>
                </a:lnTo>
                <a:lnTo>
                  <a:pt x="42" y="183"/>
                </a:lnTo>
                <a:lnTo>
                  <a:pt x="42" y="177"/>
                </a:lnTo>
                <a:lnTo>
                  <a:pt x="48" y="177"/>
                </a:lnTo>
                <a:lnTo>
                  <a:pt x="48" y="172"/>
                </a:lnTo>
                <a:lnTo>
                  <a:pt x="48" y="166"/>
                </a:lnTo>
                <a:lnTo>
                  <a:pt x="48" y="160"/>
                </a:lnTo>
                <a:lnTo>
                  <a:pt x="53" y="160"/>
                </a:lnTo>
                <a:lnTo>
                  <a:pt x="60" y="160"/>
                </a:lnTo>
                <a:lnTo>
                  <a:pt x="65" y="160"/>
                </a:lnTo>
                <a:lnTo>
                  <a:pt x="71" y="160"/>
                </a:lnTo>
                <a:lnTo>
                  <a:pt x="78" y="160"/>
                </a:lnTo>
                <a:lnTo>
                  <a:pt x="83" y="160"/>
                </a:lnTo>
                <a:lnTo>
                  <a:pt x="89" y="160"/>
                </a:lnTo>
                <a:lnTo>
                  <a:pt x="95" y="160"/>
                </a:lnTo>
                <a:lnTo>
                  <a:pt x="101" y="160"/>
                </a:lnTo>
                <a:lnTo>
                  <a:pt x="107" y="155"/>
                </a:lnTo>
                <a:lnTo>
                  <a:pt x="113" y="155"/>
                </a:lnTo>
                <a:lnTo>
                  <a:pt x="119" y="155"/>
                </a:lnTo>
                <a:lnTo>
                  <a:pt x="131" y="155"/>
                </a:lnTo>
                <a:lnTo>
                  <a:pt x="143" y="155"/>
                </a:lnTo>
                <a:lnTo>
                  <a:pt x="143" y="148"/>
                </a:lnTo>
                <a:lnTo>
                  <a:pt x="149" y="148"/>
                </a:lnTo>
                <a:lnTo>
                  <a:pt x="143" y="148"/>
                </a:lnTo>
                <a:lnTo>
                  <a:pt x="149" y="148"/>
                </a:lnTo>
                <a:lnTo>
                  <a:pt x="149" y="143"/>
                </a:lnTo>
                <a:lnTo>
                  <a:pt x="154" y="143"/>
                </a:lnTo>
                <a:lnTo>
                  <a:pt x="154" y="137"/>
                </a:lnTo>
                <a:lnTo>
                  <a:pt x="154" y="143"/>
                </a:lnTo>
                <a:lnTo>
                  <a:pt x="154" y="137"/>
                </a:lnTo>
                <a:lnTo>
                  <a:pt x="161" y="137"/>
                </a:lnTo>
                <a:lnTo>
                  <a:pt x="161" y="131"/>
                </a:lnTo>
                <a:lnTo>
                  <a:pt x="161" y="125"/>
                </a:lnTo>
                <a:lnTo>
                  <a:pt x="161" y="131"/>
                </a:lnTo>
                <a:lnTo>
                  <a:pt x="161" y="125"/>
                </a:lnTo>
                <a:lnTo>
                  <a:pt x="167" y="125"/>
                </a:lnTo>
                <a:lnTo>
                  <a:pt x="167" y="131"/>
                </a:lnTo>
                <a:lnTo>
                  <a:pt x="172" y="131"/>
                </a:lnTo>
                <a:lnTo>
                  <a:pt x="172" y="125"/>
                </a:lnTo>
                <a:lnTo>
                  <a:pt x="178" y="125"/>
                </a:lnTo>
                <a:lnTo>
                  <a:pt x="185" y="125"/>
                </a:lnTo>
                <a:lnTo>
                  <a:pt x="185" y="131"/>
                </a:lnTo>
                <a:lnTo>
                  <a:pt x="185" y="125"/>
                </a:lnTo>
                <a:lnTo>
                  <a:pt x="185" y="131"/>
                </a:lnTo>
                <a:lnTo>
                  <a:pt x="190" y="131"/>
                </a:lnTo>
                <a:lnTo>
                  <a:pt x="190" y="125"/>
                </a:lnTo>
                <a:lnTo>
                  <a:pt x="196" y="125"/>
                </a:lnTo>
                <a:lnTo>
                  <a:pt x="196" y="131"/>
                </a:lnTo>
                <a:lnTo>
                  <a:pt x="196" y="125"/>
                </a:lnTo>
                <a:lnTo>
                  <a:pt x="203" y="125"/>
                </a:lnTo>
                <a:lnTo>
                  <a:pt x="196" y="125"/>
                </a:lnTo>
                <a:lnTo>
                  <a:pt x="196" y="120"/>
                </a:lnTo>
                <a:lnTo>
                  <a:pt x="196" y="125"/>
                </a:lnTo>
                <a:lnTo>
                  <a:pt x="203" y="125"/>
                </a:lnTo>
                <a:lnTo>
                  <a:pt x="203" y="120"/>
                </a:lnTo>
                <a:lnTo>
                  <a:pt x="208" y="120"/>
                </a:lnTo>
                <a:lnTo>
                  <a:pt x="208" y="125"/>
                </a:lnTo>
                <a:lnTo>
                  <a:pt x="214" y="125"/>
                </a:lnTo>
                <a:lnTo>
                  <a:pt x="214" y="131"/>
                </a:lnTo>
                <a:lnTo>
                  <a:pt x="214" y="125"/>
                </a:lnTo>
                <a:lnTo>
                  <a:pt x="220" y="125"/>
                </a:lnTo>
                <a:lnTo>
                  <a:pt x="220" y="131"/>
                </a:lnTo>
                <a:lnTo>
                  <a:pt x="220" y="125"/>
                </a:lnTo>
                <a:lnTo>
                  <a:pt x="226" y="125"/>
                </a:lnTo>
                <a:lnTo>
                  <a:pt x="226" y="120"/>
                </a:lnTo>
                <a:lnTo>
                  <a:pt x="226" y="115"/>
                </a:lnTo>
                <a:lnTo>
                  <a:pt x="226" y="120"/>
                </a:lnTo>
                <a:lnTo>
                  <a:pt x="232" y="120"/>
                </a:lnTo>
                <a:lnTo>
                  <a:pt x="232" y="115"/>
                </a:lnTo>
                <a:lnTo>
                  <a:pt x="226" y="115"/>
                </a:lnTo>
                <a:lnTo>
                  <a:pt x="232" y="115"/>
                </a:lnTo>
                <a:lnTo>
                  <a:pt x="232" y="108"/>
                </a:lnTo>
                <a:lnTo>
                  <a:pt x="237" y="108"/>
                </a:lnTo>
                <a:lnTo>
                  <a:pt x="232" y="108"/>
                </a:lnTo>
                <a:lnTo>
                  <a:pt x="237" y="108"/>
                </a:lnTo>
                <a:lnTo>
                  <a:pt x="244" y="108"/>
                </a:lnTo>
                <a:lnTo>
                  <a:pt x="244" y="103"/>
                </a:lnTo>
                <a:lnTo>
                  <a:pt x="244" y="108"/>
                </a:lnTo>
                <a:lnTo>
                  <a:pt x="250" y="108"/>
                </a:lnTo>
                <a:lnTo>
                  <a:pt x="250" y="103"/>
                </a:lnTo>
                <a:lnTo>
                  <a:pt x="250" y="108"/>
                </a:lnTo>
                <a:lnTo>
                  <a:pt x="250" y="103"/>
                </a:lnTo>
                <a:lnTo>
                  <a:pt x="255" y="103"/>
                </a:lnTo>
                <a:lnTo>
                  <a:pt x="250" y="103"/>
                </a:lnTo>
                <a:lnTo>
                  <a:pt x="255" y="103"/>
                </a:lnTo>
                <a:lnTo>
                  <a:pt x="255" y="97"/>
                </a:lnTo>
                <a:lnTo>
                  <a:pt x="261" y="97"/>
                </a:lnTo>
                <a:lnTo>
                  <a:pt x="261" y="103"/>
                </a:lnTo>
                <a:lnTo>
                  <a:pt x="268" y="103"/>
                </a:lnTo>
                <a:lnTo>
                  <a:pt x="268" y="97"/>
                </a:lnTo>
                <a:lnTo>
                  <a:pt x="273" y="97"/>
                </a:lnTo>
                <a:lnTo>
                  <a:pt x="273" y="91"/>
                </a:lnTo>
                <a:lnTo>
                  <a:pt x="273" y="85"/>
                </a:lnTo>
                <a:lnTo>
                  <a:pt x="279" y="85"/>
                </a:lnTo>
                <a:lnTo>
                  <a:pt x="279" y="80"/>
                </a:lnTo>
                <a:lnTo>
                  <a:pt x="286" y="74"/>
                </a:lnTo>
                <a:lnTo>
                  <a:pt x="286" y="80"/>
                </a:lnTo>
                <a:lnTo>
                  <a:pt x="286" y="74"/>
                </a:lnTo>
                <a:lnTo>
                  <a:pt x="286" y="80"/>
                </a:lnTo>
                <a:lnTo>
                  <a:pt x="286" y="74"/>
                </a:lnTo>
                <a:lnTo>
                  <a:pt x="291" y="74"/>
                </a:lnTo>
                <a:lnTo>
                  <a:pt x="297" y="74"/>
                </a:lnTo>
                <a:lnTo>
                  <a:pt x="297" y="68"/>
                </a:lnTo>
                <a:lnTo>
                  <a:pt x="297" y="74"/>
                </a:lnTo>
                <a:lnTo>
                  <a:pt x="297" y="68"/>
                </a:lnTo>
                <a:lnTo>
                  <a:pt x="303" y="68"/>
                </a:lnTo>
                <a:lnTo>
                  <a:pt x="297" y="74"/>
                </a:lnTo>
                <a:lnTo>
                  <a:pt x="303" y="74"/>
                </a:lnTo>
                <a:lnTo>
                  <a:pt x="303" y="68"/>
                </a:lnTo>
                <a:lnTo>
                  <a:pt x="309" y="68"/>
                </a:lnTo>
                <a:lnTo>
                  <a:pt x="309" y="63"/>
                </a:lnTo>
                <a:lnTo>
                  <a:pt x="309" y="68"/>
                </a:lnTo>
                <a:lnTo>
                  <a:pt x="309" y="63"/>
                </a:lnTo>
                <a:lnTo>
                  <a:pt x="315" y="63"/>
                </a:lnTo>
                <a:lnTo>
                  <a:pt x="321" y="63"/>
                </a:lnTo>
                <a:lnTo>
                  <a:pt x="321" y="57"/>
                </a:lnTo>
                <a:lnTo>
                  <a:pt x="321" y="63"/>
                </a:lnTo>
                <a:lnTo>
                  <a:pt x="321" y="57"/>
                </a:lnTo>
                <a:lnTo>
                  <a:pt x="327" y="57"/>
                </a:lnTo>
                <a:lnTo>
                  <a:pt x="333" y="57"/>
                </a:lnTo>
                <a:lnTo>
                  <a:pt x="339" y="57"/>
                </a:lnTo>
                <a:lnTo>
                  <a:pt x="339" y="51"/>
                </a:lnTo>
                <a:lnTo>
                  <a:pt x="344" y="51"/>
                </a:lnTo>
                <a:lnTo>
                  <a:pt x="344" y="63"/>
                </a:lnTo>
                <a:lnTo>
                  <a:pt x="344" y="68"/>
                </a:lnTo>
                <a:lnTo>
                  <a:pt x="339" y="68"/>
                </a:lnTo>
                <a:lnTo>
                  <a:pt x="344" y="68"/>
                </a:lnTo>
                <a:lnTo>
                  <a:pt x="339" y="68"/>
                </a:lnTo>
                <a:lnTo>
                  <a:pt x="339" y="74"/>
                </a:lnTo>
                <a:lnTo>
                  <a:pt x="339" y="80"/>
                </a:lnTo>
                <a:lnTo>
                  <a:pt x="339" y="91"/>
                </a:lnTo>
                <a:lnTo>
                  <a:pt x="344" y="91"/>
                </a:lnTo>
                <a:lnTo>
                  <a:pt x="344" y="97"/>
                </a:lnTo>
                <a:lnTo>
                  <a:pt x="344" y="103"/>
                </a:lnTo>
                <a:lnTo>
                  <a:pt x="344" y="108"/>
                </a:lnTo>
                <a:lnTo>
                  <a:pt x="344" y="115"/>
                </a:lnTo>
                <a:lnTo>
                  <a:pt x="344" y="120"/>
                </a:lnTo>
                <a:lnTo>
                  <a:pt x="344" y="125"/>
                </a:lnTo>
                <a:lnTo>
                  <a:pt x="344" y="131"/>
                </a:lnTo>
                <a:lnTo>
                  <a:pt x="344" y="137"/>
                </a:lnTo>
                <a:lnTo>
                  <a:pt x="344" y="143"/>
                </a:lnTo>
                <a:lnTo>
                  <a:pt x="351" y="143"/>
                </a:lnTo>
                <a:lnTo>
                  <a:pt x="357" y="143"/>
                </a:lnTo>
                <a:lnTo>
                  <a:pt x="369" y="143"/>
                </a:lnTo>
                <a:lnTo>
                  <a:pt x="375" y="143"/>
                </a:lnTo>
                <a:lnTo>
                  <a:pt x="380" y="143"/>
                </a:lnTo>
                <a:lnTo>
                  <a:pt x="386" y="143"/>
                </a:lnTo>
                <a:lnTo>
                  <a:pt x="393" y="143"/>
                </a:lnTo>
                <a:lnTo>
                  <a:pt x="411" y="143"/>
                </a:lnTo>
                <a:lnTo>
                  <a:pt x="416" y="143"/>
                </a:lnTo>
                <a:lnTo>
                  <a:pt x="416" y="148"/>
                </a:lnTo>
                <a:lnTo>
                  <a:pt x="422" y="148"/>
                </a:lnTo>
                <a:lnTo>
                  <a:pt x="427" y="148"/>
                </a:lnTo>
                <a:lnTo>
                  <a:pt x="434" y="148"/>
                </a:lnTo>
                <a:lnTo>
                  <a:pt x="440" y="148"/>
                </a:lnTo>
                <a:lnTo>
                  <a:pt x="445" y="148"/>
                </a:lnTo>
                <a:lnTo>
                  <a:pt x="458" y="148"/>
                </a:lnTo>
                <a:lnTo>
                  <a:pt x="463" y="148"/>
                </a:lnTo>
                <a:lnTo>
                  <a:pt x="469" y="148"/>
                </a:lnTo>
                <a:lnTo>
                  <a:pt x="476" y="148"/>
                </a:lnTo>
                <a:lnTo>
                  <a:pt x="481" y="148"/>
                </a:lnTo>
                <a:lnTo>
                  <a:pt x="487" y="148"/>
                </a:lnTo>
                <a:lnTo>
                  <a:pt x="494" y="148"/>
                </a:lnTo>
                <a:lnTo>
                  <a:pt x="505" y="148"/>
                </a:lnTo>
                <a:lnTo>
                  <a:pt x="512" y="148"/>
                </a:lnTo>
                <a:lnTo>
                  <a:pt x="517" y="148"/>
                </a:lnTo>
                <a:lnTo>
                  <a:pt x="523" y="148"/>
                </a:lnTo>
                <a:lnTo>
                  <a:pt x="529" y="148"/>
                </a:lnTo>
                <a:lnTo>
                  <a:pt x="535" y="148"/>
                </a:lnTo>
                <a:lnTo>
                  <a:pt x="541" y="148"/>
                </a:lnTo>
                <a:lnTo>
                  <a:pt x="547" y="148"/>
                </a:lnTo>
                <a:lnTo>
                  <a:pt x="553" y="148"/>
                </a:lnTo>
                <a:lnTo>
                  <a:pt x="559" y="148"/>
                </a:lnTo>
                <a:lnTo>
                  <a:pt x="565" y="148"/>
                </a:lnTo>
                <a:lnTo>
                  <a:pt x="570" y="148"/>
                </a:lnTo>
                <a:lnTo>
                  <a:pt x="577" y="148"/>
                </a:lnTo>
                <a:lnTo>
                  <a:pt x="583" y="148"/>
                </a:lnTo>
                <a:lnTo>
                  <a:pt x="588" y="148"/>
                </a:lnTo>
                <a:lnTo>
                  <a:pt x="595" y="148"/>
                </a:lnTo>
                <a:lnTo>
                  <a:pt x="601" y="148"/>
                </a:lnTo>
                <a:lnTo>
                  <a:pt x="606" y="148"/>
                </a:lnTo>
                <a:lnTo>
                  <a:pt x="612" y="148"/>
                </a:lnTo>
                <a:lnTo>
                  <a:pt x="619" y="148"/>
                </a:lnTo>
                <a:lnTo>
                  <a:pt x="624" y="148"/>
                </a:lnTo>
                <a:lnTo>
                  <a:pt x="630" y="148"/>
                </a:lnTo>
                <a:lnTo>
                  <a:pt x="637" y="148"/>
                </a:lnTo>
                <a:lnTo>
                  <a:pt x="642" y="148"/>
                </a:lnTo>
                <a:lnTo>
                  <a:pt x="648" y="148"/>
                </a:lnTo>
                <a:lnTo>
                  <a:pt x="648" y="143"/>
                </a:lnTo>
                <a:lnTo>
                  <a:pt x="648" y="137"/>
                </a:lnTo>
                <a:lnTo>
                  <a:pt x="648" y="125"/>
                </a:lnTo>
                <a:lnTo>
                  <a:pt x="648" y="115"/>
                </a:lnTo>
                <a:lnTo>
                  <a:pt x="648" y="108"/>
                </a:lnTo>
                <a:lnTo>
                  <a:pt x="653" y="103"/>
                </a:lnTo>
                <a:lnTo>
                  <a:pt x="653" y="97"/>
                </a:lnTo>
                <a:lnTo>
                  <a:pt x="653" y="91"/>
                </a:lnTo>
                <a:lnTo>
                  <a:pt x="653" y="85"/>
                </a:lnTo>
                <a:lnTo>
                  <a:pt x="660" y="80"/>
                </a:lnTo>
                <a:lnTo>
                  <a:pt x="660" y="74"/>
                </a:lnTo>
                <a:lnTo>
                  <a:pt x="666" y="74"/>
                </a:lnTo>
                <a:lnTo>
                  <a:pt x="666" y="68"/>
                </a:lnTo>
                <a:lnTo>
                  <a:pt x="671" y="63"/>
                </a:lnTo>
                <a:lnTo>
                  <a:pt x="678" y="63"/>
                </a:lnTo>
                <a:lnTo>
                  <a:pt x="684" y="63"/>
                </a:lnTo>
                <a:lnTo>
                  <a:pt x="689" y="63"/>
                </a:lnTo>
                <a:lnTo>
                  <a:pt x="695" y="63"/>
                </a:lnTo>
                <a:lnTo>
                  <a:pt x="702" y="63"/>
                </a:lnTo>
                <a:lnTo>
                  <a:pt x="707" y="63"/>
                </a:lnTo>
                <a:lnTo>
                  <a:pt x="713" y="68"/>
                </a:lnTo>
                <a:lnTo>
                  <a:pt x="720" y="68"/>
                </a:lnTo>
                <a:lnTo>
                  <a:pt x="720" y="63"/>
                </a:lnTo>
                <a:lnTo>
                  <a:pt x="720" y="57"/>
                </a:lnTo>
                <a:lnTo>
                  <a:pt x="720" y="51"/>
                </a:lnTo>
                <a:lnTo>
                  <a:pt x="720" y="40"/>
                </a:lnTo>
                <a:lnTo>
                  <a:pt x="720" y="34"/>
                </a:lnTo>
                <a:lnTo>
                  <a:pt x="720" y="28"/>
                </a:lnTo>
                <a:lnTo>
                  <a:pt x="720" y="23"/>
                </a:lnTo>
                <a:lnTo>
                  <a:pt x="720" y="16"/>
                </a:lnTo>
                <a:lnTo>
                  <a:pt x="725" y="16"/>
                </a:lnTo>
                <a:lnTo>
                  <a:pt x="725" y="11"/>
                </a:lnTo>
                <a:lnTo>
                  <a:pt x="731" y="11"/>
                </a:lnTo>
                <a:lnTo>
                  <a:pt x="731" y="5"/>
                </a:lnTo>
                <a:lnTo>
                  <a:pt x="737" y="5"/>
                </a:lnTo>
                <a:lnTo>
                  <a:pt x="737" y="0"/>
                </a:lnTo>
                <a:lnTo>
                  <a:pt x="743" y="0"/>
                </a:lnTo>
                <a:lnTo>
                  <a:pt x="749" y="0"/>
                </a:lnTo>
              </a:path>
            </a:pathLst>
          </a:custGeom>
          <a:noFill/>
          <a:ln w="6350"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8" name="Freeform 11">
            <a:extLst>
              <a:ext uri="{FF2B5EF4-FFF2-40B4-BE49-F238E27FC236}">
                <a16:creationId xmlns:a16="http://schemas.microsoft.com/office/drawing/2014/main" id="{070E2361-2C8F-4BC3-87E3-51A815E8B694}"/>
              </a:ext>
            </a:extLst>
          </p:cNvPr>
          <p:cNvSpPr>
            <a:spLocks/>
          </p:cNvSpPr>
          <p:nvPr/>
        </p:nvSpPr>
        <p:spPr bwMode="auto">
          <a:xfrm>
            <a:off x="5135563" y="5253038"/>
            <a:ext cx="622300" cy="1257300"/>
          </a:xfrm>
          <a:custGeom>
            <a:avLst/>
            <a:gdLst>
              <a:gd name="T0" fmla="*/ 309 w 392"/>
              <a:gd name="T1" fmla="*/ 401 h 792"/>
              <a:gd name="T2" fmla="*/ 333 w 392"/>
              <a:gd name="T3" fmla="*/ 413 h 792"/>
              <a:gd name="T4" fmla="*/ 357 w 392"/>
              <a:gd name="T5" fmla="*/ 424 h 792"/>
              <a:gd name="T6" fmla="*/ 374 w 392"/>
              <a:gd name="T7" fmla="*/ 453 h 792"/>
              <a:gd name="T8" fmla="*/ 374 w 392"/>
              <a:gd name="T9" fmla="*/ 464 h 792"/>
              <a:gd name="T10" fmla="*/ 362 w 392"/>
              <a:gd name="T11" fmla="*/ 499 h 792"/>
              <a:gd name="T12" fmla="*/ 351 w 392"/>
              <a:gd name="T13" fmla="*/ 533 h 792"/>
              <a:gd name="T14" fmla="*/ 344 w 392"/>
              <a:gd name="T15" fmla="*/ 539 h 792"/>
              <a:gd name="T16" fmla="*/ 357 w 392"/>
              <a:gd name="T17" fmla="*/ 563 h 792"/>
              <a:gd name="T18" fmla="*/ 380 w 392"/>
              <a:gd name="T19" fmla="*/ 585 h 792"/>
              <a:gd name="T20" fmla="*/ 380 w 392"/>
              <a:gd name="T21" fmla="*/ 608 h 792"/>
              <a:gd name="T22" fmla="*/ 351 w 392"/>
              <a:gd name="T23" fmla="*/ 625 h 792"/>
              <a:gd name="T24" fmla="*/ 338 w 392"/>
              <a:gd name="T25" fmla="*/ 660 h 792"/>
              <a:gd name="T26" fmla="*/ 309 w 392"/>
              <a:gd name="T27" fmla="*/ 677 h 792"/>
              <a:gd name="T28" fmla="*/ 344 w 392"/>
              <a:gd name="T29" fmla="*/ 677 h 792"/>
              <a:gd name="T30" fmla="*/ 302 w 392"/>
              <a:gd name="T31" fmla="*/ 706 h 792"/>
              <a:gd name="T32" fmla="*/ 219 w 392"/>
              <a:gd name="T33" fmla="*/ 757 h 792"/>
              <a:gd name="T34" fmla="*/ 136 w 392"/>
              <a:gd name="T35" fmla="*/ 768 h 792"/>
              <a:gd name="T36" fmla="*/ 24 w 392"/>
              <a:gd name="T37" fmla="*/ 768 h 792"/>
              <a:gd name="T38" fmla="*/ 0 w 392"/>
              <a:gd name="T39" fmla="*/ 740 h 792"/>
              <a:gd name="T40" fmla="*/ 6 w 392"/>
              <a:gd name="T41" fmla="*/ 677 h 792"/>
              <a:gd name="T42" fmla="*/ 18 w 392"/>
              <a:gd name="T43" fmla="*/ 568 h 792"/>
              <a:gd name="T44" fmla="*/ 24 w 392"/>
              <a:gd name="T45" fmla="*/ 511 h 792"/>
              <a:gd name="T46" fmla="*/ 24 w 392"/>
              <a:gd name="T47" fmla="*/ 430 h 792"/>
              <a:gd name="T48" fmla="*/ 11 w 392"/>
              <a:gd name="T49" fmla="*/ 396 h 792"/>
              <a:gd name="T50" fmla="*/ 6 w 392"/>
              <a:gd name="T51" fmla="*/ 367 h 792"/>
              <a:gd name="T52" fmla="*/ 35 w 392"/>
              <a:gd name="T53" fmla="*/ 338 h 792"/>
              <a:gd name="T54" fmla="*/ 35 w 392"/>
              <a:gd name="T55" fmla="*/ 309 h 792"/>
              <a:gd name="T56" fmla="*/ 47 w 392"/>
              <a:gd name="T57" fmla="*/ 276 h 792"/>
              <a:gd name="T58" fmla="*/ 60 w 392"/>
              <a:gd name="T59" fmla="*/ 247 h 792"/>
              <a:gd name="T60" fmla="*/ 47 w 392"/>
              <a:gd name="T61" fmla="*/ 224 h 792"/>
              <a:gd name="T62" fmla="*/ 47 w 392"/>
              <a:gd name="T63" fmla="*/ 189 h 792"/>
              <a:gd name="T64" fmla="*/ 35 w 392"/>
              <a:gd name="T65" fmla="*/ 161 h 792"/>
              <a:gd name="T66" fmla="*/ 53 w 392"/>
              <a:gd name="T67" fmla="*/ 132 h 792"/>
              <a:gd name="T68" fmla="*/ 42 w 392"/>
              <a:gd name="T69" fmla="*/ 104 h 792"/>
              <a:gd name="T70" fmla="*/ 60 w 392"/>
              <a:gd name="T71" fmla="*/ 86 h 792"/>
              <a:gd name="T72" fmla="*/ 89 w 392"/>
              <a:gd name="T73" fmla="*/ 80 h 792"/>
              <a:gd name="T74" fmla="*/ 101 w 392"/>
              <a:gd name="T75" fmla="*/ 63 h 792"/>
              <a:gd name="T76" fmla="*/ 113 w 392"/>
              <a:gd name="T77" fmla="*/ 57 h 792"/>
              <a:gd name="T78" fmla="*/ 118 w 392"/>
              <a:gd name="T79" fmla="*/ 40 h 792"/>
              <a:gd name="T80" fmla="*/ 149 w 392"/>
              <a:gd name="T81" fmla="*/ 29 h 792"/>
              <a:gd name="T82" fmla="*/ 131 w 392"/>
              <a:gd name="T83" fmla="*/ 0 h 792"/>
              <a:gd name="T84" fmla="*/ 160 w 392"/>
              <a:gd name="T85" fmla="*/ 17 h 792"/>
              <a:gd name="T86" fmla="*/ 190 w 392"/>
              <a:gd name="T87" fmla="*/ 12 h 792"/>
              <a:gd name="T88" fmla="*/ 208 w 392"/>
              <a:gd name="T89" fmla="*/ 29 h 792"/>
              <a:gd name="T90" fmla="*/ 237 w 392"/>
              <a:gd name="T91" fmla="*/ 46 h 792"/>
              <a:gd name="T92" fmla="*/ 250 w 392"/>
              <a:gd name="T93" fmla="*/ 52 h 792"/>
              <a:gd name="T94" fmla="*/ 250 w 392"/>
              <a:gd name="T95" fmla="*/ 97 h 792"/>
              <a:gd name="T96" fmla="*/ 250 w 392"/>
              <a:gd name="T97" fmla="*/ 144 h 792"/>
              <a:gd name="T98" fmla="*/ 250 w 392"/>
              <a:gd name="T99" fmla="*/ 201 h 792"/>
              <a:gd name="T100" fmla="*/ 261 w 392"/>
              <a:gd name="T101" fmla="*/ 235 h 792"/>
              <a:gd name="T102" fmla="*/ 250 w 392"/>
              <a:gd name="T103" fmla="*/ 269 h 792"/>
              <a:gd name="T104" fmla="*/ 237 w 392"/>
              <a:gd name="T105" fmla="*/ 304 h 792"/>
              <a:gd name="T106" fmla="*/ 243 w 392"/>
              <a:gd name="T107" fmla="*/ 321 h 792"/>
              <a:gd name="T108" fmla="*/ 268 w 392"/>
              <a:gd name="T109" fmla="*/ 344 h 792"/>
              <a:gd name="T110" fmla="*/ 286 w 392"/>
              <a:gd name="T111" fmla="*/ 361 h 792"/>
              <a:gd name="T112" fmla="*/ 297 w 392"/>
              <a:gd name="T113" fmla="*/ 384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2" h="792">
                <a:moveTo>
                  <a:pt x="297" y="384"/>
                </a:moveTo>
                <a:lnTo>
                  <a:pt x="297" y="390"/>
                </a:lnTo>
                <a:lnTo>
                  <a:pt x="302" y="390"/>
                </a:lnTo>
                <a:lnTo>
                  <a:pt x="309" y="390"/>
                </a:lnTo>
                <a:lnTo>
                  <a:pt x="309" y="396"/>
                </a:lnTo>
                <a:lnTo>
                  <a:pt x="315" y="396"/>
                </a:lnTo>
                <a:lnTo>
                  <a:pt x="309" y="396"/>
                </a:lnTo>
                <a:lnTo>
                  <a:pt x="309" y="401"/>
                </a:lnTo>
                <a:lnTo>
                  <a:pt x="315" y="401"/>
                </a:lnTo>
                <a:lnTo>
                  <a:pt x="321" y="401"/>
                </a:lnTo>
                <a:lnTo>
                  <a:pt x="327" y="401"/>
                </a:lnTo>
                <a:lnTo>
                  <a:pt x="327" y="407"/>
                </a:lnTo>
                <a:lnTo>
                  <a:pt x="327" y="401"/>
                </a:lnTo>
                <a:lnTo>
                  <a:pt x="327" y="407"/>
                </a:lnTo>
                <a:lnTo>
                  <a:pt x="327" y="413"/>
                </a:lnTo>
                <a:lnTo>
                  <a:pt x="333" y="413"/>
                </a:lnTo>
                <a:lnTo>
                  <a:pt x="327" y="413"/>
                </a:lnTo>
                <a:lnTo>
                  <a:pt x="333" y="413"/>
                </a:lnTo>
                <a:lnTo>
                  <a:pt x="338" y="413"/>
                </a:lnTo>
                <a:lnTo>
                  <a:pt x="338" y="419"/>
                </a:lnTo>
                <a:lnTo>
                  <a:pt x="344" y="419"/>
                </a:lnTo>
                <a:lnTo>
                  <a:pt x="351" y="419"/>
                </a:lnTo>
                <a:lnTo>
                  <a:pt x="351" y="424"/>
                </a:lnTo>
                <a:lnTo>
                  <a:pt x="357" y="424"/>
                </a:lnTo>
                <a:lnTo>
                  <a:pt x="362" y="424"/>
                </a:lnTo>
                <a:lnTo>
                  <a:pt x="362" y="430"/>
                </a:lnTo>
                <a:lnTo>
                  <a:pt x="369" y="430"/>
                </a:lnTo>
                <a:lnTo>
                  <a:pt x="369" y="436"/>
                </a:lnTo>
                <a:lnTo>
                  <a:pt x="374" y="436"/>
                </a:lnTo>
                <a:lnTo>
                  <a:pt x="374" y="441"/>
                </a:lnTo>
                <a:lnTo>
                  <a:pt x="374" y="448"/>
                </a:lnTo>
                <a:lnTo>
                  <a:pt x="374" y="453"/>
                </a:lnTo>
                <a:lnTo>
                  <a:pt x="380" y="453"/>
                </a:lnTo>
                <a:lnTo>
                  <a:pt x="374" y="453"/>
                </a:lnTo>
                <a:lnTo>
                  <a:pt x="374" y="459"/>
                </a:lnTo>
                <a:lnTo>
                  <a:pt x="380" y="459"/>
                </a:lnTo>
                <a:lnTo>
                  <a:pt x="374" y="459"/>
                </a:lnTo>
                <a:lnTo>
                  <a:pt x="374" y="464"/>
                </a:lnTo>
                <a:lnTo>
                  <a:pt x="380" y="464"/>
                </a:lnTo>
                <a:lnTo>
                  <a:pt x="374" y="464"/>
                </a:lnTo>
                <a:lnTo>
                  <a:pt x="374" y="471"/>
                </a:lnTo>
                <a:lnTo>
                  <a:pt x="374" y="476"/>
                </a:lnTo>
                <a:lnTo>
                  <a:pt x="374" y="481"/>
                </a:lnTo>
                <a:lnTo>
                  <a:pt x="369" y="481"/>
                </a:lnTo>
                <a:lnTo>
                  <a:pt x="369" y="488"/>
                </a:lnTo>
                <a:lnTo>
                  <a:pt x="369" y="493"/>
                </a:lnTo>
                <a:lnTo>
                  <a:pt x="369" y="499"/>
                </a:lnTo>
                <a:lnTo>
                  <a:pt x="362" y="499"/>
                </a:lnTo>
                <a:lnTo>
                  <a:pt x="362" y="505"/>
                </a:lnTo>
                <a:lnTo>
                  <a:pt x="362" y="511"/>
                </a:lnTo>
                <a:lnTo>
                  <a:pt x="357" y="511"/>
                </a:lnTo>
                <a:lnTo>
                  <a:pt x="357" y="516"/>
                </a:lnTo>
                <a:lnTo>
                  <a:pt x="351" y="516"/>
                </a:lnTo>
                <a:lnTo>
                  <a:pt x="351" y="521"/>
                </a:lnTo>
                <a:lnTo>
                  <a:pt x="351" y="528"/>
                </a:lnTo>
                <a:lnTo>
                  <a:pt x="351" y="533"/>
                </a:lnTo>
                <a:lnTo>
                  <a:pt x="351" y="528"/>
                </a:lnTo>
                <a:lnTo>
                  <a:pt x="351" y="533"/>
                </a:lnTo>
                <a:lnTo>
                  <a:pt x="344" y="533"/>
                </a:lnTo>
                <a:lnTo>
                  <a:pt x="351" y="533"/>
                </a:lnTo>
                <a:lnTo>
                  <a:pt x="344" y="533"/>
                </a:lnTo>
                <a:lnTo>
                  <a:pt x="344" y="539"/>
                </a:lnTo>
                <a:lnTo>
                  <a:pt x="351" y="539"/>
                </a:lnTo>
                <a:lnTo>
                  <a:pt x="344" y="539"/>
                </a:lnTo>
                <a:lnTo>
                  <a:pt x="344" y="545"/>
                </a:lnTo>
                <a:lnTo>
                  <a:pt x="351" y="545"/>
                </a:lnTo>
                <a:lnTo>
                  <a:pt x="351" y="551"/>
                </a:lnTo>
                <a:lnTo>
                  <a:pt x="357" y="551"/>
                </a:lnTo>
                <a:lnTo>
                  <a:pt x="357" y="556"/>
                </a:lnTo>
                <a:lnTo>
                  <a:pt x="357" y="563"/>
                </a:lnTo>
                <a:lnTo>
                  <a:pt x="351" y="563"/>
                </a:lnTo>
                <a:lnTo>
                  <a:pt x="357" y="563"/>
                </a:lnTo>
                <a:lnTo>
                  <a:pt x="357" y="568"/>
                </a:lnTo>
                <a:lnTo>
                  <a:pt x="357" y="573"/>
                </a:lnTo>
                <a:lnTo>
                  <a:pt x="362" y="573"/>
                </a:lnTo>
                <a:lnTo>
                  <a:pt x="362" y="579"/>
                </a:lnTo>
                <a:lnTo>
                  <a:pt x="369" y="579"/>
                </a:lnTo>
                <a:lnTo>
                  <a:pt x="369" y="585"/>
                </a:lnTo>
                <a:lnTo>
                  <a:pt x="374" y="585"/>
                </a:lnTo>
                <a:lnTo>
                  <a:pt x="380" y="585"/>
                </a:lnTo>
                <a:lnTo>
                  <a:pt x="386" y="585"/>
                </a:lnTo>
                <a:lnTo>
                  <a:pt x="392" y="585"/>
                </a:lnTo>
                <a:lnTo>
                  <a:pt x="392" y="591"/>
                </a:lnTo>
                <a:lnTo>
                  <a:pt x="392" y="596"/>
                </a:lnTo>
                <a:lnTo>
                  <a:pt x="386" y="596"/>
                </a:lnTo>
                <a:lnTo>
                  <a:pt x="386" y="603"/>
                </a:lnTo>
                <a:lnTo>
                  <a:pt x="380" y="603"/>
                </a:lnTo>
                <a:lnTo>
                  <a:pt x="380" y="608"/>
                </a:lnTo>
                <a:lnTo>
                  <a:pt x="374" y="608"/>
                </a:lnTo>
                <a:lnTo>
                  <a:pt x="374" y="613"/>
                </a:lnTo>
                <a:lnTo>
                  <a:pt x="369" y="613"/>
                </a:lnTo>
                <a:lnTo>
                  <a:pt x="362" y="613"/>
                </a:lnTo>
                <a:lnTo>
                  <a:pt x="357" y="613"/>
                </a:lnTo>
                <a:lnTo>
                  <a:pt x="357" y="620"/>
                </a:lnTo>
                <a:lnTo>
                  <a:pt x="351" y="620"/>
                </a:lnTo>
                <a:lnTo>
                  <a:pt x="351" y="625"/>
                </a:lnTo>
                <a:lnTo>
                  <a:pt x="351" y="631"/>
                </a:lnTo>
                <a:lnTo>
                  <a:pt x="351" y="637"/>
                </a:lnTo>
                <a:lnTo>
                  <a:pt x="344" y="637"/>
                </a:lnTo>
                <a:lnTo>
                  <a:pt x="344" y="643"/>
                </a:lnTo>
                <a:lnTo>
                  <a:pt x="344" y="648"/>
                </a:lnTo>
                <a:lnTo>
                  <a:pt x="344" y="654"/>
                </a:lnTo>
                <a:lnTo>
                  <a:pt x="344" y="660"/>
                </a:lnTo>
                <a:lnTo>
                  <a:pt x="338" y="660"/>
                </a:lnTo>
                <a:lnTo>
                  <a:pt x="338" y="665"/>
                </a:lnTo>
                <a:lnTo>
                  <a:pt x="333" y="665"/>
                </a:lnTo>
                <a:lnTo>
                  <a:pt x="327" y="665"/>
                </a:lnTo>
                <a:lnTo>
                  <a:pt x="321" y="665"/>
                </a:lnTo>
                <a:lnTo>
                  <a:pt x="315" y="665"/>
                </a:lnTo>
                <a:lnTo>
                  <a:pt x="315" y="671"/>
                </a:lnTo>
                <a:lnTo>
                  <a:pt x="309" y="671"/>
                </a:lnTo>
                <a:lnTo>
                  <a:pt x="309" y="677"/>
                </a:lnTo>
                <a:lnTo>
                  <a:pt x="315" y="677"/>
                </a:lnTo>
                <a:lnTo>
                  <a:pt x="315" y="683"/>
                </a:lnTo>
                <a:lnTo>
                  <a:pt x="321" y="683"/>
                </a:lnTo>
                <a:lnTo>
                  <a:pt x="327" y="683"/>
                </a:lnTo>
                <a:lnTo>
                  <a:pt x="333" y="683"/>
                </a:lnTo>
                <a:lnTo>
                  <a:pt x="338" y="683"/>
                </a:lnTo>
                <a:lnTo>
                  <a:pt x="338" y="677"/>
                </a:lnTo>
                <a:lnTo>
                  <a:pt x="344" y="677"/>
                </a:lnTo>
                <a:lnTo>
                  <a:pt x="344" y="683"/>
                </a:lnTo>
                <a:lnTo>
                  <a:pt x="344" y="688"/>
                </a:lnTo>
                <a:lnTo>
                  <a:pt x="321" y="695"/>
                </a:lnTo>
                <a:lnTo>
                  <a:pt x="315" y="695"/>
                </a:lnTo>
                <a:lnTo>
                  <a:pt x="309" y="695"/>
                </a:lnTo>
                <a:lnTo>
                  <a:pt x="302" y="695"/>
                </a:lnTo>
                <a:lnTo>
                  <a:pt x="302" y="700"/>
                </a:lnTo>
                <a:lnTo>
                  <a:pt x="302" y="706"/>
                </a:lnTo>
                <a:lnTo>
                  <a:pt x="302" y="717"/>
                </a:lnTo>
                <a:lnTo>
                  <a:pt x="302" y="728"/>
                </a:lnTo>
                <a:lnTo>
                  <a:pt x="302" y="735"/>
                </a:lnTo>
                <a:lnTo>
                  <a:pt x="273" y="740"/>
                </a:lnTo>
                <a:lnTo>
                  <a:pt x="255" y="746"/>
                </a:lnTo>
                <a:lnTo>
                  <a:pt x="243" y="752"/>
                </a:lnTo>
                <a:lnTo>
                  <a:pt x="226" y="752"/>
                </a:lnTo>
                <a:lnTo>
                  <a:pt x="219" y="757"/>
                </a:lnTo>
                <a:lnTo>
                  <a:pt x="208" y="757"/>
                </a:lnTo>
                <a:lnTo>
                  <a:pt x="201" y="757"/>
                </a:lnTo>
                <a:lnTo>
                  <a:pt x="185" y="757"/>
                </a:lnTo>
                <a:lnTo>
                  <a:pt x="172" y="763"/>
                </a:lnTo>
                <a:lnTo>
                  <a:pt x="167" y="763"/>
                </a:lnTo>
                <a:lnTo>
                  <a:pt x="154" y="763"/>
                </a:lnTo>
                <a:lnTo>
                  <a:pt x="143" y="768"/>
                </a:lnTo>
                <a:lnTo>
                  <a:pt x="136" y="768"/>
                </a:lnTo>
                <a:lnTo>
                  <a:pt x="131" y="768"/>
                </a:lnTo>
                <a:lnTo>
                  <a:pt x="118" y="768"/>
                </a:lnTo>
                <a:lnTo>
                  <a:pt x="95" y="768"/>
                </a:lnTo>
                <a:lnTo>
                  <a:pt x="65" y="768"/>
                </a:lnTo>
                <a:lnTo>
                  <a:pt x="47" y="768"/>
                </a:lnTo>
                <a:lnTo>
                  <a:pt x="35" y="768"/>
                </a:lnTo>
                <a:lnTo>
                  <a:pt x="29" y="768"/>
                </a:lnTo>
                <a:lnTo>
                  <a:pt x="24" y="768"/>
                </a:lnTo>
                <a:lnTo>
                  <a:pt x="18" y="768"/>
                </a:lnTo>
                <a:lnTo>
                  <a:pt x="18" y="775"/>
                </a:lnTo>
                <a:lnTo>
                  <a:pt x="18" y="780"/>
                </a:lnTo>
                <a:lnTo>
                  <a:pt x="11" y="780"/>
                </a:lnTo>
                <a:lnTo>
                  <a:pt x="6" y="786"/>
                </a:lnTo>
                <a:lnTo>
                  <a:pt x="0" y="792"/>
                </a:lnTo>
                <a:lnTo>
                  <a:pt x="0" y="752"/>
                </a:lnTo>
                <a:lnTo>
                  <a:pt x="0" y="740"/>
                </a:lnTo>
                <a:lnTo>
                  <a:pt x="0" y="735"/>
                </a:lnTo>
                <a:lnTo>
                  <a:pt x="0" y="728"/>
                </a:lnTo>
                <a:lnTo>
                  <a:pt x="0" y="717"/>
                </a:lnTo>
                <a:lnTo>
                  <a:pt x="0" y="711"/>
                </a:lnTo>
                <a:lnTo>
                  <a:pt x="0" y="706"/>
                </a:lnTo>
                <a:lnTo>
                  <a:pt x="6" y="695"/>
                </a:lnTo>
                <a:lnTo>
                  <a:pt x="6" y="683"/>
                </a:lnTo>
                <a:lnTo>
                  <a:pt x="6" y="677"/>
                </a:lnTo>
                <a:lnTo>
                  <a:pt x="6" y="648"/>
                </a:lnTo>
                <a:lnTo>
                  <a:pt x="11" y="637"/>
                </a:lnTo>
                <a:lnTo>
                  <a:pt x="11" y="613"/>
                </a:lnTo>
                <a:lnTo>
                  <a:pt x="11" y="603"/>
                </a:lnTo>
                <a:lnTo>
                  <a:pt x="11" y="591"/>
                </a:lnTo>
                <a:lnTo>
                  <a:pt x="11" y="585"/>
                </a:lnTo>
                <a:lnTo>
                  <a:pt x="18" y="579"/>
                </a:lnTo>
                <a:lnTo>
                  <a:pt x="18" y="568"/>
                </a:lnTo>
                <a:lnTo>
                  <a:pt x="18" y="563"/>
                </a:lnTo>
                <a:lnTo>
                  <a:pt x="18" y="551"/>
                </a:lnTo>
                <a:lnTo>
                  <a:pt x="18" y="533"/>
                </a:lnTo>
                <a:lnTo>
                  <a:pt x="18" y="528"/>
                </a:lnTo>
                <a:lnTo>
                  <a:pt x="24" y="528"/>
                </a:lnTo>
                <a:lnTo>
                  <a:pt x="24" y="521"/>
                </a:lnTo>
                <a:lnTo>
                  <a:pt x="24" y="516"/>
                </a:lnTo>
                <a:lnTo>
                  <a:pt x="24" y="511"/>
                </a:lnTo>
                <a:lnTo>
                  <a:pt x="24" y="505"/>
                </a:lnTo>
                <a:lnTo>
                  <a:pt x="29" y="471"/>
                </a:lnTo>
                <a:lnTo>
                  <a:pt x="29" y="464"/>
                </a:lnTo>
                <a:lnTo>
                  <a:pt x="29" y="459"/>
                </a:lnTo>
                <a:lnTo>
                  <a:pt x="29" y="448"/>
                </a:lnTo>
                <a:lnTo>
                  <a:pt x="24" y="441"/>
                </a:lnTo>
                <a:lnTo>
                  <a:pt x="24" y="436"/>
                </a:lnTo>
                <a:lnTo>
                  <a:pt x="24" y="430"/>
                </a:lnTo>
                <a:lnTo>
                  <a:pt x="18" y="430"/>
                </a:lnTo>
                <a:lnTo>
                  <a:pt x="18" y="424"/>
                </a:lnTo>
                <a:lnTo>
                  <a:pt x="18" y="419"/>
                </a:lnTo>
                <a:lnTo>
                  <a:pt x="18" y="413"/>
                </a:lnTo>
                <a:lnTo>
                  <a:pt x="18" y="407"/>
                </a:lnTo>
                <a:lnTo>
                  <a:pt x="11" y="407"/>
                </a:lnTo>
                <a:lnTo>
                  <a:pt x="11" y="401"/>
                </a:lnTo>
                <a:lnTo>
                  <a:pt x="11" y="396"/>
                </a:lnTo>
                <a:lnTo>
                  <a:pt x="11" y="390"/>
                </a:lnTo>
                <a:lnTo>
                  <a:pt x="11" y="384"/>
                </a:lnTo>
                <a:lnTo>
                  <a:pt x="6" y="384"/>
                </a:lnTo>
                <a:lnTo>
                  <a:pt x="6" y="379"/>
                </a:lnTo>
                <a:lnTo>
                  <a:pt x="6" y="373"/>
                </a:lnTo>
                <a:lnTo>
                  <a:pt x="11" y="373"/>
                </a:lnTo>
                <a:lnTo>
                  <a:pt x="6" y="373"/>
                </a:lnTo>
                <a:lnTo>
                  <a:pt x="6" y="367"/>
                </a:lnTo>
                <a:lnTo>
                  <a:pt x="11" y="361"/>
                </a:lnTo>
                <a:lnTo>
                  <a:pt x="18" y="356"/>
                </a:lnTo>
                <a:lnTo>
                  <a:pt x="24" y="356"/>
                </a:lnTo>
                <a:lnTo>
                  <a:pt x="24" y="349"/>
                </a:lnTo>
                <a:lnTo>
                  <a:pt x="24" y="344"/>
                </a:lnTo>
                <a:lnTo>
                  <a:pt x="29" y="344"/>
                </a:lnTo>
                <a:lnTo>
                  <a:pt x="29" y="338"/>
                </a:lnTo>
                <a:lnTo>
                  <a:pt x="35" y="338"/>
                </a:lnTo>
                <a:lnTo>
                  <a:pt x="42" y="333"/>
                </a:lnTo>
                <a:lnTo>
                  <a:pt x="47" y="333"/>
                </a:lnTo>
                <a:lnTo>
                  <a:pt x="53" y="333"/>
                </a:lnTo>
                <a:lnTo>
                  <a:pt x="53" y="327"/>
                </a:lnTo>
                <a:lnTo>
                  <a:pt x="53" y="321"/>
                </a:lnTo>
                <a:lnTo>
                  <a:pt x="47" y="316"/>
                </a:lnTo>
                <a:lnTo>
                  <a:pt x="42" y="309"/>
                </a:lnTo>
                <a:lnTo>
                  <a:pt x="35" y="309"/>
                </a:lnTo>
                <a:lnTo>
                  <a:pt x="29" y="304"/>
                </a:lnTo>
                <a:lnTo>
                  <a:pt x="29" y="298"/>
                </a:lnTo>
                <a:lnTo>
                  <a:pt x="29" y="292"/>
                </a:lnTo>
                <a:lnTo>
                  <a:pt x="29" y="287"/>
                </a:lnTo>
                <a:lnTo>
                  <a:pt x="35" y="287"/>
                </a:lnTo>
                <a:lnTo>
                  <a:pt x="35" y="281"/>
                </a:lnTo>
                <a:lnTo>
                  <a:pt x="42" y="281"/>
                </a:lnTo>
                <a:lnTo>
                  <a:pt x="47" y="276"/>
                </a:lnTo>
                <a:lnTo>
                  <a:pt x="47" y="269"/>
                </a:lnTo>
                <a:lnTo>
                  <a:pt x="47" y="264"/>
                </a:lnTo>
                <a:lnTo>
                  <a:pt x="53" y="264"/>
                </a:lnTo>
                <a:lnTo>
                  <a:pt x="60" y="264"/>
                </a:lnTo>
                <a:lnTo>
                  <a:pt x="60" y="258"/>
                </a:lnTo>
                <a:lnTo>
                  <a:pt x="65" y="258"/>
                </a:lnTo>
                <a:lnTo>
                  <a:pt x="65" y="252"/>
                </a:lnTo>
                <a:lnTo>
                  <a:pt x="60" y="247"/>
                </a:lnTo>
                <a:lnTo>
                  <a:pt x="53" y="247"/>
                </a:lnTo>
                <a:lnTo>
                  <a:pt x="53" y="241"/>
                </a:lnTo>
                <a:lnTo>
                  <a:pt x="53" y="235"/>
                </a:lnTo>
                <a:lnTo>
                  <a:pt x="47" y="235"/>
                </a:lnTo>
                <a:lnTo>
                  <a:pt x="42" y="235"/>
                </a:lnTo>
                <a:lnTo>
                  <a:pt x="42" y="229"/>
                </a:lnTo>
                <a:lnTo>
                  <a:pt x="42" y="224"/>
                </a:lnTo>
                <a:lnTo>
                  <a:pt x="47" y="224"/>
                </a:lnTo>
                <a:lnTo>
                  <a:pt x="47" y="218"/>
                </a:lnTo>
                <a:lnTo>
                  <a:pt x="47" y="212"/>
                </a:lnTo>
                <a:lnTo>
                  <a:pt x="42" y="212"/>
                </a:lnTo>
                <a:lnTo>
                  <a:pt x="42" y="206"/>
                </a:lnTo>
                <a:lnTo>
                  <a:pt x="47" y="206"/>
                </a:lnTo>
                <a:lnTo>
                  <a:pt x="47" y="201"/>
                </a:lnTo>
                <a:lnTo>
                  <a:pt x="47" y="195"/>
                </a:lnTo>
                <a:lnTo>
                  <a:pt x="47" y="189"/>
                </a:lnTo>
                <a:lnTo>
                  <a:pt x="53" y="184"/>
                </a:lnTo>
                <a:lnTo>
                  <a:pt x="53" y="177"/>
                </a:lnTo>
                <a:lnTo>
                  <a:pt x="53" y="172"/>
                </a:lnTo>
                <a:lnTo>
                  <a:pt x="53" y="166"/>
                </a:lnTo>
                <a:lnTo>
                  <a:pt x="47" y="166"/>
                </a:lnTo>
                <a:lnTo>
                  <a:pt x="42" y="166"/>
                </a:lnTo>
                <a:lnTo>
                  <a:pt x="42" y="161"/>
                </a:lnTo>
                <a:lnTo>
                  <a:pt x="35" y="161"/>
                </a:lnTo>
                <a:lnTo>
                  <a:pt x="35" y="155"/>
                </a:lnTo>
                <a:lnTo>
                  <a:pt x="35" y="149"/>
                </a:lnTo>
                <a:lnTo>
                  <a:pt x="42" y="149"/>
                </a:lnTo>
                <a:lnTo>
                  <a:pt x="42" y="144"/>
                </a:lnTo>
                <a:lnTo>
                  <a:pt x="47" y="144"/>
                </a:lnTo>
                <a:lnTo>
                  <a:pt x="47" y="137"/>
                </a:lnTo>
                <a:lnTo>
                  <a:pt x="47" y="132"/>
                </a:lnTo>
                <a:lnTo>
                  <a:pt x="53" y="132"/>
                </a:lnTo>
                <a:lnTo>
                  <a:pt x="53" y="126"/>
                </a:lnTo>
                <a:lnTo>
                  <a:pt x="53" y="120"/>
                </a:lnTo>
                <a:lnTo>
                  <a:pt x="53" y="114"/>
                </a:lnTo>
                <a:lnTo>
                  <a:pt x="47" y="114"/>
                </a:lnTo>
                <a:lnTo>
                  <a:pt x="42" y="114"/>
                </a:lnTo>
                <a:lnTo>
                  <a:pt x="35" y="109"/>
                </a:lnTo>
                <a:lnTo>
                  <a:pt x="35" y="104"/>
                </a:lnTo>
                <a:lnTo>
                  <a:pt x="42" y="104"/>
                </a:lnTo>
                <a:lnTo>
                  <a:pt x="47" y="104"/>
                </a:lnTo>
                <a:lnTo>
                  <a:pt x="53" y="104"/>
                </a:lnTo>
                <a:lnTo>
                  <a:pt x="53" y="97"/>
                </a:lnTo>
                <a:lnTo>
                  <a:pt x="53" y="92"/>
                </a:lnTo>
                <a:lnTo>
                  <a:pt x="53" y="86"/>
                </a:lnTo>
                <a:lnTo>
                  <a:pt x="53" y="80"/>
                </a:lnTo>
                <a:lnTo>
                  <a:pt x="53" y="86"/>
                </a:lnTo>
                <a:lnTo>
                  <a:pt x="60" y="86"/>
                </a:lnTo>
                <a:lnTo>
                  <a:pt x="65" y="86"/>
                </a:lnTo>
                <a:lnTo>
                  <a:pt x="71" y="86"/>
                </a:lnTo>
                <a:lnTo>
                  <a:pt x="71" y="80"/>
                </a:lnTo>
                <a:lnTo>
                  <a:pt x="77" y="80"/>
                </a:lnTo>
                <a:lnTo>
                  <a:pt x="83" y="80"/>
                </a:lnTo>
                <a:lnTo>
                  <a:pt x="83" y="74"/>
                </a:lnTo>
                <a:lnTo>
                  <a:pt x="89" y="74"/>
                </a:lnTo>
                <a:lnTo>
                  <a:pt x="89" y="80"/>
                </a:lnTo>
                <a:lnTo>
                  <a:pt x="95" y="80"/>
                </a:lnTo>
                <a:lnTo>
                  <a:pt x="95" y="74"/>
                </a:lnTo>
                <a:lnTo>
                  <a:pt x="95" y="69"/>
                </a:lnTo>
                <a:lnTo>
                  <a:pt x="101" y="69"/>
                </a:lnTo>
                <a:lnTo>
                  <a:pt x="101" y="74"/>
                </a:lnTo>
                <a:lnTo>
                  <a:pt x="107" y="74"/>
                </a:lnTo>
                <a:lnTo>
                  <a:pt x="107" y="69"/>
                </a:lnTo>
                <a:lnTo>
                  <a:pt x="101" y="63"/>
                </a:lnTo>
                <a:lnTo>
                  <a:pt x="101" y="57"/>
                </a:lnTo>
                <a:lnTo>
                  <a:pt x="101" y="52"/>
                </a:lnTo>
                <a:lnTo>
                  <a:pt x="107" y="52"/>
                </a:lnTo>
                <a:lnTo>
                  <a:pt x="107" y="57"/>
                </a:lnTo>
                <a:lnTo>
                  <a:pt x="113" y="57"/>
                </a:lnTo>
                <a:lnTo>
                  <a:pt x="113" y="63"/>
                </a:lnTo>
                <a:lnTo>
                  <a:pt x="118" y="57"/>
                </a:lnTo>
                <a:lnTo>
                  <a:pt x="113" y="57"/>
                </a:lnTo>
                <a:lnTo>
                  <a:pt x="113" y="52"/>
                </a:lnTo>
                <a:lnTo>
                  <a:pt x="113" y="46"/>
                </a:lnTo>
                <a:lnTo>
                  <a:pt x="118" y="46"/>
                </a:lnTo>
                <a:lnTo>
                  <a:pt x="113" y="46"/>
                </a:lnTo>
                <a:lnTo>
                  <a:pt x="113" y="40"/>
                </a:lnTo>
                <a:lnTo>
                  <a:pt x="107" y="40"/>
                </a:lnTo>
                <a:lnTo>
                  <a:pt x="113" y="40"/>
                </a:lnTo>
                <a:lnTo>
                  <a:pt x="118" y="40"/>
                </a:lnTo>
                <a:lnTo>
                  <a:pt x="118" y="34"/>
                </a:lnTo>
                <a:lnTo>
                  <a:pt x="118" y="29"/>
                </a:lnTo>
                <a:lnTo>
                  <a:pt x="125" y="29"/>
                </a:lnTo>
                <a:lnTo>
                  <a:pt x="125" y="22"/>
                </a:lnTo>
                <a:lnTo>
                  <a:pt x="131" y="29"/>
                </a:lnTo>
                <a:lnTo>
                  <a:pt x="136" y="29"/>
                </a:lnTo>
                <a:lnTo>
                  <a:pt x="143" y="29"/>
                </a:lnTo>
                <a:lnTo>
                  <a:pt x="149" y="29"/>
                </a:lnTo>
                <a:lnTo>
                  <a:pt x="149" y="22"/>
                </a:lnTo>
                <a:lnTo>
                  <a:pt x="143" y="22"/>
                </a:lnTo>
                <a:lnTo>
                  <a:pt x="143" y="17"/>
                </a:lnTo>
                <a:lnTo>
                  <a:pt x="143" y="12"/>
                </a:lnTo>
                <a:lnTo>
                  <a:pt x="136" y="12"/>
                </a:lnTo>
                <a:lnTo>
                  <a:pt x="136" y="5"/>
                </a:lnTo>
                <a:lnTo>
                  <a:pt x="131" y="5"/>
                </a:lnTo>
                <a:lnTo>
                  <a:pt x="131" y="0"/>
                </a:lnTo>
                <a:lnTo>
                  <a:pt x="136" y="0"/>
                </a:lnTo>
                <a:lnTo>
                  <a:pt x="136" y="5"/>
                </a:lnTo>
                <a:lnTo>
                  <a:pt x="143" y="5"/>
                </a:lnTo>
                <a:lnTo>
                  <a:pt x="143" y="12"/>
                </a:lnTo>
                <a:lnTo>
                  <a:pt x="149" y="12"/>
                </a:lnTo>
                <a:lnTo>
                  <a:pt x="154" y="12"/>
                </a:lnTo>
                <a:lnTo>
                  <a:pt x="154" y="17"/>
                </a:lnTo>
                <a:lnTo>
                  <a:pt x="160" y="17"/>
                </a:lnTo>
                <a:lnTo>
                  <a:pt x="160" y="12"/>
                </a:lnTo>
                <a:lnTo>
                  <a:pt x="167" y="12"/>
                </a:lnTo>
                <a:lnTo>
                  <a:pt x="172" y="12"/>
                </a:lnTo>
                <a:lnTo>
                  <a:pt x="178" y="12"/>
                </a:lnTo>
                <a:lnTo>
                  <a:pt x="185" y="12"/>
                </a:lnTo>
                <a:lnTo>
                  <a:pt x="185" y="5"/>
                </a:lnTo>
                <a:lnTo>
                  <a:pt x="185" y="12"/>
                </a:lnTo>
                <a:lnTo>
                  <a:pt x="190" y="12"/>
                </a:lnTo>
                <a:lnTo>
                  <a:pt x="196" y="12"/>
                </a:lnTo>
                <a:lnTo>
                  <a:pt x="196" y="17"/>
                </a:lnTo>
                <a:lnTo>
                  <a:pt x="196" y="12"/>
                </a:lnTo>
                <a:lnTo>
                  <a:pt x="196" y="17"/>
                </a:lnTo>
                <a:lnTo>
                  <a:pt x="196" y="22"/>
                </a:lnTo>
                <a:lnTo>
                  <a:pt x="201" y="22"/>
                </a:lnTo>
                <a:lnTo>
                  <a:pt x="201" y="29"/>
                </a:lnTo>
                <a:lnTo>
                  <a:pt x="208" y="29"/>
                </a:lnTo>
                <a:lnTo>
                  <a:pt x="208" y="34"/>
                </a:lnTo>
                <a:lnTo>
                  <a:pt x="214" y="34"/>
                </a:lnTo>
                <a:lnTo>
                  <a:pt x="214" y="40"/>
                </a:lnTo>
                <a:lnTo>
                  <a:pt x="219" y="40"/>
                </a:lnTo>
                <a:lnTo>
                  <a:pt x="219" y="46"/>
                </a:lnTo>
                <a:lnTo>
                  <a:pt x="226" y="46"/>
                </a:lnTo>
                <a:lnTo>
                  <a:pt x="232" y="46"/>
                </a:lnTo>
                <a:lnTo>
                  <a:pt x="237" y="46"/>
                </a:lnTo>
                <a:lnTo>
                  <a:pt x="237" y="52"/>
                </a:lnTo>
                <a:lnTo>
                  <a:pt x="237" y="46"/>
                </a:lnTo>
                <a:lnTo>
                  <a:pt x="237" y="52"/>
                </a:lnTo>
                <a:lnTo>
                  <a:pt x="237" y="46"/>
                </a:lnTo>
                <a:lnTo>
                  <a:pt x="243" y="52"/>
                </a:lnTo>
                <a:lnTo>
                  <a:pt x="243" y="46"/>
                </a:lnTo>
                <a:lnTo>
                  <a:pt x="250" y="46"/>
                </a:lnTo>
                <a:lnTo>
                  <a:pt x="250" y="52"/>
                </a:lnTo>
                <a:lnTo>
                  <a:pt x="250" y="57"/>
                </a:lnTo>
                <a:lnTo>
                  <a:pt x="250" y="63"/>
                </a:lnTo>
                <a:lnTo>
                  <a:pt x="250" y="69"/>
                </a:lnTo>
                <a:lnTo>
                  <a:pt x="250" y="74"/>
                </a:lnTo>
                <a:lnTo>
                  <a:pt x="250" y="80"/>
                </a:lnTo>
                <a:lnTo>
                  <a:pt x="250" y="86"/>
                </a:lnTo>
                <a:lnTo>
                  <a:pt x="250" y="92"/>
                </a:lnTo>
                <a:lnTo>
                  <a:pt x="250" y="97"/>
                </a:lnTo>
                <a:lnTo>
                  <a:pt x="250" y="104"/>
                </a:lnTo>
                <a:lnTo>
                  <a:pt x="250" y="109"/>
                </a:lnTo>
                <a:lnTo>
                  <a:pt x="250" y="114"/>
                </a:lnTo>
                <a:lnTo>
                  <a:pt x="250" y="120"/>
                </a:lnTo>
                <a:lnTo>
                  <a:pt x="250" y="126"/>
                </a:lnTo>
                <a:lnTo>
                  <a:pt x="250" y="132"/>
                </a:lnTo>
                <a:lnTo>
                  <a:pt x="250" y="137"/>
                </a:lnTo>
                <a:lnTo>
                  <a:pt x="250" y="144"/>
                </a:lnTo>
                <a:lnTo>
                  <a:pt x="250" y="149"/>
                </a:lnTo>
                <a:lnTo>
                  <a:pt x="250" y="161"/>
                </a:lnTo>
                <a:lnTo>
                  <a:pt x="250" y="166"/>
                </a:lnTo>
                <a:lnTo>
                  <a:pt x="250" y="172"/>
                </a:lnTo>
                <a:lnTo>
                  <a:pt x="250" y="177"/>
                </a:lnTo>
                <a:lnTo>
                  <a:pt x="250" y="184"/>
                </a:lnTo>
                <a:lnTo>
                  <a:pt x="250" y="195"/>
                </a:lnTo>
                <a:lnTo>
                  <a:pt x="250" y="201"/>
                </a:lnTo>
                <a:lnTo>
                  <a:pt x="250" y="206"/>
                </a:lnTo>
                <a:lnTo>
                  <a:pt x="250" y="212"/>
                </a:lnTo>
                <a:lnTo>
                  <a:pt x="255" y="212"/>
                </a:lnTo>
                <a:lnTo>
                  <a:pt x="255" y="218"/>
                </a:lnTo>
                <a:lnTo>
                  <a:pt x="255" y="224"/>
                </a:lnTo>
                <a:lnTo>
                  <a:pt x="261" y="224"/>
                </a:lnTo>
                <a:lnTo>
                  <a:pt x="261" y="229"/>
                </a:lnTo>
                <a:lnTo>
                  <a:pt x="261" y="235"/>
                </a:lnTo>
                <a:lnTo>
                  <a:pt x="261" y="241"/>
                </a:lnTo>
                <a:lnTo>
                  <a:pt x="261" y="247"/>
                </a:lnTo>
                <a:lnTo>
                  <a:pt x="261" y="252"/>
                </a:lnTo>
                <a:lnTo>
                  <a:pt x="255" y="252"/>
                </a:lnTo>
                <a:lnTo>
                  <a:pt x="255" y="258"/>
                </a:lnTo>
                <a:lnTo>
                  <a:pt x="255" y="264"/>
                </a:lnTo>
                <a:lnTo>
                  <a:pt x="250" y="264"/>
                </a:lnTo>
                <a:lnTo>
                  <a:pt x="250" y="269"/>
                </a:lnTo>
                <a:lnTo>
                  <a:pt x="250" y="276"/>
                </a:lnTo>
                <a:lnTo>
                  <a:pt x="250" y="281"/>
                </a:lnTo>
                <a:lnTo>
                  <a:pt x="243" y="281"/>
                </a:lnTo>
                <a:lnTo>
                  <a:pt x="243" y="287"/>
                </a:lnTo>
                <a:lnTo>
                  <a:pt x="243" y="292"/>
                </a:lnTo>
                <a:lnTo>
                  <a:pt x="237" y="292"/>
                </a:lnTo>
                <a:lnTo>
                  <a:pt x="237" y="298"/>
                </a:lnTo>
                <a:lnTo>
                  <a:pt x="237" y="304"/>
                </a:lnTo>
                <a:lnTo>
                  <a:pt x="237" y="309"/>
                </a:lnTo>
                <a:lnTo>
                  <a:pt x="243" y="309"/>
                </a:lnTo>
                <a:lnTo>
                  <a:pt x="243" y="316"/>
                </a:lnTo>
                <a:lnTo>
                  <a:pt x="237" y="316"/>
                </a:lnTo>
                <a:lnTo>
                  <a:pt x="243" y="316"/>
                </a:lnTo>
                <a:lnTo>
                  <a:pt x="243" y="321"/>
                </a:lnTo>
                <a:lnTo>
                  <a:pt x="250" y="321"/>
                </a:lnTo>
                <a:lnTo>
                  <a:pt x="243" y="321"/>
                </a:lnTo>
                <a:lnTo>
                  <a:pt x="250" y="321"/>
                </a:lnTo>
                <a:lnTo>
                  <a:pt x="250" y="327"/>
                </a:lnTo>
                <a:lnTo>
                  <a:pt x="255" y="327"/>
                </a:lnTo>
                <a:lnTo>
                  <a:pt x="255" y="333"/>
                </a:lnTo>
                <a:lnTo>
                  <a:pt x="255" y="338"/>
                </a:lnTo>
                <a:lnTo>
                  <a:pt x="261" y="338"/>
                </a:lnTo>
                <a:lnTo>
                  <a:pt x="268" y="338"/>
                </a:lnTo>
                <a:lnTo>
                  <a:pt x="268" y="344"/>
                </a:lnTo>
                <a:lnTo>
                  <a:pt x="273" y="344"/>
                </a:lnTo>
                <a:lnTo>
                  <a:pt x="273" y="349"/>
                </a:lnTo>
                <a:lnTo>
                  <a:pt x="279" y="349"/>
                </a:lnTo>
                <a:lnTo>
                  <a:pt x="279" y="356"/>
                </a:lnTo>
                <a:lnTo>
                  <a:pt x="286" y="356"/>
                </a:lnTo>
                <a:lnTo>
                  <a:pt x="286" y="361"/>
                </a:lnTo>
                <a:lnTo>
                  <a:pt x="291" y="361"/>
                </a:lnTo>
                <a:lnTo>
                  <a:pt x="286" y="361"/>
                </a:lnTo>
                <a:lnTo>
                  <a:pt x="291" y="361"/>
                </a:lnTo>
                <a:lnTo>
                  <a:pt x="291" y="367"/>
                </a:lnTo>
                <a:lnTo>
                  <a:pt x="286" y="367"/>
                </a:lnTo>
                <a:lnTo>
                  <a:pt x="291" y="367"/>
                </a:lnTo>
                <a:lnTo>
                  <a:pt x="291" y="373"/>
                </a:lnTo>
                <a:lnTo>
                  <a:pt x="291" y="379"/>
                </a:lnTo>
                <a:lnTo>
                  <a:pt x="297" y="379"/>
                </a:lnTo>
                <a:lnTo>
                  <a:pt x="297" y="384"/>
                </a:lnTo>
                <a:close/>
              </a:path>
            </a:pathLst>
          </a:custGeom>
          <a:solidFill>
            <a:srgbClr val="ED7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9" name="Freeform 12">
            <a:extLst>
              <a:ext uri="{FF2B5EF4-FFF2-40B4-BE49-F238E27FC236}">
                <a16:creationId xmlns:a16="http://schemas.microsoft.com/office/drawing/2014/main" id="{CCC154B8-AA41-4CD8-8CC2-D8E874F275BB}"/>
              </a:ext>
            </a:extLst>
          </p:cNvPr>
          <p:cNvSpPr>
            <a:spLocks/>
          </p:cNvSpPr>
          <p:nvPr/>
        </p:nvSpPr>
        <p:spPr bwMode="auto">
          <a:xfrm>
            <a:off x="5135563" y="5253038"/>
            <a:ext cx="622300" cy="1257300"/>
          </a:xfrm>
          <a:custGeom>
            <a:avLst/>
            <a:gdLst>
              <a:gd name="T0" fmla="*/ 309 w 392"/>
              <a:gd name="T1" fmla="*/ 401 h 792"/>
              <a:gd name="T2" fmla="*/ 333 w 392"/>
              <a:gd name="T3" fmla="*/ 413 h 792"/>
              <a:gd name="T4" fmla="*/ 357 w 392"/>
              <a:gd name="T5" fmla="*/ 424 h 792"/>
              <a:gd name="T6" fmla="*/ 374 w 392"/>
              <a:gd name="T7" fmla="*/ 453 h 792"/>
              <a:gd name="T8" fmla="*/ 374 w 392"/>
              <a:gd name="T9" fmla="*/ 464 h 792"/>
              <a:gd name="T10" fmla="*/ 362 w 392"/>
              <a:gd name="T11" fmla="*/ 499 h 792"/>
              <a:gd name="T12" fmla="*/ 351 w 392"/>
              <a:gd name="T13" fmla="*/ 533 h 792"/>
              <a:gd name="T14" fmla="*/ 344 w 392"/>
              <a:gd name="T15" fmla="*/ 539 h 792"/>
              <a:gd name="T16" fmla="*/ 357 w 392"/>
              <a:gd name="T17" fmla="*/ 563 h 792"/>
              <a:gd name="T18" fmla="*/ 380 w 392"/>
              <a:gd name="T19" fmla="*/ 585 h 792"/>
              <a:gd name="T20" fmla="*/ 380 w 392"/>
              <a:gd name="T21" fmla="*/ 608 h 792"/>
              <a:gd name="T22" fmla="*/ 351 w 392"/>
              <a:gd name="T23" fmla="*/ 625 h 792"/>
              <a:gd name="T24" fmla="*/ 338 w 392"/>
              <a:gd name="T25" fmla="*/ 660 h 792"/>
              <a:gd name="T26" fmla="*/ 309 w 392"/>
              <a:gd name="T27" fmla="*/ 677 h 792"/>
              <a:gd name="T28" fmla="*/ 344 w 392"/>
              <a:gd name="T29" fmla="*/ 677 h 792"/>
              <a:gd name="T30" fmla="*/ 302 w 392"/>
              <a:gd name="T31" fmla="*/ 706 h 792"/>
              <a:gd name="T32" fmla="*/ 219 w 392"/>
              <a:gd name="T33" fmla="*/ 757 h 792"/>
              <a:gd name="T34" fmla="*/ 136 w 392"/>
              <a:gd name="T35" fmla="*/ 768 h 792"/>
              <a:gd name="T36" fmla="*/ 24 w 392"/>
              <a:gd name="T37" fmla="*/ 768 h 792"/>
              <a:gd name="T38" fmla="*/ 0 w 392"/>
              <a:gd name="T39" fmla="*/ 740 h 792"/>
              <a:gd name="T40" fmla="*/ 6 w 392"/>
              <a:gd name="T41" fmla="*/ 677 h 792"/>
              <a:gd name="T42" fmla="*/ 18 w 392"/>
              <a:gd name="T43" fmla="*/ 568 h 792"/>
              <a:gd name="T44" fmla="*/ 24 w 392"/>
              <a:gd name="T45" fmla="*/ 511 h 792"/>
              <a:gd name="T46" fmla="*/ 24 w 392"/>
              <a:gd name="T47" fmla="*/ 430 h 792"/>
              <a:gd name="T48" fmla="*/ 11 w 392"/>
              <a:gd name="T49" fmla="*/ 396 h 792"/>
              <a:gd name="T50" fmla="*/ 6 w 392"/>
              <a:gd name="T51" fmla="*/ 367 h 792"/>
              <a:gd name="T52" fmla="*/ 35 w 392"/>
              <a:gd name="T53" fmla="*/ 338 h 792"/>
              <a:gd name="T54" fmla="*/ 35 w 392"/>
              <a:gd name="T55" fmla="*/ 309 h 792"/>
              <a:gd name="T56" fmla="*/ 47 w 392"/>
              <a:gd name="T57" fmla="*/ 276 h 792"/>
              <a:gd name="T58" fmla="*/ 60 w 392"/>
              <a:gd name="T59" fmla="*/ 247 h 792"/>
              <a:gd name="T60" fmla="*/ 47 w 392"/>
              <a:gd name="T61" fmla="*/ 224 h 792"/>
              <a:gd name="T62" fmla="*/ 47 w 392"/>
              <a:gd name="T63" fmla="*/ 189 h 792"/>
              <a:gd name="T64" fmla="*/ 35 w 392"/>
              <a:gd name="T65" fmla="*/ 161 h 792"/>
              <a:gd name="T66" fmla="*/ 53 w 392"/>
              <a:gd name="T67" fmla="*/ 132 h 792"/>
              <a:gd name="T68" fmla="*/ 42 w 392"/>
              <a:gd name="T69" fmla="*/ 104 h 792"/>
              <a:gd name="T70" fmla="*/ 60 w 392"/>
              <a:gd name="T71" fmla="*/ 86 h 792"/>
              <a:gd name="T72" fmla="*/ 89 w 392"/>
              <a:gd name="T73" fmla="*/ 80 h 792"/>
              <a:gd name="T74" fmla="*/ 101 w 392"/>
              <a:gd name="T75" fmla="*/ 63 h 792"/>
              <a:gd name="T76" fmla="*/ 113 w 392"/>
              <a:gd name="T77" fmla="*/ 57 h 792"/>
              <a:gd name="T78" fmla="*/ 118 w 392"/>
              <a:gd name="T79" fmla="*/ 40 h 792"/>
              <a:gd name="T80" fmla="*/ 149 w 392"/>
              <a:gd name="T81" fmla="*/ 29 h 792"/>
              <a:gd name="T82" fmla="*/ 131 w 392"/>
              <a:gd name="T83" fmla="*/ 0 h 792"/>
              <a:gd name="T84" fmla="*/ 160 w 392"/>
              <a:gd name="T85" fmla="*/ 17 h 792"/>
              <a:gd name="T86" fmla="*/ 190 w 392"/>
              <a:gd name="T87" fmla="*/ 12 h 792"/>
              <a:gd name="T88" fmla="*/ 208 w 392"/>
              <a:gd name="T89" fmla="*/ 29 h 792"/>
              <a:gd name="T90" fmla="*/ 237 w 392"/>
              <a:gd name="T91" fmla="*/ 46 h 792"/>
              <a:gd name="T92" fmla="*/ 250 w 392"/>
              <a:gd name="T93" fmla="*/ 52 h 792"/>
              <a:gd name="T94" fmla="*/ 250 w 392"/>
              <a:gd name="T95" fmla="*/ 97 h 792"/>
              <a:gd name="T96" fmla="*/ 250 w 392"/>
              <a:gd name="T97" fmla="*/ 144 h 792"/>
              <a:gd name="T98" fmla="*/ 250 w 392"/>
              <a:gd name="T99" fmla="*/ 201 h 792"/>
              <a:gd name="T100" fmla="*/ 261 w 392"/>
              <a:gd name="T101" fmla="*/ 235 h 792"/>
              <a:gd name="T102" fmla="*/ 250 w 392"/>
              <a:gd name="T103" fmla="*/ 269 h 792"/>
              <a:gd name="T104" fmla="*/ 237 w 392"/>
              <a:gd name="T105" fmla="*/ 304 h 792"/>
              <a:gd name="T106" fmla="*/ 243 w 392"/>
              <a:gd name="T107" fmla="*/ 321 h 792"/>
              <a:gd name="T108" fmla="*/ 268 w 392"/>
              <a:gd name="T109" fmla="*/ 344 h 792"/>
              <a:gd name="T110" fmla="*/ 286 w 392"/>
              <a:gd name="T111" fmla="*/ 361 h 792"/>
              <a:gd name="T112" fmla="*/ 297 w 392"/>
              <a:gd name="T113" fmla="*/ 384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2" h="792">
                <a:moveTo>
                  <a:pt x="297" y="384"/>
                </a:moveTo>
                <a:lnTo>
                  <a:pt x="297" y="390"/>
                </a:lnTo>
                <a:lnTo>
                  <a:pt x="302" y="390"/>
                </a:lnTo>
                <a:lnTo>
                  <a:pt x="309" y="390"/>
                </a:lnTo>
                <a:lnTo>
                  <a:pt x="309" y="396"/>
                </a:lnTo>
                <a:lnTo>
                  <a:pt x="315" y="396"/>
                </a:lnTo>
                <a:lnTo>
                  <a:pt x="309" y="396"/>
                </a:lnTo>
                <a:lnTo>
                  <a:pt x="309" y="401"/>
                </a:lnTo>
                <a:lnTo>
                  <a:pt x="315" y="401"/>
                </a:lnTo>
                <a:lnTo>
                  <a:pt x="321" y="401"/>
                </a:lnTo>
                <a:lnTo>
                  <a:pt x="327" y="401"/>
                </a:lnTo>
                <a:lnTo>
                  <a:pt x="327" y="407"/>
                </a:lnTo>
                <a:lnTo>
                  <a:pt x="327" y="401"/>
                </a:lnTo>
                <a:lnTo>
                  <a:pt x="327" y="407"/>
                </a:lnTo>
                <a:lnTo>
                  <a:pt x="327" y="413"/>
                </a:lnTo>
                <a:lnTo>
                  <a:pt x="333" y="413"/>
                </a:lnTo>
                <a:lnTo>
                  <a:pt x="327" y="413"/>
                </a:lnTo>
                <a:lnTo>
                  <a:pt x="333" y="413"/>
                </a:lnTo>
                <a:lnTo>
                  <a:pt x="338" y="413"/>
                </a:lnTo>
                <a:lnTo>
                  <a:pt x="338" y="419"/>
                </a:lnTo>
                <a:lnTo>
                  <a:pt x="344" y="419"/>
                </a:lnTo>
                <a:lnTo>
                  <a:pt x="351" y="419"/>
                </a:lnTo>
                <a:lnTo>
                  <a:pt x="351" y="424"/>
                </a:lnTo>
                <a:lnTo>
                  <a:pt x="357" y="424"/>
                </a:lnTo>
                <a:lnTo>
                  <a:pt x="362" y="424"/>
                </a:lnTo>
                <a:lnTo>
                  <a:pt x="362" y="430"/>
                </a:lnTo>
                <a:lnTo>
                  <a:pt x="369" y="430"/>
                </a:lnTo>
                <a:lnTo>
                  <a:pt x="369" y="436"/>
                </a:lnTo>
                <a:lnTo>
                  <a:pt x="374" y="436"/>
                </a:lnTo>
                <a:lnTo>
                  <a:pt x="374" y="441"/>
                </a:lnTo>
                <a:lnTo>
                  <a:pt x="374" y="448"/>
                </a:lnTo>
                <a:lnTo>
                  <a:pt x="374" y="453"/>
                </a:lnTo>
                <a:lnTo>
                  <a:pt x="380" y="453"/>
                </a:lnTo>
                <a:lnTo>
                  <a:pt x="374" y="453"/>
                </a:lnTo>
                <a:lnTo>
                  <a:pt x="374" y="459"/>
                </a:lnTo>
                <a:lnTo>
                  <a:pt x="380" y="459"/>
                </a:lnTo>
                <a:lnTo>
                  <a:pt x="374" y="459"/>
                </a:lnTo>
                <a:lnTo>
                  <a:pt x="374" y="464"/>
                </a:lnTo>
                <a:lnTo>
                  <a:pt x="380" y="464"/>
                </a:lnTo>
                <a:lnTo>
                  <a:pt x="374" y="464"/>
                </a:lnTo>
                <a:lnTo>
                  <a:pt x="374" y="471"/>
                </a:lnTo>
                <a:lnTo>
                  <a:pt x="374" y="476"/>
                </a:lnTo>
                <a:lnTo>
                  <a:pt x="374" y="481"/>
                </a:lnTo>
                <a:lnTo>
                  <a:pt x="369" y="481"/>
                </a:lnTo>
                <a:lnTo>
                  <a:pt x="369" y="488"/>
                </a:lnTo>
                <a:lnTo>
                  <a:pt x="369" y="493"/>
                </a:lnTo>
                <a:lnTo>
                  <a:pt x="369" y="499"/>
                </a:lnTo>
                <a:lnTo>
                  <a:pt x="362" y="499"/>
                </a:lnTo>
                <a:lnTo>
                  <a:pt x="362" y="505"/>
                </a:lnTo>
                <a:lnTo>
                  <a:pt x="362" y="511"/>
                </a:lnTo>
                <a:lnTo>
                  <a:pt x="357" y="511"/>
                </a:lnTo>
                <a:lnTo>
                  <a:pt x="357" y="516"/>
                </a:lnTo>
                <a:lnTo>
                  <a:pt x="351" y="516"/>
                </a:lnTo>
                <a:lnTo>
                  <a:pt x="351" y="521"/>
                </a:lnTo>
                <a:lnTo>
                  <a:pt x="351" y="528"/>
                </a:lnTo>
                <a:lnTo>
                  <a:pt x="351" y="533"/>
                </a:lnTo>
                <a:lnTo>
                  <a:pt x="351" y="528"/>
                </a:lnTo>
                <a:lnTo>
                  <a:pt x="351" y="533"/>
                </a:lnTo>
                <a:lnTo>
                  <a:pt x="344" y="533"/>
                </a:lnTo>
                <a:lnTo>
                  <a:pt x="351" y="533"/>
                </a:lnTo>
                <a:lnTo>
                  <a:pt x="344" y="533"/>
                </a:lnTo>
                <a:lnTo>
                  <a:pt x="344" y="539"/>
                </a:lnTo>
                <a:lnTo>
                  <a:pt x="351" y="539"/>
                </a:lnTo>
                <a:lnTo>
                  <a:pt x="344" y="539"/>
                </a:lnTo>
                <a:lnTo>
                  <a:pt x="344" y="545"/>
                </a:lnTo>
                <a:lnTo>
                  <a:pt x="351" y="545"/>
                </a:lnTo>
                <a:lnTo>
                  <a:pt x="351" y="551"/>
                </a:lnTo>
                <a:lnTo>
                  <a:pt x="357" y="551"/>
                </a:lnTo>
                <a:lnTo>
                  <a:pt x="357" y="556"/>
                </a:lnTo>
                <a:lnTo>
                  <a:pt x="357" y="563"/>
                </a:lnTo>
                <a:lnTo>
                  <a:pt x="351" y="563"/>
                </a:lnTo>
                <a:lnTo>
                  <a:pt x="357" y="563"/>
                </a:lnTo>
                <a:lnTo>
                  <a:pt x="357" y="568"/>
                </a:lnTo>
                <a:lnTo>
                  <a:pt x="357" y="573"/>
                </a:lnTo>
                <a:lnTo>
                  <a:pt x="362" y="573"/>
                </a:lnTo>
                <a:lnTo>
                  <a:pt x="362" y="579"/>
                </a:lnTo>
                <a:lnTo>
                  <a:pt x="369" y="579"/>
                </a:lnTo>
                <a:lnTo>
                  <a:pt x="369" y="585"/>
                </a:lnTo>
                <a:lnTo>
                  <a:pt x="374" y="585"/>
                </a:lnTo>
                <a:lnTo>
                  <a:pt x="380" y="585"/>
                </a:lnTo>
                <a:lnTo>
                  <a:pt x="386" y="585"/>
                </a:lnTo>
                <a:lnTo>
                  <a:pt x="392" y="585"/>
                </a:lnTo>
                <a:lnTo>
                  <a:pt x="392" y="591"/>
                </a:lnTo>
                <a:lnTo>
                  <a:pt x="392" y="596"/>
                </a:lnTo>
                <a:lnTo>
                  <a:pt x="386" y="596"/>
                </a:lnTo>
                <a:lnTo>
                  <a:pt x="386" y="603"/>
                </a:lnTo>
                <a:lnTo>
                  <a:pt x="380" y="603"/>
                </a:lnTo>
                <a:lnTo>
                  <a:pt x="380" y="608"/>
                </a:lnTo>
                <a:lnTo>
                  <a:pt x="374" y="608"/>
                </a:lnTo>
                <a:lnTo>
                  <a:pt x="374" y="613"/>
                </a:lnTo>
                <a:lnTo>
                  <a:pt x="369" y="613"/>
                </a:lnTo>
                <a:lnTo>
                  <a:pt x="362" y="613"/>
                </a:lnTo>
                <a:lnTo>
                  <a:pt x="357" y="613"/>
                </a:lnTo>
                <a:lnTo>
                  <a:pt x="357" y="620"/>
                </a:lnTo>
                <a:lnTo>
                  <a:pt x="351" y="620"/>
                </a:lnTo>
                <a:lnTo>
                  <a:pt x="351" y="625"/>
                </a:lnTo>
                <a:lnTo>
                  <a:pt x="351" y="631"/>
                </a:lnTo>
                <a:lnTo>
                  <a:pt x="351" y="637"/>
                </a:lnTo>
                <a:lnTo>
                  <a:pt x="344" y="637"/>
                </a:lnTo>
                <a:lnTo>
                  <a:pt x="344" y="643"/>
                </a:lnTo>
                <a:lnTo>
                  <a:pt x="344" y="648"/>
                </a:lnTo>
                <a:lnTo>
                  <a:pt x="344" y="654"/>
                </a:lnTo>
                <a:lnTo>
                  <a:pt x="344" y="660"/>
                </a:lnTo>
                <a:lnTo>
                  <a:pt x="338" y="660"/>
                </a:lnTo>
                <a:lnTo>
                  <a:pt x="338" y="665"/>
                </a:lnTo>
                <a:lnTo>
                  <a:pt x="333" y="665"/>
                </a:lnTo>
                <a:lnTo>
                  <a:pt x="327" y="665"/>
                </a:lnTo>
                <a:lnTo>
                  <a:pt x="321" y="665"/>
                </a:lnTo>
                <a:lnTo>
                  <a:pt x="315" y="665"/>
                </a:lnTo>
                <a:lnTo>
                  <a:pt x="315" y="671"/>
                </a:lnTo>
                <a:lnTo>
                  <a:pt x="309" y="671"/>
                </a:lnTo>
                <a:lnTo>
                  <a:pt x="309" y="677"/>
                </a:lnTo>
                <a:lnTo>
                  <a:pt x="315" y="677"/>
                </a:lnTo>
                <a:lnTo>
                  <a:pt x="315" y="683"/>
                </a:lnTo>
                <a:lnTo>
                  <a:pt x="321" y="683"/>
                </a:lnTo>
                <a:lnTo>
                  <a:pt x="327" y="683"/>
                </a:lnTo>
                <a:lnTo>
                  <a:pt x="333" y="683"/>
                </a:lnTo>
                <a:lnTo>
                  <a:pt x="338" y="683"/>
                </a:lnTo>
                <a:lnTo>
                  <a:pt x="338" y="677"/>
                </a:lnTo>
                <a:lnTo>
                  <a:pt x="344" y="677"/>
                </a:lnTo>
                <a:lnTo>
                  <a:pt x="344" y="683"/>
                </a:lnTo>
                <a:lnTo>
                  <a:pt x="344" y="688"/>
                </a:lnTo>
                <a:lnTo>
                  <a:pt x="321" y="695"/>
                </a:lnTo>
                <a:lnTo>
                  <a:pt x="315" y="695"/>
                </a:lnTo>
                <a:lnTo>
                  <a:pt x="309" y="695"/>
                </a:lnTo>
                <a:lnTo>
                  <a:pt x="302" y="695"/>
                </a:lnTo>
                <a:lnTo>
                  <a:pt x="302" y="700"/>
                </a:lnTo>
                <a:lnTo>
                  <a:pt x="302" y="706"/>
                </a:lnTo>
                <a:lnTo>
                  <a:pt x="302" y="717"/>
                </a:lnTo>
                <a:lnTo>
                  <a:pt x="302" y="728"/>
                </a:lnTo>
                <a:lnTo>
                  <a:pt x="302" y="735"/>
                </a:lnTo>
                <a:lnTo>
                  <a:pt x="273" y="740"/>
                </a:lnTo>
                <a:lnTo>
                  <a:pt x="255" y="746"/>
                </a:lnTo>
                <a:lnTo>
                  <a:pt x="243" y="752"/>
                </a:lnTo>
                <a:lnTo>
                  <a:pt x="226" y="752"/>
                </a:lnTo>
                <a:lnTo>
                  <a:pt x="219" y="757"/>
                </a:lnTo>
                <a:lnTo>
                  <a:pt x="208" y="757"/>
                </a:lnTo>
                <a:lnTo>
                  <a:pt x="201" y="757"/>
                </a:lnTo>
                <a:lnTo>
                  <a:pt x="185" y="757"/>
                </a:lnTo>
                <a:lnTo>
                  <a:pt x="172" y="763"/>
                </a:lnTo>
                <a:lnTo>
                  <a:pt x="167" y="763"/>
                </a:lnTo>
                <a:lnTo>
                  <a:pt x="154" y="763"/>
                </a:lnTo>
                <a:lnTo>
                  <a:pt x="143" y="768"/>
                </a:lnTo>
                <a:lnTo>
                  <a:pt x="136" y="768"/>
                </a:lnTo>
                <a:lnTo>
                  <a:pt x="131" y="768"/>
                </a:lnTo>
                <a:lnTo>
                  <a:pt x="118" y="768"/>
                </a:lnTo>
                <a:lnTo>
                  <a:pt x="95" y="768"/>
                </a:lnTo>
                <a:lnTo>
                  <a:pt x="65" y="768"/>
                </a:lnTo>
                <a:lnTo>
                  <a:pt x="47" y="768"/>
                </a:lnTo>
                <a:lnTo>
                  <a:pt x="35" y="768"/>
                </a:lnTo>
                <a:lnTo>
                  <a:pt x="29" y="768"/>
                </a:lnTo>
                <a:lnTo>
                  <a:pt x="24" y="768"/>
                </a:lnTo>
                <a:lnTo>
                  <a:pt x="18" y="768"/>
                </a:lnTo>
                <a:lnTo>
                  <a:pt x="18" y="775"/>
                </a:lnTo>
                <a:lnTo>
                  <a:pt x="18" y="780"/>
                </a:lnTo>
                <a:lnTo>
                  <a:pt x="11" y="780"/>
                </a:lnTo>
                <a:lnTo>
                  <a:pt x="6" y="786"/>
                </a:lnTo>
                <a:lnTo>
                  <a:pt x="0" y="792"/>
                </a:lnTo>
                <a:lnTo>
                  <a:pt x="0" y="752"/>
                </a:lnTo>
                <a:lnTo>
                  <a:pt x="0" y="740"/>
                </a:lnTo>
                <a:lnTo>
                  <a:pt x="0" y="735"/>
                </a:lnTo>
                <a:lnTo>
                  <a:pt x="0" y="728"/>
                </a:lnTo>
                <a:lnTo>
                  <a:pt x="0" y="717"/>
                </a:lnTo>
                <a:lnTo>
                  <a:pt x="0" y="711"/>
                </a:lnTo>
                <a:lnTo>
                  <a:pt x="0" y="706"/>
                </a:lnTo>
                <a:lnTo>
                  <a:pt x="6" y="695"/>
                </a:lnTo>
                <a:lnTo>
                  <a:pt x="6" y="683"/>
                </a:lnTo>
                <a:lnTo>
                  <a:pt x="6" y="677"/>
                </a:lnTo>
                <a:lnTo>
                  <a:pt x="6" y="648"/>
                </a:lnTo>
                <a:lnTo>
                  <a:pt x="11" y="637"/>
                </a:lnTo>
                <a:lnTo>
                  <a:pt x="11" y="613"/>
                </a:lnTo>
                <a:lnTo>
                  <a:pt x="11" y="603"/>
                </a:lnTo>
                <a:lnTo>
                  <a:pt x="11" y="591"/>
                </a:lnTo>
                <a:lnTo>
                  <a:pt x="11" y="585"/>
                </a:lnTo>
                <a:lnTo>
                  <a:pt x="18" y="579"/>
                </a:lnTo>
                <a:lnTo>
                  <a:pt x="18" y="568"/>
                </a:lnTo>
                <a:lnTo>
                  <a:pt x="18" y="563"/>
                </a:lnTo>
                <a:lnTo>
                  <a:pt x="18" y="551"/>
                </a:lnTo>
                <a:lnTo>
                  <a:pt x="18" y="533"/>
                </a:lnTo>
                <a:lnTo>
                  <a:pt x="18" y="528"/>
                </a:lnTo>
                <a:lnTo>
                  <a:pt x="24" y="528"/>
                </a:lnTo>
                <a:lnTo>
                  <a:pt x="24" y="521"/>
                </a:lnTo>
                <a:lnTo>
                  <a:pt x="24" y="516"/>
                </a:lnTo>
                <a:lnTo>
                  <a:pt x="24" y="511"/>
                </a:lnTo>
                <a:lnTo>
                  <a:pt x="24" y="505"/>
                </a:lnTo>
                <a:lnTo>
                  <a:pt x="29" y="471"/>
                </a:lnTo>
                <a:lnTo>
                  <a:pt x="29" y="464"/>
                </a:lnTo>
                <a:lnTo>
                  <a:pt x="29" y="459"/>
                </a:lnTo>
                <a:lnTo>
                  <a:pt x="29" y="448"/>
                </a:lnTo>
                <a:lnTo>
                  <a:pt x="24" y="441"/>
                </a:lnTo>
                <a:lnTo>
                  <a:pt x="24" y="436"/>
                </a:lnTo>
                <a:lnTo>
                  <a:pt x="24" y="430"/>
                </a:lnTo>
                <a:lnTo>
                  <a:pt x="18" y="430"/>
                </a:lnTo>
                <a:lnTo>
                  <a:pt x="18" y="424"/>
                </a:lnTo>
                <a:lnTo>
                  <a:pt x="18" y="419"/>
                </a:lnTo>
                <a:lnTo>
                  <a:pt x="18" y="413"/>
                </a:lnTo>
                <a:lnTo>
                  <a:pt x="18" y="407"/>
                </a:lnTo>
                <a:lnTo>
                  <a:pt x="11" y="407"/>
                </a:lnTo>
                <a:lnTo>
                  <a:pt x="11" y="401"/>
                </a:lnTo>
                <a:lnTo>
                  <a:pt x="11" y="396"/>
                </a:lnTo>
                <a:lnTo>
                  <a:pt x="11" y="390"/>
                </a:lnTo>
                <a:lnTo>
                  <a:pt x="11" y="384"/>
                </a:lnTo>
                <a:lnTo>
                  <a:pt x="6" y="384"/>
                </a:lnTo>
                <a:lnTo>
                  <a:pt x="6" y="379"/>
                </a:lnTo>
                <a:lnTo>
                  <a:pt x="6" y="373"/>
                </a:lnTo>
                <a:lnTo>
                  <a:pt x="11" y="373"/>
                </a:lnTo>
                <a:lnTo>
                  <a:pt x="6" y="373"/>
                </a:lnTo>
                <a:lnTo>
                  <a:pt x="6" y="367"/>
                </a:lnTo>
                <a:lnTo>
                  <a:pt x="11" y="361"/>
                </a:lnTo>
                <a:lnTo>
                  <a:pt x="18" y="356"/>
                </a:lnTo>
                <a:lnTo>
                  <a:pt x="24" y="356"/>
                </a:lnTo>
                <a:lnTo>
                  <a:pt x="24" y="349"/>
                </a:lnTo>
                <a:lnTo>
                  <a:pt x="24" y="344"/>
                </a:lnTo>
                <a:lnTo>
                  <a:pt x="29" y="344"/>
                </a:lnTo>
                <a:lnTo>
                  <a:pt x="29" y="338"/>
                </a:lnTo>
                <a:lnTo>
                  <a:pt x="35" y="338"/>
                </a:lnTo>
                <a:lnTo>
                  <a:pt x="42" y="333"/>
                </a:lnTo>
                <a:lnTo>
                  <a:pt x="47" y="333"/>
                </a:lnTo>
                <a:lnTo>
                  <a:pt x="53" y="333"/>
                </a:lnTo>
                <a:lnTo>
                  <a:pt x="53" y="327"/>
                </a:lnTo>
                <a:lnTo>
                  <a:pt x="53" y="321"/>
                </a:lnTo>
                <a:lnTo>
                  <a:pt x="47" y="316"/>
                </a:lnTo>
                <a:lnTo>
                  <a:pt x="42" y="309"/>
                </a:lnTo>
                <a:lnTo>
                  <a:pt x="35" y="309"/>
                </a:lnTo>
                <a:lnTo>
                  <a:pt x="29" y="304"/>
                </a:lnTo>
                <a:lnTo>
                  <a:pt x="29" y="298"/>
                </a:lnTo>
                <a:lnTo>
                  <a:pt x="29" y="292"/>
                </a:lnTo>
                <a:lnTo>
                  <a:pt x="29" y="287"/>
                </a:lnTo>
                <a:lnTo>
                  <a:pt x="35" y="287"/>
                </a:lnTo>
                <a:lnTo>
                  <a:pt x="35" y="281"/>
                </a:lnTo>
                <a:lnTo>
                  <a:pt x="42" y="281"/>
                </a:lnTo>
                <a:lnTo>
                  <a:pt x="47" y="276"/>
                </a:lnTo>
                <a:lnTo>
                  <a:pt x="47" y="269"/>
                </a:lnTo>
                <a:lnTo>
                  <a:pt x="47" y="264"/>
                </a:lnTo>
                <a:lnTo>
                  <a:pt x="53" y="264"/>
                </a:lnTo>
                <a:lnTo>
                  <a:pt x="60" y="264"/>
                </a:lnTo>
                <a:lnTo>
                  <a:pt x="60" y="258"/>
                </a:lnTo>
                <a:lnTo>
                  <a:pt x="65" y="258"/>
                </a:lnTo>
                <a:lnTo>
                  <a:pt x="65" y="252"/>
                </a:lnTo>
                <a:lnTo>
                  <a:pt x="60" y="247"/>
                </a:lnTo>
                <a:lnTo>
                  <a:pt x="53" y="247"/>
                </a:lnTo>
                <a:lnTo>
                  <a:pt x="53" y="241"/>
                </a:lnTo>
                <a:lnTo>
                  <a:pt x="53" y="235"/>
                </a:lnTo>
                <a:lnTo>
                  <a:pt x="47" y="235"/>
                </a:lnTo>
                <a:lnTo>
                  <a:pt x="42" y="235"/>
                </a:lnTo>
                <a:lnTo>
                  <a:pt x="42" y="229"/>
                </a:lnTo>
                <a:lnTo>
                  <a:pt x="42" y="224"/>
                </a:lnTo>
                <a:lnTo>
                  <a:pt x="47" y="224"/>
                </a:lnTo>
                <a:lnTo>
                  <a:pt x="47" y="218"/>
                </a:lnTo>
                <a:lnTo>
                  <a:pt x="47" y="212"/>
                </a:lnTo>
                <a:lnTo>
                  <a:pt x="42" y="212"/>
                </a:lnTo>
                <a:lnTo>
                  <a:pt x="42" y="206"/>
                </a:lnTo>
                <a:lnTo>
                  <a:pt x="47" y="206"/>
                </a:lnTo>
                <a:lnTo>
                  <a:pt x="47" y="201"/>
                </a:lnTo>
                <a:lnTo>
                  <a:pt x="47" y="195"/>
                </a:lnTo>
                <a:lnTo>
                  <a:pt x="47" y="189"/>
                </a:lnTo>
                <a:lnTo>
                  <a:pt x="53" y="184"/>
                </a:lnTo>
                <a:lnTo>
                  <a:pt x="53" y="177"/>
                </a:lnTo>
                <a:lnTo>
                  <a:pt x="53" y="172"/>
                </a:lnTo>
                <a:lnTo>
                  <a:pt x="53" y="166"/>
                </a:lnTo>
                <a:lnTo>
                  <a:pt x="47" y="166"/>
                </a:lnTo>
                <a:lnTo>
                  <a:pt x="42" y="166"/>
                </a:lnTo>
                <a:lnTo>
                  <a:pt x="42" y="161"/>
                </a:lnTo>
                <a:lnTo>
                  <a:pt x="35" y="161"/>
                </a:lnTo>
                <a:lnTo>
                  <a:pt x="35" y="155"/>
                </a:lnTo>
                <a:lnTo>
                  <a:pt x="35" y="149"/>
                </a:lnTo>
                <a:lnTo>
                  <a:pt x="42" y="149"/>
                </a:lnTo>
                <a:lnTo>
                  <a:pt x="42" y="144"/>
                </a:lnTo>
                <a:lnTo>
                  <a:pt x="47" y="144"/>
                </a:lnTo>
                <a:lnTo>
                  <a:pt x="47" y="137"/>
                </a:lnTo>
                <a:lnTo>
                  <a:pt x="47" y="132"/>
                </a:lnTo>
                <a:lnTo>
                  <a:pt x="53" y="132"/>
                </a:lnTo>
                <a:lnTo>
                  <a:pt x="53" y="126"/>
                </a:lnTo>
                <a:lnTo>
                  <a:pt x="53" y="120"/>
                </a:lnTo>
                <a:lnTo>
                  <a:pt x="53" y="114"/>
                </a:lnTo>
                <a:lnTo>
                  <a:pt x="47" y="114"/>
                </a:lnTo>
                <a:lnTo>
                  <a:pt x="42" y="114"/>
                </a:lnTo>
                <a:lnTo>
                  <a:pt x="35" y="109"/>
                </a:lnTo>
                <a:lnTo>
                  <a:pt x="35" y="104"/>
                </a:lnTo>
                <a:lnTo>
                  <a:pt x="42" y="104"/>
                </a:lnTo>
                <a:lnTo>
                  <a:pt x="47" y="104"/>
                </a:lnTo>
                <a:lnTo>
                  <a:pt x="53" y="104"/>
                </a:lnTo>
                <a:lnTo>
                  <a:pt x="53" y="97"/>
                </a:lnTo>
                <a:lnTo>
                  <a:pt x="53" y="92"/>
                </a:lnTo>
                <a:lnTo>
                  <a:pt x="53" y="86"/>
                </a:lnTo>
                <a:lnTo>
                  <a:pt x="53" y="80"/>
                </a:lnTo>
                <a:lnTo>
                  <a:pt x="53" y="86"/>
                </a:lnTo>
                <a:lnTo>
                  <a:pt x="60" y="86"/>
                </a:lnTo>
                <a:lnTo>
                  <a:pt x="65" y="86"/>
                </a:lnTo>
                <a:lnTo>
                  <a:pt x="71" y="86"/>
                </a:lnTo>
                <a:lnTo>
                  <a:pt x="71" y="80"/>
                </a:lnTo>
                <a:lnTo>
                  <a:pt x="77" y="80"/>
                </a:lnTo>
                <a:lnTo>
                  <a:pt x="83" y="80"/>
                </a:lnTo>
                <a:lnTo>
                  <a:pt x="83" y="74"/>
                </a:lnTo>
                <a:lnTo>
                  <a:pt x="89" y="74"/>
                </a:lnTo>
                <a:lnTo>
                  <a:pt x="89" y="80"/>
                </a:lnTo>
                <a:lnTo>
                  <a:pt x="95" y="80"/>
                </a:lnTo>
                <a:lnTo>
                  <a:pt x="95" y="74"/>
                </a:lnTo>
                <a:lnTo>
                  <a:pt x="95" y="69"/>
                </a:lnTo>
                <a:lnTo>
                  <a:pt x="101" y="69"/>
                </a:lnTo>
                <a:lnTo>
                  <a:pt x="101" y="74"/>
                </a:lnTo>
                <a:lnTo>
                  <a:pt x="107" y="74"/>
                </a:lnTo>
                <a:lnTo>
                  <a:pt x="107" y="69"/>
                </a:lnTo>
                <a:lnTo>
                  <a:pt x="101" y="63"/>
                </a:lnTo>
                <a:lnTo>
                  <a:pt x="101" y="57"/>
                </a:lnTo>
                <a:lnTo>
                  <a:pt x="101" y="52"/>
                </a:lnTo>
                <a:lnTo>
                  <a:pt x="107" y="52"/>
                </a:lnTo>
                <a:lnTo>
                  <a:pt x="107" y="57"/>
                </a:lnTo>
                <a:lnTo>
                  <a:pt x="113" y="57"/>
                </a:lnTo>
                <a:lnTo>
                  <a:pt x="113" y="63"/>
                </a:lnTo>
                <a:lnTo>
                  <a:pt x="118" y="57"/>
                </a:lnTo>
                <a:lnTo>
                  <a:pt x="113" y="57"/>
                </a:lnTo>
                <a:lnTo>
                  <a:pt x="113" y="52"/>
                </a:lnTo>
                <a:lnTo>
                  <a:pt x="113" y="46"/>
                </a:lnTo>
                <a:lnTo>
                  <a:pt x="118" y="46"/>
                </a:lnTo>
                <a:lnTo>
                  <a:pt x="113" y="46"/>
                </a:lnTo>
                <a:lnTo>
                  <a:pt x="113" y="40"/>
                </a:lnTo>
                <a:lnTo>
                  <a:pt x="107" y="40"/>
                </a:lnTo>
                <a:lnTo>
                  <a:pt x="113" y="40"/>
                </a:lnTo>
                <a:lnTo>
                  <a:pt x="118" y="40"/>
                </a:lnTo>
                <a:lnTo>
                  <a:pt x="118" y="34"/>
                </a:lnTo>
                <a:lnTo>
                  <a:pt x="118" y="29"/>
                </a:lnTo>
                <a:lnTo>
                  <a:pt x="125" y="29"/>
                </a:lnTo>
                <a:lnTo>
                  <a:pt x="125" y="22"/>
                </a:lnTo>
                <a:lnTo>
                  <a:pt x="131" y="29"/>
                </a:lnTo>
                <a:lnTo>
                  <a:pt x="136" y="29"/>
                </a:lnTo>
                <a:lnTo>
                  <a:pt x="143" y="29"/>
                </a:lnTo>
                <a:lnTo>
                  <a:pt x="149" y="29"/>
                </a:lnTo>
                <a:lnTo>
                  <a:pt x="149" y="22"/>
                </a:lnTo>
                <a:lnTo>
                  <a:pt x="143" y="22"/>
                </a:lnTo>
                <a:lnTo>
                  <a:pt x="143" y="17"/>
                </a:lnTo>
                <a:lnTo>
                  <a:pt x="143" y="12"/>
                </a:lnTo>
                <a:lnTo>
                  <a:pt x="136" y="12"/>
                </a:lnTo>
                <a:lnTo>
                  <a:pt x="136" y="5"/>
                </a:lnTo>
                <a:lnTo>
                  <a:pt x="131" y="5"/>
                </a:lnTo>
                <a:lnTo>
                  <a:pt x="131" y="0"/>
                </a:lnTo>
                <a:lnTo>
                  <a:pt x="136" y="0"/>
                </a:lnTo>
                <a:lnTo>
                  <a:pt x="136" y="5"/>
                </a:lnTo>
                <a:lnTo>
                  <a:pt x="143" y="5"/>
                </a:lnTo>
                <a:lnTo>
                  <a:pt x="143" y="12"/>
                </a:lnTo>
                <a:lnTo>
                  <a:pt x="149" y="12"/>
                </a:lnTo>
                <a:lnTo>
                  <a:pt x="154" y="12"/>
                </a:lnTo>
                <a:lnTo>
                  <a:pt x="154" y="17"/>
                </a:lnTo>
                <a:lnTo>
                  <a:pt x="160" y="17"/>
                </a:lnTo>
                <a:lnTo>
                  <a:pt x="160" y="12"/>
                </a:lnTo>
                <a:lnTo>
                  <a:pt x="167" y="12"/>
                </a:lnTo>
                <a:lnTo>
                  <a:pt x="172" y="12"/>
                </a:lnTo>
                <a:lnTo>
                  <a:pt x="178" y="12"/>
                </a:lnTo>
                <a:lnTo>
                  <a:pt x="185" y="12"/>
                </a:lnTo>
                <a:lnTo>
                  <a:pt x="185" y="5"/>
                </a:lnTo>
                <a:lnTo>
                  <a:pt x="185" y="12"/>
                </a:lnTo>
                <a:lnTo>
                  <a:pt x="190" y="12"/>
                </a:lnTo>
                <a:lnTo>
                  <a:pt x="196" y="12"/>
                </a:lnTo>
                <a:lnTo>
                  <a:pt x="196" y="17"/>
                </a:lnTo>
                <a:lnTo>
                  <a:pt x="196" y="12"/>
                </a:lnTo>
                <a:lnTo>
                  <a:pt x="196" y="17"/>
                </a:lnTo>
                <a:lnTo>
                  <a:pt x="196" y="22"/>
                </a:lnTo>
                <a:lnTo>
                  <a:pt x="201" y="22"/>
                </a:lnTo>
                <a:lnTo>
                  <a:pt x="201" y="29"/>
                </a:lnTo>
                <a:lnTo>
                  <a:pt x="208" y="29"/>
                </a:lnTo>
                <a:lnTo>
                  <a:pt x="208" y="34"/>
                </a:lnTo>
                <a:lnTo>
                  <a:pt x="214" y="34"/>
                </a:lnTo>
                <a:lnTo>
                  <a:pt x="214" y="40"/>
                </a:lnTo>
                <a:lnTo>
                  <a:pt x="219" y="40"/>
                </a:lnTo>
                <a:lnTo>
                  <a:pt x="219" y="46"/>
                </a:lnTo>
                <a:lnTo>
                  <a:pt x="226" y="46"/>
                </a:lnTo>
                <a:lnTo>
                  <a:pt x="232" y="46"/>
                </a:lnTo>
                <a:lnTo>
                  <a:pt x="237" y="46"/>
                </a:lnTo>
                <a:lnTo>
                  <a:pt x="237" y="52"/>
                </a:lnTo>
                <a:lnTo>
                  <a:pt x="237" y="46"/>
                </a:lnTo>
                <a:lnTo>
                  <a:pt x="237" y="52"/>
                </a:lnTo>
                <a:lnTo>
                  <a:pt x="237" y="46"/>
                </a:lnTo>
                <a:lnTo>
                  <a:pt x="243" y="52"/>
                </a:lnTo>
                <a:lnTo>
                  <a:pt x="243" y="46"/>
                </a:lnTo>
                <a:lnTo>
                  <a:pt x="250" y="46"/>
                </a:lnTo>
                <a:lnTo>
                  <a:pt x="250" y="52"/>
                </a:lnTo>
                <a:lnTo>
                  <a:pt x="250" y="57"/>
                </a:lnTo>
                <a:lnTo>
                  <a:pt x="250" y="63"/>
                </a:lnTo>
                <a:lnTo>
                  <a:pt x="250" y="69"/>
                </a:lnTo>
                <a:lnTo>
                  <a:pt x="250" y="74"/>
                </a:lnTo>
                <a:lnTo>
                  <a:pt x="250" y="80"/>
                </a:lnTo>
                <a:lnTo>
                  <a:pt x="250" y="86"/>
                </a:lnTo>
                <a:lnTo>
                  <a:pt x="250" y="92"/>
                </a:lnTo>
                <a:lnTo>
                  <a:pt x="250" y="97"/>
                </a:lnTo>
                <a:lnTo>
                  <a:pt x="250" y="104"/>
                </a:lnTo>
                <a:lnTo>
                  <a:pt x="250" y="109"/>
                </a:lnTo>
                <a:lnTo>
                  <a:pt x="250" y="114"/>
                </a:lnTo>
                <a:lnTo>
                  <a:pt x="250" y="120"/>
                </a:lnTo>
                <a:lnTo>
                  <a:pt x="250" y="126"/>
                </a:lnTo>
                <a:lnTo>
                  <a:pt x="250" y="132"/>
                </a:lnTo>
                <a:lnTo>
                  <a:pt x="250" y="137"/>
                </a:lnTo>
                <a:lnTo>
                  <a:pt x="250" y="144"/>
                </a:lnTo>
                <a:lnTo>
                  <a:pt x="250" y="149"/>
                </a:lnTo>
                <a:lnTo>
                  <a:pt x="250" y="161"/>
                </a:lnTo>
                <a:lnTo>
                  <a:pt x="250" y="166"/>
                </a:lnTo>
                <a:lnTo>
                  <a:pt x="250" y="172"/>
                </a:lnTo>
                <a:lnTo>
                  <a:pt x="250" y="177"/>
                </a:lnTo>
                <a:lnTo>
                  <a:pt x="250" y="184"/>
                </a:lnTo>
                <a:lnTo>
                  <a:pt x="250" y="195"/>
                </a:lnTo>
                <a:lnTo>
                  <a:pt x="250" y="201"/>
                </a:lnTo>
                <a:lnTo>
                  <a:pt x="250" y="206"/>
                </a:lnTo>
                <a:lnTo>
                  <a:pt x="250" y="212"/>
                </a:lnTo>
                <a:lnTo>
                  <a:pt x="255" y="212"/>
                </a:lnTo>
                <a:lnTo>
                  <a:pt x="255" y="218"/>
                </a:lnTo>
                <a:lnTo>
                  <a:pt x="255" y="224"/>
                </a:lnTo>
                <a:lnTo>
                  <a:pt x="261" y="224"/>
                </a:lnTo>
                <a:lnTo>
                  <a:pt x="261" y="229"/>
                </a:lnTo>
                <a:lnTo>
                  <a:pt x="261" y="235"/>
                </a:lnTo>
                <a:lnTo>
                  <a:pt x="261" y="241"/>
                </a:lnTo>
                <a:lnTo>
                  <a:pt x="261" y="247"/>
                </a:lnTo>
                <a:lnTo>
                  <a:pt x="261" y="252"/>
                </a:lnTo>
                <a:lnTo>
                  <a:pt x="255" y="252"/>
                </a:lnTo>
                <a:lnTo>
                  <a:pt x="255" y="258"/>
                </a:lnTo>
                <a:lnTo>
                  <a:pt x="255" y="264"/>
                </a:lnTo>
                <a:lnTo>
                  <a:pt x="250" y="264"/>
                </a:lnTo>
                <a:lnTo>
                  <a:pt x="250" y="269"/>
                </a:lnTo>
                <a:lnTo>
                  <a:pt x="250" y="276"/>
                </a:lnTo>
                <a:lnTo>
                  <a:pt x="250" y="281"/>
                </a:lnTo>
                <a:lnTo>
                  <a:pt x="243" y="281"/>
                </a:lnTo>
                <a:lnTo>
                  <a:pt x="243" y="287"/>
                </a:lnTo>
                <a:lnTo>
                  <a:pt x="243" y="292"/>
                </a:lnTo>
                <a:lnTo>
                  <a:pt x="237" y="292"/>
                </a:lnTo>
                <a:lnTo>
                  <a:pt x="237" y="298"/>
                </a:lnTo>
                <a:lnTo>
                  <a:pt x="237" y="304"/>
                </a:lnTo>
                <a:lnTo>
                  <a:pt x="237" y="309"/>
                </a:lnTo>
                <a:lnTo>
                  <a:pt x="243" y="309"/>
                </a:lnTo>
                <a:lnTo>
                  <a:pt x="243" y="316"/>
                </a:lnTo>
                <a:lnTo>
                  <a:pt x="237" y="316"/>
                </a:lnTo>
                <a:lnTo>
                  <a:pt x="243" y="316"/>
                </a:lnTo>
                <a:lnTo>
                  <a:pt x="243" y="321"/>
                </a:lnTo>
                <a:lnTo>
                  <a:pt x="250" y="321"/>
                </a:lnTo>
                <a:lnTo>
                  <a:pt x="243" y="321"/>
                </a:lnTo>
                <a:lnTo>
                  <a:pt x="250" y="321"/>
                </a:lnTo>
                <a:lnTo>
                  <a:pt x="250" y="327"/>
                </a:lnTo>
                <a:lnTo>
                  <a:pt x="255" y="327"/>
                </a:lnTo>
                <a:lnTo>
                  <a:pt x="255" y="333"/>
                </a:lnTo>
                <a:lnTo>
                  <a:pt x="255" y="338"/>
                </a:lnTo>
                <a:lnTo>
                  <a:pt x="261" y="338"/>
                </a:lnTo>
                <a:lnTo>
                  <a:pt x="268" y="338"/>
                </a:lnTo>
                <a:lnTo>
                  <a:pt x="268" y="344"/>
                </a:lnTo>
                <a:lnTo>
                  <a:pt x="273" y="344"/>
                </a:lnTo>
                <a:lnTo>
                  <a:pt x="273" y="349"/>
                </a:lnTo>
                <a:lnTo>
                  <a:pt x="279" y="349"/>
                </a:lnTo>
                <a:lnTo>
                  <a:pt x="279" y="356"/>
                </a:lnTo>
                <a:lnTo>
                  <a:pt x="286" y="356"/>
                </a:lnTo>
                <a:lnTo>
                  <a:pt x="286" y="361"/>
                </a:lnTo>
                <a:lnTo>
                  <a:pt x="291" y="361"/>
                </a:lnTo>
                <a:lnTo>
                  <a:pt x="286" y="361"/>
                </a:lnTo>
                <a:lnTo>
                  <a:pt x="291" y="361"/>
                </a:lnTo>
                <a:lnTo>
                  <a:pt x="291" y="367"/>
                </a:lnTo>
                <a:lnTo>
                  <a:pt x="286" y="367"/>
                </a:lnTo>
                <a:lnTo>
                  <a:pt x="291" y="367"/>
                </a:lnTo>
                <a:lnTo>
                  <a:pt x="291" y="373"/>
                </a:lnTo>
                <a:lnTo>
                  <a:pt x="291" y="379"/>
                </a:lnTo>
                <a:lnTo>
                  <a:pt x="297" y="379"/>
                </a:lnTo>
                <a:lnTo>
                  <a:pt x="297" y="384"/>
                </a:lnTo>
              </a:path>
            </a:pathLst>
          </a:custGeom>
          <a:noFill/>
          <a:ln w="6350"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21" name="Freeform 13">
            <a:extLst>
              <a:ext uri="{FF2B5EF4-FFF2-40B4-BE49-F238E27FC236}">
                <a16:creationId xmlns:a16="http://schemas.microsoft.com/office/drawing/2014/main" id="{BFAA67CB-441D-40FA-B7E3-B05E8686B0EB}"/>
              </a:ext>
            </a:extLst>
          </p:cNvPr>
          <p:cNvSpPr>
            <a:spLocks/>
          </p:cNvSpPr>
          <p:nvPr/>
        </p:nvSpPr>
        <p:spPr bwMode="auto">
          <a:xfrm>
            <a:off x="4768850" y="5407025"/>
            <a:ext cx="469900" cy="1103313"/>
          </a:xfrm>
          <a:custGeom>
            <a:avLst/>
            <a:gdLst>
              <a:gd name="T0" fmla="*/ 225 w 296"/>
              <a:gd name="T1" fmla="*/ 18 h 695"/>
              <a:gd name="T2" fmla="*/ 255 w 296"/>
              <a:gd name="T3" fmla="*/ 0 h 695"/>
              <a:gd name="T4" fmla="*/ 284 w 296"/>
              <a:gd name="T5" fmla="*/ 23 h 695"/>
              <a:gd name="T6" fmla="*/ 273 w 296"/>
              <a:gd name="T7" fmla="*/ 52 h 695"/>
              <a:gd name="T8" fmla="*/ 284 w 296"/>
              <a:gd name="T9" fmla="*/ 70 h 695"/>
              <a:gd name="T10" fmla="*/ 278 w 296"/>
              <a:gd name="T11" fmla="*/ 110 h 695"/>
              <a:gd name="T12" fmla="*/ 273 w 296"/>
              <a:gd name="T13" fmla="*/ 133 h 695"/>
              <a:gd name="T14" fmla="*/ 296 w 296"/>
              <a:gd name="T15" fmla="*/ 155 h 695"/>
              <a:gd name="T16" fmla="*/ 278 w 296"/>
              <a:gd name="T17" fmla="*/ 179 h 695"/>
              <a:gd name="T18" fmla="*/ 260 w 296"/>
              <a:gd name="T19" fmla="*/ 207 h 695"/>
              <a:gd name="T20" fmla="*/ 278 w 296"/>
              <a:gd name="T21" fmla="*/ 236 h 695"/>
              <a:gd name="T22" fmla="*/ 255 w 296"/>
              <a:gd name="T23" fmla="*/ 259 h 695"/>
              <a:gd name="T24" fmla="*/ 231 w 296"/>
              <a:gd name="T25" fmla="*/ 287 h 695"/>
              <a:gd name="T26" fmla="*/ 213 w 296"/>
              <a:gd name="T27" fmla="*/ 294 h 695"/>
              <a:gd name="T28" fmla="*/ 208 w 296"/>
              <a:gd name="T29" fmla="*/ 259 h 695"/>
              <a:gd name="T30" fmla="*/ 195 w 296"/>
              <a:gd name="T31" fmla="*/ 236 h 695"/>
              <a:gd name="T32" fmla="*/ 195 w 296"/>
              <a:gd name="T33" fmla="*/ 270 h 695"/>
              <a:gd name="T34" fmla="*/ 172 w 296"/>
              <a:gd name="T35" fmla="*/ 287 h 695"/>
              <a:gd name="T36" fmla="*/ 142 w 296"/>
              <a:gd name="T37" fmla="*/ 276 h 695"/>
              <a:gd name="T38" fmla="*/ 118 w 296"/>
              <a:gd name="T39" fmla="*/ 270 h 695"/>
              <a:gd name="T40" fmla="*/ 118 w 296"/>
              <a:gd name="T41" fmla="*/ 310 h 695"/>
              <a:gd name="T42" fmla="*/ 130 w 296"/>
              <a:gd name="T43" fmla="*/ 334 h 695"/>
              <a:gd name="T44" fmla="*/ 130 w 296"/>
              <a:gd name="T45" fmla="*/ 374 h 695"/>
              <a:gd name="T46" fmla="*/ 154 w 296"/>
              <a:gd name="T47" fmla="*/ 379 h 695"/>
              <a:gd name="T48" fmla="*/ 160 w 296"/>
              <a:gd name="T49" fmla="*/ 379 h 695"/>
              <a:gd name="T50" fmla="*/ 172 w 296"/>
              <a:gd name="T51" fmla="*/ 385 h 695"/>
              <a:gd name="T52" fmla="*/ 190 w 296"/>
              <a:gd name="T53" fmla="*/ 396 h 695"/>
              <a:gd name="T54" fmla="*/ 213 w 296"/>
              <a:gd name="T55" fmla="*/ 396 h 695"/>
              <a:gd name="T56" fmla="*/ 219 w 296"/>
              <a:gd name="T57" fmla="*/ 362 h 695"/>
              <a:gd name="T58" fmla="*/ 255 w 296"/>
              <a:gd name="T59" fmla="*/ 414 h 695"/>
              <a:gd name="T60" fmla="*/ 249 w 296"/>
              <a:gd name="T61" fmla="*/ 466 h 695"/>
              <a:gd name="T62" fmla="*/ 243 w 296"/>
              <a:gd name="T63" fmla="*/ 540 h 695"/>
              <a:gd name="T64" fmla="*/ 231 w 296"/>
              <a:gd name="T65" fmla="*/ 620 h 695"/>
              <a:gd name="T66" fmla="*/ 219 w 296"/>
              <a:gd name="T67" fmla="*/ 695 h 695"/>
              <a:gd name="T68" fmla="*/ 183 w 296"/>
              <a:gd name="T69" fmla="*/ 678 h 695"/>
              <a:gd name="T70" fmla="*/ 154 w 296"/>
              <a:gd name="T71" fmla="*/ 655 h 695"/>
              <a:gd name="T72" fmla="*/ 107 w 296"/>
              <a:gd name="T73" fmla="*/ 666 h 695"/>
              <a:gd name="T74" fmla="*/ 59 w 296"/>
              <a:gd name="T75" fmla="*/ 671 h 695"/>
              <a:gd name="T76" fmla="*/ 35 w 296"/>
              <a:gd name="T77" fmla="*/ 678 h 695"/>
              <a:gd name="T78" fmla="*/ 24 w 296"/>
              <a:gd name="T79" fmla="*/ 620 h 695"/>
              <a:gd name="T80" fmla="*/ 17 w 296"/>
              <a:gd name="T81" fmla="*/ 540 h 695"/>
              <a:gd name="T82" fmla="*/ 17 w 296"/>
              <a:gd name="T83" fmla="*/ 482 h 695"/>
              <a:gd name="T84" fmla="*/ 17 w 296"/>
              <a:gd name="T85" fmla="*/ 436 h 695"/>
              <a:gd name="T86" fmla="*/ 12 w 296"/>
              <a:gd name="T87" fmla="*/ 402 h 695"/>
              <a:gd name="T88" fmla="*/ 12 w 296"/>
              <a:gd name="T89" fmla="*/ 362 h 695"/>
              <a:gd name="T90" fmla="*/ 12 w 296"/>
              <a:gd name="T91" fmla="*/ 322 h 695"/>
              <a:gd name="T92" fmla="*/ 12 w 296"/>
              <a:gd name="T93" fmla="*/ 282 h 695"/>
              <a:gd name="T94" fmla="*/ 6 w 296"/>
              <a:gd name="T95" fmla="*/ 236 h 695"/>
              <a:gd name="T96" fmla="*/ 6 w 296"/>
              <a:gd name="T97" fmla="*/ 195 h 695"/>
              <a:gd name="T98" fmla="*/ 6 w 296"/>
              <a:gd name="T99" fmla="*/ 150 h 695"/>
              <a:gd name="T100" fmla="*/ 0 w 296"/>
              <a:gd name="T101" fmla="*/ 115 h 695"/>
              <a:gd name="T102" fmla="*/ 0 w 296"/>
              <a:gd name="T103" fmla="*/ 70 h 695"/>
              <a:gd name="T104" fmla="*/ 12 w 296"/>
              <a:gd name="T105" fmla="*/ 41 h 695"/>
              <a:gd name="T106" fmla="*/ 53 w 296"/>
              <a:gd name="T107" fmla="*/ 41 h 695"/>
              <a:gd name="T108" fmla="*/ 71 w 296"/>
              <a:gd name="T109" fmla="*/ 18 h 695"/>
              <a:gd name="T110" fmla="*/ 112 w 296"/>
              <a:gd name="T111" fmla="*/ 18 h 695"/>
              <a:gd name="T112" fmla="*/ 154 w 296"/>
              <a:gd name="T113" fmla="*/ 18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6" h="695">
                <a:moveTo>
                  <a:pt x="190" y="18"/>
                </a:moveTo>
                <a:lnTo>
                  <a:pt x="195" y="18"/>
                </a:lnTo>
                <a:lnTo>
                  <a:pt x="201" y="18"/>
                </a:lnTo>
                <a:lnTo>
                  <a:pt x="208" y="18"/>
                </a:lnTo>
                <a:lnTo>
                  <a:pt x="213" y="18"/>
                </a:lnTo>
                <a:lnTo>
                  <a:pt x="219" y="18"/>
                </a:lnTo>
                <a:lnTo>
                  <a:pt x="225" y="18"/>
                </a:lnTo>
                <a:lnTo>
                  <a:pt x="231" y="18"/>
                </a:lnTo>
                <a:lnTo>
                  <a:pt x="237" y="18"/>
                </a:lnTo>
                <a:lnTo>
                  <a:pt x="243" y="18"/>
                </a:lnTo>
                <a:lnTo>
                  <a:pt x="243" y="12"/>
                </a:lnTo>
                <a:lnTo>
                  <a:pt x="249" y="12"/>
                </a:lnTo>
                <a:lnTo>
                  <a:pt x="249" y="7"/>
                </a:lnTo>
                <a:lnTo>
                  <a:pt x="255" y="0"/>
                </a:lnTo>
                <a:lnTo>
                  <a:pt x="260" y="0"/>
                </a:lnTo>
                <a:lnTo>
                  <a:pt x="266" y="7"/>
                </a:lnTo>
                <a:lnTo>
                  <a:pt x="266" y="12"/>
                </a:lnTo>
                <a:lnTo>
                  <a:pt x="273" y="18"/>
                </a:lnTo>
                <a:lnTo>
                  <a:pt x="278" y="18"/>
                </a:lnTo>
                <a:lnTo>
                  <a:pt x="284" y="18"/>
                </a:lnTo>
                <a:lnTo>
                  <a:pt x="284" y="23"/>
                </a:lnTo>
                <a:lnTo>
                  <a:pt x="284" y="30"/>
                </a:lnTo>
                <a:lnTo>
                  <a:pt x="284" y="35"/>
                </a:lnTo>
                <a:lnTo>
                  <a:pt x="278" y="35"/>
                </a:lnTo>
                <a:lnTo>
                  <a:pt x="278" y="41"/>
                </a:lnTo>
                <a:lnTo>
                  <a:pt x="278" y="47"/>
                </a:lnTo>
                <a:lnTo>
                  <a:pt x="273" y="47"/>
                </a:lnTo>
                <a:lnTo>
                  <a:pt x="273" y="52"/>
                </a:lnTo>
                <a:lnTo>
                  <a:pt x="266" y="52"/>
                </a:lnTo>
                <a:lnTo>
                  <a:pt x="266" y="58"/>
                </a:lnTo>
                <a:lnTo>
                  <a:pt x="266" y="64"/>
                </a:lnTo>
                <a:lnTo>
                  <a:pt x="273" y="64"/>
                </a:lnTo>
                <a:lnTo>
                  <a:pt x="273" y="70"/>
                </a:lnTo>
                <a:lnTo>
                  <a:pt x="278" y="70"/>
                </a:lnTo>
                <a:lnTo>
                  <a:pt x="284" y="70"/>
                </a:lnTo>
                <a:lnTo>
                  <a:pt x="284" y="75"/>
                </a:lnTo>
                <a:lnTo>
                  <a:pt x="284" y="81"/>
                </a:lnTo>
                <a:lnTo>
                  <a:pt x="284" y="87"/>
                </a:lnTo>
                <a:lnTo>
                  <a:pt x="278" y="92"/>
                </a:lnTo>
                <a:lnTo>
                  <a:pt x="278" y="98"/>
                </a:lnTo>
                <a:lnTo>
                  <a:pt x="278" y="104"/>
                </a:lnTo>
                <a:lnTo>
                  <a:pt x="278" y="110"/>
                </a:lnTo>
                <a:lnTo>
                  <a:pt x="273" y="110"/>
                </a:lnTo>
                <a:lnTo>
                  <a:pt x="273" y="115"/>
                </a:lnTo>
                <a:lnTo>
                  <a:pt x="278" y="115"/>
                </a:lnTo>
                <a:lnTo>
                  <a:pt x="278" y="122"/>
                </a:lnTo>
                <a:lnTo>
                  <a:pt x="278" y="127"/>
                </a:lnTo>
                <a:lnTo>
                  <a:pt x="273" y="127"/>
                </a:lnTo>
                <a:lnTo>
                  <a:pt x="273" y="133"/>
                </a:lnTo>
                <a:lnTo>
                  <a:pt x="273" y="138"/>
                </a:lnTo>
                <a:lnTo>
                  <a:pt x="278" y="138"/>
                </a:lnTo>
                <a:lnTo>
                  <a:pt x="284" y="138"/>
                </a:lnTo>
                <a:lnTo>
                  <a:pt x="284" y="144"/>
                </a:lnTo>
                <a:lnTo>
                  <a:pt x="284" y="150"/>
                </a:lnTo>
                <a:lnTo>
                  <a:pt x="291" y="150"/>
                </a:lnTo>
                <a:lnTo>
                  <a:pt x="296" y="155"/>
                </a:lnTo>
                <a:lnTo>
                  <a:pt x="296" y="162"/>
                </a:lnTo>
                <a:lnTo>
                  <a:pt x="291" y="162"/>
                </a:lnTo>
                <a:lnTo>
                  <a:pt x="291" y="167"/>
                </a:lnTo>
                <a:lnTo>
                  <a:pt x="284" y="167"/>
                </a:lnTo>
                <a:lnTo>
                  <a:pt x="278" y="167"/>
                </a:lnTo>
                <a:lnTo>
                  <a:pt x="278" y="173"/>
                </a:lnTo>
                <a:lnTo>
                  <a:pt x="278" y="179"/>
                </a:lnTo>
                <a:lnTo>
                  <a:pt x="273" y="184"/>
                </a:lnTo>
                <a:lnTo>
                  <a:pt x="266" y="184"/>
                </a:lnTo>
                <a:lnTo>
                  <a:pt x="266" y="190"/>
                </a:lnTo>
                <a:lnTo>
                  <a:pt x="260" y="190"/>
                </a:lnTo>
                <a:lnTo>
                  <a:pt x="260" y="195"/>
                </a:lnTo>
                <a:lnTo>
                  <a:pt x="260" y="202"/>
                </a:lnTo>
                <a:lnTo>
                  <a:pt x="260" y="207"/>
                </a:lnTo>
                <a:lnTo>
                  <a:pt x="266" y="213"/>
                </a:lnTo>
                <a:lnTo>
                  <a:pt x="273" y="213"/>
                </a:lnTo>
                <a:lnTo>
                  <a:pt x="278" y="219"/>
                </a:lnTo>
                <a:lnTo>
                  <a:pt x="284" y="224"/>
                </a:lnTo>
                <a:lnTo>
                  <a:pt x="284" y="230"/>
                </a:lnTo>
                <a:lnTo>
                  <a:pt x="284" y="236"/>
                </a:lnTo>
                <a:lnTo>
                  <a:pt x="278" y="236"/>
                </a:lnTo>
                <a:lnTo>
                  <a:pt x="273" y="236"/>
                </a:lnTo>
                <a:lnTo>
                  <a:pt x="266" y="242"/>
                </a:lnTo>
                <a:lnTo>
                  <a:pt x="260" y="242"/>
                </a:lnTo>
                <a:lnTo>
                  <a:pt x="260" y="247"/>
                </a:lnTo>
                <a:lnTo>
                  <a:pt x="255" y="247"/>
                </a:lnTo>
                <a:lnTo>
                  <a:pt x="255" y="253"/>
                </a:lnTo>
                <a:lnTo>
                  <a:pt x="255" y="259"/>
                </a:lnTo>
                <a:lnTo>
                  <a:pt x="249" y="259"/>
                </a:lnTo>
                <a:lnTo>
                  <a:pt x="243" y="264"/>
                </a:lnTo>
                <a:lnTo>
                  <a:pt x="237" y="270"/>
                </a:lnTo>
                <a:lnTo>
                  <a:pt x="237" y="276"/>
                </a:lnTo>
                <a:lnTo>
                  <a:pt x="231" y="276"/>
                </a:lnTo>
                <a:lnTo>
                  <a:pt x="231" y="282"/>
                </a:lnTo>
                <a:lnTo>
                  <a:pt x="231" y="287"/>
                </a:lnTo>
                <a:lnTo>
                  <a:pt x="225" y="294"/>
                </a:lnTo>
                <a:lnTo>
                  <a:pt x="225" y="299"/>
                </a:lnTo>
                <a:lnTo>
                  <a:pt x="225" y="294"/>
                </a:lnTo>
                <a:lnTo>
                  <a:pt x="225" y="299"/>
                </a:lnTo>
                <a:lnTo>
                  <a:pt x="219" y="299"/>
                </a:lnTo>
                <a:lnTo>
                  <a:pt x="213" y="299"/>
                </a:lnTo>
                <a:lnTo>
                  <a:pt x="213" y="294"/>
                </a:lnTo>
                <a:lnTo>
                  <a:pt x="213" y="287"/>
                </a:lnTo>
                <a:lnTo>
                  <a:pt x="213" y="282"/>
                </a:lnTo>
                <a:lnTo>
                  <a:pt x="208" y="282"/>
                </a:lnTo>
                <a:lnTo>
                  <a:pt x="208" y="276"/>
                </a:lnTo>
                <a:lnTo>
                  <a:pt x="208" y="270"/>
                </a:lnTo>
                <a:lnTo>
                  <a:pt x="208" y="264"/>
                </a:lnTo>
                <a:lnTo>
                  <a:pt x="208" y="259"/>
                </a:lnTo>
                <a:lnTo>
                  <a:pt x="213" y="253"/>
                </a:lnTo>
                <a:lnTo>
                  <a:pt x="213" y="247"/>
                </a:lnTo>
                <a:lnTo>
                  <a:pt x="213" y="242"/>
                </a:lnTo>
                <a:lnTo>
                  <a:pt x="208" y="242"/>
                </a:lnTo>
                <a:lnTo>
                  <a:pt x="201" y="242"/>
                </a:lnTo>
                <a:lnTo>
                  <a:pt x="201" y="236"/>
                </a:lnTo>
                <a:lnTo>
                  <a:pt x="195" y="236"/>
                </a:lnTo>
                <a:lnTo>
                  <a:pt x="195" y="242"/>
                </a:lnTo>
                <a:lnTo>
                  <a:pt x="190" y="242"/>
                </a:lnTo>
                <a:lnTo>
                  <a:pt x="190" y="247"/>
                </a:lnTo>
                <a:lnTo>
                  <a:pt x="190" y="253"/>
                </a:lnTo>
                <a:lnTo>
                  <a:pt x="190" y="259"/>
                </a:lnTo>
                <a:lnTo>
                  <a:pt x="195" y="259"/>
                </a:lnTo>
                <a:lnTo>
                  <a:pt x="195" y="270"/>
                </a:lnTo>
                <a:lnTo>
                  <a:pt x="195" y="276"/>
                </a:lnTo>
                <a:lnTo>
                  <a:pt x="190" y="276"/>
                </a:lnTo>
                <a:lnTo>
                  <a:pt x="183" y="276"/>
                </a:lnTo>
                <a:lnTo>
                  <a:pt x="178" y="276"/>
                </a:lnTo>
                <a:lnTo>
                  <a:pt x="178" y="282"/>
                </a:lnTo>
                <a:lnTo>
                  <a:pt x="172" y="282"/>
                </a:lnTo>
                <a:lnTo>
                  <a:pt x="172" y="287"/>
                </a:lnTo>
                <a:lnTo>
                  <a:pt x="166" y="287"/>
                </a:lnTo>
                <a:lnTo>
                  <a:pt x="160" y="287"/>
                </a:lnTo>
                <a:lnTo>
                  <a:pt x="154" y="287"/>
                </a:lnTo>
                <a:lnTo>
                  <a:pt x="148" y="287"/>
                </a:lnTo>
                <a:lnTo>
                  <a:pt x="148" y="282"/>
                </a:lnTo>
                <a:lnTo>
                  <a:pt x="142" y="282"/>
                </a:lnTo>
                <a:lnTo>
                  <a:pt x="142" y="276"/>
                </a:lnTo>
                <a:lnTo>
                  <a:pt x="136" y="276"/>
                </a:lnTo>
                <a:lnTo>
                  <a:pt x="136" y="270"/>
                </a:lnTo>
                <a:lnTo>
                  <a:pt x="130" y="270"/>
                </a:lnTo>
                <a:lnTo>
                  <a:pt x="125" y="270"/>
                </a:lnTo>
                <a:lnTo>
                  <a:pt x="125" y="264"/>
                </a:lnTo>
                <a:lnTo>
                  <a:pt x="118" y="264"/>
                </a:lnTo>
                <a:lnTo>
                  <a:pt x="118" y="270"/>
                </a:lnTo>
                <a:lnTo>
                  <a:pt x="118" y="276"/>
                </a:lnTo>
                <a:lnTo>
                  <a:pt x="118" y="282"/>
                </a:lnTo>
                <a:lnTo>
                  <a:pt x="118" y="287"/>
                </a:lnTo>
                <a:lnTo>
                  <a:pt x="118" y="294"/>
                </a:lnTo>
                <a:lnTo>
                  <a:pt x="118" y="299"/>
                </a:lnTo>
                <a:lnTo>
                  <a:pt x="118" y="305"/>
                </a:lnTo>
                <a:lnTo>
                  <a:pt x="118" y="310"/>
                </a:lnTo>
                <a:lnTo>
                  <a:pt x="125" y="310"/>
                </a:lnTo>
                <a:lnTo>
                  <a:pt x="130" y="305"/>
                </a:lnTo>
                <a:lnTo>
                  <a:pt x="130" y="310"/>
                </a:lnTo>
                <a:lnTo>
                  <a:pt x="130" y="316"/>
                </a:lnTo>
                <a:lnTo>
                  <a:pt x="130" y="322"/>
                </a:lnTo>
                <a:lnTo>
                  <a:pt x="130" y="327"/>
                </a:lnTo>
                <a:lnTo>
                  <a:pt x="130" y="334"/>
                </a:lnTo>
                <a:lnTo>
                  <a:pt x="130" y="339"/>
                </a:lnTo>
                <a:lnTo>
                  <a:pt x="130" y="345"/>
                </a:lnTo>
                <a:lnTo>
                  <a:pt x="130" y="351"/>
                </a:lnTo>
                <a:lnTo>
                  <a:pt x="130" y="356"/>
                </a:lnTo>
                <a:lnTo>
                  <a:pt x="130" y="362"/>
                </a:lnTo>
                <a:lnTo>
                  <a:pt x="130" y="367"/>
                </a:lnTo>
                <a:lnTo>
                  <a:pt x="130" y="374"/>
                </a:lnTo>
                <a:lnTo>
                  <a:pt x="136" y="374"/>
                </a:lnTo>
                <a:lnTo>
                  <a:pt x="136" y="379"/>
                </a:lnTo>
                <a:lnTo>
                  <a:pt x="142" y="379"/>
                </a:lnTo>
                <a:lnTo>
                  <a:pt x="148" y="379"/>
                </a:lnTo>
                <a:lnTo>
                  <a:pt x="148" y="385"/>
                </a:lnTo>
                <a:lnTo>
                  <a:pt x="154" y="385"/>
                </a:lnTo>
                <a:lnTo>
                  <a:pt x="154" y="379"/>
                </a:lnTo>
                <a:lnTo>
                  <a:pt x="154" y="385"/>
                </a:lnTo>
                <a:lnTo>
                  <a:pt x="154" y="379"/>
                </a:lnTo>
                <a:lnTo>
                  <a:pt x="154" y="385"/>
                </a:lnTo>
                <a:lnTo>
                  <a:pt x="154" y="379"/>
                </a:lnTo>
                <a:lnTo>
                  <a:pt x="154" y="385"/>
                </a:lnTo>
                <a:lnTo>
                  <a:pt x="154" y="379"/>
                </a:lnTo>
                <a:lnTo>
                  <a:pt x="160" y="379"/>
                </a:lnTo>
                <a:lnTo>
                  <a:pt x="160" y="385"/>
                </a:lnTo>
                <a:lnTo>
                  <a:pt x="160" y="379"/>
                </a:lnTo>
                <a:lnTo>
                  <a:pt x="160" y="385"/>
                </a:lnTo>
                <a:lnTo>
                  <a:pt x="160" y="379"/>
                </a:lnTo>
                <a:lnTo>
                  <a:pt x="160" y="385"/>
                </a:lnTo>
                <a:lnTo>
                  <a:pt x="166" y="385"/>
                </a:lnTo>
                <a:lnTo>
                  <a:pt x="172" y="385"/>
                </a:lnTo>
                <a:lnTo>
                  <a:pt x="172" y="379"/>
                </a:lnTo>
                <a:lnTo>
                  <a:pt x="172" y="385"/>
                </a:lnTo>
                <a:lnTo>
                  <a:pt x="178" y="385"/>
                </a:lnTo>
                <a:lnTo>
                  <a:pt x="178" y="391"/>
                </a:lnTo>
                <a:lnTo>
                  <a:pt x="183" y="391"/>
                </a:lnTo>
                <a:lnTo>
                  <a:pt x="183" y="396"/>
                </a:lnTo>
                <a:lnTo>
                  <a:pt x="190" y="396"/>
                </a:lnTo>
                <a:lnTo>
                  <a:pt x="190" y="402"/>
                </a:lnTo>
                <a:lnTo>
                  <a:pt x="195" y="402"/>
                </a:lnTo>
                <a:lnTo>
                  <a:pt x="195" y="408"/>
                </a:lnTo>
                <a:lnTo>
                  <a:pt x="201" y="408"/>
                </a:lnTo>
                <a:lnTo>
                  <a:pt x="208" y="408"/>
                </a:lnTo>
                <a:lnTo>
                  <a:pt x="213" y="402"/>
                </a:lnTo>
                <a:lnTo>
                  <a:pt x="213" y="396"/>
                </a:lnTo>
                <a:lnTo>
                  <a:pt x="219" y="396"/>
                </a:lnTo>
                <a:lnTo>
                  <a:pt x="219" y="391"/>
                </a:lnTo>
                <a:lnTo>
                  <a:pt x="219" y="385"/>
                </a:lnTo>
                <a:lnTo>
                  <a:pt x="219" y="379"/>
                </a:lnTo>
                <a:lnTo>
                  <a:pt x="219" y="374"/>
                </a:lnTo>
                <a:lnTo>
                  <a:pt x="219" y="367"/>
                </a:lnTo>
                <a:lnTo>
                  <a:pt x="219" y="362"/>
                </a:lnTo>
                <a:lnTo>
                  <a:pt x="219" y="356"/>
                </a:lnTo>
                <a:lnTo>
                  <a:pt x="225" y="356"/>
                </a:lnTo>
                <a:lnTo>
                  <a:pt x="237" y="356"/>
                </a:lnTo>
                <a:lnTo>
                  <a:pt x="260" y="367"/>
                </a:lnTo>
                <a:lnTo>
                  <a:pt x="260" y="374"/>
                </a:lnTo>
                <a:lnTo>
                  <a:pt x="255" y="408"/>
                </a:lnTo>
                <a:lnTo>
                  <a:pt x="255" y="414"/>
                </a:lnTo>
                <a:lnTo>
                  <a:pt x="255" y="419"/>
                </a:lnTo>
                <a:lnTo>
                  <a:pt x="255" y="425"/>
                </a:lnTo>
                <a:lnTo>
                  <a:pt x="255" y="431"/>
                </a:lnTo>
                <a:lnTo>
                  <a:pt x="249" y="431"/>
                </a:lnTo>
                <a:lnTo>
                  <a:pt x="249" y="436"/>
                </a:lnTo>
                <a:lnTo>
                  <a:pt x="249" y="454"/>
                </a:lnTo>
                <a:lnTo>
                  <a:pt x="249" y="466"/>
                </a:lnTo>
                <a:lnTo>
                  <a:pt x="249" y="471"/>
                </a:lnTo>
                <a:lnTo>
                  <a:pt x="249" y="482"/>
                </a:lnTo>
                <a:lnTo>
                  <a:pt x="243" y="488"/>
                </a:lnTo>
                <a:lnTo>
                  <a:pt x="243" y="494"/>
                </a:lnTo>
                <a:lnTo>
                  <a:pt x="243" y="506"/>
                </a:lnTo>
                <a:lnTo>
                  <a:pt x="243" y="517"/>
                </a:lnTo>
                <a:lnTo>
                  <a:pt x="243" y="540"/>
                </a:lnTo>
                <a:lnTo>
                  <a:pt x="237" y="551"/>
                </a:lnTo>
                <a:lnTo>
                  <a:pt x="237" y="580"/>
                </a:lnTo>
                <a:lnTo>
                  <a:pt x="237" y="586"/>
                </a:lnTo>
                <a:lnTo>
                  <a:pt x="237" y="598"/>
                </a:lnTo>
                <a:lnTo>
                  <a:pt x="231" y="609"/>
                </a:lnTo>
                <a:lnTo>
                  <a:pt x="231" y="614"/>
                </a:lnTo>
                <a:lnTo>
                  <a:pt x="231" y="620"/>
                </a:lnTo>
                <a:lnTo>
                  <a:pt x="231" y="631"/>
                </a:lnTo>
                <a:lnTo>
                  <a:pt x="231" y="638"/>
                </a:lnTo>
                <a:lnTo>
                  <a:pt x="231" y="643"/>
                </a:lnTo>
                <a:lnTo>
                  <a:pt x="231" y="655"/>
                </a:lnTo>
                <a:lnTo>
                  <a:pt x="231" y="695"/>
                </a:lnTo>
                <a:lnTo>
                  <a:pt x="225" y="695"/>
                </a:lnTo>
                <a:lnTo>
                  <a:pt x="219" y="695"/>
                </a:lnTo>
                <a:lnTo>
                  <a:pt x="213" y="695"/>
                </a:lnTo>
                <a:lnTo>
                  <a:pt x="208" y="695"/>
                </a:lnTo>
                <a:lnTo>
                  <a:pt x="208" y="689"/>
                </a:lnTo>
                <a:lnTo>
                  <a:pt x="201" y="689"/>
                </a:lnTo>
                <a:lnTo>
                  <a:pt x="195" y="683"/>
                </a:lnTo>
                <a:lnTo>
                  <a:pt x="190" y="678"/>
                </a:lnTo>
                <a:lnTo>
                  <a:pt x="183" y="678"/>
                </a:lnTo>
                <a:lnTo>
                  <a:pt x="178" y="678"/>
                </a:lnTo>
                <a:lnTo>
                  <a:pt x="172" y="671"/>
                </a:lnTo>
                <a:lnTo>
                  <a:pt x="166" y="666"/>
                </a:lnTo>
                <a:lnTo>
                  <a:pt x="160" y="666"/>
                </a:lnTo>
                <a:lnTo>
                  <a:pt x="160" y="660"/>
                </a:lnTo>
                <a:lnTo>
                  <a:pt x="160" y="655"/>
                </a:lnTo>
                <a:lnTo>
                  <a:pt x="154" y="655"/>
                </a:lnTo>
                <a:lnTo>
                  <a:pt x="148" y="655"/>
                </a:lnTo>
                <a:lnTo>
                  <a:pt x="142" y="660"/>
                </a:lnTo>
                <a:lnTo>
                  <a:pt x="136" y="660"/>
                </a:lnTo>
                <a:lnTo>
                  <a:pt x="130" y="660"/>
                </a:lnTo>
                <a:lnTo>
                  <a:pt x="125" y="660"/>
                </a:lnTo>
                <a:lnTo>
                  <a:pt x="112" y="666"/>
                </a:lnTo>
                <a:lnTo>
                  <a:pt x="107" y="666"/>
                </a:lnTo>
                <a:lnTo>
                  <a:pt x="100" y="666"/>
                </a:lnTo>
                <a:lnTo>
                  <a:pt x="95" y="666"/>
                </a:lnTo>
                <a:lnTo>
                  <a:pt x="89" y="671"/>
                </a:lnTo>
                <a:lnTo>
                  <a:pt x="83" y="671"/>
                </a:lnTo>
                <a:lnTo>
                  <a:pt x="71" y="671"/>
                </a:lnTo>
                <a:lnTo>
                  <a:pt x="65" y="671"/>
                </a:lnTo>
                <a:lnTo>
                  <a:pt x="59" y="671"/>
                </a:lnTo>
                <a:lnTo>
                  <a:pt x="59" y="666"/>
                </a:lnTo>
                <a:lnTo>
                  <a:pt x="53" y="666"/>
                </a:lnTo>
                <a:lnTo>
                  <a:pt x="47" y="666"/>
                </a:lnTo>
                <a:lnTo>
                  <a:pt x="47" y="660"/>
                </a:lnTo>
                <a:lnTo>
                  <a:pt x="47" y="666"/>
                </a:lnTo>
                <a:lnTo>
                  <a:pt x="42" y="671"/>
                </a:lnTo>
                <a:lnTo>
                  <a:pt x="35" y="678"/>
                </a:lnTo>
                <a:lnTo>
                  <a:pt x="29" y="683"/>
                </a:lnTo>
                <a:lnTo>
                  <a:pt x="24" y="683"/>
                </a:lnTo>
                <a:lnTo>
                  <a:pt x="24" y="666"/>
                </a:lnTo>
                <a:lnTo>
                  <a:pt x="24" y="660"/>
                </a:lnTo>
                <a:lnTo>
                  <a:pt x="24" y="649"/>
                </a:lnTo>
                <a:lnTo>
                  <a:pt x="24" y="643"/>
                </a:lnTo>
                <a:lnTo>
                  <a:pt x="24" y="620"/>
                </a:lnTo>
                <a:lnTo>
                  <a:pt x="24" y="609"/>
                </a:lnTo>
                <a:lnTo>
                  <a:pt x="24" y="580"/>
                </a:lnTo>
                <a:lnTo>
                  <a:pt x="24" y="563"/>
                </a:lnTo>
                <a:lnTo>
                  <a:pt x="17" y="557"/>
                </a:lnTo>
                <a:lnTo>
                  <a:pt x="17" y="551"/>
                </a:lnTo>
                <a:lnTo>
                  <a:pt x="17" y="546"/>
                </a:lnTo>
                <a:lnTo>
                  <a:pt x="17" y="540"/>
                </a:lnTo>
                <a:lnTo>
                  <a:pt x="17" y="534"/>
                </a:lnTo>
                <a:lnTo>
                  <a:pt x="17" y="528"/>
                </a:lnTo>
                <a:lnTo>
                  <a:pt x="17" y="523"/>
                </a:lnTo>
                <a:lnTo>
                  <a:pt x="17" y="506"/>
                </a:lnTo>
                <a:lnTo>
                  <a:pt x="17" y="499"/>
                </a:lnTo>
                <a:lnTo>
                  <a:pt x="17" y="494"/>
                </a:lnTo>
                <a:lnTo>
                  <a:pt x="17" y="482"/>
                </a:lnTo>
                <a:lnTo>
                  <a:pt x="17" y="477"/>
                </a:lnTo>
                <a:lnTo>
                  <a:pt x="17" y="471"/>
                </a:lnTo>
                <a:lnTo>
                  <a:pt x="17" y="466"/>
                </a:lnTo>
                <a:lnTo>
                  <a:pt x="17" y="454"/>
                </a:lnTo>
                <a:lnTo>
                  <a:pt x="17" y="448"/>
                </a:lnTo>
                <a:lnTo>
                  <a:pt x="17" y="442"/>
                </a:lnTo>
                <a:lnTo>
                  <a:pt x="17" y="436"/>
                </a:lnTo>
                <a:lnTo>
                  <a:pt x="17" y="431"/>
                </a:lnTo>
                <a:lnTo>
                  <a:pt x="17" y="425"/>
                </a:lnTo>
                <a:lnTo>
                  <a:pt x="12" y="425"/>
                </a:lnTo>
                <a:lnTo>
                  <a:pt x="12" y="419"/>
                </a:lnTo>
                <a:lnTo>
                  <a:pt x="12" y="414"/>
                </a:lnTo>
                <a:lnTo>
                  <a:pt x="12" y="408"/>
                </a:lnTo>
                <a:lnTo>
                  <a:pt x="12" y="402"/>
                </a:lnTo>
                <a:lnTo>
                  <a:pt x="12" y="396"/>
                </a:lnTo>
                <a:lnTo>
                  <a:pt x="12" y="391"/>
                </a:lnTo>
                <a:lnTo>
                  <a:pt x="12" y="385"/>
                </a:lnTo>
                <a:lnTo>
                  <a:pt x="12" y="379"/>
                </a:lnTo>
                <a:lnTo>
                  <a:pt x="12" y="374"/>
                </a:lnTo>
                <a:lnTo>
                  <a:pt x="12" y="367"/>
                </a:lnTo>
                <a:lnTo>
                  <a:pt x="12" y="362"/>
                </a:lnTo>
                <a:lnTo>
                  <a:pt x="12" y="356"/>
                </a:lnTo>
                <a:lnTo>
                  <a:pt x="12" y="351"/>
                </a:lnTo>
                <a:lnTo>
                  <a:pt x="12" y="345"/>
                </a:lnTo>
                <a:lnTo>
                  <a:pt x="12" y="339"/>
                </a:lnTo>
                <a:lnTo>
                  <a:pt x="12" y="334"/>
                </a:lnTo>
                <a:lnTo>
                  <a:pt x="12" y="327"/>
                </a:lnTo>
                <a:lnTo>
                  <a:pt x="12" y="322"/>
                </a:lnTo>
                <a:lnTo>
                  <a:pt x="12" y="316"/>
                </a:lnTo>
                <a:lnTo>
                  <a:pt x="12" y="310"/>
                </a:lnTo>
                <a:lnTo>
                  <a:pt x="12" y="305"/>
                </a:lnTo>
                <a:lnTo>
                  <a:pt x="12" y="299"/>
                </a:lnTo>
                <a:lnTo>
                  <a:pt x="12" y="294"/>
                </a:lnTo>
                <a:lnTo>
                  <a:pt x="12" y="287"/>
                </a:lnTo>
                <a:lnTo>
                  <a:pt x="12" y="282"/>
                </a:lnTo>
                <a:lnTo>
                  <a:pt x="12" y="276"/>
                </a:lnTo>
                <a:lnTo>
                  <a:pt x="6" y="270"/>
                </a:lnTo>
                <a:lnTo>
                  <a:pt x="6" y="264"/>
                </a:lnTo>
                <a:lnTo>
                  <a:pt x="6" y="259"/>
                </a:lnTo>
                <a:lnTo>
                  <a:pt x="6" y="253"/>
                </a:lnTo>
                <a:lnTo>
                  <a:pt x="6" y="242"/>
                </a:lnTo>
                <a:lnTo>
                  <a:pt x="6" y="236"/>
                </a:lnTo>
                <a:lnTo>
                  <a:pt x="6" y="230"/>
                </a:lnTo>
                <a:lnTo>
                  <a:pt x="6" y="224"/>
                </a:lnTo>
                <a:lnTo>
                  <a:pt x="6" y="219"/>
                </a:lnTo>
                <a:lnTo>
                  <a:pt x="6" y="213"/>
                </a:lnTo>
                <a:lnTo>
                  <a:pt x="6" y="207"/>
                </a:lnTo>
                <a:lnTo>
                  <a:pt x="6" y="202"/>
                </a:lnTo>
                <a:lnTo>
                  <a:pt x="6" y="195"/>
                </a:lnTo>
                <a:lnTo>
                  <a:pt x="6" y="190"/>
                </a:lnTo>
                <a:lnTo>
                  <a:pt x="6" y="184"/>
                </a:lnTo>
                <a:lnTo>
                  <a:pt x="6" y="173"/>
                </a:lnTo>
                <a:lnTo>
                  <a:pt x="6" y="167"/>
                </a:lnTo>
                <a:lnTo>
                  <a:pt x="6" y="162"/>
                </a:lnTo>
                <a:lnTo>
                  <a:pt x="6" y="155"/>
                </a:lnTo>
                <a:lnTo>
                  <a:pt x="6" y="150"/>
                </a:lnTo>
                <a:lnTo>
                  <a:pt x="6" y="144"/>
                </a:lnTo>
                <a:lnTo>
                  <a:pt x="0" y="144"/>
                </a:lnTo>
                <a:lnTo>
                  <a:pt x="0" y="138"/>
                </a:lnTo>
                <a:lnTo>
                  <a:pt x="0" y="133"/>
                </a:lnTo>
                <a:lnTo>
                  <a:pt x="0" y="127"/>
                </a:lnTo>
                <a:lnTo>
                  <a:pt x="0" y="122"/>
                </a:lnTo>
                <a:lnTo>
                  <a:pt x="0" y="115"/>
                </a:lnTo>
                <a:lnTo>
                  <a:pt x="0" y="110"/>
                </a:lnTo>
                <a:lnTo>
                  <a:pt x="0" y="104"/>
                </a:lnTo>
                <a:lnTo>
                  <a:pt x="0" y="92"/>
                </a:lnTo>
                <a:lnTo>
                  <a:pt x="0" y="87"/>
                </a:lnTo>
                <a:lnTo>
                  <a:pt x="0" y="81"/>
                </a:lnTo>
                <a:lnTo>
                  <a:pt x="0" y="75"/>
                </a:lnTo>
                <a:lnTo>
                  <a:pt x="0" y="70"/>
                </a:lnTo>
                <a:lnTo>
                  <a:pt x="0" y="64"/>
                </a:lnTo>
                <a:lnTo>
                  <a:pt x="0" y="58"/>
                </a:lnTo>
                <a:lnTo>
                  <a:pt x="0" y="52"/>
                </a:lnTo>
                <a:lnTo>
                  <a:pt x="0" y="47"/>
                </a:lnTo>
                <a:lnTo>
                  <a:pt x="0" y="41"/>
                </a:lnTo>
                <a:lnTo>
                  <a:pt x="6" y="41"/>
                </a:lnTo>
                <a:lnTo>
                  <a:pt x="12" y="41"/>
                </a:lnTo>
                <a:lnTo>
                  <a:pt x="17" y="41"/>
                </a:lnTo>
                <a:lnTo>
                  <a:pt x="24" y="41"/>
                </a:lnTo>
                <a:lnTo>
                  <a:pt x="29" y="41"/>
                </a:lnTo>
                <a:lnTo>
                  <a:pt x="35" y="41"/>
                </a:lnTo>
                <a:lnTo>
                  <a:pt x="42" y="41"/>
                </a:lnTo>
                <a:lnTo>
                  <a:pt x="47" y="41"/>
                </a:lnTo>
                <a:lnTo>
                  <a:pt x="53" y="41"/>
                </a:lnTo>
                <a:lnTo>
                  <a:pt x="59" y="41"/>
                </a:lnTo>
                <a:lnTo>
                  <a:pt x="59" y="35"/>
                </a:lnTo>
                <a:lnTo>
                  <a:pt x="59" y="30"/>
                </a:lnTo>
                <a:lnTo>
                  <a:pt x="59" y="23"/>
                </a:lnTo>
                <a:lnTo>
                  <a:pt x="59" y="18"/>
                </a:lnTo>
                <a:lnTo>
                  <a:pt x="65" y="18"/>
                </a:lnTo>
                <a:lnTo>
                  <a:pt x="71" y="18"/>
                </a:lnTo>
                <a:lnTo>
                  <a:pt x="77" y="18"/>
                </a:lnTo>
                <a:lnTo>
                  <a:pt x="83" y="18"/>
                </a:lnTo>
                <a:lnTo>
                  <a:pt x="89" y="18"/>
                </a:lnTo>
                <a:lnTo>
                  <a:pt x="95" y="18"/>
                </a:lnTo>
                <a:lnTo>
                  <a:pt x="100" y="18"/>
                </a:lnTo>
                <a:lnTo>
                  <a:pt x="107" y="18"/>
                </a:lnTo>
                <a:lnTo>
                  <a:pt x="112" y="18"/>
                </a:lnTo>
                <a:lnTo>
                  <a:pt x="118" y="18"/>
                </a:lnTo>
                <a:lnTo>
                  <a:pt x="125" y="18"/>
                </a:lnTo>
                <a:lnTo>
                  <a:pt x="130" y="18"/>
                </a:lnTo>
                <a:lnTo>
                  <a:pt x="136" y="18"/>
                </a:lnTo>
                <a:lnTo>
                  <a:pt x="142" y="18"/>
                </a:lnTo>
                <a:lnTo>
                  <a:pt x="148" y="18"/>
                </a:lnTo>
                <a:lnTo>
                  <a:pt x="154" y="18"/>
                </a:lnTo>
                <a:lnTo>
                  <a:pt x="160" y="18"/>
                </a:lnTo>
                <a:lnTo>
                  <a:pt x="166" y="18"/>
                </a:lnTo>
                <a:lnTo>
                  <a:pt x="172" y="18"/>
                </a:lnTo>
                <a:lnTo>
                  <a:pt x="178" y="18"/>
                </a:lnTo>
                <a:lnTo>
                  <a:pt x="183" y="18"/>
                </a:lnTo>
                <a:lnTo>
                  <a:pt x="190" y="18"/>
                </a:lnTo>
                <a:close/>
              </a:path>
            </a:pathLst>
          </a:custGeom>
          <a:solidFill>
            <a:srgbClr val="ED7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22" name="Freeform 14">
            <a:extLst>
              <a:ext uri="{FF2B5EF4-FFF2-40B4-BE49-F238E27FC236}">
                <a16:creationId xmlns:a16="http://schemas.microsoft.com/office/drawing/2014/main" id="{A78165A7-B4BC-4BFC-A3F9-9C6A2DF70555}"/>
              </a:ext>
            </a:extLst>
          </p:cNvPr>
          <p:cNvSpPr>
            <a:spLocks/>
          </p:cNvSpPr>
          <p:nvPr/>
        </p:nvSpPr>
        <p:spPr bwMode="auto">
          <a:xfrm>
            <a:off x="4768850" y="5407025"/>
            <a:ext cx="469900" cy="1103313"/>
          </a:xfrm>
          <a:custGeom>
            <a:avLst/>
            <a:gdLst>
              <a:gd name="T0" fmla="*/ 225 w 296"/>
              <a:gd name="T1" fmla="*/ 18 h 695"/>
              <a:gd name="T2" fmla="*/ 255 w 296"/>
              <a:gd name="T3" fmla="*/ 0 h 695"/>
              <a:gd name="T4" fmla="*/ 284 w 296"/>
              <a:gd name="T5" fmla="*/ 23 h 695"/>
              <a:gd name="T6" fmla="*/ 273 w 296"/>
              <a:gd name="T7" fmla="*/ 52 h 695"/>
              <a:gd name="T8" fmla="*/ 284 w 296"/>
              <a:gd name="T9" fmla="*/ 70 h 695"/>
              <a:gd name="T10" fmla="*/ 278 w 296"/>
              <a:gd name="T11" fmla="*/ 110 h 695"/>
              <a:gd name="T12" fmla="*/ 273 w 296"/>
              <a:gd name="T13" fmla="*/ 133 h 695"/>
              <a:gd name="T14" fmla="*/ 296 w 296"/>
              <a:gd name="T15" fmla="*/ 155 h 695"/>
              <a:gd name="T16" fmla="*/ 278 w 296"/>
              <a:gd name="T17" fmla="*/ 179 h 695"/>
              <a:gd name="T18" fmla="*/ 260 w 296"/>
              <a:gd name="T19" fmla="*/ 207 h 695"/>
              <a:gd name="T20" fmla="*/ 278 w 296"/>
              <a:gd name="T21" fmla="*/ 236 h 695"/>
              <a:gd name="T22" fmla="*/ 255 w 296"/>
              <a:gd name="T23" fmla="*/ 259 h 695"/>
              <a:gd name="T24" fmla="*/ 231 w 296"/>
              <a:gd name="T25" fmla="*/ 287 h 695"/>
              <a:gd name="T26" fmla="*/ 213 w 296"/>
              <a:gd name="T27" fmla="*/ 294 h 695"/>
              <a:gd name="T28" fmla="*/ 208 w 296"/>
              <a:gd name="T29" fmla="*/ 259 h 695"/>
              <a:gd name="T30" fmla="*/ 195 w 296"/>
              <a:gd name="T31" fmla="*/ 236 h 695"/>
              <a:gd name="T32" fmla="*/ 195 w 296"/>
              <a:gd name="T33" fmla="*/ 270 h 695"/>
              <a:gd name="T34" fmla="*/ 172 w 296"/>
              <a:gd name="T35" fmla="*/ 287 h 695"/>
              <a:gd name="T36" fmla="*/ 142 w 296"/>
              <a:gd name="T37" fmla="*/ 276 h 695"/>
              <a:gd name="T38" fmla="*/ 118 w 296"/>
              <a:gd name="T39" fmla="*/ 270 h 695"/>
              <a:gd name="T40" fmla="*/ 118 w 296"/>
              <a:gd name="T41" fmla="*/ 310 h 695"/>
              <a:gd name="T42" fmla="*/ 130 w 296"/>
              <a:gd name="T43" fmla="*/ 334 h 695"/>
              <a:gd name="T44" fmla="*/ 130 w 296"/>
              <a:gd name="T45" fmla="*/ 374 h 695"/>
              <a:gd name="T46" fmla="*/ 154 w 296"/>
              <a:gd name="T47" fmla="*/ 379 h 695"/>
              <a:gd name="T48" fmla="*/ 160 w 296"/>
              <a:gd name="T49" fmla="*/ 379 h 695"/>
              <a:gd name="T50" fmla="*/ 172 w 296"/>
              <a:gd name="T51" fmla="*/ 385 h 695"/>
              <a:gd name="T52" fmla="*/ 190 w 296"/>
              <a:gd name="T53" fmla="*/ 396 h 695"/>
              <a:gd name="T54" fmla="*/ 213 w 296"/>
              <a:gd name="T55" fmla="*/ 396 h 695"/>
              <a:gd name="T56" fmla="*/ 219 w 296"/>
              <a:gd name="T57" fmla="*/ 362 h 695"/>
              <a:gd name="T58" fmla="*/ 255 w 296"/>
              <a:gd name="T59" fmla="*/ 414 h 695"/>
              <a:gd name="T60" fmla="*/ 249 w 296"/>
              <a:gd name="T61" fmla="*/ 466 h 695"/>
              <a:gd name="T62" fmla="*/ 243 w 296"/>
              <a:gd name="T63" fmla="*/ 540 h 695"/>
              <a:gd name="T64" fmla="*/ 231 w 296"/>
              <a:gd name="T65" fmla="*/ 620 h 695"/>
              <a:gd name="T66" fmla="*/ 219 w 296"/>
              <a:gd name="T67" fmla="*/ 695 h 695"/>
              <a:gd name="T68" fmla="*/ 183 w 296"/>
              <a:gd name="T69" fmla="*/ 678 h 695"/>
              <a:gd name="T70" fmla="*/ 154 w 296"/>
              <a:gd name="T71" fmla="*/ 655 h 695"/>
              <a:gd name="T72" fmla="*/ 107 w 296"/>
              <a:gd name="T73" fmla="*/ 666 h 695"/>
              <a:gd name="T74" fmla="*/ 59 w 296"/>
              <a:gd name="T75" fmla="*/ 671 h 695"/>
              <a:gd name="T76" fmla="*/ 35 w 296"/>
              <a:gd name="T77" fmla="*/ 678 h 695"/>
              <a:gd name="T78" fmla="*/ 24 w 296"/>
              <a:gd name="T79" fmla="*/ 620 h 695"/>
              <a:gd name="T80" fmla="*/ 17 w 296"/>
              <a:gd name="T81" fmla="*/ 540 h 695"/>
              <a:gd name="T82" fmla="*/ 17 w 296"/>
              <a:gd name="T83" fmla="*/ 482 h 695"/>
              <a:gd name="T84" fmla="*/ 17 w 296"/>
              <a:gd name="T85" fmla="*/ 436 h 695"/>
              <a:gd name="T86" fmla="*/ 12 w 296"/>
              <a:gd name="T87" fmla="*/ 402 h 695"/>
              <a:gd name="T88" fmla="*/ 12 w 296"/>
              <a:gd name="T89" fmla="*/ 362 h 695"/>
              <a:gd name="T90" fmla="*/ 12 w 296"/>
              <a:gd name="T91" fmla="*/ 322 h 695"/>
              <a:gd name="T92" fmla="*/ 12 w 296"/>
              <a:gd name="T93" fmla="*/ 282 h 695"/>
              <a:gd name="T94" fmla="*/ 6 w 296"/>
              <a:gd name="T95" fmla="*/ 236 h 695"/>
              <a:gd name="T96" fmla="*/ 6 w 296"/>
              <a:gd name="T97" fmla="*/ 195 h 695"/>
              <a:gd name="T98" fmla="*/ 6 w 296"/>
              <a:gd name="T99" fmla="*/ 150 h 695"/>
              <a:gd name="T100" fmla="*/ 0 w 296"/>
              <a:gd name="T101" fmla="*/ 115 h 695"/>
              <a:gd name="T102" fmla="*/ 0 w 296"/>
              <a:gd name="T103" fmla="*/ 70 h 695"/>
              <a:gd name="T104" fmla="*/ 12 w 296"/>
              <a:gd name="T105" fmla="*/ 41 h 695"/>
              <a:gd name="T106" fmla="*/ 53 w 296"/>
              <a:gd name="T107" fmla="*/ 41 h 695"/>
              <a:gd name="T108" fmla="*/ 71 w 296"/>
              <a:gd name="T109" fmla="*/ 18 h 695"/>
              <a:gd name="T110" fmla="*/ 112 w 296"/>
              <a:gd name="T111" fmla="*/ 18 h 695"/>
              <a:gd name="T112" fmla="*/ 154 w 296"/>
              <a:gd name="T113" fmla="*/ 18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6" h="695">
                <a:moveTo>
                  <a:pt x="190" y="18"/>
                </a:moveTo>
                <a:lnTo>
                  <a:pt x="195" y="18"/>
                </a:lnTo>
                <a:lnTo>
                  <a:pt x="201" y="18"/>
                </a:lnTo>
                <a:lnTo>
                  <a:pt x="208" y="18"/>
                </a:lnTo>
                <a:lnTo>
                  <a:pt x="213" y="18"/>
                </a:lnTo>
                <a:lnTo>
                  <a:pt x="219" y="18"/>
                </a:lnTo>
                <a:lnTo>
                  <a:pt x="225" y="18"/>
                </a:lnTo>
                <a:lnTo>
                  <a:pt x="231" y="18"/>
                </a:lnTo>
                <a:lnTo>
                  <a:pt x="237" y="18"/>
                </a:lnTo>
                <a:lnTo>
                  <a:pt x="243" y="18"/>
                </a:lnTo>
                <a:lnTo>
                  <a:pt x="243" y="12"/>
                </a:lnTo>
                <a:lnTo>
                  <a:pt x="249" y="12"/>
                </a:lnTo>
                <a:lnTo>
                  <a:pt x="249" y="7"/>
                </a:lnTo>
                <a:lnTo>
                  <a:pt x="255" y="0"/>
                </a:lnTo>
                <a:lnTo>
                  <a:pt x="260" y="0"/>
                </a:lnTo>
                <a:lnTo>
                  <a:pt x="266" y="7"/>
                </a:lnTo>
                <a:lnTo>
                  <a:pt x="266" y="12"/>
                </a:lnTo>
                <a:lnTo>
                  <a:pt x="273" y="18"/>
                </a:lnTo>
                <a:lnTo>
                  <a:pt x="278" y="18"/>
                </a:lnTo>
                <a:lnTo>
                  <a:pt x="284" y="18"/>
                </a:lnTo>
                <a:lnTo>
                  <a:pt x="284" y="23"/>
                </a:lnTo>
                <a:lnTo>
                  <a:pt x="284" y="30"/>
                </a:lnTo>
                <a:lnTo>
                  <a:pt x="284" y="35"/>
                </a:lnTo>
                <a:lnTo>
                  <a:pt x="278" y="35"/>
                </a:lnTo>
                <a:lnTo>
                  <a:pt x="278" y="41"/>
                </a:lnTo>
                <a:lnTo>
                  <a:pt x="278" y="47"/>
                </a:lnTo>
                <a:lnTo>
                  <a:pt x="273" y="47"/>
                </a:lnTo>
                <a:lnTo>
                  <a:pt x="273" y="52"/>
                </a:lnTo>
                <a:lnTo>
                  <a:pt x="266" y="52"/>
                </a:lnTo>
                <a:lnTo>
                  <a:pt x="266" y="58"/>
                </a:lnTo>
                <a:lnTo>
                  <a:pt x="266" y="64"/>
                </a:lnTo>
                <a:lnTo>
                  <a:pt x="273" y="64"/>
                </a:lnTo>
                <a:lnTo>
                  <a:pt x="273" y="70"/>
                </a:lnTo>
                <a:lnTo>
                  <a:pt x="278" y="70"/>
                </a:lnTo>
                <a:lnTo>
                  <a:pt x="284" y="70"/>
                </a:lnTo>
                <a:lnTo>
                  <a:pt x="284" y="75"/>
                </a:lnTo>
                <a:lnTo>
                  <a:pt x="284" y="81"/>
                </a:lnTo>
                <a:lnTo>
                  <a:pt x="284" y="87"/>
                </a:lnTo>
                <a:lnTo>
                  <a:pt x="278" y="92"/>
                </a:lnTo>
                <a:lnTo>
                  <a:pt x="278" y="98"/>
                </a:lnTo>
                <a:lnTo>
                  <a:pt x="278" y="104"/>
                </a:lnTo>
                <a:lnTo>
                  <a:pt x="278" y="110"/>
                </a:lnTo>
                <a:lnTo>
                  <a:pt x="273" y="110"/>
                </a:lnTo>
                <a:lnTo>
                  <a:pt x="273" y="115"/>
                </a:lnTo>
                <a:lnTo>
                  <a:pt x="278" y="115"/>
                </a:lnTo>
                <a:lnTo>
                  <a:pt x="278" y="122"/>
                </a:lnTo>
                <a:lnTo>
                  <a:pt x="278" y="127"/>
                </a:lnTo>
                <a:lnTo>
                  <a:pt x="273" y="127"/>
                </a:lnTo>
                <a:lnTo>
                  <a:pt x="273" y="133"/>
                </a:lnTo>
                <a:lnTo>
                  <a:pt x="273" y="138"/>
                </a:lnTo>
                <a:lnTo>
                  <a:pt x="278" y="138"/>
                </a:lnTo>
                <a:lnTo>
                  <a:pt x="284" y="138"/>
                </a:lnTo>
                <a:lnTo>
                  <a:pt x="284" y="144"/>
                </a:lnTo>
                <a:lnTo>
                  <a:pt x="284" y="150"/>
                </a:lnTo>
                <a:lnTo>
                  <a:pt x="291" y="150"/>
                </a:lnTo>
                <a:lnTo>
                  <a:pt x="296" y="155"/>
                </a:lnTo>
                <a:lnTo>
                  <a:pt x="296" y="162"/>
                </a:lnTo>
                <a:lnTo>
                  <a:pt x="291" y="162"/>
                </a:lnTo>
                <a:lnTo>
                  <a:pt x="291" y="167"/>
                </a:lnTo>
                <a:lnTo>
                  <a:pt x="284" y="167"/>
                </a:lnTo>
                <a:lnTo>
                  <a:pt x="278" y="167"/>
                </a:lnTo>
                <a:lnTo>
                  <a:pt x="278" y="173"/>
                </a:lnTo>
                <a:lnTo>
                  <a:pt x="278" y="179"/>
                </a:lnTo>
                <a:lnTo>
                  <a:pt x="273" y="184"/>
                </a:lnTo>
                <a:lnTo>
                  <a:pt x="266" y="184"/>
                </a:lnTo>
                <a:lnTo>
                  <a:pt x="266" y="190"/>
                </a:lnTo>
                <a:lnTo>
                  <a:pt x="260" y="190"/>
                </a:lnTo>
                <a:lnTo>
                  <a:pt x="260" y="195"/>
                </a:lnTo>
                <a:lnTo>
                  <a:pt x="260" y="202"/>
                </a:lnTo>
                <a:lnTo>
                  <a:pt x="260" y="207"/>
                </a:lnTo>
                <a:lnTo>
                  <a:pt x="266" y="213"/>
                </a:lnTo>
                <a:lnTo>
                  <a:pt x="273" y="213"/>
                </a:lnTo>
                <a:lnTo>
                  <a:pt x="278" y="219"/>
                </a:lnTo>
                <a:lnTo>
                  <a:pt x="284" y="224"/>
                </a:lnTo>
                <a:lnTo>
                  <a:pt x="284" y="230"/>
                </a:lnTo>
                <a:lnTo>
                  <a:pt x="284" y="236"/>
                </a:lnTo>
                <a:lnTo>
                  <a:pt x="278" y="236"/>
                </a:lnTo>
                <a:lnTo>
                  <a:pt x="273" y="236"/>
                </a:lnTo>
                <a:lnTo>
                  <a:pt x="266" y="242"/>
                </a:lnTo>
                <a:lnTo>
                  <a:pt x="260" y="242"/>
                </a:lnTo>
                <a:lnTo>
                  <a:pt x="260" y="247"/>
                </a:lnTo>
                <a:lnTo>
                  <a:pt x="255" y="247"/>
                </a:lnTo>
                <a:lnTo>
                  <a:pt x="255" y="253"/>
                </a:lnTo>
                <a:lnTo>
                  <a:pt x="255" y="259"/>
                </a:lnTo>
                <a:lnTo>
                  <a:pt x="249" y="259"/>
                </a:lnTo>
                <a:lnTo>
                  <a:pt x="243" y="264"/>
                </a:lnTo>
                <a:lnTo>
                  <a:pt x="237" y="270"/>
                </a:lnTo>
                <a:lnTo>
                  <a:pt x="237" y="276"/>
                </a:lnTo>
                <a:lnTo>
                  <a:pt x="231" y="276"/>
                </a:lnTo>
                <a:lnTo>
                  <a:pt x="231" y="282"/>
                </a:lnTo>
                <a:lnTo>
                  <a:pt x="231" y="287"/>
                </a:lnTo>
                <a:lnTo>
                  <a:pt x="225" y="294"/>
                </a:lnTo>
                <a:lnTo>
                  <a:pt x="225" y="299"/>
                </a:lnTo>
                <a:lnTo>
                  <a:pt x="225" y="294"/>
                </a:lnTo>
                <a:lnTo>
                  <a:pt x="225" y="299"/>
                </a:lnTo>
                <a:lnTo>
                  <a:pt x="219" y="299"/>
                </a:lnTo>
                <a:lnTo>
                  <a:pt x="213" y="299"/>
                </a:lnTo>
                <a:lnTo>
                  <a:pt x="213" y="294"/>
                </a:lnTo>
                <a:lnTo>
                  <a:pt x="213" y="287"/>
                </a:lnTo>
                <a:lnTo>
                  <a:pt x="213" y="282"/>
                </a:lnTo>
                <a:lnTo>
                  <a:pt x="208" y="282"/>
                </a:lnTo>
                <a:lnTo>
                  <a:pt x="208" y="276"/>
                </a:lnTo>
                <a:lnTo>
                  <a:pt x="208" y="270"/>
                </a:lnTo>
                <a:lnTo>
                  <a:pt x="208" y="264"/>
                </a:lnTo>
                <a:lnTo>
                  <a:pt x="208" y="259"/>
                </a:lnTo>
                <a:lnTo>
                  <a:pt x="213" y="253"/>
                </a:lnTo>
                <a:lnTo>
                  <a:pt x="213" y="247"/>
                </a:lnTo>
                <a:lnTo>
                  <a:pt x="213" y="242"/>
                </a:lnTo>
                <a:lnTo>
                  <a:pt x="208" y="242"/>
                </a:lnTo>
                <a:lnTo>
                  <a:pt x="201" y="242"/>
                </a:lnTo>
                <a:lnTo>
                  <a:pt x="201" y="236"/>
                </a:lnTo>
                <a:lnTo>
                  <a:pt x="195" y="236"/>
                </a:lnTo>
                <a:lnTo>
                  <a:pt x="195" y="242"/>
                </a:lnTo>
                <a:lnTo>
                  <a:pt x="190" y="242"/>
                </a:lnTo>
                <a:lnTo>
                  <a:pt x="190" y="247"/>
                </a:lnTo>
                <a:lnTo>
                  <a:pt x="190" y="253"/>
                </a:lnTo>
                <a:lnTo>
                  <a:pt x="190" y="259"/>
                </a:lnTo>
                <a:lnTo>
                  <a:pt x="195" y="259"/>
                </a:lnTo>
                <a:lnTo>
                  <a:pt x="195" y="270"/>
                </a:lnTo>
                <a:lnTo>
                  <a:pt x="195" y="276"/>
                </a:lnTo>
                <a:lnTo>
                  <a:pt x="190" y="276"/>
                </a:lnTo>
                <a:lnTo>
                  <a:pt x="183" y="276"/>
                </a:lnTo>
                <a:lnTo>
                  <a:pt x="178" y="276"/>
                </a:lnTo>
                <a:lnTo>
                  <a:pt x="178" y="282"/>
                </a:lnTo>
                <a:lnTo>
                  <a:pt x="172" y="282"/>
                </a:lnTo>
                <a:lnTo>
                  <a:pt x="172" y="287"/>
                </a:lnTo>
                <a:lnTo>
                  <a:pt x="166" y="287"/>
                </a:lnTo>
                <a:lnTo>
                  <a:pt x="160" y="287"/>
                </a:lnTo>
                <a:lnTo>
                  <a:pt x="154" y="287"/>
                </a:lnTo>
                <a:lnTo>
                  <a:pt x="148" y="287"/>
                </a:lnTo>
                <a:lnTo>
                  <a:pt x="148" y="282"/>
                </a:lnTo>
                <a:lnTo>
                  <a:pt x="142" y="282"/>
                </a:lnTo>
                <a:lnTo>
                  <a:pt x="142" y="276"/>
                </a:lnTo>
                <a:lnTo>
                  <a:pt x="136" y="276"/>
                </a:lnTo>
                <a:lnTo>
                  <a:pt x="136" y="270"/>
                </a:lnTo>
                <a:lnTo>
                  <a:pt x="130" y="270"/>
                </a:lnTo>
                <a:lnTo>
                  <a:pt x="125" y="270"/>
                </a:lnTo>
                <a:lnTo>
                  <a:pt x="125" y="264"/>
                </a:lnTo>
                <a:lnTo>
                  <a:pt x="118" y="264"/>
                </a:lnTo>
                <a:lnTo>
                  <a:pt x="118" y="270"/>
                </a:lnTo>
                <a:lnTo>
                  <a:pt x="118" y="276"/>
                </a:lnTo>
                <a:lnTo>
                  <a:pt x="118" y="282"/>
                </a:lnTo>
                <a:lnTo>
                  <a:pt x="118" y="287"/>
                </a:lnTo>
                <a:lnTo>
                  <a:pt x="118" y="294"/>
                </a:lnTo>
                <a:lnTo>
                  <a:pt x="118" y="299"/>
                </a:lnTo>
                <a:lnTo>
                  <a:pt x="118" y="305"/>
                </a:lnTo>
                <a:lnTo>
                  <a:pt x="118" y="310"/>
                </a:lnTo>
                <a:lnTo>
                  <a:pt x="125" y="310"/>
                </a:lnTo>
                <a:lnTo>
                  <a:pt x="130" y="305"/>
                </a:lnTo>
                <a:lnTo>
                  <a:pt x="130" y="310"/>
                </a:lnTo>
                <a:lnTo>
                  <a:pt x="130" y="316"/>
                </a:lnTo>
                <a:lnTo>
                  <a:pt x="130" y="322"/>
                </a:lnTo>
                <a:lnTo>
                  <a:pt x="130" y="327"/>
                </a:lnTo>
                <a:lnTo>
                  <a:pt x="130" y="334"/>
                </a:lnTo>
                <a:lnTo>
                  <a:pt x="130" y="339"/>
                </a:lnTo>
                <a:lnTo>
                  <a:pt x="130" y="345"/>
                </a:lnTo>
                <a:lnTo>
                  <a:pt x="130" y="351"/>
                </a:lnTo>
                <a:lnTo>
                  <a:pt x="130" y="356"/>
                </a:lnTo>
                <a:lnTo>
                  <a:pt x="130" y="362"/>
                </a:lnTo>
                <a:lnTo>
                  <a:pt x="130" y="367"/>
                </a:lnTo>
                <a:lnTo>
                  <a:pt x="130" y="374"/>
                </a:lnTo>
                <a:lnTo>
                  <a:pt x="136" y="374"/>
                </a:lnTo>
                <a:lnTo>
                  <a:pt x="136" y="379"/>
                </a:lnTo>
                <a:lnTo>
                  <a:pt x="142" y="379"/>
                </a:lnTo>
                <a:lnTo>
                  <a:pt x="148" y="379"/>
                </a:lnTo>
                <a:lnTo>
                  <a:pt x="148" y="385"/>
                </a:lnTo>
                <a:lnTo>
                  <a:pt x="154" y="385"/>
                </a:lnTo>
                <a:lnTo>
                  <a:pt x="154" y="379"/>
                </a:lnTo>
                <a:lnTo>
                  <a:pt x="154" y="385"/>
                </a:lnTo>
                <a:lnTo>
                  <a:pt x="154" y="379"/>
                </a:lnTo>
                <a:lnTo>
                  <a:pt x="154" y="385"/>
                </a:lnTo>
                <a:lnTo>
                  <a:pt x="154" y="379"/>
                </a:lnTo>
                <a:lnTo>
                  <a:pt x="154" y="385"/>
                </a:lnTo>
                <a:lnTo>
                  <a:pt x="154" y="379"/>
                </a:lnTo>
                <a:lnTo>
                  <a:pt x="160" y="379"/>
                </a:lnTo>
                <a:lnTo>
                  <a:pt x="160" y="385"/>
                </a:lnTo>
                <a:lnTo>
                  <a:pt x="160" y="379"/>
                </a:lnTo>
                <a:lnTo>
                  <a:pt x="160" y="385"/>
                </a:lnTo>
                <a:lnTo>
                  <a:pt x="160" y="379"/>
                </a:lnTo>
                <a:lnTo>
                  <a:pt x="160" y="385"/>
                </a:lnTo>
                <a:lnTo>
                  <a:pt x="166" y="385"/>
                </a:lnTo>
                <a:lnTo>
                  <a:pt x="172" y="385"/>
                </a:lnTo>
                <a:lnTo>
                  <a:pt x="172" y="379"/>
                </a:lnTo>
                <a:lnTo>
                  <a:pt x="172" y="385"/>
                </a:lnTo>
                <a:lnTo>
                  <a:pt x="178" y="385"/>
                </a:lnTo>
                <a:lnTo>
                  <a:pt x="178" y="391"/>
                </a:lnTo>
                <a:lnTo>
                  <a:pt x="183" y="391"/>
                </a:lnTo>
                <a:lnTo>
                  <a:pt x="183" y="396"/>
                </a:lnTo>
                <a:lnTo>
                  <a:pt x="190" y="396"/>
                </a:lnTo>
                <a:lnTo>
                  <a:pt x="190" y="402"/>
                </a:lnTo>
                <a:lnTo>
                  <a:pt x="195" y="402"/>
                </a:lnTo>
                <a:lnTo>
                  <a:pt x="195" y="408"/>
                </a:lnTo>
                <a:lnTo>
                  <a:pt x="201" y="408"/>
                </a:lnTo>
                <a:lnTo>
                  <a:pt x="208" y="408"/>
                </a:lnTo>
                <a:lnTo>
                  <a:pt x="213" y="402"/>
                </a:lnTo>
                <a:lnTo>
                  <a:pt x="213" y="396"/>
                </a:lnTo>
                <a:lnTo>
                  <a:pt x="219" y="396"/>
                </a:lnTo>
                <a:lnTo>
                  <a:pt x="219" y="391"/>
                </a:lnTo>
                <a:lnTo>
                  <a:pt x="219" y="385"/>
                </a:lnTo>
                <a:lnTo>
                  <a:pt x="219" y="379"/>
                </a:lnTo>
                <a:lnTo>
                  <a:pt x="219" y="374"/>
                </a:lnTo>
                <a:lnTo>
                  <a:pt x="219" y="367"/>
                </a:lnTo>
                <a:lnTo>
                  <a:pt x="219" y="362"/>
                </a:lnTo>
                <a:lnTo>
                  <a:pt x="219" y="356"/>
                </a:lnTo>
                <a:lnTo>
                  <a:pt x="225" y="356"/>
                </a:lnTo>
                <a:lnTo>
                  <a:pt x="237" y="356"/>
                </a:lnTo>
                <a:lnTo>
                  <a:pt x="260" y="367"/>
                </a:lnTo>
                <a:lnTo>
                  <a:pt x="260" y="374"/>
                </a:lnTo>
                <a:lnTo>
                  <a:pt x="255" y="408"/>
                </a:lnTo>
                <a:lnTo>
                  <a:pt x="255" y="414"/>
                </a:lnTo>
                <a:lnTo>
                  <a:pt x="255" y="419"/>
                </a:lnTo>
                <a:lnTo>
                  <a:pt x="255" y="425"/>
                </a:lnTo>
                <a:lnTo>
                  <a:pt x="255" y="431"/>
                </a:lnTo>
                <a:lnTo>
                  <a:pt x="249" y="431"/>
                </a:lnTo>
                <a:lnTo>
                  <a:pt x="249" y="436"/>
                </a:lnTo>
                <a:lnTo>
                  <a:pt x="249" y="454"/>
                </a:lnTo>
                <a:lnTo>
                  <a:pt x="249" y="466"/>
                </a:lnTo>
                <a:lnTo>
                  <a:pt x="249" y="471"/>
                </a:lnTo>
                <a:lnTo>
                  <a:pt x="249" y="482"/>
                </a:lnTo>
                <a:lnTo>
                  <a:pt x="243" y="488"/>
                </a:lnTo>
                <a:lnTo>
                  <a:pt x="243" y="494"/>
                </a:lnTo>
                <a:lnTo>
                  <a:pt x="243" y="506"/>
                </a:lnTo>
                <a:lnTo>
                  <a:pt x="243" y="517"/>
                </a:lnTo>
                <a:lnTo>
                  <a:pt x="243" y="540"/>
                </a:lnTo>
                <a:lnTo>
                  <a:pt x="237" y="551"/>
                </a:lnTo>
                <a:lnTo>
                  <a:pt x="237" y="580"/>
                </a:lnTo>
                <a:lnTo>
                  <a:pt x="237" y="586"/>
                </a:lnTo>
                <a:lnTo>
                  <a:pt x="237" y="598"/>
                </a:lnTo>
                <a:lnTo>
                  <a:pt x="231" y="609"/>
                </a:lnTo>
                <a:lnTo>
                  <a:pt x="231" y="614"/>
                </a:lnTo>
                <a:lnTo>
                  <a:pt x="231" y="620"/>
                </a:lnTo>
                <a:lnTo>
                  <a:pt x="231" y="631"/>
                </a:lnTo>
                <a:lnTo>
                  <a:pt x="231" y="638"/>
                </a:lnTo>
                <a:lnTo>
                  <a:pt x="231" y="643"/>
                </a:lnTo>
                <a:lnTo>
                  <a:pt x="231" y="655"/>
                </a:lnTo>
                <a:lnTo>
                  <a:pt x="231" y="695"/>
                </a:lnTo>
                <a:lnTo>
                  <a:pt x="225" y="695"/>
                </a:lnTo>
                <a:lnTo>
                  <a:pt x="219" y="695"/>
                </a:lnTo>
                <a:lnTo>
                  <a:pt x="213" y="695"/>
                </a:lnTo>
                <a:lnTo>
                  <a:pt x="208" y="695"/>
                </a:lnTo>
                <a:lnTo>
                  <a:pt x="208" y="689"/>
                </a:lnTo>
                <a:lnTo>
                  <a:pt x="201" y="689"/>
                </a:lnTo>
                <a:lnTo>
                  <a:pt x="195" y="683"/>
                </a:lnTo>
                <a:lnTo>
                  <a:pt x="190" y="678"/>
                </a:lnTo>
                <a:lnTo>
                  <a:pt x="183" y="678"/>
                </a:lnTo>
                <a:lnTo>
                  <a:pt x="178" y="678"/>
                </a:lnTo>
                <a:lnTo>
                  <a:pt x="172" y="671"/>
                </a:lnTo>
                <a:lnTo>
                  <a:pt x="166" y="666"/>
                </a:lnTo>
                <a:lnTo>
                  <a:pt x="160" y="666"/>
                </a:lnTo>
                <a:lnTo>
                  <a:pt x="160" y="660"/>
                </a:lnTo>
                <a:lnTo>
                  <a:pt x="160" y="655"/>
                </a:lnTo>
                <a:lnTo>
                  <a:pt x="154" y="655"/>
                </a:lnTo>
                <a:lnTo>
                  <a:pt x="148" y="655"/>
                </a:lnTo>
                <a:lnTo>
                  <a:pt x="142" y="660"/>
                </a:lnTo>
                <a:lnTo>
                  <a:pt x="136" y="660"/>
                </a:lnTo>
                <a:lnTo>
                  <a:pt x="130" y="660"/>
                </a:lnTo>
                <a:lnTo>
                  <a:pt x="125" y="660"/>
                </a:lnTo>
                <a:lnTo>
                  <a:pt x="112" y="666"/>
                </a:lnTo>
                <a:lnTo>
                  <a:pt x="107" y="666"/>
                </a:lnTo>
                <a:lnTo>
                  <a:pt x="100" y="666"/>
                </a:lnTo>
                <a:lnTo>
                  <a:pt x="95" y="666"/>
                </a:lnTo>
                <a:lnTo>
                  <a:pt x="89" y="671"/>
                </a:lnTo>
                <a:lnTo>
                  <a:pt x="83" y="671"/>
                </a:lnTo>
                <a:lnTo>
                  <a:pt x="71" y="671"/>
                </a:lnTo>
                <a:lnTo>
                  <a:pt x="65" y="671"/>
                </a:lnTo>
                <a:lnTo>
                  <a:pt x="59" y="671"/>
                </a:lnTo>
                <a:lnTo>
                  <a:pt x="59" y="666"/>
                </a:lnTo>
                <a:lnTo>
                  <a:pt x="53" y="666"/>
                </a:lnTo>
                <a:lnTo>
                  <a:pt x="47" y="666"/>
                </a:lnTo>
                <a:lnTo>
                  <a:pt x="47" y="660"/>
                </a:lnTo>
                <a:lnTo>
                  <a:pt x="47" y="666"/>
                </a:lnTo>
                <a:lnTo>
                  <a:pt x="42" y="671"/>
                </a:lnTo>
                <a:lnTo>
                  <a:pt x="35" y="678"/>
                </a:lnTo>
                <a:lnTo>
                  <a:pt x="29" y="683"/>
                </a:lnTo>
                <a:lnTo>
                  <a:pt x="24" y="683"/>
                </a:lnTo>
                <a:lnTo>
                  <a:pt x="24" y="666"/>
                </a:lnTo>
                <a:lnTo>
                  <a:pt x="24" y="660"/>
                </a:lnTo>
                <a:lnTo>
                  <a:pt x="24" y="649"/>
                </a:lnTo>
                <a:lnTo>
                  <a:pt x="24" y="643"/>
                </a:lnTo>
                <a:lnTo>
                  <a:pt x="24" y="620"/>
                </a:lnTo>
                <a:lnTo>
                  <a:pt x="24" y="609"/>
                </a:lnTo>
                <a:lnTo>
                  <a:pt x="24" y="580"/>
                </a:lnTo>
                <a:lnTo>
                  <a:pt x="24" y="563"/>
                </a:lnTo>
                <a:lnTo>
                  <a:pt x="17" y="557"/>
                </a:lnTo>
                <a:lnTo>
                  <a:pt x="17" y="551"/>
                </a:lnTo>
                <a:lnTo>
                  <a:pt x="17" y="546"/>
                </a:lnTo>
                <a:lnTo>
                  <a:pt x="17" y="540"/>
                </a:lnTo>
                <a:lnTo>
                  <a:pt x="17" y="534"/>
                </a:lnTo>
                <a:lnTo>
                  <a:pt x="17" y="528"/>
                </a:lnTo>
                <a:lnTo>
                  <a:pt x="17" y="523"/>
                </a:lnTo>
                <a:lnTo>
                  <a:pt x="17" y="506"/>
                </a:lnTo>
                <a:lnTo>
                  <a:pt x="17" y="499"/>
                </a:lnTo>
                <a:lnTo>
                  <a:pt x="17" y="494"/>
                </a:lnTo>
                <a:lnTo>
                  <a:pt x="17" y="482"/>
                </a:lnTo>
                <a:lnTo>
                  <a:pt x="17" y="477"/>
                </a:lnTo>
                <a:lnTo>
                  <a:pt x="17" y="471"/>
                </a:lnTo>
                <a:lnTo>
                  <a:pt x="17" y="466"/>
                </a:lnTo>
                <a:lnTo>
                  <a:pt x="17" y="454"/>
                </a:lnTo>
                <a:lnTo>
                  <a:pt x="17" y="448"/>
                </a:lnTo>
                <a:lnTo>
                  <a:pt x="17" y="442"/>
                </a:lnTo>
                <a:lnTo>
                  <a:pt x="17" y="436"/>
                </a:lnTo>
                <a:lnTo>
                  <a:pt x="17" y="431"/>
                </a:lnTo>
                <a:lnTo>
                  <a:pt x="17" y="425"/>
                </a:lnTo>
                <a:lnTo>
                  <a:pt x="12" y="425"/>
                </a:lnTo>
                <a:lnTo>
                  <a:pt x="12" y="419"/>
                </a:lnTo>
                <a:lnTo>
                  <a:pt x="12" y="414"/>
                </a:lnTo>
                <a:lnTo>
                  <a:pt x="12" y="408"/>
                </a:lnTo>
                <a:lnTo>
                  <a:pt x="12" y="402"/>
                </a:lnTo>
                <a:lnTo>
                  <a:pt x="12" y="396"/>
                </a:lnTo>
                <a:lnTo>
                  <a:pt x="12" y="391"/>
                </a:lnTo>
                <a:lnTo>
                  <a:pt x="12" y="385"/>
                </a:lnTo>
                <a:lnTo>
                  <a:pt x="12" y="379"/>
                </a:lnTo>
                <a:lnTo>
                  <a:pt x="12" y="374"/>
                </a:lnTo>
                <a:lnTo>
                  <a:pt x="12" y="367"/>
                </a:lnTo>
                <a:lnTo>
                  <a:pt x="12" y="362"/>
                </a:lnTo>
                <a:lnTo>
                  <a:pt x="12" y="356"/>
                </a:lnTo>
                <a:lnTo>
                  <a:pt x="12" y="351"/>
                </a:lnTo>
                <a:lnTo>
                  <a:pt x="12" y="345"/>
                </a:lnTo>
                <a:lnTo>
                  <a:pt x="12" y="339"/>
                </a:lnTo>
                <a:lnTo>
                  <a:pt x="12" y="334"/>
                </a:lnTo>
                <a:lnTo>
                  <a:pt x="12" y="327"/>
                </a:lnTo>
                <a:lnTo>
                  <a:pt x="12" y="322"/>
                </a:lnTo>
                <a:lnTo>
                  <a:pt x="12" y="316"/>
                </a:lnTo>
                <a:lnTo>
                  <a:pt x="12" y="310"/>
                </a:lnTo>
                <a:lnTo>
                  <a:pt x="12" y="305"/>
                </a:lnTo>
                <a:lnTo>
                  <a:pt x="12" y="299"/>
                </a:lnTo>
                <a:lnTo>
                  <a:pt x="12" y="294"/>
                </a:lnTo>
                <a:lnTo>
                  <a:pt x="12" y="287"/>
                </a:lnTo>
                <a:lnTo>
                  <a:pt x="12" y="282"/>
                </a:lnTo>
                <a:lnTo>
                  <a:pt x="12" y="276"/>
                </a:lnTo>
                <a:lnTo>
                  <a:pt x="6" y="270"/>
                </a:lnTo>
                <a:lnTo>
                  <a:pt x="6" y="264"/>
                </a:lnTo>
                <a:lnTo>
                  <a:pt x="6" y="259"/>
                </a:lnTo>
                <a:lnTo>
                  <a:pt x="6" y="253"/>
                </a:lnTo>
                <a:lnTo>
                  <a:pt x="6" y="242"/>
                </a:lnTo>
                <a:lnTo>
                  <a:pt x="6" y="236"/>
                </a:lnTo>
                <a:lnTo>
                  <a:pt x="6" y="230"/>
                </a:lnTo>
                <a:lnTo>
                  <a:pt x="6" y="224"/>
                </a:lnTo>
                <a:lnTo>
                  <a:pt x="6" y="219"/>
                </a:lnTo>
                <a:lnTo>
                  <a:pt x="6" y="213"/>
                </a:lnTo>
                <a:lnTo>
                  <a:pt x="6" y="207"/>
                </a:lnTo>
                <a:lnTo>
                  <a:pt x="6" y="202"/>
                </a:lnTo>
                <a:lnTo>
                  <a:pt x="6" y="195"/>
                </a:lnTo>
                <a:lnTo>
                  <a:pt x="6" y="190"/>
                </a:lnTo>
                <a:lnTo>
                  <a:pt x="6" y="184"/>
                </a:lnTo>
                <a:lnTo>
                  <a:pt x="6" y="173"/>
                </a:lnTo>
                <a:lnTo>
                  <a:pt x="6" y="167"/>
                </a:lnTo>
                <a:lnTo>
                  <a:pt x="6" y="162"/>
                </a:lnTo>
                <a:lnTo>
                  <a:pt x="6" y="155"/>
                </a:lnTo>
                <a:lnTo>
                  <a:pt x="6" y="150"/>
                </a:lnTo>
                <a:lnTo>
                  <a:pt x="6" y="144"/>
                </a:lnTo>
                <a:lnTo>
                  <a:pt x="0" y="144"/>
                </a:lnTo>
                <a:lnTo>
                  <a:pt x="0" y="138"/>
                </a:lnTo>
                <a:lnTo>
                  <a:pt x="0" y="133"/>
                </a:lnTo>
                <a:lnTo>
                  <a:pt x="0" y="127"/>
                </a:lnTo>
                <a:lnTo>
                  <a:pt x="0" y="122"/>
                </a:lnTo>
                <a:lnTo>
                  <a:pt x="0" y="115"/>
                </a:lnTo>
                <a:lnTo>
                  <a:pt x="0" y="110"/>
                </a:lnTo>
                <a:lnTo>
                  <a:pt x="0" y="104"/>
                </a:lnTo>
                <a:lnTo>
                  <a:pt x="0" y="92"/>
                </a:lnTo>
                <a:lnTo>
                  <a:pt x="0" y="87"/>
                </a:lnTo>
                <a:lnTo>
                  <a:pt x="0" y="81"/>
                </a:lnTo>
                <a:lnTo>
                  <a:pt x="0" y="75"/>
                </a:lnTo>
                <a:lnTo>
                  <a:pt x="0" y="70"/>
                </a:lnTo>
                <a:lnTo>
                  <a:pt x="0" y="64"/>
                </a:lnTo>
                <a:lnTo>
                  <a:pt x="0" y="58"/>
                </a:lnTo>
                <a:lnTo>
                  <a:pt x="0" y="52"/>
                </a:lnTo>
                <a:lnTo>
                  <a:pt x="0" y="47"/>
                </a:lnTo>
                <a:lnTo>
                  <a:pt x="0" y="41"/>
                </a:lnTo>
                <a:lnTo>
                  <a:pt x="6" y="41"/>
                </a:lnTo>
                <a:lnTo>
                  <a:pt x="12" y="41"/>
                </a:lnTo>
                <a:lnTo>
                  <a:pt x="17" y="41"/>
                </a:lnTo>
                <a:lnTo>
                  <a:pt x="24" y="41"/>
                </a:lnTo>
                <a:lnTo>
                  <a:pt x="29" y="41"/>
                </a:lnTo>
                <a:lnTo>
                  <a:pt x="35" y="41"/>
                </a:lnTo>
                <a:lnTo>
                  <a:pt x="42" y="41"/>
                </a:lnTo>
                <a:lnTo>
                  <a:pt x="47" y="41"/>
                </a:lnTo>
                <a:lnTo>
                  <a:pt x="53" y="41"/>
                </a:lnTo>
                <a:lnTo>
                  <a:pt x="59" y="41"/>
                </a:lnTo>
                <a:lnTo>
                  <a:pt x="59" y="35"/>
                </a:lnTo>
                <a:lnTo>
                  <a:pt x="59" y="30"/>
                </a:lnTo>
                <a:lnTo>
                  <a:pt x="59" y="23"/>
                </a:lnTo>
                <a:lnTo>
                  <a:pt x="59" y="18"/>
                </a:lnTo>
                <a:lnTo>
                  <a:pt x="65" y="18"/>
                </a:lnTo>
                <a:lnTo>
                  <a:pt x="71" y="18"/>
                </a:lnTo>
                <a:lnTo>
                  <a:pt x="77" y="18"/>
                </a:lnTo>
                <a:lnTo>
                  <a:pt x="83" y="18"/>
                </a:lnTo>
                <a:lnTo>
                  <a:pt x="89" y="18"/>
                </a:lnTo>
                <a:lnTo>
                  <a:pt x="95" y="18"/>
                </a:lnTo>
                <a:lnTo>
                  <a:pt x="100" y="18"/>
                </a:lnTo>
                <a:lnTo>
                  <a:pt x="107" y="18"/>
                </a:lnTo>
                <a:lnTo>
                  <a:pt x="112" y="18"/>
                </a:lnTo>
                <a:lnTo>
                  <a:pt x="118" y="18"/>
                </a:lnTo>
                <a:lnTo>
                  <a:pt x="125" y="18"/>
                </a:lnTo>
                <a:lnTo>
                  <a:pt x="130" y="18"/>
                </a:lnTo>
                <a:lnTo>
                  <a:pt x="136" y="18"/>
                </a:lnTo>
                <a:lnTo>
                  <a:pt x="142" y="18"/>
                </a:lnTo>
                <a:lnTo>
                  <a:pt x="148" y="18"/>
                </a:lnTo>
                <a:lnTo>
                  <a:pt x="154" y="18"/>
                </a:lnTo>
                <a:lnTo>
                  <a:pt x="160" y="18"/>
                </a:lnTo>
                <a:lnTo>
                  <a:pt x="166" y="18"/>
                </a:lnTo>
                <a:lnTo>
                  <a:pt x="172" y="18"/>
                </a:lnTo>
                <a:lnTo>
                  <a:pt x="178" y="18"/>
                </a:lnTo>
                <a:lnTo>
                  <a:pt x="183" y="18"/>
                </a:lnTo>
                <a:lnTo>
                  <a:pt x="190" y="18"/>
                </a:lnTo>
              </a:path>
            </a:pathLst>
          </a:custGeom>
          <a:noFill/>
          <a:ln w="6350"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23" name="Freeform 15">
            <a:extLst>
              <a:ext uri="{FF2B5EF4-FFF2-40B4-BE49-F238E27FC236}">
                <a16:creationId xmlns:a16="http://schemas.microsoft.com/office/drawing/2014/main" id="{634517B2-13B7-459D-9D81-D6B6A4BDAF3E}"/>
              </a:ext>
            </a:extLst>
          </p:cNvPr>
          <p:cNvSpPr>
            <a:spLocks/>
          </p:cNvSpPr>
          <p:nvPr/>
        </p:nvSpPr>
        <p:spPr bwMode="auto">
          <a:xfrm>
            <a:off x="5032375" y="5781675"/>
            <a:ext cx="149225" cy="273050"/>
          </a:xfrm>
          <a:custGeom>
            <a:avLst/>
            <a:gdLst>
              <a:gd name="T0" fmla="*/ 53 w 94"/>
              <a:gd name="T1" fmla="*/ 63 h 172"/>
              <a:gd name="T2" fmla="*/ 59 w 94"/>
              <a:gd name="T3" fmla="*/ 57 h 172"/>
              <a:gd name="T4" fmla="*/ 59 w 94"/>
              <a:gd name="T5" fmla="*/ 57 h 172"/>
              <a:gd name="T6" fmla="*/ 65 w 94"/>
              <a:gd name="T7" fmla="*/ 46 h 172"/>
              <a:gd name="T8" fmla="*/ 71 w 94"/>
              <a:gd name="T9" fmla="*/ 40 h 172"/>
              <a:gd name="T10" fmla="*/ 71 w 94"/>
              <a:gd name="T11" fmla="*/ 40 h 172"/>
              <a:gd name="T12" fmla="*/ 71 w 94"/>
              <a:gd name="T13" fmla="*/ 40 h 172"/>
              <a:gd name="T14" fmla="*/ 71 w 94"/>
              <a:gd name="T15" fmla="*/ 51 h 172"/>
              <a:gd name="T16" fmla="*/ 77 w 94"/>
              <a:gd name="T17" fmla="*/ 57 h 172"/>
              <a:gd name="T18" fmla="*/ 77 w 94"/>
              <a:gd name="T19" fmla="*/ 68 h 172"/>
              <a:gd name="T20" fmla="*/ 83 w 94"/>
              <a:gd name="T21" fmla="*/ 74 h 172"/>
              <a:gd name="T22" fmla="*/ 83 w 94"/>
              <a:gd name="T23" fmla="*/ 86 h 172"/>
              <a:gd name="T24" fmla="*/ 83 w 94"/>
              <a:gd name="T25" fmla="*/ 97 h 172"/>
              <a:gd name="T26" fmla="*/ 89 w 94"/>
              <a:gd name="T27" fmla="*/ 103 h 172"/>
              <a:gd name="T28" fmla="*/ 94 w 94"/>
              <a:gd name="T29" fmla="*/ 115 h 172"/>
              <a:gd name="T30" fmla="*/ 94 w 94"/>
              <a:gd name="T31" fmla="*/ 131 h 172"/>
              <a:gd name="T32" fmla="*/ 59 w 94"/>
              <a:gd name="T33" fmla="*/ 120 h 172"/>
              <a:gd name="T34" fmla="*/ 53 w 94"/>
              <a:gd name="T35" fmla="*/ 126 h 172"/>
              <a:gd name="T36" fmla="*/ 53 w 94"/>
              <a:gd name="T37" fmla="*/ 138 h 172"/>
              <a:gd name="T38" fmla="*/ 53 w 94"/>
              <a:gd name="T39" fmla="*/ 148 h 172"/>
              <a:gd name="T40" fmla="*/ 53 w 94"/>
              <a:gd name="T41" fmla="*/ 160 h 172"/>
              <a:gd name="T42" fmla="*/ 47 w 94"/>
              <a:gd name="T43" fmla="*/ 166 h 172"/>
              <a:gd name="T44" fmla="*/ 35 w 94"/>
              <a:gd name="T45" fmla="*/ 172 h 172"/>
              <a:gd name="T46" fmla="*/ 29 w 94"/>
              <a:gd name="T47" fmla="*/ 166 h 172"/>
              <a:gd name="T48" fmla="*/ 24 w 94"/>
              <a:gd name="T49" fmla="*/ 160 h 172"/>
              <a:gd name="T50" fmla="*/ 17 w 94"/>
              <a:gd name="T51" fmla="*/ 155 h 172"/>
              <a:gd name="T52" fmla="*/ 11 w 94"/>
              <a:gd name="T53" fmla="*/ 148 h 172"/>
              <a:gd name="T54" fmla="*/ 6 w 94"/>
              <a:gd name="T55" fmla="*/ 143 h 172"/>
              <a:gd name="T56" fmla="*/ 0 w 94"/>
              <a:gd name="T57" fmla="*/ 148 h 172"/>
              <a:gd name="T58" fmla="*/ 6 w 94"/>
              <a:gd name="T59" fmla="*/ 143 h 172"/>
              <a:gd name="T60" fmla="*/ 11 w 94"/>
              <a:gd name="T61" fmla="*/ 138 h 172"/>
              <a:gd name="T62" fmla="*/ 17 w 94"/>
              <a:gd name="T63" fmla="*/ 131 h 172"/>
              <a:gd name="T64" fmla="*/ 17 w 94"/>
              <a:gd name="T65" fmla="*/ 120 h 172"/>
              <a:gd name="T66" fmla="*/ 11 w 94"/>
              <a:gd name="T67" fmla="*/ 108 h 172"/>
              <a:gd name="T68" fmla="*/ 11 w 94"/>
              <a:gd name="T69" fmla="*/ 97 h 172"/>
              <a:gd name="T70" fmla="*/ 11 w 94"/>
              <a:gd name="T71" fmla="*/ 86 h 172"/>
              <a:gd name="T72" fmla="*/ 11 w 94"/>
              <a:gd name="T73" fmla="*/ 74 h 172"/>
              <a:gd name="T74" fmla="*/ 17 w 94"/>
              <a:gd name="T75" fmla="*/ 68 h 172"/>
              <a:gd name="T76" fmla="*/ 17 w 94"/>
              <a:gd name="T77" fmla="*/ 57 h 172"/>
              <a:gd name="T78" fmla="*/ 24 w 94"/>
              <a:gd name="T79" fmla="*/ 51 h 172"/>
              <a:gd name="T80" fmla="*/ 29 w 94"/>
              <a:gd name="T81" fmla="*/ 46 h 172"/>
              <a:gd name="T82" fmla="*/ 29 w 94"/>
              <a:gd name="T83" fmla="*/ 34 h 172"/>
              <a:gd name="T84" fmla="*/ 24 w 94"/>
              <a:gd name="T85" fmla="*/ 23 h 172"/>
              <a:gd name="T86" fmla="*/ 24 w 94"/>
              <a:gd name="T87" fmla="*/ 11 h 172"/>
              <a:gd name="T88" fmla="*/ 29 w 94"/>
              <a:gd name="T89" fmla="*/ 6 h 172"/>
              <a:gd name="T90" fmla="*/ 35 w 94"/>
              <a:gd name="T91" fmla="*/ 0 h 172"/>
              <a:gd name="T92" fmla="*/ 42 w 94"/>
              <a:gd name="T93" fmla="*/ 6 h 172"/>
              <a:gd name="T94" fmla="*/ 47 w 94"/>
              <a:gd name="T95" fmla="*/ 11 h 172"/>
              <a:gd name="T96" fmla="*/ 42 w 94"/>
              <a:gd name="T97" fmla="*/ 23 h 172"/>
              <a:gd name="T98" fmla="*/ 42 w 94"/>
              <a:gd name="T99" fmla="*/ 34 h 172"/>
              <a:gd name="T100" fmla="*/ 42 w 94"/>
              <a:gd name="T101" fmla="*/ 46 h 172"/>
              <a:gd name="T102" fmla="*/ 47 w 94"/>
              <a:gd name="T103" fmla="*/ 51 h 172"/>
              <a:gd name="T104" fmla="*/ 47 w 94"/>
              <a:gd name="T105" fmla="*/ 63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172">
                <a:moveTo>
                  <a:pt x="47" y="63"/>
                </a:moveTo>
                <a:lnTo>
                  <a:pt x="53" y="63"/>
                </a:lnTo>
                <a:lnTo>
                  <a:pt x="59" y="63"/>
                </a:lnTo>
                <a:lnTo>
                  <a:pt x="59" y="57"/>
                </a:lnTo>
                <a:lnTo>
                  <a:pt x="59" y="63"/>
                </a:lnTo>
                <a:lnTo>
                  <a:pt x="59" y="57"/>
                </a:lnTo>
                <a:lnTo>
                  <a:pt x="65" y="51"/>
                </a:lnTo>
                <a:lnTo>
                  <a:pt x="65" y="46"/>
                </a:lnTo>
                <a:lnTo>
                  <a:pt x="65" y="40"/>
                </a:lnTo>
                <a:lnTo>
                  <a:pt x="71" y="40"/>
                </a:lnTo>
                <a:lnTo>
                  <a:pt x="71" y="34"/>
                </a:lnTo>
                <a:lnTo>
                  <a:pt x="71" y="40"/>
                </a:lnTo>
                <a:lnTo>
                  <a:pt x="77" y="40"/>
                </a:lnTo>
                <a:lnTo>
                  <a:pt x="71" y="40"/>
                </a:lnTo>
                <a:lnTo>
                  <a:pt x="71" y="46"/>
                </a:lnTo>
                <a:lnTo>
                  <a:pt x="71" y="51"/>
                </a:lnTo>
                <a:lnTo>
                  <a:pt x="77" y="51"/>
                </a:lnTo>
                <a:lnTo>
                  <a:pt x="77" y="57"/>
                </a:lnTo>
                <a:lnTo>
                  <a:pt x="77" y="63"/>
                </a:lnTo>
                <a:lnTo>
                  <a:pt x="77" y="68"/>
                </a:lnTo>
                <a:lnTo>
                  <a:pt x="77" y="74"/>
                </a:lnTo>
                <a:lnTo>
                  <a:pt x="83" y="74"/>
                </a:lnTo>
                <a:lnTo>
                  <a:pt x="83" y="80"/>
                </a:lnTo>
                <a:lnTo>
                  <a:pt x="83" y="86"/>
                </a:lnTo>
                <a:lnTo>
                  <a:pt x="83" y="91"/>
                </a:lnTo>
                <a:lnTo>
                  <a:pt x="83" y="97"/>
                </a:lnTo>
                <a:lnTo>
                  <a:pt x="89" y="97"/>
                </a:lnTo>
                <a:lnTo>
                  <a:pt x="89" y="103"/>
                </a:lnTo>
                <a:lnTo>
                  <a:pt x="89" y="108"/>
                </a:lnTo>
                <a:lnTo>
                  <a:pt x="94" y="115"/>
                </a:lnTo>
                <a:lnTo>
                  <a:pt x="94" y="126"/>
                </a:lnTo>
                <a:lnTo>
                  <a:pt x="94" y="131"/>
                </a:lnTo>
                <a:lnTo>
                  <a:pt x="71" y="120"/>
                </a:lnTo>
                <a:lnTo>
                  <a:pt x="59" y="120"/>
                </a:lnTo>
                <a:lnTo>
                  <a:pt x="53" y="120"/>
                </a:lnTo>
                <a:lnTo>
                  <a:pt x="53" y="126"/>
                </a:lnTo>
                <a:lnTo>
                  <a:pt x="53" y="131"/>
                </a:lnTo>
                <a:lnTo>
                  <a:pt x="53" y="138"/>
                </a:lnTo>
                <a:lnTo>
                  <a:pt x="53" y="143"/>
                </a:lnTo>
                <a:lnTo>
                  <a:pt x="53" y="148"/>
                </a:lnTo>
                <a:lnTo>
                  <a:pt x="53" y="155"/>
                </a:lnTo>
                <a:lnTo>
                  <a:pt x="53" y="160"/>
                </a:lnTo>
                <a:lnTo>
                  <a:pt x="47" y="160"/>
                </a:lnTo>
                <a:lnTo>
                  <a:pt x="47" y="166"/>
                </a:lnTo>
                <a:lnTo>
                  <a:pt x="42" y="172"/>
                </a:lnTo>
                <a:lnTo>
                  <a:pt x="35" y="172"/>
                </a:lnTo>
                <a:lnTo>
                  <a:pt x="29" y="172"/>
                </a:lnTo>
                <a:lnTo>
                  <a:pt x="29" y="166"/>
                </a:lnTo>
                <a:lnTo>
                  <a:pt x="24" y="166"/>
                </a:lnTo>
                <a:lnTo>
                  <a:pt x="24" y="160"/>
                </a:lnTo>
                <a:lnTo>
                  <a:pt x="17" y="160"/>
                </a:lnTo>
                <a:lnTo>
                  <a:pt x="17" y="155"/>
                </a:lnTo>
                <a:lnTo>
                  <a:pt x="11" y="155"/>
                </a:lnTo>
                <a:lnTo>
                  <a:pt x="11" y="148"/>
                </a:lnTo>
                <a:lnTo>
                  <a:pt x="6" y="148"/>
                </a:lnTo>
                <a:lnTo>
                  <a:pt x="6" y="143"/>
                </a:lnTo>
                <a:lnTo>
                  <a:pt x="6" y="148"/>
                </a:lnTo>
                <a:lnTo>
                  <a:pt x="0" y="148"/>
                </a:lnTo>
                <a:lnTo>
                  <a:pt x="0" y="143"/>
                </a:lnTo>
                <a:lnTo>
                  <a:pt x="6" y="143"/>
                </a:lnTo>
                <a:lnTo>
                  <a:pt x="6" y="138"/>
                </a:lnTo>
                <a:lnTo>
                  <a:pt x="11" y="138"/>
                </a:lnTo>
                <a:lnTo>
                  <a:pt x="11" y="131"/>
                </a:lnTo>
                <a:lnTo>
                  <a:pt x="17" y="131"/>
                </a:lnTo>
                <a:lnTo>
                  <a:pt x="17" y="126"/>
                </a:lnTo>
                <a:lnTo>
                  <a:pt x="17" y="120"/>
                </a:lnTo>
                <a:lnTo>
                  <a:pt x="11" y="115"/>
                </a:lnTo>
                <a:lnTo>
                  <a:pt x="11" y="108"/>
                </a:lnTo>
                <a:lnTo>
                  <a:pt x="11" y="103"/>
                </a:lnTo>
                <a:lnTo>
                  <a:pt x="11" y="97"/>
                </a:lnTo>
                <a:lnTo>
                  <a:pt x="11" y="91"/>
                </a:lnTo>
                <a:lnTo>
                  <a:pt x="11" y="86"/>
                </a:lnTo>
                <a:lnTo>
                  <a:pt x="11" y="80"/>
                </a:lnTo>
                <a:lnTo>
                  <a:pt x="11" y="74"/>
                </a:lnTo>
                <a:lnTo>
                  <a:pt x="17" y="74"/>
                </a:lnTo>
                <a:lnTo>
                  <a:pt x="17" y="68"/>
                </a:lnTo>
                <a:lnTo>
                  <a:pt x="17" y="63"/>
                </a:lnTo>
                <a:lnTo>
                  <a:pt x="17" y="57"/>
                </a:lnTo>
                <a:lnTo>
                  <a:pt x="24" y="57"/>
                </a:lnTo>
                <a:lnTo>
                  <a:pt x="24" y="51"/>
                </a:lnTo>
                <a:lnTo>
                  <a:pt x="29" y="51"/>
                </a:lnTo>
                <a:lnTo>
                  <a:pt x="29" y="46"/>
                </a:lnTo>
                <a:lnTo>
                  <a:pt x="29" y="40"/>
                </a:lnTo>
                <a:lnTo>
                  <a:pt x="29" y="34"/>
                </a:lnTo>
                <a:lnTo>
                  <a:pt x="29" y="23"/>
                </a:lnTo>
                <a:lnTo>
                  <a:pt x="24" y="23"/>
                </a:lnTo>
                <a:lnTo>
                  <a:pt x="24" y="16"/>
                </a:lnTo>
                <a:lnTo>
                  <a:pt x="24" y="11"/>
                </a:lnTo>
                <a:lnTo>
                  <a:pt x="24" y="6"/>
                </a:lnTo>
                <a:lnTo>
                  <a:pt x="29" y="6"/>
                </a:lnTo>
                <a:lnTo>
                  <a:pt x="29" y="0"/>
                </a:lnTo>
                <a:lnTo>
                  <a:pt x="35" y="0"/>
                </a:lnTo>
                <a:lnTo>
                  <a:pt x="35" y="6"/>
                </a:lnTo>
                <a:lnTo>
                  <a:pt x="42" y="6"/>
                </a:lnTo>
                <a:lnTo>
                  <a:pt x="47" y="6"/>
                </a:lnTo>
                <a:lnTo>
                  <a:pt x="47" y="11"/>
                </a:lnTo>
                <a:lnTo>
                  <a:pt x="47" y="16"/>
                </a:lnTo>
                <a:lnTo>
                  <a:pt x="42" y="23"/>
                </a:lnTo>
                <a:lnTo>
                  <a:pt x="42" y="28"/>
                </a:lnTo>
                <a:lnTo>
                  <a:pt x="42" y="34"/>
                </a:lnTo>
                <a:lnTo>
                  <a:pt x="42" y="40"/>
                </a:lnTo>
                <a:lnTo>
                  <a:pt x="42" y="46"/>
                </a:lnTo>
                <a:lnTo>
                  <a:pt x="47" y="46"/>
                </a:lnTo>
                <a:lnTo>
                  <a:pt x="47" y="51"/>
                </a:lnTo>
                <a:lnTo>
                  <a:pt x="47" y="57"/>
                </a:lnTo>
                <a:lnTo>
                  <a:pt x="47" y="63"/>
                </a:lnTo>
                <a:close/>
              </a:path>
            </a:pathLst>
          </a:custGeom>
          <a:solidFill>
            <a:srgbClr val="ED7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24" name="Freeform 16">
            <a:extLst>
              <a:ext uri="{FF2B5EF4-FFF2-40B4-BE49-F238E27FC236}">
                <a16:creationId xmlns:a16="http://schemas.microsoft.com/office/drawing/2014/main" id="{2A3304CA-8DA9-43A8-A77E-3BD4F702609B}"/>
              </a:ext>
            </a:extLst>
          </p:cNvPr>
          <p:cNvSpPr>
            <a:spLocks/>
          </p:cNvSpPr>
          <p:nvPr/>
        </p:nvSpPr>
        <p:spPr bwMode="auto">
          <a:xfrm>
            <a:off x="5032375" y="5781675"/>
            <a:ext cx="149225" cy="273050"/>
          </a:xfrm>
          <a:custGeom>
            <a:avLst/>
            <a:gdLst>
              <a:gd name="T0" fmla="*/ 53 w 94"/>
              <a:gd name="T1" fmla="*/ 63 h 172"/>
              <a:gd name="T2" fmla="*/ 59 w 94"/>
              <a:gd name="T3" fmla="*/ 57 h 172"/>
              <a:gd name="T4" fmla="*/ 59 w 94"/>
              <a:gd name="T5" fmla="*/ 57 h 172"/>
              <a:gd name="T6" fmla="*/ 65 w 94"/>
              <a:gd name="T7" fmla="*/ 46 h 172"/>
              <a:gd name="T8" fmla="*/ 71 w 94"/>
              <a:gd name="T9" fmla="*/ 40 h 172"/>
              <a:gd name="T10" fmla="*/ 71 w 94"/>
              <a:gd name="T11" fmla="*/ 40 h 172"/>
              <a:gd name="T12" fmla="*/ 71 w 94"/>
              <a:gd name="T13" fmla="*/ 40 h 172"/>
              <a:gd name="T14" fmla="*/ 71 w 94"/>
              <a:gd name="T15" fmla="*/ 51 h 172"/>
              <a:gd name="T16" fmla="*/ 77 w 94"/>
              <a:gd name="T17" fmla="*/ 57 h 172"/>
              <a:gd name="T18" fmla="*/ 77 w 94"/>
              <a:gd name="T19" fmla="*/ 68 h 172"/>
              <a:gd name="T20" fmla="*/ 83 w 94"/>
              <a:gd name="T21" fmla="*/ 74 h 172"/>
              <a:gd name="T22" fmla="*/ 83 w 94"/>
              <a:gd name="T23" fmla="*/ 86 h 172"/>
              <a:gd name="T24" fmla="*/ 83 w 94"/>
              <a:gd name="T25" fmla="*/ 97 h 172"/>
              <a:gd name="T26" fmla="*/ 89 w 94"/>
              <a:gd name="T27" fmla="*/ 103 h 172"/>
              <a:gd name="T28" fmla="*/ 94 w 94"/>
              <a:gd name="T29" fmla="*/ 115 h 172"/>
              <a:gd name="T30" fmla="*/ 94 w 94"/>
              <a:gd name="T31" fmla="*/ 131 h 172"/>
              <a:gd name="T32" fmla="*/ 59 w 94"/>
              <a:gd name="T33" fmla="*/ 120 h 172"/>
              <a:gd name="T34" fmla="*/ 53 w 94"/>
              <a:gd name="T35" fmla="*/ 126 h 172"/>
              <a:gd name="T36" fmla="*/ 53 w 94"/>
              <a:gd name="T37" fmla="*/ 138 h 172"/>
              <a:gd name="T38" fmla="*/ 53 w 94"/>
              <a:gd name="T39" fmla="*/ 148 h 172"/>
              <a:gd name="T40" fmla="*/ 53 w 94"/>
              <a:gd name="T41" fmla="*/ 160 h 172"/>
              <a:gd name="T42" fmla="*/ 47 w 94"/>
              <a:gd name="T43" fmla="*/ 166 h 172"/>
              <a:gd name="T44" fmla="*/ 35 w 94"/>
              <a:gd name="T45" fmla="*/ 172 h 172"/>
              <a:gd name="T46" fmla="*/ 29 w 94"/>
              <a:gd name="T47" fmla="*/ 166 h 172"/>
              <a:gd name="T48" fmla="*/ 24 w 94"/>
              <a:gd name="T49" fmla="*/ 160 h 172"/>
              <a:gd name="T50" fmla="*/ 17 w 94"/>
              <a:gd name="T51" fmla="*/ 155 h 172"/>
              <a:gd name="T52" fmla="*/ 11 w 94"/>
              <a:gd name="T53" fmla="*/ 148 h 172"/>
              <a:gd name="T54" fmla="*/ 6 w 94"/>
              <a:gd name="T55" fmla="*/ 143 h 172"/>
              <a:gd name="T56" fmla="*/ 0 w 94"/>
              <a:gd name="T57" fmla="*/ 148 h 172"/>
              <a:gd name="T58" fmla="*/ 6 w 94"/>
              <a:gd name="T59" fmla="*/ 143 h 172"/>
              <a:gd name="T60" fmla="*/ 11 w 94"/>
              <a:gd name="T61" fmla="*/ 138 h 172"/>
              <a:gd name="T62" fmla="*/ 17 w 94"/>
              <a:gd name="T63" fmla="*/ 131 h 172"/>
              <a:gd name="T64" fmla="*/ 17 w 94"/>
              <a:gd name="T65" fmla="*/ 120 h 172"/>
              <a:gd name="T66" fmla="*/ 11 w 94"/>
              <a:gd name="T67" fmla="*/ 108 h 172"/>
              <a:gd name="T68" fmla="*/ 11 w 94"/>
              <a:gd name="T69" fmla="*/ 97 h 172"/>
              <a:gd name="T70" fmla="*/ 11 w 94"/>
              <a:gd name="T71" fmla="*/ 86 h 172"/>
              <a:gd name="T72" fmla="*/ 11 w 94"/>
              <a:gd name="T73" fmla="*/ 74 h 172"/>
              <a:gd name="T74" fmla="*/ 17 w 94"/>
              <a:gd name="T75" fmla="*/ 68 h 172"/>
              <a:gd name="T76" fmla="*/ 17 w 94"/>
              <a:gd name="T77" fmla="*/ 57 h 172"/>
              <a:gd name="T78" fmla="*/ 24 w 94"/>
              <a:gd name="T79" fmla="*/ 51 h 172"/>
              <a:gd name="T80" fmla="*/ 29 w 94"/>
              <a:gd name="T81" fmla="*/ 46 h 172"/>
              <a:gd name="T82" fmla="*/ 29 w 94"/>
              <a:gd name="T83" fmla="*/ 34 h 172"/>
              <a:gd name="T84" fmla="*/ 24 w 94"/>
              <a:gd name="T85" fmla="*/ 23 h 172"/>
              <a:gd name="T86" fmla="*/ 24 w 94"/>
              <a:gd name="T87" fmla="*/ 11 h 172"/>
              <a:gd name="T88" fmla="*/ 29 w 94"/>
              <a:gd name="T89" fmla="*/ 6 h 172"/>
              <a:gd name="T90" fmla="*/ 35 w 94"/>
              <a:gd name="T91" fmla="*/ 0 h 172"/>
              <a:gd name="T92" fmla="*/ 42 w 94"/>
              <a:gd name="T93" fmla="*/ 6 h 172"/>
              <a:gd name="T94" fmla="*/ 47 w 94"/>
              <a:gd name="T95" fmla="*/ 11 h 172"/>
              <a:gd name="T96" fmla="*/ 42 w 94"/>
              <a:gd name="T97" fmla="*/ 23 h 172"/>
              <a:gd name="T98" fmla="*/ 42 w 94"/>
              <a:gd name="T99" fmla="*/ 34 h 172"/>
              <a:gd name="T100" fmla="*/ 42 w 94"/>
              <a:gd name="T101" fmla="*/ 46 h 172"/>
              <a:gd name="T102" fmla="*/ 47 w 94"/>
              <a:gd name="T103" fmla="*/ 51 h 172"/>
              <a:gd name="T104" fmla="*/ 47 w 94"/>
              <a:gd name="T105" fmla="*/ 63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172">
                <a:moveTo>
                  <a:pt x="47" y="63"/>
                </a:moveTo>
                <a:lnTo>
                  <a:pt x="53" y="63"/>
                </a:lnTo>
                <a:lnTo>
                  <a:pt x="59" y="63"/>
                </a:lnTo>
                <a:lnTo>
                  <a:pt x="59" y="57"/>
                </a:lnTo>
                <a:lnTo>
                  <a:pt x="59" y="63"/>
                </a:lnTo>
                <a:lnTo>
                  <a:pt x="59" y="57"/>
                </a:lnTo>
                <a:lnTo>
                  <a:pt x="65" y="51"/>
                </a:lnTo>
                <a:lnTo>
                  <a:pt x="65" y="46"/>
                </a:lnTo>
                <a:lnTo>
                  <a:pt x="65" y="40"/>
                </a:lnTo>
                <a:lnTo>
                  <a:pt x="71" y="40"/>
                </a:lnTo>
                <a:lnTo>
                  <a:pt x="71" y="34"/>
                </a:lnTo>
                <a:lnTo>
                  <a:pt x="71" y="40"/>
                </a:lnTo>
                <a:lnTo>
                  <a:pt x="77" y="40"/>
                </a:lnTo>
                <a:lnTo>
                  <a:pt x="71" y="40"/>
                </a:lnTo>
                <a:lnTo>
                  <a:pt x="71" y="46"/>
                </a:lnTo>
                <a:lnTo>
                  <a:pt x="71" y="51"/>
                </a:lnTo>
                <a:lnTo>
                  <a:pt x="77" y="51"/>
                </a:lnTo>
                <a:lnTo>
                  <a:pt x="77" y="57"/>
                </a:lnTo>
                <a:lnTo>
                  <a:pt x="77" y="63"/>
                </a:lnTo>
                <a:lnTo>
                  <a:pt x="77" y="68"/>
                </a:lnTo>
                <a:lnTo>
                  <a:pt x="77" y="74"/>
                </a:lnTo>
                <a:lnTo>
                  <a:pt x="83" y="74"/>
                </a:lnTo>
                <a:lnTo>
                  <a:pt x="83" y="80"/>
                </a:lnTo>
                <a:lnTo>
                  <a:pt x="83" y="86"/>
                </a:lnTo>
                <a:lnTo>
                  <a:pt x="83" y="91"/>
                </a:lnTo>
                <a:lnTo>
                  <a:pt x="83" y="97"/>
                </a:lnTo>
                <a:lnTo>
                  <a:pt x="89" y="97"/>
                </a:lnTo>
                <a:lnTo>
                  <a:pt x="89" y="103"/>
                </a:lnTo>
                <a:lnTo>
                  <a:pt x="89" y="108"/>
                </a:lnTo>
                <a:lnTo>
                  <a:pt x="94" y="115"/>
                </a:lnTo>
                <a:lnTo>
                  <a:pt x="94" y="126"/>
                </a:lnTo>
                <a:lnTo>
                  <a:pt x="94" y="131"/>
                </a:lnTo>
                <a:lnTo>
                  <a:pt x="71" y="120"/>
                </a:lnTo>
                <a:lnTo>
                  <a:pt x="59" y="120"/>
                </a:lnTo>
                <a:lnTo>
                  <a:pt x="53" y="120"/>
                </a:lnTo>
                <a:lnTo>
                  <a:pt x="53" y="126"/>
                </a:lnTo>
                <a:lnTo>
                  <a:pt x="53" y="131"/>
                </a:lnTo>
                <a:lnTo>
                  <a:pt x="53" y="138"/>
                </a:lnTo>
                <a:lnTo>
                  <a:pt x="53" y="143"/>
                </a:lnTo>
                <a:lnTo>
                  <a:pt x="53" y="148"/>
                </a:lnTo>
                <a:lnTo>
                  <a:pt x="53" y="155"/>
                </a:lnTo>
                <a:lnTo>
                  <a:pt x="53" y="160"/>
                </a:lnTo>
                <a:lnTo>
                  <a:pt x="47" y="160"/>
                </a:lnTo>
                <a:lnTo>
                  <a:pt x="47" y="166"/>
                </a:lnTo>
                <a:lnTo>
                  <a:pt x="42" y="172"/>
                </a:lnTo>
                <a:lnTo>
                  <a:pt x="35" y="172"/>
                </a:lnTo>
                <a:lnTo>
                  <a:pt x="29" y="172"/>
                </a:lnTo>
                <a:lnTo>
                  <a:pt x="29" y="166"/>
                </a:lnTo>
                <a:lnTo>
                  <a:pt x="24" y="166"/>
                </a:lnTo>
                <a:lnTo>
                  <a:pt x="24" y="160"/>
                </a:lnTo>
                <a:lnTo>
                  <a:pt x="17" y="160"/>
                </a:lnTo>
                <a:lnTo>
                  <a:pt x="17" y="155"/>
                </a:lnTo>
                <a:lnTo>
                  <a:pt x="11" y="155"/>
                </a:lnTo>
                <a:lnTo>
                  <a:pt x="11" y="148"/>
                </a:lnTo>
                <a:lnTo>
                  <a:pt x="6" y="148"/>
                </a:lnTo>
                <a:lnTo>
                  <a:pt x="6" y="143"/>
                </a:lnTo>
                <a:lnTo>
                  <a:pt x="6" y="148"/>
                </a:lnTo>
                <a:lnTo>
                  <a:pt x="0" y="148"/>
                </a:lnTo>
                <a:lnTo>
                  <a:pt x="0" y="143"/>
                </a:lnTo>
                <a:lnTo>
                  <a:pt x="6" y="143"/>
                </a:lnTo>
                <a:lnTo>
                  <a:pt x="6" y="138"/>
                </a:lnTo>
                <a:lnTo>
                  <a:pt x="11" y="138"/>
                </a:lnTo>
                <a:lnTo>
                  <a:pt x="11" y="131"/>
                </a:lnTo>
                <a:lnTo>
                  <a:pt x="17" y="131"/>
                </a:lnTo>
                <a:lnTo>
                  <a:pt x="17" y="126"/>
                </a:lnTo>
                <a:lnTo>
                  <a:pt x="17" y="120"/>
                </a:lnTo>
                <a:lnTo>
                  <a:pt x="11" y="115"/>
                </a:lnTo>
                <a:lnTo>
                  <a:pt x="11" y="108"/>
                </a:lnTo>
                <a:lnTo>
                  <a:pt x="11" y="103"/>
                </a:lnTo>
                <a:lnTo>
                  <a:pt x="11" y="97"/>
                </a:lnTo>
                <a:lnTo>
                  <a:pt x="11" y="91"/>
                </a:lnTo>
                <a:lnTo>
                  <a:pt x="11" y="86"/>
                </a:lnTo>
                <a:lnTo>
                  <a:pt x="11" y="80"/>
                </a:lnTo>
                <a:lnTo>
                  <a:pt x="11" y="74"/>
                </a:lnTo>
                <a:lnTo>
                  <a:pt x="17" y="74"/>
                </a:lnTo>
                <a:lnTo>
                  <a:pt x="17" y="68"/>
                </a:lnTo>
                <a:lnTo>
                  <a:pt x="17" y="63"/>
                </a:lnTo>
                <a:lnTo>
                  <a:pt x="17" y="57"/>
                </a:lnTo>
                <a:lnTo>
                  <a:pt x="24" y="57"/>
                </a:lnTo>
                <a:lnTo>
                  <a:pt x="24" y="51"/>
                </a:lnTo>
                <a:lnTo>
                  <a:pt x="29" y="51"/>
                </a:lnTo>
                <a:lnTo>
                  <a:pt x="29" y="46"/>
                </a:lnTo>
                <a:lnTo>
                  <a:pt x="29" y="40"/>
                </a:lnTo>
                <a:lnTo>
                  <a:pt x="29" y="34"/>
                </a:lnTo>
                <a:lnTo>
                  <a:pt x="29" y="23"/>
                </a:lnTo>
                <a:lnTo>
                  <a:pt x="24" y="23"/>
                </a:lnTo>
                <a:lnTo>
                  <a:pt x="24" y="16"/>
                </a:lnTo>
                <a:lnTo>
                  <a:pt x="24" y="11"/>
                </a:lnTo>
                <a:lnTo>
                  <a:pt x="24" y="6"/>
                </a:lnTo>
                <a:lnTo>
                  <a:pt x="29" y="6"/>
                </a:lnTo>
                <a:lnTo>
                  <a:pt x="29" y="0"/>
                </a:lnTo>
                <a:lnTo>
                  <a:pt x="35" y="0"/>
                </a:lnTo>
                <a:lnTo>
                  <a:pt x="35" y="6"/>
                </a:lnTo>
                <a:lnTo>
                  <a:pt x="42" y="6"/>
                </a:lnTo>
                <a:lnTo>
                  <a:pt x="47" y="6"/>
                </a:lnTo>
                <a:lnTo>
                  <a:pt x="47" y="11"/>
                </a:lnTo>
                <a:lnTo>
                  <a:pt x="47" y="16"/>
                </a:lnTo>
                <a:lnTo>
                  <a:pt x="42" y="23"/>
                </a:lnTo>
                <a:lnTo>
                  <a:pt x="42" y="28"/>
                </a:lnTo>
                <a:lnTo>
                  <a:pt x="42" y="34"/>
                </a:lnTo>
                <a:lnTo>
                  <a:pt x="42" y="40"/>
                </a:lnTo>
                <a:lnTo>
                  <a:pt x="42" y="46"/>
                </a:lnTo>
                <a:lnTo>
                  <a:pt x="47" y="46"/>
                </a:lnTo>
                <a:lnTo>
                  <a:pt x="47" y="51"/>
                </a:lnTo>
                <a:lnTo>
                  <a:pt x="47" y="57"/>
                </a:lnTo>
                <a:lnTo>
                  <a:pt x="47" y="63"/>
                </a:lnTo>
              </a:path>
            </a:pathLst>
          </a:custGeom>
          <a:noFill/>
          <a:ln w="6350"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25" name="Freeform 17">
            <a:extLst>
              <a:ext uri="{FF2B5EF4-FFF2-40B4-BE49-F238E27FC236}">
                <a16:creationId xmlns:a16="http://schemas.microsoft.com/office/drawing/2014/main" id="{63CF2C2B-3E2F-45F2-A4FA-0D28566AF46B}"/>
              </a:ext>
            </a:extLst>
          </p:cNvPr>
          <p:cNvSpPr>
            <a:spLocks/>
          </p:cNvSpPr>
          <p:nvPr/>
        </p:nvSpPr>
        <p:spPr bwMode="auto">
          <a:xfrm>
            <a:off x="4956175" y="5827713"/>
            <a:ext cx="122237" cy="188913"/>
          </a:xfrm>
          <a:custGeom>
            <a:avLst/>
            <a:gdLst>
              <a:gd name="T0" fmla="*/ 41 w 77"/>
              <a:gd name="T1" fmla="*/ 119 h 119"/>
              <a:gd name="T2" fmla="*/ 41 w 77"/>
              <a:gd name="T3" fmla="*/ 119 h 119"/>
              <a:gd name="T4" fmla="*/ 41 w 77"/>
              <a:gd name="T5" fmla="*/ 119 h 119"/>
              <a:gd name="T6" fmla="*/ 36 w 77"/>
              <a:gd name="T7" fmla="*/ 114 h 119"/>
              <a:gd name="T8" fmla="*/ 36 w 77"/>
              <a:gd name="T9" fmla="*/ 114 h 119"/>
              <a:gd name="T10" fmla="*/ 36 w 77"/>
              <a:gd name="T11" fmla="*/ 114 h 119"/>
              <a:gd name="T12" fmla="*/ 36 w 77"/>
              <a:gd name="T13" fmla="*/ 114 h 119"/>
              <a:gd name="T14" fmla="*/ 30 w 77"/>
              <a:gd name="T15" fmla="*/ 119 h 119"/>
              <a:gd name="T16" fmla="*/ 23 w 77"/>
              <a:gd name="T17" fmla="*/ 114 h 119"/>
              <a:gd name="T18" fmla="*/ 18 w 77"/>
              <a:gd name="T19" fmla="*/ 109 h 119"/>
              <a:gd name="T20" fmla="*/ 12 w 77"/>
              <a:gd name="T21" fmla="*/ 102 h 119"/>
              <a:gd name="T22" fmla="*/ 12 w 77"/>
              <a:gd name="T23" fmla="*/ 91 h 119"/>
              <a:gd name="T24" fmla="*/ 12 w 77"/>
              <a:gd name="T25" fmla="*/ 79 h 119"/>
              <a:gd name="T26" fmla="*/ 12 w 77"/>
              <a:gd name="T27" fmla="*/ 69 h 119"/>
              <a:gd name="T28" fmla="*/ 12 w 77"/>
              <a:gd name="T29" fmla="*/ 57 h 119"/>
              <a:gd name="T30" fmla="*/ 12 w 77"/>
              <a:gd name="T31" fmla="*/ 45 h 119"/>
              <a:gd name="T32" fmla="*/ 7 w 77"/>
              <a:gd name="T33" fmla="*/ 45 h 119"/>
              <a:gd name="T34" fmla="*/ 0 w 77"/>
              <a:gd name="T35" fmla="*/ 40 h 119"/>
              <a:gd name="T36" fmla="*/ 0 w 77"/>
              <a:gd name="T37" fmla="*/ 29 h 119"/>
              <a:gd name="T38" fmla="*/ 0 w 77"/>
              <a:gd name="T39" fmla="*/ 17 h 119"/>
              <a:gd name="T40" fmla="*/ 0 w 77"/>
              <a:gd name="T41" fmla="*/ 5 h 119"/>
              <a:gd name="T42" fmla="*/ 7 w 77"/>
              <a:gd name="T43" fmla="*/ 0 h 119"/>
              <a:gd name="T44" fmla="*/ 12 w 77"/>
              <a:gd name="T45" fmla="*/ 5 h 119"/>
              <a:gd name="T46" fmla="*/ 18 w 77"/>
              <a:gd name="T47" fmla="*/ 12 h 119"/>
              <a:gd name="T48" fmla="*/ 23 w 77"/>
              <a:gd name="T49" fmla="*/ 17 h 119"/>
              <a:gd name="T50" fmla="*/ 30 w 77"/>
              <a:gd name="T51" fmla="*/ 22 h 119"/>
              <a:gd name="T52" fmla="*/ 41 w 77"/>
              <a:gd name="T53" fmla="*/ 22 h 119"/>
              <a:gd name="T54" fmla="*/ 54 w 77"/>
              <a:gd name="T55" fmla="*/ 22 h 119"/>
              <a:gd name="T56" fmla="*/ 59 w 77"/>
              <a:gd name="T57" fmla="*/ 17 h 119"/>
              <a:gd name="T58" fmla="*/ 65 w 77"/>
              <a:gd name="T59" fmla="*/ 12 h 119"/>
              <a:gd name="T60" fmla="*/ 77 w 77"/>
              <a:gd name="T61" fmla="*/ 12 h 119"/>
              <a:gd name="T62" fmla="*/ 77 w 77"/>
              <a:gd name="T63" fmla="*/ 12 h 119"/>
              <a:gd name="T64" fmla="*/ 77 w 77"/>
              <a:gd name="T65" fmla="*/ 22 h 119"/>
              <a:gd name="T66" fmla="*/ 72 w 77"/>
              <a:gd name="T67" fmla="*/ 29 h 119"/>
              <a:gd name="T68" fmla="*/ 65 w 77"/>
              <a:gd name="T69" fmla="*/ 34 h 119"/>
              <a:gd name="T70" fmla="*/ 65 w 77"/>
              <a:gd name="T71" fmla="*/ 45 h 119"/>
              <a:gd name="T72" fmla="*/ 59 w 77"/>
              <a:gd name="T73" fmla="*/ 51 h 119"/>
              <a:gd name="T74" fmla="*/ 59 w 77"/>
              <a:gd name="T75" fmla="*/ 62 h 119"/>
              <a:gd name="T76" fmla="*/ 59 w 77"/>
              <a:gd name="T77" fmla="*/ 74 h 119"/>
              <a:gd name="T78" fmla="*/ 59 w 77"/>
              <a:gd name="T79" fmla="*/ 86 h 119"/>
              <a:gd name="T80" fmla="*/ 65 w 77"/>
              <a:gd name="T81" fmla="*/ 97 h 119"/>
              <a:gd name="T82" fmla="*/ 59 w 77"/>
              <a:gd name="T83" fmla="*/ 102 h 119"/>
              <a:gd name="T84" fmla="*/ 54 w 77"/>
              <a:gd name="T85" fmla="*/ 109 h 119"/>
              <a:gd name="T86" fmla="*/ 48 w 77"/>
              <a:gd name="T87" fmla="*/ 11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 h="119">
                <a:moveTo>
                  <a:pt x="48" y="119"/>
                </a:moveTo>
                <a:lnTo>
                  <a:pt x="41" y="119"/>
                </a:lnTo>
                <a:lnTo>
                  <a:pt x="41" y="114"/>
                </a:lnTo>
                <a:lnTo>
                  <a:pt x="41" y="119"/>
                </a:lnTo>
                <a:lnTo>
                  <a:pt x="41" y="114"/>
                </a:lnTo>
                <a:lnTo>
                  <a:pt x="41" y="119"/>
                </a:lnTo>
                <a:lnTo>
                  <a:pt x="41" y="114"/>
                </a:lnTo>
                <a:lnTo>
                  <a:pt x="36" y="114"/>
                </a:lnTo>
                <a:lnTo>
                  <a:pt x="36" y="119"/>
                </a:lnTo>
                <a:lnTo>
                  <a:pt x="36" y="114"/>
                </a:lnTo>
                <a:lnTo>
                  <a:pt x="36" y="119"/>
                </a:lnTo>
                <a:lnTo>
                  <a:pt x="36" y="114"/>
                </a:lnTo>
                <a:lnTo>
                  <a:pt x="36" y="119"/>
                </a:lnTo>
                <a:lnTo>
                  <a:pt x="36" y="114"/>
                </a:lnTo>
                <a:lnTo>
                  <a:pt x="36" y="119"/>
                </a:lnTo>
                <a:lnTo>
                  <a:pt x="30" y="119"/>
                </a:lnTo>
                <a:lnTo>
                  <a:pt x="30" y="114"/>
                </a:lnTo>
                <a:lnTo>
                  <a:pt x="23" y="114"/>
                </a:lnTo>
                <a:lnTo>
                  <a:pt x="18" y="114"/>
                </a:lnTo>
                <a:lnTo>
                  <a:pt x="18" y="109"/>
                </a:lnTo>
                <a:lnTo>
                  <a:pt x="12" y="109"/>
                </a:lnTo>
                <a:lnTo>
                  <a:pt x="12" y="102"/>
                </a:lnTo>
                <a:lnTo>
                  <a:pt x="12" y="97"/>
                </a:lnTo>
                <a:lnTo>
                  <a:pt x="12" y="91"/>
                </a:lnTo>
                <a:lnTo>
                  <a:pt x="12" y="86"/>
                </a:lnTo>
                <a:lnTo>
                  <a:pt x="12" y="79"/>
                </a:lnTo>
                <a:lnTo>
                  <a:pt x="12" y="74"/>
                </a:lnTo>
                <a:lnTo>
                  <a:pt x="12" y="69"/>
                </a:lnTo>
                <a:lnTo>
                  <a:pt x="12" y="62"/>
                </a:lnTo>
                <a:lnTo>
                  <a:pt x="12" y="57"/>
                </a:lnTo>
                <a:lnTo>
                  <a:pt x="12" y="51"/>
                </a:lnTo>
                <a:lnTo>
                  <a:pt x="12" y="45"/>
                </a:lnTo>
                <a:lnTo>
                  <a:pt x="12" y="40"/>
                </a:lnTo>
                <a:lnTo>
                  <a:pt x="7" y="45"/>
                </a:lnTo>
                <a:lnTo>
                  <a:pt x="0" y="45"/>
                </a:lnTo>
                <a:lnTo>
                  <a:pt x="0" y="40"/>
                </a:lnTo>
                <a:lnTo>
                  <a:pt x="0" y="34"/>
                </a:lnTo>
                <a:lnTo>
                  <a:pt x="0" y="29"/>
                </a:lnTo>
                <a:lnTo>
                  <a:pt x="0" y="22"/>
                </a:lnTo>
                <a:lnTo>
                  <a:pt x="0" y="17"/>
                </a:lnTo>
                <a:lnTo>
                  <a:pt x="0" y="12"/>
                </a:lnTo>
                <a:lnTo>
                  <a:pt x="0" y="5"/>
                </a:lnTo>
                <a:lnTo>
                  <a:pt x="0" y="0"/>
                </a:lnTo>
                <a:lnTo>
                  <a:pt x="7" y="0"/>
                </a:lnTo>
                <a:lnTo>
                  <a:pt x="7" y="5"/>
                </a:lnTo>
                <a:lnTo>
                  <a:pt x="12" y="5"/>
                </a:lnTo>
                <a:lnTo>
                  <a:pt x="18" y="5"/>
                </a:lnTo>
                <a:lnTo>
                  <a:pt x="18" y="12"/>
                </a:lnTo>
                <a:lnTo>
                  <a:pt x="23" y="12"/>
                </a:lnTo>
                <a:lnTo>
                  <a:pt x="23" y="17"/>
                </a:lnTo>
                <a:lnTo>
                  <a:pt x="30" y="17"/>
                </a:lnTo>
                <a:lnTo>
                  <a:pt x="30" y="22"/>
                </a:lnTo>
                <a:lnTo>
                  <a:pt x="36" y="22"/>
                </a:lnTo>
                <a:lnTo>
                  <a:pt x="41" y="22"/>
                </a:lnTo>
                <a:lnTo>
                  <a:pt x="48" y="22"/>
                </a:lnTo>
                <a:lnTo>
                  <a:pt x="54" y="22"/>
                </a:lnTo>
                <a:lnTo>
                  <a:pt x="54" y="17"/>
                </a:lnTo>
                <a:lnTo>
                  <a:pt x="59" y="17"/>
                </a:lnTo>
                <a:lnTo>
                  <a:pt x="59" y="12"/>
                </a:lnTo>
                <a:lnTo>
                  <a:pt x="65" y="12"/>
                </a:lnTo>
                <a:lnTo>
                  <a:pt x="72" y="12"/>
                </a:lnTo>
                <a:lnTo>
                  <a:pt x="77" y="12"/>
                </a:lnTo>
                <a:lnTo>
                  <a:pt x="77" y="5"/>
                </a:lnTo>
                <a:lnTo>
                  <a:pt x="77" y="12"/>
                </a:lnTo>
                <a:lnTo>
                  <a:pt x="77" y="17"/>
                </a:lnTo>
                <a:lnTo>
                  <a:pt x="77" y="22"/>
                </a:lnTo>
                <a:lnTo>
                  <a:pt x="72" y="22"/>
                </a:lnTo>
                <a:lnTo>
                  <a:pt x="72" y="29"/>
                </a:lnTo>
                <a:lnTo>
                  <a:pt x="65" y="29"/>
                </a:lnTo>
                <a:lnTo>
                  <a:pt x="65" y="34"/>
                </a:lnTo>
                <a:lnTo>
                  <a:pt x="65" y="40"/>
                </a:lnTo>
                <a:lnTo>
                  <a:pt x="65" y="45"/>
                </a:lnTo>
                <a:lnTo>
                  <a:pt x="59" y="45"/>
                </a:lnTo>
                <a:lnTo>
                  <a:pt x="59" y="51"/>
                </a:lnTo>
                <a:lnTo>
                  <a:pt x="59" y="57"/>
                </a:lnTo>
                <a:lnTo>
                  <a:pt x="59" y="62"/>
                </a:lnTo>
                <a:lnTo>
                  <a:pt x="59" y="69"/>
                </a:lnTo>
                <a:lnTo>
                  <a:pt x="59" y="74"/>
                </a:lnTo>
                <a:lnTo>
                  <a:pt x="59" y="79"/>
                </a:lnTo>
                <a:lnTo>
                  <a:pt x="59" y="86"/>
                </a:lnTo>
                <a:lnTo>
                  <a:pt x="65" y="91"/>
                </a:lnTo>
                <a:lnTo>
                  <a:pt x="65" y="97"/>
                </a:lnTo>
                <a:lnTo>
                  <a:pt x="65" y="102"/>
                </a:lnTo>
                <a:lnTo>
                  <a:pt x="59" y="102"/>
                </a:lnTo>
                <a:lnTo>
                  <a:pt x="59" y="109"/>
                </a:lnTo>
                <a:lnTo>
                  <a:pt x="54" y="109"/>
                </a:lnTo>
                <a:lnTo>
                  <a:pt x="54" y="114"/>
                </a:lnTo>
                <a:lnTo>
                  <a:pt x="48" y="114"/>
                </a:lnTo>
                <a:lnTo>
                  <a:pt x="48" y="119"/>
                </a:lnTo>
                <a:close/>
              </a:path>
            </a:pathLst>
          </a:custGeom>
          <a:solidFill>
            <a:srgbClr val="ED7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26" name="Freeform 18">
            <a:extLst>
              <a:ext uri="{FF2B5EF4-FFF2-40B4-BE49-F238E27FC236}">
                <a16:creationId xmlns:a16="http://schemas.microsoft.com/office/drawing/2014/main" id="{BBDF9A96-F990-43D0-B982-D5D43A379757}"/>
              </a:ext>
            </a:extLst>
          </p:cNvPr>
          <p:cNvSpPr>
            <a:spLocks/>
          </p:cNvSpPr>
          <p:nvPr/>
        </p:nvSpPr>
        <p:spPr bwMode="auto">
          <a:xfrm>
            <a:off x="4956175" y="5827713"/>
            <a:ext cx="122237" cy="188913"/>
          </a:xfrm>
          <a:custGeom>
            <a:avLst/>
            <a:gdLst>
              <a:gd name="T0" fmla="*/ 41 w 77"/>
              <a:gd name="T1" fmla="*/ 119 h 119"/>
              <a:gd name="T2" fmla="*/ 41 w 77"/>
              <a:gd name="T3" fmla="*/ 119 h 119"/>
              <a:gd name="T4" fmla="*/ 41 w 77"/>
              <a:gd name="T5" fmla="*/ 119 h 119"/>
              <a:gd name="T6" fmla="*/ 36 w 77"/>
              <a:gd name="T7" fmla="*/ 114 h 119"/>
              <a:gd name="T8" fmla="*/ 36 w 77"/>
              <a:gd name="T9" fmla="*/ 114 h 119"/>
              <a:gd name="T10" fmla="*/ 36 w 77"/>
              <a:gd name="T11" fmla="*/ 114 h 119"/>
              <a:gd name="T12" fmla="*/ 36 w 77"/>
              <a:gd name="T13" fmla="*/ 114 h 119"/>
              <a:gd name="T14" fmla="*/ 30 w 77"/>
              <a:gd name="T15" fmla="*/ 119 h 119"/>
              <a:gd name="T16" fmla="*/ 23 w 77"/>
              <a:gd name="T17" fmla="*/ 114 h 119"/>
              <a:gd name="T18" fmla="*/ 18 w 77"/>
              <a:gd name="T19" fmla="*/ 109 h 119"/>
              <a:gd name="T20" fmla="*/ 12 w 77"/>
              <a:gd name="T21" fmla="*/ 102 h 119"/>
              <a:gd name="T22" fmla="*/ 12 w 77"/>
              <a:gd name="T23" fmla="*/ 91 h 119"/>
              <a:gd name="T24" fmla="*/ 12 w 77"/>
              <a:gd name="T25" fmla="*/ 79 h 119"/>
              <a:gd name="T26" fmla="*/ 12 w 77"/>
              <a:gd name="T27" fmla="*/ 69 h 119"/>
              <a:gd name="T28" fmla="*/ 12 w 77"/>
              <a:gd name="T29" fmla="*/ 57 h 119"/>
              <a:gd name="T30" fmla="*/ 12 w 77"/>
              <a:gd name="T31" fmla="*/ 45 h 119"/>
              <a:gd name="T32" fmla="*/ 7 w 77"/>
              <a:gd name="T33" fmla="*/ 45 h 119"/>
              <a:gd name="T34" fmla="*/ 0 w 77"/>
              <a:gd name="T35" fmla="*/ 40 h 119"/>
              <a:gd name="T36" fmla="*/ 0 w 77"/>
              <a:gd name="T37" fmla="*/ 29 h 119"/>
              <a:gd name="T38" fmla="*/ 0 w 77"/>
              <a:gd name="T39" fmla="*/ 17 h 119"/>
              <a:gd name="T40" fmla="*/ 0 w 77"/>
              <a:gd name="T41" fmla="*/ 5 h 119"/>
              <a:gd name="T42" fmla="*/ 7 w 77"/>
              <a:gd name="T43" fmla="*/ 0 h 119"/>
              <a:gd name="T44" fmla="*/ 12 w 77"/>
              <a:gd name="T45" fmla="*/ 5 h 119"/>
              <a:gd name="T46" fmla="*/ 18 w 77"/>
              <a:gd name="T47" fmla="*/ 12 h 119"/>
              <a:gd name="T48" fmla="*/ 23 w 77"/>
              <a:gd name="T49" fmla="*/ 17 h 119"/>
              <a:gd name="T50" fmla="*/ 30 w 77"/>
              <a:gd name="T51" fmla="*/ 22 h 119"/>
              <a:gd name="T52" fmla="*/ 41 w 77"/>
              <a:gd name="T53" fmla="*/ 22 h 119"/>
              <a:gd name="T54" fmla="*/ 54 w 77"/>
              <a:gd name="T55" fmla="*/ 22 h 119"/>
              <a:gd name="T56" fmla="*/ 59 w 77"/>
              <a:gd name="T57" fmla="*/ 17 h 119"/>
              <a:gd name="T58" fmla="*/ 65 w 77"/>
              <a:gd name="T59" fmla="*/ 12 h 119"/>
              <a:gd name="T60" fmla="*/ 77 w 77"/>
              <a:gd name="T61" fmla="*/ 12 h 119"/>
              <a:gd name="T62" fmla="*/ 77 w 77"/>
              <a:gd name="T63" fmla="*/ 12 h 119"/>
              <a:gd name="T64" fmla="*/ 77 w 77"/>
              <a:gd name="T65" fmla="*/ 22 h 119"/>
              <a:gd name="T66" fmla="*/ 72 w 77"/>
              <a:gd name="T67" fmla="*/ 29 h 119"/>
              <a:gd name="T68" fmla="*/ 65 w 77"/>
              <a:gd name="T69" fmla="*/ 34 h 119"/>
              <a:gd name="T70" fmla="*/ 65 w 77"/>
              <a:gd name="T71" fmla="*/ 45 h 119"/>
              <a:gd name="T72" fmla="*/ 59 w 77"/>
              <a:gd name="T73" fmla="*/ 51 h 119"/>
              <a:gd name="T74" fmla="*/ 59 w 77"/>
              <a:gd name="T75" fmla="*/ 62 h 119"/>
              <a:gd name="T76" fmla="*/ 59 w 77"/>
              <a:gd name="T77" fmla="*/ 74 h 119"/>
              <a:gd name="T78" fmla="*/ 59 w 77"/>
              <a:gd name="T79" fmla="*/ 86 h 119"/>
              <a:gd name="T80" fmla="*/ 65 w 77"/>
              <a:gd name="T81" fmla="*/ 97 h 119"/>
              <a:gd name="T82" fmla="*/ 59 w 77"/>
              <a:gd name="T83" fmla="*/ 102 h 119"/>
              <a:gd name="T84" fmla="*/ 54 w 77"/>
              <a:gd name="T85" fmla="*/ 109 h 119"/>
              <a:gd name="T86" fmla="*/ 48 w 77"/>
              <a:gd name="T87" fmla="*/ 11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 h="119">
                <a:moveTo>
                  <a:pt x="48" y="119"/>
                </a:moveTo>
                <a:lnTo>
                  <a:pt x="41" y="119"/>
                </a:lnTo>
                <a:lnTo>
                  <a:pt x="41" y="114"/>
                </a:lnTo>
                <a:lnTo>
                  <a:pt x="41" y="119"/>
                </a:lnTo>
                <a:lnTo>
                  <a:pt x="41" y="114"/>
                </a:lnTo>
                <a:lnTo>
                  <a:pt x="41" y="119"/>
                </a:lnTo>
                <a:lnTo>
                  <a:pt x="41" y="114"/>
                </a:lnTo>
                <a:lnTo>
                  <a:pt x="36" y="114"/>
                </a:lnTo>
                <a:lnTo>
                  <a:pt x="36" y="119"/>
                </a:lnTo>
                <a:lnTo>
                  <a:pt x="36" y="114"/>
                </a:lnTo>
                <a:lnTo>
                  <a:pt x="36" y="119"/>
                </a:lnTo>
                <a:lnTo>
                  <a:pt x="36" y="114"/>
                </a:lnTo>
                <a:lnTo>
                  <a:pt x="36" y="119"/>
                </a:lnTo>
                <a:lnTo>
                  <a:pt x="36" y="114"/>
                </a:lnTo>
                <a:lnTo>
                  <a:pt x="36" y="119"/>
                </a:lnTo>
                <a:lnTo>
                  <a:pt x="30" y="119"/>
                </a:lnTo>
                <a:lnTo>
                  <a:pt x="30" y="114"/>
                </a:lnTo>
                <a:lnTo>
                  <a:pt x="23" y="114"/>
                </a:lnTo>
                <a:lnTo>
                  <a:pt x="18" y="114"/>
                </a:lnTo>
                <a:lnTo>
                  <a:pt x="18" y="109"/>
                </a:lnTo>
                <a:lnTo>
                  <a:pt x="12" y="109"/>
                </a:lnTo>
                <a:lnTo>
                  <a:pt x="12" y="102"/>
                </a:lnTo>
                <a:lnTo>
                  <a:pt x="12" y="97"/>
                </a:lnTo>
                <a:lnTo>
                  <a:pt x="12" y="91"/>
                </a:lnTo>
                <a:lnTo>
                  <a:pt x="12" y="86"/>
                </a:lnTo>
                <a:lnTo>
                  <a:pt x="12" y="79"/>
                </a:lnTo>
                <a:lnTo>
                  <a:pt x="12" y="74"/>
                </a:lnTo>
                <a:lnTo>
                  <a:pt x="12" y="69"/>
                </a:lnTo>
                <a:lnTo>
                  <a:pt x="12" y="62"/>
                </a:lnTo>
                <a:lnTo>
                  <a:pt x="12" y="57"/>
                </a:lnTo>
                <a:lnTo>
                  <a:pt x="12" y="51"/>
                </a:lnTo>
                <a:lnTo>
                  <a:pt x="12" y="45"/>
                </a:lnTo>
                <a:lnTo>
                  <a:pt x="12" y="40"/>
                </a:lnTo>
                <a:lnTo>
                  <a:pt x="7" y="45"/>
                </a:lnTo>
                <a:lnTo>
                  <a:pt x="0" y="45"/>
                </a:lnTo>
                <a:lnTo>
                  <a:pt x="0" y="40"/>
                </a:lnTo>
                <a:lnTo>
                  <a:pt x="0" y="34"/>
                </a:lnTo>
                <a:lnTo>
                  <a:pt x="0" y="29"/>
                </a:lnTo>
                <a:lnTo>
                  <a:pt x="0" y="22"/>
                </a:lnTo>
                <a:lnTo>
                  <a:pt x="0" y="17"/>
                </a:lnTo>
                <a:lnTo>
                  <a:pt x="0" y="12"/>
                </a:lnTo>
                <a:lnTo>
                  <a:pt x="0" y="5"/>
                </a:lnTo>
                <a:lnTo>
                  <a:pt x="0" y="0"/>
                </a:lnTo>
                <a:lnTo>
                  <a:pt x="7" y="0"/>
                </a:lnTo>
                <a:lnTo>
                  <a:pt x="7" y="5"/>
                </a:lnTo>
                <a:lnTo>
                  <a:pt x="12" y="5"/>
                </a:lnTo>
                <a:lnTo>
                  <a:pt x="18" y="5"/>
                </a:lnTo>
                <a:lnTo>
                  <a:pt x="18" y="12"/>
                </a:lnTo>
                <a:lnTo>
                  <a:pt x="23" y="12"/>
                </a:lnTo>
                <a:lnTo>
                  <a:pt x="23" y="17"/>
                </a:lnTo>
                <a:lnTo>
                  <a:pt x="30" y="17"/>
                </a:lnTo>
                <a:lnTo>
                  <a:pt x="30" y="22"/>
                </a:lnTo>
                <a:lnTo>
                  <a:pt x="36" y="22"/>
                </a:lnTo>
                <a:lnTo>
                  <a:pt x="41" y="22"/>
                </a:lnTo>
                <a:lnTo>
                  <a:pt x="48" y="22"/>
                </a:lnTo>
                <a:lnTo>
                  <a:pt x="54" y="22"/>
                </a:lnTo>
                <a:lnTo>
                  <a:pt x="54" y="17"/>
                </a:lnTo>
                <a:lnTo>
                  <a:pt x="59" y="17"/>
                </a:lnTo>
                <a:lnTo>
                  <a:pt x="59" y="12"/>
                </a:lnTo>
                <a:lnTo>
                  <a:pt x="65" y="12"/>
                </a:lnTo>
                <a:lnTo>
                  <a:pt x="72" y="12"/>
                </a:lnTo>
                <a:lnTo>
                  <a:pt x="77" y="12"/>
                </a:lnTo>
                <a:lnTo>
                  <a:pt x="77" y="5"/>
                </a:lnTo>
                <a:lnTo>
                  <a:pt x="77" y="12"/>
                </a:lnTo>
                <a:lnTo>
                  <a:pt x="77" y="17"/>
                </a:lnTo>
                <a:lnTo>
                  <a:pt x="77" y="22"/>
                </a:lnTo>
                <a:lnTo>
                  <a:pt x="72" y="22"/>
                </a:lnTo>
                <a:lnTo>
                  <a:pt x="72" y="29"/>
                </a:lnTo>
                <a:lnTo>
                  <a:pt x="65" y="29"/>
                </a:lnTo>
                <a:lnTo>
                  <a:pt x="65" y="34"/>
                </a:lnTo>
                <a:lnTo>
                  <a:pt x="65" y="40"/>
                </a:lnTo>
                <a:lnTo>
                  <a:pt x="65" y="45"/>
                </a:lnTo>
                <a:lnTo>
                  <a:pt x="59" y="45"/>
                </a:lnTo>
                <a:lnTo>
                  <a:pt x="59" y="51"/>
                </a:lnTo>
                <a:lnTo>
                  <a:pt x="59" y="57"/>
                </a:lnTo>
                <a:lnTo>
                  <a:pt x="59" y="62"/>
                </a:lnTo>
                <a:lnTo>
                  <a:pt x="59" y="69"/>
                </a:lnTo>
                <a:lnTo>
                  <a:pt x="59" y="74"/>
                </a:lnTo>
                <a:lnTo>
                  <a:pt x="59" y="79"/>
                </a:lnTo>
                <a:lnTo>
                  <a:pt x="59" y="86"/>
                </a:lnTo>
                <a:lnTo>
                  <a:pt x="65" y="91"/>
                </a:lnTo>
                <a:lnTo>
                  <a:pt x="65" y="97"/>
                </a:lnTo>
                <a:lnTo>
                  <a:pt x="65" y="102"/>
                </a:lnTo>
                <a:lnTo>
                  <a:pt x="59" y="102"/>
                </a:lnTo>
                <a:lnTo>
                  <a:pt x="59" y="109"/>
                </a:lnTo>
                <a:lnTo>
                  <a:pt x="54" y="109"/>
                </a:lnTo>
                <a:lnTo>
                  <a:pt x="54" y="114"/>
                </a:lnTo>
                <a:lnTo>
                  <a:pt x="48" y="114"/>
                </a:lnTo>
                <a:lnTo>
                  <a:pt x="48" y="119"/>
                </a:lnTo>
              </a:path>
            </a:pathLst>
          </a:custGeom>
          <a:noFill/>
          <a:ln w="6350"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27" name="Freeform 19">
            <a:extLst>
              <a:ext uri="{FF2B5EF4-FFF2-40B4-BE49-F238E27FC236}">
                <a16:creationId xmlns:a16="http://schemas.microsoft.com/office/drawing/2014/main" id="{3E6027F4-A498-4517-A2E2-0A5FD8A336B0}"/>
              </a:ext>
            </a:extLst>
          </p:cNvPr>
          <p:cNvSpPr>
            <a:spLocks/>
          </p:cNvSpPr>
          <p:nvPr/>
        </p:nvSpPr>
        <p:spPr bwMode="auto">
          <a:xfrm>
            <a:off x="4852988" y="2795588"/>
            <a:ext cx="1187450" cy="665163"/>
          </a:xfrm>
          <a:custGeom>
            <a:avLst/>
            <a:gdLst>
              <a:gd name="T0" fmla="*/ 505 w 748"/>
              <a:gd name="T1" fmla="*/ 5 h 419"/>
              <a:gd name="T2" fmla="*/ 553 w 748"/>
              <a:gd name="T3" fmla="*/ 5 h 419"/>
              <a:gd name="T4" fmla="*/ 589 w 748"/>
              <a:gd name="T5" fmla="*/ 17 h 419"/>
              <a:gd name="T6" fmla="*/ 612 w 748"/>
              <a:gd name="T7" fmla="*/ 62 h 419"/>
              <a:gd name="T8" fmla="*/ 618 w 748"/>
              <a:gd name="T9" fmla="*/ 74 h 419"/>
              <a:gd name="T10" fmla="*/ 600 w 748"/>
              <a:gd name="T11" fmla="*/ 86 h 419"/>
              <a:gd name="T12" fmla="*/ 594 w 748"/>
              <a:gd name="T13" fmla="*/ 102 h 419"/>
              <a:gd name="T14" fmla="*/ 618 w 748"/>
              <a:gd name="T15" fmla="*/ 126 h 419"/>
              <a:gd name="T16" fmla="*/ 647 w 748"/>
              <a:gd name="T17" fmla="*/ 144 h 419"/>
              <a:gd name="T18" fmla="*/ 665 w 748"/>
              <a:gd name="T19" fmla="*/ 172 h 419"/>
              <a:gd name="T20" fmla="*/ 689 w 748"/>
              <a:gd name="T21" fmla="*/ 194 h 419"/>
              <a:gd name="T22" fmla="*/ 713 w 748"/>
              <a:gd name="T23" fmla="*/ 217 h 419"/>
              <a:gd name="T24" fmla="*/ 748 w 748"/>
              <a:gd name="T25" fmla="*/ 229 h 419"/>
              <a:gd name="T26" fmla="*/ 719 w 748"/>
              <a:gd name="T27" fmla="*/ 264 h 419"/>
              <a:gd name="T28" fmla="*/ 689 w 748"/>
              <a:gd name="T29" fmla="*/ 258 h 419"/>
              <a:gd name="T30" fmla="*/ 672 w 748"/>
              <a:gd name="T31" fmla="*/ 286 h 419"/>
              <a:gd name="T32" fmla="*/ 659 w 748"/>
              <a:gd name="T33" fmla="*/ 321 h 419"/>
              <a:gd name="T34" fmla="*/ 618 w 748"/>
              <a:gd name="T35" fmla="*/ 332 h 419"/>
              <a:gd name="T36" fmla="*/ 600 w 748"/>
              <a:gd name="T37" fmla="*/ 373 h 419"/>
              <a:gd name="T38" fmla="*/ 576 w 748"/>
              <a:gd name="T39" fmla="*/ 407 h 419"/>
              <a:gd name="T40" fmla="*/ 529 w 748"/>
              <a:gd name="T41" fmla="*/ 407 h 419"/>
              <a:gd name="T42" fmla="*/ 481 w 748"/>
              <a:gd name="T43" fmla="*/ 407 h 419"/>
              <a:gd name="T44" fmla="*/ 428 w 748"/>
              <a:gd name="T45" fmla="*/ 407 h 419"/>
              <a:gd name="T46" fmla="*/ 374 w 748"/>
              <a:gd name="T47" fmla="*/ 407 h 419"/>
              <a:gd name="T48" fmla="*/ 321 w 748"/>
              <a:gd name="T49" fmla="*/ 401 h 419"/>
              <a:gd name="T50" fmla="*/ 296 w 748"/>
              <a:gd name="T51" fmla="*/ 373 h 419"/>
              <a:gd name="T52" fmla="*/ 291 w 748"/>
              <a:gd name="T53" fmla="*/ 327 h 419"/>
              <a:gd name="T54" fmla="*/ 285 w 748"/>
              <a:gd name="T55" fmla="*/ 316 h 419"/>
              <a:gd name="T56" fmla="*/ 261 w 748"/>
              <a:gd name="T57" fmla="*/ 327 h 419"/>
              <a:gd name="T58" fmla="*/ 249 w 748"/>
              <a:gd name="T59" fmla="*/ 332 h 419"/>
              <a:gd name="T60" fmla="*/ 238 w 748"/>
              <a:gd name="T61" fmla="*/ 332 h 419"/>
              <a:gd name="T62" fmla="*/ 213 w 748"/>
              <a:gd name="T63" fmla="*/ 361 h 419"/>
              <a:gd name="T64" fmla="*/ 202 w 748"/>
              <a:gd name="T65" fmla="*/ 361 h 419"/>
              <a:gd name="T66" fmla="*/ 184 w 748"/>
              <a:gd name="T67" fmla="*/ 367 h 419"/>
              <a:gd name="T68" fmla="*/ 178 w 748"/>
              <a:gd name="T69" fmla="*/ 384 h 419"/>
              <a:gd name="T70" fmla="*/ 160 w 748"/>
              <a:gd name="T71" fmla="*/ 379 h 419"/>
              <a:gd name="T72" fmla="*/ 148 w 748"/>
              <a:gd name="T73" fmla="*/ 389 h 419"/>
              <a:gd name="T74" fmla="*/ 130 w 748"/>
              <a:gd name="T75" fmla="*/ 384 h 419"/>
              <a:gd name="T76" fmla="*/ 113 w 748"/>
              <a:gd name="T77" fmla="*/ 389 h 419"/>
              <a:gd name="T78" fmla="*/ 95 w 748"/>
              <a:gd name="T79" fmla="*/ 407 h 419"/>
              <a:gd name="T80" fmla="*/ 54 w 748"/>
              <a:gd name="T81" fmla="*/ 419 h 419"/>
              <a:gd name="T82" fmla="*/ 5 w 748"/>
              <a:gd name="T83" fmla="*/ 419 h 419"/>
              <a:gd name="T84" fmla="*/ 5 w 748"/>
              <a:gd name="T85" fmla="*/ 361 h 419"/>
              <a:gd name="T86" fmla="*/ 12 w 748"/>
              <a:gd name="T87" fmla="*/ 304 h 419"/>
              <a:gd name="T88" fmla="*/ 18 w 748"/>
              <a:gd name="T89" fmla="*/ 258 h 419"/>
              <a:gd name="T90" fmla="*/ 18 w 748"/>
              <a:gd name="T91" fmla="*/ 212 h 419"/>
              <a:gd name="T92" fmla="*/ 23 w 748"/>
              <a:gd name="T93" fmla="*/ 166 h 419"/>
              <a:gd name="T94" fmla="*/ 30 w 748"/>
              <a:gd name="T95" fmla="*/ 109 h 419"/>
              <a:gd name="T96" fmla="*/ 36 w 748"/>
              <a:gd name="T97" fmla="*/ 69 h 419"/>
              <a:gd name="T98" fmla="*/ 65 w 748"/>
              <a:gd name="T99" fmla="*/ 52 h 419"/>
              <a:gd name="T100" fmla="*/ 119 w 748"/>
              <a:gd name="T101" fmla="*/ 52 h 419"/>
              <a:gd name="T102" fmla="*/ 166 w 748"/>
              <a:gd name="T103" fmla="*/ 57 h 419"/>
              <a:gd name="T104" fmla="*/ 220 w 748"/>
              <a:gd name="T105" fmla="*/ 57 h 419"/>
              <a:gd name="T106" fmla="*/ 273 w 748"/>
              <a:gd name="T107" fmla="*/ 57 h 419"/>
              <a:gd name="T108" fmla="*/ 327 w 748"/>
              <a:gd name="T109" fmla="*/ 57 h 419"/>
              <a:gd name="T110" fmla="*/ 368 w 748"/>
              <a:gd name="T111" fmla="*/ 62 h 419"/>
              <a:gd name="T112" fmla="*/ 398 w 748"/>
              <a:gd name="T113" fmla="*/ 45 h 419"/>
              <a:gd name="T114" fmla="*/ 415 w 748"/>
              <a:gd name="T115" fmla="*/ 11 h 419"/>
              <a:gd name="T116" fmla="*/ 451 w 748"/>
              <a:gd name="T117" fmla="*/ 0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419">
                <a:moveTo>
                  <a:pt x="464" y="5"/>
                </a:moveTo>
                <a:lnTo>
                  <a:pt x="469" y="5"/>
                </a:lnTo>
                <a:lnTo>
                  <a:pt x="475" y="5"/>
                </a:lnTo>
                <a:lnTo>
                  <a:pt x="481" y="5"/>
                </a:lnTo>
                <a:lnTo>
                  <a:pt x="487" y="5"/>
                </a:lnTo>
                <a:lnTo>
                  <a:pt x="493" y="5"/>
                </a:lnTo>
                <a:lnTo>
                  <a:pt x="499" y="5"/>
                </a:lnTo>
                <a:lnTo>
                  <a:pt x="505" y="5"/>
                </a:lnTo>
                <a:lnTo>
                  <a:pt x="511" y="5"/>
                </a:lnTo>
                <a:lnTo>
                  <a:pt x="517" y="5"/>
                </a:lnTo>
                <a:lnTo>
                  <a:pt x="522" y="5"/>
                </a:lnTo>
                <a:lnTo>
                  <a:pt x="529" y="5"/>
                </a:lnTo>
                <a:lnTo>
                  <a:pt x="535" y="5"/>
                </a:lnTo>
                <a:lnTo>
                  <a:pt x="540" y="5"/>
                </a:lnTo>
                <a:lnTo>
                  <a:pt x="547" y="5"/>
                </a:lnTo>
                <a:lnTo>
                  <a:pt x="553" y="5"/>
                </a:lnTo>
                <a:lnTo>
                  <a:pt x="558" y="5"/>
                </a:lnTo>
                <a:lnTo>
                  <a:pt x="564" y="5"/>
                </a:lnTo>
                <a:lnTo>
                  <a:pt x="571" y="5"/>
                </a:lnTo>
                <a:lnTo>
                  <a:pt x="571" y="11"/>
                </a:lnTo>
                <a:lnTo>
                  <a:pt x="571" y="17"/>
                </a:lnTo>
                <a:lnTo>
                  <a:pt x="576" y="17"/>
                </a:lnTo>
                <a:lnTo>
                  <a:pt x="582" y="17"/>
                </a:lnTo>
                <a:lnTo>
                  <a:pt x="589" y="17"/>
                </a:lnTo>
                <a:lnTo>
                  <a:pt x="594" y="17"/>
                </a:lnTo>
                <a:lnTo>
                  <a:pt x="600" y="17"/>
                </a:lnTo>
                <a:lnTo>
                  <a:pt x="600" y="28"/>
                </a:lnTo>
                <a:lnTo>
                  <a:pt x="600" y="40"/>
                </a:lnTo>
                <a:lnTo>
                  <a:pt x="600" y="45"/>
                </a:lnTo>
                <a:lnTo>
                  <a:pt x="600" y="57"/>
                </a:lnTo>
                <a:lnTo>
                  <a:pt x="600" y="62"/>
                </a:lnTo>
                <a:lnTo>
                  <a:pt x="612" y="62"/>
                </a:lnTo>
                <a:lnTo>
                  <a:pt x="618" y="62"/>
                </a:lnTo>
                <a:lnTo>
                  <a:pt x="623" y="69"/>
                </a:lnTo>
                <a:lnTo>
                  <a:pt x="630" y="69"/>
                </a:lnTo>
                <a:lnTo>
                  <a:pt x="636" y="69"/>
                </a:lnTo>
                <a:lnTo>
                  <a:pt x="636" y="74"/>
                </a:lnTo>
                <a:lnTo>
                  <a:pt x="630" y="74"/>
                </a:lnTo>
                <a:lnTo>
                  <a:pt x="623" y="74"/>
                </a:lnTo>
                <a:lnTo>
                  <a:pt x="618" y="74"/>
                </a:lnTo>
                <a:lnTo>
                  <a:pt x="618" y="80"/>
                </a:lnTo>
                <a:lnTo>
                  <a:pt x="618" y="86"/>
                </a:lnTo>
                <a:lnTo>
                  <a:pt x="618" y="92"/>
                </a:lnTo>
                <a:lnTo>
                  <a:pt x="612" y="92"/>
                </a:lnTo>
                <a:lnTo>
                  <a:pt x="612" y="86"/>
                </a:lnTo>
                <a:lnTo>
                  <a:pt x="612" y="80"/>
                </a:lnTo>
                <a:lnTo>
                  <a:pt x="605" y="80"/>
                </a:lnTo>
                <a:lnTo>
                  <a:pt x="600" y="86"/>
                </a:lnTo>
                <a:lnTo>
                  <a:pt x="600" y="80"/>
                </a:lnTo>
                <a:lnTo>
                  <a:pt x="594" y="80"/>
                </a:lnTo>
                <a:lnTo>
                  <a:pt x="594" y="86"/>
                </a:lnTo>
                <a:lnTo>
                  <a:pt x="589" y="86"/>
                </a:lnTo>
                <a:lnTo>
                  <a:pt x="589" y="92"/>
                </a:lnTo>
                <a:lnTo>
                  <a:pt x="589" y="97"/>
                </a:lnTo>
                <a:lnTo>
                  <a:pt x="589" y="102"/>
                </a:lnTo>
                <a:lnTo>
                  <a:pt x="594" y="102"/>
                </a:lnTo>
                <a:lnTo>
                  <a:pt x="600" y="102"/>
                </a:lnTo>
                <a:lnTo>
                  <a:pt x="600" y="109"/>
                </a:lnTo>
                <a:lnTo>
                  <a:pt x="600" y="114"/>
                </a:lnTo>
                <a:lnTo>
                  <a:pt x="605" y="114"/>
                </a:lnTo>
                <a:lnTo>
                  <a:pt x="612" y="114"/>
                </a:lnTo>
                <a:lnTo>
                  <a:pt x="618" y="114"/>
                </a:lnTo>
                <a:lnTo>
                  <a:pt x="618" y="120"/>
                </a:lnTo>
                <a:lnTo>
                  <a:pt x="618" y="126"/>
                </a:lnTo>
                <a:lnTo>
                  <a:pt x="623" y="126"/>
                </a:lnTo>
                <a:lnTo>
                  <a:pt x="630" y="126"/>
                </a:lnTo>
                <a:lnTo>
                  <a:pt x="630" y="132"/>
                </a:lnTo>
                <a:lnTo>
                  <a:pt x="636" y="132"/>
                </a:lnTo>
                <a:lnTo>
                  <a:pt x="636" y="137"/>
                </a:lnTo>
                <a:lnTo>
                  <a:pt x="641" y="137"/>
                </a:lnTo>
                <a:lnTo>
                  <a:pt x="641" y="144"/>
                </a:lnTo>
                <a:lnTo>
                  <a:pt x="647" y="144"/>
                </a:lnTo>
                <a:lnTo>
                  <a:pt x="654" y="144"/>
                </a:lnTo>
                <a:lnTo>
                  <a:pt x="654" y="149"/>
                </a:lnTo>
                <a:lnTo>
                  <a:pt x="654" y="154"/>
                </a:lnTo>
                <a:lnTo>
                  <a:pt x="654" y="160"/>
                </a:lnTo>
                <a:lnTo>
                  <a:pt x="654" y="166"/>
                </a:lnTo>
                <a:lnTo>
                  <a:pt x="659" y="166"/>
                </a:lnTo>
                <a:lnTo>
                  <a:pt x="659" y="172"/>
                </a:lnTo>
                <a:lnTo>
                  <a:pt x="665" y="172"/>
                </a:lnTo>
                <a:lnTo>
                  <a:pt x="672" y="172"/>
                </a:lnTo>
                <a:lnTo>
                  <a:pt x="672" y="177"/>
                </a:lnTo>
                <a:lnTo>
                  <a:pt x="672" y="184"/>
                </a:lnTo>
                <a:lnTo>
                  <a:pt x="677" y="184"/>
                </a:lnTo>
                <a:lnTo>
                  <a:pt x="683" y="184"/>
                </a:lnTo>
                <a:lnTo>
                  <a:pt x="683" y="189"/>
                </a:lnTo>
                <a:lnTo>
                  <a:pt x="683" y="194"/>
                </a:lnTo>
                <a:lnTo>
                  <a:pt x="689" y="194"/>
                </a:lnTo>
                <a:lnTo>
                  <a:pt x="689" y="201"/>
                </a:lnTo>
                <a:lnTo>
                  <a:pt x="689" y="206"/>
                </a:lnTo>
                <a:lnTo>
                  <a:pt x="695" y="206"/>
                </a:lnTo>
                <a:lnTo>
                  <a:pt x="701" y="206"/>
                </a:lnTo>
                <a:lnTo>
                  <a:pt x="707" y="206"/>
                </a:lnTo>
                <a:lnTo>
                  <a:pt x="713" y="206"/>
                </a:lnTo>
                <a:lnTo>
                  <a:pt x="713" y="212"/>
                </a:lnTo>
                <a:lnTo>
                  <a:pt x="713" y="217"/>
                </a:lnTo>
                <a:lnTo>
                  <a:pt x="719" y="217"/>
                </a:lnTo>
                <a:lnTo>
                  <a:pt x="725" y="217"/>
                </a:lnTo>
                <a:lnTo>
                  <a:pt x="730" y="217"/>
                </a:lnTo>
                <a:lnTo>
                  <a:pt x="737" y="217"/>
                </a:lnTo>
                <a:lnTo>
                  <a:pt x="737" y="224"/>
                </a:lnTo>
                <a:lnTo>
                  <a:pt x="743" y="224"/>
                </a:lnTo>
                <a:lnTo>
                  <a:pt x="748" y="224"/>
                </a:lnTo>
                <a:lnTo>
                  <a:pt x="748" y="229"/>
                </a:lnTo>
                <a:lnTo>
                  <a:pt x="748" y="235"/>
                </a:lnTo>
                <a:lnTo>
                  <a:pt x="748" y="241"/>
                </a:lnTo>
                <a:lnTo>
                  <a:pt x="748" y="246"/>
                </a:lnTo>
                <a:lnTo>
                  <a:pt x="743" y="246"/>
                </a:lnTo>
                <a:lnTo>
                  <a:pt x="737" y="246"/>
                </a:lnTo>
                <a:lnTo>
                  <a:pt x="730" y="258"/>
                </a:lnTo>
                <a:lnTo>
                  <a:pt x="725" y="264"/>
                </a:lnTo>
                <a:lnTo>
                  <a:pt x="719" y="264"/>
                </a:lnTo>
                <a:lnTo>
                  <a:pt x="713" y="264"/>
                </a:lnTo>
                <a:lnTo>
                  <a:pt x="713" y="258"/>
                </a:lnTo>
                <a:lnTo>
                  <a:pt x="713" y="252"/>
                </a:lnTo>
                <a:lnTo>
                  <a:pt x="707" y="252"/>
                </a:lnTo>
                <a:lnTo>
                  <a:pt x="701" y="252"/>
                </a:lnTo>
                <a:lnTo>
                  <a:pt x="701" y="258"/>
                </a:lnTo>
                <a:lnTo>
                  <a:pt x="695" y="258"/>
                </a:lnTo>
                <a:lnTo>
                  <a:pt x="689" y="258"/>
                </a:lnTo>
                <a:lnTo>
                  <a:pt x="689" y="264"/>
                </a:lnTo>
                <a:lnTo>
                  <a:pt x="683" y="264"/>
                </a:lnTo>
                <a:lnTo>
                  <a:pt x="683" y="269"/>
                </a:lnTo>
                <a:lnTo>
                  <a:pt x="677" y="269"/>
                </a:lnTo>
                <a:lnTo>
                  <a:pt x="677" y="275"/>
                </a:lnTo>
                <a:lnTo>
                  <a:pt x="672" y="275"/>
                </a:lnTo>
                <a:lnTo>
                  <a:pt x="672" y="281"/>
                </a:lnTo>
                <a:lnTo>
                  <a:pt x="672" y="286"/>
                </a:lnTo>
                <a:lnTo>
                  <a:pt x="672" y="292"/>
                </a:lnTo>
                <a:lnTo>
                  <a:pt x="672" y="298"/>
                </a:lnTo>
                <a:lnTo>
                  <a:pt x="672" y="309"/>
                </a:lnTo>
                <a:lnTo>
                  <a:pt x="672" y="316"/>
                </a:lnTo>
                <a:lnTo>
                  <a:pt x="672" y="321"/>
                </a:lnTo>
                <a:lnTo>
                  <a:pt x="672" y="327"/>
                </a:lnTo>
                <a:lnTo>
                  <a:pt x="665" y="327"/>
                </a:lnTo>
                <a:lnTo>
                  <a:pt x="659" y="321"/>
                </a:lnTo>
                <a:lnTo>
                  <a:pt x="654" y="321"/>
                </a:lnTo>
                <a:lnTo>
                  <a:pt x="647" y="321"/>
                </a:lnTo>
                <a:lnTo>
                  <a:pt x="641" y="321"/>
                </a:lnTo>
                <a:lnTo>
                  <a:pt x="636" y="321"/>
                </a:lnTo>
                <a:lnTo>
                  <a:pt x="630" y="321"/>
                </a:lnTo>
                <a:lnTo>
                  <a:pt x="623" y="321"/>
                </a:lnTo>
                <a:lnTo>
                  <a:pt x="618" y="327"/>
                </a:lnTo>
                <a:lnTo>
                  <a:pt x="618" y="332"/>
                </a:lnTo>
                <a:lnTo>
                  <a:pt x="612" y="332"/>
                </a:lnTo>
                <a:lnTo>
                  <a:pt x="612" y="338"/>
                </a:lnTo>
                <a:lnTo>
                  <a:pt x="605" y="344"/>
                </a:lnTo>
                <a:lnTo>
                  <a:pt x="605" y="349"/>
                </a:lnTo>
                <a:lnTo>
                  <a:pt x="605" y="356"/>
                </a:lnTo>
                <a:lnTo>
                  <a:pt x="605" y="361"/>
                </a:lnTo>
                <a:lnTo>
                  <a:pt x="600" y="367"/>
                </a:lnTo>
                <a:lnTo>
                  <a:pt x="600" y="373"/>
                </a:lnTo>
                <a:lnTo>
                  <a:pt x="600" y="384"/>
                </a:lnTo>
                <a:lnTo>
                  <a:pt x="600" y="396"/>
                </a:lnTo>
                <a:lnTo>
                  <a:pt x="600" y="401"/>
                </a:lnTo>
                <a:lnTo>
                  <a:pt x="600" y="407"/>
                </a:lnTo>
                <a:lnTo>
                  <a:pt x="594" y="407"/>
                </a:lnTo>
                <a:lnTo>
                  <a:pt x="589" y="407"/>
                </a:lnTo>
                <a:lnTo>
                  <a:pt x="582" y="407"/>
                </a:lnTo>
                <a:lnTo>
                  <a:pt x="576" y="407"/>
                </a:lnTo>
                <a:lnTo>
                  <a:pt x="571" y="407"/>
                </a:lnTo>
                <a:lnTo>
                  <a:pt x="564" y="407"/>
                </a:lnTo>
                <a:lnTo>
                  <a:pt x="558" y="407"/>
                </a:lnTo>
                <a:lnTo>
                  <a:pt x="553" y="407"/>
                </a:lnTo>
                <a:lnTo>
                  <a:pt x="547" y="407"/>
                </a:lnTo>
                <a:lnTo>
                  <a:pt x="540" y="407"/>
                </a:lnTo>
                <a:lnTo>
                  <a:pt x="535" y="407"/>
                </a:lnTo>
                <a:lnTo>
                  <a:pt x="529" y="407"/>
                </a:lnTo>
                <a:lnTo>
                  <a:pt x="522" y="407"/>
                </a:lnTo>
                <a:lnTo>
                  <a:pt x="517" y="407"/>
                </a:lnTo>
                <a:lnTo>
                  <a:pt x="511" y="407"/>
                </a:lnTo>
                <a:lnTo>
                  <a:pt x="505" y="407"/>
                </a:lnTo>
                <a:lnTo>
                  <a:pt x="499" y="407"/>
                </a:lnTo>
                <a:lnTo>
                  <a:pt x="493" y="407"/>
                </a:lnTo>
                <a:lnTo>
                  <a:pt x="487" y="407"/>
                </a:lnTo>
                <a:lnTo>
                  <a:pt x="481" y="407"/>
                </a:lnTo>
                <a:lnTo>
                  <a:pt x="475" y="407"/>
                </a:lnTo>
                <a:lnTo>
                  <a:pt x="469" y="407"/>
                </a:lnTo>
                <a:lnTo>
                  <a:pt x="464" y="407"/>
                </a:lnTo>
                <a:lnTo>
                  <a:pt x="457" y="407"/>
                </a:lnTo>
                <a:lnTo>
                  <a:pt x="446" y="407"/>
                </a:lnTo>
                <a:lnTo>
                  <a:pt x="439" y="407"/>
                </a:lnTo>
                <a:lnTo>
                  <a:pt x="433" y="407"/>
                </a:lnTo>
                <a:lnTo>
                  <a:pt x="428" y="407"/>
                </a:lnTo>
                <a:lnTo>
                  <a:pt x="421" y="407"/>
                </a:lnTo>
                <a:lnTo>
                  <a:pt x="415" y="407"/>
                </a:lnTo>
                <a:lnTo>
                  <a:pt x="410" y="407"/>
                </a:lnTo>
                <a:lnTo>
                  <a:pt x="398" y="407"/>
                </a:lnTo>
                <a:lnTo>
                  <a:pt x="392" y="407"/>
                </a:lnTo>
                <a:lnTo>
                  <a:pt x="386" y="407"/>
                </a:lnTo>
                <a:lnTo>
                  <a:pt x="380" y="407"/>
                </a:lnTo>
                <a:lnTo>
                  <a:pt x="374" y="407"/>
                </a:lnTo>
                <a:lnTo>
                  <a:pt x="368" y="407"/>
                </a:lnTo>
                <a:lnTo>
                  <a:pt x="368" y="401"/>
                </a:lnTo>
                <a:lnTo>
                  <a:pt x="363" y="401"/>
                </a:lnTo>
                <a:lnTo>
                  <a:pt x="345" y="401"/>
                </a:lnTo>
                <a:lnTo>
                  <a:pt x="338" y="401"/>
                </a:lnTo>
                <a:lnTo>
                  <a:pt x="332" y="401"/>
                </a:lnTo>
                <a:lnTo>
                  <a:pt x="327" y="401"/>
                </a:lnTo>
                <a:lnTo>
                  <a:pt x="321" y="401"/>
                </a:lnTo>
                <a:lnTo>
                  <a:pt x="309" y="401"/>
                </a:lnTo>
                <a:lnTo>
                  <a:pt x="303" y="401"/>
                </a:lnTo>
                <a:lnTo>
                  <a:pt x="296" y="401"/>
                </a:lnTo>
                <a:lnTo>
                  <a:pt x="296" y="396"/>
                </a:lnTo>
                <a:lnTo>
                  <a:pt x="296" y="389"/>
                </a:lnTo>
                <a:lnTo>
                  <a:pt x="296" y="384"/>
                </a:lnTo>
                <a:lnTo>
                  <a:pt x="296" y="379"/>
                </a:lnTo>
                <a:lnTo>
                  <a:pt x="296" y="373"/>
                </a:lnTo>
                <a:lnTo>
                  <a:pt x="296" y="367"/>
                </a:lnTo>
                <a:lnTo>
                  <a:pt x="296" y="361"/>
                </a:lnTo>
                <a:lnTo>
                  <a:pt x="296" y="356"/>
                </a:lnTo>
                <a:lnTo>
                  <a:pt x="296" y="349"/>
                </a:lnTo>
                <a:lnTo>
                  <a:pt x="291" y="349"/>
                </a:lnTo>
                <a:lnTo>
                  <a:pt x="291" y="338"/>
                </a:lnTo>
                <a:lnTo>
                  <a:pt x="291" y="332"/>
                </a:lnTo>
                <a:lnTo>
                  <a:pt x="291" y="327"/>
                </a:lnTo>
                <a:lnTo>
                  <a:pt x="296" y="327"/>
                </a:lnTo>
                <a:lnTo>
                  <a:pt x="291" y="327"/>
                </a:lnTo>
                <a:lnTo>
                  <a:pt x="296" y="327"/>
                </a:lnTo>
                <a:lnTo>
                  <a:pt x="296" y="321"/>
                </a:lnTo>
                <a:lnTo>
                  <a:pt x="296" y="309"/>
                </a:lnTo>
                <a:lnTo>
                  <a:pt x="291" y="309"/>
                </a:lnTo>
                <a:lnTo>
                  <a:pt x="291" y="316"/>
                </a:lnTo>
                <a:lnTo>
                  <a:pt x="285" y="316"/>
                </a:lnTo>
                <a:lnTo>
                  <a:pt x="279" y="316"/>
                </a:lnTo>
                <a:lnTo>
                  <a:pt x="273" y="316"/>
                </a:lnTo>
                <a:lnTo>
                  <a:pt x="273" y="321"/>
                </a:lnTo>
                <a:lnTo>
                  <a:pt x="273" y="316"/>
                </a:lnTo>
                <a:lnTo>
                  <a:pt x="273" y="321"/>
                </a:lnTo>
                <a:lnTo>
                  <a:pt x="267" y="321"/>
                </a:lnTo>
                <a:lnTo>
                  <a:pt x="261" y="321"/>
                </a:lnTo>
                <a:lnTo>
                  <a:pt x="261" y="327"/>
                </a:lnTo>
                <a:lnTo>
                  <a:pt x="261" y="321"/>
                </a:lnTo>
                <a:lnTo>
                  <a:pt x="261" y="327"/>
                </a:lnTo>
                <a:lnTo>
                  <a:pt x="255" y="327"/>
                </a:lnTo>
                <a:lnTo>
                  <a:pt x="255" y="332"/>
                </a:lnTo>
                <a:lnTo>
                  <a:pt x="249" y="332"/>
                </a:lnTo>
                <a:lnTo>
                  <a:pt x="255" y="327"/>
                </a:lnTo>
                <a:lnTo>
                  <a:pt x="249" y="327"/>
                </a:lnTo>
                <a:lnTo>
                  <a:pt x="249" y="332"/>
                </a:lnTo>
                <a:lnTo>
                  <a:pt x="249" y="327"/>
                </a:lnTo>
                <a:lnTo>
                  <a:pt x="249" y="332"/>
                </a:lnTo>
                <a:lnTo>
                  <a:pt x="243" y="332"/>
                </a:lnTo>
                <a:lnTo>
                  <a:pt x="238" y="332"/>
                </a:lnTo>
                <a:lnTo>
                  <a:pt x="238" y="338"/>
                </a:lnTo>
                <a:lnTo>
                  <a:pt x="238" y="332"/>
                </a:lnTo>
                <a:lnTo>
                  <a:pt x="238" y="338"/>
                </a:lnTo>
                <a:lnTo>
                  <a:pt x="238" y="332"/>
                </a:lnTo>
                <a:lnTo>
                  <a:pt x="231" y="338"/>
                </a:lnTo>
                <a:lnTo>
                  <a:pt x="231" y="344"/>
                </a:lnTo>
                <a:lnTo>
                  <a:pt x="225" y="344"/>
                </a:lnTo>
                <a:lnTo>
                  <a:pt x="225" y="349"/>
                </a:lnTo>
                <a:lnTo>
                  <a:pt x="225" y="356"/>
                </a:lnTo>
                <a:lnTo>
                  <a:pt x="220" y="356"/>
                </a:lnTo>
                <a:lnTo>
                  <a:pt x="220" y="361"/>
                </a:lnTo>
                <a:lnTo>
                  <a:pt x="213" y="361"/>
                </a:lnTo>
                <a:lnTo>
                  <a:pt x="213" y="356"/>
                </a:lnTo>
                <a:lnTo>
                  <a:pt x="207" y="356"/>
                </a:lnTo>
                <a:lnTo>
                  <a:pt x="207" y="361"/>
                </a:lnTo>
                <a:lnTo>
                  <a:pt x="202" y="361"/>
                </a:lnTo>
                <a:lnTo>
                  <a:pt x="207" y="361"/>
                </a:lnTo>
                <a:lnTo>
                  <a:pt x="202" y="361"/>
                </a:lnTo>
                <a:lnTo>
                  <a:pt x="202" y="367"/>
                </a:lnTo>
                <a:lnTo>
                  <a:pt x="202" y="361"/>
                </a:lnTo>
                <a:lnTo>
                  <a:pt x="202" y="367"/>
                </a:lnTo>
                <a:lnTo>
                  <a:pt x="196" y="367"/>
                </a:lnTo>
                <a:lnTo>
                  <a:pt x="196" y="361"/>
                </a:lnTo>
                <a:lnTo>
                  <a:pt x="196" y="367"/>
                </a:lnTo>
                <a:lnTo>
                  <a:pt x="190" y="367"/>
                </a:lnTo>
                <a:lnTo>
                  <a:pt x="184" y="367"/>
                </a:lnTo>
                <a:lnTo>
                  <a:pt x="190" y="367"/>
                </a:lnTo>
                <a:lnTo>
                  <a:pt x="184" y="367"/>
                </a:lnTo>
                <a:lnTo>
                  <a:pt x="184" y="373"/>
                </a:lnTo>
                <a:lnTo>
                  <a:pt x="178" y="373"/>
                </a:lnTo>
                <a:lnTo>
                  <a:pt x="184" y="373"/>
                </a:lnTo>
                <a:lnTo>
                  <a:pt x="184" y="379"/>
                </a:lnTo>
                <a:lnTo>
                  <a:pt x="178" y="379"/>
                </a:lnTo>
                <a:lnTo>
                  <a:pt x="178" y="373"/>
                </a:lnTo>
                <a:lnTo>
                  <a:pt x="178" y="379"/>
                </a:lnTo>
                <a:lnTo>
                  <a:pt x="178" y="384"/>
                </a:lnTo>
                <a:lnTo>
                  <a:pt x="172" y="384"/>
                </a:lnTo>
                <a:lnTo>
                  <a:pt x="172" y="389"/>
                </a:lnTo>
                <a:lnTo>
                  <a:pt x="172" y="384"/>
                </a:lnTo>
                <a:lnTo>
                  <a:pt x="166" y="384"/>
                </a:lnTo>
                <a:lnTo>
                  <a:pt x="166" y="389"/>
                </a:lnTo>
                <a:lnTo>
                  <a:pt x="166" y="384"/>
                </a:lnTo>
                <a:lnTo>
                  <a:pt x="160" y="384"/>
                </a:lnTo>
                <a:lnTo>
                  <a:pt x="160" y="379"/>
                </a:lnTo>
                <a:lnTo>
                  <a:pt x="155" y="379"/>
                </a:lnTo>
                <a:lnTo>
                  <a:pt x="155" y="384"/>
                </a:lnTo>
                <a:lnTo>
                  <a:pt x="148" y="384"/>
                </a:lnTo>
                <a:lnTo>
                  <a:pt x="148" y="379"/>
                </a:lnTo>
                <a:lnTo>
                  <a:pt x="148" y="384"/>
                </a:lnTo>
                <a:lnTo>
                  <a:pt x="155" y="384"/>
                </a:lnTo>
                <a:lnTo>
                  <a:pt x="148" y="384"/>
                </a:lnTo>
                <a:lnTo>
                  <a:pt x="148" y="389"/>
                </a:lnTo>
                <a:lnTo>
                  <a:pt x="148" y="384"/>
                </a:lnTo>
                <a:lnTo>
                  <a:pt x="142" y="384"/>
                </a:lnTo>
                <a:lnTo>
                  <a:pt x="142" y="389"/>
                </a:lnTo>
                <a:lnTo>
                  <a:pt x="137" y="389"/>
                </a:lnTo>
                <a:lnTo>
                  <a:pt x="137" y="384"/>
                </a:lnTo>
                <a:lnTo>
                  <a:pt x="137" y="389"/>
                </a:lnTo>
                <a:lnTo>
                  <a:pt x="137" y="384"/>
                </a:lnTo>
                <a:lnTo>
                  <a:pt x="130" y="384"/>
                </a:lnTo>
                <a:lnTo>
                  <a:pt x="124" y="384"/>
                </a:lnTo>
                <a:lnTo>
                  <a:pt x="124" y="389"/>
                </a:lnTo>
                <a:lnTo>
                  <a:pt x="119" y="389"/>
                </a:lnTo>
                <a:lnTo>
                  <a:pt x="119" y="384"/>
                </a:lnTo>
                <a:lnTo>
                  <a:pt x="113" y="384"/>
                </a:lnTo>
                <a:lnTo>
                  <a:pt x="113" y="389"/>
                </a:lnTo>
                <a:lnTo>
                  <a:pt x="113" y="384"/>
                </a:lnTo>
                <a:lnTo>
                  <a:pt x="113" y="389"/>
                </a:lnTo>
                <a:lnTo>
                  <a:pt x="113" y="396"/>
                </a:lnTo>
                <a:lnTo>
                  <a:pt x="106" y="396"/>
                </a:lnTo>
                <a:lnTo>
                  <a:pt x="106" y="401"/>
                </a:lnTo>
                <a:lnTo>
                  <a:pt x="106" y="396"/>
                </a:lnTo>
                <a:lnTo>
                  <a:pt x="106" y="401"/>
                </a:lnTo>
                <a:lnTo>
                  <a:pt x="101" y="401"/>
                </a:lnTo>
                <a:lnTo>
                  <a:pt x="101" y="407"/>
                </a:lnTo>
                <a:lnTo>
                  <a:pt x="95" y="407"/>
                </a:lnTo>
                <a:lnTo>
                  <a:pt x="101" y="407"/>
                </a:lnTo>
                <a:lnTo>
                  <a:pt x="95" y="407"/>
                </a:lnTo>
                <a:lnTo>
                  <a:pt x="95" y="413"/>
                </a:lnTo>
                <a:lnTo>
                  <a:pt x="83" y="413"/>
                </a:lnTo>
                <a:lnTo>
                  <a:pt x="72" y="413"/>
                </a:lnTo>
                <a:lnTo>
                  <a:pt x="65" y="413"/>
                </a:lnTo>
                <a:lnTo>
                  <a:pt x="59" y="413"/>
                </a:lnTo>
                <a:lnTo>
                  <a:pt x="54" y="419"/>
                </a:lnTo>
                <a:lnTo>
                  <a:pt x="47" y="419"/>
                </a:lnTo>
                <a:lnTo>
                  <a:pt x="41" y="419"/>
                </a:lnTo>
                <a:lnTo>
                  <a:pt x="36" y="419"/>
                </a:lnTo>
                <a:lnTo>
                  <a:pt x="30" y="419"/>
                </a:lnTo>
                <a:lnTo>
                  <a:pt x="23" y="419"/>
                </a:lnTo>
                <a:lnTo>
                  <a:pt x="18" y="419"/>
                </a:lnTo>
                <a:lnTo>
                  <a:pt x="12" y="419"/>
                </a:lnTo>
                <a:lnTo>
                  <a:pt x="5" y="419"/>
                </a:lnTo>
                <a:lnTo>
                  <a:pt x="0" y="419"/>
                </a:lnTo>
                <a:lnTo>
                  <a:pt x="0" y="413"/>
                </a:lnTo>
                <a:lnTo>
                  <a:pt x="0" y="407"/>
                </a:lnTo>
                <a:lnTo>
                  <a:pt x="0" y="396"/>
                </a:lnTo>
                <a:lnTo>
                  <a:pt x="0" y="389"/>
                </a:lnTo>
                <a:lnTo>
                  <a:pt x="0" y="384"/>
                </a:lnTo>
                <a:lnTo>
                  <a:pt x="0" y="379"/>
                </a:lnTo>
                <a:lnTo>
                  <a:pt x="5" y="361"/>
                </a:lnTo>
                <a:lnTo>
                  <a:pt x="5" y="349"/>
                </a:lnTo>
                <a:lnTo>
                  <a:pt x="5" y="344"/>
                </a:lnTo>
                <a:lnTo>
                  <a:pt x="5" y="338"/>
                </a:lnTo>
                <a:lnTo>
                  <a:pt x="5" y="332"/>
                </a:lnTo>
                <a:lnTo>
                  <a:pt x="5" y="321"/>
                </a:lnTo>
                <a:lnTo>
                  <a:pt x="12" y="316"/>
                </a:lnTo>
                <a:lnTo>
                  <a:pt x="12" y="309"/>
                </a:lnTo>
                <a:lnTo>
                  <a:pt x="12" y="304"/>
                </a:lnTo>
                <a:lnTo>
                  <a:pt x="12" y="298"/>
                </a:lnTo>
                <a:lnTo>
                  <a:pt x="12" y="292"/>
                </a:lnTo>
                <a:lnTo>
                  <a:pt x="12" y="286"/>
                </a:lnTo>
                <a:lnTo>
                  <a:pt x="12" y="281"/>
                </a:lnTo>
                <a:lnTo>
                  <a:pt x="12" y="275"/>
                </a:lnTo>
                <a:lnTo>
                  <a:pt x="12" y="269"/>
                </a:lnTo>
                <a:lnTo>
                  <a:pt x="18" y="264"/>
                </a:lnTo>
                <a:lnTo>
                  <a:pt x="18" y="258"/>
                </a:lnTo>
                <a:lnTo>
                  <a:pt x="18" y="252"/>
                </a:lnTo>
                <a:lnTo>
                  <a:pt x="18" y="246"/>
                </a:lnTo>
                <a:lnTo>
                  <a:pt x="18" y="241"/>
                </a:lnTo>
                <a:lnTo>
                  <a:pt x="18" y="235"/>
                </a:lnTo>
                <a:lnTo>
                  <a:pt x="18" y="229"/>
                </a:lnTo>
                <a:lnTo>
                  <a:pt x="18" y="224"/>
                </a:lnTo>
                <a:lnTo>
                  <a:pt x="18" y="217"/>
                </a:lnTo>
                <a:lnTo>
                  <a:pt x="18" y="212"/>
                </a:lnTo>
                <a:lnTo>
                  <a:pt x="23" y="206"/>
                </a:lnTo>
                <a:lnTo>
                  <a:pt x="23" y="201"/>
                </a:lnTo>
                <a:lnTo>
                  <a:pt x="23" y="194"/>
                </a:lnTo>
                <a:lnTo>
                  <a:pt x="23" y="189"/>
                </a:lnTo>
                <a:lnTo>
                  <a:pt x="23" y="184"/>
                </a:lnTo>
                <a:lnTo>
                  <a:pt x="23" y="177"/>
                </a:lnTo>
                <a:lnTo>
                  <a:pt x="23" y="172"/>
                </a:lnTo>
                <a:lnTo>
                  <a:pt x="23" y="166"/>
                </a:lnTo>
                <a:lnTo>
                  <a:pt x="23" y="160"/>
                </a:lnTo>
                <a:lnTo>
                  <a:pt x="23" y="154"/>
                </a:lnTo>
                <a:lnTo>
                  <a:pt x="30" y="149"/>
                </a:lnTo>
                <a:lnTo>
                  <a:pt x="30" y="144"/>
                </a:lnTo>
                <a:lnTo>
                  <a:pt x="30" y="137"/>
                </a:lnTo>
                <a:lnTo>
                  <a:pt x="30" y="126"/>
                </a:lnTo>
                <a:lnTo>
                  <a:pt x="30" y="114"/>
                </a:lnTo>
                <a:lnTo>
                  <a:pt x="30" y="109"/>
                </a:lnTo>
                <a:lnTo>
                  <a:pt x="30" y="102"/>
                </a:lnTo>
                <a:lnTo>
                  <a:pt x="30" y="97"/>
                </a:lnTo>
                <a:lnTo>
                  <a:pt x="36" y="97"/>
                </a:lnTo>
                <a:lnTo>
                  <a:pt x="36" y="92"/>
                </a:lnTo>
                <a:lnTo>
                  <a:pt x="36" y="86"/>
                </a:lnTo>
                <a:lnTo>
                  <a:pt x="36" y="80"/>
                </a:lnTo>
                <a:lnTo>
                  <a:pt x="36" y="74"/>
                </a:lnTo>
                <a:lnTo>
                  <a:pt x="36" y="69"/>
                </a:lnTo>
                <a:lnTo>
                  <a:pt x="36" y="62"/>
                </a:lnTo>
                <a:lnTo>
                  <a:pt x="36" y="57"/>
                </a:lnTo>
                <a:lnTo>
                  <a:pt x="36" y="52"/>
                </a:lnTo>
                <a:lnTo>
                  <a:pt x="41" y="52"/>
                </a:lnTo>
                <a:lnTo>
                  <a:pt x="47" y="52"/>
                </a:lnTo>
                <a:lnTo>
                  <a:pt x="54" y="52"/>
                </a:lnTo>
                <a:lnTo>
                  <a:pt x="59" y="52"/>
                </a:lnTo>
                <a:lnTo>
                  <a:pt x="65" y="52"/>
                </a:lnTo>
                <a:lnTo>
                  <a:pt x="72" y="52"/>
                </a:lnTo>
                <a:lnTo>
                  <a:pt x="77" y="52"/>
                </a:lnTo>
                <a:lnTo>
                  <a:pt x="83" y="52"/>
                </a:lnTo>
                <a:lnTo>
                  <a:pt x="95" y="52"/>
                </a:lnTo>
                <a:lnTo>
                  <a:pt x="101" y="52"/>
                </a:lnTo>
                <a:lnTo>
                  <a:pt x="106" y="52"/>
                </a:lnTo>
                <a:lnTo>
                  <a:pt x="113" y="52"/>
                </a:lnTo>
                <a:lnTo>
                  <a:pt x="119" y="52"/>
                </a:lnTo>
                <a:lnTo>
                  <a:pt x="124" y="52"/>
                </a:lnTo>
                <a:lnTo>
                  <a:pt x="124" y="57"/>
                </a:lnTo>
                <a:lnTo>
                  <a:pt x="130" y="57"/>
                </a:lnTo>
                <a:lnTo>
                  <a:pt x="142" y="57"/>
                </a:lnTo>
                <a:lnTo>
                  <a:pt x="148" y="57"/>
                </a:lnTo>
                <a:lnTo>
                  <a:pt x="155" y="57"/>
                </a:lnTo>
                <a:lnTo>
                  <a:pt x="160" y="57"/>
                </a:lnTo>
                <a:lnTo>
                  <a:pt x="166" y="57"/>
                </a:lnTo>
                <a:lnTo>
                  <a:pt x="172" y="57"/>
                </a:lnTo>
                <a:lnTo>
                  <a:pt x="178" y="57"/>
                </a:lnTo>
                <a:lnTo>
                  <a:pt x="184" y="57"/>
                </a:lnTo>
                <a:lnTo>
                  <a:pt x="190" y="57"/>
                </a:lnTo>
                <a:lnTo>
                  <a:pt x="196" y="57"/>
                </a:lnTo>
                <a:lnTo>
                  <a:pt x="202" y="57"/>
                </a:lnTo>
                <a:lnTo>
                  <a:pt x="213" y="57"/>
                </a:lnTo>
                <a:lnTo>
                  <a:pt x="220" y="57"/>
                </a:lnTo>
                <a:lnTo>
                  <a:pt x="231" y="57"/>
                </a:lnTo>
                <a:lnTo>
                  <a:pt x="238" y="57"/>
                </a:lnTo>
                <a:lnTo>
                  <a:pt x="243" y="57"/>
                </a:lnTo>
                <a:lnTo>
                  <a:pt x="249" y="57"/>
                </a:lnTo>
                <a:lnTo>
                  <a:pt x="255" y="57"/>
                </a:lnTo>
                <a:lnTo>
                  <a:pt x="261" y="57"/>
                </a:lnTo>
                <a:lnTo>
                  <a:pt x="267" y="57"/>
                </a:lnTo>
                <a:lnTo>
                  <a:pt x="273" y="57"/>
                </a:lnTo>
                <a:lnTo>
                  <a:pt x="279" y="57"/>
                </a:lnTo>
                <a:lnTo>
                  <a:pt x="285" y="57"/>
                </a:lnTo>
                <a:lnTo>
                  <a:pt x="291" y="57"/>
                </a:lnTo>
                <a:lnTo>
                  <a:pt x="303" y="57"/>
                </a:lnTo>
                <a:lnTo>
                  <a:pt x="309" y="57"/>
                </a:lnTo>
                <a:lnTo>
                  <a:pt x="314" y="57"/>
                </a:lnTo>
                <a:lnTo>
                  <a:pt x="321" y="57"/>
                </a:lnTo>
                <a:lnTo>
                  <a:pt x="327" y="57"/>
                </a:lnTo>
                <a:lnTo>
                  <a:pt x="332" y="57"/>
                </a:lnTo>
                <a:lnTo>
                  <a:pt x="332" y="62"/>
                </a:lnTo>
                <a:lnTo>
                  <a:pt x="338" y="62"/>
                </a:lnTo>
                <a:lnTo>
                  <a:pt x="345" y="62"/>
                </a:lnTo>
                <a:lnTo>
                  <a:pt x="350" y="62"/>
                </a:lnTo>
                <a:lnTo>
                  <a:pt x="356" y="62"/>
                </a:lnTo>
                <a:lnTo>
                  <a:pt x="363" y="62"/>
                </a:lnTo>
                <a:lnTo>
                  <a:pt x="368" y="62"/>
                </a:lnTo>
                <a:lnTo>
                  <a:pt x="374" y="62"/>
                </a:lnTo>
                <a:lnTo>
                  <a:pt x="380" y="62"/>
                </a:lnTo>
                <a:lnTo>
                  <a:pt x="386" y="62"/>
                </a:lnTo>
                <a:lnTo>
                  <a:pt x="392" y="62"/>
                </a:lnTo>
                <a:lnTo>
                  <a:pt x="398" y="62"/>
                </a:lnTo>
                <a:lnTo>
                  <a:pt x="398" y="57"/>
                </a:lnTo>
                <a:lnTo>
                  <a:pt x="398" y="52"/>
                </a:lnTo>
                <a:lnTo>
                  <a:pt x="398" y="45"/>
                </a:lnTo>
                <a:lnTo>
                  <a:pt x="398" y="40"/>
                </a:lnTo>
                <a:lnTo>
                  <a:pt x="398" y="34"/>
                </a:lnTo>
                <a:lnTo>
                  <a:pt x="398" y="22"/>
                </a:lnTo>
                <a:lnTo>
                  <a:pt x="404" y="22"/>
                </a:lnTo>
                <a:lnTo>
                  <a:pt x="410" y="22"/>
                </a:lnTo>
                <a:lnTo>
                  <a:pt x="415" y="22"/>
                </a:lnTo>
                <a:lnTo>
                  <a:pt x="415" y="17"/>
                </a:lnTo>
                <a:lnTo>
                  <a:pt x="415" y="11"/>
                </a:lnTo>
                <a:lnTo>
                  <a:pt x="415" y="5"/>
                </a:lnTo>
                <a:lnTo>
                  <a:pt x="415" y="0"/>
                </a:lnTo>
                <a:lnTo>
                  <a:pt x="421" y="0"/>
                </a:lnTo>
                <a:lnTo>
                  <a:pt x="428" y="0"/>
                </a:lnTo>
                <a:lnTo>
                  <a:pt x="433" y="0"/>
                </a:lnTo>
                <a:lnTo>
                  <a:pt x="439" y="0"/>
                </a:lnTo>
                <a:lnTo>
                  <a:pt x="446" y="0"/>
                </a:lnTo>
                <a:lnTo>
                  <a:pt x="451" y="0"/>
                </a:lnTo>
                <a:lnTo>
                  <a:pt x="457" y="5"/>
                </a:lnTo>
                <a:lnTo>
                  <a:pt x="464" y="5"/>
                </a:lnTo>
                <a:close/>
              </a:path>
            </a:pathLst>
          </a:cu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28" name="Freeform 20">
            <a:extLst>
              <a:ext uri="{FF2B5EF4-FFF2-40B4-BE49-F238E27FC236}">
                <a16:creationId xmlns:a16="http://schemas.microsoft.com/office/drawing/2014/main" id="{B6248FB3-6626-4A0A-9FC5-9CFD06A915D1}"/>
              </a:ext>
            </a:extLst>
          </p:cNvPr>
          <p:cNvSpPr>
            <a:spLocks/>
          </p:cNvSpPr>
          <p:nvPr/>
        </p:nvSpPr>
        <p:spPr bwMode="auto">
          <a:xfrm>
            <a:off x="4852988" y="2795588"/>
            <a:ext cx="1187450" cy="665163"/>
          </a:xfrm>
          <a:custGeom>
            <a:avLst/>
            <a:gdLst>
              <a:gd name="T0" fmla="*/ 505 w 748"/>
              <a:gd name="T1" fmla="*/ 5 h 419"/>
              <a:gd name="T2" fmla="*/ 553 w 748"/>
              <a:gd name="T3" fmla="*/ 5 h 419"/>
              <a:gd name="T4" fmla="*/ 589 w 748"/>
              <a:gd name="T5" fmla="*/ 17 h 419"/>
              <a:gd name="T6" fmla="*/ 612 w 748"/>
              <a:gd name="T7" fmla="*/ 62 h 419"/>
              <a:gd name="T8" fmla="*/ 618 w 748"/>
              <a:gd name="T9" fmla="*/ 74 h 419"/>
              <a:gd name="T10" fmla="*/ 600 w 748"/>
              <a:gd name="T11" fmla="*/ 86 h 419"/>
              <a:gd name="T12" fmla="*/ 594 w 748"/>
              <a:gd name="T13" fmla="*/ 102 h 419"/>
              <a:gd name="T14" fmla="*/ 618 w 748"/>
              <a:gd name="T15" fmla="*/ 126 h 419"/>
              <a:gd name="T16" fmla="*/ 647 w 748"/>
              <a:gd name="T17" fmla="*/ 144 h 419"/>
              <a:gd name="T18" fmla="*/ 665 w 748"/>
              <a:gd name="T19" fmla="*/ 172 h 419"/>
              <a:gd name="T20" fmla="*/ 689 w 748"/>
              <a:gd name="T21" fmla="*/ 194 h 419"/>
              <a:gd name="T22" fmla="*/ 713 w 748"/>
              <a:gd name="T23" fmla="*/ 217 h 419"/>
              <a:gd name="T24" fmla="*/ 748 w 748"/>
              <a:gd name="T25" fmla="*/ 229 h 419"/>
              <a:gd name="T26" fmla="*/ 719 w 748"/>
              <a:gd name="T27" fmla="*/ 264 h 419"/>
              <a:gd name="T28" fmla="*/ 689 w 748"/>
              <a:gd name="T29" fmla="*/ 258 h 419"/>
              <a:gd name="T30" fmla="*/ 672 w 748"/>
              <a:gd name="T31" fmla="*/ 286 h 419"/>
              <a:gd name="T32" fmla="*/ 659 w 748"/>
              <a:gd name="T33" fmla="*/ 321 h 419"/>
              <a:gd name="T34" fmla="*/ 618 w 748"/>
              <a:gd name="T35" fmla="*/ 332 h 419"/>
              <a:gd name="T36" fmla="*/ 600 w 748"/>
              <a:gd name="T37" fmla="*/ 373 h 419"/>
              <a:gd name="T38" fmla="*/ 576 w 748"/>
              <a:gd name="T39" fmla="*/ 407 h 419"/>
              <a:gd name="T40" fmla="*/ 529 w 748"/>
              <a:gd name="T41" fmla="*/ 407 h 419"/>
              <a:gd name="T42" fmla="*/ 481 w 748"/>
              <a:gd name="T43" fmla="*/ 407 h 419"/>
              <a:gd name="T44" fmla="*/ 428 w 748"/>
              <a:gd name="T45" fmla="*/ 407 h 419"/>
              <a:gd name="T46" fmla="*/ 374 w 748"/>
              <a:gd name="T47" fmla="*/ 407 h 419"/>
              <a:gd name="T48" fmla="*/ 321 w 748"/>
              <a:gd name="T49" fmla="*/ 401 h 419"/>
              <a:gd name="T50" fmla="*/ 296 w 748"/>
              <a:gd name="T51" fmla="*/ 373 h 419"/>
              <a:gd name="T52" fmla="*/ 291 w 748"/>
              <a:gd name="T53" fmla="*/ 327 h 419"/>
              <a:gd name="T54" fmla="*/ 285 w 748"/>
              <a:gd name="T55" fmla="*/ 316 h 419"/>
              <a:gd name="T56" fmla="*/ 261 w 748"/>
              <a:gd name="T57" fmla="*/ 327 h 419"/>
              <a:gd name="T58" fmla="*/ 249 w 748"/>
              <a:gd name="T59" fmla="*/ 332 h 419"/>
              <a:gd name="T60" fmla="*/ 238 w 748"/>
              <a:gd name="T61" fmla="*/ 332 h 419"/>
              <a:gd name="T62" fmla="*/ 213 w 748"/>
              <a:gd name="T63" fmla="*/ 361 h 419"/>
              <a:gd name="T64" fmla="*/ 202 w 748"/>
              <a:gd name="T65" fmla="*/ 361 h 419"/>
              <a:gd name="T66" fmla="*/ 184 w 748"/>
              <a:gd name="T67" fmla="*/ 367 h 419"/>
              <a:gd name="T68" fmla="*/ 178 w 748"/>
              <a:gd name="T69" fmla="*/ 384 h 419"/>
              <a:gd name="T70" fmla="*/ 160 w 748"/>
              <a:gd name="T71" fmla="*/ 379 h 419"/>
              <a:gd name="T72" fmla="*/ 148 w 748"/>
              <a:gd name="T73" fmla="*/ 389 h 419"/>
              <a:gd name="T74" fmla="*/ 130 w 748"/>
              <a:gd name="T75" fmla="*/ 384 h 419"/>
              <a:gd name="T76" fmla="*/ 113 w 748"/>
              <a:gd name="T77" fmla="*/ 389 h 419"/>
              <a:gd name="T78" fmla="*/ 95 w 748"/>
              <a:gd name="T79" fmla="*/ 407 h 419"/>
              <a:gd name="T80" fmla="*/ 54 w 748"/>
              <a:gd name="T81" fmla="*/ 419 h 419"/>
              <a:gd name="T82" fmla="*/ 5 w 748"/>
              <a:gd name="T83" fmla="*/ 419 h 419"/>
              <a:gd name="T84" fmla="*/ 5 w 748"/>
              <a:gd name="T85" fmla="*/ 361 h 419"/>
              <a:gd name="T86" fmla="*/ 12 w 748"/>
              <a:gd name="T87" fmla="*/ 304 h 419"/>
              <a:gd name="T88" fmla="*/ 18 w 748"/>
              <a:gd name="T89" fmla="*/ 258 h 419"/>
              <a:gd name="T90" fmla="*/ 18 w 748"/>
              <a:gd name="T91" fmla="*/ 212 h 419"/>
              <a:gd name="T92" fmla="*/ 23 w 748"/>
              <a:gd name="T93" fmla="*/ 166 h 419"/>
              <a:gd name="T94" fmla="*/ 30 w 748"/>
              <a:gd name="T95" fmla="*/ 109 h 419"/>
              <a:gd name="T96" fmla="*/ 36 w 748"/>
              <a:gd name="T97" fmla="*/ 69 h 419"/>
              <a:gd name="T98" fmla="*/ 65 w 748"/>
              <a:gd name="T99" fmla="*/ 52 h 419"/>
              <a:gd name="T100" fmla="*/ 119 w 748"/>
              <a:gd name="T101" fmla="*/ 52 h 419"/>
              <a:gd name="T102" fmla="*/ 166 w 748"/>
              <a:gd name="T103" fmla="*/ 57 h 419"/>
              <a:gd name="T104" fmla="*/ 220 w 748"/>
              <a:gd name="T105" fmla="*/ 57 h 419"/>
              <a:gd name="T106" fmla="*/ 273 w 748"/>
              <a:gd name="T107" fmla="*/ 57 h 419"/>
              <a:gd name="T108" fmla="*/ 327 w 748"/>
              <a:gd name="T109" fmla="*/ 57 h 419"/>
              <a:gd name="T110" fmla="*/ 368 w 748"/>
              <a:gd name="T111" fmla="*/ 62 h 419"/>
              <a:gd name="T112" fmla="*/ 398 w 748"/>
              <a:gd name="T113" fmla="*/ 45 h 419"/>
              <a:gd name="T114" fmla="*/ 415 w 748"/>
              <a:gd name="T115" fmla="*/ 11 h 419"/>
              <a:gd name="T116" fmla="*/ 451 w 748"/>
              <a:gd name="T117" fmla="*/ 0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419">
                <a:moveTo>
                  <a:pt x="464" y="5"/>
                </a:moveTo>
                <a:lnTo>
                  <a:pt x="469" y="5"/>
                </a:lnTo>
                <a:lnTo>
                  <a:pt x="475" y="5"/>
                </a:lnTo>
                <a:lnTo>
                  <a:pt x="481" y="5"/>
                </a:lnTo>
                <a:lnTo>
                  <a:pt x="487" y="5"/>
                </a:lnTo>
                <a:lnTo>
                  <a:pt x="493" y="5"/>
                </a:lnTo>
                <a:lnTo>
                  <a:pt x="499" y="5"/>
                </a:lnTo>
                <a:lnTo>
                  <a:pt x="505" y="5"/>
                </a:lnTo>
                <a:lnTo>
                  <a:pt x="511" y="5"/>
                </a:lnTo>
                <a:lnTo>
                  <a:pt x="517" y="5"/>
                </a:lnTo>
                <a:lnTo>
                  <a:pt x="522" y="5"/>
                </a:lnTo>
                <a:lnTo>
                  <a:pt x="529" y="5"/>
                </a:lnTo>
                <a:lnTo>
                  <a:pt x="535" y="5"/>
                </a:lnTo>
                <a:lnTo>
                  <a:pt x="540" y="5"/>
                </a:lnTo>
                <a:lnTo>
                  <a:pt x="547" y="5"/>
                </a:lnTo>
                <a:lnTo>
                  <a:pt x="553" y="5"/>
                </a:lnTo>
                <a:lnTo>
                  <a:pt x="558" y="5"/>
                </a:lnTo>
                <a:lnTo>
                  <a:pt x="564" y="5"/>
                </a:lnTo>
                <a:lnTo>
                  <a:pt x="571" y="5"/>
                </a:lnTo>
                <a:lnTo>
                  <a:pt x="571" y="11"/>
                </a:lnTo>
                <a:lnTo>
                  <a:pt x="571" y="17"/>
                </a:lnTo>
                <a:lnTo>
                  <a:pt x="576" y="17"/>
                </a:lnTo>
                <a:lnTo>
                  <a:pt x="582" y="17"/>
                </a:lnTo>
                <a:lnTo>
                  <a:pt x="589" y="17"/>
                </a:lnTo>
                <a:lnTo>
                  <a:pt x="594" y="17"/>
                </a:lnTo>
                <a:lnTo>
                  <a:pt x="600" y="17"/>
                </a:lnTo>
                <a:lnTo>
                  <a:pt x="600" y="28"/>
                </a:lnTo>
                <a:lnTo>
                  <a:pt x="600" y="40"/>
                </a:lnTo>
                <a:lnTo>
                  <a:pt x="600" y="45"/>
                </a:lnTo>
                <a:lnTo>
                  <a:pt x="600" y="57"/>
                </a:lnTo>
                <a:lnTo>
                  <a:pt x="600" y="62"/>
                </a:lnTo>
                <a:lnTo>
                  <a:pt x="612" y="62"/>
                </a:lnTo>
                <a:lnTo>
                  <a:pt x="618" y="62"/>
                </a:lnTo>
                <a:lnTo>
                  <a:pt x="623" y="69"/>
                </a:lnTo>
                <a:lnTo>
                  <a:pt x="630" y="69"/>
                </a:lnTo>
                <a:lnTo>
                  <a:pt x="636" y="69"/>
                </a:lnTo>
                <a:lnTo>
                  <a:pt x="636" y="74"/>
                </a:lnTo>
                <a:lnTo>
                  <a:pt x="630" y="74"/>
                </a:lnTo>
                <a:lnTo>
                  <a:pt x="623" y="74"/>
                </a:lnTo>
                <a:lnTo>
                  <a:pt x="618" y="74"/>
                </a:lnTo>
                <a:lnTo>
                  <a:pt x="618" y="80"/>
                </a:lnTo>
                <a:lnTo>
                  <a:pt x="618" y="86"/>
                </a:lnTo>
                <a:lnTo>
                  <a:pt x="618" y="92"/>
                </a:lnTo>
                <a:lnTo>
                  <a:pt x="612" y="92"/>
                </a:lnTo>
                <a:lnTo>
                  <a:pt x="612" y="86"/>
                </a:lnTo>
                <a:lnTo>
                  <a:pt x="612" y="80"/>
                </a:lnTo>
                <a:lnTo>
                  <a:pt x="605" y="80"/>
                </a:lnTo>
                <a:lnTo>
                  <a:pt x="600" y="86"/>
                </a:lnTo>
                <a:lnTo>
                  <a:pt x="600" y="80"/>
                </a:lnTo>
                <a:lnTo>
                  <a:pt x="594" y="80"/>
                </a:lnTo>
                <a:lnTo>
                  <a:pt x="594" y="86"/>
                </a:lnTo>
                <a:lnTo>
                  <a:pt x="589" y="86"/>
                </a:lnTo>
                <a:lnTo>
                  <a:pt x="589" y="92"/>
                </a:lnTo>
                <a:lnTo>
                  <a:pt x="589" y="97"/>
                </a:lnTo>
                <a:lnTo>
                  <a:pt x="589" y="102"/>
                </a:lnTo>
                <a:lnTo>
                  <a:pt x="594" y="102"/>
                </a:lnTo>
                <a:lnTo>
                  <a:pt x="600" y="102"/>
                </a:lnTo>
                <a:lnTo>
                  <a:pt x="600" y="109"/>
                </a:lnTo>
                <a:lnTo>
                  <a:pt x="600" y="114"/>
                </a:lnTo>
                <a:lnTo>
                  <a:pt x="605" y="114"/>
                </a:lnTo>
                <a:lnTo>
                  <a:pt x="612" y="114"/>
                </a:lnTo>
                <a:lnTo>
                  <a:pt x="618" y="114"/>
                </a:lnTo>
                <a:lnTo>
                  <a:pt x="618" y="120"/>
                </a:lnTo>
                <a:lnTo>
                  <a:pt x="618" y="126"/>
                </a:lnTo>
                <a:lnTo>
                  <a:pt x="623" y="126"/>
                </a:lnTo>
                <a:lnTo>
                  <a:pt x="630" y="126"/>
                </a:lnTo>
                <a:lnTo>
                  <a:pt x="630" y="132"/>
                </a:lnTo>
                <a:lnTo>
                  <a:pt x="636" y="132"/>
                </a:lnTo>
                <a:lnTo>
                  <a:pt x="636" y="137"/>
                </a:lnTo>
                <a:lnTo>
                  <a:pt x="641" y="137"/>
                </a:lnTo>
                <a:lnTo>
                  <a:pt x="641" y="144"/>
                </a:lnTo>
                <a:lnTo>
                  <a:pt x="647" y="144"/>
                </a:lnTo>
                <a:lnTo>
                  <a:pt x="654" y="144"/>
                </a:lnTo>
                <a:lnTo>
                  <a:pt x="654" y="149"/>
                </a:lnTo>
                <a:lnTo>
                  <a:pt x="654" y="154"/>
                </a:lnTo>
                <a:lnTo>
                  <a:pt x="654" y="160"/>
                </a:lnTo>
                <a:lnTo>
                  <a:pt x="654" y="166"/>
                </a:lnTo>
                <a:lnTo>
                  <a:pt x="659" y="166"/>
                </a:lnTo>
                <a:lnTo>
                  <a:pt x="659" y="172"/>
                </a:lnTo>
                <a:lnTo>
                  <a:pt x="665" y="172"/>
                </a:lnTo>
                <a:lnTo>
                  <a:pt x="672" y="172"/>
                </a:lnTo>
                <a:lnTo>
                  <a:pt x="672" y="177"/>
                </a:lnTo>
                <a:lnTo>
                  <a:pt x="672" y="184"/>
                </a:lnTo>
                <a:lnTo>
                  <a:pt x="677" y="184"/>
                </a:lnTo>
                <a:lnTo>
                  <a:pt x="683" y="184"/>
                </a:lnTo>
                <a:lnTo>
                  <a:pt x="683" y="189"/>
                </a:lnTo>
                <a:lnTo>
                  <a:pt x="683" y="194"/>
                </a:lnTo>
                <a:lnTo>
                  <a:pt x="689" y="194"/>
                </a:lnTo>
                <a:lnTo>
                  <a:pt x="689" y="201"/>
                </a:lnTo>
                <a:lnTo>
                  <a:pt x="689" y="206"/>
                </a:lnTo>
                <a:lnTo>
                  <a:pt x="695" y="206"/>
                </a:lnTo>
                <a:lnTo>
                  <a:pt x="701" y="206"/>
                </a:lnTo>
                <a:lnTo>
                  <a:pt x="707" y="206"/>
                </a:lnTo>
                <a:lnTo>
                  <a:pt x="713" y="206"/>
                </a:lnTo>
                <a:lnTo>
                  <a:pt x="713" y="212"/>
                </a:lnTo>
                <a:lnTo>
                  <a:pt x="713" y="217"/>
                </a:lnTo>
                <a:lnTo>
                  <a:pt x="719" y="217"/>
                </a:lnTo>
                <a:lnTo>
                  <a:pt x="725" y="217"/>
                </a:lnTo>
                <a:lnTo>
                  <a:pt x="730" y="217"/>
                </a:lnTo>
                <a:lnTo>
                  <a:pt x="737" y="217"/>
                </a:lnTo>
                <a:lnTo>
                  <a:pt x="737" y="224"/>
                </a:lnTo>
                <a:lnTo>
                  <a:pt x="743" y="224"/>
                </a:lnTo>
                <a:lnTo>
                  <a:pt x="748" y="224"/>
                </a:lnTo>
                <a:lnTo>
                  <a:pt x="748" y="229"/>
                </a:lnTo>
                <a:lnTo>
                  <a:pt x="748" y="235"/>
                </a:lnTo>
                <a:lnTo>
                  <a:pt x="748" y="241"/>
                </a:lnTo>
                <a:lnTo>
                  <a:pt x="748" y="246"/>
                </a:lnTo>
                <a:lnTo>
                  <a:pt x="743" y="246"/>
                </a:lnTo>
                <a:lnTo>
                  <a:pt x="737" y="246"/>
                </a:lnTo>
                <a:lnTo>
                  <a:pt x="730" y="258"/>
                </a:lnTo>
                <a:lnTo>
                  <a:pt x="725" y="264"/>
                </a:lnTo>
                <a:lnTo>
                  <a:pt x="719" y="264"/>
                </a:lnTo>
                <a:lnTo>
                  <a:pt x="713" y="264"/>
                </a:lnTo>
                <a:lnTo>
                  <a:pt x="713" y="258"/>
                </a:lnTo>
                <a:lnTo>
                  <a:pt x="713" y="252"/>
                </a:lnTo>
                <a:lnTo>
                  <a:pt x="707" y="252"/>
                </a:lnTo>
                <a:lnTo>
                  <a:pt x="701" y="252"/>
                </a:lnTo>
                <a:lnTo>
                  <a:pt x="701" y="258"/>
                </a:lnTo>
                <a:lnTo>
                  <a:pt x="695" y="258"/>
                </a:lnTo>
                <a:lnTo>
                  <a:pt x="689" y="258"/>
                </a:lnTo>
                <a:lnTo>
                  <a:pt x="689" y="264"/>
                </a:lnTo>
                <a:lnTo>
                  <a:pt x="683" y="264"/>
                </a:lnTo>
                <a:lnTo>
                  <a:pt x="683" y="269"/>
                </a:lnTo>
                <a:lnTo>
                  <a:pt x="677" y="269"/>
                </a:lnTo>
                <a:lnTo>
                  <a:pt x="677" y="275"/>
                </a:lnTo>
                <a:lnTo>
                  <a:pt x="672" y="275"/>
                </a:lnTo>
                <a:lnTo>
                  <a:pt x="672" y="281"/>
                </a:lnTo>
                <a:lnTo>
                  <a:pt x="672" y="286"/>
                </a:lnTo>
                <a:lnTo>
                  <a:pt x="672" y="292"/>
                </a:lnTo>
                <a:lnTo>
                  <a:pt x="672" y="298"/>
                </a:lnTo>
                <a:lnTo>
                  <a:pt x="672" y="309"/>
                </a:lnTo>
                <a:lnTo>
                  <a:pt x="672" y="316"/>
                </a:lnTo>
                <a:lnTo>
                  <a:pt x="672" y="321"/>
                </a:lnTo>
                <a:lnTo>
                  <a:pt x="672" y="327"/>
                </a:lnTo>
                <a:lnTo>
                  <a:pt x="665" y="327"/>
                </a:lnTo>
                <a:lnTo>
                  <a:pt x="659" y="321"/>
                </a:lnTo>
                <a:lnTo>
                  <a:pt x="654" y="321"/>
                </a:lnTo>
                <a:lnTo>
                  <a:pt x="647" y="321"/>
                </a:lnTo>
                <a:lnTo>
                  <a:pt x="641" y="321"/>
                </a:lnTo>
                <a:lnTo>
                  <a:pt x="636" y="321"/>
                </a:lnTo>
                <a:lnTo>
                  <a:pt x="630" y="321"/>
                </a:lnTo>
                <a:lnTo>
                  <a:pt x="623" y="321"/>
                </a:lnTo>
                <a:lnTo>
                  <a:pt x="618" y="327"/>
                </a:lnTo>
                <a:lnTo>
                  <a:pt x="618" y="332"/>
                </a:lnTo>
                <a:lnTo>
                  <a:pt x="612" y="332"/>
                </a:lnTo>
                <a:lnTo>
                  <a:pt x="612" y="338"/>
                </a:lnTo>
                <a:lnTo>
                  <a:pt x="605" y="344"/>
                </a:lnTo>
                <a:lnTo>
                  <a:pt x="605" y="349"/>
                </a:lnTo>
                <a:lnTo>
                  <a:pt x="605" y="356"/>
                </a:lnTo>
                <a:lnTo>
                  <a:pt x="605" y="361"/>
                </a:lnTo>
                <a:lnTo>
                  <a:pt x="600" y="367"/>
                </a:lnTo>
                <a:lnTo>
                  <a:pt x="600" y="373"/>
                </a:lnTo>
                <a:lnTo>
                  <a:pt x="600" y="384"/>
                </a:lnTo>
                <a:lnTo>
                  <a:pt x="600" y="396"/>
                </a:lnTo>
                <a:lnTo>
                  <a:pt x="600" y="401"/>
                </a:lnTo>
                <a:lnTo>
                  <a:pt x="600" y="407"/>
                </a:lnTo>
                <a:lnTo>
                  <a:pt x="594" y="407"/>
                </a:lnTo>
                <a:lnTo>
                  <a:pt x="589" y="407"/>
                </a:lnTo>
                <a:lnTo>
                  <a:pt x="582" y="407"/>
                </a:lnTo>
                <a:lnTo>
                  <a:pt x="576" y="407"/>
                </a:lnTo>
                <a:lnTo>
                  <a:pt x="571" y="407"/>
                </a:lnTo>
                <a:lnTo>
                  <a:pt x="564" y="407"/>
                </a:lnTo>
                <a:lnTo>
                  <a:pt x="558" y="407"/>
                </a:lnTo>
                <a:lnTo>
                  <a:pt x="553" y="407"/>
                </a:lnTo>
                <a:lnTo>
                  <a:pt x="547" y="407"/>
                </a:lnTo>
                <a:lnTo>
                  <a:pt x="540" y="407"/>
                </a:lnTo>
                <a:lnTo>
                  <a:pt x="535" y="407"/>
                </a:lnTo>
                <a:lnTo>
                  <a:pt x="529" y="407"/>
                </a:lnTo>
                <a:lnTo>
                  <a:pt x="522" y="407"/>
                </a:lnTo>
                <a:lnTo>
                  <a:pt x="517" y="407"/>
                </a:lnTo>
                <a:lnTo>
                  <a:pt x="511" y="407"/>
                </a:lnTo>
                <a:lnTo>
                  <a:pt x="505" y="407"/>
                </a:lnTo>
                <a:lnTo>
                  <a:pt x="499" y="407"/>
                </a:lnTo>
                <a:lnTo>
                  <a:pt x="493" y="407"/>
                </a:lnTo>
                <a:lnTo>
                  <a:pt x="487" y="407"/>
                </a:lnTo>
                <a:lnTo>
                  <a:pt x="481" y="407"/>
                </a:lnTo>
                <a:lnTo>
                  <a:pt x="475" y="407"/>
                </a:lnTo>
                <a:lnTo>
                  <a:pt x="469" y="407"/>
                </a:lnTo>
                <a:lnTo>
                  <a:pt x="464" y="407"/>
                </a:lnTo>
                <a:lnTo>
                  <a:pt x="457" y="407"/>
                </a:lnTo>
                <a:lnTo>
                  <a:pt x="446" y="407"/>
                </a:lnTo>
                <a:lnTo>
                  <a:pt x="439" y="407"/>
                </a:lnTo>
                <a:lnTo>
                  <a:pt x="433" y="407"/>
                </a:lnTo>
                <a:lnTo>
                  <a:pt x="428" y="407"/>
                </a:lnTo>
                <a:lnTo>
                  <a:pt x="421" y="407"/>
                </a:lnTo>
                <a:lnTo>
                  <a:pt x="415" y="407"/>
                </a:lnTo>
                <a:lnTo>
                  <a:pt x="410" y="407"/>
                </a:lnTo>
                <a:lnTo>
                  <a:pt x="398" y="407"/>
                </a:lnTo>
                <a:lnTo>
                  <a:pt x="392" y="407"/>
                </a:lnTo>
                <a:lnTo>
                  <a:pt x="386" y="407"/>
                </a:lnTo>
                <a:lnTo>
                  <a:pt x="380" y="407"/>
                </a:lnTo>
                <a:lnTo>
                  <a:pt x="374" y="407"/>
                </a:lnTo>
                <a:lnTo>
                  <a:pt x="368" y="407"/>
                </a:lnTo>
                <a:lnTo>
                  <a:pt x="368" y="401"/>
                </a:lnTo>
                <a:lnTo>
                  <a:pt x="363" y="401"/>
                </a:lnTo>
                <a:lnTo>
                  <a:pt x="345" y="401"/>
                </a:lnTo>
                <a:lnTo>
                  <a:pt x="338" y="401"/>
                </a:lnTo>
                <a:lnTo>
                  <a:pt x="332" y="401"/>
                </a:lnTo>
                <a:lnTo>
                  <a:pt x="327" y="401"/>
                </a:lnTo>
                <a:lnTo>
                  <a:pt x="321" y="401"/>
                </a:lnTo>
                <a:lnTo>
                  <a:pt x="309" y="401"/>
                </a:lnTo>
                <a:lnTo>
                  <a:pt x="303" y="401"/>
                </a:lnTo>
                <a:lnTo>
                  <a:pt x="296" y="401"/>
                </a:lnTo>
                <a:lnTo>
                  <a:pt x="296" y="396"/>
                </a:lnTo>
                <a:lnTo>
                  <a:pt x="296" y="389"/>
                </a:lnTo>
                <a:lnTo>
                  <a:pt x="296" y="384"/>
                </a:lnTo>
                <a:lnTo>
                  <a:pt x="296" y="379"/>
                </a:lnTo>
                <a:lnTo>
                  <a:pt x="296" y="373"/>
                </a:lnTo>
                <a:lnTo>
                  <a:pt x="296" y="367"/>
                </a:lnTo>
                <a:lnTo>
                  <a:pt x="296" y="361"/>
                </a:lnTo>
                <a:lnTo>
                  <a:pt x="296" y="356"/>
                </a:lnTo>
                <a:lnTo>
                  <a:pt x="296" y="349"/>
                </a:lnTo>
                <a:lnTo>
                  <a:pt x="291" y="349"/>
                </a:lnTo>
                <a:lnTo>
                  <a:pt x="291" y="338"/>
                </a:lnTo>
                <a:lnTo>
                  <a:pt x="291" y="332"/>
                </a:lnTo>
                <a:lnTo>
                  <a:pt x="291" y="327"/>
                </a:lnTo>
                <a:lnTo>
                  <a:pt x="296" y="327"/>
                </a:lnTo>
                <a:lnTo>
                  <a:pt x="291" y="327"/>
                </a:lnTo>
                <a:lnTo>
                  <a:pt x="296" y="327"/>
                </a:lnTo>
                <a:lnTo>
                  <a:pt x="296" y="321"/>
                </a:lnTo>
                <a:lnTo>
                  <a:pt x="296" y="309"/>
                </a:lnTo>
                <a:lnTo>
                  <a:pt x="291" y="309"/>
                </a:lnTo>
                <a:lnTo>
                  <a:pt x="291" y="316"/>
                </a:lnTo>
                <a:lnTo>
                  <a:pt x="285" y="316"/>
                </a:lnTo>
                <a:lnTo>
                  <a:pt x="279" y="316"/>
                </a:lnTo>
                <a:lnTo>
                  <a:pt x="273" y="316"/>
                </a:lnTo>
                <a:lnTo>
                  <a:pt x="273" y="321"/>
                </a:lnTo>
                <a:lnTo>
                  <a:pt x="273" y="316"/>
                </a:lnTo>
                <a:lnTo>
                  <a:pt x="273" y="321"/>
                </a:lnTo>
                <a:lnTo>
                  <a:pt x="267" y="321"/>
                </a:lnTo>
                <a:lnTo>
                  <a:pt x="261" y="321"/>
                </a:lnTo>
                <a:lnTo>
                  <a:pt x="261" y="327"/>
                </a:lnTo>
                <a:lnTo>
                  <a:pt x="261" y="321"/>
                </a:lnTo>
                <a:lnTo>
                  <a:pt x="261" y="327"/>
                </a:lnTo>
                <a:lnTo>
                  <a:pt x="255" y="327"/>
                </a:lnTo>
                <a:lnTo>
                  <a:pt x="255" y="332"/>
                </a:lnTo>
                <a:lnTo>
                  <a:pt x="249" y="332"/>
                </a:lnTo>
                <a:lnTo>
                  <a:pt x="255" y="327"/>
                </a:lnTo>
                <a:lnTo>
                  <a:pt x="249" y="327"/>
                </a:lnTo>
                <a:lnTo>
                  <a:pt x="249" y="332"/>
                </a:lnTo>
                <a:lnTo>
                  <a:pt x="249" y="327"/>
                </a:lnTo>
                <a:lnTo>
                  <a:pt x="249" y="332"/>
                </a:lnTo>
                <a:lnTo>
                  <a:pt x="243" y="332"/>
                </a:lnTo>
                <a:lnTo>
                  <a:pt x="238" y="332"/>
                </a:lnTo>
                <a:lnTo>
                  <a:pt x="238" y="338"/>
                </a:lnTo>
                <a:lnTo>
                  <a:pt x="238" y="332"/>
                </a:lnTo>
                <a:lnTo>
                  <a:pt x="238" y="338"/>
                </a:lnTo>
                <a:lnTo>
                  <a:pt x="238" y="332"/>
                </a:lnTo>
                <a:lnTo>
                  <a:pt x="231" y="338"/>
                </a:lnTo>
                <a:lnTo>
                  <a:pt x="231" y="344"/>
                </a:lnTo>
                <a:lnTo>
                  <a:pt x="225" y="344"/>
                </a:lnTo>
                <a:lnTo>
                  <a:pt x="225" y="349"/>
                </a:lnTo>
                <a:lnTo>
                  <a:pt x="225" y="356"/>
                </a:lnTo>
                <a:lnTo>
                  <a:pt x="220" y="356"/>
                </a:lnTo>
                <a:lnTo>
                  <a:pt x="220" y="361"/>
                </a:lnTo>
                <a:lnTo>
                  <a:pt x="213" y="361"/>
                </a:lnTo>
                <a:lnTo>
                  <a:pt x="213" y="356"/>
                </a:lnTo>
                <a:lnTo>
                  <a:pt x="207" y="356"/>
                </a:lnTo>
                <a:lnTo>
                  <a:pt x="207" y="361"/>
                </a:lnTo>
                <a:lnTo>
                  <a:pt x="202" y="361"/>
                </a:lnTo>
                <a:lnTo>
                  <a:pt x="207" y="361"/>
                </a:lnTo>
                <a:lnTo>
                  <a:pt x="202" y="361"/>
                </a:lnTo>
                <a:lnTo>
                  <a:pt x="202" y="367"/>
                </a:lnTo>
                <a:lnTo>
                  <a:pt x="202" y="361"/>
                </a:lnTo>
                <a:lnTo>
                  <a:pt x="202" y="367"/>
                </a:lnTo>
                <a:lnTo>
                  <a:pt x="196" y="367"/>
                </a:lnTo>
                <a:lnTo>
                  <a:pt x="196" y="361"/>
                </a:lnTo>
                <a:lnTo>
                  <a:pt x="196" y="367"/>
                </a:lnTo>
                <a:lnTo>
                  <a:pt x="190" y="367"/>
                </a:lnTo>
                <a:lnTo>
                  <a:pt x="184" y="367"/>
                </a:lnTo>
                <a:lnTo>
                  <a:pt x="190" y="367"/>
                </a:lnTo>
                <a:lnTo>
                  <a:pt x="184" y="367"/>
                </a:lnTo>
                <a:lnTo>
                  <a:pt x="184" y="373"/>
                </a:lnTo>
                <a:lnTo>
                  <a:pt x="178" y="373"/>
                </a:lnTo>
                <a:lnTo>
                  <a:pt x="184" y="373"/>
                </a:lnTo>
                <a:lnTo>
                  <a:pt x="184" y="379"/>
                </a:lnTo>
                <a:lnTo>
                  <a:pt x="178" y="379"/>
                </a:lnTo>
                <a:lnTo>
                  <a:pt x="178" y="373"/>
                </a:lnTo>
                <a:lnTo>
                  <a:pt x="178" y="379"/>
                </a:lnTo>
                <a:lnTo>
                  <a:pt x="178" y="384"/>
                </a:lnTo>
                <a:lnTo>
                  <a:pt x="172" y="384"/>
                </a:lnTo>
                <a:lnTo>
                  <a:pt x="172" y="389"/>
                </a:lnTo>
                <a:lnTo>
                  <a:pt x="172" y="384"/>
                </a:lnTo>
                <a:lnTo>
                  <a:pt x="166" y="384"/>
                </a:lnTo>
                <a:lnTo>
                  <a:pt x="166" y="389"/>
                </a:lnTo>
                <a:lnTo>
                  <a:pt x="166" y="384"/>
                </a:lnTo>
                <a:lnTo>
                  <a:pt x="160" y="384"/>
                </a:lnTo>
                <a:lnTo>
                  <a:pt x="160" y="379"/>
                </a:lnTo>
                <a:lnTo>
                  <a:pt x="155" y="379"/>
                </a:lnTo>
                <a:lnTo>
                  <a:pt x="155" y="384"/>
                </a:lnTo>
                <a:lnTo>
                  <a:pt x="148" y="384"/>
                </a:lnTo>
                <a:lnTo>
                  <a:pt x="148" y="379"/>
                </a:lnTo>
                <a:lnTo>
                  <a:pt x="148" y="384"/>
                </a:lnTo>
                <a:lnTo>
                  <a:pt x="155" y="384"/>
                </a:lnTo>
                <a:lnTo>
                  <a:pt x="148" y="384"/>
                </a:lnTo>
                <a:lnTo>
                  <a:pt x="148" y="389"/>
                </a:lnTo>
                <a:lnTo>
                  <a:pt x="148" y="384"/>
                </a:lnTo>
                <a:lnTo>
                  <a:pt x="142" y="384"/>
                </a:lnTo>
                <a:lnTo>
                  <a:pt x="142" y="389"/>
                </a:lnTo>
                <a:lnTo>
                  <a:pt x="137" y="389"/>
                </a:lnTo>
                <a:lnTo>
                  <a:pt x="137" y="384"/>
                </a:lnTo>
                <a:lnTo>
                  <a:pt x="137" y="389"/>
                </a:lnTo>
                <a:lnTo>
                  <a:pt x="137" y="384"/>
                </a:lnTo>
                <a:lnTo>
                  <a:pt x="130" y="384"/>
                </a:lnTo>
                <a:lnTo>
                  <a:pt x="124" y="384"/>
                </a:lnTo>
                <a:lnTo>
                  <a:pt x="124" y="389"/>
                </a:lnTo>
                <a:lnTo>
                  <a:pt x="119" y="389"/>
                </a:lnTo>
                <a:lnTo>
                  <a:pt x="119" y="384"/>
                </a:lnTo>
                <a:lnTo>
                  <a:pt x="113" y="384"/>
                </a:lnTo>
                <a:lnTo>
                  <a:pt x="113" y="389"/>
                </a:lnTo>
                <a:lnTo>
                  <a:pt x="113" y="384"/>
                </a:lnTo>
                <a:lnTo>
                  <a:pt x="113" y="389"/>
                </a:lnTo>
                <a:lnTo>
                  <a:pt x="113" y="396"/>
                </a:lnTo>
                <a:lnTo>
                  <a:pt x="106" y="396"/>
                </a:lnTo>
                <a:lnTo>
                  <a:pt x="106" y="401"/>
                </a:lnTo>
                <a:lnTo>
                  <a:pt x="106" y="396"/>
                </a:lnTo>
                <a:lnTo>
                  <a:pt x="106" y="401"/>
                </a:lnTo>
                <a:lnTo>
                  <a:pt x="101" y="401"/>
                </a:lnTo>
                <a:lnTo>
                  <a:pt x="101" y="407"/>
                </a:lnTo>
                <a:lnTo>
                  <a:pt x="95" y="407"/>
                </a:lnTo>
                <a:lnTo>
                  <a:pt x="101" y="407"/>
                </a:lnTo>
                <a:lnTo>
                  <a:pt x="95" y="407"/>
                </a:lnTo>
                <a:lnTo>
                  <a:pt x="95" y="413"/>
                </a:lnTo>
                <a:lnTo>
                  <a:pt x="83" y="413"/>
                </a:lnTo>
                <a:lnTo>
                  <a:pt x="72" y="413"/>
                </a:lnTo>
                <a:lnTo>
                  <a:pt x="65" y="413"/>
                </a:lnTo>
                <a:lnTo>
                  <a:pt x="59" y="413"/>
                </a:lnTo>
                <a:lnTo>
                  <a:pt x="54" y="419"/>
                </a:lnTo>
                <a:lnTo>
                  <a:pt x="47" y="419"/>
                </a:lnTo>
                <a:lnTo>
                  <a:pt x="41" y="419"/>
                </a:lnTo>
                <a:lnTo>
                  <a:pt x="36" y="419"/>
                </a:lnTo>
                <a:lnTo>
                  <a:pt x="30" y="419"/>
                </a:lnTo>
                <a:lnTo>
                  <a:pt x="23" y="419"/>
                </a:lnTo>
                <a:lnTo>
                  <a:pt x="18" y="419"/>
                </a:lnTo>
                <a:lnTo>
                  <a:pt x="12" y="419"/>
                </a:lnTo>
                <a:lnTo>
                  <a:pt x="5" y="419"/>
                </a:lnTo>
                <a:lnTo>
                  <a:pt x="0" y="419"/>
                </a:lnTo>
                <a:lnTo>
                  <a:pt x="0" y="413"/>
                </a:lnTo>
                <a:lnTo>
                  <a:pt x="0" y="407"/>
                </a:lnTo>
                <a:lnTo>
                  <a:pt x="0" y="396"/>
                </a:lnTo>
                <a:lnTo>
                  <a:pt x="0" y="389"/>
                </a:lnTo>
                <a:lnTo>
                  <a:pt x="0" y="384"/>
                </a:lnTo>
                <a:lnTo>
                  <a:pt x="0" y="379"/>
                </a:lnTo>
                <a:lnTo>
                  <a:pt x="5" y="361"/>
                </a:lnTo>
                <a:lnTo>
                  <a:pt x="5" y="349"/>
                </a:lnTo>
                <a:lnTo>
                  <a:pt x="5" y="344"/>
                </a:lnTo>
                <a:lnTo>
                  <a:pt x="5" y="338"/>
                </a:lnTo>
                <a:lnTo>
                  <a:pt x="5" y="332"/>
                </a:lnTo>
                <a:lnTo>
                  <a:pt x="5" y="321"/>
                </a:lnTo>
                <a:lnTo>
                  <a:pt x="12" y="316"/>
                </a:lnTo>
                <a:lnTo>
                  <a:pt x="12" y="309"/>
                </a:lnTo>
                <a:lnTo>
                  <a:pt x="12" y="304"/>
                </a:lnTo>
                <a:lnTo>
                  <a:pt x="12" y="298"/>
                </a:lnTo>
                <a:lnTo>
                  <a:pt x="12" y="292"/>
                </a:lnTo>
                <a:lnTo>
                  <a:pt x="12" y="286"/>
                </a:lnTo>
                <a:lnTo>
                  <a:pt x="12" y="281"/>
                </a:lnTo>
                <a:lnTo>
                  <a:pt x="12" y="275"/>
                </a:lnTo>
                <a:lnTo>
                  <a:pt x="12" y="269"/>
                </a:lnTo>
                <a:lnTo>
                  <a:pt x="18" y="264"/>
                </a:lnTo>
                <a:lnTo>
                  <a:pt x="18" y="258"/>
                </a:lnTo>
                <a:lnTo>
                  <a:pt x="18" y="252"/>
                </a:lnTo>
                <a:lnTo>
                  <a:pt x="18" y="246"/>
                </a:lnTo>
                <a:lnTo>
                  <a:pt x="18" y="241"/>
                </a:lnTo>
                <a:lnTo>
                  <a:pt x="18" y="235"/>
                </a:lnTo>
                <a:lnTo>
                  <a:pt x="18" y="229"/>
                </a:lnTo>
                <a:lnTo>
                  <a:pt x="18" y="224"/>
                </a:lnTo>
                <a:lnTo>
                  <a:pt x="18" y="217"/>
                </a:lnTo>
                <a:lnTo>
                  <a:pt x="18" y="212"/>
                </a:lnTo>
                <a:lnTo>
                  <a:pt x="23" y="206"/>
                </a:lnTo>
                <a:lnTo>
                  <a:pt x="23" y="201"/>
                </a:lnTo>
                <a:lnTo>
                  <a:pt x="23" y="194"/>
                </a:lnTo>
                <a:lnTo>
                  <a:pt x="23" y="189"/>
                </a:lnTo>
                <a:lnTo>
                  <a:pt x="23" y="184"/>
                </a:lnTo>
                <a:lnTo>
                  <a:pt x="23" y="177"/>
                </a:lnTo>
                <a:lnTo>
                  <a:pt x="23" y="172"/>
                </a:lnTo>
                <a:lnTo>
                  <a:pt x="23" y="166"/>
                </a:lnTo>
                <a:lnTo>
                  <a:pt x="23" y="160"/>
                </a:lnTo>
                <a:lnTo>
                  <a:pt x="23" y="154"/>
                </a:lnTo>
                <a:lnTo>
                  <a:pt x="30" y="149"/>
                </a:lnTo>
                <a:lnTo>
                  <a:pt x="30" y="144"/>
                </a:lnTo>
                <a:lnTo>
                  <a:pt x="30" y="137"/>
                </a:lnTo>
                <a:lnTo>
                  <a:pt x="30" y="126"/>
                </a:lnTo>
                <a:lnTo>
                  <a:pt x="30" y="114"/>
                </a:lnTo>
                <a:lnTo>
                  <a:pt x="30" y="109"/>
                </a:lnTo>
                <a:lnTo>
                  <a:pt x="30" y="102"/>
                </a:lnTo>
                <a:lnTo>
                  <a:pt x="30" y="97"/>
                </a:lnTo>
                <a:lnTo>
                  <a:pt x="36" y="97"/>
                </a:lnTo>
                <a:lnTo>
                  <a:pt x="36" y="92"/>
                </a:lnTo>
                <a:lnTo>
                  <a:pt x="36" y="86"/>
                </a:lnTo>
                <a:lnTo>
                  <a:pt x="36" y="80"/>
                </a:lnTo>
                <a:lnTo>
                  <a:pt x="36" y="74"/>
                </a:lnTo>
                <a:lnTo>
                  <a:pt x="36" y="69"/>
                </a:lnTo>
                <a:lnTo>
                  <a:pt x="36" y="62"/>
                </a:lnTo>
                <a:lnTo>
                  <a:pt x="36" y="57"/>
                </a:lnTo>
                <a:lnTo>
                  <a:pt x="36" y="52"/>
                </a:lnTo>
                <a:lnTo>
                  <a:pt x="41" y="52"/>
                </a:lnTo>
                <a:lnTo>
                  <a:pt x="47" y="52"/>
                </a:lnTo>
                <a:lnTo>
                  <a:pt x="54" y="52"/>
                </a:lnTo>
                <a:lnTo>
                  <a:pt x="59" y="52"/>
                </a:lnTo>
                <a:lnTo>
                  <a:pt x="65" y="52"/>
                </a:lnTo>
                <a:lnTo>
                  <a:pt x="72" y="52"/>
                </a:lnTo>
                <a:lnTo>
                  <a:pt x="77" y="52"/>
                </a:lnTo>
                <a:lnTo>
                  <a:pt x="83" y="52"/>
                </a:lnTo>
                <a:lnTo>
                  <a:pt x="95" y="52"/>
                </a:lnTo>
                <a:lnTo>
                  <a:pt x="101" y="52"/>
                </a:lnTo>
                <a:lnTo>
                  <a:pt x="106" y="52"/>
                </a:lnTo>
                <a:lnTo>
                  <a:pt x="113" y="52"/>
                </a:lnTo>
                <a:lnTo>
                  <a:pt x="119" y="52"/>
                </a:lnTo>
                <a:lnTo>
                  <a:pt x="124" y="52"/>
                </a:lnTo>
                <a:lnTo>
                  <a:pt x="124" y="57"/>
                </a:lnTo>
                <a:lnTo>
                  <a:pt x="130" y="57"/>
                </a:lnTo>
                <a:lnTo>
                  <a:pt x="142" y="57"/>
                </a:lnTo>
                <a:lnTo>
                  <a:pt x="148" y="57"/>
                </a:lnTo>
                <a:lnTo>
                  <a:pt x="155" y="57"/>
                </a:lnTo>
                <a:lnTo>
                  <a:pt x="160" y="57"/>
                </a:lnTo>
                <a:lnTo>
                  <a:pt x="166" y="57"/>
                </a:lnTo>
                <a:lnTo>
                  <a:pt x="172" y="57"/>
                </a:lnTo>
                <a:lnTo>
                  <a:pt x="178" y="57"/>
                </a:lnTo>
                <a:lnTo>
                  <a:pt x="184" y="57"/>
                </a:lnTo>
                <a:lnTo>
                  <a:pt x="190" y="57"/>
                </a:lnTo>
                <a:lnTo>
                  <a:pt x="196" y="57"/>
                </a:lnTo>
                <a:lnTo>
                  <a:pt x="202" y="57"/>
                </a:lnTo>
                <a:lnTo>
                  <a:pt x="213" y="57"/>
                </a:lnTo>
                <a:lnTo>
                  <a:pt x="220" y="57"/>
                </a:lnTo>
                <a:lnTo>
                  <a:pt x="231" y="57"/>
                </a:lnTo>
                <a:lnTo>
                  <a:pt x="238" y="57"/>
                </a:lnTo>
                <a:lnTo>
                  <a:pt x="243" y="57"/>
                </a:lnTo>
                <a:lnTo>
                  <a:pt x="249" y="57"/>
                </a:lnTo>
                <a:lnTo>
                  <a:pt x="255" y="57"/>
                </a:lnTo>
                <a:lnTo>
                  <a:pt x="261" y="57"/>
                </a:lnTo>
                <a:lnTo>
                  <a:pt x="267" y="57"/>
                </a:lnTo>
                <a:lnTo>
                  <a:pt x="273" y="57"/>
                </a:lnTo>
                <a:lnTo>
                  <a:pt x="279" y="57"/>
                </a:lnTo>
                <a:lnTo>
                  <a:pt x="285" y="57"/>
                </a:lnTo>
                <a:lnTo>
                  <a:pt x="291" y="57"/>
                </a:lnTo>
                <a:lnTo>
                  <a:pt x="303" y="57"/>
                </a:lnTo>
                <a:lnTo>
                  <a:pt x="309" y="57"/>
                </a:lnTo>
                <a:lnTo>
                  <a:pt x="314" y="57"/>
                </a:lnTo>
                <a:lnTo>
                  <a:pt x="321" y="57"/>
                </a:lnTo>
                <a:lnTo>
                  <a:pt x="327" y="57"/>
                </a:lnTo>
                <a:lnTo>
                  <a:pt x="332" y="57"/>
                </a:lnTo>
                <a:lnTo>
                  <a:pt x="332" y="62"/>
                </a:lnTo>
                <a:lnTo>
                  <a:pt x="338" y="62"/>
                </a:lnTo>
                <a:lnTo>
                  <a:pt x="345" y="62"/>
                </a:lnTo>
                <a:lnTo>
                  <a:pt x="350" y="62"/>
                </a:lnTo>
                <a:lnTo>
                  <a:pt x="356" y="62"/>
                </a:lnTo>
                <a:lnTo>
                  <a:pt x="363" y="62"/>
                </a:lnTo>
                <a:lnTo>
                  <a:pt x="368" y="62"/>
                </a:lnTo>
                <a:lnTo>
                  <a:pt x="374" y="62"/>
                </a:lnTo>
                <a:lnTo>
                  <a:pt x="380" y="62"/>
                </a:lnTo>
                <a:lnTo>
                  <a:pt x="386" y="62"/>
                </a:lnTo>
                <a:lnTo>
                  <a:pt x="392" y="62"/>
                </a:lnTo>
                <a:lnTo>
                  <a:pt x="398" y="62"/>
                </a:lnTo>
                <a:lnTo>
                  <a:pt x="398" y="57"/>
                </a:lnTo>
                <a:lnTo>
                  <a:pt x="398" y="52"/>
                </a:lnTo>
                <a:lnTo>
                  <a:pt x="398" y="45"/>
                </a:lnTo>
                <a:lnTo>
                  <a:pt x="398" y="40"/>
                </a:lnTo>
                <a:lnTo>
                  <a:pt x="398" y="34"/>
                </a:lnTo>
                <a:lnTo>
                  <a:pt x="398" y="22"/>
                </a:lnTo>
                <a:lnTo>
                  <a:pt x="404" y="22"/>
                </a:lnTo>
                <a:lnTo>
                  <a:pt x="410" y="22"/>
                </a:lnTo>
                <a:lnTo>
                  <a:pt x="415" y="22"/>
                </a:lnTo>
                <a:lnTo>
                  <a:pt x="415" y="17"/>
                </a:lnTo>
                <a:lnTo>
                  <a:pt x="415" y="11"/>
                </a:lnTo>
                <a:lnTo>
                  <a:pt x="415" y="5"/>
                </a:lnTo>
                <a:lnTo>
                  <a:pt x="415" y="0"/>
                </a:lnTo>
                <a:lnTo>
                  <a:pt x="421" y="0"/>
                </a:lnTo>
                <a:lnTo>
                  <a:pt x="428" y="0"/>
                </a:lnTo>
                <a:lnTo>
                  <a:pt x="433" y="0"/>
                </a:lnTo>
                <a:lnTo>
                  <a:pt x="439" y="0"/>
                </a:lnTo>
                <a:lnTo>
                  <a:pt x="446" y="0"/>
                </a:lnTo>
                <a:lnTo>
                  <a:pt x="451" y="0"/>
                </a:lnTo>
                <a:lnTo>
                  <a:pt x="457" y="5"/>
                </a:lnTo>
                <a:lnTo>
                  <a:pt x="464" y="5"/>
                </a:lnTo>
              </a:path>
            </a:pathLst>
          </a:custGeom>
          <a:noFill/>
          <a:ln w="6350"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29" name="Freeform 21">
            <a:extLst>
              <a:ext uri="{FF2B5EF4-FFF2-40B4-BE49-F238E27FC236}">
                <a16:creationId xmlns:a16="http://schemas.microsoft.com/office/drawing/2014/main" id="{A52F2B54-6279-4814-9532-221830C492A0}"/>
              </a:ext>
            </a:extLst>
          </p:cNvPr>
          <p:cNvSpPr>
            <a:spLocks/>
          </p:cNvSpPr>
          <p:nvPr/>
        </p:nvSpPr>
        <p:spPr bwMode="auto">
          <a:xfrm>
            <a:off x="5532438" y="3130550"/>
            <a:ext cx="177800" cy="182563"/>
          </a:xfrm>
          <a:custGeom>
            <a:avLst/>
            <a:gdLst>
              <a:gd name="T0" fmla="*/ 47 w 112"/>
              <a:gd name="T1" fmla="*/ 105 h 115"/>
              <a:gd name="T2" fmla="*/ 53 w 112"/>
              <a:gd name="T3" fmla="*/ 105 h 115"/>
              <a:gd name="T4" fmla="*/ 59 w 112"/>
              <a:gd name="T5" fmla="*/ 105 h 115"/>
              <a:gd name="T6" fmla="*/ 71 w 112"/>
              <a:gd name="T7" fmla="*/ 110 h 115"/>
              <a:gd name="T8" fmla="*/ 77 w 112"/>
              <a:gd name="T9" fmla="*/ 110 h 115"/>
              <a:gd name="T10" fmla="*/ 83 w 112"/>
              <a:gd name="T11" fmla="*/ 110 h 115"/>
              <a:gd name="T12" fmla="*/ 94 w 112"/>
              <a:gd name="T13" fmla="*/ 105 h 115"/>
              <a:gd name="T14" fmla="*/ 112 w 112"/>
              <a:gd name="T15" fmla="*/ 105 h 115"/>
              <a:gd name="T16" fmla="*/ 107 w 112"/>
              <a:gd name="T17" fmla="*/ 93 h 115"/>
              <a:gd name="T18" fmla="*/ 101 w 112"/>
              <a:gd name="T19" fmla="*/ 81 h 115"/>
              <a:gd name="T20" fmla="*/ 94 w 112"/>
              <a:gd name="T21" fmla="*/ 70 h 115"/>
              <a:gd name="T22" fmla="*/ 94 w 112"/>
              <a:gd name="T23" fmla="*/ 63 h 115"/>
              <a:gd name="T24" fmla="*/ 94 w 112"/>
              <a:gd name="T25" fmla="*/ 58 h 115"/>
              <a:gd name="T26" fmla="*/ 89 w 112"/>
              <a:gd name="T27" fmla="*/ 58 h 115"/>
              <a:gd name="T28" fmla="*/ 89 w 112"/>
              <a:gd name="T29" fmla="*/ 53 h 115"/>
              <a:gd name="T30" fmla="*/ 89 w 112"/>
              <a:gd name="T31" fmla="*/ 47 h 115"/>
              <a:gd name="T32" fmla="*/ 89 w 112"/>
              <a:gd name="T33" fmla="*/ 30 h 115"/>
              <a:gd name="T34" fmla="*/ 71 w 112"/>
              <a:gd name="T35" fmla="*/ 30 h 115"/>
              <a:gd name="T36" fmla="*/ 65 w 112"/>
              <a:gd name="T37" fmla="*/ 30 h 115"/>
              <a:gd name="T38" fmla="*/ 59 w 112"/>
              <a:gd name="T39" fmla="*/ 18 h 115"/>
              <a:gd name="T40" fmla="*/ 65 w 112"/>
              <a:gd name="T41" fmla="*/ 6 h 115"/>
              <a:gd name="T42" fmla="*/ 53 w 112"/>
              <a:gd name="T43" fmla="*/ 6 h 115"/>
              <a:gd name="T44" fmla="*/ 47 w 112"/>
              <a:gd name="T45" fmla="*/ 6 h 115"/>
              <a:gd name="T46" fmla="*/ 53 w 112"/>
              <a:gd name="T47" fmla="*/ 6 h 115"/>
              <a:gd name="T48" fmla="*/ 53 w 112"/>
              <a:gd name="T49" fmla="*/ 0 h 115"/>
              <a:gd name="T50" fmla="*/ 47 w 112"/>
              <a:gd name="T51" fmla="*/ 0 h 115"/>
              <a:gd name="T52" fmla="*/ 41 w 112"/>
              <a:gd name="T53" fmla="*/ 12 h 115"/>
              <a:gd name="T54" fmla="*/ 41 w 112"/>
              <a:gd name="T55" fmla="*/ 18 h 115"/>
              <a:gd name="T56" fmla="*/ 29 w 112"/>
              <a:gd name="T57" fmla="*/ 12 h 115"/>
              <a:gd name="T58" fmla="*/ 23 w 112"/>
              <a:gd name="T59" fmla="*/ 12 h 115"/>
              <a:gd name="T60" fmla="*/ 23 w 112"/>
              <a:gd name="T61" fmla="*/ 30 h 115"/>
              <a:gd name="T62" fmla="*/ 18 w 112"/>
              <a:gd name="T63" fmla="*/ 41 h 115"/>
              <a:gd name="T64" fmla="*/ 5 w 112"/>
              <a:gd name="T65" fmla="*/ 47 h 115"/>
              <a:gd name="T66" fmla="*/ 5 w 112"/>
              <a:gd name="T67" fmla="*/ 53 h 115"/>
              <a:gd name="T68" fmla="*/ 11 w 112"/>
              <a:gd name="T69" fmla="*/ 53 h 115"/>
              <a:gd name="T70" fmla="*/ 5 w 112"/>
              <a:gd name="T71" fmla="*/ 63 h 115"/>
              <a:gd name="T72" fmla="*/ 5 w 112"/>
              <a:gd name="T73" fmla="*/ 70 h 115"/>
              <a:gd name="T74" fmla="*/ 0 w 112"/>
              <a:gd name="T75" fmla="*/ 81 h 115"/>
              <a:gd name="T76" fmla="*/ 5 w 112"/>
              <a:gd name="T77" fmla="*/ 93 h 115"/>
              <a:gd name="T78" fmla="*/ 11 w 112"/>
              <a:gd name="T79" fmla="*/ 93 h 115"/>
              <a:gd name="T80" fmla="*/ 23 w 112"/>
              <a:gd name="T81" fmla="*/ 98 h 115"/>
              <a:gd name="T82" fmla="*/ 23 w 112"/>
              <a:gd name="T83" fmla="*/ 10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2" h="115">
                <a:moveTo>
                  <a:pt x="36" y="105"/>
                </a:moveTo>
                <a:lnTo>
                  <a:pt x="41" y="105"/>
                </a:lnTo>
                <a:lnTo>
                  <a:pt x="47" y="105"/>
                </a:lnTo>
                <a:lnTo>
                  <a:pt x="47" y="98"/>
                </a:lnTo>
                <a:lnTo>
                  <a:pt x="53" y="98"/>
                </a:lnTo>
                <a:lnTo>
                  <a:pt x="53" y="105"/>
                </a:lnTo>
                <a:lnTo>
                  <a:pt x="53" y="98"/>
                </a:lnTo>
                <a:lnTo>
                  <a:pt x="53" y="105"/>
                </a:lnTo>
                <a:lnTo>
                  <a:pt x="59" y="105"/>
                </a:lnTo>
                <a:lnTo>
                  <a:pt x="59" y="110"/>
                </a:lnTo>
                <a:lnTo>
                  <a:pt x="65" y="110"/>
                </a:lnTo>
                <a:lnTo>
                  <a:pt x="71" y="110"/>
                </a:lnTo>
                <a:lnTo>
                  <a:pt x="71" y="115"/>
                </a:lnTo>
                <a:lnTo>
                  <a:pt x="77" y="115"/>
                </a:lnTo>
                <a:lnTo>
                  <a:pt x="77" y="110"/>
                </a:lnTo>
                <a:lnTo>
                  <a:pt x="83" y="110"/>
                </a:lnTo>
                <a:lnTo>
                  <a:pt x="83" y="105"/>
                </a:lnTo>
                <a:lnTo>
                  <a:pt x="83" y="110"/>
                </a:lnTo>
                <a:lnTo>
                  <a:pt x="89" y="110"/>
                </a:lnTo>
                <a:lnTo>
                  <a:pt x="94" y="110"/>
                </a:lnTo>
                <a:lnTo>
                  <a:pt x="94" y="105"/>
                </a:lnTo>
                <a:lnTo>
                  <a:pt x="101" y="105"/>
                </a:lnTo>
                <a:lnTo>
                  <a:pt x="107" y="105"/>
                </a:lnTo>
                <a:lnTo>
                  <a:pt x="112" y="105"/>
                </a:lnTo>
                <a:lnTo>
                  <a:pt x="112" y="98"/>
                </a:lnTo>
                <a:lnTo>
                  <a:pt x="107" y="98"/>
                </a:lnTo>
                <a:lnTo>
                  <a:pt x="107" y="93"/>
                </a:lnTo>
                <a:lnTo>
                  <a:pt x="107" y="87"/>
                </a:lnTo>
                <a:lnTo>
                  <a:pt x="101" y="87"/>
                </a:lnTo>
                <a:lnTo>
                  <a:pt x="101" y="81"/>
                </a:lnTo>
                <a:lnTo>
                  <a:pt x="101" y="75"/>
                </a:lnTo>
                <a:lnTo>
                  <a:pt x="101" y="70"/>
                </a:lnTo>
                <a:lnTo>
                  <a:pt x="94" y="70"/>
                </a:lnTo>
                <a:lnTo>
                  <a:pt x="94" y="63"/>
                </a:lnTo>
                <a:lnTo>
                  <a:pt x="101" y="63"/>
                </a:lnTo>
                <a:lnTo>
                  <a:pt x="94" y="63"/>
                </a:lnTo>
                <a:lnTo>
                  <a:pt x="94" y="58"/>
                </a:lnTo>
                <a:lnTo>
                  <a:pt x="101" y="58"/>
                </a:lnTo>
                <a:lnTo>
                  <a:pt x="94" y="58"/>
                </a:lnTo>
                <a:lnTo>
                  <a:pt x="89" y="58"/>
                </a:lnTo>
                <a:lnTo>
                  <a:pt x="89" y="63"/>
                </a:lnTo>
                <a:lnTo>
                  <a:pt x="89" y="58"/>
                </a:lnTo>
                <a:lnTo>
                  <a:pt x="83" y="58"/>
                </a:lnTo>
                <a:lnTo>
                  <a:pt x="89" y="58"/>
                </a:lnTo>
                <a:lnTo>
                  <a:pt x="89" y="53"/>
                </a:lnTo>
                <a:lnTo>
                  <a:pt x="83" y="53"/>
                </a:lnTo>
                <a:lnTo>
                  <a:pt x="83" y="47"/>
                </a:lnTo>
                <a:lnTo>
                  <a:pt x="89" y="47"/>
                </a:lnTo>
                <a:lnTo>
                  <a:pt x="89" y="41"/>
                </a:lnTo>
                <a:lnTo>
                  <a:pt x="89" y="35"/>
                </a:lnTo>
                <a:lnTo>
                  <a:pt x="89" y="30"/>
                </a:lnTo>
                <a:lnTo>
                  <a:pt x="83" y="30"/>
                </a:lnTo>
                <a:lnTo>
                  <a:pt x="77" y="30"/>
                </a:lnTo>
                <a:lnTo>
                  <a:pt x="71" y="30"/>
                </a:lnTo>
                <a:lnTo>
                  <a:pt x="71" y="35"/>
                </a:lnTo>
                <a:lnTo>
                  <a:pt x="65" y="35"/>
                </a:lnTo>
                <a:lnTo>
                  <a:pt x="65" y="30"/>
                </a:lnTo>
                <a:lnTo>
                  <a:pt x="65" y="23"/>
                </a:lnTo>
                <a:lnTo>
                  <a:pt x="59" y="23"/>
                </a:lnTo>
                <a:lnTo>
                  <a:pt x="59" y="18"/>
                </a:lnTo>
                <a:lnTo>
                  <a:pt x="59" y="12"/>
                </a:lnTo>
                <a:lnTo>
                  <a:pt x="65" y="12"/>
                </a:lnTo>
                <a:lnTo>
                  <a:pt x="65" y="6"/>
                </a:lnTo>
                <a:lnTo>
                  <a:pt x="59" y="6"/>
                </a:lnTo>
                <a:lnTo>
                  <a:pt x="53" y="0"/>
                </a:lnTo>
                <a:lnTo>
                  <a:pt x="53" y="6"/>
                </a:lnTo>
                <a:lnTo>
                  <a:pt x="47" y="6"/>
                </a:lnTo>
                <a:lnTo>
                  <a:pt x="53" y="6"/>
                </a:lnTo>
                <a:lnTo>
                  <a:pt x="47" y="6"/>
                </a:lnTo>
                <a:lnTo>
                  <a:pt x="53" y="6"/>
                </a:lnTo>
                <a:lnTo>
                  <a:pt x="53" y="0"/>
                </a:lnTo>
                <a:lnTo>
                  <a:pt x="53" y="6"/>
                </a:lnTo>
                <a:lnTo>
                  <a:pt x="53" y="0"/>
                </a:lnTo>
                <a:lnTo>
                  <a:pt x="53" y="6"/>
                </a:lnTo>
                <a:lnTo>
                  <a:pt x="53" y="0"/>
                </a:lnTo>
                <a:lnTo>
                  <a:pt x="47" y="0"/>
                </a:lnTo>
                <a:lnTo>
                  <a:pt x="47" y="6"/>
                </a:lnTo>
                <a:lnTo>
                  <a:pt x="47" y="0"/>
                </a:lnTo>
                <a:lnTo>
                  <a:pt x="47" y="6"/>
                </a:lnTo>
                <a:lnTo>
                  <a:pt x="47" y="12"/>
                </a:lnTo>
                <a:lnTo>
                  <a:pt x="41" y="12"/>
                </a:lnTo>
                <a:lnTo>
                  <a:pt x="41" y="18"/>
                </a:lnTo>
                <a:lnTo>
                  <a:pt x="41" y="23"/>
                </a:lnTo>
                <a:lnTo>
                  <a:pt x="41" y="18"/>
                </a:lnTo>
                <a:lnTo>
                  <a:pt x="36" y="18"/>
                </a:lnTo>
                <a:lnTo>
                  <a:pt x="36" y="12"/>
                </a:lnTo>
                <a:lnTo>
                  <a:pt x="29" y="12"/>
                </a:lnTo>
                <a:lnTo>
                  <a:pt x="29" y="6"/>
                </a:lnTo>
                <a:lnTo>
                  <a:pt x="23" y="6"/>
                </a:lnTo>
                <a:lnTo>
                  <a:pt x="23" y="12"/>
                </a:lnTo>
                <a:lnTo>
                  <a:pt x="23" y="18"/>
                </a:lnTo>
                <a:lnTo>
                  <a:pt x="23" y="23"/>
                </a:lnTo>
                <a:lnTo>
                  <a:pt x="23" y="30"/>
                </a:lnTo>
                <a:lnTo>
                  <a:pt x="23" y="35"/>
                </a:lnTo>
                <a:lnTo>
                  <a:pt x="23" y="41"/>
                </a:lnTo>
                <a:lnTo>
                  <a:pt x="18" y="41"/>
                </a:lnTo>
                <a:lnTo>
                  <a:pt x="11" y="41"/>
                </a:lnTo>
                <a:lnTo>
                  <a:pt x="5" y="41"/>
                </a:lnTo>
                <a:lnTo>
                  <a:pt x="5" y="47"/>
                </a:lnTo>
                <a:lnTo>
                  <a:pt x="5" y="53"/>
                </a:lnTo>
                <a:lnTo>
                  <a:pt x="11" y="53"/>
                </a:lnTo>
                <a:lnTo>
                  <a:pt x="5" y="53"/>
                </a:lnTo>
                <a:lnTo>
                  <a:pt x="11" y="53"/>
                </a:lnTo>
                <a:lnTo>
                  <a:pt x="5" y="53"/>
                </a:lnTo>
                <a:lnTo>
                  <a:pt x="11" y="53"/>
                </a:lnTo>
                <a:lnTo>
                  <a:pt x="5" y="53"/>
                </a:lnTo>
                <a:lnTo>
                  <a:pt x="5" y="58"/>
                </a:lnTo>
                <a:lnTo>
                  <a:pt x="5" y="63"/>
                </a:lnTo>
                <a:lnTo>
                  <a:pt x="0" y="63"/>
                </a:lnTo>
                <a:lnTo>
                  <a:pt x="5" y="63"/>
                </a:lnTo>
                <a:lnTo>
                  <a:pt x="5" y="70"/>
                </a:lnTo>
                <a:lnTo>
                  <a:pt x="5" y="75"/>
                </a:lnTo>
                <a:lnTo>
                  <a:pt x="0" y="75"/>
                </a:lnTo>
                <a:lnTo>
                  <a:pt x="0" y="81"/>
                </a:lnTo>
                <a:lnTo>
                  <a:pt x="0" y="87"/>
                </a:lnTo>
                <a:lnTo>
                  <a:pt x="5" y="87"/>
                </a:lnTo>
                <a:lnTo>
                  <a:pt x="5" y="93"/>
                </a:lnTo>
                <a:lnTo>
                  <a:pt x="5" y="98"/>
                </a:lnTo>
                <a:lnTo>
                  <a:pt x="11" y="98"/>
                </a:lnTo>
                <a:lnTo>
                  <a:pt x="11" y="93"/>
                </a:lnTo>
                <a:lnTo>
                  <a:pt x="18" y="93"/>
                </a:lnTo>
                <a:lnTo>
                  <a:pt x="23" y="93"/>
                </a:lnTo>
                <a:lnTo>
                  <a:pt x="23" y="98"/>
                </a:lnTo>
                <a:lnTo>
                  <a:pt x="23" y="105"/>
                </a:lnTo>
                <a:lnTo>
                  <a:pt x="23" y="110"/>
                </a:lnTo>
                <a:lnTo>
                  <a:pt x="23" y="105"/>
                </a:lnTo>
                <a:lnTo>
                  <a:pt x="29" y="105"/>
                </a:lnTo>
                <a:lnTo>
                  <a:pt x="36" y="105"/>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30" name="Freeform 22">
            <a:extLst>
              <a:ext uri="{FF2B5EF4-FFF2-40B4-BE49-F238E27FC236}">
                <a16:creationId xmlns:a16="http://schemas.microsoft.com/office/drawing/2014/main" id="{E3157F12-4686-442A-B26E-8EC6FF69FB66}"/>
              </a:ext>
            </a:extLst>
          </p:cNvPr>
          <p:cNvSpPr>
            <a:spLocks/>
          </p:cNvSpPr>
          <p:nvPr/>
        </p:nvSpPr>
        <p:spPr bwMode="auto">
          <a:xfrm>
            <a:off x="5532438" y="3130550"/>
            <a:ext cx="177800" cy="182563"/>
          </a:xfrm>
          <a:custGeom>
            <a:avLst/>
            <a:gdLst>
              <a:gd name="T0" fmla="*/ 47 w 112"/>
              <a:gd name="T1" fmla="*/ 105 h 115"/>
              <a:gd name="T2" fmla="*/ 53 w 112"/>
              <a:gd name="T3" fmla="*/ 105 h 115"/>
              <a:gd name="T4" fmla="*/ 59 w 112"/>
              <a:gd name="T5" fmla="*/ 105 h 115"/>
              <a:gd name="T6" fmla="*/ 71 w 112"/>
              <a:gd name="T7" fmla="*/ 110 h 115"/>
              <a:gd name="T8" fmla="*/ 77 w 112"/>
              <a:gd name="T9" fmla="*/ 110 h 115"/>
              <a:gd name="T10" fmla="*/ 83 w 112"/>
              <a:gd name="T11" fmla="*/ 110 h 115"/>
              <a:gd name="T12" fmla="*/ 94 w 112"/>
              <a:gd name="T13" fmla="*/ 105 h 115"/>
              <a:gd name="T14" fmla="*/ 112 w 112"/>
              <a:gd name="T15" fmla="*/ 105 h 115"/>
              <a:gd name="T16" fmla="*/ 107 w 112"/>
              <a:gd name="T17" fmla="*/ 93 h 115"/>
              <a:gd name="T18" fmla="*/ 101 w 112"/>
              <a:gd name="T19" fmla="*/ 81 h 115"/>
              <a:gd name="T20" fmla="*/ 94 w 112"/>
              <a:gd name="T21" fmla="*/ 70 h 115"/>
              <a:gd name="T22" fmla="*/ 94 w 112"/>
              <a:gd name="T23" fmla="*/ 63 h 115"/>
              <a:gd name="T24" fmla="*/ 94 w 112"/>
              <a:gd name="T25" fmla="*/ 58 h 115"/>
              <a:gd name="T26" fmla="*/ 89 w 112"/>
              <a:gd name="T27" fmla="*/ 58 h 115"/>
              <a:gd name="T28" fmla="*/ 89 w 112"/>
              <a:gd name="T29" fmla="*/ 53 h 115"/>
              <a:gd name="T30" fmla="*/ 89 w 112"/>
              <a:gd name="T31" fmla="*/ 47 h 115"/>
              <a:gd name="T32" fmla="*/ 89 w 112"/>
              <a:gd name="T33" fmla="*/ 30 h 115"/>
              <a:gd name="T34" fmla="*/ 71 w 112"/>
              <a:gd name="T35" fmla="*/ 30 h 115"/>
              <a:gd name="T36" fmla="*/ 65 w 112"/>
              <a:gd name="T37" fmla="*/ 30 h 115"/>
              <a:gd name="T38" fmla="*/ 59 w 112"/>
              <a:gd name="T39" fmla="*/ 18 h 115"/>
              <a:gd name="T40" fmla="*/ 65 w 112"/>
              <a:gd name="T41" fmla="*/ 6 h 115"/>
              <a:gd name="T42" fmla="*/ 53 w 112"/>
              <a:gd name="T43" fmla="*/ 6 h 115"/>
              <a:gd name="T44" fmla="*/ 47 w 112"/>
              <a:gd name="T45" fmla="*/ 6 h 115"/>
              <a:gd name="T46" fmla="*/ 53 w 112"/>
              <a:gd name="T47" fmla="*/ 6 h 115"/>
              <a:gd name="T48" fmla="*/ 53 w 112"/>
              <a:gd name="T49" fmla="*/ 0 h 115"/>
              <a:gd name="T50" fmla="*/ 47 w 112"/>
              <a:gd name="T51" fmla="*/ 0 h 115"/>
              <a:gd name="T52" fmla="*/ 41 w 112"/>
              <a:gd name="T53" fmla="*/ 12 h 115"/>
              <a:gd name="T54" fmla="*/ 41 w 112"/>
              <a:gd name="T55" fmla="*/ 18 h 115"/>
              <a:gd name="T56" fmla="*/ 29 w 112"/>
              <a:gd name="T57" fmla="*/ 12 h 115"/>
              <a:gd name="T58" fmla="*/ 23 w 112"/>
              <a:gd name="T59" fmla="*/ 12 h 115"/>
              <a:gd name="T60" fmla="*/ 23 w 112"/>
              <a:gd name="T61" fmla="*/ 30 h 115"/>
              <a:gd name="T62" fmla="*/ 18 w 112"/>
              <a:gd name="T63" fmla="*/ 41 h 115"/>
              <a:gd name="T64" fmla="*/ 5 w 112"/>
              <a:gd name="T65" fmla="*/ 47 h 115"/>
              <a:gd name="T66" fmla="*/ 5 w 112"/>
              <a:gd name="T67" fmla="*/ 53 h 115"/>
              <a:gd name="T68" fmla="*/ 11 w 112"/>
              <a:gd name="T69" fmla="*/ 53 h 115"/>
              <a:gd name="T70" fmla="*/ 5 w 112"/>
              <a:gd name="T71" fmla="*/ 63 h 115"/>
              <a:gd name="T72" fmla="*/ 5 w 112"/>
              <a:gd name="T73" fmla="*/ 70 h 115"/>
              <a:gd name="T74" fmla="*/ 0 w 112"/>
              <a:gd name="T75" fmla="*/ 81 h 115"/>
              <a:gd name="T76" fmla="*/ 5 w 112"/>
              <a:gd name="T77" fmla="*/ 93 h 115"/>
              <a:gd name="T78" fmla="*/ 11 w 112"/>
              <a:gd name="T79" fmla="*/ 93 h 115"/>
              <a:gd name="T80" fmla="*/ 23 w 112"/>
              <a:gd name="T81" fmla="*/ 98 h 115"/>
              <a:gd name="T82" fmla="*/ 23 w 112"/>
              <a:gd name="T83" fmla="*/ 10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2" h="115">
                <a:moveTo>
                  <a:pt x="36" y="105"/>
                </a:moveTo>
                <a:lnTo>
                  <a:pt x="41" y="105"/>
                </a:lnTo>
                <a:lnTo>
                  <a:pt x="47" y="105"/>
                </a:lnTo>
                <a:lnTo>
                  <a:pt x="47" y="98"/>
                </a:lnTo>
                <a:lnTo>
                  <a:pt x="53" y="98"/>
                </a:lnTo>
                <a:lnTo>
                  <a:pt x="53" y="105"/>
                </a:lnTo>
                <a:lnTo>
                  <a:pt x="53" y="98"/>
                </a:lnTo>
                <a:lnTo>
                  <a:pt x="53" y="105"/>
                </a:lnTo>
                <a:lnTo>
                  <a:pt x="59" y="105"/>
                </a:lnTo>
                <a:lnTo>
                  <a:pt x="59" y="110"/>
                </a:lnTo>
                <a:lnTo>
                  <a:pt x="65" y="110"/>
                </a:lnTo>
                <a:lnTo>
                  <a:pt x="71" y="110"/>
                </a:lnTo>
                <a:lnTo>
                  <a:pt x="71" y="115"/>
                </a:lnTo>
                <a:lnTo>
                  <a:pt x="77" y="115"/>
                </a:lnTo>
                <a:lnTo>
                  <a:pt x="77" y="110"/>
                </a:lnTo>
                <a:lnTo>
                  <a:pt x="83" y="110"/>
                </a:lnTo>
                <a:lnTo>
                  <a:pt x="83" y="105"/>
                </a:lnTo>
                <a:lnTo>
                  <a:pt x="83" y="110"/>
                </a:lnTo>
                <a:lnTo>
                  <a:pt x="89" y="110"/>
                </a:lnTo>
                <a:lnTo>
                  <a:pt x="94" y="110"/>
                </a:lnTo>
                <a:lnTo>
                  <a:pt x="94" y="105"/>
                </a:lnTo>
                <a:lnTo>
                  <a:pt x="101" y="105"/>
                </a:lnTo>
                <a:lnTo>
                  <a:pt x="107" y="105"/>
                </a:lnTo>
                <a:lnTo>
                  <a:pt x="112" y="105"/>
                </a:lnTo>
                <a:lnTo>
                  <a:pt x="112" y="98"/>
                </a:lnTo>
                <a:lnTo>
                  <a:pt x="107" y="98"/>
                </a:lnTo>
                <a:lnTo>
                  <a:pt x="107" y="93"/>
                </a:lnTo>
                <a:lnTo>
                  <a:pt x="107" y="87"/>
                </a:lnTo>
                <a:lnTo>
                  <a:pt x="101" y="87"/>
                </a:lnTo>
                <a:lnTo>
                  <a:pt x="101" y="81"/>
                </a:lnTo>
                <a:lnTo>
                  <a:pt x="101" y="75"/>
                </a:lnTo>
                <a:lnTo>
                  <a:pt x="101" y="70"/>
                </a:lnTo>
                <a:lnTo>
                  <a:pt x="94" y="70"/>
                </a:lnTo>
                <a:lnTo>
                  <a:pt x="94" y="63"/>
                </a:lnTo>
                <a:lnTo>
                  <a:pt x="101" y="63"/>
                </a:lnTo>
                <a:lnTo>
                  <a:pt x="94" y="63"/>
                </a:lnTo>
                <a:lnTo>
                  <a:pt x="94" y="58"/>
                </a:lnTo>
                <a:lnTo>
                  <a:pt x="101" y="58"/>
                </a:lnTo>
                <a:lnTo>
                  <a:pt x="94" y="58"/>
                </a:lnTo>
                <a:lnTo>
                  <a:pt x="89" y="58"/>
                </a:lnTo>
                <a:lnTo>
                  <a:pt x="89" y="63"/>
                </a:lnTo>
                <a:lnTo>
                  <a:pt x="89" y="58"/>
                </a:lnTo>
                <a:lnTo>
                  <a:pt x="83" y="58"/>
                </a:lnTo>
                <a:lnTo>
                  <a:pt x="89" y="58"/>
                </a:lnTo>
                <a:lnTo>
                  <a:pt x="89" y="53"/>
                </a:lnTo>
                <a:lnTo>
                  <a:pt x="83" y="53"/>
                </a:lnTo>
                <a:lnTo>
                  <a:pt x="83" y="47"/>
                </a:lnTo>
                <a:lnTo>
                  <a:pt x="89" y="47"/>
                </a:lnTo>
                <a:lnTo>
                  <a:pt x="89" y="41"/>
                </a:lnTo>
                <a:lnTo>
                  <a:pt x="89" y="35"/>
                </a:lnTo>
                <a:lnTo>
                  <a:pt x="89" y="30"/>
                </a:lnTo>
                <a:lnTo>
                  <a:pt x="83" y="30"/>
                </a:lnTo>
                <a:lnTo>
                  <a:pt x="77" y="30"/>
                </a:lnTo>
                <a:lnTo>
                  <a:pt x="71" y="30"/>
                </a:lnTo>
                <a:lnTo>
                  <a:pt x="71" y="35"/>
                </a:lnTo>
                <a:lnTo>
                  <a:pt x="65" y="35"/>
                </a:lnTo>
                <a:lnTo>
                  <a:pt x="65" y="30"/>
                </a:lnTo>
                <a:lnTo>
                  <a:pt x="65" y="23"/>
                </a:lnTo>
                <a:lnTo>
                  <a:pt x="59" y="23"/>
                </a:lnTo>
                <a:lnTo>
                  <a:pt x="59" y="18"/>
                </a:lnTo>
                <a:lnTo>
                  <a:pt x="59" y="12"/>
                </a:lnTo>
                <a:lnTo>
                  <a:pt x="65" y="12"/>
                </a:lnTo>
                <a:lnTo>
                  <a:pt x="65" y="6"/>
                </a:lnTo>
                <a:lnTo>
                  <a:pt x="59" y="6"/>
                </a:lnTo>
                <a:lnTo>
                  <a:pt x="53" y="0"/>
                </a:lnTo>
                <a:lnTo>
                  <a:pt x="53" y="6"/>
                </a:lnTo>
                <a:lnTo>
                  <a:pt x="47" y="6"/>
                </a:lnTo>
                <a:lnTo>
                  <a:pt x="53" y="6"/>
                </a:lnTo>
                <a:lnTo>
                  <a:pt x="47" y="6"/>
                </a:lnTo>
                <a:lnTo>
                  <a:pt x="53" y="6"/>
                </a:lnTo>
                <a:lnTo>
                  <a:pt x="53" y="0"/>
                </a:lnTo>
                <a:lnTo>
                  <a:pt x="53" y="6"/>
                </a:lnTo>
                <a:lnTo>
                  <a:pt x="53" y="0"/>
                </a:lnTo>
                <a:lnTo>
                  <a:pt x="53" y="6"/>
                </a:lnTo>
                <a:lnTo>
                  <a:pt x="53" y="0"/>
                </a:lnTo>
                <a:lnTo>
                  <a:pt x="47" y="0"/>
                </a:lnTo>
                <a:lnTo>
                  <a:pt x="47" y="6"/>
                </a:lnTo>
                <a:lnTo>
                  <a:pt x="47" y="0"/>
                </a:lnTo>
                <a:lnTo>
                  <a:pt x="47" y="6"/>
                </a:lnTo>
                <a:lnTo>
                  <a:pt x="47" y="12"/>
                </a:lnTo>
                <a:lnTo>
                  <a:pt x="41" y="12"/>
                </a:lnTo>
                <a:lnTo>
                  <a:pt x="41" y="18"/>
                </a:lnTo>
                <a:lnTo>
                  <a:pt x="41" y="23"/>
                </a:lnTo>
                <a:lnTo>
                  <a:pt x="41" y="18"/>
                </a:lnTo>
                <a:lnTo>
                  <a:pt x="36" y="18"/>
                </a:lnTo>
                <a:lnTo>
                  <a:pt x="36" y="12"/>
                </a:lnTo>
                <a:lnTo>
                  <a:pt x="29" y="12"/>
                </a:lnTo>
                <a:lnTo>
                  <a:pt x="29" y="6"/>
                </a:lnTo>
                <a:lnTo>
                  <a:pt x="23" y="6"/>
                </a:lnTo>
                <a:lnTo>
                  <a:pt x="23" y="12"/>
                </a:lnTo>
                <a:lnTo>
                  <a:pt x="23" y="18"/>
                </a:lnTo>
                <a:lnTo>
                  <a:pt x="23" y="23"/>
                </a:lnTo>
                <a:lnTo>
                  <a:pt x="23" y="30"/>
                </a:lnTo>
                <a:lnTo>
                  <a:pt x="23" y="35"/>
                </a:lnTo>
                <a:lnTo>
                  <a:pt x="23" y="41"/>
                </a:lnTo>
                <a:lnTo>
                  <a:pt x="18" y="41"/>
                </a:lnTo>
                <a:lnTo>
                  <a:pt x="11" y="41"/>
                </a:lnTo>
                <a:lnTo>
                  <a:pt x="5" y="41"/>
                </a:lnTo>
                <a:lnTo>
                  <a:pt x="5" y="47"/>
                </a:lnTo>
                <a:lnTo>
                  <a:pt x="5" y="53"/>
                </a:lnTo>
                <a:lnTo>
                  <a:pt x="11" y="53"/>
                </a:lnTo>
                <a:lnTo>
                  <a:pt x="5" y="53"/>
                </a:lnTo>
                <a:lnTo>
                  <a:pt x="11" y="53"/>
                </a:lnTo>
                <a:lnTo>
                  <a:pt x="5" y="53"/>
                </a:lnTo>
                <a:lnTo>
                  <a:pt x="11" y="53"/>
                </a:lnTo>
                <a:lnTo>
                  <a:pt x="5" y="53"/>
                </a:lnTo>
                <a:lnTo>
                  <a:pt x="5" y="58"/>
                </a:lnTo>
                <a:lnTo>
                  <a:pt x="5" y="63"/>
                </a:lnTo>
                <a:lnTo>
                  <a:pt x="0" y="63"/>
                </a:lnTo>
                <a:lnTo>
                  <a:pt x="5" y="63"/>
                </a:lnTo>
                <a:lnTo>
                  <a:pt x="5" y="70"/>
                </a:lnTo>
                <a:lnTo>
                  <a:pt x="5" y="75"/>
                </a:lnTo>
                <a:lnTo>
                  <a:pt x="0" y="75"/>
                </a:lnTo>
                <a:lnTo>
                  <a:pt x="0" y="81"/>
                </a:lnTo>
                <a:lnTo>
                  <a:pt x="0" y="87"/>
                </a:lnTo>
                <a:lnTo>
                  <a:pt x="5" y="87"/>
                </a:lnTo>
                <a:lnTo>
                  <a:pt x="5" y="93"/>
                </a:lnTo>
                <a:lnTo>
                  <a:pt x="5" y="98"/>
                </a:lnTo>
                <a:lnTo>
                  <a:pt x="11" y="98"/>
                </a:lnTo>
                <a:lnTo>
                  <a:pt x="11" y="93"/>
                </a:lnTo>
                <a:lnTo>
                  <a:pt x="18" y="93"/>
                </a:lnTo>
                <a:lnTo>
                  <a:pt x="23" y="93"/>
                </a:lnTo>
                <a:lnTo>
                  <a:pt x="23" y="98"/>
                </a:lnTo>
                <a:lnTo>
                  <a:pt x="23" y="105"/>
                </a:lnTo>
                <a:lnTo>
                  <a:pt x="23" y="110"/>
                </a:lnTo>
                <a:lnTo>
                  <a:pt x="23" y="105"/>
                </a:lnTo>
                <a:lnTo>
                  <a:pt x="29" y="105"/>
                </a:lnTo>
                <a:lnTo>
                  <a:pt x="36" y="105"/>
                </a:lnTo>
              </a:path>
            </a:pathLst>
          </a:custGeom>
          <a:noFill/>
          <a:ln w="6350"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31" name="Freeform 23">
            <a:extLst>
              <a:ext uri="{FF2B5EF4-FFF2-40B4-BE49-F238E27FC236}">
                <a16:creationId xmlns:a16="http://schemas.microsoft.com/office/drawing/2014/main" id="{36BE6C28-7F42-47DA-8872-FE59A0204840}"/>
              </a:ext>
            </a:extLst>
          </p:cNvPr>
          <p:cNvSpPr>
            <a:spLocks/>
          </p:cNvSpPr>
          <p:nvPr/>
        </p:nvSpPr>
        <p:spPr bwMode="auto">
          <a:xfrm>
            <a:off x="4908550" y="2030413"/>
            <a:ext cx="1235075" cy="874713"/>
          </a:xfrm>
          <a:custGeom>
            <a:avLst/>
            <a:gdLst>
              <a:gd name="T0" fmla="*/ 565 w 778"/>
              <a:gd name="T1" fmla="*/ 510 h 551"/>
              <a:gd name="T2" fmla="*/ 529 w 778"/>
              <a:gd name="T3" fmla="*/ 487 h 551"/>
              <a:gd name="T4" fmla="*/ 476 w 778"/>
              <a:gd name="T5" fmla="*/ 487 h 551"/>
              <a:gd name="T6" fmla="*/ 422 w 778"/>
              <a:gd name="T7" fmla="*/ 487 h 551"/>
              <a:gd name="T8" fmla="*/ 380 w 778"/>
              <a:gd name="T9" fmla="*/ 493 h 551"/>
              <a:gd name="T10" fmla="*/ 362 w 778"/>
              <a:gd name="T11" fmla="*/ 534 h 551"/>
              <a:gd name="T12" fmla="*/ 321 w 778"/>
              <a:gd name="T13" fmla="*/ 544 h 551"/>
              <a:gd name="T14" fmla="*/ 274 w 778"/>
              <a:gd name="T15" fmla="*/ 539 h 551"/>
              <a:gd name="T16" fmla="*/ 214 w 778"/>
              <a:gd name="T17" fmla="*/ 539 h 551"/>
              <a:gd name="T18" fmla="*/ 149 w 778"/>
              <a:gd name="T19" fmla="*/ 539 h 551"/>
              <a:gd name="T20" fmla="*/ 89 w 778"/>
              <a:gd name="T21" fmla="*/ 539 h 551"/>
              <a:gd name="T22" fmla="*/ 36 w 778"/>
              <a:gd name="T23" fmla="*/ 534 h 551"/>
              <a:gd name="T24" fmla="*/ 6 w 778"/>
              <a:gd name="T25" fmla="*/ 516 h 551"/>
              <a:gd name="T26" fmla="*/ 6 w 778"/>
              <a:gd name="T27" fmla="*/ 464 h 551"/>
              <a:gd name="T28" fmla="*/ 12 w 778"/>
              <a:gd name="T29" fmla="*/ 419 h 551"/>
              <a:gd name="T30" fmla="*/ 18 w 778"/>
              <a:gd name="T31" fmla="*/ 367 h 551"/>
              <a:gd name="T32" fmla="*/ 24 w 778"/>
              <a:gd name="T33" fmla="*/ 315 h 551"/>
              <a:gd name="T34" fmla="*/ 30 w 778"/>
              <a:gd name="T35" fmla="*/ 269 h 551"/>
              <a:gd name="T36" fmla="*/ 36 w 778"/>
              <a:gd name="T37" fmla="*/ 217 h 551"/>
              <a:gd name="T38" fmla="*/ 42 w 778"/>
              <a:gd name="T39" fmla="*/ 172 h 551"/>
              <a:gd name="T40" fmla="*/ 48 w 778"/>
              <a:gd name="T41" fmla="*/ 115 h 551"/>
              <a:gd name="T42" fmla="*/ 53 w 778"/>
              <a:gd name="T43" fmla="*/ 45 h 551"/>
              <a:gd name="T44" fmla="*/ 84 w 778"/>
              <a:gd name="T45" fmla="*/ 5 h 551"/>
              <a:gd name="T46" fmla="*/ 136 w 778"/>
              <a:gd name="T47" fmla="*/ 5 h 551"/>
              <a:gd name="T48" fmla="*/ 149 w 778"/>
              <a:gd name="T49" fmla="*/ 11 h 551"/>
              <a:gd name="T50" fmla="*/ 161 w 778"/>
              <a:gd name="T51" fmla="*/ 17 h 551"/>
              <a:gd name="T52" fmla="*/ 172 w 778"/>
              <a:gd name="T53" fmla="*/ 34 h 551"/>
              <a:gd name="T54" fmla="*/ 196 w 778"/>
              <a:gd name="T55" fmla="*/ 51 h 551"/>
              <a:gd name="T56" fmla="*/ 214 w 778"/>
              <a:gd name="T57" fmla="*/ 51 h 551"/>
              <a:gd name="T58" fmla="*/ 238 w 778"/>
              <a:gd name="T59" fmla="*/ 68 h 551"/>
              <a:gd name="T60" fmla="*/ 244 w 778"/>
              <a:gd name="T61" fmla="*/ 92 h 551"/>
              <a:gd name="T62" fmla="*/ 279 w 778"/>
              <a:gd name="T63" fmla="*/ 108 h 551"/>
              <a:gd name="T64" fmla="*/ 286 w 778"/>
              <a:gd name="T65" fmla="*/ 115 h 551"/>
              <a:gd name="T66" fmla="*/ 286 w 778"/>
              <a:gd name="T67" fmla="*/ 137 h 551"/>
              <a:gd name="T68" fmla="*/ 310 w 778"/>
              <a:gd name="T69" fmla="*/ 132 h 551"/>
              <a:gd name="T70" fmla="*/ 344 w 778"/>
              <a:gd name="T71" fmla="*/ 143 h 551"/>
              <a:gd name="T72" fmla="*/ 369 w 778"/>
              <a:gd name="T73" fmla="*/ 115 h 551"/>
              <a:gd name="T74" fmla="*/ 380 w 778"/>
              <a:gd name="T75" fmla="*/ 120 h 551"/>
              <a:gd name="T76" fmla="*/ 380 w 778"/>
              <a:gd name="T77" fmla="*/ 165 h 551"/>
              <a:gd name="T78" fmla="*/ 386 w 778"/>
              <a:gd name="T79" fmla="*/ 217 h 551"/>
              <a:gd name="T80" fmla="*/ 446 w 778"/>
              <a:gd name="T81" fmla="*/ 217 h 551"/>
              <a:gd name="T82" fmla="*/ 505 w 778"/>
              <a:gd name="T83" fmla="*/ 223 h 551"/>
              <a:gd name="T84" fmla="*/ 559 w 778"/>
              <a:gd name="T85" fmla="*/ 223 h 551"/>
              <a:gd name="T86" fmla="*/ 619 w 778"/>
              <a:gd name="T87" fmla="*/ 223 h 551"/>
              <a:gd name="T88" fmla="*/ 654 w 778"/>
              <a:gd name="T89" fmla="*/ 217 h 551"/>
              <a:gd name="T90" fmla="*/ 678 w 778"/>
              <a:gd name="T91" fmla="*/ 247 h 551"/>
              <a:gd name="T92" fmla="*/ 702 w 778"/>
              <a:gd name="T93" fmla="*/ 269 h 551"/>
              <a:gd name="T94" fmla="*/ 708 w 778"/>
              <a:gd name="T95" fmla="*/ 292 h 551"/>
              <a:gd name="T96" fmla="*/ 749 w 778"/>
              <a:gd name="T97" fmla="*/ 304 h 551"/>
              <a:gd name="T98" fmla="*/ 778 w 778"/>
              <a:gd name="T99" fmla="*/ 327 h 551"/>
              <a:gd name="T100" fmla="*/ 762 w 778"/>
              <a:gd name="T101" fmla="*/ 361 h 551"/>
              <a:gd name="T102" fmla="*/ 737 w 778"/>
              <a:gd name="T103" fmla="*/ 390 h 551"/>
              <a:gd name="T104" fmla="*/ 720 w 778"/>
              <a:gd name="T105" fmla="*/ 430 h 551"/>
              <a:gd name="T106" fmla="*/ 695 w 778"/>
              <a:gd name="T107" fmla="*/ 459 h 551"/>
              <a:gd name="T108" fmla="*/ 660 w 778"/>
              <a:gd name="T109" fmla="*/ 482 h 551"/>
              <a:gd name="T110" fmla="*/ 630 w 778"/>
              <a:gd name="T111" fmla="*/ 504 h 551"/>
              <a:gd name="T112" fmla="*/ 624 w 778"/>
              <a:gd name="T113" fmla="*/ 534 h 551"/>
              <a:gd name="T114" fmla="*/ 601 w 778"/>
              <a:gd name="T115" fmla="*/ 539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78" h="551">
                <a:moveTo>
                  <a:pt x="595" y="551"/>
                </a:moveTo>
                <a:lnTo>
                  <a:pt x="588" y="551"/>
                </a:lnTo>
                <a:lnTo>
                  <a:pt x="583" y="544"/>
                </a:lnTo>
                <a:lnTo>
                  <a:pt x="577" y="544"/>
                </a:lnTo>
                <a:lnTo>
                  <a:pt x="565" y="544"/>
                </a:lnTo>
                <a:lnTo>
                  <a:pt x="565" y="539"/>
                </a:lnTo>
                <a:lnTo>
                  <a:pt x="565" y="527"/>
                </a:lnTo>
                <a:lnTo>
                  <a:pt x="565" y="522"/>
                </a:lnTo>
                <a:lnTo>
                  <a:pt x="565" y="510"/>
                </a:lnTo>
                <a:lnTo>
                  <a:pt x="565" y="499"/>
                </a:lnTo>
                <a:lnTo>
                  <a:pt x="559" y="499"/>
                </a:lnTo>
                <a:lnTo>
                  <a:pt x="554" y="499"/>
                </a:lnTo>
                <a:lnTo>
                  <a:pt x="547" y="499"/>
                </a:lnTo>
                <a:lnTo>
                  <a:pt x="541" y="499"/>
                </a:lnTo>
                <a:lnTo>
                  <a:pt x="536" y="499"/>
                </a:lnTo>
                <a:lnTo>
                  <a:pt x="536" y="493"/>
                </a:lnTo>
                <a:lnTo>
                  <a:pt x="536" y="487"/>
                </a:lnTo>
                <a:lnTo>
                  <a:pt x="529" y="487"/>
                </a:lnTo>
                <a:lnTo>
                  <a:pt x="523" y="487"/>
                </a:lnTo>
                <a:lnTo>
                  <a:pt x="518" y="487"/>
                </a:lnTo>
                <a:lnTo>
                  <a:pt x="512" y="487"/>
                </a:lnTo>
                <a:lnTo>
                  <a:pt x="505" y="487"/>
                </a:lnTo>
                <a:lnTo>
                  <a:pt x="500" y="487"/>
                </a:lnTo>
                <a:lnTo>
                  <a:pt x="494" y="487"/>
                </a:lnTo>
                <a:lnTo>
                  <a:pt x="487" y="487"/>
                </a:lnTo>
                <a:lnTo>
                  <a:pt x="482" y="487"/>
                </a:lnTo>
                <a:lnTo>
                  <a:pt x="476" y="487"/>
                </a:lnTo>
                <a:lnTo>
                  <a:pt x="470" y="487"/>
                </a:lnTo>
                <a:lnTo>
                  <a:pt x="464" y="487"/>
                </a:lnTo>
                <a:lnTo>
                  <a:pt x="458" y="487"/>
                </a:lnTo>
                <a:lnTo>
                  <a:pt x="452" y="487"/>
                </a:lnTo>
                <a:lnTo>
                  <a:pt x="446" y="487"/>
                </a:lnTo>
                <a:lnTo>
                  <a:pt x="440" y="487"/>
                </a:lnTo>
                <a:lnTo>
                  <a:pt x="434" y="487"/>
                </a:lnTo>
                <a:lnTo>
                  <a:pt x="429" y="487"/>
                </a:lnTo>
                <a:lnTo>
                  <a:pt x="422" y="487"/>
                </a:lnTo>
                <a:lnTo>
                  <a:pt x="416" y="482"/>
                </a:lnTo>
                <a:lnTo>
                  <a:pt x="411" y="482"/>
                </a:lnTo>
                <a:lnTo>
                  <a:pt x="404" y="482"/>
                </a:lnTo>
                <a:lnTo>
                  <a:pt x="398" y="482"/>
                </a:lnTo>
                <a:lnTo>
                  <a:pt x="393" y="482"/>
                </a:lnTo>
                <a:lnTo>
                  <a:pt x="386" y="482"/>
                </a:lnTo>
                <a:lnTo>
                  <a:pt x="380" y="482"/>
                </a:lnTo>
                <a:lnTo>
                  <a:pt x="380" y="487"/>
                </a:lnTo>
                <a:lnTo>
                  <a:pt x="380" y="493"/>
                </a:lnTo>
                <a:lnTo>
                  <a:pt x="380" y="499"/>
                </a:lnTo>
                <a:lnTo>
                  <a:pt x="380" y="504"/>
                </a:lnTo>
                <a:lnTo>
                  <a:pt x="375" y="504"/>
                </a:lnTo>
                <a:lnTo>
                  <a:pt x="369" y="504"/>
                </a:lnTo>
                <a:lnTo>
                  <a:pt x="362" y="504"/>
                </a:lnTo>
                <a:lnTo>
                  <a:pt x="362" y="516"/>
                </a:lnTo>
                <a:lnTo>
                  <a:pt x="362" y="522"/>
                </a:lnTo>
                <a:lnTo>
                  <a:pt x="362" y="527"/>
                </a:lnTo>
                <a:lnTo>
                  <a:pt x="362" y="534"/>
                </a:lnTo>
                <a:lnTo>
                  <a:pt x="362" y="539"/>
                </a:lnTo>
                <a:lnTo>
                  <a:pt x="362" y="544"/>
                </a:lnTo>
                <a:lnTo>
                  <a:pt x="357" y="544"/>
                </a:lnTo>
                <a:lnTo>
                  <a:pt x="351" y="544"/>
                </a:lnTo>
                <a:lnTo>
                  <a:pt x="344" y="544"/>
                </a:lnTo>
                <a:lnTo>
                  <a:pt x="339" y="544"/>
                </a:lnTo>
                <a:lnTo>
                  <a:pt x="333" y="544"/>
                </a:lnTo>
                <a:lnTo>
                  <a:pt x="328" y="544"/>
                </a:lnTo>
                <a:lnTo>
                  <a:pt x="321" y="544"/>
                </a:lnTo>
                <a:lnTo>
                  <a:pt x="315" y="544"/>
                </a:lnTo>
                <a:lnTo>
                  <a:pt x="310" y="544"/>
                </a:lnTo>
                <a:lnTo>
                  <a:pt x="303" y="544"/>
                </a:lnTo>
                <a:lnTo>
                  <a:pt x="297" y="544"/>
                </a:lnTo>
                <a:lnTo>
                  <a:pt x="297" y="539"/>
                </a:lnTo>
                <a:lnTo>
                  <a:pt x="292" y="539"/>
                </a:lnTo>
                <a:lnTo>
                  <a:pt x="286" y="539"/>
                </a:lnTo>
                <a:lnTo>
                  <a:pt x="279" y="539"/>
                </a:lnTo>
                <a:lnTo>
                  <a:pt x="274" y="539"/>
                </a:lnTo>
                <a:lnTo>
                  <a:pt x="268" y="539"/>
                </a:lnTo>
                <a:lnTo>
                  <a:pt x="256" y="539"/>
                </a:lnTo>
                <a:lnTo>
                  <a:pt x="250" y="539"/>
                </a:lnTo>
                <a:lnTo>
                  <a:pt x="244" y="539"/>
                </a:lnTo>
                <a:lnTo>
                  <a:pt x="238" y="539"/>
                </a:lnTo>
                <a:lnTo>
                  <a:pt x="232" y="539"/>
                </a:lnTo>
                <a:lnTo>
                  <a:pt x="226" y="539"/>
                </a:lnTo>
                <a:lnTo>
                  <a:pt x="220" y="539"/>
                </a:lnTo>
                <a:lnTo>
                  <a:pt x="214" y="539"/>
                </a:lnTo>
                <a:lnTo>
                  <a:pt x="208" y="539"/>
                </a:lnTo>
                <a:lnTo>
                  <a:pt x="203" y="539"/>
                </a:lnTo>
                <a:lnTo>
                  <a:pt x="196" y="539"/>
                </a:lnTo>
                <a:lnTo>
                  <a:pt x="185" y="539"/>
                </a:lnTo>
                <a:lnTo>
                  <a:pt x="178" y="539"/>
                </a:lnTo>
                <a:lnTo>
                  <a:pt x="167" y="539"/>
                </a:lnTo>
                <a:lnTo>
                  <a:pt x="161" y="539"/>
                </a:lnTo>
                <a:lnTo>
                  <a:pt x="154" y="539"/>
                </a:lnTo>
                <a:lnTo>
                  <a:pt x="149" y="539"/>
                </a:lnTo>
                <a:lnTo>
                  <a:pt x="143" y="539"/>
                </a:lnTo>
                <a:lnTo>
                  <a:pt x="136" y="539"/>
                </a:lnTo>
                <a:lnTo>
                  <a:pt x="131" y="539"/>
                </a:lnTo>
                <a:lnTo>
                  <a:pt x="125" y="539"/>
                </a:lnTo>
                <a:lnTo>
                  <a:pt x="120" y="539"/>
                </a:lnTo>
                <a:lnTo>
                  <a:pt x="113" y="539"/>
                </a:lnTo>
                <a:lnTo>
                  <a:pt x="107" y="539"/>
                </a:lnTo>
                <a:lnTo>
                  <a:pt x="95" y="539"/>
                </a:lnTo>
                <a:lnTo>
                  <a:pt x="89" y="539"/>
                </a:lnTo>
                <a:lnTo>
                  <a:pt x="89" y="534"/>
                </a:lnTo>
                <a:lnTo>
                  <a:pt x="84" y="534"/>
                </a:lnTo>
                <a:lnTo>
                  <a:pt x="78" y="534"/>
                </a:lnTo>
                <a:lnTo>
                  <a:pt x="71" y="534"/>
                </a:lnTo>
                <a:lnTo>
                  <a:pt x="66" y="534"/>
                </a:lnTo>
                <a:lnTo>
                  <a:pt x="60" y="534"/>
                </a:lnTo>
                <a:lnTo>
                  <a:pt x="48" y="534"/>
                </a:lnTo>
                <a:lnTo>
                  <a:pt x="42" y="534"/>
                </a:lnTo>
                <a:lnTo>
                  <a:pt x="36" y="534"/>
                </a:lnTo>
                <a:lnTo>
                  <a:pt x="30" y="534"/>
                </a:lnTo>
                <a:lnTo>
                  <a:pt x="24" y="534"/>
                </a:lnTo>
                <a:lnTo>
                  <a:pt x="18" y="534"/>
                </a:lnTo>
                <a:lnTo>
                  <a:pt x="12" y="534"/>
                </a:lnTo>
                <a:lnTo>
                  <a:pt x="6" y="534"/>
                </a:lnTo>
                <a:lnTo>
                  <a:pt x="0" y="534"/>
                </a:lnTo>
                <a:lnTo>
                  <a:pt x="0" y="527"/>
                </a:lnTo>
                <a:lnTo>
                  <a:pt x="6" y="522"/>
                </a:lnTo>
                <a:lnTo>
                  <a:pt x="6" y="516"/>
                </a:lnTo>
                <a:lnTo>
                  <a:pt x="6" y="510"/>
                </a:lnTo>
                <a:lnTo>
                  <a:pt x="6" y="504"/>
                </a:lnTo>
                <a:lnTo>
                  <a:pt x="6" y="499"/>
                </a:lnTo>
                <a:lnTo>
                  <a:pt x="6" y="493"/>
                </a:lnTo>
                <a:lnTo>
                  <a:pt x="6" y="487"/>
                </a:lnTo>
                <a:lnTo>
                  <a:pt x="6" y="482"/>
                </a:lnTo>
                <a:lnTo>
                  <a:pt x="6" y="476"/>
                </a:lnTo>
                <a:lnTo>
                  <a:pt x="6" y="470"/>
                </a:lnTo>
                <a:lnTo>
                  <a:pt x="6" y="464"/>
                </a:lnTo>
                <a:lnTo>
                  <a:pt x="12" y="464"/>
                </a:lnTo>
                <a:lnTo>
                  <a:pt x="12" y="459"/>
                </a:lnTo>
                <a:lnTo>
                  <a:pt x="12" y="452"/>
                </a:lnTo>
                <a:lnTo>
                  <a:pt x="12" y="447"/>
                </a:lnTo>
                <a:lnTo>
                  <a:pt x="12" y="441"/>
                </a:lnTo>
                <a:lnTo>
                  <a:pt x="12" y="436"/>
                </a:lnTo>
                <a:lnTo>
                  <a:pt x="12" y="430"/>
                </a:lnTo>
                <a:lnTo>
                  <a:pt x="12" y="424"/>
                </a:lnTo>
                <a:lnTo>
                  <a:pt x="12" y="419"/>
                </a:lnTo>
                <a:lnTo>
                  <a:pt x="12" y="412"/>
                </a:lnTo>
                <a:lnTo>
                  <a:pt x="18" y="407"/>
                </a:lnTo>
                <a:lnTo>
                  <a:pt x="18" y="401"/>
                </a:lnTo>
                <a:lnTo>
                  <a:pt x="18" y="395"/>
                </a:lnTo>
                <a:lnTo>
                  <a:pt x="18" y="390"/>
                </a:lnTo>
                <a:lnTo>
                  <a:pt x="18" y="384"/>
                </a:lnTo>
                <a:lnTo>
                  <a:pt x="18" y="379"/>
                </a:lnTo>
                <a:lnTo>
                  <a:pt x="18" y="372"/>
                </a:lnTo>
                <a:lnTo>
                  <a:pt x="18" y="367"/>
                </a:lnTo>
                <a:lnTo>
                  <a:pt x="18" y="361"/>
                </a:lnTo>
                <a:lnTo>
                  <a:pt x="18" y="355"/>
                </a:lnTo>
                <a:lnTo>
                  <a:pt x="24" y="355"/>
                </a:lnTo>
                <a:lnTo>
                  <a:pt x="24" y="349"/>
                </a:lnTo>
                <a:lnTo>
                  <a:pt x="24" y="344"/>
                </a:lnTo>
                <a:lnTo>
                  <a:pt x="24" y="338"/>
                </a:lnTo>
                <a:lnTo>
                  <a:pt x="24" y="327"/>
                </a:lnTo>
                <a:lnTo>
                  <a:pt x="24" y="321"/>
                </a:lnTo>
                <a:lnTo>
                  <a:pt x="24" y="315"/>
                </a:lnTo>
                <a:lnTo>
                  <a:pt x="24" y="309"/>
                </a:lnTo>
                <a:lnTo>
                  <a:pt x="30" y="309"/>
                </a:lnTo>
                <a:lnTo>
                  <a:pt x="30" y="304"/>
                </a:lnTo>
                <a:lnTo>
                  <a:pt x="30" y="297"/>
                </a:lnTo>
                <a:lnTo>
                  <a:pt x="30" y="292"/>
                </a:lnTo>
                <a:lnTo>
                  <a:pt x="30" y="287"/>
                </a:lnTo>
                <a:lnTo>
                  <a:pt x="30" y="280"/>
                </a:lnTo>
                <a:lnTo>
                  <a:pt x="30" y="275"/>
                </a:lnTo>
                <a:lnTo>
                  <a:pt x="30" y="269"/>
                </a:lnTo>
                <a:lnTo>
                  <a:pt x="30" y="264"/>
                </a:lnTo>
                <a:lnTo>
                  <a:pt x="30" y="257"/>
                </a:lnTo>
                <a:lnTo>
                  <a:pt x="36" y="252"/>
                </a:lnTo>
                <a:lnTo>
                  <a:pt x="36" y="247"/>
                </a:lnTo>
                <a:lnTo>
                  <a:pt x="36" y="240"/>
                </a:lnTo>
                <a:lnTo>
                  <a:pt x="36" y="235"/>
                </a:lnTo>
                <a:lnTo>
                  <a:pt x="36" y="229"/>
                </a:lnTo>
                <a:lnTo>
                  <a:pt x="36" y="223"/>
                </a:lnTo>
                <a:lnTo>
                  <a:pt x="36" y="217"/>
                </a:lnTo>
                <a:lnTo>
                  <a:pt x="36" y="212"/>
                </a:lnTo>
                <a:lnTo>
                  <a:pt x="36" y="207"/>
                </a:lnTo>
                <a:lnTo>
                  <a:pt x="42" y="207"/>
                </a:lnTo>
                <a:lnTo>
                  <a:pt x="42" y="200"/>
                </a:lnTo>
                <a:lnTo>
                  <a:pt x="42" y="195"/>
                </a:lnTo>
                <a:lnTo>
                  <a:pt x="42" y="189"/>
                </a:lnTo>
                <a:lnTo>
                  <a:pt x="42" y="183"/>
                </a:lnTo>
                <a:lnTo>
                  <a:pt x="42" y="177"/>
                </a:lnTo>
                <a:lnTo>
                  <a:pt x="42" y="172"/>
                </a:lnTo>
                <a:lnTo>
                  <a:pt x="42" y="160"/>
                </a:lnTo>
                <a:lnTo>
                  <a:pt x="42" y="155"/>
                </a:lnTo>
                <a:lnTo>
                  <a:pt x="42" y="149"/>
                </a:lnTo>
                <a:lnTo>
                  <a:pt x="48" y="143"/>
                </a:lnTo>
                <a:lnTo>
                  <a:pt x="48" y="137"/>
                </a:lnTo>
                <a:lnTo>
                  <a:pt x="48" y="132"/>
                </a:lnTo>
                <a:lnTo>
                  <a:pt x="48" y="125"/>
                </a:lnTo>
                <a:lnTo>
                  <a:pt x="48" y="120"/>
                </a:lnTo>
                <a:lnTo>
                  <a:pt x="48" y="115"/>
                </a:lnTo>
                <a:lnTo>
                  <a:pt x="48" y="103"/>
                </a:lnTo>
                <a:lnTo>
                  <a:pt x="53" y="92"/>
                </a:lnTo>
                <a:lnTo>
                  <a:pt x="53" y="85"/>
                </a:lnTo>
                <a:lnTo>
                  <a:pt x="53" y="80"/>
                </a:lnTo>
                <a:lnTo>
                  <a:pt x="53" y="74"/>
                </a:lnTo>
                <a:lnTo>
                  <a:pt x="53" y="68"/>
                </a:lnTo>
                <a:lnTo>
                  <a:pt x="53" y="63"/>
                </a:lnTo>
                <a:lnTo>
                  <a:pt x="53" y="51"/>
                </a:lnTo>
                <a:lnTo>
                  <a:pt x="53" y="45"/>
                </a:lnTo>
                <a:lnTo>
                  <a:pt x="60" y="40"/>
                </a:lnTo>
                <a:lnTo>
                  <a:pt x="60" y="34"/>
                </a:lnTo>
                <a:lnTo>
                  <a:pt x="60" y="28"/>
                </a:lnTo>
                <a:lnTo>
                  <a:pt x="60" y="23"/>
                </a:lnTo>
                <a:lnTo>
                  <a:pt x="60" y="17"/>
                </a:lnTo>
                <a:lnTo>
                  <a:pt x="60" y="11"/>
                </a:lnTo>
                <a:lnTo>
                  <a:pt x="60" y="5"/>
                </a:lnTo>
                <a:lnTo>
                  <a:pt x="60" y="0"/>
                </a:lnTo>
                <a:lnTo>
                  <a:pt x="84" y="5"/>
                </a:lnTo>
                <a:lnTo>
                  <a:pt x="89" y="5"/>
                </a:lnTo>
                <a:lnTo>
                  <a:pt x="95" y="5"/>
                </a:lnTo>
                <a:lnTo>
                  <a:pt x="102" y="5"/>
                </a:lnTo>
                <a:lnTo>
                  <a:pt x="107" y="5"/>
                </a:lnTo>
                <a:lnTo>
                  <a:pt x="113" y="5"/>
                </a:lnTo>
                <a:lnTo>
                  <a:pt x="120" y="5"/>
                </a:lnTo>
                <a:lnTo>
                  <a:pt x="125" y="5"/>
                </a:lnTo>
                <a:lnTo>
                  <a:pt x="131" y="5"/>
                </a:lnTo>
                <a:lnTo>
                  <a:pt x="136" y="5"/>
                </a:lnTo>
                <a:lnTo>
                  <a:pt x="143" y="5"/>
                </a:lnTo>
                <a:lnTo>
                  <a:pt x="149" y="5"/>
                </a:lnTo>
                <a:lnTo>
                  <a:pt x="154" y="5"/>
                </a:lnTo>
                <a:lnTo>
                  <a:pt x="161" y="5"/>
                </a:lnTo>
                <a:lnTo>
                  <a:pt x="167" y="5"/>
                </a:lnTo>
                <a:lnTo>
                  <a:pt x="161" y="5"/>
                </a:lnTo>
                <a:lnTo>
                  <a:pt x="161" y="11"/>
                </a:lnTo>
                <a:lnTo>
                  <a:pt x="154" y="11"/>
                </a:lnTo>
                <a:lnTo>
                  <a:pt x="149" y="11"/>
                </a:lnTo>
                <a:lnTo>
                  <a:pt x="149" y="17"/>
                </a:lnTo>
                <a:lnTo>
                  <a:pt x="149" y="11"/>
                </a:lnTo>
                <a:lnTo>
                  <a:pt x="149" y="17"/>
                </a:lnTo>
                <a:lnTo>
                  <a:pt x="154" y="17"/>
                </a:lnTo>
                <a:lnTo>
                  <a:pt x="149" y="17"/>
                </a:lnTo>
                <a:lnTo>
                  <a:pt x="149" y="23"/>
                </a:lnTo>
                <a:lnTo>
                  <a:pt x="154" y="23"/>
                </a:lnTo>
                <a:lnTo>
                  <a:pt x="161" y="23"/>
                </a:lnTo>
                <a:lnTo>
                  <a:pt x="161" y="17"/>
                </a:lnTo>
                <a:lnTo>
                  <a:pt x="167" y="17"/>
                </a:lnTo>
                <a:lnTo>
                  <a:pt x="161" y="17"/>
                </a:lnTo>
                <a:lnTo>
                  <a:pt x="161" y="23"/>
                </a:lnTo>
                <a:lnTo>
                  <a:pt x="167" y="23"/>
                </a:lnTo>
                <a:lnTo>
                  <a:pt x="167" y="28"/>
                </a:lnTo>
                <a:lnTo>
                  <a:pt x="172" y="28"/>
                </a:lnTo>
                <a:lnTo>
                  <a:pt x="172" y="34"/>
                </a:lnTo>
                <a:lnTo>
                  <a:pt x="178" y="34"/>
                </a:lnTo>
                <a:lnTo>
                  <a:pt x="172" y="34"/>
                </a:lnTo>
                <a:lnTo>
                  <a:pt x="172" y="40"/>
                </a:lnTo>
                <a:lnTo>
                  <a:pt x="172" y="45"/>
                </a:lnTo>
                <a:lnTo>
                  <a:pt x="178" y="45"/>
                </a:lnTo>
                <a:lnTo>
                  <a:pt x="178" y="51"/>
                </a:lnTo>
                <a:lnTo>
                  <a:pt x="185" y="51"/>
                </a:lnTo>
                <a:lnTo>
                  <a:pt x="190" y="51"/>
                </a:lnTo>
                <a:lnTo>
                  <a:pt x="196" y="51"/>
                </a:lnTo>
                <a:lnTo>
                  <a:pt x="196" y="45"/>
                </a:lnTo>
                <a:lnTo>
                  <a:pt x="196" y="51"/>
                </a:lnTo>
                <a:lnTo>
                  <a:pt x="203" y="51"/>
                </a:lnTo>
                <a:lnTo>
                  <a:pt x="203" y="57"/>
                </a:lnTo>
                <a:lnTo>
                  <a:pt x="208" y="57"/>
                </a:lnTo>
                <a:lnTo>
                  <a:pt x="208" y="63"/>
                </a:lnTo>
                <a:lnTo>
                  <a:pt x="208" y="57"/>
                </a:lnTo>
                <a:lnTo>
                  <a:pt x="214" y="57"/>
                </a:lnTo>
                <a:lnTo>
                  <a:pt x="214" y="51"/>
                </a:lnTo>
                <a:lnTo>
                  <a:pt x="214" y="57"/>
                </a:lnTo>
                <a:lnTo>
                  <a:pt x="214" y="51"/>
                </a:lnTo>
                <a:lnTo>
                  <a:pt x="220" y="51"/>
                </a:lnTo>
                <a:lnTo>
                  <a:pt x="220" y="57"/>
                </a:lnTo>
                <a:lnTo>
                  <a:pt x="226" y="57"/>
                </a:lnTo>
                <a:lnTo>
                  <a:pt x="226" y="63"/>
                </a:lnTo>
                <a:lnTo>
                  <a:pt x="232" y="63"/>
                </a:lnTo>
                <a:lnTo>
                  <a:pt x="232" y="68"/>
                </a:lnTo>
                <a:lnTo>
                  <a:pt x="232" y="74"/>
                </a:lnTo>
                <a:lnTo>
                  <a:pt x="232" y="68"/>
                </a:lnTo>
                <a:lnTo>
                  <a:pt x="238" y="68"/>
                </a:lnTo>
                <a:lnTo>
                  <a:pt x="238" y="74"/>
                </a:lnTo>
                <a:lnTo>
                  <a:pt x="232" y="74"/>
                </a:lnTo>
                <a:lnTo>
                  <a:pt x="232" y="80"/>
                </a:lnTo>
                <a:lnTo>
                  <a:pt x="232" y="85"/>
                </a:lnTo>
                <a:lnTo>
                  <a:pt x="226" y="85"/>
                </a:lnTo>
                <a:lnTo>
                  <a:pt x="232" y="85"/>
                </a:lnTo>
                <a:lnTo>
                  <a:pt x="232" y="92"/>
                </a:lnTo>
                <a:lnTo>
                  <a:pt x="238" y="92"/>
                </a:lnTo>
                <a:lnTo>
                  <a:pt x="244" y="92"/>
                </a:lnTo>
                <a:lnTo>
                  <a:pt x="244" y="97"/>
                </a:lnTo>
                <a:lnTo>
                  <a:pt x="250" y="97"/>
                </a:lnTo>
                <a:lnTo>
                  <a:pt x="250" y="103"/>
                </a:lnTo>
                <a:lnTo>
                  <a:pt x="256" y="103"/>
                </a:lnTo>
                <a:lnTo>
                  <a:pt x="261" y="103"/>
                </a:lnTo>
                <a:lnTo>
                  <a:pt x="268" y="103"/>
                </a:lnTo>
                <a:lnTo>
                  <a:pt x="274" y="103"/>
                </a:lnTo>
                <a:lnTo>
                  <a:pt x="274" y="108"/>
                </a:lnTo>
                <a:lnTo>
                  <a:pt x="279" y="108"/>
                </a:lnTo>
                <a:lnTo>
                  <a:pt x="279" y="103"/>
                </a:lnTo>
                <a:lnTo>
                  <a:pt x="286" y="103"/>
                </a:lnTo>
                <a:lnTo>
                  <a:pt x="292" y="97"/>
                </a:lnTo>
                <a:lnTo>
                  <a:pt x="292" y="103"/>
                </a:lnTo>
                <a:lnTo>
                  <a:pt x="286" y="103"/>
                </a:lnTo>
                <a:lnTo>
                  <a:pt x="292" y="103"/>
                </a:lnTo>
                <a:lnTo>
                  <a:pt x="292" y="108"/>
                </a:lnTo>
                <a:lnTo>
                  <a:pt x="286" y="108"/>
                </a:lnTo>
                <a:lnTo>
                  <a:pt x="286" y="115"/>
                </a:lnTo>
                <a:lnTo>
                  <a:pt x="279" y="115"/>
                </a:lnTo>
                <a:lnTo>
                  <a:pt x="279" y="120"/>
                </a:lnTo>
                <a:lnTo>
                  <a:pt x="279" y="125"/>
                </a:lnTo>
                <a:lnTo>
                  <a:pt x="279" y="132"/>
                </a:lnTo>
                <a:lnTo>
                  <a:pt x="279" y="137"/>
                </a:lnTo>
                <a:lnTo>
                  <a:pt x="274" y="137"/>
                </a:lnTo>
                <a:lnTo>
                  <a:pt x="274" y="143"/>
                </a:lnTo>
                <a:lnTo>
                  <a:pt x="279" y="137"/>
                </a:lnTo>
                <a:lnTo>
                  <a:pt x="286" y="137"/>
                </a:lnTo>
                <a:lnTo>
                  <a:pt x="286" y="132"/>
                </a:lnTo>
                <a:lnTo>
                  <a:pt x="292" y="132"/>
                </a:lnTo>
                <a:lnTo>
                  <a:pt x="292" y="137"/>
                </a:lnTo>
                <a:lnTo>
                  <a:pt x="297" y="137"/>
                </a:lnTo>
                <a:lnTo>
                  <a:pt x="297" y="132"/>
                </a:lnTo>
                <a:lnTo>
                  <a:pt x="297" y="137"/>
                </a:lnTo>
                <a:lnTo>
                  <a:pt x="303" y="137"/>
                </a:lnTo>
                <a:lnTo>
                  <a:pt x="303" y="132"/>
                </a:lnTo>
                <a:lnTo>
                  <a:pt x="310" y="132"/>
                </a:lnTo>
                <a:lnTo>
                  <a:pt x="310" y="137"/>
                </a:lnTo>
                <a:lnTo>
                  <a:pt x="315" y="143"/>
                </a:lnTo>
                <a:lnTo>
                  <a:pt x="321" y="143"/>
                </a:lnTo>
                <a:lnTo>
                  <a:pt x="328" y="143"/>
                </a:lnTo>
                <a:lnTo>
                  <a:pt x="333" y="143"/>
                </a:lnTo>
                <a:lnTo>
                  <a:pt x="339" y="143"/>
                </a:lnTo>
                <a:lnTo>
                  <a:pt x="339" y="137"/>
                </a:lnTo>
                <a:lnTo>
                  <a:pt x="339" y="143"/>
                </a:lnTo>
                <a:lnTo>
                  <a:pt x="344" y="143"/>
                </a:lnTo>
                <a:lnTo>
                  <a:pt x="344" y="137"/>
                </a:lnTo>
                <a:lnTo>
                  <a:pt x="344" y="132"/>
                </a:lnTo>
                <a:lnTo>
                  <a:pt x="351" y="132"/>
                </a:lnTo>
                <a:lnTo>
                  <a:pt x="357" y="132"/>
                </a:lnTo>
                <a:lnTo>
                  <a:pt x="357" y="125"/>
                </a:lnTo>
                <a:lnTo>
                  <a:pt x="362" y="125"/>
                </a:lnTo>
                <a:lnTo>
                  <a:pt x="362" y="120"/>
                </a:lnTo>
                <a:lnTo>
                  <a:pt x="369" y="120"/>
                </a:lnTo>
                <a:lnTo>
                  <a:pt x="369" y="115"/>
                </a:lnTo>
                <a:lnTo>
                  <a:pt x="369" y="108"/>
                </a:lnTo>
                <a:lnTo>
                  <a:pt x="369" y="103"/>
                </a:lnTo>
                <a:lnTo>
                  <a:pt x="375" y="103"/>
                </a:lnTo>
                <a:lnTo>
                  <a:pt x="375" y="97"/>
                </a:lnTo>
                <a:lnTo>
                  <a:pt x="380" y="97"/>
                </a:lnTo>
                <a:lnTo>
                  <a:pt x="380" y="103"/>
                </a:lnTo>
                <a:lnTo>
                  <a:pt x="380" y="108"/>
                </a:lnTo>
                <a:lnTo>
                  <a:pt x="380" y="115"/>
                </a:lnTo>
                <a:lnTo>
                  <a:pt x="380" y="120"/>
                </a:lnTo>
                <a:lnTo>
                  <a:pt x="380" y="125"/>
                </a:lnTo>
                <a:lnTo>
                  <a:pt x="375" y="132"/>
                </a:lnTo>
                <a:lnTo>
                  <a:pt x="375" y="137"/>
                </a:lnTo>
                <a:lnTo>
                  <a:pt x="375" y="143"/>
                </a:lnTo>
                <a:lnTo>
                  <a:pt x="375" y="149"/>
                </a:lnTo>
                <a:lnTo>
                  <a:pt x="375" y="155"/>
                </a:lnTo>
                <a:lnTo>
                  <a:pt x="375" y="160"/>
                </a:lnTo>
                <a:lnTo>
                  <a:pt x="380" y="160"/>
                </a:lnTo>
                <a:lnTo>
                  <a:pt x="380" y="165"/>
                </a:lnTo>
                <a:lnTo>
                  <a:pt x="380" y="172"/>
                </a:lnTo>
                <a:lnTo>
                  <a:pt x="380" y="177"/>
                </a:lnTo>
                <a:lnTo>
                  <a:pt x="380" y="189"/>
                </a:lnTo>
                <a:lnTo>
                  <a:pt x="380" y="195"/>
                </a:lnTo>
                <a:lnTo>
                  <a:pt x="380" y="200"/>
                </a:lnTo>
                <a:lnTo>
                  <a:pt x="380" y="207"/>
                </a:lnTo>
                <a:lnTo>
                  <a:pt x="380" y="212"/>
                </a:lnTo>
                <a:lnTo>
                  <a:pt x="380" y="217"/>
                </a:lnTo>
                <a:lnTo>
                  <a:pt x="386" y="217"/>
                </a:lnTo>
                <a:lnTo>
                  <a:pt x="393" y="217"/>
                </a:lnTo>
                <a:lnTo>
                  <a:pt x="398" y="217"/>
                </a:lnTo>
                <a:lnTo>
                  <a:pt x="404" y="217"/>
                </a:lnTo>
                <a:lnTo>
                  <a:pt x="411" y="217"/>
                </a:lnTo>
                <a:lnTo>
                  <a:pt x="416" y="217"/>
                </a:lnTo>
                <a:lnTo>
                  <a:pt x="422" y="217"/>
                </a:lnTo>
                <a:lnTo>
                  <a:pt x="434" y="217"/>
                </a:lnTo>
                <a:lnTo>
                  <a:pt x="440" y="217"/>
                </a:lnTo>
                <a:lnTo>
                  <a:pt x="446" y="217"/>
                </a:lnTo>
                <a:lnTo>
                  <a:pt x="458" y="223"/>
                </a:lnTo>
                <a:lnTo>
                  <a:pt x="464" y="223"/>
                </a:lnTo>
                <a:lnTo>
                  <a:pt x="470" y="223"/>
                </a:lnTo>
                <a:lnTo>
                  <a:pt x="476" y="223"/>
                </a:lnTo>
                <a:lnTo>
                  <a:pt x="482" y="223"/>
                </a:lnTo>
                <a:lnTo>
                  <a:pt x="487" y="223"/>
                </a:lnTo>
                <a:lnTo>
                  <a:pt x="494" y="223"/>
                </a:lnTo>
                <a:lnTo>
                  <a:pt x="500" y="223"/>
                </a:lnTo>
                <a:lnTo>
                  <a:pt x="505" y="223"/>
                </a:lnTo>
                <a:lnTo>
                  <a:pt x="512" y="223"/>
                </a:lnTo>
                <a:lnTo>
                  <a:pt x="518" y="223"/>
                </a:lnTo>
                <a:lnTo>
                  <a:pt x="523" y="223"/>
                </a:lnTo>
                <a:lnTo>
                  <a:pt x="529" y="223"/>
                </a:lnTo>
                <a:lnTo>
                  <a:pt x="536" y="223"/>
                </a:lnTo>
                <a:lnTo>
                  <a:pt x="541" y="223"/>
                </a:lnTo>
                <a:lnTo>
                  <a:pt x="547" y="223"/>
                </a:lnTo>
                <a:lnTo>
                  <a:pt x="554" y="223"/>
                </a:lnTo>
                <a:lnTo>
                  <a:pt x="559" y="223"/>
                </a:lnTo>
                <a:lnTo>
                  <a:pt x="565" y="223"/>
                </a:lnTo>
                <a:lnTo>
                  <a:pt x="570" y="223"/>
                </a:lnTo>
                <a:lnTo>
                  <a:pt x="583" y="223"/>
                </a:lnTo>
                <a:lnTo>
                  <a:pt x="588" y="223"/>
                </a:lnTo>
                <a:lnTo>
                  <a:pt x="595" y="223"/>
                </a:lnTo>
                <a:lnTo>
                  <a:pt x="601" y="223"/>
                </a:lnTo>
                <a:lnTo>
                  <a:pt x="606" y="223"/>
                </a:lnTo>
                <a:lnTo>
                  <a:pt x="612" y="223"/>
                </a:lnTo>
                <a:lnTo>
                  <a:pt x="619" y="223"/>
                </a:lnTo>
                <a:lnTo>
                  <a:pt x="624" y="223"/>
                </a:lnTo>
                <a:lnTo>
                  <a:pt x="630" y="223"/>
                </a:lnTo>
                <a:lnTo>
                  <a:pt x="630" y="229"/>
                </a:lnTo>
                <a:lnTo>
                  <a:pt x="637" y="229"/>
                </a:lnTo>
                <a:lnTo>
                  <a:pt x="637" y="223"/>
                </a:lnTo>
                <a:lnTo>
                  <a:pt x="637" y="217"/>
                </a:lnTo>
                <a:lnTo>
                  <a:pt x="642" y="217"/>
                </a:lnTo>
                <a:lnTo>
                  <a:pt x="648" y="217"/>
                </a:lnTo>
                <a:lnTo>
                  <a:pt x="654" y="217"/>
                </a:lnTo>
                <a:lnTo>
                  <a:pt x="660" y="217"/>
                </a:lnTo>
                <a:lnTo>
                  <a:pt x="660" y="223"/>
                </a:lnTo>
                <a:lnTo>
                  <a:pt x="666" y="223"/>
                </a:lnTo>
                <a:lnTo>
                  <a:pt x="666" y="229"/>
                </a:lnTo>
                <a:lnTo>
                  <a:pt x="672" y="229"/>
                </a:lnTo>
                <a:lnTo>
                  <a:pt x="672" y="235"/>
                </a:lnTo>
                <a:lnTo>
                  <a:pt x="672" y="240"/>
                </a:lnTo>
                <a:lnTo>
                  <a:pt x="678" y="240"/>
                </a:lnTo>
                <a:lnTo>
                  <a:pt x="678" y="247"/>
                </a:lnTo>
                <a:lnTo>
                  <a:pt x="684" y="247"/>
                </a:lnTo>
                <a:lnTo>
                  <a:pt x="690" y="247"/>
                </a:lnTo>
                <a:lnTo>
                  <a:pt x="684" y="252"/>
                </a:lnTo>
                <a:lnTo>
                  <a:pt x="690" y="252"/>
                </a:lnTo>
                <a:lnTo>
                  <a:pt x="690" y="257"/>
                </a:lnTo>
                <a:lnTo>
                  <a:pt x="690" y="264"/>
                </a:lnTo>
                <a:lnTo>
                  <a:pt x="695" y="264"/>
                </a:lnTo>
                <a:lnTo>
                  <a:pt x="695" y="269"/>
                </a:lnTo>
                <a:lnTo>
                  <a:pt x="702" y="269"/>
                </a:lnTo>
                <a:lnTo>
                  <a:pt x="702" y="275"/>
                </a:lnTo>
                <a:lnTo>
                  <a:pt x="702" y="280"/>
                </a:lnTo>
                <a:lnTo>
                  <a:pt x="702" y="287"/>
                </a:lnTo>
                <a:lnTo>
                  <a:pt x="695" y="287"/>
                </a:lnTo>
                <a:lnTo>
                  <a:pt x="695" y="292"/>
                </a:lnTo>
                <a:lnTo>
                  <a:pt x="702" y="292"/>
                </a:lnTo>
                <a:lnTo>
                  <a:pt x="695" y="292"/>
                </a:lnTo>
                <a:lnTo>
                  <a:pt x="702" y="292"/>
                </a:lnTo>
                <a:lnTo>
                  <a:pt x="708" y="292"/>
                </a:lnTo>
                <a:lnTo>
                  <a:pt x="713" y="292"/>
                </a:lnTo>
                <a:lnTo>
                  <a:pt x="720" y="292"/>
                </a:lnTo>
                <a:lnTo>
                  <a:pt x="726" y="292"/>
                </a:lnTo>
                <a:lnTo>
                  <a:pt x="731" y="292"/>
                </a:lnTo>
                <a:lnTo>
                  <a:pt x="737" y="292"/>
                </a:lnTo>
                <a:lnTo>
                  <a:pt x="744" y="292"/>
                </a:lnTo>
                <a:lnTo>
                  <a:pt x="749" y="292"/>
                </a:lnTo>
                <a:lnTo>
                  <a:pt x="749" y="297"/>
                </a:lnTo>
                <a:lnTo>
                  <a:pt x="749" y="304"/>
                </a:lnTo>
                <a:lnTo>
                  <a:pt x="749" y="309"/>
                </a:lnTo>
                <a:lnTo>
                  <a:pt x="755" y="309"/>
                </a:lnTo>
                <a:lnTo>
                  <a:pt x="755" y="315"/>
                </a:lnTo>
                <a:lnTo>
                  <a:pt x="762" y="315"/>
                </a:lnTo>
                <a:lnTo>
                  <a:pt x="767" y="315"/>
                </a:lnTo>
                <a:lnTo>
                  <a:pt x="773" y="315"/>
                </a:lnTo>
                <a:lnTo>
                  <a:pt x="773" y="321"/>
                </a:lnTo>
                <a:lnTo>
                  <a:pt x="778" y="321"/>
                </a:lnTo>
                <a:lnTo>
                  <a:pt x="778" y="327"/>
                </a:lnTo>
                <a:lnTo>
                  <a:pt x="778" y="332"/>
                </a:lnTo>
                <a:lnTo>
                  <a:pt x="778" y="338"/>
                </a:lnTo>
                <a:lnTo>
                  <a:pt x="778" y="344"/>
                </a:lnTo>
                <a:lnTo>
                  <a:pt x="778" y="349"/>
                </a:lnTo>
                <a:lnTo>
                  <a:pt x="778" y="355"/>
                </a:lnTo>
                <a:lnTo>
                  <a:pt x="773" y="355"/>
                </a:lnTo>
                <a:lnTo>
                  <a:pt x="767" y="355"/>
                </a:lnTo>
                <a:lnTo>
                  <a:pt x="767" y="361"/>
                </a:lnTo>
                <a:lnTo>
                  <a:pt x="762" y="361"/>
                </a:lnTo>
                <a:lnTo>
                  <a:pt x="755" y="361"/>
                </a:lnTo>
                <a:lnTo>
                  <a:pt x="749" y="361"/>
                </a:lnTo>
                <a:lnTo>
                  <a:pt x="749" y="367"/>
                </a:lnTo>
                <a:lnTo>
                  <a:pt x="749" y="372"/>
                </a:lnTo>
                <a:lnTo>
                  <a:pt x="744" y="372"/>
                </a:lnTo>
                <a:lnTo>
                  <a:pt x="737" y="372"/>
                </a:lnTo>
                <a:lnTo>
                  <a:pt x="737" y="379"/>
                </a:lnTo>
                <a:lnTo>
                  <a:pt x="737" y="384"/>
                </a:lnTo>
                <a:lnTo>
                  <a:pt x="737" y="390"/>
                </a:lnTo>
                <a:lnTo>
                  <a:pt x="731" y="390"/>
                </a:lnTo>
                <a:lnTo>
                  <a:pt x="731" y="395"/>
                </a:lnTo>
                <a:lnTo>
                  <a:pt x="731" y="401"/>
                </a:lnTo>
                <a:lnTo>
                  <a:pt x="731" y="407"/>
                </a:lnTo>
                <a:lnTo>
                  <a:pt x="731" y="419"/>
                </a:lnTo>
                <a:lnTo>
                  <a:pt x="731" y="424"/>
                </a:lnTo>
                <a:lnTo>
                  <a:pt x="731" y="430"/>
                </a:lnTo>
                <a:lnTo>
                  <a:pt x="726" y="430"/>
                </a:lnTo>
                <a:lnTo>
                  <a:pt x="720" y="430"/>
                </a:lnTo>
                <a:lnTo>
                  <a:pt x="720" y="436"/>
                </a:lnTo>
                <a:lnTo>
                  <a:pt x="720" y="441"/>
                </a:lnTo>
                <a:lnTo>
                  <a:pt x="720" y="447"/>
                </a:lnTo>
                <a:lnTo>
                  <a:pt x="720" y="452"/>
                </a:lnTo>
                <a:lnTo>
                  <a:pt x="713" y="452"/>
                </a:lnTo>
                <a:lnTo>
                  <a:pt x="708" y="452"/>
                </a:lnTo>
                <a:lnTo>
                  <a:pt x="702" y="452"/>
                </a:lnTo>
                <a:lnTo>
                  <a:pt x="695" y="452"/>
                </a:lnTo>
                <a:lnTo>
                  <a:pt x="695" y="459"/>
                </a:lnTo>
                <a:lnTo>
                  <a:pt x="695" y="464"/>
                </a:lnTo>
                <a:lnTo>
                  <a:pt x="695" y="470"/>
                </a:lnTo>
                <a:lnTo>
                  <a:pt x="690" y="470"/>
                </a:lnTo>
                <a:lnTo>
                  <a:pt x="678" y="470"/>
                </a:lnTo>
                <a:lnTo>
                  <a:pt x="672" y="470"/>
                </a:lnTo>
                <a:lnTo>
                  <a:pt x="666" y="470"/>
                </a:lnTo>
                <a:lnTo>
                  <a:pt x="666" y="476"/>
                </a:lnTo>
                <a:lnTo>
                  <a:pt x="666" y="482"/>
                </a:lnTo>
                <a:lnTo>
                  <a:pt x="660" y="482"/>
                </a:lnTo>
                <a:lnTo>
                  <a:pt x="654" y="482"/>
                </a:lnTo>
                <a:lnTo>
                  <a:pt x="648" y="482"/>
                </a:lnTo>
                <a:lnTo>
                  <a:pt x="648" y="487"/>
                </a:lnTo>
                <a:lnTo>
                  <a:pt x="642" y="487"/>
                </a:lnTo>
                <a:lnTo>
                  <a:pt x="637" y="487"/>
                </a:lnTo>
                <a:lnTo>
                  <a:pt x="637" y="493"/>
                </a:lnTo>
                <a:lnTo>
                  <a:pt x="637" y="499"/>
                </a:lnTo>
                <a:lnTo>
                  <a:pt x="630" y="499"/>
                </a:lnTo>
                <a:lnTo>
                  <a:pt x="630" y="504"/>
                </a:lnTo>
                <a:lnTo>
                  <a:pt x="630" y="510"/>
                </a:lnTo>
                <a:lnTo>
                  <a:pt x="637" y="510"/>
                </a:lnTo>
                <a:lnTo>
                  <a:pt x="637" y="516"/>
                </a:lnTo>
                <a:lnTo>
                  <a:pt x="642" y="516"/>
                </a:lnTo>
                <a:lnTo>
                  <a:pt x="642" y="522"/>
                </a:lnTo>
                <a:lnTo>
                  <a:pt x="637" y="522"/>
                </a:lnTo>
                <a:lnTo>
                  <a:pt x="630" y="527"/>
                </a:lnTo>
                <a:lnTo>
                  <a:pt x="630" y="534"/>
                </a:lnTo>
                <a:lnTo>
                  <a:pt x="624" y="534"/>
                </a:lnTo>
                <a:lnTo>
                  <a:pt x="619" y="534"/>
                </a:lnTo>
                <a:lnTo>
                  <a:pt x="619" y="527"/>
                </a:lnTo>
                <a:lnTo>
                  <a:pt x="612" y="527"/>
                </a:lnTo>
                <a:lnTo>
                  <a:pt x="612" y="534"/>
                </a:lnTo>
                <a:lnTo>
                  <a:pt x="612" y="539"/>
                </a:lnTo>
                <a:lnTo>
                  <a:pt x="606" y="539"/>
                </a:lnTo>
                <a:lnTo>
                  <a:pt x="606" y="544"/>
                </a:lnTo>
                <a:lnTo>
                  <a:pt x="601" y="544"/>
                </a:lnTo>
                <a:lnTo>
                  <a:pt x="601" y="539"/>
                </a:lnTo>
                <a:lnTo>
                  <a:pt x="595" y="539"/>
                </a:lnTo>
                <a:lnTo>
                  <a:pt x="595" y="534"/>
                </a:lnTo>
                <a:lnTo>
                  <a:pt x="595" y="539"/>
                </a:lnTo>
                <a:lnTo>
                  <a:pt x="588" y="539"/>
                </a:lnTo>
                <a:lnTo>
                  <a:pt x="588" y="544"/>
                </a:lnTo>
                <a:lnTo>
                  <a:pt x="595" y="544"/>
                </a:lnTo>
                <a:lnTo>
                  <a:pt x="595" y="551"/>
                </a:lnTo>
                <a:close/>
              </a:path>
            </a:pathLst>
          </a:cu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32" name="Freeform 24">
            <a:extLst>
              <a:ext uri="{FF2B5EF4-FFF2-40B4-BE49-F238E27FC236}">
                <a16:creationId xmlns:a16="http://schemas.microsoft.com/office/drawing/2014/main" id="{80B7DE17-51B4-4695-81F4-BBDC6F8F9F69}"/>
              </a:ext>
            </a:extLst>
          </p:cNvPr>
          <p:cNvSpPr>
            <a:spLocks/>
          </p:cNvSpPr>
          <p:nvPr/>
        </p:nvSpPr>
        <p:spPr bwMode="auto">
          <a:xfrm>
            <a:off x="4908550" y="2030413"/>
            <a:ext cx="1235075" cy="874713"/>
          </a:xfrm>
          <a:custGeom>
            <a:avLst/>
            <a:gdLst>
              <a:gd name="T0" fmla="*/ 565 w 778"/>
              <a:gd name="T1" fmla="*/ 510 h 551"/>
              <a:gd name="T2" fmla="*/ 529 w 778"/>
              <a:gd name="T3" fmla="*/ 487 h 551"/>
              <a:gd name="T4" fmla="*/ 476 w 778"/>
              <a:gd name="T5" fmla="*/ 487 h 551"/>
              <a:gd name="T6" fmla="*/ 422 w 778"/>
              <a:gd name="T7" fmla="*/ 487 h 551"/>
              <a:gd name="T8" fmla="*/ 380 w 778"/>
              <a:gd name="T9" fmla="*/ 493 h 551"/>
              <a:gd name="T10" fmla="*/ 362 w 778"/>
              <a:gd name="T11" fmla="*/ 534 h 551"/>
              <a:gd name="T12" fmla="*/ 321 w 778"/>
              <a:gd name="T13" fmla="*/ 544 h 551"/>
              <a:gd name="T14" fmla="*/ 274 w 778"/>
              <a:gd name="T15" fmla="*/ 539 h 551"/>
              <a:gd name="T16" fmla="*/ 214 w 778"/>
              <a:gd name="T17" fmla="*/ 539 h 551"/>
              <a:gd name="T18" fmla="*/ 149 w 778"/>
              <a:gd name="T19" fmla="*/ 539 h 551"/>
              <a:gd name="T20" fmla="*/ 89 w 778"/>
              <a:gd name="T21" fmla="*/ 539 h 551"/>
              <a:gd name="T22" fmla="*/ 36 w 778"/>
              <a:gd name="T23" fmla="*/ 534 h 551"/>
              <a:gd name="T24" fmla="*/ 6 w 778"/>
              <a:gd name="T25" fmla="*/ 516 h 551"/>
              <a:gd name="T26" fmla="*/ 6 w 778"/>
              <a:gd name="T27" fmla="*/ 464 h 551"/>
              <a:gd name="T28" fmla="*/ 12 w 778"/>
              <a:gd name="T29" fmla="*/ 419 h 551"/>
              <a:gd name="T30" fmla="*/ 18 w 778"/>
              <a:gd name="T31" fmla="*/ 367 h 551"/>
              <a:gd name="T32" fmla="*/ 24 w 778"/>
              <a:gd name="T33" fmla="*/ 315 h 551"/>
              <a:gd name="T34" fmla="*/ 30 w 778"/>
              <a:gd name="T35" fmla="*/ 269 h 551"/>
              <a:gd name="T36" fmla="*/ 36 w 778"/>
              <a:gd name="T37" fmla="*/ 217 h 551"/>
              <a:gd name="T38" fmla="*/ 42 w 778"/>
              <a:gd name="T39" fmla="*/ 172 h 551"/>
              <a:gd name="T40" fmla="*/ 48 w 778"/>
              <a:gd name="T41" fmla="*/ 115 h 551"/>
              <a:gd name="T42" fmla="*/ 53 w 778"/>
              <a:gd name="T43" fmla="*/ 45 h 551"/>
              <a:gd name="T44" fmla="*/ 84 w 778"/>
              <a:gd name="T45" fmla="*/ 5 h 551"/>
              <a:gd name="T46" fmla="*/ 136 w 778"/>
              <a:gd name="T47" fmla="*/ 5 h 551"/>
              <a:gd name="T48" fmla="*/ 149 w 778"/>
              <a:gd name="T49" fmla="*/ 11 h 551"/>
              <a:gd name="T50" fmla="*/ 161 w 778"/>
              <a:gd name="T51" fmla="*/ 17 h 551"/>
              <a:gd name="T52" fmla="*/ 172 w 778"/>
              <a:gd name="T53" fmla="*/ 34 h 551"/>
              <a:gd name="T54" fmla="*/ 196 w 778"/>
              <a:gd name="T55" fmla="*/ 51 h 551"/>
              <a:gd name="T56" fmla="*/ 214 w 778"/>
              <a:gd name="T57" fmla="*/ 51 h 551"/>
              <a:gd name="T58" fmla="*/ 238 w 778"/>
              <a:gd name="T59" fmla="*/ 68 h 551"/>
              <a:gd name="T60" fmla="*/ 244 w 778"/>
              <a:gd name="T61" fmla="*/ 92 h 551"/>
              <a:gd name="T62" fmla="*/ 279 w 778"/>
              <a:gd name="T63" fmla="*/ 108 h 551"/>
              <a:gd name="T64" fmla="*/ 286 w 778"/>
              <a:gd name="T65" fmla="*/ 115 h 551"/>
              <a:gd name="T66" fmla="*/ 286 w 778"/>
              <a:gd name="T67" fmla="*/ 137 h 551"/>
              <a:gd name="T68" fmla="*/ 310 w 778"/>
              <a:gd name="T69" fmla="*/ 132 h 551"/>
              <a:gd name="T70" fmla="*/ 344 w 778"/>
              <a:gd name="T71" fmla="*/ 143 h 551"/>
              <a:gd name="T72" fmla="*/ 369 w 778"/>
              <a:gd name="T73" fmla="*/ 115 h 551"/>
              <a:gd name="T74" fmla="*/ 380 w 778"/>
              <a:gd name="T75" fmla="*/ 120 h 551"/>
              <a:gd name="T76" fmla="*/ 380 w 778"/>
              <a:gd name="T77" fmla="*/ 165 h 551"/>
              <a:gd name="T78" fmla="*/ 386 w 778"/>
              <a:gd name="T79" fmla="*/ 217 h 551"/>
              <a:gd name="T80" fmla="*/ 446 w 778"/>
              <a:gd name="T81" fmla="*/ 217 h 551"/>
              <a:gd name="T82" fmla="*/ 505 w 778"/>
              <a:gd name="T83" fmla="*/ 223 h 551"/>
              <a:gd name="T84" fmla="*/ 559 w 778"/>
              <a:gd name="T85" fmla="*/ 223 h 551"/>
              <a:gd name="T86" fmla="*/ 619 w 778"/>
              <a:gd name="T87" fmla="*/ 223 h 551"/>
              <a:gd name="T88" fmla="*/ 654 w 778"/>
              <a:gd name="T89" fmla="*/ 217 h 551"/>
              <a:gd name="T90" fmla="*/ 678 w 778"/>
              <a:gd name="T91" fmla="*/ 247 h 551"/>
              <a:gd name="T92" fmla="*/ 702 w 778"/>
              <a:gd name="T93" fmla="*/ 269 h 551"/>
              <a:gd name="T94" fmla="*/ 708 w 778"/>
              <a:gd name="T95" fmla="*/ 292 h 551"/>
              <a:gd name="T96" fmla="*/ 749 w 778"/>
              <a:gd name="T97" fmla="*/ 304 h 551"/>
              <a:gd name="T98" fmla="*/ 778 w 778"/>
              <a:gd name="T99" fmla="*/ 327 h 551"/>
              <a:gd name="T100" fmla="*/ 762 w 778"/>
              <a:gd name="T101" fmla="*/ 361 h 551"/>
              <a:gd name="T102" fmla="*/ 737 w 778"/>
              <a:gd name="T103" fmla="*/ 390 h 551"/>
              <a:gd name="T104" fmla="*/ 720 w 778"/>
              <a:gd name="T105" fmla="*/ 430 h 551"/>
              <a:gd name="T106" fmla="*/ 695 w 778"/>
              <a:gd name="T107" fmla="*/ 459 h 551"/>
              <a:gd name="T108" fmla="*/ 660 w 778"/>
              <a:gd name="T109" fmla="*/ 482 h 551"/>
              <a:gd name="T110" fmla="*/ 630 w 778"/>
              <a:gd name="T111" fmla="*/ 504 h 551"/>
              <a:gd name="T112" fmla="*/ 624 w 778"/>
              <a:gd name="T113" fmla="*/ 534 h 551"/>
              <a:gd name="T114" fmla="*/ 601 w 778"/>
              <a:gd name="T115" fmla="*/ 539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78" h="551">
                <a:moveTo>
                  <a:pt x="595" y="551"/>
                </a:moveTo>
                <a:lnTo>
                  <a:pt x="588" y="551"/>
                </a:lnTo>
                <a:lnTo>
                  <a:pt x="583" y="544"/>
                </a:lnTo>
                <a:lnTo>
                  <a:pt x="577" y="544"/>
                </a:lnTo>
                <a:lnTo>
                  <a:pt x="565" y="544"/>
                </a:lnTo>
                <a:lnTo>
                  <a:pt x="565" y="539"/>
                </a:lnTo>
                <a:lnTo>
                  <a:pt x="565" y="527"/>
                </a:lnTo>
                <a:lnTo>
                  <a:pt x="565" y="522"/>
                </a:lnTo>
                <a:lnTo>
                  <a:pt x="565" y="510"/>
                </a:lnTo>
                <a:lnTo>
                  <a:pt x="565" y="499"/>
                </a:lnTo>
                <a:lnTo>
                  <a:pt x="559" y="499"/>
                </a:lnTo>
                <a:lnTo>
                  <a:pt x="554" y="499"/>
                </a:lnTo>
                <a:lnTo>
                  <a:pt x="547" y="499"/>
                </a:lnTo>
                <a:lnTo>
                  <a:pt x="541" y="499"/>
                </a:lnTo>
                <a:lnTo>
                  <a:pt x="536" y="499"/>
                </a:lnTo>
                <a:lnTo>
                  <a:pt x="536" y="493"/>
                </a:lnTo>
                <a:lnTo>
                  <a:pt x="536" y="487"/>
                </a:lnTo>
                <a:lnTo>
                  <a:pt x="529" y="487"/>
                </a:lnTo>
                <a:lnTo>
                  <a:pt x="523" y="487"/>
                </a:lnTo>
                <a:lnTo>
                  <a:pt x="518" y="487"/>
                </a:lnTo>
                <a:lnTo>
                  <a:pt x="512" y="487"/>
                </a:lnTo>
                <a:lnTo>
                  <a:pt x="505" y="487"/>
                </a:lnTo>
                <a:lnTo>
                  <a:pt x="500" y="487"/>
                </a:lnTo>
                <a:lnTo>
                  <a:pt x="494" y="487"/>
                </a:lnTo>
                <a:lnTo>
                  <a:pt x="487" y="487"/>
                </a:lnTo>
                <a:lnTo>
                  <a:pt x="482" y="487"/>
                </a:lnTo>
                <a:lnTo>
                  <a:pt x="476" y="487"/>
                </a:lnTo>
                <a:lnTo>
                  <a:pt x="470" y="487"/>
                </a:lnTo>
                <a:lnTo>
                  <a:pt x="464" y="487"/>
                </a:lnTo>
                <a:lnTo>
                  <a:pt x="458" y="487"/>
                </a:lnTo>
                <a:lnTo>
                  <a:pt x="452" y="487"/>
                </a:lnTo>
                <a:lnTo>
                  <a:pt x="446" y="487"/>
                </a:lnTo>
                <a:lnTo>
                  <a:pt x="440" y="487"/>
                </a:lnTo>
                <a:lnTo>
                  <a:pt x="434" y="487"/>
                </a:lnTo>
                <a:lnTo>
                  <a:pt x="429" y="487"/>
                </a:lnTo>
                <a:lnTo>
                  <a:pt x="422" y="487"/>
                </a:lnTo>
                <a:lnTo>
                  <a:pt x="416" y="482"/>
                </a:lnTo>
                <a:lnTo>
                  <a:pt x="411" y="482"/>
                </a:lnTo>
                <a:lnTo>
                  <a:pt x="404" y="482"/>
                </a:lnTo>
                <a:lnTo>
                  <a:pt x="398" y="482"/>
                </a:lnTo>
                <a:lnTo>
                  <a:pt x="393" y="482"/>
                </a:lnTo>
                <a:lnTo>
                  <a:pt x="386" y="482"/>
                </a:lnTo>
                <a:lnTo>
                  <a:pt x="380" y="482"/>
                </a:lnTo>
                <a:lnTo>
                  <a:pt x="380" y="487"/>
                </a:lnTo>
                <a:lnTo>
                  <a:pt x="380" y="493"/>
                </a:lnTo>
                <a:lnTo>
                  <a:pt x="380" y="499"/>
                </a:lnTo>
                <a:lnTo>
                  <a:pt x="380" y="504"/>
                </a:lnTo>
                <a:lnTo>
                  <a:pt x="375" y="504"/>
                </a:lnTo>
                <a:lnTo>
                  <a:pt x="369" y="504"/>
                </a:lnTo>
                <a:lnTo>
                  <a:pt x="362" y="504"/>
                </a:lnTo>
                <a:lnTo>
                  <a:pt x="362" y="516"/>
                </a:lnTo>
                <a:lnTo>
                  <a:pt x="362" y="522"/>
                </a:lnTo>
                <a:lnTo>
                  <a:pt x="362" y="527"/>
                </a:lnTo>
                <a:lnTo>
                  <a:pt x="362" y="534"/>
                </a:lnTo>
                <a:lnTo>
                  <a:pt x="362" y="539"/>
                </a:lnTo>
                <a:lnTo>
                  <a:pt x="362" y="544"/>
                </a:lnTo>
                <a:lnTo>
                  <a:pt x="357" y="544"/>
                </a:lnTo>
                <a:lnTo>
                  <a:pt x="351" y="544"/>
                </a:lnTo>
                <a:lnTo>
                  <a:pt x="344" y="544"/>
                </a:lnTo>
                <a:lnTo>
                  <a:pt x="339" y="544"/>
                </a:lnTo>
                <a:lnTo>
                  <a:pt x="333" y="544"/>
                </a:lnTo>
                <a:lnTo>
                  <a:pt x="328" y="544"/>
                </a:lnTo>
                <a:lnTo>
                  <a:pt x="321" y="544"/>
                </a:lnTo>
                <a:lnTo>
                  <a:pt x="315" y="544"/>
                </a:lnTo>
                <a:lnTo>
                  <a:pt x="310" y="544"/>
                </a:lnTo>
                <a:lnTo>
                  <a:pt x="303" y="544"/>
                </a:lnTo>
                <a:lnTo>
                  <a:pt x="297" y="544"/>
                </a:lnTo>
                <a:lnTo>
                  <a:pt x="297" y="539"/>
                </a:lnTo>
                <a:lnTo>
                  <a:pt x="292" y="539"/>
                </a:lnTo>
                <a:lnTo>
                  <a:pt x="286" y="539"/>
                </a:lnTo>
                <a:lnTo>
                  <a:pt x="279" y="539"/>
                </a:lnTo>
                <a:lnTo>
                  <a:pt x="274" y="539"/>
                </a:lnTo>
                <a:lnTo>
                  <a:pt x="268" y="539"/>
                </a:lnTo>
                <a:lnTo>
                  <a:pt x="256" y="539"/>
                </a:lnTo>
                <a:lnTo>
                  <a:pt x="250" y="539"/>
                </a:lnTo>
                <a:lnTo>
                  <a:pt x="244" y="539"/>
                </a:lnTo>
                <a:lnTo>
                  <a:pt x="238" y="539"/>
                </a:lnTo>
                <a:lnTo>
                  <a:pt x="232" y="539"/>
                </a:lnTo>
                <a:lnTo>
                  <a:pt x="226" y="539"/>
                </a:lnTo>
                <a:lnTo>
                  <a:pt x="220" y="539"/>
                </a:lnTo>
                <a:lnTo>
                  <a:pt x="214" y="539"/>
                </a:lnTo>
                <a:lnTo>
                  <a:pt x="208" y="539"/>
                </a:lnTo>
                <a:lnTo>
                  <a:pt x="203" y="539"/>
                </a:lnTo>
                <a:lnTo>
                  <a:pt x="196" y="539"/>
                </a:lnTo>
                <a:lnTo>
                  <a:pt x="185" y="539"/>
                </a:lnTo>
                <a:lnTo>
                  <a:pt x="178" y="539"/>
                </a:lnTo>
                <a:lnTo>
                  <a:pt x="167" y="539"/>
                </a:lnTo>
                <a:lnTo>
                  <a:pt x="161" y="539"/>
                </a:lnTo>
                <a:lnTo>
                  <a:pt x="154" y="539"/>
                </a:lnTo>
                <a:lnTo>
                  <a:pt x="149" y="539"/>
                </a:lnTo>
                <a:lnTo>
                  <a:pt x="143" y="539"/>
                </a:lnTo>
                <a:lnTo>
                  <a:pt x="136" y="539"/>
                </a:lnTo>
                <a:lnTo>
                  <a:pt x="131" y="539"/>
                </a:lnTo>
                <a:lnTo>
                  <a:pt x="125" y="539"/>
                </a:lnTo>
                <a:lnTo>
                  <a:pt x="120" y="539"/>
                </a:lnTo>
                <a:lnTo>
                  <a:pt x="113" y="539"/>
                </a:lnTo>
                <a:lnTo>
                  <a:pt x="107" y="539"/>
                </a:lnTo>
                <a:lnTo>
                  <a:pt x="95" y="539"/>
                </a:lnTo>
                <a:lnTo>
                  <a:pt x="89" y="539"/>
                </a:lnTo>
                <a:lnTo>
                  <a:pt x="89" y="534"/>
                </a:lnTo>
                <a:lnTo>
                  <a:pt x="84" y="534"/>
                </a:lnTo>
                <a:lnTo>
                  <a:pt x="78" y="534"/>
                </a:lnTo>
                <a:lnTo>
                  <a:pt x="71" y="534"/>
                </a:lnTo>
                <a:lnTo>
                  <a:pt x="66" y="534"/>
                </a:lnTo>
                <a:lnTo>
                  <a:pt x="60" y="534"/>
                </a:lnTo>
                <a:lnTo>
                  <a:pt x="48" y="534"/>
                </a:lnTo>
                <a:lnTo>
                  <a:pt x="42" y="534"/>
                </a:lnTo>
                <a:lnTo>
                  <a:pt x="36" y="534"/>
                </a:lnTo>
                <a:lnTo>
                  <a:pt x="30" y="534"/>
                </a:lnTo>
                <a:lnTo>
                  <a:pt x="24" y="534"/>
                </a:lnTo>
                <a:lnTo>
                  <a:pt x="18" y="534"/>
                </a:lnTo>
                <a:lnTo>
                  <a:pt x="12" y="534"/>
                </a:lnTo>
                <a:lnTo>
                  <a:pt x="6" y="534"/>
                </a:lnTo>
                <a:lnTo>
                  <a:pt x="0" y="534"/>
                </a:lnTo>
                <a:lnTo>
                  <a:pt x="0" y="527"/>
                </a:lnTo>
                <a:lnTo>
                  <a:pt x="6" y="522"/>
                </a:lnTo>
                <a:lnTo>
                  <a:pt x="6" y="516"/>
                </a:lnTo>
                <a:lnTo>
                  <a:pt x="6" y="510"/>
                </a:lnTo>
                <a:lnTo>
                  <a:pt x="6" y="504"/>
                </a:lnTo>
                <a:lnTo>
                  <a:pt x="6" y="499"/>
                </a:lnTo>
                <a:lnTo>
                  <a:pt x="6" y="493"/>
                </a:lnTo>
                <a:lnTo>
                  <a:pt x="6" y="487"/>
                </a:lnTo>
                <a:lnTo>
                  <a:pt x="6" y="482"/>
                </a:lnTo>
                <a:lnTo>
                  <a:pt x="6" y="476"/>
                </a:lnTo>
                <a:lnTo>
                  <a:pt x="6" y="470"/>
                </a:lnTo>
                <a:lnTo>
                  <a:pt x="6" y="464"/>
                </a:lnTo>
                <a:lnTo>
                  <a:pt x="12" y="464"/>
                </a:lnTo>
                <a:lnTo>
                  <a:pt x="12" y="459"/>
                </a:lnTo>
                <a:lnTo>
                  <a:pt x="12" y="452"/>
                </a:lnTo>
                <a:lnTo>
                  <a:pt x="12" y="447"/>
                </a:lnTo>
                <a:lnTo>
                  <a:pt x="12" y="441"/>
                </a:lnTo>
                <a:lnTo>
                  <a:pt x="12" y="436"/>
                </a:lnTo>
                <a:lnTo>
                  <a:pt x="12" y="430"/>
                </a:lnTo>
                <a:lnTo>
                  <a:pt x="12" y="424"/>
                </a:lnTo>
                <a:lnTo>
                  <a:pt x="12" y="419"/>
                </a:lnTo>
                <a:lnTo>
                  <a:pt x="12" y="412"/>
                </a:lnTo>
                <a:lnTo>
                  <a:pt x="18" y="407"/>
                </a:lnTo>
                <a:lnTo>
                  <a:pt x="18" y="401"/>
                </a:lnTo>
                <a:lnTo>
                  <a:pt x="18" y="395"/>
                </a:lnTo>
                <a:lnTo>
                  <a:pt x="18" y="390"/>
                </a:lnTo>
                <a:lnTo>
                  <a:pt x="18" y="384"/>
                </a:lnTo>
                <a:lnTo>
                  <a:pt x="18" y="379"/>
                </a:lnTo>
                <a:lnTo>
                  <a:pt x="18" y="372"/>
                </a:lnTo>
                <a:lnTo>
                  <a:pt x="18" y="367"/>
                </a:lnTo>
                <a:lnTo>
                  <a:pt x="18" y="361"/>
                </a:lnTo>
                <a:lnTo>
                  <a:pt x="18" y="355"/>
                </a:lnTo>
                <a:lnTo>
                  <a:pt x="24" y="355"/>
                </a:lnTo>
                <a:lnTo>
                  <a:pt x="24" y="349"/>
                </a:lnTo>
                <a:lnTo>
                  <a:pt x="24" y="344"/>
                </a:lnTo>
                <a:lnTo>
                  <a:pt x="24" y="338"/>
                </a:lnTo>
                <a:lnTo>
                  <a:pt x="24" y="327"/>
                </a:lnTo>
                <a:lnTo>
                  <a:pt x="24" y="321"/>
                </a:lnTo>
                <a:lnTo>
                  <a:pt x="24" y="315"/>
                </a:lnTo>
                <a:lnTo>
                  <a:pt x="24" y="309"/>
                </a:lnTo>
                <a:lnTo>
                  <a:pt x="30" y="309"/>
                </a:lnTo>
                <a:lnTo>
                  <a:pt x="30" y="304"/>
                </a:lnTo>
                <a:lnTo>
                  <a:pt x="30" y="297"/>
                </a:lnTo>
                <a:lnTo>
                  <a:pt x="30" y="292"/>
                </a:lnTo>
                <a:lnTo>
                  <a:pt x="30" y="287"/>
                </a:lnTo>
                <a:lnTo>
                  <a:pt x="30" y="280"/>
                </a:lnTo>
                <a:lnTo>
                  <a:pt x="30" y="275"/>
                </a:lnTo>
                <a:lnTo>
                  <a:pt x="30" y="269"/>
                </a:lnTo>
                <a:lnTo>
                  <a:pt x="30" y="264"/>
                </a:lnTo>
                <a:lnTo>
                  <a:pt x="30" y="257"/>
                </a:lnTo>
                <a:lnTo>
                  <a:pt x="36" y="252"/>
                </a:lnTo>
                <a:lnTo>
                  <a:pt x="36" y="247"/>
                </a:lnTo>
                <a:lnTo>
                  <a:pt x="36" y="240"/>
                </a:lnTo>
                <a:lnTo>
                  <a:pt x="36" y="235"/>
                </a:lnTo>
                <a:lnTo>
                  <a:pt x="36" y="229"/>
                </a:lnTo>
                <a:lnTo>
                  <a:pt x="36" y="223"/>
                </a:lnTo>
                <a:lnTo>
                  <a:pt x="36" y="217"/>
                </a:lnTo>
                <a:lnTo>
                  <a:pt x="36" y="212"/>
                </a:lnTo>
                <a:lnTo>
                  <a:pt x="36" y="207"/>
                </a:lnTo>
                <a:lnTo>
                  <a:pt x="42" y="207"/>
                </a:lnTo>
                <a:lnTo>
                  <a:pt x="42" y="200"/>
                </a:lnTo>
                <a:lnTo>
                  <a:pt x="42" y="195"/>
                </a:lnTo>
                <a:lnTo>
                  <a:pt x="42" y="189"/>
                </a:lnTo>
                <a:lnTo>
                  <a:pt x="42" y="183"/>
                </a:lnTo>
                <a:lnTo>
                  <a:pt x="42" y="177"/>
                </a:lnTo>
                <a:lnTo>
                  <a:pt x="42" y="172"/>
                </a:lnTo>
                <a:lnTo>
                  <a:pt x="42" y="160"/>
                </a:lnTo>
                <a:lnTo>
                  <a:pt x="42" y="155"/>
                </a:lnTo>
                <a:lnTo>
                  <a:pt x="42" y="149"/>
                </a:lnTo>
                <a:lnTo>
                  <a:pt x="48" y="143"/>
                </a:lnTo>
                <a:lnTo>
                  <a:pt x="48" y="137"/>
                </a:lnTo>
                <a:lnTo>
                  <a:pt x="48" y="132"/>
                </a:lnTo>
                <a:lnTo>
                  <a:pt x="48" y="125"/>
                </a:lnTo>
                <a:lnTo>
                  <a:pt x="48" y="120"/>
                </a:lnTo>
                <a:lnTo>
                  <a:pt x="48" y="115"/>
                </a:lnTo>
                <a:lnTo>
                  <a:pt x="48" y="103"/>
                </a:lnTo>
                <a:lnTo>
                  <a:pt x="53" y="92"/>
                </a:lnTo>
                <a:lnTo>
                  <a:pt x="53" y="85"/>
                </a:lnTo>
                <a:lnTo>
                  <a:pt x="53" y="80"/>
                </a:lnTo>
                <a:lnTo>
                  <a:pt x="53" y="74"/>
                </a:lnTo>
                <a:lnTo>
                  <a:pt x="53" y="68"/>
                </a:lnTo>
                <a:lnTo>
                  <a:pt x="53" y="63"/>
                </a:lnTo>
                <a:lnTo>
                  <a:pt x="53" y="51"/>
                </a:lnTo>
                <a:lnTo>
                  <a:pt x="53" y="45"/>
                </a:lnTo>
                <a:lnTo>
                  <a:pt x="60" y="40"/>
                </a:lnTo>
                <a:lnTo>
                  <a:pt x="60" y="34"/>
                </a:lnTo>
                <a:lnTo>
                  <a:pt x="60" y="28"/>
                </a:lnTo>
                <a:lnTo>
                  <a:pt x="60" y="23"/>
                </a:lnTo>
                <a:lnTo>
                  <a:pt x="60" y="17"/>
                </a:lnTo>
                <a:lnTo>
                  <a:pt x="60" y="11"/>
                </a:lnTo>
                <a:lnTo>
                  <a:pt x="60" y="5"/>
                </a:lnTo>
                <a:lnTo>
                  <a:pt x="60" y="0"/>
                </a:lnTo>
                <a:lnTo>
                  <a:pt x="84" y="5"/>
                </a:lnTo>
                <a:lnTo>
                  <a:pt x="89" y="5"/>
                </a:lnTo>
                <a:lnTo>
                  <a:pt x="95" y="5"/>
                </a:lnTo>
                <a:lnTo>
                  <a:pt x="102" y="5"/>
                </a:lnTo>
                <a:lnTo>
                  <a:pt x="107" y="5"/>
                </a:lnTo>
                <a:lnTo>
                  <a:pt x="113" y="5"/>
                </a:lnTo>
                <a:lnTo>
                  <a:pt x="120" y="5"/>
                </a:lnTo>
                <a:lnTo>
                  <a:pt x="125" y="5"/>
                </a:lnTo>
                <a:lnTo>
                  <a:pt x="131" y="5"/>
                </a:lnTo>
                <a:lnTo>
                  <a:pt x="136" y="5"/>
                </a:lnTo>
                <a:lnTo>
                  <a:pt x="143" y="5"/>
                </a:lnTo>
                <a:lnTo>
                  <a:pt x="149" y="5"/>
                </a:lnTo>
                <a:lnTo>
                  <a:pt x="154" y="5"/>
                </a:lnTo>
                <a:lnTo>
                  <a:pt x="161" y="5"/>
                </a:lnTo>
                <a:lnTo>
                  <a:pt x="167" y="5"/>
                </a:lnTo>
                <a:lnTo>
                  <a:pt x="161" y="5"/>
                </a:lnTo>
                <a:lnTo>
                  <a:pt x="161" y="11"/>
                </a:lnTo>
                <a:lnTo>
                  <a:pt x="154" y="11"/>
                </a:lnTo>
                <a:lnTo>
                  <a:pt x="149" y="11"/>
                </a:lnTo>
                <a:lnTo>
                  <a:pt x="149" y="17"/>
                </a:lnTo>
                <a:lnTo>
                  <a:pt x="149" y="11"/>
                </a:lnTo>
                <a:lnTo>
                  <a:pt x="149" y="17"/>
                </a:lnTo>
                <a:lnTo>
                  <a:pt x="154" y="17"/>
                </a:lnTo>
                <a:lnTo>
                  <a:pt x="149" y="17"/>
                </a:lnTo>
                <a:lnTo>
                  <a:pt x="149" y="23"/>
                </a:lnTo>
                <a:lnTo>
                  <a:pt x="154" y="23"/>
                </a:lnTo>
                <a:lnTo>
                  <a:pt x="161" y="23"/>
                </a:lnTo>
                <a:lnTo>
                  <a:pt x="161" y="17"/>
                </a:lnTo>
                <a:lnTo>
                  <a:pt x="167" y="17"/>
                </a:lnTo>
                <a:lnTo>
                  <a:pt x="161" y="17"/>
                </a:lnTo>
                <a:lnTo>
                  <a:pt x="161" y="23"/>
                </a:lnTo>
                <a:lnTo>
                  <a:pt x="167" y="23"/>
                </a:lnTo>
                <a:lnTo>
                  <a:pt x="167" y="28"/>
                </a:lnTo>
                <a:lnTo>
                  <a:pt x="172" y="28"/>
                </a:lnTo>
                <a:lnTo>
                  <a:pt x="172" y="34"/>
                </a:lnTo>
                <a:lnTo>
                  <a:pt x="178" y="34"/>
                </a:lnTo>
                <a:lnTo>
                  <a:pt x="172" y="34"/>
                </a:lnTo>
                <a:lnTo>
                  <a:pt x="172" y="40"/>
                </a:lnTo>
                <a:lnTo>
                  <a:pt x="172" y="45"/>
                </a:lnTo>
                <a:lnTo>
                  <a:pt x="178" y="45"/>
                </a:lnTo>
                <a:lnTo>
                  <a:pt x="178" y="51"/>
                </a:lnTo>
                <a:lnTo>
                  <a:pt x="185" y="51"/>
                </a:lnTo>
                <a:lnTo>
                  <a:pt x="190" y="51"/>
                </a:lnTo>
                <a:lnTo>
                  <a:pt x="196" y="51"/>
                </a:lnTo>
                <a:lnTo>
                  <a:pt x="196" y="45"/>
                </a:lnTo>
                <a:lnTo>
                  <a:pt x="196" y="51"/>
                </a:lnTo>
                <a:lnTo>
                  <a:pt x="203" y="51"/>
                </a:lnTo>
                <a:lnTo>
                  <a:pt x="203" y="57"/>
                </a:lnTo>
                <a:lnTo>
                  <a:pt x="208" y="57"/>
                </a:lnTo>
                <a:lnTo>
                  <a:pt x="208" y="63"/>
                </a:lnTo>
                <a:lnTo>
                  <a:pt x="208" y="57"/>
                </a:lnTo>
                <a:lnTo>
                  <a:pt x="214" y="57"/>
                </a:lnTo>
                <a:lnTo>
                  <a:pt x="214" y="51"/>
                </a:lnTo>
                <a:lnTo>
                  <a:pt x="214" y="57"/>
                </a:lnTo>
                <a:lnTo>
                  <a:pt x="214" y="51"/>
                </a:lnTo>
                <a:lnTo>
                  <a:pt x="220" y="51"/>
                </a:lnTo>
                <a:lnTo>
                  <a:pt x="220" y="57"/>
                </a:lnTo>
                <a:lnTo>
                  <a:pt x="226" y="57"/>
                </a:lnTo>
                <a:lnTo>
                  <a:pt x="226" y="63"/>
                </a:lnTo>
                <a:lnTo>
                  <a:pt x="232" y="63"/>
                </a:lnTo>
                <a:lnTo>
                  <a:pt x="232" y="68"/>
                </a:lnTo>
                <a:lnTo>
                  <a:pt x="232" y="74"/>
                </a:lnTo>
                <a:lnTo>
                  <a:pt x="232" y="68"/>
                </a:lnTo>
                <a:lnTo>
                  <a:pt x="238" y="68"/>
                </a:lnTo>
                <a:lnTo>
                  <a:pt x="238" y="74"/>
                </a:lnTo>
                <a:lnTo>
                  <a:pt x="232" y="74"/>
                </a:lnTo>
                <a:lnTo>
                  <a:pt x="232" y="80"/>
                </a:lnTo>
                <a:lnTo>
                  <a:pt x="232" y="85"/>
                </a:lnTo>
                <a:lnTo>
                  <a:pt x="226" y="85"/>
                </a:lnTo>
                <a:lnTo>
                  <a:pt x="232" y="85"/>
                </a:lnTo>
                <a:lnTo>
                  <a:pt x="232" y="92"/>
                </a:lnTo>
                <a:lnTo>
                  <a:pt x="238" y="92"/>
                </a:lnTo>
                <a:lnTo>
                  <a:pt x="244" y="92"/>
                </a:lnTo>
                <a:lnTo>
                  <a:pt x="244" y="97"/>
                </a:lnTo>
                <a:lnTo>
                  <a:pt x="250" y="97"/>
                </a:lnTo>
                <a:lnTo>
                  <a:pt x="250" y="103"/>
                </a:lnTo>
                <a:lnTo>
                  <a:pt x="256" y="103"/>
                </a:lnTo>
                <a:lnTo>
                  <a:pt x="261" y="103"/>
                </a:lnTo>
                <a:lnTo>
                  <a:pt x="268" y="103"/>
                </a:lnTo>
                <a:lnTo>
                  <a:pt x="274" y="103"/>
                </a:lnTo>
                <a:lnTo>
                  <a:pt x="274" y="108"/>
                </a:lnTo>
                <a:lnTo>
                  <a:pt x="279" y="108"/>
                </a:lnTo>
                <a:lnTo>
                  <a:pt x="279" y="103"/>
                </a:lnTo>
                <a:lnTo>
                  <a:pt x="286" y="103"/>
                </a:lnTo>
                <a:lnTo>
                  <a:pt x="292" y="97"/>
                </a:lnTo>
                <a:lnTo>
                  <a:pt x="292" y="103"/>
                </a:lnTo>
                <a:lnTo>
                  <a:pt x="286" y="103"/>
                </a:lnTo>
                <a:lnTo>
                  <a:pt x="292" y="103"/>
                </a:lnTo>
                <a:lnTo>
                  <a:pt x="292" y="108"/>
                </a:lnTo>
                <a:lnTo>
                  <a:pt x="286" y="108"/>
                </a:lnTo>
                <a:lnTo>
                  <a:pt x="286" y="115"/>
                </a:lnTo>
                <a:lnTo>
                  <a:pt x="279" y="115"/>
                </a:lnTo>
                <a:lnTo>
                  <a:pt x="279" y="120"/>
                </a:lnTo>
                <a:lnTo>
                  <a:pt x="279" y="125"/>
                </a:lnTo>
                <a:lnTo>
                  <a:pt x="279" y="132"/>
                </a:lnTo>
                <a:lnTo>
                  <a:pt x="279" y="137"/>
                </a:lnTo>
                <a:lnTo>
                  <a:pt x="274" y="137"/>
                </a:lnTo>
                <a:lnTo>
                  <a:pt x="274" y="143"/>
                </a:lnTo>
                <a:lnTo>
                  <a:pt x="279" y="137"/>
                </a:lnTo>
                <a:lnTo>
                  <a:pt x="286" y="137"/>
                </a:lnTo>
                <a:lnTo>
                  <a:pt x="286" y="132"/>
                </a:lnTo>
                <a:lnTo>
                  <a:pt x="292" y="132"/>
                </a:lnTo>
                <a:lnTo>
                  <a:pt x="292" y="137"/>
                </a:lnTo>
                <a:lnTo>
                  <a:pt x="297" y="137"/>
                </a:lnTo>
                <a:lnTo>
                  <a:pt x="297" y="132"/>
                </a:lnTo>
                <a:lnTo>
                  <a:pt x="297" y="137"/>
                </a:lnTo>
                <a:lnTo>
                  <a:pt x="303" y="137"/>
                </a:lnTo>
                <a:lnTo>
                  <a:pt x="303" y="132"/>
                </a:lnTo>
                <a:lnTo>
                  <a:pt x="310" y="132"/>
                </a:lnTo>
                <a:lnTo>
                  <a:pt x="310" y="137"/>
                </a:lnTo>
                <a:lnTo>
                  <a:pt x="315" y="143"/>
                </a:lnTo>
                <a:lnTo>
                  <a:pt x="321" y="143"/>
                </a:lnTo>
                <a:lnTo>
                  <a:pt x="328" y="143"/>
                </a:lnTo>
                <a:lnTo>
                  <a:pt x="333" y="143"/>
                </a:lnTo>
                <a:lnTo>
                  <a:pt x="339" y="143"/>
                </a:lnTo>
                <a:lnTo>
                  <a:pt x="339" y="137"/>
                </a:lnTo>
                <a:lnTo>
                  <a:pt x="339" y="143"/>
                </a:lnTo>
                <a:lnTo>
                  <a:pt x="344" y="143"/>
                </a:lnTo>
                <a:lnTo>
                  <a:pt x="344" y="137"/>
                </a:lnTo>
                <a:lnTo>
                  <a:pt x="344" y="132"/>
                </a:lnTo>
                <a:lnTo>
                  <a:pt x="351" y="132"/>
                </a:lnTo>
                <a:lnTo>
                  <a:pt x="357" y="132"/>
                </a:lnTo>
                <a:lnTo>
                  <a:pt x="357" y="125"/>
                </a:lnTo>
                <a:lnTo>
                  <a:pt x="362" y="125"/>
                </a:lnTo>
                <a:lnTo>
                  <a:pt x="362" y="120"/>
                </a:lnTo>
                <a:lnTo>
                  <a:pt x="369" y="120"/>
                </a:lnTo>
                <a:lnTo>
                  <a:pt x="369" y="115"/>
                </a:lnTo>
                <a:lnTo>
                  <a:pt x="369" y="108"/>
                </a:lnTo>
                <a:lnTo>
                  <a:pt x="369" y="103"/>
                </a:lnTo>
                <a:lnTo>
                  <a:pt x="375" y="103"/>
                </a:lnTo>
                <a:lnTo>
                  <a:pt x="375" y="97"/>
                </a:lnTo>
                <a:lnTo>
                  <a:pt x="380" y="97"/>
                </a:lnTo>
                <a:lnTo>
                  <a:pt x="380" y="103"/>
                </a:lnTo>
                <a:lnTo>
                  <a:pt x="380" y="108"/>
                </a:lnTo>
                <a:lnTo>
                  <a:pt x="380" y="115"/>
                </a:lnTo>
                <a:lnTo>
                  <a:pt x="380" y="120"/>
                </a:lnTo>
                <a:lnTo>
                  <a:pt x="380" y="125"/>
                </a:lnTo>
                <a:lnTo>
                  <a:pt x="375" y="132"/>
                </a:lnTo>
                <a:lnTo>
                  <a:pt x="375" y="137"/>
                </a:lnTo>
                <a:lnTo>
                  <a:pt x="375" y="143"/>
                </a:lnTo>
                <a:lnTo>
                  <a:pt x="375" y="149"/>
                </a:lnTo>
                <a:lnTo>
                  <a:pt x="375" y="155"/>
                </a:lnTo>
                <a:lnTo>
                  <a:pt x="375" y="160"/>
                </a:lnTo>
                <a:lnTo>
                  <a:pt x="380" y="160"/>
                </a:lnTo>
                <a:lnTo>
                  <a:pt x="380" y="165"/>
                </a:lnTo>
                <a:lnTo>
                  <a:pt x="380" y="172"/>
                </a:lnTo>
                <a:lnTo>
                  <a:pt x="380" y="177"/>
                </a:lnTo>
                <a:lnTo>
                  <a:pt x="380" y="189"/>
                </a:lnTo>
                <a:lnTo>
                  <a:pt x="380" y="195"/>
                </a:lnTo>
                <a:lnTo>
                  <a:pt x="380" y="200"/>
                </a:lnTo>
                <a:lnTo>
                  <a:pt x="380" y="207"/>
                </a:lnTo>
                <a:lnTo>
                  <a:pt x="380" y="212"/>
                </a:lnTo>
                <a:lnTo>
                  <a:pt x="380" y="217"/>
                </a:lnTo>
                <a:lnTo>
                  <a:pt x="386" y="217"/>
                </a:lnTo>
                <a:lnTo>
                  <a:pt x="393" y="217"/>
                </a:lnTo>
                <a:lnTo>
                  <a:pt x="398" y="217"/>
                </a:lnTo>
                <a:lnTo>
                  <a:pt x="404" y="217"/>
                </a:lnTo>
                <a:lnTo>
                  <a:pt x="411" y="217"/>
                </a:lnTo>
                <a:lnTo>
                  <a:pt x="416" y="217"/>
                </a:lnTo>
                <a:lnTo>
                  <a:pt x="422" y="217"/>
                </a:lnTo>
                <a:lnTo>
                  <a:pt x="434" y="217"/>
                </a:lnTo>
                <a:lnTo>
                  <a:pt x="440" y="217"/>
                </a:lnTo>
                <a:lnTo>
                  <a:pt x="446" y="217"/>
                </a:lnTo>
                <a:lnTo>
                  <a:pt x="458" y="223"/>
                </a:lnTo>
                <a:lnTo>
                  <a:pt x="464" y="223"/>
                </a:lnTo>
                <a:lnTo>
                  <a:pt x="470" y="223"/>
                </a:lnTo>
                <a:lnTo>
                  <a:pt x="476" y="223"/>
                </a:lnTo>
                <a:lnTo>
                  <a:pt x="482" y="223"/>
                </a:lnTo>
                <a:lnTo>
                  <a:pt x="487" y="223"/>
                </a:lnTo>
                <a:lnTo>
                  <a:pt x="494" y="223"/>
                </a:lnTo>
                <a:lnTo>
                  <a:pt x="500" y="223"/>
                </a:lnTo>
                <a:lnTo>
                  <a:pt x="505" y="223"/>
                </a:lnTo>
                <a:lnTo>
                  <a:pt x="512" y="223"/>
                </a:lnTo>
                <a:lnTo>
                  <a:pt x="518" y="223"/>
                </a:lnTo>
                <a:lnTo>
                  <a:pt x="523" y="223"/>
                </a:lnTo>
                <a:lnTo>
                  <a:pt x="529" y="223"/>
                </a:lnTo>
                <a:lnTo>
                  <a:pt x="536" y="223"/>
                </a:lnTo>
                <a:lnTo>
                  <a:pt x="541" y="223"/>
                </a:lnTo>
                <a:lnTo>
                  <a:pt x="547" y="223"/>
                </a:lnTo>
                <a:lnTo>
                  <a:pt x="554" y="223"/>
                </a:lnTo>
                <a:lnTo>
                  <a:pt x="559" y="223"/>
                </a:lnTo>
                <a:lnTo>
                  <a:pt x="565" y="223"/>
                </a:lnTo>
                <a:lnTo>
                  <a:pt x="570" y="223"/>
                </a:lnTo>
                <a:lnTo>
                  <a:pt x="583" y="223"/>
                </a:lnTo>
                <a:lnTo>
                  <a:pt x="588" y="223"/>
                </a:lnTo>
                <a:lnTo>
                  <a:pt x="595" y="223"/>
                </a:lnTo>
                <a:lnTo>
                  <a:pt x="601" y="223"/>
                </a:lnTo>
                <a:lnTo>
                  <a:pt x="606" y="223"/>
                </a:lnTo>
                <a:lnTo>
                  <a:pt x="612" y="223"/>
                </a:lnTo>
                <a:lnTo>
                  <a:pt x="619" y="223"/>
                </a:lnTo>
                <a:lnTo>
                  <a:pt x="624" y="223"/>
                </a:lnTo>
                <a:lnTo>
                  <a:pt x="630" y="223"/>
                </a:lnTo>
                <a:lnTo>
                  <a:pt x="630" y="229"/>
                </a:lnTo>
                <a:lnTo>
                  <a:pt x="637" y="229"/>
                </a:lnTo>
                <a:lnTo>
                  <a:pt x="637" y="223"/>
                </a:lnTo>
                <a:lnTo>
                  <a:pt x="637" y="217"/>
                </a:lnTo>
                <a:lnTo>
                  <a:pt x="642" y="217"/>
                </a:lnTo>
                <a:lnTo>
                  <a:pt x="648" y="217"/>
                </a:lnTo>
                <a:lnTo>
                  <a:pt x="654" y="217"/>
                </a:lnTo>
                <a:lnTo>
                  <a:pt x="660" y="217"/>
                </a:lnTo>
                <a:lnTo>
                  <a:pt x="660" y="223"/>
                </a:lnTo>
                <a:lnTo>
                  <a:pt x="666" y="223"/>
                </a:lnTo>
                <a:lnTo>
                  <a:pt x="666" y="229"/>
                </a:lnTo>
                <a:lnTo>
                  <a:pt x="672" y="229"/>
                </a:lnTo>
                <a:lnTo>
                  <a:pt x="672" y="235"/>
                </a:lnTo>
                <a:lnTo>
                  <a:pt x="672" y="240"/>
                </a:lnTo>
                <a:lnTo>
                  <a:pt x="678" y="240"/>
                </a:lnTo>
                <a:lnTo>
                  <a:pt x="678" y="247"/>
                </a:lnTo>
                <a:lnTo>
                  <a:pt x="684" y="247"/>
                </a:lnTo>
                <a:lnTo>
                  <a:pt x="690" y="247"/>
                </a:lnTo>
                <a:lnTo>
                  <a:pt x="684" y="252"/>
                </a:lnTo>
                <a:lnTo>
                  <a:pt x="690" y="252"/>
                </a:lnTo>
                <a:lnTo>
                  <a:pt x="690" y="257"/>
                </a:lnTo>
                <a:lnTo>
                  <a:pt x="690" y="264"/>
                </a:lnTo>
                <a:lnTo>
                  <a:pt x="695" y="264"/>
                </a:lnTo>
                <a:lnTo>
                  <a:pt x="695" y="269"/>
                </a:lnTo>
                <a:lnTo>
                  <a:pt x="702" y="269"/>
                </a:lnTo>
                <a:lnTo>
                  <a:pt x="702" y="275"/>
                </a:lnTo>
                <a:lnTo>
                  <a:pt x="702" y="280"/>
                </a:lnTo>
                <a:lnTo>
                  <a:pt x="702" y="287"/>
                </a:lnTo>
                <a:lnTo>
                  <a:pt x="695" y="287"/>
                </a:lnTo>
                <a:lnTo>
                  <a:pt x="695" y="292"/>
                </a:lnTo>
                <a:lnTo>
                  <a:pt x="702" y="292"/>
                </a:lnTo>
                <a:lnTo>
                  <a:pt x="695" y="292"/>
                </a:lnTo>
                <a:lnTo>
                  <a:pt x="702" y="292"/>
                </a:lnTo>
                <a:lnTo>
                  <a:pt x="708" y="292"/>
                </a:lnTo>
                <a:lnTo>
                  <a:pt x="713" y="292"/>
                </a:lnTo>
                <a:lnTo>
                  <a:pt x="720" y="292"/>
                </a:lnTo>
                <a:lnTo>
                  <a:pt x="726" y="292"/>
                </a:lnTo>
                <a:lnTo>
                  <a:pt x="731" y="292"/>
                </a:lnTo>
                <a:lnTo>
                  <a:pt x="737" y="292"/>
                </a:lnTo>
                <a:lnTo>
                  <a:pt x="744" y="292"/>
                </a:lnTo>
                <a:lnTo>
                  <a:pt x="749" y="292"/>
                </a:lnTo>
                <a:lnTo>
                  <a:pt x="749" y="297"/>
                </a:lnTo>
                <a:lnTo>
                  <a:pt x="749" y="304"/>
                </a:lnTo>
                <a:lnTo>
                  <a:pt x="749" y="309"/>
                </a:lnTo>
                <a:lnTo>
                  <a:pt x="755" y="309"/>
                </a:lnTo>
                <a:lnTo>
                  <a:pt x="755" y="315"/>
                </a:lnTo>
                <a:lnTo>
                  <a:pt x="762" y="315"/>
                </a:lnTo>
                <a:lnTo>
                  <a:pt x="767" y="315"/>
                </a:lnTo>
                <a:lnTo>
                  <a:pt x="773" y="315"/>
                </a:lnTo>
                <a:lnTo>
                  <a:pt x="773" y="321"/>
                </a:lnTo>
                <a:lnTo>
                  <a:pt x="778" y="321"/>
                </a:lnTo>
                <a:lnTo>
                  <a:pt x="778" y="327"/>
                </a:lnTo>
                <a:lnTo>
                  <a:pt x="778" y="332"/>
                </a:lnTo>
                <a:lnTo>
                  <a:pt x="778" y="338"/>
                </a:lnTo>
                <a:lnTo>
                  <a:pt x="778" y="344"/>
                </a:lnTo>
                <a:lnTo>
                  <a:pt x="778" y="349"/>
                </a:lnTo>
                <a:lnTo>
                  <a:pt x="778" y="355"/>
                </a:lnTo>
                <a:lnTo>
                  <a:pt x="773" y="355"/>
                </a:lnTo>
                <a:lnTo>
                  <a:pt x="767" y="355"/>
                </a:lnTo>
                <a:lnTo>
                  <a:pt x="767" y="361"/>
                </a:lnTo>
                <a:lnTo>
                  <a:pt x="762" y="361"/>
                </a:lnTo>
                <a:lnTo>
                  <a:pt x="755" y="361"/>
                </a:lnTo>
                <a:lnTo>
                  <a:pt x="749" y="361"/>
                </a:lnTo>
                <a:lnTo>
                  <a:pt x="749" y="367"/>
                </a:lnTo>
                <a:lnTo>
                  <a:pt x="749" y="372"/>
                </a:lnTo>
                <a:lnTo>
                  <a:pt x="744" y="372"/>
                </a:lnTo>
                <a:lnTo>
                  <a:pt x="737" y="372"/>
                </a:lnTo>
                <a:lnTo>
                  <a:pt x="737" y="379"/>
                </a:lnTo>
                <a:lnTo>
                  <a:pt x="737" y="384"/>
                </a:lnTo>
                <a:lnTo>
                  <a:pt x="737" y="390"/>
                </a:lnTo>
                <a:lnTo>
                  <a:pt x="731" y="390"/>
                </a:lnTo>
                <a:lnTo>
                  <a:pt x="731" y="395"/>
                </a:lnTo>
                <a:lnTo>
                  <a:pt x="731" y="401"/>
                </a:lnTo>
                <a:lnTo>
                  <a:pt x="731" y="407"/>
                </a:lnTo>
                <a:lnTo>
                  <a:pt x="731" y="419"/>
                </a:lnTo>
                <a:lnTo>
                  <a:pt x="731" y="424"/>
                </a:lnTo>
                <a:lnTo>
                  <a:pt x="731" y="430"/>
                </a:lnTo>
                <a:lnTo>
                  <a:pt x="726" y="430"/>
                </a:lnTo>
                <a:lnTo>
                  <a:pt x="720" y="430"/>
                </a:lnTo>
                <a:lnTo>
                  <a:pt x="720" y="436"/>
                </a:lnTo>
                <a:lnTo>
                  <a:pt x="720" y="441"/>
                </a:lnTo>
                <a:lnTo>
                  <a:pt x="720" y="447"/>
                </a:lnTo>
                <a:lnTo>
                  <a:pt x="720" y="452"/>
                </a:lnTo>
                <a:lnTo>
                  <a:pt x="713" y="452"/>
                </a:lnTo>
                <a:lnTo>
                  <a:pt x="708" y="452"/>
                </a:lnTo>
                <a:lnTo>
                  <a:pt x="702" y="452"/>
                </a:lnTo>
                <a:lnTo>
                  <a:pt x="695" y="452"/>
                </a:lnTo>
                <a:lnTo>
                  <a:pt x="695" y="459"/>
                </a:lnTo>
                <a:lnTo>
                  <a:pt x="695" y="464"/>
                </a:lnTo>
                <a:lnTo>
                  <a:pt x="695" y="470"/>
                </a:lnTo>
                <a:lnTo>
                  <a:pt x="690" y="470"/>
                </a:lnTo>
                <a:lnTo>
                  <a:pt x="678" y="470"/>
                </a:lnTo>
                <a:lnTo>
                  <a:pt x="672" y="470"/>
                </a:lnTo>
                <a:lnTo>
                  <a:pt x="666" y="470"/>
                </a:lnTo>
                <a:lnTo>
                  <a:pt x="666" y="476"/>
                </a:lnTo>
                <a:lnTo>
                  <a:pt x="666" y="482"/>
                </a:lnTo>
                <a:lnTo>
                  <a:pt x="660" y="482"/>
                </a:lnTo>
                <a:lnTo>
                  <a:pt x="654" y="482"/>
                </a:lnTo>
                <a:lnTo>
                  <a:pt x="648" y="482"/>
                </a:lnTo>
                <a:lnTo>
                  <a:pt x="648" y="487"/>
                </a:lnTo>
                <a:lnTo>
                  <a:pt x="642" y="487"/>
                </a:lnTo>
                <a:lnTo>
                  <a:pt x="637" y="487"/>
                </a:lnTo>
                <a:lnTo>
                  <a:pt x="637" y="493"/>
                </a:lnTo>
                <a:lnTo>
                  <a:pt x="637" y="499"/>
                </a:lnTo>
                <a:lnTo>
                  <a:pt x="630" y="499"/>
                </a:lnTo>
                <a:lnTo>
                  <a:pt x="630" y="504"/>
                </a:lnTo>
                <a:lnTo>
                  <a:pt x="630" y="510"/>
                </a:lnTo>
                <a:lnTo>
                  <a:pt x="637" y="510"/>
                </a:lnTo>
                <a:lnTo>
                  <a:pt x="637" y="516"/>
                </a:lnTo>
                <a:lnTo>
                  <a:pt x="642" y="516"/>
                </a:lnTo>
                <a:lnTo>
                  <a:pt x="642" y="522"/>
                </a:lnTo>
                <a:lnTo>
                  <a:pt x="637" y="522"/>
                </a:lnTo>
                <a:lnTo>
                  <a:pt x="630" y="527"/>
                </a:lnTo>
                <a:lnTo>
                  <a:pt x="630" y="534"/>
                </a:lnTo>
                <a:lnTo>
                  <a:pt x="624" y="534"/>
                </a:lnTo>
                <a:lnTo>
                  <a:pt x="619" y="534"/>
                </a:lnTo>
                <a:lnTo>
                  <a:pt x="619" y="527"/>
                </a:lnTo>
                <a:lnTo>
                  <a:pt x="612" y="527"/>
                </a:lnTo>
                <a:lnTo>
                  <a:pt x="612" y="534"/>
                </a:lnTo>
                <a:lnTo>
                  <a:pt x="612" y="539"/>
                </a:lnTo>
                <a:lnTo>
                  <a:pt x="606" y="539"/>
                </a:lnTo>
                <a:lnTo>
                  <a:pt x="606" y="544"/>
                </a:lnTo>
                <a:lnTo>
                  <a:pt x="601" y="544"/>
                </a:lnTo>
                <a:lnTo>
                  <a:pt x="601" y="539"/>
                </a:lnTo>
                <a:lnTo>
                  <a:pt x="595" y="539"/>
                </a:lnTo>
                <a:lnTo>
                  <a:pt x="595" y="534"/>
                </a:lnTo>
                <a:lnTo>
                  <a:pt x="595" y="539"/>
                </a:lnTo>
                <a:lnTo>
                  <a:pt x="588" y="539"/>
                </a:lnTo>
                <a:lnTo>
                  <a:pt x="588" y="544"/>
                </a:lnTo>
                <a:lnTo>
                  <a:pt x="595" y="544"/>
                </a:lnTo>
                <a:lnTo>
                  <a:pt x="595" y="551"/>
                </a:lnTo>
              </a:path>
            </a:pathLst>
          </a:custGeom>
          <a:noFill/>
          <a:ln w="6350"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33" name="Freeform 25">
            <a:extLst>
              <a:ext uri="{FF2B5EF4-FFF2-40B4-BE49-F238E27FC236}">
                <a16:creationId xmlns:a16="http://schemas.microsoft.com/office/drawing/2014/main" id="{A88F27BF-C3D0-4426-AE3F-2A51C9AA5631}"/>
              </a:ext>
            </a:extLst>
          </p:cNvPr>
          <p:cNvSpPr>
            <a:spLocks/>
          </p:cNvSpPr>
          <p:nvPr/>
        </p:nvSpPr>
        <p:spPr bwMode="auto">
          <a:xfrm>
            <a:off x="4975225" y="1301750"/>
            <a:ext cx="933450" cy="954088"/>
          </a:xfrm>
          <a:custGeom>
            <a:avLst/>
            <a:gdLst>
              <a:gd name="T0" fmla="*/ 338 w 588"/>
              <a:gd name="T1" fmla="*/ 521 h 601"/>
              <a:gd name="T2" fmla="*/ 333 w 588"/>
              <a:gd name="T3" fmla="*/ 561 h 601"/>
              <a:gd name="T4" fmla="*/ 315 w 588"/>
              <a:gd name="T5" fmla="*/ 591 h 601"/>
              <a:gd name="T6" fmla="*/ 291 w 588"/>
              <a:gd name="T7" fmla="*/ 601 h 601"/>
              <a:gd name="T8" fmla="*/ 255 w 588"/>
              <a:gd name="T9" fmla="*/ 596 h 601"/>
              <a:gd name="T10" fmla="*/ 232 w 588"/>
              <a:gd name="T11" fmla="*/ 601 h 601"/>
              <a:gd name="T12" fmla="*/ 244 w 588"/>
              <a:gd name="T13" fmla="*/ 567 h 601"/>
              <a:gd name="T14" fmla="*/ 237 w 588"/>
              <a:gd name="T15" fmla="*/ 567 h 601"/>
              <a:gd name="T16" fmla="*/ 202 w 588"/>
              <a:gd name="T17" fmla="*/ 556 h 601"/>
              <a:gd name="T18" fmla="*/ 190 w 588"/>
              <a:gd name="T19" fmla="*/ 533 h 601"/>
              <a:gd name="T20" fmla="*/ 184 w 588"/>
              <a:gd name="T21" fmla="*/ 516 h 601"/>
              <a:gd name="T22" fmla="*/ 166 w 588"/>
              <a:gd name="T23" fmla="*/ 521 h 601"/>
              <a:gd name="T24" fmla="*/ 143 w 588"/>
              <a:gd name="T25" fmla="*/ 509 h 601"/>
              <a:gd name="T26" fmla="*/ 130 w 588"/>
              <a:gd name="T27" fmla="*/ 487 h 601"/>
              <a:gd name="T28" fmla="*/ 112 w 588"/>
              <a:gd name="T29" fmla="*/ 481 h 601"/>
              <a:gd name="T30" fmla="*/ 112 w 588"/>
              <a:gd name="T31" fmla="*/ 469 h 601"/>
              <a:gd name="T32" fmla="*/ 94 w 588"/>
              <a:gd name="T33" fmla="*/ 464 h 601"/>
              <a:gd name="T34" fmla="*/ 47 w 588"/>
              <a:gd name="T35" fmla="*/ 464 h 601"/>
              <a:gd name="T36" fmla="*/ 24 w 588"/>
              <a:gd name="T37" fmla="*/ 419 h 601"/>
              <a:gd name="T38" fmla="*/ 29 w 588"/>
              <a:gd name="T39" fmla="*/ 379 h 601"/>
              <a:gd name="T40" fmla="*/ 36 w 588"/>
              <a:gd name="T41" fmla="*/ 337 h 601"/>
              <a:gd name="T42" fmla="*/ 36 w 588"/>
              <a:gd name="T43" fmla="*/ 292 h 601"/>
              <a:gd name="T44" fmla="*/ 42 w 588"/>
              <a:gd name="T45" fmla="*/ 247 h 601"/>
              <a:gd name="T46" fmla="*/ 47 w 588"/>
              <a:gd name="T47" fmla="*/ 200 h 601"/>
              <a:gd name="T48" fmla="*/ 53 w 588"/>
              <a:gd name="T49" fmla="*/ 160 h 601"/>
              <a:gd name="T50" fmla="*/ 60 w 588"/>
              <a:gd name="T51" fmla="*/ 115 h 601"/>
              <a:gd name="T52" fmla="*/ 65 w 588"/>
              <a:gd name="T53" fmla="*/ 74 h 601"/>
              <a:gd name="T54" fmla="*/ 36 w 588"/>
              <a:gd name="T55" fmla="*/ 57 h 601"/>
              <a:gd name="T56" fmla="*/ 18 w 588"/>
              <a:gd name="T57" fmla="*/ 28 h 601"/>
              <a:gd name="T58" fmla="*/ 0 w 588"/>
              <a:gd name="T59" fmla="*/ 0 h 601"/>
              <a:gd name="T60" fmla="*/ 53 w 588"/>
              <a:gd name="T61" fmla="*/ 0 h 601"/>
              <a:gd name="T62" fmla="*/ 101 w 588"/>
              <a:gd name="T63" fmla="*/ 0 h 601"/>
              <a:gd name="T64" fmla="*/ 148 w 588"/>
              <a:gd name="T65" fmla="*/ 0 h 601"/>
              <a:gd name="T66" fmla="*/ 196 w 588"/>
              <a:gd name="T67" fmla="*/ 0 h 601"/>
              <a:gd name="T68" fmla="*/ 250 w 588"/>
              <a:gd name="T69" fmla="*/ 0 h 601"/>
              <a:gd name="T70" fmla="*/ 297 w 588"/>
              <a:gd name="T71" fmla="*/ 0 h 601"/>
              <a:gd name="T72" fmla="*/ 344 w 588"/>
              <a:gd name="T73" fmla="*/ 0 h 601"/>
              <a:gd name="T74" fmla="*/ 392 w 588"/>
              <a:gd name="T75" fmla="*/ 0 h 601"/>
              <a:gd name="T76" fmla="*/ 440 w 588"/>
              <a:gd name="T77" fmla="*/ 0 h 601"/>
              <a:gd name="T78" fmla="*/ 487 w 588"/>
              <a:gd name="T79" fmla="*/ 0 h 601"/>
              <a:gd name="T80" fmla="*/ 535 w 588"/>
              <a:gd name="T81" fmla="*/ 0 h 601"/>
              <a:gd name="T82" fmla="*/ 577 w 588"/>
              <a:gd name="T83" fmla="*/ 5 h 601"/>
              <a:gd name="T84" fmla="*/ 588 w 588"/>
              <a:gd name="T85" fmla="*/ 40 h 601"/>
              <a:gd name="T86" fmla="*/ 582 w 588"/>
              <a:gd name="T87" fmla="*/ 92 h 601"/>
              <a:gd name="T88" fmla="*/ 577 w 588"/>
              <a:gd name="T89" fmla="*/ 132 h 601"/>
              <a:gd name="T90" fmla="*/ 546 w 588"/>
              <a:gd name="T91" fmla="*/ 149 h 601"/>
              <a:gd name="T92" fmla="*/ 541 w 588"/>
              <a:gd name="T93" fmla="*/ 172 h 601"/>
              <a:gd name="T94" fmla="*/ 499 w 588"/>
              <a:gd name="T95" fmla="*/ 137 h 601"/>
              <a:gd name="T96" fmla="*/ 458 w 588"/>
              <a:gd name="T97" fmla="*/ 143 h 601"/>
              <a:gd name="T98" fmla="*/ 458 w 588"/>
              <a:gd name="T99" fmla="*/ 177 h 601"/>
              <a:gd name="T100" fmla="*/ 458 w 588"/>
              <a:gd name="T101" fmla="*/ 189 h 601"/>
              <a:gd name="T102" fmla="*/ 445 w 588"/>
              <a:gd name="T103" fmla="*/ 223 h 601"/>
              <a:gd name="T104" fmla="*/ 445 w 588"/>
              <a:gd name="T105" fmla="*/ 235 h 601"/>
              <a:gd name="T106" fmla="*/ 422 w 588"/>
              <a:gd name="T107" fmla="*/ 247 h 601"/>
              <a:gd name="T108" fmla="*/ 422 w 588"/>
              <a:gd name="T109" fmla="*/ 257 h 601"/>
              <a:gd name="T110" fmla="*/ 410 w 588"/>
              <a:gd name="T111" fmla="*/ 269 h 601"/>
              <a:gd name="T112" fmla="*/ 404 w 588"/>
              <a:gd name="T113" fmla="*/ 297 h 601"/>
              <a:gd name="T114" fmla="*/ 398 w 588"/>
              <a:gd name="T115" fmla="*/ 337 h 601"/>
              <a:gd name="T116" fmla="*/ 398 w 588"/>
              <a:gd name="T117" fmla="*/ 389 h 601"/>
              <a:gd name="T118" fmla="*/ 398 w 588"/>
              <a:gd name="T119" fmla="*/ 441 h 601"/>
              <a:gd name="T120" fmla="*/ 380 w 588"/>
              <a:gd name="T121" fmla="*/ 469 h 601"/>
              <a:gd name="T122" fmla="*/ 338 w 588"/>
              <a:gd name="T123" fmla="*/ 476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8" h="601">
                <a:moveTo>
                  <a:pt x="338" y="476"/>
                </a:moveTo>
                <a:lnTo>
                  <a:pt x="338" y="487"/>
                </a:lnTo>
                <a:lnTo>
                  <a:pt x="338" y="493"/>
                </a:lnTo>
                <a:lnTo>
                  <a:pt x="338" y="499"/>
                </a:lnTo>
                <a:lnTo>
                  <a:pt x="338" y="504"/>
                </a:lnTo>
                <a:lnTo>
                  <a:pt x="338" y="509"/>
                </a:lnTo>
                <a:lnTo>
                  <a:pt x="338" y="516"/>
                </a:lnTo>
                <a:lnTo>
                  <a:pt x="338" y="521"/>
                </a:lnTo>
                <a:lnTo>
                  <a:pt x="338" y="527"/>
                </a:lnTo>
                <a:lnTo>
                  <a:pt x="338" y="533"/>
                </a:lnTo>
                <a:lnTo>
                  <a:pt x="338" y="539"/>
                </a:lnTo>
                <a:lnTo>
                  <a:pt x="338" y="544"/>
                </a:lnTo>
                <a:lnTo>
                  <a:pt x="338" y="551"/>
                </a:lnTo>
                <a:lnTo>
                  <a:pt x="338" y="556"/>
                </a:lnTo>
                <a:lnTo>
                  <a:pt x="333" y="556"/>
                </a:lnTo>
                <a:lnTo>
                  <a:pt x="333" y="561"/>
                </a:lnTo>
                <a:lnTo>
                  <a:pt x="327" y="561"/>
                </a:lnTo>
                <a:lnTo>
                  <a:pt x="327" y="567"/>
                </a:lnTo>
                <a:lnTo>
                  <a:pt x="327" y="573"/>
                </a:lnTo>
                <a:lnTo>
                  <a:pt x="327" y="579"/>
                </a:lnTo>
                <a:lnTo>
                  <a:pt x="320" y="579"/>
                </a:lnTo>
                <a:lnTo>
                  <a:pt x="320" y="584"/>
                </a:lnTo>
                <a:lnTo>
                  <a:pt x="315" y="584"/>
                </a:lnTo>
                <a:lnTo>
                  <a:pt x="315" y="591"/>
                </a:lnTo>
                <a:lnTo>
                  <a:pt x="309" y="591"/>
                </a:lnTo>
                <a:lnTo>
                  <a:pt x="302" y="591"/>
                </a:lnTo>
                <a:lnTo>
                  <a:pt x="302" y="596"/>
                </a:lnTo>
                <a:lnTo>
                  <a:pt x="302" y="601"/>
                </a:lnTo>
                <a:lnTo>
                  <a:pt x="297" y="601"/>
                </a:lnTo>
                <a:lnTo>
                  <a:pt x="297" y="596"/>
                </a:lnTo>
                <a:lnTo>
                  <a:pt x="297" y="601"/>
                </a:lnTo>
                <a:lnTo>
                  <a:pt x="291" y="601"/>
                </a:lnTo>
                <a:lnTo>
                  <a:pt x="286" y="601"/>
                </a:lnTo>
                <a:lnTo>
                  <a:pt x="279" y="601"/>
                </a:lnTo>
                <a:lnTo>
                  <a:pt x="273" y="601"/>
                </a:lnTo>
                <a:lnTo>
                  <a:pt x="268" y="596"/>
                </a:lnTo>
                <a:lnTo>
                  <a:pt x="268" y="591"/>
                </a:lnTo>
                <a:lnTo>
                  <a:pt x="261" y="591"/>
                </a:lnTo>
                <a:lnTo>
                  <a:pt x="261" y="596"/>
                </a:lnTo>
                <a:lnTo>
                  <a:pt x="255" y="596"/>
                </a:lnTo>
                <a:lnTo>
                  <a:pt x="255" y="591"/>
                </a:lnTo>
                <a:lnTo>
                  <a:pt x="255" y="596"/>
                </a:lnTo>
                <a:lnTo>
                  <a:pt x="250" y="596"/>
                </a:lnTo>
                <a:lnTo>
                  <a:pt x="250" y="591"/>
                </a:lnTo>
                <a:lnTo>
                  <a:pt x="244" y="591"/>
                </a:lnTo>
                <a:lnTo>
                  <a:pt x="244" y="596"/>
                </a:lnTo>
                <a:lnTo>
                  <a:pt x="237" y="596"/>
                </a:lnTo>
                <a:lnTo>
                  <a:pt x="232" y="601"/>
                </a:lnTo>
                <a:lnTo>
                  <a:pt x="232" y="596"/>
                </a:lnTo>
                <a:lnTo>
                  <a:pt x="237" y="596"/>
                </a:lnTo>
                <a:lnTo>
                  <a:pt x="237" y="591"/>
                </a:lnTo>
                <a:lnTo>
                  <a:pt x="237" y="584"/>
                </a:lnTo>
                <a:lnTo>
                  <a:pt x="237" y="579"/>
                </a:lnTo>
                <a:lnTo>
                  <a:pt x="237" y="573"/>
                </a:lnTo>
                <a:lnTo>
                  <a:pt x="244" y="573"/>
                </a:lnTo>
                <a:lnTo>
                  <a:pt x="244" y="567"/>
                </a:lnTo>
                <a:lnTo>
                  <a:pt x="250" y="567"/>
                </a:lnTo>
                <a:lnTo>
                  <a:pt x="250" y="561"/>
                </a:lnTo>
                <a:lnTo>
                  <a:pt x="244" y="561"/>
                </a:lnTo>
                <a:lnTo>
                  <a:pt x="250" y="561"/>
                </a:lnTo>
                <a:lnTo>
                  <a:pt x="250" y="556"/>
                </a:lnTo>
                <a:lnTo>
                  <a:pt x="244" y="561"/>
                </a:lnTo>
                <a:lnTo>
                  <a:pt x="237" y="561"/>
                </a:lnTo>
                <a:lnTo>
                  <a:pt x="237" y="567"/>
                </a:lnTo>
                <a:lnTo>
                  <a:pt x="232" y="567"/>
                </a:lnTo>
                <a:lnTo>
                  <a:pt x="232" y="561"/>
                </a:lnTo>
                <a:lnTo>
                  <a:pt x="226" y="561"/>
                </a:lnTo>
                <a:lnTo>
                  <a:pt x="219" y="561"/>
                </a:lnTo>
                <a:lnTo>
                  <a:pt x="214" y="561"/>
                </a:lnTo>
                <a:lnTo>
                  <a:pt x="208" y="561"/>
                </a:lnTo>
                <a:lnTo>
                  <a:pt x="208" y="556"/>
                </a:lnTo>
                <a:lnTo>
                  <a:pt x="202" y="556"/>
                </a:lnTo>
                <a:lnTo>
                  <a:pt x="202" y="551"/>
                </a:lnTo>
                <a:lnTo>
                  <a:pt x="196" y="551"/>
                </a:lnTo>
                <a:lnTo>
                  <a:pt x="190" y="551"/>
                </a:lnTo>
                <a:lnTo>
                  <a:pt x="190" y="544"/>
                </a:lnTo>
                <a:lnTo>
                  <a:pt x="184" y="544"/>
                </a:lnTo>
                <a:lnTo>
                  <a:pt x="190" y="544"/>
                </a:lnTo>
                <a:lnTo>
                  <a:pt x="190" y="539"/>
                </a:lnTo>
                <a:lnTo>
                  <a:pt x="190" y="533"/>
                </a:lnTo>
                <a:lnTo>
                  <a:pt x="196" y="533"/>
                </a:lnTo>
                <a:lnTo>
                  <a:pt x="196" y="527"/>
                </a:lnTo>
                <a:lnTo>
                  <a:pt x="190" y="527"/>
                </a:lnTo>
                <a:lnTo>
                  <a:pt x="190" y="533"/>
                </a:lnTo>
                <a:lnTo>
                  <a:pt x="190" y="527"/>
                </a:lnTo>
                <a:lnTo>
                  <a:pt x="190" y="521"/>
                </a:lnTo>
                <a:lnTo>
                  <a:pt x="184" y="521"/>
                </a:lnTo>
                <a:lnTo>
                  <a:pt x="184" y="516"/>
                </a:lnTo>
                <a:lnTo>
                  <a:pt x="178" y="516"/>
                </a:lnTo>
                <a:lnTo>
                  <a:pt x="178" y="509"/>
                </a:lnTo>
                <a:lnTo>
                  <a:pt x="172" y="509"/>
                </a:lnTo>
                <a:lnTo>
                  <a:pt x="172" y="516"/>
                </a:lnTo>
                <a:lnTo>
                  <a:pt x="172" y="509"/>
                </a:lnTo>
                <a:lnTo>
                  <a:pt x="172" y="516"/>
                </a:lnTo>
                <a:lnTo>
                  <a:pt x="166" y="516"/>
                </a:lnTo>
                <a:lnTo>
                  <a:pt x="166" y="521"/>
                </a:lnTo>
                <a:lnTo>
                  <a:pt x="166" y="516"/>
                </a:lnTo>
                <a:lnTo>
                  <a:pt x="161" y="516"/>
                </a:lnTo>
                <a:lnTo>
                  <a:pt x="161" y="509"/>
                </a:lnTo>
                <a:lnTo>
                  <a:pt x="154" y="509"/>
                </a:lnTo>
                <a:lnTo>
                  <a:pt x="154" y="504"/>
                </a:lnTo>
                <a:lnTo>
                  <a:pt x="154" y="509"/>
                </a:lnTo>
                <a:lnTo>
                  <a:pt x="148" y="509"/>
                </a:lnTo>
                <a:lnTo>
                  <a:pt x="143" y="509"/>
                </a:lnTo>
                <a:lnTo>
                  <a:pt x="136" y="509"/>
                </a:lnTo>
                <a:lnTo>
                  <a:pt x="136" y="504"/>
                </a:lnTo>
                <a:lnTo>
                  <a:pt x="130" y="504"/>
                </a:lnTo>
                <a:lnTo>
                  <a:pt x="130" y="499"/>
                </a:lnTo>
                <a:lnTo>
                  <a:pt x="130" y="493"/>
                </a:lnTo>
                <a:lnTo>
                  <a:pt x="136" y="493"/>
                </a:lnTo>
                <a:lnTo>
                  <a:pt x="130" y="493"/>
                </a:lnTo>
                <a:lnTo>
                  <a:pt x="130" y="487"/>
                </a:lnTo>
                <a:lnTo>
                  <a:pt x="125" y="487"/>
                </a:lnTo>
                <a:lnTo>
                  <a:pt x="125" y="481"/>
                </a:lnTo>
                <a:lnTo>
                  <a:pt x="119" y="481"/>
                </a:lnTo>
                <a:lnTo>
                  <a:pt x="119" y="476"/>
                </a:lnTo>
                <a:lnTo>
                  <a:pt x="125" y="476"/>
                </a:lnTo>
                <a:lnTo>
                  <a:pt x="119" y="476"/>
                </a:lnTo>
                <a:lnTo>
                  <a:pt x="119" y="481"/>
                </a:lnTo>
                <a:lnTo>
                  <a:pt x="112" y="481"/>
                </a:lnTo>
                <a:lnTo>
                  <a:pt x="107" y="481"/>
                </a:lnTo>
                <a:lnTo>
                  <a:pt x="107" y="476"/>
                </a:lnTo>
                <a:lnTo>
                  <a:pt x="112" y="476"/>
                </a:lnTo>
                <a:lnTo>
                  <a:pt x="107" y="476"/>
                </a:lnTo>
                <a:lnTo>
                  <a:pt x="107" y="469"/>
                </a:lnTo>
                <a:lnTo>
                  <a:pt x="107" y="476"/>
                </a:lnTo>
                <a:lnTo>
                  <a:pt x="107" y="469"/>
                </a:lnTo>
                <a:lnTo>
                  <a:pt x="112" y="469"/>
                </a:lnTo>
                <a:lnTo>
                  <a:pt x="119" y="469"/>
                </a:lnTo>
                <a:lnTo>
                  <a:pt x="119" y="464"/>
                </a:lnTo>
                <a:lnTo>
                  <a:pt x="125" y="464"/>
                </a:lnTo>
                <a:lnTo>
                  <a:pt x="119" y="464"/>
                </a:lnTo>
                <a:lnTo>
                  <a:pt x="112" y="464"/>
                </a:lnTo>
                <a:lnTo>
                  <a:pt x="107" y="464"/>
                </a:lnTo>
                <a:lnTo>
                  <a:pt x="101" y="464"/>
                </a:lnTo>
                <a:lnTo>
                  <a:pt x="94" y="464"/>
                </a:lnTo>
                <a:lnTo>
                  <a:pt x="89" y="464"/>
                </a:lnTo>
                <a:lnTo>
                  <a:pt x="83" y="464"/>
                </a:lnTo>
                <a:lnTo>
                  <a:pt x="78" y="464"/>
                </a:lnTo>
                <a:lnTo>
                  <a:pt x="71" y="464"/>
                </a:lnTo>
                <a:lnTo>
                  <a:pt x="65" y="464"/>
                </a:lnTo>
                <a:lnTo>
                  <a:pt x="60" y="464"/>
                </a:lnTo>
                <a:lnTo>
                  <a:pt x="53" y="464"/>
                </a:lnTo>
                <a:lnTo>
                  <a:pt x="47" y="464"/>
                </a:lnTo>
                <a:lnTo>
                  <a:pt x="42" y="464"/>
                </a:lnTo>
                <a:lnTo>
                  <a:pt x="18" y="459"/>
                </a:lnTo>
                <a:lnTo>
                  <a:pt x="18" y="452"/>
                </a:lnTo>
                <a:lnTo>
                  <a:pt x="24" y="447"/>
                </a:lnTo>
                <a:lnTo>
                  <a:pt x="24" y="436"/>
                </a:lnTo>
                <a:lnTo>
                  <a:pt x="24" y="429"/>
                </a:lnTo>
                <a:lnTo>
                  <a:pt x="24" y="424"/>
                </a:lnTo>
                <a:lnTo>
                  <a:pt x="24" y="419"/>
                </a:lnTo>
                <a:lnTo>
                  <a:pt x="24" y="412"/>
                </a:lnTo>
                <a:lnTo>
                  <a:pt x="24" y="407"/>
                </a:lnTo>
                <a:lnTo>
                  <a:pt x="24" y="401"/>
                </a:lnTo>
                <a:lnTo>
                  <a:pt x="24" y="395"/>
                </a:lnTo>
                <a:lnTo>
                  <a:pt x="29" y="395"/>
                </a:lnTo>
                <a:lnTo>
                  <a:pt x="29" y="389"/>
                </a:lnTo>
                <a:lnTo>
                  <a:pt x="29" y="384"/>
                </a:lnTo>
                <a:lnTo>
                  <a:pt x="29" y="379"/>
                </a:lnTo>
                <a:lnTo>
                  <a:pt x="29" y="372"/>
                </a:lnTo>
                <a:lnTo>
                  <a:pt x="29" y="367"/>
                </a:lnTo>
                <a:lnTo>
                  <a:pt x="29" y="361"/>
                </a:lnTo>
                <a:lnTo>
                  <a:pt x="29" y="355"/>
                </a:lnTo>
                <a:lnTo>
                  <a:pt x="29" y="349"/>
                </a:lnTo>
                <a:lnTo>
                  <a:pt x="29" y="344"/>
                </a:lnTo>
                <a:lnTo>
                  <a:pt x="29" y="337"/>
                </a:lnTo>
                <a:lnTo>
                  <a:pt x="36" y="337"/>
                </a:lnTo>
                <a:lnTo>
                  <a:pt x="36" y="332"/>
                </a:lnTo>
                <a:lnTo>
                  <a:pt x="36" y="327"/>
                </a:lnTo>
                <a:lnTo>
                  <a:pt x="36" y="321"/>
                </a:lnTo>
                <a:lnTo>
                  <a:pt x="36" y="315"/>
                </a:lnTo>
                <a:lnTo>
                  <a:pt x="36" y="309"/>
                </a:lnTo>
                <a:lnTo>
                  <a:pt x="36" y="304"/>
                </a:lnTo>
                <a:lnTo>
                  <a:pt x="36" y="297"/>
                </a:lnTo>
                <a:lnTo>
                  <a:pt x="36" y="292"/>
                </a:lnTo>
                <a:lnTo>
                  <a:pt x="42" y="287"/>
                </a:lnTo>
                <a:lnTo>
                  <a:pt x="42" y="280"/>
                </a:lnTo>
                <a:lnTo>
                  <a:pt x="42" y="275"/>
                </a:lnTo>
                <a:lnTo>
                  <a:pt x="42" y="269"/>
                </a:lnTo>
                <a:lnTo>
                  <a:pt x="42" y="264"/>
                </a:lnTo>
                <a:lnTo>
                  <a:pt x="42" y="257"/>
                </a:lnTo>
                <a:lnTo>
                  <a:pt x="42" y="252"/>
                </a:lnTo>
                <a:lnTo>
                  <a:pt x="42" y="247"/>
                </a:lnTo>
                <a:lnTo>
                  <a:pt x="47" y="240"/>
                </a:lnTo>
                <a:lnTo>
                  <a:pt x="47" y="235"/>
                </a:lnTo>
                <a:lnTo>
                  <a:pt x="47" y="229"/>
                </a:lnTo>
                <a:lnTo>
                  <a:pt x="47" y="223"/>
                </a:lnTo>
                <a:lnTo>
                  <a:pt x="47" y="217"/>
                </a:lnTo>
                <a:lnTo>
                  <a:pt x="47" y="212"/>
                </a:lnTo>
                <a:lnTo>
                  <a:pt x="47" y="206"/>
                </a:lnTo>
                <a:lnTo>
                  <a:pt x="47" y="200"/>
                </a:lnTo>
                <a:lnTo>
                  <a:pt x="53" y="200"/>
                </a:lnTo>
                <a:lnTo>
                  <a:pt x="53" y="195"/>
                </a:lnTo>
                <a:lnTo>
                  <a:pt x="53" y="189"/>
                </a:lnTo>
                <a:lnTo>
                  <a:pt x="53" y="183"/>
                </a:lnTo>
                <a:lnTo>
                  <a:pt x="53" y="177"/>
                </a:lnTo>
                <a:lnTo>
                  <a:pt x="53" y="172"/>
                </a:lnTo>
                <a:lnTo>
                  <a:pt x="53" y="165"/>
                </a:lnTo>
                <a:lnTo>
                  <a:pt x="53" y="160"/>
                </a:lnTo>
                <a:lnTo>
                  <a:pt x="53" y="155"/>
                </a:lnTo>
                <a:lnTo>
                  <a:pt x="53" y="149"/>
                </a:lnTo>
                <a:lnTo>
                  <a:pt x="60" y="149"/>
                </a:lnTo>
                <a:lnTo>
                  <a:pt x="60" y="137"/>
                </a:lnTo>
                <a:lnTo>
                  <a:pt x="60" y="132"/>
                </a:lnTo>
                <a:lnTo>
                  <a:pt x="60" y="125"/>
                </a:lnTo>
                <a:lnTo>
                  <a:pt x="60" y="120"/>
                </a:lnTo>
                <a:lnTo>
                  <a:pt x="60" y="115"/>
                </a:lnTo>
                <a:lnTo>
                  <a:pt x="60" y="108"/>
                </a:lnTo>
                <a:lnTo>
                  <a:pt x="60" y="103"/>
                </a:lnTo>
                <a:lnTo>
                  <a:pt x="60" y="97"/>
                </a:lnTo>
                <a:lnTo>
                  <a:pt x="60" y="92"/>
                </a:lnTo>
                <a:lnTo>
                  <a:pt x="65" y="92"/>
                </a:lnTo>
                <a:lnTo>
                  <a:pt x="65" y="85"/>
                </a:lnTo>
                <a:lnTo>
                  <a:pt x="65" y="80"/>
                </a:lnTo>
                <a:lnTo>
                  <a:pt x="65" y="74"/>
                </a:lnTo>
                <a:lnTo>
                  <a:pt x="60" y="74"/>
                </a:lnTo>
                <a:lnTo>
                  <a:pt x="53" y="74"/>
                </a:lnTo>
                <a:lnTo>
                  <a:pt x="53" y="68"/>
                </a:lnTo>
                <a:lnTo>
                  <a:pt x="47" y="68"/>
                </a:lnTo>
                <a:lnTo>
                  <a:pt x="42" y="68"/>
                </a:lnTo>
                <a:lnTo>
                  <a:pt x="42" y="63"/>
                </a:lnTo>
                <a:lnTo>
                  <a:pt x="36" y="63"/>
                </a:lnTo>
                <a:lnTo>
                  <a:pt x="36" y="57"/>
                </a:lnTo>
                <a:lnTo>
                  <a:pt x="29" y="57"/>
                </a:lnTo>
                <a:lnTo>
                  <a:pt x="29" y="51"/>
                </a:lnTo>
                <a:lnTo>
                  <a:pt x="24" y="51"/>
                </a:lnTo>
                <a:lnTo>
                  <a:pt x="24" y="45"/>
                </a:lnTo>
                <a:lnTo>
                  <a:pt x="24" y="40"/>
                </a:lnTo>
                <a:lnTo>
                  <a:pt x="24" y="34"/>
                </a:lnTo>
                <a:lnTo>
                  <a:pt x="18" y="34"/>
                </a:lnTo>
                <a:lnTo>
                  <a:pt x="18" y="28"/>
                </a:lnTo>
                <a:lnTo>
                  <a:pt x="18" y="22"/>
                </a:lnTo>
                <a:lnTo>
                  <a:pt x="11" y="22"/>
                </a:lnTo>
                <a:lnTo>
                  <a:pt x="11" y="17"/>
                </a:lnTo>
                <a:lnTo>
                  <a:pt x="6" y="17"/>
                </a:lnTo>
                <a:lnTo>
                  <a:pt x="6" y="11"/>
                </a:lnTo>
                <a:lnTo>
                  <a:pt x="6" y="5"/>
                </a:lnTo>
                <a:lnTo>
                  <a:pt x="6" y="0"/>
                </a:lnTo>
                <a:lnTo>
                  <a:pt x="0" y="0"/>
                </a:lnTo>
                <a:lnTo>
                  <a:pt x="6" y="0"/>
                </a:lnTo>
                <a:lnTo>
                  <a:pt x="11" y="0"/>
                </a:lnTo>
                <a:lnTo>
                  <a:pt x="18" y="0"/>
                </a:lnTo>
                <a:lnTo>
                  <a:pt x="29" y="0"/>
                </a:lnTo>
                <a:lnTo>
                  <a:pt x="36" y="0"/>
                </a:lnTo>
                <a:lnTo>
                  <a:pt x="42" y="0"/>
                </a:lnTo>
                <a:lnTo>
                  <a:pt x="47" y="0"/>
                </a:lnTo>
                <a:lnTo>
                  <a:pt x="53" y="0"/>
                </a:lnTo>
                <a:lnTo>
                  <a:pt x="60" y="0"/>
                </a:lnTo>
                <a:lnTo>
                  <a:pt x="65" y="0"/>
                </a:lnTo>
                <a:lnTo>
                  <a:pt x="71" y="0"/>
                </a:lnTo>
                <a:lnTo>
                  <a:pt x="78" y="0"/>
                </a:lnTo>
                <a:lnTo>
                  <a:pt x="83" y="0"/>
                </a:lnTo>
                <a:lnTo>
                  <a:pt x="89" y="0"/>
                </a:lnTo>
                <a:lnTo>
                  <a:pt x="94" y="0"/>
                </a:lnTo>
                <a:lnTo>
                  <a:pt x="101" y="0"/>
                </a:lnTo>
                <a:lnTo>
                  <a:pt x="107" y="0"/>
                </a:lnTo>
                <a:lnTo>
                  <a:pt x="112" y="0"/>
                </a:lnTo>
                <a:lnTo>
                  <a:pt x="119" y="0"/>
                </a:lnTo>
                <a:lnTo>
                  <a:pt x="125" y="0"/>
                </a:lnTo>
                <a:lnTo>
                  <a:pt x="130" y="0"/>
                </a:lnTo>
                <a:lnTo>
                  <a:pt x="136" y="0"/>
                </a:lnTo>
                <a:lnTo>
                  <a:pt x="143" y="0"/>
                </a:lnTo>
                <a:lnTo>
                  <a:pt x="148" y="0"/>
                </a:lnTo>
                <a:lnTo>
                  <a:pt x="154" y="0"/>
                </a:lnTo>
                <a:lnTo>
                  <a:pt x="161" y="0"/>
                </a:lnTo>
                <a:lnTo>
                  <a:pt x="166" y="0"/>
                </a:lnTo>
                <a:lnTo>
                  <a:pt x="172" y="0"/>
                </a:lnTo>
                <a:lnTo>
                  <a:pt x="178" y="0"/>
                </a:lnTo>
                <a:lnTo>
                  <a:pt x="184" y="0"/>
                </a:lnTo>
                <a:lnTo>
                  <a:pt x="190" y="0"/>
                </a:lnTo>
                <a:lnTo>
                  <a:pt x="196" y="0"/>
                </a:lnTo>
                <a:lnTo>
                  <a:pt x="202" y="0"/>
                </a:lnTo>
                <a:lnTo>
                  <a:pt x="208" y="0"/>
                </a:lnTo>
                <a:lnTo>
                  <a:pt x="214" y="0"/>
                </a:lnTo>
                <a:lnTo>
                  <a:pt x="219" y="0"/>
                </a:lnTo>
                <a:lnTo>
                  <a:pt x="226" y="0"/>
                </a:lnTo>
                <a:lnTo>
                  <a:pt x="232" y="0"/>
                </a:lnTo>
                <a:lnTo>
                  <a:pt x="244" y="0"/>
                </a:lnTo>
                <a:lnTo>
                  <a:pt x="250" y="0"/>
                </a:lnTo>
                <a:lnTo>
                  <a:pt x="255" y="0"/>
                </a:lnTo>
                <a:lnTo>
                  <a:pt x="261" y="0"/>
                </a:lnTo>
                <a:lnTo>
                  <a:pt x="268" y="0"/>
                </a:lnTo>
                <a:lnTo>
                  <a:pt x="273" y="0"/>
                </a:lnTo>
                <a:lnTo>
                  <a:pt x="279" y="0"/>
                </a:lnTo>
                <a:lnTo>
                  <a:pt x="286" y="0"/>
                </a:lnTo>
                <a:lnTo>
                  <a:pt x="291" y="0"/>
                </a:lnTo>
                <a:lnTo>
                  <a:pt x="297" y="0"/>
                </a:lnTo>
                <a:lnTo>
                  <a:pt x="302" y="0"/>
                </a:lnTo>
                <a:lnTo>
                  <a:pt x="309" y="0"/>
                </a:lnTo>
                <a:lnTo>
                  <a:pt x="315" y="0"/>
                </a:lnTo>
                <a:lnTo>
                  <a:pt x="320" y="0"/>
                </a:lnTo>
                <a:lnTo>
                  <a:pt x="327" y="0"/>
                </a:lnTo>
                <a:lnTo>
                  <a:pt x="333" y="0"/>
                </a:lnTo>
                <a:lnTo>
                  <a:pt x="338" y="0"/>
                </a:lnTo>
                <a:lnTo>
                  <a:pt x="344" y="0"/>
                </a:lnTo>
                <a:lnTo>
                  <a:pt x="351" y="0"/>
                </a:lnTo>
                <a:lnTo>
                  <a:pt x="356" y="0"/>
                </a:lnTo>
                <a:lnTo>
                  <a:pt x="362" y="0"/>
                </a:lnTo>
                <a:lnTo>
                  <a:pt x="369" y="0"/>
                </a:lnTo>
                <a:lnTo>
                  <a:pt x="374" y="0"/>
                </a:lnTo>
                <a:lnTo>
                  <a:pt x="380" y="0"/>
                </a:lnTo>
                <a:lnTo>
                  <a:pt x="387" y="0"/>
                </a:lnTo>
                <a:lnTo>
                  <a:pt x="392" y="0"/>
                </a:lnTo>
                <a:lnTo>
                  <a:pt x="398" y="0"/>
                </a:lnTo>
                <a:lnTo>
                  <a:pt x="404" y="0"/>
                </a:lnTo>
                <a:lnTo>
                  <a:pt x="410" y="0"/>
                </a:lnTo>
                <a:lnTo>
                  <a:pt x="416" y="0"/>
                </a:lnTo>
                <a:lnTo>
                  <a:pt x="422" y="0"/>
                </a:lnTo>
                <a:lnTo>
                  <a:pt x="428" y="0"/>
                </a:lnTo>
                <a:lnTo>
                  <a:pt x="434" y="0"/>
                </a:lnTo>
                <a:lnTo>
                  <a:pt x="440" y="0"/>
                </a:lnTo>
                <a:lnTo>
                  <a:pt x="445" y="0"/>
                </a:lnTo>
                <a:lnTo>
                  <a:pt x="452" y="0"/>
                </a:lnTo>
                <a:lnTo>
                  <a:pt x="458" y="0"/>
                </a:lnTo>
                <a:lnTo>
                  <a:pt x="463" y="0"/>
                </a:lnTo>
                <a:lnTo>
                  <a:pt x="470" y="0"/>
                </a:lnTo>
                <a:lnTo>
                  <a:pt x="476" y="0"/>
                </a:lnTo>
                <a:lnTo>
                  <a:pt x="481" y="0"/>
                </a:lnTo>
                <a:lnTo>
                  <a:pt x="487" y="0"/>
                </a:lnTo>
                <a:lnTo>
                  <a:pt x="494" y="0"/>
                </a:lnTo>
                <a:lnTo>
                  <a:pt x="499" y="0"/>
                </a:lnTo>
                <a:lnTo>
                  <a:pt x="505" y="0"/>
                </a:lnTo>
                <a:lnTo>
                  <a:pt x="512" y="0"/>
                </a:lnTo>
                <a:lnTo>
                  <a:pt x="517" y="0"/>
                </a:lnTo>
                <a:lnTo>
                  <a:pt x="523" y="0"/>
                </a:lnTo>
                <a:lnTo>
                  <a:pt x="528" y="0"/>
                </a:lnTo>
                <a:lnTo>
                  <a:pt x="535" y="0"/>
                </a:lnTo>
                <a:lnTo>
                  <a:pt x="535" y="5"/>
                </a:lnTo>
                <a:lnTo>
                  <a:pt x="541" y="5"/>
                </a:lnTo>
                <a:lnTo>
                  <a:pt x="546" y="5"/>
                </a:lnTo>
                <a:lnTo>
                  <a:pt x="553" y="5"/>
                </a:lnTo>
                <a:lnTo>
                  <a:pt x="559" y="5"/>
                </a:lnTo>
                <a:lnTo>
                  <a:pt x="564" y="5"/>
                </a:lnTo>
                <a:lnTo>
                  <a:pt x="570" y="5"/>
                </a:lnTo>
                <a:lnTo>
                  <a:pt x="577" y="5"/>
                </a:lnTo>
                <a:lnTo>
                  <a:pt x="582" y="5"/>
                </a:lnTo>
                <a:lnTo>
                  <a:pt x="588" y="5"/>
                </a:lnTo>
                <a:lnTo>
                  <a:pt x="588" y="11"/>
                </a:lnTo>
                <a:lnTo>
                  <a:pt x="588" y="17"/>
                </a:lnTo>
                <a:lnTo>
                  <a:pt x="588" y="22"/>
                </a:lnTo>
                <a:lnTo>
                  <a:pt x="588" y="28"/>
                </a:lnTo>
                <a:lnTo>
                  <a:pt x="588" y="34"/>
                </a:lnTo>
                <a:lnTo>
                  <a:pt x="588" y="40"/>
                </a:lnTo>
                <a:lnTo>
                  <a:pt x="588" y="45"/>
                </a:lnTo>
                <a:lnTo>
                  <a:pt x="588" y="51"/>
                </a:lnTo>
                <a:lnTo>
                  <a:pt x="588" y="63"/>
                </a:lnTo>
                <a:lnTo>
                  <a:pt x="588" y="68"/>
                </a:lnTo>
                <a:lnTo>
                  <a:pt x="582" y="74"/>
                </a:lnTo>
                <a:lnTo>
                  <a:pt x="582" y="80"/>
                </a:lnTo>
                <a:lnTo>
                  <a:pt x="582" y="85"/>
                </a:lnTo>
                <a:lnTo>
                  <a:pt x="582" y="92"/>
                </a:lnTo>
                <a:lnTo>
                  <a:pt x="582" y="97"/>
                </a:lnTo>
                <a:lnTo>
                  <a:pt x="582" y="103"/>
                </a:lnTo>
                <a:lnTo>
                  <a:pt x="582" y="108"/>
                </a:lnTo>
                <a:lnTo>
                  <a:pt x="582" y="115"/>
                </a:lnTo>
                <a:lnTo>
                  <a:pt x="582" y="120"/>
                </a:lnTo>
                <a:lnTo>
                  <a:pt x="582" y="125"/>
                </a:lnTo>
                <a:lnTo>
                  <a:pt x="582" y="132"/>
                </a:lnTo>
                <a:lnTo>
                  <a:pt x="577" y="132"/>
                </a:lnTo>
                <a:lnTo>
                  <a:pt x="577" y="137"/>
                </a:lnTo>
                <a:lnTo>
                  <a:pt x="570" y="137"/>
                </a:lnTo>
                <a:lnTo>
                  <a:pt x="570" y="143"/>
                </a:lnTo>
                <a:lnTo>
                  <a:pt x="564" y="143"/>
                </a:lnTo>
                <a:lnTo>
                  <a:pt x="559" y="143"/>
                </a:lnTo>
                <a:lnTo>
                  <a:pt x="559" y="149"/>
                </a:lnTo>
                <a:lnTo>
                  <a:pt x="553" y="149"/>
                </a:lnTo>
                <a:lnTo>
                  <a:pt x="546" y="149"/>
                </a:lnTo>
                <a:lnTo>
                  <a:pt x="546" y="155"/>
                </a:lnTo>
                <a:lnTo>
                  <a:pt x="546" y="160"/>
                </a:lnTo>
                <a:lnTo>
                  <a:pt x="553" y="160"/>
                </a:lnTo>
                <a:lnTo>
                  <a:pt x="553" y="165"/>
                </a:lnTo>
                <a:lnTo>
                  <a:pt x="559" y="165"/>
                </a:lnTo>
                <a:lnTo>
                  <a:pt x="553" y="165"/>
                </a:lnTo>
                <a:lnTo>
                  <a:pt x="546" y="172"/>
                </a:lnTo>
                <a:lnTo>
                  <a:pt x="541" y="172"/>
                </a:lnTo>
                <a:lnTo>
                  <a:pt x="535" y="172"/>
                </a:lnTo>
                <a:lnTo>
                  <a:pt x="528" y="165"/>
                </a:lnTo>
                <a:lnTo>
                  <a:pt x="523" y="155"/>
                </a:lnTo>
                <a:lnTo>
                  <a:pt x="517" y="149"/>
                </a:lnTo>
                <a:lnTo>
                  <a:pt x="512" y="143"/>
                </a:lnTo>
                <a:lnTo>
                  <a:pt x="505" y="143"/>
                </a:lnTo>
                <a:lnTo>
                  <a:pt x="505" y="137"/>
                </a:lnTo>
                <a:lnTo>
                  <a:pt x="499" y="137"/>
                </a:lnTo>
                <a:lnTo>
                  <a:pt x="494" y="137"/>
                </a:lnTo>
                <a:lnTo>
                  <a:pt x="487" y="137"/>
                </a:lnTo>
                <a:lnTo>
                  <a:pt x="481" y="137"/>
                </a:lnTo>
                <a:lnTo>
                  <a:pt x="476" y="137"/>
                </a:lnTo>
                <a:lnTo>
                  <a:pt x="470" y="137"/>
                </a:lnTo>
                <a:lnTo>
                  <a:pt x="463" y="137"/>
                </a:lnTo>
                <a:lnTo>
                  <a:pt x="458" y="137"/>
                </a:lnTo>
                <a:lnTo>
                  <a:pt x="458" y="143"/>
                </a:lnTo>
                <a:lnTo>
                  <a:pt x="458" y="149"/>
                </a:lnTo>
                <a:lnTo>
                  <a:pt x="458" y="155"/>
                </a:lnTo>
                <a:lnTo>
                  <a:pt x="463" y="155"/>
                </a:lnTo>
                <a:lnTo>
                  <a:pt x="463" y="160"/>
                </a:lnTo>
                <a:lnTo>
                  <a:pt x="463" y="165"/>
                </a:lnTo>
                <a:lnTo>
                  <a:pt x="458" y="165"/>
                </a:lnTo>
                <a:lnTo>
                  <a:pt x="458" y="172"/>
                </a:lnTo>
                <a:lnTo>
                  <a:pt x="458" y="177"/>
                </a:lnTo>
                <a:lnTo>
                  <a:pt x="463" y="177"/>
                </a:lnTo>
                <a:lnTo>
                  <a:pt x="458" y="177"/>
                </a:lnTo>
                <a:lnTo>
                  <a:pt x="463" y="177"/>
                </a:lnTo>
                <a:lnTo>
                  <a:pt x="458" y="177"/>
                </a:lnTo>
                <a:lnTo>
                  <a:pt x="458" y="183"/>
                </a:lnTo>
                <a:lnTo>
                  <a:pt x="452" y="183"/>
                </a:lnTo>
                <a:lnTo>
                  <a:pt x="452" y="189"/>
                </a:lnTo>
                <a:lnTo>
                  <a:pt x="458" y="189"/>
                </a:lnTo>
                <a:lnTo>
                  <a:pt x="458" y="195"/>
                </a:lnTo>
                <a:lnTo>
                  <a:pt x="458" y="200"/>
                </a:lnTo>
                <a:lnTo>
                  <a:pt x="452" y="200"/>
                </a:lnTo>
                <a:lnTo>
                  <a:pt x="452" y="206"/>
                </a:lnTo>
                <a:lnTo>
                  <a:pt x="445" y="206"/>
                </a:lnTo>
                <a:lnTo>
                  <a:pt x="445" y="212"/>
                </a:lnTo>
                <a:lnTo>
                  <a:pt x="445" y="217"/>
                </a:lnTo>
                <a:lnTo>
                  <a:pt x="445" y="223"/>
                </a:lnTo>
                <a:lnTo>
                  <a:pt x="445" y="217"/>
                </a:lnTo>
                <a:lnTo>
                  <a:pt x="445" y="223"/>
                </a:lnTo>
                <a:lnTo>
                  <a:pt x="452" y="223"/>
                </a:lnTo>
                <a:lnTo>
                  <a:pt x="445" y="223"/>
                </a:lnTo>
                <a:lnTo>
                  <a:pt x="445" y="229"/>
                </a:lnTo>
                <a:lnTo>
                  <a:pt x="452" y="229"/>
                </a:lnTo>
                <a:lnTo>
                  <a:pt x="445" y="229"/>
                </a:lnTo>
                <a:lnTo>
                  <a:pt x="445" y="235"/>
                </a:lnTo>
                <a:lnTo>
                  <a:pt x="445" y="240"/>
                </a:lnTo>
                <a:lnTo>
                  <a:pt x="440" y="240"/>
                </a:lnTo>
                <a:lnTo>
                  <a:pt x="434" y="240"/>
                </a:lnTo>
                <a:lnTo>
                  <a:pt x="428" y="240"/>
                </a:lnTo>
                <a:lnTo>
                  <a:pt x="428" y="247"/>
                </a:lnTo>
                <a:lnTo>
                  <a:pt x="422" y="247"/>
                </a:lnTo>
                <a:lnTo>
                  <a:pt x="428" y="247"/>
                </a:lnTo>
                <a:lnTo>
                  <a:pt x="422" y="247"/>
                </a:lnTo>
                <a:lnTo>
                  <a:pt x="422" y="252"/>
                </a:lnTo>
                <a:lnTo>
                  <a:pt x="428" y="252"/>
                </a:lnTo>
                <a:lnTo>
                  <a:pt x="422" y="252"/>
                </a:lnTo>
                <a:lnTo>
                  <a:pt x="428" y="252"/>
                </a:lnTo>
                <a:lnTo>
                  <a:pt x="422" y="252"/>
                </a:lnTo>
                <a:lnTo>
                  <a:pt x="422" y="257"/>
                </a:lnTo>
                <a:lnTo>
                  <a:pt x="422" y="252"/>
                </a:lnTo>
                <a:lnTo>
                  <a:pt x="422" y="257"/>
                </a:lnTo>
                <a:lnTo>
                  <a:pt x="416" y="257"/>
                </a:lnTo>
                <a:lnTo>
                  <a:pt x="422" y="257"/>
                </a:lnTo>
                <a:lnTo>
                  <a:pt x="416" y="257"/>
                </a:lnTo>
                <a:lnTo>
                  <a:pt x="416" y="264"/>
                </a:lnTo>
                <a:lnTo>
                  <a:pt x="410" y="264"/>
                </a:lnTo>
                <a:lnTo>
                  <a:pt x="416" y="264"/>
                </a:lnTo>
                <a:lnTo>
                  <a:pt x="416" y="269"/>
                </a:lnTo>
                <a:lnTo>
                  <a:pt x="410" y="269"/>
                </a:lnTo>
                <a:lnTo>
                  <a:pt x="410" y="275"/>
                </a:lnTo>
                <a:lnTo>
                  <a:pt x="410" y="280"/>
                </a:lnTo>
                <a:lnTo>
                  <a:pt x="410" y="287"/>
                </a:lnTo>
                <a:lnTo>
                  <a:pt x="404" y="287"/>
                </a:lnTo>
                <a:lnTo>
                  <a:pt x="404" y="292"/>
                </a:lnTo>
                <a:lnTo>
                  <a:pt x="404" y="297"/>
                </a:lnTo>
                <a:lnTo>
                  <a:pt x="404" y="292"/>
                </a:lnTo>
                <a:lnTo>
                  <a:pt x="404" y="297"/>
                </a:lnTo>
                <a:lnTo>
                  <a:pt x="398" y="297"/>
                </a:lnTo>
                <a:lnTo>
                  <a:pt x="398" y="304"/>
                </a:lnTo>
                <a:lnTo>
                  <a:pt x="398" y="309"/>
                </a:lnTo>
                <a:lnTo>
                  <a:pt x="398" y="315"/>
                </a:lnTo>
                <a:lnTo>
                  <a:pt x="398" y="321"/>
                </a:lnTo>
                <a:lnTo>
                  <a:pt x="398" y="327"/>
                </a:lnTo>
                <a:lnTo>
                  <a:pt x="398" y="332"/>
                </a:lnTo>
                <a:lnTo>
                  <a:pt x="398" y="337"/>
                </a:lnTo>
                <a:lnTo>
                  <a:pt x="398" y="344"/>
                </a:lnTo>
                <a:lnTo>
                  <a:pt x="398" y="349"/>
                </a:lnTo>
                <a:lnTo>
                  <a:pt x="398" y="355"/>
                </a:lnTo>
                <a:lnTo>
                  <a:pt x="398" y="361"/>
                </a:lnTo>
                <a:lnTo>
                  <a:pt x="398" y="367"/>
                </a:lnTo>
                <a:lnTo>
                  <a:pt x="398" y="379"/>
                </a:lnTo>
                <a:lnTo>
                  <a:pt x="398" y="384"/>
                </a:lnTo>
                <a:lnTo>
                  <a:pt x="398" y="389"/>
                </a:lnTo>
                <a:lnTo>
                  <a:pt x="398" y="395"/>
                </a:lnTo>
                <a:lnTo>
                  <a:pt x="398" y="401"/>
                </a:lnTo>
                <a:lnTo>
                  <a:pt x="398" y="407"/>
                </a:lnTo>
                <a:lnTo>
                  <a:pt x="398" y="412"/>
                </a:lnTo>
                <a:lnTo>
                  <a:pt x="398" y="424"/>
                </a:lnTo>
                <a:lnTo>
                  <a:pt x="398" y="429"/>
                </a:lnTo>
                <a:lnTo>
                  <a:pt x="398" y="436"/>
                </a:lnTo>
                <a:lnTo>
                  <a:pt x="398" y="441"/>
                </a:lnTo>
                <a:lnTo>
                  <a:pt x="398" y="447"/>
                </a:lnTo>
                <a:lnTo>
                  <a:pt x="398" y="452"/>
                </a:lnTo>
                <a:lnTo>
                  <a:pt x="398" y="459"/>
                </a:lnTo>
                <a:lnTo>
                  <a:pt x="398" y="464"/>
                </a:lnTo>
                <a:lnTo>
                  <a:pt x="398" y="469"/>
                </a:lnTo>
                <a:lnTo>
                  <a:pt x="392" y="469"/>
                </a:lnTo>
                <a:lnTo>
                  <a:pt x="387" y="469"/>
                </a:lnTo>
                <a:lnTo>
                  <a:pt x="380" y="469"/>
                </a:lnTo>
                <a:lnTo>
                  <a:pt x="374" y="469"/>
                </a:lnTo>
                <a:lnTo>
                  <a:pt x="369" y="469"/>
                </a:lnTo>
                <a:lnTo>
                  <a:pt x="362" y="469"/>
                </a:lnTo>
                <a:lnTo>
                  <a:pt x="356" y="469"/>
                </a:lnTo>
                <a:lnTo>
                  <a:pt x="351" y="469"/>
                </a:lnTo>
                <a:lnTo>
                  <a:pt x="344" y="469"/>
                </a:lnTo>
                <a:lnTo>
                  <a:pt x="338" y="469"/>
                </a:lnTo>
                <a:lnTo>
                  <a:pt x="338" y="476"/>
                </a:lnTo>
                <a:close/>
              </a:path>
            </a:pathLst>
          </a:custGeom>
          <a:solidFill>
            <a:srgbClr val="BF9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34" name="Freeform 26">
            <a:extLst>
              <a:ext uri="{FF2B5EF4-FFF2-40B4-BE49-F238E27FC236}">
                <a16:creationId xmlns:a16="http://schemas.microsoft.com/office/drawing/2014/main" id="{ADEEED81-C8A2-4DF0-AFD9-C5241C921B94}"/>
              </a:ext>
            </a:extLst>
          </p:cNvPr>
          <p:cNvSpPr>
            <a:spLocks/>
          </p:cNvSpPr>
          <p:nvPr/>
        </p:nvSpPr>
        <p:spPr bwMode="auto">
          <a:xfrm>
            <a:off x="4975225" y="1301750"/>
            <a:ext cx="933450" cy="954088"/>
          </a:xfrm>
          <a:custGeom>
            <a:avLst/>
            <a:gdLst>
              <a:gd name="T0" fmla="*/ 338 w 588"/>
              <a:gd name="T1" fmla="*/ 521 h 601"/>
              <a:gd name="T2" fmla="*/ 333 w 588"/>
              <a:gd name="T3" fmla="*/ 561 h 601"/>
              <a:gd name="T4" fmla="*/ 315 w 588"/>
              <a:gd name="T5" fmla="*/ 591 h 601"/>
              <a:gd name="T6" fmla="*/ 291 w 588"/>
              <a:gd name="T7" fmla="*/ 601 h 601"/>
              <a:gd name="T8" fmla="*/ 255 w 588"/>
              <a:gd name="T9" fmla="*/ 596 h 601"/>
              <a:gd name="T10" fmla="*/ 232 w 588"/>
              <a:gd name="T11" fmla="*/ 601 h 601"/>
              <a:gd name="T12" fmla="*/ 244 w 588"/>
              <a:gd name="T13" fmla="*/ 567 h 601"/>
              <a:gd name="T14" fmla="*/ 237 w 588"/>
              <a:gd name="T15" fmla="*/ 567 h 601"/>
              <a:gd name="T16" fmla="*/ 202 w 588"/>
              <a:gd name="T17" fmla="*/ 556 h 601"/>
              <a:gd name="T18" fmla="*/ 190 w 588"/>
              <a:gd name="T19" fmla="*/ 533 h 601"/>
              <a:gd name="T20" fmla="*/ 184 w 588"/>
              <a:gd name="T21" fmla="*/ 516 h 601"/>
              <a:gd name="T22" fmla="*/ 166 w 588"/>
              <a:gd name="T23" fmla="*/ 521 h 601"/>
              <a:gd name="T24" fmla="*/ 143 w 588"/>
              <a:gd name="T25" fmla="*/ 509 h 601"/>
              <a:gd name="T26" fmla="*/ 130 w 588"/>
              <a:gd name="T27" fmla="*/ 487 h 601"/>
              <a:gd name="T28" fmla="*/ 112 w 588"/>
              <a:gd name="T29" fmla="*/ 481 h 601"/>
              <a:gd name="T30" fmla="*/ 112 w 588"/>
              <a:gd name="T31" fmla="*/ 469 h 601"/>
              <a:gd name="T32" fmla="*/ 94 w 588"/>
              <a:gd name="T33" fmla="*/ 464 h 601"/>
              <a:gd name="T34" fmla="*/ 47 w 588"/>
              <a:gd name="T35" fmla="*/ 464 h 601"/>
              <a:gd name="T36" fmla="*/ 24 w 588"/>
              <a:gd name="T37" fmla="*/ 419 h 601"/>
              <a:gd name="T38" fmla="*/ 29 w 588"/>
              <a:gd name="T39" fmla="*/ 379 h 601"/>
              <a:gd name="T40" fmla="*/ 36 w 588"/>
              <a:gd name="T41" fmla="*/ 337 h 601"/>
              <a:gd name="T42" fmla="*/ 36 w 588"/>
              <a:gd name="T43" fmla="*/ 292 h 601"/>
              <a:gd name="T44" fmla="*/ 42 w 588"/>
              <a:gd name="T45" fmla="*/ 247 h 601"/>
              <a:gd name="T46" fmla="*/ 47 w 588"/>
              <a:gd name="T47" fmla="*/ 200 h 601"/>
              <a:gd name="T48" fmla="*/ 53 w 588"/>
              <a:gd name="T49" fmla="*/ 160 h 601"/>
              <a:gd name="T50" fmla="*/ 60 w 588"/>
              <a:gd name="T51" fmla="*/ 115 h 601"/>
              <a:gd name="T52" fmla="*/ 65 w 588"/>
              <a:gd name="T53" fmla="*/ 74 h 601"/>
              <a:gd name="T54" fmla="*/ 36 w 588"/>
              <a:gd name="T55" fmla="*/ 57 h 601"/>
              <a:gd name="T56" fmla="*/ 18 w 588"/>
              <a:gd name="T57" fmla="*/ 28 h 601"/>
              <a:gd name="T58" fmla="*/ 0 w 588"/>
              <a:gd name="T59" fmla="*/ 0 h 601"/>
              <a:gd name="T60" fmla="*/ 53 w 588"/>
              <a:gd name="T61" fmla="*/ 0 h 601"/>
              <a:gd name="T62" fmla="*/ 101 w 588"/>
              <a:gd name="T63" fmla="*/ 0 h 601"/>
              <a:gd name="T64" fmla="*/ 148 w 588"/>
              <a:gd name="T65" fmla="*/ 0 h 601"/>
              <a:gd name="T66" fmla="*/ 196 w 588"/>
              <a:gd name="T67" fmla="*/ 0 h 601"/>
              <a:gd name="T68" fmla="*/ 250 w 588"/>
              <a:gd name="T69" fmla="*/ 0 h 601"/>
              <a:gd name="T70" fmla="*/ 297 w 588"/>
              <a:gd name="T71" fmla="*/ 0 h 601"/>
              <a:gd name="T72" fmla="*/ 344 w 588"/>
              <a:gd name="T73" fmla="*/ 0 h 601"/>
              <a:gd name="T74" fmla="*/ 392 w 588"/>
              <a:gd name="T75" fmla="*/ 0 h 601"/>
              <a:gd name="T76" fmla="*/ 440 w 588"/>
              <a:gd name="T77" fmla="*/ 0 h 601"/>
              <a:gd name="T78" fmla="*/ 487 w 588"/>
              <a:gd name="T79" fmla="*/ 0 h 601"/>
              <a:gd name="T80" fmla="*/ 535 w 588"/>
              <a:gd name="T81" fmla="*/ 0 h 601"/>
              <a:gd name="T82" fmla="*/ 577 w 588"/>
              <a:gd name="T83" fmla="*/ 5 h 601"/>
              <a:gd name="T84" fmla="*/ 588 w 588"/>
              <a:gd name="T85" fmla="*/ 40 h 601"/>
              <a:gd name="T86" fmla="*/ 582 w 588"/>
              <a:gd name="T87" fmla="*/ 92 h 601"/>
              <a:gd name="T88" fmla="*/ 577 w 588"/>
              <a:gd name="T89" fmla="*/ 132 h 601"/>
              <a:gd name="T90" fmla="*/ 546 w 588"/>
              <a:gd name="T91" fmla="*/ 149 h 601"/>
              <a:gd name="T92" fmla="*/ 541 w 588"/>
              <a:gd name="T93" fmla="*/ 172 h 601"/>
              <a:gd name="T94" fmla="*/ 499 w 588"/>
              <a:gd name="T95" fmla="*/ 137 h 601"/>
              <a:gd name="T96" fmla="*/ 458 w 588"/>
              <a:gd name="T97" fmla="*/ 143 h 601"/>
              <a:gd name="T98" fmla="*/ 458 w 588"/>
              <a:gd name="T99" fmla="*/ 177 h 601"/>
              <a:gd name="T100" fmla="*/ 458 w 588"/>
              <a:gd name="T101" fmla="*/ 189 h 601"/>
              <a:gd name="T102" fmla="*/ 445 w 588"/>
              <a:gd name="T103" fmla="*/ 223 h 601"/>
              <a:gd name="T104" fmla="*/ 445 w 588"/>
              <a:gd name="T105" fmla="*/ 235 h 601"/>
              <a:gd name="T106" fmla="*/ 422 w 588"/>
              <a:gd name="T107" fmla="*/ 247 h 601"/>
              <a:gd name="T108" fmla="*/ 422 w 588"/>
              <a:gd name="T109" fmla="*/ 257 h 601"/>
              <a:gd name="T110" fmla="*/ 410 w 588"/>
              <a:gd name="T111" fmla="*/ 269 h 601"/>
              <a:gd name="T112" fmla="*/ 404 w 588"/>
              <a:gd name="T113" fmla="*/ 297 h 601"/>
              <a:gd name="T114" fmla="*/ 398 w 588"/>
              <a:gd name="T115" fmla="*/ 337 h 601"/>
              <a:gd name="T116" fmla="*/ 398 w 588"/>
              <a:gd name="T117" fmla="*/ 389 h 601"/>
              <a:gd name="T118" fmla="*/ 398 w 588"/>
              <a:gd name="T119" fmla="*/ 441 h 601"/>
              <a:gd name="T120" fmla="*/ 380 w 588"/>
              <a:gd name="T121" fmla="*/ 469 h 601"/>
              <a:gd name="T122" fmla="*/ 338 w 588"/>
              <a:gd name="T123" fmla="*/ 476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8" h="601">
                <a:moveTo>
                  <a:pt x="338" y="476"/>
                </a:moveTo>
                <a:lnTo>
                  <a:pt x="338" y="487"/>
                </a:lnTo>
                <a:lnTo>
                  <a:pt x="338" y="493"/>
                </a:lnTo>
                <a:lnTo>
                  <a:pt x="338" y="499"/>
                </a:lnTo>
                <a:lnTo>
                  <a:pt x="338" y="504"/>
                </a:lnTo>
                <a:lnTo>
                  <a:pt x="338" y="509"/>
                </a:lnTo>
                <a:lnTo>
                  <a:pt x="338" y="516"/>
                </a:lnTo>
                <a:lnTo>
                  <a:pt x="338" y="521"/>
                </a:lnTo>
                <a:lnTo>
                  <a:pt x="338" y="527"/>
                </a:lnTo>
                <a:lnTo>
                  <a:pt x="338" y="533"/>
                </a:lnTo>
                <a:lnTo>
                  <a:pt x="338" y="539"/>
                </a:lnTo>
                <a:lnTo>
                  <a:pt x="338" y="544"/>
                </a:lnTo>
                <a:lnTo>
                  <a:pt x="338" y="551"/>
                </a:lnTo>
                <a:lnTo>
                  <a:pt x="338" y="556"/>
                </a:lnTo>
                <a:lnTo>
                  <a:pt x="333" y="556"/>
                </a:lnTo>
                <a:lnTo>
                  <a:pt x="333" y="561"/>
                </a:lnTo>
                <a:lnTo>
                  <a:pt x="327" y="561"/>
                </a:lnTo>
                <a:lnTo>
                  <a:pt x="327" y="567"/>
                </a:lnTo>
                <a:lnTo>
                  <a:pt x="327" y="573"/>
                </a:lnTo>
                <a:lnTo>
                  <a:pt x="327" y="579"/>
                </a:lnTo>
                <a:lnTo>
                  <a:pt x="320" y="579"/>
                </a:lnTo>
                <a:lnTo>
                  <a:pt x="320" y="584"/>
                </a:lnTo>
                <a:lnTo>
                  <a:pt x="315" y="584"/>
                </a:lnTo>
                <a:lnTo>
                  <a:pt x="315" y="591"/>
                </a:lnTo>
                <a:lnTo>
                  <a:pt x="309" y="591"/>
                </a:lnTo>
                <a:lnTo>
                  <a:pt x="302" y="591"/>
                </a:lnTo>
                <a:lnTo>
                  <a:pt x="302" y="596"/>
                </a:lnTo>
                <a:lnTo>
                  <a:pt x="302" y="601"/>
                </a:lnTo>
                <a:lnTo>
                  <a:pt x="297" y="601"/>
                </a:lnTo>
                <a:lnTo>
                  <a:pt x="297" y="596"/>
                </a:lnTo>
                <a:lnTo>
                  <a:pt x="297" y="601"/>
                </a:lnTo>
                <a:lnTo>
                  <a:pt x="291" y="601"/>
                </a:lnTo>
                <a:lnTo>
                  <a:pt x="286" y="601"/>
                </a:lnTo>
                <a:lnTo>
                  <a:pt x="279" y="601"/>
                </a:lnTo>
                <a:lnTo>
                  <a:pt x="273" y="601"/>
                </a:lnTo>
                <a:lnTo>
                  <a:pt x="268" y="596"/>
                </a:lnTo>
                <a:lnTo>
                  <a:pt x="268" y="591"/>
                </a:lnTo>
                <a:lnTo>
                  <a:pt x="261" y="591"/>
                </a:lnTo>
                <a:lnTo>
                  <a:pt x="261" y="596"/>
                </a:lnTo>
                <a:lnTo>
                  <a:pt x="255" y="596"/>
                </a:lnTo>
                <a:lnTo>
                  <a:pt x="255" y="591"/>
                </a:lnTo>
                <a:lnTo>
                  <a:pt x="255" y="596"/>
                </a:lnTo>
                <a:lnTo>
                  <a:pt x="250" y="596"/>
                </a:lnTo>
                <a:lnTo>
                  <a:pt x="250" y="591"/>
                </a:lnTo>
                <a:lnTo>
                  <a:pt x="244" y="591"/>
                </a:lnTo>
                <a:lnTo>
                  <a:pt x="244" y="596"/>
                </a:lnTo>
                <a:lnTo>
                  <a:pt x="237" y="596"/>
                </a:lnTo>
                <a:lnTo>
                  <a:pt x="232" y="601"/>
                </a:lnTo>
                <a:lnTo>
                  <a:pt x="232" y="596"/>
                </a:lnTo>
                <a:lnTo>
                  <a:pt x="237" y="596"/>
                </a:lnTo>
                <a:lnTo>
                  <a:pt x="237" y="591"/>
                </a:lnTo>
                <a:lnTo>
                  <a:pt x="237" y="584"/>
                </a:lnTo>
                <a:lnTo>
                  <a:pt x="237" y="579"/>
                </a:lnTo>
                <a:lnTo>
                  <a:pt x="237" y="573"/>
                </a:lnTo>
                <a:lnTo>
                  <a:pt x="244" y="573"/>
                </a:lnTo>
                <a:lnTo>
                  <a:pt x="244" y="567"/>
                </a:lnTo>
                <a:lnTo>
                  <a:pt x="250" y="567"/>
                </a:lnTo>
                <a:lnTo>
                  <a:pt x="250" y="561"/>
                </a:lnTo>
                <a:lnTo>
                  <a:pt x="244" y="561"/>
                </a:lnTo>
                <a:lnTo>
                  <a:pt x="250" y="561"/>
                </a:lnTo>
                <a:lnTo>
                  <a:pt x="250" y="556"/>
                </a:lnTo>
                <a:lnTo>
                  <a:pt x="244" y="561"/>
                </a:lnTo>
                <a:lnTo>
                  <a:pt x="237" y="561"/>
                </a:lnTo>
                <a:lnTo>
                  <a:pt x="237" y="567"/>
                </a:lnTo>
                <a:lnTo>
                  <a:pt x="232" y="567"/>
                </a:lnTo>
                <a:lnTo>
                  <a:pt x="232" y="561"/>
                </a:lnTo>
                <a:lnTo>
                  <a:pt x="226" y="561"/>
                </a:lnTo>
                <a:lnTo>
                  <a:pt x="219" y="561"/>
                </a:lnTo>
                <a:lnTo>
                  <a:pt x="214" y="561"/>
                </a:lnTo>
                <a:lnTo>
                  <a:pt x="208" y="561"/>
                </a:lnTo>
                <a:lnTo>
                  <a:pt x="208" y="556"/>
                </a:lnTo>
                <a:lnTo>
                  <a:pt x="202" y="556"/>
                </a:lnTo>
                <a:lnTo>
                  <a:pt x="202" y="551"/>
                </a:lnTo>
                <a:lnTo>
                  <a:pt x="196" y="551"/>
                </a:lnTo>
                <a:lnTo>
                  <a:pt x="190" y="551"/>
                </a:lnTo>
                <a:lnTo>
                  <a:pt x="190" y="544"/>
                </a:lnTo>
                <a:lnTo>
                  <a:pt x="184" y="544"/>
                </a:lnTo>
                <a:lnTo>
                  <a:pt x="190" y="544"/>
                </a:lnTo>
                <a:lnTo>
                  <a:pt x="190" y="539"/>
                </a:lnTo>
                <a:lnTo>
                  <a:pt x="190" y="533"/>
                </a:lnTo>
                <a:lnTo>
                  <a:pt x="196" y="533"/>
                </a:lnTo>
                <a:lnTo>
                  <a:pt x="196" y="527"/>
                </a:lnTo>
                <a:lnTo>
                  <a:pt x="190" y="527"/>
                </a:lnTo>
                <a:lnTo>
                  <a:pt x="190" y="533"/>
                </a:lnTo>
                <a:lnTo>
                  <a:pt x="190" y="527"/>
                </a:lnTo>
                <a:lnTo>
                  <a:pt x="190" y="521"/>
                </a:lnTo>
                <a:lnTo>
                  <a:pt x="184" y="521"/>
                </a:lnTo>
                <a:lnTo>
                  <a:pt x="184" y="516"/>
                </a:lnTo>
                <a:lnTo>
                  <a:pt x="178" y="516"/>
                </a:lnTo>
                <a:lnTo>
                  <a:pt x="178" y="509"/>
                </a:lnTo>
                <a:lnTo>
                  <a:pt x="172" y="509"/>
                </a:lnTo>
                <a:lnTo>
                  <a:pt x="172" y="516"/>
                </a:lnTo>
                <a:lnTo>
                  <a:pt x="172" y="509"/>
                </a:lnTo>
                <a:lnTo>
                  <a:pt x="172" y="516"/>
                </a:lnTo>
                <a:lnTo>
                  <a:pt x="166" y="516"/>
                </a:lnTo>
                <a:lnTo>
                  <a:pt x="166" y="521"/>
                </a:lnTo>
                <a:lnTo>
                  <a:pt x="166" y="516"/>
                </a:lnTo>
                <a:lnTo>
                  <a:pt x="161" y="516"/>
                </a:lnTo>
                <a:lnTo>
                  <a:pt x="161" y="509"/>
                </a:lnTo>
                <a:lnTo>
                  <a:pt x="154" y="509"/>
                </a:lnTo>
                <a:lnTo>
                  <a:pt x="154" y="504"/>
                </a:lnTo>
                <a:lnTo>
                  <a:pt x="154" y="509"/>
                </a:lnTo>
                <a:lnTo>
                  <a:pt x="148" y="509"/>
                </a:lnTo>
                <a:lnTo>
                  <a:pt x="143" y="509"/>
                </a:lnTo>
                <a:lnTo>
                  <a:pt x="136" y="509"/>
                </a:lnTo>
                <a:lnTo>
                  <a:pt x="136" y="504"/>
                </a:lnTo>
                <a:lnTo>
                  <a:pt x="130" y="504"/>
                </a:lnTo>
                <a:lnTo>
                  <a:pt x="130" y="499"/>
                </a:lnTo>
                <a:lnTo>
                  <a:pt x="130" y="493"/>
                </a:lnTo>
                <a:lnTo>
                  <a:pt x="136" y="493"/>
                </a:lnTo>
                <a:lnTo>
                  <a:pt x="130" y="493"/>
                </a:lnTo>
                <a:lnTo>
                  <a:pt x="130" y="487"/>
                </a:lnTo>
                <a:lnTo>
                  <a:pt x="125" y="487"/>
                </a:lnTo>
                <a:lnTo>
                  <a:pt x="125" y="481"/>
                </a:lnTo>
                <a:lnTo>
                  <a:pt x="119" y="481"/>
                </a:lnTo>
                <a:lnTo>
                  <a:pt x="119" y="476"/>
                </a:lnTo>
                <a:lnTo>
                  <a:pt x="125" y="476"/>
                </a:lnTo>
                <a:lnTo>
                  <a:pt x="119" y="476"/>
                </a:lnTo>
                <a:lnTo>
                  <a:pt x="119" y="481"/>
                </a:lnTo>
                <a:lnTo>
                  <a:pt x="112" y="481"/>
                </a:lnTo>
                <a:lnTo>
                  <a:pt x="107" y="481"/>
                </a:lnTo>
                <a:lnTo>
                  <a:pt x="107" y="476"/>
                </a:lnTo>
                <a:lnTo>
                  <a:pt x="112" y="476"/>
                </a:lnTo>
                <a:lnTo>
                  <a:pt x="107" y="476"/>
                </a:lnTo>
                <a:lnTo>
                  <a:pt x="107" y="469"/>
                </a:lnTo>
                <a:lnTo>
                  <a:pt x="107" y="476"/>
                </a:lnTo>
                <a:lnTo>
                  <a:pt x="107" y="469"/>
                </a:lnTo>
                <a:lnTo>
                  <a:pt x="112" y="469"/>
                </a:lnTo>
                <a:lnTo>
                  <a:pt x="119" y="469"/>
                </a:lnTo>
                <a:lnTo>
                  <a:pt x="119" y="464"/>
                </a:lnTo>
                <a:lnTo>
                  <a:pt x="125" y="464"/>
                </a:lnTo>
                <a:lnTo>
                  <a:pt x="119" y="464"/>
                </a:lnTo>
                <a:lnTo>
                  <a:pt x="112" y="464"/>
                </a:lnTo>
                <a:lnTo>
                  <a:pt x="107" y="464"/>
                </a:lnTo>
                <a:lnTo>
                  <a:pt x="101" y="464"/>
                </a:lnTo>
                <a:lnTo>
                  <a:pt x="94" y="464"/>
                </a:lnTo>
                <a:lnTo>
                  <a:pt x="89" y="464"/>
                </a:lnTo>
                <a:lnTo>
                  <a:pt x="83" y="464"/>
                </a:lnTo>
                <a:lnTo>
                  <a:pt x="78" y="464"/>
                </a:lnTo>
                <a:lnTo>
                  <a:pt x="71" y="464"/>
                </a:lnTo>
                <a:lnTo>
                  <a:pt x="65" y="464"/>
                </a:lnTo>
                <a:lnTo>
                  <a:pt x="60" y="464"/>
                </a:lnTo>
                <a:lnTo>
                  <a:pt x="53" y="464"/>
                </a:lnTo>
                <a:lnTo>
                  <a:pt x="47" y="464"/>
                </a:lnTo>
                <a:lnTo>
                  <a:pt x="42" y="464"/>
                </a:lnTo>
                <a:lnTo>
                  <a:pt x="18" y="459"/>
                </a:lnTo>
                <a:lnTo>
                  <a:pt x="18" y="452"/>
                </a:lnTo>
                <a:lnTo>
                  <a:pt x="24" y="447"/>
                </a:lnTo>
                <a:lnTo>
                  <a:pt x="24" y="436"/>
                </a:lnTo>
                <a:lnTo>
                  <a:pt x="24" y="429"/>
                </a:lnTo>
                <a:lnTo>
                  <a:pt x="24" y="424"/>
                </a:lnTo>
                <a:lnTo>
                  <a:pt x="24" y="419"/>
                </a:lnTo>
                <a:lnTo>
                  <a:pt x="24" y="412"/>
                </a:lnTo>
                <a:lnTo>
                  <a:pt x="24" y="407"/>
                </a:lnTo>
                <a:lnTo>
                  <a:pt x="24" y="401"/>
                </a:lnTo>
                <a:lnTo>
                  <a:pt x="24" y="395"/>
                </a:lnTo>
                <a:lnTo>
                  <a:pt x="29" y="395"/>
                </a:lnTo>
                <a:lnTo>
                  <a:pt x="29" y="389"/>
                </a:lnTo>
                <a:lnTo>
                  <a:pt x="29" y="384"/>
                </a:lnTo>
                <a:lnTo>
                  <a:pt x="29" y="379"/>
                </a:lnTo>
                <a:lnTo>
                  <a:pt x="29" y="372"/>
                </a:lnTo>
                <a:lnTo>
                  <a:pt x="29" y="367"/>
                </a:lnTo>
                <a:lnTo>
                  <a:pt x="29" y="361"/>
                </a:lnTo>
                <a:lnTo>
                  <a:pt x="29" y="355"/>
                </a:lnTo>
                <a:lnTo>
                  <a:pt x="29" y="349"/>
                </a:lnTo>
                <a:lnTo>
                  <a:pt x="29" y="344"/>
                </a:lnTo>
                <a:lnTo>
                  <a:pt x="29" y="337"/>
                </a:lnTo>
                <a:lnTo>
                  <a:pt x="36" y="337"/>
                </a:lnTo>
                <a:lnTo>
                  <a:pt x="36" y="332"/>
                </a:lnTo>
                <a:lnTo>
                  <a:pt x="36" y="327"/>
                </a:lnTo>
                <a:lnTo>
                  <a:pt x="36" y="321"/>
                </a:lnTo>
                <a:lnTo>
                  <a:pt x="36" y="315"/>
                </a:lnTo>
                <a:lnTo>
                  <a:pt x="36" y="309"/>
                </a:lnTo>
                <a:lnTo>
                  <a:pt x="36" y="304"/>
                </a:lnTo>
                <a:lnTo>
                  <a:pt x="36" y="297"/>
                </a:lnTo>
                <a:lnTo>
                  <a:pt x="36" y="292"/>
                </a:lnTo>
                <a:lnTo>
                  <a:pt x="42" y="287"/>
                </a:lnTo>
                <a:lnTo>
                  <a:pt x="42" y="280"/>
                </a:lnTo>
                <a:lnTo>
                  <a:pt x="42" y="275"/>
                </a:lnTo>
                <a:lnTo>
                  <a:pt x="42" y="269"/>
                </a:lnTo>
                <a:lnTo>
                  <a:pt x="42" y="264"/>
                </a:lnTo>
                <a:lnTo>
                  <a:pt x="42" y="257"/>
                </a:lnTo>
                <a:lnTo>
                  <a:pt x="42" y="252"/>
                </a:lnTo>
                <a:lnTo>
                  <a:pt x="42" y="247"/>
                </a:lnTo>
                <a:lnTo>
                  <a:pt x="47" y="240"/>
                </a:lnTo>
                <a:lnTo>
                  <a:pt x="47" y="235"/>
                </a:lnTo>
                <a:lnTo>
                  <a:pt x="47" y="229"/>
                </a:lnTo>
                <a:lnTo>
                  <a:pt x="47" y="223"/>
                </a:lnTo>
                <a:lnTo>
                  <a:pt x="47" y="217"/>
                </a:lnTo>
                <a:lnTo>
                  <a:pt x="47" y="212"/>
                </a:lnTo>
                <a:lnTo>
                  <a:pt x="47" y="206"/>
                </a:lnTo>
                <a:lnTo>
                  <a:pt x="47" y="200"/>
                </a:lnTo>
                <a:lnTo>
                  <a:pt x="53" y="200"/>
                </a:lnTo>
                <a:lnTo>
                  <a:pt x="53" y="195"/>
                </a:lnTo>
                <a:lnTo>
                  <a:pt x="53" y="189"/>
                </a:lnTo>
                <a:lnTo>
                  <a:pt x="53" y="183"/>
                </a:lnTo>
                <a:lnTo>
                  <a:pt x="53" y="177"/>
                </a:lnTo>
                <a:lnTo>
                  <a:pt x="53" y="172"/>
                </a:lnTo>
                <a:lnTo>
                  <a:pt x="53" y="165"/>
                </a:lnTo>
                <a:lnTo>
                  <a:pt x="53" y="160"/>
                </a:lnTo>
                <a:lnTo>
                  <a:pt x="53" y="155"/>
                </a:lnTo>
                <a:lnTo>
                  <a:pt x="53" y="149"/>
                </a:lnTo>
                <a:lnTo>
                  <a:pt x="60" y="149"/>
                </a:lnTo>
                <a:lnTo>
                  <a:pt x="60" y="137"/>
                </a:lnTo>
                <a:lnTo>
                  <a:pt x="60" y="132"/>
                </a:lnTo>
                <a:lnTo>
                  <a:pt x="60" y="125"/>
                </a:lnTo>
                <a:lnTo>
                  <a:pt x="60" y="120"/>
                </a:lnTo>
                <a:lnTo>
                  <a:pt x="60" y="115"/>
                </a:lnTo>
                <a:lnTo>
                  <a:pt x="60" y="108"/>
                </a:lnTo>
                <a:lnTo>
                  <a:pt x="60" y="103"/>
                </a:lnTo>
                <a:lnTo>
                  <a:pt x="60" y="97"/>
                </a:lnTo>
                <a:lnTo>
                  <a:pt x="60" y="92"/>
                </a:lnTo>
                <a:lnTo>
                  <a:pt x="65" y="92"/>
                </a:lnTo>
                <a:lnTo>
                  <a:pt x="65" y="85"/>
                </a:lnTo>
                <a:lnTo>
                  <a:pt x="65" y="80"/>
                </a:lnTo>
                <a:lnTo>
                  <a:pt x="65" y="74"/>
                </a:lnTo>
                <a:lnTo>
                  <a:pt x="60" y="74"/>
                </a:lnTo>
                <a:lnTo>
                  <a:pt x="53" y="74"/>
                </a:lnTo>
                <a:lnTo>
                  <a:pt x="53" y="68"/>
                </a:lnTo>
                <a:lnTo>
                  <a:pt x="47" y="68"/>
                </a:lnTo>
                <a:lnTo>
                  <a:pt x="42" y="68"/>
                </a:lnTo>
                <a:lnTo>
                  <a:pt x="42" y="63"/>
                </a:lnTo>
                <a:lnTo>
                  <a:pt x="36" y="63"/>
                </a:lnTo>
                <a:lnTo>
                  <a:pt x="36" y="57"/>
                </a:lnTo>
                <a:lnTo>
                  <a:pt x="29" y="57"/>
                </a:lnTo>
                <a:lnTo>
                  <a:pt x="29" y="51"/>
                </a:lnTo>
                <a:lnTo>
                  <a:pt x="24" y="51"/>
                </a:lnTo>
                <a:lnTo>
                  <a:pt x="24" y="45"/>
                </a:lnTo>
                <a:lnTo>
                  <a:pt x="24" y="40"/>
                </a:lnTo>
                <a:lnTo>
                  <a:pt x="24" y="34"/>
                </a:lnTo>
                <a:lnTo>
                  <a:pt x="18" y="34"/>
                </a:lnTo>
                <a:lnTo>
                  <a:pt x="18" y="28"/>
                </a:lnTo>
                <a:lnTo>
                  <a:pt x="18" y="22"/>
                </a:lnTo>
                <a:lnTo>
                  <a:pt x="11" y="22"/>
                </a:lnTo>
                <a:lnTo>
                  <a:pt x="11" y="17"/>
                </a:lnTo>
                <a:lnTo>
                  <a:pt x="6" y="17"/>
                </a:lnTo>
                <a:lnTo>
                  <a:pt x="6" y="11"/>
                </a:lnTo>
                <a:lnTo>
                  <a:pt x="6" y="5"/>
                </a:lnTo>
                <a:lnTo>
                  <a:pt x="6" y="0"/>
                </a:lnTo>
                <a:lnTo>
                  <a:pt x="0" y="0"/>
                </a:lnTo>
                <a:lnTo>
                  <a:pt x="6" y="0"/>
                </a:lnTo>
                <a:lnTo>
                  <a:pt x="11" y="0"/>
                </a:lnTo>
                <a:lnTo>
                  <a:pt x="18" y="0"/>
                </a:lnTo>
                <a:lnTo>
                  <a:pt x="29" y="0"/>
                </a:lnTo>
                <a:lnTo>
                  <a:pt x="36" y="0"/>
                </a:lnTo>
                <a:lnTo>
                  <a:pt x="42" y="0"/>
                </a:lnTo>
                <a:lnTo>
                  <a:pt x="47" y="0"/>
                </a:lnTo>
                <a:lnTo>
                  <a:pt x="53" y="0"/>
                </a:lnTo>
                <a:lnTo>
                  <a:pt x="60" y="0"/>
                </a:lnTo>
                <a:lnTo>
                  <a:pt x="65" y="0"/>
                </a:lnTo>
                <a:lnTo>
                  <a:pt x="71" y="0"/>
                </a:lnTo>
                <a:lnTo>
                  <a:pt x="78" y="0"/>
                </a:lnTo>
                <a:lnTo>
                  <a:pt x="83" y="0"/>
                </a:lnTo>
                <a:lnTo>
                  <a:pt x="89" y="0"/>
                </a:lnTo>
                <a:lnTo>
                  <a:pt x="94" y="0"/>
                </a:lnTo>
                <a:lnTo>
                  <a:pt x="101" y="0"/>
                </a:lnTo>
                <a:lnTo>
                  <a:pt x="107" y="0"/>
                </a:lnTo>
                <a:lnTo>
                  <a:pt x="112" y="0"/>
                </a:lnTo>
                <a:lnTo>
                  <a:pt x="119" y="0"/>
                </a:lnTo>
                <a:lnTo>
                  <a:pt x="125" y="0"/>
                </a:lnTo>
                <a:lnTo>
                  <a:pt x="130" y="0"/>
                </a:lnTo>
                <a:lnTo>
                  <a:pt x="136" y="0"/>
                </a:lnTo>
                <a:lnTo>
                  <a:pt x="143" y="0"/>
                </a:lnTo>
                <a:lnTo>
                  <a:pt x="148" y="0"/>
                </a:lnTo>
                <a:lnTo>
                  <a:pt x="154" y="0"/>
                </a:lnTo>
                <a:lnTo>
                  <a:pt x="161" y="0"/>
                </a:lnTo>
                <a:lnTo>
                  <a:pt x="166" y="0"/>
                </a:lnTo>
                <a:lnTo>
                  <a:pt x="172" y="0"/>
                </a:lnTo>
                <a:lnTo>
                  <a:pt x="178" y="0"/>
                </a:lnTo>
                <a:lnTo>
                  <a:pt x="184" y="0"/>
                </a:lnTo>
                <a:lnTo>
                  <a:pt x="190" y="0"/>
                </a:lnTo>
                <a:lnTo>
                  <a:pt x="196" y="0"/>
                </a:lnTo>
                <a:lnTo>
                  <a:pt x="202" y="0"/>
                </a:lnTo>
                <a:lnTo>
                  <a:pt x="208" y="0"/>
                </a:lnTo>
                <a:lnTo>
                  <a:pt x="214" y="0"/>
                </a:lnTo>
                <a:lnTo>
                  <a:pt x="219" y="0"/>
                </a:lnTo>
                <a:lnTo>
                  <a:pt x="226" y="0"/>
                </a:lnTo>
                <a:lnTo>
                  <a:pt x="232" y="0"/>
                </a:lnTo>
                <a:lnTo>
                  <a:pt x="244" y="0"/>
                </a:lnTo>
                <a:lnTo>
                  <a:pt x="250" y="0"/>
                </a:lnTo>
                <a:lnTo>
                  <a:pt x="255" y="0"/>
                </a:lnTo>
                <a:lnTo>
                  <a:pt x="261" y="0"/>
                </a:lnTo>
                <a:lnTo>
                  <a:pt x="268" y="0"/>
                </a:lnTo>
                <a:lnTo>
                  <a:pt x="273" y="0"/>
                </a:lnTo>
                <a:lnTo>
                  <a:pt x="279" y="0"/>
                </a:lnTo>
                <a:lnTo>
                  <a:pt x="286" y="0"/>
                </a:lnTo>
                <a:lnTo>
                  <a:pt x="291" y="0"/>
                </a:lnTo>
                <a:lnTo>
                  <a:pt x="297" y="0"/>
                </a:lnTo>
                <a:lnTo>
                  <a:pt x="302" y="0"/>
                </a:lnTo>
                <a:lnTo>
                  <a:pt x="309" y="0"/>
                </a:lnTo>
                <a:lnTo>
                  <a:pt x="315" y="0"/>
                </a:lnTo>
                <a:lnTo>
                  <a:pt x="320" y="0"/>
                </a:lnTo>
                <a:lnTo>
                  <a:pt x="327" y="0"/>
                </a:lnTo>
                <a:lnTo>
                  <a:pt x="333" y="0"/>
                </a:lnTo>
                <a:lnTo>
                  <a:pt x="338" y="0"/>
                </a:lnTo>
                <a:lnTo>
                  <a:pt x="344" y="0"/>
                </a:lnTo>
                <a:lnTo>
                  <a:pt x="351" y="0"/>
                </a:lnTo>
                <a:lnTo>
                  <a:pt x="356" y="0"/>
                </a:lnTo>
                <a:lnTo>
                  <a:pt x="362" y="0"/>
                </a:lnTo>
                <a:lnTo>
                  <a:pt x="369" y="0"/>
                </a:lnTo>
                <a:lnTo>
                  <a:pt x="374" y="0"/>
                </a:lnTo>
                <a:lnTo>
                  <a:pt x="380" y="0"/>
                </a:lnTo>
                <a:lnTo>
                  <a:pt x="387" y="0"/>
                </a:lnTo>
                <a:lnTo>
                  <a:pt x="392" y="0"/>
                </a:lnTo>
                <a:lnTo>
                  <a:pt x="398" y="0"/>
                </a:lnTo>
                <a:lnTo>
                  <a:pt x="404" y="0"/>
                </a:lnTo>
                <a:lnTo>
                  <a:pt x="410" y="0"/>
                </a:lnTo>
                <a:lnTo>
                  <a:pt x="416" y="0"/>
                </a:lnTo>
                <a:lnTo>
                  <a:pt x="422" y="0"/>
                </a:lnTo>
                <a:lnTo>
                  <a:pt x="428" y="0"/>
                </a:lnTo>
                <a:lnTo>
                  <a:pt x="434" y="0"/>
                </a:lnTo>
                <a:lnTo>
                  <a:pt x="440" y="0"/>
                </a:lnTo>
                <a:lnTo>
                  <a:pt x="445" y="0"/>
                </a:lnTo>
                <a:lnTo>
                  <a:pt x="452" y="0"/>
                </a:lnTo>
                <a:lnTo>
                  <a:pt x="458" y="0"/>
                </a:lnTo>
                <a:lnTo>
                  <a:pt x="463" y="0"/>
                </a:lnTo>
                <a:lnTo>
                  <a:pt x="470" y="0"/>
                </a:lnTo>
                <a:lnTo>
                  <a:pt x="476" y="0"/>
                </a:lnTo>
                <a:lnTo>
                  <a:pt x="481" y="0"/>
                </a:lnTo>
                <a:lnTo>
                  <a:pt x="487" y="0"/>
                </a:lnTo>
                <a:lnTo>
                  <a:pt x="494" y="0"/>
                </a:lnTo>
                <a:lnTo>
                  <a:pt x="499" y="0"/>
                </a:lnTo>
                <a:lnTo>
                  <a:pt x="505" y="0"/>
                </a:lnTo>
                <a:lnTo>
                  <a:pt x="512" y="0"/>
                </a:lnTo>
                <a:lnTo>
                  <a:pt x="517" y="0"/>
                </a:lnTo>
                <a:lnTo>
                  <a:pt x="523" y="0"/>
                </a:lnTo>
                <a:lnTo>
                  <a:pt x="528" y="0"/>
                </a:lnTo>
                <a:lnTo>
                  <a:pt x="535" y="0"/>
                </a:lnTo>
                <a:lnTo>
                  <a:pt x="535" y="5"/>
                </a:lnTo>
                <a:lnTo>
                  <a:pt x="541" y="5"/>
                </a:lnTo>
                <a:lnTo>
                  <a:pt x="546" y="5"/>
                </a:lnTo>
                <a:lnTo>
                  <a:pt x="553" y="5"/>
                </a:lnTo>
                <a:lnTo>
                  <a:pt x="559" y="5"/>
                </a:lnTo>
                <a:lnTo>
                  <a:pt x="564" y="5"/>
                </a:lnTo>
                <a:lnTo>
                  <a:pt x="570" y="5"/>
                </a:lnTo>
                <a:lnTo>
                  <a:pt x="577" y="5"/>
                </a:lnTo>
                <a:lnTo>
                  <a:pt x="582" y="5"/>
                </a:lnTo>
                <a:lnTo>
                  <a:pt x="588" y="5"/>
                </a:lnTo>
                <a:lnTo>
                  <a:pt x="588" y="11"/>
                </a:lnTo>
                <a:lnTo>
                  <a:pt x="588" y="17"/>
                </a:lnTo>
                <a:lnTo>
                  <a:pt x="588" y="22"/>
                </a:lnTo>
                <a:lnTo>
                  <a:pt x="588" y="28"/>
                </a:lnTo>
                <a:lnTo>
                  <a:pt x="588" y="34"/>
                </a:lnTo>
                <a:lnTo>
                  <a:pt x="588" y="40"/>
                </a:lnTo>
                <a:lnTo>
                  <a:pt x="588" y="45"/>
                </a:lnTo>
                <a:lnTo>
                  <a:pt x="588" y="51"/>
                </a:lnTo>
                <a:lnTo>
                  <a:pt x="588" y="63"/>
                </a:lnTo>
                <a:lnTo>
                  <a:pt x="588" y="68"/>
                </a:lnTo>
                <a:lnTo>
                  <a:pt x="582" y="74"/>
                </a:lnTo>
                <a:lnTo>
                  <a:pt x="582" y="80"/>
                </a:lnTo>
                <a:lnTo>
                  <a:pt x="582" y="85"/>
                </a:lnTo>
                <a:lnTo>
                  <a:pt x="582" y="92"/>
                </a:lnTo>
                <a:lnTo>
                  <a:pt x="582" y="97"/>
                </a:lnTo>
                <a:lnTo>
                  <a:pt x="582" y="103"/>
                </a:lnTo>
                <a:lnTo>
                  <a:pt x="582" y="108"/>
                </a:lnTo>
                <a:lnTo>
                  <a:pt x="582" y="115"/>
                </a:lnTo>
                <a:lnTo>
                  <a:pt x="582" y="120"/>
                </a:lnTo>
                <a:lnTo>
                  <a:pt x="582" y="125"/>
                </a:lnTo>
                <a:lnTo>
                  <a:pt x="582" y="132"/>
                </a:lnTo>
                <a:lnTo>
                  <a:pt x="577" y="132"/>
                </a:lnTo>
                <a:lnTo>
                  <a:pt x="577" y="137"/>
                </a:lnTo>
                <a:lnTo>
                  <a:pt x="570" y="137"/>
                </a:lnTo>
                <a:lnTo>
                  <a:pt x="570" y="143"/>
                </a:lnTo>
                <a:lnTo>
                  <a:pt x="564" y="143"/>
                </a:lnTo>
                <a:lnTo>
                  <a:pt x="559" y="143"/>
                </a:lnTo>
                <a:lnTo>
                  <a:pt x="559" y="149"/>
                </a:lnTo>
                <a:lnTo>
                  <a:pt x="553" y="149"/>
                </a:lnTo>
                <a:lnTo>
                  <a:pt x="546" y="149"/>
                </a:lnTo>
                <a:lnTo>
                  <a:pt x="546" y="155"/>
                </a:lnTo>
                <a:lnTo>
                  <a:pt x="546" y="160"/>
                </a:lnTo>
                <a:lnTo>
                  <a:pt x="553" y="160"/>
                </a:lnTo>
                <a:lnTo>
                  <a:pt x="553" y="165"/>
                </a:lnTo>
                <a:lnTo>
                  <a:pt x="559" y="165"/>
                </a:lnTo>
                <a:lnTo>
                  <a:pt x="553" y="165"/>
                </a:lnTo>
                <a:lnTo>
                  <a:pt x="546" y="172"/>
                </a:lnTo>
                <a:lnTo>
                  <a:pt x="541" y="172"/>
                </a:lnTo>
                <a:lnTo>
                  <a:pt x="535" y="172"/>
                </a:lnTo>
                <a:lnTo>
                  <a:pt x="528" y="165"/>
                </a:lnTo>
                <a:lnTo>
                  <a:pt x="523" y="155"/>
                </a:lnTo>
                <a:lnTo>
                  <a:pt x="517" y="149"/>
                </a:lnTo>
                <a:lnTo>
                  <a:pt x="512" y="143"/>
                </a:lnTo>
                <a:lnTo>
                  <a:pt x="505" y="143"/>
                </a:lnTo>
                <a:lnTo>
                  <a:pt x="505" y="137"/>
                </a:lnTo>
                <a:lnTo>
                  <a:pt x="499" y="137"/>
                </a:lnTo>
                <a:lnTo>
                  <a:pt x="494" y="137"/>
                </a:lnTo>
                <a:lnTo>
                  <a:pt x="487" y="137"/>
                </a:lnTo>
                <a:lnTo>
                  <a:pt x="481" y="137"/>
                </a:lnTo>
                <a:lnTo>
                  <a:pt x="476" y="137"/>
                </a:lnTo>
                <a:lnTo>
                  <a:pt x="470" y="137"/>
                </a:lnTo>
                <a:lnTo>
                  <a:pt x="463" y="137"/>
                </a:lnTo>
                <a:lnTo>
                  <a:pt x="458" y="137"/>
                </a:lnTo>
                <a:lnTo>
                  <a:pt x="458" y="143"/>
                </a:lnTo>
                <a:lnTo>
                  <a:pt x="458" y="149"/>
                </a:lnTo>
                <a:lnTo>
                  <a:pt x="458" y="155"/>
                </a:lnTo>
                <a:lnTo>
                  <a:pt x="463" y="155"/>
                </a:lnTo>
                <a:lnTo>
                  <a:pt x="463" y="160"/>
                </a:lnTo>
                <a:lnTo>
                  <a:pt x="463" y="165"/>
                </a:lnTo>
                <a:lnTo>
                  <a:pt x="458" y="165"/>
                </a:lnTo>
                <a:lnTo>
                  <a:pt x="458" y="172"/>
                </a:lnTo>
                <a:lnTo>
                  <a:pt x="458" y="177"/>
                </a:lnTo>
                <a:lnTo>
                  <a:pt x="463" y="177"/>
                </a:lnTo>
                <a:lnTo>
                  <a:pt x="458" y="177"/>
                </a:lnTo>
                <a:lnTo>
                  <a:pt x="463" y="177"/>
                </a:lnTo>
                <a:lnTo>
                  <a:pt x="458" y="177"/>
                </a:lnTo>
                <a:lnTo>
                  <a:pt x="458" y="183"/>
                </a:lnTo>
                <a:lnTo>
                  <a:pt x="452" y="183"/>
                </a:lnTo>
                <a:lnTo>
                  <a:pt x="452" y="189"/>
                </a:lnTo>
                <a:lnTo>
                  <a:pt x="458" y="189"/>
                </a:lnTo>
                <a:lnTo>
                  <a:pt x="458" y="195"/>
                </a:lnTo>
                <a:lnTo>
                  <a:pt x="458" y="200"/>
                </a:lnTo>
                <a:lnTo>
                  <a:pt x="452" y="200"/>
                </a:lnTo>
                <a:lnTo>
                  <a:pt x="452" y="206"/>
                </a:lnTo>
                <a:lnTo>
                  <a:pt x="445" y="206"/>
                </a:lnTo>
                <a:lnTo>
                  <a:pt x="445" y="212"/>
                </a:lnTo>
                <a:lnTo>
                  <a:pt x="445" y="217"/>
                </a:lnTo>
                <a:lnTo>
                  <a:pt x="445" y="223"/>
                </a:lnTo>
                <a:lnTo>
                  <a:pt x="445" y="217"/>
                </a:lnTo>
                <a:lnTo>
                  <a:pt x="445" y="223"/>
                </a:lnTo>
                <a:lnTo>
                  <a:pt x="452" y="223"/>
                </a:lnTo>
                <a:lnTo>
                  <a:pt x="445" y="223"/>
                </a:lnTo>
                <a:lnTo>
                  <a:pt x="445" y="229"/>
                </a:lnTo>
                <a:lnTo>
                  <a:pt x="452" y="229"/>
                </a:lnTo>
                <a:lnTo>
                  <a:pt x="445" y="229"/>
                </a:lnTo>
                <a:lnTo>
                  <a:pt x="445" y="235"/>
                </a:lnTo>
                <a:lnTo>
                  <a:pt x="445" y="240"/>
                </a:lnTo>
                <a:lnTo>
                  <a:pt x="440" y="240"/>
                </a:lnTo>
                <a:lnTo>
                  <a:pt x="434" y="240"/>
                </a:lnTo>
                <a:lnTo>
                  <a:pt x="428" y="240"/>
                </a:lnTo>
                <a:lnTo>
                  <a:pt x="428" y="247"/>
                </a:lnTo>
                <a:lnTo>
                  <a:pt x="422" y="247"/>
                </a:lnTo>
                <a:lnTo>
                  <a:pt x="428" y="247"/>
                </a:lnTo>
                <a:lnTo>
                  <a:pt x="422" y="247"/>
                </a:lnTo>
                <a:lnTo>
                  <a:pt x="422" y="252"/>
                </a:lnTo>
                <a:lnTo>
                  <a:pt x="428" y="252"/>
                </a:lnTo>
                <a:lnTo>
                  <a:pt x="422" y="252"/>
                </a:lnTo>
                <a:lnTo>
                  <a:pt x="428" y="252"/>
                </a:lnTo>
                <a:lnTo>
                  <a:pt x="422" y="252"/>
                </a:lnTo>
                <a:lnTo>
                  <a:pt x="422" y="257"/>
                </a:lnTo>
                <a:lnTo>
                  <a:pt x="422" y="252"/>
                </a:lnTo>
                <a:lnTo>
                  <a:pt x="422" y="257"/>
                </a:lnTo>
                <a:lnTo>
                  <a:pt x="416" y="257"/>
                </a:lnTo>
                <a:lnTo>
                  <a:pt x="422" y="257"/>
                </a:lnTo>
                <a:lnTo>
                  <a:pt x="416" y="257"/>
                </a:lnTo>
                <a:lnTo>
                  <a:pt x="416" y="264"/>
                </a:lnTo>
                <a:lnTo>
                  <a:pt x="410" y="264"/>
                </a:lnTo>
                <a:lnTo>
                  <a:pt x="416" y="264"/>
                </a:lnTo>
                <a:lnTo>
                  <a:pt x="416" y="269"/>
                </a:lnTo>
                <a:lnTo>
                  <a:pt x="410" y="269"/>
                </a:lnTo>
                <a:lnTo>
                  <a:pt x="410" y="275"/>
                </a:lnTo>
                <a:lnTo>
                  <a:pt x="410" y="280"/>
                </a:lnTo>
                <a:lnTo>
                  <a:pt x="410" y="287"/>
                </a:lnTo>
                <a:lnTo>
                  <a:pt x="404" y="287"/>
                </a:lnTo>
                <a:lnTo>
                  <a:pt x="404" y="292"/>
                </a:lnTo>
                <a:lnTo>
                  <a:pt x="404" y="297"/>
                </a:lnTo>
                <a:lnTo>
                  <a:pt x="404" y="292"/>
                </a:lnTo>
                <a:lnTo>
                  <a:pt x="404" y="297"/>
                </a:lnTo>
                <a:lnTo>
                  <a:pt x="398" y="297"/>
                </a:lnTo>
                <a:lnTo>
                  <a:pt x="398" y="304"/>
                </a:lnTo>
                <a:lnTo>
                  <a:pt x="398" y="309"/>
                </a:lnTo>
                <a:lnTo>
                  <a:pt x="398" y="315"/>
                </a:lnTo>
                <a:lnTo>
                  <a:pt x="398" y="321"/>
                </a:lnTo>
                <a:lnTo>
                  <a:pt x="398" y="327"/>
                </a:lnTo>
                <a:lnTo>
                  <a:pt x="398" y="332"/>
                </a:lnTo>
                <a:lnTo>
                  <a:pt x="398" y="337"/>
                </a:lnTo>
                <a:lnTo>
                  <a:pt x="398" y="344"/>
                </a:lnTo>
                <a:lnTo>
                  <a:pt x="398" y="349"/>
                </a:lnTo>
                <a:lnTo>
                  <a:pt x="398" y="355"/>
                </a:lnTo>
                <a:lnTo>
                  <a:pt x="398" y="361"/>
                </a:lnTo>
                <a:lnTo>
                  <a:pt x="398" y="367"/>
                </a:lnTo>
                <a:lnTo>
                  <a:pt x="398" y="379"/>
                </a:lnTo>
                <a:lnTo>
                  <a:pt x="398" y="384"/>
                </a:lnTo>
                <a:lnTo>
                  <a:pt x="398" y="389"/>
                </a:lnTo>
                <a:lnTo>
                  <a:pt x="398" y="395"/>
                </a:lnTo>
                <a:lnTo>
                  <a:pt x="398" y="401"/>
                </a:lnTo>
                <a:lnTo>
                  <a:pt x="398" y="407"/>
                </a:lnTo>
                <a:lnTo>
                  <a:pt x="398" y="412"/>
                </a:lnTo>
                <a:lnTo>
                  <a:pt x="398" y="424"/>
                </a:lnTo>
                <a:lnTo>
                  <a:pt x="398" y="429"/>
                </a:lnTo>
                <a:lnTo>
                  <a:pt x="398" y="436"/>
                </a:lnTo>
                <a:lnTo>
                  <a:pt x="398" y="441"/>
                </a:lnTo>
                <a:lnTo>
                  <a:pt x="398" y="447"/>
                </a:lnTo>
                <a:lnTo>
                  <a:pt x="398" y="452"/>
                </a:lnTo>
                <a:lnTo>
                  <a:pt x="398" y="459"/>
                </a:lnTo>
                <a:lnTo>
                  <a:pt x="398" y="464"/>
                </a:lnTo>
                <a:lnTo>
                  <a:pt x="398" y="469"/>
                </a:lnTo>
                <a:lnTo>
                  <a:pt x="392" y="469"/>
                </a:lnTo>
                <a:lnTo>
                  <a:pt x="387" y="469"/>
                </a:lnTo>
                <a:lnTo>
                  <a:pt x="380" y="469"/>
                </a:lnTo>
                <a:lnTo>
                  <a:pt x="374" y="469"/>
                </a:lnTo>
                <a:lnTo>
                  <a:pt x="369" y="469"/>
                </a:lnTo>
                <a:lnTo>
                  <a:pt x="362" y="469"/>
                </a:lnTo>
                <a:lnTo>
                  <a:pt x="356" y="469"/>
                </a:lnTo>
                <a:lnTo>
                  <a:pt x="351" y="469"/>
                </a:lnTo>
                <a:lnTo>
                  <a:pt x="344" y="469"/>
                </a:lnTo>
                <a:lnTo>
                  <a:pt x="338" y="469"/>
                </a:lnTo>
                <a:lnTo>
                  <a:pt x="338" y="476"/>
                </a:lnTo>
              </a:path>
            </a:pathLst>
          </a:custGeom>
          <a:noFill/>
          <a:ln w="63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35" name="Freeform 27">
            <a:extLst>
              <a:ext uri="{FF2B5EF4-FFF2-40B4-BE49-F238E27FC236}">
                <a16:creationId xmlns:a16="http://schemas.microsoft.com/office/drawing/2014/main" id="{8A6346A8-8D73-42C3-A652-68E825D7A1D8}"/>
              </a:ext>
            </a:extLst>
          </p:cNvPr>
          <p:cNvSpPr>
            <a:spLocks/>
          </p:cNvSpPr>
          <p:nvPr/>
        </p:nvSpPr>
        <p:spPr bwMode="auto">
          <a:xfrm>
            <a:off x="5607050" y="1520825"/>
            <a:ext cx="915987" cy="536575"/>
          </a:xfrm>
          <a:custGeom>
            <a:avLst/>
            <a:gdLst>
              <a:gd name="T0" fmla="*/ 345 w 577"/>
              <a:gd name="T1" fmla="*/ 137 h 338"/>
              <a:gd name="T2" fmla="*/ 374 w 577"/>
              <a:gd name="T3" fmla="*/ 154 h 338"/>
              <a:gd name="T4" fmla="*/ 405 w 577"/>
              <a:gd name="T5" fmla="*/ 160 h 338"/>
              <a:gd name="T6" fmla="*/ 434 w 577"/>
              <a:gd name="T7" fmla="*/ 166 h 338"/>
              <a:gd name="T8" fmla="*/ 457 w 577"/>
              <a:gd name="T9" fmla="*/ 166 h 338"/>
              <a:gd name="T10" fmla="*/ 475 w 577"/>
              <a:gd name="T11" fmla="*/ 149 h 338"/>
              <a:gd name="T12" fmla="*/ 499 w 577"/>
              <a:gd name="T13" fmla="*/ 149 h 338"/>
              <a:gd name="T14" fmla="*/ 511 w 577"/>
              <a:gd name="T15" fmla="*/ 171 h 338"/>
              <a:gd name="T16" fmla="*/ 535 w 577"/>
              <a:gd name="T17" fmla="*/ 160 h 338"/>
              <a:gd name="T18" fmla="*/ 564 w 577"/>
              <a:gd name="T19" fmla="*/ 149 h 338"/>
              <a:gd name="T20" fmla="*/ 577 w 577"/>
              <a:gd name="T21" fmla="*/ 171 h 338"/>
              <a:gd name="T22" fmla="*/ 571 w 577"/>
              <a:gd name="T23" fmla="*/ 211 h 338"/>
              <a:gd name="T24" fmla="*/ 564 w 577"/>
              <a:gd name="T25" fmla="*/ 241 h 338"/>
              <a:gd name="T26" fmla="*/ 559 w 577"/>
              <a:gd name="T27" fmla="*/ 274 h 338"/>
              <a:gd name="T28" fmla="*/ 559 w 577"/>
              <a:gd name="T29" fmla="*/ 309 h 338"/>
              <a:gd name="T30" fmla="*/ 546 w 577"/>
              <a:gd name="T31" fmla="*/ 331 h 338"/>
              <a:gd name="T32" fmla="*/ 511 w 577"/>
              <a:gd name="T33" fmla="*/ 331 h 338"/>
              <a:gd name="T34" fmla="*/ 475 w 577"/>
              <a:gd name="T35" fmla="*/ 331 h 338"/>
              <a:gd name="T36" fmla="*/ 434 w 577"/>
              <a:gd name="T37" fmla="*/ 331 h 338"/>
              <a:gd name="T38" fmla="*/ 392 w 577"/>
              <a:gd name="T39" fmla="*/ 331 h 338"/>
              <a:gd name="T40" fmla="*/ 356 w 577"/>
              <a:gd name="T41" fmla="*/ 331 h 338"/>
              <a:gd name="T42" fmla="*/ 315 w 577"/>
              <a:gd name="T43" fmla="*/ 331 h 338"/>
              <a:gd name="T44" fmla="*/ 280 w 577"/>
              <a:gd name="T45" fmla="*/ 331 h 338"/>
              <a:gd name="T46" fmla="*/ 250 w 577"/>
              <a:gd name="T47" fmla="*/ 331 h 338"/>
              <a:gd name="T48" fmla="*/ 214 w 577"/>
              <a:gd name="T49" fmla="*/ 338 h 338"/>
              <a:gd name="T50" fmla="*/ 179 w 577"/>
              <a:gd name="T51" fmla="*/ 338 h 338"/>
              <a:gd name="T52" fmla="*/ 143 w 577"/>
              <a:gd name="T53" fmla="*/ 338 h 338"/>
              <a:gd name="T54" fmla="*/ 107 w 577"/>
              <a:gd name="T55" fmla="*/ 338 h 338"/>
              <a:gd name="T56" fmla="*/ 72 w 577"/>
              <a:gd name="T57" fmla="*/ 338 h 338"/>
              <a:gd name="T58" fmla="*/ 30 w 577"/>
              <a:gd name="T59" fmla="*/ 331 h 338"/>
              <a:gd name="T60" fmla="*/ 0 w 577"/>
              <a:gd name="T61" fmla="*/ 326 h 338"/>
              <a:gd name="T62" fmla="*/ 0 w 577"/>
              <a:gd name="T63" fmla="*/ 291 h 338"/>
              <a:gd name="T64" fmla="*/ 0 w 577"/>
              <a:gd name="T65" fmla="*/ 251 h 338"/>
              <a:gd name="T66" fmla="*/ 0 w 577"/>
              <a:gd name="T67" fmla="*/ 211 h 338"/>
              <a:gd name="T68" fmla="*/ 0 w 577"/>
              <a:gd name="T69" fmla="*/ 177 h 338"/>
              <a:gd name="T70" fmla="*/ 6 w 577"/>
              <a:gd name="T71" fmla="*/ 160 h 338"/>
              <a:gd name="T72" fmla="*/ 12 w 577"/>
              <a:gd name="T73" fmla="*/ 131 h 338"/>
              <a:gd name="T74" fmla="*/ 24 w 577"/>
              <a:gd name="T75" fmla="*/ 120 h 338"/>
              <a:gd name="T76" fmla="*/ 30 w 577"/>
              <a:gd name="T77" fmla="*/ 114 h 338"/>
              <a:gd name="T78" fmla="*/ 24 w 577"/>
              <a:gd name="T79" fmla="*/ 109 h 338"/>
              <a:gd name="T80" fmla="*/ 47 w 577"/>
              <a:gd name="T81" fmla="*/ 97 h 338"/>
              <a:gd name="T82" fmla="*/ 47 w 577"/>
              <a:gd name="T83" fmla="*/ 85 h 338"/>
              <a:gd name="T84" fmla="*/ 54 w 577"/>
              <a:gd name="T85" fmla="*/ 69 h 338"/>
              <a:gd name="T86" fmla="*/ 54 w 577"/>
              <a:gd name="T87" fmla="*/ 45 h 338"/>
              <a:gd name="T88" fmla="*/ 60 w 577"/>
              <a:gd name="T89" fmla="*/ 40 h 338"/>
              <a:gd name="T90" fmla="*/ 60 w 577"/>
              <a:gd name="T91" fmla="*/ 17 h 338"/>
              <a:gd name="T92" fmla="*/ 78 w 577"/>
              <a:gd name="T93" fmla="*/ 0 h 338"/>
              <a:gd name="T94" fmla="*/ 107 w 577"/>
              <a:gd name="T95" fmla="*/ 5 h 338"/>
              <a:gd name="T96" fmla="*/ 143 w 577"/>
              <a:gd name="T97" fmla="*/ 34 h 338"/>
              <a:gd name="T98" fmla="*/ 172 w 577"/>
              <a:gd name="T99" fmla="*/ 22 h 338"/>
              <a:gd name="T100" fmla="*/ 208 w 577"/>
              <a:gd name="T101" fmla="*/ 34 h 338"/>
              <a:gd name="T102" fmla="*/ 232 w 577"/>
              <a:gd name="T103" fmla="*/ 57 h 338"/>
              <a:gd name="T104" fmla="*/ 250 w 577"/>
              <a:gd name="T105" fmla="*/ 80 h 338"/>
              <a:gd name="T106" fmla="*/ 280 w 577"/>
              <a:gd name="T107" fmla="*/ 97 h 338"/>
              <a:gd name="T108" fmla="*/ 303 w 577"/>
              <a:gd name="T109" fmla="*/ 109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77" h="338">
                <a:moveTo>
                  <a:pt x="321" y="120"/>
                </a:moveTo>
                <a:lnTo>
                  <a:pt x="327" y="126"/>
                </a:lnTo>
                <a:lnTo>
                  <a:pt x="333" y="126"/>
                </a:lnTo>
                <a:lnTo>
                  <a:pt x="333" y="131"/>
                </a:lnTo>
                <a:lnTo>
                  <a:pt x="338" y="131"/>
                </a:lnTo>
                <a:lnTo>
                  <a:pt x="345" y="137"/>
                </a:lnTo>
                <a:lnTo>
                  <a:pt x="351" y="137"/>
                </a:lnTo>
                <a:lnTo>
                  <a:pt x="356" y="142"/>
                </a:lnTo>
                <a:lnTo>
                  <a:pt x="363" y="149"/>
                </a:lnTo>
                <a:lnTo>
                  <a:pt x="369" y="149"/>
                </a:lnTo>
                <a:lnTo>
                  <a:pt x="374" y="149"/>
                </a:lnTo>
                <a:lnTo>
                  <a:pt x="374" y="154"/>
                </a:lnTo>
                <a:lnTo>
                  <a:pt x="380" y="154"/>
                </a:lnTo>
                <a:lnTo>
                  <a:pt x="387" y="154"/>
                </a:lnTo>
                <a:lnTo>
                  <a:pt x="392" y="154"/>
                </a:lnTo>
                <a:lnTo>
                  <a:pt x="392" y="160"/>
                </a:lnTo>
                <a:lnTo>
                  <a:pt x="398" y="160"/>
                </a:lnTo>
                <a:lnTo>
                  <a:pt x="405" y="160"/>
                </a:lnTo>
                <a:lnTo>
                  <a:pt x="405" y="166"/>
                </a:lnTo>
                <a:lnTo>
                  <a:pt x="410" y="166"/>
                </a:lnTo>
                <a:lnTo>
                  <a:pt x="416" y="166"/>
                </a:lnTo>
                <a:lnTo>
                  <a:pt x="421" y="166"/>
                </a:lnTo>
                <a:lnTo>
                  <a:pt x="428" y="166"/>
                </a:lnTo>
                <a:lnTo>
                  <a:pt x="434" y="166"/>
                </a:lnTo>
                <a:lnTo>
                  <a:pt x="439" y="166"/>
                </a:lnTo>
                <a:lnTo>
                  <a:pt x="439" y="171"/>
                </a:lnTo>
                <a:lnTo>
                  <a:pt x="446" y="171"/>
                </a:lnTo>
                <a:lnTo>
                  <a:pt x="446" y="166"/>
                </a:lnTo>
                <a:lnTo>
                  <a:pt x="452" y="166"/>
                </a:lnTo>
                <a:lnTo>
                  <a:pt x="457" y="166"/>
                </a:lnTo>
                <a:lnTo>
                  <a:pt x="457" y="160"/>
                </a:lnTo>
                <a:lnTo>
                  <a:pt x="463" y="160"/>
                </a:lnTo>
                <a:lnTo>
                  <a:pt x="463" y="154"/>
                </a:lnTo>
                <a:lnTo>
                  <a:pt x="470" y="154"/>
                </a:lnTo>
                <a:lnTo>
                  <a:pt x="470" y="149"/>
                </a:lnTo>
                <a:lnTo>
                  <a:pt x="475" y="149"/>
                </a:lnTo>
                <a:lnTo>
                  <a:pt x="475" y="142"/>
                </a:lnTo>
                <a:lnTo>
                  <a:pt x="481" y="142"/>
                </a:lnTo>
                <a:lnTo>
                  <a:pt x="488" y="142"/>
                </a:lnTo>
                <a:lnTo>
                  <a:pt x="493" y="142"/>
                </a:lnTo>
                <a:lnTo>
                  <a:pt x="499" y="142"/>
                </a:lnTo>
                <a:lnTo>
                  <a:pt x="499" y="149"/>
                </a:lnTo>
                <a:lnTo>
                  <a:pt x="505" y="149"/>
                </a:lnTo>
                <a:lnTo>
                  <a:pt x="505" y="154"/>
                </a:lnTo>
                <a:lnTo>
                  <a:pt x="505" y="160"/>
                </a:lnTo>
                <a:lnTo>
                  <a:pt x="505" y="166"/>
                </a:lnTo>
                <a:lnTo>
                  <a:pt x="511" y="166"/>
                </a:lnTo>
                <a:lnTo>
                  <a:pt x="511" y="171"/>
                </a:lnTo>
                <a:lnTo>
                  <a:pt x="517" y="171"/>
                </a:lnTo>
                <a:lnTo>
                  <a:pt x="523" y="171"/>
                </a:lnTo>
                <a:lnTo>
                  <a:pt x="523" y="166"/>
                </a:lnTo>
                <a:lnTo>
                  <a:pt x="529" y="166"/>
                </a:lnTo>
                <a:lnTo>
                  <a:pt x="529" y="160"/>
                </a:lnTo>
                <a:lnTo>
                  <a:pt x="535" y="160"/>
                </a:lnTo>
                <a:lnTo>
                  <a:pt x="535" y="154"/>
                </a:lnTo>
                <a:lnTo>
                  <a:pt x="541" y="149"/>
                </a:lnTo>
                <a:lnTo>
                  <a:pt x="546" y="149"/>
                </a:lnTo>
                <a:lnTo>
                  <a:pt x="553" y="149"/>
                </a:lnTo>
                <a:lnTo>
                  <a:pt x="559" y="149"/>
                </a:lnTo>
                <a:lnTo>
                  <a:pt x="564" y="149"/>
                </a:lnTo>
                <a:lnTo>
                  <a:pt x="564" y="154"/>
                </a:lnTo>
                <a:lnTo>
                  <a:pt x="571" y="154"/>
                </a:lnTo>
                <a:lnTo>
                  <a:pt x="571" y="160"/>
                </a:lnTo>
                <a:lnTo>
                  <a:pt x="577" y="160"/>
                </a:lnTo>
                <a:lnTo>
                  <a:pt x="577" y="166"/>
                </a:lnTo>
                <a:lnTo>
                  <a:pt x="577" y="171"/>
                </a:lnTo>
                <a:lnTo>
                  <a:pt x="577" y="177"/>
                </a:lnTo>
                <a:lnTo>
                  <a:pt x="577" y="189"/>
                </a:lnTo>
                <a:lnTo>
                  <a:pt x="571" y="194"/>
                </a:lnTo>
                <a:lnTo>
                  <a:pt x="571" y="200"/>
                </a:lnTo>
                <a:lnTo>
                  <a:pt x="571" y="206"/>
                </a:lnTo>
                <a:lnTo>
                  <a:pt x="571" y="211"/>
                </a:lnTo>
                <a:lnTo>
                  <a:pt x="571" y="217"/>
                </a:lnTo>
                <a:lnTo>
                  <a:pt x="571" y="223"/>
                </a:lnTo>
                <a:lnTo>
                  <a:pt x="571" y="229"/>
                </a:lnTo>
                <a:lnTo>
                  <a:pt x="564" y="229"/>
                </a:lnTo>
                <a:lnTo>
                  <a:pt x="564" y="234"/>
                </a:lnTo>
                <a:lnTo>
                  <a:pt x="564" y="241"/>
                </a:lnTo>
                <a:lnTo>
                  <a:pt x="564" y="246"/>
                </a:lnTo>
                <a:lnTo>
                  <a:pt x="564" y="251"/>
                </a:lnTo>
                <a:lnTo>
                  <a:pt x="564" y="257"/>
                </a:lnTo>
                <a:lnTo>
                  <a:pt x="564" y="263"/>
                </a:lnTo>
                <a:lnTo>
                  <a:pt x="559" y="269"/>
                </a:lnTo>
                <a:lnTo>
                  <a:pt x="559" y="274"/>
                </a:lnTo>
                <a:lnTo>
                  <a:pt x="559" y="281"/>
                </a:lnTo>
                <a:lnTo>
                  <a:pt x="559" y="286"/>
                </a:lnTo>
                <a:lnTo>
                  <a:pt x="559" y="291"/>
                </a:lnTo>
                <a:lnTo>
                  <a:pt x="559" y="298"/>
                </a:lnTo>
                <a:lnTo>
                  <a:pt x="559" y="303"/>
                </a:lnTo>
                <a:lnTo>
                  <a:pt x="559" y="309"/>
                </a:lnTo>
                <a:lnTo>
                  <a:pt x="559" y="314"/>
                </a:lnTo>
                <a:lnTo>
                  <a:pt x="559" y="321"/>
                </a:lnTo>
                <a:lnTo>
                  <a:pt x="559" y="326"/>
                </a:lnTo>
                <a:lnTo>
                  <a:pt x="559" y="331"/>
                </a:lnTo>
                <a:lnTo>
                  <a:pt x="553" y="331"/>
                </a:lnTo>
                <a:lnTo>
                  <a:pt x="546" y="331"/>
                </a:lnTo>
                <a:lnTo>
                  <a:pt x="541" y="331"/>
                </a:lnTo>
                <a:lnTo>
                  <a:pt x="535" y="331"/>
                </a:lnTo>
                <a:lnTo>
                  <a:pt x="529" y="331"/>
                </a:lnTo>
                <a:lnTo>
                  <a:pt x="523" y="331"/>
                </a:lnTo>
                <a:lnTo>
                  <a:pt x="517" y="331"/>
                </a:lnTo>
                <a:lnTo>
                  <a:pt x="511" y="331"/>
                </a:lnTo>
                <a:lnTo>
                  <a:pt x="505" y="331"/>
                </a:lnTo>
                <a:lnTo>
                  <a:pt x="499" y="331"/>
                </a:lnTo>
                <a:lnTo>
                  <a:pt x="493" y="331"/>
                </a:lnTo>
                <a:lnTo>
                  <a:pt x="488" y="331"/>
                </a:lnTo>
                <a:lnTo>
                  <a:pt x="481" y="331"/>
                </a:lnTo>
                <a:lnTo>
                  <a:pt x="475" y="331"/>
                </a:lnTo>
                <a:lnTo>
                  <a:pt x="470" y="331"/>
                </a:lnTo>
                <a:lnTo>
                  <a:pt x="463" y="331"/>
                </a:lnTo>
                <a:lnTo>
                  <a:pt x="457" y="331"/>
                </a:lnTo>
                <a:lnTo>
                  <a:pt x="452" y="331"/>
                </a:lnTo>
                <a:lnTo>
                  <a:pt x="446" y="331"/>
                </a:lnTo>
                <a:lnTo>
                  <a:pt x="434" y="331"/>
                </a:lnTo>
                <a:lnTo>
                  <a:pt x="428" y="331"/>
                </a:lnTo>
                <a:lnTo>
                  <a:pt x="421" y="331"/>
                </a:lnTo>
                <a:lnTo>
                  <a:pt x="410" y="331"/>
                </a:lnTo>
                <a:lnTo>
                  <a:pt x="405" y="331"/>
                </a:lnTo>
                <a:lnTo>
                  <a:pt x="398" y="331"/>
                </a:lnTo>
                <a:lnTo>
                  <a:pt x="392" y="331"/>
                </a:lnTo>
                <a:lnTo>
                  <a:pt x="387" y="331"/>
                </a:lnTo>
                <a:lnTo>
                  <a:pt x="380" y="331"/>
                </a:lnTo>
                <a:lnTo>
                  <a:pt x="374" y="331"/>
                </a:lnTo>
                <a:lnTo>
                  <a:pt x="369" y="331"/>
                </a:lnTo>
                <a:lnTo>
                  <a:pt x="363" y="331"/>
                </a:lnTo>
                <a:lnTo>
                  <a:pt x="356" y="331"/>
                </a:lnTo>
                <a:lnTo>
                  <a:pt x="351" y="331"/>
                </a:lnTo>
                <a:lnTo>
                  <a:pt x="338" y="331"/>
                </a:lnTo>
                <a:lnTo>
                  <a:pt x="333" y="331"/>
                </a:lnTo>
                <a:lnTo>
                  <a:pt x="327" y="331"/>
                </a:lnTo>
                <a:lnTo>
                  <a:pt x="321" y="331"/>
                </a:lnTo>
                <a:lnTo>
                  <a:pt x="315" y="331"/>
                </a:lnTo>
                <a:lnTo>
                  <a:pt x="309" y="331"/>
                </a:lnTo>
                <a:lnTo>
                  <a:pt x="303" y="331"/>
                </a:lnTo>
                <a:lnTo>
                  <a:pt x="297" y="331"/>
                </a:lnTo>
                <a:lnTo>
                  <a:pt x="291" y="331"/>
                </a:lnTo>
                <a:lnTo>
                  <a:pt x="285" y="331"/>
                </a:lnTo>
                <a:lnTo>
                  <a:pt x="280" y="331"/>
                </a:lnTo>
                <a:lnTo>
                  <a:pt x="273" y="331"/>
                </a:lnTo>
                <a:lnTo>
                  <a:pt x="268" y="331"/>
                </a:lnTo>
                <a:lnTo>
                  <a:pt x="262" y="331"/>
                </a:lnTo>
                <a:lnTo>
                  <a:pt x="255" y="326"/>
                </a:lnTo>
                <a:lnTo>
                  <a:pt x="250" y="326"/>
                </a:lnTo>
                <a:lnTo>
                  <a:pt x="250" y="331"/>
                </a:lnTo>
                <a:lnTo>
                  <a:pt x="250" y="338"/>
                </a:lnTo>
                <a:lnTo>
                  <a:pt x="244" y="338"/>
                </a:lnTo>
                <a:lnTo>
                  <a:pt x="238" y="338"/>
                </a:lnTo>
                <a:lnTo>
                  <a:pt x="232" y="338"/>
                </a:lnTo>
                <a:lnTo>
                  <a:pt x="226" y="338"/>
                </a:lnTo>
                <a:lnTo>
                  <a:pt x="214" y="338"/>
                </a:lnTo>
                <a:lnTo>
                  <a:pt x="208" y="338"/>
                </a:lnTo>
                <a:lnTo>
                  <a:pt x="202" y="338"/>
                </a:lnTo>
                <a:lnTo>
                  <a:pt x="197" y="338"/>
                </a:lnTo>
                <a:lnTo>
                  <a:pt x="190" y="338"/>
                </a:lnTo>
                <a:lnTo>
                  <a:pt x="184" y="338"/>
                </a:lnTo>
                <a:lnTo>
                  <a:pt x="179" y="338"/>
                </a:lnTo>
                <a:lnTo>
                  <a:pt x="172" y="338"/>
                </a:lnTo>
                <a:lnTo>
                  <a:pt x="166" y="338"/>
                </a:lnTo>
                <a:lnTo>
                  <a:pt x="161" y="338"/>
                </a:lnTo>
                <a:lnTo>
                  <a:pt x="155" y="338"/>
                </a:lnTo>
                <a:lnTo>
                  <a:pt x="148" y="338"/>
                </a:lnTo>
                <a:lnTo>
                  <a:pt x="143" y="338"/>
                </a:lnTo>
                <a:lnTo>
                  <a:pt x="137" y="338"/>
                </a:lnTo>
                <a:lnTo>
                  <a:pt x="130" y="338"/>
                </a:lnTo>
                <a:lnTo>
                  <a:pt x="125" y="338"/>
                </a:lnTo>
                <a:lnTo>
                  <a:pt x="119" y="338"/>
                </a:lnTo>
                <a:lnTo>
                  <a:pt x="114" y="338"/>
                </a:lnTo>
                <a:lnTo>
                  <a:pt x="107" y="338"/>
                </a:lnTo>
                <a:lnTo>
                  <a:pt x="101" y="338"/>
                </a:lnTo>
                <a:lnTo>
                  <a:pt x="96" y="338"/>
                </a:lnTo>
                <a:lnTo>
                  <a:pt x="89" y="338"/>
                </a:lnTo>
                <a:lnTo>
                  <a:pt x="83" y="338"/>
                </a:lnTo>
                <a:lnTo>
                  <a:pt x="78" y="338"/>
                </a:lnTo>
                <a:lnTo>
                  <a:pt x="72" y="338"/>
                </a:lnTo>
                <a:lnTo>
                  <a:pt x="65" y="338"/>
                </a:lnTo>
                <a:lnTo>
                  <a:pt x="60" y="338"/>
                </a:lnTo>
                <a:lnTo>
                  <a:pt x="54" y="338"/>
                </a:lnTo>
                <a:lnTo>
                  <a:pt x="42" y="338"/>
                </a:lnTo>
                <a:lnTo>
                  <a:pt x="36" y="338"/>
                </a:lnTo>
                <a:lnTo>
                  <a:pt x="30" y="331"/>
                </a:lnTo>
                <a:lnTo>
                  <a:pt x="24" y="331"/>
                </a:lnTo>
                <a:lnTo>
                  <a:pt x="18" y="331"/>
                </a:lnTo>
                <a:lnTo>
                  <a:pt x="12" y="331"/>
                </a:lnTo>
                <a:lnTo>
                  <a:pt x="6" y="331"/>
                </a:lnTo>
                <a:lnTo>
                  <a:pt x="0" y="331"/>
                </a:lnTo>
                <a:lnTo>
                  <a:pt x="0" y="326"/>
                </a:lnTo>
                <a:lnTo>
                  <a:pt x="0" y="321"/>
                </a:lnTo>
                <a:lnTo>
                  <a:pt x="0" y="314"/>
                </a:lnTo>
                <a:lnTo>
                  <a:pt x="0" y="309"/>
                </a:lnTo>
                <a:lnTo>
                  <a:pt x="0" y="303"/>
                </a:lnTo>
                <a:lnTo>
                  <a:pt x="0" y="298"/>
                </a:lnTo>
                <a:lnTo>
                  <a:pt x="0" y="291"/>
                </a:lnTo>
                <a:lnTo>
                  <a:pt x="0" y="286"/>
                </a:lnTo>
                <a:lnTo>
                  <a:pt x="0" y="274"/>
                </a:lnTo>
                <a:lnTo>
                  <a:pt x="0" y="269"/>
                </a:lnTo>
                <a:lnTo>
                  <a:pt x="0" y="263"/>
                </a:lnTo>
                <a:lnTo>
                  <a:pt x="0" y="257"/>
                </a:lnTo>
                <a:lnTo>
                  <a:pt x="0" y="251"/>
                </a:lnTo>
                <a:lnTo>
                  <a:pt x="0" y="246"/>
                </a:lnTo>
                <a:lnTo>
                  <a:pt x="0" y="241"/>
                </a:lnTo>
                <a:lnTo>
                  <a:pt x="0" y="229"/>
                </a:lnTo>
                <a:lnTo>
                  <a:pt x="0" y="223"/>
                </a:lnTo>
                <a:lnTo>
                  <a:pt x="0" y="217"/>
                </a:lnTo>
                <a:lnTo>
                  <a:pt x="0" y="211"/>
                </a:lnTo>
                <a:lnTo>
                  <a:pt x="0" y="206"/>
                </a:lnTo>
                <a:lnTo>
                  <a:pt x="0" y="200"/>
                </a:lnTo>
                <a:lnTo>
                  <a:pt x="0" y="194"/>
                </a:lnTo>
                <a:lnTo>
                  <a:pt x="0" y="189"/>
                </a:lnTo>
                <a:lnTo>
                  <a:pt x="0" y="183"/>
                </a:lnTo>
                <a:lnTo>
                  <a:pt x="0" y="177"/>
                </a:lnTo>
                <a:lnTo>
                  <a:pt x="0" y="171"/>
                </a:lnTo>
                <a:lnTo>
                  <a:pt x="0" y="166"/>
                </a:lnTo>
                <a:lnTo>
                  <a:pt x="0" y="160"/>
                </a:lnTo>
                <a:lnTo>
                  <a:pt x="6" y="160"/>
                </a:lnTo>
                <a:lnTo>
                  <a:pt x="6" y="154"/>
                </a:lnTo>
                <a:lnTo>
                  <a:pt x="6" y="160"/>
                </a:lnTo>
                <a:lnTo>
                  <a:pt x="6" y="154"/>
                </a:lnTo>
                <a:lnTo>
                  <a:pt x="6" y="149"/>
                </a:lnTo>
                <a:lnTo>
                  <a:pt x="12" y="149"/>
                </a:lnTo>
                <a:lnTo>
                  <a:pt x="12" y="142"/>
                </a:lnTo>
                <a:lnTo>
                  <a:pt x="12" y="137"/>
                </a:lnTo>
                <a:lnTo>
                  <a:pt x="12" y="131"/>
                </a:lnTo>
                <a:lnTo>
                  <a:pt x="18" y="131"/>
                </a:lnTo>
                <a:lnTo>
                  <a:pt x="18" y="126"/>
                </a:lnTo>
                <a:lnTo>
                  <a:pt x="12" y="126"/>
                </a:lnTo>
                <a:lnTo>
                  <a:pt x="18" y="126"/>
                </a:lnTo>
                <a:lnTo>
                  <a:pt x="18" y="120"/>
                </a:lnTo>
                <a:lnTo>
                  <a:pt x="24" y="120"/>
                </a:lnTo>
                <a:lnTo>
                  <a:pt x="18" y="120"/>
                </a:lnTo>
                <a:lnTo>
                  <a:pt x="24" y="120"/>
                </a:lnTo>
                <a:lnTo>
                  <a:pt x="24" y="114"/>
                </a:lnTo>
                <a:lnTo>
                  <a:pt x="24" y="120"/>
                </a:lnTo>
                <a:lnTo>
                  <a:pt x="24" y="114"/>
                </a:lnTo>
                <a:lnTo>
                  <a:pt x="30" y="114"/>
                </a:lnTo>
                <a:lnTo>
                  <a:pt x="24" y="114"/>
                </a:lnTo>
                <a:lnTo>
                  <a:pt x="30" y="114"/>
                </a:lnTo>
                <a:lnTo>
                  <a:pt x="24" y="114"/>
                </a:lnTo>
                <a:lnTo>
                  <a:pt x="24" y="109"/>
                </a:lnTo>
                <a:lnTo>
                  <a:pt x="30" y="109"/>
                </a:lnTo>
                <a:lnTo>
                  <a:pt x="24" y="109"/>
                </a:lnTo>
                <a:lnTo>
                  <a:pt x="30" y="109"/>
                </a:lnTo>
                <a:lnTo>
                  <a:pt x="30" y="102"/>
                </a:lnTo>
                <a:lnTo>
                  <a:pt x="36" y="102"/>
                </a:lnTo>
                <a:lnTo>
                  <a:pt x="42" y="102"/>
                </a:lnTo>
                <a:lnTo>
                  <a:pt x="47" y="102"/>
                </a:lnTo>
                <a:lnTo>
                  <a:pt x="47" y="97"/>
                </a:lnTo>
                <a:lnTo>
                  <a:pt x="47" y="91"/>
                </a:lnTo>
                <a:lnTo>
                  <a:pt x="54" y="91"/>
                </a:lnTo>
                <a:lnTo>
                  <a:pt x="47" y="91"/>
                </a:lnTo>
                <a:lnTo>
                  <a:pt x="47" y="85"/>
                </a:lnTo>
                <a:lnTo>
                  <a:pt x="54" y="85"/>
                </a:lnTo>
                <a:lnTo>
                  <a:pt x="47" y="85"/>
                </a:lnTo>
                <a:lnTo>
                  <a:pt x="47" y="80"/>
                </a:lnTo>
                <a:lnTo>
                  <a:pt x="47" y="85"/>
                </a:lnTo>
                <a:lnTo>
                  <a:pt x="47" y="80"/>
                </a:lnTo>
                <a:lnTo>
                  <a:pt x="47" y="74"/>
                </a:lnTo>
                <a:lnTo>
                  <a:pt x="47" y="69"/>
                </a:lnTo>
                <a:lnTo>
                  <a:pt x="54" y="69"/>
                </a:lnTo>
                <a:lnTo>
                  <a:pt x="54" y="62"/>
                </a:lnTo>
                <a:lnTo>
                  <a:pt x="60" y="62"/>
                </a:lnTo>
                <a:lnTo>
                  <a:pt x="60" y="57"/>
                </a:lnTo>
                <a:lnTo>
                  <a:pt x="60" y="51"/>
                </a:lnTo>
                <a:lnTo>
                  <a:pt x="54" y="51"/>
                </a:lnTo>
                <a:lnTo>
                  <a:pt x="54" y="45"/>
                </a:lnTo>
                <a:lnTo>
                  <a:pt x="60" y="45"/>
                </a:lnTo>
                <a:lnTo>
                  <a:pt x="60" y="40"/>
                </a:lnTo>
                <a:lnTo>
                  <a:pt x="65" y="40"/>
                </a:lnTo>
                <a:lnTo>
                  <a:pt x="60" y="40"/>
                </a:lnTo>
                <a:lnTo>
                  <a:pt x="65" y="40"/>
                </a:lnTo>
                <a:lnTo>
                  <a:pt x="60" y="40"/>
                </a:lnTo>
                <a:lnTo>
                  <a:pt x="60" y="34"/>
                </a:lnTo>
                <a:lnTo>
                  <a:pt x="60" y="28"/>
                </a:lnTo>
                <a:lnTo>
                  <a:pt x="65" y="28"/>
                </a:lnTo>
                <a:lnTo>
                  <a:pt x="65" y="22"/>
                </a:lnTo>
                <a:lnTo>
                  <a:pt x="65" y="17"/>
                </a:lnTo>
                <a:lnTo>
                  <a:pt x="60" y="17"/>
                </a:lnTo>
                <a:lnTo>
                  <a:pt x="60" y="11"/>
                </a:lnTo>
                <a:lnTo>
                  <a:pt x="60" y="5"/>
                </a:lnTo>
                <a:lnTo>
                  <a:pt x="60" y="0"/>
                </a:lnTo>
                <a:lnTo>
                  <a:pt x="65" y="0"/>
                </a:lnTo>
                <a:lnTo>
                  <a:pt x="72" y="0"/>
                </a:lnTo>
                <a:lnTo>
                  <a:pt x="78" y="0"/>
                </a:lnTo>
                <a:lnTo>
                  <a:pt x="83" y="0"/>
                </a:lnTo>
                <a:lnTo>
                  <a:pt x="89" y="0"/>
                </a:lnTo>
                <a:lnTo>
                  <a:pt x="96" y="0"/>
                </a:lnTo>
                <a:lnTo>
                  <a:pt x="101" y="0"/>
                </a:lnTo>
                <a:lnTo>
                  <a:pt x="107" y="0"/>
                </a:lnTo>
                <a:lnTo>
                  <a:pt x="107" y="5"/>
                </a:lnTo>
                <a:lnTo>
                  <a:pt x="114" y="5"/>
                </a:lnTo>
                <a:lnTo>
                  <a:pt x="119" y="11"/>
                </a:lnTo>
                <a:lnTo>
                  <a:pt x="125" y="17"/>
                </a:lnTo>
                <a:lnTo>
                  <a:pt x="130" y="28"/>
                </a:lnTo>
                <a:lnTo>
                  <a:pt x="137" y="34"/>
                </a:lnTo>
                <a:lnTo>
                  <a:pt x="143" y="34"/>
                </a:lnTo>
                <a:lnTo>
                  <a:pt x="148" y="34"/>
                </a:lnTo>
                <a:lnTo>
                  <a:pt x="155" y="28"/>
                </a:lnTo>
                <a:lnTo>
                  <a:pt x="161" y="28"/>
                </a:lnTo>
                <a:lnTo>
                  <a:pt x="166" y="28"/>
                </a:lnTo>
                <a:lnTo>
                  <a:pt x="166" y="22"/>
                </a:lnTo>
                <a:lnTo>
                  <a:pt x="172" y="22"/>
                </a:lnTo>
                <a:lnTo>
                  <a:pt x="179" y="22"/>
                </a:lnTo>
                <a:lnTo>
                  <a:pt x="184" y="28"/>
                </a:lnTo>
                <a:lnTo>
                  <a:pt x="190" y="28"/>
                </a:lnTo>
                <a:lnTo>
                  <a:pt x="197" y="34"/>
                </a:lnTo>
                <a:lnTo>
                  <a:pt x="202" y="34"/>
                </a:lnTo>
                <a:lnTo>
                  <a:pt x="208" y="34"/>
                </a:lnTo>
                <a:lnTo>
                  <a:pt x="208" y="40"/>
                </a:lnTo>
                <a:lnTo>
                  <a:pt x="214" y="40"/>
                </a:lnTo>
                <a:lnTo>
                  <a:pt x="220" y="45"/>
                </a:lnTo>
                <a:lnTo>
                  <a:pt x="226" y="45"/>
                </a:lnTo>
                <a:lnTo>
                  <a:pt x="232" y="51"/>
                </a:lnTo>
                <a:lnTo>
                  <a:pt x="232" y="57"/>
                </a:lnTo>
                <a:lnTo>
                  <a:pt x="238" y="62"/>
                </a:lnTo>
                <a:lnTo>
                  <a:pt x="238" y="69"/>
                </a:lnTo>
                <a:lnTo>
                  <a:pt x="244" y="69"/>
                </a:lnTo>
                <a:lnTo>
                  <a:pt x="244" y="74"/>
                </a:lnTo>
                <a:lnTo>
                  <a:pt x="250" y="74"/>
                </a:lnTo>
                <a:lnTo>
                  <a:pt x="250" y="80"/>
                </a:lnTo>
                <a:lnTo>
                  <a:pt x="255" y="80"/>
                </a:lnTo>
                <a:lnTo>
                  <a:pt x="255" y="85"/>
                </a:lnTo>
                <a:lnTo>
                  <a:pt x="262" y="85"/>
                </a:lnTo>
                <a:lnTo>
                  <a:pt x="273" y="91"/>
                </a:lnTo>
                <a:lnTo>
                  <a:pt x="273" y="97"/>
                </a:lnTo>
                <a:lnTo>
                  <a:pt x="280" y="97"/>
                </a:lnTo>
                <a:lnTo>
                  <a:pt x="280" y="102"/>
                </a:lnTo>
                <a:lnTo>
                  <a:pt x="285" y="102"/>
                </a:lnTo>
                <a:lnTo>
                  <a:pt x="291" y="102"/>
                </a:lnTo>
                <a:lnTo>
                  <a:pt x="297" y="102"/>
                </a:lnTo>
                <a:lnTo>
                  <a:pt x="297" y="109"/>
                </a:lnTo>
                <a:lnTo>
                  <a:pt x="303" y="109"/>
                </a:lnTo>
                <a:lnTo>
                  <a:pt x="309" y="109"/>
                </a:lnTo>
                <a:lnTo>
                  <a:pt x="309" y="114"/>
                </a:lnTo>
                <a:lnTo>
                  <a:pt x="315" y="114"/>
                </a:lnTo>
                <a:lnTo>
                  <a:pt x="321" y="120"/>
                </a:lnTo>
                <a:close/>
              </a:path>
            </a:pathLst>
          </a:custGeom>
          <a:solidFill>
            <a:srgbClr val="BF9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36" name="Freeform 28">
            <a:extLst>
              <a:ext uri="{FF2B5EF4-FFF2-40B4-BE49-F238E27FC236}">
                <a16:creationId xmlns:a16="http://schemas.microsoft.com/office/drawing/2014/main" id="{5812FC37-142A-4BA4-B940-44940ADA8661}"/>
              </a:ext>
            </a:extLst>
          </p:cNvPr>
          <p:cNvSpPr>
            <a:spLocks/>
          </p:cNvSpPr>
          <p:nvPr/>
        </p:nvSpPr>
        <p:spPr bwMode="auto">
          <a:xfrm>
            <a:off x="5607050" y="1520825"/>
            <a:ext cx="915987" cy="536575"/>
          </a:xfrm>
          <a:custGeom>
            <a:avLst/>
            <a:gdLst>
              <a:gd name="T0" fmla="*/ 345 w 577"/>
              <a:gd name="T1" fmla="*/ 137 h 338"/>
              <a:gd name="T2" fmla="*/ 374 w 577"/>
              <a:gd name="T3" fmla="*/ 154 h 338"/>
              <a:gd name="T4" fmla="*/ 405 w 577"/>
              <a:gd name="T5" fmla="*/ 160 h 338"/>
              <a:gd name="T6" fmla="*/ 434 w 577"/>
              <a:gd name="T7" fmla="*/ 166 h 338"/>
              <a:gd name="T8" fmla="*/ 457 w 577"/>
              <a:gd name="T9" fmla="*/ 166 h 338"/>
              <a:gd name="T10" fmla="*/ 475 w 577"/>
              <a:gd name="T11" fmla="*/ 149 h 338"/>
              <a:gd name="T12" fmla="*/ 499 w 577"/>
              <a:gd name="T13" fmla="*/ 149 h 338"/>
              <a:gd name="T14" fmla="*/ 511 w 577"/>
              <a:gd name="T15" fmla="*/ 171 h 338"/>
              <a:gd name="T16" fmla="*/ 535 w 577"/>
              <a:gd name="T17" fmla="*/ 160 h 338"/>
              <a:gd name="T18" fmla="*/ 564 w 577"/>
              <a:gd name="T19" fmla="*/ 149 h 338"/>
              <a:gd name="T20" fmla="*/ 577 w 577"/>
              <a:gd name="T21" fmla="*/ 171 h 338"/>
              <a:gd name="T22" fmla="*/ 571 w 577"/>
              <a:gd name="T23" fmla="*/ 211 h 338"/>
              <a:gd name="T24" fmla="*/ 564 w 577"/>
              <a:gd name="T25" fmla="*/ 241 h 338"/>
              <a:gd name="T26" fmla="*/ 559 w 577"/>
              <a:gd name="T27" fmla="*/ 274 h 338"/>
              <a:gd name="T28" fmla="*/ 559 w 577"/>
              <a:gd name="T29" fmla="*/ 309 h 338"/>
              <a:gd name="T30" fmla="*/ 546 w 577"/>
              <a:gd name="T31" fmla="*/ 331 h 338"/>
              <a:gd name="T32" fmla="*/ 511 w 577"/>
              <a:gd name="T33" fmla="*/ 331 h 338"/>
              <a:gd name="T34" fmla="*/ 475 w 577"/>
              <a:gd name="T35" fmla="*/ 331 h 338"/>
              <a:gd name="T36" fmla="*/ 434 w 577"/>
              <a:gd name="T37" fmla="*/ 331 h 338"/>
              <a:gd name="T38" fmla="*/ 392 w 577"/>
              <a:gd name="T39" fmla="*/ 331 h 338"/>
              <a:gd name="T40" fmla="*/ 356 w 577"/>
              <a:gd name="T41" fmla="*/ 331 h 338"/>
              <a:gd name="T42" fmla="*/ 315 w 577"/>
              <a:gd name="T43" fmla="*/ 331 h 338"/>
              <a:gd name="T44" fmla="*/ 280 w 577"/>
              <a:gd name="T45" fmla="*/ 331 h 338"/>
              <a:gd name="T46" fmla="*/ 250 w 577"/>
              <a:gd name="T47" fmla="*/ 331 h 338"/>
              <a:gd name="T48" fmla="*/ 214 w 577"/>
              <a:gd name="T49" fmla="*/ 338 h 338"/>
              <a:gd name="T50" fmla="*/ 179 w 577"/>
              <a:gd name="T51" fmla="*/ 338 h 338"/>
              <a:gd name="T52" fmla="*/ 143 w 577"/>
              <a:gd name="T53" fmla="*/ 338 h 338"/>
              <a:gd name="T54" fmla="*/ 107 w 577"/>
              <a:gd name="T55" fmla="*/ 338 h 338"/>
              <a:gd name="T56" fmla="*/ 72 w 577"/>
              <a:gd name="T57" fmla="*/ 338 h 338"/>
              <a:gd name="T58" fmla="*/ 30 w 577"/>
              <a:gd name="T59" fmla="*/ 331 h 338"/>
              <a:gd name="T60" fmla="*/ 0 w 577"/>
              <a:gd name="T61" fmla="*/ 326 h 338"/>
              <a:gd name="T62" fmla="*/ 0 w 577"/>
              <a:gd name="T63" fmla="*/ 291 h 338"/>
              <a:gd name="T64" fmla="*/ 0 w 577"/>
              <a:gd name="T65" fmla="*/ 251 h 338"/>
              <a:gd name="T66" fmla="*/ 0 w 577"/>
              <a:gd name="T67" fmla="*/ 211 h 338"/>
              <a:gd name="T68" fmla="*/ 0 w 577"/>
              <a:gd name="T69" fmla="*/ 177 h 338"/>
              <a:gd name="T70" fmla="*/ 6 w 577"/>
              <a:gd name="T71" fmla="*/ 160 h 338"/>
              <a:gd name="T72" fmla="*/ 12 w 577"/>
              <a:gd name="T73" fmla="*/ 131 h 338"/>
              <a:gd name="T74" fmla="*/ 24 w 577"/>
              <a:gd name="T75" fmla="*/ 120 h 338"/>
              <a:gd name="T76" fmla="*/ 30 w 577"/>
              <a:gd name="T77" fmla="*/ 114 h 338"/>
              <a:gd name="T78" fmla="*/ 24 w 577"/>
              <a:gd name="T79" fmla="*/ 109 h 338"/>
              <a:gd name="T80" fmla="*/ 47 w 577"/>
              <a:gd name="T81" fmla="*/ 97 h 338"/>
              <a:gd name="T82" fmla="*/ 47 w 577"/>
              <a:gd name="T83" fmla="*/ 85 h 338"/>
              <a:gd name="T84" fmla="*/ 54 w 577"/>
              <a:gd name="T85" fmla="*/ 69 h 338"/>
              <a:gd name="T86" fmla="*/ 54 w 577"/>
              <a:gd name="T87" fmla="*/ 45 h 338"/>
              <a:gd name="T88" fmla="*/ 60 w 577"/>
              <a:gd name="T89" fmla="*/ 40 h 338"/>
              <a:gd name="T90" fmla="*/ 60 w 577"/>
              <a:gd name="T91" fmla="*/ 17 h 338"/>
              <a:gd name="T92" fmla="*/ 78 w 577"/>
              <a:gd name="T93" fmla="*/ 0 h 338"/>
              <a:gd name="T94" fmla="*/ 107 w 577"/>
              <a:gd name="T95" fmla="*/ 5 h 338"/>
              <a:gd name="T96" fmla="*/ 143 w 577"/>
              <a:gd name="T97" fmla="*/ 34 h 338"/>
              <a:gd name="T98" fmla="*/ 172 w 577"/>
              <a:gd name="T99" fmla="*/ 22 h 338"/>
              <a:gd name="T100" fmla="*/ 208 w 577"/>
              <a:gd name="T101" fmla="*/ 34 h 338"/>
              <a:gd name="T102" fmla="*/ 232 w 577"/>
              <a:gd name="T103" fmla="*/ 57 h 338"/>
              <a:gd name="T104" fmla="*/ 250 w 577"/>
              <a:gd name="T105" fmla="*/ 80 h 338"/>
              <a:gd name="T106" fmla="*/ 280 w 577"/>
              <a:gd name="T107" fmla="*/ 97 h 338"/>
              <a:gd name="T108" fmla="*/ 303 w 577"/>
              <a:gd name="T109" fmla="*/ 109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77" h="338">
                <a:moveTo>
                  <a:pt x="321" y="120"/>
                </a:moveTo>
                <a:lnTo>
                  <a:pt x="327" y="126"/>
                </a:lnTo>
                <a:lnTo>
                  <a:pt x="333" y="126"/>
                </a:lnTo>
                <a:lnTo>
                  <a:pt x="333" y="131"/>
                </a:lnTo>
                <a:lnTo>
                  <a:pt x="338" y="131"/>
                </a:lnTo>
                <a:lnTo>
                  <a:pt x="345" y="137"/>
                </a:lnTo>
                <a:lnTo>
                  <a:pt x="351" y="137"/>
                </a:lnTo>
                <a:lnTo>
                  <a:pt x="356" y="142"/>
                </a:lnTo>
                <a:lnTo>
                  <a:pt x="363" y="149"/>
                </a:lnTo>
                <a:lnTo>
                  <a:pt x="369" y="149"/>
                </a:lnTo>
                <a:lnTo>
                  <a:pt x="374" y="149"/>
                </a:lnTo>
                <a:lnTo>
                  <a:pt x="374" y="154"/>
                </a:lnTo>
                <a:lnTo>
                  <a:pt x="380" y="154"/>
                </a:lnTo>
                <a:lnTo>
                  <a:pt x="387" y="154"/>
                </a:lnTo>
                <a:lnTo>
                  <a:pt x="392" y="154"/>
                </a:lnTo>
                <a:lnTo>
                  <a:pt x="392" y="160"/>
                </a:lnTo>
                <a:lnTo>
                  <a:pt x="398" y="160"/>
                </a:lnTo>
                <a:lnTo>
                  <a:pt x="405" y="160"/>
                </a:lnTo>
                <a:lnTo>
                  <a:pt x="405" y="166"/>
                </a:lnTo>
                <a:lnTo>
                  <a:pt x="410" y="166"/>
                </a:lnTo>
                <a:lnTo>
                  <a:pt x="416" y="166"/>
                </a:lnTo>
                <a:lnTo>
                  <a:pt x="421" y="166"/>
                </a:lnTo>
                <a:lnTo>
                  <a:pt x="428" y="166"/>
                </a:lnTo>
                <a:lnTo>
                  <a:pt x="434" y="166"/>
                </a:lnTo>
                <a:lnTo>
                  <a:pt x="439" y="166"/>
                </a:lnTo>
                <a:lnTo>
                  <a:pt x="439" y="171"/>
                </a:lnTo>
                <a:lnTo>
                  <a:pt x="446" y="171"/>
                </a:lnTo>
                <a:lnTo>
                  <a:pt x="446" y="166"/>
                </a:lnTo>
                <a:lnTo>
                  <a:pt x="452" y="166"/>
                </a:lnTo>
                <a:lnTo>
                  <a:pt x="457" y="166"/>
                </a:lnTo>
                <a:lnTo>
                  <a:pt x="457" y="160"/>
                </a:lnTo>
                <a:lnTo>
                  <a:pt x="463" y="160"/>
                </a:lnTo>
                <a:lnTo>
                  <a:pt x="463" y="154"/>
                </a:lnTo>
                <a:lnTo>
                  <a:pt x="470" y="154"/>
                </a:lnTo>
                <a:lnTo>
                  <a:pt x="470" y="149"/>
                </a:lnTo>
                <a:lnTo>
                  <a:pt x="475" y="149"/>
                </a:lnTo>
                <a:lnTo>
                  <a:pt x="475" y="142"/>
                </a:lnTo>
                <a:lnTo>
                  <a:pt x="481" y="142"/>
                </a:lnTo>
                <a:lnTo>
                  <a:pt x="488" y="142"/>
                </a:lnTo>
                <a:lnTo>
                  <a:pt x="493" y="142"/>
                </a:lnTo>
                <a:lnTo>
                  <a:pt x="499" y="142"/>
                </a:lnTo>
                <a:lnTo>
                  <a:pt x="499" y="149"/>
                </a:lnTo>
                <a:lnTo>
                  <a:pt x="505" y="149"/>
                </a:lnTo>
                <a:lnTo>
                  <a:pt x="505" y="154"/>
                </a:lnTo>
                <a:lnTo>
                  <a:pt x="505" y="160"/>
                </a:lnTo>
                <a:lnTo>
                  <a:pt x="505" y="166"/>
                </a:lnTo>
                <a:lnTo>
                  <a:pt x="511" y="166"/>
                </a:lnTo>
                <a:lnTo>
                  <a:pt x="511" y="171"/>
                </a:lnTo>
                <a:lnTo>
                  <a:pt x="517" y="171"/>
                </a:lnTo>
                <a:lnTo>
                  <a:pt x="523" y="171"/>
                </a:lnTo>
                <a:lnTo>
                  <a:pt x="523" y="166"/>
                </a:lnTo>
                <a:lnTo>
                  <a:pt x="529" y="166"/>
                </a:lnTo>
                <a:lnTo>
                  <a:pt x="529" y="160"/>
                </a:lnTo>
                <a:lnTo>
                  <a:pt x="535" y="160"/>
                </a:lnTo>
                <a:lnTo>
                  <a:pt x="535" y="154"/>
                </a:lnTo>
                <a:lnTo>
                  <a:pt x="541" y="149"/>
                </a:lnTo>
                <a:lnTo>
                  <a:pt x="546" y="149"/>
                </a:lnTo>
                <a:lnTo>
                  <a:pt x="553" y="149"/>
                </a:lnTo>
                <a:lnTo>
                  <a:pt x="559" y="149"/>
                </a:lnTo>
                <a:lnTo>
                  <a:pt x="564" y="149"/>
                </a:lnTo>
                <a:lnTo>
                  <a:pt x="564" y="154"/>
                </a:lnTo>
                <a:lnTo>
                  <a:pt x="571" y="154"/>
                </a:lnTo>
                <a:lnTo>
                  <a:pt x="571" y="160"/>
                </a:lnTo>
                <a:lnTo>
                  <a:pt x="577" y="160"/>
                </a:lnTo>
                <a:lnTo>
                  <a:pt x="577" y="166"/>
                </a:lnTo>
                <a:lnTo>
                  <a:pt x="577" y="171"/>
                </a:lnTo>
                <a:lnTo>
                  <a:pt x="577" y="177"/>
                </a:lnTo>
                <a:lnTo>
                  <a:pt x="577" y="189"/>
                </a:lnTo>
                <a:lnTo>
                  <a:pt x="571" y="194"/>
                </a:lnTo>
                <a:lnTo>
                  <a:pt x="571" y="200"/>
                </a:lnTo>
                <a:lnTo>
                  <a:pt x="571" y="206"/>
                </a:lnTo>
                <a:lnTo>
                  <a:pt x="571" y="211"/>
                </a:lnTo>
                <a:lnTo>
                  <a:pt x="571" y="217"/>
                </a:lnTo>
                <a:lnTo>
                  <a:pt x="571" y="223"/>
                </a:lnTo>
                <a:lnTo>
                  <a:pt x="571" y="229"/>
                </a:lnTo>
                <a:lnTo>
                  <a:pt x="564" y="229"/>
                </a:lnTo>
                <a:lnTo>
                  <a:pt x="564" y="234"/>
                </a:lnTo>
                <a:lnTo>
                  <a:pt x="564" y="241"/>
                </a:lnTo>
                <a:lnTo>
                  <a:pt x="564" y="246"/>
                </a:lnTo>
                <a:lnTo>
                  <a:pt x="564" y="251"/>
                </a:lnTo>
                <a:lnTo>
                  <a:pt x="564" y="257"/>
                </a:lnTo>
                <a:lnTo>
                  <a:pt x="564" y="263"/>
                </a:lnTo>
                <a:lnTo>
                  <a:pt x="559" y="269"/>
                </a:lnTo>
                <a:lnTo>
                  <a:pt x="559" y="274"/>
                </a:lnTo>
                <a:lnTo>
                  <a:pt x="559" y="281"/>
                </a:lnTo>
                <a:lnTo>
                  <a:pt x="559" y="286"/>
                </a:lnTo>
                <a:lnTo>
                  <a:pt x="559" y="291"/>
                </a:lnTo>
                <a:lnTo>
                  <a:pt x="559" y="298"/>
                </a:lnTo>
                <a:lnTo>
                  <a:pt x="559" y="303"/>
                </a:lnTo>
                <a:lnTo>
                  <a:pt x="559" y="309"/>
                </a:lnTo>
                <a:lnTo>
                  <a:pt x="559" y="314"/>
                </a:lnTo>
                <a:lnTo>
                  <a:pt x="559" y="321"/>
                </a:lnTo>
                <a:lnTo>
                  <a:pt x="559" y="326"/>
                </a:lnTo>
                <a:lnTo>
                  <a:pt x="559" y="331"/>
                </a:lnTo>
                <a:lnTo>
                  <a:pt x="553" y="331"/>
                </a:lnTo>
                <a:lnTo>
                  <a:pt x="546" y="331"/>
                </a:lnTo>
                <a:lnTo>
                  <a:pt x="541" y="331"/>
                </a:lnTo>
                <a:lnTo>
                  <a:pt x="535" y="331"/>
                </a:lnTo>
                <a:lnTo>
                  <a:pt x="529" y="331"/>
                </a:lnTo>
                <a:lnTo>
                  <a:pt x="523" y="331"/>
                </a:lnTo>
                <a:lnTo>
                  <a:pt x="517" y="331"/>
                </a:lnTo>
                <a:lnTo>
                  <a:pt x="511" y="331"/>
                </a:lnTo>
                <a:lnTo>
                  <a:pt x="505" y="331"/>
                </a:lnTo>
                <a:lnTo>
                  <a:pt x="499" y="331"/>
                </a:lnTo>
                <a:lnTo>
                  <a:pt x="493" y="331"/>
                </a:lnTo>
                <a:lnTo>
                  <a:pt x="488" y="331"/>
                </a:lnTo>
                <a:lnTo>
                  <a:pt x="481" y="331"/>
                </a:lnTo>
                <a:lnTo>
                  <a:pt x="475" y="331"/>
                </a:lnTo>
                <a:lnTo>
                  <a:pt x="470" y="331"/>
                </a:lnTo>
                <a:lnTo>
                  <a:pt x="463" y="331"/>
                </a:lnTo>
                <a:lnTo>
                  <a:pt x="457" y="331"/>
                </a:lnTo>
                <a:lnTo>
                  <a:pt x="452" y="331"/>
                </a:lnTo>
                <a:lnTo>
                  <a:pt x="446" y="331"/>
                </a:lnTo>
                <a:lnTo>
                  <a:pt x="434" y="331"/>
                </a:lnTo>
                <a:lnTo>
                  <a:pt x="428" y="331"/>
                </a:lnTo>
                <a:lnTo>
                  <a:pt x="421" y="331"/>
                </a:lnTo>
                <a:lnTo>
                  <a:pt x="410" y="331"/>
                </a:lnTo>
                <a:lnTo>
                  <a:pt x="405" y="331"/>
                </a:lnTo>
                <a:lnTo>
                  <a:pt x="398" y="331"/>
                </a:lnTo>
                <a:lnTo>
                  <a:pt x="392" y="331"/>
                </a:lnTo>
                <a:lnTo>
                  <a:pt x="387" y="331"/>
                </a:lnTo>
                <a:lnTo>
                  <a:pt x="380" y="331"/>
                </a:lnTo>
                <a:lnTo>
                  <a:pt x="374" y="331"/>
                </a:lnTo>
                <a:lnTo>
                  <a:pt x="369" y="331"/>
                </a:lnTo>
                <a:lnTo>
                  <a:pt x="363" y="331"/>
                </a:lnTo>
                <a:lnTo>
                  <a:pt x="356" y="331"/>
                </a:lnTo>
                <a:lnTo>
                  <a:pt x="351" y="331"/>
                </a:lnTo>
                <a:lnTo>
                  <a:pt x="338" y="331"/>
                </a:lnTo>
                <a:lnTo>
                  <a:pt x="333" y="331"/>
                </a:lnTo>
                <a:lnTo>
                  <a:pt x="327" y="331"/>
                </a:lnTo>
                <a:lnTo>
                  <a:pt x="321" y="331"/>
                </a:lnTo>
                <a:lnTo>
                  <a:pt x="315" y="331"/>
                </a:lnTo>
                <a:lnTo>
                  <a:pt x="309" y="331"/>
                </a:lnTo>
                <a:lnTo>
                  <a:pt x="303" y="331"/>
                </a:lnTo>
                <a:lnTo>
                  <a:pt x="297" y="331"/>
                </a:lnTo>
                <a:lnTo>
                  <a:pt x="291" y="331"/>
                </a:lnTo>
                <a:lnTo>
                  <a:pt x="285" y="331"/>
                </a:lnTo>
                <a:lnTo>
                  <a:pt x="280" y="331"/>
                </a:lnTo>
                <a:lnTo>
                  <a:pt x="273" y="331"/>
                </a:lnTo>
                <a:lnTo>
                  <a:pt x="268" y="331"/>
                </a:lnTo>
                <a:lnTo>
                  <a:pt x="262" y="331"/>
                </a:lnTo>
                <a:lnTo>
                  <a:pt x="255" y="326"/>
                </a:lnTo>
                <a:lnTo>
                  <a:pt x="250" y="326"/>
                </a:lnTo>
                <a:lnTo>
                  <a:pt x="250" y="331"/>
                </a:lnTo>
                <a:lnTo>
                  <a:pt x="250" y="338"/>
                </a:lnTo>
                <a:lnTo>
                  <a:pt x="244" y="338"/>
                </a:lnTo>
                <a:lnTo>
                  <a:pt x="238" y="338"/>
                </a:lnTo>
                <a:lnTo>
                  <a:pt x="232" y="338"/>
                </a:lnTo>
                <a:lnTo>
                  <a:pt x="226" y="338"/>
                </a:lnTo>
                <a:lnTo>
                  <a:pt x="214" y="338"/>
                </a:lnTo>
                <a:lnTo>
                  <a:pt x="208" y="338"/>
                </a:lnTo>
                <a:lnTo>
                  <a:pt x="202" y="338"/>
                </a:lnTo>
                <a:lnTo>
                  <a:pt x="197" y="338"/>
                </a:lnTo>
                <a:lnTo>
                  <a:pt x="190" y="338"/>
                </a:lnTo>
                <a:lnTo>
                  <a:pt x="184" y="338"/>
                </a:lnTo>
                <a:lnTo>
                  <a:pt x="179" y="338"/>
                </a:lnTo>
                <a:lnTo>
                  <a:pt x="172" y="338"/>
                </a:lnTo>
                <a:lnTo>
                  <a:pt x="166" y="338"/>
                </a:lnTo>
                <a:lnTo>
                  <a:pt x="161" y="338"/>
                </a:lnTo>
                <a:lnTo>
                  <a:pt x="155" y="338"/>
                </a:lnTo>
                <a:lnTo>
                  <a:pt x="148" y="338"/>
                </a:lnTo>
                <a:lnTo>
                  <a:pt x="143" y="338"/>
                </a:lnTo>
                <a:lnTo>
                  <a:pt x="137" y="338"/>
                </a:lnTo>
                <a:lnTo>
                  <a:pt x="130" y="338"/>
                </a:lnTo>
                <a:lnTo>
                  <a:pt x="125" y="338"/>
                </a:lnTo>
                <a:lnTo>
                  <a:pt x="119" y="338"/>
                </a:lnTo>
                <a:lnTo>
                  <a:pt x="114" y="338"/>
                </a:lnTo>
                <a:lnTo>
                  <a:pt x="107" y="338"/>
                </a:lnTo>
                <a:lnTo>
                  <a:pt x="101" y="338"/>
                </a:lnTo>
                <a:lnTo>
                  <a:pt x="96" y="338"/>
                </a:lnTo>
                <a:lnTo>
                  <a:pt x="89" y="338"/>
                </a:lnTo>
                <a:lnTo>
                  <a:pt x="83" y="338"/>
                </a:lnTo>
                <a:lnTo>
                  <a:pt x="78" y="338"/>
                </a:lnTo>
                <a:lnTo>
                  <a:pt x="72" y="338"/>
                </a:lnTo>
                <a:lnTo>
                  <a:pt x="65" y="338"/>
                </a:lnTo>
                <a:lnTo>
                  <a:pt x="60" y="338"/>
                </a:lnTo>
                <a:lnTo>
                  <a:pt x="54" y="338"/>
                </a:lnTo>
                <a:lnTo>
                  <a:pt x="42" y="338"/>
                </a:lnTo>
                <a:lnTo>
                  <a:pt x="36" y="338"/>
                </a:lnTo>
                <a:lnTo>
                  <a:pt x="30" y="331"/>
                </a:lnTo>
                <a:lnTo>
                  <a:pt x="24" y="331"/>
                </a:lnTo>
                <a:lnTo>
                  <a:pt x="18" y="331"/>
                </a:lnTo>
                <a:lnTo>
                  <a:pt x="12" y="331"/>
                </a:lnTo>
                <a:lnTo>
                  <a:pt x="6" y="331"/>
                </a:lnTo>
                <a:lnTo>
                  <a:pt x="0" y="331"/>
                </a:lnTo>
                <a:lnTo>
                  <a:pt x="0" y="326"/>
                </a:lnTo>
                <a:lnTo>
                  <a:pt x="0" y="321"/>
                </a:lnTo>
                <a:lnTo>
                  <a:pt x="0" y="314"/>
                </a:lnTo>
                <a:lnTo>
                  <a:pt x="0" y="309"/>
                </a:lnTo>
                <a:lnTo>
                  <a:pt x="0" y="303"/>
                </a:lnTo>
                <a:lnTo>
                  <a:pt x="0" y="298"/>
                </a:lnTo>
                <a:lnTo>
                  <a:pt x="0" y="291"/>
                </a:lnTo>
                <a:lnTo>
                  <a:pt x="0" y="286"/>
                </a:lnTo>
                <a:lnTo>
                  <a:pt x="0" y="274"/>
                </a:lnTo>
                <a:lnTo>
                  <a:pt x="0" y="269"/>
                </a:lnTo>
                <a:lnTo>
                  <a:pt x="0" y="263"/>
                </a:lnTo>
                <a:lnTo>
                  <a:pt x="0" y="257"/>
                </a:lnTo>
                <a:lnTo>
                  <a:pt x="0" y="251"/>
                </a:lnTo>
                <a:lnTo>
                  <a:pt x="0" y="246"/>
                </a:lnTo>
                <a:lnTo>
                  <a:pt x="0" y="241"/>
                </a:lnTo>
                <a:lnTo>
                  <a:pt x="0" y="229"/>
                </a:lnTo>
                <a:lnTo>
                  <a:pt x="0" y="223"/>
                </a:lnTo>
                <a:lnTo>
                  <a:pt x="0" y="217"/>
                </a:lnTo>
                <a:lnTo>
                  <a:pt x="0" y="211"/>
                </a:lnTo>
                <a:lnTo>
                  <a:pt x="0" y="206"/>
                </a:lnTo>
                <a:lnTo>
                  <a:pt x="0" y="200"/>
                </a:lnTo>
                <a:lnTo>
                  <a:pt x="0" y="194"/>
                </a:lnTo>
                <a:lnTo>
                  <a:pt x="0" y="189"/>
                </a:lnTo>
                <a:lnTo>
                  <a:pt x="0" y="183"/>
                </a:lnTo>
                <a:lnTo>
                  <a:pt x="0" y="177"/>
                </a:lnTo>
                <a:lnTo>
                  <a:pt x="0" y="171"/>
                </a:lnTo>
                <a:lnTo>
                  <a:pt x="0" y="166"/>
                </a:lnTo>
                <a:lnTo>
                  <a:pt x="0" y="160"/>
                </a:lnTo>
                <a:lnTo>
                  <a:pt x="6" y="160"/>
                </a:lnTo>
                <a:lnTo>
                  <a:pt x="6" y="154"/>
                </a:lnTo>
                <a:lnTo>
                  <a:pt x="6" y="160"/>
                </a:lnTo>
                <a:lnTo>
                  <a:pt x="6" y="154"/>
                </a:lnTo>
                <a:lnTo>
                  <a:pt x="6" y="149"/>
                </a:lnTo>
                <a:lnTo>
                  <a:pt x="12" y="149"/>
                </a:lnTo>
                <a:lnTo>
                  <a:pt x="12" y="142"/>
                </a:lnTo>
                <a:lnTo>
                  <a:pt x="12" y="137"/>
                </a:lnTo>
                <a:lnTo>
                  <a:pt x="12" y="131"/>
                </a:lnTo>
                <a:lnTo>
                  <a:pt x="18" y="131"/>
                </a:lnTo>
                <a:lnTo>
                  <a:pt x="18" y="126"/>
                </a:lnTo>
                <a:lnTo>
                  <a:pt x="12" y="126"/>
                </a:lnTo>
                <a:lnTo>
                  <a:pt x="18" y="126"/>
                </a:lnTo>
                <a:lnTo>
                  <a:pt x="18" y="120"/>
                </a:lnTo>
                <a:lnTo>
                  <a:pt x="24" y="120"/>
                </a:lnTo>
                <a:lnTo>
                  <a:pt x="18" y="120"/>
                </a:lnTo>
                <a:lnTo>
                  <a:pt x="24" y="120"/>
                </a:lnTo>
                <a:lnTo>
                  <a:pt x="24" y="114"/>
                </a:lnTo>
                <a:lnTo>
                  <a:pt x="24" y="120"/>
                </a:lnTo>
                <a:lnTo>
                  <a:pt x="24" y="114"/>
                </a:lnTo>
                <a:lnTo>
                  <a:pt x="30" y="114"/>
                </a:lnTo>
                <a:lnTo>
                  <a:pt x="24" y="114"/>
                </a:lnTo>
                <a:lnTo>
                  <a:pt x="30" y="114"/>
                </a:lnTo>
                <a:lnTo>
                  <a:pt x="24" y="114"/>
                </a:lnTo>
                <a:lnTo>
                  <a:pt x="24" y="109"/>
                </a:lnTo>
                <a:lnTo>
                  <a:pt x="30" y="109"/>
                </a:lnTo>
                <a:lnTo>
                  <a:pt x="24" y="109"/>
                </a:lnTo>
                <a:lnTo>
                  <a:pt x="30" y="109"/>
                </a:lnTo>
                <a:lnTo>
                  <a:pt x="30" y="102"/>
                </a:lnTo>
                <a:lnTo>
                  <a:pt x="36" y="102"/>
                </a:lnTo>
                <a:lnTo>
                  <a:pt x="42" y="102"/>
                </a:lnTo>
                <a:lnTo>
                  <a:pt x="47" y="102"/>
                </a:lnTo>
                <a:lnTo>
                  <a:pt x="47" y="97"/>
                </a:lnTo>
                <a:lnTo>
                  <a:pt x="47" y="91"/>
                </a:lnTo>
                <a:lnTo>
                  <a:pt x="54" y="91"/>
                </a:lnTo>
                <a:lnTo>
                  <a:pt x="47" y="91"/>
                </a:lnTo>
                <a:lnTo>
                  <a:pt x="47" y="85"/>
                </a:lnTo>
                <a:lnTo>
                  <a:pt x="54" y="85"/>
                </a:lnTo>
                <a:lnTo>
                  <a:pt x="47" y="85"/>
                </a:lnTo>
                <a:lnTo>
                  <a:pt x="47" y="80"/>
                </a:lnTo>
                <a:lnTo>
                  <a:pt x="47" y="85"/>
                </a:lnTo>
                <a:lnTo>
                  <a:pt x="47" y="80"/>
                </a:lnTo>
                <a:lnTo>
                  <a:pt x="47" y="74"/>
                </a:lnTo>
                <a:lnTo>
                  <a:pt x="47" y="69"/>
                </a:lnTo>
                <a:lnTo>
                  <a:pt x="54" y="69"/>
                </a:lnTo>
                <a:lnTo>
                  <a:pt x="54" y="62"/>
                </a:lnTo>
                <a:lnTo>
                  <a:pt x="60" y="62"/>
                </a:lnTo>
                <a:lnTo>
                  <a:pt x="60" y="57"/>
                </a:lnTo>
                <a:lnTo>
                  <a:pt x="60" y="51"/>
                </a:lnTo>
                <a:lnTo>
                  <a:pt x="54" y="51"/>
                </a:lnTo>
                <a:lnTo>
                  <a:pt x="54" y="45"/>
                </a:lnTo>
                <a:lnTo>
                  <a:pt x="60" y="45"/>
                </a:lnTo>
                <a:lnTo>
                  <a:pt x="60" y="40"/>
                </a:lnTo>
                <a:lnTo>
                  <a:pt x="65" y="40"/>
                </a:lnTo>
                <a:lnTo>
                  <a:pt x="60" y="40"/>
                </a:lnTo>
                <a:lnTo>
                  <a:pt x="65" y="40"/>
                </a:lnTo>
                <a:lnTo>
                  <a:pt x="60" y="40"/>
                </a:lnTo>
                <a:lnTo>
                  <a:pt x="60" y="34"/>
                </a:lnTo>
                <a:lnTo>
                  <a:pt x="60" y="28"/>
                </a:lnTo>
                <a:lnTo>
                  <a:pt x="65" y="28"/>
                </a:lnTo>
                <a:lnTo>
                  <a:pt x="65" y="22"/>
                </a:lnTo>
                <a:lnTo>
                  <a:pt x="65" y="17"/>
                </a:lnTo>
                <a:lnTo>
                  <a:pt x="60" y="17"/>
                </a:lnTo>
                <a:lnTo>
                  <a:pt x="60" y="11"/>
                </a:lnTo>
                <a:lnTo>
                  <a:pt x="60" y="5"/>
                </a:lnTo>
                <a:lnTo>
                  <a:pt x="60" y="0"/>
                </a:lnTo>
                <a:lnTo>
                  <a:pt x="65" y="0"/>
                </a:lnTo>
                <a:lnTo>
                  <a:pt x="72" y="0"/>
                </a:lnTo>
                <a:lnTo>
                  <a:pt x="78" y="0"/>
                </a:lnTo>
                <a:lnTo>
                  <a:pt x="83" y="0"/>
                </a:lnTo>
                <a:lnTo>
                  <a:pt x="89" y="0"/>
                </a:lnTo>
                <a:lnTo>
                  <a:pt x="96" y="0"/>
                </a:lnTo>
                <a:lnTo>
                  <a:pt x="101" y="0"/>
                </a:lnTo>
                <a:lnTo>
                  <a:pt x="107" y="0"/>
                </a:lnTo>
                <a:lnTo>
                  <a:pt x="107" y="5"/>
                </a:lnTo>
                <a:lnTo>
                  <a:pt x="114" y="5"/>
                </a:lnTo>
                <a:lnTo>
                  <a:pt x="119" y="11"/>
                </a:lnTo>
                <a:lnTo>
                  <a:pt x="125" y="17"/>
                </a:lnTo>
                <a:lnTo>
                  <a:pt x="130" y="28"/>
                </a:lnTo>
                <a:lnTo>
                  <a:pt x="137" y="34"/>
                </a:lnTo>
                <a:lnTo>
                  <a:pt x="143" y="34"/>
                </a:lnTo>
                <a:lnTo>
                  <a:pt x="148" y="34"/>
                </a:lnTo>
                <a:lnTo>
                  <a:pt x="155" y="28"/>
                </a:lnTo>
                <a:lnTo>
                  <a:pt x="161" y="28"/>
                </a:lnTo>
                <a:lnTo>
                  <a:pt x="166" y="28"/>
                </a:lnTo>
                <a:lnTo>
                  <a:pt x="166" y="22"/>
                </a:lnTo>
                <a:lnTo>
                  <a:pt x="172" y="22"/>
                </a:lnTo>
                <a:lnTo>
                  <a:pt x="179" y="22"/>
                </a:lnTo>
                <a:lnTo>
                  <a:pt x="184" y="28"/>
                </a:lnTo>
                <a:lnTo>
                  <a:pt x="190" y="28"/>
                </a:lnTo>
                <a:lnTo>
                  <a:pt x="197" y="34"/>
                </a:lnTo>
                <a:lnTo>
                  <a:pt x="202" y="34"/>
                </a:lnTo>
                <a:lnTo>
                  <a:pt x="208" y="34"/>
                </a:lnTo>
                <a:lnTo>
                  <a:pt x="208" y="40"/>
                </a:lnTo>
                <a:lnTo>
                  <a:pt x="214" y="40"/>
                </a:lnTo>
                <a:lnTo>
                  <a:pt x="220" y="45"/>
                </a:lnTo>
                <a:lnTo>
                  <a:pt x="226" y="45"/>
                </a:lnTo>
                <a:lnTo>
                  <a:pt x="232" y="51"/>
                </a:lnTo>
                <a:lnTo>
                  <a:pt x="232" y="57"/>
                </a:lnTo>
                <a:lnTo>
                  <a:pt x="238" y="62"/>
                </a:lnTo>
                <a:lnTo>
                  <a:pt x="238" y="69"/>
                </a:lnTo>
                <a:lnTo>
                  <a:pt x="244" y="69"/>
                </a:lnTo>
                <a:lnTo>
                  <a:pt x="244" y="74"/>
                </a:lnTo>
                <a:lnTo>
                  <a:pt x="250" y="74"/>
                </a:lnTo>
                <a:lnTo>
                  <a:pt x="250" y="80"/>
                </a:lnTo>
                <a:lnTo>
                  <a:pt x="255" y="80"/>
                </a:lnTo>
                <a:lnTo>
                  <a:pt x="255" y="85"/>
                </a:lnTo>
                <a:lnTo>
                  <a:pt x="262" y="85"/>
                </a:lnTo>
                <a:lnTo>
                  <a:pt x="273" y="91"/>
                </a:lnTo>
                <a:lnTo>
                  <a:pt x="273" y="97"/>
                </a:lnTo>
                <a:lnTo>
                  <a:pt x="280" y="97"/>
                </a:lnTo>
                <a:lnTo>
                  <a:pt x="280" y="102"/>
                </a:lnTo>
                <a:lnTo>
                  <a:pt x="285" y="102"/>
                </a:lnTo>
                <a:lnTo>
                  <a:pt x="291" y="102"/>
                </a:lnTo>
                <a:lnTo>
                  <a:pt x="297" y="102"/>
                </a:lnTo>
                <a:lnTo>
                  <a:pt x="297" y="109"/>
                </a:lnTo>
                <a:lnTo>
                  <a:pt x="303" y="109"/>
                </a:lnTo>
                <a:lnTo>
                  <a:pt x="309" y="109"/>
                </a:lnTo>
                <a:lnTo>
                  <a:pt x="309" y="114"/>
                </a:lnTo>
                <a:lnTo>
                  <a:pt x="315" y="114"/>
                </a:lnTo>
                <a:lnTo>
                  <a:pt x="321" y="120"/>
                </a:lnTo>
              </a:path>
            </a:pathLst>
          </a:custGeom>
          <a:noFill/>
          <a:ln w="6350"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37" name="Freeform 29">
            <a:extLst>
              <a:ext uri="{FF2B5EF4-FFF2-40B4-BE49-F238E27FC236}">
                <a16:creationId xmlns:a16="http://schemas.microsoft.com/office/drawing/2014/main" id="{27F69905-639C-4A05-8FD9-34E3E058D361}"/>
              </a:ext>
            </a:extLst>
          </p:cNvPr>
          <p:cNvSpPr>
            <a:spLocks/>
          </p:cNvSpPr>
          <p:nvPr/>
        </p:nvSpPr>
        <p:spPr bwMode="auto">
          <a:xfrm>
            <a:off x="5532438" y="3130550"/>
            <a:ext cx="177800" cy="182563"/>
          </a:xfrm>
          <a:custGeom>
            <a:avLst/>
            <a:gdLst>
              <a:gd name="T0" fmla="*/ 47 w 112"/>
              <a:gd name="T1" fmla="*/ 0 h 115"/>
              <a:gd name="T2" fmla="*/ 53 w 112"/>
              <a:gd name="T3" fmla="*/ 0 h 115"/>
              <a:gd name="T4" fmla="*/ 53 w 112"/>
              <a:gd name="T5" fmla="*/ 6 h 115"/>
              <a:gd name="T6" fmla="*/ 47 w 112"/>
              <a:gd name="T7" fmla="*/ 6 h 115"/>
              <a:gd name="T8" fmla="*/ 53 w 112"/>
              <a:gd name="T9" fmla="*/ 6 h 115"/>
              <a:gd name="T10" fmla="*/ 65 w 112"/>
              <a:gd name="T11" fmla="*/ 6 h 115"/>
              <a:gd name="T12" fmla="*/ 59 w 112"/>
              <a:gd name="T13" fmla="*/ 18 h 115"/>
              <a:gd name="T14" fmla="*/ 65 w 112"/>
              <a:gd name="T15" fmla="*/ 30 h 115"/>
              <a:gd name="T16" fmla="*/ 71 w 112"/>
              <a:gd name="T17" fmla="*/ 30 h 115"/>
              <a:gd name="T18" fmla="*/ 89 w 112"/>
              <a:gd name="T19" fmla="*/ 30 h 115"/>
              <a:gd name="T20" fmla="*/ 89 w 112"/>
              <a:gd name="T21" fmla="*/ 47 h 115"/>
              <a:gd name="T22" fmla="*/ 89 w 112"/>
              <a:gd name="T23" fmla="*/ 53 h 115"/>
              <a:gd name="T24" fmla="*/ 89 w 112"/>
              <a:gd name="T25" fmla="*/ 58 h 115"/>
              <a:gd name="T26" fmla="*/ 94 w 112"/>
              <a:gd name="T27" fmla="*/ 58 h 115"/>
              <a:gd name="T28" fmla="*/ 94 w 112"/>
              <a:gd name="T29" fmla="*/ 63 h 115"/>
              <a:gd name="T30" fmla="*/ 94 w 112"/>
              <a:gd name="T31" fmla="*/ 70 h 115"/>
              <a:gd name="T32" fmla="*/ 101 w 112"/>
              <a:gd name="T33" fmla="*/ 81 h 115"/>
              <a:gd name="T34" fmla="*/ 107 w 112"/>
              <a:gd name="T35" fmla="*/ 93 h 115"/>
              <a:gd name="T36" fmla="*/ 112 w 112"/>
              <a:gd name="T37" fmla="*/ 105 h 115"/>
              <a:gd name="T38" fmla="*/ 94 w 112"/>
              <a:gd name="T39" fmla="*/ 105 h 115"/>
              <a:gd name="T40" fmla="*/ 83 w 112"/>
              <a:gd name="T41" fmla="*/ 110 h 115"/>
              <a:gd name="T42" fmla="*/ 77 w 112"/>
              <a:gd name="T43" fmla="*/ 110 h 115"/>
              <a:gd name="T44" fmla="*/ 71 w 112"/>
              <a:gd name="T45" fmla="*/ 110 h 115"/>
              <a:gd name="T46" fmla="*/ 59 w 112"/>
              <a:gd name="T47" fmla="*/ 105 h 115"/>
              <a:gd name="T48" fmla="*/ 53 w 112"/>
              <a:gd name="T49" fmla="*/ 105 h 115"/>
              <a:gd name="T50" fmla="*/ 47 w 112"/>
              <a:gd name="T51" fmla="*/ 105 h 115"/>
              <a:gd name="T52" fmla="*/ 29 w 112"/>
              <a:gd name="T53" fmla="*/ 105 h 115"/>
              <a:gd name="T54" fmla="*/ 23 w 112"/>
              <a:gd name="T55" fmla="*/ 105 h 115"/>
              <a:gd name="T56" fmla="*/ 18 w 112"/>
              <a:gd name="T57" fmla="*/ 93 h 115"/>
              <a:gd name="T58" fmla="*/ 5 w 112"/>
              <a:gd name="T59" fmla="*/ 98 h 115"/>
              <a:gd name="T60" fmla="*/ 0 w 112"/>
              <a:gd name="T61" fmla="*/ 87 h 115"/>
              <a:gd name="T62" fmla="*/ 5 w 112"/>
              <a:gd name="T63" fmla="*/ 75 h 115"/>
              <a:gd name="T64" fmla="*/ 0 w 112"/>
              <a:gd name="T65" fmla="*/ 63 h 115"/>
              <a:gd name="T66" fmla="*/ 5 w 112"/>
              <a:gd name="T67" fmla="*/ 53 h 115"/>
              <a:gd name="T68" fmla="*/ 11 w 112"/>
              <a:gd name="T69" fmla="*/ 53 h 115"/>
              <a:gd name="T70" fmla="*/ 5 w 112"/>
              <a:gd name="T71" fmla="*/ 53 h 115"/>
              <a:gd name="T72" fmla="*/ 11 w 112"/>
              <a:gd name="T73" fmla="*/ 41 h 115"/>
              <a:gd name="T74" fmla="*/ 23 w 112"/>
              <a:gd name="T75" fmla="*/ 35 h 115"/>
              <a:gd name="T76" fmla="*/ 23 w 112"/>
              <a:gd name="T77" fmla="*/ 18 h 115"/>
              <a:gd name="T78" fmla="*/ 29 w 112"/>
              <a:gd name="T79" fmla="*/ 6 h 115"/>
              <a:gd name="T80" fmla="*/ 36 w 112"/>
              <a:gd name="T81" fmla="*/ 18 h 115"/>
              <a:gd name="T82" fmla="*/ 41 w 112"/>
              <a:gd name="T83" fmla="*/ 18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2" h="115">
                <a:moveTo>
                  <a:pt x="47" y="12"/>
                </a:moveTo>
                <a:lnTo>
                  <a:pt x="47" y="6"/>
                </a:lnTo>
                <a:lnTo>
                  <a:pt x="47" y="0"/>
                </a:lnTo>
                <a:lnTo>
                  <a:pt x="47" y="6"/>
                </a:lnTo>
                <a:lnTo>
                  <a:pt x="47" y="0"/>
                </a:lnTo>
                <a:lnTo>
                  <a:pt x="53" y="0"/>
                </a:lnTo>
                <a:lnTo>
                  <a:pt x="53" y="6"/>
                </a:lnTo>
                <a:lnTo>
                  <a:pt x="53" y="0"/>
                </a:lnTo>
                <a:lnTo>
                  <a:pt x="53" y="6"/>
                </a:lnTo>
                <a:lnTo>
                  <a:pt x="53" y="0"/>
                </a:lnTo>
                <a:lnTo>
                  <a:pt x="53" y="6"/>
                </a:lnTo>
                <a:lnTo>
                  <a:pt x="47" y="6"/>
                </a:lnTo>
                <a:lnTo>
                  <a:pt x="53" y="6"/>
                </a:lnTo>
                <a:lnTo>
                  <a:pt x="47" y="6"/>
                </a:lnTo>
                <a:lnTo>
                  <a:pt x="53" y="6"/>
                </a:lnTo>
                <a:lnTo>
                  <a:pt x="53" y="0"/>
                </a:lnTo>
                <a:lnTo>
                  <a:pt x="59" y="6"/>
                </a:lnTo>
                <a:lnTo>
                  <a:pt x="65" y="6"/>
                </a:lnTo>
                <a:lnTo>
                  <a:pt x="65" y="12"/>
                </a:lnTo>
                <a:lnTo>
                  <a:pt x="59" y="12"/>
                </a:lnTo>
                <a:lnTo>
                  <a:pt x="59" y="18"/>
                </a:lnTo>
                <a:lnTo>
                  <a:pt x="59" y="23"/>
                </a:lnTo>
                <a:lnTo>
                  <a:pt x="65" y="23"/>
                </a:lnTo>
                <a:lnTo>
                  <a:pt x="65" y="30"/>
                </a:lnTo>
                <a:lnTo>
                  <a:pt x="65" y="35"/>
                </a:lnTo>
                <a:lnTo>
                  <a:pt x="71" y="35"/>
                </a:lnTo>
                <a:lnTo>
                  <a:pt x="71" y="30"/>
                </a:lnTo>
                <a:lnTo>
                  <a:pt x="77" y="30"/>
                </a:lnTo>
                <a:lnTo>
                  <a:pt x="83" y="30"/>
                </a:lnTo>
                <a:lnTo>
                  <a:pt x="89" y="30"/>
                </a:lnTo>
                <a:lnTo>
                  <a:pt x="89" y="35"/>
                </a:lnTo>
                <a:lnTo>
                  <a:pt x="89" y="41"/>
                </a:lnTo>
                <a:lnTo>
                  <a:pt x="89" y="47"/>
                </a:lnTo>
                <a:lnTo>
                  <a:pt x="83" y="47"/>
                </a:lnTo>
                <a:lnTo>
                  <a:pt x="83" y="53"/>
                </a:lnTo>
                <a:lnTo>
                  <a:pt x="89" y="53"/>
                </a:lnTo>
                <a:lnTo>
                  <a:pt x="89" y="58"/>
                </a:lnTo>
                <a:lnTo>
                  <a:pt x="83" y="58"/>
                </a:lnTo>
                <a:lnTo>
                  <a:pt x="89" y="58"/>
                </a:lnTo>
                <a:lnTo>
                  <a:pt x="89" y="63"/>
                </a:lnTo>
                <a:lnTo>
                  <a:pt x="89" y="58"/>
                </a:lnTo>
                <a:lnTo>
                  <a:pt x="94" y="58"/>
                </a:lnTo>
                <a:lnTo>
                  <a:pt x="101" y="58"/>
                </a:lnTo>
                <a:lnTo>
                  <a:pt x="94" y="58"/>
                </a:lnTo>
                <a:lnTo>
                  <a:pt x="94" y="63"/>
                </a:lnTo>
                <a:lnTo>
                  <a:pt x="101" y="63"/>
                </a:lnTo>
                <a:lnTo>
                  <a:pt x="94" y="63"/>
                </a:lnTo>
                <a:lnTo>
                  <a:pt x="94" y="70"/>
                </a:lnTo>
                <a:lnTo>
                  <a:pt x="101" y="70"/>
                </a:lnTo>
                <a:lnTo>
                  <a:pt x="101" y="75"/>
                </a:lnTo>
                <a:lnTo>
                  <a:pt x="101" y="81"/>
                </a:lnTo>
                <a:lnTo>
                  <a:pt x="101" y="87"/>
                </a:lnTo>
                <a:lnTo>
                  <a:pt x="107" y="87"/>
                </a:lnTo>
                <a:lnTo>
                  <a:pt x="107" y="93"/>
                </a:lnTo>
                <a:lnTo>
                  <a:pt x="107" y="98"/>
                </a:lnTo>
                <a:lnTo>
                  <a:pt x="112" y="98"/>
                </a:lnTo>
                <a:lnTo>
                  <a:pt x="112" y="105"/>
                </a:lnTo>
                <a:lnTo>
                  <a:pt x="107" y="105"/>
                </a:lnTo>
                <a:lnTo>
                  <a:pt x="101" y="105"/>
                </a:lnTo>
                <a:lnTo>
                  <a:pt x="94" y="105"/>
                </a:lnTo>
                <a:lnTo>
                  <a:pt x="94" y="110"/>
                </a:lnTo>
                <a:lnTo>
                  <a:pt x="89" y="110"/>
                </a:lnTo>
                <a:lnTo>
                  <a:pt x="83" y="110"/>
                </a:lnTo>
                <a:lnTo>
                  <a:pt x="83" y="105"/>
                </a:lnTo>
                <a:lnTo>
                  <a:pt x="83" y="110"/>
                </a:lnTo>
                <a:lnTo>
                  <a:pt x="77" y="110"/>
                </a:lnTo>
                <a:lnTo>
                  <a:pt x="77" y="115"/>
                </a:lnTo>
                <a:lnTo>
                  <a:pt x="71" y="115"/>
                </a:lnTo>
                <a:lnTo>
                  <a:pt x="71" y="110"/>
                </a:lnTo>
                <a:lnTo>
                  <a:pt x="65" y="110"/>
                </a:lnTo>
                <a:lnTo>
                  <a:pt x="59" y="110"/>
                </a:lnTo>
                <a:lnTo>
                  <a:pt x="59" y="105"/>
                </a:lnTo>
                <a:lnTo>
                  <a:pt x="53" y="105"/>
                </a:lnTo>
                <a:lnTo>
                  <a:pt x="53" y="98"/>
                </a:lnTo>
                <a:lnTo>
                  <a:pt x="53" y="105"/>
                </a:lnTo>
                <a:lnTo>
                  <a:pt x="53" y="98"/>
                </a:lnTo>
                <a:lnTo>
                  <a:pt x="47" y="98"/>
                </a:lnTo>
                <a:lnTo>
                  <a:pt x="47" y="105"/>
                </a:lnTo>
                <a:lnTo>
                  <a:pt x="41" y="105"/>
                </a:lnTo>
                <a:lnTo>
                  <a:pt x="36" y="105"/>
                </a:lnTo>
                <a:lnTo>
                  <a:pt x="29" y="105"/>
                </a:lnTo>
                <a:lnTo>
                  <a:pt x="23" y="105"/>
                </a:lnTo>
                <a:lnTo>
                  <a:pt x="23" y="110"/>
                </a:lnTo>
                <a:lnTo>
                  <a:pt x="23" y="105"/>
                </a:lnTo>
                <a:lnTo>
                  <a:pt x="23" y="98"/>
                </a:lnTo>
                <a:lnTo>
                  <a:pt x="23" y="93"/>
                </a:lnTo>
                <a:lnTo>
                  <a:pt x="18" y="93"/>
                </a:lnTo>
                <a:lnTo>
                  <a:pt x="11" y="93"/>
                </a:lnTo>
                <a:lnTo>
                  <a:pt x="11" y="98"/>
                </a:lnTo>
                <a:lnTo>
                  <a:pt x="5" y="98"/>
                </a:lnTo>
                <a:lnTo>
                  <a:pt x="5" y="93"/>
                </a:lnTo>
                <a:lnTo>
                  <a:pt x="5" y="87"/>
                </a:lnTo>
                <a:lnTo>
                  <a:pt x="0" y="87"/>
                </a:lnTo>
                <a:lnTo>
                  <a:pt x="0" y="81"/>
                </a:lnTo>
                <a:lnTo>
                  <a:pt x="0" y="75"/>
                </a:lnTo>
                <a:lnTo>
                  <a:pt x="5" y="75"/>
                </a:lnTo>
                <a:lnTo>
                  <a:pt x="5" y="70"/>
                </a:lnTo>
                <a:lnTo>
                  <a:pt x="5" y="63"/>
                </a:lnTo>
                <a:lnTo>
                  <a:pt x="0" y="63"/>
                </a:lnTo>
                <a:lnTo>
                  <a:pt x="5" y="63"/>
                </a:lnTo>
                <a:lnTo>
                  <a:pt x="5" y="58"/>
                </a:lnTo>
                <a:lnTo>
                  <a:pt x="5" y="53"/>
                </a:lnTo>
                <a:lnTo>
                  <a:pt x="11" y="53"/>
                </a:lnTo>
                <a:lnTo>
                  <a:pt x="5" y="53"/>
                </a:lnTo>
                <a:lnTo>
                  <a:pt x="11" y="53"/>
                </a:lnTo>
                <a:lnTo>
                  <a:pt x="5" y="53"/>
                </a:lnTo>
                <a:lnTo>
                  <a:pt x="11" y="53"/>
                </a:lnTo>
                <a:lnTo>
                  <a:pt x="5" y="53"/>
                </a:lnTo>
                <a:lnTo>
                  <a:pt x="5" y="47"/>
                </a:lnTo>
                <a:lnTo>
                  <a:pt x="5" y="41"/>
                </a:lnTo>
                <a:lnTo>
                  <a:pt x="11" y="41"/>
                </a:lnTo>
                <a:lnTo>
                  <a:pt x="18" y="41"/>
                </a:lnTo>
                <a:lnTo>
                  <a:pt x="23" y="41"/>
                </a:lnTo>
                <a:lnTo>
                  <a:pt x="23" y="35"/>
                </a:lnTo>
                <a:lnTo>
                  <a:pt x="23" y="30"/>
                </a:lnTo>
                <a:lnTo>
                  <a:pt x="23" y="23"/>
                </a:lnTo>
                <a:lnTo>
                  <a:pt x="23" y="18"/>
                </a:lnTo>
                <a:lnTo>
                  <a:pt x="23" y="12"/>
                </a:lnTo>
                <a:lnTo>
                  <a:pt x="23" y="6"/>
                </a:lnTo>
                <a:lnTo>
                  <a:pt x="29" y="6"/>
                </a:lnTo>
                <a:lnTo>
                  <a:pt x="29" y="12"/>
                </a:lnTo>
                <a:lnTo>
                  <a:pt x="36" y="12"/>
                </a:lnTo>
                <a:lnTo>
                  <a:pt x="36" y="18"/>
                </a:lnTo>
                <a:lnTo>
                  <a:pt x="41" y="18"/>
                </a:lnTo>
                <a:lnTo>
                  <a:pt x="41" y="23"/>
                </a:lnTo>
                <a:lnTo>
                  <a:pt x="41" y="18"/>
                </a:lnTo>
                <a:lnTo>
                  <a:pt x="41" y="12"/>
                </a:lnTo>
                <a:lnTo>
                  <a:pt x="47" y="12"/>
                </a:lnTo>
                <a:close/>
              </a:path>
            </a:pathLst>
          </a:cu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38" name="Freeform 30">
            <a:extLst>
              <a:ext uri="{FF2B5EF4-FFF2-40B4-BE49-F238E27FC236}">
                <a16:creationId xmlns:a16="http://schemas.microsoft.com/office/drawing/2014/main" id="{FD6A0ACE-5113-45E3-88F4-C9BE0971D572}"/>
              </a:ext>
            </a:extLst>
          </p:cNvPr>
          <p:cNvSpPr>
            <a:spLocks/>
          </p:cNvSpPr>
          <p:nvPr/>
        </p:nvSpPr>
        <p:spPr bwMode="auto">
          <a:xfrm>
            <a:off x="5532438" y="3130550"/>
            <a:ext cx="177800" cy="182563"/>
          </a:xfrm>
          <a:custGeom>
            <a:avLst/>
            <a:gdLst>
              <a:gd name="T0" fmla="*/ 47 w 112"/>
              <a:gd name="T1" fmla="*/ 0 h 115"/>
              <a:gd name="T2" fmla="*/ 53 w 112"/>
              <a:gd name="T3" fmla="*/ 0 h 115"/>
              <a:gd name="T4" fmla="*/ 53 w 112"/>
              <a:gd name="T5" fmla="*/ 6 h 115"/>
              <a:gd name="T6" fmla="*/ 47 w 112"/>
              <a:gd name="T7" fmla="*/ 6 h 115"/>
              <a:gd name="T8" fmla="*/ 53 w 112"/>
              <a:gd name="T9" fmla="*/ 6 h 115"/>
              <a:gd name="T10" fmla="*/ 65 w 112"/>
              <a:gd name="T11" fmla="*/ 6 h 115"/>
              <a:gd name="T12" fmla="*/ 59 w 112"/>
              <a:gd name="T13" fmla="*/ 18 h 115"/>
              <a:gd name="T14" fmla="*/ 65 w 112"/>
              <a:gd name="T15" fmla="*/ 30 h 115"/>
              <a:gd name="T16" fmla="*/ 71 w 112"/>
              <a:gd name="T17" fmla="*/ 30 h 115"/>
              <a:gd name="T18" fmla="*/ 89 w 112"/>
              <a:gd name="T19" fmla="*/ 30 h 115"/>
              <a:gd name="T20" fmla="*/ 89 w 112"/>
              <a:gd name="T21" fmla="*/ 47 h 115"/>
              <a:gd name="T22" fmla="*/ 89 w 112"/>
              <a:gd name="T23" fmla="*/ 53 h 115"/>
              <a:gd name="T24" fmla="*/ 89 w 112"/>
              <a:gd name="T25" fmla="*/ 58 h 115"/>
              <a:gd name="T26" fmla="*/ 94 w 112"/>
              <a:gd name="T27" fmla="*/ 58 h 115"/>
              <a:gd name="T28" fmla="*/ 94 w 112"/>
              <a:gd name="T29" fmla="*/ 63 h 115"/>
              <a:gd name="T30" fmla="*/ 94 w 112"/>
              <a:gd name="T31" fmla="*/ 70 h 115"/>
              <a:gd name="T32" fmla="*/ 101 w 112"/>
              <a:gd name="T33" fmla="*/ 81 h 115"/>
              <a:gd name="T34" fmla="*/ 107 w 112"/>
              <a:gd name="T35" fmla="*/ 93 h 115"/>
              <a:gd name="T36" fmla="*/ 112 w 112"/>
              <a:gd name="T37" fmla="*/ 105 h 115"/>
              <a:gd name="T38" fmla="*/ 94 w 112"/>
              <a:gd name="T39" fmla="*/ 105 h 115"/>
              <a:gd name="T40" fmla="*/ 83 w 112"/>
              <a:gd name="T41" fmla="*/ 110 h 115"/>
              <a:gd name="T42" fmla="*/ 77 w 112"/>
              <a:gd name="T43" fmla="*/ 110 h 115"/>
              <a:gd name="T44" fmla="*/ 71 w 112"/>
              <a:gd name="T45" fmla="*/ 110 h 115"/>
              <a:gd name="T46" fmla="*/ 59 w 112"/>
              <a:gd name="T47" fmla="*/ 105 h 115"/>
              <a:gd name="T48" fmla="*/ 53 w 112"/>
              <a:gd name="T49" fmla="*/ 105 h 115"/>
              <a:gd name="T50" fmla="*/ 47 w 112"/>
              <a:gd name="T51" fmla="*/ 105 h 115"/>
              <a:gd name="T52" fmla="*/ 29 w 112"/>
              <a:gd name="T53" fmla="*/ 105 h 115"/>
              <a:gd name="T54" fmla="*/ 23 w 112"/>
              <a:gd name="T55" fmla="*/ 105 h 115"/>
              <a:gd name="T56" fmla="*/ 18 w 112"/>
              <a:gd name="T57" fmla="*/ 93 h 115"/>
              <a:gd name="T58" fmla="*/ 5 w 112"/>
              <a:gd name="T59" fmla="*/ 98 h 115"/>
              <a:gd name="T60" fmla="*/ 0 w 112"/>
              <a:gd name="T61" fmla="*/ 87 h 115"/>
              <a:gd name="T62" fmla="*/ 5 w 112"/>
              <a:gd name="T63" fmla="*/ 75 h 115"/>
              <a:gd name="T64" fmla="*/ 0 w 112"/>
              <a:gd name="T65" fmla="*/ 63 h 115"/>
              <a:gd name="T66" fmla="*/ 5 w 112"/>
              <a:gd name="T67" fmla="*/ 53 h 115"/>
              <a:gd name="T68" fmla="*/ 11 w 112"/>
              <a:gd name="T69" fmla="*/ 53 h 115"/>
              <a:gd name="T70" fmla="*/ 5 w 112"/>
              <a:gd name="T71" fmla="*/ 53 h 115"/>
              <a:gd name="T72" fmla="*/ 11 w 112"/>
              <a:gd name="T73" fmla="*/ 41 h 115"/>
              <a:gd name="T74" fmla="*/ 23 w 112"/>
              <a:gd name="T75" fmla="*/ 35 h 115"/>
              <a:gd name="T76" fmla="*/ 23 w 112"/>
              <a:gd name="T77" fmla="*/ 18 h 115"/>
              <a:gd name="T78" fmla="*/ 29 w 112"/>
              <a:gd name="T79" fmla="*/ 6 h 115"/>
              <a:gd name="T80" fmla="*/ 36 w 112"/>
              <a:gd name="T81" fmla="*/ 18 h 115"/>
              <a:gd name="T82" fmla="*/ 41 w 112"/>
              <a:gd name="T83" fmla="*/ 18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2" h="115">
                <a:moveTo>
                  <a:pt x="47" y="12"/>
                </a:moveTo>
                <a:lnTo>
                  <a:pt x="47" y="6"/>
                </a:lnTo>
                <a:lnTo>
                  <a:pt x="47" y="0"/>
                </a:lnTo>
                <a:lnTo>
                  <a:pt x="47" y="6"/>
                </a:lnTo>
                <a:lnTo>
                  <a:pt x="47" y="0"/>
                </a:lnTo>
                <a:lnTo>
                  <a:pt x="53" y="0"/>
                </a:lnTo>
                <a:lnTo>
                  <a:pt x="53" y="6"/>
                </a:lnTo>
                <a:lnTo>
                  <a:pt x="53" y="0"/>
                </a:lnTo>
                <a:lnTo>
                  <a:pt x="53" y="6"/>
                </a:lnTo>
                <a:lnTo>
                  <a:pt x="53" y="0"/>
                </a:lnTo>
                <a:lnTo>
                  <a:pt x="53" y="6"/>
                </a:lnTo>
                <a:lnTo>
                  <a:pt x="47" y="6"/>
                </a:lnTo>
                <a:lnTo>
                  <a:pt x="53" y="6"/>
                </a:lnTo>
                <a:lnTo>
                  <a:pt x="47" y="6"/>
                </a:lnTo>
                <a:lnTo>
                  <a:pt x="53" y="6"/>
                </a:lnTo>
                <a:lnTo>
                  <a:pt x="53" y="0"/>
                </a:lnTo>
                <a:lnTo>
                  <a:pt x="59" y="6"/>
                </a:lnTo>
                <a:lnTo>
                  <a:pt x="65" y="6"/>
                </a:lnTo>
                <a:lnTo>
                  <a:pt x="65" y="12"/>
                </a:lnTo>
                <a:lnTo>
                  <a:pt x="59" y="12"/>
                </a:lnTo>
                <a:lnTo>
                  <a:pt x="59" y="18"/>
                </a:lnTo>
                <a:lnTo>
                  <a:pt x="59" y="23"/>
                </a:lnTo>
                <a:lnTo>
                  <a:pt x="65" y="23"/>
                </a:lnTo>
                <a:lnTo>
                  <a:pt x="65" y="30"/>
                </a:lnTo>
                <a:lnTo>
                  <a:pt x="65" y="35"/>
                </a:lnTo>
                <a:lnTo>
                  <a:pt x="71" y="35"/>
                </a:lnTo>
                <a:lnTo>
                  <a:pt x="71" y="30"/>
                </a:lnTo>
                <a:lnTo>
                  <a:pt x="77" y="30"/>
                </a:lnTo>
                <a:lnTo>
                  <a:pt x="83" y="30"/>
                </a:lnTo>
                <a:lnTo>
                  <a:pt x="89" y="30"/>
                </a:lnTo>
                <a:lnTo>
                  <a:pt x="89" y="35"/>
                </a:lnTo>
                <a:lnTo>
                  <a:pt x="89" y="41"/>
                </a:lnTo>
                <a:lnTo>
                  <a:pt x="89" y="47"/>
                </a:lnTo>
                <a:lnTo>
                  <a:pt x="83" y="47"/>
                </a:lnTo>
                <a:lnTo>
                  <a:pt x="83" y="53"/>
                </a:lnTo>
                <a:lnTo>
                  <a:pt x="89" y="53"/>
                </a:lnTo>
                <a:lnTo>
                  <a:pt x="89" y="58"/>
                </a:lnTo>
                <a:lnTo>
                  <a:pt x="83" y="58"/>
                </a:lnTo>
                <a:lnTo>
                  <a:pt x="89" y="58"/>
                </a:lnTo>
                <a:lnTo>
                  <a:pt x="89" y="63"/>
                </a:lnTo>
                <a:lnTo>
                  <a:pt x="89" y="58"/>
                </a:lnTo>
                <a:lnTo>
                  <a:pt x="94" y="58"/>
                </a:lnTo>
                <a:lnTo>
                  <a:pt x="101" y="58"/>
                </a:lnTo>
                <a:lnTo>
                  <a:pt x="94" y="58"/>
                </a:lnTo>
                <a:lnTo>
                  <a:pt x="94" y="63"/>
                </a:lnTo>
                <a:lnTo>
                  <a:pt x="101" y="63"/>
                </a:lnTo>
                <a:lnTo>
                  <a:pt x="94" y="63"/>
                </a:lnTo>
                <a:lnTo>
                  <a:pt x="94" y="70"/>
                </a:lnTo>
                <a:lnTo>
                  <a:pt x="101" y="70"/>
                </a:lnTo>
                <a:lnTo>
                  <a:pt x="101" y="75"/>
                </a:lnTo>
                <a:lnTo>
                  <a:pt x="101" y="81"/>
                </a:lnTo>
                <a:lnTo>
                  <a:pt x="101" y="87"/>
                </a:lnTo>
                <a:lnTo>
                  <a:pt x="107" y="87"/>
                </a:lnTo>
                <a:lnTo>
                  <a:pt x="107" y="93"/>
                </a:lnTo>
                <a:lnTo>
                  <a:pt x="107" y="98"/>
                </a:lnTo>
                <a:lnTo>
                  <a:pt x="112" y="98"/>
                </a:lnTo>
                <a:lnTo>
                  <a:pt x="112" y="105"/>
                </a:lnTo>
                <a:lnTo>
                  <a:pt x="107" y="105"/>
                </a:lnTo>
                <a:lnTo>
                  <a:pt x="101" y="105"/>
                </a:lnTo>
                <a:lnTo>
                  <a:pt x="94" y="105"/>
                </a:lnTo>
                <a:lnTo>
                  <a:pt x="94" y="110"/>
                </a:lnTo>
                <a:lnTo>
                  <a:pt x="89" y="110"/>
                </a:lnTo>
                <a:lnTo>
                  <a:pt x="83" y="110"/>
                </a:lnTo>
                <a:lnTo>
                  <a:pt x="83" y="105"/>
                </a:lnTo>
                <a:lnTo>
                  <a:pt x="83" y="110"/>
                </a:lnTo>
                <a:lnTo>
                  <a:pt x="77" y="110"/>
                </a:lnTo>
                <a:lnTo>
                  <a:pt x="77" y="115"/>
                </a:lnTo>
                <a:lnTo>
                  <a:pt x="71" y="115"/>
                </a:lnTo>
                <a:lnTo>
                  <a:pt x="71" y="110"/>
                </a:lnTo>
                <a:lnTo>
                  <a:pt x="65" y="110"/>
                </a:lnTo>
                <a:lnTo>
                  <a:pt x="59" y="110"/>
                </a:lnTo>
                <a:lnTo>
                  <a:pt x="59" y="105"/>
                </a:lnTo>
                <a:lnTo>
                  <a:pt x="53" y="105"/>
                </a:lnTo>
                <a:lnTo>
                  <a:pt x="53" y="98"/>
                </a:lnTo>
                <a:lnTo>
                  <a:pt x="53" y="105"/>
                </a:lnTo>
                <a:lnTo>
                  <a:pt x="53" y="98"/>
                </a:lnTo>
                <a:lnTo>
                  <a:pt x="47" y="98"/>
                </a:lnTo>
                <a:lnTo>
                  <a:pt x="47" y="105"/>
                </a:lnTo>
                <a:lnTo>
                  <a:pt x="41" y="105"/>
                </a:lnTo>
                <a:lnTo>
                  <a:pt x="36" y="105"/>
                </a:lnTo>
                <a:lnTo>
                  <a:pt x="29" y="105"/>
                </a:lnTo>
                <a:lnTo>
                  <a:pt x="23" y="105"/>
                </a:lnTo>
                <a:lnTo>
                  <a:pt x="23" y="110"/>
                </a:lnTo>
                <a:lnTo>
                  <a:pt x="23" y="105"/>
                </a:lnTo>
                <a:lnTo>
                  <a:pt x="23" y="98"/>
                </a:lnTo>
                <a:lnTo>
                  <a:pt x="23" y="93"/>
                </a:lnTo>
                <a:lnTo>
                  <a:pt x="18" y="93"/>
                </a:lnTo>
                <a:lnTo>
                  <a:pt x="11" y="93"/>
                </a:lnTo>
                <a:lnTo>
                  <a:pt x="11" y="98"/>
                </a:lnTo>
                <a:lnTo>
                  <a:pt x="5" y="98"/>
                </a:lnTo>
                <a:lnTo>
                  <a:pt x="5" y="93"/>
                </a:lnTo>
                <a:lnTo>
                  <a:pt x="5" y="87"/>
                </a:lnTo>
                <a:lnTo>
                  <a:pt x="0" y="87"/>
                </a:lnTo>
                <a:lnTo>
                  <a:pt x="0" y="81"/>
                </a:lnTo>
                <a:lnTo>
                  <a:pt x="0" y="75"/>
                </a:lnTo>
                <a:lnTo>
                  <a:pt x="5" y="75"/>
                </a:lnTo>
                <a:lnTo>
                  <a:pt x="5" y="70"/>
                </a:lnTo>
                <a:lnTo>
                  <a:pt x="5" y="63"/>
                </a:lnTo>
                <a:lnTo>
                  <a:pt x="0" y="63"/>
                </a:lnTo>
                <a:lnTo>
                  <a:pt x="5" y="63"/>
                </a:lnTo>
                <a:lnTo>
                  <a:pt x="5" y="58"/>
                </a:lnTo>
                <a:lnTo>
                  <a:pt x="5" y="53"/>
                </a:lnTo>
                <a:lnTo>
                  <a:pt x="11" y="53"/>
                </a:lnTo>
                <a:lnTo>
                  <a:pt x="5" y="53"/>
                </a:lnTo>
                <a:lnTo>
                  <a:pt x="11" y="53"/>
                </a:lnTo>
                <a:lnTo>
                  <a:pt x="5" y="53"/>
                </a:lnTo>
                <a:lnTo>
                  <a:pt x="11" y="53"/>
                </a:lnTo>
                <a:lnTo>
                  <a:pt x="5" y="53"/>
                </a:lnTo>
                <a:lnTo>
                  <a:pt x="5" y="47"/>
                </a:lnTo>
                <a:lnTo>
                  <a:pt x="5" y="41"/>
                </a:lnTo>
                <a:lnTo>
                  <a:pt x="11" y="41"/>
                </a:lnTo>
                <a:lnTo>
                  <a:pt x="18" y="41"/>
                </a:lnTo>
                <a:lnTo>
                  <a:pt x="23" y="41"/>
                </a:lnTo>
                <a:lnTo>
                  <a:pt x="23" y="35"/>
                </a:lnTo>
                <a:lnTo>
                  <a:pt x="23" y="30"/>
                </a:lnTo>
                <a:lnTo>
                  <a:pt x="23" y="23"/>
                </a:lnTo>
                <a:lnTo>
                  <a:pt x="23" y="18"/>
                </a:lnTo>
                <a:lnTo>
                  <a:pt x="23" y="12"/>
                </a:lnTo>
                <a:lnTo>
                  <a:pt x="23" y="6"/>
                </a:lnTo>
                <a:lnTo>
                  <a:pt x="29" y="6"/>
                </a:lnTo>
                <a:lnTo>
                  <a:pt x="29" y="12"/>
                </a:lnTo>
                <a:lnTo>
                  <a:pt x="36" y="12"/>
                </a:lnTo>
                <a:lnTo>
                  <a:pt x="36" y="18"/>
                </a:lnTo>
                <a:lnTo>
                  <a:pt x="41" y="18"/>
                </a:lnTo>
                <a:lnTo>
                  <a:pt x="41" y="23"/>
                </a:lnTo>
                <a:lnTo>
                  <a:pt x="41" y="18"/>
                </a:lnTo>
                <a:lnTo>
                  <a:pt x="41" y="12"/>
                </a:lnTo>
                <a:lnTo>
                  <a:pt x="47" y="12"/>
                </a:lnTo>
              </a:path>
            </a:pathLst>
          </a:custGeom>
          <a:noFill/>
          <a:ln w="6350"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39" name="Freeform 31">
            <a:extLst>
              <a:ext uri="{FF2B5EF4-FFF2-40B4-BE49-F238E27FC236}">
                <a16:creationId xmlns:a16="http://schemas.microsoft.com/office/drawing/2014/main" id="{0ADFEC56-30AB-41AE-A7C7-D0332B131B8A}"/>
              </a:ext>
            </a:extLst>
          </p:cNvPr>
          <p:cNvSpPr>
            <a:spLocks/>
          </p:cNvSpPr>
          <p:nvPr/>
        </p:nvSpPr>
        <p:spPr bwMode="auto">
          <a:xfrm>
            <a:off x="5503863" y="2038350"/>
            <a:ext cx="1112837" cy="490538"/>
          </a:xfrm>
          <a:custGeom>
            <a:avLst/>
            <a:gdLst>
              <a:gd name="T0" fmla="*/ 511 w 701"/>
              <a:gd name="T1" fmla="*/ 6 h 309"/>
              <a:gd name="T2" fmla="*/ 553 w 701"/>
              <a:gd name="T3" fmla="*/ 6 h 309"/>
              <a:gd name="T4" fmla="*/ 594 w 701"/>
              <a:gd name="T5" fmla="*/ 6 h 309"/>
              <a:gd name="T6" fmla="*/ 636 w 701"/>
              <a:gd name="T7" fmla="*/ 6 h 309"/>
              <a:gd name="T8" fmla="*/ 671 w 701"/>
              <a:gd name="T9" fmla="*/ 12 h 309"/>
              <a:gd name="T10" fmla="*/ 696 w 701"/>
              <a:gd name="T11" fmla="*/ 30 h 309"/>
              <a:gd name="T12" fmla="*/ 689 w 701"/>
              <a:gd name="T13" fmla="*/ 40 h 309"/>
              <a:gd name="T14" fmla="*/ 660 w 701"/>
              <a:gd name="T15" fmla="*/ 40 h 309"/>
              <a:gd name="T16" fmla="*/ 647 w 701"/>
              <a:gd name="T17" fmla="*/ 70 h 309"/>
              <a:gd name="T18" fmla="*/ 636 w 701"/>
              <a:gd name="T19" fmla="*/ 87 h 309"/>
              <a:gd name="T20" fmla="*/ 629 w 701"/>
              <a:gd name="T21" fmla="*/ 103 h 309"/>
              <a:gd name="T22" fmla="*/ 611 w 701"/>
              <a:gd name="T23" fmla="*/ 127 h 309"/>
              <a:gd name="T24" fmla="*/ 594 w 701"/>
              <a:gd name="T25" fmla="*/ 138 h 309"/>
              <a:gd name="T26" fmla="*/ 576 w 701"/>
              <a:gd name="T27" fmla="*/ 155 h 309"/>
              <a:gd name="T28" fmla="*/ 558 w 701"/>
              <a:gd name="T29" fmla="*/ 155 h 309"/>
              <a:gd name="T30" fmla="*/ 564 w 701"/>
              <a:gd name="T31" fmla="*/ 178 h 309"/>
              <a:gd name="T32" fmla="*/ 553 w 701"/>
              <a:gd name="T33" fmla="*/ 184 h 309"/>
              <a:gd name="T34" fmla="*/ 540 w 701"/>
              <a:gd name="T35" fmla="*/ 201 h 309"/>
              <a:gd name="T36" fmla="*/ 522 w 701"/>
              <a:gd name="T37" fmla="*/ 212 h 309"/>
              <a:gd name="T38" fmla="*/ 511 w 701"/>
              <a:gd name="T39" fmla="*/ 235 h 309"/>
              <a:gd name="T40" fmla="*/ 493 w 701"/>
              <a:gd name="T41" fmla="*/ 247 h 309"/>
              <a:gd name="T42" fmla="*/ 481 w 701"/>
              <a:gd name="T43" fmla="*/ 252 h 309"/>
              <a:gd name="T44" fmla="*/ 457 w 701"/>
              <a:gd name="T45" fmla="*/ 259 h 309"/>
              <a:gd name="T46" fmla="*/ 439 w 701"/>
              <a:gd name="T47" fmla="*/ 269 h 309"/>
              <a:gd name="T48" fmla="*/ 421 w 701"/>
              <a:gd name="T49" fmla="*/ 281 h 309"/>
              <a:gd name="T50" fmla="*/ 403 w 701"/>
              <a:gd name="T51" fmla="*/ 299 h 309"/>
              <a:gd name="T52" fmla="*/ 398 w 701"/>
              <a:gd name="T53" fmla="*/ 309 h 309"/>
              <a:gd name="T54" fmla="*/ 374 w 701"/>
              <a:gd name="T55" fmla="*/ 304 h 309"/>
              <a:gd name="T56" fmla="*/ 350 w 701"/>
              <a:gd name="T57" fmla="*/ 287 h 309"/>
              <a:gd name="T58" fmla="*/ 320 w 701"/>
              <a:gd name="T59" fmla="*/ 287 h 309"/>
              <a:gd name="T60" fmla="*/ 320 w 701"/>
              <a:gd name="T61" fmla="*/ 259 h 309"/>
              <a:gd name="T62" fmla="*/ 303 w 701"/>
              <a:gd name="T63" fmla="*/ 241 h 309"/>
              <a:gd name="T64" fmla="*/ 285 w 701"/>
              <a:gd name="T65" fmla="*/ 218 h 309"/>
              <a:gd name="T66" fmla="*/ 262 w 701"/>
              <a:gd name="T67" fmla="*/ 224 h 309"/>
              <a:gd name="T68" fmla="*/ 226 w 701"/>
              <a:gd name="T69" fmla="*/ 218 h 309"/>
              <a:gd name="T70" fmla="*/ 179 w 701"/>
              <a:gd name="T71" fmla="*/ 218 h 309"/>
              <a:gd name="T72" fmla="*/ 137 w 701"/>
              <a:gd name="T73" fmla="*/ 218 h 309"/>
              <a:gd name="T74" fmla="*/ 95 w 701"/>
              <a:gd name="T75" fmla="*/ 218 h 309"/>
              <a:gd name="T76" fmla="*/ 41 w 701"/>
              <a:gd name="T77" fmla="*/ 212 h 309"/>
              <a:gd name="T78" fmla="*/ 5 w 701"/>
              <a:gd name="T79" fmla="*/ 207 h 309"/>
              <a:gd name="T80" fmla="*/ 5 w 701"/>
              <a:gd name="T81" fmla="*/ 160 h 309"/>
              <a:gd name="T82" fmla="*/ 0 w 701"/>
              <a:gd name="T83" fmla="*/ 127 h 309"/>
              <a:gd name="T84" fmla="*/ 5 w 701"/>
              <a:gd name="T85" fmla="*/ 87 h 309"/>
              <a:gd name="T86" fmla="*/ 5 w 701"/>
              <a:gd name="T87" fmla="*/ 46 h 309"/>
              <a:gd name="T88" fmla="*/ 11 w 701"/>
              <a:gd name="T89" fmla="*/ 6 h 309"/>
              <a:gd name="T90" fmla="*/ 54 w 701"/>
              <a:gd name="T91" fmla="*/ 6 h 309"/>
              <a:gd name="T92" fmla="*/ 95 w 701"/>
              <a:gd name="T93" fmla="*/ 6 h 309"/>
              <a:gd name="T94" fmla="*/ 143 w 701"/>
              <a:gd name="T95" fmla="*/ 12 h 309"/>
              <a:gd name="T96" fmla="*/ 184 w 701"/>
              <a:gd name="T97" fmla="*/ 12 h 309"/>
              <a:gd name="T98" fmla="*/ 226 w 701"/>
              <a:gd name="T99" fmla="*/ 12 h 309"/>
              <a:gd name="T100" fmla="*/ 267 w 701"/>
              <a:gd name="T101" fmla="*/ 12 h 309"/>
              <a:gd name="T102" fmla="*/ 314 w 701"/>
              <a:gd name="T103" fmla="*/ 12 h 309"/>
              <a:gd name="T104" fmla="*/ 345 w 701"/>
              <a:gd name="T105" fmla="*/ 6 h 309"/>
              <a:gd name="T106" fmla="*/ 386 w 701"/>
              <a:gd name="T107" fmla="*/ 6 h 309"/>
              <a:gd name="T108" fmla="*/ 434 w 701"/>
              <a:gd name="T109" fmla="*/ 6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01" h="309">
                <a:moveTo>
                  <a:pt x="463" y="6"/>
                </a:moveTo>
                <a:lnTo>
                  <a:pt x="470" y="6"/>
                </a:lnTo>
                <a:lnTo>
                  <a:pt x="475" y="6"/>
                </a:lnTo>
                <a:lnTo>
                  <a:pt x="486" y="6"/>
                </a:lnTo>
                <a:lnTo>
                  <a:pt x="493" y="6"/>
                </a:lnTo>
                <a:lnTo>
                  <a:pt x="499" y="6"/>
                </a:lnTo>
                <a:lnTo>
                  <a:pt x="511" y="6"/>
                </a:lnTo>
                <a:lnTo>
                  <a:pt x="517" y="6"/>
                </a:lnTo>
                <a:lnTo>
                  <a:pt x="522" y="6"/>
                </a:lnTo>
                <a:lnTo>
                  <a:pt x="528" y="6"/>
                </a:lnTo>
                <a:lnTo>
                  <a:pt x="535" y="6"/>
                </a:lnTo>
                <a:lnTo>
                  <a:pt x="540" y="6"/>
                </a:lnTo>
                <a:lnTo>
                  <a:pt x="546" y="6"/>
                </a:lnTo>
                <a:lnTo>
                  <a:pt x="553" y="6"/>
                </a:lnTo>
                <a:lnTo>
                  <a:pt x="558" y="6"/>
                </a:lnTo>
                <a:lnTo>
                  <a:pt x="564" y="6"/>
                </a:lnTo>
                <a:lnTo>
                  <a:pt x="570" y="6"/>
                </a:lnTo>
                <a:lnTo>
                  <a:pt x="576" y="6"/>
                </a:lnTo>
                <a:lnTo>
                  <a:pt x="582" y="6"/>
                </a:lnTo>
                <a:lnTo>
                  <a:pt x="588" y="6"/>
                </a:lnTo>
                <a:lnTo>
                  <a:pt x="594" y="6"/>
                </a:lnTo>
                <a:lnTo>
                  <a:pt x="600" y="6"/>
                </a:lnTo>
                <a:lnTo>
                  <a:pt x="606" y="6"/>
                </a:lnTo>
                <a:lnTo>
                  <a:pt x="611" y="6"/>
                </a:lnTo>
                <a:lnTo>
                  <a:pt x="618" y="6"/>
                </a:lnTo>
                <a:lnTo>
                  <a:pt x="624" y="6"/>
                </a:lnTo>
                <a:lnTo>
                  <a:pt x="629" y="6"/>
                </a:lnTo>
                <a:lnTo>
                  <a:pt x="636" y="6"/>
                </a:lnTo>
                <a:lnTo>
                  <a:pt x="642" y="6"/>
                </a:lnTo>
                <a:lnTo>
                  <a:pt x="642" y="12"/>
                </a:lnTo>
                <a:lnTo>
                  <a:pt x="647" y="12"/>
                </a:lnTo>
                <a:lnTo>
                  <a:pt x="654" y="12"/>
                </a:lnTo>
                <a:lnTo>
                  <a:pt x="660" y="12"/>
                </a:lnTo>
                <a:lnTo>
                  <a:pt x="665" y="12"/>
                </a:lnTo>
                <a:lnTo>
                  <a:pt x="671" y="12"/>
                </a:lnTo>
                <a:lnTo>
                  <a:pt x="678" y="12"/>
                </a:lnTo>
                <a:lnTo>
                  <a:pt x="683" y="12"/>
                </a:lnTo>
                <a:lnTo>
                  <a:pt x="683" y="18"/>
                </a:lnTo>
                <a:lnTo>
                  <a:pt x="689" y="18"/>
                </a:lnTo>
                <a:lnTo>
                  <a:pt x="696" y="18"/>
                </a:lnTo>
                <a:lnTo>
                  <a:pt x="696" y="23"/>
                </a:lnTo>
                <a:lnTo>
                  <a:pt x="696" y="30"/>
                </a:lnTo>
                <a:lnTo>
                  <a:pt x="701" y="30"/>
                </a:lnTo>
                <a:lnTo>
                  <a:pt x="701" y="35"/>
                </a:lnTo>
                <a:lnTo>
                  <a:pt x="696" y="35"/>
                </a:lnTo>
                <a:lnTo>
                  <a:pt x="701" y="35"/>
                </a:lnTo>
                <a:lnTo>
                  <a:pt x="701" y="40"/>
                </a:lnTo>
                <a:lnTo>
                  <a:pt x="696" y="40"/>
                </a:lnTo>
                <a:lnTo>
                  <a:pt x="689" y="40"/>
                </a:lnTo>
                <a:lnTo>
                  <a:pt x="683" y="40"/>
                </a:lnTo>
                <a:lnTo>
                  <a:pt x="678" y="40"/>
                </a:lnTo>
                <a:lnTo>
                  <a:pt x="678" y="46"/>
                </a:lnTo>
                <a:lnTo>
                  <a:pt x="671" y="46"/>
                </a:lnTo>
                <a:lnTo>
                  <a:pt x="671" y="40"/>
                </a:lnTo>
                <a:lnTo>
                  <a:pt x="665" y="40"/>
                </a:lnTo>
                <a:lnTo>
                  <a:pt x="660" y="40"/>
                </a:lnTo>
                <a:lnTo>
                  <a:pt x="660" y="46"/>
                </a:lnTo>
                <a:lnTo>
                  <a:pt x="660" y="52"/>
                </a:lnTo>
                <a:lnTo>
                  <a:pt x="660" y="58"/>
                </a:lnTo>
                <a:lnTo>
                  <a:pt x="660" y="63"/>
                </a:lnTo>
                <a:lnTo>
                  <a:pt x="654" y="63"/>
                </a:lnTo>
                <a:lnTo>
                  <a:pt x="647" y="63"/>
                </a:lnTo>
                <a:lnTo>
                  <a:pt x="647" y="70"/>
                </a:lnTo>
                <a:lnTo>
                  <a:pt x="642" y="70"/>
                </a:lnTo>
                <a:lnTo>
                  <a:pt x="647" y="70"/>
                </a:lnTo>
                <a:lnTo>
                  <a:pt x="647" y="75"/>
                </a:lnTo>
                <a:lnTo>
                  <a:pt x="642" y="75"/>
                </a:lnTo>
                <a:lnTo>
                  <a:pt x="642" y="80"/>
                </a:lnTo>
                <a:lnTo>
                  <a:pt x="636" y="80"/>
                </a:lnTo>
                <a:lnTo>
                  <a:pt x="636" y="87"/>
                </a:lnTo>
                <a:lnTo>
                  <a:pt x="642" y="87"/>
                </a:lnTo>
                <a:lnTo>
                  <a:pt x="647" y="87"/>
                </a:lnTo>
                <a:lnTo>
                  <a:pt x="642" y="92"/>
                </a:lnTo>
                <a:lnTo>
                  <a:pt x="636" y="92"/>
                </a:lnTo>
                <a:lnTo>
                  <a:pt x="636" y="98"/>
                </a:lnTo>
                <a:lnTo>
                  <a:pt x="629" y="98"/>
                </a:lnTo>
                <a:lnTo>
                  <a:pt x="629" y="103"/>
                </a:lnTo>
                <a:lnTo>
                  <a:pt x="629" y="110"/>
                </a:lnTo>
                <a:lnTo>
                  <a:pt x="624" y="110"/>
                </a:lnTo>
                <a:lnTo>
                  <a:pt x="624" y="115"/>
                </a:lnTo>
                <a:lnTo>
                  <a:pt x="618" y="115"/>
                </a:lnTo>
                <a:lnTo>
                  <a:pt x="618" y="120"/>
                </a:lnTo>
                <a:lnTo>
                  <a:pt x="611" y="120"/>
                </a:lnTo>
                <a:lnTo>
                  <a:pt x="611" y="127"/>
                </a:lnTo>
                <a:lnTo>
                  <a:pt x="611" y="132"/>
                </a:lnTo>
                <a:lnTo>
                  <a:pt x="606" y="132"/>
                </a:lnTo>
                <a:lnTo>
                  <a:pt x="606" y="138"/>
                </a:lnTo>
                <a:lnTo>
                  <a:pt x="606" y="132"/>
                </a:lnTo>
                <a:lnTo>
                  <a:pt x="600" y="132"/>
                </a:lnTo>
                <a:lnTo>
                  <a:pt x="594" y="132"/>
                </a:lnTo>
                <a:lnTo>
                  <a:pt x="594" y="138"/>
                </a:lnTo>
                <a:lnTo>
                  <a:pt x="588" y="138"/>
                </a:lnTo>
                <a:lnTo>
                  <a:pt x="588" y="144"/>
                </a:lnTo>
                <a:lnTo>
                  <a:pt x="588" y="138"/>
                </a:lnTo>
                <a:lnTo>
                  <a:pt x="582" y="138"/>
                </a:lnTo>
                <a:lnTo>
                  <a:pt x="582" y="144"/>
                </a:lnTo>
                <a:lnTo>
                  <a:pt x="582" y="150"/>
                </a:lnTo>
                <a:lnTo>
                  <a:pt x="576" y="155"/>
                </a:lnTo>
                <a:lnTo>
                  <a:pt x="570" y="155"/>
                </a:lnTo>
                <a:lnTo>
                  <a:pt x="564" y="155"/>
                </a:lnTo>
                <a:lnTo>
                  <a:pt x="564" y="160"/>
                </a:lnTo>
                <a:lnTo>
                  <a:pt x="558" y="160"/>
                </a:lnTo>
                <a:lnTo>
                  <a:pt x="558" y="155"/>
                </a:lnTo>
                <a:lnTo>
                  <a:pt x="558" y="150"/>
                </a:lnTo>
                <a:lnTo>
                  <a:pt x="558" y="155"/>
                </a:lnTo>
                <a:lnTo>
                  <a:pt x="553" y="155"/>
                </a:lnTo>
                <a:lnTo>
                  <a:pt x="553" y="160"/>
                </a:lnTo>
                <a:lnTo>
                  <a:pt x="553" y="167"/>
                </a:lnTo>
                <a:lnTo>
                  <a:pt x="558" y="167"/>
                </a:lnTo>
                <a:lnTo>
                  <a:pt x="558" y="172"/>
                </a:lnTo>
                <a:lnTo>
                  <a:pt x="564" y="172"/>
                </a:lnTo>
                <a:lnTo>
                  <a:pt x="564" y="178"/>
                </a:lnTo>
                <a:lnTo>
                  <a:pt x="558" y="178"/>
                </a:lnTo>
                <a:lnTo>
                  <a:pt x="558" y="172"/>
                </a:lnTo>
                <a:lnTo>
                  <a:pt x="553" y="172"/>
                </a:lnTo>
                <a:lnTo>
                  <a:pt x="553" y="178"/>
                </a:lnTo>
                <a:lnTo>
                  <a:pt x="546" y="178"/>
                </a:lnTo>
                <a:lnTo>
                  <a:pt x="546" y="184"/>
                </a:lnTo>
                <a:lnTo>
                  <a:pt x="553" y="184"/>
                </a:lnTo>
                <a:lnTo>
                  <a:pt x="553" y="190"/>
                </a:lnTo>
                <a:lnTo>
                  <a:pt x="553" y="195"/>
                </a:lnTo>
                <a:lnTo>
                  <a:pt x="546" y="195"/>
                </a:lnTo>
                <a:lnTo>
                  <a:pt x="546" y="190"/>
                </a:lnTo>
                <a:lnTo>
                  <a:pt x="540" y="190"/>
                </a:lnTo>
                <a:lnTo>
                  <a:pt x="540" y="195"/>
                </a:lnTo>
                <a:lnTo>
                  <a:pt x="540" y="201"/>
                </a:lnTo>
                <a:lnTo>
                  <a:pt x="535" y="201"/>
                </a:lnTo>
                <a:lnTo>
                  <a:pt x="535" y="207"/>
                </a:lnTo>
                <a:lnTo>
                  <a:pt x="528" y="207"/>
                </a:lnTo>
                <a:lnTo>
                  <a:pt x="528" y="212"/>
                </a:lnTo>
                <a:lnTo>
                  <a:pt x="528" y="218"/>
                </a:lnTo>
                <a:lnTo>
                  <a:pt x="522" y="218"/>
                </a:lnTo>
                <a:lnTo>
                  <a:pt x="522" y="212"/>
                </a:lnTo>
                <a:lnTo>
                  <a:pt x="522" y="218"/>
                </a:lnTo>
                <a:lnTo>
                  <a:pt x="517" y="218"/>
                </a:lnTo>
                <a:lnTo>
                  <a:pt x="522" y="218"/>
                </a:lnTo>
                <a:lnTo>
                  <a:pt x="517" y="224"/>
                </a:lnTo>
                <a:lnTo>
                  <a:pt x="517" y="229"/>
                </a:lnTo>
                <a:lnTo>
                  <a:pt x="511" y="229"/>
                </a:lnTo>
                <a:lnTo>
                  <a:pt x="511" y="235"/>
                </a:lnTo>
                <a:lnTo>
                  <a:pt x="504" y="235"/>
                </a:lnTo>
                <a:lnTo>
                  <a:pt x="499" y="235"/>
                </a:lnTo>
                <a:lnTo>
                  <a:pt x="499" y="241"/>
                </a:lnTo>
                <a:lnTo>
                  <a:pt x="504" y="241"/>
                </a:lnTo>
                <a:lnTo>
                  <a:pt x="499" y="241"/>
                </a:lnTo>
                <a:lnTo>
                  <a:pt x="499" y="247"/>
                </a:lnTo>
                <a:lnTo>
                  <a:pt x="493" y="247"/>
                </a:lnTo>
                <a:lnTo>
                  <a:pt x="486" y="247"/>
                </a:lnTo>
                <a:lnTo>
                  <a:pt x="486" y="241"/>
                </a:lnTo>
                <a:lnTo>
                  <a:pt x="481" y="241"/>
                </a:lnTo>
                <a:lnTo>
                  <a:pt x="481" y="247"/>
                </a:lnTo>
                <a:lnTo>
                  <a:pt x="481" y="252"/>
                </a:lnTo>
                <a:lnTo>
                  <a:pt x="486" y="252"/>
                </a:lnTo>
                <a:lnTo>
                  <a:pt x="481" y="252"/>
                </a:lnTo>
                <a:lnTo>
                  <a:pt x="475" y="252"/>
                </a:lnTo>
                <a:lnTo>
                  <a:pt x="475" y="247"/>
                </a:lnTo>
                <a:lnTo>
                  <a:pt x="470" y="247"/>
                </a:lnTo>
                <a:lnTo>
                  <a:pt x="470" y="252"/>
                </a:lnTo>
                <a:lnTo>
                  <a:pt x="463" y="252"/>
                </a:lnTo>
                <a:lnTo>
                  <a:pt x="463" y="259"/>
                </a:lnTo>
                <a:lnTo>
                  <a:pt x="457" y="259"/>
                </a:lnTo>
                <a:lnTo>
                  <a:pt x="457" y="264"/>
                </a:lnTo>
                <a:lnTo>
                  <a:pt x="457" y="259"/>
                </a:lnTo>
                <a:lnTo>
                  <a:pt x="452" y="259"/>
                </a:lnTo>
                <a:lnTo>
                  <a:pt x="445" y="259"/>
                </a:lnTo>
                <a:lnTo>
                  <a:pt x="445" y="264"/>
                </a:lnTo>
                <a:lnTo>
                  <a:pt x="445" y="269"/>
                </a:lnTo>
                <a:lnTo>
                  <a:pt x="439" y="269"/>
                </a:lnTo>
                <a:lnTo>
                  <a:pt x="434" y="269"/>
                </a:lnTo>
                <a:lnTo>
                  <a:pt x="434" y="275"/>
                </a:lnTo>
                <a:lnTo>
                  <a:pt x="434" y="269"/>
                </a:lnTo>
                <a:lnTo>
                  <a:pt x="428" y="269"/>
                </a:lnTo>
                <a:lnTo>
                  <a:pt x="428" y="275"/>
                </a:lnTo>
                <a:lnTo>
                  <a:pt x="421" y="275"/>
                </a:lnTo>
                <a:lnTo>
                  <a:pt x="421" y="281"/>
                </a:lnTo>
                <a:lnTo>
                  <a:pt x="421" y="287"/>
                </a:lnTo>
                <a:lnTo>
                  <a:pt x="421" y="292"/>
                </a:lnTo>
                <a:lnTo>
                  <a:pt x="421" y="299"/>
                </a:lnTo>
                <a:lnTo>
                  <a:pt x="421" y="304"/>
                </a:lnTo>
                <a:lnTo>
                  <a:pt x="416" y="304"/>
                </a:lnTo>
                <a:lnTo>
                  <a:pt x="410" y="304"/>
                </a:lnTo>
                <a:lnTo>
                  <a:pt x="403" y="299"/>
                </a:lnTo>
                <a:lnTo>
                  <a:pt x="403" y="304"/>
                </a:lnTo>
                <a:lnTo>
                  <a:pt x="410" y="304"/>
                </a:lnTo>
                <a:lnTo>
                  <a:pt x="410" y="309"/>
                </a:lnTo>
                <a:lnTo>
                  <a:pt x="403" y="309"/>
                </a:lnTo>
                <a:lnTo>
                  <a:pt x="403" y="304"/>
                </a:lnTo>
                <a:lnTo>
                  <a:pt x="398" y="304"/>
                </a:lnTo>
                <a:lnTo>
                  <a:pt x="398" y="309"/>
                </a:lnTo>
                <a:lnTo>
                  <a:pt x="403" y="309"/>
                </a:lnTo>
                <a:lnTo>
                  <a:pt x="398" y="309"/>
                </a:lnTo>
                <a:lnTo>
                  <a:pt x="392" y="309"/>
                </a:lnTo>
                <a:lnTo>
                  <a:pt x="386" y="309"/>
                </a:lnTo>
                <a:lnTo>
                  <a:pt x="380" y="309"/>
                </a:lnTo>
                <a:lnTo>
                  <a:pt x="380" y="304"/>
                </a:lnTo>
                <a:lnTo>
                  <a:pt x="374" y="304"/>
                </a:lnTo>
                <a:lnTo>
                  <a:pt x="374" y="299"/>
                </a:lnTo>
                <a:lnTo>
                  <a:pt x="374" y="292"/>
                </a:lnTo>
                <a:lnTo>
                  <a:pt x="374" y="287"/>
                </a:lnTo>
                <a:lnTo>
                  <a:pt x="368" y="287"/>
                </a:lnTo>
                <a:lnTo>
                  <a:pt x="362" y="287"/>
                </a:lnTo>
                <a:lnTo>
                  <a:pt x="356" y="287"/>
                </a:lnTo>
                <a:lnTo>
                  <a:pt x="350" y="287"/>
                </a:lnTo>
                <a:lnTo>
                  <a:pt x="345" y="287"/>
                </a:lnTo>
                <a:lnTo>
                  <a:pt x="338" y="287"/>
                </a:lnTo>
                <a:lnTo>
                  <a:pt x="332" y="287"/>
                </a:lnTo>
                <a:lnTo>
                  <a:pt x="327" y="287"/>
                </a:lnTo>
                <a:lnTo>
                  <a:pt x="320" y="287"/>
                </a:lnTo>
                <a:lnTo>
                  <a:pt x="327" y="287"/>
                </a:lnTo>
                <a:lnTo>
                  <a:pt x="320" y="287"/>
                </a:lnTo>
                <a:lnTo>
                  <a:pt x="320" y="281"/>
                </a:lnTo>
                <a:lnTo>
                  <a:pt x="327" y="281"/>
                </a:lnTo>
                <a:lnTo>
                  <a:pt x="327" y="275"/>
                </a:lnTo>
                <a:lnTo>
                  <a:pt x="327" y="269"/>
                </a:lnTo>
                <a:lnTo>
                  <a:pt x="327" y="264"/>
                </a:lnTo>
                <a:lnTo>
                  <a:pt x="320" y="264"/>
                </a:lnTo>
                <a:lnTo>
                  <a:pt x="320" y="259"/>
                </a:lnTo>
                <a:lnTo>
                  <a:pt x="314" y="259"/>
                </a:lnTo>
                <a:lnTo>
                  <a:pt x="314" y="252"/>
                </a:lnTo>
                <a:lnTo>
                  <a:pt x="314" y="247"/>
                </a:lnTo>
                <a:lnTo>
                  <a:pt x="309" y="247"/>
                </a:lnTo>
                <a:lnTo>
                  <a:pt x="314" y="241"/>
                </a:lnTo>
                <a:lnTo>
                  <a:pt x="309" y="241"/>
                </a:lnTo>
                <a:lnTo>
                  <a:pt x="303" y="241"/>
                </a:lnTo>
                <a:lnTo>
                  <a:pt x="303" y="235"/>
                </a:lnTo>
                <a:lnTo>
                  <a:pt x="297" y="235"/>
                </a:lnTo>
                <a:lnTo>
                  <a:pt x="297" y="229"/>
                </a:lnTo>
                <a:lnTo>
                  <a:pt x="297" y="224"/>
                </a:lnTo>
                <a:lnTo>
                  <a:pt x="291" y="224"/>
                </a:lnTo>
                <a:lnTo>
                  <a:pt x="291" y="218"/>
                </a:lnTo>
                <a:lnTo>
                  <a:pt x="285" y="218"/>
                </a:lnTo>
                <a:lnTo>
                  <a:pt x="285" y="212"/>
                </a:lnTo>
                <a:lnTo>
                  <a:pt x="279" y="212"/>
                </a:lnTo>
                <a:lnTo>
                  <a:pt x="273" y="212"/>
                </a:lnTo>
                <a:lnTo>
                  <a:pt x="267" y="212"/>
                </a:lnTo>
                <a:lnTo>
                  <a:pt x="262" y="212"/>
                </a:lnTo>
                <a:lnTo>
                  <a:pt x="262" y="218"/>
                </a:lnTo>
                <a:lnTo>
                  <a:pt x="262" y="224"/>
                </a:lnTo>
                <a:lnTo>
                  <a:pt x="255" y="224"/>
                </a:lnTo>
                <a:lnTo>
                  <a:pt x="255" y="218"/>
                </a:lnTo>
                <a:lnTo>
                  <a:pt x="249" y="218"/>
                </a:lnTo>
                <a:lnTo>
                  <a:pt x="244" y="218"/>
                </a:lnTo>
                <a:lnTo>
                  <a:pt x="237" y="218"/>
                </a:lnTo>
                <a:lnTo>
                  <a:pt x="231" y="218"/>
                </a:lnTo>
                <a:lnTo>
                  <a:pt x="226" y="218"/>
                </a:lnTo>
                <a:lnTo>
                  <a:pt x="220" y="218"/>
                </a:lnTo>
                <a:lnTo>
                  <a:pt x="213" y="218"/>
                </a:lnTo>
                <a:lnTo>
                  <a:pt x="208" y="218"/>
                </a:lnTo>
                <a:lnTo>
                  <a:pt x="195" y="218"/>
                </a:lnTo>
                <a:lnTo>
                  <a:pt x="190" y="218"/>
                </a:lnTo>
                <a:lnTo>
                  <a:pt x="184" y="218"/>
                </a:lnTo>
                <a:lnTo>
                  <a:pt x="179" y="218"/>
                </a:lnTo>
                <a:lnTo>
                  <a:pt x="172" y="218"/>
                </a:lnTo>
                <a:lnTo>
                  <a:pt x="166" y="218"/>
                </a:lnTo>
                <a:lnTo>
                  <a:pt x="161" y="218"/>
                </a:lnTo>
                <a:lnTo>
                  <a:pt x="154" y="218"/>
                </a:lnTo>
                <a:lnTo>
                  <a:pt x="148" y="218"/>
                </a:lnTo>
                <a:lnTo>
                  <a:pt x="143" y="218"/>
                </a:lnTo>
                <a:lnTo>
                  <a:pt x="137" y="218"/>
                </a:lnTo>
                <a:lnTo>
                  <a:pt x="130" y="218"/>
                </a:lnTo>
                <a:lnTo>
                  <a:pt x="125" y="218"/>
                </a:lnTo>
                <a:lnTo>
                  <a:pt x="119" y="218"/>
                </a:lnTo>
                <a:lnTo>
                  <a:pt x="112" y="218"/>
                </a:lnTo>
                <a:lnTo>
                  <a:pt x="107" y="218"/>
                </a:lnTo>
                <a:lnTo>
                  <a:pt x="101" y="218"/>
                </a:lnTo>
                <a:lnTo>
                  <a:pt x="95" y="218"/>
                </a:lnTo>
                <a:lnTo>
                  <a:pt x="89" y="218"/>
                </a:lnTo>
                <a:lnTo>
                  <a:pt x="83" y="218"/>
                </a:lnTo>
                <a:lnTo>
                  <a:pt x="71" y="212"/>
                </a:lnTo>
                <a:lnTo>
                  <a:pt x="65" y="212"/>
                </a:lnTo>
                <a:lnTo>
                  <a:pt x="59" y="212"/>
                </a:lnTo>
                <a:lnTo>
                  <a:pt x="47" y="212"/>
                </a:lnTo>
                <a:lnTo>
                  <a:pt x="41" y="212"/>
                </a:lnTo>
                <a:lnTo>
                  <a:pt x="36" y="212"/>
                </a:lnTo>
                <a:lnTo>
                  <a:pt x="29" y="212"/>
                </a:lnTo>
                <a:lnTo>
                  <a:pt x="23" y="212"/>
                </a:lnTo>
                <a:lnTo>
                  <a:pt x="18" y="212"/>
                </a:lnTo>
                <a:lnTo>
                  <a:pt x="11" y="212"/>
                </a:lnTo>
                <a:lnTo>
                  <a:pt x="5" y="212"/>
                </a:lnTo>
                <a:lnTo>
                  <a:pt x="5" y="207"/>
                </a:lnTo>
                <a:lnTo>
                  <a:pt x="5" y="201"/>
                </a:lnTo>
                <a:lnTo>
                  <a:pt x="5" y="195"/>
                </a:lnTo>
                <a:lnTo>
                  <a:pt x="5" y="190"/>
                </a:lnTo>
                <a:lnTo>
                  <a:pt x="5" y="184"/>
                </a:lnTo>
                <a:lnTo>
                  <a:pt x="5" y="172"/>
                </a:lnTo>
                <a:lnTo>
                  <a:pt x="5" y="167"/>
                </a:lnTo>
                <a:lnTo>
                  <a:pt x="5" y="160"/>
                </a:lnTo>
                <a:lnTo>
                  <a:pt x="5" y="155"/>
                </a:lnTo>
                <a:lnTo>
                  <a:pt x="0" y="155"/>
                </a:lnTo>
                <a:lnTo>
                  <a:pt x="0" y="150"/>
                </a:lnTo>
                <a:lnTo>
                  <a:pt x="0" y="144"/>
                </a:lnTo>
                <a:lnTo>
                  <a:pt x="0" y="138"/>
                </a:lnTo>
                <a:lnTo>
                  <a:pt x="0" y="132"/>
                </a:lnTo>
                <a:lnTo>
                  <a:pt x="0" y="127"/>
                </a:lnTo>
                <a:lnTo>
                  <a:pt x="5" y="120"/>
                </a:lnTo>
                <a:lnTo>
                  <a:pt x="5" y="115"/>
                </a:lnTo>
                <a:lnTo>
                  <a:pt x="5" y="110"/>
                </a:lnTo>
                <a:lnTo>
                  <a:pt x="5" y="103"/>
                </a:lnTo>
                <a:lnTo>
                  <a:pt x="5" y="98"/>
                </a:lnTo>
                <a:lnTo>
                  <a:pt x="5" y="92"/>
                </a:lnTo>
                <a:lnTo>
                  <a:pt x="5" y="87"/>
                </a:lnTo>
                <a:lnTo>
                  <a:pt x="5" y="80"/>
                </a:lnTo>
                <a:lnTo>
                  <a:pt x="5" y="75"/>
                </a:lnTo>
                <a:lnTo>
                  <a:pt x="5" y="70"/>
                </a:lnTo>
                <a:lnTo>
                  <a:pt x="5" y="63"/>
                </a:lnTo>
                <a:lnTo>
                  <a:pt x="5" y="58"/>
                </a:lnTo>
                <a:lnTo>
                  <a:pt x="5" y="52"/>
                </a:lnTo>
                <a:lnTo>
                  <a:pt x="5" y="46"/>
                </a:lnTo>
                <a:lnTo>
                  <a:pt x="5" y="40"/>
                </a:lnTo>
                <a:lnTo>
                  <a:pt x="5" y="35"/>
                </a:lnTo>
                <a:lnTo>
                  <a:pt x="5" y="30"/>
                </a:lnTo>
                <a:lnTo>
                  <a:pt x="5" y="23"/>
                </a:lnTo>
                <a:lnTo>
                  <a:pt x="5" y="12"/>
                </a:lnTo>
                <a:lnTo>
                  <a:pt x="5" y="6"/>
                </a:lnTo>
                <a:lnTo>
                  <a:pt x="11" y="6"/>
                </a:lnTo>
                <a:lnTo>
                  <a:pt x="18" y="6"/>
                </a:lnTo>
                <a:lnTo>
                  <a:pt x="23" y="6"/>
                </a:lnTo>
                <a:lnTo>
                  <a:pt x="29" y="6"/>
                </a:lnTo>
                <a:lnTo>
                  <a:pt x="36" y="6"/>
                </a:lnTo>
                <a:lnTo>
                  <a:pt x="41" y="6"/>
                </a:lnTo>
                <a:lnTo>
                  <a:pt x="47" y="6"/>
                </a:lnTo>
                <a:lnTo>
                  <a:pt x="54" y="6"/>
                </a:lnTo>
                <a:lnTo>
                  <a:pt x="59" y="6"/>
                </a:lnTo>
                <a:lnTo>
                  <a:pt x="65" y="6"/>
                </a:lnTo>
                <a:lnTo>
                  <a:pt x="71" y="6"/>
                </a:lnTo>
                <a:lnTo>
                  <a:pt x="77" y="6"/>
                </a:lnTo>
                <a:lnTo>
                  <a:pt x="83" y="6"/>
                </a:lnTo>
                <a:lnTo>
                  <a:pt x="89" y="6"/>
                </a:lnTo>
                <a:lnTo>
                  <a:pt x="95" y="6"/>
                </a:lnTo>
                <a:lnTo>
                  <a:pt x="101" y="12"/>
                </a:lnTo>
                <a:lnTo>
                  <a:pt x="107" y="12"/>
                </a:lnTo>
                <a:lnTo>
                  <a:pt x="119" y="12"/>
                </a:lnTo>
                <a:lnTo>
                  <a:pt x="125" y="12"/>
                </a:lnTo>
                <a:lnTo>
                  <a:pt x="130" y="12"/>
                </a:lnTo>
                <a:lnTo>
                  <a:pt x="137" y="12"/>
                </a:lnTo>
                <a:lnTo>
                  <a:pt x="143" y="12"/>
                </a:lnTo>
                <a:lnTo>
                  <a:pt x="148" y="12"/>
                </a:lnTo>
                <a:lnTo>
                  <a:pt x="154" y="12"/>
                </a:lnTo>
                <a:lnTo>
                  <a:pt x="161" y="12"/>
                </a:lnTo>
                <a:lnTo>
                  <a:pt x="166" y="12"/>
                </a:lnTo>
                <a:lnTo>
                  <a:pt x="172" y="12"/>
                </a:lnTo>
                <a:lnTo>
                  <a:pt x="179" y="12"/>
                </a:lnTo>
                <a:lnTo>
                  <a:pt x="184" y="12"/>
                </a:lnTo>
                <a:lnTo>
                  <a:pt x="190" y="12"/>
                </a:lnTo>
                <a:lnTo>
                  <a:pt x="195" y="12"/>
                </a:lnTo>
                <a:lnTo>
                  <a:pt x="202" y="12"/>
                </a:lnTo>
                <a:lnTo>
                  <a:pt x="208" y="12"/>
                </a:lnTo>
                <a:lnTo>
                  <a:pt x="213" y="12"/>
                </a:lnTo>
                <a:lnTo>
                  <a:pt x="220" y="12"/>
                </a:lnTo>
                <a:lnTo>
                  <a:pt x="226" y="12"/>
                </a:lnTo>
                <a:lnTo>
                  <a:pt x="231" y="12"/>
                </a:lnTo>
                <a:lnTo>
                  <a:pt x="237" y="12"/>
                </a:lnTo>
                <a:lnTo>
                  <a:pt x="244" y="12"/>
                </a:lnTo>
                <a:lnTo>
                  <a:pt x="249" y="12"/>
                </a:lnTo>
                <a:lnTo>
                  <a:pt x="255" y="12"/>
                </a:lnTo>
                <a:lnTo>
                  <a:pt x="262" y="12"/>
                </a:lnTo>
                <a:lnTo>
                  <a:pt x="267" y="12"/>
                </a:lnTo>
                <a:lnTo>
                  <a:pt x="273" y="12"/>
                </a:lnTo>
                <a:lnTo>
                  <a:pt x="279" y="12"/>
                </a:lnTo>
                <a:lnTo>
                  <a:pt x="291" y="12"/>
                </a:lnTo>
                <a:lnTo>
                  <a:pt x="297" y="12"/>
                </a:lnTo>
                <a:lnTo>
                  <a:pt x="303" y="12"/>
                </a:lnTo>
                <a:lnTo>
                  <a:pt x="309" y="12"/>
                </a:lnTo>
                <a:lnTo>
                  <a:pt x="314" y="12"/>
                </a:lnTo>
                <a:lnTo>
                  <a:pt x="314" y="6"/>
                </a:lnTo>
                <a:lnTo>
                  <a:pt x="314" y="0"/>
                </a:lnTo>
                <a:lnTo>
                  <a:pt x="320" y="0"/>
                </a:lnTo>
                <a:lnTo>
                  <a:pt x="327" y="6"/>
                </a:lnTo>
                <a:lnTo>
                  <a:pt x="332" y="6"/>
                </a:lnTo>
                <a:lnTo>
                  <a:pt x="338" y="6"/>
                </a:lnTo>
                <a:lnTo>
                  <a:pt x="345" y="6"/>
                </a:lnTo>
                <a:lnTo>
                  <a:pt x="350" y="6"/>
                </a:lnTo>
                <a:lnTo>
                  <a:pt x="356" y="6"/>
                </a:lnTo>
                <a:lnTo>
                  <a:pt x="362" y="6"/>
                </a:lnTo>
                <a:lnTo>
                  <a:pt x="368" y="6"/>
                </a:lnTo>
                <a:lnTo>
                  <a:pt x="374" y="6"/>
                </a:lnTo>
                <a:lnTo>
                  <a:pt x="380" y="6"/>
                </a:lnTo>
                <a:lnTo>
                  <a:pt x="386" y="6"/>
                </a:lnTo>
                <a:lnTo>
                  <a:pt x="392" y="6"/>
                </a:lnTo>
                <a:lnTo>
                  <a:pt x="398" y="6"/>
                </a:lnTo>
                <a:lnTo>
                  <a:pt x="403" y="6"/>
                </a:lnTo>
                <a:lnTo>
                  <a:pt x="416" y="6"/>
                </a:lnTo>
                <a:lnTo>
                  <a:pt x="421" y="6"/>
                </a:lnTo>
                <a:lnTo>
                  <a:pt x="428" y="6"/>
                </a:lnTo>
                <a:lnTo>
                  <a:pt x="434" y="6"/>
                </a:lnTo>
                <a:lnTo>
                  <a:pt x="439" y="6"/>
                </a:lnTo>
                <a:lnTo>
                  <a:pt x="445" y="6"/>
                </a:lnTo>
                <a:lnTo>
                  <a:pt x="452" y="6"/>
                </a:lnTo>
                <a:lnTo>
                  <a:pt x="457" y="6"/>
                </a:lnTo>
                <a:lnTo>
                  <a:pt x="463" y="6"/>
                </a:lnTo>
                <a:close/>
              </a:path>
            </a:pathLst>
          </a:custGeom>
          <a:solidFill>
            <a:srgbClr val="BF9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40" name="Freeform 32">
            <a:extLst>
              <a:ext uri="{FF2B5EF4-FFF2-40B4-BE49-F238E27FC236}">
                <a16:creationId xmlns:a16="http://schemas.microsoft.com/office/drawing/2014/main" id="{587CA49A-EEA8-4915-B854-F712FB99E02A}"/>
              </a:ext>
            </a:extLst>
          </p:cNvPr>
          <p:cNvSpPr>
            <a:spLocks/>
          </p:cNvSpPr>
          <p:nvPr/>
        </p:nvSpPr>
        <p:spPr bwMode="auto">
          <a:xfrm>
            <a:off x="5503863" y="2038350"/>
            <a:ext cx="1112837" cy="490538"/>
          </a:xfrm>
          <a:custGeom>
            <a:avLst/>
            <a:gdLst>
              <a:gd name="T0" fmla="*/ 511 w 701"/>
              <a:gd name="T1" fmla="*/ 6 h 309"/>
              <a:gd name="T2" fmla="*/ 553 w 701"/>
              <a:gd name="T3" fmla="*/ 6 h 309"/>
              <a:gd name="T4" fmla="*/ 594 w 701"/>
              <a:gd name="T5" fmla="*/ 6 h 309"/>
              <a:gd name="T6" fmla="*/ 636 w 701"/>
              <a:gd name="T7" fmla="*/ 6 h 309"/>
              <a:gd name="T8" fmla="*/ 671 w 701"/>
              <a:gd name="T9" fmla="*/ 12 h 309"/>
              <a:gd name="T10" fmla="*/ 696 w 701"/>
              <a:gd name="T11" fmla="*/ 30 h 309"/>
              <a:gd name="T12" fmla="*/ 689 w 701"/>
              <a:gd name="T13" fmla="*/ 40 h 309"/>
              <a:gd name="T14" fmla="*/ 660 w 701"/>
              <a:gd name="T15" fmla="*/ 40 h 309"/>
              <a:gd name="T16" fmla="*/ 647 w 701"/>
              <a:gd name="T17" fmla="*/ 70 h 309"/>
              <a:gd name="T18" fmla="*/ 636 w 701"/>
              <a:gd name="T19" fmla="*/ 87 h 309"/>
              <a:gd name="T20" fmla="*/ 629 w 701"/>
              <a:gd name="T21" fmla="*/ 103 h 309"/>
              <a:gd name="T22" fmla="*/ 611 w 701"/>
              <a:gd name="T23" fmla="*/ 127 h 309"/>
              <a:gd name="T24" fmla="*/ 594 w 701"/>
              <a:gd name="T25" fmla="*/ 138 h 309"/>
              <a:gd name="T26" fmla="*/ 576 w 701"/>
              <a:gd name="T27" fmla="*/ 155 h 309"/>
              <a:gd name="T28" fmla="*/ 558 w 701"/>
              <a:gd name="T29" fmla="*/ 155 h 309"/>
              <a:gd name="T30" fmla="*/ 564 w 701"/>
              <a:gd name="T31" fmla="*/ 178 h 309"/>
              <a:gd name="T32" fmla="*/ 553 w 701"/>
              <a:gd name="T33" fmla="*/ 184 h 309"/>
              <a:gd name="T34" fmla="*/ 540 w 701"/>
              <a:gd name="T35" fmla="*/ 201 h 309"/>
              <a:gd name="T36" fmla="*/ 522 w 701"/>
              <a:gd name="T37" fmla="*/ 212 h 309"/>
              <a:gd name="T38" fmla="*/ 511 w 701"/>
              <a:gd name="T39" fmla="*/ 235 h 309"/>
              <a:gd name="T40" fmla="*/ 493 w 701"/>
              <a:gd name="T41" fmla="*/ 247 h 309"/>
              <a:gd name="T42" fmla="*/ 481 w 701"/>
              <a:gd name="T43" fmla="*/ 252 h 309"/>
              <a:gd name="T44" fmla="*/ 457 w 701"/>
              <a:gd name="T45" fmla="*/ 259 h 309"/>
              <a:gd name="T46" fmla="*/ 439 w 701"/>
              <a:gd name="T47" fmla="*/ 269 h 309"/>
              <a:gd name="T48" fmla="*/ 421 w 701"/>
              <a:gd name="T49" fmla="*/ 281 h 309"/>
              <a:gd name="T50" fmla="*/ 403 w 701"/>
              <a:gd name="T51" fmla="*/ 299 h 309"/>
              <a:gd name="T52" fmla="*/ 398 w 701"/>
              <a:gd name="T53" fmla="*/ 309 h 309"/>
              <a:gd name="T54" fmla="*/ 374 w 701"/>
              <a:gd name="T55" fmla="*/ 304 h 309"/>
              <a:gd name="T56" fmla="*/ 350 w 701"/>
              <a:gd name="T57" fmla="*/ 287 h 309"/>
              <a:gd name="T58" fmla="*/ 320 w 701"/>
              <a:gd name="T59" fmla="*/ 287 h 309"/>
              <a:gd name="T60" fmla="*/ 320 w 701"/>
              <a:gd name="T61" fmla="*/ 259 h 309"/>
              <a:gd name="T62" fmla="*/ 303 w 701"/>
              <a:gd name="T63" fmla="*/ 241 h 309"/>
              <a:gd name="T64" fmla="*/ 285 w 701"/>
              <a:gd name="T65" fmla="*/ 218 h 309"/>
              <a:gd name="T66" fmla="*/ 262 w 701"/>
              <a:gd name="T67" fmla="*/ 224 h 309"/>
              <a:gd name="T68" fmla="*/ 226 w 701"/>
              <a:gd name="T69" fmla="*/ 218 h 309"/>
              <a:gd name="T70" fmla="*/ 179 w 701"/>
              <a:gd name="T71" fmla="*/ 218 h 309"/>
              <a:gd name="T72" fmla="*/ 137 w 701"/>
              <a:gd name="T73" fmla="*/ 218 h 309"/>
              <a:gd name="T74" fmla="*/ 95 w 701"/>
              <a:gd name="T75" fmla="*/ 218 h 309"/>
              <a:gd name="T76" fmla="*/ 41 w 701"/>
              <a:gd name="T77" fmla="*/ 212 h 309"/>
              <a:gd name="T78" fmla="*/ 5 w 701"/>
              <a:gd name="T79" fmla="*/ 207 h 309"/>
              <a:gd name="T80" fmla="*/ 5 w 701"/>
              <a:gd name="T81" fmla="*/ 160 h 309"/>
              <a:gd name="T82" fmla="*/ 0 w 701"/>
              <a:gd name="T83" fmla="*/ 127 h 309"/>
              <a:gd name="T84" fmla="*/ 5 w 701"/>
              <a:gd name="T85" fmla="*/ 87 h 309"/>
              <a:gd name="T86" fmla="*/ 5 w 701"/>
              <a:gd name="T87" fmla="*/ 46 h 309"/>
              <a:gd name="T88" fmla="*/ 11 w 701"/>
              <a:gd name="T89" fmla="*/ 6 h 309"/>
              <a:gd name="T90" fmla="*/ 54 w 701"/>
              <a:gd name="T91" fmla="*/ 6 h 309"/>
              <a:gd name="T92" fmla="*/ 95 w 701"/>
              <a:gd name="T93" fmla="*/ 6 h 309"/>
              <a:gd name="T94" fmla="*/ 143 w 701"/>
              <a:gd name="T95" fmla="*/ 12 h 309"/>
              <a:gd name="T96" fmla="*/ 184 w 701"/>
              <a:gd name="T97" fmla="*/ 12 h 309"/>
              <a:gd name="T98" fmla="*/ 226 w 701"/>
              <a:gd name="T99" fmla="*/ 12 h 309"/>
              <a:gd name="T100" fmla="*/ 267 w 701"/>
              <a:gd name="T101" fmla="*/ 12 h 309"/>
              <a:gd name="T102" fmla="*/ 314 w 701"/>
              <a:gd name="T103" fmla="*/ 12 h 309"/>
              <a:gd name="T104" fmla="*/ 345 w 701"/>
              <a:gd name="T105" fmla="*/ 6 h 309"/>
              <a:gd name="T106" fmla="*/ 386 w 701"/>
              <a:gd name="T107" fmla="*/ 6 h 309"/>
              <a:gd name="T108" fmla="*/ 434 w 701"/>
              <a:gd name="T109" fmla="*/ 6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01" h="309">
                <a:moveTo>
                  <a:pt x="463" y="6"/>
                </a:moveTo>
                <a:lnTo>
                  <a:pt x="470" y="6"/>
                </a:lnTo>
                <a:lnTo>
                  <a:pt x="475" y="6"/>
                </a:lnTo>
                <a:lnTo>
                  <a:pt x="486" y="6"/>
                </a:lnTo>
                <a:lnTo>
                  <a:pt x="493" y="6"/>
                </a:lnTo>
                <a:lnTo>
                  <a:pt x="499" y="6"/>
                </a:lnTo>
                <a:lnTo>
                  <a:pt x="511" y="6"/>
                </a:lnTo>
                <a:lnTo>
                  <a:pt x="517" y="6"/>
                </a:lnTo>
                <a:lnTo>
                  <a:pt x="522" y="6"/>
                </a:lnTo>
                <a:lnTo>
                  <a:pt x="528" y="6"/>
                </a:lnTo>
                <a:lnTo>
                  <a:pt x="535" y="6"/>
                </a:lnTo>
                <a:lnTo>
                  <a:pt x="540" y="6"/>
                </a:lnTo>
                <a:lnTo>
                  <a:pt x="546" y="6"/>
                </a:lnTo>
                <a:lnTo>
                  <a:pt x="553" y="6"/>
                </a:lnTo>
                <a:lnTo>
                  <a:pt x="558" y="6"/>
                </a:lnTo>
                <a:lnTo>
                  <a:pt x="564" y="6"/>
                </a:lnTo>
                <a:lnTo>
                  <a:pt x="570" y="6"/>
                </a:lnTo>
                <a:lnTo>
                  <a:pt x="576" y="6"/>
                </a:lnTo>
                <a:lnTo>
                  <a:pt x="582" y="6"/>
                </a:lnTo>
                <a:lnTo>
                  <a:pt x="588" y="6"/>
                </a:lnTo>
                <a:lnTo>
                  <a:pt x="594" y="6"/>
                </a:lnTo>
                <a:lnTo>
                  <a:pt x="600" y="6"/>
                </a:lnTo>
                <a:lnTo>
                  <a:pt x="606" y="6"/>
                </a:lnTo>
                <a:lnTo>
                  <a:pt x="611" y="6"/>
                </a:lnTo>
                <a:lnTo>
                  <a:pt x="618" y="6"/>
                </a:lnTo>
                <a:lnTo>
                  <a:pt x="624" y="6"/>
                </a:lnTo>
                <a:lnTo>
                  <a:pt x="629" y="6"/>
                </a:lnTo>
                <a:lnTo>
                  <a:pt x="636" y="6"/>
                </a:lnTo>
                <a:lnTo>
                  <a:pt x="642" y="6"/>
                </a:lnTo>
                <a:lnTo>
                  <a:pt x="642" y="12"/>
                </a:lnTo>
                <a:lnTo>
                  <a:pt x="647" y="12"/>
                </a:lnTo>
                <a:lnTo>
                  <a:pt x="654" y="12"/>
                </a:lnTo>
                <a:lnTo>
                  <a:pt x="660" y="12"/>
                </a:lnTo>
                <a:lnTo>
                  <a:pt x="665" y="12"/>
                </a:lnTo>
                <a:lnTo>
                  <a:pt x="671" y="12"/>
                </a:lnTo>
                <a:lnTo>
                  <a:pt x="678" y="12"/>
                </a:lnTo>
                <a:lnTo>
                  <a:pt x="683" y="12"/>
                </a:lnTo>
                <a:lnTo>
                  <a:pt x="683" y="18"/>
                </a:lnTo>
                <a:lnTo>
                  <a:pt x="689" y="18"/>
                </a:lnTo>
                <a:lnTo>
                  <a:pt x="696" y="18"/>
                </a:lnTo>
                <a:lnTo>
                  <a:pt x="696" y="23"/>
                </a:lnTo>
                <a:lnTo>
                  <a:pt x="696" y="30"/>
                </a:lnTo>
                <a:lnTo>
                  <a:pt x="701" y="30"/>
                </a:lnTo>
                <a:lnTo>
                  <a:pt x="701" y="35"/>
                </a:lnTo>
                <a:lnTo>
                  <a:pt x="696" y="35"/>
                </a:lnTo>
                <a:lnTo>
                  <a:pt x="701" y="35"/>
                </a:lnTo>
                <a:lnTo>
                  <a:pt x="701" y="40"/>
                </a:lnTo>
                <a:lnTo>
                  <a:pt x="696" y="40"/>
                </a:lnTo>
                <a:lnTo>
                  <a:pt x="689" y="40"/>
                </a:lnTo>
                <a:lnTo>
                  <a:pt x="683" y="40"/>
                </a:lnTo>
                <a:lnTo>
                  <a:pt x="678" y="40"/>
                </a:lnTo>
                <a:lnTo>
                  <a:pt x="678" y="46"/>
                </a:lnTo>
                <a:lnTo>
                  <a:pt x="671" y="46"/>
                </a:lnTo>
                <a:lnTo>
                  <a:pt x="671" y="40"/>
                </a:lnTo>
                <a:lnTo>
                  <a:pt x="665" y="40"/>
                </a:lnTo>
                <a:lnTo>
                  <a:pt x="660" y="40"/>
                </a:lnTo>
                <a:lnTo>
                  <a:pt x="660" y="46"/>
                </a:lnTo>
                <a:lnTo>
                  <a:pt x="660" y="52"/>
                </a:lnTo>
                <a:lnTo>
                  <a:pt x="660" y="58"/>
                </a:lnTo>
                <a:lnTo>
                  <a:pt x="660" y="63"/>
                </a:lnTo>
                <a:lnTo>
                  <a:pt x="654" y="63"/>
                </a:lnTo>
                <a:lnTo>
                  <a:pt x="647" y="63"/>
                </a:lnTo>
                <a:lnTo>
                  <a:pt x="647" y="70"/>
                </a:lnTo>
                <a:lnTo>
                  <a:pt x="642" y="70"/>
                </a:lnTo>
                <a:lnTo>
                  <a:pt x="647" y="70"/>
                </a:lnTo>
                <a:lnTo>
                  <a:pt x="647" y="75"/>
                </a:lnTo>
                <a:lnTo>
                  <a:pt x="642" y="75"/>
                </a:lnTo>
                <a:lnTo>
                  <a:pt x="642" y="80"/>
                </a:lnTo>
                <a:lnTo>
                  <a:pt x="636" y="80"/>
                </a:lnTo>
                <a:lnTo>
                  <a:pt x="636" y="87"/>
                </a:lnTo>
                <a:lnTo>
                  <a:pt x="642" y="87"/>
                </a:lnTo>
                <a:lnTo>
                  <a:pt x="647" y="87"/>
                </a:lnTo>
                <a:lnTo>
                  <a:pt x="642" y="92"/>
                </a:lnTo>
                <a:lnTo>
                  <a:pt x="636" y="92"/>
                </a:lnTo>
                <a:lnTo>
                  <a:pt x="636" y="98"/>
                </a:lnTo>
                <a:lnTo>
                  <a:pt x="629" y="98"/>
                </a:lnTo>
                <a:lnTo>
                  <a:pt x="629" y="103"/>
                </a:lnTo>
                <a:lnTo>
                  <a:pt x="629" y="110"/>
                </a:lnTo>
                <a:lnTo>
                  <a:pt x="624" y="110"/>
                </a:lnTo>
                <a:lnTo>
                  <a:pt x="624" y="115"/>
                </a:lnTo>
                <a:lnTo>
                  <a:pt x="618" y="115"/>
                </a:lnTo>
                <a:lnTo>
                  <a:pt x="618" y="120"/>
                </a:lnTo>
                <a:lnTo>
                  <a:pt x="611" y="120"/>
                </a:lnTo>
                <a:lnTo>
                  <a:pt x="611" y="127"/>
                </a:lnTo>
                <a:lnTo>
                  <a:pt x="611" y="132"/>
                </a:lnTo>
                <a:lnTo>
                  <a:pt x="606" y="132"/>
                </a:lnTo>
                <a:lnTo>
                  <a:pt x="606" y="138"/>
                </a:lnTo>
                <a:lnTo>
                  <a:pt x="606" y="132"/>
                </a:lnTo>
                <a:lnTo>
                  <a:pt x="600" y="132"/>
                </a:lnTo>
                <a:lnTo>
                  <a:pt x="594" y="132"/>
                </a:lnTo>
                <a:lnTo>
                  <a:pt x="594" y="138"/>
                </a:lnTo>
                <a:lnTo>
                  <a:pt x="588" y="138"/>
                </a:lnTo>
                <a:lnTo>
                  <a:pt x="588" y="144"/>
                </a:lnTo>
                <a:lnTo>
                  <a:pt x="588" y="138"/>
                </a:lnTo>
                <a:lnTo>
                  <a:pt x="582" y="138"/>
                </a:lnTo>
                <a:lnTo>
                  <a:pt x="582" y="144"/>
                </a:lnTo>
                <a:lnTo>
                  <a:pt x="582" y="150"/>
                </a:lnTo>
                <a:lnTo>
                  <a:pt x="576" y="155"/>
                </a:lnTo>
                <a:lnTo>
                  <a:pt x="570" y="155"/>
                </a:lnTo>
                <a:lnTo>
                  <a:pt x="564" y="155"/>
                </a:lnTo>
                <a:lnTo>
                  <a:pt x="564" y="160"/>
                </a:lnTo>
                <a:lnTo>
                  <a:pt x="558" y="160"/>
                </a:lnTo>
                <a:lnTo>
                  <a:pt x="558" y="155"/>
                </a:lnTo>
                <a:lnTo>
                  <a:pt x="558" y="150"/>
                </a:lnTo>
                <a:lnTo>
                  <a:pt x="558" y="155"/>
                </a:lnTo>
                <a:lnTo>
                  <a:pt x="553" y="155"/>
                </a:lnTo>
                <a:lnTo>
                  <a:pt x="553" y="160"/>
                </a:lnTo>
                <a:lnTo>
                  <a:pt x="553" y="167"/>
                </a:lnTo>
                <a:lnTo>
                  <a:pt x="558" y="167"/>
                </a:lnTo>
                <a:lnTo>
                  <a:pt x="558" y="172"/>
                </a:lnTo>
                <a:lnTo>
                  <a:pt x="564" y="172"/>
                </a:lnTo>
                <a:lnTo>
                  <a:pt x="564" y="178"/>
                </a:lnTo>
                <a:lnTo>
                  <a:pt x="558" y="178"/>
                </a:lnTo>
                <a:lnTo>
                  <a:pt x="558" y="172"/>
                </a:lnTo>
                <a:lnTo>
                  <a:pt x="553" y="172"/>
                </a:lnTo>
                <a:lnTo>
                  <a:pt x="553" y="178"/>
                </a:lnTo>
                <a:lnTo>
                  <a:pt x="546" y="178"/>
                </a:lnTo>
                <a:lnTo>
                  <a:pt x="546" y="184"/>
                </a:lnTo>
                <a:lnTo>
                  <a:pt x="553" y="184"/>
                </a:lnTo>
                <a:lnTo>
                  <a:pt x="553" y="190"/>
                </a:lnTo>
                <a:lnTo>
                  <a:pt x="553" y="195"/>
                </a:lnTo>
                <a:lnTo>
                  <a:pt x="546" y="195"/>
                </a:lnTo>
                <a:lnTo>
                  <a:pt x="546" y="190"/>
                </a:lnTo>
                <a:lnTo>
                  <a:pt x="540" y="190"/>
                </a:lnTo>
                <a:lnTo>
                  <a:pt x="540" y="195"/>
                </a:lnTo>
                <a:lnTo>
                  <a:pt x="540" y="201"/>
                </a:lnTo>
                <a:lnTo>
                  <a:pt x="535" y="201"/>
                </a:lnTo>
                <a:lnTo>
                  <a:pt x="535" y="207"/>
                </a:lnTo>
                <a:lnTo>
                  <a:pt x="528" y="207"/>
                </a:lnTo>
                <a:lnTo>
                  <a:pt x="528" y="212"/>
                </a:lnTo>
                <a:lnTo>
                  <a:pt x="528" y="218"/>
                </a:lnTo>
                <a:lnTo>
                  <a:pt x="522" y="218"/>
                </a:lnTo>
                <a:lnTo>
                  <a:pt x="522" y="212"/>
                </a:lnTo>
                <a:lnTo>
                  <a:pt x="522" y="218"/>
                </a:lnTo>
                <a:lnTo>
                  <a:pt x="517" y="218"/>
                </a:lnTo>
                <a:lnTo>
                  <a:pt x="522" y="218"/>
                </a:lnTo>
                <a:lnTo>
                  <a:pt x="517" y="224"/>
                </a:lnTo>
                <a:lnTo>
                  <a:pt x="517" y="229"/>
                </a:lnTo>
                <a:lnTo>
                  <a:pt x="511" y="229"/>
                </a:lnTo>
                <a:lnTo>
                  <a:pt x="511" y="235"/>
                </a:lnTo>
                <a:lnTo>
                  <a:pt x="504" y="235"/>
                </a:lnTo>
                <a:lnTo>
                  <a:pt x="499" y="235"/>
                </a:lnTo>
                <a:lnTo>
                  <a:pt x="499" y="241"/>
                </a:lnTo>
                <a:lnTo>
                  <a:pt x="504" y="241"/>
                </a:lnTo>
                <a:lnTo>
                  <a:pt x="499" y="241"/>
                </a:lnTo>
                <a:lnTo>
                  <a:pt x="499" y="247"/>
                </a:lnTo>
                <a:lnTo>
                  <a:pt x="493" y="247"/>
                </a:lnTo>
                <a:lnTo>
                  <a:pt x="486" y="247"/>
                </a:lnTo>
                <a:lnTo>
                  <a:pt x="486" y="241"/>
                </a:lnTo>
                <a:lnTo>
                  <a:pt x="481" y="241"/>
                </a:lnTo>
                <a:lnTo>
                  <a:pt x="481" y="247"/>
                </a:lnTo>
                <a:lnTo>
                  <a:pt x="481" y="252"/>
                </a:lnTo>
                <a:lnTo>
                  <a:pt x="486" y="252"/>
                </a:lnTo>
                <a:lnTo>
                  <a:pt x="481" y="252"/>
                </a:lnTo>
                <a:lnTo>
                  <a:pt x="475" y="252"/>
                </a:lnTo>
                <a:lnTo>
                  <a:pt x="475" y="247"/>
                </a:lnTo>
                <a:lnTo>
                  <a:pt x="470" y="247"/>
                </a:lnTo>
                <a:lnTo>
                  <a:pt x="470" y="252"/>
                </a:lnTo>
                <a:lnTo>
                  <a:pt x="463" y="252"/>
                </a:lnTo>
                <a:lnTo>
                  <a:pt x="463" y="259"/>
                </a:lnTo>
                <a:lnTo>
                  <a:pt x="457" y="259"/>
                </a:lnTo>
                <a:lnTo>
                  <a:pt x="457" y="264"/>
                </a:lnTo>
                <a:lnTo>
                  <a:pt x="457" y="259"/>
                </a:lnTo>
                <a:lnTo>
                  <a:pt x="452" y="259"/>
                </a:lnTo>
                <a:lnTo>
                  <a:pt x="445" y="259"/>
                </a:lnTo>
                <a:lnTo>
                  <a:pt x="445" y="264"/>
                </a:lnTo>
                <a:lnTo>
                  <a:pt x="445" y="269"/>
                </a:lnTo>
                <a:lnTo>
                  <a:pt x="439" y="269"/>
                </a:lnTo>
                <a:lnTo>
                  <a:pt x="434" y="269"/>
                </a:lnTo>
                <a:lnTo>
                  <a:pt x="434" y="275"/>
                </a:lnTo>
                <a:lnTo>
                  <a:pt x="434" y="269"/>
                </a:lnTo>
                <a:lnTo>
                  <a:pt x="428" y="269"/>
                </a:lnTo>
                <a:lnTo>
                  <a:pt x="428" y="275"/>
                </a:lnTo>
                <a:lnTo>
                  <a:pt x="421" y="275"/>
                </a:lnTo>
                <a:lnTo>
                  <a:pt x="421" y="281"/>
                </a:lnTo>
                <a:lnTo>
                  <a:pt x="421" y="287"/>
                </a:lnTo>
                <a:lnTo>
                  <a:pt x="421" y="292"/>
                </a:lnTo>
                <a:lnTo>
                  <a:pt x="421" y="299"/>
                </a:lnTo>
                <a:lnTo>
                  <a:pt x="421" y="304"/>
                </a:lnTo>
                <a:lnTo>
                  <a:pt x="416" y="304"/>
                </a:lnTo>
                <a:lnTo>
                  <a:pt x="410" y="304"/>
                </a:lnTo>
                <a:lnTo>
                  <a:pt x="403" y="299"/>
                </a:lnTo>
                <a:lnTo>
                  <a:pt x="403" y="304"/>
                </a:lnTo>
                <a:lnTo>
                  <a:pt x="410" y="304"/>
                </a:lnTo>
                <a:lnTo>
                  <a:pt x="410" y="309"/>
                </a:lnTo>
                <a:lnTo>
                  <a:pt x="403" y="309"/>
                </a:lnTo>
                <a:lnTo>
                  <a:pt x="403" y="304"/>
                </a:lnTo>
                <a:lnTo>
                  <a:pt x="398" y="304"/>
                </a:lnTo>
                <a:lnTo>
                  <a:pt x="398" y="309"/>
                </a:lnTo>
                <a:lnTo>
                  <a:pt x="403" y="309"/>
                </a:lnTo>
                <a:lnTo>
                  <a:pt x="398" y="309"/>
                </a:lnTo>
                <a:lnTo>
                  <a:pt x="392" y="309"/>
                </a:lnTo>
                <a:lnTo>
                  <a:pt x="386" y="309"/>
                </a:lnTo>
                <a:lnTo>
                  <a:pt x="380" y="309"/>
                </a:lnTo>
                <a:lnTo>
                  <a:pt x="380" y="304"/>
                </a:lnTo>
                <a:lnTo>
                  <a:pt x="374" y="304"/>
                </a:lnTo>
                <a:lnTo>
                  <a:pt x="374" y="299"/>
                </a:lnTo>
                <a:lnTo>
                  <a:pt x="374" y="292"/>
                </a:lnTo>
                <a:lnTo>
                  <a:pt x="374" y="287"/>
                </a:lnTo>
                <a:lnTo>
                  <a:pt x="368" y="287"/>
                </a:lnTo>
                <a:lnTo>
                  <a:pt x="362" y="287"/>
                </a:lnTo>
                <a:lnTo>
                  <a:pt x="356" y="287"/>
                </a:lnTo>
                <a:lnTo>
                  <a:pt x="350" y="287"/>
                </a:lnTo>
                <a:lnTo>
                  <a:pt x="345" y="287"/>
                </a:lnTo>
                <a:lnTo>
                  <a:pt x="338" y="287"/>
                </a:lnTo>
                <a:lnTo>
                  <a:pt x="332" y="287"/>
                </a:lnTo>
                <a:lnTo>
                  <a:pt x="327" y="287"/>
                </a:lnTo>
                <a:lnTo>
                  <a:pt x="320" y="287"/>
                </a:lnTo>
                <a:lnTo>
                  <a:pt x="327" y="287"/>
                </a:lnTo>
                <a:lnTo>
                  <a:pt x="320" y="287"/>
                </a:lnTo>
                <a:lnTo>
                  <a:pt x="320" y="281"/>
                </a:lnTo>
                <a:lnTo>
                  <a:pt x="327" y="281"/>
                </a:lnTo>
                <a:lnTo>
                  <a:pt x="327" y="275"/>
                </a:lnTo>
                <a:lnTo>
                  <a:pt x="327" y="269"/>
                </a:lnTo>
                <a:lnTo>
                  <a:pt x="327" y="264"/>
                </a:lnTo>
                <a:lnTo>
                  <a:pt x="320" y="264"/>
                </a:lnTo>
                <a:lnTo>
                  <a:pt x="320" y="259"/>
                </a:lnTo>
                <a:lnTo>
                  <a:pt x="314" y="259"/>
                </a:lnTo>
                <a:lnTo>
                  <a:pt x="314" y="252"/>
                </a:lnTo>
                <a:lnTo>
                  <a:pt x="314" y="247"/>
                </a:lnTo>
                <a:lnTo>
                  <a:pt x="309" y="247"/>
                </a:lnTo>
                <a:lnTo>
                  <a:pt x="314" y="241"/>
                </a:lnTo>
                <a:lnTo>
                  <a:pt x="309" y="241"/>
                </a:lnTo>
                <a:lnTo>
                  <a:pt x="303" y="241"/>
                </a:lnTo>
                <a:lnTo>
                  <a:pt x="303" y="235"/>
                </a:lnTo>
                <a:lnTo>
                  <a:pt x="297" y="235"/>
                </a:lnTo>
                <a:lnTo>
                  <a:pt x="297" y="229"/>
                </a:lnTo>
                <a:lnTo>
                  <a:pt x="297" y="224"/>
                </a:lnTo>
                <a:lnTo>
                  <a:pt x="291" y="224"/>
                </a:lnTo>
                <a:lnTo>
                  <a:pt x="291" y="218"/>
                </a:lnTo>
                <a:lnTo>
                  <a:pt x="285" y="218"/>
                </a:lnTo>
                <a:lnTo>
                  <a:pt x="285" y="212"/>
                </a:lnTo>
                <a:lnTo>
                  <a:pt x="279" y="212"/>
                </a:lnTo>
                <a:lnTo>
                  <a:pt x="273" y="212"/>
                </a:lnTo>
                <a:lnTo>
                  <a:pt x="267" y="212"/>
                </a:lnTo>
                <a:lnTo>
                  <a:pt x="262" y="212"/>
                </a:lnTo>
                <a:lnTo>
                  <a:pt x="262" y="218"/>
                </a:lnTo>
                <a:lnTo>
                  <a:pt x="262" y="224"/>
                </a:lnTo>
                <a:lnTo>
                  <a:pt x="255" y="224"/>
                </a:lnTo>
                <a:lnTo>
                  <a:pt x="255" y="218"/>
                </a:lnTo>
                <a:lnTo>
                  <a:pt x="249" y="218"/>
                </a:lnTo>
                <a:lnTo>
                  <a:pt x="244" y="218"/>
                </a:lnTo>
                <a:lnTo>
                  <a:pt x="237" y="218"/>
                </a:lnTo>
                <a:lnTo>
                  <a:pt x="231" y="218"/>
                </a:lnTo>
                <a:lnTo>
                  <a:pt x="226" y="218"/>
                </a:lnTo>
                <a:lnTo>
                  <a:pt x="220" y="218"/>
                </a:lnTo>
                <a:lnTo>
                  <a:pt x="213" y="218"/>
                </a:lnTo>
                <a:lnTo>
                  <a:pt x="208" y="218"/>
                </a:lnTo>
                <a:lnTo>
                  <a:pt x="195" y="218"/>
                </a:lnTo>
                <a:lnTo>
                  <a:pt x="190" y="218"/>
                </a:lnTo>
                <a:lnTo>
                  <a:pt x="184" y="218"/>
                </a:lnTo>
                <a:lnTo>
                  <a:pt x="179" y="218"/>
                </a:lnTo>
                <a:lnTo>
                  <a:pt x="172" y="218"/>
                </a:lnTo>
                <a:lnTo>
                  <a:pt x="166" y="218"/>
                </a:lnTo>
                <a:lnTo>
                  <a:pt x="161" y="218"/>
                </a:lnTo>
                <a:lnTo>
                  <a:pt x="154" y="218"/>
                </a:lnTo>
                <a:lnTo>
                  <a:pt x="148" y="218"/>
                </a:lnTo>
                <a:lnTo>
                  <a:pt x="143" y="218"/>
                </a:lnTo>
                <a:lnTo>
                  <a:pt x="137" y="218"/>
                </a:lnTo>
                <a:lnTo>
                  <a:pt x="130" y="218"/>
                </a:lnTo>
                <a:lnTo>
                  <a:pt x="125" y="218"/>
                </a:lnTo>
                <a:lnTo>
                  <a:pt x="119" y="218"/>
                </a:lnTo>
                <a:lnTo>
                  <a:pt x="112" y="218"/>
                </a:lnTo>
                <a:lnTo>
                  <a:pt x="107" y="218"/>
                </a:lnTo>
                <a:lnTo>
                  <a:pt x="101" y="218"/>
                </a:lnTo>
                <a:lnTo>
                  <a:pt x="95" y="218"/>
                </a:lnTo>
                <a:lnTo>
                  <a:pt x="89" y="218"/>
                </a:lnTo>
                <a:lnTo>
                  <a:pt x="83" y="218"/>
                </a:lnTo>
                <a:lnTo>
                  <a:pt x="71" y="212"/>
                </a:lnTo>
                <a:lnTo>
                  <a:pt x="65" y="212"/>
                </a:lnTo>
                <a:lnTo>
                  <a:pt x="59" y="212"/>
                </a:lnTo>
                <a:lnTo>
                  <a:pt x="47" y="212"/>
                </a:lnTo>
                <a:lnTo>
                  <a:pt x="41" y="212"/>
                </a:lnTo>
                <a:lnTo>
                  <a:pt x="36" y="212"/>
                </a:lnTo>
                <a:lnTo>
                  <a:pt x="29" y="212"/>
                </a:lnTo>
                <a:lnTo>
                  <a:pt x="23" y="212"/>
                </a:lnTo>
                <a:lnTo>
                  <a:pt x="18" y="212"/>
                </a:lnTo>
                <a:lnTo>
                  <a:pt x="11" y="212"/>
                </a:lnTo>
                <a:lnTo>
                  <a:pt x="5" y="212"/>
                </a:lnTo>
                <a:lnTo>
                  <a:pt x="5" y="207"/>
                </a:lnTo>
                <a:lnTo>
                  <a:pt x="5" y="201"/>
                </a:lnTo>
                <a:lnTo>
                  <a:pt x="5" y="195"/>
                </a:lnTo>
                <a:lnTo>
                  <a:pt x="5" y="190"/>
                </a:lnTo>
                <a:lnTo>
                  <a:pt x="5" y="184"/>
                </a:lnTo>
                <a:lnTo>
                  <a:pt x="5" y="172"/>
                </a:lnTo>
                <a:lnTo>
                  <a:pt x="5" y="167"/>
                </a:lnTo>
                <a:lnTo>
                  <a:pt x="5" y="160"/>
                </a:lnTo>
                <a:lnTo>
                  <a:pt x="5" y="155"/>
                </a:lnTo>
                <a:lnTo>
                  <a:pt x="0" y="155"/>
                </a:lnTo>
                <a:lnTo>
                  <a:pt x="0" y="150"/>
                </a:lnTo>
                <a:lnTo>
                  <a:pt x="0" y="144"/>
                </a:lnTo>
                <a:lnTo>
                  <a:pt x="0" y="138"/>
                </a:lnTo>
                <a:lnTo>
                  <a:pt x="0" y="132"/>
                </a:lnTo>
                <a:lnTo>
                  <a:pt x="0" y="127"/>
                </a:lnTo>
                <a:lnTo>
                  <a:pt x="5" y="120"/>
                </a:lnTo>
                <a:lnTo>
                  <a:pt x="5" y="115"/>
                </a:lnTo>
                <a:lnTo>
                  <a:pt x="5" y="110"/>
                </a:lnTo>
                <a:lnTo>
                  <a:pt x="5" y="103"/>
                </a:lnTo>
                <a:lnTo>
                  <a:pt x="5" y="98"/>
                </a:lnTo>
                <a:lnTo>
                  <a:pt x="5" y="92"/>
                </a:lnTo>
                <a:lnTo>
                  <a:pt x="5" y="87"/>
                </a:lnTo>
                <a:lnTo>
                  <a:pt x="5" y="80"/>
                </a:lnTo>
                <a:lnTo>
                  <a:pt x="5" y="75"/>
                </a:lnTo>
                <a:lnTo>
                  <a:pt x="5" y="70"/>
                </a:lnTo>
                <a:lnTo>
                  <a:pt x="5" y="63"/>
                </a:lnTo>
                <a:lnTo>
                  <a:pt x="5" y="58"/>
                </a:lnTo>
                <a:lnTo>
                  <a:pt x="5" y="52"/>
                </a:lnTo>
                <a:lnTo>
                  <a:pt x="5" y="46"/>
                </a:lnTo>
                <a:lnTo>
                  <a:pt x="5" y="40"/>
                </a:lnTo>
                <a:lnTo>
                  <a:pt x="5" y="35"/>
                </a:lnTo>
                <a:lnTo>
                  <a:pt x="5" y="30"/>
                </a:lnTo>
                <a:lnTo>
                  <a:pt x="5" y="23"/>
                </a:lnTo>
                <a:lnTo>
                  <a:pt x="5" y="12"/>
                </a:lnTo>
                <a:lnTo>
                  <a:pt x="5" y="6"/>
                </a:lnTo>
                <a:lnTo>
                  <a:pt x="11" y="6"/>
                </a:lnTo>
                <a:lnTo>
                  <a:pt x="18" y="6"/>
                </a:lnTo>
                <a:lnTo>
                  <a:pt x="23" y="6"/>
                </a:lnTo>
                <a:lnTo>
                  <a:pt x="29" y="6"/>
                </a:lnTo>
                <a:lnTo>
                  <a:pt x="36" y="6"/>
                </a:lnTo>
                <a:lnTo>
                  <a:pt x="41" y="6"/>
                </a:lnTo>
                <a:lnTo>
                  <a:pt x="47" y="6"/>
                </a:lnTo>
                <a:lnTo>
                  <a:pt x="54" y="6"/>
                </a:lnTo>
                <a:lnTo>
                  <a:pt x="59" y="6"/>
                </a:lnTo>
                <a:lnTo>
                  <a:pt x="65" y="6"/>
                </a:lnTo>
                <a:lnTo>
                  <a:pt x="71" y="6"/>
                </a:lnTo>
                <a:lnTo>
                  <a:pt x="77" y="6"/>
                </a:lnTo>
                <a:lnTo>
                  <a:pt x="83" y="6"/>
                </a:lnTo>
                <a:lnTo>
                  <a:pt x="89" y="6"/>
                </a:lnTo>
                <a:lnTo>
                  <a:pt x="95" y="6"/>
                </a:lnTo>
                <a:lnTo>
                  <a:pt x="101" y="12"/>
                </a:lnTo>
                <a:lnTo>
                  <a:pt x="107" y="12"/>
                </a:lnTo>
                <a:lnTo>
                  <a:pt x="119" y="12"/>
                </a:lnTo>
                <a:lnTo>
                  <a:pt x="125" y="12"/>
                </a:lnTo>
                <a:lnTo>
                  <a:pt x="130" y="12"/>
                </a:lnTo>
                <a:lnTo>
                  <a:pt x="137" y="12"/>
                </a:lnTo>
                <a:lnTo>
                  <a:pt x="143" y="12"/>
                </a:lnTo>
                <a:lnTo>
                  <a:pt x="148" y="12"/>
                </a:lnTo>
                <a:lnTo>
                  <a:pt x="154" y="12"/>
                </a:lnTo>
                <a:lnTo>
                  <a:pt x="161" y="12"/>
                </a:lnTo>
                <a:lnTo>
                  <a:pt x="166" y="12"/>
                </a:lnTo>
                <a:lnTo>
                  <a:pt x="172" y="12"/>
                </a:lnTo>
                <a:lnTo>
                  <a:pt x="179" y="12"/>
                </a:lnTo>
                <a:lnTo>
                  <a:pt x="184" y="12"/>
                </a:lnTo>
                <a:lnTo>
                  <a:pt x="190" y="12"/>
                </a:lnTo>
                <a:lnTo>
                  <a:pt x="195" y="12"/>
                </a:lnTo>
                <a:lnTo>
                  <a:pt x="202" y="12"/>
                </a:lnTo>
                <a:lnTo>
                  <a:pt x="208" y="12"/>
                </a:lnTo>
                <a:lnTo>
                  <a:pt x="213" y="12"/>
                </a:lnTo>
                <a:lnTo>
                  <a:pt x="220" y="12"/>
                </a:lnTo>
                <a:lnTo>
                  <a:pt x="226" y="12"/>
                </a:lnTo>
                <a:lnTo>
                  <a:pt x="231" y="12"/>
                </a:lnTo>
                <a:lnTo>
                  <a:pt x="237" y="12"/>
                </a:lnTo>
                <a:lnTo>
                  <a:pt x="244" y="12"/>
                </a:lnTo>
                <a:lnTo>
                  <a:pt x="249" y="12"/>
                </a:lnTo>
                <a:lnTo>
                  <a:pt x="255" y="12"/>
                </a:lnTo>
                <a:lnTo>
                  <a:pt x="262" y="12"/>
                </a:lnTo>
                <a:lnTo>
                  <a:pt x="267" y="12"/>
                </a:lnTo>
                <a:lnTo>
                  <a:pt x="273" y="12"/>
                </a:lnTo>
                <a:lnTo>
                  <a:pt x="279" y="12"/>
                </a:lnTo>
                <a:lnTo>
                  <a:pt x="291" y="12"/>
                </a:lnTo>
                <a:lnTo>
                  <a:pt x="297" y="12"/>
                </a:lnTo>
                <a:lnTo>
                  <a:pt x="303" y="12"/>
                </a:lnTo>
                <a:lnTo>
                  <a:pt x="309" y="12"/>
                </a:lnTo>
                <a:lnTo>
                  <a:pt x="314" y="12"/>
                </a:lnTo>
                <a:lnTo>
                  <a:pt x="314" y="6"/>
                </a:lnTo>
                <a:lnTo>
                  <a:pt x="314" y="0"/>
                </a:lnTo>
                <a:lnTo>
                  <a:pt x="320" y="0"/>
                </a:lnTo>
                <a:lnTo>
                  <a:pt x="327" y="6"/>
                </a:lnTo>
                <a:lnTo>
                  <a:pt x="332" y="6"/>
                </a:lnTo>
                <a:lnTo>
                  <a:pt x="338" y="6"/>
                </a:lnTo>
                <a:lnTo>
                  <a:pt x="345" y="6"/>
                </a:lnTo>
                <a:lnTo>
                  <a:pt x="350" y="6"/>
                </a:lnTo>
                <a:lnTo>
                  <a:pt x="356" y="6"/>
                </a:lnTo>
                <a:lnTo>
                  <a:pt x="362" y="6"/>
                </a:lnTo>
                <a:lnTo>
                  <a:pt x="368" y="6"/>
                </a:lnTo>
                <a:lnTo>
                  <a:pt x="374" y="6"/>
                </a:lnTo>
                <a:lnTo>
                  <a:pt x="380" y="6"/>
                </a:lnTo>
                <a:lnTo>
                  <a:pt x="386" y="6"/>
                </a:lnTo>
                <a:lnTo>
                  <a:pt x="392" y="6"/>
                </a:lnTo>
                <a:lnTo>
                  <a:pt x="398" y="6"/>
                </a:lnTo>
                <a:lnTo>
                  <a:pt x="403" y="6"/>
                </a:lnTo>
                <a:lnTo>
                  <a:pt x="416" y="6"/>
                </a:lnTo>
                <a:lnTo>
                  <a:pt x="421" y="6"/>
                </a:lnTo>
                <a:lnTo>
                  <a:pt x="428" y="6"/>
                </a:lnTo>
                <a:lnTo>
                  <a:pt x="434" y="6"/>
                </a:lnTo>
                <a:lnTo>
                  <a:pt x="439" y="6"/>
                </a:lnTo>
                <a:lnTo>
                  <a:pt x="445" y="6"/>
                </a:lnTo>
                <a:lnTo>
                  <a:pt x="452" y="6"/>
                </a:lnTo>
                <a:lnTo>
                  <a:pt x="457" y="6"/>
                </a:lnTo>
                <a:lnTo>
                  <a:pt x="463" y="6"/>
                </a:lnTo>
              </a:path>
            </a:pathLst>
          </a:custGeom>
          <a:noFill/>
          <a:ln w="6350"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41" name="Freeform 33">
            <a:extLst>
              <a:ext uri="{FF2B5EF4-FFF2-40B4-BE49-F238E27FC236}">
                <a16:creationId xmlns:a16="http://schemas.microsoft.com/office/drawing/2014/main" id="{FCD6E96B-3293-4020-9210-650D8753856B}"/>
              </a:ext>
            </a:extLst>
          </p:cNvPr>
          <p:cNvSpPr>
            <a:spLocks/>
          </p:cNvSpPr>
          <p:nvPr/>
        </p:nvSpPr>
        <p:spPr bwMode="auto">
          <a:xfrm>
            <a:off x="5786438" y="2738438"/>
            <a:ext cx="463550" cy="449263"/>
          </a:xfrm>
          <a:custGeom>
            <a:avLst/>
            <a:gdLst>
              <a:gd name="T0" fmla="*/ 238 w 292"/>
              <a:gd name="T1" fmla="*/ 75 h 283"/>
              <a:gd name="T2" fmla="*/ 250 w 292"/>
              <a:gd name="T3" fmla="*/ 87 h 283"/>
              <a:gd name="T4" fmla="*/ 256 w 292"/>
              <a:gd name="T5" fmla="*/ 98 h 283"/>
              <a:gd name="T6" fmla="*/ 232 w 292"/>
              <a:gd name="T7" fmla="*/ 105 h 283"/>
              <a:gd name="T8" fmla="*/ 243 w 292"/>
              <a:gd name="T9" fmla="*/ 115 h 283"/>
              <a:gd name="T10" fmla="*/ 238 w 292"/>
              <a:gd name="T11" fmla="*/ 127 h 283"/>
              <a:gd name="T12" fmla="*/ 232 w 292"/>
              <a:gd name="T13" fmla="*/ 145 h 283"/>
              <a:gd name="T14" fmla="*/ 243 w 292"/>
              <a:gd name="T15" fmla="*/ 138 h 283"/>
              <a:gd name="T16" fmla="*/ 232 w 292"/>
              <a:gd name="T17" fmla="*/ 162 h 283"/>
              <a:gd name="T18" fmla="*/ 256 w 292"/>
              <a:gd name="T19" fmla="*/ 156 h 283"/>
              <a:gd name="T20" fmla="*/ 279 w 292"/>
              <a:gd name="T21" fmla="*/ 145 h 283"/>
              <a:gd name="T22" fmla="*/ 292 w 292"/>
              <a:gd name="T23" fmla="*/ 138 h 283"/>
              <a:gd name="T24" fmla="*/ 285 w 292"/>
              <a:gd name="T25" fmla="*/ 162 h 283"/>
              <a:gd name="T26" fmla="*/ 274 w 292"/>
              <a:gd name="T27" fmla="*/ 185 h 283"/>
              <a:gd name="T28" fmla="*/ 274 w 292"/>
              <a:gd name="T29" fmla="*/ 213 h 283"/>
              <a:gd name="T30" fmla="*/ 261 w 292"/>
              <a:gd name="T31" fmla="*/ 230 h 283"/>
              <a:gd name="T32" fmla="*/ 250 w 292"/>
              <a:gd name="T33" fmla="*/ 248 h 283"/>
              <a:gd name="T34" fmla="*/ 238 w 292"/>
              <a:gd name="T35" fmla="*/ 265 h 283"/>
              <a:gd name="T36" fmla="*/ 214 w 292"/>
              <a:gd name="T37" fmla="*/ 271 h 283"/>
              <a:gd name="T38" fmla="*/ 196 w 292"/>
              <a:gd name="T39" fmla="*/ 283 h 283"/>
              <a:gd name="T40" fmla="*/ 160 w 292"/>
              <a:gd name="T41" fmla="*/ 283 h 283"/>
              <a:gd name="T42" fmla="*/ 154 w 292"/>
              <a:gd name="T43" fmla="*/ 260 h 283"/>
              <a:gd name="T44" fmla="*/ 131 w 292"/>
              <a:gd name="T45" fmla="*/ 253 h 283"/>
              <a:gd name="T46" fmla="*/ 113 w 292"/>
              <a:gd name="T47" fmla="*/ 242 h 283"/>
              <a:gd name="T48" fmla="*/ 95 w 292"/>
              <a:gd name="T49" fmla="*/ 230 h 283"/>
              <a:gd name="T50" fmla="*/ 84 w 292"/>
              <a:gd name="T51" fmla="*/ 213 h 283"/>
              <a:gd name="T52" fmla="*/ 66 w 292"/>
              <a:gd name="T53" fmla="*/ 202 h 283"/>
              <a:gd name="T54" fmla="*/ 59 w 292"/>
              <a:gd name="T55" fmla="*/ 180 h 283"/>
              <a:gd name="T56" fmla="*/ 42 w 292"/>
              <a:gd name="T57" fmla="*/ 168 h 283"/>
              <a:gd name="T58" fmla="*/ 30 w 292"/>
              <a:gd name="T59" fmla="*/ 150 h 283"/>
              <a:gd name="T60" fmla="*/ 12 w 292"/>
              <a:gd name="T61" fmla="*/ 138 h 283"/>
              <a:gd name="T62" fmla="*/ 0 w 292"/>
              <a:gd name="T63" fmla="*/ 122 h 283"/>
              <a:gd name="T64" fmla="*/ 17 w 292"/>
              <a:gd name="T65" fmla="*/ 115 h 283"/>
              <a:gd name="T66" fmla="*/ 30 w 292"/>
              <a:gd name="T67" fmla="*/ 122 h 283"/>
              <a:gd name="T68" fmla="*/ 48 w 292"/>
              <a:gd name="T69" fmla="*/ 110 h 283"/>
              <a:gd name="T70" fmla="*/ 35 w 292"/>
              <a:gd name="T71" fmla="*/ 93 h 283"/>
              <a:gd name="T72" fmla="*/ 48 w 292"/>
              <a:gd name="T73" fmla="*/ 98 h 283"/>
              <a:gd name="T74" fmla="*/ 59 w 292"/>
              <a:gd name="T75" fmla="*/ 81 h 283"/>
              <a:gd name="T76" fmla="*/ 77 w 292"/>
              <a:gd name="T77" fmla="*/ 81 h 283"/>
              <a:gd name="T78" fmla="*/ 84 w 292"/>
              <a:gd name="T79" fmla="*/ 63 h 283"/>
              <a:gd name="T80" fmla="*/ 84 w 292"/>
              <a:gd name="T81" fmla="*/ 47 h 283"/>
              <a:gd name="T82" fmla="*/ 100 w 292"/>
              <a:gd name="T83" fmla="*/ 35 h 283"/>
              <a:gd name="T84" fmla="*/ 118 w 292"/>
              <a:gd name="T85" fmla="*/ 23 h 283"/>
              <a:gd name="T86" fmla="*/ 142 w 292"/>
              <a:gd name="T87" fmla="*/ 12 h 283"/>
              <a:gd name="T88" fmla="*/ 167 w 292"/>
              <a:gd name="T89" fmla="*/ 6 h 283"/>
              <a:gd name="T90" fmla="*/ 172 w 292"/>
              <a:gd name="T91" fmla="*/ 18 h 283"/>
              <a:gd name="T92" fmla="*/ 154 w 292"/>
              <a:gd name="T93" fmla="*/ 30 h 283"/>
              <a:gd name="T94" fmla="*/ 167 w 292"/>
              <a:gd name="T95" fmla="*/ 23 h 283"/>
              <a:gd name="T96" fmla="*/ 178 w 292"/>
              <a:gd name="T97" fmla="*/ 30 h 283"/>
              <a:gd name="T98" fmla="*/ 190 w 292"/>
              <a:gd name="T99" fmla="*/ 35 h 283"/>
              <a:gd name="T100" fmla="*/ 184 w 292"/>
              <a:gd name="T101" fmla="*/ 47 h 283"/>
              <a:gd name="T102" fmla="*/ 190 w 292"/>
              <a:gd name="T103" fmla="*/ 53 h 283"/>
              <a:gd name="T104" fmla="*/ 190 w 292"/>
              <a:gd name="T105" fmla="*/ 70 h 283"/>
              <a:gd name="T106" fmla="*/ 196 w 292"/>
              <a:gd name="T107" fmla="*/ 58 h 283"/>
              <a:gd name="T108" fmla="*/ 208 w 292"/>
              <a:gd name="T109" fmla="*/ 63 h 283"/>
              <a:gd name="T110" fmla="*/ 220 w 292"/>
              <a:gd name="T111" fmla="*/ 7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2" h="283">
                <a:moveTo>
                  <a:pt x="225" y="75"/>
                </a:moveTo>
                <a:lnTo>
                  <a:pt x="225" y="81"/>
                </a:lnTo>
                <a:lnTo>
                  <a:pt x="232" y="81"/>
                </a:lnTo>
                <a:lnTo>
                  <a:pt x="232" y="75"/>
                </a:lnTo>
                <a:lnTo>
                  <a:pt x="238" y="75"/>
                </a:lnTo>
                <a:lnTo>
                  <a:pt x="238" y="81"/>
                </a:lnTo>
                <a:lnTo>
                  <a:pt x="243" y="75"/>
                </a:lnTo>
                <a:lnTo>
                  <a:pt x="243" y="81"/>
                </a:lnTo>
                <a:lnTo>
                  <a:pt x="250" y="81"/>
                </a:lnTo>
                <a:lnTo>
                  <a:pt x="250" y="87"/>
                </a:lnTo>
                <a:lnTo>
                  <a:pt x="256" y="87"/>
                </a:lnTo>
                <a:lnTo>
                  <a:pt x="261" y="87"/>
                </a:lnTo>
                <a:lnTo>
                  <a:pt x="261" y="93"/>
                </a:lnTo>
                <a:lnTo>
                  <a:pt x="261" y="98"/>
                </a:lnTo>
                <a:lnTo>
                  <a:pt x="256" y="98"/>
                </a:lnTo>
                <a:lnTo>
                  <a:pt x="250" y="98"/>
                </a:lnTo>
                <a:lnTo>
                  <a:pt x="243" y="98"/>
                </a:lnTo>
                <a:lnTo>
                  <a:pt x="243" y="105"/>
                </a:lnTo>
                <a:lnTo>
                  <a:pt x="238" y="105"/>
                </a:lnTo>
                <a:lnTo>
                  <a:pt x="232" y="105"/>
                </a:lnTo>
                <a:lnTo>
                  <a:pt x="232" y="110"/>
                </a:lnTo>
                <a:lnTo>
                  <a:pt x="232" y="115"/>
                </a:lnTo>
                <a:lnTo>
                  <a:pt x="238" y="115"/>
                </a:lnTo>
                <a:lnTo>
                  <a:pt x="238" y="110"/>
                </a:lnTo>
                <a:lnTo>
                  <a:pt x="243" y="115"/>
                </a:lnTo>
                <a:lnTo>
                  <a:pt x="250" y="115"/>
                </a:lnTo>
                <a:lnTo>
                  <a:pt x="243" y="115"/>
                </a:lnTo>
                <a:lnTo>
                  <a:pt x="243" y="122"/>
                </a:lnTo>
                <a:lnTo>
                  <a:pt x="238" y="122"/>
                </a:lnTo>
                <a:lnTo>
                  <a:pt x="238" y="127"/>
                </a:lnTo>
                <a:lnTo>
                  <a:pt x="238" y="133"/>
                </a:lnTo>
                <a:lnTo>
                  <a:pt x="232" y="133"/>
                </a:lnTo>
                <a:lnTo>
                  <a:pt x="225" y="138"/>
                </a:lnTo>
                <a:lnTo>
                  <a:pt x="225" y="145"/>
                </a:lnTo>
                <a:lnTo>
                  <a:pt x="232" y="145"/>
                </a:lnTo>
                <a:lnTo>
                  <a:pt x="232" y="150"/>
                </a:lnTo>
                <a:lnTo>
                  <a:pt x="238" y="150"/>
                </a:lnTo>
                <a:lnTo>
                  <a:pt x="238" y="145"/>
                </a:lnTo>
                <a:lnTo>
                  <a:pt x="243" y="145"/>
                </a:lnTo>
                <a:lnTo>
                  <a:pt x="243" y="138"/>
                </a:lnTo>
                <a:lnTo>
                  <a:pt x="243" y="145"/>
                </a:lnTo>
                <a:lnTo>
                  <a:pt x="238" y="150"/>
                </a:lnTo>
                <a:lnTo>
                  <a:pt x="238" y="156"/>
                </a:lnTo>
                <a:lnTo>
                  <a:pt x="232" y="156"/>
                </a:lnTo>
                <a:lnTo>
                  <a:pt x="232" y="162"/>
                </a:lnTo>
                <a:lnTo>
                  <a:pt x="238" y="162"/>
                </a:lnTo>
                <a:lnTo>
                  <a:pt x="243" y="162"/>
                </a:lnTo>
                <a:lnTo>
                  <a:pt x="243" y="168"/>
                </a:lnTo>
                <a:lnTo>
                  <a:pt x="250" y="162"/>
                </a:lnTo>
                <a:lnTo>
                  <a:pt x="256" y="156"/>
                </a:lnTo>
                <a:lnTo>
                  <a:pt x="261" y="150"/>
                </a:lnTo>
                <a:lnTo>
                  <a:pt x="267" y="150"/>
                </a:lnTo>
                <a:lnTo>
                  <a:pt x="267" y="145"/>
                </a:lnTo>
                <a:lnTo>
                  <a:pt x="274" y="145"/>
                </a:lnTo>
                <a:lnTo>
                  <a:pt x="279" y="145"/>
                </a:lnTo>
                <a:lnTo>
                  <a:pt x="279" y="138"/>
                </a:lnTo>
                <a:lnTo>
                  <a:pt x="285" y="138"/>
                </a:lnTo>
                <a:lnTo>
                  <a:pt x="285" y="133"/>
                </a:lnTo>
                <a:lnTo>
                  <a:pt x="292" y="133"/>
                </a:lnTo>
                <a:lnTo>
                  <a:pt x="292" y="138"/>
                </a:lnTo>
                <a:lnTo>
                  <a:pt x="292" y="145"/>
                </a:lnTo>
                <a:lnTo>
                  <a:pt x="292" y="150"/>
                </a:lnTo>
                <a:lnTo>
                  <a:pt x="292" y="156"/>
                </a:lnTo>
                <a:lnTo>
                  <a:pt x="285" y="156"/>
                </a:lnTo>
                <a:lnTo>
                  <a:pt x="285" y="162"/>
                </a:lnTo>
                <a:lnTo>
                  <a:pt x="279" y="168"/>
                </a:lnTo>
                <a:lnTo>
                  <a:pt x="279" y="173"/>
                </a:lnTo>
                <a:lnTo>
                  <a:pt x="274" y="173"/>
                </a:lnTo>
                <a:lnTo>
                  <a:pt x="274" y="180"/>
                </a:lnTo>
                <a:lnTo>
                  <a:pt x="274" y="185"/>
                </a:lnTo>
                <a:lnTo>
                  <a:pt x="279" y="190"/>
                </a:lnTo>
                <a:lnTo>
                  <a:pt x="279" y="196"/>
                </a:lnTo>
                <a:lnTo>
                  <a:pt x="274" y="202"/>
                </a:lnTo>
                <a:lnTo>
                  <a:pt x="274" y="208"/>
                </a:lnTo>
                <a:lnTo>
                  <a:pt x="274" y="213"/>
                </a:lnTo>
                <a:lnTo>
                  <a:pt x="274" y="220"/>
                </a:lnTo>
                <a:lnTo>
                  <a:pt x="274" y="225"/>
                </a:lnTo>
                <a:lnTo>
                  <a:pt x="267" y="225"/>
                </a:lnTo>
                <a:lnTo>
                  <a:pt x="267" y="230"/>
                </a:lnTo>
                <a:lnTo>
                  <a:pt x="261" y="230"/>
                </a:lnTo>
                <a:lnTo>
                  <a:pt x="261" y="237"/>
                </a:lnTo>
                <a:lnTo>
                  <a:pt x="256" y="237"/>
                </a:lnTo>
                <a:lnTo>
                  <a:pt x="256" y="242"/>
                </a:lnTo>
                <a:lnTo>
                  <a:pt x="250" y="242"/>
                </a:lnTo>
                <a:lnTo>
                  <a:pt x="250" y="248"/>
                </a:lnTo>
                <a:lnTo>
                  <a:pt x="243" y="248"/>
                </a:lnTo>
                <a:lnTo>
                  <a:pt x="243" y="253"/>
                </a:lnTo>
                <a:lnTo>
                  <a:pt x="243" y="260"/>
                </a:lnTo>
                <a:lnTo>
                  <a:pt x="238" y="260"/>
                </a:lnTo>
                <a:lnTo>
                  <a:pt x="238" y="265"/>
                </a:lnTo>
                <a:lnTo>
                  <a:pt x="232" y="265"/>
                </a:lnTo>
                <a:lnTo>
                  <a:pt x="225" y="265"/>
                </a:lnTo>
                <a:lnTo>
                  <a:pt x="220" y="265"/>
                </a:lnTo>
                <a:lnTo>
                  <a:pt x="220" y="271"/>
                </a:lnTo>
                <a:lnTo>
                  <a:pt x="214" y="271"/>
                </a:lnTo>
                <a:lnTo>
                  <a:pt x="214" y="277"/>
                </a:lnTo>
                <a:lnTo>
                  <a:pt x="208" y="277"/>
                </a:lnTo>
                <a:lnTo>
                  <a:pt x="208" y="283"/>
                </a:lnTo>
                <a:lnTo>
                  <a:pt x="202" y="283"/>
                </a:lnTo>
                <a:lnTo>
                  <a:pt x="196" y="283"/>
                </a:lnTo>
                <a:lnTo>
                  <a:pt x="190" y="283"/>
                </a:lnTo>
                <a:lnTo>
                  <a:pt x="184" y="283"/>
                </a:lnTo>
                <a:lnTo>
                  <a:pt x="178" y="283"/>
                </a:lnTo>
                <a:lnTo>
                  <a:pt x="172" y="283"/>
                </a:lnTo>
                <a:lnTo>
                  <a:pt x="160" y="283"/>
                </a:lnTo>
                <a:lnTo>
                  <a:pt x="160" y="277"/>
                </a:lnTo>
                <a:lnTo>
                  <a:pt x="160" y="271"/>
                </a:lnTo>
                <a:lnTo>
                  <a:pt x="160" y="265"/>
                </a:lnTo>
                <a:lnTo>
                  <a:pt x="160" y="260"/>
                </a:lnTo>
                <a:lnTo>
                  <a:pt x="154" y="260"/>
                </a:lnTo>
                <a:lnTo>
                  <a:pt x="149" y="260"/>
                </a:lnTo>
                <a:lnTo>
                  <a:pt x="149" y="253"/>
                </a:lnTo>
                <a:lnTo>
                  <a:pt x="142" y="253"/>
                </a:lnTo>
                <a:lnTo>
                  <a:pt x="136" y="253"/>
                </a:lnTo>
                <a:lnTo>
                  <a:pt x="131" y="253"/>
                </a:lnTo>
                <a:lnTo>
                  <a:pt x="125" y="253"/>
                </a:lnTo>
                <a:lnTo>
                  <a:pt x="125" y="248"/>
                </a:lnTo>
                <a:lnTo>
                  <a:pt x="125" y="242"/>
                </a:lnTo>
                <a:lnTo>
                  <a:pt x="118" y="242"/>
                </a:lnTo>
                <a:lnTo>
                  <a:pt x="113" y="242"/>
                </a:lnTo>
                <a:lnTo>
                  <a:pt x="107" y="242"/>
                </a:lnTo>
                <a:lnTo>
                  <a:pt x="100" y="242"/>
                </a:lnTo>
                <a:lnTo>
                  <a:pt x="100" y="237"/>
                </a:lnTo>
                <a:lnTo>
                  <a:pt x="100" y="230"/>
                </a:lnTo>
                <a:lnTo>
                  <a:pt x="95" y="230"/>
                </a:lnTo>
                <a:lnTo>
                  <a:pt x="95" y="225"/>
                </a:lnTo>
                <a:lnTo>
                  <a:pt x="95" y="220"/>
                </a:lnTo>
                <a:lnTo>
                  <a:pt x="89" y="220"/>
                </a:lnTo>
                <a:lnTo>
                  <a:pt x="84" y="220"/>
                </a:lnTo>
                <a:lnTo>
                  <a:pt x="84" y="213"/>
                </a:lnTo>
                <a:lnTo>
                  <a:pt x="84" y="208"/>
                </a:lnTo>
                <a:lnTo>
                  <a:pt x="77" y="208"/>
                </a:lnTo>
                <a:lnTo>
                  <a:pt x="71" y="208"/>
                </a:lnTo>
                <a:lnTo>
                  <a:pt x="71" y="202"/>
                </a:lnTo>
                <a:lnTo>
                  <a:pt x="66" y="202"/>
                </a:lnTo>
                <a:lnTo>
                  <a:pt x="66" y="196"/>
                </a:lnTo>
                <a:lnTo>
                  <a:pt x="66" y="190"/>
                </a:lnTo>
                <a:lnTo>
                  <a:pt x="66" y="185"/>
                </a:lnTo>
                <a:lnTo>
                  <a:pt x="66" y="180"/>
                </a:lnTo>
                <a:lnTo>
                  <a:pt x="59" y="180"/>
                </a:lnTo>
                <a:lnTo>
                  <a:pt x="53" y="180"/>
                </a:lnTo>
                <a:lnTo>
                  <a:pt x="53" y="173"/>
                </a:lnTo>
                <a:lnTo>
                  <a:pt x="48" y="173"/>
                </a:lnTo>
                <a:lnTo>
                  <a:pt x="48" y="168"/>
                </a:lnTo>
                <a:lnTo>
                  <a:pt x="42" y="168"/>
                </a:lnTo>
                <a:lnTo>
                  <a:pt x="42" y="162"/>
                </a:lnTo>
                <a:lnTo>
                  <a:pt x="35" y="162"/>
                </a:lnTo>
                <a:lnTo>
                  <a:pt x="30" y="162"/>
                </a:lnTo>
                <a:lnTo>
                  <a:pt x="30" y="156"/>
                </a:lnTo>
                <a:lnTo>
                  <a:pt x="30" y="150"/>
                </a:lnTo>
                <a:lnTo>
                  <a:pt x="24" y="150"/>
                </a:lnTo>
                <a:lnTo>
                  <a:pt x="17" y="150"/>
                </a:lnTo>
                <a:lnTo>
                  <a:pt x="12" y="150"/>
                </a:lnTo>
                <a:lnTo>
                  <a:pt x="12" y="145"/>
                </a:lnTo>
                <a:lnTo>
                  <a:pt x="12" y="138"/>
                </a:lnTo>
                <a:lnTo>
                  <a:pt x="6" y="138"/>
                </a:lnTo>
                <a:lnTo>
                  <a:pt x="0" y="138"/>
                </a:lnTo>
                <a:lnTo>
                  <a:pt x="0" y="133"/>
                </a:lnTo>
                <a:lnTo>
                  <a:pt x="0" y="127"/>
                </a:lnTo>
                <a:lnTo>
                  <a:pt x="0" y="122"/>
                </a:lnTo>
                <a:lnTo>
                  <a:pt x="6" y="122"/>
                </a:lnTo>
                <a:lnTo>
                  <a:pt x="6" y="115"/>
                </a:lnTo>
                <a:lnTo>
                  <a:pt x="12" y="115"/>
                </a:lnTo>
                <a:lnTo>
                  <a:pt x="12" y="122"/>
                </a:lnTo>
                <a:lnTo>
                  <a:pt x="17" y="115"/>
                </a:lnTo>
                <a:lnTo>
                  <a:pt x="24" y="115"/>
                </a:lnTo>
                <a:lnTo>
                  <a:pt x="24" y="122"/>
                </a:lnTo>
                <a:lnTo>
                  <a:pt x="24" y="127"/>
                </a:lnTo>
                <a:lnTo>
                  <a:pt x="30" y="127"/>
                </a:lnTo>
                <a:lnTo>
                  <a:pt x="30" y="122"/>
                </a:lnTo>
                <a:lnTo>
                  <a:pt x="30" y="115"/>
                </a:lnTo>
                <a:lnTo>
                  <a:pt x="30" y="110"/>
                </a:lnTo>
                <a:lnTo>
                  <a:pt x="35" y="110"/>
                </a:lnTo>
                <a:lnTo>
                  <a:pt x="42" y="110"/>
                </a:lnTo>
                <a:lnTo>
                  <a:pt x="48" y="110"/>
                </a:lnTo>
                <a:lnTo>
                  <a:pt x="48" y="105"/>
                </a:lnTo>
                <a:lnTo>
                  <a:pt x="42" y="105"/>
                </a:lnTo>
                <a:lnTo>
                  <a:pt x="42" y="98"/>
                </a:lnTo>
                <a:lnTo>
                  <a:pt x="35" y="98"/>
                </a:lnTo>
                <a:lnTo>
                  <a:pt x="35" y="93"/>
                </a:lnTo>
                <a:lnTo>
                  <a:pt x="42" y="93"/>
                </a:lnTo>
                <a:lnTo>
                  <a:pt x="42" y="87"/>
                </a:lnTo>
                <a:lnTo>
                  <a:pt x="42" y="93"/>
                </a:lnTo>
                <a:lnTo>
                  <a:pt x="48" y="93"/>
                </a:lnTo>
                <a:lnTo>
                  <a:pt x="48" y="98"/>
                </a:lnTo>
                <a:lnTo>
                  <a:pt x="53" y="98"/>
                </a:lnTo>
                <a:lnTo>
                  <a:pt x="53" y="93"/>
                </a:lnTo>
                <a:lnTo>
                  <a:pt x="59" y="93"/>
                </a:lnTo>
                <a:lnTo>
                  <a:pt x="59" y="87"/>
                </a:lnTo>
                <a:lnTo>
                  <a:pt x="59" y="81"/>
                </a:lnTo>
                <a:lnTo>
                  <a:pt x="66" y="81"/>
                </a:lnTo>
                <a:lnTo>
                  <a:pt x="66" y="87"/>
                </a:lnTo>
                <a:lnTo>
                  <a:pt x="71" y="87"/>
                </a:lnTo>
                <a:lnTo>
                  <a:pt x="77" y="87"/>
                </a:lnTo>
                <a:lnTo>
                  <a:pt x="77" y="81"/>
                </a:lnTo>
                <a:lnTo>
                  <a:pt x="84" y="75"/>
                </a:lnTo>
                <a:lnTo>
                  <a:pt x="89" y="75"/>
                </a:lnTo>
                <a:lnTo>
                  <a:pt x="89" y="70"/>
                </a:lnTo>
                <a:lnTo>
                  <a:pt x="84" y="70"/>
                </a:lnTo>
                <a:lnTo>
                  <a:pt x="84" y="63"/>
                </a:lnTo>
                <a:lnTo>
                  <a:pt x="77" y="63"/>
                </a:lnTo>
                <a:lnTo>
                  <a:pt x="77" y="58"/>
                </a:lnTo>
                <a:lnTo>
                  <a:pt x="77" y="53"/>
                </a:lnTo>
                <a:lnTo>
                  <a:pt x="84" y="53"/>
                </a:lnTo>
                <a:lnTo>
                  <a:pt x="84" y="47"/>
                </a:lnTo>
                <a:lnTo>
                  <a:pt x="84" y="41"/>
                </a:lnTo>
                <a:lnTo>
                  <a:pt x="89" y="41"/>
                </a:lnTo>
                <a:lnTo>
                  <a:pt x="95" y="41"/>
                </a:lnTo>
                <a:lnTo>
                  <a:pt x="95" y="35"/>
                </a:lnTo>
                <a:lnTo>
                  <a:pt x="100" y="35"/>
                </a:lnTo>
                <a:lnTo>
                  <a:pt x="107" y="35"/>
                </a:lnTo>
                <a:lnTo>
                  <a:pt x="113" y="35"/>
                </a:lnTo>
                <a:lnTo>
                  <a:pt x="113" y="30"/>
                </a:lnTo>
                <a:lnTo>
                  <a:pt x="113" y="23"/>
                </a:lnTo>
                <a:lnTo>
                  <a:pt x="118" y="23"/>
                </a:lnTo>
                <a:lnTo>
                  <a:pt x="125" y="23"/>
                </a:lnTo>
                <a:lnTo>
                  <a:pt x="136" y="23"/>
                </a:lnTo>
                <a:lnTo>
                  <a:pt x="142" y="23"/>
                </a:lnTo>
                <a:lnTo>
                  <a:pt x="142" y="18"/>
                </a:lnTo>
                <a:lnTo>
                  <a:pt x="142" y="12"/>
                </a:lnTo>
                <a:lnTo>
                  <a:pt x="142" y="6"/>
                </a:lnTo>
                <a:lnTo>
                  <a:pt x="149" y="6"/>
                </a:lnTo>
                <a:lnTo>
                  <a:pt x="154" y="6"/>
                </a:lnTo>
                <a:lnTo>
                  <a:pt x="160" y="6"/>
                </a:lnTo>
                <a:lnTo>
                  <a:pt x="167" y="6"/>
                </a:lnTo>
                <a:lnTo>
                  <a:pt x="167" y="0"/>
                </a:lnTo>
                <a:lnTo>
                  <a:pt x="167" y="6"/>
                </a:lnTo>
                <a:lnTo>
                  <a:pt x="172" y="6"/>
                </a:lnTo>
                <a:lnTo>
                  <a:pt x="172" y="12"/>
                </a:lnTo>
                <a:lnTo>
                  <a:pt x="172" y="18"/>
                </a:lnTo>
                <a:lnTo>
                  <a:pt x="167" y="18"/>
                </a:lnTo>
                <a:lnTo>
                  <a:pt x="160" y="18"/>
                </a:lnTo>
                <a:lnTo>
                  <a:pt x="160" y="23"/>
                </a:lnTo>
                <a:lnTo>
                  <a:pt x="154" y="23"/>
                </a:lnTo>
                <a:lnTo>
                  <a:pt x="154" y="30"/>
                </a:lnTo>
                <a:lnTo>
                  <a:pt x="154" y="23"/>
                </a:lnTo>
                <a:lnTo>
                  <a:pt x="154" y="30"/>
                </a:lnTo>
                <a:lnTo>
                  <a:pt x="160" y="30"/>
                </a:lnTo>
                <a:lnTo>
                  <a:pt x="160" y="23"/>
                </a:lnTo>
                <a:lnTo>
                  <a:pt x="167" y="23"/>
                </a:lnTo>
                <a:lnTo>
                  <a:pt x="167" y="30"/>
                </a:lnTo>
                <a:lnTo>
                  <a:pt x="172" y="30"/>
                </a:lnTo>
                <a:lnTo>
                  <a:pt x="172" y="23"/>
                </a:lnTo>
                <a:lnTo>
                  <a:pt x="178" y="23"/>
                </a:lnTo>
                <a:lnTo>
                  <a:pt x="178" y="30"/>
                </a:lnTo>
                <a:lnTo>
                  <a:pt x="184" y="30"/>
                </a:lnTo>
                <a:lnTo>
                  <a:pt x="184" y="23"/>
                </a:lnTo>
                <a:lnTo>
                  <a:pt x="184" y="30"/>
                </a:lnTo>
                <a:lnTo>
                  <a:pt x="190" y="30"/>
                </a:lnTo>
                <a:lnTo>
                  <a:pt x="190" y="35"/>
                </a:lnTo>
                <a:lnTo>
                  <a:pt x="196" y="35"/>
                </a:lnTo>
                <a:lnTo>
                  <a:pt x="196" y="41"/>
                </a:lnTo>
                <a:lnTo>
                  <a:pt x="190" y="41"/>
                </a:lnTo>
                <a:lnTo>
                  <a:pt x="184" y="41"/>
                </a:lnTo>
                <a:lnTo>
                  <a:pt x="184" y="47"/>
                </a:lnTo>
                <a:lnTo>
                  <a:pt x="184" y="53"/>
                </a:lnTo>
                <a:lnTo>
                  <a:pt x="184" y="47"/>
                </a:lnTo>
                <a:lnTo>
                  <a:pt x="190" y="47"/>
                </a:lnTo>
                <a:lnTo>
                  <a:pt x="184" y="53"/>
                </a:lnTo>
                <a:lnTo>
                  <a:pt x="190" y="53"/>
                </a:lnTo>
                <a:lnTo>
                  <a:pt x="190" y="58"/>
                </a:lnTo>
                <a:lnTo>
                  <a:pt x="196" y="58"/>
                </a:lnTo>
                <a:lnTo>
                  <a:pt x="196" y="63"/>
                </a:lnTo>
                <a:lnTo>
                  <a:pt x="190" y="63"/>
                </a:lnTo>
                <a:lnTo>
                  <a:pt x="190" y="70"/>
                </a:lnTo>
                <a:lnTo>
                  <a:pt x="190" y="63"/>
                </a:lnTo>
                <a:lnTo>
                  <a:pt x="196" y="63"/>
                </a:lnTo>
                <a:lnTo>
                  <a:pt x="202" y="63"/>
                </a:lnTo>
                <a:lnTo>
                  <a:pt x="196" y="63"/>
                </a:lnTo>
                <a:lnTo>
                  <a:pt x="196" y="58"/>
                </a:lnTo>
                <a:lnTo>
                  <a:pt x="202" y="58"/>
                </a:lnTo>
                <a:lnTo>
                  <a:pt x="202" y="63"/>
                </a:lnTo>
                <a:lnTo>
                  <a:pt x="202" y="58"/>
                </a:lnTo>
                <a:lnTo>
                  <a:pt x="208" y="58"/>
                </a:lnTo>
                <a:lnTo>
                  <a:pt x="208" y="63"/>
                </a:lnTo>
                <a:lnTo>
                  <a:pt x="214" y="63"/>
                </a:lnTo>
                <a:lnTo>
                  <a:pt x="214" y="70"/>
                </a:lnTo>
                <a:lnTo>
                  <a:pt x="214" y="63"/>
                </a:lnTo>
                <a:lnTo>
                  <a:pt x="220" y="63"/>
                </a:lnTo>
                <a:lnTo>
                  <a:pt x="220" y="70"/>
                </a:lnTo>
                <a:lnTo>
                  <a:pt x="220" y="75"/>
                </a:lnTo>
                <a:lnTo>
                  <a:pt x="225" y="75"/>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42" name="Freeform 34">
            <a:extLst>
              <a:ext uri="{FF2B5EF4-FFF2-40B4-BE49-F238E27FC236}">
                <a16:creationId xmlns:a16="http://schemas.microsoft.com/office/drawing/2014/main" id="{3CB06192-C101-4BB8-A0FE-38AEED0CA9DF}"/>
              </a:ext>
            </a:extLst>
          </p:cNvPr>
          <p:cNvSpPr>
            <a:spLocks/>
          </p:cNvSpPr>
          <p:nvPr/>
        </p:nvSpPr>
        <p:spPr bwMode="auto">
          <a:xfrm>
            <a:off x="5786438" y="2738438"/>
            <a:ext cx="463550" cy="449263"/>
          </a:xfrm>
          <a:custGeom>
            <a:avLst/>
            <a:gdLst>
              <a:gd name="T0" fmla="*/ 238 w 292"/>
              <a:gd name="T1" fmla="*/ 75 h 283"/>
              <a:gd name="T2" fmla="*/ 250 w 292"/>
              <a:gd name="T3" fmla="*/ 87 h 283"/>
              <a:gd name="T4" fmla="*/ 256 w 292"/>
              <a:gd name="T5" fmla="*/ 98 h 283"/>
              <a:gd name="T6" fmla="*/ 232 w 292"/>
              <a:gd name="T7" fmla="*/ 105 h 283"/>
              <a:gd name="T8" fmla="*/ 243 w 292"/>
              <a:gd name="T9" fmla="*/ 115 h 283"/>
              <a:gd name="T10" fmla="*/ 238 w 292"/>
              <a:gd name="T11" fmla="*/ 127 h 283"/>
              <a:gd name="T12" fmla="*/ 232 w 292"/>
              <a:gd name="T13" fmla="*/ 145 h 283"/>
              <a:gd name="T14" fmla="*/ 243 w 292"/>
              <a:gd name="T15" fmla="*/ 138 h 283"/>
              <a:gd name="T16" fmla="*/ 232 w 292"/>
              <a:gd name="T17" fmla="*/ 162 h 283"/>
              <a:gd name="T18" fmla="*/ 256 w 292"/>
              <a:gd name="T19" fmla="*/ 156 h 283"/>
              <a:gd name="T20" fmla="*/ 279 w 292"/>
              <a:gd name="T21" fmla="*/ 145 h 283"/>
              <a:gd name="T22" fmla="*/ 292 w 292"/>
              <a:gd name="T23" fmla="*/ 138 h 283"/>
              <a:gd name="T24" fmla="*/ 285 w 292"/>
              <a:gd name="T25" fmla="*/ 162 h 283"/>
              <a:gd name="T26" fmla="*/ 274 w 292"/>
              <a:gd name="T27" fmla="*/ 185 h 283"/>
              <a:gd name="T28" fmla="*/ 274 w 292"/>
              <a:gd name="T29" fmla="*/ 213 h 283"/>
              <a:gd name="T30" fmla="*/ 261 w 292"/>
              <a:gd name="T31" fmla="*/ 230 h 283"/>
              <a:gd name="T32" fmla="*/ 250 w 292"/>
              <a:gd name="T33" fmla="*/ 248 h 283"/>
              <a:gd name="T34" fmla="*/ 238 w 292"/>
              <a:gd name="T35" fmla="*/ 265 h 283"/>
              <a:gd name="T36" fmla="*/ 214 w 292"/>
              <a:gd name="T37" fmla="*/ 271 h 283"/>
              <a:gd name="T38" fmla="*/ 196 w 292"/>
              <a:gd name="T39" fmla="*/ 283 h 283"/>
              <a:gd name="T40" fmla="*/ 160 w 292"/>
              <a:gd name="T41" fmla="*/ 283 h 283"/>
              <a:gd name="T42" fmla="*/ 154 w 292"/>
              <a:gd name="T43" fmla="*/ 260 h 283"/>
              <a:gd name="T44" fmla="*/ 131 w 292"/>
              <a:gd name="T45" fmla="*/ 253 h 283"/>
              <a:gd name="T46" fmla="*/ 113 w 292"/>
              <a:gd name="T47" fmla="*/ 242 h 283"/>
              <a:gd name="T48" fmla="*/ 95 w 292"/>
              <a:gd name="T49" fmla="*/ 230 h 283"/>
              <a:gd name="T50" fmla="*/ 84 w 292"/>
              <a:gd name="T51" fmla="*/ 213 h 283"/>
              <a:gd name="T52" fmla="*/ 66 w 292"/>
              <a:gd name="T53" fmla="*/ 202 h 283"/>
              <a:gd name="T54" fmla="*/ 59 w 292"/>
              <a:gd name="T55" fmla="*/ 180 h 283"/>
              <a:gd name="T56" fmla="*/ 42 w 292"/>
              <a:gd name="T57" fmla="*/ 168 h 283"/>
              <a:gd name="T58" fmla="*/ 30 w 292"/>
              <a:gd name="T59" fmla="*/ 150 h 283"/>
              <a:gd name="T60" fmla="*/ 12 w 292"/>
              <a:gd name="T61" fmla="*/ 138 h 283"/>
              <a:gd name="T62" fmla="*/ 0 w 292"/>
              <a:gd name="T63" fmla="*/ 122 h 283"/>
              <a:gd name="T64" fmla="*/ 17 w 292"/>
              <a:gd name="T65" fmla="*/ 115 h 283"/>
              <a:gd name="T66" fmla="*/ 30 w 292"/>
              <a:gd name="T67" fmla="*/ 122 h 283"/>
              <a:gd name="T68" fmla="*/ 48 w 292"/>
              <a:gd name="T69" fmla="*/ 110 h 283"/>
              <a:gd name="T70" fmla="*/ 35 w 292"/>
              <a:gd name="T71" fmla="*/ 93 h 283"/>
              <a:gd name="T72" fmla="*/ 48 w 292"/>
              <a:gd name="T73" fmla="*/ 98 h 283"/>
              <a:gd name="T74" fmla="*/ 59 w 292"/>
              <a:gd name="T75" fmla="*/ 81 h 283"/>
              <a:gd name="T76" fmla="*/ 77 w 292"/>
              <a:gd name="T77" fmla="*/ 81 h 283"/>
              <a:gd name="T78" fmla="*/ 84 w 292"/>
              <a:gd name="T79" fmla="*/ 63 h 283"/>
              <a:gd name="T80" fmla="*/ 84 w 292"/>
              <a:gd name="T81" fmla="*/ 47 h 283"/>
              <a:gd name="T82" fmla="*/ 100 w 292"/>
              <a:gd name="T83" fmla="*/ 35 h 283"/>
              <a:gd name="T84" fmla="*/ 118 w 292"/>
              <a:gd name="T85" fmla="*/ 23 h 283"/>
              <a:gd name="T86" fmla="*/ 142 w 292"/>
              <a:gd name="T87" fmla="*/ 12 h 283"/>
              <a:gd name="T88" fmla="*/ 167 w 292"/>
              <a:gd name="T89" fmla="*/ 6 h 283"/>
              <a:gd name="T90" fmla="*/ 172 w 292"/>
              <a:gd name="T91" fmla="*/ 18 h 283"/>
              <a:gd name="T92" fmla="*/ 154 w 292"/>
              <a:gd name="T93" fmla="*/ 30 h 283"/>
              <a:gd name="T94" fmla="*/ 167 w 292"/>
              <a:gd name="T95" fmla="*/ 23 h 283"/>
              <a:gd name="T96" fmla="*/ 178 w 292"/>
              <a:gd name="T97" fmla="*/ 30 h 283"/>
              <a:gd name="T98" fmla="*/ 190 w 292"/>
              <a:gd name="T99" fmla="*/ 35 h 283"/>
              <a:gd name="T100" fmla="*/ 184 w 292"/>
              <a:gd name="T101" fmla="*/ 47 h 283"/>
              <a:gd name="T102" fmla="*/ 190 w 292"/>
              <a:gd name="T103" fmla="*/ 53 h 283"/>
              <a:gd name="T104" fmla="*/ 190 w 292"/>
              <a:gd name="T105" fmla="*/ 70 h 283"/>
              <a:gd name="T106" fmla="*/ 196 w 292"/>
              <a:gd name="T107" fmla="*/ 58 h 283"/>
              <a:gd name="T108" fmla="*/ 208 w 292"/>
              <a:gd name="T109" fmla="*/ 63 h 283"/>
              <a:gd name="T110" fmla="*/ 220 w 292"/>
              <a:gd name="T111" fmla="*/ 7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2" h="283">
                <a:moveTo>
                  <a:pt x="225" y="75"/>
                </a:moveTo>
                <a:lnTo>
                  <a:pt x="225" y="81"/>
                </a:lnTo>
                <a:lnTo>
                  <a:pt x="232" y="81"/>
                </a:lnTo>
                <a:lnTo>
                  <a:pt x="232" y="75"/>
                </a:lnTo>
                <a:lnTo>
                  <a:pt x="238" y="75"/>
                </a:lnTo>
                <a:lnTo>
                  <a:pt x="238" y="81"/>
                </a:lnTo>
                <a:lnTo>
                  <a:pt x="243" y="75"/>
                </a:lnTo>
                <a:lnTo>
                  <a:pt x="243" y="81"/>
                </a:lnTo>
                <a:lnTo>
                  <a:pt x="250" y="81"/>
                </a:lnTo>
                <a:lnTo>
                  <a:pt x="250" y="87"/>
                </a:lnTo>
                <a:lnTo>
                  <a:pt x="256" y="87"/>
                </a:lnTo>
                <a:lnTo>
                  <a:pt x="261" y="87"/>
                </a:lnTo>
                <a:lnTo>
                  <a:pt x="261" y="93"/>
                </a:lnTo>
                <a:lnTo>
                  <a:pt x="261" y="98"/>
                </a:lnTo>
                <a:lnTo>
                  <a:pt x="256" y="98"/>
                </a:lnTo>
                <a:lnTo>
                  <a:pt x="250" y="98"/>
                </a:lnTo>
                <a:lnTo>
                  <a:pt x="243" y="98"/>
                </a:lnTo>
                <a:lnTo>
                  <a:pt x="243" y="105"/>
                </a:lnTo>
                <a:lnTo>
                  <a:pt x="238" y="105"/>
                </a:lnTo>
                <a:lnTo>
                  <a:pt x="232" y="105"/>
                </a:lnTo>
                <a:lnTo>
                  <a:pt x="232" y="110"/>
                </a:lnTo>
                <a:lnTo>
                  <a:pt x="232" y="115"/>
                </a:lnTo>
                <a:lnTo>
                  <a:pt x="238" y="115"/>
                </a:lnTo>
                <a:lnTo>
                  <a:pt x="238" y="110"/>
                </a:lnTo>
                <a:lnTo>
                  <a:pt x="243" y="115"/>
                </a:lnTo>
                <a:lnTo>
                  <a:pt x="250" y="115"/>
                </a:lnTo>
                <a:lnTo>
                  <a:pt x="243" y="115"/>
                </a:lnTo>
                <a:lnTo>
                  <a:pt x="243" y="122"/>
                </a:lnTo>
                <a:lnTo>
                  <a:pt x="238" y="122"/>
                </a:lnTo>
                <a:lnTo>
                  <a:pt x="238" y="127"/>
                </a:lnTo>
                <a:lnTo>
                  <a:pt x="238" y="133"/>
                </a:lnTo>
                <a:lnTo>
                  <a:pt x="232" y="133"/>
                </a:lnTo>
                <a:lnTo>
                  <a:pt x="225" y="138"/>
                </a:lnTo>
                <a:lnTo>
                  <a:pt x="225" y="145"/>
                </a:lnTo>
                <a:lnTo>
                  <a:pt x="232" y="145"/>
                </a:lnTo>
                <a:lnTo>
                  <a:pt x="232" y="150"/>
                </a:lnTo>
                <a:lnTo>
                  <a:pt x="238" y="150"/>
                </a:lnTo>
                <a:lnTo>
                  <a:pt x="238" y="145"/>
                </a:lnTo>
                <a:lnTo>
                  <a:pt x="243" y="145"/>
                </a:lnTo>
                <a:lnTo>
                  <a:pt x="243" y="138"/>
                </a:lnTo>
                <a:lnTo>
                  <a:pt x="243" y="145"/>
                </a:lnTo>
                <a:lnTo>
                  <a:pt x="238" y="150"/>
                </a:lnTo>
                <a:lnTo>
                  <a:pt x="238" y="156"/>
                </a:lnTo>
                <a:lnTo>
                  <a:pt x="232" y="156"/>
                </a:lnTo>
                <a:lnTo>
                  <a:pt x="232" y="162"/>
                </a:lnTo>
                <a:lnTo>
                  <a:pt x="238" y="162"/>
                </a:lnTo>
                <a:lnTo>
                  <a:pt x="243" y="162"/>
                </a:lnTo>
                <a:lnTo>
                  <a:pt x="243" y="168"/>
                </a:lnTo>
                <a:lnTo>
                  <a:pt x="250" y="162"/>
                </a:lnTo>
                <a:lnTo>
                  <a:pt x="256" y="156"/>
                </a:lnTo>
                <a:lnTo>
                  <a:pt x="261" y="150"/>
                </a:lnTo>
                <a:lnTo>
                  <a:pt x="267" y="150"/>
                </a:lnTo>
                <a:lnTo>
                  <a:pt x="267" y="145"/>
                </a:lnTo>
                <a:lnTo>
                  <a:pt x="274" y="145"/>
                </a:lnTo>
                <a:lnTo>
                  <a:pt x="279" y="145"/>
                </a:lnTo>
                <a:lnTo>
                  <a:pt x="279" y="138"/>
                </a:lnTo>
                <a:lnTo>
                  <a:pt x="285" y="138"/>
                </a:lnTo>
                <a:lnTo>
                  <a:pt x="285" y="133"/>
                </a:lnTo>
                <a:lnTo>
                  <a:pt x="292" y="133"/>
                </a:lnTo>
                <a:lnTo>
                  <a:pt x="292" y="138"/>
                </a:lnTo>
                <a:lnTo>
                  <a:pt x="292" y="145"/>
                </a:lnTo>
                <a:lnTo>
                  <a:pt x="292" y="150"/>
                </a:lnTo>
                <a:lnTo>
                  <a:pt x="292" y="156"/>
                </a:lnTo>
                <a:lnTo>
                  <a:pt x="285" y="156"/>
                </a:lnTo>
                <a:lnTo>
                  <a:pt x="285" y="162"/>
                </a:lnTo>
                <a:lnTo>
                  <a:pt x="279" y="168"/>
                </a:lnTo>
                <a:lnTo>
                  <a:pt x="279" y="173"/>
                </a:lnTo>
                <a:lnTo>
                  <a:pt x="274" y="173"/>
                </a:lnTo>
                <a:lnTo>
                  <a:pt x="274" y="180"/>
                </a:lnTo>
                <a:lnTo>
                  <a:pt x="274" y="185"/>
                </a:lnTo>
                <a:lnTo>
                  <a:pt x="279" y="190"/>
                </a:lnTo>
                <a:lnTo>
                  <a:pt x="279" y="196"/>
                </a:lnTo>
                <a:lnTo>
                  <a:pt x="274" y="202"/>
                </a:lnTo>
                <a:lnTo>
                  <a:pt x="274" y="208"/>
                </a:lnTo>
                <a:lnTo>
                  <a:pt x="274" y="213"/>
                </a:lnTo>
                <a:lnTo>
                  <a:pt x="274" y="220"/>
                </a:lnTo>
                <a:lnTo>
                  <a:pt x="274" y="225"/>
                </a:lnTo>
                <a:lnTo>
                  <a:pt x="267" y="225"/>
                </a:lnTo>
                <a:lnTo>
                  <a:pt x="267" y="230"/>
                </a:lnTo>
                <a:lnTo>
                  <a:pt x="261" y="230"/>
                </a:lnTo>
                <a:lnTo>
                  <a:pt x="261" y="237"/>
                </a:lnTo>
                <a:lnTo>
                  <a:pt x="256" y="237"/>
                </a:lnTo>
                <a:lnTo>
                  <a:pt x="256" y="242"/>
                </a:lnTo>
                <a:lnTo>
                  <a:pt x="250" y="242"/>
                </a:lnTo>
                <a:lnTo>
                  <a:pt x="250" y="248"/>
                </a:lnTo>
                <a:lnTo>
                  <a:pt x="243" y="248"/>
                </a:lnTo>
                <a:lnTo>
                  <a:pt x="243" y="253"/>
                </a:lnTo>
                <a:lnTo>
                  <a:pt x="243" y="260"/>
                </a:lnTo>
                <a:lnTo>
                  <a:pt x="238" y="260"/>
                </a:lnTo>
                <a:lnTo>
                  <a:pt x="238" y="265"/>
                </a:lnTo>
                <a:lnTo>
                  <a:pt x="232" y="265"/>
                </a:lnTo>
                <a:lnTo>
                  <a:pt x="225" y="265"/>
                </a:lnTo>
                <a:lnTo>
                  <a:pt x="220" y="265"/>
                </a:lnTo>
                <a:lnTo>
                  <a:pt x="220" y="271"/>
                </a:lnTo>
                <a:lnTo>
                  <a:pt x="214" y="271"/>
                </a:lnTo>
                <a:lnTo>
                  <a:pt x="214" y="277"/>
                </a:lnTo>
                <a:lnTo>
                  <a:pt x="208" y="277"/>
                </a:lnTo>
                <a:lnTo>
                  <a:pt x="208" y="283"/>
                </a:lnTo>
                <a:lnTo>
                  <a:pt x="202" y="283"/>
                </a:lnTo>
                <a:lnTo>
                  <a:pt x="196" y="283"/>
                </a:lnTo>
                <a:lnTo>
                  <a:pt x="190" y="283"/>
                </a:lnTo>
                <a:lnTo>
                  <a:pt x="184" y="283"/>
                </a:lnTo>
                <a:lnTo>
                  <a:pt x="178" y="283"/>
                </a:lnTo>
                <a:lnTo>
                  <a:pt x="172" y="283"/>
                </a:lnTo>
                <a:lnTo>
                  <a:pt x="160" y="283"/>
                </a:lnTo>
                <a:lnTo>
                  <a:pt x="160" y="277"/>
                </a:lnTo>
                <a:lnTo>
                  <a:pt x="160" y="271"/>
                </a:lnTo>
                <a:lnTo>
                  <a:pt x="160" y="265"/>
                </a:lnTo>
                <a:lnTo>
                  <a:pt x="160" y="260"/>
                </a:lnTo>
                <a:lnTo>
                  <a:pt x="154" y="260"/>
                </a:lnTo>
                <a:lnTo>
                  <a:pt x="149" y="260"/>
                </a:lnTo>
                <a:lnTo>
                  <a:pt x="149" y="253"/>
                </a:lnTo>
                <a:lnTo>
                  <a:pt x="142" y="253"/>
                </a:lnTo>
                <a:lnTo>
                  <a:pt x="136" y="253"/>
                </a:lnTo>
                <a:lnTo>
                  <a:pt x="131" y="253"/>
                </a:lnTo>
                <a:lnTo>
                  <a:pt x="125" y="253"/>
                </a:lnTo>
                <a:lnTo>
                  <a:pt x="125" y="248"/>
                </a:lnTo>
                <a:lnTo>
                  <a:pt x="125" y="242"/>
                </a:lnTo>
                <a:lnTo>
                  <a:pt x="118" y="242"/>
                </a:lnTo>
                <a:lnTo>
                  <a:pt x="113" y="242"/>
                </a:lnTo>
                <a:lnTo>
                  <a:pt x="107" y="242"/>
                </a:lnTo>
                <a:lnTo>
                  <a:pt x="100" y="242"/>
                </a:lnTo>
                <a:lnTo>
                  <a:pt x="100" y="237"/>
                </a:lnTo>
                <a:lnTo>
                  <a:pt x="100" y="230"/>
                </a:lnTo>
                <a:lnTo>
                  <a:pt x="95" y="230"/>
                </a:lnTo>
                <a:lnTo>
                  <a:pt x="95" y="225"/>
                </a:lnTo>
                <a:lnTo>
                  <a:pt x="95" y="220"/>
                </a:lnTo>
                <a:lnTo>
                  <a:pt x="89" y="220"/>
                </a:lnTo>
                <a:lnTo>
                  <a:pt x="84" y="220"/>
                </a:lnTo>
                <a:lnTo>
                  <a:pt x="84" y="213"/>
                </a:lnTo>
                <a:lnTo>
                  <a:pt x="84" y="208"/>
                </a:lnTo>
                <a:lnTo>
                  <a:pt x="77" y="208"/>
                </a:lnTo>
                <a:lnTo>
                  <a:pt x="71" y="208"/>
                </a:lnTo>
                <a:lnTo>
                  <a:pt x="71" y="202"/>
                </a:lnTo>
                <a:lnTo>
                  <a:pt x="66" y="202"/>
                </a:lnTo>
                <a:lnTo>
                  <a:pt x="66" y="196"/>
                </a:lnTo>
                <a:lnTo>
                  <a:pt x="66" y="190"/>
                </a:lnTo>
                <a:lnTo>
                  <a:pt x="66" y="185"/>
                </a:lnTo>
                <a:lnTo>
                  <a:pt x="66" y="180"/>
                </a:lnTo>
                <a:lnTo>
                  <a:pt x="59" y="180"/>
                </a:lnTo>
                <a:lnTo>
                  <a:pt x="53" y="180"/>
                </a:lnTo>
                <a:lnTo>
                  <a:pt x="53" y="173"/>
                </a:lnTo>
                <a:lnTo>
                  <a:pt x="48" y="173"/>
                </a:lnTo>
                <a:lnTo>
                  <a:pt x="48" y="168"/>
                </a:lnTo>
                <a:lnTo>
                  <a:pt x="42" y="168"/>
                </a:lnTo>
                <a:lnTo>
                  <a:pt x="42" y="162"/>
                </a:lnTo>
                <a:lnTo>
                  <a:pt x="35" y="162"/>
                </a:lnTo>
                <a:lnTo>
                  <a:pt x="30" y="162"/>
                </a:lnTo>
                <a:lnTo>
                  <a:pt x="30" y="156"/>
                </a:lnTo>
                <a:lnTo>
                  <a:pt x="30" y="150"/>
                </a:lnTo>
                <a:lnTo>
                  <a:pt x="24" y="150"/>
                </a:lnTo>
                <a:lnTo>
                  <a:pt x="17" y="150"/>
                </a:lnTo>
                <a:lnTo>
                  <a:pt x="12" y="150"/>
                </a:lnTo>
                <a:lnTo>
                  <a:pt x="12" y="145"/>
                </a:lnTo>
                <a:lnTo>
                  <a:pt x="12" y="138"/>
                </a:lnTo>
                <a:lnTo>
                  <a:pt x="6" y="138"/>
                </a:lnTo>
                <a:lnTo>
                  <a:pt x="0" y="138"/>
                </a:lnTo>
                <a:lnTo>
                  <a:pt x="0" y="133"/>
                </a:lnTo>
                <a:lnTo>
                  <a:pt x="0" y="127"/>
                </a:lnTo>
                <a:lnTo>
                  <a:pt x="0" y="122"/>
                </a:lnTo>
                <a:lnTo>
                  <a:pt x="6" y="122"/>
                </a:lnTo>
                <a:lnTo>
                  <a:pt x="6" y="115"/>
                </a:lnTo>
                <a:lnTo>
                  <a:pt x="12" y="115"/>
                </a:lnTo>
                <a:lnTo>
                  <a:pt x="12" y="122"/>
                </a:lnTo>
                <a:lnTo>
                  <a:pt x="17" y="115"/>
                </a:lnTo>
                <a:lnTo>
                  <a:pt x="24" y="115"/>
                </a:lnTo>
                <a:lnTo>
                  <a:pt x="24" y="122"/>
                </a:lnTo>
                <a:lnTo>
                  <a:pt x="24" y="127"/>
                </a:lnTo>
                <a:lnTo>
                  <a:pt x="30" y="127"/>
                </a:lnTo>
                <a:lnTo>
                  <a:pt x="30" y="122"/>
                </a:lnTo>
                <a:lnTo>
                  <a:pt x="30" y="115"/>
                </a:lnTo>
                <a:lnTo>
                  <a:pt x="30" y="110"/>
                </a:lnTo>
                <a:lnTo>
                  <a:pt x="35" y="110"/>
                </a:lnTo>
                <a:lnTo>
                  <a:pt x="42" y="110"/>
                </a:lnTo>
                <a:lnTo>
                  <a:pt x="48" y="110"/>
                </a:lnTo>
                <a:lnTo>
                  <a:pt x="48" y="105"/>
                </a:lnTo>
                <a:lnTo>
                  <a:pt x="42" y="105"/>
                </a:lnTo>
                <a:lnTo>
                  <a:pt x="42" y="98"/>
                </a:lnTo>
                <a:lnTo>
                  <a:pt x="35" y="98"/>
                </a:lnTo>
                <a:lnTo>
                  <a:pt x="35" y="93"/>
                </a:lnTo>
                <a:lnTo>
                  <a:pt x="42" y="93"/>
                </a:lnTo>
                <a:lnTo>
                  <a:pt x="42" y="87"/>
                </a:lnTo>
                <a:lnTo>
                  <a:pt x="42" y="93"/>
                </a:lnTo>
                <a:lnTo>
                  <a:pt x="48" y="93"/>
                </a:lnTo>
                <a:lnTo>
                  <a:pt x="48" y="98"/>
                </a:lnTo>
                <a:lnTo>
                  <a:pt x="53" y="98"/>
                </a:lnTo>
                <a:lnTo>
                  <a:pt x="53" y="93"/>
                </a:lnTo>
                <a:lnTo>
                  <a:pt x="59" y="93"/>
                </a:lnTo>
                <a:lnTo>
                  <a:pt x="59" y="87"/>
                </a:lnTo>
                <a:lnTo>
                  <a:pt x="59" y="81"/>
                </a:lnTo>
                <a:lnTo>
                  <a:pt x="66" y="81"/>
                </a:lnTo>
                <a:lnTo>
                  <a:pt x="66" y="87"/>
                </a:lnTo>
                <a:lnTo>
                  <a:pt x="71" y="87"/>
                </a:lnTo>
                <a:lnTo>
                  <a:pt x="77" y="87"/>
                </a:lnTo>
                <a:lnTo>
                  <a:pt x="77" y="81"/>
                </a:lnTo>
                <a:lnTo>
                  <a:pt x="84" y="75"/>
                </a:lnTo>
                <a:lnTo>
                  <a:pt x="89" y="75"/>
                </a:lnTo>
                <a:lnTo>
                  <a:pt x="89" y="70"/>
                </a:lnTo>
                <a:lnTo>
                  <a:pt x="84" y="70"/>
                </a:lnTo>
                <a:lnTo>
                  <a:pt x="84" y="63"/>
                </a:lnTo>
                <a:lnTo>
                  <a:pt x="77" y="63"/>
                </a:lnTo>
                <a:lnTo>
                  <a:pt x="77" y="58"/>
                </a:lnTo>
                <a:lnTo>
                  <a:pt x="77" y="53"/>
                </a:lnTo>
                <a:lnTo>
                  <a:pt x="84" y="53"/>
                </a:lnTo>
                <a:lnTo>
                  <a:pt x="84" y="47"/>
                </a:lnTo>
                <a:lnTo>
                  <a:pt x="84" y="41"/>
                </a:lnTo>
                <a:lnTo>
                  <a:pt x="89" y="41"/>
                </a:lnTo>
                <a:lnTo>
                  <a:pt x="95" y="41"/>
                </a:lnTo>
                <a:lnTo>
                  <a:pt x="95" y="35"/>
                </a:lnTo>
                <a:lnTo>
                  <a:pt x="100" y="35"/>
                </a:lnTo>
                <a:lnTo>
                  <a:pt x="107" y="35"/>
                </a:lnTo>
                <a:lnTo>
                  <a:pt x="113" y="35"/>
                </a:lnTo>
                <a:lnTo>
                  <a:pt x="113" y="30"/>
                </a:lnTo>
                <a:lnTo>
                  <a:pt x="113" y="23"/>
                </a:lnTo>
                <a:lnTo>
                  <a:pt x="118" y="23"/>
                </a:lnTo>
                <a:lnTo>
                  <a:pt x="125" y="23"/>
                </a:lnTo>
                <a:lnTo>
                  <a:pt x="136" y="23"/>
                </a:lnTo>
                <a:lnTo>
                  <a:pt x="142" y="23"/>
                </a:lnTo>
                <a:lnTo>
                  <a:pt x="142" y="18"/>
                </a:lnTo>
                <a:lnTo>
                  <a:pt x="142" y="12"/>
                </a:lnTo>
                <a:lnTo>
                  <a:pt x="142" y="6"/>
                </a:lnTo>
                <a:lnTo>
                  <a:pt x="149" y="6"/>
                </a:lnTo>
                <a:lnTo>
                  <a:pt x="154" y="6"/>
                </a:lnTo>
                <a:lnTo>
                  <a:pt x="160" y="6"/>
                </a:lnTo>
                <a:lnTo>
                  <a:pt x="167" y="6"/>
                </a:lnTo>
                <a:lnTo>
                  <a:pt x="167" y="0"/>
                </a:lnTo>
                <a:lnTo>
                  <a:pt x="167" y="6"/>
                </a:lnTo>
                <a:lnTo>
                  <a:pt x="172" y="6"/>
                </a:lnTo>
                <a:lnTo>
                  <a:pt x="172" y="12"/>
                </a:lnTo>
                <a:lnTo>
                  <a:pt x="172" y="18"/>
                </a:lnTo>
                <a:lnTo>
                  <a:pt x="167" y="18"/>
                </a:lnTo>
                <a:lnTo>
                  <a:pt x="160" y="18"/>
                </a:lnTo>
                <a:lnTo>
                  <a:pt x="160" y="23"/>
                </a:lnTo>
                <a:lnTo>
                  <a:pt x="154" y="23"/>
                </a:lnTo>
                <a:lnTo>
                  <a:pt x="154" y="30"/>
                </a:lnTo>
                <a:lnTo>
                  <a:pt x="154" y="23"/>
                </a:lnTo>
                <a:lnTo>
                  <a:pt x="154" y="30"/>
                </a:lnTo>
                <a:lnTo>
                  <a:pt x="160" y="30"/>
                </a:lnTo>
                <a:lnTo>
                  <a:pt x="160" y="23"/>
                </a:lnTo>
                <a:lnTo>
                  <a:pt x="167" y="23"/>
                </a:lnTo>
                <a:lnTo>
                  <a:pt x="167" y="30"/>
                </a:lnTo>
                <a:lnTo>
                  <a:pt x="172" y="30"/>
                </a:lnTo>
                <a:lnTo>
                  <a:pt x="172" y="23"/>
                </a:lnTo>
                <a:lnTo>
                  <a:pt x="178" y="23"/>
                </a:lnTo>
                <a:lnTo>
                  <a:pt x="178" y="30"/>
                </a:lnTo>
                <a:lnTo>
                  <a:pt x="184" y="30"/>
                </a:lnTo>
                <a:lnTo>
                  <a:pt x="184" y="23"/>
                </a:lnTo>
                <a:lnTo>
                  <a:pt x="184" y="30"/>
                </a:lnTo>
                <a:lnTo>
                  <a:pt x="190" y="30"/>
                </a:lnTo>
                <a:lnTo>
                  <a:pt x="190" y="35"/>
                </a:lnTo>
                <a:lnTo>
                  <a:pt x="196" y="35"/>
                </a:lnTo>
                <a:lnTo>
                  <a:pt x="196" y="41"/>
                </a:lnTo>
                <a:lnTo>
                  <a:pt x="190" y="41"/>
                </a:lnTo>
                <a:lnTo>
                  <a:pt x="184" y="41"/>
                </a:lnTo>
                <a:lnTo>
                  <a:pt x="184" y="47"/>
                </a:lnTo>
                <a:lnTo>
                  <a:pt x="184" y="53"/>
                </a:lnTo>
                <a:lnTo>
                  <a:pt x="184" y="47"/>
                </a:lnTo>
                <a:lnTo>
                  <a:pt x="190" y="47"/>
                </a:lnTo>
                <a:lnTo>
                  <a:pt x="184" y="53"/>
                </a:lnTo>
                <a:lnTo>
                  <a:pt x="190" y="53"/>
                </a:lnTo>
                <a:lnTo>
                  <a:pt x="190" y="58"/>
                </a:lnTo>
                <a:lnTo>
                  <a:pt x="196" y="58"/>
                </a:lnTo>
                <a:lnTo>
                  <a:pt x="196" y="63"/>
                </a:lnTo>
                <a:lnTo>
                  <a:pt x="190" y="63"/>
                </a:lnTo>
                <a:lnTo>
                  <a:pt x="190" y="70"/>
                </a:lnTo>
                <a:lnTo>
                  <a:pt x="190" y="63"/>
                </a:lnTo>
                <a:lnTo>
                  <a:pt x="196" y="63"/>
                </a:lnTo>
                <a:lnTo>
                  <a:pt x="202" y="63"/>
                </a:lnTo>
                <a:lnTo>
                  <a:pt x="196" y="63"/>
                </a:lnTo>
                <a:lnTo>
                  <a:pt x="196" y="58"/>
                </a:lnTo>
                <a:lnTo>
                  <a:pt x="202" y="58"/>
                </a:lnTo>
                <a:lnTo>
                  <a:pt x="202" y="63"/>
                </a:lnTo>
                <a:lnTo>
                  <a:pt x="202" y="58"/>
                </a:lnTo>
                <a:lnTo>
                  <a:pt x="208" y="58"/>
                </a:lnTo>
                <a:lnTo>
                  <a:pt x="208" y="63"/>
                </a:lnTo>
                <a:lnTo>
                  <a:pt x="214" y="63"/>
                </a:lnTo>
                <a:lnTo>
                  <a:pt x="214" y="70"/>
                </a:lnTo>
                <a:lnTo>
                  <a:pt x="214" y="63"/>
                </a:lnTo>
                <a:lnTo>
                  <a:pt x="220" y="63"/>
                </a:lnTo>
                <a:lnTo>
                  <a:pt x="220" y="70"/>
                </a:lnTo>
                <a:lnTo>
                  <a:pt x="220" y="75"/>
                </a:lnTo>
                <a:lnTo>
                  <a:pt x="225" y="75"/>
                </a:lnTo>
              </a:path>
            </a:pathLst>
          </a:custGeom>
          <a:noFill/>
          <a:ln w="6350"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43" name="Freeform 35">
            <a:extLst>
              <a:ext uri="{FF2B5EF4-FFF2-40B4-BE49-F238E27FC236}">
                <a16:creationId xmlns:a16="http://schemas.microsoft.com/office/drawing/2014/main" id="{B3FE80C6-6795-4935-883C-AEB490181482}"/>
              </a:ext>
            </a:extLst>
          </p:cNvPr>
          <p:cNvSpPr>
            <a:spLocks/>
          </p:cNvSpPr>
          <p:nvPr/>
        </p:nvSpPr>
        <p:spPr bwMode="auto">
          <a:xfrm>
            <a:off x="6229350" y="2786063"/>
            <a:ext cx="198437" cy="155575"/>
          </a:xfrm>
          <a:custGeom>
            <a:avLst/>
            <a:gdLst>
              <a:gd name="T0" fmla="*/ 78 w 125"/>
              <a:gd name="T1" fmla="*/ 5 h 98"/>
              <a:gd name="T2" fmla="*/ 83 w 125"/>
              <a:gd name="T3" fmla="*/ 11 h 98"/>
              <a:gd name="T4" fmla="*/ 89 w 125"/>
              <a:gd name="T5" fmla="*/ 5 h 98"/>
              <a:gd name="T6" fmla="*/ 96 w 125"/>
              <a:gd name="T7" fmla="*/ 11 h 98"/>
              <a:gd name="T8" fmla="*/ 96 w 125"/>
              <a:gd name="T9" fmla="*/ 0 h 98"/>
              <a:gd name="T10" fmla="*/ 107 w 125"/>
              <a:gd name="T11" fmla="*/ 0 h 98"/>
              <a:gd name="T12" fmla="*/ 101 w 125"/>
              <a:gd name="T13" fmla="*/ 5 h 98"/>
              <a:gd name="T14" fmla="*/ 113 w 125"/>
              <a:gd name="T15" fmla="*/ 5 h 98"/>
              <a:gd name="T16" fmla="*/ 119 w 125"/>
              <a:gd name="T17" fmla="*/ 11 h 98"/>
              <a:gd name="T18" fmla="*/ 125 w 125"/>
              <a:gd name="T19" fmla="*/ 17 h 98"/>
              <a:gd name="T20" fmla="*/ 119 w 125"/>
              <a:gd name="T21" fmla="*/ 23 h 98"/>
              <a:gd name="T22" fmla="*/ 107 w 125"/>
              <a:gd name="T23" fmla="*/ 23 h 98"/>
              <a:gd name="T24" fmla="*/ 101 w 125"/>
              <a:gd name="T25" fmla="*/ 34 h 98"/>
              <a:gd name="T26" fmla="*/ 96 w 125"/>
              <a:gd name="T27" fmla="*/ 51 h 98"/>
              <a:gd name="T28" fmla="*/ 89 w 125"/>
              <a:gd name="T29" fmla="*/ 57 h 98"/>
              <a:gd name="T30" fmla="*/ 96 w 125"/>
              <a:gd name="T31" fmla="*/ 63 h 98"/>
              <a:gd name="T32" fmla="*/ 89 w 125"/>
              <a:gd name="T33" fmla="*/ 68 h 98"/>
              <a:gd name="T34" fmla="*/ 78 w 125"/>
              <a:gd name="T35" fmla="*/ 68 h 98"/>
              <a:gd name="T36" fmla="*/ 78 w 125"/>
              <a:gd name="T37" fmla="*/ 80 h 98"/>
              <a:gd name="T38" fmla="*/ 78 w 125"/>
              <a:gd name="T39" fmla="*/ 80 h 98"/>
              <a:gd name="T40" fmla="*/ 71 w 125"/>
              <a:gd name="T41" fmla="*/ 75 h 98"/>
              <a:gd name="T42" fmla="*/ 71 w 125"/>
              <a:gd name="T43" fmla="*/ 75 h 98"/>
              <a:gd name="T44" fmla="*/ 66 w 125"/>
              <a:gd name="T45" fmla="*/ 68 h 98"/>
              <a:gd name="T46" fmla="*/ 60 w 125"/>
              <a:gd name="T47" fmla="*/ 75 h 98"/>
              <a:gd name="T48" fmla="*/ 54 w 125"/>
              <a:gd name="T49" fmla="*/ 80 h 98"/>
              <a:gd name="T50" fmla="*/ 54 w 125"/>
              <a:gd name="T51" fmla="*/ 80 h 98"/>
              <a:gd name="T52" fmla="*/ 48 w 125"/>
              <a:gd name="T53" fmla="*/ 86 h 98"/>
              <a:gd name="T54" fmla="*/ 36 w 125"/>
              <a:gd name="T55" fmla="*/ 86 h 98"/>
              <a:gd name="T56" fmla="*/ 30 w 125"/>
              <a:gd name="T57" fmla="*/ 92 h 98"/>
              <a:gd name="T58" fmla="*/ 30 w 125"/>
              <a:gd name="T59" fmla="*/ 92 h 98"/>
              <a:gd name="T60" fmla="*/ 24 w 125"/>
              <a:gd name="T61" fmla="*/ 92 h 98"/>
              <a:gd name="T62" fmla="*/ 30 w 125"/>
              <a:gd name="T63" fmla="*/ 86 h 98"/>
              <a:gd name="T64" fmla="*/ 30 w 125"/>
              <a:gd name="T65" fmla="*/ 75 h 98"/>
              <a:gd name="T66" fmla="*/ 24 w 125"/>
              <a:gd name="T67" fmla="*/ 68 h 98"/>
              <a:gd name="T68" fmla="*/ 24 w 125"/>
              <a:gd name="T69" fmla="*/ 57 h 98"/>
              <a:gd name="T70" fmla="*/ 13 w 125"/>
              <a:gd name="T71" fmla="*/ 51 h 98"/>
              <a:gd name="T72" fmla="*/ 6 w 125"/>
              <a:gd name="T73" fmla="*/ 57 h 98"/>
              <a:gd name="T74" fmla="*/ 6 w 125"/>
              <a:gd name="T75" fmla="*/ 57 h 98"/>
              <a:gd name="T76" fmla="*/ 6 w 125"/>
              <a:gd name="T77" fmla="*/ 45 h 98"/>
              <a:gd name="T78" fmla="*/ 18 w 125"/>
              <a:gd name="T79" fmla="*/ 40 h 98"/>
              <a:gd name="T80" fmla="*/ 18 w 125"/>
              <a:gd name="T81" fmla="*/ 40 h 98"/>
              <a:gd name="T82" fmla="*/ 18 w 125"/>
              <a:gd name="T83" fmla="*/ 40 h 98"/>
              <a:gd name="T84" fmla="*/ 24 w 125"/>
              <a:gd name="T85" fmla="*/ 34 h 98"/>
              <a:gd name="T86" fmla="*/ 30 w 125"/>
              <a:gd name="T87" fmla="*/ 28 h 98"/>
              <a:gd name="T88" fmla="*/ 36 w 125"/>
              <a:gd name="T89" fmla="*/ 23 h 98"/>
              <a:gd name="T90" fmla="*/ 36 w 125"/>
              <a:gd name="T91" fmla="*/ 23 h 98"/>
              <a:gd name="T92" fmla="*/ 48 w 125"/>
              <a:gd name="T93" fmla="*/ 23 h 98"/>
              <a:gd name="T94" fmla="*/ 54 w 125"/>
              <a:gd name="T95" fmla="*/ 17 h 98"/>
              <a:gd name="T96" fmla="*/ 60 w 125"/>
              <a:gd name="T97" fmla="*/ 11 h 98"/>
              <a:gd name="T98" fmla="*/ 71 w 125"/>
              <a:gd name="T99" fmla="*/ 1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 h="98">
                <a:moveTo>
                  <a:pt x="71" y="5"/>
                </a:moveTo>
                <a:lnTo>
                  <a:pt x="78" y="5"/>
                </a:lnTo>
                <a:lnTo>
                  <a:pt x="78" y="11"/>
                </a:lnTo>
                <a:lnTo>
                  <a:pt x="83" y="11"/>
                </a:lnTo>
                <a:lnTo>
                  <a:pt x="89" y="11"/>
                </a:lnTo>
                <a:lnTo>
                  <a:pt x="89" y="5"/>
                </a:lnTo>
                <a:lnTo>
                  <a:pt x="89" y="11"/>
                </a:lnTo>
                <a:lnTo>
                  <a:pt x="96" y="11"/>
                </a:lnTo>
                <a:lnTo>
                  <a:pt x="96" y="5"/>
                </a:lnTo>
                <a:lnTo>
                  <a:pt x="96" y="0"/>
                </a:lnTo>
                <a:lnTo>
                  <a:pt x="101" y="0"/>
                </a:lnTo>
                <a:lnTo>
                  <a:pt x="107" y="0"/>
                </a:lnTo>
                <a:lnTo>
                  <a:pt x="107" y="5"/>
                </a:lnTo>
                <a:lnTo>
                  <a:pt x="101" y="5"/>
                </a:lnTo>
                <a:lnTo>
                  <a:pt x="107" y="5"/>
                </a:lnTo>
                <a:lnTo>
                  <a:pt x="113" y="5"/>
                </a:lnTo>
                <a:lnTo>
                  <a:pt x="119" y="5"/>
                </a:lnTo>
                <a:lnTo>
                  <a:pt x="119" y="11"/>
                </a:lnTo>
                <a:lnTo>
                  <a:pt x="125" y="11"/>
                </a:lnTo>
                <a:lnTo>
                  <a:pt x="125" y="17"/>
                </a:lnTo>
                <a:lnTo>
                  <a:pt x="119" y="17"/>
                </a:lnTo>
                <a:lnTo>
                  <a:pt x="119" y="23"/>
                </a:lnTo>
                <a:lnTo>
                  <a:pt x="113" y="23"/>
                </a:lnTo>
                <a:lnTo>
                  <a:pt x="107" y="23"/>
                </a:lnTo>
                <a:lnTo>
                  <a:pt x="107" y="28"/>
                </a:lnTo>
                <a:lnTo>
                  <a:pt x="101" y="34"/>
                </a:lnTo>
                <a:lnTo>
                  <a:pt x="96" y="45"/>
                </a:lnTo>
                <a:lnTo>
                  <a:pt x="96" y="51"/>
                </a:lnTo>
                <a:lnTo>
                  <a:pt x="89" y="51"/>
                </a:lnTo>
                <a:lnTo>
                  <a:pt x="89" y="57"/>
                </a:lnTo>
                <a:lnTo>
                  <a:pt x="96" y="57"/>
                </a:lnTo>
                <a:lnTo>
                  <a:pt x="96" y="63"/>
                </a:lnTo>
                <a:lnTo>
                  <a:pt x="89" y="63"/>
                </a:lnTo>
                <a:lnTo>
                  <a:pt x="89" y="68"/>
                </a:lnTo>
                <a:lnTo>
                  <a:pt x="83" y="68"/>
                </a:lnTo>
                <a:lnTo>
                  <a:pt x="78" y="68"/>
                </a:lnTo>
                <a:lnTo>
                  <a:pt x="78" y="75"/>
                </a:lnTo>
                <a:lnTo>
                  <a:pt x="78" y="80"/>
                </a:lnTo>
                <a:lnTo>
                  <a:pt x="78" y="75"/>
                </a:lnTo>
                <a:lnTo>
                  <a:pt x="78" y="80"/>
                </a:lnTo>
                <a:lnTo>
                  <a:pt x="71" y="80"/>
                </a:lnTo>
                <a:lnTo>
                  <a:pt x="71" y="75"/>
                </a:lnTo>
                <a:lnTo>
                  <a:pt x="78" y="75"/>
                </a:lnTo>
                <a:lnTo>
                  <a:pt x="71" y="75"/>
                </a:lnTo>
                <a:lnTo>
                  <a:pt x="71" y="68"/>
                </a:lnTo>
                <a:lnTo>
                  <a:pt x="66" y="68"/>
                </a:lnTo>
                <a:lnTo>
                  <a:pt x="66" y="75"/>
                </a:lnTo>
                <a:lnTo>
                  <a:pt x="60" y="75"/>
                </a:lnTo>
                <a:lnTo>
                  <a:pt x="60" y="80"/>
                </a:lnTo>
                <a:lnTo>
                  <a:pt x="54" y="80"/>
                </a:lnTo>
                <a:lnTo>
                  <a:pt x="48" y="80"/>
                </a:lnTo>
                <a:lnTo>
                  <a:pt x="54" y="80"/>
                </a:lnTo>
                <a:lnTo>
                  <a:pt x="48" y="80"/>
                </a:lnTo>
                <a:lnTo>
                  <a:pt x="48" y="86"/>
                </a:lnTo>
                <a:lnTo>
                  <a:pt x="42" y="86"/>
                </a:lnTo>
                <a:lnTo>
                  <a:pt x="36" y="86"/>
                </a:lnTo>
                <a:lnTo>
                  <a:pt x="36" y="92"/>
                </a:lnTo>
                <a:lnTo>
                  <a:pt x="30" y="92"/>
                </a:lnTo>
                <a:lnTo>
                  <a:pt x="36" y="92"/>
                </a:lnTo>
                <a:lnTo>
                  <a:pt x="30" y="92"/>
                </a:lnTo>
                <a:lnTo>
                  <a:pt x="24" y="98"/>
                </a:lnTo>
                <a:lnTo>
                  <a:pt x="24" y="92"/>
                </a:lnTo>
                <a:lnTo>
                  <a:pt x="24" y="86"/>
                </a:lnTo>
                <a:lnTo>
                  <a:pt x="30" y="86"/>
                </a:lnTo>
                <a:lnTo>
                  <a:pt x="30" y="80"/>
                </a:lnTo>
                <a:lnTo>
                  <a:pt x="30" y="75"/>
                </a:lnTo>
                <a:lnTo>
                  <a:pt x="24" y="75"/>
                </a:lnTo>
                <a:lnTo>
                  <a:pt x="24" y="68"/>
                </a:lnTo>
                <a:lnTo>
                  <a:pt x="24" y="63"/>
                </a:lnTo>
                <a:lnTo>
                  <a:pt x="24" y="57"/>
                </a:lnTo>
                <a:lnTo>
                  <a:pt x="18" y="51"/>
                </a:lnTo>
                <a:lnTo>
                  <a:pt x="13" y="51"/>
                </a:lnTo>
                <a:lnTo>
                  <a:pt x="13" y="57"/>
                </a:lnTo>
                <a:lnTo>
                  <a:pt x="6" y="57"/>
                </a:lnTo>
                <a:lnTo>
                  <a:pt x="0" y="57"/>
                </a:lnTo>
                <a:lnTo>
                  <a:pt x="6" y="57"/>
                </a:lnTo>
                <a:lnTo>
                  <a:pt x="6" y="51"/>
                </a:lnTo>
                <a:lnTo>
                  <a:pt x="6" y="45"/>
                </a:lnTo>
                <a:lnTo>
                  <a:pt x="13" y="40"/>
                </a:lnTo>
                <a:lnTo>
                  <a:pt x="18" y="40"/>
                </a:lnTo>
                <a:lnTo>
                  <a:pt x="18" y="34"/>
                </a:lnTo>
                <a:lnTo>
                  <a:pt x="18" y="40"/>
                </a:lnTo>
                <a:lnTo>
                  <a:pt x="24" y="40"/>
                </a:lnTo>
                <a:lnTo>
                  <a:pt x="18" y="40"/>
                </a:lnTo>
                <a:lnTo>
                  <a:pt x="24" y="40"/>
                </a:lnTo>
                <a:lnTo>
                  <a:pt x="24" y="34"/>
                </a:lnTo>
                <a:lnTo>
                  <a:pt x="30" y="34"/>
                </a:lnTo>
                <a:lnTo>
                  <a:pt x="30" y="28"/>
                </a:lnTo>
                <a:lnTo>
                  <a:pt x="30" y="23"/>
                </a:lnTo>
                <a:lnTo>
                  <a:pt x="36" y="23"/>
                </a:lnTo>
                <a:lnTo>
                  <a:pt x="36" y="17"/>
                </a:lnTo>
                <a:lnTo>
                  <a:pt x="36" y="23"/>
                </a:lnTo>
                <a:lnTo>
                  <a:pt x="42" y="23"/>
                </a:lnTo>
                <a:lnTo>
                  <a:pt x="48" y="23"/>
                </a:lnTo>
                <a:lnTo>
                  <a:pt x="54" y="23"/>
                </a:lnTo>
                <a:lnTo>
                  <a:pt x="54" y="17"/>
                </a:lnTo>
                <a:lnTo>
                  <a:pt x="60" y="17"/>
                </a:lnTo>
                <a:lnTo>
                  <a:pt x="60" y="11"/>
                </a:lnTo>
                <a:lnTo>
                  <a:pt x="66" y="11"/>
                </a:lnTo>
                <a:lnTo>
                  <a:pt x="71" y="11"/>
                </a:lnTo>
                <a:lnTo>
                  <a:pt x="71" y="5"/>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44" name="Freeform 36">
            <a:extLst>
              <a:ext uri="{FF2B5EF4-FFF2-40B4-BE49-F238E27FC236}">
                <a16:creationId xmlns:a16="http://schemas.microsoft.com/office/drawing/2014/main" id="{5BE2904D-4B8E-4B86-B97C-FFFF7CBA838E}"/>
              </a:ext>
            </a:extLst>
          </p:cNvPr>
          <p:cNvSpPr>
            <a:spLocks/>
          </p:cNvSpPr>
          <p:nvPr/>
        </p:nvSpPr>
        <p:spPr bwMode="auto">
          <a:xfrm>
            <a:off x="6229350" y="2786063"/>
            <a:ext cx="198437" cy="155575"/>
          </a:xfrm>
          <a:custGeom>
            <a:avLst/>
            <a:gdLst>
              <a:gd name="T0" fmla="*/ 78 w 125"/>
              <a:gd name="T1" fmla="*/ 5 h 98"/>
              <a:gd name="T2" fmla="*/ 83 w 125"/>
              <a:gd name="T3" fmla="*/ 11 h 98"/>
              <a:gd name="T4" fmla="*/ 89 w 125"/>
              <a:gd name="T5" fmla="*/ 5 h 98"/>
              <a:gd name="T6" fmla="*/ 96 w 125"/>
              <a:gd name="T7" fmla="*/ 11 h 98"/>
              <a:gd name="T8" fmla="*/ 96 w 125"/>
              <a:gd name="T9" fmla="*/ 0 h 98"/>
              <a:gd name="T10" fmla="*/ 107 w 125"/>
              <a:gd name="T11" fmla="*/ 0 h 98"/>
              <a:gd name="T12" fmla="*/ 101 w 125"/>
              <a:gd name="T13" fmla="*/ 5 h 98"/>
              <a:gd name="T14" fmla="*/ 113 w 125"/>
              <a:gd name="T15" fmla="*/ 5 h 98"/>
              <a:gd name="T16" fmla="*/ 119 w 125"/>
              <a:gd name="T17" fmla="*/ 11 h 98"/>
              <a:gd name="T18" fmla="*/ 125 w 125"/>
              <a:gd name="T19" fmla="*/ 17 h 98"/>
              <a:gd name="T20" fmla="*/ 119 w 125"/>
              <a:gd name="T21" fmla="*/ 23 h 98"/>
              <a:gd name="T22" fmla="*/ 107 w 125"/>
              <a:gd name="T23" fmla="*/ 23 h 98"/>
              <a:gd name="T24" fmla="*/ 101 w 125"/>
              <a:gd name="T25" fmla="*/ 34 h 98"/>
              <a:gd name="T26" fmla="*/ 96 w 125"/>
              <a:gd name="T27" fmla="*/ 51 h 98"/>
              <a:gd name="T28" fmla="*/ 89 w 125"/>
              <a:gd name="T29" fmla="*/ 57 h 98"/>
              <a:gd name="T30" fmla="*/ 96 w 125"/>
              <a:gd name="T31" fmla="*/ 63 h 98"/>
              <a:gd name="T32" fmla="*/ 89 w 125"/>
              <a:gd name="T33" fmla="*/ 68 h 98"/>
              <a:gd name="T34" fmla="*/ 78 w 125"/>
              <a:gd name="T35" fmla="*/ 68 h 98"/>
              <a:gd name="T36" fmla="*/ 78 w 125"/>
              <a:gd name="T37" fmla="*/ 80 h 98"/>
              <a:gd name="T38" fmla="*/ 78 w 125"/>
              <a:gd name="T39" fmla="*/ 80 h 98"/>
              <a:gd name="T40" fmla="*/ 71 w 125"/>
              <a:gd name="T41" fmla="*/ 75 h 98"/>
              <a:gd name="T42" fmla="*/ 71 w 125"/>
              <a:gd name="T43" fmla="*/ 75 h 98"/>
              <a:gd name="T44" fmla="*/ 66 w 125"/>
              <a:gd name="T45" fmla="*/ 68 h 98"/>
              <a:gd name="T46" fmla="*/ 60 w 125"/>
              <a:gd name="T47" fmla="*/ 75 h 98"/>
              <a:gd name="T48" fmla="*/ 54 w 125"/>
              <a:gd name="T49" fmla="*/ 80 h 98"/>
              <a:gd name="T50" fmla="*/ 54 w 125"/>
              <a:gd name="T51" fmla="*/ 80 h 98"/>
              <a:gd name="T52" fmla="*/ 48 w 125"/>
              <a:gd name="T53" fmla="*/ 86 h 98"/>
              <a:gd name="T54" fmla="*/ 36 w 125"/>
              <a:gd name="T55" fmla="*/ 86 h 98"/>
              <a:gd name="T56" fmla="*/ 30 w 125"/>
              <a:gd name="T57" fmla="*/ 92 h 98"/>
              <a:gd name="T58" fmla="*/ 30 w 125"/>
              <a:gd name="T59" fmla="*/ 92 h 98"/>
              <a:gd name="T60" fmla="*/ 24 w 125"/>
              <a:gd name="T61" fmla="*/ 92 h 98"/>
              <a:gd name="T62" fmla="*/ 30 w 125"/>
              <a:gd name="T63" fmla="*/ 86 h 98"/>
              <a:gd name="T64" fmla="*/ 30 w 125"/>
              <a:gd name="T65" fmla="*/ 75 h 98"/>
              <a:gd name="T66" fmla="*/ 24 w 125"/>
              <a:gd name="T67" fmla="*/ 68 h 98"/>
              <a:gd name="T68" fmla="*/ 24 w 125"/>
              <a:gd name="T69" fmla="*/ 57 h 98"/>
              <a:gd name="T70" fmla="*/ 13 w 125"/>
              <a:gd name="T71" fmla="*/ 51 h 98"/>
              <a:gd name="T72" fmla="*/ 6 w 125"/>
              <a:gd name="T73" fmla="*/ 57 h 98"/>
              <a:gd name="T74" fmla="*/ 6 w 125"/>
              <a:gd name="T75" fmla="*/ 57 h 98"/>
              <a:gd name="T76" fmla="*/ 6 w 125"/>
              <a:gd name="T77" fmla="*/ 45 h 98"/>
              <a:gd name="T78" fmla="*/ 18 w 125"/>
              <a:gd name="T79" fmla="*/ 40 h 98"/>
              <a:gd name="T80" fmla="*/ 18 w 125"/>
              <a:gd name="T81" fmla="*/ 40 h 98"/>
              <a:gd name="T82" fmla="*/ 18 w 125"/>
              <a:gd name="T83" fmla="*/ 40 h 98"/>
              <a:gd name="T84" fmla="*/ 24 w 125"/>
              <a:gd name="T85" fmla="*/ 34 h 98"/>
              <a:gd name="T86" fmla="*/ 30 w 125"/>
              <a:gd name="T87" fmla="*/ 28 h 98"/>
              <a:gd name="T88" fmla="*/ 36 w 125"/>
              <a:gd name="T89" fmla="*/ 23 h 98"/>
              <a:gd name="T90" fmla="*/ 36 w 125"/>
              <a:gd name="T91" fmla="*/ 23 h 98"/>
              <a:gd name="T92" fmla="*/ 48 w 125"/>
              <a:gd name="T93" fmla="*/ 23 h 98"/>
              <a:gd name="T94" fmla="*/ 54 w 125"/>
              <a:gd name="T95" fmla="*/ 17 h 98"/>
              <a:gd name="T96" fmla="*/ 60 w 125"/>
              <a:gd name="T97" fmla="*/ 11 h 98"/>
              <a:gd name="T98" fmla="*/ 71 w 125"/>
              <a:gd name="T99" fmla="*/ 1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 h="98">
                <a:moveTo>
                  <a:pt x="71" y="5"/>
                </a:moveTo>
                <a:lnTo>
                  <a:pt x="78" y="5"/>
                </a:lnTo>
                <a:lnTo>
                  <a:pt x="78" y="11"/>
                </a:lnTo>
                <a:lnTo>
                  <a:pt x="83" y="11"/>
                </a:lnTo>
                <a:lnTo>
                  <a:pt x="89" y="11"/>
                </a:lnTo>
                <a:lnTo>
                  <a:pt x="89" y="5"/>
                </a:lnTo>
                <a:lnTo>
                  <a:pt x="89" y="11"/>
                </a:lnTo>
                <a:lnTo>
                  <a:pt x="96" y="11"/>
                </a:lnTo>
                <a:lnTo>
                  <a:pt x="96" y="5"/>
                </a:lnTo>
                <a:lnTo>
                  <a:pt x="96" y="0"/>
                </a:lnTo>
                <a:lnTo>
                  <a:pt x="101" y="0"/>
                </a:lnTo>
                <a:lnTo>
                  <a:pt x="107" y="0"/>
                </a:lnTo>
                <a:lnTo>
                  <a:pt x="107" y="5"/>
                </a:lnTo>
                <a:lnTo>
                  <a:pt x="101" y="5"/>
                </a:lnTo>
                <a:lnTo>
                  <a:pt x="107" y="5"/>
                </a:lnTo>
                <a:lnTo>
                  <a:pt x="113" y="5"/>
                </a:lnTo>
                <a:lnTo>
                  <a:pt x="119" y="5"/>
                </a:lnTo>
                <a:lnTo>
                  <a:pt x="119" y="11"/>
                </a:lnTo>
                <a:lnTo>
                  <a:pt x="125" y="11"/>
                </a:lnTo>
                <a:lnTo>
                  <a:pt x="125" y="17"/>
                </a:lnTo>
                <a:lnTo>
                  <a:pt x="119" y="17"/>
                </a:lnTo>
                <a:lnTo>
                  <a:pt x="119" y="23"/>
                </a:lnTo>
                <a:lnTo>
                  <a:pt x="113" y="23"/>
                </a:lnTo>
                <a:lnTo>
                  <a:pt x="107" y="23"/>
                </a:lnTo>
                <a:lnTo>
                  <a:pt x="107" y="28"/>
                </a:lnTo>
                <a:lnTo>
                  <a:pt x="101" y="34"/>
                </a:lnTo>
                <a:lnTo>
                  <a:pt x="96" y="45"/>
                </a:lnTo>
                <a:lnTo>
                  <a:pt x="96" y="51"/>
                </a:lnTo>
                <a:lnTo>
                  <a:pt x="89" y="51"/>
                </a:lnTo>
                <a:lnTo>
                  <a:pt x="89" y="57"/>
                </a:lnTo>
                <a:lnTo>
                  <a:pt x="96" y="57"/>
                </a:lnTo>
                <a:lnTo>
                  <a:pt x="96" y="63"/>
                </a:lnTo>
                <a:lnTo>
                  <a:pt x="89" y="63"/>
                </a:lnTo>
                <a:lnTo>
                  <a:pt x="89" y="68"/>
                </a:lnTo>
                <a:lnTo>
                  <a:pt x="83" y="68"/>
                </a:lnTo>
                <a:lnTo>
                  <a:pt x="78" y="68"/>
                </a:lnTo>
                <a:lnTo>
                  <a:pt x="78" y="75"/>
                </a:lnTo>
                <a:lnTo>
                  <a:pt x="78" y="80"/>
                </a:lnTo>
                <a:lnTo>
                  <a:pt x="78" y="75"/>
                </a:lnTo>
                <a:lnTo>
                  <a:pt x="78" y="80"/>
                </a:lnTo>
                <a:lnTo>
                  <a:pt x="71" y="80"/>
                </a:lnTo>
                <a:lnTo>
                  <a:pt x="71" y="75"/>
                </a:lnTo>
                <a:lnTo>
                  <a:pt x="78" y="75"/>
                </a:lnTo>
                <a:lnTo>
                  <a:pt x="71" y="75"/>
                </a:lnTo>
                <a:lnTo>
                  <a:pt x="71" y="68"/>
                </a:lnTo>
                <a:lnTo>
                  <a:pt x="66" y="68"/>
                </a:lnTo>
                <a:lnTo>
                  <a:pt x="66" y="75"/>
                </a:lnTo>
                <a:lnTo>
                  <a:pt x="60" y="75"/>
                </a:lnTo>
                <a:lnTo>
                  <a:pt x="60" y="80"/>
                </a:lnTo>
                <a:lnTo>
                  <a:pt x="54" y="80"/>
                </a:lnTo>
                <a:lnTo>
                  <a:pt x="48" y="80"/>
                </a:lnTo>
                <a:lnTo>
                  <a:pt x="54" y="80"/>
                </a:lnTo>
                <a:lnTo>
                  <a:pt x="48" y="80"/>
                </a:lnTo>
                <a:lnTo>
                  <a:pt x="48" y="86"/>
                </a:lnTo>
                <a:lnTo>
                  <a:pt x="42" y="86"/>
                </a:lnTo>
                <a:lnTo>
                  <a:pt x="36" y="86"/>
                </a:lnTo>
                <a:lnTo>
                  <a:pt x="36" y="92"/>
                </a:lnTo>
                <a:lnTo>
                  <a:pt x="30" y="92"/>
                </a:lnTo>
                <a:lnTo>
                  <a:pt x="36" y="92"/>
                </a:lnTo>
                <a:lnTo>
                  <a:pt x="30" y="92"/>
                </a:lnTo>
                <a:lnTo>
                  <a:pt x="24" y="98"/>
                </a:lnTo>
                <a:lnTo>
                  <a:pt x="24" y="92"/>
                </a:lnTo>
                <a:lnTo>
                  <a:pt x="24" y="86"/>
                </a:lnTo>
                <a:lnTo>
                  <a:pt x="30" y="86"/>
                </a:lnTo>
                <a:lnTo>
                  <a:pt x="30" y="80"/>
                </a:lnTo>
                <a:lnTo>
                  <a:pt x="30" y="75"/>
                </a:lnTo>
                <a:lnTo>
                  <a:pt x="24" y="75"/>
                </a:lnTo>
                <a:lnTo>
                  <a:pt x="24" y="68"/>
                </a:lnTo>
                <a:lnTo>
                  <a:pt x="24" y="63"/>
                </a:lnTo>
                <a:lnTo>
                  <a:pt x="24" y="57"/>
                </a:lnTo>
                <a:lnTo>
                  <a:pt x="18" y="51"/>
                </a:lnTo>
                <a:lnTo>
                  <a:pt x="13" y="51"/>
                </a:lnTo>
                <a:lnTo>
                  <a:pt x="13" y="57"/>
                </a:lnTo>
                <a:lnTo>
                  <a:pt x="6" y="57"/>
                </a:lnTo>
                <a:lnTo>
                  <a:pt x="0" y="57"/>
                </a:lnTo>
                <a:lnTo>
                  <a:pt x="6" y="57"/>
                </a:lnTo>
                <a:lnTo>
                  <a:pt x="6" y="51"/>
                </a:lnTo>
                <a:lnTo>
                  <a:pt x="6" y="45"/>
                </a:lnTo>
                <a:lnTo>
                  <a:pt x="13" y="40"/>
                </a:lnTo>
                <a:lnTo>
                  <a:pt x="18" y="40"/>
                </a:lnTo>
                <a:lnTo>
                  <a:pt x="18" y="34"/>
                </a:lnTo>
                <a:lnTo>
                  <a:pt x="18" y="40"/>
                </a:lnTo>
                <a:lnTo>
                  <a:pt x="24" y="40"/>
                </a:lnTo>
                <a:lnTo>
                  <a:pt x="18" y="40"/>
                </a:lnTo>
                <a:lnTo>
                  <a:pt x="24" y="40"/>
                </a:lnTo>
                <a:lnTo>
                  <a:pt x="24" y="34"/>
                </a:lnTo>
                <a:lnTo>
                  <a:pt x="30" y="34"/>
                </a:lnTo>
                <a:lnTo>
                  <a:pt x="30" y="28"/>
                </a:lnTo>
                <a:lnTo>
                  <a:pt x="30" y="23"/>
                </a:lnTo>
                <a:lnTo>
                  <a:pt x="36" y="23"/>
                </a:lnTo>
                <a:lnTo>
                  <a:pt x="36" y="17"/>
                </a:lnTo>
                <a:lnTo>
                  <a:pt x="36" y="23"/>
                </a:lnTo>
                <a:lnTo>
                  <a:pt x="42" y="23"/>
                </a:lnTo>
                <a:lnTo>
                  <a:pt x="48" y="23"/>
                </a:lnTo>
                <a:lnTo>
                  <a:pt x="54" y="23"/>
                </a:lnTo>
                <a:lnTo>
                  <a:pt x="54" y="17"/>
                </a:lnTo>
                <a:lnTo>
                  <a:pt x="60" y="17"/>
                </a:lnTo>
                <a:lnTo>
                  <a:pt x="60" y="11"/>
                </a:lnTo>
                <a:lnTo>
                  <a:pt x="66" y="11"/>
                </a:lnTo>
                <a:lnTo>
                  <a:pt x="71" y="11"/>
                </a:lnTo>
                <a:lnTo>
                  <a:pt x="71" y="5"/>
                </a:lnTo>
              </a:path>
            </a:pathLst>
          </a:custGeom>
          <a:noFill/>
          <a:ln w="6350"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45" name="Freeform 37">
            <a:extLst>
              <a:ext uri="{FF2B5EF4-FFF2-40B4-BE49-F238E27FC236}">
                <a16:creationId xmlns:a16="http://schemas.microsoft.com/office/drawing/2014/main" id="{7B3B90DD-14AF-47BC-95D0-7A80C1246050}"/>
              </a:ext>
            </a:extLst>
          </p:cNvPr>
          <p:cNvSpPr>
            <a:spLocks/>
          </p:cNvSpPr>
          <p:nvPr/>
        </p:nvSpPr>
        <p:spPr bwMode="auto">
          <a:xfrm>
            <a:off x="6143625" y="2849563"/>
            <a:ext cx="133350" cy="155575"/>
          </a:xfrm>
          <a:custGeom>
            <a:avLst/>
            <a:gdLst>
              <a:gd name="T0" fmla="*/ 60 w 84"/>
              <a:gd name="T1" fmla="*/ 17 h 98"/>
              <a:gd name="T2" fmla="*/ 67 w 84"/>
              <a:gd name="T3" fmla="*/ 11 h 98"/>
              <a:gd name="T4" fmla="*/ 78 w 84"/>
              <a:gd name="T5" fmla="*/ 17 h 98"/>
              <a:gd name="T6" fmla="*/ 78 w 84"/>
              <a:gd name="T7" fmla="*/ 28 h 98"/>
              <a:gd name="T8" fmla="*/ 84 w 84"/>
              <a:gd name="T9" fmla="*/ 35 h 98"/>
              <a:gd name="T10" fmla="*/ 84 w 84"/>
              <a:gd name="T11" fmla="*/ 45 h 98"/>
              <a:gd name="T12" fmla="*/ 78 w 84"/>
              <a:gd name="T13" fmla="*/ 52 h 98"/>
              <a:gd name="T14" fmla="*/ 78 w 84"/>
              <a:gd name="T15" fmla="*/ 63 h 98"/>
              <a:gd name="T16" fmla="*/ 67 w 84"/>
              <a:gd name="T17" fmla="*/ 63 h 98"/>
              <a:gd name="T18" fmla="*/ 67 w 84"/>
              <a:gd name="T19" fmla="*/ 63 h 98"/>
              <a:gd name="T20" fmla="*/ 60 w 84"/>
              <a:gd name="T21" fmla="*/ 68 h 98"/>
              <a:gd name="T22" fmla="*/ 54 w 84"/>
              <a:gd name="T23" fmla="*/ 75 h 98"/>
              <a:gd name="T24" fmla="*/ 42 w 84"/>
              <a:gd name="T25" fmla="*/ 75 h 98"/>
              <a:gd name="T26" fmla="*/ 36 w 84"/>
              <a:gd name="T27" fmla="*/ 80 h 98"/>
              <a:gd name="T28" fmla="*/ 25 w 84"/>
              <a:gd name="T29" fmla="*/ 92 h 98"/>
              <a:gd name="T30" fmla="*/ 18 w 84"/>
              <a:gd name="T31" fmla="*/ 92 h 98"/>
              <a:gd name="T32" fmla="*/ 7 w 84"/>
              <a:gd name="T33" fmla="*/ 92 h 98"/>
              <a:gd name="T34" fmla="*/ 13 w 84"/>
              <a:gd name="T35" fmla="*/ 86 h 98"/>
              <a:gd name="T36" fmla="*/ 18 w 84"/>
              <a:gd name="T37" fmla="*/ 75 h 98"/>
              <a:gd name="T38" fmla="*/ 18 w 84"/>
              <a:gd name="T39" fmla="*/ 75 h 98"/>
              <a:gd name="T40" fmla="*/ 13 w 84"/>
              <a:gd name="T41" fmla="*/ 80 h 98"/>
              <a:gd name="T42" fmla="*/ 7 w 84"/>
              <a:gd name="T43" fmla="*/ 75 h 98"/>
              <a:gd name="T44" fmla="*/ 0 w 84"/>
              <a:gd name="T45" fmla="*/ 68 h 98"/>
              <a:gd name="T46" fmla="*/ 13 w 84"/>
              <a:gd name="T47" fmla="*/ 63 h 98"/>
              <a:gd name="T48" fmla="*/ 13 w 84"/>
              <a:gd name="T49" fmla="*/ 52 h 98"/>
              <a:gd name="T50" fmla="*/ 18 w 84"/>
              <a:gd name="T51" fmla="*/ 45 h 98"/>
              <a:gd name="T52" fmla="*/ 18 w 84"/>
              <a:gd name="T53" fmla="*/ 45 h 98"/>
              <a:gd name="T54" fmla="*/ 13 w 84"/>
              <a:gd name="T55" fmla="*/ 45 h 98"/>
              <a:gd name="T56" fmla="*/ 7 w 84"/>
              <a:gd name="T57" fmla="*/ 40 h 98"/>
              <a:gd name="T58" fmla="*/ 13 w 84"/>
              <a:gd name="T59" fmla="*/ 35 h 98"/>
              <a:gd name="T60" fmla="*/ 18 w 84"/>
              <a:gd name="T61" fmla="*/ 28 h 98"/>
              <a:gd name="T62" fmla="*/ 31 w 84"/>
              <a:gd name="T63" fmla="*/ 28 h 98"/>
              <a:gd name="T64" fmla="*/ 36 w 84"/>
              <a:gd name="T65" fmla="*/ 23 h 98"/>
              <a:gd name="T66" fmla="*/ 31 w 84"/>
              <a:gd name="T67" fmla="*/ 17 h 98"/>
              <a:gd name="T68" fmla="*/ 31 w 84"/>
              <a:gd name="T69" fmla="*/ 17 h 98"/>
              <a:gd name="T70" fmla="*/ 36 w 84"/>
              <a:gd name="T71" fmla="*/ 5 h 98"/>
              <a:gd name="T72" fmla="*/ 49 w 84"/>
              <a:gd name="T73" fmla="*/ 5 h 98"/>
              <a:gd name="T74" fmla="*/ 54 w 84"/>
              <a:gd name="T75" fmla="*/ 0 h 98"/>
              <a:gd name="T76" fmla="*/ 67 w 84"/>
              <a:gd name="T77" fmla="*/ 0 h 98"/>
              <a:gd name="T78" fmla="*/ 60 w 84"/>
              <a:gd name="T79" fmla="*/ 11 h 98"/>
              <a:gd name="T80" fmla="*/ 54 w 84"/>
              <a:gd name="T81" fmla="*/ 1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4" h="98">
                <a:moveTo>
                  <a:pt x="54" y="17"/>
                </a:moveTo>
                <a:lnTo>
                  <a:pt x="60" y="17"/>
                </a:lnTo>
                <a:lnTo>
                  <a:pt x="67" y="17"/>
                </a:lnTo>
                <a:lnTo>
                  <a:pt x="67" y="11"/>
                </a:lnTo>
                <a:lnTo>
                  <a:pt x="72" y="11"/>
                </a:lnTo>
                <a:lnTo>
                  <a:pt x="78" y="17"/>
                </a:lnTo>
                <a:lnTo>
                  <a:pt x="78" y="23"/>
                </a:lnTo>
                <a:lnTo>
                  <a:pt x="78" y="28"/>
                </a:lnTo>
                <a:lnTo>
                  <a:pt x="78" y="35"/>
                </a:lnTo>
                <a:lnTo>
                  <a:pt x="84" y="35"/>
                </a:lnTo>
                <a:lnTo>
                  <a:pt x="84" y="40"/>
                </a:lnTo>
                <a:lnTo>
                  <a:pt x="84" y="45"/>
                </a:lnTo>
                <a:lnTo>
                  <a:pt x="78" y="45"/>
                </a:lnTo>
                <a:lnTo>
                  <a:pt x="78" y="52"/>
                </a:lnTo>
                <a:lnTo>
                  <a:pt x="78" y="57"/>
                </a:lnTo>
                <a:lnTo>
                  <a:pt x="78" y="63"/>
                </a:lnTo>
                <a:lnTo>
                  <a:pt x="72" y="63"/>
                </a:lnTo>
                <a:lnTo>
                  <a:pt x="67" y="63"/>
                </a:lnTo>
                <a:lnTo>
                  <a:pt x="67" y="68"/>
                </a:lnTo>
                <a:lnTo>
                  <a:pt x="67" y="63"/>
                </a:lnTo>
                <a:lnTo>
                  <a:pt x="60" y="63"/>
                </a:lnTo>
                <a:lnTo>
                  <a:pt x="60" y="68"/>
                </a:lnTo>
                <a:lnTo>
                  <a:pt x="54" y="68"/>
                </a:lnTo>
                <a:lnTo>
                  <a:pt x="54" y="75"/>
                </a:lnTo>
                <a:lnTo>
                  <a:pt x="49" y="75"/>
                </a:lnTo>
                <a:lnTo>
                  <a:pt x="42" y="75"/>
                </a:lnTo>
                <a:lnTo>
                  <a:pt x="42" y="80"/>
                </a:lnTo>
                <a:lnTo>
                  <a:pt x="36" y="80"/>
                </a:lnTo>
                <a:lnTo>
                  <a:pt x="31" y="86"/>
                </a:lnTo>
                <a:lnTo>
                  <a:pt x="25" y="92"/>
                </a:lnTo>
                <a:lnTo>
                  <a:pt x="18" y="98"/>
                </a:lnTo>
                <a:lnTo>
                  <a:pt x="18" y="92"/>
                </a:lnTo>
                <a:lnTo>
                  <a:pt x="13" y="92"/>
                </a:lnTo>
                <a:lnTo>
                  <a:pt x="7" y="92"/>
                </a:lnTo>
                <a:lnTo>
                  <a:pt x="7" y="86"/>
                </a:lnTo>
                <a:lnTo>
                  <a:pt x="13" y="86"/>
                </a:lnTo>
                <a:lnTo>
                  <a:pt x="13" y="80"/>
                </a:lnTo>
                <a:lnTo>
                  <a:pt x="18" y="75"/>
                </a:lnTo>
                <a:lnTo>
                  <a:pt x="18" y="68"/>
                </a:lnTo>
                <a:lnTo>
                  <a:pt x="18" y="75"/>
                </a:lnTo>
                <a:lnTo>
                  <a:pt x="13" y="75"/>
                </a:lnTo>
                <a:lnTo>
                  <a:pt x="13" y="80"/>
                </a:lnTo>
                <a:lnTo>
                  <a:pt x="7" y="80"/>
                </a:lnTo>
                <a:lnTo>
                  <a:pt x="7" y="75"/>
                </a:lnTo>
                <a:lnTo>
                  <a:pt x="0" y="75"/>
                </a:lnTo>
                <a:lnTo>
                  <a:pt x="0" y="68"/>
                </a:lnTo>
                <a:lnTo>
                  <a:pt x="7" y="63"/>
                </a:lnTo>
                <a:lnTo>
                  <a:pt x="13" y="63"/>
                </a:lnTo>
                <a:lnTo>
                  <a:pt x="13" y="57"/>
                </a:lnTo>
                <a:lnTo>
                  <a:pt x="13" y="52"/>
                </a:lnTo>
                <a:lnTo>
                  <a:pt x="18" y="52"/>
                </a:lnTo>
                <a:lnTo>
                  <a:pt x="18" y="45"/>
                </a:lnTo>
                <a:lnTo>
                  <a:pt x="25" y="45"/>
                </a:lnTo>
                <a:lnTo>
                  <a:pt x="18" y="45"/>
                </a:lnTo>
                <a:lnTo>
                  <a:pt x="13" y="40"/>
                </a:lnTo>
                <a:lnTo>
                  <a:pt x="13" y="45"/>
                </a:lnTo>
                <a:lnTo>
                  <a:pt x="7" y="45"/>
                </a:lnTo>
                <a:lnTo>
                  <a:pt x="7" y="40"/>
                </a:lnTo>
                <a:lnTo>
                  <a:pt x="7" y="35"/>
                </a:lnTo>
                <a:lnTo>
                  <a:pt x="13" y="35"/>
                </a:lnTo>
                <a:lnTo>
                  <a:pt x="18" y="35"/>
                </a:lnTo>
                <a:lnTo>
                  <a:pt x="18" y="28"/>
                </a:lnTo>
                <a:lnTo>
                  <a:pt x="25" y="28"/>
                </a:lnTo>
                <a:lnTo>
                  <a:pt x="31" y="28"/>
                </a:lnTo>
                <a:lnTo>
                  <a:pt x="36" y="28"/>
                </a:lnTo>
                <a:lnTo>
                  <a:pt x="36" y="23"/>
                </a:lnTo>
                <a:lnTo>
                  <a:pt x="36" y="17"/>
                </a:lnTo>
                <a:lnTo>
                  <a:pt x="31" y="17"/>
                </a:lnTo>
                <a:lnTo>
                  <a:pt x="25" y="17"/>
                </a:lnTo>
                <a:lnTo>
                  <a:pt x="31" y="17"/>
                </a:lnTo>
                <a:lnTo>
                  <a:pt x="31" y="11"/>
                </a:lnTo>
                <a:lnTo>
                  <a:pt x="36" y="5"/>
                </a:lnTo>
                <a:lnTo>
                  <a:pt x="42" y="5"/>
                </a:lnTo>
                <a:lnTo>
                  <a:pt x="49" y="5"/>
                </a:lnTo>
                <a:lnTo>
                  <a:pt x="54" y="5"/>
                </a:lnTo>
                <a:lnTo>
                  <a:pt x="54" y="0"/>
                </a:lnTo>
                <a:lnTo>
                  <a:pt x="60" y="0"/>
                </a:lnTo>
                <a:lnTo>
                  <a:pt x="67" y="0"/>
                </a:lnTo>
                <a:lnTo>
                  <a:pt x="60" y="5"/>
                </a:lnTo>
                <a:lnTo>
                  <a:pt x="60" y="11"/>
                </a:lnTo>
                <a:lnTo>
                  <a:pt x="60" y="17"/>
                </a:lnTo>
                <a:lnTo>
                  <a:pt x="54" y="17"/>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46" name="Freeform 38">
            <a:extLst>
              <a:ext uri="{FF2B5EF4-FFF2-40B4-BE49-F238E27FC236}">
                <a16:creationId xmlns:a16="http://schemas.microsoft.com/office/drawing/2014/main" id="{5417F55A-BA17-439B-837C-D3DC8CC2895E}"/>
              </a:ext>
            </a:extLst>
          </p:cNvPr>
          <p:cNvSpPr>
            <a:spLocks/>
          </p:cNvSpPr>
          <p:nvPr/>
        </p:nvSpPr>
        <p:spPr bwMode="auto">
          <a:xfrm>
            <a:off x="6143625" y="2849563"/>
            <a:ext cx="133350" cy="155575"/>
          </a:xfrm>
          <a:custGeom>
            <a:avLst/>
            <a:gdLst>
              <a:gd name="T0" fmla="*/ 60 w 84"/>
              <a:gd name="T1" fmla="*/ 17 h 98"/>
              <a:gd name="T2" fmla="*/ 67 w 84"/>
              <a:gd name="T3" fmla="*/ 11 h 98"/>
              <a:gd name="T4" fmla="*/ 78 w 84"/>
              <a:gd name="T5" fmla="*/ 17 h 98"/>
              <a:gd name="T6" fmla="*/ 78 w 84"/>
              <a:gd name="T7" fmla="*/ 28 h 98"/>
              <a:gd name="T8" fmla="*/ 84 w 84"/>
              <a:gd name="T9" fmla="*/ 35 h 98"/>
              <a:gd name="T10" fmla="*/ 84 w 84"/>
              <a:gd name="T11" fmla="*/ 45 h 98"/>
              <a:gd name="T12" fmla="*/ 78 w 84"/>
              <a:gd name="T13" fmla="*/ 52 h 98"/>
              <a:gd name="T14" fmla="*/ 78 w 84"/>
              <a:gd name="T15" fmla="*/ 63 h 98"/>
              <a:gd name="T16" fmla="*/ 67 w 84"/>
              <a:gd name="T17" fmla="*/ 63 h 98"/>
              <a:gd name="T18" fmla="*/ 67 w 84"/>
              <a:gd name="T19" fmla="*/ 63 h 98"/>
              <a:gd name="T20" fmla="*/ 60 w 84"/>
              <a:gd name="T21" fmla="*/ 68 h 98"/>
              <a:gd name="T22" fmla="*/ 54 w 84"/>
              <a:gd name="T23" fmla="*/ 75 h 98"/>
              <a:gd name="T24" fmla="*/ 42 w 84"/>
              <a:gd name="T25" fmla="*/ 75 h 98"/>
              <a:gd name="T26" fmla="*/ 36 w 84"/>
              <a:gd name="T27" fmla="*/ 80 h 98"/>
              <a:gd name="T28" fmla="*/ 25 w 84"/>
              <a:gd name="T29" fmla="*/ 92 h 98"/>
              <a:gd name="T30" fmla="*/ 18 w 84"/>
              <a:gd name="T31" fmla="*/ 92 h 98"/>
              <a:gd name="T32" fmla="*/ 7 w 84"/>
              <a:gd name="T33" fmla="*/ 92 h 98"/>
              <a:gd name="T34" fmla="*/ 13 w 84"/>
              <a:gd name="T35" fmla="*/ 86 h 98"/>
              <a:gd name="T36" fmla="*/ 18 w 84"/>
              <a:gd name="T37" fmla="*/ 75 h 98"/>
              <a:gd name="T38" fmla="*/ 18 w 84"/>
              <a:gd name="T39" fmla="*/ 75 h 98"/>
              <a:gd name="T40" fmla="*/ 13 w 84"/>
              <a:gd name="T41" fmla="*/ 80 h 98"/>
              <a:gd name="T42" fmla="*/ 7 w 84"/>
              <a:gd name="T43" fmla="*/ 75 h 98"/>
              <a:gd name="T44" fmla="*/ 0 w 84"/>
              <a:gd name="T45" fmla="*/ 68 h 98"/>
              <a:gd name="T46" fmla="*/ 13 w 84"/>
              <a:gd name="T47" fmla="*/ 63 h 98"/>
              <a:gd name="T48" fmla="*/ 13 w 84"/>
              <a:gd name="T49" fmla="*/ 52 h 98"/>
              <a:gd name="T50" fmla="*/ 18 w 84"/>
              <a:gd name="T51" fmla="*/ 45 h 98"/>
              <a:gd name="T52" fmla="*/ 18 w 84"/>
              <a:gd name="T53" fmla="*/ 45 h 98"/>
              <a:gd name="T54" fmla="*/ 13 w 84"/>
              <a:gd name="T55" fmla="*/ 45 h 98"/>
              <a:gd name="T56" fmla="*/ 7 w 84"/>
              <a:gd name="T57" fmla="*/ 40 h 98"/>
              <a:gd name="T58" fmla="*/ 13 w 84"/>
              <a:gd name="T59" fmla="*/ 35 h 98"/>
              <a:gd name="T60" fmla="*/ 18 w 84"/>
              <a:gd name="T61" fmla="*/ 28 h 98"/>
              <a:gd name="T62" fmla="*/ 31 w 84"/>
              <a:gd name="T63" fmla="*/ 28 h 98"/>
              <a:gd name="T64" fmla="*/ 36 w 84"/>
              <a:gd name="T65" fmla="*/ 23 h 98"/>
              <a:gd name="T66" fmla="*/ 31 w 84"/>
              <a:gd name="T67" fmla="*/ 17 h 98"/>
              <a:gd name="T68" fmla="*/ 31 w 84"/>
              <a:gd name="T69" fmla="*/ 17 h 98"/>
              <a:gd name="T70" fmla="*/ 36 w 84"/>
              <a:gd name="T71" fmla="*/ 5 h 98"/>
              <a:gd name="T72" fmla="*/ 49 w 84"/>
              <a:gd name="T73" fmla="*/ 5 h 98"/>
              <a:gd name="T74" fmla="*/ 54 w 84"/>
              <a:gd name="T75" fmla="*/ 0 h 98"/>
              <a:gd name="T76" fmla="*/ 67 w 84"/>
              <a:gd name="T77" fmla="*/ 0 h 98"/>
              <a:gd name="T78" fmla="*/ 60 w 84"/>
              <a:gd name="T79" fmla="*/ 11 h 98"/>
              <a:gd name="T80" fmla="*/ 54 w 84"/>
              <a:gd name="T81" fmla="*/ 1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4" h="98">
                <a:moveTo>
                  <a:pt x="54" y="17"/>
                </a:moveTo>
                <a:lnTo>
                  <a:pt x="60" y="17"/>
                </a:lnTo>
                <a:lnTo>
                  <a:pt x="67" y="17"/>
                </a:lnTo>
                <a:lnTo>
                  <a:pt x="67" y="11"/>
                </a:lnTo>
                <a:lnTo>
                  <a:pt x="72" y="11"/>
                </a:lnTo>
                <a:lnTo>
                  <a:pt x="78" y="17"/>
                </a:lnTo>
                <a:lnTo>
                  <a:pt x="78" y="23"/>
                </a:lnTo>
                <a:lnTo>
                  <a:pt x="78" y="28"/>
                </a:lnTo>
                <a:lnTo>
                  <a:pt x="78" y="35"/>
                </a:lnTo>
                <a:lnTo>
                  <a:pt x="84" y="35"/>
                </a:lnTo>
                <a:lnTo>
                  <a:pt x="84" y="40"/>
                </a:lnTo>
                <a:lnTo>
                  <a:pt x="84" y="45"/>
                </a:lnTo>
                <a:lnTo>
                  <a:pt x="78" y="45"/>
                </a:lnTo>
                <a:lnTo>
                  <a:pt x="78" y="52"/>
                </a:lnTo>
                <a:lnTo>
                  <a:pt x="78" y="57"/>
                </a:lnTo>
                <a:lnTo>
                  <a:pt x="78" y="63"/>
                </a:lnTo>
                <a:lnTo>
                  <a:pt x="72" y="63"/>
                </a:lnTo>
                <a:lnTo>
                  <a:pt x="67" y="63"/>
                </a:lnTo>
                <a:lnTo>
                  <a:pt x="67" y="68"/>
                </a:lnTo>
                <a:lnTo>
                  <a:pt x="67" y="63"/>
                </a:lnTo>
                <a:lnTo>
                  <a:pt x="60" y="63"/>
                </a:lnTo>
                <a:lnTo>
                  <a:pt x="60" y="68"/>
                </a:lnTo>
                <a:lnTo>
                  <a:pt x="54" y="68"/>
                </a:lnTo>
                <a:lnTo>
                  <a:pt x="54" y="75"/>
                </a:lnTo>
                <a:lnTo>
                  <a:pt x="49" y="75"/>
                </a:lnTo>
                <a:lnTo>
                  <a:pt x="42" y="75"/>
                </a:lnTo>
                <a:lnTo>
                  <a:pt x="42" y="80"/>
                </a:lnTo>
                <a:lnTo>
                  <a:pt x="36" y="80"/>
                </a:lnTo>
                <a:lnTo>
                  <a:pt x="31" y="86"/>
                </a:lnTo>
                <a:lnTo>
                  <a:pt x="25" y="92"/>
                </a:lnTo>
                <a:lnTo>
                  <a:pt x="18" y="98"/>
                </a:lnTo>
                <a:lnTo>
                  <a:pt x="18" y="92"/>
                </a:lnTo>
                <a:lnTo>
                  <a:pt x="13" y="92"/>
                </a:lnTo>
                <a:lnTo>
                  <a:pt x="7" y="92"/>
                </a:lnTo>
                <a:lnTo>
                  <a:pt x="7" y="86"/>
                </a:lnTo>
                <a:lnTo>
                  <a:pt x="13" y="86"/>
                </a:lnTo>
                <a:lnTo>
                  <a:pt x="13" y="80"/>
                </a:lnTo>
                <a:lnTo>
                  <a:pt x="18" y="75"/>
                </a:lnTo>
                <a:lnTo>
                  <a:pt x="18" y="68"/>
                </a:lnTo>
                <a:lnTo>
                  <a:pt x="18" y="75"/>
                </a:lnTo>
                <a:lnTo>
                  <a:pt x="13" y="75"/>
                </a:lnTo>
                <a:lnTo>
                  <a:pt x="13" y="80"/>
                </a:lnTo>
                <a:lnTo>
                  <a:pt x="7" y="80"/>
                </a:lnTo>
                <a:lnTo>
                  <a:pt x="7" y="75"/>
                </a:lnTo>
                <a:lnTo>
                  <a:pt x="0" y="75"/>
                </a:lnTo>
                <a:lnTo>
                  <a:pt x="0" y="68"/>
                </a:lnTo>
                <a:lnTo>
                  <a:pt x="7" y="63"/>
                </a:lnTo>
                <a:lnTo>
                  <a:pt x="13" y="63"/>
                </a:lnTo>
                <a:lnTo>
                  <a:pt x="13" y="57"/>
                </a:lnTo>
                <a:lnTo>
                  <a:pt x="13" y="52"/>
                </a:lnTo>
                <a:lnTo>
                  <a:pt x="18" y="52"/>
                </a:lnTo>
                <a:lnTo>
                  <a:pt x="18" y="45"/>
                </a:lnTo>
                <a:lnTo>
                  <a:pt x="25" y="45"/>
                </a:lnTo>
                <a:lnTo>
                  <a:pt x="18" y="45"/>
                </a:lnTo>
                <a:lnTo>
                  <a:pt x="13" y="40"/>
                </a:lnTo>
                <a:lnTo>
                  <a:pt x="13" y="45"/>
                </a:lnTo>
                <a:lnTo>
                  <a:pt x="7" y="45"/>
                </a:lnTo>
                <a:lnTo>
                  <a:pt x="7" y="40"/>
                </a:lnTo>
                <a:lnTo>
                  <a:pt x="7" y="35"/>
                </a:lnTo>
                <a:lnTo>
                  <a:pt x="13" y="35"/>
                </a:lnTo>
                <a:lnTo>
                  <a:pt x="18" y="35"/>
                </a:lnTo>
                <a:lnTo>
                  <a:pt x="18" y="28"/>
                </a:lnTo>
                <a:lnTo>
                  <a:pt x="25" y="28"/>
                </a:lnTo>
                <a:lnTo>
                  <a:pt x="31" y="28"/>
                </a:lnTo>
                <a:lnTo>
                  <a:pt x="36" y="28"/>
                </a:lnTo>
                <a:lnTo>
                  <a:pt x="36" y="23"/>
                </a:lnTo>
                <a:lnTo>
                  <a:pt x="36" y="17"/>
                </a:lnTo>
                <a:lnTo>
                  <a:pt x="31" y="17"/>
                </a:lnTo>
                <a:lnTo>
                  <a:pt x="25" y="17"/>
                </a:lnTo>
                <a:lnTo>
                  <a:pt x="31" y="17"/>
                </a:lnTo>
                <a:lnTo>
                  <a:pt x="31" y="11"/>
                </a:lnTo>
                <a:lnTo>
                  <a:pt x="36" y="5"/>
                </a:lnTo>
                <a:lnTo>
                  <a:pt x="42" y="5"/>
                </a:lnTo>
                <a:lnTo>
                  <a:pt x="49" y="5"/>
                </a:lnTo>
                <a:lnTo>
                  <a:pt x="54" y="5"/>
                </a:lnTo>
                <a:lnTo>
                  <a:pt x="54" y="0"/>
                </a:lnTo>
                <a:lnTo>
                  <a:pt x="60" y="0"/>
                </a:lnTo>
                <a:lnTo>
                  <a:pt x="67" y="0"/>
                </a:lnTo>
                <a:lnTo>
                  <a:pt x="60" y="5"/>
                </a:lnTo>
                <a:lnTo>
                  <a:pt x="60" y="11"/>
                </a:lnTo>
                <a:lnTo>
                  <a:pt x="60" y="17"/>
                </a:lnTo>
                <a:lnTo>
                  <a:pt x="54" y="17"/>
                </a:lnTo>
              </a:path>
            </a:pathLst>
          </a:custGeom>
          <a:noFill/>
          <a:ln w="6350"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47" name="Freeform 39">
            <a:extLst>
              <a:ext uri="{FF2B5EF4-FFF2-40B4-BE49-F238E27FC236}">
                <a16:creationId xmlns:a16="http://schemas.microsoft.com/office/drawing/2014/main" id="{92A8A394-7D5C-474E-86D9-444A44C809F0}"/>
              </a:ext>
            </a:extLst>
          </p:cNvPr>
          <p:cNvSpPr>
            <a:spLocks/>
          </p:cNvSpPr>
          <p:nvPr/>
        </p:nvSpPr>
        <p:spPr bwMode="auto">
          <a:xfrm>
            <a:off x="6494463" y="1565275"/>
            <a:ext cx="490537" cy="711200"/>
          </a:xfrm>
          <a:custGeom>
            <a:avLst/>
            <a:gdLst>
              <a:gd name="T0" fmla="*/ 124 w 309"/>
              <a:gd name="T1" fmla="*/ 396 h 448"/>
              <a:gd name="T2" fmla="*/ 106 w 309"/>
              <a:gd name="T3" fmla="*/ 378 h 448"/>
              <a:gd name="T4" fmla="*/ 88 w 309"/>
              <a:gd name="T5" fmla="*/ 356 h 448"/>
              <a:gd name="T6" fmla="*/ 83 w 309"/>
              <a:gd name="T7" fmla="*/ 338 h 448"/>
              <a:gd name="T8" fmla="*/ 77 w 309"/>
              <a:gd name="T9" fmla="*/ 328 h 448"/>
              <a:gd name="T10" fmla="*/ 59 w 309"/>
              <a:gd name="T11" fmla="*/ 316 h 448"/>
              <a:gd name="T12" fmla="*/ 36 w 309"/>
              <a:gd name="T13" fmla="*/ 310 h 448"/>
              <a:gd name="T14" fmla="*/ 12 w 309"/>
              <a:gd name="T15" fmla="*/ 304 h 448"/>
              <a:gd name="T16" fmla="*/ 0 w 309"/>
              <a:gd name="T17" fmla="*/ 287 h 448"/>
              <a:gd name="T18" fmla="*/ 0 w 309"/>
              <a:gd name="T19" fmla="*/ 258 h 448"/>
              <a:gd name="T20" fmla="*/ 5 w 309"/>
              <a:gd name="T21" fmla="*/ 229 h 448"/>
              <a:gd name="T22" fmla="*/ 5 w 309"/>
              <a:gd name="T23" fmla="*/ 201 h 448"/>
              <a:gd name="T24" fmla="*/ 12 w 309"/>
              <a:gd name="T25" fmla="*/ 178 h 448"/>
              <a:gd name="T26" fmla="*/ 18 w 309"/>
              <a:gd name="T27" fmla="*/ 144 h 448"/>
              <a:gd name="T28" fmla="*/ 5 w 309"/>
              <a:gd name="T29" fmla="*/ 127 h 448"/>
              <a:gd name="T30" fmla="*/ 23 w 309"/>
              <a:gd name="T31" fmla="*/ 109 h 448"/>
              <a:gd name="T32" fmla="*/ 30 w 309"/>
              <a:gd name="T33" fmla="*/ 98 h 448"/>
              <a:gd name="T34" fmla="*/ 36 w 309"/>
              <a:gd name="T35" fmla="*/ 87 h 448"/>
              <a:gd name="T36" fmla="*/ 36 w 309"/>
              <a:gd name="T37" fmla="*/ 69 h 448"/>
              <a:gd name="T38" fmla="*/ 36 w 309"/>
              <a:gd name="T39" fmla="*/ 52 h 448"/>
              <a:gd name="T40" fmla="*/ 36 w 309"/>
              <a:gd name="T41" fmla="*/ 35 h 448"/>
              <a:gd name="T42" fmla="*/ 54 w 309"/>
              <a:gd name="T43" fmla="*/ 35 h 448"/>
              <a:gd name="T44" fmla="*/ 59 w 309"/>
              <a:gd name="T45" fmla="*/ 12 h 448"/>
              <a:gd name="T46" fmla="*/ 72 w 309"/>
              <a:gd name="T47" fmla="*/ 7 h 448"/>
              <a:gd name="T48" fmla="*/ 95 w 309"/>
              <a:gd name="T49" fmla="*/ 17 h 448"/>
              <a:gd name="T50" fmla="*/ 106 w 309"/>
              <a:gd name="T51" fmla="*/ 35 h 448"/>
              <a:gd name="T52" fmla="*/ 106 w 309"/>
              <a:gd name="T53" fmla="*/ 29 h 448"/>
              <a:gd name="T54" fmla="*/ 113 w 309"/>
              <a:gd name="T55" fmla="*/ 17 h 448"/>
              <a:gd name="T56" fmla="*/ 119 w 309"/>
              <a:gd name="T57" fmla="*/ 17 h 448"/>
              <a:gd name="T58" fmla="*/ 130 w 309"/>
              <a:gd name="T59" fmla="*/ 35 h 448"/>
              <a:gd name="T60" fmla="*/ 130 w 309"/>
              <a:gd name="T61" fmla="*/ 64 h 448"/>
              <a:gd name="T62" fmla="*/ 137 w 309"/>
              <a:gd name="T63" fmla="*/ 87 h 448"/>
              <a:gd name="T64" fmla="*/ 148 w 309"/>
              <a:gd name="T65" fmla="*/ 104 h 448"/>
              <a:gd name="T66" fmla="*/ 172 w 309"/>
              <a:gd name="T67" fmla="*/ 109 h 448"/>
              <a:gd name="T68" fmla="*/ 202 w 309"/>
              <a:gd name="T69" fmla="*/ 109 h 448"/>
              <a:gd name="T70" fmla="*/ 238 w 309"/>
              <a:gd name="T71" fmla="*/ 109 h 448"/>
              <a:gd name="T72" fmla="*/ 255 w 309"/>
              <a:gd name="T73" fmla="*/ 144 h 448"/>
              <a:gd name="T74" fmla="*/ 262 w 309"/>
              <a:gd name="T75" fmla="*/ 149 h 448"/>
              <a:gd name="T76" fmla="*/ 262 w 309"/>
              <a:gd name="T77" fmla="*/ 156 h 448"/>
              <a:gd name="T78" fmla="*/ 273 w 309"/>
              <a:gd name="T79" fmla="*/ 161 h 448"/>
              <a:gd name="T80" fmla="*/ 285 w 309"/>
              <a:gd name="T81" fmla="*/ 167 h 448"/>
              <a:gd name="T82" fmla="*/ 285 w 309"/>
              <a:gd name="T83" fmla="*/ 172 h 448"/>
              <a:gd name="T84" fmla="*/ 291 w 309"/>
              <a:gd name="T85" fmla="*/ 196 h 448"/>
              <a:gd name="T86" fmla="*/ 309 w 309"/>
              <a:gd name="T87" fmla="*/ 189 h 448"/>
              <a:gd name="T88" fmla="*/ 291 w 309"/>
              <a:gd name="T89" fmla="*/ 213 h 448"/>
              <a:gd name="T90" fmla="*/ 280 w 309"/>
              <a:gd name="T91" fmla="*/ 229 h 448"/>
              <a:gd name="T92" fmla="*/ 280 w 309"/>
              <a:gd name="T93" fmla="*/ 247 h 448"/>
              <a:gd name="T94" fmla="*/ 280 w 309"/>
              <a:gd name="T95" fmla="*/ 276 h 448"/>
              <a:gd name="T96" fmla="*/ 280 w 309"/>
              <a:gd name="T97" fmla="*/ 304 h 448"/>
              <a:gd name="T98" fmla="*/ 280 w 309"/>
              <a:gd name="T99" fmla="*/ 333 h 448"/>
              <a:gd name="T100" fmla="*/ 280 w 309"/>
              <a:gd name="T101" fmla="*/ 361 h 448"/>
              <a:gd name="T102" fmla="*/ 273 w 309"/>
              <a:gd name="T103" fmla="*/ 385 h 448"/>
              <a:gd name="T104" fmla="*/ 244 w 309"/>
              <a:gd name="T105" fmla="*/ 385 h 448"/>
              <a:gd name="T106" fmla="*/ 213 w 309"/>
              <a:gd name="T107" fmla="*/ 401 h 448"/>
              <a:gd name="T108" fmla="*/ 196 w 309"/>
              <a:gd name="T109" fmla="*/ 413 h 448"/>
              <a:gd name="T110" fmla="*/ 184 w 309"/>
              <a:gd name="T111" fmla="*/ 430 h 448"/>
              <a:gd name="T112" fmla="*/ 166 w 309"/>
              <a:gd name="T113" fmla="*/ 442 h 448"/>
              <a:gd name="T114" fmla="*/ 155 w 309"/>
              <a:gd name="T115" fmla="*/ 436 h 448"/>
              <a:gd name="T116" fmla="*/ 137 w 309"/>
              <a:gd name="T117" fmla="*/ 418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9" h="448">
                <a:moveTo>
                  <a:pt x="137" y="418"/>
                </a:moveTo>
                <a:lnTo>
                  <a:pt x="137" y="413"/>
                </a:lnTo>
                <a:lnTo>
                  <a:pt x="130" y="408"/>
                </a:lnTo>
                <a:lnTo>
                  <a:pt x="124" y="401"/>
                </a:lnTo>
                <a:lnTo>
                  <a:pt x="124" y="396"/>
                </a:lnTo>
                <a:lnTo>
                  <a:pt x="119" y="396"/>
                </a:lnTo>
                <a:lnTo>
                  <a:pt x="113" y="390"/>
                </a:lnTo>
                <a:lnTo>
                  <a:pt x="113" y="385"/>
                </a:lnTo>
                <a:lnTo>
                  <a:pt x="106" y="385"/>
                </a:lnTo>
                <a:lnTo>
                  <a:pt x="106" y="378"/>
                </a:lnTo>
                <a:lnTo>
                  <a:pt x="101" y="378"/>
                </a:lnTo>
                <a:lnTo>
                  <a:pt x="101" y="373"/>
                </a:lnTo>
                <a:lnTo>
                  <a:pt x="101" y="368"/>
                </a:lnTo>
                <a:lnTo>
                  <a:pt x="95" y="368"/>
                </a:lnTo>
                <a:lnTo>
                  <a:pt x="88" y="356"/>
                </a:lnTo>
                <a:lnTo>
                  <a:pt x="83" y="350"/>
                </a:lnTo>
                <a:lnTo>
                  <a:pt x="83" y="344"/>
                </a:lnTo>
                <a:lnTo>
                  <a:pt x="77" y="344"/>
                </a:lnTo>
                <a:lnTo>
                  <a:pt x="83" y="344"/>
                </a:lnTo>
                <a:lnTo>
                  <a:pt x="83" y="338"/>
                </a:lnTo>
                <a:lnTo>
                  <a:pt x="77" y="338"/>
                </a:lnTo>
                <a:lnTo>
                  <a:pt x="77" y="333"/>
                </a:lnTo>
                <a:lnTo>
                  <a:pt x="72" y="333"/>
                </a:lnTo>
                <a:lnTo>
                  <a:pt x="77" y="333"/>
                </a:lnTo>
                <a:lnTo>
                  <a:pt x="77" y="328"/>
                </a:lnTo>
                <a:lnTo>
                  <a:pt x="72" y="328"/>
                </a:lnTo>
                <a:lnTo>
                  <a:pt x="72" y="321"/>
                </a:lnTo>
                <a:lnTo>
                  <a:pt x="72" y="316"/>
                </a:lnTo>
                <a:lnTo>
                  <a:pt x="65" y="316"/>
                </a:lnTo>
                <a:lnTo>
                  <a:pt x="59" y="316"/>
                </a:lnTo>
                <a:lnTo>
                  <a:pt x="59" y="310"/>
                </a:lnTo>
                <a:lnTo>
                  <a:pt x="54" y="310"/>
                </a:lnTo>
                <a:lnTo>
                  <a:pt x="47" y="310"/>
                </a:lnTo>
                <a:lnTo>
                  <a:pt x="41" y="310"/>
                </a:lnTo>
                <a:lnTo>
                  <a:pt x="36" y="310"/>
                </a:lnTo>
                <a:lnTo>
                  <a:pt x="30" y="310"/>
                </a:lnTo>
                <a:lnTo>
                  <a:pt x="23" y="310"/>
                </a:lnTo>
                <a:lnTo>
                  <a:pt x="18" y="310"/>
                </a:lnTo>
                <a:lnTo>
                  <a:pt x="18" y="304"/>
                </a:lnTo>
                <a:lnTo>
                  <a:pt x="12" y="304"/>
                </a:lnTo>
                <a:lnTo>
                  <a:pt x="5" y="304"/>
                </a:lnTo>
                <a:lnTo>
                  <a:pt x="0" y="304"/>
                </a:lnTo>
                <a:lnTo>
                  <a:pt x="0" y="298"/>
                </a:lnTo>
                <a:lnTo>
                  <a:pt x="0" y="293"/>
                </a:lnTo>
                <a:lnTo>
                  <a:pt x="0" y="287"/>
                </a:lnTo>
                <a:lnTo>
                  <a:pt x="0" y="281"/>
                </a:lnTo>
                <a:lnTo>
                  <a:pt x="0" y="276"/>
                </a:lnTo>
                <a:lnTo>
                  <a:pt x="0" y="270"/>
                </a:lnTo>
                <a:lnTo>
                  <a:pt x="0" y="264"/>
                </a:lnTo>
                <a:lnTo>
                  <a:pt x="0" y="258"/>
                </a:lnTo>
                <a:lnTo>
                  <a:pt x="0" y="253"/>
                </a:lnTo>
                <a:lnTo>
                  <a:pt x="0" y="247"/>
                </a:lnTo>
                <a:lnTo>
                  <a:pt x="0" y="241"/>
                </a:lnTo>
                <a:lnTo>
                  <a:pt x="5" y="236"/>
                </a:lnTo>
                <a:lnTo>
                  <a:pt x="5" y="229"/>
                </a:lnTo>
                <a:lnTo>
                  <a:pt x="5" y="224"/>
                </a:lnTo>
                <a:lnTo>
                  <a:pt x="5" y="218"/>
                </a:lnTo>
                <a:lnTo>
                  <a:pt x="5" y="213"/>
                </a:lnTo>
                <a:lnTo>
                  <a:pt x="5" y="207"/>
                </a:lnTo>
                <a:lnTo>
                  <a:pt x="5" y="201"/>
                </a:lnTo>
                <a:lnTo>
                  <a:pt x="12" y="201"/>
                </a:lnTo>
                <a:lnTo>
                  <a:pt x="12" y="196"/>
                </a:lnTo>
                <a:lnTo>
                  <a:pt x="12" y="189"/>
                </a:lnTo>
                <a:lnTo>
                  <a:pt x="12" y="184"/>
                </a:lnTo>
                <a:lnTo>
                  <a:pt x="12" y="178"/>
                </a:lnTo>
                <a:lnTo>
                  <a:pt x="12" y="172"/>
                </a:lnTo>
                <a:lnTo>
                  <a:pt x="12" y="167"/>
                </a:lnTo>
                <a:lnTo>
                  <a:pt x="18" y="161"/>
                </a:lnTo>
                <a:lnTo>
                  <a:pt x="18" y="149"/>
                </a:lnTo>
                <a:lnTo>
                  <a:pt x="18" y="144"/>
                </a:lnTo>
                <a:lnTo>
                  <a:pt x="18" y="138"/>
                </a:lnTo>
                <a:lnTo>
                  <a:pt x="18" y="132"/>
                </a:lnTo>
                <a:lnTo>
                  <a:pt x="12" y="132"/>
                </a:lnTo>
                <a:lnTo>
                  <a:pt x="12" y="127"/>
                </a:lnTo>
                <a:lnTo>
                  <a:pt x="5" y="127"/>
                </a:lnTo>
                <a:lnTo>
                  <a:pt x="12" y="121"/>
                </a:lnTo>
                <a:lnTo>
                  <a:pt x="18" y="121"/>
                </a:lnTo>
                <a:lnTo>
                  <a:pt x="18" y="115"/>
                </a:lnTo>
                <a:lnTo>
                  <a:pt x="18" y="109"/>
                </a:lnTo>
                <a:lnTo>
                  <a:pt x="23" y="109"/>
                </a:lnTo>
                <a:lnTo>
                  <a:pt x="30" y="109"/>
                </a:lnTo>
                <a:lnTo>
                  <a:pt x="30" y="104"/>
                </a:lnTo>
                <a:lnTo>
                  <a:pt x="36" y="104"/>
                </a:lnTo>
                <a:lnTo>
                  <a:pt x="30" y="104"/>
                </a:lnTo>
                <a:lnTo>
                  <a:pt x="30" y="98"/>
                </a:lnTo>
                <a:lnTo>
                  <a:pt x="36" y="98"/>
                </a:lnTo>
                <a:lnTo>
                  <a:pt x="36" y="92"/>
                </a:lnTo>
                <a:lnTo>
                  <a:pt x="41" y="92"/>
                </a:lnTo>
                <a:lnTo>
                  <a:pt x="41" y="87"/>
                </a:lnTo>
                <a:lnTo>
                  <a:pt x="36" y="87"/>
                </a:lnTo>
                <a:lnTo>
                  <a:pt x="41" y="87"/>
                </a:lnTo>
                <a:lnTo>
                  <a:pt x="41" y="81"/>
                </a:lnTo>
                <a:lnTo>
                  <a:pt x="41" y="75"/>
                </a:lnTo>
                <a:lnTo>
                  <a:pt x="36" y="75"/>
                </a:lnTo>
                <a:lnTo>
                  <a:pt x="36" y="69"/>
                </a:lnTo>
                <a:lnTo>
                  <a:pt x="41" y="69"/>
                </a:lnTo>
                <a:lnTo>
                  <a:pt x="41" y="64"/>
                </a:lnTo>
                <a:lnTo>
                  <a:pt x="41" y="57"/>
                </a:lnTo>
                <a:lnTo>
                  <a:pt x="41" y="52"/>
                </a:lnTo>
                <a:lnTo>
                  <a:pt x="36" y="52"/>
                </a:lnTo>
                <a:lnTo>
                  <a:pt x="36" y="47"/>
                </a:lnTo>
                <a:lnTo>
                  <a:pt x="36" y="41"/>
                </a:lnTo>
                <a:lnTo>
                  <a:pt x="30" y="41"/>
                </a:lnTo>
                <a:lnTo>
                  <a:pt x="36" y="41"/>
                </a:lnTo>
                <a:lnTo>
                  <a:pt x="36" y="35"/>
                </a:lnTo>
                <a:lnTo>
                  <a:pt x="41" y="35"/>
                </a:lnTo>
                <a:lnTo>
                  <a:pt x="47" y="35"/>
                </a:lnTo>
                <a:lnTo>
                  <a:pt x="47" y="41"/>
                </a:lnTo>
                <a:lnTo>
                  <a:pt x="54" y="41"/>
                </a:lnTo>
                <a:lnTo>
                  <a:pt x="54" y="35"/>
                </a:lnTo>
                <a:lnTo>
                  <a:pt x="54" y="29"/>
                </a:lnTo>
                <a:lnTo>
                  <a:pt x="54" y="24"/>
                </a:lnTo>
                <a:lnTo>
                  <a:pt x="54" y="17"/>
                </a:lnTo>
                <a:lnTo>
                  <a:pt x="59" y="17"/>
                </a:lnTo>
                <a:lnTo>
                  <a:pt x="59" y="12"/>
                </a:lnTo>
                <a:lnTo>
                  <a:pt x="59" y="7"/>
                </a:lnTo>
                <a:lnTo>
                  <a:pt x="65" y="7"/>
                </a:lnTo>
                <a:lnTo>
                  <a:pt x="65" y="0"/>
                </a:lnTo>
                <a:lnTo>
                  <a:pt x="65" y="7"/>
                </a:lnTo>
                <a:lnTo>
                  <a:pt x="72" y="7"/>
                </a:lnTo>
                <a:lnTo>
                  <a:pt x="77" y="7"/>
                </a:lnTo>
                <a:lnTo>
                  <a:pt x="77" y="12"/>
                </a:lnTo>
                <a:lnTo>
                  <a:pt x="83" y="12"/>
                </a:lnTo>
                <a:lnTo>
                  <a:pt x="88" y="17"/>
                </a:lnTo>
                <a:lnTo>
                  <a:pt x="95" y="17"/>
                </a:lnTo>
                <a:lnTo>
                  <a:pt x="95" y="24"/>
                </a:lnTo>
                <a:lnTo>
                  <a:pt x="101" y="24"/>
                </a:lnTo>
                <a:lnTo>
                  <a:pt x="101" y="29"/>
                </a:lnTo>
                <a:lnTo>
                  <a:pt x="106" y="29"/>
                </a:lnTo>
                <a:lnTo>
                  <a:pt x="106" y="35"/>
                </a:lnTo>
                <a:lnTo>
                  <a:pt x="106" y="29"/>
                </a:lnTo>
                <a:lnTo>
                  <a:pt x="106" y="35"/>
                </a:lnTo>
                <a:lnTo>
                  <a:pt x="106" y="29"/>
                </a:lnTo>
                <a:lnTo>
                  <a:pt x="106" y="35"/>
                </a:lnTo>
                <a:lnTo>
                  <a:pt x="106" y="29"/>
                </a:lnTo>
                <a:lnTo>
                  <a:pt x="113" y="29"/>
                </a:lnTo>
                <a:lnTo>
                  <a:pt x="113" y="24"/>
                </a:lnTo>
                <a:lnTo>
                  <a:pt x="113" y="17"/>
                </a:lnTo>
                <a:lnTo>
                  <a:pt x="113" y="24"/>
                </a:lnTo>
                <a:lnTo>
                  <a:pt x="113" y="17"/>
                </a:lnTo>
                <a:lnTo>
                  <a:pt x="119" y="17"/>
                </a:lnTo>
                <a:lnTo>
                  <a:pt x="119" y="12"/>
                </a:lnTo>
                <a:lnTo>
                  <a:pt x="124" y="12"/>
                </a:lnTo>
                <a:lnTo>
                  <a:pt x="119" y="12"/>
                </a:lnTo>
                <a:lnTo>
                  <a:pt x="119" y="17"/>
                </a:lnTo>
                <a:lnTo>
                  <a:pt x="124" y="17"/>
                </a:lnTo>
                <a:lnTo>
                  <a:pt x="124" y="24"/>
                </a:lnTo>
                <a:lnTo>
                  <a:pt x="124" y="29"/>
                </a:lnTo>
                <a:lnTo>
                  <a:pt x="130" y="29"/>
                </a:lnTo>
                <a:lnTo>
                  <a:pt x="130" y="35"/>
                </a:lnTo>
                <a:lnTo>
                  <a:pt x="130" y="41"/>
                </a:lnTo>
                <a:lnTo>
                  <a:pt x="130" y="47"/>
                </a:lnTo>
                <a:lnTo>
                  <a:pt x="130" y="52"/>
                </a:lnTo>
                <a:lnTo>
                  <a:pt x="130" y="57"/>
                </a:lnTo>
                <a:lnTo>
                  <a:pt x="130" y="64"/>
                </a:lnTo>
                <a:lnTo>
                  <a:pt x="130" y="69"/>
                </a:lnTo>
                <a:lnTo>
                  <a:pt x="130" y="75"/>
                </a:lnTo>
                <a:lnTo>
                  <a:pt x="130" y="81"/>
                </a:lnTo>
                <a:lnTo>
                  <a:pt x="130" y="87"/>
                </a:lnTo>
                <a:lnTo>
                  <a:pt x="137" y="87"/>
                </a:lnTo>
                <a:lnTo>
                  <a:pt x="137" y="92"/>
                </a:lnTo>
                <a:lnTo>
                  <a:pt x="142" y="92"/>
                </a:lnTo>
                <a:lnTo>
                  <a:pt x="142" y="98"/>
                </a:lnTo>
                <a:lnTo>
                  <a:pt x="148" y="98"/>
                </a:lnTo>
                <a:lnTo>
                  <a:pt x="148" y="104"/>
                </a:lnTo>
                <a:lnTo>
                  <a:pt x="148" y="109"/>
                </a:lnTo>
                <a:lnTo>
                  <a:pt x="155" y="109"/>
                </a:lnTo>
                <a:lnTo>
                  <a:pt x="160" y="109"/>
                </a:lnTo>
                <a:lnTo>
                  <a:pt x="166" y="109"/>
                </a:lnTo>
                <a:lnTo>
                  <a:pt x="172" y="109"/>
                </a:lnTo>
                <a:lnTo>
                  <a:pt x="178" y="109"/>
                </a:lnTo>
                <a:lnTo>
                  <a:pt x="184" y="109"/>
                </a:lnTo>
                <a:lnTo>
                  <a:pt x="190" y="109"/>
                </a:lnTo>
                <a:lnTo>
                  <a:pt x="196" y="109"/>
                </a:lnTo>
                <a:lnTo>
                  <a:pt x="202" y="109"/>
                </a:lnTo>
                <a:lnTo>
                  <a:pt x="208" y="109"/>
                </a:lnTo>
                <a:lnTo>
                  <a:pt x="213" y="109"/>
                </a:lnTo>
                <a:lnTo>
                  <a:pt x="226" y="109"/>
                </a:lnTo>
                <a:lnTo>
                  <a:pt x="231" y="109"/>
                </a:lnTo>
                <a:lnTo>
                  <a:pt x="238" y="109"/>
                </a:lnTo>
                <a:lnTo>
                  <a:pt x="244" y="109"/>
                </a:lnTo>
                <a:lnTo>
                  <a:pt x="255" y="109"/>
                </a:lnTo>
                <a:lnTo>
                  <a:pt x="255" y="115"/>
                </a:lnTo>
                <a:lnTo>
                  <a:pt x="255" y="132"/>
                </a:lnTo>
                <a:lnTo>
                  <a:pt x="255" y="144"/>
                </a:lnTo>
                <a:lnTo>
                  <a:pt x="249" y="138"/>
                </a:lnTo>
                <a:lnTo>
                  <a:pt x="249" y="144"/>
                </a:lnTo>
                <a:lnTo>
                  <a:pt x="255" y="144"/>
                </a:lnTo>
                <a:lnTo>
                  <a:pt x="255" y="149"/>
                </a:lnTo>
                <a:lnTo>
                  <a:pt x="262" y="149"/>
                </a:lnTo>
                <a:lnTo>
                  <a:pt x="262" y="156"/>
                </a:lnTo>
                <a:lnTo>
                  <a:pt x="255" y="156"/>
                </a:lnTo>
                <a:lnTo>
                  <a:pt x="255" y="161"/>
                </a:lnTo>
                <a:lnTo>
                  <a:pt x="262" y="161"/>
                </a:lnTo>
                <a:lnTo>
                  <a:pt x="262" y="156"/>
                </a:lnTo>
                <a:lnTo>
                  <a:pt x="267" y="156"/>
                </a:lnTo>
                <a:lnTo>
                  <a:pt x="267" y="149"/>
                </a:lnTo>
                <a:lnTo>
                  <a:pt x="267" y="156"/>
                </a:lnTo>
                <a:lnTo>
                  <a:pt x="273" y="156"/>
                </a:lnTo>
                <a:lnTo>
                  <a:pt x="273" y="161"/>
                </a:lnTo>
                <a:lnTo>
                  <a:pt x="273" y="156"/>
                </a:lnTo>
                <a:lnTo>
                  <a:pt x="280" y="156"/>
                </a:lnTo>
                <a:lnTo>
                  <a:pt x="280" y="161"/>
                </a:lnTo>
                <a:lnTo>
                  <a:pt x="285" y="161"/>
                </a:lnTo>
                <a:lnTo>
                  <a:pt x="285" y="167"/>
                </a:lnTo>
                <a:lnTo>
                  <a:pt x="280" y="167"/>
                </a:lnTo>
                <a:lnTo>
                  <a:pt x="285" y="167"/>
                </a:lnTo>
                <a:lnTo>
                  <a:pt x="280" y="167"/>
                </a:lnTo>
                <a:lnTo>
                  <a:pt x="280" y="172"/>
                </a:lnTo>
                <a:lnTo>
                  <a:pt x="285" y="172"/>
                </a:lnTo>
                <a:lnTo>
                  <a:pt x="285" y="178"/>
                </a:lnTo>
                <a:lnTo>
                  <a:pt x="285" y="184"/>
                </a:lnTo>
                <a:lnTo>
                  <a:pt x="291" y="184"/>
                </a:lnTo>
                <a:lnTo>
                  <a:pt x="291" y="189"/>
                </a:lnTo>
                <a:lnTo>
                  <a:pt x="291" y="196"/>
                </a:lnTo>
                <a:lnTo>
                  <a:pt x="291" y="201"/>
                </a:lnTo>
                <a:lnTo>
                  <a:pt x="296" y="196"/>
                </a:lnTo>
                <a:lnTo>
                  <a:pt x="303" y="196"/>
                </a:lnTo>
                <a:lnTo>
                  <a:pt x="303" y="189"/>
                </a:lnTo>
                <a:lnTo>
                  <a:pt x="309" y="189"/>
                </a:lnTo>
                <a:lnTo>
                  <a:pt x="303" y="196"/>
                </a:lnTo>
                <a:lnTo>
                  <a:pt x="303" y="201"/>
                </a:lnTo>
                <a:lnTo>
                  <a:pt x="296" y="201"/>
                </a:lnTo>
                <a:lnTo>
                  <a:pt x="291" y="207"/>
                </a:lnTo>
                <a:lnTo>
                  <a:pt x="291" y="213"/>
                </a:lnTo>
                <a:lnTo>
                  <a:pt x="285" y="213"/>
                </a:lnTo>
                <a:lnTo>
                  <a:pt x="285" y="218"/>
                </a:lnTo>
                <a:lnTo>
                  <a:pt x="280" y="218"/>
                </a:lnTo>
                <a:lnTo>
                  <a:pt x="280" y="224"/>
                </a:lnTo>
                <a:lnTo>
                  <a:pt x="280" y="229"/>
                </a:lnTo>
                <a:lnTo>
                  <a:pt x="280" y="236"/>
                </a:lnTo>
                <a:lnTo>
                  <a:pt x="280" y="241"/>
                </a:lnTo>
                <a:lnTo>
                  <a:pt x="273" y="241"/>
                </a:lnTo>
                <a:lnTo>
                  <a:pt x="273" y="247"/>
                </a:lnTo>
                <a:lnTo>
                  <a:pt x="280" y="247"/>
                </a:lnTo>
                <a:lnTo>
                  <a:pt x="280" y="253"/>
                </a:lnTo>
                <a:lnTo>
                  <a:pt x="280" y="258"/>
                </a:lnTo>
                <a:lnTo>
                  <a:pt x="280" y="264"/>
                </a:lnTo>
                <a:lnTo>
                  <a:pt x="280" y="270"/>
                </a:lnTo>
                <a:lnTo>
                  <a:pt x="280" y="276"/>
                </a:lnTo>
                <a:lnTo>
                  <a:pt x="280" y="281"/>
                </a:lnTo>
                <a:lnTo>
                  <a:pt x="280" y="287"/>
                </a:lnTo>
                <a:lnTo>
                  <a:pt x="280" y="293"/>
                </a:lnTo>
                <a:lnTo>
                  <a:pt x="280" y="298"/>
                </a:lnTo>
                <a:lnTo>
                  <a:pt x="280" y="304"/>
                </a:lnTo>
                <a:lnTo>
                  <a:pt x="280" y="310"/>
                </a:lnTo>
                <a:lnTo>
                  <a:pt x="280" y="316"/>
                </a:lnTo>
                <a:lnTo>
                  <a:pt x="280" y="321"/>
                </a:lnTo>
                <a:lnTo>
                  <a:pt x="280" y="328"/>
                </a:lnTo>
                <a:lnTo>
                  <a:pt x="280" y="333"/>
                </a:lnTo>
                <a:lnTo>
                  <a:pt x="280" y="338"/>
                </a:lnTo>
                <a:lnTo>
                  <a:pt x="280" y="344"/>
                </a:lnTo>
                <a:lnTo>
                  <a:pt x="280" y="350"/>
                </a:lnTo>
                <a:lnTo>
                  <a:pt x="280" y="356"/>
                </a:lnTo>
                <a:lnTo>
                  <a:pt x="280" y="361"/>
                </a:lnTo>
                <a:lnTo>
                  <a:pt x="280" y="368"/>
                </a:lnTo>
                <a:lnTo>
                  <a:pt x="280" y="373"/>
                </a:lnTo>
                <a:lnTo>
                  <a:pt x="280" y="378"/>
                </a:lnTo>
                <a:lnTo>
                  <a:pt x="280" y="385"/>
                </a:lnTo>
                <a:lnTo>
                  <a:pt x="273" y="385"/>
                </a:lnTo>
                <a:lnTo>
                  <a:pt x="267" y="385"/>
                </a:lnTo>
                <a:lnTo>
                  <a:pt x="262" y="385"/>
                </a:lnTo>
                <a:lnTo>
                  <a:pt x="255" y="385"/>
                </a:lnTo>
                <a:lnTo>
                  <a:pt x="249" y="385"/>
                </a:lnTo>
                <a:lnTo>
                  <a:pt x="244" y="385"/>
                </a:lnTo>
                <a:lnTo>
                  <a:pt x="238" y="390"/>
                </a:lnTo>
                <a:lnTo>
                  <a:pt x="231" y="390"/>
                </a:lnTo>
                <a:lnTo>
                  <a:pt x="226" y="390"/>
                </a:lnTo>
                <a:lnTo>
                  <a:pt x="220" y="396"/>
                </a:lnTo>
                <a:lnTo>
                  <a:pt x="213" y="401"/>
                </a:lnTo>
                <a:lnTo>
                  <a:pt x="208" y="401"/>
                </a:lnTo>
                <a:lnTo>
                  <a:pt x="208" y="408"/>
                </a:lnTo>
                <a:lnTo>
                  <a:pt x="202" y="408"/>
                </a:lnTo>
                <a:lnTo>
                  <a:pt x="202" y="413"/>
                </a:lnTo>
                <a:lnTo>
                  <a:pt x="196" y="413"/>
                </a:lnTo>
                <a:lnTo>
                  <a:pt x="196" y="418"/>
                </a:lnTo>
                <a:lnTo>
                  <a:pt x="190" y="418"/>
                </a:lnTo>
                <a:lnTo>
                  <a:pt x="190" y="425"/>
                </a:lnTo>
                <a:lnTo>
                  <a:pt x="184" y="425"/>
                </a:lnTo>
                <a:lnTo>
                  <a:pt x="184" y="430"/>
                </a:lnTo>
                <a:lnTo>
                  <a:pt x="178" y="430"/>
                </a:lnTo>
                <a:lnTo>
                  <a:pt x="178" y="436"/>
                </a:lnTo>
                <a:lnTo>
                  <a:pt x="172" y="436"/>
                </a:lnTo>
                <a:lnTo>
                  <a:pt x="172" y="442"/>
                </a:lnTo>
                <a:lnTo>
                  <a:pt x="166" y="442"/>
                </a:lnTo>
                <a:lnTo>
                  <a:pt x="166" y="448"/>
                </a:lnTo>
                <a:lnTo>
                  <a:pt x="166" y="442"/>
                </a:lnTo>
                <a:lnTo>
                  <a:pt x="160" y="442"/>
                </a:lnTo>
                <a:lnTo>
                  <a:pt x="160" y="436"/>
                </a:lnTo>
                <a:lnTo>
                  <a:pt x="155" y="436"/>
                </a:lnTo>
                <a:lnTo>
                  <a:pt x="155" y="430"/>
                </a:lnTo>
                <a:lnTo>
                  <a:pt x="148" y="430"/>
                </a:lnTo>
                <a:lnTo>
                  <a:pt x="142" y="425"/>
                </a:lnTo>
                <a:lnTo>
                  <a:pt x="142" y="418"/>
                </a:lnTo>
                <a:lnTo>
                  <a:pt x="137" y="418"/>
                </a:lnTo>
                <a:close/>
              </a:path>
            </a:pathLst>
          </a:custGeom>
          <a:solidFill>
            <a:srgbClr val="BF9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48" name="Freeform 40">
            <a:extLst>
              <a:ext uri="{FF2B5EF4-FFF2-40B4-BE49-F238E27FC236}">
                <a16:creationId xmlns:a16="http://schemas.microsoft.com/office/drawing/2014/main" id="{26DC7451-DFB0-4FB0-97B3-2C7DEAE7FDB9}"/>
              </a:ext>
            </a:extLst>
          </p:cNvPr>
          <p:cNvSpPr>
            <a:spLocks/>
          </p:cNvSpPr>
          <p:nvPr/>
        </p:nvSpPr>
        <p:spPr bwMode="auto">
          <a:xfrm>
            <a:off x="6494463" y="1565275"/>
            <a:ext cx="490537" cy="711200"/>
          </a:xfrm>
          <a:custGeom>
            <a:avLst/>
            <a:gdLst>
              <a:gd name="T0" fmla="*/ 124 w 309"/>
              <a:gd name="T1" fmla="*/ 396 h 448"/>
              <a:gd name="T2" fmla="*/ 106 w 309"/>
              <a:gd name="T3" fmla="*/ 378 h 448"/>
              <a:gd name="T4" fmla="*/ 88 w 309"/>
              <a:gd name="T5" fmla="*/ 356 h 448"/>
              <a:gd name="T6" fmla="*/ 83 w 309"/>
              <a:gd name="T7" fmla="*/ 338 h 448"/>
              <a:gd name="T8" fmla="*/ 77 w 309"/>
              <a:gd name="T9" fmla="*/ 328 h 448"/>
              <a:gd name="T10" fmla="*/ 59 w 309"/>
              <a:gd name="T11" fmla="*/ 316 h 448"/>
              <a:gd name="T12" fmla="*/ 36 w 309"/>
              <a:gd name="T13" fmla="*/ 310 h 448"/>
              <a:gd name="T14" fmla="*/ 12 w 309"/>
              <a:gd name="T15" fmla="*/ 304 h 448"/>
              <a:gd name="T16" fmla="*/ 0 w 309"/>
              <a:gd name="T17" fmla="*/ 287 h 448"/>
              <a:gd name="T18" fmla="*/ 0 w 309"/>
              <a:gd name="T19" fmla="*/ 258 h 448"/>
              <a:gd name="T20" fmla="*/ 5 w 309"/>
              <a:gd name="T21" fmla="*/ 229 h 448"/>
              <a:gd name="T22" fmla="*/ 5 w 309"/>
              <a:gd name="T23" fmla="*/ 201 h 448"/>
              <a:gd name="T24" fmla="*/ 12 w 309"/>
              <a:gd name="T25" fmla="*/ 178 h 448"/>
              <a:gd name="T26" fmla="*/ 18 w 309"/>
              <a:gd name="T27" fmla="*/ 144 h 448"/>
              <a:gd name="T28" fmla="*/ 5 w 309"/>
              <a:gd name="T29" fmla="*/ 127 h 448"/>
              <a:gd name="T30" fmla="*/ 23 w 309"/>
              <a:gd name="T31" fmla="*/ 109 h 448"/>
              <a:gd name="T32" fmla="*/ 30 w 309"/>
              <a:gd name="T33" fmla="*/ 98 h 448"/>
              <a:gd name="T34" fmla="*/ 36 w 309"/>
              <a:gd name="T35" fmla="*/ 87 h 448"/>
              <a:gd name="T36" fmla="*/ 36 w 309"/>
              <a:gd name="T37" fmla="*/ 69 h 448"/>
              <a:gd name="T38" fmla="*/ 36 w 309"/>
              <a:gd name="T39" fmla="*/ 52 h 448"/>
              <a:gd name="T40" fmla="*/ 36 w 309"/>
              <a:gd name="T41" fmla="*/ 35 h 448"/>
              <a:gd name="T42" fmla="*/ 54 w 309"/>
              <a:gd name="T43" fmla="*/ 35 h 448"/>
              <a:gd name="T44" fmla="*/ 59 w 309"/>
              <a:gd name="T45" fmla="*/ 12 h 448"/>
              <a:gd name="T46" fmla="*/ 72 w 309"/>
              <a:gd name="T47" fmla="*/ 7 h 448"/>
              <a:gd name="T48" fmla="*/ 95 w 309"/>
              <a:gd name="T49" fmla="*/ 17 h 448"/>
              <a:gd name="T50" fmla="*/ 106 w 309"/>
              <a:gd name="T51" fmla="*/ 35 h 448"/>
              <a:gd name="T52" fmla="*/ 106 w 309"/>
              <a:gd name="T53" fmla="*/ 29 h 448"/>
              <a:gd name="T54" fmla="*/ 113 w 309"/>
              <a:gd name="T55" fmla="*/ 17 h 448"/>
              <a:gd name="T56" fmla="*/ 119 w 309"/>
              <a:gd name="T57" fmla="*/ 17 h 448"/>
              <a:gd name="T58" fmla="*/ 130 w 309"/>
              <a:gd name="T59" fmla="*/ 35 h 448"/>
              <a:gd name="T60" fmla="*/ 130 w 309"/>
              <a:gd name="T61" fmla="*/ 64 h 448"/>
              <a:gd name="T62" fmla="*/ 137 w 309"/>
              <a:gd name="T63" fmla="*/ 87 h 448"/>
              <a:gd name="T64" fmla="*/ 148 w 309"/>
              <a:gd name="T65" fmla="*/ 104 h 448"/>
              <a:gd name="T66" fmla="*/ 172 w 309"/>
              <a:gd name="T67" fmla="*/ 109 h 448"/>
              <a:gd name="T68" fmla="*/ 202 w 309"/>
              <a:gd name="T69" fmla="*/ 109 h 448"/>
              <a:gd name="T70" fmla="*/ 238 w 309"/>
              <a:gd name="T71" fmla="*/ 109 h 448"/>
              <a:gd name="T72" fmla="*/ 255 w 309"/>
              <a:gd name="T73" fmla="*/ 144 h 448"/>
              <a:gd name="T74" fmla="*/ 262 w 309"/>
              <a:gd name="T75" fmla="*/ 149 h 448"/>
              <a:gd name="T76" fmla="*/ 262 w 309"/>
              <a:gd name="T77" fmla="*/ 156 h 448"/>
              <a:gd name="T78" fmla="*/ 273 w 309"/>
              <a:gd name="T79" fmla="*/ 161 h 448"/>
              <a:gd name="T80" fmla="*/ 285 w 309"/>
              <a:gd name="T81" fmla="*/ 167 h 448"/>
              <a:gd name="T82" fmla="*/ 285 w 309"/>
              <a:gd name="T83" fmla="*/ 172 h 448"/>
              <a:gd name="T84" fmla="*/ 291 w 309"/>
              <a:gd name="T85" fmla="*/ 196 h 448"/>
              <a:gd name="T86" fmla="*/ 309 w 309"/>
              <a:gd name="T87" fmla="*/ 189 h 448"/>
              <a:gd name="T88" fmla="*/ 291 w 309"/>
              <a:gd name="T89" fmla="*/ 213 h 448"/>
              <a:gd name="T90" fmla="*/ 280 w 309"/>
              <a:gd name="T91" fmla="*/ 229 h 448"/>
              <a:gd name="T92" fmla="*/ 280 w 309"/>
              <a:gd name="T93" fmla="*/ 247 h 448"/>
              <a:gd name="T94" fmla="*/ 280 w 309"/>
              <a:gd name="T95" fmla="*/ 276 h 448"/>
              <a:gd name="T96" fmla="*/ 280 w 309"/>
              <a:gd name="T97" fmla="*/ 304 h 448"/>
              <a:gd name="T98" fmla="*/ 280 w 309"/>
              <a:gd name="T99" fmla="*/ 333 h 448"/>
              <a:gd name="T100" fmla="*/ 280 w 309"/>
              <a:gd name="T101" fmla="*/ 361 h 448"/>
              <a:gd name="T102" fmla="*/ 273 w 309"/>
              <a:gd name="T103" fmla="*/ 385 h 448"/>
              <a:gd name="T104" fmla="*/ 244 w 309"/>
              <a:gd name="T105" fmla="*/ 385 h 448"/>
              <a:gd name="T106" fmla="*/ 213 w 309"/>
              <a:gd name="T107" fmla="*/ 401 h 448"/>
              <a:gd name="T108" fmla="*/ 196 w 309"/>
              <a:gd name="T109" fmla="*/ 413 h 448"/>
              <a:gd name="T110" fmla="*/ 184 w 309"/>
              <a:gd name="T111" fmla="*/ 430 h 448"/>
              <a:gd name="T112" fmla="*/ 166 w 309"/>
              <a:gd name="T113" fmla="*/ 442 h 448"/>
              <a:gd name="T114" fmla="*/ 155 w 309"/>
              <a:gd name="T115" fmla="*/ 436 h 448"/>
              <a:gd name="T116" fmla="*/ 137 w 309"/>
              <a:gd name="T117" fmla="*/ 418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9" h="448">
                <a:moveTo>
                  <a:pt x="137" y="418"/>
                </a:moveTo>
                <a:lnTo>
                  <a:pt x="137" y="413"/>
                </a:lnTo>
                <a:lnTo>
                  <a:pt x="130" y="408"/>
                </a:lnTo>
                <a:lnTo>
                  <a:pt x="124" y="401"/>
                </a:lnTo>
                <a:lnTo>
                  <a:pt x="124" y="396"/>
                </a:lnTo>
                <a:lnTo>
                  <a:pt x="119" y="396"/>
                </a:lnTo>
                <a:lnTo>
                  <a:pt x="113" y="390"/>
                </a:lnTo>
                <a:lnTo>
                  <a:pt x="113" y="385"/>
                </a:lnTo>
                <a:lnTo>
                  <a:pt x="106" y="385"/>
                </a:lnTo>
                <a:lnTo>
                  <a:pt x="106" y="378"/>
                </a:lnTo>
                <a:lnTo>
                  <a:pt x="101" y="378"/>
                </a:lnTo>
                <a:lnTo>
                  <a:pt x="101" y="373"/>
                </a:lnTo>
                <a:lnTo>
                  <a:pt x="101" y="368"/>
                </a:lnTo>
                <a:lnTo>
                  <a:pt x="95" y="368"/>
                </a:lnTo>
                <a:lnTo>
                  <a:pt x="88" y="356"/>
                </a:lnTo>
                <a:lnTo>
                  <a:pt x="83" y="350"/>
                </a:lnTo>
                <a:lnTo>
                  <a:pt x="83" y="344"/>
                </a:lnTo>
                <a:lnTo>
                  <a:pt x="77" y="344"/>
                </a:lnTo>
                <a:lnTo>
                  <a:pt x="83" y="344"/>
                </a:lnTo>
                <a:lnTo>
                  <a:pt x="83" y="338"/>
                </a:lnTo>
                <a:lnTo>
                  <a:pt x="77" y="338"/>
                </a:lnTo>
                <a:lnTo>
                  <a:pt x="77" y="333"/>
                </a:lnTo>
                <a:lnTo>
                  <a:pt x="72" y="333"/>
                </a:lnTo>
                <a:lnTo>
                  <a:pt x="77" y="333"/>
                </a:lnTo>
                <a:lnTo>
                  <a:pt x="77" y="328"/>
                </a:lnTo>
                <a:lnTo>
                  <a:pt x="72" y="328"/>
                </a:lnTo>
                <a:lnTo>
                  <a:pt x="72" y="321"/>
                </a:lnTo>
                <a:lnTo>
                  <a:pt x="72" y="316"/>
                </a:lnTo>
                <a:lnTo>
                  <a:pt x="65" y="316"/>
                </a:lnTo>
                <a:lnTo>
                  <a:pt x="59" y="316"/>
                </a:lnTo>
                <a:lnTo>
                  <a:pt x="59" y="310"/>
                </a:lnTo>
                <a:lnTo>
                  <a:pt x="54" y="310"/>
                </a:lnTo>
                <a:lnTo>
                  <a:pt x="47" y="310"/>
                </a:lnTo>
                <a:lnTo>
                  <a:pt x="41" y="310"/>
                </a:lnTo>
                <a:lnTo>
                  <a:pt x="36" y="310"/>
                </a:lnTo>
                <a:lnTo>
                  <a:pt x="30" y="310"/>
                </a:lnTo>
                <a:lnTo>
                  <a:pt x="23" y="310"/>
                </a:lnTo>
                <a:lnTo>
                  <a:pt x="18" y="310"/>
                </a:lnTo>
                <a:lnTo>
                  <a:pt x="18" y="304"/>
                </a:lnTo>
                <a:lnTo>
                  <a:pt x="12" y="304"/>
                </a:lnTo>
                <a:lnTo>
                  <a:pt x="5" y="304"/>
                </a:lnTo>
                <a:lnTo>
                  <a:pt x="0" y="304"/>
                </a:lnTo>
                <a:lnTo>
                  <a:pt x="0" y="298"/>
                </a:lnTo>
                <a:lnTo>
                  <a:pt x="0" y="293"/>
                </a:lnTo>
                <a:lnTo>
                  <a:pt x="0" y="287"/>
                </a:lnTo>
                <a:lnTo>
                  <a:pt x="0" y="281"/>
                </a:lnTo>
                <a:lnTo>
                  <a:pt x="0" y="276"/>
                </a:lnTo>
                <a:lnTo>
                  <a:pt x="0" y="270"/>
                </a:lnTo>
                <a:lnTo>
                  <a:pt x="0" y="264"/>
                </a:lnTo>
                <a:lnTo>
                  <a:pt x="0" y="258"/>
                </a:lnTo>
                <a:lnTo>
                  <a:pt x="0" y="253"/>
                </a:lnTo>
                <a:lnTo>
                  <a:pt x="0" y="247"/>
                </a:lnTo>
                <a:lnTo>
                  <a:pt x="0" y="241"/>
                </a:lnTo>
                <a:lnTo>
                  <a:pt x="5" y="236"/>
                </a:lnTo>
                <a:lnTo>
                  <a:pt x="5" y="229"/>
                </a:lnTo>
                <a:lnTo>
                  <a:pt x="5" y="224"/>
                </a:lnTo>
                <a:lnTo>
                  <a:pt x="5" y="218"/>
                </a:lnTo>
                <a:lnTo>
                  <a:pt x="5" y="213"/>
                </a:lnTo>
                <a:lnTo>
                  <a:pt x="5" y="207"/>
                </a:lnTo>
                <a:lnTo>
                  <a:pt x="5" y="201"/>
                </a:lnTo>
                <a:lnTo>
                  <a:pt x="12" y="201"/>
                </a:lnTo>
                <a:lnTo>
                  <a:pt x="12" y="196"/>
                </a:lnTo>
                <a:lnTo>
                  <a:pt x="12" y="189"/>
                </a:lnTo>
                <a:lnTo>
                  <a:pt x="12" y="184"/>
                </a:lnTo>
                <a:lnTo>
                  <a:pt x="12" y="178"/>
                </a:lnTo>
                <a:lnTo>
                  <a:pt x="12" y="172"/>
                </a:lnTo>
                <a:lnTo>
                  <a:pt x="12" y="167"/>
                </a:lnTo>
                <a:lnTo>
                  <a:pt x="18" y="161"/>
                </a:lnTo>
                <a:lnTo>
                  <a:pt x="18" y="149"/>
                </a:lnTo>
                <a:lnTo>
                  <a:pt x="18" y="144"/>
                </a:lnTo>
                <a:lnTo>
                  <a:pt x="18" y="138"/>
                </a:lnTo>
                <a:lnTo>
                  <a:pt x="18" y="132"/>
                </a:lnTo>
                <a:lnTo>
                  <a:pt x="12" y="132"/>
                </a:lnTo>
                <a:lnTo>
                  <a:pt x="12" y="127"/>
                </a:lnTo>
                <a:lnTo>
                  <a:pt x="5" y="127"/>
                </a:lnTo>
                <a:lnTo>
                  <a:pt x="12" y="121"/>
                </a:lnTo>
                <a:lnTo>
                  <a:pt x="18" y="121"/>
                </a:lnTo>
                <a:lnTo>
                  <a:pt x="18" y="115"/>
                </a:lnTo>
                <a:lnTo>
                  <a:pt x="18" y="109"/>
                </a:lnTo>
                <a:lnTo>
                  <a:pt x="23" y="109"/>
                </a:lnTo>
                <a:lnTo>
                  <a:pt x="30" y="109"/>
                </a:lnTo>
                <a:lnTo>
                  <a:pt x="30" y="104"/>
                </a:lnTo>
                <a:lnTo>
                  <a:pt x="36" y="104"/>
                </a:lnTo>
                <a:lnTo>
                  <a:pt x="30" y="104"/>
                </a:lnTo>
                <a:lnTo>
                  <a:pt x="30" y="98"/>
                </a:lnTo>
                <a:lnTo>
                  <a:pt x="36" y="98"/>
                </a:lnTo>
                <a:lnTo>
                  <a:pt x="36" y="92"/>
                </a:lnTo>
                <a:lnTo>
                  <a:pt x="41" y="92"/>
                </a:lnTo>
                <a:lnTo>
                  <a:pt x="41" y="87"/>
                </a:lnTo>
                <a:lnTo>
                  <a:pt x="36" y="87"/>
                </a:lnTo>
                <a:lnTo>
                  <a:pt x="41" y="87"/>
                </a:lnTo>
                <a:lnTo>
                  <a:pt x="41" y="81"/>
                </a:lnTo>
                <a:lnTo>
                  <a:pt x="41" y="75"/>
                </a:lnTo>
                <a:lnTo>
                  <a:pt x="36" y="75"/>
                </a:lnTo>
                <a:lnTo>
                  <a:pt x="36" y="69"/>
                </a:lnTo>
                <a:lnTo>
                  <a:pt x="41" y="69"/>
                </a:lnTo>
                <a:lnTo>
                  <a:pt x="41" y="64"/>
                </a:lnTo>
                <a:lnTo>
                  <a:pt x="41" y="57"/>
                </a:lnTo>
                <a:lnTo>
                  <a:pt x="41" y="52"/>
                </a:lnTo>
                <a:lnTo>
                  <a:pt x="36" y="52"/>
                </a:lnTo>
                <a:lnTo>
                  <a:pt x="36" y="47"/>
                </a:lnTo>
                <a:lnTo>
                  <a:pt x="36" y="41"/>
                </a:lnTo>
                <a:lnTo>
                  <a:pt x="30" y="41"/>
                </a:lnTo>
                <a:lnTo>
                  <a:pt x="36" y="41"/>
                </a:lnTo>
                <a:lnTo>
                  <a:pt x="36" y="35"/>
                </a:lnTo>
                <a:lnTo>
                  <a:pt x="41" y="35"/>
                </a:lnTo>
                <a:lnTo>
                  <a:pt x="47" y="35"/>
                </a:lnTo>
                <a:lnTo>
                  <a:pt x="47" y="41"/>
                </a:lnTo>
                <a:lnTo>
                  <a:pt x="54" y="41"/>
                </a:lnTo>
                <a:lnTo>
                  <a:pt x="54" y="35"/>
                </a:lnTo>
                <a:lnTo>
                  <a:pt x="54" y="29"/>
                </a:lnTo>
                <a:lnTo>
                  <a:pt x="54" y="24"/>
                </a:lnTo>
                <a:lnTo>
                  <a:pt x="54" y="17"/>
                </a:lnTo>
                <a:lnTo>
                  <a:pt x="59" y="17"/>
                </a:lnTo>
                <a:lnTo>
                  <a:pt x="59" y="12"/>
                </a:lnTo>
                <a:lnTo>
                  <a:pt x="59" y="7"/>
                </a:lnTo>
                <a:lnTo>
                  <a:pt x="65" y="7"/>
                </a:lnTo>
                <a:lnTo>
                  <a:pt x="65" y="0"/>
                </a:lnTo>
                <a:lnTo>
                  <a:pt x="65" y="7"/>
                </a:lnTo>
                <a:lnTo>
                  <a:pt x="72" y="7"/>
                </a:lnTo>
                <a:lnTo>
                  <a:pt x="77" y="7"/>
                </a:lnTo>
                <a:lnTo>
                  <a:pt x="77" y="12"/>
                </a:lnTo>
                <a:lnTo>
                  <a:pt x="83" y="12"/>
                </a:lnTo>
                <a:lnTo>
                  <a:pt x="88" y="17"/>
                </a:lnTo>
                <a:lnTo>
                  <a:pt x="95" y="17"/>
                </a:lnTo>
                <a:lnTo>
                  <a:pt x="95" y="24"/>
                </a:lnTo>
                <a:lnTo>
                  <a:pt x="101" y="24"/>
                </a:lnTo>
                <a:lnTo>
                  <a:pt x="101" y="29"/>
                </a:lnTo>
                <a:lnTo>
                  <a:pt x="106" y="29"/>
                </a:lnTo>
                <a:lnTo>
                  <a:pt x="106" y="35"/>
                </a:lnTo>
                <a:lnTo>
                  <a:pt x="106" y="29"/>
                </a:lnTo>
                <a:lnTo>
                  <a:pt x="106" y="35"/>
                </a:lnTo>
                <a:lnTo>
                  <a:pt x="106" y="29"/>
                </a:lnTo>
                <a:lnTo>
                  <a:pt x="106" y="35"/>
                </a:lnTo>
                <a:lnTo>
                  <a:pt x="106" y="29"/>
                </a:lnTo>
                <a:lnTo>
                  <a:pt x="113" y="29"/>
                </a:lnTo>
                <a:lnTo>
                  <a:pt x="113" y="24"/>
                </a:lnTo>
                <a:lnTo>
                  <a:pt x="113" y="17"/>
                </a:lnTo>
                <a:lnTo>
                  <a:pt x="113" y="24"/>
                </a:lnTo>
                <a:lnTo>
                  <a:pt x="113" y="17"/>
                </a:lnTo>
                <a:lnTo>
                  <a:pt x="119" y="17"/>
                </a:lnTo>
                <a:lnTo>
                  <a:pt x="119" y="12"/>
                </a:lnTo>
                <a:lnTo>
                  <a:pt x="124" y="12"/>
                </a:lnTo>
                <a:lnTo>
                  <a:pt x="119" y="12"/>
                </a:lnTo>
                <a:lnTo>
                  <a:pt x="119" y="17"/>
                </a:lnTo>
                <a:lnTo>
                  <a:pt x="124" y="17"/>
                </a:lnTo>
                <a:lnTo>
                  <a:pt x="124" y="24"/>
                </a:lnTo>
                <a:lnTo>
                  <a:pt x="124" y="29"/>
                </a:lnTo>
                <a:lnTo>
                  <a:pt x="130" y="29"/>
                </a:lnTo>
                <a:lnTo>
                  <a:pt x="130" y="35"/>
                </a:lnTo>
                <a:lnTo>
                  <a:pt x="130" y="41"/>
                </a:lnTo>
                <a:lnTo>
                  <a:pt x="130" y="47"/>
                </a:lnTo>
                <a:lnTo>
                  <a:pt x="130" y="52"/>
                </a:lnTo>
                <a:lnTo>
                  <a:pt x="130" y="57"/>
                </a:lnTo>
                <a:lnTo>
                  <a:pt x="130" y="64"/>
                </a:lnTo>
                <a:lnTo>
                  <a:pt x="130" y="69"/>
                </a:lnTo>
                <a:lnTo>
                  <a:pt x="130" y="75"/>
                </a:lnTo>
                <a:lnTo>
                  <a:pt x="130" y="81"/>
                </a:lnTo>
                <a:lnTo>
                  <a:pt x="130" y="87"/>
                </a:lnTo>
                <a:lnTo>
                  <a:pt x="137" y="87"/>
                </a:lnTo>
                <a:lnTo>
                  <a:pt x="137" y="92"/>
                </a:lnTo>
                <a:lnTo>
                  <a:pt x="142" y="92"/>
                </a:lnTo>
                <a:lnTo>
                  <a:pt x="142" y="98"/>
                </a:lnTo>
                <a:lnTo>
                  <a:pt x="148" y="98"/>
                </a:lnTo>
                <a:lnTo>
                  <a:pt x="148" y="104"/>
                </a:lnTo>
                <a:lnTo>
                  <a:pt x="148" y="109"/>
                </a:lnTo>
                <a:lnTo>
                  <a:pt x="155" y="109"/>
                </a:lnTo>
                <a:lnTo>
                  <a:pt x="160" y="109"/>
                </a:lnTo>
                <a:lnTo>
                  <a:pt x="166" y="109"/>
                </a:lnTo>
                <a:lnTo>
                  <a:pt x="172" y="109"/>
                </a:lnTo>
                <a:lnTo>
                  <a:pt x="178" y="109"/>
                </a:lnTo>
                <a:lnTo>
                  <a:pt x="184" y="109"/>
                </a:lnTo>
                <a:lnTo>
                  <a:pt x="190" y="109"/>
                </a:lnTo>
                <a:lnTo>
                  <a:pt x="196" y="109"/>
                </a:lnTo>
                <a:lnTo>
                  <a:pt x="202" y="109"/>
                </a:lnTo>
                <a:lnTo>
                  <a:pt x="208" y="109"/>
                </a:lnTo>
                <a:lnTo>
                  <a:pt x="213" y="109"/>
                </a:lnTo>
                <a:lnTo>
                  <a:pt x="226" y="109"/>
                </a:lnTo>
                <a:lnTo>
                  <a:pt x="231" y="109"/>
                </a:lnTo>
                <a:lnTo>
                  <a:pt x="238" y="109"/>
                </a:lnTo>
                <a:lnTo>
                  <a:pt x="244" y="109"/>
                </a:lnTo>
                <a:lnTo>
                  <a:pt x="255" y="109"/>
                </a:lnTo>
                <a:lnTo>
                  <a:pt x="255" y="115"/>
                </a:lnTo>
                <a:lnTo>
                  <a:pt x="255" y="132"/>
                </a:lnTo>
                <a:lnTo>
                  <a:pt x="255" y="144"/>
                </a:lnTo>
                <a:lnTo>
                  <a:pt x="249" y="138"/>
                </a:lnTo>
                <a:lnTo>
                  <a:pt x="249" y="144"/>
                </a:lnTo>
                <a:lnTo>
                  <a:pt x="255" y="144"/>
                </a:lnTo>
                <a:lnTo>
                  <a:pt x="255" y="149"/>
                </a:lnTo>
                <a:lnTo>
                  <a:pt x="262" y="149"/>
                </a:lnTo>
                <a:lnTo>
                  <a:pt x="262" y="156"/>
                </a:lnTo>
                <a:lnTo>
                  <a:pt x="255" y="156"/>
                </a:lnTo>
                <a:lnTo>
                  <a:pt x="255" y="161"/>
                </a:lnTo>
                <a:lnTo>
                  <a:pt x="262" y="161"/>
                </a:lnTo>
                <a:lnTo>
                  <a:pt x="262" y="156"/>
                </a:lnTo>
                <a:lnTo>
                  <a:pt x="267" y="156"/>
                </a:lnTo>
                <a:lnTo>
                  <a:pt x="267" y="149"/>
                </a:lnTo>
                <a:lnTo>
                  <a:pt x="267" y="156"/>
                </a:lnTo>
                <a:lnTo>
                  <a:pt x="273" y="156"/>
                </a:lnTo>
                <a:lnTo>
                  <a:pt x="273" y="161"/>
                </a:lnTo>
                <a:lnTo>
                  <a:pt x="273" y="156"/>
                </a:lnTo>
                <a:lnTo>
                  <a:pt x="280" y="156"/>
                </a:lnTo>
                <a:lnTo>
                  <a:pt x="280" y="161"/>
                </a:lnTo>
                <a:lnTo>
                  <a:pt x="285" y="161"/>
                </a:lnTo>
                <a:lnTo>
                  <a:pt x="285" y="167"/>
                </a:lnTo>
                <a:lnTo>
                  <a:pt x="280" y="167"/>
                </a:lnTo>
                <a:lnTo>
                  <a:pt x="285" y="167"/>
                </a:lnTo>
                <a:lnTo>
                  <a:pt x="280" y="167"/>
                </a:lnTo>
                <a:lnTo>
                  <a:pt x="280" y="172"/>
                </a:lnTo>
                <a:lnTo>
                  <a:pt x="285" y="172"/>
                </a:lnTo>
                <a:lnTo>
                  <a:pt x="285" y="178"/>
                </a:lnTo>
                <a:lnTo>
                  <a:pt x="285" y="184"/>
                </a:lnTo>
                <a:lnTo>
                  <a:pt x="291" y="184"/>
                </a:lnTo>
                <a:lnTo>
                  <a:pt x="291" y="189"/>
                </a:lnTo>
                <a:lnTo>
                  <a:pt x="291" y="196"/>
                </a:lnTo>
                <a:lnTo>
                  <a:pt x="291" y="201"/>
                </a:lnTo>
                <a:lnTo>
                  <a:pt x="296" y="196"/>
                </a:lnTo>
                <a:lnTo>
                  <a:pt x="303" y="196"/>
                </a:lnTo>
                <a:lnTo>
                  <a:pt x="303" y="189"/>
                </a:lnTo>
                <a:lnTo>
                  <a:pt x="309" y="189"/>
                </a:lnTo>
                <a:lnTo>
                  <a:pt x="303" y="196"/>
                </a:lnTo>
                <a:lnTo>
                  <a:pt x="303" y="201"/>
                </a:lnTo>
                <a:lnTo>
                  <a:pt x="296" y="201"/>
                </a:lnTo>
                <a:lnTo>
                  <a:pt x="291" y="207"/>
                </a:lnTo>
                <a:lnTo>
                  <a:pt x="291" y="213"/>
                </a:lnTo>
                <a:lnTo>
                  <a:pt x="285" y="213"/>
                </a:lnTo>
                <a:lnTo>
                  <a:pt x="285" y="218"/>
                </a:lnTo>
                <a:lnTo>
                  <a:pt x="280" y="218"/>
                </a:lnTo>
                <a:lnTo>
                  <a:pt x="280" y="224"/>
                </a:lnTo>
                <a:lnTo>
                  <a:pt x="280" y="229"/>
                </a:lnTo>
                <a:lnTo>
                  <a:pt x="280" y="236"/>
                </a:lnTo>
                <a:lnTo>
                  <a:pt x="280" y="241"/>
                </a:lnTo>
                <a:lnTo>
                  <a:pt x="273" y="241"/>
                </a:lnTo>
                <a:lnTo>
                  <a:pt x="273" y="247"/>
                </a:lnTo>
                <a:lnTo>
                  <a:pt x="280" y="247"/>
                </a:lnTo>
                <a:lnTo>
                  <a:pt x="280" y="253"/>
                </a:lnTo>
                <a:lnTo>
                  <a:pt x="280" y="258"/>
                </a:lnTo>
                <a:lnTo>
                  <a:pt x="280" y="264"/>
                </a:lnTo>
                <a:lnTo>
                  <a:pt x="280" y="270"/>
                </a:lnTo>
                <a:lnTo>
                  <a:pt x="280" y="276"/>
                </a:lnTo>
                <a:lnTo>
                  <a:pt x="280" y="281"/>
                </a:lnTo>
                <a:lnTo>
                  <a:pt x="280" y="287"/>
                </a:lnTo>
                <a:lnTo>
                  <a:pt x="280" y="293"/>
                </a:lnTo>
                <a:lnTo>
                  <a:pt x="280" y="298"/>
                </a:lnTo>
                <a:lnTo>
                  <a:pt x="280" y="304"/>
                </a:lnTo>
                <a:lnTo>
                  <a:pt x="280" y="310"/>
                </a:lnTo>
                <a:lnTo>
                  <a:pt x="280" y="316"/>
                </a:lnTo>
                <a:lnTo>
                  <a:pt x="280" y="321"/>
                </a:lnTo>
                <a:lnTo>
                  <a:pt x="280" y="328"/>
                </a:lnTo>
                <a:lnTo>
                  <a:pt x="280" y="333"/>
                </a:lnTo>
                <a:lnTo>
                  <a:pt x="280" y="338"/>
                </a:lnTo>
                <a:lnTo>
                  <a:pt x="280" y="344"/>
                </a:lnTo>
                <a:lnTo>
                  <a:pt x="280" y="350"/>
                </a:lnTo>
                <a:lnTo>
                  <a:pt x="280" y="356"/>
                </a:lnTo>
                <a:lnTo>
                  <a:pt x="280" y="361"/>
                </a:lnTo>
                <a:lnTo>
                  <a:pt x="280" y="368"/>
                </a:lnTo>
                <a:lnTo>
                  <a:pt x="280" y="373"/>
                </a:lnTo>
                <a:lnTo>
                  <a:pt x="280" y="378"/>
                </a:lnTo>
                <a:lnTo>
                  <a:pt x="280" y="385"/>
                </a:lnTo>
                <a:lnTo>
                  <a:pt x="273" y="385"/>
                </a:lnTo>
                <a:lnTo>
                  <a:pt x="267" y="385"/>
                </a:lnTo>
                <a:lnTo>
                  <a:pt x="262" y="385"/>
                </a:lnTo>
                <a:lnTo>
                  <a:pt x="255" y="385"/>
                </a:lnTo>
                <a:lnTo>
                  <a:pt x="249" y="385"/>
                </a:lnTo>
                <a:lnTo>
                  <a:pt x="244" y="385"/>
                </a:lnTo>
                <a:lnTo>
                  <a:pt x="238" y="390"/>
                </a:lnTo>
                <a:lnTo>
                  <a:pt x="231" y="390"/>
                </a:lnTo>
                <a:lnTo>
                  <a:pt x="226" y="390"/>
                </a:lnTo>
                <a:lnTo>
                  <a:pt x="220" y="396"/>
                </a:lnTo>
                <a:lnTo>
                  <a:pt x="213" y="401"/>
                </a:lnTo>
                <a:lnTo>
                  <a:pt x="208" y="401"/>
                </a:lnTo>
                <a:lnTo>
                  <a:pt x="208" y="408"/>
                </a:lnTo>
                <a:lnTo>
                  <a:pt x="202" y="408"/>
                </a:lnTo>
                <a:lnTo>
                  <a:pt x="202" y="413"/>
                </a:lnTo>
                <a:lnTo>
                  <a:pt x="196" y="413"/>
                </a:lnTo>
                <a:lnTo>
                  <a:pt x="196" y="418"/>
                </a:lnTo>
                <a:lnTo>
                  <a:pt x="190" y="418"/>
                </a:lnTo>
                <a:lnTo>
                  <a:pt x="190" y="425"/>
                </a:lnTo>
                <a:lnTo>
                  <a:pt x="184" y="425"/>
                </a:lnTo>
                <a:lnTo>
                  <a:pt x="184" y="430"/>
                </a:lnTo>
                <a:lnTo>
                  <a:pt x="178" y="430"/>
                </a:lnTo>
                <a:lnTo>
                  <a:pt x="178" y="436"/>
                </a:lnTo>
                <a:lnTo>
                  <a:pt x="172" y="436"/>
                </a:lnTo>
                <a:lnTo>
                  <a:pt x="172" y="442"/>
                </a:lnTo>
                <a:lnTo>
                  <a:pt x="166" y="442"/>
                </a:lnTo>
                <a:lnTo>
                  <a:pt x="166" y="448"/>
                </a:lnTo>
                <a:lnTo>
                  <a:pt x="166" y="442"/>
                </a:lnTo>
                <a:lnTo>
                  <a:pt x="160" y="442"/>
                </a:lnTo>
                <a:lnTo>
                  <a:pt x="160" y="436"/>
                </a:lnTo>
                <a:lnTo>
                  <a:pt x="155" y="436"/>
                </a:lnTo>
                <a:lnTo>
                  <a:pt x="155" y="430"/>
                </a:lnTo>
                <a:lnTo>
                  <a:pt x="148" y="430"/>
                </a:lnTo>
                <a:lnTo>
                  <a:pt x="142" y="425"/>
                </a:lnTo>
                <a:lnTo>
                  <a:pt x="142" y="418"/>
                </a:lnTo>
                <a:lnTo>
                  <a:pt x="137" y="418"/>
                </a:lnTo>
              </a:path>
            </a:pathLst>
          </a:custGeom>
          <a:noFill/>
          <a:ln w="6350"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49" name="Rectangle 41">
            <a:extLst>
              <a:ext uri="{FF2B5EF4-FFF2-40B4-BE49-F238E27FC236}">
                <a16:creationId xmlns:a16="http://schemas.microsoft.com/office/drawing/2014/main" id="{BD01C2D0-C5E7-47CD-B0DA-3EBAE0F5B015}"/>
              </a:ext>
            </a:extLst>
          </p:cNvPr>
          <p:cNvSpPr>
            <a:spLocks noChangeArrowheads="1"/>
          </p:cNvSpPr>
          <p:nvPr/>
        </p:nvSpPr>
        <p:spPr bwMode="auto">
          <a:xfrm>
            <a:off x="6889750" y="1801813"/>
            <a:ext cx="7937" cy="11113"/>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50" name="Rectangle 42">
            <a:extLst>
              <a:ext uri="{FF2B5EF4-FFF2-40B4-BE49-F238E27FC236}">
                <a16:creationId xmlns:a16="http://schemas.microsoft.com/office/drawing/2014/main" id="{BF4EC52C-EFEF-4E19-8F57-5C8527EBBE4A}"/>
              </a:ext>
            </a:extLst>
          </p:cNvPr>
          <p:cNvSpPr>
            <a:spLocks noChangeArrowheads="1"/>
          </p:cNvSpPr>
          <p:nvPr/>
        </p:nvSpPr>
        <p:spPr bwMode="auto">
          <a:xfrm>
            <a:off x="6889750" y="1801813"/>
            <a:ext cx="7937" cy="11113"/>
          </a:xfrm>
          <a:prstGeom prst="rect">
            <a:avLst/>
          </a:prstGeom>
          <a:noFill/>
          <a:ln w="6350"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66" name="Freeform 43">
            <a:extLst>
              <a:ext uri="{FF2B5EF4-FFF2-40B4-BE49-F238E27FC236}">
                <a16:creationId xmlns:a16="http://schemas.microsoft.com/office/drawing/2014/main" id="{D747A238-DC71-4469-A909-C3E81CF7E175}"/>
              </a:ext>
            </a:extLst>
          </p:cNvPr>
          <p:cNvSpPr>
            <a:spLocks/>
          </p:cNvSpPr>
          <p:nvPr/>
        </p:nvSpPr>
        <p:spPr bwMode="auto">
          <a:xfrm>
            <a:off x="5842000" y="1316461"/>
            <a:ext cx="952500" cy="484188"/>
          </a:xfrm>
          <a:custGeom>
            <a:avLst/>
            <a:gdLst>
              <a:gd name="T0" fmla="*/ 517 w 600"/>
              <a:gd name="T1" fmla="*/ 6 h 305"/>
              <a:gd name="T2" fmla="*/ 565 w 600"/>
              <a:gd name="T3" fmla="*/ 6 h 305"/>
              <a:gd name="T4" fmla="*/ 582 w 600"/>
              <a:gd name="T5" fmla="*/ 23 h 305"/>
              <a:gd name="T6" fmla="*/ 600 w 600"/>
              <a:gd name="T7" fmla="*/ 52 h 305"/>
              <a:gd name="T8" fmla="*/ 582 w 600"/>
              <a:gd name="T9" fmla="*/ 35 h 305"/>
              <a:gd name="T10" fmla="*/ 565 w 600"/>
              <a:gd name="T11" fmla="*/ 52 h 305"/>
              <a:gd name="T12" fmla="*/ 553 w 600"/>
              <a:gd name="T13" fmla="*/ 75 h 305"/>
              <a:gd name="T14" fmla="*/ 553 w 600"/>
              <a:gd name="T15" fmla="*/ 110 h 305"/>
              <a:gd name="T16" fmla="*/ 553 w 600"/>
              <a:gd name="T17" fmla="*/ 133 h 305"/>
              <a:gd name="T18" fmla="*/ 547 w 600"/>
              <a:gd name="T19" fmla="*/ 173 h 305"/>
              <a:gd name="T20" fmla="*/ 535 w 600"/>
              <a:gd name="T21" fmla="*/ 184 h 305"/>
              <a:gd name="T22" fmla="*/ 524 w 600"/>
              <a:gd name="T23" fmla="*/ 184 h 305"/>
              <a:gd name="T24" fmla="*/ 517 w 600"/>
              <a:gd name="T25" fmla="*/ 190 h 305"/>
              <a:gd name="T26" fmla="*/ 493 w 600"/>
              <a:gd name="T27" fmla="*/ 173 h 305"/>
              <a:gd name="T28" fmla="*/ 470 w 600"/>
              <a:gd name="T29" fmla="*/ 173 h 305"/>
              <a:gd name="T30" fmla="*/ 457 w 600"/>
              <a:gd name="T31" fmla="*/ 195 h 305"/>
              <a:gd name="T32" fmla="*/ 440 w 600"/>
              <a:gd name="T33" fmla="*/ 190 h 305"/>
              <a:gd name="T34" fmla="*/ 446 w 600"/>
              <a:gd name="T35" fmla="*/ 173 h 305"/>
              <a:gd name="T36" fmla="*/ 446 w 600"/>
              <a:gd name="T37" fmla="*/ 150 h 305"/>
              <a:gd name="T38" fmla="*/ 410 w 600"/>
              <a:gd name="T39" fmla="*/ 138 h 305"/>
              <a:gd name="T40" fmla="*/ 398 w 600"/>
              <a:gd name="T41" fmla="*/ 115 h 305"/>
              <a:gd name="T42" fmla="*/ 351 w 600"/>
              <a:gd name="T43" fmla="*/ 121 h 305"/>
              <a:gd name="T44" fmla="*/ 309 w 600"/>
              <a:gd name="T45" fmla="*/ 127 h 305"/>
              <a:gd name="T46" fmla="*/ 291 w 600"/>
              <a:gd name="T47" fmla="*/ 155 h 305"/>
              <a:gd name="T48" fmla="*/ 291 w 600"/>
              <a:gd name="T49" fmla="*/ 202 h 305"/>
              <a:gd name="T50" fmla="*/ 309 w 600"/>
              <a:gd name="T51" fmla="*/ 218 h 305"/>
              <a:gd name="T52" fmla="*/ 345 w 600"/>
              <a:gd name="T53" fmla="*/ 202 h 305"/>
              <a:gd name="T54" fmla="*/ 381 w 600"/>
              <a:gd name="T55" fmla="*/ 190 h 305"/>
              <a:gd name="T56" fmla="*/ 392 w 600"/>
              <a:gd name="T57" fmla="*/ 225 h 305"/>
              <a:gd name="T58" fmla="*/ 410 w 600"/>
              <a:gd name="T59" fmla="*/ 242 h 305"/>
              <a:gd name="T60" fmla="*/ 410 w 600"/>
              <a:gd name="T61" fmla="*/ 270 h 305"/>
              <a:gd name="T62" fmla="*/ 381 w 600"/>
              <a:gd name="T63" fmla="*/ 293 h 305"/>
              <a:gd name="T64" fmla="*/ 356 w 600"/>
              <a:gd name="T65" fmla="*/ 293 h 305"/>
              <a:gd name="T66" fmla="*/ 327 w 600"/>
              <a:gd name="T67" fmla="*/ 275 h 305"/>
              <a:gd name="T68" fmla="*/ 304 w 600"/>
              <a:gd name="T69" fmla="*/ 299 h 305"/>
              <a:gd name="T70" fmla="*/ 268 w 600"/>
              <a:gd name="T71" fmla="*/ 299 h 305"/>
              <a:gd name="T72" fmla="*/ 232 w 600"/>
              <a:gd name="T73" fmla="*/ 287 h 305"/>
              <a:gd name="T74" fmla="*/ 190 w 600"/>
              <a:gd name="T75" fmla="*/ 265 h 305"/>
              <a:gd name="T76" fmla="*/ 155 w 600"/>
              <a:gd name="T77" fmla="*/ 242 h 305"/>
              <a:gd name="T78" fmla="*/ 125 w 600"/>
              <a:gd name="T79" fmla="*/ 225 h 305"/>
              <a:gd name="T80" fmla="*/ 90 w 600"/>
              <a:gd name="T81" fmla="*/ 202 h 305"/>
              <a:gd name="T82" fmla="*/ 60 w 600"/>
              <a:gd name="T83" fmla="*/ 167 h 305"/>
              <a:gd name="T84" fmla="*/ 18 w 600"/>
              <a:gd name="T85" fmla="*/ 161 h 305"/>
              <a:gd name="T86" fmla="*/ 13 w 600"/>
              <a:gd name="T87" fmla="*/ 144 h 305"/>
              <a:gd name="T88" fmla="*/ 36 w 600"/>
              <a:gd name="T89" fmla="*/ 121 h 305"/>
              <a:gd name="T90" fmla="*/ 36 w 600"/>
              <a:gd name="T91" fmla="*/ 75 h 305"/>
              <a:gd name="T92" fmla="*/ 42 w 600"/>
              <a:gd name="T93" fmla="*/ 23 h 305"/>
              <a:gd name="T94" fmla="*/ 66 w 600"/>
              <a:gd name="T95" fmla="*/ 0 h 305"/>
              <a:gd name="T96" fmla="*/ 114 w 600"/>
              <a:gd name="T97" fmla="*/ 0 h 305"/>
              <a:gd name="T98" fmla="*/ 167 w 600"/>
              <a:gd name="T99" fmla="*/ 0 h 305"/>
              <a:gd name="T100" fmla="*/ 215 w 600"/>
              <a:gd name="T101" fmla="*/ 0 h 305"/>
              <a:gd name="T102" fmla="*/ 256 w 600"/>
              <a:gd name="T103" fmla="*/ 6 h 305"/>
              <a:gd name="T104" fmla="*/ 291 w 600"/>
              <a:gd name="T105" fmla="*/ 6 h 305"/>
              <a:gd name="T106" fmla="*/ 339 w 600"/>
              <a:gd name="T107" fmla="*/ 6 h 305"/>
              <a:gd name="T108" fmla="*/ 374 w 600"/>
              <a:gd name="T109" fmla="*/ 6 h 305"/>
              <a:gd name="T110" fmla="*/ 423 w 600"/>
              <a:gd name="T111" fmla="*/ 6 h 305"/>
              <a:gd name="T112" fmla="*/ 470 w 600"/>
              <a:gd name="T113" fmla="*/ 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00" h="305">
                <a:moveTo>
                  <a:pt x="475" y="6"/>
                </a:moveTo>
                <a:lnTo>
                  <a:pt x="482" y="6"/>
                </a:lnTo>
                <a:lnTo>
                  <a:pt x="488" y="6"/>
                </a:lnTo>
                <a:lnTo>
                  <a:pt x="493" y="6"/>
                </a:lnTo>
                <a:lnTo>
                  <a:pt x="499" y="6"/>
                </a:lnTo>
                <a:lnTo>
                  <a:pt x="506" y="6"/>
                </a:lnTo>
                <a:lnTo>
                  <a:pt x="511" y="6"/>
                </a:lnTo>
                <a:lnTo>
                  <a:pt x="517" y="6"/>
                </a:lnTo>
                <a:lnTo>
                  <a:pt x="524" y="6"/>
                </a:lnTo>
                <a:lnTo>
                  <a:pt x="529" y="6"/>
                </a:lnTo>
                <a:lnTo>
                  <a:pt x="535" y="6"/>
                </a:lnTo>
                <a:lnTo>
                  <a:pt x="540" y="6"/>
                </a:lnTo>
                <a:lnTo>
                  <a:pt x="547" y="6"/>
                </a:lnTo>
                <a:lnTo>
                  <a:pt x="553" y="6"/>
                </a:lnTo>
                <a:lnTo>
                  <a:pt x="558" y="6"/>
                </a:lnTo>
                <a:lnTo>
                  <a:pt x="565" y="6"/>
                </a:lnTo>
                <a:lnTo>
                  <a:pt x="571" y="6"/>
                </a:lnTo>
                <a:lnTo>
                  <a:pt x="571" y="12"/>
                </a:lnTo>
                <a:lnTo>
                  <a:pt x="571" y="18"/>
                </a:lnTo>
                <a:lnTo>
                  <a:pt x="571" y="12"/>
                </a:lnTo>
                <a:lnTo>
                  <a:pt x="571" y="18"/>
                </a:lnTo>
                <a:lnTo>
                  <a:pt x="576" y="18"/>
                </a:lnTo>
                <a:lnTo>
                  <a:pt x="582" y="18"/>
                </a:lnTo>
                <a:lnTo>
                  <a:pt x="582" y="23"/>
                </a:lnTo>
                <a:lnTo>
                  <a:pt x="582" y="30"/>
                </a:lnTo>
                <a:lnTo>
                  <a:pt x="589" y="30"/>
                </a:lnTo>
                <a:lnTo>
                  <a:pt x="594" y="30"/>
                </a:lnTo>
                <a:lnTo>
                  <a:pt x="594" y="35"/>
                </a:lnTo>
                <a:lnTo>
                  <a:pt x="600" y="35"/>
                </a:lnTo>
                <a:lnTo>
                  <a:pt x="600" y="41"/>
                </a:lnTo>
                <a:lnTo>
                  <a:pt x="600" y="46"/>
                </a:lnTo>
                <a:lnTo>
                  <a:pt x="600" y="52"/>
                </a:lnTo>
                <a:lnTo>
                  <a:pt x="594" y="52"/>
                </a:lnTo>
                <a:lnTo>
                  <a:pt x="594" y="46"/>
                </a:lnTo>
                <a:lnTo>
                  <a:pt x="589" y="46"/>
                </a:lnTo>
                <a:lnTo>
                  <a:pt x="594" y="46"/>
                </a:lnTo>
                <a:lnTo>
                  <a:pt x="589" y="46"/>
                </a:lnTo>
                <a:lnTo>
                  <a:pt x="589" y="41"/>
                </a:lnTo>
                <a:lnTo>
                  <a:pt x="582" y="41"/>
                </a:lnTo>
                <a:lnTo>
                  <a:pt x="582" y="35"/>
                </a:lnTo>
                <a:lnTo>
                  <a:pt x="576" y="35"/>
                </a:lnTo>
                <a:lnTo>
                  <a:pt x="576" y="41"/>
                </a:lnTo>
                <a:lnTo>
                  <a:pt x="571" y="41"/>
                </a:lnTo>
                <a:lnTo>
                  <a:pt x="565" y="41"/>
                </a:lnTo>
                <a:lnTo>
                  <a:pt x="558" y="41"/>
                </a:lnTo>
                <a:lnTo>
                  <a:pt x="558" y="46"/>
                </a:lnTo>
                <a:lnTo>
                  <a:pt x="565" y="46"/>
                </a:lnTo>
                <a:lnTo>
                  <a:pt x="565" y="52"/>
                </a:lnTo>
                <a:lnTo>
                  <a:pt x="571" y="52"/>
                </a:lnTo>
                <a:lnTo>
                  <a:pt x="571" y="58"/>
                </a:lnTo>
                <a:lnTo>
                  <a:pt x="565" y="58"/>
                </a:lnTo>
                <a:lnTo>
                  <a:pt x="565" y="63"/>
                </a:lnTo>
                <a:lnTo>
                  <a:pt x="558" y="63"/>
                </a:lnTo>
                <a:lnTo>
                  <a:pt x="558" y="70"/>
                </a:lnTo>
                <a:lnTo>
                  <a:pt x="553" y="70"/>
                </a:lnTo>
                <a:lnTo>
                  <a:pt x="553" y="75"/>
                </a:lnTo>
                <a:lnTo>
                  <a:pt x="553" y="81"/>
                </a:lnTo>
                <a:lnTo>
                  <a:pt x="547" y="81"/>
                </a:lnTo>
                <a:lnTo>
                  <a:pt x="547" y="87"/>
                </a:lnTo>
                <a:lnTo>
                  <a:pt x="547" y="92"/>
                </a:lnTo>
                <a:lnTo>
                  <a:pt x="547" y="98"/>
                </a:lnTo>
                <a:lnTo>
                  <a:pt x="553" y="98"/>
                </a:lnTo>
                <a:lnTo>
                  <a:pt x="553" y="103"/>
                </a:lnTo>
                <a:lnTo>
                  <a:pt x="553" y="110"/>
                </a:lnTo>
                <a:lnTo>
                  <a:pt x="558" y="110"/>
                </a:lnTo>
                <a:lnTo>
                  <a:pt x="558" y="115"/>
                </a:lnTo>
                <a:lnTo>
                  <a:pt x="553" y="115"/>
                </a:lnTo>
                <a:lnTo>
                  <a:pt x="553" y="121"/>
                </a:lnTo>
                <a:lnTo>
                  <a:pt x="553" y="127"/>
                </a:lnTo>
                <a:lnTo>
                  <a:pt x="547" y="127"/>
                </a:lnTo>
                <a:lnTo>
                  <a:pt x="547" y="133"/>
                </a:lnTo>
                <a:lnTo>
                  <a:pt x="553" y="133"/>
                </a:lnTo>
                <a:lnTo>
                  <a:pt x="553" y="138"/>
                </a:lnTo>
                <a:lnTo>
                  <a:pt x="553" y="144"/>
                </a:lnTo>
                <a:lnTo>
                  <a:pt x="553" y="150"/>
                </a:lnTo>
                <a:lnTo>
                  <a:pt x="553" y="155"/>
                </a:lnTo>
                <a:lnTo>
                  <a:pt x="553" y="161"/>
                </a:lnTo>
                <a:lnTo>
                  <a:pt x="553" y="167"/>
                </a:lnTo>
                <a:lnTo>
                  <a:pt x="553" y="173"/>
                </a:lnTo>
                <a:lnTo>
                  <a:pt x="547" y="173"/>
                </a:lnTo>
                <a:lnTo>
                  <a:pt x="540" y="173"/>
                </a:lnTo>
                <a:lnTo>
                  <a:pt x="540" y="178"/>
                </a:lnTo>
                <a:lnTo>
                  <a:pt x="540" y="184"/>
                </a:lnTo>
                <a:lnTo>
                  <a:pt x="540" y="190"/>
                </a:lnTo>
                <a:lnTo>
                  <a:pt x="540" y="195"/>
                </a:lnTo>
                <a:lnTo>
                  <a:pt x="540" y="190"/>
                </a:lnTo>
                <a:lnTo>
                  <a:pt x="535" y="190"/>
                </a:lnTo>
                <a:lnTo>
                  <a:pt x="535" y="184"/>
                </a:lnTo>
                <a:lnTo>
                  <a:pt x="535" y="178"/>
                </a:lnTo>
                <a:lnTo>
                  <a:pt x="529" y="178"/>
                </a:lnTo>
                <a:lnTo>
                  <a:pt x="529" y="173"/>
                </a:lnTo>
                <a:lnTo>
                  <a:pt x="535" y="173"/>
                </a:lnTo>
                <a:lnTo>
                  <a:pt x="529" y="173"/>
                </a:lnTo>
                <a:lnTo>
                  <a:pt x="529" y="178"/>
                </a:lnTo>
                <a:lnTo>
                  <a:pt x="524" y="178"/>
                </a:lnTo>
                <a:lnTo>
                  <a:pt x="524" y="184"/>
                </a:lnTo>
                <a:lnTo>
                  <a:pt x="524" y="178"/>
                </a:lnTo>
                <a:lnTo>
                  <a:pt x="524" y="184"/>
                </a:lnTo>
                <a:lnTo>
                  <a:pt x="524" y="190"/>
                </a:lnTo>
                <a:lnTo>
                  <a:pt x="517" y="190"/>
                </a:lnTo>
                <a:lnTo>
                  <a:pt x="517" y="195"/>
                </a:lnTo>
                <a:lnTo>
                  <a:pt x="517" y="190"/>
                </a:lnTo>
                <a:lnTo>
                  <a:pt x="517" y="195"/>
                </a:lnTo>
                <a:lnTo>
                  <a:pt x="517" y="190"/>
                </a:lnTo>
                <a:lnTo>
                  <a:pt x="517" y="195"/>
                </a:lnTo>
                <a:lnTo>
                  <a:pt x="517" y="190"/>
                </a:lnTo>
                <a:lnTo>
                  <a:pt x="511" y="190"/>
                </a:lnTo>
                <a:lnTo>
                  <a:pt x="511" y="184"/>
                </a:lnTo>
                <a:lnTo>
                  <a:pt x="506" y="184"/>
                </a:lnTo>
                <a:lnTo>
                  <a:pt x="506" y="178"/>
                </a:lnTo>
                <a:lnTo>
                  <a:pt x="499" y="178"/>
                </a:lnTo>
                <a:lnTo>
                  <a:pt x="493" y="173"/>
                </a:lnTo>
                <a:lnTo>
                  <a:pt x="488" y="173"/>
                </a:lnTo>
                <a:lnTo>
                  <a:pt x="488" y="167"/>
                </a:lnTo>
                <a:lnTo>
                  <a:pt x="482" y="167"/>
                </a:lnTo>
                <a:lnTo>
                  <a:pt x="475" y="167"/>
                </a:lnTo>
                <a:lnTo>
                  <a:pt x="475" y="161"/>
                </a:lnTo>
                <a:lnTo>
                  <a:pt x="475" y="167"/>
                </a:lnTo>
                <a:lnTo>
                  <a:pt x="470" y="167"/>
                </a:lnTo>
                <a:lnTo>
                  <a:pt x="470" y="173"/>
                </a:lnTo>
                <a:lnTo>
                  <a:pt x="470" y="178"/>
                </a:lnTo>
                <a:lnTo>
                  <a:pt x="464" y="178"/>
                </a:lnTo>
                <a:lnTo>
                  <a:pt x="464" y="184"/>
                </a:lnTo>
                <a:lnTo>
                  <a:pt x="464" y="190"/>
                </a:lnTo>
                <a:lnTo>
                  <a:pt x="464" y="195"/>
                </a:lnTo>
                <a:lnTo>
                  <a:pt x="464" y="202"/>
                </a:lnTo>
                <a:lnTo>
                  <a:pt x="457" y="202"/>
                </a:lnTo>
                <a:lnTo>
                  <a:pt x="457" y="195"/>
                </a:lnTo>
                <a:lnTo>
                  <a:pt x="452" y="195"/>
                </a:lnTo>
                <a:lnTo>
                  <a:pt x="446" y="195"/>
                </a:lnTo>
                <a:lnTo>
                  <a:pt x="446" y="202"/>
                </a:lnTo>
                <a:lnTo>
                  <a:pt x="446" y="195"/>
                </a:lnTo>
                <a:lnTo>
                  <a:pt x="440" y="195"/>
                </a:lnTo>
                <a:lnTo>
                  <a:pt x="440" y="190"/>
                </a:lnTo>
                <a:lnTo>
                  <a:pt x="434" y="190"/>
                </a:lnTo>
                <a:lnTo>
                  <a:pt x="440" y="190"/>
                </a:lnTo>
                <a:lnTo>
                  <a:pt x="434" y="190"/>
                </a:lnTo>
                <a:lnTo>
                  <a:pt x="434" y="184"/>
                </a:lnTo>
                <a:lnTo>
                  <a:pt x="440" y="184"/>
                </a:lnTo>
                <a:lnTo>
                  <a:pt x="446" y="184"/>
                </a:lnTo>
                <a:lnTo>
                  <a:pt x="446" y="178"/>
                </a:lnTo>
                <a:lnTo>
                  <a:pt x="440" y="178"/>
                </a:lnTo>
                <a:lnTo>
                  <a:pt x="446" y="178"/>
                </a:lnTo>
                <a:lnTo>
                  <a:pt x="446" y="173"/>
                </a:lnTo>
                <a:lnTo>
                  <a:pt x="446" y="167"/>
                </a:lnTo>
                <a:lnTo>
                  <a:pt x="440" y="167"/>
                </a:lnTo>
                <a:lnTo>
                  <a:pt x="440" y="161"/>
                </a:lnTo>
                <a:lnTo>
                  <a:pt x="446" y="161"/>
                </a:lnTo>
                <a:lnTo>
                  <a:pt x="446" y="155"/>
                </a:lnTo>
                <a:lnTo>
                  <a:pt x="446" y="150"/>
                </a:lnTo>
                <a:lnTo>
                  <a:pt x="452" y="150"/>
                </a:lnTo>
                <a:lnTo>
                  <a:pt x="446" y="150"/>
                </a:lnTo>
                <a:lnTo>
                  <a:pt x="446" y="144"/>
                </a:lnTo>
                <a:lnTo>
                  <a:pt x="440" y="144"/>
                </a:lnTo>
                <a:lnTo>
                  <a:pt x="434" y="144"/>
                </a:lnTo>
                <a:lnTo>
                  <a:pt x="428" y="144"/>
                </a:lnTo>
                <a:lnTo>
                  <a:pt x="428" y="138"/>
                </a:lnTo>
                <a:lnTo>
                  <a:pt x="423" y="138"/>
                </a:lnTo>
                <a:lnTo>
                  <a:pt x="416" y="138"/>
                </a:lnTo>
                <a:lnTo>
                  <a:pt x="410" y="138"/>
                </a:lnTo>
                <a:lnTo>
                  <a:pt x="416" y="138"/>
                </a:lnTo>
                <a:lnTo>
                  <a:pt x="416" y="133"/>
                </a:lnTo>
                <a:lnTo>
                  <a:pt x="416" y="127"/>
                </a:lnTo>
                <a:lnTo>
                  <a:pt x="416" y="121"/>
                </a:lnTo>
                <a:lnTo>
                  <a:pt x="416" y="115"/>
                </a:lnTo>
                <a:lnTo>
                  <a:pt x="410" y="115"/>
                </a:lnTo>
                <a:lnTo>
                  <a:pt x="405" y="115"/>
                </a:lnTo>
                <a:lnTo>
                  <a:pt x="398" y="115"/>
                </a:lnTo>
                <a:lnTo>
                  <a:pt x="392" y="115"/>
                </a:lnTo>
                <a:lnTo>
                  <a:pt x="387" y="115"/>
                </a:lnTo>
                <a:lnTo>
                  <a:pt x="381" y="115"/>
                </a:lnTo>
                <a:lnTo>
                  <a:pt x="374" y="115"/>
                </a:lnTo>
                <a:lnTo>
                  <a:pt x="369" y="115"/>
                </a:lnTo>
                <a:lnTo>
                  <a:pt x="363" y="115"/>
                </a:lnTo>
                <a:lnTo>
                  <a:pt x="356" y="115"/>
                </a:lnTo>
                <a:lnTo>
                  <a:pt x="351" y="121"/>
                </a:lnTo>
                <a:lnTo>
                  <a:pt x="345" y="121"/>
                </a:lnTo>
                <a:lnTo>
                  <a:pt x="339" y="121"/>
                </a:lnTo>
                <a:lnTo>
                  <a:pt x="333" y="121"/>
                </a:lnTo>
                <a:lnTo>
                  <a:pt x="333" y="127"/>
                </a:lnTo>
                <a:lnTo>
                  <a:pt x="327" y="127"/>
                </a:lnTo>
                <a:lnTo>
                  <a:pt x="321" y="127"/>
                </a:lnTo>
                <a:lnTo>
                  <a:pt x="315" y="127"/>
                </a:lnTo>
                <a:lnTo>
                  <a:pt x="309" y="127"/>
                </a:lnTo>
                <a:lnTo>
                  <a:pt x="304" y="127"/>
                </a:lnTo>
                <a:lnTo>
                  <a:pt x="298" y="127"/>
                </a:lnTo>
                <a:lnTo>
                  <a:pt x="291" y="127"/>
                </a:lnTo>
                <a:lnTo>
                  <a:pt x="291" y="133"/>
                </a:lnTo>
                <a:lnTo>
                  <a:pt x="291" y="138"/>
                </a:lnTo>
                <a:lnTo>
                  <a:pt x="291" y="144"/>
                </a:lnTo>
                <a:lnTo>
                  <a:pt x="291" y="150"/>
                </a:lnTo>
                <a:lnTo>
                  <a:pt x="291" y="155"/>
                </a:lnTo>
                <a:lnTo>
                  <a:pt x="291" y="161"/>
                </a:lnTo>
                <a:lnTo>
                  <a:pt x="291" y="167"/>
                </a:lnTo>
                <a:lnTo>
                  <a:pt x="291" y="173"/>
                </a:lnTo>
                <a:lnTo>
                  <a:pt x="291" y="178"/>
                </a:lnTo>
                <a:lnTo>
                  <a:pt x="291" y="184"/>
                </a:lnTo>
                <a:lnTo>
                  <a:pt x="291" y="190"/>
                </a:lnTo>
                <a:lnTo>
                  <a:pt x="291" y="195"/>
                </a:lnTo>
                <a:lnTo>
                  <a:pt x="291" y="202"/>
                </a:lnTo>
                <a:lnTo>
                  <a:pt x="291" y="207"/>
                </a:lnTo>
                <a:lnTo>
                  <a:pt x="291" y="213"/>
                </a:lnTo>
                <a:lnTo>
                  <a:pt x="291" y="218"/>
                </a:lnTo>
                <a:lnTo>
                  <a:pt x="291" y="225"/>
                </a:lnTo>
                <a:lnTo>
                  <a:pt x="298" y="225"/>
                </a:lnTo>
                <a:lnTo>
                  <a:pt x="298" y="218"/>
                </a:lnTo>
                <a:lnTo>
                  <a:pt x="304" y="218"/>
                </a:lnTo>
                <a:lnTo>
                  <a:pt x="309" y="218"/>
                </a:lnTo>
                <a:lnTo>
                  <a:pt x="309" y="213"/>
                </a:lnTo>
                <a:lnTo>
                  <a:pt x="315" y="213"/>
                </a:lnTo>
                <a:lnTo>
                  <a:pt x="321" y="213"/>
                </a:lnTo>
                <a:lnTo>
                  <a:pt x="327" y="207"/>
                </a:lnTo>
                <a:lnTo>
                  <a:pt x="333" y="207"/>
                </a:lnTo>
                <a:lnTo>
                  <a:pt x="339" y="207"/>
                </a:lnTo>
                <a:lnTo>
                  <a:pt x="339" y="202"/>
                </a:lnTo>
                <a:lnTo>
                  <a:pt x="345" y="202"/>
                </a:lnTo>
                <a:lnTo>
                  <a:pt x="351" y="202"/>
                </a:lnTo>
                <a:lnTo>
                  <a:pt x="351" y="195"/>
                </a:lnTo>
                <a:lnTo>
                  <a:pt x="356" y="195"/>
                </a:lnTo>
                <a:lnTo>
                  <a:pt x="363" y="195"/>
                </a:lnTo>
                <a:lnTo>
                  <a:pt x="363" y="190"/>
                </a:lnTo>
                <a:lnTo>
                  <a:pt x="369" y="190"/>
                </a:lnTo>
                <a:lnTo>
                  <a:pt x="374" y="190"/>
                </a:lnTo>
                <a:lnTo>
                  <a:pt x="381" y="190"/>
                </a:lnTo>
                <a:lnTo>
                  <a:pt x="381" y="195"/>
                </a:lnTo>
                <a:lnTo>
                  <a:pt x="381" y="202"/>
                </a:lnTo>
                <a:lnTo>
                  <a:pt x="381" y="207"/>
                </a:lnTo>
                <a:lnTo>
                  <a:pt x="381" y="213"/>
                </a:lnTo>
                <a:lnTo>
                  <a:pt x="387" y="213"/>
                </a:lnTo>
                <a:lnTo>
                  <a:pt x="392" y="213"/>
                </a:lnTo>
                <a:lnTo>
                  <a:pt x="392" y="218"/>
                </a:lnTo>
                <a:lnTo>
                  <a:pt x="392" y="225"/>
                </a:lnTo>
                <a:lnTo>
                  <a:pt x="398" y="225"/>
                </a:lnTo>
                <a:lnTo>
                  <a:pt x="398" y="230"/>
                </a:lnTo>
                <a:lnTo>
                  <a:pt x="405" y="230"/>
                </a:lnTo>
                <a:lnTo>
                  <a:pt x="405" y="225"/>
                </a:lnTo>
                <a:lnTo>
                  <a:pt x="410" y="225"/>
                </a:lnTo>
                <a:lnTo>
                  <a:pt x="410" y="230"/>
                </a:lnTo>
                <a:lnTo>
                  <a:pt x="410" y="235"/>
                </a:lnTo>
                <a:lnTo>
                  <a:pt x="410" y="242"/>
                </a:lnTo>
                <a:lnTo>
                  <a:pt x="410" y="247"/>
                </a:lnTo>
                <a:lnTo>
                  <a:pt x="405" y="247"/>
                </a:lnTo>
                <a:lnTo>
                  <a:pt x="405" y="253"/>
                </a:lnTo>
                <a:lnTo>
                  <a:pt x="410" y="259"/>
                </a:lnTo>
                <a:lnTo>
                  <a:pt x="405" y="259"/>
                </a:lnTo>
                <a:lnTo>
                  <a:pt x="405" y="265"/>
                </a:lnTo>
                <a:lnTo>
                  <a:pt x="405" y="270"/>
                </a:lnTo>
                <a:lnTo>
                  <a:pt x="410" y="270"/>
                </a:lnTo>
                <a:lnTo>
                  <a:pt x="410" y="275"/>
                </a:lnTo>
                <a:lnTo>
                  <a:pt x="410" y="282"/>
                </a:lnTo>
                <a:lnTo>
                  <a:pt x="405" y="282"/>
                </a:lnTo>
                <a:lnTo>
                  <a:pt x="398" y="282"/>
                </a:lnTo>
                <a:lnTo>
                  <a:pt x="392" y="282"/>
                </a:lnTo>
                <a:lnTo>
                  <a:pt x="387" y="287"/>
                </a:lnTo>
                <a:lnTo>
                  <a:pt x="387" y="293"/>
                </a:lnTo>
                <a:lnTo>
                  <a:pt x="381" y="293"/>
                </a:lnTo>
                <a:lnTo>
                  <a:pt x="381" y="299"/>
                </a:lnTo>
                <a:lnTo>
                  <a:pt x="374" y="299"/>
                </a:lnTo>
                <a:lnTo>
                  <a:pt x="374" y="305"/>
                </a:lnTo>
                <a:lnTo>
                  <a:pt x="369" y="305"/>
                </a:lnTo>
                <a:lnTo>
                  <a:pt x="363" y="305"/>
                </a:lnTo>
                <a:lnTo>
                  <a:pt x="363" y="299"/>
                </a:lnTo>
                <a:lnTo>
                  <a:pt x="356" y="299"/>
                </a:lnTo>
                <a:lnTo>
                  <a:pt x="356" y="293"/>
                </a:lnTo>
                <a:lnTo>
                  <a:pt x="356" y="287"/>
                </a:lnTo>
                <a:lnTo>
                  <a:pt x="356" y="282"/>
                </a:lnTo>
                <a:lnTo>
                  <a:pt x="351" y="282"/>
                </a:lnTo>
                <a:lnTo>
                  <a:pt x="351" y="275"/>
                </a:lnTo>
                <a:lnTo>
                  <a:pt x="345" y="275"/>
                </a:lnTo>
                <a:lnTo>
                  <a:pt x="339" y="275"/>
                </a:lnTo>
                <a:lnTo>
                  <a:pt x="333" y="275"/>
                </a:lnTo>
                <a:lnTo>
                  <a:pt x="327" y="275"/>
                </a:lnTo>
                <a:lnTo>
                  <a:pt x="327" y="282"/>
                </a:lnTo>
                <a:lnTo>
                  <a:pt x="321" y="282"/>
                </a:lnTo>
                <a:lnTo>
                  <a:pt x="321" y="287"/>
                </a:lnTo>
                <a:lnTo>
                  <a:pt x="315" y="287"/>
                </a:lnTo>
                <a:lnTo>
                  <a:pt x="315" y="293"/>
                </a:lnTo>
                <a:lnTo>
                  <a:pt x="309" y="293"/>
                </a:lnTo>
                <a:lnTo>
                  <a:pt x="309" y="299"/>
                </a:lnTo>
                <a:lnTo>
                  <a:pt x="304" y="299"/>
                </a:lnTo>
                <a:lnTo>
                  <a:pt x="298" y="299"/>
                </a:lnTo>
                <a:lnTo>
                  <a:pt x="298" y="305"/>
                </a:lnTo>
                <a:lnTo>
                  <a:pt x="291" y="305"/>
                </a:lnTo>
                <a:lnTo>
                  <a:pt x="291" y="299"/>
                </a:lnTo>
                <a:lnTo>
                  <a:pt x="286" y="299"/>
                </a:lnTo>
                <a:lnTo>
                  <a:pt x="280" y="299"/>
                </a:lnTo>
                <a:lnTo>
                  <a:pt x="273" y="299"/>
                </a:lnTo>
                <a:lnTo>
                  <a:pt x="268" y="299"/>
                </a:lnTo>
                <a:lnTo>
                  <a:pt x="262" y="299"/>
                </a:lnTo>
                <a:lnTo>
                  <a:pt x="256" y="299"/>
                </a:lnTo>
                <a:lnTo>
                  <a:pt x="256" y="293"/>
                </a:lnTo>
                <a:lnTo>
                  <a:pt x="250" y="293"/>
                </a:lnTo>
                <a:lnTo>
                  <a:pt x="244" y="293"/>
                </a:lnTo>
                <a:lnTo>
                  <a:pt x="244" y="287"/>
                </a:lnTo>
                <a:lnTo>
                  <a:pt x="238" y="287"/>
                </a:lnTo>
                <a:lnTo>
                  <a:pt x="232" y="287"/>
                </a:lnTo>
                <a:lnTo>
                  <a:pt x="226" y="287"/>
                </a:lnTo>
                <a:lnTo>
                  <a:pt x="226" y="282"/>
                </a:lnTo>
                <a:lnTo>
                  <a:pt x="220" y="282"/>
                </a:lnTo>
                <a:lnTo>
                  <a:pt x="215" y="282"/>
                </a:lnTo>
                <a:lnTo>
                  <a:pt x="208" y="275"/>
                </a:lnTo>
                <a:lnTo>
                  <a:pt x="203" y="270"/>
                </a:lnTo>
                <a:lnTo>
                  <a:pt x="197" y="270"/>
                </a:lnTo>
                <a:lnTo>
                  <a:pt x="190" y="265"/>
                </a:lnTo>
                <a:lnTo>
                  <a:pt x="185" y="265"/>
                </a:lnTo>
                <a:lnTo>
                  <a:pt x="185" y="259"/>
                </a:lnTo>
                <a:lnTo>
                  <a:pt x="179" y="259"/>
                </a:lnTo>
                <a:lnTo>
                  <a:pt x="173" y="253"/>
                </a:lnTo>
                <a:lnTo>
                  <a:pt x="167" y="247"/>
                </a:lnTo>
                <a:lnTo>
                  <a:pt x="161" y="247"/>
                </a:lnTo>
                <a:lnTo>
                  <a:pt x="161" y="242"/>
                </a:lnTo>
                <a:lnTo>
                  <a:pt x="155" y="242"/>
                </a:lnTo>
                <a:lnTo>
                  <a:pt x="149" y="242"/>
                </a:lnTo>
                <a:lnTo>
                  <a:pt x="149" y="235"/>
                </a:lnTo>
                <a:lnTo>
                  <a:pt x="143" y="235"/>
                </a:lnTo>
                <a:lnTo>
                  <a:pt x="137" y="235"/>
                </a:lnTo>
                <a:lnTo>
                  <a:pt x="132" y="235"/>
                </a:lnTo>
                <a:lnTo>
                  <a:pt x="132" y="230"/>
                </a:lnTo>
                <a:lnTo>
                  <a:pt x="125" y="230"/>
                </a:lnTo>
                <a:lnTo>
                  <a:pt x="125" y="225"/>
                </a:lnTo>
                <a:lnTo>
                  <a:pt x="114" y="218"/>
                </a:lnTo>
                <a:lnTo>
                  <a:pt x="107" y="218"/>
                </a:lnTo>
                <a:lnTo>
                  <a:pt x="107" y="213"/>
                </a:lnTo>
                <a:lnTo>
                  <a:pt x="101" y="213"/>
                </a:lnTo>
                <a:lnTo>
                  <a:pt x="101" y="207"/>
                </a:lnTo>
                <a:lnTo>
                  <a:pt x="96" y="207"/>
                </a:lnTo>
                <a:lnTo>
                  <a:pt x="96" y="202"/>
                </a:lnTo>
                <a:lnTo>
                  <a:pt x="90" y="202"/>
                </a:lnTo>
                <a:lnTo>
                  <a:pt x="90" y="195"/>
                </a:lnTo>
                <a:lnTo>
                  <a:pt x="84" y="190"/>
                </a:lnTo>
                <a:lnTo>
                  <a:pt x="84" y="184"/>
                </a:lnTo>
                <a:lnTo>
                  <a:pt x="78" y="178"/>
                </a:lnTo>
                <a:lnTo>
                  <a:pt x="72" y="178"/>
                </a:lnTo>
                <a:lnTo>
                  <a:pt x="66" y="173"/>
                </a:lnTo>
                <a:lnTo>
                  <a:pt x="60" y="173"/>
                </a:lnTo>
                <a:lnTo>
                  <a:pt x="60" y="167"/>
                </a:lnTo>
                <a:lnTo>
                  <a:pt x="54" y="167"/>
                </a:lnTo>
                <a:lnTo>
                  <a:pt x="49" y="167"/>
                </a:lnTo>
                <a:lnTo>
                  <a:pt x="42" y="161"/>
                </a:lnTo>
                <a:lnTo>
                  <a:pt x="36" y="161"/>
                </a:lnTo>
                <a:lnTo>
                  <a:pt x="31" y="155"/>
                </a:lnTo>
                <a:lnTo>
                  <a:pt x="24" y="155"/>
                </a:lnTo>
                <a:lnTo>
                  <a:pt x="18" y="155"/>
                </a:lnTo>
                <a:lnTo>
                  <a:pt x="18" y="161"/>
                </a:lnTo>
                <a:lnTo>
                  <a:pt x="13" y="161"/>
                </a:lnTo>
                <a:lnTo>
                  <a:pt x="7" y="161"/>
                </a:lnTo>
                <a:lnTo>
                  <a:pt x="7" y="155"/>
                </a:lnTo>
                <a:lnTo>
                  <a:pt x="0" y="155"/>
                </a:lnTo>
                <a:lnTo>
                  <a:pt x="0" y="150"/>
                </a:lnTo>
                <a:lnTo>
                  <a:pt x="0" y="144"/>
                </a:lnTo>
                <a:lnTo>
                  <a:pt x="7" y="144"/>
                </a:lnTo>
                <a:lnTo>
                  <a:pt x="13" y="144"/>
                </a:lnTo>
                <a:lnTo>
                  <a:pt x="13" y="138"/>
                </a:lnTo>
                <a:lnTo>
                  <a:pt x="18" y="138"/>
                </a:lnTo>
                <a:lnTo>
                  <a:pt x="24" y="138"/>
                </a:lnTo>
                <a:lnTo>
                  <a:pt x="24" y="133"/>
                </a:lnTo>
                <a:lnTo>
                  <a:pt x="31" y="133"/>
                </a:lnTo>
                <a:lnTo>
                  <a:pt x="31" y="127"/>
                </a:lnTo>
                <a:lnTo>
                  <a:pt x="36" y="127"/>
                </a:lnTo>
                <a:lnTo>
                  <a:pt x="36" y="121"/>
                </a:lnTo>
                <a:lnTo>
                  <a:pt x="36" y="115"/>
                </a:lnTo>
                <a:lnTo>
                  <a:pt x="36" y="110"/>
                </a:lnTo>
                <a:lnTo>
                  <a:pt x="36" y="103"/>
                </a:lnTo>
                <a:lnTo>
                  <a:pt x="36" y="98"/>
                </a:lnTo>
                <a:lnTo>
                  <a:pt x="36" y="92"/>
                </a:lnTo>
                <a:lnTo>
                  <a:pt x="36" y="87"/>
                </a:lnTo>
                <a:lnTo>
                  <a:pt x="36" y="81"/>
                </a:lnTo>
                <a:lnTo>
                  <a:pt x="36" y="75"/>
                </a:lnTo>
                <a:lnTo>
                  <a:pt x="36" y="70"/>
                </a:lnTo>
                <a:lnTo>
                  <a:pt x="42" y="63"/>
                </a:lnTo>
                <a:lnTo>
                  <a:pt x="42" y="58"/>
                </a:lnTo>
                <a:lnTo>
                  <a:pt x="42" y="46"/>
                </a:lnTo>
                <a:lnTo>
                  <a:pt x="42" y="41"/>
                </a:lnTo>
                <a:lnTo>
                  <a:pt x="42" y="35"/>
                </a:lnTo>
                <a:lnTo>
                  <a:pt x="42" y="30"/>
                </a:lnTo>
                <a:lnTo>
                  <a:pt x="42" y="23"/>
                </a:lnTo>
                <a:lnTo>
                  <a:pt x="42" y="18"/>
                </a:lnTo>
                <a:lnTo>
                  <a:pt x="42" y="12"/>
                </a:lnTo>
                <a:lnTo>
                  <a:pt x="42" y="6"/>
                </a:lnTo>
                <a:lnTo>
                  <a:pt x="42" y="0"/>
                </a:lnTo>
                <a:lnTo>
                  <a:pt x="49" y="0"/>
                </a:lnTo>
                <a:lnTo>
                  <a:pt x="54" y="0"/>
                </a:lnTo>
                <a:lnTo>
                  <a:pt x="60" y="0"/>
                </a:lnTo>
                <a:lnTo>
                  <a:pt x="66" y="0"/>
                </a:lnTo>
                <a:lnTo>
                  <a:pt x="72" y="0"/>
                </a:lnTo>
                <a:lnTo>
                  <a:pt x="78" y="0"/>
                </a:lnTo>
                <a:lnTo>
                  <a:pt x="84" y="0"/>
                </a:lnTo>
                <a:lnTo>
                  <a:pt x="90" y="0"/>
                </a:lnTo>
                <a:lnTo>
                  <a:pt x="96" y="0"/>
                </a:lnTo>
                <a:lnTo>
                  <a:pt x="101" y="0"/>
                </a:lnTo>
                <a:lnTo>
                  <a:pt x="107" y="0"/>
                </a:lnTo>
                <a:lnTo>
                  <a:pt x="114" y="0"/>
                </a:lnTo>
                <a:lnTo>
                  <a:pt x="119" y="0"/>
                </a:lnTo>
                <a:lnTo>
                  <a:pt x="132" y="0"/>
                </a:lnTo>
                <a:lnTo>
                  <a:pt x="137" y="0"/>
                </a:lnTo>
                <a:lnTo>
                  <a:pt x="143" y="0"/>
                </a:lnTo>
                <a:lnTo>
                  <a:pt x="149" y="0"/>
                </a:lnTo>
                <a:lnTo>
                  <a:pt x="155" y="0"/>
                </a:lnTo>
                <a:lnTo>
                  <a:pt x="161" y="0"/>
                </a:lnTo>
                <a:lnTo>
                  <a:pt x="167" y="0"/>
                </a:lnTo>
                <a:lnTo>
                  <a:pt x="173" y="0"/>
                </a:lnTo>
                <a:lnTo>
                  <a:pt x="179" y="0"/>
                </a:lnTo>
                <a:lnTo>
                  <a:pt x="185" y="0"/>
                </a:lnTo>
                <a:lnTo>
                  <a:pt x="190" y="0"/>
                </a:lnTo>
                <a:lnTo>
                  <a:pt x="197" y="0"/>
                </a:lnTo>
                <a:lnTo>
                  <a:pt x="203" y="0"/>
                </a:lnTo>
                <a:lnTo>
                  <a:pt x="208" y="0"/>
                </a:lnTo>
                <a:lnTo>
                  <a:pt x="215" y="0"/>
                </a:lnTo>
                <a:lnTo>
                  <a:pt x="220" y="0"/>
                </a:lnTo>
                <a:lnTo>
                  <a:pt x="226" y="0"/>
                </a:lnTo>
                <a:lnTo>
                  <a:pt x="232" y="0"/>
                </a:lnTo>
                <a:lnTo>
                  <a:pt x="232" y="6"/>
                </a:lnTo>
                <a:lnTo>
                  <a:pt x="238" y="6"/>
                </a:lnTo>
                <a:lnTo>
                  <a:pt x="244" y="6"/>
                </a:lnTo>
                <a:lnTo>
                  <a:pt x="250" y="6"/>
                </a:lnTo>
                <a:lnTo>
                  <a:pt x="256" y="6"/>
                </a:lnTo>
                <a:lnTo>
                  <a:pt x="256" y="0"/>
                </a:lnTo>
                <a:lnTo>
                  <a:pt x="256" y="6"/>
                </a:lnTo>
                <a:lnTo>
                  <a:pt x="262" y="6"/>
                </a:lnTo>
                <a:lnTo>
                  <a:pt x="268" y="6"/>
                </a:lnTo>
                <a:lnTo>
                  <a:pt x="273" y="6"/>
                </a:lnTo>
                <a:lnTo>
                  <a:pt x="280" y="6"/>
                </a:lnTo>
                <a:lnTo>
                  <a:pt x="286" y="6"/>
                </a:lnTo>
                <a:lnTo>
                  <a:pt x="291" y="6"/>
                </a:lnTo>
                <a:lnTo>
                  <a:pt x="298" y="6"/>
                </a:lnTo>
                <a:lnTo>
                  <a:pt x="304" y="6"/>
                </a:lnTo>
                <a:lnTo>
                  <a:pt x="309" y="6"/>
                </a:lnTo>
                <a:lnTo>
                  <a:pt x="315" y="6"/>
                </a:lnTo>
                <a:lnTo>
                  <a:pt x="321" y="6"/>
                </a:lnTo>
                <a:lnTo>
                  <a:pt x="327" y="6"/>
                </a:lnTo>
                <a:lnTo>
                  <a:pt x="333" y="6"/>
                </a:lnTo>
                <a:lnTo>
                  <a:pt x="339" y="6"/>
                </a:lnTo>
                <a:lnTo>
                  <a:pt x="345" y="6"/>
                </a:lnTo>
                <a:lnTo>
                  <a:pt x="351" y="6"/>
                </a:lnTo>
                <a:lnTo>
                  <a:pt x="356" y="6"/>
                </a:lnTo>
                <a:lnTo>
                  <a:pt x="356" y="0"/>
                </a:lnTo>
                <a:lnTo>
                  <a:pt x="356" y="6"/>
                </a:lnTo>
                <a:lnTo>
                  <a:pt x="363" y="6"/>
                </a:lnTo>
                <a:lnTo>
                  <a:pt x="369" y="6"/>
                </a:lnTo>
                <a:lnTo>
                  <a:pt x="374" y="6"/>
                </a:lnTo>
                <a:lnTo>
                  <a:pt x="381" y="6"/>
                </a:lnTo>
                <a:lnTo>
                  <a:pt x="387" y="6"/>
                </a:lnTo>
                <a:lnTo>
                  <a:pt x="392" y="6"/>
                </a:lnTo>
                <a:lnTo>
                  <a:pt x="398" y="6"/>
                </a:lnTo>
                <a:lnTo>
                  <a:pt x="405" y="6"/>
                </a:lnTo>
                <a:lnTo>
                  <a:pt x="410" y="6"/>
                </a:lnTo>
                <a:lnTo>
                  <a:pt x="416" y="6"/>
                </a:lnTo>
                <a:lnTo>
                  <a:pt x="423" y="6"/>
                </a:lnTo>
                <a:lnTo>
                  <a:pt x="428" y="6"/>
                </a:lnTo>
                <a:lnTo>
                  <a:pt x="434" y="6"/>
                </a:lnTo>
                <a:lnTo>
                  <a:pt x="440" y="6"/>
                </a:lnTo>
                <a:lnTo>
                  <a:pt x="446" y="6"/>
                </a:lnTo>
                <a:lnTo>
                  <a:pt x="452" y="6"/>
                </a:lnTo>
                <a:lnTo>
                  <a:pt x="457" y="6"/>
                </a:lnTo>
                <a:lnTo>
                  <a:pt x="464" y="6"/>
                </a:lnTo>
                <a:lnTo>
                  <a:pt x="470" y="6"/>
                </a:lnTo>
                <a:lnTo>
                  <a:pt x="475" y="6"/>
                </a:lnTo>
                <a:close/>
              </a:path>
            </a:pathLst>
          </a:custGeom>
          <a:solidFill>
            <a:srgbClr val="BF9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67" name="Freeform 44">
            <a:extLst>
              <a:ext uri="{FF2B5EF4-FFF2-40B4-BE49-F238E27FC236}">
                <a16:creationId xmlns:a16="http://schemas.microsoft.com/office/drawing/2014/main" id="{4A1C453C-1F9D-494C-8801-4B17AB966ACA}"/>
              </a:ext>
            </a:extLst>
          </p:cNvPr>
          <p:cNvSpPr>
            <a:spLocks/>
          </p:cNvSpPr>
          <p:nvPr/>
        </p:nvSpPr>
        <p:spPr bwMode="auto">
          <a:xfrm>
            <a:off x="5842000" y="1309688"/>
            <a:ext cx="952500" cy="484188"/>
          </a:xfrm>
          <a:custGeom>
            <a:avLst/>
            <a:gdLst>
              <a:gd name="T0" fmla="*/ 517 w 600"/>
              <a:gd name="T1" fmla="*/ 6 h 305"/>
              <a:gd name="T2" fmla="*/ 565 w 600"/>
              <a:gd name="T3" fmla="*/ 6 h 305"/>
              <a:gd name="T4" fmla="*/ 582 w 600"/>
              <a:gd name="T5" fmla="*/ 23 h 305"/>
              <a:gd name="T6" fmla="*/ 600 w 600"/>
              <a:gd name="T7" fmla="*/ 52 h 305"/>
              <a:gd name="T8" fmla="*/ 582 w 600"/>
              <a:gd name="T9" fmla="*/ 35 h 305"/>
              <a:gd name="T10" fmla="*/ 565 w 600"/>
              <a:gd name="T11" fmla="*/ 52 h 305"/>
              <a:gd name="T12" fmla="*/ 553 w 600"/>
              <a:gd name="T13" fmla="*/ 75 h 305"/>
              <a:gd name="T14" fmla="*/ 553 w 600"/>
              <a:gd name="T15" fmla="*/ 110 h 305"/>
              <a:gd name="T16" fmla="*/ 553 w 600"/>
              <a:gd name="T17" fmla="*/ 133 h 305"/>
              <a:gd name="T18" fmla="*/ 547 w 600"/>
              <a:gd name="T19" fmla="*/ 173 h 305"/>
              <a:gd name="T20" fmla="*/ 535 w 600"/>
              <a:gd name="T21" fmla="*/ 184 h 305"/>
              <a:gd name="T22" fmla="*/ 524 w 600"/>
              <a:gd name="T23" fmla="*/ 184 h 305"/>
              <a:gd name="T24" fmla="*/ 517 w 600"/>
              <a:gd name="T25" fmla="*/ 190 h 305"/>
              <a:gd name="T26" fmla="*/ 493 w 600"/>
              <a:gd name="T27" fmla="*/ 173 h 305"/>
              <a:gd name="T28" fmla="*/ 470 w 600"/>
              <a:gd name="T29" fmla="*/ 173 h 305"/>
              <a:gd name="T30" fmla="*/ 457 w 600"/>
              <a:gd name="T31" fmla="*/ 195 h 305"/>
              <a:gd name="T32" fmla="*/ 440 w 600"/>
              <a:gd name="T33" fmla="*/ 190 h 305"/>
              <a:gd name="T34" fmla="*/ 446 w 600"/>
              <a:gd name="T35" fmla="*/ 173 h 305"/>
              <a:gd name="T36" fmla="*/ 446 w 600"/>
              <a:gd name="T37" fmla="*/ 150 h 305"/>
              <a:gd name="T38" fmla="*/ 410 w 600"/>
              <a:gd name="T39" fmla="*/ 138 h 305"/>
              <a:gd name="T40" fmla="*/ 398 w 600"/>
              <a:gd name="T41" fmla="*/ 115 h 305"/>
              <a:gd name="T42" fmla="*/ 351 w 600"/>
              <a:gd name="T43" fmla="*/ 121 h 305"/>
              <a:gd name="T44" fmla="*/ 309 w 600"/>
              <a:gd name="T45" fmla="*/ 127 h 305"/>
              <a:gd name="T46" fmla="*/ 291 w 600"/>
              <a:gd name="T47" fmla="*/ 155 h 305"/>
              <a:gd name="T48" fmla="*/ 291 w 600"/>
              <a:gd name="T49" fmla="*/ 202 h 305"/>
              <a:gd name="T50" fmla="*/ 309 w 600"/>
              <a:gd name="T51" fmla="*/ 218 h 305"/>
              <a:gd name="T52" fmla="*/ 345 w 600"/>
              <a:gd name="T53" fmla="*/ 202 h 305"/>
              <a:gd name="T54" fmla="*/ 381 w 600"/>
              <a:gd name="T55" fmla="*/ 190 h 305"/>
              <a:gd name="T56" fmla="*/ 392 w 600"/>
              <a:gd name="T57" fmla="*/ 225 h 305"/>
              <a:gd name="T58" fmla="*/ 410 w 600"/>
              <a:gd name="T59" fmla="*/ 242 h 305"/>
              <a:gd name="T60" fmla="*/ 410 w 600"/>
              <a:gd name="T61" fmla="*/ 270 h 305"/>
              <a:gd name="T62" fmla="*/ 381 w 600"/>
              <a:gd name="T63" fmla="*/ 293 h 305"/>
              <a:gd name="T64" fmla="*/ 356 w 600"/>
              <a:gd name="T65" fmla="*/ 293 h 305"/>
              <a:gd name="T66" fmla="*/ 327 w 600"/>
              <a:gd name="T67" fmla="*/ 275 h 305"/>
              <a:gd name="T68" fmla="*/ 304 w 600"/>
              <a:gd name="T69" fmla="*/ 299 h 305"/>
              <a:gd name="T70" fmla="*/ 268 w 600"/>
              <a:gd name="T71" fmla="*/ 299 h 305"/>
              <a:gd name="T72" fmla="*/ 232 w 600"/>
              <a:gd name="T73" fmla="*/ 287 h 305"/>
              <a:gd name="T74" fmla="*/ 190 w 600"/>
              <a:gd name="T75" fmla="*/ 265 h 305"/>
              <a:gd name="T76" fmla="*/ 155 w 600"/>
              <a:gd name="T77" fmla="*/ 242 h 305"/>
              <a:gd name="T78" fmla="*/ 125 w 600"/>
              <a:gd name="T79" fmla="*/ 225 h 305"/>
              <a:gd name="T80" fmla="*/ 90 w 600"/>
              <a:gd name="T81" fmla="*/ 202 h 305"/>
              <a:gd name="T82" fmla="*/ 60 w 600"/>
              <a:gd name="T83" fmla="*/ 167 h 305"/>
              <a:gd name="T84" fmla="*/ 18 w 600"/>
              <a:gd name="T85" fmla="*/ 161 h 305"/>
              <a:gd name="T86" fmla="*/ 13 w 600"/>
              <a:gd name="T87" fmla="*/ 144 h 305"/>
              <a:gd name="T88" fmla="*/ 36 w 600"/>
              <a:gd name="T89" fmla="*/ 121 h 305"/>
              <a:gd name="T90" fmla="*/ 36 w 600"/>
              <a:gd name="T91" fmla="*/ 75 h 305"/>
              <a:gd name="T92" fmla="*/ 42 w 600"/>
              <a:gd name="T93" fmla="*/ 23 h 305"/>
              <a:gd name="T94" fmla="*/ 66 w 600"/>
              <a:gd name="T95" fmla="*/ 0 h 305"/>
              <a:gd name="T96" fmla="*/ 114 w 600"/>
              <a:gd name="T97" fmla="*/ 0 h 305"/>
              <a:gd name="T98" fmla="*/ 167 w 600"/>
              <a:gd name="T99" fmla="*/ 0 h 305"/>
              <a:gd name="T100" fmla="*/ 215 w 600"/>
              <a:gd name="T101" fmla="*/ 0 h 305"/>
              <a:gd name="T102" fmla="*/ 256 w 600"/>
              <a:gd name="T103" fmla="*/ 6 h 305"/>
              <a:gd name="T104" fmla="*/ 291 w 600"/>
              <a:gd name="T105" fmla="*/ 6 h 305"/>
              <a:gd name="T106" fmla="*/ 339 w 600"/>
              <a:gd name="T107" fmla="*/ 6 h 305"/>
              <a:gd name="T108" fmla="*/ 374 w 600"/>
              <a:gd name="T109" fmla="*/ 6 h 305"/>
              <a:gd name="T110" fmla="*/ 423 w 600"/>
              <a:gd name="T111" fmla="*/ 6 h 305"/>
              <a:gd name="T112" fmla="*/ 470 w 600"/>
              <a:gd name="T113" fmla="*/ 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00" h="305">
                <a:moveTo>
                  <a:pt x="475" y="6"/>
                </a:moveTo>
                <a:lnTo>
                  <a:pt x="482" y="6"/>
                </a:lnTo>
                <a:lnTo>
                  <a:pt x="488" y="6"/>
                </a:lnTo>
                <a:lnTo>
                  <a:pt x="493" y="6"/>
                </a:lnTo>
                <a:lnTo>
                  <a:pt x="499" y="6"/>
                </a:lnTo>
                <a:lnTo>
                  <a:pt x="506" y="6"/>
                </a:lnTo>
                <a:lnTo>
                  <a:pt x="511" y="6"/>
                </a:lnTo>
                <a:lnTo>
                  <a:pt x="517" y="6"/>
                </a:lnTo>
                <a:lnTo>
                  <a:pt x="524" y="6"/>
                </a:lnTo>
                <a:lnTo>
                  <a:pt x="529" y="6"/>
                </a:lnTo>
                <a:lnTo>
                  <a:pt x="535" y="6"/>
                </a:lnTo>
                <a:lnTo>
                  <a:pt x="540" y="6"/>
                </a:lnTo>
                <a:lnTo>
                  <a:pt x="547" y="6"/>
                </a:lnTo>
                <a:lnTo>
                  <a:pt x="553" y="6"/>
                </a:lnTo>
                <a:lnTo>
                  <a:pt x="558" y="6"/>
                </a:lnTo>
                <a:lnTo>
                  <a:pt x="565" y="6"/>
                </a:lnTo>
                <a:lnTo>
                  <a:pt x="571" y="6"/>
                </a:lnTo>
                <a:lnTo>
                  <a:pt x="571" y="12"/>
                </a:lnTo>
                <a:lnTo>
                  <a:pt x="571" y="18"/>
                </a:lnTo>
                <a:lnTo>
                  <a:pt x="571" y="12"/>
                </a:lnTo>
                <a:lnTo>
                  <a:pt x="571" y="18"/>
                </a:lnTo>
                <a:lnTo>
                  <a:pt x="576" y="18"/>
                </a:lnTo>
                <a:lnTo>
                  <a:pt x="582" y="18"/>
                </a:lnTo>
                <a:lnTo>
                  <a:pt x="582" y="23"/>
                </a:lnTo>
                <a:lnTo>
                  <a:pt x="582" y="30"/>
                </a:lnTo>
                <a:lnTo>
                  <a:pt x="589" y="30"/>
                </a:lnTo>
                <a:lnTo>
                  <a:pt x="594" y="30"/>
                </a:lnTo>
                <a:lnTo>
                  <a:pt x="594" y="35"/>
                </a:lnTo>
                <a:lnTo>
                  <a:pt x="600" y="35"/>
                </a:lnTo>
                <a:lnTo>
                  <a:pt x="600" y="41"/>
                </a:lnTo>
                <a:lnTo>
                  <a:pt x="600" y="46"/>
                </a:lnTo>
                <a:lnTo>
                  <a:pt x="600" y="52"/>
                </a:lnTo>
                <a:lnTo>
                  <a:pt x="594" y="52"/>
                </a:lnTo>
                <a:lnTo>
                  <a:pt x="594" y="46"/>
                </a:lnTo>
                <a:lnTo>
                  <a:pt x="589" y="46"/>
                </a:lnTo>
                <a:lnTo>
                  <a:pt x="594" y="46"/>
                </a:lnTo>
                <a:lnTo>
                  <a:pt x="589" y="46"/>
                </a:lnTo>
                <a:lnTo>
                  <a:pt x="589" y="41"/>
                </a:lnTo>
                <a:lnTo>
                  <a:pt x="582" y="41"/>
                </a:lnTo>
                <a:lnTo>
                  <a:pt x="582" y="35"/>
                </a:lnTo>
                <a:lnTo>
                  <a:pt x="576" y="35"/>
                </a:lnTo>
                <a:lnTo>
                  <a:pt x="576" y="41"/>
                </a:lnTo>
                <a:lnTo>
                  <a:pt x="571" y="41"/>
                </a:lnTo>
                <a:lnTo>
                  <a:pt x="565" y="41"/>
                </a:lnTo>
                <a:lnTo>
                  <a:pt x="558" y="41"/>
                </a:lnTo>
                <a:lnTo>
                  <a:pt x="558" y="46"/>
                </a:lnTo>
                <a:lnTo>
                  <a:pt x="565" y="46"/>
                </a:lnTo>
                <a:lnTo>
                  <a:pt x="565" y="52"/>
                </a:lnTo>
                <a:lnTo>
                  <a:pt x="571" y="52"/>
                </a:lnTo>
                <a:lnTo>
                  <a:pt x="571" y="58"/>
                </a:lnTo>
                <a:lnTo>
                  <a:pt x="565" y="58"/>
                </a:lnTo>
                <a:lnTo>
                  <a:pt x="565" y="63"/>
                </a:lnTo>
                <a:lnTo>
                  <a:pt x="558" y="63"/>
                </a:lnTo>
                <a:lnTo>
                  <a:pt x="558" y="70"/>
                </a:lnTo>
                <a:lnTo>
                  <a:pt x="553" y="70"/>
                </a:lnTo>
                <a:lnTo>
                  <a:pt x="553" y="75"/>
                </a:lnTo>
                <a:lnTo>
                  <a:pt x="553" y="81"/>
                </a:lnTo>
                <a:lnTo>
                  <a:pt x="547" y="81"/>
                </a:lnTo>
                <a:lnTo>
                  <a:pt x="547" y="87"/>
                </a:lnTo>
                <a:lnTo>
                  <a:pt x="547" y="92"/>
                </a:lnTo>
                <a:lnTo>
                  <a:pt x="547" y="98"/>
                </a:lnTo>
                <a:lnTo>
                  <a:pt x="553" y="98"/>
                </a:lnTo>
                <a:lnTo>
                  <a:pt x="553" y="103"/>
                </a:lnTo>
                <a:lnTo>
                  <a:pt x="553" y="110"/>
                </a:lnTo>
                <a:lnTo>
                  <a:pt x="558" y="110"/>
                </a:lnTo>
                <a:lnTo>
                  <a:pt x="558" y="115"/>
                </a:lnTo>
                <a:lnTo>
                  <a:pt x="553" y="115"/>
                </a:lnTo>
                <a:lnTo>
                  <a:pt x="553" y="121"/>
                </a:lnTo>
                <a:lnTo>
                  <a:pt x="553" y="127"/>
                </a:lnTo>
                <a:lnTo>
                  <a:pt x="547" y="127"/>
                </a:lnTo>
                <a:lnTo>
                  <a:pt x="547" y="133"/>
                </a:lnTo>
                <a:lnTo>
                  <a:pt x="553" y="133"/>
                </a:lnTo>
                <a:lnTo>
                  <a:pt x="553" y="138"/>
                </a:lnTo>
                <a:lnTo>
                  <a:pt x="553" y="144"/>
                </a:lnTo>
                <a:lnTo>
                  <a:pt x="553" y="150"/>
                </a:lnTo>
                <a:lnTo>
                  <a:pt x="553" y="155"/>
                </a:lnTo>
                <a:lnTo>
                  <a:pt x="553" y="161"/>
                </a:lnTo>
                <a:lnTo>
                  <a:pt x="553" y="167"/>
                </a:lnTo>
                <a:lnTo>
                  <a:pt x="553" y="173"/>
                </a:lnTo>
                <a:lnTo>
                  <a:pt x="547" y="173"/>
                </a:lnTo>
                <a:lnTo>
                  <a:pt x="540" y="173"/>
                </a:lnTo>
                <a:lnTo>
                  <a:pt x="540" y="178"/>
                </a:lnTo>
                <a:lnTo>
                  <a:pt x="540" y="184"/>
                </a:lnTo>
                <a:lnTo>
                  <a:pt x="540" y="190"/>
                </a:lnTo>
                <a:lnTo>
                  <a:pt x="540" y="195"/>
                </a:lnTo>
                <a:lnTo>
                  <a:pt x="540" y="190"/>
                </a:lnTo>
                <a:lnTo>
                  <a:pt x="535" y="190"/>
                </a:lnTo>
                <a:lnTo>
                  <a:pt x="535" y="184"/>
                </a:lnTo>
                <a:lnTo>
                  <a:pt x="535" y="178"/>
                </a:lnTo>
                <a:lnTo>
                  <a:pt x="529" y="178"/>
                </a:lnTo>
                <a:lnTo>
                  <a:pt x="529" y="173"/>
                </a:lnTo>
                <a:lnTo>
                  <a:pt x="535" y="173"/>
                </a:lnTo>
                <a:lnTo>
                  <a:pt x="529" y="173"/>
                </a:lnTo>
                <a:lnTo>
                  <a:pt x="529" y="178"/>
                </a:lnTo>
                <a:lnTo>
                  <a:pt x="524" y="178"/>
                </a:lnTo>
                <a:lnTo>
                  <a:pt x="524" y="184"/>
                </a:lnTo>
                <a:lnTo>
                  <a:pt x="524" y="178"/>
                </a:lnTo>
                <a:lnTo>
                  <a:pt x="524" y="184"/>
                </a:lnTo>
                <a:lnTo>
                  <a:pt x="524" y="190"/>
                </a:lnTo>
                <a:lnTo>
                  <a:pt x="517" y="190"/>
                </a:lnTo>
                <a:lnTo>
                  <a:pt x="517" y="195"/>
                </a:lnTo>
                <a:lnTo>
                  <a:pt x="517" y="190"/>
                </a:lnTo>
                <a:lnTo>
                  <a:pt x="517" y="195"/>
                </a:lnTo>
                <a:lnTo>
                  <a:pt x="517" y="190"/>
                </a:lnTo>
                <a:lnTo>
                  <a:pt x="517" y="195"/>
                </a:lnTo>
                <a:lnTo>
                  <a:pt x="517" y="190"/>
                </a:lnTo>
                <a:lnTo>
                  <a:pt x="511" y="190"/>
                </a:lnTo>
                <a:lnTo>
                  <a:pt x="511" y="184"/>
                </a:lnTo>
                <a:lnTo>
                  <a:pt x="506" y="184"/>
                </a:lnTo>
                <a:lnTo>
                  <a:pt x="506" y="178"/>
                </a:lnTo>
                <a:lnTo>
                  <a:pt x="499" y="178"/>
                </a:lnTo>
                <a:lnTo>
                  <a:pt x="493" y="173"/>
                </a:lnTo>
                <a:lnTo>
                  <a:pt x="488" y="173"/>
                </a:lnTo>
                <a:lnTo>
                  <a:pt x="488" y="167"/>
                </a:lnTo>
                <a:lnTo>
                  <a:pt x="482" y="167"/>
                </a:lnTo>
                <a:lnTo>
                  <a:pt x="475" y="167"/>
                </a:lnTo>
                <a:lnTo>
                  <a:pt x="475" y="161"/>
                </a:lnTo>
                <a:lnTo>
                  <a:pt x="475" y="167"/>
                </a:lnTo>
                <a:lnTo>
                  <a:pt x="470" y="167"/>
                </a:lnTo>
                <a:lnTo>
                  <a:pt x="470" y="173"/>
                </a:lnTo>
                <a:lnTo>
                  <a:pt x="470" y="178"/>
                </a:lnTo>
                <a:lnTo>
                  <a:pt x="464" y="178"/>
                </a:lnTo>
                <a:lnTo>
                  <a:pt x="464" y="184"/>
                </a:lnTo>
                <a:lnTo>
                  <a:pt x="464" y="190"/>
                </a:lnTo>
                <a:lnTo>
                  <a:pt x="464" y="195"/>
                </a:lnTo>
                <a:lnTo>
                  <a:pt x="464" y="202"/>
                </a:lnTo>
                <a:lnTo>
                  <a:pt x="457" y="202"/>
                </a:lnTo>
                <a:lnTo>
                  <a:pt x="457" y="195"/>
                </a:lnTo>
                <a:lnTo>
                  <a:pt x="452" y="195"/>
                </a:lnTo>
                <a:lnTo>
                  <a:pt x="446" y="195"/>
                </a:lnTo>
                <a:lnTo>
                  <a:pt x="446" y="202"/>
                </a:lnTo>
                <a:lnTo>
                  <a:pt x="446" y="195"/>
                </a:lnTo>
                <a:lnTo>
                  <a:pt x="440" y="195"/>
                </a:lnTo>
                <a:lnTo>
                  <a:pt x="440" y="190"/>
                </a:lnTo>
                <a:lnTo>
                  <a:pt x="434" y="190"/>
                </a:lnTo>
                <a:lnTo>
                  <a:pt x="440" y="190"/>
                </a:lnTo>
                <a:lnTo>
                  <a:pt x="434" y="190"/>
                </a:lnTo>
                <a:lnTo>
                  <a:pt x="434" y="184"/>
                </a:lnTo>
                <a:lnTo>
                  <a:pt x="440" y="184"/>
                </a:lnTo>
                <a:lnTo>
                  <a:pt x="446" y="184"/>
                </a:lnTo>
                <a:lnTo>
                  <a:pt x="446" y="178"/>
                </a:lnTo>
                <a:lnTo>
                  <a:pt x="440" y="178"/>
                </a:lnTo>
                <a:lnTo>
                  <a:pt x="446" y="178"/>
                </a:lnTo>
                <a:lnTo>
                  <a:pt x="446" y="173"/>
                </a:lnTo>
                <a:lnTo>
                  <a:pt x="446" y="167"/>
                </a:lnTo>
                <a:lnTo>
                  <a:pt x="440" y="167"/>
                </a:lnTo>
                <a:lnTo>
                  <a:pt x="440" y="161"/>
                </a:lnTo>
                <a:lnTo>
                  <a:pt x="446" y="161"/>
                </a:lnTo>
                <a:lnTo>
                  <a:pt x="446" y="155"/>
                </a:lnTo>
                <a:lnTo>
                  <a:pt x="446" y="150"/>
                </a:lnTo>
                <a:lnTo>
                  <a:pt x="452" y="150"/>
                </a:lnTo>
                <a:lnTo>
                  <a:pt x="446" y="150"/>
                </a:lnTo>
                <a:lnTo>
                  <a:pt x="446" y="144"/>
                </a:lnTo>
                <a:lnTo>
                  <a:pt x="440" y="144"/>
                </a:lnTo>
                <a:lnTo>
                  <a:pt x="434" y="144"/>
                </a:lnTo>
                <a:lnTo>
                  <a:pt x="428" y="144"/>
                </a:lnTo>
                <a:lnTo>
                  <a:pt x="428" y="138"/>
                </a:lnTo>
                <a:lnTo>
                  <a:pt x="423" y="138"/>
                </a:lnTo>
                <a:lnTo>
                  <a:pt x="416" y="138"/>
                </a:lnTo>
                <a:lnTo>
                  <a:pt x="410" y="138"/>
                </a:lnTo>
                <a:lnTo>
                  <a:pt x="416" y="138"/>
                </a:lnTo>
                <a:lnTo>
                  <a:pt x="416" y="133"/>
                </a:lnTo>
                <a:lnTo>
                  <a:pt x="416" y="127"/>
                </a:lnTo>
                <a:lnTo>
                  <a:pt x="416" y="121"/>
                </a:lnTo>
                <a:lnTo>
                  <a:pt x="416" y="115"/>
                </a:lnTo>
                <a:lnTo>
                  <a:pt x="410" y="115"/>
                </a:lnTo>
                <a:lnTo>
                  <a:pt x="405" y="115"/>
                </a:lnTo>
                <a:lnTo>
                  <a:pt x="398" y="115"/>
                </a:lnTo>
                <a:lnTo>
                  <a:pt x="392" y="115"/>
                </a:lnTo>
                <a:lnTo>
                  <a:pt x="387" y="115"/>
                </a:lnTo>
                <a:lnTo>
                  <a:pt x="381" y="115"/>
                </a:lnTo>
                <a:lnTo>
                  <a:pt x="374" y="115"/>
                </a:lnTo>
                <a:lnTo>
                  <a:pt x="369" y="115"/>
                </a:lnTo>
                <a:lnTo>
                  <a:pt x="363" y="115"/>
                </a:lnTo>
                <a:lnTo>
                  <a:pt x="356" y="115"/>
                </a:lnTo>
                <a:lnTo>
                  <a:pt x="351" y="121"/>
                </a:lnTo>
                <a:lnTo>
                  <a:pt x="345" y="121"/>
                </a:lnTo>
                <a:lnTo>
                  <a:pt x="339" y="121"/>
                </a:lnTo>
                <a:lnTo>
                  <a:pt x="333" y="121"/>
                </a:lnTo>
                <a:lnTo>
                  <a:pt x="333" y="127"/>
                </a:lnTo>
                <a:lnTo>
                  <a:pt x="327" y="127"/>
                </a:lnTo>
                <a:lnTo>
                  <a:pt x="321" y="127"/>
                </a:lnTo>
                <a:lnTo>
                  <a:pt x="315" y="127"/>
                </a:lnTo>
                <a:lnTo>
                  <a:pt x="309" y="127"/>
                </a:lnTo>
                <a:lnTo>
                  <a:pt x="304" y="127"/>
                </a:lnTo>
                <a:lnTo>
                  <a:pt x="298" y="127"/>
                </a:lnTo>
                <a:lnTo>
                  <a:pt x="291" y="127"/>
                </a:lnTo>
                <a:lnTo>
                  <a:pt x="291" y="133"/>
                </a:lnTo>
                <a:lnTo>
                  <a:pt x="291" y="138"/>
                </a:lnTo>
                <a:lnTo>
                  <a:pt x="291" y="144"/>
                </a:lnTo>
                <a:lnTo>
                  <a:pt x="291" y="150"/>
                </a:lnTo>
                <a:lnTo>
                  <a:pt x="291" y="155"/>
                </a:lnTo>
                <a:lnTo>
                  <a:pt x="291" y="161"/>
                </a:lnTo>
                <a:lnTo>
                  <a:pt x="291" y="167"/>
                </a:lnTo>
                <a:lnTo>
                  <a:pt x="291" y="173"/>
                </a:lnTo>
                <a:lnTo>
                  <a:pt x="291" y="178"/>
                </a:lnTo>
                <a:lnTo>
                  <a:pt x="291" y="184"/>
                </a:lnTo>
                <a:lnTo>
                  <a:pt x="291" y="190"/>
                </a:lnTo>
                <a:lnTo>
                  <a:pt x="291" y="195"/>
                </a:lnTo>
                <a:lnTo>
                  <a:pt x="291" y="202"/>
                </a:lnTo>
                <a:lnTo>
                  <a:pt x="291" y="207"/>
                </a:lnTo>
                <a:lnTo>
                  <a:pt x="291" y="213"/>
                </a:lnTo>
                <a:lnTo>
                  <a:pt x="291" y="218"/>
                </a:lnTo>
                <a:lnTo>
                  <a:pt x="291" y="225"/>
                </a:lnTo>
                <a:lnTo>
                  <a:pt x="298" y="225"/>
                </a:lnTo>
                <a:lnTo>
                  <a:pt x="298" y="218"/>
                </a:lnTo>
                <a:lnTo>
                  <a:pt x="304" y="218"/>
                </a:lnTo>
                <a:lnTo>
                  <a:pt x="309" y="218"/>
                </a:lnTo>
                <a:lnTo>
                  <a:pt x="309" y="213"/>
                </a:lnTo>
                <a:lnTo>
                  <a:pt x="315" y="213"/>
                </a:lnTo>
                <a:lnTo>
                  <a:pt x="321" y="213"/>
                </a:lnTo>
                <a:lnTo>
                  <a:pt x="327" y="207"/>
                </a:lnTo>
                <a:lnTo>
                  <a:pt x="333" y="207"/>
                </a:lnTo>
                <a:lnTo>
                  <a:pt x="339" y="207"/>
                </a:lnTo>
                <a:lnTo>
                  <a:pt x="339" y="202"/>
                </a:lnTo>
                <a:lnTo>
                  <a:pt x="345" y="202"/>
                </a:lnTo>
                <a:lnTo>
                  <a:pt x="351" y="202"/>
                </a:lnTo>
                <a:lnTo>
                  <a:pt x="351" y="195"/>
                </a:lnTo>
                <a:lnTo>
                  <a:pt x="356" y="195"/>
                </a:lnTo>
                <a:lnTo>
                  <a:pt x="363" y="195"/>
                </a:lnTo>
                <a:lnTo>
                  <a:pt x="363" y="190"/>
                </a:lnTo>
                <a:lnTo>
                  <a:pt x="369" y="190"/>
                </a:lnTo>
                <a:lnTo>
                  <a:pt x="374" y="190"/>
                </a:lnTo>
                <a:lnTo>
                  <a:pt x="381" y="190"/>
                </a:lnTo>
                <a:lnTo>
                  <a:pt x="381" y="195"/>
                </a:lnTo>
                <a:lnTo>
                  <a:pt x="381" y="202"/>
                </a:lnTo>
                <a:lnTo>
                  <a:pt x="381" y="207"/>
                </a:lnTo>
                <a:lnTo>
                  <a:pt x="381" y="213"/>
                </a:lnTo>
                <a:lnTo>
                  <a:pt x="387" y="213"/>
                </a:lnTo>
                <a:lnTo>
                  <a:pt x="392" y="213"/>
                </a:lnTo>
                <a:lnTo>
                  <a:pt x="392" y="218"/>
                </a:lnTo>
                <a:lnTo>
                  <a:pt x="392" y="225"/>
                </a:lnTo>
                <a:lnTo>
                  <a:pt x="398" y="225"/>
                </a:lnTo>
                <a:lnTo>
                  <a:pt x="398" y="230"/>
                </a:lnTo>
                <a:lnTo>
                  <a:pt x="405" y="230"/>
                </a:lnTo>
                <a:lnTo>
                  <a:pt x="405" y="225"/>
                </a:lnTo>
                <a:lnTo>
                  <a:pt x="410" y="225"/>
                </a:lnTo>
                <a:lnTo>
                  <a:pt x="410" y="230"/>
                </a:lnTo>
                <a:lnTo>
                  <a:pt x="410" y="235"/>
                </a:lnTo>
                <a:lnTo>
                  <a:pt x="410" y="242"/>
                </a:lnTo>
                <a:lnTo>
                  <a:pt x="410" y="247"/>
                </a:lnTo>
                <a:lnTo>
                  <a:pt x="405" y="247"/>
                </a:lnTo>
                <a:lnTo>
                  <a:pt x="405" y="253"/>
                </a:lnTo>
                <a:lnTo>
                  <a:pt x="410" y="259"/>
                </a:lnTo>
                <a:lnTo>
                  <a:pt x="405" y="259"/>
                </a:lnTo>
                <a:lnTo>
                  <a:pt x="405" y="265"/>
                </a:lnTo>
                <a:lnTo>
                  <a:pt x="405" y="270"/>
                </a:lnTo>
                <a:lnTo>
                  <a:pt x="410" y="270"/>
                </a:lnTo>
                <a:lnTo>
                  <a:pt x="410" y="275"/>
                </a:lnTo>
                <a:lnTo>
                  <a:pt x="410" y="282"/>
                </a:lnTo>
                <a:lnTo>
                  <a:pt x="405" y="282"/>
                </a:lnTo>
                <a:lnTo>
                  <a:pt x="398" y="282"/>
                </a:lnTo>
                <a:lnTo>
                  <a:pt x="392" y="282"/>
                </a:lnTo>
                <a:lnTo>
                  <a:pt x="387" y="287"/>
                </a:lnTo>
                <a:lnTo>
                  <a:pt x="387" y="293"/>
                </a:lnTo>
                <a:lnTo>
                  <a:pt x="381" y="293"/>
                </a:lnTo>
                <a:lnTo>
                  <a:pt x="381" y="299"/>
                </a:lnTo>
                <a:lnTo>
                  <a:pt x="374" y="299"/>
                </a:lnTo>
                <a:lnTo>
                  <a:pt x="374" y="305"/>
                </a:lnTo>
                <a:lnTo>
                  <a:pt x="369" y="305"/>
                </a:lnTo>
                <a:lnTo>
                  <a:pt x="363" y="305"/>
                </a:lnTo>
                <a:lnTo>
                  <a:pt x="363" y="299"/>
                </a:lnTo>
                <a:lnTo>
                  <a:pt x="356" y="299"/>
                </a:lnTo>
                <a:lnTo>
                  <a:pt x="356" y="293"/>
                </a:lnTo>
                <a:lnTo>
                  <a:pt x="356" y="287"/>
                </a:lnTo>
                <a:lnTo>
                  <a:pt x="356" y="282"/>
                </a:lnTo>
                <a:lnTo>
                  <a:pt x="351" y="282"/>
                </a:lnTo>
                <a:lnTo>
                  <a:pt x="351" y="275"/>
                </a:lnTo>
                <a:lnTo>
                  <a:pt x="345" y="275"/>
                </a:lnTo>
                <a:lnTo>
                  <a:pt x="339" y="275"/>
                </a:lnTo>
                <a:lnTo>
                  <a:pt x="333" y="275"/>
                </a:lnTo>
                <a:lnTo>
                  <a:pt x="327" y="275"/>
                </a:lnTo>
                <a:lnTo>
                  <a:pt x="327" y="282"/>
                </a:lnTo>
                <a:lnTo>
                  <a:pt x="321" y="282"/>
                </a:lnTo>
                <a:lnTo>
                  <a:pt x="321" y="287"/>
                </a:lnTo>
                <a:lnTo>
                  <a:pt x="315" y="287"/>
                </a:lnTo>
                <a:lnTo>
                  <a:pt x="315" y="293"/>
                </a:lnTo>
                <a:lnTo>
                  <a:pt x="309" y="293"/>
                </a:lnTo>
                <a:lnTo>
                  <a:pt x="309" y="299"/>
                </a:lnTo>
                <a:lnTo>
                  <a:pt x="304" y="299"/>
                </a:lnTo>
                <a:lnTo>
                  <a:pt x="298" y="299"/>
                </a:lnTo>
                <a:lnTo>
                  <a:pt x="298" y="305"/>
                </a:lnTo>
                <a:lnTo>
                  <a:pt x="291" y="305"/>
                </a:lnTo>
                <a:lnTo>
                  <a:pt x="291" y="299"/>
                </a:lnTo>
                <a:lnTo>
                  <a:pt x="286" y="299"/>
                </a:lnTo>
                <a:lnTo>
                  <a:pt x="280" y="299"/>
                </a:lnTo>
                <a:lnTo>
                  <a:pt x="273" y="299"/>
                </a:lnTo>
                <a:lnTo>
                  <a:pt x="268" y="299"/>
                </a:lnTo>
                <a:lnTo>
                  <a:pt x="262" y="299"/>
                </a:lnTo>
                <a:lnTo>
                  <a:pt x="256" y="299"/>
                </a:lnTo>
                <a:lnTo>
                  <a:pt x="256" y="293"/>
                </a:lnTo>
                <a:lnTo>
                  <a:pt x="250" y="293"/>
                </a:lnTo>
                <a:lnTo>
                  <a:pt x="244" y="293"/>
                </a:lnTo>
                <a:lnTo>
                  <a:pt x="244" y="287"/>
                </a:lnTo>
                <a:lnTo>
                  <a:pt x="238" y="287"/>
                </a:lnTo>
                <a:lnTo>
                  <a:pt x="232" y="287"/>
                </a:lnTo>
                <a:lnTo>
                  <a:pt x="226" y="287"/>
                </a:lnTo>
                <a:lnTo>
                  <a:pt x="226" y="282"/>
                </a:lnTo>
                <a:lnTo>
                  <a:pt x="220" y="282"/>
                </a:lnTo>
                <a:lnTo>
                  <a:pt x="215" y="282"/>
                </a:lnTo>
                <a:lnTo>
                  <a:pt x="208" y="275"/>
                </a:lnTo>
                <a:lnTo>
                  <a:pt x="203" y="270"/>
                </a:lnTo>
                <a:lnTo>
                  <a:pt x="197" y="270"/>
                </a:lnTo>
                <a:lnTo>
                  <a:pt x="190" y="265"/>
                </a:lnTo>
                <a:lnTo>
                  <a:pt x="185" y="265"/>
                </a:lnTo>
                <a:lnTo>
                  <a:pt x="185" y="259"/>
                </a:lnTo>
                <a:lnTo>
                  <a:pt x="179" y="259"/>
                </a:lnTo>
                <a:lnTo>
                  <a:pt x="173" y="253"/>
                </a:lnTo>
                <a:lnTo>
                  <a:pt x="167" y="247"/>
                </a:lnTo>
                <a:lnTo>
                  <a:pt x="161" y="247"/>
                </a:lnTo>
                <a:lnTo>
                  <a:pt x="161" y="242"/>
                </a:lnTo>
                <a:lnTo>
                  <a:pt x="155" y="242"/>
                </a:lnTo>
                <a:lnTo>
                  <a:pt x="149" y="242"/>
                </a:lnTo>
                <a:lnTo>
                  <a:pt x="149" y="235"/>
                </a:lnTo>
                <a:lnTo>
                  <a:pt x="143" y="235"/>
                </a:lnTo>
                <a:lnTo>
                  <a:pt x="137" y="235"/>
                </a:lnTo>
                <a:lnTo>
                  <a:pt x="132" y="235"/>
                </a:lnTo>
                <a:lnTo>
                  <a:pt x="132" y="230"/>
                </a:lnTo>
                <a:lnTo>
                  <a:pt x="125" y="230"/>
                </a:lnTo>
                <a:lnTo>
                  <a:pt x="125" y="225"/>
                </a:lnTo>
                <a:lnTo>
                  <a:pt x="114" y="218"/>
                </a:lnTo>
                <a:lnTo>
                  <a:pt x="107" y="218"/>
                </a:lnTo>
                <a:lnTo>
                  <a:pt x="107" y="213"/>
                </a:lnTo>
                <a:lnTo>
                  <a:pt x="101" y="213"/>
                </a:lnTo>
                <a:lnTo>
                  <a:pt x="101" y="207"/>
                </a:lnTo>
                <a:lnTo>
                  <a:pt x="96" y="207"/>
                </a:lnTo>
                <a:lnTo>
                  <a:pt x="96" y="202"/>
                </a:lnTo>
                <a:lnTo>
                  <a:pt x="90" y="202"/>
                </a:lnTo>
                <a:lnTo>
                  <a:pt x="90" y="195"/>
                </a:lnTo>
                <a:lnTo>
                  <a:pt x="84" y="190"/>
                </a:lnTo>
                <a:lnTo>
                  <a:pt x="84" y="184"/>
                </a:lnTo>
                <a:lnTo>
                  <a:pt x="78" y="178"/>
                </a:lnTo>
                <a:lnTo>
                  <a:pt x="72" y="178"/>
                </a:lnTo>
                <a:lnTo>
                  <a:pt x="66" y="173"/>
                </a:lnTo>
                <a:lnTo>
                  <a:pt x="60" y="173"/>
                </a:lnTo>
                <a:lnTo>
                  <a:pt x="60" y="167"/>
                </a:lnTo>
                <a:lnTo>
                  <a:pt x="54" y="167"/>
                </a:lnTo>
                <a:lnTo>
                  <a:pt x="49" y="167"/>
                </a:lnTo>
                <a:lnTo>
                  <a:pt x="42" y="161"/>
                </a:lnTo>
                <a:lnTo>
                  <a:pt x="36" y="161"/>
                </a:lnTo>
                <a:lnTo>
                  <a:pt x="31" y="155"/>
                </a:lnTo>
                <a:lnTo>
                  <a:pt x="24" y="155"/>
                </a:lnTo>
                <a:lnTo>
                  <a:pt x="18" y="155"/>
                </a:lnTo>
                <a:lnTo>
                  <a:pt x="18" y="161"/>
                </a:lnTo>
                <a:lnTo>
                  <a:pt x="13" y="161"/>
                </a:lnTo>
                <a:lnTo>
                  <a:pt x="7" y="161"/>
                </a:lnTo>
                <a:lnTo>
                  <a:pt x="7" y="155"/>
                </a:lnTo>
                <a:lnTo>
                  <a:pt x="0" y="155"/>
                </a:lnTo>
                <a:lnTo>
                  <a:pt x="0" y="150"/>
                </a:lnTo>
                <a:lnTo>
                  <a:pt x="0" y="144"/>
                </a:lnTo>
                <a:lnTo>
                  <a:pt x="7" y="144"/>
                </a:lnTo>
                <a:lnTo>
                  <a:pt x="13" y="144"/>
                </a:lnTo>
                <a:lnTo>
                  <a:pt x="13" y="138"/>
                </a:lnTo>
                <a:lnTo>
                  <a:pt x="18" y="138"/>
                </a:lnTo>
                <a:lnTo>
                  <a:pt x="24" y="138"/>
                </a:lnTo>
                <a:lnTo>
                  <a:pt x="24" y="133"/>
                </a:lnTo>
                <a:lnTo>
                  <a:pt x="31" y="133"/>
                </a:lnTo>
                <a:lnTo>
                  <a:pt x="31" y="127"/>
                </a:lnTo>
                <a:lnTo>
                  <a:pt x="36" y="127"/>
                </a:lnTo>
                <a:lnTo>
                  <a:pt x="36" y="121"/>
                </a:lnTo>
                <a:lnTo>
                  <a:pt x="36" y="115"/>
                </a:lnTo>
                <a:lnTo>
                  <a:pt x="36" y="110"/>
                </a:lnTo>
                <a:lnTo>
                  <a:pt x="36" y="103"/>
                </a:lnTo>
                <a:lnTo>
                  <a:pt x="36" y="98"/>
                </a:lnTo>
                <a:lnTo>
                  <a:pt x="36" y="92"/>
                </a:lnTo>
                <a:lnTo>
                  <a:pt x="36" y="87"/>
                </a:lnTo>
                <a:lnTo>
                  <a:pt x="36" y="81"/>
                </a:lnTo>
                <a:lnTo>
                  <a:pt x="36" y="75"/>
                </a:lnTo>
                <a:lnTo>
                  <a:pt x="36" y="70"/>
                </a:lnTo>
                <a:lnTo>
                  <a:pt x="42" y="63"/>
                </a:lnTo>
                <a:lnTo>
                  <a:pt x="42" y="58"/>
                </a:lnTo>
                <a:lnTo>
                  <a:pt x="42" y="46"/>
                </a:lnTo>
                <a:lnTo>
                  <a:pt x="42" y="41"/>
                </a:lnTo>
                <a:lnTo>
                  <a:pt x="42" y="35"/>
                </a:lnTo>
                <a:lnTo>
                  <a:pt x="42" y="30"/>
                </a:lnTo>
                <a:lnTo>
                  <a:pt x="42" y="23"/>
                </a:lnTo>
                <a:lnTo>
                  <a:pt x="42" y="18"/>
                </a:lnTo>
                <a:lnTo>
                  <a:pt x="42" y="12"/>
                </a:lnTo>
                <a:lnTo>
                  <a:pt x="42" y="6"/>
                </a:lnTo>
                <a:lnTo>
                  <a:pt x="42" y="0"/>
                </a:lnTo>
                <a:lnTo>
                  <a:pt x="49" y="0"/>
                </a:lnTo>
                <a:lnTo>
                  <a:pt x="54" y="0"/>
                </a:lnTo>
                <a:lnTo>
                  <a:pt x="60" y="0"/>
                </a:lnTo>
                <a:lnTo>
                  <a:pt x="66" y="0"/>
                </a:lnTo>
                <a:lnTo>
                  <a:pt x="72" y="0"/>
                </a:lnTo>
                <a:lnTo>
                  <a:pt x="78" y="0"/>
                </a:lnTo>
                <a:lnTo>
                  <a:pt x="84" y="0"/>
                </a:lnTo>
                <a:lnTo>
                  <a:pt x="90" y="0"/>
                </a:lnTo>
                <a:lnTo>
                  <a:pt x="96" y="0"/>
                </a:lnTo>
                <a:lnTo>
                  <a:pt x="101" y="0"/>
                </a:lnTo>
                <a:lnTo>
                  <a:pt x="107" y="0"/>
                </a:lnTo>
                <a:lnTo>
                  <a:pt x="114" y="0"/>
                </a:lnTo>
                <a:lnTo>
                  <a:pt x="119" y="0"/>
                </a:lnTo>
                <a:lnTo>
                  <a:pt x="132" y="0"/>
                </a:lnTo>
                <a:lnTo>
                  <a:pt x="137" y="0"/>
                </a:lnTo>
                <a:lnTo>
                  <a:pt x="143" y="0"/>
                </a:lnTo>
                <a:lnTo>
                  <a:pt x="149" y="0"/>
                </a:lnTo>
                <a:lnTo>
                  <a:pt x="155" y="0"/>
                </a:lnTo>
                <a:lnTo>
                  <a:pt x="161" y="0"/>
                </a:lnTo>
                <a:lnTo>
                  <a:pt x="167" y="0"/>
                </a:lnTo>
                <a:lnTo>
                  <a:pt x="173" y="0"/>
                </a:lnTo>
                <a:lnTo>
                  <a:pt x="179" y="0"/>
                </a:lnTo>
                <a:lnTo>
                  <a:pt x="185" y="0"/>
                </a:lnTo>
                <a:lnTo>
                  <a:pt x="190" y="0"/>
                </a:lnTo>
                <a:lnTo>
                  <a:pt x="197" y="0"/>
                </a:lnTo>
                <a:lnTo>
                  <a:pt x="203" y="0"/>
                </a:lnTo>
                <a:lnTo>
                  <a:pt x="208" y="0"/>
                </a:lnTo>
                <a:lnTo>
                  <a:pt x="215" y="0"/>
                </a:lnTo>
                <a:lnTo>
                  <a:pt x="220" y="0"/>
                </a:lnTo>
                <a:lnTo>
                  <a:pt x="226" y="0"/>
                </a:lnTo>
                <a:lnTo>
                  <a:pt x="232" y="0"/>
                </a:lnTo>
                <a:lnTo>
                  <a:pt x="232" y="6"/>
                </a:lnTo>
                <a:lnTo>
                  <a:pt x="238" y="6"/>
                </a:lnTo>
                <a:lnTo>
                  <a:pt x="244" y="6"/>
                </a:lnTo>
                <a:lnTo>
                  <a:pt x="250" y="6"/>
                </a:lnTo>
                <a:lnTo>
                  <a:pt x="256" y="6"/>
                </a:lnTo>
                <a:lnTo>
                  <a:pt x="256" y="0"/>
                </a:lnTo>
                <a:lnTo>
                  <a:pt x="256" y="6"/>
                </a:lnTo>
                <a:lnTo>
                  <a:pt x="262" y="6"/>
                </a:lnTo>
                <a:lnTo>
                  <a:pt x="268" y="6"/>
                </a:lnTo>
                <a:lnTo>
                  <a:pt x="273" y="6"/>
                </a:lnTo>
                <a:lnTo>
                  <a:pt x="280" y="6"/>
                </a:lnTo>
                <a:lnTo>
                  <a:pt x="286" y="6"/>
                </a:lnTo>
                <a:lnTo>
                  <a:pt x="291" y="6"/>
                </a:lnTo>
                <a:lnTo>
                  <a:pt x="298" y="6"/>
                </a:lnTo>
                <a:lnTo>
                  <a:pt x="304" y="6"/>
                </a:lnTo>
                <a:lnTo>
                  <a:pt x="309" y="6"/>
                </a:lnTo>
                <a:lnTo>
                  <a:pt x="315" y="6"/>
                </a:lnTo>
                <a:lnTo>
                  <a:pt x="321" y="6"/>
                </a:lnTo>
                <a:lnTo>
                  <a:pt x="327" y="6"/>
                </a:lnTo>
                <a:lnTo>
                  <a:pt x="333" y="6"/>
                </a:lnTo>
                <a:lnTo>
                  <a:pt x="339" y="6"/>
                </a:lnTo>
                <a:lnTo>
                  <a:pt x="345" y="6"/>
                </a:lnTo>
                <a:lnTo>
                  <a:pt x="351" y="6"/>
                </a:lnTo>
                <a:lnTo>
                  <a:pt x="356" y="6"/>
                </a:lnTo>
                <a:lnTo>
                  <a:pt x="356" y="0"/>
                </a:lnTo>
                <a:lnTo>
                  <a:pt x="356" y="6"/>
                </a:lnTo>
                <a:lnTo>
                  <a:pt x="363" y="6"/>
                </a:lnTo>
                <a:lnTo>
                  <a:pt x="369" y="6"/>
                </a:lnTo>
                <a:lnTo>
                  <a:pt x="374" y="6"/>
                </a:lnTo>
                <a:lnTo>
                  <a:pt x="381" y="6"/>
                </a:lnTo>
                <a:lnTo>
                  <a:pt x="387" y="6"/>
                </a:lnTo>
                <a:lnTo>
                  <a:pt x="392" y="6"/>
                </a:lnTo>
                <a:lnTo>
                  <a:pt x="398" y="6"/>
                </a:lnTo>
                <a:lnTo>
                  <a:pt x="405" y="6"/>
                </a:lnTo>
                <a:lnTo>
                  <a:pt x="410" y="6"/>
                </a:lnTo>
                <a:lnTo>
                  <a:pt x="416" y="6"/>
                </a:lnTo>
                <a:lnTo>
                  <a:pt x="423" y="6"/>
                </a:lnTo>
                <a:lnTo>
                  <a:pt x="428" y="6"/>
                </a:lnTo>
                <a:lnTo>
                  <a:pt x="434" y="6"/>
                </a:lnTo>
                <a:lnTo>
                  <a:pt x="440" y="6"/>
                </a:lnTo>
                <a:lnTo>
                  <a:pt x="446" y="6"/>
                </a:lnTo>
                <a:lnTo>
                  <a:pt x="452" y="6"/>
                </a:lnTo>
                <a:lnTo>
                  <a:pt x="457" y="6"/>
                </a:lnTo>
                <a:lnTo>
                  <a:pt x="464" y="6"/>
                </a:lnTo>
                <a:lnTo>
                  <a:pt x="470" y="6"/>
                </a:lnTo>
                <a:lnTo>
                  <a:pt x="475" y="6"/>
                </a:lnTo>
              </a:path>
            </a:pathLst>
          </a:custGeom>
          <a:noFill/>
          <a:ln w="6350"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68" name="Freeform 45">
            <a:extLst>
              <a:ext uri="{FF2B5EF4-FFF2-40B4-BE49-F238E27FC236}">
                <a16:creationId xmlns:a16="http://schemas.microsoft.com/office/drawing/2014/main" id="{286DF9C7-030B-475E-A9C3-858D6382F2AC}"/>
              </a:ext>
            </a:extLst>
          </p:cNvPr>
          <p:cNvSpPr>
            <a:spLocks/>
          </p:cNvSpPr>
          <p:nvPr/>
        </p:nvSpPr>
        <p:spPr bwMode="auto">
          <a:xfrm>
            <a:off x="6305550" y="1492250"/>
            <a:ext cx="196850" cy="174625"/>
          </a:xfrm>
          <a:custGeom>
            <a:avLst/>
            <a:gdLst>
              <a:gd name="T0" fmla="*/ 59 w 124"/>
              <a:gd name="T1" fmla="*/ 80 h 110"/>
              <a:gd name="T2" fmla="*/ 54 w 124"/>
              <a:gd name="T3" fmla="*/ 87 h 110"/>
              <a:gd name="T4" fmla="*/ 48 w 124"/>
              <a:gd name="T5" fmla="*/ 92 h 110"/>
              <a:gd name="T6" fmla="*/ 36 w 124"/>
              <a:gd name="T7" fmla="*/ 92 h 110"/>
              <a:gd name="T8" fmla="*/ 23 w 124"/>
              <a:gd name="T9" fmla="*/ 98 h 110"/>
              <a:gd name="T10" fmla="*/ 18 w 124"/>
              <a:gd name="T11" fmla="*/ 103 h 110"/>
              <a:gd name="T12" fmla="*/ 6 w 124"/>
              <a:gd name="T13" fmla="*/ 103 h 110"/>
              <a:gd name="T14" fmla="*/ 0 w 124"/>
              <a:gd name="T15" fmla="*/ 110 h 110"/>
              <a:gd name="T16" fmla="*/ 0 w 124"/>
              <a:gd name="T17" fmla="*/ 98 h 110"/>
              <a:gd name="T18" fmla="*/ 0 w 124"/>
              <a:gd name="T19" fmla="*/ 87 h 110"/>
              <a:gd name="T20" fmla="*/ 0 w 124"/>
              <a:gd name="T21" fmla="*/ 75 h 110"/>
              <a:gd name="T22" fmla="*/ 0 w 124"/>
              <a:gd name="T23" fmla="*/ 63 h 110"/>
              <a:gd name="T24" fmla="*/ 0 w 124"/>
              <a:gd name="T25" fmla="*/ 52 h 110"/>
              <a:gd name="T26" fmla="*/ 0 w 124"/>
              <a:gd name="T27" fmla="*/ 40 h 110"/>
              <a:gd name="T28" fmla="*/ 0 w 124"/>
              <a:gd name="T29" fmla="*/ 30 h 110"/>
              <a:gd name="T30" fmla="*/ 0 w 124"/>
              <a:gd name="T31" fmla="*/ 18 h 110"/>
              <a:gd name="T32" fmla="*/ 6 w 124"/>
              <a:gd name="T33" fmla="*/ 12 h 110"/>
              <a:gd name="T34" fmla="*/ 18 w 124"/>
              <a:gd name="T35" fmla="*/ 12 h 110"/>
              <a:gd name="T36" fmla="*/ 30 w 124"/>
              <a:gd name="T37" fmla="*/ 12 h 110"/>
              <a:gd name="T38" fmla="*/ 41 w 124"/>
              <a:gd name="T39" fmla="*/ 12 h 110"/>
              <a:gd name="T40" fmla="*/ 48 w 124"/>
              <a:gd name="T41" fmla="*/ 6 h 110"/>
              <a:gd name="T42" fmla="*/ 59 w 124"/>
              <a:gd name="T43" fmla="*/ 6 h 110"/>
              <a:gd name="T44" fmla="*/ 72 w 124"/>
              <a:gd name="T45" fmla="*/ 0 h 110"/>
              <a:gd name="T46" fmla="*/ 83 w 124"/>
              <a:gd name="T47" fmla="*/ 0 h 110"/>
              <a:gd name="T48" fmla="*/ 95 w 124"/>
              <a:gd name="T49" fmla="*/ 0 h 110"/>
              <a:gd name="T50" fmla="*/ 106 w 124"/>
              <a:gd name="T51" fmla="*/ 0 h 110"/>
              <a:gd name="T52" fmla="*/ 119 w 124"/>
              <a:gd name="T53" fmla="*/ 0 h 110"/>
              <a:gd name="T54" fmla="*/ 124 w 124"/>
              <a:gd name="T55" fmla="*/ 6 h 110"/>
              <a:gd name="T56" fmla="*/ 124 w 124"/>
              <a:gd name="T57" fmla="*/ 18 h 110"/>
              <a:gd name="T58" fmla="*/ 119 w 124"/>
              <a:gd name="T59" fmla="*/ 23 h 110"/>
              <a:gd name="T60" fmla="*/ 119 w 124"/>
              <a:gd name="T61" fmla="*/ 35 h 110"/>
              <a:gd name="T62" fmla="*/ 113 w 124"/>
              <a:gd name="T63" fmla="*/ 40 h 110"/>
              <a:gd name="T64" fmla="*/ 113 w 124"/>
              <a:gd name="T65" fmla="*/ 52 h 110"/>
              <a:gd name="T66" fmla="*/ 106 w 124"/>
              <a:gd name="T67" fmla="*/ 58 h 110"/>
              <a:gd name="T68" fmla="*/ 95 w 124"/>
              <a:gd name="T69" fmla="*/ 58 h 110"/>
              <a:gd name="T70" fmla="*/ 101 w 124"/>
              <a:gd name="T71" fmla="*/ 63 h 110"/>
              <a:gd name="T72" fmla="*/ 106 w 124"/>
              <a:gd name="T73" fmla="*/ 70 h 110"/>
              <a:gd name="T74" fmla="*/ 95 w 124"/>
              <a:gd name="T75" fmla="*/ 70 h 110"/>
              <a:gd name="T76" fmla="*/ 90 w 124"/>
              <a:gd name="T77" fmla="*/ 75 h 110"/>
              <a:gd name="T78" fmla="*/ 77 w 124"/>
              <a:gd name="T79" fmla="*/ 75 h 110"/>
              <a:gd name="T80" fmla="*/ 72 w 124"/>
              <a:gd name="T81" fmla="*/ 8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4" h="110">
                <a:moveTo>
                  <a:pt x="65" y="80"/>
                </a:moveTo>
                <a:lnTo>
                  <a:pt x="59" y="80"/>
                </a:lnTo>
                <a:lnTo>
                  <a:pt x="59" y="87"/>
                </a:lnTo>
                <a:lnTo>
                  <a:pt x="54" y="87"/>
                </a:lnTo>
                <a:lnTo>
                  <a:pt x="48" y="87"/>
                </a:lnTo>
                <a:lnTo>
                  <a:pt x="48" y="92"/>
                </a:lnTo>
                <a:lnTo>
                  <a:pt x="41" y="92"/>
                </a:lnTo>
                <a:lnTo>
                  <a:pt x="36" y="92"/>
                </a:lnTo>
                <a:lnTo>
                  <a:pt x="30" y="98"/>
                </a:lnTo>
                <a:lnTo>
                  <a:pt x="23" y="98"/>
                </a:lnTo>
                <a:lnTo>
                  <a:pt x="18" y="98"/>
                </a:lnTo>
                <a:lnTo>
                  <a:pt x="18" y="103"/>
                </a:lnTo>
                <a:lnTo>
                  <a:pt x="12" y="103"/>
                </a:lnTo>
                <a:lnTo>
                  <a:pt x="6" y="103"/>
                </a:lnTo>
                <a:lnTo>
                  <a:pt x="6" y="110"/>
                </a:lnTo>
                <a:lnTo>
                  <a:pt x="0" y="110"/>
                </a:lnTo>
                <a:lnTo>
                  <a:pt x="0" y="103"/>
                </a:lnTo>
                <a:lnTo>
                  <a:pt x="0" y="98"/>
                </a:lnTo>
                <a:lnTo>
                  <a:pt x="0" y="92"/>
                </a:lnTo>
                <a:lnTo>
                  <a:pt x="0" y="87"/>
                </a:lnTo>
                <a:lnTo>
                  <a:pt x="0" y="80"/>
                </a:lnTo>
                <a:lnTo>
                  <a:pt x="0" y="75"/>
                </a:lnTo>
                <a:lnTo>
                  <a:pt x="0" y="70"/>
                </a:lnTo>
                <a:lnTo>
                  <a:pt x="0" y="63"/>
                </a:lnTo>
                <a:lnTo>
                  <a:pt x="0" y="58"/>
                </a:lnTo>
                <a:lnTo>
                  <a:pt x="0" y="52"/>
                </a:lnTo>
                <a:lnTo>
                  <a:pt x="0" y="46"/>
                </a:lnTo>
                <a:lnTo>
                  <a:pt x="0" y="40"/>
                </a:lnTo>
                <a:lnTo>
                  <a:pt x="0" y="35"/>
                </a:lnTo>
                <a:lnTo>
                  <a:pt x="0" y="30"/>
                </a:lnTo>
                <a:lnTo>
                  <a:pt x="0" y="23"/>
                </a:lnTo>
                <a:lnTo>
                  <a:pt x="0" y="18"/>
                </a:lnTo>
                <a:lnTo>
                  <a:pt x="0" y="12"/>
                </a:lnTo>
                <a:lnTo>
                  <a:pt x="6" y="12"/>
                </a:lnTo>
                <a:lnTo>
                  <a:pt x="12" y="12"/>
                </a:lnTo>
                <a:lnTo>
                  <a:pt x="18" y="12"/>
                </a:lnTo>
                <a:lnTo>
                  <a:pt x="23" y="12"/>
                </a:lnTo>
                <a:lnTo>
                  <a:pt x="30" y="12"/>
                </a:lnTo>
                <a:lnTo>
                  <a:pt x="36" y="12"/>
                </a:lnTo>
                <a:lnTo>
                  <a:pt x="41" y="12"/>
                </a:lnTo>
                <a:lnTo>
                  <a:pt x="41" y="6"/>
                </a:lnTo>
                <a:lnTo>
                  <a:pt x="48" y="6"/>
                </a:lnTo>
                <a:lnTo>
                  <a:pt x="54" y="6"/>
                </a:lnTo>
                <a:lnTo>
                  <a:pt x="59" y="6"/>
                </a:lnTo>
                <a:lnTo>
                  <a:pt x="65" y="0"/>
                </a:lnTo>
                <a:lnTo>
                  <a:pt x="72" y="0"/>
                </a:lnTo>
                <a:lnTo>
                  <a:pt x="77" y="0"/>
                </a:lnTo>
                <a:lnTo>
                  <a:pt x="83" y="0"/>
                </a:lnTo>
                <a:lnTo>
                  <a:pt x="90" y="0"/>
                </a:lnTo>
                <a:lnTo>
                  <a:pt x="95" y="0"/>
                </a:lnTo>
                <a:lnTo>
                  <a:pt x="101" y="0"/>
                </a:lnTo>
                <a:lnTo>
                  <a:pt x="106" y="0"/>
                </a:lnTo>
                <a:lnTo>
                  <a:pt x="113" y="0"/>
                </a:lnTo>
                <a:lnTo>
                  <a:pt x="119" y="0"/>
                </a:lnTo>
                <a:lnTo>
                  <a:pt x="124" y="0"/>
                </a:lnTo>
                <a:lnTo>
                  <a:pt x="124" y="6"/>
                </a:lnTo>
                <a:lnTo>
                  <a:pt x="124" y="12"/>
                </a:lnTo>
                <a:lnTo>
                  <a:pt x="124" y="18"/>
                </a:lnTo>
                <a:lnTo>
                  <a:pt x="124" y="23"/>
                </a:lnTo>
                <a:lnTo>
                  <a:pt x="119" y="23"/>
                </a:lnTo>
                <a:lnTo>
                  <a:pt x="119" y="30"/>
                </a:lnTo>
                <a:lnTo>
                  <a:pt x="119" y="35"/>
                </a:lnTo>
                <a:lnTo>
                  <a:pt x="119" y="40"/>
                </a:lnTo>
                <a:lnTo>
                  <a:pt x="113" y="40"/>
                </a:lnTo>
                <a:lnTo>
                  <a:pt x="113" y="46"/>
                </a:lnTo>
                <a:lnTo>
                  <a:pt x="113" y="52"/>
                </a:lnTo>
                <a:lnTo>
                  <a:pt x="106" y="52"/>
                </a:lnTo>
                <a:lnTo>
                  <a:pt x="106" y="58"/>
                </a:lnTo>
                <a:lnTo>
                  <a:pt x="101" y="58"/>
                </a:lnTo>
                <a:lnTo>
                  <a:pt x="95" y="58"/>
                </a:lnTo>
                <a:lnTo>
                  <a:pt x="101" y="58"/>
                </a:lnTo>
                <a:lnTo>
                  <a:pt x="101" y="63"/>
                </a:lnTo>
                <a:lnTo>
                  <a:pt x="101" y="70"/>
                </a:lnTo>
                <a:lnTo>
                  <a:pt x="106" y="70"/>
                </a:lnTo>
                <a:lnTo>
                  <a:pt x="101" y="70"/>
                </a:lnTo>
                <a:lnTo>
                  <a:pt x="95" y="70"/>
                </a:lnTo>
                <a:lnTo>
                  <a:pt x="90" y="70"/>
                </a:lnTo>
                <a:lnTo>
                  <a:pt x="90" y="75"/>
                </a:lnTo>
                <a:lnTo>
                  <a:pt x="83" y="75"/>
                </a:lnTo>
                <a:lnTo>
                  <a:pt x="77" y="75"/>
                </a:lnTo>
                <a:lnTo>
                  <a:pt x="72" y="75"/>
                </a:lnTo>
                <a:lnTo>
                  <a:pt x="72" y="80"/>
                </a:lnTo>
                <a:lnTo>
                  <a:pt x="65" y="80"/>
                </a:lnTo>
                <a:close/>
              </a:path>
            </a:pathLst>
          </a:custGeom>
          <a:solidFill>
            <a:srgbClr val="BF9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69" name="Freeform 46">
            <a:extLst>
              <a:ext uri="{FF2B5EF4-FFF2-40B4-BE49-F238E27FC236}">
                <a16:creationId xmlns:a16="http://schemas.microsoft.com/office/drawing/2014/main" id="{4A27148B-70DF-49DF-A467-8B11C0FA2558}"/>
              </a:ext>
            </a:extLst>
          </p:cNvPr>
          <p:cNvSpPr>
            <a:spLocks/>
          </p:cNvSpPr>
          <p:nvPr/>
        </p:nvSpPr>
        <p:spPr bwMode="auto">
          <a:xfrm>
            <a:off x="6305550" y="1492250"/>
            <a:ext cx="196850" cy="174625"/>
          </a:xfrm>
          <a:custGeom>
            <a:avLst/>
            <a:gdLst>
              <a:gd name="T0" fmla="*/ 59 w 124"/>
              <a:gd name="T1" fmla="*/ 80 h 110"/>
              <a:gd name="T2" fmla="*/ 54 w 124"/>
              <a:gd name="T3" fmla="*/ 87 h 110"/>
              <a:gd name="T4" fmla="*/ 48 w 124"/>
              <a:gd name="T5" fmla="*/ 92 h 110"/>
              <a:gd name="T6" fmla="*/ 36 w 124"/>
              <a:gd name="T7" fmla="*/ 92 h 110"/>
              <a:gd name="T8" fmla="*/ 23 w 124"/>
              <a:gd name="T9" fmla="*/ 98 h 110"/>
              <a:gd name="T10" fmla="*/ 18 w 124"/>
              <a:gd name="T11" fmla="*/ 103 h 110"/>
              <a:gd name="T12" fmla="*/ 6 w 124"/>
              <a:gd name="T13" fmla="*/ 103 h 110"/>
              <a:gd name="T14" fmla="*/ 0 w 124"/>
              <a:gd name="T15" fmla="*/ 110 h 110"/>
              <a:gd name="T16" fmla="*/ 0 w 124"/>
              <a:gd name="T17" fmla="*/ 98 h 110"/>
              <a:gd name="T18" fmla="*/ 0 w 124"/>
              <a:gd name="T19" fmla="*/ 87 h 110"/>
              <a:gd name="T20" fmla="*/ 0 w 124"/>
              <a:gd name="T21" fmla="*/ 75 h 110"/>
              <a:gd name="T22" fmla="*/ 0 w 124"/>
              <a:gd name="T23" fmla="*/ 63 h 110"/>
              <a:gd name="T24" fmla="*/ 0 w 124"/>
              <a:gd name="T25" fmla="*/ 52 h 110"/>
              <a:gd name="T26" fmla="*/ 0 w 124"/>
              <a:gd name="T27" fmla="*/ 40 h 110"/>
              <a:gd name="T28" fmla="*/ 0 w 124"/>
              <a:gd name="T29" fmla="*/ 30 h 110"/>
              <a:gd name="T30" fmla="*/ 0 w 124"/>
              <a:gd name="T31" fmla="*/ 18 h 110"/>
              <a:gd name="T32" fmla="*/ 6 w 124"/>
              <a:gd name="T33" fmla="*/ 12 h 110"/>
              <a:gd name="T34" fmla="*/ 18 w 124"/>
              <a:gd name="T35" fmla="*/ 12 h 110"/>
              <a:gd name="T36" fmla="*/ 30 w 124"/>
              <a:gd name="T37" fmla="*/ 12 h 110"/>
              <a:gd name="T38" fmla="*/ 41 w 124"/>
              <a:gd name="T39" fmla="*/ 12 h 110"/>
              <a:gd name="T40" fmla="*/ 48 w 124"/>
              <a:gd name="T41" fmla="*/ 6 h 110"/>
              <a:gd name="T42" fmla="*/ 59 w 124"/>
              <a:gd name="T43" fmla="*/ 6 h 110"/>
              <a:gd name="T44" fmla="*/ 72 w 124"/>
              <a:gd name="T45" fmla="*/ 0 h 110"/>
              <a:gd name="T46" fmla="*/ 83 w 124"/>
              <a:gd name="T47" fmla="*/ 0 h 110"/>
              <a:gd name="T48" fmla="*/ 95 w 124"/>
              <a:gd name="T49" fmla="*/ 0 h 110"/>
              <a:gd name="T50" fmla="*/ 106 w 124"/>
              <a:gd name="T51" fmla="*/ 0 h 110"/>
              <a:gd name="T52" fmla="*/ 119 w 124"/>
              <a:gd name="T53" fmla="*/ 0 h 110"/>
              <a:gd name="T54" fmla="*/ 124 w 124"/>
              <a:gd name="T55" fmla="*/ 6 h 110"/>
              <a:gd name="T56" fmla="*/ 124 w 124"/>
              <a:gd name="T57" fmla="*/ 18 h 110"/>
              <a:gd name="T58" fmla="*/ 119 w 124"/>
              <a:gd name="T59" fmla="*/ 23 h 110"/>
              <a:gd name="T60" fmla="*/ 119 w 124"/>
              <a:gd name="T61" fmla="*/ 35 h 110"/>
              <a:gd name="T62" fmla="*/ 113 w 124"/>
              <a:gd name="T63" fmla="*/ 40 h 110"/>
              <a:gd name="T64" fmla="*/ 113 w 124"/>
              <a:gd name="T65" fmla="*/ 52 h 110"/>
              <a:gd name="T66" fmla="*/ 106 w 124"/>
              <a:gd name="T67" fmla="*/ 58 h 110"/>
              <a:gd name="T68" fmla="*/ 95 w 124"/>
              <a:gd name="T69" fmla="*/ 58 h 110"/>
              <a:gd name="T70" fmla="*/ 101 w 124"/>
              <a:gd name="T71" fmla="*/ 63 h 110"/>
              <a:gd name="T72" fmla="*/ 106 w 124"/>
              <a:gd name="T73" fmla="*/ 70 h 110"/>
              <a:gd name="T74" fmla="*/ 95 w 124"/>
              <a:gd name="T75" fmla="*/ 70 h 110"/>
              <a:gd name="T76" fmla="*/ 90 w 124"/>
              <a:gd name="T77" fmla="*/ 75 h 110"/>
              <a:gd name="T78" fmla="*/ 77 w 124"/>
              <a:gd name="T79" fmla="*/ 75 h 110"/>
              <a:gd name="T80" fmla="*/ 72 w 124"/>
              <a:gd name="T81" fmla="*/ 8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4" h="110">
                <a:moveTo>
                  <a:pt x="65" y="80"/>
                </a:moveTo>
                <a:lnTo>
                  <a:pt x="59" y="80"/>
                </a:lnTo>
                <a:lnTo>
                  <a:pt x="59" y="87"/>
                </a:lnTo>
                <a:lnTo>
                  <a:pt x="54" y="87"/>
                </a:lnTo>
                <a:lnTo>
                  <a:pt x="48" y="87"/>
                </a:lnTo>
                <a:lnTo>
                  <a:pt x="48" y="92"/>
                </a:lnTo>
                <a:lnTo>
                  <a:pt x="41" y="92"/>
                </a:lnTo>
                <a:lnTo>
                  <a:pt x="36" y="92"/>
                </a:lnTo>
                <a:lnTo>
                  <a:pt x="30" y="98"/>
                </a:lnTo>
                <a:lnTo>
                  <a:pt x="23" y="98"/>
                </a:lnTo>
                <a:lnTo>
                  <a:pt x="18" y="98"/>
                </a:lnTo>
                <a:lnTo>
                  <a:pt x="18" y="103"/>
                </a:lnTo>
                <a:lnTo>
                  <a:pt x="12" y="103"/>
                </a:lnTo>
                <a:lnTo>
                  <a:pt x="6" y="103"/>
                </a:lnTo>
                <a:lnTo>
                  <a:pt x="6" y="110"/>
                </a:lnTo>
                <a:lnTo>
                  <a:pt x="0" y="110"/>
                </a:lnTo>
                <a:lnTo>
                  <a:pt x="0" y="103"/>
                </a:lnTo>
                <a:lnTo>
                  <a:pt x="0" y="98"/>
                </a:lnTo>
                <a:lnTo>
                  <a:pt x="0" y="92"/>
                </a:lnTo>
                <a:lnTo>
                  <a:pt x="0" y="87"/>
                </a:lnTo>
                <a:lnTo>
                  <a:pt x="0" y="80"/>
                </a:lnTo>
                <a:lnTo>
                  <a:pt x="0" y="75"/>
                </a:lnTo>
                <a:lnTo>
                  <a:pt x="0" y="70"/>
                </a:lnTo>
                <a:lnTo>
                  <a:pt x="0" y="63"/>
                </a:lnTo>
                <a:lnTo>
                  <a:pt x="0" y="58"/>
                </a:lnTo>
                <a:lnTo>
                  <a:pt x="0" y="52"/>
                </a:lnTo>
                <a:lnTo>
                  <a:pt x="0" y="46"/>
                </a:lnTo>
                <a:lnTo>
                  <a:pt x="0" y="40"/>
                </a:lnTo>
                <a:lnTo>
                  <a:pt x="0" y="35"/>
                </a:lnTo>
                <a:lnTo>
                  <a:pt x="0" y="30"/>
                </a:lnTo>
                <a:lnTo>
                  <a:pt x="0" y="23"/>
                </a:lnTo>
                <a:lnTo>
                  <a:pt x="0" y="18"/>
                </a:lnTo>
                <a:lnTo>
                  <a:pt x="0" y="12"/>
                </a:lnTo>
                <a:lnTo>
                  <a:pt x="6" y="12"/>
                </a:lnTo>
                <a:lnTo>
                  <a:pt x="12" y="12"/>
                </a:lnTo>
                <a:lnTo>
                  <a:pt x="18" y="12"/>
                </a:lnTo>
                <a:lnTo>
                  <a:pt x="23" y="12"/>
                </a:lnTo>
                <a:lnTo>
                  <a:pt x="30" y="12"/>
                </a:lnTo>
                <a:lnTo>
                  <a:pt x="36" y="12"/>
                </a:lnTo>
                <a:lnTo>
                  <a:pt x="41" y="12"/>
                </a:lnTo>
                <a:lnTo>
                  <a:pt x="41" y="6"/>
                </a:lnTo>
                <a:lnTo>
                  <a:pt x="48" y="6"/>
                </a:lnTo>
                <a:lnTo>
                  <a:pt x="54" y="6"/>
                </a:lnTo>
                <a:lnTo>
                  <a:pt x="59" y="6"/>
                </a:lnTo>
                <a:lnTo>
                  <a:pt x="65" y="0"/>
                </a:lnTo>
                <a:lnTo>
                  <a:pt x="72" y="0"/>
                </a:lnTo>
                <a:lnTo>
                  <a:pt x="77" y="0"/>
                </a:lnTo>
                <a:lnTo>
                  <a:pt x="83" y="0"/>
                </a:lnTo>
                <a:lnTo>
                  <a:pt x="90" y="0"/>
                </a:lnTo>
                <a:lnTo>
                  <a:pt x="95" y="0"/>
                </a:lnTo>
                <a:lnTo>
                  <a:pt x="101" y="0"/>
                </a:lnTo>
                <a:lnTo>
                  <a:pt x="106" y="0"/>
                </a:lnTo>
                <a:lnTo>
                  <a:pt x="113" y="0"/>
                </a:lnTo>
                <a:lnTo>
                  <a:pt x="119" y="0"/>
                </a:lnTo>
                <a:lnTo>
                  <a:pt x="124" y="0"/>
                </a:lnTo>
                <a:lnTo>
                  <a:pt x="124" y="6"/>
                </a:lnTo>
                <a:lnTo>
                  <a:pt x="124" y="12"/>
                </a:lnTo>
                <a:lnTo>
                  <a:pt x="124" y="18"/>
                </a:lnTo>
                <a:lnTo>
                  <a:pt x="124" y="23"/>
                </a:lnTo>
                <a:lnTo>
                  <a:pt x="119" y="23"/>
                </a:lnTo>
                <a:lnTo>
                  <a:pt x="119" y="30"/>
                </a:lnTo>
                <a:lnTo>
                  <a:pt x="119" y="35"/>
                </a:lnTo>
                <a:lnTo>
                  <a:pt x="119" y="40"/>
                </a:lnTo>
                <a:lnTo>
                  <a:pt x="113" y="40"/>
                </a:lnTo>
                <a:lnTo>
                  <a:pt x="113" y="46"/>
                </a:lnTo>
                <a:lnTo>
                  <a:pt x="113" y="52"/>
                </a:lnTo>
                <a:lnTo>
                  <a:pt x="106" y="52"/>
                </a:lnTo>
                <a:lnTo>
                  <a:pt x="106" y="58"/>
                </a:lnTo>
                <a:lnTo>
                  <a:pt x="101" y="58"/>
                </a:lnTo>
                <a:lnTo>
                  <a:pt x="95" y="58"/>
                </a:lnTo>
                <a:lnTo>
                  <a:pt x="101" y="58"/>
                </a:lnTo>
                <a:lnTo>
                  <a:pt x="101" y="63"/>
                </a:lnTo>
                <a:lnTo>
                  <a:pt x="101" y="70"/>
                </a:lnTo>
                <a:lnTo>
                  <a:pt x="106" y="70"/>
                </a:lnTo>
                <a:lnTo>
                  <a:pt x="101" y="70"/>
                </a:lnTo>
                <a:lnTo>
                  <a:pt x="95" y="70"/>
                </a:lnTo>
                <a:lnTo>
                  <a:pt x="90" y="70"/>
                </a:lnTo>
                <a:lnTo>
                  <a:pt x="90" y="75"/>
                </a:lnTo>
                <a:lnTo>
                  <a:pt x="83" y="75"/>
                </a:lnTo>
                <a:lnTo>
                  <a:pt x="77" y="75"/>
                </a:lnTo>
                <a:lnTo>
                  <a:pt x="72" y="75"/>
                </a:lnTo>
                <a:lnTo>
                  <a:pt x="72" y="80"/>
                </a:lnTo>
                <a:lnTo>
                  <a:pt x="65" y="80"/>
                </a:lnTo>
              </a:path>
            </a:pathLst>
          </a:custGeom>
          <a:noFill/>
          <a:ln w="6350"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70" name="Freeform 47">
            <a:extLst>
              <a:ext uri="{FF2B5EF4-FFF2-40B4-BE49-F238E27FC236}">
                <a16:creationId xmlns:a16="http://schemas.microsoft.com/office/drawing/2014/main" id="{E0248FDF-C9CA-47D9-A7FA-FEA587E6E461}"/>
              </a:ext>
            </a:extLst>
          </p:cNvPr>
          <p:cNvSpPr>
            <a:spLocks/>
          </p:cNvSpPr>
          <p:nvPr/>
        </p:nvSpPr>
        <p:spPr bwMode="auto">
          <a:xfrm>
            <a:off x="6437313" y="1528763"/>
            <a:ext cx="122237" cy="236538"/>
          </a:xfrm>
          <a:custGeom>
            <a:avLst/>
            <a:gdLst>
              <a:gd name="T0" fmla="*/ 41 w 77"/>
              <a:gd name="T1" fmla="*/ 144 h 149"/>
              <a:gd name="T2" fmla="*/ 36 w 77"/>
              <a:gd name="T3" fmla="*/ 138 h 149"/>
              <a:gd name="T4" fmla="*/ 30 w 77"/>
              <a:gd name="T5" fmla="*/ 132 h 149"/>
              <a:gd name="T6" fmla="*/ 30 w 77"/>
              <a:gd name="T7" fmla="*/ 121 h 149"/>
              <a:gd name="T8" fmla="*/ 30 w 77"/>
              <a:gd name="T9" fmla="*/ 115 h 149"/>
              <a:gd name="T10" fmla="*/ 36 w 77"/>
              <a:gd name="T11" fmla="*/ 109 h 149"/>
              <a:gd name="T12" fmla="*/ 36 w 77"/>
              <a:gd name="T13" fmla="*/ 98 h 149"/>
              <a:gd name="T14" fmla="*/ 36 w 77"/>
              <a:gd name="T15" fmla="*/ 87 h 149"/>
              <a:gd name="T16" fmla="*/ 30 w 77"/>
              <a:gd name="T17" fmla="*/ 92 h 149"/>
              <a:gd name="T18" fmla="*/ 23 w 77"/>
              <a:gd name="T19" fmla="*/ 87 h 149"/>
              <a:gd name="T20" fmla="*/ 18 w 77"/>
              <a:gd name="T21" fmla="*/ 80 h 149"/>
              <a:gd name="T22" fmla="*/ 12 w 77"/>
              <a:gd name="T23" fmla="*/ 75 h 149"/>
              <a:gd name="T24" fmla="*/ 7 w 77"/>
              <a:gd name="T25" fmla="*/ 69 h 149"/>
              <a:gd name="T26" fmla="*/ 7 w 77"/>
              <a:gd name="T27" fmla="*/ 58 h 149"/>
              <a:gd name="T28" fmla="*/ 0 w 77"/>
              <a:gd name="T29" fmla="*/ 52 h 149"/>
              <a:gd name="T30" fmla="*/ 7 w 77"/>
              <a:gd name="T31" fmla="*/ 47 h 149"/>
              <a:gd name="T32" fmla="*/ 18 w 77"/>
              <a:gd name="T33" fmla="*/ 47 h 149"/>
              <a:gd name="T34" fmla="*/ 18 w 77"/>
              <a:gd name="T35" fmla="*/ 47 h 149"/>
              <a:gd name="T36" fmla="*/ 18 w 77"/>
              <a:gd name="T37" fmla="*/ 35 h 149"/>
              <a:gd name="T38" fmla="*/ 18 w 77"/>
              <a:gd name="T39" fmla="*/ 35 h 149"/>
              <a:gd name="T40" fmla="*/ 23 w 77"/>
              <a:gd name="T41" fmla="*/ 29 h 149"/>
              <a:gd name="T42" fmla="*/ 30 w 77"/>
              <a:gd name="T43" fmla="*/ 23 h 149"/>
              <a:gd name="T44" fmla="*/ 36 w 77"/>
              <a:gd name="T45" fmla="*/ 18 h 149"/>
              <a:gd name="T46" fmla="*/ 36 w 77"/>
              <a:gd name="T47" fmla="*/ 7 h 149"/>
              <a:gd name="T48" fmla="*/ 41 w 77"/>
              <a:gd name="T49" fmla="*/ 0 h 149"/>
              <a:gd name="T50" fmla="*/ 54 w 77"/>
              <a:gd name="T51" fmla="*/ 0 h 149"/>
              <a:gd name="T52" fmla="*/ 59 w 77"/>
              <a:gd name="T53" fmla="*/ 7 h 149"/>
              <a:gd name="T54" fmla="*/ 72 w 77"/>
              <a:gd name="T55" fmla="*/ 7 h 149"/>
              <a:gd name="T56" fmla="*/ 77 w 77"/>
              <a:gd name="T57" fmla="*/ 12 h 149"/>
              <a:gd name="T58" fmla="*/ 72 w 77"/>
              <a:gd name="T59" fmla="*/ 18 h 149"/>
              <a:gd name="T60" fmla="*/ 66 w 77"/>
              <a:gd name="T61" fmla="*/ 23 h 149"/>
              <a:gd name="T62" fmla="*/ 72 w 77"/>
              <a:gd name="T63" fmla="*/ 29 h 149"/>
              <a:gd name="T64" fmla="*/ 72 w 77"/>
              <a:gd name="T65" fmla="*/ 40 h 149"/>
              <a:gd name="T66" fmla="*/ 72 w 77"/>
              <a:gd name="T67" fmla="*/ 40 h 149"/>
              <a:gd name="T68" fmla="*/ 66 w 77"/>
              <a:gd name="T69" fmla="*/ 47 h 149"/>
              <a:gd name="T70" fmla="*/ 59 w 77"/>
              <a:gd name="T71" fmla="*/ 52 h 149"/>
              <a:gd name="T72" fmla="*/ 59 w 77"/>
              <a:gd name="T73" fmla="*/ 52 h 149"/>
              <a:gd name="T74" fmla="*/ 66 w 77"/>
              <a:gd name="T75" fmla="*/ 58 h 149"/>
              <a:gd name="T76" fmla="*/ 72 w 77"/>
              <a:gd name="T77" fmla="*/ 64 h 149"/>
              <a:gd name="T78" fmla="*/ 72 w 77"/>
              <a:gd name="T79" fmla="*/ 64 h 149"/>
              <a:gd name="T80" fmla="*/ 72 w 77"/>
              <a:gd name="T81" fmla="*/ 75 h 149"/>
              <a:gd name="T82" fmla="*/ 77 w 77"/>
              <a:gd name="T83" fmla="*/ 80 h 149"/>
              <a:gd name="T84" fmla="*/ 77 w 77"/>
              <a:gd name="T85" fmla="*/ 92 h 149"/>
              <a:gd name="T86" fmla="*/ 72 w 77"/>
              <a:gd name="T87" fmla="*/ 98 h 149"/>
              <a:gd name="T88" fmla="*/ 77 w 77"/>
              <a:gd name="T89" fmla="*/ 104 h 149"/>
              <a:gd name="T90" fmla="*/ 72 w 77"/>
              <a:gd name="T91" fmla="*/ 109 h 149"/>
              <a:gd name="T92" fmla="*/ 77 w 77"/>
              <a:gd name="T93" fmla="*/ 115 h 149"/>
              <a:gd name="T94" fmla="*/ 72 w 77"/>
              <a:gd name="T95" fmla="*/ 121 h 149"/>
              <a:gd name="T96" fmla="*/ 66 w 77"/>
              <a:gd name="T97" fmla="*/ 127 h 149"/>
              <a:gd name="T98" fmla="*/ 66 w 77"/>
              <a:gd name="T99" fmla="*/ 127 h 149"/>
              <a:gd name="T100" fmla="*/ 59 w 77"/>
              <a:gd name="T101" fmla="*/ 132 h 149"/>
              <a:gd name="T102" fmla="*/ 54 w 77"/>
              <a:gd name="T103" fmla="*/ 138 h 149"/>
              <a:gd name="T104" fmla="*/ 48 w 77"/>
              <a:gd name="T105" fmla="*/ 14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49">
                <a:moveTo>
                  <a:pt x="41" y="149"/>
                </a:moveTo>
                <a:lnTo>
                  <a:pt x="41" y="144"/>
                </a:lnTo>
                <a:lnTo>
                  <a:pt x="36" y="144"/>
                </a:lnTo>
                <a:lnTo>
                  <a:pt x="36" y="138"/>
                </a:lnTo>
                <a:lnTo>
                  <a:pt x="36" y="132"/>
                </a:lnTo>
                <a:lnTo>
                  <a:pt x="30" y="132"/>
                </a:lnTo>
                <a:lnTo>
                  <a:pt x="30" y="127"/>
                </a:lnTo>
                <a:lnTo>
                  <a:pt x="30" y="121"/>
                </a:lnTo>
                <a:lnTo>
                  <a:pt x="36" y="121"/>
                </a:lnTo>
                <a:lnTo>
                  <a:pt x="30" y="115"/>
                </a:lnTo>
                <a:lnTo>
                  <a:pt x="30" y="109"/>
                </a:lnTo>
                <a:lnTo>
                  <a:pt x="36" y="109"/>
                </a:lnTo>
                <a:lnTo>
                  <a:pt x="36" y="104"/>
                </a:lnTo>
                <a:lnTo>
                  <a:pt x="36" y="98"/>
                </a:lnTo>
                <a:lnTo>
                  <a:pt x="36" y="92"/>
                </a:lnTo>
                <a:lnTo>
                  <a:pt x="36" y="87"/>
                </a:lnTo>
                <a:lnTo>
                  <a:pt x="30" y="87"/>
                </a:lnTo>
                <a:lnTo>
                  <a:pt x="30" y="92"/>
                </a:lnTo>
                <a:lnTo>
                  <a:pt x="23" y="92"/>
                </a:lnTo>
                <a:lnTo>
                  <a:pt x="23" y="87"/>
                </a:lnTo>
                <a:lnTo>
                  <a:pt x="18" y="87"/>
                </a:lnTo>
                <a:lnTo>
                  <a:pt x="18" y="80"/>
                </a:lnTo>
                <a:lnTo>
                  <a:pt x="18" y="75"/>
                </a:lnTo>
                <a:lnTo>
                  <a:pt x="12" y="75"/>
                </a:lnTo>
                <a:lnTo>
                  <a:pt x="7" y="75"/>
                </a:lnTo>
                <a:lnTo>
                  <a:pt x="7" y="69"/>
                </a:lnTo>
                <a:lnTo>
                  <a:pt x="7" y="64"/>
                </a:lnTo>
                <a:lnTo>
                  <a:pt x="7" y="58"/>
                </a:lnTo>
                <a:lnTo>
                  <a:pt x="7" y="52"/>
                </a:lnTo>
                <a:lnTo>
                  <a:pt x="0" y="52"/>
                </a:lnTo>
                <a:lnTo>
                  <a:pt x="7" y="52"/>
                </a:lnTo>
                <a:lnTo>
                  <a:pt x="7" y="47"/>
                </a:lnTo>
                <a:lnTo>
                  <a:pt x="12" y="47"/>
                </a:lnTo>
                <a:lnTo>
                  <a:pt x="18" y="47"/>
                </a:lnTo>
                <a:lnTo>
                  <a:pt x="23" y="47"/>
                </a:lnTo>
                <a:lnTo>
                  <a:pt x="18" y="47"/>
                </a:lnTo>
                <a:lnTo>
                  <a:pt x="18" y="40"/>
                </a:lnTo>
                <a:lnTo>
                  <a:pt x="18" y="35"/>
                </a:lnTo>
                <a:lnTo>
                  <a:pt x="12" y="35"/>
                </a:lnTo>
                <a:lnTo>
                  <a:pt x="18" y="35"/>
                </a:lnTo>
                <a:lnTo>
                  <a:pt x="23" y="35"/>
                </a:lnTo>
                <a:lnTo>
                  <a:pt x="23" y="29"/>
                </a:lnTo>
                <a:lnTo>
                  <a:pt x="30" y="29"/>
                </a:lnTo>
                <a:lnTo>
                  <a:pt x="30" y="23"/>
                </a:lnTo>
                <a:lnTo>
                  <a:pt x="30" y="18"/>
                </a:lnTo>
                <a:lnTo>
                  <a:pt x="36" y="18"/>
                </a:lnTo>
                <a:lnTo>
                  <a:pt x="36" y="12"/>
                </a:lnTo>
                <a:lnTo>
                  <a:pt x="36" y="7"/>
                </a:lnTo>
                <a:lnTo>
                  <a:pt x="36" y="0"/>
                </a:lnTo>
                <a:lnTo>
                  <a:pt x="41" y="0"/>
                </a:lnTo>
                <a:lnTo>
                  <a:pt x="48" y="0"/>
                </a:lnTo>
                <a:lnTo>
                  <a:pt x="54" y="0"/>
                </a:lnTo>
                <a:lnTo>
                  <a:pt x="54" y="7"/>
                </a:lnTo>
                <a:lnTo>
                  <a:pt x="59" y="7"/>
                </a:lnTo>
                <a:lnTo>
                  <a:pt x="66" y="7"/>
                </a:lnTo>
                <a:lnTo>
                  <a:pt x="72" y="7"/>
                </a:lnTo>
                <a:lnTo>
                  <a:pt x="72" y="12"/>
                </a:lnTo>
                <a:lnTo>
                  <a:pt x="77" y="12"/>
                </a:lnTo>
                <a:lnTo>
                  <a:pt x="72" y="12"/>
                </a:lnTo>
                <a:lnTo>
                  <a:pt x="72" y="18"/>
                </a:lnTo>
                <a:lnTo>
                  <a:pt x="72" y="23"/>
                </a:lnTo>
                <a:lnTo>
                  <a:pt x="66" y="23"/>
                </a:lnTo>
                <a:lnTo>
                  <a:pt x="66" y="29"/>
                </a:lnTo>
                <a:lnTo>
                  <a:pt x="72" y="29"/>
                </a:lnTo>
                <a:lnTo>
                  <a:pt x="72" y="35"/>
                </a:lnTo>
                <a:lnTo>
                  <a:pt x="72" y="40"/>
                </a:lnTo>
                <a:lnTo>
                  <a:pt x="66" y="40"/>
                </a:lnTo>
                <a:lnTo>
                  <a:pt x="72" y="40"/>
                </a:lnTo>
                <a:lnTo>
                  <a:pt x="72" y="47"/>
                </a:lnTo>
                <a:lnTo>
                  <a:pt x="66" y="47"/>
                </a:lnTo>
                <a:lnTo>
                  <a:pt x="59" y="47"/>
                </a:lnTo>
                <a:lnTo>
                  <a:pt x="59" y="52"/>
                </a:lnTo>
                <a:lnTo>
                  <a:pt x="66" y="52"/>
                </a:lnTo>
                <a:lnTo>
                  <a:pt x="59" y="52"/>
                </a:lnTo>
                <a:lnTo>
                  <a:pt x="66" y="52"/>
                </a:lnTo>
                <a:lnTo>
                  <a:pt x="66" y="58"/>
                </a:lnTo>
                <a:lnTo>
                  <a:pt x="72" y="58"/>
                </a:lnTo>
                <a:lnTo>
                  <a:pt x="72" y="64"/>
                </a:lnTo>
                <a:lnTo>
                  <a:pt x="66" y="64"/>
                </a:lnTo>
                <a:lnTo>
                  <a:pt x="72" y="64"/>
                </a:lnTo>
                <a:lnTo>
                  <a:pt x="72" y="69"/>
                </a:lnTo>
                <a:lnTo>
                  <a:pt x="72" y="75"/>
                </a:lnTo>
                <a:lnTo>
                  <a:pt x="77" y="75"/>
                </a:lnTo>
                <a:lnTo>
                  <a:pt x="77" y="80"/>
                </a:lnTo>
                <a:lnTo>
                  <a:pt x="77" y="87"/>
                </a:lnTo>
                <a:lnTo>
                  <a:pt x="77" y="92"/>
                </a:lnTo>
                <a:lnTo>
                  <a:pt x="72" y="92"/>
                </a:lnTo>
                <a:lnTo>
                  <a:pt x="72" y="98"/>
                </a:lnTo>
                <a:lnTo>
                  <a:pt x="77" y="98"/>
                </a:lnTo>
                <a:lnTo>
                  <a:pt x="77" y="104"/>
                </a:lnTo>
                <a:lnTo>
                  <a:pt x="77" y="109"/>
                </a:lnTo>
                <a:lnTo>
                  <a:pt x="72" y="109"/>
                </a:lnTo>
                <a:lnTo>
                  <a:pt x="77" y="109"/>
                </a:lnTo>
                <a:lnTo>
                  <a:pt x="77" y="115"/>
                </a:lnTo>
                <a:lnTo>
                  <a:pt x="72" y="115"/>
                </a:lnTo>
                <a:lnTo>
                  <a:pt x="72" y="121"/>
                </a:lnTo>
                <a:lnTo>
                  <a:pt x="66" y="121"/>
                </a:lnTo>
                <a:lnTo>
                  <a:pt x="66" y="127"/>
                </a:lnTo>
                <a:lnTo>
                  <a:pt x="72" y="127"/>
                </a:lnTo>
                <a:lnTo>
                  <a:pt x="66" y="127"/>
                </a:lnTo>
                <a:lnTo>
                  <a:pt x="66" y="132"/>
                </a:lnTo>
                <a:lnTo>
                  <a:pt x="59" y="132"/>
                </a:lnTo>
                <a:lnTo>
                  <a:pt x="54" y="132"/>
                </a:lnTo>
                <a:lnTo>
                  <a:pt x="54" y="138"/>
                </a:lnTo>
                <a:lnTo>
                  <a:pt x="54" y="144"/>
                </a:lnTo>
                <a:lnTo>
                  <a:pt x="48" y="144"/>
                </a:lnTo>
                <a:lnTo>
                  <a:pt x="41" y="149"/>
                </a:lnTo>
                <a:close/>
              </a:path>
            </a:pathLst>
          </a:custGeom>
          <a:solidFill>
            <a:srgbClr val="BF9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71" name="Freeform 48">
            <a:extLst>
              <a:ext uri="{FF2B5EF4-FFF2-40B4-BE49-F238E27FC236}">
                <a16:creationId xmlns:a16="http://schemas.microsoft.com/office/drawing/2014/main" id="{4C691233-5EE3-43CA-865A-3D611FDFDAE0}"/>
              </a:ext>
            </a:extLst>
          </p:cNvPr>
          <p:cNvSpPr>
            <a:spLocks/>
          </p:cNvSpPr>
          <p:nvPr/>
        </p:nvSpPr>
        <p:spPr bwMode="auto">
          <a:xfrm>
            <a:off x="6437313" y="1528763"/>
            <a:ext cx="122237" cy="236538"/>
          </a:xfrm>
          <a:custGeom>
            <a:avLst/>
            <a:gdLst>
              <a:gd name="T0" fmla="*/ 41 w 77"/>
              <a:gd name="T1" fmla="*/ 144 h 149"/>
              <a:gd name="T2" fmla="*/ 36 w 77"/>
              <a:gd name="T3" fmla="*/ 138 h 149"/>
              <a:gd name="T4" fmla="*/ 30 w 77"/>
              <a:gd name="T5" fmla="*/ 132 h 149"/>
              <a:gd name="T6" fmla="*/ 30 w 77"/>
              <a:gd name="T7" fmla="*/ 121 h 149"/>
              <a:gd name="T8" fmla="*/ 30 w 77"/>
              <a:gd name="T9" fmla="*/ 115 h 149"/>
              <a:gd name="T10" fmla="*/ 36 w 77"/>
              <a:gd name="T11" fmla="*/ 109 h 149"/>
              <a:gd name="T12" fmla="*/ 36 w 77"/>
              <a:gd name="T13" fmla="*/ 98 h 149"/>
              <a:gd name="T14" fmla="*/ 36 w 77"/>
              <a:gd name="T15" fmla="*/ 87 h 149"/>
              <a:gd name="T16" fmla="*/ 30 w 77"/>
              <a:gd name="T17" fmla="*/ 92 h 149"/>
              <a:gd name="T18" fmla="*/ 23 w 77"/>
              <a:gd name="T19" fmla="*/ 87 h 149"/>
              <a:gd name="T20" fmla="*/ 18 w 77"/>
              <a:gd name="T21" fmla="*/ 80 h 149"/>
              <a:gd name="T22" fmla="*/ 12 w 77"/>
              <a:gd name="T23" fmla="*/ 75 h 149"/>
              <a:gd name="T24" fmla="*/ 7 w 77"/>
              <a:gd name="T25" fmla="*/ 69 h 149"/>
              <a:gd name="T26" fmla="*/ 7 w 77"/>
              <a:gd name="T27" fmla="*/ 58 h 149"/>
              <a:gd name="T28" fmla="*/ 0 w 77"/>
              <a:gd name="T29" fmla="*/ 52 h 149"/>
              <a:gd name="T30" fmla="*/ 7 w 77"/>
              <a:gd name="T31" fmla="*/ 47 h 149"/>
              <a:gd name="T32" fmla="*/ 18 w 77"/>
              <a:gd name="T33" fmla="*/ 47 h 149"/>
              <a:gd name="T34" fmla="*/ 18 w 77"/>
              <a:gd name="T35" fmla="*/ 47 h 149"/>
              <a:gd name="T36" fmla="*/ 18 w 77"/>
              <a:gd name="T37" fmla="*/ 35 h 149"/>
              <a:gd name="T38" fmla="*/ 18 w 77"/>
              <a:gd name="T39" fmla="*/ 35 h 149"/>
              <a:gd name="T40" fmla="*/ 23 w 77"/>
              <a:gd name="T41" fmla="*/ 29 h 149"/>
              <a:gd name="T42" fmla="*/ 30 w 77"/>
              <a:gd name="T43" fmla="*/ 23 h 149"/>
              <a:gd name="T44" fmla="*/ 36 w 77"/>
              <a:gd name="T45" fmla="*/ 18 h 149"/>
              <a:gd name="T46" fmla="*/ 36 w 77"/>
              <a:gd name="T47" fmla="*/ 7 h 149"/>
              <a:gd name="T48" fmla="*/ 41 w 77"/>
              <a:gd name="T49" fmla="*/ 0 h 149"/>
              <a:gd name="T50" fmla="*/ 54 w 77"/>
              <a:gd name="T51" fmla="*/ 0 h 149"/>
              <a:gd name="T52" fmla="*/ 59 w 77"/>
              <a:gd name="T53" fmla="*/ 7 h 149"/>
              <a:gd name="T54" fmla="*/ 72 w 77"/>
              <a:gd name="T55" fmla="*/ 7 h 149"/>
              <a:gd name="T56" fmla="*/ 77 w 77"/>
              <a:gd name="T57" fmla="*/ 12 h 149"/>
              <a:gd name="T58" fmla="*/ 72 w 77"/>
              <a:gd name="T59" fmla="*/ 18 h 149"/>
              <a:gd name="T60" fmla="*/ 66 w 77"/>
              <a:gd name="T61" fmla="*/ 23 h 149"/>
              <a:gd name="T62" fmla="*/ 72 w 77"/>
              <a:gd name="T63" fmla="*/ 29 h 149"/>
              <a:gd name="T64" fmla="*/ 72 w 77"/>
              <a:gd name="T65" fmla="*/ 40 h 149"/>
              <a:gd name="T66" fmla="*/ 72 w 77"/>
              <a:gd name="T67" fmla="*/ 40 h 149"/>
              <a:gd name="T68" fmla="*/ 66 w 77"/>
              <a:gd name="T69" fmla="*/ 47 h 149"/>
              <a:gd name="T70" fmla="*/ 59 w 77"/>
              <a:gd name="T71" fmla="*/ 52 h 149"/>
              <a:gd name="T72" fmla="*/ 59 w 77"/>
              <a:gd name="T73" fmla="*/ 52 h 149"/>
              <a:gd name="T74" fmla="*/ 66 w 77"/>
              <a:gd name="T75" fmla="*/ 58 h 149"/>
              <a:gd name="T76" fmla="*/ 72 w 77"/>
              <a:gd name="T77" fmla="*/ 64 h 149"/>
              <a:gd name="T78" fmla="*/ 72 w 77"/>
              <a:gd name="T79" fmla="*/ 64 h 149"/>
              <a:gd name="T80" fmla="*/ 72 w 77"/>
              <a:gd name="T81" fmla="*/ 75 h 149"/>
              <a:gd name="T82" fmla="*/ 77 w 77"/>
              <a:gd name="T83" fmla="*/ 80 h 149"/>
              <a:gd name="T84" fmla="*/ 77 w 77"/>
              <a:gd name="T85" fmla="*/ 92 h 149"/>
              <a:gd name="T86" fmla="*/ 72 w 77"/>
              <a:gd name="T87" fmla="*/ 98 h 149"/>
              <a:gd name="T88" fmla="*/ 77 w 77"/>
              <a:gd name="T89" fmla="*/ 104 h 149"/>
              <a:gd name="T90" fmla="*/ 72 w 77"/>
              <a:gd name="T91" fmla="*/ 109 h 149"/>
              <a:gd name="T92" fmla="*/ 77 w 77"/>
              <a:gd name="T93" fmla="*/ 115 h 149"/>
              <a:gd name="T94" fmla="*/ 72 w 77"/>
              <a:gd name="T95" fmla="*/ 121 h 149"/>
              <a:gd name="T96" fmla="*/ 66 w 77"/>
              <a:gd name="T97" fmla="*/ 127 h 149"/>
              <a:gd name="T98" fmla="*/ 66 w 77"/>
              <a:gd name="T99" fmla="*/ 127 h 149"/>
              <a:gd name="T100" fmla="*/ 59 w 77"/>
              <a:gd name="T101" fmla="*/ 132 h 149"/>
              <a:gd name="T102" fmla="*/ 54 w 77"/>
              <a:gd name="T103" fmla="*/ 138 h 149"/>
              <a:gd name="T104" fmla="*/ 48 w 77"/>
              <a:gd name="T105" fmla="*/ 14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49">
                <a:moveTo>
                  <a:pt x="41" y="149"/>
                </a:moveTo>
                <a:lnTo>
                  <a:pt x="41" y="144"/>
                </a:lnTo>
                <a:lnTo>
                  <a:pt x="36" y="144"/>
                </a:lnTo>
                <a:lnTo>
                  <a:pt x="36" y="138"/>
                </a:lnTo>
                <a:lnTo>
                  <a:pt x="36" y="132"/>
                </a:lnTo>
                <a:lnTo>
                  <a:pt x="30" y="132"/>
                </a:lnTo>
                <a:lnTo>
                  <a:pt x="30" y="127"/>
                </a:lnTo>
                <a:lnTo>
                  <a:pt x="30" y="121"/>
                </a:lnTo>
                <a:lnTo>
                  <a:pt x="36" y="121"/>
                </a:lnTo>
                <a:lnTo>
                  <a:pt x="30" y="115"/>
                </a:lnTo>
                <a:lnTo>
                  <a:pt x="30" y="109"/>
                </a:lnTo>
                <a:lnTo>
                  <a:pt x="36" y="109"/>
                </a:lnTo>
                <a:lnTo>
                  <a:pt x="36" y="104"/>
                </a:lnTo>
                <a:lnTo>
                  <a:pt x="36" y="98"/>
                </a:lnTo>
                <a:lnTo>
                  <a:pt x="36" y="92"/>
                </a:lnTo>
                <a:lnTo>
                  <a:pt x="36" y="87"/>
                </a:lnTo>
                <a:lnTo>
                  <a:pt x="30" y="87"/>
                </a:lnTo>
                <a:lnTo>
                  <a:pt x="30" y="92"/>
                </a:lnTo>
                <a:lnTo>
                  <a:pt x="23" y="92"/>
                </a:lnTo>
                <a:lnTo>
                  <a:pt x="23" y="87"/>
                </a:lnTo>
                <a:lnTo>
                  <a:pt x="18" y="87"/>
                </a:lnTo>
                <a:lnTo>
                  <a:pt x="18" y="80"/>
                </a:lnTo>
                <a:lnTo>
                  <a:pt x="18" y="75"/>
                </a:lnTo>
                <a:lnTo>
                  <a:pt x="12" y="75"/>
                </a:lnTo>
                <a:lnTo>
                  <a:pt x="7" y="75"/>
                </a:lnTo>
                <a:lnTo>
                  <a:pt x="7" y="69"/>
                </a:lnTo>
                <a:lnTo>
                  <a:pt x="7" y="64"/>
                </a:lnTo>
                <a:lnTo>
                  <a:pt x="7" y="58"/>
                </a:lnTo>
                <a:lnTo>
                  <a:pt x="7" y="52"/>
                </a:lnTo>
                <a:lnTo>
                  <a:pt x="0" y="52"/>
                </a:lnTo>
                <a:lnTo>
                  <a:pt x="7" y="52"/>
                </a:lnTo>
                <a:lnTo>
                  <a:pt x="7" y="47"/>
                </a:lnTo>
                <a:lnTo>
                  <a:pt x="12" y="47"/>
                </a:lnTo>
                <a:lnTo>
                  <a:pt x="18" y="47"/>
                </a:lnTo>
                <a:lnTo>
                  <a:pt x="23" y="47"/>
                </a:lnTo>
                <a:lnTo>
                  <a:pt x="18" y="47"/>
                </a:lnTo>
                <a:lnTo>
                  <a:pt x="18" y="40"/>
                </a:lnTo>
                <a:lnTo>
                  <a:pt x="18" y="35"/>
                </a:lnTo>
                <a:lnTo>
                  <a:pt x="12" y="35"/>
                </a:lnTo>
                <a:lnTo>
                  <a:pt x="18" y="35"/>
                </a:lnTo>
                <a:lnTo>
                  <a:pt x="23" y="35"/>
                </a:lnTo>
                <a:lnTo>
                  <a:pt x="23" y="29"/>
                </a:lnTo>
                <a:lnTo>
                  <a:pt x="30" y="29"/>
                </a:lnTo>
                <a:lnTo>
                  <a:pt x="30" y="23"/>
                </a:lnTo>
                <a:lnTo>
                  <a:pt x="30" y="18"/>
                </a:lnTo>
                <a:lnTo>
                  <a:pt x="36" y="18"/>
                </a:lnTo>
                <a:lnTo>
                  <a:pt x="36" y="12"/>
                </a:lnTo>
                <a:lnTo>
                  <a:pt x="36" y="7"/>
                </a:lnTo>
                <a:lnTo>
                  <a:pt x="36" y="0"/>
                </a:lnTo>
                <a:lnTo>
                  <a:pt x="41" y="0"/>
                </a:lnTo>
                <a:lnTo>
                  <a:pt x="48" y="0"/>
                </a:lnTo>
                <a:lnTo>
                  <a:pt x="54" y="0"/>
                </a:lnTo>
                <a:lnTo>
                  <a:pt x="54" y="7"/>
                </a:lnTo>
                <a:lnTo>
                  <a:pt x="59" y="7"/>
                </a:lnTo>
                <a:lnTo>
                  <a:pt x="66" y="7"/>
                </a:lnTo>
                <a:lnTo>
                  <a:pt x="72" y="7"/>
                </a:lnTo>
                <a:lnTo>
                  <a:pt x="72" y="12"/>
                </a:lnTo>
                <a:lnTo>
                  <a:pt x="77" y="12"/>
                </a:lnTo>
                <a:lnTo>
                  <a:pt x="72" y="12"/>
                </a:lnTo>
                <a:lnTo>
                  <a:pt x="72" y="18"/>
                </a:lnTo>
                <a:lnTo>
                  <a:pt x="72" y="23"/>
                </a:lnTo>
                <a:lnTo>
                  <a:pt x="66" y="23"/>
                </a:lnTo>
                <a:lnTo>
                  <a:pt x="66" y="29"/>
                </a:lnTo>
                <a:lnTo>
                  <a:pt x="72" y="29"/>
                </a:lnTo>
                <a:lnTo>
                  <a:pt x="72" y="35"/>
                </a:lnTo>
                <a:lnTo>
                  <a:pt x="72" y="40"/>
                </a:lnTo>
                <a:lnTo>
                  <a:pt x="66" y="40"/>
                </a:lnTo>
                <a:lnTo>
                  <a:pt x="72" y="40"/>
                </a:lnTo>
                <a:lnTo>
                  <a:pt x="72" y="47"/>
                </a:lnTo>
                <a:lnTo>
                  <a:pt x="66" y="47"/>
                </a:lnTo>
                <a:lnTo>
                  <a:pt x="59" y="47"/>
                </a:lnTo>
                <a:lnTo>
                  <a:pt x="59" y="52"/>
                </a:lnTo>
                <a:lnTo>
                  <a:pt x="66" y="52"/>
                </a:lnTo>
                <a:lnTo>
                  <a:pt x="59" y="52"/>
                </a:lnTo>
                <a:lnTo>
                  <a:pt x="66" y="52"/>
                </a:lnTo>
                <a:lnTo>
                  <a:pt x="66" y="58"/>
                </a:lnTo>
                <a:lnTo>
                  <a:pt x="72" y="58"/>
                </a:lnTo>
                <a:lnTo>
                  <a:pt x="72" y="64"/>
                </a:lnTo>
                <a:lnTo>
                  <a:pt x="66" y="64"/>
                </a:lnTo>
                <a:lnTo>
                  <a:pt x="72" y="64"/>
                </a:lnTo>
                <a:lnTo>
                  <a:pt x="72" y="69"/>
                </a:lnTo>
                <a:lnTo>
                  <a:pt x="72" y="75"/>
                </a:lnTo>
                <a:lnTo>
                  <a:pt x="77" y="75"/>
                </a:lnTo>
                <a:lnTo>
                  <a:pt x="77" y="80"/>
                </a:lnTo>
                <a:lnTo>
                  <a:pt x="77" y="87"/>
                </a:lnTo>
                <a:lnTo>
                  <a:pt x="77" y="92"/>
                </a:lnTo>
                <a:lnTo>
                  <a:pt x="72" y="92"/>
                </a:lnTo>
                <a:lnTo>
                  <a:pt x="72" y="98"/>
                </a:lnTo>
                <a:lnTo>
                  <a:pt x="77" y="98"/>
                </a:lnTo>
                <a:lnTo>
                  <a:pt x="77" y="104"/>
                </a:lnTo>
                <a:lnTo>
                  <a:pt x="77" y="109"/>
                </a:lnTo>
                <a:lnTo>
                  <a:pt x="72" y="109"/>
                </a:lnTo>
                <a:lnTo>
                  <a:pt x="77" y="109"/>
                </a:lnTo>
                <a:lnTo>
                  <a:pt x="77" y="115"/>
                </a:lnTo>
                <a:lnTo>
                  <a:pt x="72" y="115"/>
                </a:lnTo>
                <a:lnTo>
                  <a:pt x="72" y="121"/>
                </a:lnTo>
                <a:lnTo>
                  <a:pt x="66" y="121"/>
                </a:lnTo>
                <a:lnTo>
                  <a:pt x="66" y="127"/>
                </a:lnTo>
                <a:lnTo>
                  <a:pt x="72" y="127"/>
                </a:lnTo>
                <a:lnTo>
                  <a:pt x="66" y="127"/>
                </a:lnTo>
                <a:lnTo>
                  <a:pt x="66" y="132"/>
                </a:lnTo>
                <a:lnTo>
                  <a:pt x="59" y="132"/>
                </a:lnTo>
                <a:lnTo>
                  <a:pt x="54" y="132"/>
                </a:lnTo>
                <a:lnTo>
                  <a:pt x="54" y="138"/>
                </a:lnTo>
                <a:lnTo>
                  <a:pt x="54" y="144"/>
                </a:lnTo>
                <a:lnTo>
                  <a:pt x="48" y="144"/>
                </a:lnTo>
                <a:lnTo>
                  <a:pt x="41" y="149"/>
                </a:lnTo>
              </a:path>
            </a:pathLst>
          </a:custGeom>
          <a:noFill/>
          <a:ln w="6350"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72" name="Freeform 49">
            <a:extLst>
              <a:ext uri="{FF2B5EF4-FFF2-40B4-BE49-F238E27FC236}">
                <a16:creationId xmlns:a16="http://schemas.microsoft.com/office/drawing/2014/main" id="{3188EFAD-5F85-4E49-875D-FBDEF1537B5F}"/>
              </a:ext>
            </a:extLst>
          </p:cNvPr>
          <p:cNvSpPr>
            <a:spLocks/>
          </p:cNvSpPr>
          <p:nvPr/>
        </p:nvSpPr>
        <p:spPr bwMode="auto">
          <a:xfrm>
            <a:off x="6078538" y="2867025"/>
            <a:ext cx="641350" cy="565150"/>
          </a:xfrm>
          <a:custGeom>
            <a:avLst/>
            <a:gdLst>
              <a:gd name="T0" fmla="*/ 191 w 404"/>
              <a:gd name="T1" fmla="*/ 69 h 356"/>
              <a:gd name="T2" fmla="*/ 208 w 404"/>
              <a:gd name="T3" fmla="*/ 57 h 356"/>
              <a:gd name="T4" fmla="*/ 232 w 404"/>
              <a:gd name="T5" fmla="*/ 52 h 356"/>
              <a:gd name="T6" fmla="*/ 256 w 404"/>
              <a:gd name="T7" fmla="*/ 47 h 356"/>
              <a:gd name="T8" fmla="*/ 267 w 404"/>
              <a:gd name="T9" fmla="*/ 29 h 356"/>
              <a:gd name="T10" fmla="*/ 285 w 404"/>
              <a:gd name="T11" fmla="*/ 18 h 356"/>
              <a:gd name="T12" fmla="*/ 298 w 404"/>
              <a:gd name="T13" fmla="*/ 0 h 356"/>
              <a:gd name="T14" fmla="*/ 321 w 404"/>
              <a:gd name="T15" fmla="*/ 7 h 356"/>
              <a:gd name="T16" fmla="*/ 327 w 404"/>
              <a:gd name="T17" fmla="*/ 29 h 356"/>
              <a:gd name="T18" fmla="*/ 357 w 404"/>
              <a:gd name="T19" fmla="*/ 29 h 356"/>
              <a:gd name="T20" fmla="*/ 381 w 404"/>
              <a:gd name="T21" fmla="*/ 41 h 356"/>
              <a:gd name="T22" fmla="*/ 381 w 404"/>
              <a:gd name="T23" fmla="*/ 81 h 356"/>
              <a:gd name="T24" fmla="*/ 381 w 404"/>
              <a:gd name="T25" fmla="*/ 109 h 356"/>
              <a:gd name="T26" fmla="*/ 399 w 404"/>
              <a:gd name="T27" fmla="*/ 121 h 356"/>
              <a:gd name="T28" fmla="*/ 386 w 404"/>
              <a:gd name="T29" fmla="*/ 132 h 356"/>
              <a:gd name="T30" fmla="*/ 386 w 404"/>
              <a:gd name="T31" fmla="*/ 149 h 356"/>
              <a:gd name="T32" fmla="*/ 392 w 404"/>
              <a:gd name="T33" fmla="*/ 172 h 356"/>
              <a:gd name="T34" fmla="*/ 368 w 404"/>
              <a:gd name="T35" fmla="*/ 184 h 356"/>
              <a:gd name="T36" fmla="*/ 350 w 404"/>
              <a:gd name="T37" fmla="*/ 184 h 356"/>
              <a:gd name="T38" fmla="*/ 345 w 404"/>
              <a:gd name="T39" fmla="*/ 201 h 356"/>
              <a:gd name="T40" fmla="*/ 334 w 404"/>
              <a:gd name="T41" fmla="*/ 207 h 356"/>
              <a:gd name="T42" fmla="*/ 334 w 404"/>
              <a:gd name="T43" fmla="*/ 224 h 356"/>
              <a:gd name="T44" fmla="*/ 321 w 404"/>
              <a:gd name="T45" fmla="*/ 229 h 356"/>
              <a:gd name="T46" fmla="*/ 309 w 404"/>
              <a:gd name="T47" fmla="*/ 247 h 356"/>
              <a:gd name="T48" fmla="*/ 321 w 404"/>
              <a:gd name="T49" fmla="*/ 264 h 356"/>
              <a:gd name="T50" fmla="*/ 334 w 404"/>
              <a:gd name="T51" fmla="*/ 281 h 356"/>
              <a:gd name="T52" fmla="*/ 316 w 404"/>
              <a:gd name="T53" fmla="*/ 293 h 356"/>
              <a:gd name="T54" fmla="*/ 303 w 404"/>
              <a:gd name="T55" fmla="*/ 310 h 356"/>
              <a:gd name="T56" fmla="*/ 298 w 404"/>
              <a:gd name="T57" fmla="*/ 333 h 356"/>
              <a:gd name="T58" fmla="*/ 285 w 404"/>
              <a:gd name="T59" fmla="*/ 350 h 356"/>
              <a:gd name="T60" fmla="*/ 267 w 404"/>
              <a:gd name="T61" fmla="*/ 350 h 356"/>
              <a:gd name="T62" fmla="*/ 249 w 404"/>
              <a:gd name="T63" fmla="*/ 333 h 356"/>
              <a:gd name="T64" fmla="*/ 244 w 404"/>
              <a:gd name="T65" fmla="*/ 328 h 356"/>
              <a:gd name="T66" fmla="*/ 220 w 404"/>
              <a:gd name="T67" fmla="*/ 321 h 356"/>
              <a:gd name="T68" fmla="*/ 191 w 404"/>
              <a:gd name="T69" fmla="*/ 321 h 356"/>
              <a:gd name="T70" fmla="*/ 161 w 404"/>
              <a:gd name="T71" fmla="*/ 321 h 356"/>
              <a:gd name="T72" fmla="*/ 131 w 404"/>
              <a:gd name="T73" fmla="*/ 321 h 356"/>
              <a:gd name="T74" fmla="*/ 101 w 404"/>
              <a:gd name="T75" fmla="*/ 316 h 356"/>
              <a:gd name="T76" fmla="*/ 83 w 404"/>
              <a:gd name="T77" fmla="*/ 333 h 356"/>
              <a:gd name="T78" fmla="*/ 59 w 404"/>
              <a:gd name="T79" fmla="*/ 328 h 356"/>
              <a:gd name="T80" fmla="*/ 41 w 404"/>
              <a:gd name="T81" fmla="*/ 316 h 356"/>
              <a:gd name="T82" fmla="*/ 36 w 404"/>
              <a:gd name="T83" fmla="*/ 293 h 356"/>
              <a:gd name="T84" fmla="*/ 36 w 404"/>
              <a:gd name="T85" fmla="*/ 264 h 356"/>
              <a:gd name="T86" fmla="*/ 12 w 404"/>
              <a:gd name="T87" fmla="*/ 258 h 356"/>
              <a:gd name="T88" fmla="*/ 0 w 404"/>
              <a:gd name="T89" fmla="*/ 241 h 356"/>
              <a:gd name="T90" fmla="*/ 0 w 404"/>
              <a:gd name="T91" fmla="*/ 213 h 356"/>
              <a:gd name="T92" fmla="*/ 18 w 404"/>
              <a:gd name="T93" fmla="*/ 201 h 356"/>
              <a:gd name="T94" fmla="*/ 36 w 404"/>
              <a:gd name="T95" fmla="*/ 189 h 356"/>
              <a:gd name="T96" fmla="*/ 54 w 404"/>
              <a:gd name="T97" fmla="*/ 178 h 356"/>
              <a:gd name="T98" fmla="*/ 66 w 404"/>
              <a:gd name="T99" fmla="*/ 161 h 356"/>
              <a:gd name="T100" fmla="*/ 83 w 404"/>
              <a:gd name="T101" fmla="*/ 149 h 356"/>
              <a:gd name="T102" fmla="*/ 108 w 404"/>
              <a:gd name="T103" fmla="*/ 144 h 356"/>
              <a:gd name="T104" fmla="*/ 113 w 404"/>
              <a:gd name="T105" fmla="*/ 121 h 356"/>
              <a:gd name="T106" fmla="*/ 143 w 404"/>
              <a:gd name="T107" fmla="*/ 121 h 356"/>
              <a:gd name="T108" fmla="*/ 155 w 404"/>
              <a:gd name="T109" fmla="*/ 104 h 356"/>
              <a:gd name="T110" fmla="*/ 166 w 404"/>
              <a:gd name="T111" fmla="*/ 87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4" h="356">
                <a:moveTo>
                  <a:pt x="179" y="81"/>
                </a:moveTo>
                <a:lnTo>
                  <a:pt x="179" y="75"/>
                </a:lnTo>
                <a:lnTo>
                  <a:pt x="184" y="75"/>
                </a:lnTo>
                <a:lnTo>
                  <a:pt x="191" y="75"/>
                </a:lnTo>
                <a:lnTo>
                  <a:pt x="191" y="69"/>
                </a:lnTo>
                <a:lnTo>
                  <a:pt x="196" y="69"/>
                </a:lnTo>
                <a:lnTo>
                  <a:pt x="196" y="64"/>
                </a:lnTo>
                <a:lnTo>
                  <a:pt x="202" y="64"/>
                </a:lnTo>
                <a:lnTo>
                  <a:pt x="208" y="64"/>
                </a:lnTo>
                <a:lnTo>
                  <a:pt x="208" y="57"/>
                </a:lnTo>
                <a:lnTo>
                  <a:pt x="208" y="52"/>
                </a:lnTo>
                <a:lnTo>
                  <a:pt x="214" y="52"/>
                </a:lnTo>
                <a:lnTo>
                  <a:pt x="220" y="52"/>
                </a:lnTo>
                <a:lnTo>
                  <a:pt x="226" y="52"/>
                </a:lnTo>
                <a:lnTo>
                  <a:pt x="232" y="52"/>
                </a:lnTo>
                <a:lnTo>
                  <a:pt x="238" y="52"/>
                </a:lnTo>
                <a:lnTo>
                  <a:pt x="244" y="52"/>
                </a:lnTo>
                <a:lnTo>
                  <a:pt x="249" y="52"/>
                </a:lnTo>
                <a:lnTo>
                  <a:pt x="249" y="47"/>
                </a:lnTo>
                <a:lnTo>
                  <a:pt x="256" y="47"/>
                </a:lnTo>
                <a:lnTo>
                  <a:pt x="256" y="41"/>
                </a:lnTo>
                <a:lnTo>
                  <a:pt x="256" y="35"/>
                </a:lnTo>
                <a:lnTo>
                  <a:pt x="262" y="35"/>
                </a:lnTo>
                <a:lnTo>
                  <a:pt x="262" y="29"/>
                </a:lnTo>
                <a:lnTo>
                  <a:pt x="267" y="29"/>
                </a:lnTo>
                <a:lnTo>
                  <a:pt x="267" y="24"/>
                </a:lnTo>
                <a:lnTo>
                  <a:pt x="274" y="24"/>
                </a:lnTo>
                <a:lnTo>
                  <a:pt x="274" y="18"/>
                </a:lnTo>
                <a:lnTo>
                  <a:pt x="280" y="18"/>
                </a:lnTo>
                <a:lnTo>
                  <a:pt x="285" y="18"/>
                </a:lnTo>
                <a:lnTo>
                  <a:pt x="285" y="12"/>
                </a:lnTo>
                <a:lnTo>
                  <a:pt x="292" y="12"/>
                </a:lnTo>
                <a:lnTo>
                  <a:pt x="298" y="12"/>
                </a:lnTo>
                <a:lnTo>
                  <a:pt x="298" y="7"/>
                </a:lnTo>
                <a:lnTo>
                  <a:pt x="298" y="0"/>
                </a:lnTo>
                <a:lnTo>
                  <a:pt x="303" y="0"/>
                </a:lnTo>
                <a:lnTo>
                  <a:pt x="309" y="0"/>
                </a:lnTo>
                <a:lnTo>
                  <a:pt x="316" y="0"/>
                </a:lnTo>
                <a:lnTo>
                  <a:pt x="321" y="0"/>
                </a:lnTo>
                <a:lnTo>
                  <a:pt x="321" y="7"/>
                </a:lnTo>
                <a:lnTo>
                  <a:pt x="321" y="12"/>
                </a:lnTo>
                <a:lnTo>
                  <a:pt x="321" y="18"/>
                </a:lnTo>
                <a:lnTo>
                  <a:pt x="321" y="24"/>
                </a:lnTo>
                <a:lnTo>
                  <a:pt x="321" y="29"/>
                </a:lnTo>
                <a:lnTo>
                  <a:pt x="327" y="29"/>
                </a:lnTo>
                <a:lnTo>
                  <a:pt x="334" y="29"/>
                </a:lnTo>
                <a:lnTo>
                  <a:pt x="339" y="29"/>
                </a:lnTo>
                <a:lnTo>
                  <a:pt x="345" y="29"/>
                </a:lnTo>
                <a:lnTo>
                  <a:pt x="350" y="29"/>
                </a:lnTo>
                <a:lnTo>
                  <a:pt x="357" y="29"/>
                </a:lnTo>
                <a:lnTo>
                  <a:pt x="363" y="29"/>
                </a:lnTo>
                <a:lnTo>
                  <a:pt x="368" y="29"/>
                </a:lnTo>
                <a:lnTo>
                  <a:pt x="375" y="29"/>
                </a:lnTo>
                <a:lnTo>
                  <a:pt x="381" y="29"/>
                </a:lnTo>
                <a:lnTo>
                  <a:pt x="381" y="41"/>
                </a:lnTo>
                <a:lnTo>
                  <a:pt x="381" y="47"/>
                </a:lnTo>
                <a:lnTo>
                  <a:pt x="381" y="52"/>
                </a:lnTo>
                <a:lnTo>
                  <a:pt x="381" y="57"/>
                </a:lnTo>
                <a:lnTo>
                  <a:pt x="381" y="64"/>
                </a:lnTo>
                <a:lnTo>
                  <a:pt x="381" y="81"/>
                </a:lnTo>
                <a:lnTo>
                  <a:pt x="381" y="87"/>
                </a:lnTo>
                <a:lnTo>
                  <a:pt x="381" y="92"/>
                </a:lnTo>
                <a:lnTo>
                  <a:pt x="381" y="99"/>
                </a:lnTo>
                <a:lnTo>
                  <a:pt x="381" y="104"/>
                </a:lnTo>
                <a:lnTo>
                  <a:pt x="381" y="109"/>
                </a:lnTo>
                <a:lnTo>
                  <a:pt x="386" y="109"/>
                </a:lnTo>
                <a:lnTo>
                  <a:pt x="392" y="109"/>
                </a:lnTo>
                <a:lnTo>
                  <a:pt x="392" y="115"/>
                </a:lnTo>
                <a:lnTo>
                  <a:pt x="399" y="115"/>
                </a:lnTo>
                <a:lnTo>
                  <a:pt x="399" y="121"/>
                </a:lnTo>
                <a:lnTo>
                  <a:pt x="404" y="127"/>
                </a:lnTo>
                <a:lnTo>
                  <a:pt x="404" y="132"/>
                </a:lnTo>
                <a:lnTo>
                  <a:pt x="399" y="132"/>
                </a:lnTo>
                <a:lnTo>
                  <a:pt x="392" y="132"/>
                </a:lnTo>
                <a:lnTo>
                  <a:pt x="386" y="132"/>
                </a:lnTo>
                <a:lnTo>
                  <a:pt x="386" y="139"/>
                </a:lnTo>
                <a:lnTo>
                  <a:pt x="386" y="144"/>
                </a:lnTo>
                <a:lnTo>
                  <a:pt x="392" y="144"/>
                </a:lnTo>
                <a:lnTo>
                  <a:pt x="386" y="144"/>
                </a:lnTo>
                <a:lnTo>
                  <a:pt x="386" y="149"/>
                </a:lnTo>
                <a:lnTo>
                  <a:pt x="386" y="156"/>
                </a:lnTo>
                <a:lnTo>
                  <a:pt x="392" y="156"/>
                </a:lnTo>
                <a:lnTo>
                  <a:pt x="392" y="161"/>
                </a:lnTo>
                <a:lnTo>
                  <a:pt x="392" y="167"/>
                </a:lnTo>
                <a:lnTo>
                  <a:pt x="392" y="172"/>
                </a:lnTo>
                <a:lnTo>
                  <a:pt x="386" y="172"/>
                </a:lnTo>
                <a:lnTo>
                  <a:pt x="381" y="172"/>
                </a:lnTo>
                <a:lnTo>
                  <a:pt x="381" y="178"/>
                </a:lnTo>
                <a:lnTo>
                  <a:pt x="375" y="178"/>
                </a:lnTo>
                <a:lnTo>
                  <a:pt x="368" y="184"/>
                </a:lnTo>
                <a:lnTo>
                  <a:pt x="363" y="184"/>
                </a:lnTo>
                <a:lnTo>
                  <a:pt x="357" y="184"/>
                </a:lnTo>
                <a:lnTo>
                  <a:pt x="357" y="178"/>
                </a:lnTo>
                <a:lnTo>
                  <a:pt x="350" y="178"/>
                </a:lnTo>
                <a:lnTo>
                  <a:pt x="350" y="184"/>
                </a:lnTo>
                <a:lnTo>
                  <a:pt x="350" y="189"/>
                </a:lnTo>
                <a:lnTo>
                  <a:pt x="357" y="189"/>
                </a:lnTo>
                <a:lnTo>
                  <a:pt x="350" y="196"/>
                </a:lnTo>
                <a:lnTo>
                  <a:pt x="350" y="201"/>
                </a:lnTo>
                <a:lnTo>
                  <a:pt x="345" y="201"/>
                </a:lnTo>
                <a:lnTo>
                  <a:pt x="345" y="207"/>
                </a:lnTo>
                <a:lnTo>
                  <a:pt x="345" y="201"/>
                </a:lnTo>
                <a:lnTo>
                  <a:pt x="339" y="201"/>
                </a:lnTo>
                <a:lnTo>
                  <a:pt x="334" y="201"/>
                </a:lnTo>
                <a:lnTo>
                  <a:pt x="334" y="207"/>
                </a:lnTo>
                <a:lnTo>
                  <a:pt x="334" y="213"/>
                </a:lnTo>
                <a:lnTo>
                  <a:pt x="327" y="213"/>
                </a:lnTo>
                <a:lnTo>
                  <a:pt x="327" y="218"/>
                </a:lnTo>
                <a:lnTo>
                  <a:pt x="334" y="218"/>
                </a:lnTo>
                <a:lnTo>
                  <a:pt x="334" y="224"/>
                </a:lnTo>
                <a:lnTo>
                  <a:pt x="334" y="229"/>
                </a:lnTo>
                <a:lnTo>
                  <a:pt x="334" y="236"/>
                </a:lnTo>
                <a:lnTo>
                  <a:pt x="327" y="236"/>
                </a:lnTo>
                <a:lnTo>
                  <a:pt x="321" y="236"/>
                </a:lnTo>
                <a:lnTo>
                  <a:pt x="321" y="229"/>
                </a:lnTo>
                <a:lnTo>
                  <a:pt x="316" y="229"/>
                </a:lnTo>
                <a:lnTo>
                  <a:pt x="316" y="236"/>
                </a:lnTo>
                <a:lnTo>
                  <a:pt x="309" y="236"/>
                </a:lnTo>
                <a:lnTo>
                  <a:pt x="309" y="241"/>
                </a:lnTo>
                <a:lnTo>
                  <a:pt x="309" y="247"/>
                </a:lnTo>
                <a:lnTo>
                  <a:pt x="309" y="253"/>
                </a:lnTo>
                <a:lnTo>
                  <a:pt x="316" y="253"/>
                </a:lnTo>
                <a:lnTo>
                  <a:pt x="316" y="258"/>
                </a:lnTo>
                <a:lnTo>
                  <a:pt x="321" y="258"/>
                </a:lnTo>
                <a:lnTo>
                  <a:pt x="321" y="264"/>
                </a:lnTo>
                <a:lnTo>
                  <a:pt x="321" y="270"/>
                </a:lnTo>
                <a:lnTo>
                  <a:pt x="327" y="270"/>
                </a:lnTo>
                <a:lnTo>
                  <a:pt x="327" y="276"/>
                </a:lnTo>
                <a:lnTo>
                  <a:pt x="334" y="276"/>
                </a:lnTo>
                <a:lnTo>
                  <a:pt x="334" y="281"/>
                </a:lnTo>
                <a:lnTo>
                  <a:pt x="334" y="286"/>
                </a:lnTo>
                <a:lnTo>
                  <a:pt x="327" y="286"/>
                </a:lnTo>
                <a:lnTo>
                  <a:pt x="321" y="286"/>
                </a:lnTo>
                <a:lnTo>
                  <a:pt x="321" y="293"/>
                </a:lnTo>
                <a:lnTo>
                  <a:pt x="316" y="293"/>
                </a:lnTo>
                <a:lnTo>
                  <a:pt x="316" y="298"/>
                </a:lnTo>
                <a:lnTo>
                  <a:pt x="309" y="298"/>
                </a:lnTo>
                <a:lnTo>
                  <a:pt x="309" y="304"/>
                </a:lnTo>
                <a:lnTo>
                  <a:pt x="303" y="304"/>
                </a:lnTo>
                <a:lnTo>
                  <a:pt x="303" y="310"/>
                </a:lnTo>
                <a:lnTo>
                  <a:pt x="303" y="316"/>
                </a:lnTo>
                <a:lnTo>
                  <a:pt x="303" y="321"/>
                </a:lnTo>
                <a:lnTo>
                  <a:pt x="303" y="328"/>
                </a:lnTo>
                <a:lnTo>
                  <a:pt x="298" y="328"/>
                </a:lnTo>
                <a:lnTo>
                  <a:pt x="298" y="333"/>
                </a:lnTo>
                <a:lnTo>
                  <a:pt x="298" y="338"/>
                </a:lnTo>
                <a:lnTo>
                  <a:pt x="298" y="344"/>
                </a:lnTo>
                <a:lnTo>
                  <a:pt x="298" y="350"/>
                </a:lnTo>
                <a:lnTo>
                  <a:pt x="292" y="350"/>
                </a:lnTo>
                <a:lnTo>
                  <a:pt x="285" y="350"/>
                </a:lnTo>
                <a:lnTo>
                  <a:pt x="280" y="350"/>
                </a:lnTo>
                <a:lnTo>
                  <a:pt x="280" y="356"/>
                </a:lnTo>
                <a:lnTo>
                  <a:pt x="274" y="356"/>
                </a:lnTo>
                <a:lnTo>
                  <a:pt x="274" y="350"/>
                </a:lnTo>
                <a:lnTo>
                  <a:pt x="267" y="350"/>
                </a:lnTo>
                <a:lnTo>
                  <a:pt x="267" y="344"/>
                </a:lnTo>
                <a:lnTo>
                  <a:pt x="262" y="344"/>
                </a:lnTo>
                <a:lnTo>
                  <a:pt x="262" y="338"/>
                </a:lnTo>
                <a:lnTo>
                  <a:pt x="256" y="338"/>
                </a:lnTo>
                <a:lnTo>
                  <a:pt x="249" y="333"/>
                </a:lnTo>
                <a:lnTo>
                  <a:pt x="249" y="328"/>
                </a:lnTo>
                <a:lnTo>
                  <a:pt x="244" y="328"/>
                </a:lnTo>
                <a:lnTo>
                  <a:pt x="244" y="333"/>
                </a:lnTo>
                <a:lnTo>
                  <a:pt x="238" y="328"/>
                </a:lnTo>
                <a:lnTo>
                  <a:pt x="244" y="328"/>
                </a:lnTo>
                <a:lnTo>
                  <a:pt x="244" y="321"/>
                </a:lnTo>
                <a:lnTo>
                  <a:pt x="238" y="321"/>
                </a:lnTo>
                <a:lnTo>
                  <a:pt x="232" y="321"/>
                </a:lnTo>
                <a:lnTo>
                  <a:pt x="226" y="321"/>
                </a:lnTo>
                <a:lnTo>
                  <a:pt x="220" y="321"/>
                </a:lnTo>
                <a:lnTo>
                  <a:pt x="214" y="321"/>
                </a:lnTo>
                <a:lnTo>
                  <a:pt x="208" y="321"/>
                </a:lnTo>
                <a:lnTo>
                  <a:pt x="202" y="321"/>
                </a:lnTo>
                <a:lnTo>
                  <a:pt x="196" y="321"/>
                </a:lnTo>
                <a:lnTo>
                  <a:pt x="191" y="321"/>
                </a:lnTo>
                <a:lnTo>
                  <a:pt x="184" y="321"/>
                </a:lnTo>
                <a:lnTo>
                  <a:pt x="179" y="321"/>
                </a:lnTo>
                <a:lnTo>
                  <a:pt x="173" y="321"/>
                </a:lnTo>
                <a:lnTo>
                  <a:pt x="166" y="321"/>
                </a:lnTo>
                <a:lnTo>
                  <a:pt x="161" y="321"/>
                </a:lnTo>
                <a:lnTo>
                  <a:pt x="155" y="321"/>
                </a:lnTo>
                <a:lnTo>
                  <a:pt x="149" y="321"/>
                </a:lnTo>
                <a:lnTo>
                  <a:pt x="143" y="321"/>
                </a:lnTo>
                <a:lnTo>
                  <a:pt x="137" y="321"/>
                </a:lnTo>
                <a:lnTo>
                  <a:pt x="131" y="321"/>
                </a:lnTo>
                <a:lnTo>
                  <a:pt x="125" y="321"/>
                </a:lnTo>
                <a:lnTo>
                  <a:pt x="119" y="321"/>
                </a:lnTo>
                <a:lnTo>
                  <a:pt x="113" y="321"/>
                </a:lnTo>
                <a:lnTo>
                  <a:pt x="108" y="321"/>
                </a:lnTo>
                <a:lnTo>
                  <a:pt x="101" y="316"/>
                </a:lnTo>
                <a:lnTo>
                  <a:pt x="95" y="316"/>
                </a:lnTo>
                <a:lnTo>
                  <a:pt x="90" y="316"/>
                </a:lnTo>
                <a:lnTo>
                  <a:pt x="83" y="316"/>
                </a:lnTo>
                <a:lnTo>
                  <a:pt x="83" y="321"/>
                </a:lnTo>
                <a:lnTo>
                  <a:pt x="83" y="333"/>
                </a:lnTo>
                <a:lnTo>
                  <a:pt x="77" y="333"/>
                </a:lnTo>
                <a:lnTo>
                  <a:pt x="77" y="328"/>
                </a:lnTo>
                <a:lnTo>
                  <a:pt x="72" y="328"/>
                </a:lnTo>
                <a:lnTo>
                  <a:pt x="66" y="328"/>
                </a:lnTo>
                <a:lnTo>
                  <a:pt x="59" y="328"/>
                </a:lnTo>
                <a:lnTo>
                  <a:pt x="59" y="321"/>
                </a:lnTo>
                <a:lnTo>
                  <a:pt x="54" y="321"/>
                </a:lnTo>
                <a:lnTo>
                  <a:pt x="54" y="316"/>
                </a:lnTo>
                <a:lnTo>
                  <a:pt x="48" y="316"/>
                </a:lnTo>
                <a:lnTo>
                  <a:pt x="41" y="316"/>
                </a:lnTo>
                <a:lnTo>
                  <a:pt x="41" y="310"/>
                </a:lnTo>
                <a:lnTo>
                  <a:pt x="41" y="304"/>
                </a:lnTo>
                <a:lnTo>
                  <a:pt x="41" y="298"/>
                </a:lnTo>
                <a:lnTo>
                  <a:pt x="36" y="298"/>
                </a:lnTo>
                <a:lnTo>
                  <a:pt x="36" y="293"/>
                </a:lnTo>
                <a:lnTo>
                  <a:pt x="36" y="286"/>
                </a:lnTo>
                <a:lnTo>
                  <a:pt x="36" y="281"/>
                </a:lnTo>
                <a:lnTo>
                  <a:pt x="36" y="276"/>
                </a:lnTo>
                <a:lnTo>
                  <a:pt x="36" y="270"/>
                </a:lnTo>
                <a:lnTo>
                  <a:pt x="36" y="264"/>
                </a:lnTo>
                <a:lnTo>
                  <a:pt x="36" y="258"/>
                </a:lnTo>
                <a:lnTo>
                  <a:pt x="30" y="258"/>
                </a:lnTo>
                <a:lnTo>
                  <a:pt x="25" y="258"/>
                </a:lnTo>
                <a:lnTo>
                  <a:pt x="18" y="258"/>
                </a:lnTo>
                <a:lnTo>
                  <a:pt x="12" y="258"/>
                </a:lnTo>
                <a:lnTo>
                  <a:pt x="12" y="253"/>
                </a:lnTo>
                <a:lnTo>
                  <a:pt x="7" y="253"/>
                </a:lnTo>
                <a:lnTo>
                  <a:pt x="0" y="253"/>
                </a:lnTo>
                <a:lnTo>
                  <a:pt x="0" y="247"/>
                </a:lnTo>
                <a:lnTo>
                  <a:pt x="0" y="241"/>
                </a:lnTo>
                <a:lnTo>
                  <a:pt x="0" y="236"/>
                </a:lnTo>
                <a:lnTo>
                  <a:pt x="0" y="229"/>
                </a:lnTo>
                <a:lnTo>
                  <a:pt x="0" y="224"/>
                </a:lnTo>
                <a:lnTo>
                  <a:pt x="0" y="218"/>
                </a:lnTo>
                <a:lnTo>
                  <a:pt x="0" y="213"/>
                </a:lnTo>
                <a:lnTo>
                  <a:pt x="0" y="207"/>
                </a:lnTo>
                <a:lnTo>
                  <a:pt x="0" y="201"/>
                </a:lnTo>
                <a:lnTo>
                  <a:pt x="7" y="201"/>
                </a:lnTo>
                <a:lnTo>
                  <a:pt x="12" y="201"/>
                </a:lnTo>
                <a:lnTo>
                  <a:pt x="18" y="201"/>
                </a:lnTo>
                <a:lnTo>
                  <a:pt x="25" y="201"/>
                </a:lnTo>
                <a:lnTo>
                  <a:pt x="25" y="196"/>
                </a:lnTo>
                <a:lnTo>
                  <a:pt x="30" y="196"/>
                </a:lnTo>
                <a:lnTo>
                  <a:pt x="30" y="189"/>
                </a:lnTo>
                <a:lnTo>
                  <a:pt x="36" y="189"/>
                </a:lnTo>
                <a:lnTo>
                  <a:pt x="36" y="184"/>
                </a:lnTo>
                <a:lnTo>
                  <a:pt x="41" y="184"/>
                </a:lnTo>
                <a:lnTo>
                  <a:pt x="48" y="184"/>
                </a:lnTo>
                <a:lnTo>
                  <a:pt x="54" y="184"/>
                </a:lnTo>
                <a:lnTo>
                  <a:pt x="54" y="178"/>
                </a:lnTo>
                <a:lnTo>
                  <a:pt x="59" y="178"/>
                </a:lnTo>
                <a:lnTo>
                  <a:pt x="59" y="172"/>
                </a:lnTo>
                <a:lnTo>
                  <a:pt x="59" y="167"/>
                </a:lnTo>
                <a:lnTo>
                  <a:pt x="66" y="167"/>
                </a:lnTo>
                <a:lnTo>
                  <a:pt x="66" y="161"/>
                </a:lnTo>
                <a:lnTo>
                  <a:pt x="72" y="161"/>
                </a:lnTo>
                <a:lnTo>
                  <a:pt x="72" y="156"/>
                </a:lnTo>
                <a:lnTo>
                  <a:pt x="77" y="156"/>
                </a:lnTo>
                <a:lnTo>
                  <a:pt x="77" y="149"/>
                </a:lnTo>
                <a:lnTo>
                  <a:pt x="83" y="149"/>
                </a:lnTo>
                <a:lnTo>
                  <a:pt x="83" y="144"/>
                </a:lnTo>
                <a:lnTo>
                  <a:pt x="90" y="144"/>
                </a:lnTo>
                <a:lnTo>
                  <a:pt x="95" y="144"/>
                </a:lnTo>
                <a:lnTo>
                  <a:pt x="101" y="144"/>
                </a:lnTo>
                <a:lnTo>
                  <a:pt x="108" y="144"/>
                </a:lnTo>
                <a:lnTo>
                  <a:pt x="113" y="144"/>
                </a:lnTo>
                <a:lnTo>
                  <a:pt x="113" y="139"/>
                </a:lnTo>
                <a:lnTo>
                  <a:pt x="113" y="132"/>
                </a:lnTo>
                <a:lnTo>
                  <a:pt x="113" y="127"/>
                </a:lnTo>
                <a:lnTo>
                  <a:pt x="113" y="121"/>
                </a:lnTo>
                <a:lnTo>
                  <a:pt x="119" y="121"/>
                </a:lnTo>
                <a:lnTo>
                  <a:pt x="125" y="121"/>
                </a:lnTo>
                <a:lnTo>
                  <a:pt x="131" y="121"/>
                </a:lnTo>
                <a:lnTo>
                  <a:pt x="137" y="121"/>
                </a:lnTo>
                <a:lnTo>
                  <a:pt x="143" y="121"/>
                </a:lnTo>
                <a:lnTo>
                  <a:pt x="143" y="115"/>
                </a:lnTo>
                <a:lnTo>
                  <a:pt x="143" y="109"/>
                </a:lnTo>
                <a:lnTo>
                  <a:pt x="143" y="104"/>
                </a:lnTo>
                <a:lnTo>
                  <a:pt x="149" y="104"/>
                </a:lnTo>
                <a:lnTo>
                  <a:pt x="155" y="104"/>
                </a:lnTo>
                <a:lnTo>
                  <a:pt x="155" y="99"/>
                </a:lnTo>
                <a:lnTo>
                  <a:pt x="161" y="99"/>
                </a:lnTo>
                <a:lnTo>
                  <a:pt x="161" y="92"/>
                </a:lnTo>
                <a:lnTo>
                  <a:pt x="161" y="87"/>
                </a:lnTo>
                <a:lnTo>
                  <a:pt x="166" y="87"/>
                </a:lnTo>
                <a:lnTo>
                  <a:pt x="173" y="87"/>
                </a:lnTo>
                <a:lnTo>
                  <a:pt x="179" y="87"/>
                </a:lnTo>
                <a:lnTo>
                  <a:pt x="179" y="81"/>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73" name="Freeform 50">
            <a:extLst>
              <a:ext uri="{FF2B5EF4-FFF2-40B4-BE49-F238E27FC236}">
                <a16:creationId xmlns:a16="http://schemas.microsoft.com/office/drawing/2014/main" id="{60F79126-A2DB-432C-92AE-C332161968BA}"/>
              </a:ext>
            </a:extLst>
          </p:cNvPr>
          <p:cNvSpPr>
            <a:spLocks/>
          </p:cNvSpPr>
          <p:nvPr/>
        </p:nvSpPr>
        <p:spPr bwMode="auto">
          <a:xfrm>
            <a:off x="6078538" y="2867025"/>
            <a:ext cx="641350" cy="565150"/>
          </a:xfrm>
          <a:custGeom>
            <a:avLst/>
            <a:gdLst>
              <a:gd name="T0" fmla="*/ 191 w 404"/>
              <a:gd name="T1" fmla="*/ 69 h 356"/>
              <a:gd name="T2" fmla="*/ 208 w 404"/>
              <a:gd name="T3" fmla="*/ 57 h 356"/>
              <a:gd name="T4" fmla="*/ 232 w 404"/>
              <a:gd name="T5" fmla="*/ 52 h 356"/>
              <a:gd name="T6" fmla="*/ 256 w 404"/>
              <a:gd name="T7" fmla="*/ 47 h 356"/>
              <a:gd name="T8" fmla="*/ 267 w 404"/>
              <a:gd name="T9" fmla="*/ 29 h 356"/>
              <a:gd name="T10" fmla="*/ 285 w 404"/>
              <a:gd name="T11" fmla="*/ 18 h 356"/>
              <a:gd name="T12" fmla="*/ 298 w 404"/>
              <a:gd name="T13" fmla="*/ 0 h 356"/>
              <a:gd name="T14" fmla="*/ 321 w 404"/>
              <a:gd name="T15" fmla="*/ 7 h 356"/>
              <a:gd name="T16" fmla="*/ 327 w 404"/>
              <a:gd name="T17" fmla="*/ 29 h 356"/>
              <a:gd name="T18" fmla="*/ 357 w 404"/>
              <a:gd name="T19" fmla="*/ 29 h 356"/>
              <a:gd name="T20" fmla="*/ 381 w 404"/>
              <a:gd name="T21" fmla="*/ 41 h 356"/>
              <a:gd name="T22" fmla="*/ 381 w 404"/>
              <a:gd name="T23" fmla="*/ 81 h 356"/>
              <a:gd name="T24" fmla="*/ 381 w 404"/>
              <a:gd name="T25" fmla="*/ 109 h 356"/>
              <a:gd name="T26" fmla="*/ 399 w 404"/>
              <a:gd name="T27" fmla="*/ 121 h 356"/>
              <a:gd name="T28" fmla="*/ 386 w 404"/>
              <a:gd name="T29" fmla="*/ 132 h 356"/>
              <a:gd name="T30" fmla="*/ 386 w 404"/>
              <a:gd name="T31" fmla="*/ 149 h 356"/>
              <a:gd name="T32" fmla="*/ 392 w 404"/>
              <a:gd name="T33" fmla="*/ 172 h 356"/>
              <a:gd name="T34" fmla="*/ 368 w 404"/>
              <a:gd name="T35" fmla="*/ 184 h 356"/>
              <a:gd name="T36" fmla="*/ 350 w 404"/>
              <a:gd name="T37" fmla="*/ 184 h 356"/>
              <a:gd name="T38" fmla="*/ 345 w 404"/>
              <a:gd name="T39" fmla="*/ 201 h 356"/>
              <a:gd name="T40" fmla="*/ 334 w 404"/>
              <a:gd name="T41" fmla="*/ 207 h 356"/>
              <a:gd name="T42" fmla="*/ 334 w 404"/>
              <a:gd name="T43" fmla="*/ 224 h 356"/>
              <a:gd name="T44" fmla="*/ 321 w 404"/>
              <a:gd name="T45" fmla="*/ 229 h 356"/>
              <a:gd name="T46" fmla="*/ 309 w 404"/>
              <a:gd name="T47" fmla="*/ 247 h 356"/>
              <a:gd name="T48" fmla="*/ 321 w 404"/>
              <a:gd name="T49" fmla="*/ 264 h 356"/>
              <a:gd name="T50" fmla="*/ 334 w 404"/>
              <a:gd name="T51" fmla="*/ 281 h 356"/>
              <a:gd name="T52" fmla="*/ 316 w 404"/>
              <a:gd name="T53" fmla="*/ 293 h 356"/>
              <a:gd name="T54" fmla="*/ 303 w 404"/>
              <a:gd name="T55" fmla="*/ 310 h 356"/>
              <a:gd name="T56" fmla="*/ 298 w 404"/>
              <a:gd name="T57" fmla="*/ 333 h 356"/>
              <a:gd name="T58" fmla="*/ 285 w 404"/>
              <a:gd name="T59" fmla="*/ 350 h 356"/>
              <a:gd name="T60" fmla="*/ 267 w 404"/>
              <a:gd name="T61" fmla="*/ 350 h 356"/>
              <a:gd name="T62" fmla="*/ 249 w 404"/>
              <a:gd name="T63" fmla="*/ 333 h 356"/>
              <a:gd name="T64" fmla="*/ 244 w 404"/>
              <a:gd name="T65" fmla="*/ 328 h 356"/>
              <a:gd name="T66" fmla="*/ 220 w 404"/>
              <a:gd name="T67" fmla="*/ 321 h 356"/>
              <a:gd name="T68" fmla="*/ 191 w 404"/>
              <a:gd name="T69" fmla="*/ 321 h 356"/>
              <a:gd name="T70" fmla="*/ 161 w 404"/>
              <a:gd name="T71" fmla="*/ 321 h 356"/>
              <a:gd name="T72" fmla="*/ 131 w 404"/>
              <a:gd name="T73" fmla="*/ 321 h 356"/>
              <a:gd name="T74" fmla="*/ 101 w 404"/>
              <a:gd name="T75" fmla="*/ 316 h 356"/>
              <a:gd name="T76" fmla="*/ 83 w 404"/>
              <a:gd name="T77" fmla="*/ 333 h 356"/>
              <a:gd name="T78" fmla="*/ 59 w 404"/>
              <a:gd name="T79" fmla="*/ 328 h 356"/>
              <a:gd name="T80" fmla="*/ 41 w 404"/>
              <a:gd name="T81" fmla="*/ 316 h 356"/>
              <a:gd name="T82" fmla="*/ 36 w 404"/>
              <a:gd name="T83" fmla="*/ 293 h 356"/>
              <a:gd name="T84" fmla="*/ 36 w 404"/>
              <a:gd name="T85" fmla="*/ 264 h 356"/>
              <a:gd name="T86" fmla="*/ 12 w 404"/>
              <a:gd name="T87" fmla="*/ 258 h 356"/>
              <a:gd name="T88" fmla="*/ 0 w 404"/>
              <a:gd name="T89" fmla="*/ 241 h 356"/>
              <a:gd name="T90" fmla="*/ 0 w 404"/>
              <a:gd name="T91" fmla="*/ 213 h 356"/>
              <a:gd name="T92" fmla="*/ 18 w 404"/>
              <a:gd name="T93" fmla="*/ 201 h 356"/>
              <a:gd name="T94" fmla="*/ 36 w 404"/>
              <a:gd name="T95" fmla="*/ 189 h 356"/>
              <a:gd name="T96" fmla="*/ 54 w 404"/>
              <a:gd name="T97" fmla="*/ 178 h 356"/>
              <a:gd name="T98" fmla="*/ 66 w 404"/>
              <a:gd name="T99" fmla="*/ 161 h 356"/>
              <a:gd name="T100" fmla="*/ 83 w 404"/>
              <a:gd name="T101" fmla="*/ 149 h 356"/>
              <a:gd name="T102" fmla="*/ 108 w 404"/>
              <a:gd name="T103" fmla="*/ 144 h 356"/>
              <a:gd name="T104" fmla="*/ 113 w 404"/>
              <a:gd name="T105" fmla="*/ 121 h 356"/>
              <a:gd name="T106" fmla="*/ 143 w 404"/>
              <a:gd name="T107" fmla="*/ 121 h 356"/>
              <a:gd name="T108" fmla="*/ 155 w 404"/>
              <a:gd name="T109" fmla="*/ 104 h 356"/>
              <a:gd name="T110" fmla="*/ 166 w 404"/>
              <a:gd name="T111" fmla="*/ 87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4" h="356">
                <a:moveTo>
                  <a:pt x="179" y="81"/>
                </a:moveTo>
                <a:lnTo>
                  <a:pt x="179" y="75"/>
                </a:lnTo>
                <a:lnTo>
                  <a:pt x="184" y="75"/>
                </a:lnTo>
                <a:lnTo>
                  <a:pt x="191" y="75"/>
                </a:lnTo>
                <a:lnTo>
                  <a:pt x="191" y="69"/>
                </a:lnTo>
                <a:lnTo>
                  <a:pt x="196" y="69"/>
                </a:lnTo>
                <a:lnTo>
                  <a:pt x="196" y="64"/>
                </a:lnTo>
                <a:lnTo>
                  <a:pt x="202" y="64"/>
                </a:lnTo>
                <a:lnTo>
                  <a:pt x="208" y="64"/>
                </a:lnTo>
                <a:lnTo>
                  <a:pt x="208" y="57"/>
                </a:lnTo>
                <a:lnTo>
                  <a:pt x="208" y="52"/>
                </a:lnTo>
                <a:lnTo>
                  <a:pt x="214" y="52"/>
                </a:lnTo>
                <a:lnTo>
                  <a:pt x="220" y="52"/>
                </a:lnTo>
                <a:lnTo>
                  <a:pt x="226" y="52"/>
                </a:lnTo>
                <a:lnTo>
                  <a:pt x="232" y="52"/>
                </a:lnTo>
                <a:lnTo>
                  <a:pt x="238" y="52"/>
                </a:lnTo>
                <a:lnTo>
                  <a:pt x="244" y="52"/>
                </a:lnTo>
                <a:lnTo>
                  <a:pt x="249" y="52"/>
                </a:lnTo>
                <a:lnTo>
                  <a:pt x="249" y="47"/>
                </a:lnTo>
                <a:lnTo>
                  <a:pt x="256" y="47"/>
                </a:lnTo>
                <a:lnTo>
                  <a:pt x="256" y="41"/>
                </a:lnTo>
                <a:lnTo>
                  <a:pt x="256" y="35"/>
                </a:lnTo>
                <a:lnTo>
                  <a:pt x="262" y="35"/>
                </a:lnTo>
                <a:lnTo>
                  <a:pt x="262" y="29"/>
                </a:lnTo>
                <a:lnTo>
                  <a:pt x="267" y="29"/>
                </a:lnTo>
                <a:lnTo>
                  <a:pt x="267" y="24"/>
                </a:lnTo>
                <a:lnTo>
                  <a:pt x="274" y="24"/>
                </a:lnTo>
                <a:lnTo>
                  <a:pt x="274" y="18"/>
                </a:lnTo>
                <a:lnTo>
                  <a:pt x="280" y="18"/>
                </a:lnTo>
                <a:lnTo>
                  <a:pt x="285" y="18"/>
                </a:lnTo>
                <a:lnTo>
                  <a:pt x="285" y="12"/>
                </a:lnTo>
                <a:lnTo>
                  <a:pt x="292" y="12"/>
                </a:lnTo>
                <a:lnTo>
                  <a:pt x="298" y="12"/>
                </a:lnTo>
                <a:lnTo>
                  <a:pt x="298" y="7"/>
                </a:lnTo>
                <a:lnTo>
                  <a:pt x="298" y="0"/>
                </a:lnTo>
                <a:lnTo>
                  <a:pt x="303" y="0"/>
                </a:lnTo>
                <a:lnTo>
                  <a:pt x="309" y="0"/>
                </a:lnTo>
                <a:lnTo>
                  <a:pt x="316" y="0"/>
                </a:lnTo>
                <a:lnTo>
                  <a:pt x="321" y="0"/>
                </a:lnTo>
                <a:lnTo>
                  <a:pt x="321" y="7"/>
                </a:lnTo>
                <a:lnTo>
                  <a:pt x="321" y="12"/>
                </a:lnTo>
                <a:lnTo>
                  <a:pt x="321" y="18"/>
                </a:lnTo>
                <a:lnTo>
                  <a:pt x="321" y="24"/>
                </a:lnTo>
                <a:lnTo>
                  <a:pt x="321" y="29"/>
                </a:lnTo>
                <a:lnTo>
                  <a:pt x="327" y="29"/>
                </a:lnTo>
                <a:lnTo>
                  <a:pt x="334" y="29"/>
                </a:lnTo>
                <a:lnTo>
                  <a:pt x="339" y="29"/>
                </a:lnTo>
                <a:lnTo>
                  <a:pt x="345" y="29"/>
                </a:lnTo>
                <a:lnTo>
                  <a:pt x="350" y="29"/>
                </a:lnTo>
                <a:lnTo>
                  <a:pt x="357" y="29"/>
                </a:lnTo>
                <a:lnTo>
                  <a:pt x="363" y="29"/>
                </a:lnTo>
                <a:lnTo>
                  <a:pt x="368" y="29"/>
                </a:lnTo>
                <a:lnTo>
                  <a:pt x="375" y="29"/>
                </a:lnTo>
                <a:lnTo>
                  <a:pt x="381" y="29"/>
                </a:lnTo>
                <a:lnTo>
                  <a:pt x="381" y="41"/>
                </a:lnTo>
                <a:lnTo>
                  <a:pt x="381" y="47"/>
                </a:lnTo>
                <a:lnTo>
                  <a:pt x="381" y="52"/>
                </a:lnTo>
                <a:lnTo>
                  <a:pt x="381" y="57"/>
                </a:lnTo>
                <a:lnTo>
                  <a:pt x="381" y="64"/>
                </a:lnTo>
                <a:lnTo>
                  <a:pt x="381" y="81"/>
                </a:lnTo>
                <a:lnTo>
                  <a:pt x="381" y="87"/>
                </a:lnTo>
                <a:lnTo>
                  <a:pt x="381" y="92"/>
                </a:lnTo>
                <a:lnTo>
                  <a:pt x="381" y="99"/>
                </a:lnTo>
                <a:lnTo>
                  <a:pt x="381" y="104"/>
                </a:lnTo>
                <a:lnTo>
                  <a:pt x="381" y="109"/>
                </a:lnTo>
                <a:lnTo>
                  <a:pt x="386" y="109"/>
                </a:lnTo>
                <a:lnTo>
                  <a:pt x="392" y="109"/>
                </a:lnTo>
                <a:lnTo>
                  <a:pt x="392" y="115"/>
                </a:lnTo>
                <a:lnTo>
                  <a:pt x="399" y="115"/>
                </a:lnTo>
                <a:lnTo>
                  <a:pt x="399" y="121"/>
                </a:lnTo>
                <a:lnTo>
                  <a:pt x="404" y="127"/>
                </a:lnTo>
                <a:lnTo>
                  <a:pt x="404" y="132"/>
                </a:lnTo>
                <a:lnTo>
                  <a:pt x="399" y="132"/>
                </a:lnTo>
                <a:lnTo>
                  <a:pt x="392" y="132"/>
                </a:lnTo>
                <a:lnTo>
                  <a:pt x="386" y="132"/>
                </a:lnTo>
                <a:lnTo>
                  <a:pt x="386" y="139"/>
                </a:lnTo>
                <a:lnTo>
                  <a:pt x="386" y="144"/>
                </a:lnTo>
                <a:lnTo>
                  <a:pt x="392" y="144"/>
                </a:lnTo>
                <a:lnTo>
                  <a:pt x="386" y="144"/>
                </a:lnTo>
                <a:lnTo>
                  <a:pt x="386" y="149"/>
                </a:lnTo>
                <a:lnTo>
                  <a:pt x="386" y="156"/>
                </a:lnTo>
                <a:lnTo>
                  <a:pt x="392" y="156"/>
                </a:lnTo>
                <a:lnTo>
                  <a:pt x="392" y="161"/>
                </a:lnTo>
                <a:lnTo>
                  <a:pt x="392" y="167"/>
                </a:lnTo>
                <a:lnTo>
                  <a:pt x="392" y="172"/>
                </a:lnTo>
                <a:lnTo>
                  <a:pt x="386" y="172"/>
                </a:lnTo>
                <a:lnTo>
                  <a:pt x="381" y="172"/>
                </a:lnTo>
                <a:lnTo>
                  <a:pt x="381" y="178"/>
                </a:lnTo>
                <a:lnTo>
                  <a:pt x="375" y="178"/>
                </a:lnTo>
                <a:lnTo>
                  <a:pt x="368" y="184"/>
                </a:lnTo>
                <a:lnTo>
                  <a:pt x="363" y="184"/>
                </a:lnTo>
                <a:lnTo>
                  <a:pt x="357" y="184"/>
                </a:lnTo>
                <a:lnTo>
                  <a:pt x="357" y="178"/>
                </a:lnTo>
                <a:lnTo>
                  <a:pt x="350" y="178"/>
                </a:lnTo>
                <a:lnTo>
                  <a:pt x="350" y="184"/>
                </a:lnTo>
                <a:lnTo>
                  <a:pt x="350" y="189"/>
                </a:lnTo>
                <a:lnTo>
                  <a:pt x="357" y="189"/>
                </a:lnTo>
                <a:lnTo>
                  <a:pt x="350" y="196"/>
                </a:lnTo>
                <a:lnTo>
                  <a:pt x="350" y="201"/>
                </a:lnTo>
                <a:lnTo>
                  <a:pt x="345" y="201"/>
                </a:lnTo>
                <a:lnTo>
                  <a:pt x="345" y="207"/>
                </a:lnTo>
                <a:lnTo>
                  <a:pt x="345" y="201"/>
                </a:lnTo>
                <a:lnTo>
                  <a:pt x="339" y="201"/>
                </a:lnTo>
                <a:lnTo>
                  <a:pt x="334" y="201"/>
                </a:lnTo>
                <a:lnTo>
                  <a:pt x="334" y="207"/>
                </a:lnTo>
                <a:lnTo>
                  <a:pt x="334" y="213"/>
                </a:lnTo>
                <a:lnTo>
                  <a:pt x="327" y="213"/>
                </a:lnTo>
                <a:lnTo>
                  <a:pt x="327" y="218"/>
                </a:lnTo>
                <a:lnTo>
                  <a:pt x="334" y="218"/>
                </a:lnTo>
                <a:lnTo>
                  <a:pt x="334" y="224"/>
                </a:lnTo>
                <a:lnTo>
                  <a:pt x="334" y="229"/>
                </a:lnTo>
                <a:lnTo>
                  <a:pt x="334" y="236"/>
                </a:lnTo>
                <a:lnTo>
                  <a:pt x="327" y="236"/>
                </a:lnTo>
                <a:lnTo>
                  <a:pt x="321" y="236"/>
                </a:lnTo>
                <a:lnTo>
                  <a:pt x="321" y="229"/>
                </a:lnTo>
                <a:lnTo>
                  <a:pt x="316" y="229"/>
                </a:lnTo>
                <a:lnTo>
                  <a:pt x="316" y="236"/>
                </a:lnTo>
                <a:lnTo>
                  <a:pt x="309" y="236"/>
                </a:lnTo>
                <a:lnTo>
                  <a:pt x="309" y="241"/>
                </a:lnTo>
                <a:lnTo>
                  <a:pt x="309" y="247"/>
                </a:lnTo>
                <a:lnTo>
                  <a:pt x="309" y="253"/>
                </a:lnTo>
                <a:lnTo>
                  <a:pt x="316" y="253"/>
                </a:lnTo>
                <a:lnTo>
                  <a:pt x="316" y="258"/>
                </a:lnTo>
                <a:lnTo>
                  <a:pt x="321" y="258"/>
                </a:lnTo>
                <a:lnTo>
                  <a:pt x="321" y="264"/>
                </a:lnTo>
                <a:lnTo>
                  <a:pt x="321" y="270"/>
                </a:lnTo>
                <a:lnTo>
                  <a:pt x="327" y="270"/>
                </a:lnTo>
                <a:lnTo>
                  <a:pt x="327" y="276"/>
                </a:lnTo>
                <a:lnTo>
                  <a:pt x="334" y="276"/>
                </a:lnTo>
                <a:lnTo>
                  <a:pt x="334" y="281"/>
                </a:lnTo>
                <a:lnTo>
                  <a:pt x="334" y="286"/>
                </a:lnTo>
                <a:lnTo>
                  <a:pt x="327" y="286"/>
                </a:lnTo>
                <a:lnTo>
                  <a:pt x="321" y="286"/>
                </a:lnTo>
                <a:lnTo>
                  <a:pt x="321" y="293"/>
                </a:lnTo>
                <a:lnTo>
                  <a:pt x="316" y="293"/>
                </a:lnTo>
                <a:lnTo>
                  <a:pt x="316" y="298"/>
                </a:lnTo>
                <a:lnTo>
                  <a:pt x="309" y="298"/>
                </a:lnTo>
                <a:lnTo>
                  <a:pt x="309" y="304"/>
                </a:lnTo>
                <a:lnTo>
                  <a:pt x="303" y="304"/>
                </a:lnTo>
                <a:lnTo>
                  <a:pt x="303" y="310"/>
                </a:lnTo>
                <a:lnTo>
                  <a:pt x="303" y="316"/>
                </a:lnTo>
                <a:lnTo>
                  <a:pt x="303" y="321"/>
                </a:lnTo>
                <a:lnTo>
                  <a:pt x="303" y="328"/>
                </a:lnTo>
                <a:lnTo>
                  <a:pt x="298" y="328"/>
                </a:lnTo>
                <a:lnTo>
                  <a:pt x="298" y="333"/>
                </a:lnTo>
                <a:lnTo>
                  <a:pt x="298" y="338"/>
                </a:lnTo>
                <a:lnTo>
                  <a:pt x="298" y="344"/>
                </a:lnTo>
                <a:lnTo>
                  <a:pt x="298" y="350"/>
                </a:lnTo>
                <a:lnTo>
                  <a:pt x="292" y="350"/>
                </a:lnTo>
                <a:lnTo>
                  <a:pt x="285" y="350"/>
                </a:lnTo>
                <a:lnTo>
                  <a:pt x="280" y="350"/>
                </a:lnTo>
                <a:lnTo>
                  <a:pt x="280" y="356"/>
                </a:lnTo>
                <a:lnTo>
                  <a:pt x="274" y="356"/>
                </a:lnTo>
                <a:lnTo>
                  <a:pt x="274" y="350"/>
                </a:lnTo>
                <a:lnTo>
                  <a:pt x="267" y="350"/>
                </a:lnTo>
                <a:lnTo>
                  <a:pt x="267" y="344"/>
                </a:lnTo>
                <a:lnTo>
                  <a:pt x="262" y="344"/>
                </a:lnTo>
                <a:lnTo>
                  <a:pt x="262" y="338"/>
                </a:lnTo>
                <a:lnTo>
                  <a:pt x="256" y="338"/>
                </a:lnTo>
                <a:lnTo>
                  <a:pt x="249" y="333"/>
                </a:lnTo>
                <a:lnTo>
                  <a:pt x="249" y="328"/>
                </a:lnTo>
                <a:lnTo>
                  <a:pt x="244" y="328"/>
                </a:lnTo>
                <a:lnTo>
                  <a:pt x="244" y="333"/>
                </a:lnTo>
                <a:lnTo>
                  <a:pt x="238" y="328"/>
                </a:lnTo>
                <a:lnTo>
                  <a:pt x="244" y="328"/>
                </a:lnTo>
                <a:lnTo>
                  <a:pt x="244" y="321"/>
                </a:lnTo>
                <a:lnTo>
                  <a:pt x="238" y="321"/>
                </a:lnTo>
                <a:lnTo>
                  <a:pt x="232" y="321"/>
                </a:lnTo>
                <a:lnTo>
                  <a:pt x="226" y="321"/>
                </a:lnTo>
                <a:lnTo>
                  <a:pt x="220" y="321"/>
                </a:lnTo>
                <a:lnTo>
                  <a:pt x="214" y="321"/>
                </a:lnTo>
                <a:lnTo>
                  <a:pt x="208" y="321"/>
                </a:lnTo>
                <a:lnTo>
                  <a:pt x="202" y="321"/>
                </a:lnTo>
                <a:lnTo>
                  <a:pt x="196" y="321"/>
                </a:lnTo>
                <a:lnTo>
                  <a:pt x="191" y="321"/>
                </a:lnTo>
                <a:lnTo>
                  <a:pt x="184" y="321"/>
                </a:lnTo>
                <a:lnTo>
                  <a:pt x="179" y="321"/>
                </a:lnTo>
                <a:lnTo>
                  <a:pt x="173" y="321"/>
                </a:lnTo>
                <a:lnTo>
                  <a:pt x="166" y="321"/>
                </a:lnTo>
                <a:lnTo>
                  <a:pt x="161" y="321"/>
                </a:lnTo>
                <a:lnTo>
                  <a:pt x="155" y="321"/>
                </a:lnTo>
                <a:lnTo>
                  <a:pt x="149" y="321"/>
                </a:lnTo>
                <a:lnTo>
                  <a:pt x="143" y="321"/>
                </a:lnTo>
                <a:lnTo>
                  <a:pt x="137" y="321"/>
                </a:lnTo>
                <a:lnTo>
                  <a:pt x="131" y="321"/>
                </a:lnTo>
                <a:lnTo>
                  <a:pt x="125" y="321"/>
                </a:lnTo>
                <a:lnTo>
                  <a:pt x="119" y="321"/>
                </a:lnTo>
                <a:lnTo>
                  <a:pt x="113" y="321"/>
                </a:lnTo>
                <a:lnTo>
                  <a:pt x="108" y="321"/>
                </a:lnTo>
                <a:lnTo>
                  <a:pt x="101" y="316"/>
                </a:lnTo>
                <a:lnTo>
                  <a:pt x="95" y="316"/>
                </a:lnTo>
                <a:lnTo>
                  <a:pt x="90" y="316"/>
                </a:lnTo>
                <a:lnTo>
                  <a:pt x="83" y="316"/>
                </a:lnTo>
                <a:lnTo>
                  <a:pt x="83" y="321"/>
                </a:lnTo>
                <a:lnTo>
                  <a:pt x="83" y="333"/>
                </a:lnTo>
                <a:lnTo>
                  <a:pt x="77" y="333"/>
                </a:lnTo>
                <a:lnTo>
                  <a:pt x="77" y="328"/>
                </a:lnTo>
                <a:lnTo>
                  <a:pt x="72" y="328"/>
                </a:lnTo>
                <a:lnTo>
                  <a:pt x="66" y="328"/>
                </a:lnTo>
                <a:lnTo>
                  <a:pt x="59" y="328"/>
                </a:lnTo>
                <a:lnTo>
                  <a:pt x="59" y="321"/>
                </a:lnTo>
                <a:lnTo>
                  <a:pt x="54" y="321"/>
                </a:lnTo>
                <a:lnTo>
                  <a:pt x="54" y="316"/>
                </a:lnTo>
                <a:lnTo>
                  <a:pt x="48" y="316"/>
                </a:lnTo>
                <a:lnTo>
                  <a:pt x="41" y="316"/>
                </a:lnTo>
                <a:lnTo>
                  <a:pt x="41" y="310"/>
                </a:lnTo>
                <a:lnTo>
                  <a:pt x="41" y="304"/>
                </a:lnTo>
                <a:lnTo>
                  <a:pt x="41" y="298"/>
                </a:lnTo>
                <a:lnTo>
                  <a:pt x="36" y="298"/>
                </a:lnTo>
                <a:lnTo>
                  <a:pt x="36" y="293"/>
                </a:lnTo>
                <a:lnTo>
                  <a:pt x="36" y="286"/>
                </a:lnTo>
                <a:lnTo>
                  <a:pt x="36" y="281"/>
                </a:lnTo>
                <a:lnTo>
                  <a:pt x="36" y="276"/>
                </a:lnTo>
                <a:lnTo>
                  <a:pt x="36" y="270"/>
                </a:lnTo>
                <a:lnTo>
                  <a:pt x="36" y="264"/>
                </a:lnTo>
                <a:lnTo>
                  <a:pt x="36" y="258"/>
                </a:lnTo>
                <a:lnTo>
                  <a:pt x="30" y="258"/>
                </a:lnTo>
                <a:lnTo>
                  <a:pt x="25" y="258"/>
                </a:lnTo>
                <a:lnTo>
                  <a:pt x="18" y="258"/>
                </a:lnTo>
                <a:lnTo>
                  <a:pt x="12" y="258"/>
                </a:lnTo>
                <a:lnTo>
                  <a:pt x="12" y="253"/>
                </a:lnTo>
                <a:lnTo>
                  <a:pt x="7" y="253"/>
                </a:lnTo>
                <a:lnTo>
                  <a:pt x="0" y="253"/>
                </a:lnTo>
                <a:lnTo>
                  <a:pt x="0" y="247"/>
                </a:lnTo>
                <a:lnTo>
                  <a:pt x="0" y="241"/>
                </a:lnTo>
                <a:lnTo>
                  <a:pt x="0" y="236"/>
                </a:lnTo>
                <a:lnTo>
                  <a:pt x="0" y="229"/>
                </a:lnTo>
                <a:lnTo>
                  <a:pt x="0" y="224"/>
                </a:lnTo>
                <a:lnTo>
                  <a:pt x="0" y="218"/>
                </a:lnTo>
                <a:lnTo>
                  <a:pt x="0" y="213"/>
                </a:lnTo>
                <a:lnTo>
                  <a:pt x="0" y="207"/>
                </a:lnTo>
                <a:lnTo>
                  <a:pt x="0" y="201"/>
                </a:lnTo>
                <a:lnTo>
                  <a:pt x="7" y="201"/>
                </a:lnTo>
                <a:lnTo>
                  <a:pt x="12" y="201"/>
                </a:lnTo>
                <a:lnTo>
                  <a:pt x="18" y="201"/>
                </a:lnTo>
                <a:lnTo>
                  <a:pt x="25" y="201"/>
                </a:lnTo>
                <a:lnTo>
                  <a:pt x="25" y="196"/>
                </a:lnTo>
                <a:lnTo>
                  <a:pt x="30" y="196"/>
                </a:lnTo>
                <a:lnTo>
                  <a:pt x="30" y="189"/>
                </a:lnTo>
                <a:lnTo>
                  <a:pt x="36" y="189"/>
                </a:lnTo>
                <a:lnTo>
                  <a:pt x="36" y="184"/>
                </a:lnTo>
                <a:lnTo>
                  <a:pt x="41" y="184"/>
                </a:lnTo>
                <a:lnTo>
                  <a:pt x="48" y="184"/>
                </a:lnTo>
                <a:lnTo>
                  <a:pt x="54" y="184"/>
                </a:lnTo>
                <a:lnTo>
                  <a:pt x="54" y="178"/>
                </a:lnTo>
                <a:lnTo>
                  <a:pt x="59" y="178"/>
                </a:lnTo>
                <a:lnTo>
                  <a:pt x="59" y="172"/>
                </a:lnTo>
                <a:lnTo>
                  <a:pt x="59" y="167"/>
                </a:lnTo>
                <a:lnTo>
                  <a:pt x="66" y="167"/>
                </a:lnTo>
                <a:lnTo>
                  <a:pt x="66" y="161"/>
                </a:lnTo>
                <a:lnTo>
                  <a:pt x="72" y="161"/>
                </a:lnTo>
                <a:lnTo>
                  <a:pt x="72" y="156"/>
                </a:lnTo>
                <a:lnTo>
                  <a:pt x="77" y="156"/>
                </a:lnTo>
                <a:lnTo>
                  <a:pt x="77" y="149"/>
                </a:lnTo>
                <a:lnTo>
                  <a:pt x="83" y="149"/>
                </a:lnTo>
                <a:lnTo>
                  <a:pt x="83" y="144"/>
                </a:lnTo>
                <a:lnTo>
                  <a:pt x="90" y="144"/>
                </a:lnTo>
                <a:lnTo>
                  <a:pt x="95" y="144"/>
                </a:lnTo>
                <a:lnTo>
                  <a:pt x="101" y="144"/>
                </a:lnTo>
                <a:lnTo>
                  <a:pt x="108" y="144"/>
                </a:lnTo>
                <a:lnTo>
                  <a:pt x="113" y="144"/>
                </a:lnTo>
                <a:lnTo>
                  <a:pt x="113" y="139"/>
                </a:lnTo>
                <a:lnTo>
                  <a:pt x="113" y="132"/>
                </a:lnTo>
                <a:lnTo>
                  <a:pt x="113" y="127"/>
                </a:lnTo>
                <a:lnTo>
                  <a:pt x="113" y="121"/>
                </a:lnTo>
                <a:lnTo>
                  <a:pt x="119" y="121"/>
                </a:lnTo>
                <a:lnTo>
                  <a:pt x="125" y="121"/>
                </a:lnTo>
                <a:lnTo>
                  <a:pt x="131" y="121"/>
                </a:lnTo>
                <a:lnTo>
                  <a:pt x="137" y="121"/>
                </a:lnTo>
                <a:lnTo>
                  <a:pt x="143" y="121"/>
                </a:lnTo>
                <a:lnTo>
                  <a:pt x="143" y="115"/>
                </a:lnTo>
                <a:lnTo>
                  <a:pt x="143" y="109"/>
                </a:lnTo>
                <a:lnTo>
                  <a:pt x="143" y="104"/>
                </a:lnTo>
                <a:lnTo>
                  <a:pt x="149" y="104"/>
                </a:lnTo>
                <a:lnTo>
                  <a:pt x="155" y="104"/>
                </a:lnTo>
                <a:lnTo>
                  <a:pt x="155" y="99"/>
                </a:lnTo>
                <a:lnTo>
                  <a:pt x="161" y="99"/>
                </a:lnTo>
                <a:lnTo>
                  <a:pt x="161" y="92"/>
                </a:lnTo>
                <a:lnTo>
                  <a:pt x="161" y="87"/>
                </a:lnTo>
                <a:lnTo>
                  <a:pt x="166" y="87"/>
                </a:lnTo>
                <a:lnTo>
                  <a:pt x="173" y="87"/>
                </a:lnTo>
                <a:lnTo>
                  <a:pt x="179" y="87"/>
                </a:lnTo>
                <a:lnTo>
                  <a:pt x="179" y="81"/>
                </a:lnTo>
              </a:path>
            </a:pathLst>
          </a:custGeom>
          <a:noFill/>
          <a:ln w="6350"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74" name="Freeform 51">
            <a:extLst>
              <a:ext uri="{FF2B5EF4-FFF2-40B4-BE49-F238E27FC236}">
                <a16:creationId xmlns:a16="http://schemas.microsoft.com/office/drawing/2014/main" id="{F8E63B36-EAD9-4EB2-A6D9-91A4BD0C32C1}"/>
              </a:ext>
            </a:extLst>
          </p:cNvPr>
          <p:cNvSpPr>
            <a:spLocks/>
          </p:cNvSpPr>
          <p:nvPr/>
        </p:nvSpPr>
        <p:spPr bwMode="auto">
          <a:xfrm>
            <a:off x="6030913" y="2549525"/>
            <a:ext cx="520700" cy="328613"/>
          </a:xfrm>
          <a:custGeom>
            <a:avLst/>
            <a:gdLst>
              <a:gd name="T0" fmla="*/ 214 w 328"/>
              <a:gd name="T1" fmla="*/ 17 h 207"/>
              <a:gd name="T2" fmla="*/ 226 w 328"/>
              <a:gd name="T3" fmla="*/ 28 h 207"/>
              <a:gd name="T4" fmla="*/ 250 w 328"/>
              <a:gd name="T5" fmla="*/ 40 h 207"/>
              <a:gd name="T6" fmla="*/ 250 w 328"/>
              <a:gd name="T7" fmla="*/ 52 h 207"/>
              <a:gd name="T8" fmla="*/ 268 w 328"/>
              <a:gd name="T9" fmla="*/ 52 h 207"/>
              <a:gd name="T10" fmla="*/ 292 w 328"/>
              <a:gd name="T11" fmla="*/ 52 h 207"/>
              <a:gd name="T12" fmla="*/ 315 w 328"/>
              <a:gd name="T13" fmla="*/ 52 h 207"/>
              <a:gd name="T14" fmla="*/ 322 w 328"/>
              <a:gd name="T15" fmla="*/ 68 h 207"/>
              <a:gd name="T16" fmla="*/ 328 w 328"/>
              <a:gd name="T17" fmla="*/ 85 h 207"/>
              <a:gd name="T18" fmla="*/ 328 w 328"/>
              <a:gd name="T19" fmla="*/ 109 h 207"/>
              <a:gd name="T20" fmla="*/ 322 w 328"/>
              <a:gd name="T21" fmla="*/ 125 h 207"/>
              <a:gd name="T22" fmla="*/ 315 w 328"/>
              <a:gd name="T23" fmla="*/ 143 h 207"/>
              <a:gd name="T24" fmla="*/ 310 w 328"/>
              <a:gd name="T25" fmla="*/ 160 h 207"/>
              <a:gd name="T26" fmla="*/ 297 w 328"/>
              <a:gd name="T27" fmla="*/ 177 h 207"/>
              <a:gd name="T28" fmla="*/ 274 w 328"/>
              <a:gd name="T29" fmla="*/ 183 h 207"/>
              <a:gd name="T30" fmla="*/ 256 w 328"/>
              <a:gd name="T31" fmla="*/ 183 h 207"/>
              <a:gd name="T32" fmla="*/ 250 w 328"/>
              <a:gd name="T33" fmla="*/ 160 h 207"/>
              <a:gd name="T34" fmla="*/ 232 w 328"/>
              <a:gd name="T35" fmla="*/ 155 h 207"/>
              <a:gd name="T36" fmla="*/ 226 w 328"/>
              <a:gd name="T37" fmla="*/ 149 h 207"/>
              <a:gd name="T38" fmla="*/ 214 w 328"/>
              <a:gd name="T39" fmla="*/ 160 h 207"/>
              <a:gd name="T40" fmla="*/ 203 w 328"/>
              <a:gd name="T41" fmla="*/ 160 h 207"/>
              <a:gd name="T42" fmla="*/ 190 w 328"/>
              <a:gd name="T43" fmla="*/ 160 h 207"/>
              <a:gd name="T44" fmla="*/ 179 w 328"/>
              <a:gd name="T45" fmla="*/ 172 h 207"/>
              <a:gd name="T46" fmla="*/ 161 w 328"/>
              <a:gd name="T47" fmla="*/ 167 h 207"/>
              <a:gd name="T48" fmla="*/ 154 w 328"/>
              <a:gd name="T49" fmla="*/ 183 h 207"/>
              <a:gd name="T50" fmla="*/ 149 w 328"/>
              <a:gd name="T51" fmla="*/ 189 h 207"/>
              <a:gd name="T52" fmla="*/ 138 w 328"/>
              <a:gd name="T53" fmla="*/ 189 h 207"/>
              <a:gd name="T54" fmla="*/ 120 w 328"/>
              <a:gd name="T55" fmla="*/ 195 h 207"/>
              <a:gd name="T56" fmla="*/ 102 w 328"/>
              <a:gd name="T57" fmla="*/ 207 h 207"/>
              <a:gd name="T58" fmla="*/ 89 w 328"/>
              <a:gd name="T59" fmla="*/ 195 h 207"/>
              <a:gd name="T60" fmla="*/ 78 w 328"/>
              <a:gd name="T61" fmla="*/ 200 h 207"/>
              <a:gd name="T62" fmla="*/ 66 w 328"/>
              <a:gd name="T63" fmla="*/ 189 h 207"/>
              <a:gd name="T64" fmla="*/ 60 w 328"/>
              <a:gd name="T65" fmla="*/ 183 h 207"/>
              <a:gd name="T66" fmla="*/ 48 w 328"/>
              <a:gd name="T67" fmla="*/ 183 h 207"/>
              <a:gd name="T68" fmla="*/ 48 w 328"/>
              <a:gd name="T69" fmla="*/ 183 h 207"/>
              <a:gd name="T70" fmla="*/ 36 w 328"/>
              <a:gd name="T71" fmla="*/ 183 h 207"/>
              <a:gd name="T72" fmla="*/ 36 w 328"/>
              <a:gd name="T73" fmla="*/ 172 h 207"/>
              <a:gd name="T74" fmla="*/ 30 w 328"/>
              <a:gd name="T75" fmla="*/ 172 h 207"/>
              <a:gd name="T76" fmla="*/ 42 w 328"/>
              <a:gd name="T77" fmla="*/ 160 h 207"/>
              <a:gd name="T78" fmla="*/ 30 w 328"/>
              <a:gd name="T79" fmla="*/ 149 h 207"/>
              <a:gd name="T80" fmla="*/ 24 w 328"/>
              <a:gd name="T81" fmla="*/ 143 h 207"/>
              <a:gd name="T82" fmla="*/ 13 w 328"/>
              <a:gd name="T83" fmla="*/ 143 h 207"/>
              <a:gd name="T84" fmla="*/ 0 w 328"/>
              <a:gd name="T85" fmla="*/ 143 h 207"/>
              <a:gd name="T86" fmla="*/ 6 w 328"/>
              <a:gd name="T87" fmla="*/ 137 h 207"/>
              <a:gd name="T88" fmla="*/ 18 w 328"/>
              <a:gd name="T89" fmla="*/ 125 h 207"/>
              <a:gd name="T90" fmla="*/ 13 w 328"/>
              <a:gd name="T91" fmla="*/ 109 h 207"/>
              <a:gd name="T92" fmla="*/ 24 w 328"/>
              <a:gd name="T93" fmla="*/ 97 h 207"/>
              <a:gd name="T94" fmla="*/ 24 w 328"/>
              <a:gd name="T95" fmla="*/ 68 h 207"/>
              <a:gd name="T96" fmla="*/ 30 w 328"/>
              <a:gd name="T97" fmla="*/ 52 h 207"/>
              <a:gd name="T98" fmla="*/ 42 w 328"/>
              <a:gd name="T99" fmla="*/ 40 h 207"/>
              <a:gd name="T100" fmla="*/ 60 w 328"/>
              <a:gd name="T101" fmla="*/ 34 h 207"/>
              <a:gd name="T102" fmla="*/ 71 w 328"/>
              <a:gd name="T103" fmla="*/ 22 h 207"/>
              <a:gd name="T104" fmla="*/ 89 w 328"/>
              <a:gd name="T105" fmla="*/ 17 h 207"/>
              <a:gd name="T106" fmla="*/ 107 w 328"/>
              <a:gd name="T107" fmla="*/ 0 h 207"/>
              <a:gd name="T108" fmla="*/ 131 w 328"/>
              <a:gd name="T109" fmla="*/ 0 h 207"/>
              <a:gd name="T110" fmla="*/ 154 w 328"/>
              <a:gd name="T111" fmla="*/ 0 h 207"/>
              <a:gd name="T112" fmla="*/ 179 w 328"/>
              <a:gd name="T113" fmla="*/ 0 h 207"/>
              <a:gd name="T114" fmla="*/ 196 w 328"/>
              <a:gd name="T115" fmla="*/ 5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8" h="207">
                <a:moveTo>
                  <a:pt x="203" y="10"/>
                </a:moveTo>
                <a:lnTo>
                  <a:pt x="208" y="10"/>
                </a:lnTo>
                <a:lnTo>
                  <a:pt x="208" y="17"/>
                </a:lnTo>
                <a:lnTo>
                  <a:pt x="214" y="17"/>
                </a:lnTo>
                <a:lnTo>
                  <a:pt x="214" y="22"/>
                </a:lnTo>
                <a:lnTo>
                  <a:pt x="221" y="22"/>
                </a:lnTo>
                <a:lnTo>
                  <a:pt x="226" y="22"/>
                </a:lnTo>
                <a:lnTo>
                  <a:pt x="226" y="28"/>
                </a:lnTo>
                <a:lnTo>
                  <a:pt x="232" y="28"/>
                </a:lnTo>
                <a:lnTo>
                  <a:pt x="232" y="34"/>
                </a:lnTo>
                <a:lnTo>
                  <a:pt x="238" y="34"/>
                </a:lnTo>
                <a:lnTo>
                  <a:pt x="250" y="40"/>
                </a:lnTo>
                <a:lnTo>
                  <a:pt x="250" y="45"/>
                </a:lnTo>
                <a:lnTo>
                  <a:pt x="256" y="45"/>
                </a:lnTo>
                <a:lnTo>
                  <a:pt x="250" y="45"/>
                </a:lnTo>
                <a:lnTo>
                  <a:pt x="250" y="52"/>
                </a:lnTo>
                <a:lnTo>
                  <a:pt x="256" y="52"/>
                </a:lnTo>
                <a:lnTo>
                  <a:pt x="256" y="45"/>
                </a:lnTo>
                <a:lnTo>
                  <a:pt x="262" y="52"/>
                </a:lnTo>
                <a:lnTo>
                  <a:pt x="268" y="52"/>
                </a:lnTo>
                <a:lnTo>
                  <a:pt x="274" y="52"/>
                </a:lnTo>
                <a:lnTo>
                  <a:pt x="279" y="52"/>
                </a:lnTo>
                <a:lnTo>
                  <a:pt x="286" y="52"/>
                </a:lnTo>
                <a:lnTo>
                  <a:pt x="292" y="52"/>
                </a:lnTo>
                <a:lnTo>
                  <a:pt x="297" y="52"/>
                </a:lnTo>
                <a:lnTo>
                  <a:pt x="304" y="52"/>
                </a:lnTo>
                <a:lnTo>
                  <a:pt x="310" y="52"/>
                </a:lnTo>
                <a:lnTo>
                  <a:pt x="315" y="52"/>
                </a:lnTo>
                <a:lnTo>
                  <a:pt x="315" y="57"/>
                </a:lnTo>
                <a:lnTo>
                  <a:pt x="315" y="63"/>
                </a:lnTo>
                <a:lnTo>
                  <a:pt x="315" y="68"/>
                </a:lnTo>
                <a:lnTo>
                  <a:pt x="322" y="68"/>
                </a:lnTo>
                <a:lnTo>
                  <a:pt x="322" y="74"/>
                </a:lnTo>
                <a:lnTo>
                  <a:pt x="322" y="80"/>
                </a:lnTo>
                <a:lnTo>
                  <a:pt x="328" y="80"/>
                </a:lnTo>
                <a:lnTo>
                  <a:pt x="328" y="85"/>
                </a:lnTo>
                <a:lnTo>
                  <a:pt x="328" y="92"/>
                </a:lnTo>
                <a:lnTo>
                  <a:pt x="328" y="97"/>
                </a:lnTo>
                <a:lnTo>
                  <a:pt x="328" y="103"/>
                </a:lnTo>
                <a:lnTo>
                  <a:pt x="328" y="109"/>
                </a:lnTo>
                <a:lnTo>
                  <a:pt x="328" y="115"/>
                </a:lnTo>
                <a:lnTo>
                  <a:pt x="328" y="120"/>
                </a:lnTo>
                <a:lnTo>
                  <a:pt x="328" y="125"/>
                </a:lnTo>
                <a:lnTo>
                  <a:pt x="322" y="125"/>
                </a:lnTo>
                <a:lnTo>
                  <a:pt x="322" y="132"/>
                </a:lnTo>
                <a:lnTo>
                  <a:pt x="322" y="137"/>
                </a:lnTo>
                <a:lnTo>
                  <a:pt x="315" y="137"/>
                </a:lnTo>
                <a:lnTo>
                  <a:pt x="315" y="143"/>
                </a:lnTo>
                <a:lnTo>
                  <a:pt x="315" y="149"/>
                </a:lnTo>
                <a:lnTo>
                  <a:pt x="310" y="149"/>
                </a:lnTo>
                <a:lnTo>
                  <a:pt x="310" y="155"/>
                </a:lnTo>
                <a:lnTo>
                  <a:pt x="310" y="160"/>
                </a:lnTo>
                <a:lnTo>
                  <a:pt x="310" y="167"/>
                </a:lnTo>
                <a:lnTo>
                  <a:pt x="310" y="172"/>
                </a:lnTo>
                <a:lnTo>
                  <a:pt x="304" y="177"/>
                </a:lnTo>
                <a:lnTo>
                  <a:pt x="297" y="177"/>
                </a:lnTo>
                <a:lnTo>
                  <a:pt x="292" y="183"/>
                </a:lnTo>
                <a:lnTo>
                  <a:pt x="286" y="183"/>
                </a:lnTo>
                <a:lnTo>
                  <a:pt x="279" y="183"/>
                </a:lnTo>
                <a:lnTo>
                  <a:pt x="274" y="183"/>
                </a:lnTo>
                <a:lnTo>
                  <a:pt x="268" y="189"/>
                </a:lnTo>
                <a:lnTo>
                  <a:pt x="262" y="189"/>
                </a:lnTo>
                <a:lnTo>
                  <a:pt x="256" y="189"/>
                </a:lnTo>
                <a:lnTo>
                  <a:pt x="256" y="183"/>
                </a:lnTo>
                <a:lnTo>
                  <a:pt x="256" y="177"/>
                </a:lnTo>
                <a:lnTo>
                  <a:pt x="256" y="172"/>
                </a:lnTo>
                <a:lnTo>
                  <a:pt x="250" y="167"/>
                </a:lnTo>
                <a:lnTo>
                  <a:pt x="250" y="160"/>
                </a:lnTo>
                <a:lnTo>
                  <a:pt x="244" y="160"/>
                </a:lnTo>
                <a:lnTo>
                  <a:pt x="244" y="155"/>
                </a:lnTo>
                <a:lnTo>
                  <a:pt x="238" y="155"/>
                </a:lnTo>
                <a:lnTo>
                  <a:pt x="232" y="155"/>
                </a:lnTo>
                <a:lnTo>
                  <a:pt x="226" y="155"/>
                </a:lnTo>
                <a:lnTo>
                  <a:pt x="232" y="155"/>
                </a:lnTo>
                <a:lnTo>
                  <a:pt x="232" y="149"/>
                </a:lnTo>
                <a:lnTo>
                  <a:pt x="226" y="149"/>
                </a:lnTo>
                <a:lnTo>
                  <a:pt x="221" y="149"/>
                </a:lnTo>
                <a:lnTo>
                  <a:pt x="221" y="155"/>
                </a:lnTo>
                <a:lnTo>
                  <a:pt x="221" y="160"/>
                </a:lnTo>
                <a:lnTo>
                  <a:pt x="214" y="160"/>
                </a:lnTo>
                <a:lnTo>
                  <a:pt x="214" y="155"/>
                </a:lnTo>
                <a:lnTo>
                  <a:pt x="214" y="160"/>
                </a:lnTo>
                <a:lnTo>
                  <a:pt x="208" y="160"/>
                </a:lnTo>
                <a:lnTo>
                  <a:pt x="203" y="160"/>
                </a:lnTo>
                <a:lnTo>
                  <a:pt x="203" y="155"/>
                </a:lnTo>
                <a:lnTo>
                  <a:pt x="196" y="155"/>
                </a:lnTo>
                <a:lnTo>
                  <a:pt x="196" y="160"/>
                </a:lnTo>
                <a:lnTo>
                  <a:pt x="190" y="160"/>
                </a:lnTo>
                <a:lnTo>
                  <a:pt x="185" y="160"/>
                </a:lnTo>
                <a:lnTo>
                  <a:pt x="185" y="167"/>
                </a:lnTo>
                <a:lnTo>
                  <a:pt x="179" y="167"/>
                </a:lnTo>
                <a:lnTo>
                  <a:pt x="179" y="172"/>
                </a:lnTo>
                <a:lnTo>
                  <a:pt x="172" y="172"/>
                </a:lnTo>
                <a:lnTo>
                  <a:pt x="167" y="172"/>
                </a:lnTo>
                <a:lnTo>
                  <a:pt x="161" y="172"/>
                </a:lnTo>
                <a:lnTo>
                  <a:pt x="161" y="167"/>
                </a:lnTo>
                <a:lnTo>
                  <a:pt x="161" y="172"/>
                </a:lnTo>
                <a:lnTo>
                  <a:pt x="154" y="172"/>
                </a:lnTo>
                <a:lnTo>
                  <a:pt x="154" y="177"/>
                </a:lnTo>
                <a:lnTo>
                  <a:pt x="154" y="183"/>
                </a:lnTo>
                <a:lnTo>
                  <a:pt x="149" y="183"/>
                </a:lnTo>
                <a:lnTo>
                  <a:pt x="149" y="189"/>
                </a:lnTo>
                <a:lnTo>
                  <a:pt x="143" y="189"/>
                </a:lnTo>
                <a:lnTo>
                  <a:pt x="149" y="189"/>
                </a:lnTo>
                <a:lnTo>
                  <a:pt x="143" y="189"/>
                </a:lnTo>
                <a:lnTo>
                  <a:pt x="143" y="183"/>
                </a:lnTo>
                <a:lnTo>
                  <a:pt x="143" y="189"/>
                </a:lnTo>
                <a:lnTo>
                  <a:pt x="138" y="189"/>
                </a:lnTo>
                <a:lnTo>
                  <a:pt x="131" y="189"/>
                </a:lnTo>
                <a:lnTo>
                  <a:pt x="125" y="189"/>
                </a:lnTo>
                <a:lnTo>
                  <a:pt x="125" y="195"/>
                </a:lnTo>
                <a:lnTo>
                  <a:pt x="120" y="195"/>
                </a:lnTo>
                <a:lnTo>
                  <a:pt x="113" y="195"/>
                </a:lnTo>
                <a:lnTo>
                  <a:pt x="107" y="195"/>
                </a:lnTo>
                <a:lnTo>
                  <a:pt x="102" y="200"/>
                </a:lnTo>
                <a:lnTo>
                  <a:pt x="102" y="207"/>
                </a:lnTo>
                <a:lnTo>
                  <a:pt x="96" y="207"/>
                </a:lnTo>
                <a:lnTo>
                  <a:pt x="96" y="200"/>
                </a:lnTo>
                <a:lnTo>
                  <a:pt x="89" y="200"/>
                </a:lnTo>
                <a:lnTo>
                  <a:pt x="89" y="195"/>
                </a:lnTo>
                <a:lnTo>
                  <a:pt x="84" y="200"/>
                </a:lnTo>
                <a:lnTo>
                  <a:pt x="84" y="195"/>
                </a:lnTo>
                <a:lnTo>
                  <a:pt x="78" y="195"/>
                </a:lnTo>
                <a:lnTo>
                  <a:pt x="78" y="200"/>
                </a:lnTo>
                <a:lnTo>
                  <a:pt x="71" y="200"/>
                </a:lnTo>
                <a:lnTo>
                  <a:pt x="71" y="195"/>
                </a:lnTo>
                <a:lnTo>
                  <a:pt x="66" y="195"/>
                </a:lnTo>
                <a:lnTo>
                  <a:pt x="66" y="189"/>
                </a:lnTo>
                <a:lnTo>
                  <a:pt x="66" y="183"/>
                </a:lnTo>
                <a:lnTo>
                  <a:pt x="60" y="183"/>
                </a:lnTo>
                <a:lnTo>
                  <a:pt x="60" y="189"/>
                </a:lnTo>
                <a:lnTo>
                  <a:pt x="60" y="183"/>
                </a:lnTo>
                <a:lnTo>
                  <a:pt x="54" y="183"/>
                </a:lnTo>
                <a:lnTo>
                  <a:pt x="54" y="177"/>
                </a:lnTo>
                <a:lnTo>
                  <a:pt x="48" y="177"/>
                </a:lnTo>
                <a:lnTo>
                  <a:pt x="48" y="183"/>
                </a:lnTo>
                <a:lnTo>
                  <a:pt x="48" y="177"/>
                </a:lnTo>
                <a:lnTo>
                  <a:pt x="42" y="177"/>
                </a:lnTo>
                <a:lnTo>
                  <a:pt x="42" y="183"/>
                </a:lnTo>
                <a:lnTo>
                  <a:pt x="48" y="183"/>
                </a:lnTo>
                <a:lnTo>
                  <a:pt x="42" y="183"/>
                </a:lnTo>
                <a:lnTo>
                  <a:pt x="36" y="183"/>
                </a:lnTo>
                <a:lnTo>
                  <a:pt x="36" y="189"/>
                </a:lnTo>
                <a:lnTo>
                  <a:pt x="36" y="183"/>
                </a:lnTo>
                <a:lnTo>
                  <a:pt x="42" y="183"/>
                </a:lnTo>
                <a:lnTo>
                  <a:pt x="42" y="177"/>
                </a:lnTo>
                <a:lnTo>
                  <a:pt x="36" y="177"/>
                </a:lnTo>
                <a:lnTo>
                  <a:pt x="36" y="172"/>
                </a:lnTo>
                <a:lnTo>
                  <a:pt x="30" y="172"/>
                </a:lnTo>
                <a:lnTo>
                  <a:pt x="36" y="167"/>
                </a:lnTo>
                <a:lnTo>
                  <a:pt x="30" y="167"/>
                </a:lnTo>
                <a:lnTo>
                  <a:pt x="30" y="172"/>
                </a:lnTo>
                <a:lnTo>
                  <a:pt x="30" y="167"/>
                </a:lnTo>
                <a:lnTo>
                  <a:pt x="30" y="160"/>
                </a:lnTo>
                <a:lnTo>
                  <a:pt x="36" y="160"/>
                </a:lnTo>
                <a:lnTo>
                  <a:pt x="42" y="160"/>
                </a:lnTo>
                <a:lnTo>
                  <a:pt x="42" y="155"/>
                </a:lnTo>
                <a:lnTo>
                  <a:pt x="36" y="155"/>
                </a:lnTo>
                <a:lnTo>
                  <a:pt x="36" y="149"/>
                </a:lnTo>
                <a:lnTo>
                  <a:pt x="30" y="149"/>
                </a:lnTo>
                <a:lnTo>
                  <a:pt x="30" y="143"/>
                </a:lnTo>
                <a:lnTo>
                  <a:pt x="30" y="149"/>
                </a:lnTo>
                <a:lnTo>
                  <a:pt x="24" y="149"/>
                </a:lnTo>
                <a:lnTo>
                  <a:pt x="24" y="143"/>
                </a:lnTo>
                <a:lnTo>
                  <a:pt x="18" y="143"/>
                </a:lnTo>
                <a:lnTo>
                  <a:pt x="18" y="149"/>
                </a:lnTo>
                <a:lnTo>
                  <a:pt x="13" y="149"/>
                </a:lnTo>
                <a:lnTo>
                  <a:pt x="13" y="143"/>
                </a:lnTo>
                <a:lnTo>
                  <a:pt x="6" y="143"/>
                </a:lnTo>
                <a:lnTo>
                  <a:pt x="6" y="149"/>
                </a:lnTo>
                <a:lnTo>
                  <a:pt x="0" y="149"/>
                </a:lnTo>
                <a:lnTo>
                  <a:pt x="0" y="143"/>
                </a:lnTo>
                <a:lnTo>
                  <a:pt x="0" y="149"/>
                </a:lnTo>
                <a:lnTo>
                  <a:pt x="0" y="143"/>
                </a:lnTo>
                <a:lnTo>
                  <a:pt x="6" y="143"/>
                </a:lnTo>
                <a:lnTo>
                  <a:pt x="6" y="137"/>
                </a:lnTo>
                <a:lnTo>
                  <a:pt x="13" y="137"/>
                </a:lnTo>
                <a:lnTo>
                  <a:pt x="18" y="137"/>
                </a:lnTo>
                <a:lnTo>
                  <a:pt x="18" y="132"/>
                </a:lnTo>
                <a:lnTo>
                  <a:pt x="18" y="125"/>
                </a:lnTo>
                <a:lnTo>
                  <a:pt x="13" y="125"/>
                </a:lnTo>
                <a:lnTo>
                  <a:pt x="13" y="120"/>
                </a:lnTo>
                <a:lnTo>
                  <a:pt x="13" y="115"/>
                </a:lnTo>
                <a:lnTo>
                  <a:pt x="13" y="109"/>
                </a:lnTo>
                <a:lnTo>
                  <a:pt x="13" y="103"/>
                </a:lnTo>
                <a:lnTo>
                  <a:pt x="18" y="103"/>
                </a:lnTo>
                <a:lnTo>
                  <a:pt x="24" y="103"/>
                </a:lnTo>
                <a:lnTo>
                  <a:pt x="24" y="97"/>
                </a:lnTo>
                <a:lnTo>
                  <a:pt x="24" y="92"/>
                </a:lnTo>
                <a:lnTo>
                  <a:pt x="24" y="80"/>
                </a:lnTo>
                <a:lnTo>
                  <a:pt x="24" y="74"/>
                </a:lnTo>
                <a:lnTo>
                  <a:pt x="24" y="68"/>
                </a:lnTo>
                <a:lnTo>
                  <a:pt x="24" y="63"/>
                </a:lnTo>
                <a:lnTo>
                  <a:pt x="30" y="63"/>
                </a:lnTo>
                <a:lnTo>
                  <a:pt x="30" y="57"/>
                </a:lnTo>
                <a:lnTo>
                  <a:pt x="30" y="52"/>
                </a:lnTo>
                <a:lnTo>
                  <a:pt x="30" y="45"/>
                </a:lnTo>
                <a:lnTo>
                  <a:pt x="36" y="45"/>
                </a:lnTo>
                <a:lnTo>
                  <a:pt x="42" y="45"/>
                </a:lnTo>
                <a:lnTo>
                  <a:pt x="42" y="40"/>
                </a:lnTo>
                <a:lnTo>
                  <a:pt x="42" y="34"/>
                </a:lnTo>
                <a:lnTo>
                  <a:pt x="48" y="34"/>
                </a:lnTo>
                <a:lnTo>
                  <a:pt x="54" y="34"/>
                </a:lnTo>
                <a:lnTo>
                  <a:pt x="60" y="34"/>
                </a:lnTo>
                <a:lnTo>
                  <a:pt x="60" y="28"/>
                </a:lnTo>
                <a:lnTo>
                  <a:pt x="66" y="28"/>
                </a:lnTo>
                <a:lnTo>
                  <a:pt x="71" y="28"/>
                </a:lnTo>
                <a:lnTo>
                  <a:pt x="71" y="22"/>
                </a:lnTo>
                <a:lnTo>
                  <a:pt x="71" y="17"/>
                </a:lnTo>
                <a:lnTo>
                  <a:pt x="78" y="17"/>
                </a:lnTo>
                <a:lnTo>
                  <a:pt x="84" y="17"/>
                </a:lnTo>
                <a:lnTo>
                  <a:pt x="89" y="17"/>
                </a:lnTo>
                <a:lnTo>
                  <a:pt x="89" y="10"/>
                </a:lnTo>
                <a:lnTo>
                  <a:pt x="96" y="10"/>
                </a:lnTo>
                <a:lnTo>
                  <a:pt x="102" y="5"/>
                </a:lnTo>
                <a:lnTo>
                  <a:pt x="107" y="0"/>
                </a:lnTo>
                <a:lnTo>
                  <a:pt x="113" y="0"/>
                </a:lnTo>
                <a:lnTo>
                  <a:pt x="120" y="0"/>
                </a:lnTo>
                <a:lnTo>
                  <a:pt x="125" y="0"/>
                </a:lnTo>
                <a:lnTo>
                  <a:pt x="131" y="0"/>
                </a:lnTo>
                <a:lnTo>
                  <a:pt x="138" y="0"/>
                </a:lnTo>
                <a:lnTo>
                  <a:pt x="143" y="0"/>
                </a:lnTo>
                <a:lnTo>
                  <a:pt x="149" y="0"/>
                </a:lnTo>
                <a:lnTo>
                  <a:pt x="154" y="0"/>
                </a:lnTo>
                <a:lnTo>
                  <a:pt x="161" y="0"/>
                </a:lnTo>
                <a:lnTo>
                  <a:pt x="167" y="0"/>
                </a:lnTo>
                <a:lnTo>
                  <a:pt x="172" y="0"/>
                </a:lnTo>
                <a:lnTo>
                  <a:pt x="179" y="0"/>
                </a:lnTo>
                <a:lnTo>
                  <a:pt x="185" y="0"/>
                </a:lnTo>
                <a:lnTo>
                  <a:pt x="190" y="0"/>
                </a:lnTo>
                <a:lnTo>
                  <a:pt x="190" y="5"/>
                </a:lnTo>
                <a:lnTo>
                  <a:pt x="196" y="5"/>
                </a:lnTo>
                <a:lnTo>
                  <a:pt x="203" y="1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75" name="Freeform 52">
            <a:extLst>
              <a:ext uri="{FF2B5EF4-FFF2-40B4-BE49-F238E27FC236}">
                <a16:creationId xmlns:a16="http://schemas.microsoft.com/office/drawing/2014/main" id="{F9ADBEC9-9F14-4E65-AE82-E685CE710925}"/>
              </a:ext>
            </a:extLst>
          </p:cNvPr>
          <p:cNvSpPr>
            <a:spLocks/>
          </p:cNvSpPr>
          <p:nvPr/>
        </p:nvSpPr>
        <p:spPr bwMode="auto">
          <a:xfrm>
            <a:off x="6030913" y="2549525"/>
            <a:ext cx="520700" cy="328613"/>
          </a:xfrm>
          <a:custGeom>
            <a:avLst/>
            <a:gdLst>
              <a:gd name="T0" fmla="*/ 214 w 328"/>
              <a:gd name="T1" fmla="*/ 17 h 207"/>
              <a:gd name="T2" fmla="*/ 226 w 328"/>
              <a:gd name="T3" fmla="*/ 28 h 207"/>
              <a:gd name="T4" fmla="*/ 250 w 328"/>
              <a:gd name="T5" fmla="*/ 40 h 207"/>
              <a:gd name="T6" fmla="*/ 250 w 328"/>
              <a:gd name="T7" fmla="*/ 52 h 207"/>
              <a:gd name="T8" fmla="*/ 268 w 328"/>
              <a:gd name="T9" fmla="*/ 52 h 207"/>
              <a:gd name="T10" fmla="*/ 292 w 328"/>
              <a:gd name="T11" fmla="*/ 52 h 207"/>
              <a:gd name="T12" fmla="*/ 315 w 328"/>
              <a:gd name="T13" fmla="*/ 52 h 207"/>
              <a:gd name="T14" fmla="*/ 322 w 328"/>
              <a:gd name="T15" fmla="*/ 68 h 207"/>
              <a:gd name="T16" fmla="*/ 328 w 328"/>
              <a:gd name="T17" fmla="*/ 85 h 207"/>
              <a:gd name="T18" fmla="*/ 328 w 328"/>
              <a:gd name="T19" fmla="*/ 109 h 207"/>
              <a:gd name="T20" fmla="*/ 322 w 328"/>
              <a:gd name="T21" fmla="*/ 125 h 207"/>
              <a:gd name="T22" fmla="*/ 315 w 328"/>
              <a:gd name="T23" fmla="*/ 143 h 207"/>
              <a:gd name="T24" fmla="*/ 310 w 328"/>
              <a:gd name="T25" fmla="*/ 160 h 207"/>
              <a:gd name="T26" fmla="*/ 297 w 328"/>
              <a:gd name="T27" fmla="*/ 177 h 207"/>
              <a:gd name="T28" fmla="*/ 274 w 328"/>
              <a:gd name="T29" fmla="*/ 183 h 207"/>
              <a:gd name="T30" fmla="*/ 256 w 328"/>
              <a:gd name="T31" fmla="*/ 183 h 207"/>
              <a:gd name="T32" fmla="*/ 250 w 328"/>
              <a:gd name="T33" fmla="*/ 160 h 207"/>
              <a:gd name="T34" fmla="*/ 232 w 328"/>
              <a:gd name="T35" fmla="*/ 155 h 207"/>
              <a:gd name="T36" fmla="*/ 226 w 328"/>
              <a:gd name="T37" fmla="*/ 149 h 207"/>
              <a:gd name="T38" fmla="*/ 214 w 328"/>
              <a:gd name="T39" fmla="*/ 160 h 207"/>
              <a:gd name="T40" fmla="*/ 203 w 328"/>
              <a:gd name="T41" fmla="*/ 160 h 207"/>
              <a:gd name="T42" fmla="*/ 190 w 328"/>
              <a:gd name="T43" fmla="*/ 160 h 207"/>
              <a:gd name="T44" fmla="*/ 179 w 328"/>
              <a:gd name="T45" fmla="*/ 172 h 207"/>
              <a:gd name="T46" fmla="*/ 161 w 328"/>
              <a:gd name="T47" fmla="*/ 167 h 207"/>
              <a:gd name="T48" fmla="*/ 154 w 328"/>
              <a:gd name="T49" fmla="*/ 183 h 207"/>
              <a:gd name="T50" fmla="*/ 149 w 328"/>
              <a:gd name="T51" fmla="*/ 189 h 207"/>
              <a:gd name="T52" fmla="*/ 138 w 328"/>
              <a:gd name="T53" fmla="*/ 189 h 207"/>
              <a:gd name="T54" fmla="*/ 120 w 328"/>
              <a:gd name="T55" fmla="*/ 195 h 207"/>
              <a:gd name="T56" fmla="*/ 102 w 328"/>
              <a:gd name="T57" fmla="*/ 207 h 207"/>
              <a:gd name="T58" fmla="*/ 89 w 328"/>
              <a:gd name="T59" fmla="*/ 195 h 207"/>
              <a:gd name="T60" fmla="*/ 78 w 328"/>
              <a:gd name="T61" fmla="*/ 200 h 207"/>
              <a:gd name="T62" fmla="*/ 66 w 328"/>
              <a:gd name="T63" fmla="*/ 189 h 207"/>
              <a:gd name="T64" fmla="*/ 60 w 328"/>
              <a:gd name="T65" fmla="*/ 183 h 207"/>
              <a:gd name="T66" fmla="*/ 48 w 328"/>
              <a:gd name="T67" fmla="*/ 183 h 207"/>
              <a:gd name="T68" fmla="*/ 48 w 328"/>
              <a:gd name="T69" fmla="*/ 183 h 207"/>
              <a:gd name="T70" fmla="*/ 36 w 328"/>
              <a:gd name="T71" fmla="*/ 183 h 207"/>
              <a:gd name="T72" fmla="*/ 36 w 328"/>
              <a:gd name="T73" fmla="*/ 172 h 207"/>
              <a:gd name="T74" fmla="*/ 30 w 328"/>
              <a:gd name="T75" fmla="*/ 172 h 207"/>
              <a:gd name="T76" fmla="*/ 42 w 328"/>
              <a:gd name="T77" fmla="*/ 160 h 207"/>
              <a:gd name="T78" fmla="*/ 30 w 328"/>
              <a:gd name="T79" fmla="*/ 149 h 207"/>
              <a:gd name="T80" fmla="*/ 24 w 328"/>
              <a:gd name="T81" fmla="*/ 143 h 207"/>
              <a:gd name="T82" fmla="*/ 13 w 328"/>
              <a:gd name="T83" fmla="*/ 143 h 207"/>
              <a:gd name="T84" fmla="*/ 0 w 328"/>
              <a:gd name="T85" fmla="*/ 143 h 207"/>
              <a:gd name="T86" fmla="*/ 6 w 328"/>
              <a:gd name="T87" fmla="*/ 137 h 207"/>
              <a:gd name="T88" fmla="*/ 18 w 328"/>
              <a:gd name="T89" fmla="*/ 125 h 207"/>
              <a:gd name="T90" fmla="*/ 13 w 328"/>
              <a:gd name="T91" fmla="*/ 109 h 207"/>
              <a:gd name="T92" fmla="*/ 24 w 328"/>
              <a:gd name="T93" fmla="*/ 97 h 207"/>
              <a:gd name="T94" fmla="*/ 24 w 328"/>
              <a:gd name="T95" fmla="*/ 68 h 207"/>
              <a:gd name="T96" fmla="*/ 30 w 328"/>
              <a:gd name="T97" fmla="*/ 52 h 207"/>
              <a:gd name="T98" fmla="*/ 42 w 328"/>
              <a:gd name="T99" fmla="*/ 40 h 207"/>
              <a:gd name="T100" fmla="*/ 60 w 328"/>
              <a:gd name="T101" fmla="*/ 34 h 207"/>
              <a:gd name="T102" fmla="*/ 71 w 328"/>
              <a:gd name="T103" fmla="*/ 22 h 207"/>
              <a:gd name="T104" fmla="*/ 89 w 328"/>
              <a:gd name="T105" fmla="*/ 17 h 207"/>
              <a:gd name="T106" fmla="*/ 107 w 328"/>
              <a:gd name="T107" fmla="*/ 0 h 207"/>
              <a:gd name="T108" fmla="*/ 131 w 328"/>
              <a:gd name="T109" fmla="*/ 0 h 207"/>
              <a:gd name="T110" fmla="*/ 154 w 328"/>
              <a:gd name="T111" fmla="*/ 0 h 207"/>
              <a:gd name="T112" fmla="*/ 179 w 328"/>
              <a:gd name="T113" fmla="*/ 0 h 207"/>
              <a:gd name="T114" fmla="*/ 196 w 328"/>
              <a:gd name="T115" fmla="*/ 5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8" h="207">
                <a:moveTo>
                  <a:pt x="203" y="10"/>
                </a:moveTo>
                <a:lnTo>
                  <a:pt x="208" y="10"/>
                </a:lnTo>
                <a:lnTo>
                  <a:pt x="208" y="17"/>
                </a:lnTo>
                <a:lnTo>
                  <a:pt x="214" y="17"/>
                </a:lnTo>
                <a:lnTo>
                  <a:pt x="214" y="22"/>
                </a:lnTo>
                <a:lnTo>
                  <a:pt x="221" y="22"/>
                </a:lnTo>
                <a:lnTo>
                  <a:pt x="226" y="22"/>
                </a:lnTo>
                <a:lnTo>
                  <a:pt x="226" y="28"/>
                </a:lnTo>
                <a:lnTo>
                  <a:pt x="232" y="28"/>
                </a:lnTo>
                <a:lnTo>
                  <a:pt x="232" y="34"/>
                </a:lnTo>
                <a:lnTo>
                  <a:pt x="238" y="34"/>
                </a:lnTo>
                <a:lnTo>
                  <a:pt x="250" y="40"/>
                </a:lnTo>
                <a:lnTo>
                  <a:pt x="250" y="45"/>
                </a:lnTo>
                <a:lnTo>
                  <a:pt x="256" y="45"/>
                </a:lnTo>
                <a:lnTo>
                  <a:pt x="250" y="45"/>
                </a:lnTo>
                <a:lnTo>
                  <a:pt x="250" y="52"/>
                </a:lnTo>
                <a:lnTo>
                  <a:pt x="256" y="52"/>
                </a:lnTo>
                <a:lnTo>
                  <a:pt x="256" y="45"/>
                </a:lnTo>
                <a:lnTo>
                  <a:pt x="262" y="52"/>
                </a:lnTo>
                <a:lnTo>
                  <a:pt x="268" y="52"/>
                </a:lnTo>
                <a:lnTo>
                  <a:pt x="274" y="52"/>
                </a:lnTo>
                <a:lnTo>
                  <a:pt x="279" y="52"/>
                </a:lnTo>
                <a:lnTo>
                  <a:pt x="286" y="52"/>
                </a:lnTo>
                <a:lnTo>
                  <a:pt x="292" y="52"/>
                </a:lnTo>
                <a:lnTo>
                  <a:pt x="297" y="52"/>
                </a:lnTo>
                <a:lnTo>
                  <a:pt x="304" y="52"/>
                </a:lnTo>
                <a:lnTo>
                  <a:pt x="310" y="52"/>
                </a:lnTo>
                <a:lnTo>
                  <a:pt x="315" y="52"/>
                </a:lnTo>
                <a:lnTo>
                  <a:pt x="315" y="57"/>
                </a:lnTo>
                <a:lnTo>
                  <a:pt x="315" y="63"/>
                </a:lnTo>
                <a:lnTo>
                  <a:pt x="315" y="68"/>
                </a:lnTo>
                <a:lnTo>
                  <a:pt x="322" y="68"/>
                </a:lnTo>
                <a:lnTo>
                  <a:pt x="322" y="74"/>
                </a:lnTo>
                <a:lnTo>
                  <a:pt x="322" y="80"/>
                </a:lnTo>
                <a:lnTo>
                  <a:pt x="328" y="80"/>
                </a:lnTo>
                <a:lnTo>
                  <a:pt x="328" y="85"/>
                </a:lnTo>
                <a:lnTo>
                  <a:pt x="328" y="92"/>
                </a:lnTo>
                <a:lnTo>
                  <a:pt x="328" y="97"/>
                </a:lnTo>
                <a:lnTo>
                  <a:pt x="328" y="103"/>
                </a:lnTo>
                <a:lnTo>
                  <a:pt x="328" y="109"/>
                </a:lnTo>
                <a:lnTo>
                  <a:pt x="328" y="115"/>
                </a:lnTo>
                <a:lnTo>
                  <a:pt x="328" y="120"/>
                </a:lnTo>
                <a:lnTo>
                  <a:pt x="328" y="125"/>
                </a:lnTo>
                <a:lnTo>
                  <a:pt x="322" y="125"/>
                </a:lnTo>
                <a:lnTo>
                  <a:pt x="322" y="132"/>
                </a:lnTo>
                <a:lnTo>
                  <a:pt x="322" y="137"/>
                </a:lnTo>
                <a:lnTo>
                  <a:pt x="315" y="137"/>
                </a:lnTo>
                <a:lnTo>
                  <a:pt x="315" y="143"/>
                </a:lnTo>
                <a:lnTo>
                  <a:pt x="315" y="149"/>
                </a:lnTo>
                <a:lnTo>
                  <a:pt x="310" y="149"/>
                </a:lnTo>
                <a:lnTo>
                  <a:pt x="310" y="155"/>
                </a:lnTo>
                <a:lnTo>
                  <a:pt x="310" y="160"/>
                </a:lnTo>
                <a:lnTo>
                  <a:pt x="310" y="167"/>
                </a:lnTo>
                <a:lnTo>
                  <a:pt x="310" y="172"/>
                </a:lnTo>
                <a:lnTo>
                  <a:pt x="304" y="177"/>
                </a:lnTo>
                <a:lnTo>
                  <a:pt x="297" y="177"/>
                </a:lnTo>
                <a:lnTo>
                  <a:pt x="292" y="183"/>
                </a:lnTo>
                <a:lnTo>
                  <a:pt x="286" y="183"/>
                </a:lnTo>
                <a:lnTo>
                  <a:pt x="279" y="183"/>
                </a:lnTo>
                <a:lnTo>
                  <a:pt x="274" y="183"/>
                </a:lnTo>
                <a:lnTo>
                  <a:pt x="268" y="189"/>
                </a:lnTo>
                <a:lnTo>
                  <a:pt x="262" y="189"/>
                </a:lnTo>
                <a:lnTo>
                  <a:pt x="256" y="189"/>
                </a:lnTo>
                <a:lnTo>
                  <a:pt x="256" y="183"/>
                </a:lnTo>
                <a:lnTo>
                  <a:pt x="256" y="177"/>
                </a:lnTo>
                <a:lnTo>
                  <a:pt x="256" y="172"/>
                </a:lnTo>
                <a:lnTo>
                  <a:pt x="250" y="167"/>
                </a:lnTo>
                <a:lnTo>
                  <a:pt x="250" y="160"/>
                </a:lnTo>
                <a:lnTo>
                  <a:pt x="244" y="160"/>
                </a:lnTo>
                <a:lnTo>
                  <a:pt x="244" y="155"/>
                </a:lnTo>
                <a:lnTo>
                  <a:pt x="238" y="155"/>
                </a:lnTo>
                <a:lnTo>
                  <a:pt x="232" y="155"/>
                </a:lnTo>
                <a:lnTo>
                  <a:pt x="226" y="155"/>
                </a:lnTo>
                <a:lnTo>
                  <a:pt x="232" y="155"/>
                </a:lnTo>
                <a:lnTo>
                  <a:pt x="232" y="149"/>
                </a:lnTo>
                <a:lnTo>
                  <a:pt x="226" y="149"/>
                </a:lnTo>
                <a:lnTo>
                  <a:pt x="221" y="149"/>
                </a:lnTo>
                <a:lnTo>
                  <a:pt x="221" y="155"/>
                </a:lnTo>
                <a:lnTo>
                  <a:pt x="221" y="160"/>
                </a:lnTo>
                <a:lnTo>
                  <a:pt x="214" y="160"/>
                </a:lnTo>
                <a:lnTo>
                  <a:pt x="214" y="155"/>
                </a:lnTo>
                <a:lnTo>
                  <a:pt x="214" y="160"/>
                </a:lnTo>
                <a:lnTo>
                  <a:pt x="208" y="160"/>
                </a:lnTo>
                <a:lnTo>
                  <a:pt x="203" y="160"/>
                </a:lnTo>
                <a:lnTo>
                  <a:pt x="203" y="155"/>
                </a:lnTo>
                <a:lnTo>
                  <a:pt x="196" y="155"/>
                </a:lnTo>
                <a:lnTo>
                  <a:pt x="196" y="160"/>
                </a:lnTo>
                <a:lnTo>
                  <a:pt x="190" y="160"/>
                </a:lnTo>
                <a:lnTo>
                  <a:pt x="185" y="160"/>
                </a:lnTo>
                <a:lnTo>
                  <a:pt x="185" y="167"/>
                </a:lnTo>
                <a:lnTo>
                  <a:pt x="179" y="167"/>
                </a:lnTo>
                <a:lnTo>
                  <a:pt x="179" y="172"/>
                </a:lnTo>
                <a:lnTo>
                  <a:pt x="172" y="172"/>
                </a:lnTo>
                <a:lnTo>
                  <a:pt x="167" y="172"/>
                </a:lnTo>
                <a:lnTo>
                  <a:pt x="161" y="172"/>
                </a:lnTo>
                <a:lnTo>
                  <a:pt x="161" y="167"/>
                </a:lnTo>
                <a:lnTo>
                  <a:pt x="161" y="172"/>
                </a:lnTo>
                <a:lnTo>
                  <a:pt x="154" y="172"/>
                </a:lnTo>
                <a:lnTo>
                  <a:pt x="154" y="177"/>
                </a:lnTo>
                <a:lnTo>
                  <a:pt x="154" y="183"/>
                </a:lnTo>
                <a:lnTo>
                  <a:pt x="149" y="183"/>
                </a:lnTo>
                <a:lnTo>
                  <a:pt x="149" y="189"/>
                </a:lnTo>
                <a:lnTo>
                  <a:pt x="143" y="189"/>
                </a:lnTo>
                <a:lnTo>
                  <a:pt x="149" y="189"/>
                </a:lnTo>
                <a:lnTo>
                  <a:pt x="143" y="189"/>
                </a:lnTo>
                <a:lnTo>
                  <a:pt x="143" y="183"/>
                </a:lnTo>
                <a:lnTo>
                  <a:pt x="143" y="189"/>
                </a:lnTo>
                <a:lnTo>
                  <a:pt x="138" y="189"/>
                </a:lnTo>
                <a:lnTo>
                  <a:pt x="131" y="189"/>
                </a:lnTo>
                <a:lnTo>
                  <a:pt x="125" y="189"/>
                </a:lnTo>
                <a:lnTo>
                  <a:pt x="125" y="195"/>
                </a:lnTo>
                <a:lnTo>
                  <a:pt x="120" y="195"/>
                </a:lnTo>
                <a:lnTo>
                  <a:pt x="113" y="195"/>
                </a:lnTo>
                <a:lnTo>
                  <a:pt x="107" y="195"/>
                </a:lnTo>
                <a:lnTo>
                  <a:pt x="102" y="200"/>
                </a:lnTo>
                <a:lnTo>
                  <a:pt x="102" y="207"/>
                </a:lnTo>
                <a:lnTo>
                  <a:pt x="96" y="207"/>
                </a:lnTo>
                <a:lnTo>
                  <a:pt x="96" y="200"/>
                </a:lnTo>
                <a:lnTo>
                  <a:pt x="89" y="200"/>
                </a:lnTo>
                <a:lnTo>
                  <a:pt x="89" y="195"/>
                </a:lnTo>
                <a:lnTo>
                  <a:pt x="84" y="200"/>
                </a:lnTo>
                <a:lnTo>
                  <a:pt x="84" y="195"/>
                </a:lnTo>
                <a:lnTo>
                  <a:pt x="78" y="195"/>
                </a:lnTo>
                <a:lnTo>
                  <a:pt x="78" y="200"/>
                </a:lnTo>
                <a:lnTo>
                  <a:pt x="71" y="200"/>
                </a:lnTo>
                <a:lnTo>
                  <a:pt x="71" y="195"/>
                </a:lnTo>
                <a:lnTo>
                  <a:pt x="66" y="195"/>
                </a:lnTo>
                <a:lnTo>
                  <a:pt x="66" y="189"/>
                </a:lnTo>
                <a:lnTo>
                  <a:pt x="66" y="183"/>
                </a:lnTo>
                <a:lnTo>
                  <a:pt x="60" y="183"/>
                </a:lnTo>
                <a:lnTo>
                  <a:pt x="60" y="189"/>
                </a:lnTo>
                <a:lnTo>
                  <a:pt x="60" y="183"/>
                </a:lnTo>
                <a:lnTo>
                  <a:pt x="54" y="183"/>
                </a:lnTo>
                <a:lnTo>
                  <a:pt x="54" y="177"/>
                </a:lnTo>
                <a:lnTo>
                  <a:pt x="48" y="177"/>
                </a:lnTo>
                <a:lnTo>
                  <a:pt x="48" y="183"/>
                </a:lnTo>
                <a:lnTo>
                  <a:pt x="48" y="177"/>
                </a:lnTo>
                <a:lnTo>
                  <a:pt x="42" y="177"/>
                </a:lnTo>
                <a:lnTo>
                  <a:pt x="42" y="183"/>
                </a:lnTo>
                <a:lnTo>
                  <a:pt x="48" y="183"/>
                </a:lnTo>
                <a:lnTo>
                  <a:pt x="42" y="183"/>
                </a:lnTo>
                <a:lnTo>
                  <a:pt x="36" y="183"/>
                </a:lnTo>
                <a:lnTo>
                  <a:pt x="36" y="189"/>
                </a:lnTo>
                <a:lnTo>
                  <a:pt x="36" y="183"/>
                </a:lnTo>
                <a:lnTo>
                  <a:pt x="42" y="183"/>
                </a:lnTo>
                <a:lnTo>
                  <a:pt x="42" y="177"/>
                </a:lnTo>
                <a:lnTo>
                  <a:pt x="36" y="177"/>
                </a:lnTo>
                <a:lnTo>
                  <a:pt x="36" y="172"/>
                </a:lnTo>
                <a:lnTo>
                  <a:pt x="30" y="172"/>
                </a:lnTo>
                <a:lnTo>
                  <a:pt x="36" y="167"/>
                </a:lnTo>
                <a:lnTo>
                  <a:pt x="30" y="167"/>
                </a:lnTo>
                <a:lnTo>
                  <a:pt x="30" y="172"/>
                </a:lnTo>
                <a:lnTo>
                  <a:pt x="30" y="167"/>
                </a:lnTo>
                <a:lnTo>
                  <a:pt x="30" y="160"/>
                </a:lnTo>
                <a:lnTo>
                  <a:pt x="36" y="160"/>
                </a:lnTo>
                <a:lnTo>
                  <a:pt x="42" y="160"/>
                </a:lnTo>
                <a:lnTo>
                  <a:pt x="42" y="155"/>
                </a:lnTo>
                <a:lnTo>
                  <a:pt x="36" y="155"/>
                </a:lnTo>
                <a:lnTo>
                  <a:pt x="36" y="149"/>
                </a:lnTo>
                <a:lnTo>
                  <a:pt x="30" y="149"/>
                </a:lnTo>
                <a:lnTo>
                  <a:pt x="30" y="143"/>
                </a:lnTo>
                <a:lnTo>
                  <a:pt x="30" y="149"/>
                </a:lnTo>
                <a:lnTo>
                  <a:pt x="24" y="149"/>
                </a:lnTo>
                <a:lnTo>
                  <a:pt x="24" y="143"/>
                </a:lnTo>
                <a:lnTo>
                  <a:pt x="18" y="143"/>
                </a:lnTo>
                <a:lnTo>
                  <a:pt x="18" y="149"/>
                </a:lnTo>
                <a:lnTo>
                  <a:pt x="13" y="149"/>
                </a:lnTo>
                <a:lnTo>
                  <a:pt x="13" y="143"/>
                </a:lnTo>
                <a:lnTo>
                  <a:pt x="6" y="143"/>
                </a:lnTo>
                <a:lnTo>
                  <a:pt x="6" y="149"/>
                </a:lnTo>
                <a:lnTo>
                  <a:pt x="0" y="149"/>
                </a:lnTo>
                <a:lnTo>
                  <a:pt x="0" y="143"/>
                </a:lnTo>
                <a:lnTo>
                  <a:pt x="0" y="149"/>
                </a:lnTo>
                <a:lnTo>
                  <a:pt x="0" y="143"/>
                </a:lnTo>
                <a:lnTo>
                  <a:pt x="6" y="143"/>
                </a:lnTo>
                <a:lnTo>
                  <a:pt x="6" y="137"/>
                </a:lnTo>
                <a:lnTo>
                  <a:pt x="13" y="137"/>
                </a:lnTo>
                <a:lnTo>
                  <a:pt x="18" y="137"/>
                </a:lnTo>
                <a:lnTo>
                  <a:pt x="18" y="132"/>
                </a:lnTo>
                <a:lnTo>
                  <a:pt x="18" y="125"/>
                </a:lnTo>
                <a:lnTo>
                  <a:pt x="13" y="125"/>
                </a:lnTo>
                <a:lnTo>
                  <a:pt x="13" y="120"/>
                </a:lnTo>
                <a:lnTo>
                  <a:pt x="13" y="115"/>
                </a:lnTo>
                <a:lnTo>
                  <a:pt x="13" y="109"/>
                </a:lnTo>
                <a:lnTo>
                  <a:pt x="13" y="103"/>
                </a:lnTo>
                <a:lnTo>
                  <a:pt x="18" y="103"/>
                </a:lnTo>
                <a:lnTo>
                  <a:pt x="24" y="103"/>
                </a:lnTo>
                <a:lnTo>
                  <a:pt x="24" y="97"/>
                </a:lnTo>
                <a:lnTo>
                  <a:pt x="24" y="92"/>
                </a:lnTo>
                <a:lnTo>
                  <a:pt x="24" y="80"/>
                </a:lnTo>
                <a:lnTo>
                  <a:pt x="24" y="74"/>
                </a:lnTo>
                <a:lnTo>
                  <a:pt x="24" y="68"/>
                </a:lnTo>
                <a:lnTo>
                  <a:pt x="24" y="63"/>
                </a:lnTo>
                <a:lnTo>
                  <a:pt x="30" y="63"/>
                </a:lnTo>
                <a:lnTo>
                  <a:pt x="30" y="57"/>
                </a:lnTo>
                <a:lnTo>
                  <a:pt x="30" y="52"/>
                </a:lnTo>
                <a:lnTo>
                  <a:pt x="30" y="45"/>
                </a:lnTo>
                <a:lnTo>
                  <a:pt x="36" y="45"/>
                </a:lnTo>
                <a:lnTo>
                  <a:pt x="42" y="45"/>
                </a:lnTo>
                <a:lnTo>
                  <a:pt x="42" y="40"/>
                </a:lnTo>
                <a:lnTo>
                  <a:pt x="42" y="34"/>
                </a:lnTo>
                <a:lnTo>
                  <a:pt x="48" y="34"/>
                </a:lnTo>
                <a:lnTo>
                  <a:pt x="54" y="34"/>
                </a:lnTo>
                <a:lnTo>
                  <a:pt x="60" y="34"/>
                </a:lnTo>
                <a:lnTo>
                  <a:pt x="60" y="28"/>
                </a:lnTo>
                <a:lnTo>
                  <a:pt x="66" y="28"/>
                </a:lnTo>
                <a:lnTo>
                  <a:pt x="71" y="28"/>
                </a:lnTo>
                <a:lnTo>
                  <a:pt x="71" y="22"/>
                </a:lnTo>
                <a:lnTo>
                  <a:pt x="71" y="17"/>
                </a:lnTo>
                <a:lnTo>
                  <a:pt x="78" y="17"/>
                </a:lnTo>
                <a:lnTo>
                  <a:pt x="84" y="17"/>
                </a:lnTo>
                <a:lnTo>
                  <a:pt x="89" y="17"/>
                </a:lnTo>
                <a:lnTo>
                  <a:pt x="89" y="10"/>
                </a:lnTo>
                <a:lnTo>
                  <a:pt x="96" y="10"/>
                </a:lnTo>
                <a:lnTo>
                  <a:pt x="102" y="5"/>
                </a:lnTo>
                <a:lnTo>
                  <a:pt x="107" y="0"/>
                </a:lnTo>
                <a:lnTo>
                  <a:pt x="113" y="0"/>
                </a:lnTo>
                <a:lnTo>
                  <a:pt x="120" y="0"/>
                </a:lnTo>
                <a:lnTo>
                  <a:pt x="125" y="0"/>
                </a:lnTo>
                <a:lnTo>
                  <a:pt x="131" y="0"/>
                </a:lnTo>
                <a:lnTo>
                  <a:pt x="138" y="0"/>
                </a:lnTo>
                <a:lnTo>
                  <a:pt x="143" y="0"/>
                </a:lnTo>
                <a:lnTo>
                  <a:pt x="149" y="0"/>
                </a:lnTo>
                <a:lnTo>
                  <a:pt x="154" y="0"/>
                </a:lnTo>
                <a:lnTo>
                  <a:pt x="161" y="0"/>
                </a:lnTo>
                <a:lnTo>
                  <a:pt x="167" y="0"/>
                </a:lnTo>
                <a:lnTo>
                  <a:pt x="172" y="0"/>
                </a:lnTo>
                <a:lnTo>
                  <a:pt x="179" y="0"/>
                </a:lnTo>
                <a:lnTo>
                  <a:pt x="185" y="0"/>
                </a:lnTo>
                <a:lnTo>
                  <a:pt x="190" y="0"/>
                </a:lnTo>
                <a:lnTo>
                  <a:pt x="190" y="5"/>
                </a:lnTo>
                <a:lnTo>
                  <a:pt x="196" y="5"/>
                </a:lnTo>
                <a:lnTo>
                  <a:pt x="203" y="10"/>
                </a:lnTo>
              </a:path>
            </a:pathLst>
          </a:custGeom>
          <a:noFill/>
          <a:ln w="6350"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76" name="Freeform 53">
            <a:extLst>
              <a:ext uri="{FF2B5EF4-FFF2-40B4-BE49-F238E27FC236}">
                <a16:creationId xmlns:a16="http://schemas.microsoft.com/office/drawing/2014/main" id="{C2C1CFFB-E4E5-42CD-8EC8-A3C0EA98C895}"/>
              </a:ext>
            </a:extLst>
          </p:cNvPr>
          <p:cNvSpPr>
            <a:spLocks/>
          </p:cNvSpPr>
          <p:nvPr/>
        </p:nvSpPr>
        <p:spPr bwMode="auto">
          <a:xfrm>
            <a:off x="6135688" y="2101850"/>
            <a:ext cx="857250" cy="930275"/>
          </a:xfrm>
          <a:custGeom>
            <a:avLst/>
            <a:gdLst>
              <a:gd name="T0" fmla="*/ 297 w 540"/>
              <a:gd name="T1" fmla="*/ 511 h 586"/>
              <a:gd name="T2" fmla="*/ 279 w 540"/>
              <a:gd name="T3" fmla="*/ 482 h 586"/>
              <a:gd name="T4" fmla="*/ 243 w 540"/>
              <a:gd name="T5" fmla="*/ 471 h 586"/>
              <a:gd name="T6" fmla="*/ 249 w 540"/>
              <a:gd name="T7" fmla="*/ 431 h 586"/>
              <a:gd name="T8" fmla="*/ 261 w 540"/>
              <a:gd name="T9" fmla="*/ 396 h 586"/>
              <a:gd name="T10" fmla="*/ 256 w 540"/>
              <a:gd name="T11" fmla="*/ 356 h 586"/>
              <a:gd name="T12" fmla="*/ 231 w 540"/>
              <a:gd name="T13" fmla="*/ 334 h 586"/>
              <a:gd name="T14" fmla="*/ 189 w 540"/>
              <a:gd name="T15" fmla="*/ 334 h 586"/>
              <a:gd name="T16" fmla="*/ 166 w 540"/>
              <a:gd name="T17" fmla="*/ 310 h 586"/>
              <a:gd name="T18" fmla="*/ 137 w 540"/>
              <a:gd name="T19" fmla="*/ 293 h 586"/>
              <a:gd name="T20" fmla="*/ 95 w 540"/>
              <a:gd name="T21" fmla="*/ 282 h 586"/>
              <a:gd name="T22" fmla="*/ 47 w 540"/>
              <a:gd name="T23" fmla="*/ 282 h 586"/>
              <a:gd name="T24" fmla="*/ 5 w 540"/>
              <a:gd name="T25" fmla="*/ 299 h 586"/>
              <a:gd name="T26" fmla="*/ 0 w 540"/>
              <a:gd name="T27" fmla="*/ 270 h 586"/>
              <a:gd name="T28" fmla="*/ 12 w 540"/>
              <a:gd name="T29" fmla="*/ 264 h 586"/>
              <a:gd name="T30" fmla="*/ 30 w 540"/>
              <a:gd name="T31" fmla="*/ 235 h 586"/>
              <a:gd name="T32" fmla="*/ 47 w 540"/>
              <a:gd name="T33" fmla="*/ 219 h 586"/>
              <a:gd name="T34" fmla="*/ 72 w 540"/>
              <a:gd name="T35" fmla="*/ 207 h 586"/>
              <a:gd name="T36" fmla="*/ 88 w 540"/>
              <a:gd name="T37" fmla="*/ 202 h 586"/>
              <a:gd name="T38" fmla="*/ 106 w 540"/>
              <a:gd name="T39" fmla="*/ 195 h 586"/>
              <a:gd name="T40" fmla="*/ 124 w 540"/>
              <a:gd name="T41" fmla="*/ 172 h 586"/>
              <a:gd name="T42" fmla="*/ 142 w 540"/>
              <a:gd name="T43" fmla="*/ 155 h 586"/>
              <a:gd name="T44" fmla="*/ 148 w 540"/>
              <a:gd name="T45" fmla="*/ 138 h 586"/>
              <a:gd name="T46" fmla="*/ 160 w 540"/>
              <a:gd name="T47" fmla="*/ 127 h 586"/>
              <a:gd name="T48" fmla="*/ 166 w 540"/>
              <a:gd name="T49" fmla="*/ 121 h 586"/>
              <a:gd name="T50" fmla="*/ 189 w 540"/>
              <a:gd name="T51" fmla="*/ 104 h 586"/>
              <a:gd name="T52" fmla="*/ 213 w 540"/>
              <a:gd name="T53" fmla="*/ 92 h 586"/>
              <a:gd name="T54" fmla="*/ 231 w 540"/>
              <a:gd name="T55" fmla="*/ 63 h 586"/>
              <a:gd name="T56" fmla="*/ 238 w 540"/>
              <a:gd name="T57" fmla="*/ 40 h 586"/>
              <a:gd name="T58" fmla="*/ 256 w 540"/>
              <a:gd name="T59" fmla="*/ 23 h 586"/>
              <a:gd name="T60" fmla="*/ 273 w 540"/>
              <a:gd name="T61" fmla="*/ 6 h 586"/>
              <a:gd name="T62" fmla="*/ 308 w 540"/>
              <a:gd name="T63" fmla="*/ 6 h 586"/>
              <a:gd name="T64" fmla="*/ 326 w 540"/>
              <a:gd name="T65" fmla="*/ 40 h 586"/>
              <a:gd name="T66" fmla="*/ 356 w 540"/>
              <a:gd name="T67" fmla="*/ 70 h 586"/>
              <a:gd name="T68" fmla="*/ 386 w 540"/>
              <a:gd name="T69" fmla="*/ 98 h 586"/>
              <a:gd name="T70" fmla="*/ 374 w 540"/>
              <a:gd name="T71" fmla="*/ 127 h 586"/>
              <a:gd name="T72" fmla="*/ 374 w 540"/>
              <a:gd name="T73" fmla="*/ 172 h 586"/>
              <a:gd name="T74" fmla="*/ 362 w 540"/>
              <a:gd name="T75" fmla="*/ 195 h 586"/>
              <a:gd name="T76" fmla="*/ 368 w 540"/>
              <a:gd name="T77" fmla="*/ 212 h 586"/>
              <a:gd name="T78" fmla="*/ 392 w 540"/>
              <a:gd name="T79" fmla="*/ 190 h 586"/>
              <a:gd name="T80" fmla="*/ 409 w 540"/>
              <a:gd name="T81" fmla="*/ 195 h 586"/>
              <a:gd name="T82" fmla="*/ 445 w 540"/>
              <a:gd name="T83" fmla="*/ 184 h 586"/>
              <a:gd name="T84" fmla="*/ 457 w 540"/>
              <a:gd name="T85" fmla="*/ 195 h 586"/>
              <a:gd name="T86" fmla="*/ 475 w 540"/>
              <a:gd name="T87" fmla="*/ 224 h 586"/>
              <a:gd name="T88" fmla="*/ 480 w 540"/>
              <a:gd name="T89" fmla="*/ 242 h 586"/>
              <a:gd name="T90" fmla="*/ 493 w 540"/>
              <a:gd name="T91" fmla="*/ 242 h 586"/>
              <a:gd name="T92" fmla="*/ 510 w 540"/>
              <a:gd name="T93" fmla="*/ 270 h 586"/>
              <a:gd name="T94" fmla="*/ 534 w 540"/>
              <a:gd name="T95" fmla="*/ 282 h 586"/>
              <a:gd name="T96" fmla="*/ 528 w 540"/>
              <a:gd name="T97" fmla="*/ 310 h 586"/>
              <a:gd name="T98" fmla="*/ 528 w 540"/>
              <a:gd name="T99" fmla="*/ 334 h 586"/>
              <a:gd name="T100" fmla="*/ 498 w 540"/>
              <a:gd name="T101" fmla="*/ 362 h 586"/>
              <a:gd name="T102" fmla="*/ 480 w 540"/>
              <a:gd name="T103" fmla="*/ 391 h 586"/>
              <a:gd name="T104" fmla="*/ 451 w 540"/>
              <a:gd name="T105" fmla="*/ 379 h 586"/>
              <a:gd name="T106" fmla="*/ 463 w 540"/>
              <a:gd name="T107" fmla="*/ 402 h 586"/>
              <a:gd name="T108" fmla="*/ 463 w 540"/>
              <a:gd name="T109" fmla="*/ 436 h 586"/>
              <a:gd name="T110" fmla="*/ 439 w 540"/>
              <a:gd name="T111" fmla="*/ 448 h 586"/>
              <a:gd name="T112" fmla="*/ 457 w 540"/>
              <a:gd name="T113" fmla="*/ 476 h 586"/>
              <a:gd name="T114" fmla="*/ 433 w 540"/>
              <a:gd name="T115" fmla="*/ 499 h 586"/>
              <a:gd name="T116" fmla="*/ 415 w 540"/>
              <a:gd name="T117" fmla="*/ 506 h 586"/>
              <a:gd name="T118" fmla="*/ 392 w 540"/>
              <a:gd name="T119" fmla="*/ 523 h 586"/>
              <a:gd name="T120" fmla="*/ 374 w 540"/>
              <a:gd name="T121" fmla="*/ 551 h 586"/>
              <a:gd name="T122" fmla="*/ 350 w 540"/>
              <a:gd name="T123" fmla="*/ 574 h 586"/>
              <a:gd name="T124" fmla="*/ 344 w 540"/>
              <a:gd name="T125" fmla="*/ 546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40" h="586">
                <a:moveTo>
                  <a:pt x="339" y="511"/>
                </a:moveTo>
                <a:lnTo>
                  <a:pt x="332" y="511"/>
                </a:lnTo>
                <a:lnTo>
                  <a:pt x="326" y="511"/>
                </a:lnTo>
                <a:lnTo>
                  <a:pt x="321" y="511"/>
                </a:lnTo>
                <a:lnTo>
                  <a:pt x="314" y="511"/>
                </a:lnTo>
                <a:lnTo>
                  <a:pt x="308" y="511"/>
                </a:lnTo>
                <a:lnTo>
                  <a:pt x="303" y="511"/>
                </a:lnTo>
                <a:lnTo>
                  <a:pt x="297" y="511"/>
                </a:lnTo>
                <a:lnTo>
                  <a:pt x="290" y="511"/>
                </a:lnTo>
                <a:lnTo>
                  <a:pt x="285" y="511"/>
                </a:lnTo>
                <a:lnTo>
                  <a:pt x="285" y="506"/>
                </a:lnTo>
                <a:lnTo>
                  <a:pt x="285" y="499"/>
                </a:lnTo>
                <a:lnTo>
                  <a:pt x="285" y="494"/>
                </a:lnTo>
                <a:lnTo>
                  <a:pt x="285" y="488"/>
                </a:lnTo>
                <a:lnTo>
                  <a:pt x="285" y="482"/>
                </a:lnTo>
                <a:lnTo>
                  <a:pt x="279" y="482"/>
                </a:lnTo>
                <a:lnTo>
                  <a:pt x="273" y="482"/>
                </a:lnTo>
                <a:lnTo>
                  <a:pt x="267" y="482"/>
                </a:lnTo>
                <a:lnTo>
                  <a:pt x="261" y="482"/>
                </a:lnTo>
                <a:lnTo>
                  <a:pt x="261" y="476"/>
                </a:lnTo>
                <a:lnTo>
                  <a:pt x="256" y="476"/>
                </a:lnTo>
                <a:lnTo>
                  <a:pt x="249" y="476"/>
                </a:lnTo>
                <a:lnTo>
                  <a:pt x="249" y="471"/>
                </a:lnTo>
                <a:lnTo>
                  <a:pt x="243" y="471"/>
                </a:lnTo>
                <a:lnTo>
                  <a:pt x="243" y="465"/>
                </a:lnTo>
                <a:lnTo>
                  <a:pt x="243" y="459"/>
                </a:lnTo>
                <a:lnTo>
                  <a:pt x="243" y="454"/>
                </a:lnTo>
                <a:lnTo>
                  <a:pt x="243" y="448"/>
                </a:lnTo>
                <a:lnTo>
                  <a:pt x="243" y="442"/>
                </a:lnTo>
                <a:lnTo>
                  <a:pt x="243" y="436"/>
                </a:lnTo>
                <a:lnTo>
                  <a:pt x="243" y="431"/>
                </a:lnTo>
                <a:lnTo>
                  <a:pt x="249" y="431"/>
                </a:lnTo>
                <a:lnTo>
                  <a:pt x="249" y="425"/>
                </a:lnTo>
                <a:lnTo>
                  <a:pt x="249" y="419"/>
                </a:lnTo>
                <a:lnTo>
                  <a:pt x="256" y="419"/>
                </a:lnTo>
                <a:lnTo>
                  <a:pt x="256" y="414"/>
                </a:lnTo>
                <a:lnTo>
                  <a:pt x="256" y="407"/>
                </a:lnTo>
                <a:lnTo>
                  <a:pt x="261" y="407"/>
                </a:lnTo>
                <a:lnTo>
                  <a:pt x="261" y="402"/>
                </a:lnTo>
                <a:lnTo>
                  <a:pt x="261" y="396"/>
                </a:lnTo>
                <a:lnTo>
                  <a:pt x="261" y="391"/>
                </a:lnTo>
                <a:lnTo>
                  <a:pt x="261" y="385"/>
                </a:lnTo>
                <a:lnTo>
                  <a:pt x="261" y="379"/>
                </a:lnTo>
                <a:lnTo>
                  <a:pt x="261" y="374"/>
                </a:lnTo>
                <a:lnTo>
                  <a:pt x="261" y="367"/>
                </a:lnTo>
                <a:lnTo>
                  <a:pt x="261" y="362"/>
                </a:lnTo>
                <a:lnTo>
                  <a:pt x="256" y="362"/>
                </a:lnTo>
                <a:lnTo>
                  <a:pt x="256" y="356"/>
                </a:lnTo>
                <a:lnTo>
                  <a:pt x="256" y="350"/>
                </a:lnTo>
                <a:lnTo>
                  <a:pt x="249" y="350"/>
                </a:lnTo>
                <a:lnTo>
                  <a:pt x="249" y="344"/>
                </a:lnTo>
                <a:lnTo>
                  <a:pt x="249" y="339"/>
                </a:lnTo>
                <a:lnTo>
                  <a:pt x="249" y="334"/>
                </a:lnTo>
                <a:lnTo>
                  <a:pt x="243" y="334"/>
                </a:lnTo>
                <a:lnTo>
                  <a:pt x="238" y="334"/>
                </a:lnTo>
                <a:lnTo>
                  <a:pt x="231" y="334"/>
                </a:lnTo>
                <a:lnTo>
                  <a:pt x="225" y="334"/>
                </a:lnTo>
                <a:lnTo>
                  <a:pt x="220" y="334"/>
                </a:lnTo>
                <a:lnTo>
                  <a:pt x="213" y="334"/>
                </a:lnTo>
                <a:lnTo>
                  <a:pt x="207" y="334"/>
                </a:lnTo>
                <a:lnTo>
                  <a:pt x="202" y="334"/>
                </a:lnTo>
                <a:lnTo>
                  <a:pt x="196" y="334"/>
                </a:lnTo>
                <a:lnTo>
                  <a:pt x="189" y="327"/>
                </a:lnTo>
                <a:lnTo>
                  <a:pt x="189" y="334"/>
                </a:lnTo>
                <a:lnTo>
                  <a:pt x="184" y="334"/>
                </a:lnTo>
                <a:lnTo>
                  <a:pt x="184" y="327"/>
                </a:lnTo>
                <a:lnTo>
                  <a:pt x="189" y="327"/>
                </a:lnTo>
                <a:lnTo>
                  <a:pt x="184" y="327"/>
                </a:lnTo>
                <a:lnTo>
                  <a:pt x="184" y="322"/>
                </a:lnTo>
                <a:lnTo>
                  <a:pt x="172" y="316"/>
                </a:lnTo>
                <a:lnTo>
                  <a:pt x="166" y="316"/>
                </a:lnTo>
                <a:lnTo>
                  <a:pt x="166" y="310"/>
                </a:lnTo>
                <a:lnTo>
                  <a:pt x="160" y="310"/>
                </a:lnTo>
                <a:lnTo>
                  <a:pt x="160" y="304"/>
                </a:lnTo>
                <a:lnTo>
                  <a:pt x="155" y="304"/>
                </a:lnTo>
                <a:lnTo>
                  <a:pt x="148" y="304"/>
                </a:lnTo>
                <a:lnTo>
                  <a:pt x="148" y="299"/>
                </a:lnTo>
                <a:lnTo>
                  <a:pt x="142" y="299"/>
                </a:lnTo>
                <a:lnTo>
                  <a:pt x="142" y="293"/>
                </a:lnTo>
                <a:lnTo>
                  <a:pt x="137" y="293"/>
                </a:lnTo>
                <a:lnTo>
                  <a:pt x="130" y="287"/>
                </a:lnTo>
                <a:lnTo>
                  <a:pt x="124" y="287"/>
                </a:lnTo>
                <a:lnTo>
                  <a:pt x="124" y="282"/>
                </a:lnTo>
                <a:lnTo>
                  <a:pt x="119" y="282"/>
                </a:lnTo>
                <a:lnTo>
                  <a:pt x="113" y="282"/>
                </a:lnTo>
                <a:lnTo>
                  <a:pt x="106" y="282"/>
                </a:lnTo>
                <a:lnTo>
                  <a:pt x="101" y="282"/>
                </a:lnTo>
                <a:lnTo>
                  <a:pt x="95" y="282"/>
                </a:lnTo>
                <a:lnTo>
                  <a:pt x="88" y="282"/>
                </a:lnTo>
                <a:lnTo>
                  <a:pt x="83" y="282"/>
                </a:lnTo>
                <a:lnTo>
                  <a:pt x="77" y="282"/>
                </a:lnTo>
                <a:lnTo>
                  <a:pt x="72" y="282"/>
                </a:lnTo>
                <a:lnTo>
                  <a:pt x="65" y="282"/>
                </a:lnTo>
                <a:lnTo>
                  <a:pt x="59" y="282"/>
                </a:lnTo>
                <a:lnTo>
                  <a:pt x="54" y="282"/>
                </a:lnTo>
                <a:lnTo>
                  <a:pt x="47" y="282"/>
                </a:lnTo>
                <a:lnTo>
                  <a:pt x="41" y="282"/>
                </a:lnTo>
                <a:lnTo>
                  <a:pt x="36" y="287"/>
                </a:lnTo>
                <a:lnTo>
                  <a:pt x="30" y="293"/>
                </a:lnTo>
                <a:lnTo>
                  <a:pt x="23" y="293"/>
                </a:lnTo>
                <a:lnTo>
                  <a:pt x="23" y="299"/>
                </a:lnTo>
                <a:lnTo>
                  <a:pt x="18" y="299"/>
                </a:lnTo>
                <a:lnTo>
                  <a:pt x="12" y="299"/>
                </a:lnTo>
                <a:lnTo>
                  <a:pt x="5" y="299"/>
                </a:lnTo>
                <a:lnTo>
                  <a:pt x="5" y="293"/>
                </a:lnTo>
                <a:lnTo>
                  <a:pt x="5" y="287"/>
                </a:lnTo>
                <a:lnTo>
                  <a:pt x="5" y="282"/>
                </a:lnTo>
                <a:lnTo>
                  <a:pt x="5" y="276"/>
                </a:lnTo>
                <a:lnTo>
                  <a:pt x="0" y="276"/>
                </a:lnTo>
                <a:lnTo>
                  <a:pt x="0" y="270"/>
                </a:lnTo>
                <a:lnTo>
                  <a:pt x="5" y="270"/>
                </a:lnTo>
                <a:lnTo>
                  <a:pt x="0" y="270"/>
                </a:lnTo>
                <a:lnTo>
                  <a:pt x="0" y="264"/>
                </a:lnTo>
                <a:lnTo>
                  <a:pt x="5" y="264"/>
                </a:lnTo>
                <a:lnTo>
                  <a:pt x="5" y="270"/>
                </a:lnTo>
                <a:lnTo>
                  <a:pt x="12" y="270"/>
                </a:lnTo>
                <a:lnTo>
                  <a:pt x="12" y="264"/>
                </a:lnTo>
                <a:lnTo>
                  <a:pt x="5" y="264"/>
                </a:lnTo>
                <a:lnTo>
                  <a:pt x="5" y="259"/>
                </a:lnTo>
                <a:lnTo>
                  <a:pt x="12" y="264"/>
                </a:lnTo>
                <a:lnTo>
                  <a:pt x="18" y="264"/>
                </a:lnTo>
                <a:lnTo>
                  <a:pt x="23" y="264"/>
                </a:lnTo>
                <a:lnTo>
                  <a:pt x="23" y="259"/>
                </a:lnTo>
                <a:lnTo>
                  <a:pt x="23" y="252"/>
                </a:lnTo>
                <a:lnTo>
                  <a:pt x="23" y="247"/>
                </a:lnTo>
                <a:lnTo>
                  <a:pt x="23" y="242"/>
                </a:lnTo>
                <a:lnTo>
                  <a:pt x="23" y="235"/>
                </a:lnTo>
                <a:lnTo>
                  <a:pt x="30" y="235"/>
                </a:lnTo>
                <a:lnTo>
                  <a:pt x="30" y="230"/>
                </a:lnTo>
                <a:lnTo>
                  <a:pt x="36" y="230"/>
                </a:lnTo>
                <a:lnTo>
                  <a:pt x="36" y="235"/>
                </a:lnTo>
                <a:lnTo>
                  <a:pt x="36" y="230"/>
                </a:lnTo>
                <a:lnTo>
                  <a:pt x="41" y="230"/>
                </a:lnTo>
                <a:lnTo>
                  <a:pt x="47" y="230"/>
                </a:lnTo>
                <a:lnTo>
                  <a:pt x="47" y="224"/>
                </a:lnTo>
                <a:lnTo>
                  <a:pt x="47" y="219"/>
                </a:lnTo>
                <a:lnTo>
                  <a:pt x="54" y="219"/>
                </a:lnTo>
                <a:lnTo>
                  <a:pt x="59" y="219"/>
                </a:lnTo>
                <a:lnTo>
                  <a:pt x="59" y="224"/>
                </a:lnTo>
                <a:lnTo>
                  <a:pt x="59" y="219"/>
                </a:lnTo>
                <a:lnTo>
                  <a:pt x="65" y="219"/>
                </a:lnTo>
                <a:lnTo>
                  <a:pt x="65" y="212"/>
                </a:lnTo>
                <a:lnTo>
                  <a:pt x="72" y="212"/>
                </a:lnTo>
                <a:lnTo>
                  <a:pt x="72" y="207"/>
                </a:lnTo>
                <a:lnTo>
                  <a:pt x="77" y="207"/>
                </a:lnTo>
                <a:lnTo>
                  <a:pt x="77" y="212"/>
                </a:lnTo>
                <a:lnTo>
                  <a:pt x="83" y="212"/>
                </a:lnTo>
                <a:lnTo>
                  <a:pt x="88" y="212"/>
                </a:lnTo>
                <a:lnTo>
                  <a:pt x="83" y="212"/>
                </a:lnTo>
                <a:lnTo>
                  <a:pt x="83" y="207"/>
                </a:lnTo>
                <a:lnTo>
                  <a:pt x="83" y="202"/>
                </a:lnTo>
                <a:lnTo>
                  <a:pt x="88" y="202"/>
                </a:lnTo>
                <a:lnTo>
                  <a:pt x="88" y="207"/>
                </a:lnTo>
                <a:lnTo>
                  <a:pt x="95" y="207"/>
                </a:lnTo>
                <a:lnTo>
                  <a:pt x="101" y="207"/>
                </a:lnTo>
                <a:lnTo>
                  <a:pt x="101" y="202"/>
                </a:lnTo>
                <a:lnTo>
                  <a:pt x="106" y="202"/>
                </a:lnTo>
                <a:lnTo>
                  <a:pt x="101" y="202"/>
                </a:lnTo>
                <a:lnTo>
                  <a:pt x="101" y="195"/>
                </a:lnTo>
                <a:lnTo>
                  <a:pt x="106" y="195"/>
                </a:lnTo>
                <a:lnTo>
                  <a:pt x="113" y="195"/>
                </a:lnTo>
                <a:lnTo>
                  <a:pt x="113" y="190"/>
                </a:lnTo>
                <a:lnTo>
                  <a:pt x="119" y="190"/>
                </a:lnTo>
                <a:lnTo>
                  <a:pt x="119" y="184"/>
                </a:lnTo>
                <a:lnTo>
                  <a:pt x="124" y="178"/>
                </a:lnTo>
                <a:lnTo>
                  <a:pt x="119" y="178"/>
                </a:lnTo>
                <a:lnTo>
                  <a:pt x="124" y="178"/>
                </a:lnTo>
                <a:lnTo>
                  <a:pt x="124" y="172"/>
                </a:lnTo>
                <a:lnTo>
                  <a:pt x="124" y="178"/>
                </a:lnTo>
                <a:lnTo>
                  <a:pt x="130" y="178"/>
                </a:lnTo>
                <a:lnTo>
                  <a:pt x="130" y="172"/>
                </a:lnTo>
                <a:lnTo>
                  <a:pt x="130" y="167"/>
                </a:lnTo>
                <a:lnTo>
                  <a:pt x="137" y="167"/>
                </a:lnTo>
                <a:lnTo>
                  <a:pt x="137" y="162"/>
                </a:lnTo>
                <a:lnTo>
                  <a:pt x="142" y="162"/>
                </a:lnTo>
                <a:lnTo>
                  <a:pt x="142" y="155"/>
                </a:lnTo>
                <a:lnTo>
                  <a:pt x="142" y="150"/>
                </a:lnTo>
                <a:lnTo>
                  <a:pt x="148" y="150"/>
                </a:lnTo>
                <a:lnTo>
                  <a:pt x="148" y="155"/>
                </a:lnTo>
                <a:lnTo>
                  <a:pt x="155" y="155"/>
                </a:lnTo>
                <a:lnTo>
                  <a:pt x="155" y="150"/>
                </a:lnTo>
                <a:lnTo>
                  <a:pt x="155" y="144"/>
                </a:lnTo>
                <a:lnTo>
                  <a:pt x="148" y="144"/>
                </a:lnTo>
                <a:lnTo>
                  <a:pt x="148" y="138"/>
                </a:lnTo>
                <a:lnTo>
                  <a:pt x="155" y="138"/>
                </a:lnTo>
                <a:lnTo>
                  <a:pt x="155" y="132"/>
                </a:lnTo>
                <a:lnTo>
                  <a:pt x="160" y="132"/>
                </a:lnTo>
                <a:lnTo>
                  <a:pt x="160" y="138"/>
                </a:lnTo>
                <a:lnTo>
                  <a:pt x="166" y="138"/>
                </a:lnTo>
                <a:lnTo>
                  <a:pt x="166" y="132"/>
                </a:lnTo>
                <a:lnTo>
                  <a:pt x="160" y="132"/>
                </a:lnTo>
                <a:lnTo>
                  <a:pt x="160" y="127"/>
                </a:lnTo>
                <a:lnTo>
                  <a:pt x="155" y="127"/>
                </a:lnTo>
                <a:lnTo>
                  <a:pt x="155" y="121"/>
                </a:lnTo>
                <a:lnTo>
                  <a:pt x="155" y="115"/>
                </a:lnTo>
                <a:lnTo>
                  <a:pt x="160" y="115"/>
                </a:lnTo>
                <a:lnTo>
                  <a:pt x="160" y="110"/>
                </a:lnTo>
                <a:lnTo>
                  <a:pt x="160" y="115"/>
                </a:lnTo>
                <a:lnTo>
                  <a:pt x="160" y="121"/>
                </a:lnTo>
                <a:lnTo>
                  <a:pt x="166" y="121"/>
                </a:lnTo>
                <a:lnTo>
                  <a:pt x="166" y="115"/>
                </a:lnTo>
                <a:lnTo>
                  <a:pt x="172" y="115"/>
                </a:lnTo>
                <a:lnTo>
                  <a:pt x="178" y="115"/>
                </a:lnTo>
                <a:lnTo>
                  <a:pt x="184" y="110"/>
                </a:lnTo>
                <a:lnTo>
                  <a:pt x="184" y="104"/>
                </a:lnTo>
                <a:lnTo>
                  <a:pt x="184" y="98"/>
                </a:lnTo>
                <a:lnTo>
                  <a:pt x="189" y="98"/>
                </a:lnTo>
                <a:lnTo>
                  <a:pt x="189" y="104"/>
                </a:lnTo>
                <a:lnTo>
                  <a:pt x="189" y="98"/>
                </a:lnTo>
                <a:lnTo>
                  <a:pt x="196" y="98"/>
                </a:lnTo>
                <a:lnTo>
                  <a:pt x="196" y="92"/>
                </a:lnTo>
                <a:lnTo>
                  <a:pt x="202" y="92"/>
                </a:lnTo>
                <a:lnTo>
                  <a:pt x="207" y="92"/>
                </a:lnTo>
                <a:lnTo>
                  <a:pt x="207" y="98"/>
                </a:lnTo>
                <a:lnTo>
                  <a:pt x="207" y="92"/>
                </a:lnTo>
                <a:lnTo>
                  <a:pt x="213" y="92"/>
                </a:lnTo>
                <a:lnTo>
                  <a:pt x="213" y="87"/>
                </a:lnTo>
                <a:lnTo>
                  <a:pt x="213" y="80"/>
                </a:lnTo>
                <a:lnTo>
                  <a:pt x="220" y="80"/>
                </a:lnTo>
                <a:lnTo>
                  <a:pt x="220" y="75"/>
                </a:lnTo>
                <a:lnTo>
                  <a:pt x="225" y="75"/>
                </a:lnTo>
                <a:lnTo>
                  <a:pt x="225" y="70"/>
                </a:lnTo>
                <a:lnTo>
                  <a:pt x="231" y="70"/>
                </a:lnTo>
                <a:lnTo>
                  <a:pt x="231" y="63"/>
                </a:lnTo>
                <a:lnTo>
                  <a:pt x="231" y="58"/>
                </a:lnTo>
                <a:lnTo>
                  <a:pt x="238" y="58"/>
                </a:lnTo>
                <a:lnTo>
                  <a:pt x="238" y="52"/>
                </a:lnTo>
                <a:lnTo>
                  <a:pt x="243" y="52"/>
                </a:lnTo>
                <a:lnTo>
                  <a:pt x="249" y="47"/>
                </a:lnTo>
                <a:lnTo>
                  <a:pt x="243" y="47"/>
                </a:lnTo>
                <a:lnTo>
                  <a:pt x="238" y="47"/>
                </a:lnTo>
                <a:lnTo>
                  <a:pt x="238" y="40"/>
                </a:lnTo>
                <a:lnTo>
                  <a:pt x="243" y="40"/>
                </a:lnTo>
                <a:lnTo>
                  <a:pt x="243" y="35"/>
                </a:lnTo>
                <a:lnTo>
                  <a:pt x="249" y="35"/>
                </a:lnTo>
                <a:lnTo>
                  <a:pt x="249" y="30"/>
                </a:lnTo>
                <a:lnTo>
                  <a:pt x="243" y="30"/>
                </a:lnTo>
                <a:lnTo>
                  <a:pt x="249" y="30"/>
                </a:lnTo>
                <a:lnTo>
                  <a:pt x="249" y="23"/>
                </a:lnTo>
                <a:lnTo>
                  <a:pt x="256" y="23"/>
                </a:lnTo>
                <a:lnTo>
                  <a:pt x="261" y="23"/>
                </a:lnTo>
                <a:lnTo>
                  <a:pt x="261" y="18"/>
                </a:lnTo>
                <a:lnTo>
                  <a:pt x="261" y="12"/>
                </a:lnTo>
                <a:lnTo>
                  <a:pt x="261" y="6"/>
                </a:lnTo>
                <a:lnTo>
                  <a:pt x="261" y="0"/>
                </a:lnTo>
                <a:lnTo>
                  <a:pt x="267" y="0"/>
                </a:lnTo>
                <a:lnTo>
                  <a:pt x="273" y="0"/>
                </a:lnTo>
                <a:lnTo>
                  <a:pt x="273" y="6"/>
                </a:lnTo>
                <a:lnTo>
                  <a:pt x="279" y="6"/>
                </a:lnTo>
                <a:lnTo>
                  <a:pt x="279" y="0"/>
                </a:lnTo>
                <a:lnTo>
                  <a:pt x="285" y="0"/>
                </a:lnTo>
                <a:lnTo>
                  <a:pt x="290" y="0"/>
                </a:lnTo>
                <a:lnTo>
                  <a:pt x="297" y="0"/>
                </a:lnTo>
                <a:lnTo>
                  <a:pt x="303" y="0"/>
                </a:lnTo>
                <a:lnTo>
                  <a:pt x="308" y="0"/>
                </a:lnTo>
                <a:lnTo>
                  <a:pt x="308" y="6"/>
                </a:lnTo>
                <a:lnTo>
                  <a:pt x="303" y="6"/>
                </a:lnTo>
                <a:lnTo>
                  <a:pt x="308" y="6"/>
                </a:lnTo>
                <a:lnTo>
                  <a:pt x="308" y="12"/>
                </a:lnTo>
                <a:lnTo>
                  <a:pt x="314" y="18"/>
                </a:lnTo>
                <a:lnTo>
                  <a:pt x="321" y="30"/>
                </a:lnTo>
                <a:lnTo>
                  <a:pt x="326" y="30"/>
                </a:lnTo>
                <a:lnTo>
                  <a:pt x="326" y="35"/>
                </a:lnTo>
                <a:lnTo>
                  <a:pt x="326" y="40"/>
                </a:lnTo>
                <a:lnTo>
                  <a:pt x="332" y="40"/>
                </a:lnTo>
                <a:lnTo>
                  <a:pt x="332" y="47"/>
                </a:lnTo>
                <a:lnTo>
                  <a:pt x="339" y="47"/>
                </a:lnTo>
                <a:lnTo>
                  <a:pt x="339" y="52"/>
                </a:lnTo>
                <a:lnTo>
                  <a:pt x="344" y="58"/>
                </a:lnTo>
                <a:lnTo>
                  <a:pt x="350" y="58"/>
                </a:lnTo>
                <a:lnTo>
                  <a:pt x="350" y="63"/>
                </a:lnTo>
                <a:lnTo>
                  <a:pt x="356" y="70"/>
                </a:lnTo>
                <a:lnTo>
                  <a:pt x="362" y="75"/>
                </a:lnTo>
                <a:lnTo>
                  <a:pt x="362" y="80"/>
                </a:lnTo>
                <a:lnTo>
                  <a:pt x="368" y="80"/>
                </a:lnTo>
                <a:lnTo>
                  <a:pt x="368" y="87"/>
                </a:lnTo>
                <a:lnTo>
                  <a:pt x="374" y="92"/>
                </a:lnTo>
                <a:lnTo>
                  <a:pt x="380" y="92"/>
                </a:lnTo>
                <a:lnTo>
                  <a:pt x="380" y="98"/>
                </a:lnTo>
                <a:lnTo>
                  <a:pt x="386" y="98"/>
                </a:lnTo>
                <a:lnTo>
                  <a:pt x="386" y="104"/>
                </a:lnTo>
                <a:lnTo>
                  <a:pt x="392" y="104"/>
                </a:lnTo>
                <a:lnTo>
                  <a:pt x="392" y="110"/>
                </a:lnTo>
                <a:lnTo>
                  <a:pt x="386" y="110"/>
                </a:lnTo>
                <a:lnTo>
                  <a:pt x="386" y="115"/>
                </a:lnTo>
                <a:lnTo>
                  <a:pt x="380" y="121"/>
                </a:lnTo>
                <a:lnTo>
                  <a:pt x="380" y="127"/>
                </a:lnTo>
                <a:lnTo>
                  <a:pt x="374" y="127"/>
                </a:lnTo>
                <a:lnTo>
                  <a:pt x="374" y="132"/>
                </a:lnTo>
                <a:lnTo>
                  <a:pt x="374" y="138"/>
                </a:lnTo>
                <a:lnTo>
                  <a:pt x="374" y="144"/>
                </a:lnTo>
                <a:lnTo>
                  <a:pt x="374" y="150"/>
                </a:lnTo>
                <a:lnTo>
                  <a:pt x="374" y="155"/>
                </a:lnTo>
                <a:lnTo>
                  <a:pt x="374" y="162"/>
                </a:lnTo>
                <a:lnTo>
                  <a:pt x="374" y="167"/>
                </a:lnTo>
                <a:lnTo>
                  <a:pt x="374" y="172"/>
                </a:lnTo>
                <a:lnTo>
                  <a:pt x="374" y="178"/>
                </a:lnTo>
                <a:lnTo>
                  <a:pt x="374" y="184"/>
                </a:lnTo>
                <a:lnTo>
                  <a:pt x="368" y="184"/>
                </a:lnTo>
                <a:lnTo>
                  <a:pt x="374" y="184"/>
                </a:lnTo>
                <a:lnTo>
                  <a:pt x="368" y="184"/>
                </a:lnTo>
                <a:lnTo>
                  <a:pt x="368" y="190"/>
                </a:lnTo>
                <a:lnTo>
                  <a:pt x="368" y="195"/>
                </a:lnTo>
                <a:lnTo>
                  <a:pt x="362" y="195"/>
                </a:lnTo>
                <a:lnTo>
                  <a:pt x="362" y="202"/>
                </a:lnTo>
                <a:lnTo>
                  <a:pt x="362" y="207"/>
                </a:lnTo>
                <a:lnTo>
                  <a:pt x="356" y="207"/>
                </a:lnTo>
                <a:lnTo>
                  <a:pt x="356" y="212"/>
                </a:lnTo>
                <a:lnTo>
                  <a:pt x="350" y="212"/>
                </a:lnTo>
                <a:lnTo>
                  <a:pt x="356" y="212"/>
                </a:lnTo>
                <a:lnTo>
                  <a:pt x="362" y="212"/>
                </a:lnTo>
                <a:lnTo>
                  <a:pt x="368" y="212"/>
                </a:lnTo>
                <a:lnTo>
                  <a:pt x="374" y="212"/>
                </a:lnTo>
                <a:lnTo>
                  <a:pt x="380" y="212"/>
                </a:lnTo>
                <a:lnTo>
                  <a:pt x="380" y="207"/>
                </a:lnTo>
                <a:lnTo>
                  <a:pt x="380" y="202"/>
                </a:lnTo>
                <a:lnTo>
                  <a:pt x="386" y="202"/>
                </a:lnTo>
                <a:lnTo>
                  <a:pt x="386" y="195"/>
                </a:lnTo>
                <a:lnTo>
                  <a:pt x="392" y="195"/>
                </a:lnTo>
                <a:lnTo>
                  <a:pt x="392" y="190"/>
                </a:lnTo>
                <a:lnTo>
                  <a:pt x="397" y="190"/>
                </a:lnTo>
                <a:lnTo>
                  <a:pt x="397" y="184"/>
                </a:lnTo>
                <a:lnTo>
                  <a:pt x="404" y="184"/>
                </a:lnTo>
                <a:lnTo>
                  <a:pt x="404" y="178"/>
                </a:lnTo>
                <a:lnTo>
                  <a:pt x="404" y="184"/>
                </a:lnTo>
                <a:lnTo>
                  <a:pt x="409" y="184"/>
                </a:lnTo>
                <a:lnTo>
                  <a:pt x="409" y="190"/>
                </a:lnTo>
                <a:lnTo>
                  <a:pt x="409" y="195"/>
                </a:lnTo>
                <a:lnTo>
                  <a:pt x="415" y="195"/>
                </a:lnTo>
                <a:lnTo>
                  <a:pt x="422" y="195"/>
                </a:lnTo>
                <a:lnTo>
                  <a:pt x="422" y="190"/>
                </a:lnTo>
                <a:lnTo>
                  <a:pt x="427" y="190"/>
                </a:lnTo>
                <a:lnTo>
                  <a:pt x="433" y="190"/>
                </a:lnTo>
                <a:lnTo>
                  <a:pt x="433" y="184"/>
                </a:lnTo>
                <a:lnTo>
                  <a:pt x="439" y="184"/>
                </a:lnTo>
                <a:lnTo>
                  <a:pt x="445" y="184"/>
                </a:lnTo>
                <a:lnTo>
                  <a:pt x="451" y="184"/>
                </a:lnTo>
                <a:lnTo>
                  <a:pt x="457" y="184"/>
                </a:lnTo>
                <a:lnTo>
                  <a:pt x="457" y="190"/>
                </a:lnTo>
                <a:lnTo>
                  <a:pt x="451" y="190"/>
                </a:lnTo>
                <a:lnTo>
                  <a:pt x="457" y="190"/>
                </a:lnTo>
                <a:lnTo>
                  <a:pt x="457" y="195"/>
                </a:lnTo>
                <a:lnTo>
                  <a:pt x="457" y="190"/>
                </a:lnTo>
                <a:lnTo>
                  <a:pt x="457" y="195"/>
                </a:lnTo>
                <a:lnTo>
                  <a:pt x="463" y="195"/>
                </a:lnTo>
                <a:lnTo>
                  <a:pt x="469" y="195"/>
                </a:lnTo>
                <a:lnTo>
                  <a:pt x="469" y="202"/>
                </a:lnTo>
                <a:lnTo>
                  <a:pt x="469" y="207"/>
                </a:lnTo>
                <a:lnTo>
                  <a:pt x="469" y="212"/>
                </a:lnTo>
                <a:lnTo>
                  <a:pt x="469" y="219"/>
                </a:lnTo>
                <a:lnTo>
                  <a:pt x="469" y="224"/>
                </a:lnTo>
                <a:lnTo>
                  <a:pt x="475" y="224"/>
                </a:lnTo>
                <a:lnTo>
                  <a:pt x="475" y="230"/>
                </a:lnTo>
                <a:lnTo>
                  <a:pt x="475" y="224"/>
                </a:lnTo>
                <a:lnTo>
                  <a:pt x="475" y="230"/>
                </a:lnTo>
                <a:lnTo>
                  <a:pt x="480" y="230"/>
                </a:lnTo>
                <a:lnTo>
                  <a:pt x="480" y="235"/>
                </a:lnTo>
                <a:lnTo>
                  <a:pt x="480" y="242"/>
                </a:lnTo>
                <a:lnTo>
                  <a:pt x="487" y="242"/>
                </a:lnTo>
                <a:lnTo>
                  <a:pt x="480" y="242"/>
                </a:lnTo>
                <a:lnTo>
                  <a:pt x="487" y="242"/>
                </a:lnTo>
                <a:lnTo>
                  <a:pt x="480" y="242"/>
                </a:lnTo>
                <a:lnTo>
                  <a:pt x="487" y="242"/>
                </a:lnTo>
                <a:lnTo>
                  <a:pt x="480" y="242"/>
                </a:lnTo>
                <a:lnTo>
                  <a:pt x="487" y="242"/>
                </a:lnTo>
                <a:lnTo>
                  <a:pt x="480" y="242"/>
                </a:lnTo>
                <a:lnTo>
                  <a:pt x="487" y="242"/>
                </a:lnTo>
                <a:lnTo>
                  <a:pt x="493" y="242"/>
                </a:lnTo>
                <a:lnTo>
                  <a:pt x="498" y="242"/>
                </a:lnTo>
                <a:lnTo>
                  <a:pt x="505" y="242"/>
                </a:lnTo>
                <a:lnTo>
                  <a:pt x="505" y="247"/>
                </a:lnTo>
                <a:lnTo>
                  <a:pt x="505" y="252"/>
                </a:lnTo>
                <a:lnTo>
                  <a:pt x="505" y="259"/>
                </a:lnTo>
                <a:lnTo>
                  <a:pt x="510" y="259"/>
                </a:lnTo>
                <a:lnTo>
                  <a:pt x="510" y="264"/>
                </a:lnTo>
                <a:lnTo>
                  <a:pt x="510" y="270"/>
                </a:lnTo>
                <a:lnTo>
                  <a:pt x="510" y="264"/>
                </a:lnTo>
                <a:lnTo>
                  <a:pt x="516" y="264"/>
                </a:lnTo>
                <a:lnTo>
                  <a:pt x="522" y="264"/>
                </a:lnTo>
                <a:lnTo>
                  <a:pt x="528" y="264"/>
                </a:lnTo>
                <a:lnTo>
                  <a:pt x="534" y="264"/>
                </a:lnTo>
                <a:lnTo>
                  <a:pt x="534" y="270"/>
                </a:lnTo>
                <a:lnTo>
                  <a:pt x="534" y="276"/>
                </a:lnTo>
                <a:lnTo>
                  <a:pt x="534" y="282"/>
                </a:lnTo>
                <a:lnTo>
                  <a:pt x="528" y="282"/>
                </a:lnTo>
                <a:lnTo>
                  <a:pt x="534" y="282"/>
                </a:lnTo>
                <a:lnTo>
                  <a:pt x="534" y="287"/>
                </a:lnTo>
                <a:lnTo>
                  <a:pt x="534" y="293"/>
                </a:lnTo>
                <a:lnTo>
                  <a:pt x="534" y="299"/>
                </a:lnTo>
                <a:lnTo>
                  <a:pt x="528" y="299"/>
                </a:lnTo>
                <a:lnTo>
                  <a:pt x="528" y="304"/>
                </a:lnTo>
                <a:lnTo>
                  <a:pt x="528" y="310"/>
                </a:lnTo>
                <a:lnTo>
                  <a:pt x="528" y="316"/>
                </a:lnTo>
                <a:lnTo>
                  <a:pt x="534" y="316"/>
                </a:lnTo>
                <a:lnTo>
                  <a:pt x="534" y="322"/>
                </a:lnTo>
                <a:lnTo>
                  <a:pt x="540" y="322"/>
                </a:lnTo>
                <a:lnTo>
                  <a:pt x="540" y="327"/>
                </a:lnTo>
                <a:lnTo>
                  <a:pt x="540" y="334"/>
                </a:lnTo>
                <a:lnTo>
                  <a:pt x="534" y="334"/>
                </a:lnTo>
                <a:lnTo>
                  <a:pt x="528" y="334"/>
                </a:lnTo>
                <a:lnTo>
                  <a:pt x="528" y="339"/>
                </a:lnTo>
                <a:lnTo>
                  <a:pt x="522" y="339"/>
                </a:lnTo>
                <a:lnTo>
                  <a:pt x="522" y="344"/>
                </a:lnTo>
                <a:lnTo>
                  <a:pt x="516" y="350"/>
                </a:lnTo>
                <a:lnTo>
                  <a:pt x="510" y="350"/>
                </a:lnTo>
                <a:lnTo>
                  <a:pt x="505" y="356"/>
                </a:lnTo>
                <a:lnTo>
                  <a:pt x="498" y="356"/>
                </a:lnTo>
                <a:lnTo>
                  <a:pt x="498" y="362"/>
                </a:lnTo>
                <a:lnTo>
                  <a:pt x="498" y="367"/>
                </a:lnTo>
                <a:lnTo>
                  <a:pt x="493" y="367"/>
                </a:lnTo>
                <a:lnTo>
                  <a:pt x="487" y="367"/>
                </a:lnTo>
                <a:lnTo>
                  <a:pt x="480" y="367"/>
                </a:lnTo>
                <a:lnTo>
                  <a:pt x="480" y="374"/>
                </a:lnTo>
                <a:lnTo>
                  <a:pt x="480" y="379"/>
                </a:lnTo>
                <a:lnTo>
                  <a:pt x="480" y="385"/>
                </a:lnTo>
                <a:lnTo>
                  <a:pt x="480" y="391"/>
                </a:lnTo>
                <a:lnTo>
                  <a:pt x="480" y="396"/>
                </a:lnTo>
                <a:lnTo>
                  <a:pt x="475" y="396"/>
                </a:lnTo>
                <a:lnTo>
                  <a:pt x="469" y="396"/>
                </a:lnTo>
                <a:lnTo>
                  <a:pt x="469" y="391"/>
                </a:lnTo>
                <a:lnTo>
                  <a:pt x="469" y="385"/>
                </a:lnTo>
                <a:lnTo>
                  <a:pt x="463" y="379"/>
                </a:lnTo>
                <a:lnTo>
                  <a:pt x="457" y="379"/>
                </a:lnTo>
                <a:lnTo>
                  <a:pt x="451" y="379"/>
                </a:lnTo>
                <a:lnTo>
                  <a:pt x="445" y="379"/>
                </a:lnTo>
                <a:lnTo>
                  <a:pt x="445" y="385"/>
                </a:lnTo>
                <a:lnTo>
                  <a:pt x="445" y="391"/>
                </a:lnTo>
                <a:lnTo>
                  <a:pt x="451" y="391"/>
                </a:lnTo>
                <a:lnTo>
                  <a:pt x="451" y="396"/>
                </a:lnTo>
                <a:lnTo>
                  <a:pt x="457" y="396"/>
                </a:lnTo>
                <a:lnTo>
                  <a:pt x="463" y="396"/>
                </a:lnTo>
                <a:lnTo>
                  <a:pt x="463" y="402"/>
                </a:lnTo>
                <a:lnTo>
                  <a:pt x="469" y="402"/>
                </a:lnTo>
                <a:lnTo>
                  <a:pt x="469" y="407"/>
                </a:lnTo>
                <a:lnTo>
                  <a:pt x="469" y="414"/>
                </a:lnTo>
                <a:lnTo>
                  <a:pt x="469" y="419"/>
                </a:lnTo>
                <a:lnTo>
                  <a:pt x="469" y="425"/>
                </a:lnTo>
                <a:lnTo>
                  <a:pt x="469" y="431"/>
                </a:lnTo>
                <a:lnTo>
                  <a:pt x="463" y="431"/>
                </a:lnTo>
                <a:lnTo>
                  <a:pt x="463" y="436"/>
                </a:lnTo>
                <a:lnTo>
                  <a:pt x="457" y="436"/>
                </a:lnTo>
                <a:lnTo>
                  <a:pt x="451" y="436"/>
                </a:lnTo>
                <a:lnTo>
                  <a:pt x="451" y="442"/>
                </a:lnTo>
                <a:lnTo>
                  <a:pt x="457" y="442"/>
                </a:lnTo>
                <a:lnTo>
                  <a:pt x="457" y="448"/>
                </a:lnTo>
                <a:lnTo>
                  <a:pt x="451" y="448"/>
                </a:lnTo>
                <a:lnTo>
                  <a:pt x="445" y="448"/>
                </a:lnTo>
                <a:lnTo>
                  <a:pt x="439" y="448"/>
                </a:lnTo>
                <a:lnTo>
                  <a:pt x="439" y="454"/>
                </a:lnTo>
                <a:lnTo>
                  <a:pt x="439" y="459"/>
                </a:lnTo>
                <a:lnTo>
                  <a:pt x="445" y="459"/>
                </a:lnTo>
                <a:lnTo>
                  <a:pt x="445" y="465"/>
                </a:lnTo>
                <a:lnTo>
                  <a:pt x="445" y="471"/>
                </a:lnTo>
                <a:lnTo>
                  <a:pt x="451" y="471"/>
                </a:lnTo>
                <a:lnTo>
                  <a:pt x="451" y="476"/>
                </a:lnTo>
                <a:lnTo>
                  <a:pt x="457" y="476"/>
                </a:lnTo>
                <a:lnTo>
                  <a:pt x="457" y="482"/>
                </a:lnTo>
                <a:lnTo>
                  <a:pt x="451" y="482"/>
                </a:lnTo>
                <a:lnTo>
                  <a:pt x="451" y="488"/>
                </a:lnTo>
                <a:lnTo>
                  <a:pt x="445" y="488"/>
                </a:lnTo>
                <a:lnTo>
                  <a:pt x="439" y="488"/>
                </a:lnTo>
                <a:lnTo>
                  <a:pt x="439" y="494"/>
                </a:lnTo>
                <a:lnTo>
                  <a:pt x="433" y="494"/>
                </a:lnTo>
                <a:lnTo>
                  <a:pt x="433" y="499"/>
                </a:lnTo>
                <a:lnTo>
                  <a:pt x="433" y="506"/>
                </a:lnTo>
                <a:lnTo>
                  <a:pt x="433" y="511"/>
                </a:lnTo>
                <a:lnTo>
                  <a:pt x="427" y="516"/>
                </a:lnTo>
                <a:lnTo>
                  <a:pt x="422" y="516"/>
                </a:lnTo>
                <a:lnTo>
                  <a:pt x="415" y="516"/>
                </a:lnTo>
                <a:lnTo>
                  <a:pt x="409" y="516"/>
                </a:lnTo>
                <a:lnTo>
                  <a:pt x="409" y="511"/>
                </a:lnTo>
                <a:lnTo>
                  <a:pt x="415" y="506"/>
                </a:lnTo>
                <a:lnTo>
                  <a:pt x="409" y="499"/>
                </a:lnTo>
                <a:lnTo>
                  <a:pt x="404" y="499"/>
                </a:lnTo>
                <a:lnTo>
                  <a:pt x="404" y="506"/>
                </a:lnTo>
                <a:lnTo>
                  <a:pt x="397" y="506"/>
                </a:lnTo>
                <a:lnTo>
                  <a:pt x="397" y="511"/>
                </a:lnTo>
                <a:lnTo>
                  <a:pt x="397" y="516"/>
                </a:lnTo>
                <a:lnTo>
                  <a:pt x="397" y="523"/>
                </a:lnTo>
                <a:lnTo>
                  <a:pt x="392" y="523"/>
                </a:lnTo>
                <a:lnTo>
                  <a:pt x="392" y="528"/>
                </a:lnTo>
                <a:lnTo>
                  <a:pt x="392" y="534"/>
                </a:lnTo>
                <a:lnTo>
                  <a:pt x="392" y="539"/>
                </a:lnTo>
                <a:lnTo>
                  <a:pt x="386" y="539"/>
                </a:lnTo>
                <a:lnTo>
                  <a:pt x="386" y="546"/>
                </a:lnTo>
                <a:lnTo>
                  <a:pt x="380" y="546"/>
                </a:lnTo>
                <a:lnTo>
                  <a:pt x="380" y="551"/>
                </a:lnTo>
                <a:lnTo>
                  <a:pt x="374" y="551"/>
                </a:lnTo>
                <a:lnTo>
                  <a:pt x="374" y="557"/>
                </a:lnTo>
                <a:lnTo>
                  <a:pt x="374" y="563"/>
                </a:lnTo>
                <a:lnTo>
                  <a:pt x="368" y="563"/>
                </a:lnTo>
                <a:lnTo>
                  <a:pt x="368" y="568"/>
                </a:lnTo>
                <a:lnTo>
                  <a:pt x="362" y="568"/>
                </a:lnTo>
                <a:lnTo>
                  <a:pt x="362" y="574"/>
                </a:lnTo>
                <a:lnTo>
                  <a:pt x="356" y="574"/>
                </a:lnTo>
                <a:lnTo>
                  <a:pt x="350" y="574"/>
                </a:lnTo>
                <a:lnTo>
                  <a:pt x="350" y="580"/>
                </a:lnTo>
                <a:lnTo>
                  <a:pt x="344" y="580"/>
                </a:lnTo>
                <a:lnTo>
                  <a:pt x="344" y="586"/>
                </a:lnTo>
                <a:lnTo>
                  <a:pt x="344" y="580"/>
                </a:lnTo>
                <a:lnTo>
                  <a:pt x="344" y="574"/>
                </a:lnTo>
                <a:lnTo>
                  <a:pt x="344" y="568"/>
                </a:lnTo>
                <a:lnTo>
                  <a:pt x="344" y="563"/>
                </a:lnTo>
                <a:lnTo>
                  <a:pt x="344" y="546"/>
                </a:lnTo>
                <a:lnTo>
                  <a:pt x="344" y="539"/>
                </a:lnTo>
                <a:lnTo>
                  <a:pt x="344" y="534"/>
                </a:lnTo>
                <a:lnTo>
                  <a:pt x="344" y="528"/>
                </a:lnTo>
                <a:lnTo>
                  <a:pt x="344" y="523"/>
                </a:lnTo>
                <a:lnTo>
                  <a:pt x="344" y="511"/>
                </a:lnTo>
                <a:lnTo>
                  <a:pt x="339" y="511"/>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77" name="Freeform 54">
            <a:extLst>
              <a:ext uri="{FF2B5EF4-FFF2-40B4-BE49-F238E27FC236}">
                <a16:creationId xmlns:a16="http://schemas.microsoft.com/office/drawing/2014/main" id="{419DC918-04D3-4214-A674-679D28C0F9A3}"/>
              </a:ext>
            </a:extLst>
          </p:cNvPr>
          <p:cNvSpPr>
            <a:spLocks/>
          </p:cNvSpPr>
          <p:nvPr/>
        </p:nvSpPr>
        <p:spPr bwMode="auto">
          <a:xfrm>
            <a:off x="6135688" y="2101850"/>
            <a:ext cx="857250" cy="930275"/>
          </a:xfrm>
          <a:custGeom>
            <a:avLst/>
            <a:gdLst>
              <a:gd name="T0" fmla="*/ 297 w 540"/>
              <a:gd name="T1" fmla="*/ 511 h 586"/>
              <a:gd name="T2" fmla="*/ 279 w 540"/>
              <a:gd name="T3" fmla="*/ 482 h 586"/>
              <a:gd name="T4" fmla="*/ 243 w 540"/>
              <a:gd name="T5" fmla="*/ 471 h 586"/>
              <a:gd name="T6" fmla="*/ 249 w 540"/>
              <a:gd name="T7" fmla="*/ 431 h 586"/>
              <a:gd name="T8" fmla="*/ 261 w 540"/>
              <a:gd name="T9" fmla="*/ 396 h 586"/>
              <a:gd name="T10" fmla="*/ 256 w 540"/>
              <a:gd name="T11" fmla="*/ 356 h 586"/>
              <a:gd name="T12" fmla="*/ 231 w 540"/>
              <a:gd name="T13" fmla="*/ 334 h 586"/>
              <a:gd name="T14" fmla="*/ 189 w 540"/>
              <a:gd name="T15" fmla="*/ 334 h 586"/>
              <a:gd name="T16" fmla="*/ 166 w 540"/>
              <a:gd name="T17" fmla="*/ 310 h 586"/>
              <a:gd name="T18" fmla="*/ 137 w 540"/>
              <a:gd name="T19" fmla="*/ 293 h 586"/>
              <a:gd name="T20" fmla="*/ 95 w 540"/>
              <a:gd name="T21" fmla="*/ 282 h 586"/>
              <a:gd name="T22" fmla="*/ 47 w 540"/>
              <a:gd name="T23" fmla="*/ 282 h 586"/>
              <a:gd name="T24" fmla="*/ 5 w 540"/>
              <a:gd name="T25" fmla="*/ 299 h 586"/>
              <a:gd name="T26" fmla="*/ 0 w 540"/>
              <a:gd name="T27" fmla="*/ 270 h 586"/>
              <a:gd name="T28" fmla="*/ 12 w 540"/>
              <a:gd name="T29" fmla="*/ 264 h 586"/>
              <a:gd name="T30" fmla="*/ 30 w 540"/>
              <a:gd name="T31" fmla="*/ 235 h 586"/>
              <a:gd name="T32" fmla="*/ 47 w 540"/>
              <a:gd name="T33" fmla="*/ 219 h 586"/>
              <a:gd name="T34" fmla="*/ 72 w 540"/>
              <a:gd name="T35" fmla="*/ 207 h 586"/>
              <a:gd name="T36" fmla="*/ 88 w 540"/>
              <a:gd name="T37" fmla="*/ 202 h 586"/>
              <a:gd name="T38" fmla="*/ 106 w 540"/>
              <a:gd name="T39" fmla="*/ 195 h 586"/>
              <a:gd name="T40" fmla="*/ 124 w 540"/>
              <a:gd name="T41" fmla="*/ 172 h 586"/>
              <a:gd name="T42" fmla="*/ 142 w 540"/>
              <a:gd name="T43" fmla="*/ 155 h 586"/>
              <a:gd name="T44" fmla="*/ 148 w 540"/>
              <a:gd name="T45" fmla="*/ 138 h 586"/>
              <a:gd name="T46" fmla="*/ 160 w 540"/>
              <a:gd name="T47" fmla="*/ 127 h 586"/>
              <a:gd name="T48" fmla="*/ 166 w 540"/>
              <a:gd name="T49" fmla="*/ 121 h 586"/>
              <a:gd name="T50" fmla="*/ 189 w 540"/>
              <a:gd name="T51" fmla="*/ 104 h 586"/>
              <a:gd name="T52" fmla="*/ 213 w 540"/>
              <a:gd name="T53" fmla="*/ 92 h 586"/>
              <a:gd name="T54" fmla="*/ 231 w 540"/>
              <a:gd name="T55" fmla="*/ 63 h 586"/>
              <a:gd name="T56" fmla="*/ 238 w 540"/>
              <a:gd name="T57" fmla="*/ 40 h 586"/>
              <a:gd name="T58" fmla="*/ 256 w 540"/>
              <a:gd name="T59" fmla="*/ 23 h 586"/>
              <a:gd name="T60" fmla="*/ 273 w 540"/>
              <a:gd name="T61" fmla="*/ 6 h 586"/>
              <a:gd name="T62" fmla="*/ 308 w 540"/>
              <a:gd name="T63" fmla="*/ 6 h 586"/>
              <a:gd name="T64" fmla="*/ 326 w 540"/>
              <a:gd name="T65" fmla="*/ 40 h 586"/>
              <a:gd name="T66" fmla="*/ 356 w 540"/>
              <a:gd name="T67" fmla="*/ 70 h 586"/>
              <a:gd name="T68" fmla="*/ 386 w 540"/>
              <a:gd name="T69" fmla="*/ 98 h 586"/>
              <a:gd name="T70" fmla="*/ 374 w 540"/>
              <a:gd name="T71" fmla="*/ 127 h 586"/>
              <a:gd name="T72" fmla="*/ 374 w 540"/>
              <a:gd name="T73" fmla="*/ 172 h 586"/>
              <a:gd name="T74" fmla="*/ 362 w 540"/>
              <a:gd name="T75" fmla="*/ 195 h 586"/>
              <a:gd name="T76" fmla="*/ 368 w 540"/>
              <a:gd name="T77" fmla="*/ 212 h 586"/>
              <a:gd name="T78" fmla="*/ 392 w 540"/>
              <a:gd name="T79" fmla="*/ 190 h 586"/>
              <a:gd name="T80" fmla="*/ 409 w 540"/>
              <a:gd name="T81" fmla="*/ 195 h 586"/>
              <a:gd name="T82" fmla="*/ 445 w 540"/>
              <a:gd name="T83" fmla="*/ 184 h 586"/>
              <a:gd name="T84" fmla="*/ 457 w 540"/>
              <a:gd name="T85" fmla="*/ 195 h 586"/>
              <a:gd name="T86" fmla="*/ 475 w 540"/>
              <a:gd name="T87" fmla="*/ 224 h 586"/>
              <a:gd name="T88" fmla="*/ 480 w 540"/>
              <a:gd name="T89" fmla="*/ 242 h 586"/>
              <a:gd name="T90" fmla="*/ 493 w 540"/>
              <a:gd name="T91" fmla="*/ 242 h 586"/>
              <a:gd name="T92" fmla="*/ 510 w 540"/>
              <a:gd name="T93" fmla="*/ 270 h 586"/>
              <a:gd name="T94" fmla="*/ 534 w 540"/>
              <a:gd name="T95" fmla="*/ 282 h 586"/>
              <a:gd name="T96" fmla="*/ 528 w 540"/>
              <a:gd name="T97" fmla="*/ 310 h 586"/>
              <a:gd name="T98" fmla="*/ 528 w 540"/>
              <a:gd name="T99" fmla="*/ 334 h 586"/>
              <a:gd name="T100" fmla="*/ 498 w 540"/>
              <a:gd name="T101" fmla="*/ 362 h 586"/>
              <a:gd name="T102" fmla="*/ 480 w 540"/>
              <a:gd name="T103" fmla="*/ 391 h 586"/>
              <a:gd name="T104" fmla="*/ 451 w 540"/>
              <a:gd name="T105" fmla="*/ 379 h 586"/>
              <a:gd name="T106" fmla="*/ 463 w 540"/>
              <a:gd name="T107" fmla="*/ 402 h 586"/>
              <a:gd name="T108" fmla="*/ 463 w 540"/>
              <a:gd name="T109" fmla="*/ 436 h 586"/>
              <a:gd name="T110" fmla="*/ 439 w 540"/>
              <a:gd name="T111" fmla="*/ 448 h 586"/>
              <a:gd name="T112" fmla="*/ 457 w 540"/>
              <a:gd name="T113" fmla="*/ 476 h 586"/>
              <a:gd name="T114" fmla="*/ 433 w 540"/>
              <a:gd name="T115" fmla="*/ 499 h 586"/>
              <a:gd name="T116" fmla="*/ 415 w 540"/>
              <a:gd name="T117" fmla="*/ 506 h 586"/>
              <a:gd name="T118" fmla="*/ 392 w 540"/>
              <a:gd name="T119" fmla="*/ 523 h 586"/>
              <a:gd name="T120" fmla="*/ 374 w 540"/>
              <a:gd name="T121" fmla="*/ 551 h 586"/>
              <a:gd name="T122" fmla="*/ 350 w 540"/>
              <a:gd name="T123" fmla="*/ 574 h 586"/>
              <a:gd name="T124" fmla="*/ 344 w 540"/>
              <a:gd name="T125" fmla="*/ 546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40" h="586">
                <a:moveTo>
                  <a:pt x="339" y="511"/>
                </a:moveTo>
                <a:lnTo>
                  <a:pt x="332" y="511"/>
                </a:lnTo>
                <a:lnTo>
                  <a:pt x="326" y="511"/>
                </a:lnTo>
                <a:lnTo>
                  <a:pt x="321" y="511"/>
                </a:lnTo>
                <a:lnTo>
                  <a:pt x="314" y="511"/>
                </a:lnTo>
                <a:lnTo>
                  <a:pt x="308" y="511"/>
                </a:lnTo>
                <a:lnTo>
                  <a:pt x="303" y="511"/>
                </a:lnTo>
                <a:lnTo>
                  <a:pt x="297" y="511"/>
                </a:lnTo>
                <a:lnTo>
                  <a:pt x="290" y="511"/>
                </a:lnTo>
                <a:lnTo>
                  <a:pt x="285" y="511"/>
                </a:lnTo>
                <a:lnTo>
                  <a:pt x="285" y="506"/>
                </a:lnTo>
                <a:lnTo>
                  <a:pt x="285" y="499"/>
                </a:lnTo>
                <a:lnTo>
                  <a:pt x="285" y="494"/>
                </a:lnTo>
                <a:lnTo>
                  <a:pt x="285" y="488"/>
                </a:lnTo>
                <a:lnTo>
                  <a:pt x="285" y="482"/>
                </a:lnTo>
                <a:lnTo>
                  <a:pt x="279" y="482"/>
                </a:lnTo>
                <a:lnTo>
                  <a:pt x="273" y="482"/>
                </a:lnTo>
                <a:lnTo>
                  <a:pt x="267" y="482"/>
                </a:lnTo>
                <a:lnTo>
                  <a:pt x="261" y="482"/>
                </a:lnTo>
                <a:lnTo>
                  <a:pt x="261" y="476"/>
                </a:lnTo>
                <a:lnTo>
                  <a:pt x="256" y="476"/>
                </a:lnTo>
                <a:lnTo>
                  <a:pt x="249" y="476"/>
                </a:lnTo>
                <a:lnTo>
                  <a:pt x="249" y="471"/>
                </a:lnTo>
                <a:lnTo>
                  <a:pt x="243" y="471"/>
                </a:lnTo>
                <a:lnTo>
                  <a:pt x="243" y="465"/>
                </a:lnTo>
                <a:lnTo>
                  <a:pt x="243" y="459"/>
                </a:lnTo>
                <a:lnTo>
                  <a:pt x="243" y="454"/>
                </a:lnTo>
                <a:lnTo>
                  <a:pt x="243" y="448"/>
                </a:lnTo>
                <a:lnTo>
                  <a:pt x="243" y="442"/>
                </a:lnTo>
                <a:lnTo>
                  <a:pt x="243" y="436"/>
                </a:lnTo>
                <a:lnTo>
                  <a:pt x="243" y="431"/>
                </a:lnTo>
                <a:lnTo>
                  <a:pt x="249" y="431"/>
                </a:lnTo>
                <a:lnTo>
                  <a:pt x="249" y="425"/>
                </a:lnTo>
                <a:lnTo>
                  <a:pt x="249" y="419"/>
                </a:lnTo>
                <a:lnTo>
                  <a:pt x="256" y="419"/>
                </a:lnTo>
                <a:lnTo>
                  <a:pt x="256" y="414"/>
                </a:lnTo>
                <a:lnTo>
                  <a:pt x="256" y="407"/>
                </a:lnTo>
                <a:lnTo>
                  <a:pt x="261" y="407"/>
                </a:lnTo>
                <a:lnTo>
                  <a:pt x="261" y="402"/>
                </a:lnTo>
                <a:lnTo>
                  <a:pt x="261" y="396"/>
                </a:lnTo>
                <a:lnTo>
                  <a:pt x="261" y="391"/>
                </a:lnTo>
                <a:lnTo>
                  <a:pt x="261" y="385"/>
                </a:lnTo>
                <a:lnTo>
                  <a:pt x="261" y="379"/>
                </a:lnTo>
                <a:lnTo>
                  <a:pt x="261" y="374"/>
                </a:lnTo>
                <a:lnTo>
                  <a:pt x="261" y="367"/>
                </a:lnTo>
                <a:lnTo>
                  <a:pt x="261" y="362"/>
                </a:lnTo>
                <a:lnTo>
                  <a:pt x="256" y="362"/>
                </a:lnTo>
                <a:lnTo>
                  <a:pt x="256" y="356"/>
                </a:lnTo>
                <a:lnTo>
                  <a:pt x="256" y="350"/>
                </a:lnTo>
                <a:lnTo>
                  <a:pt x="249" y="350"/>
                </a:lnTo>
                <a:lnTo>
                  <a:pt x="249" y="344"/>
                </a:lnTo>
                <a:lnTo>
                  <a:pt x="249" y="339"/>
                </a:lnTo>
                <a:lnTo>
                  <a:pt x="249" y="334"/>
                </a:lnTo>
                <a:lnTo>
                  <a:pt x="243" y="334"/>
                </a:lnTo>
                <a:lnTo>
                  <a:pt x="238" y="334"/>
                </a:lnTo>
                <a:lnTo>
                  <a:pt x="231" y="334"/>
                </a:lnTo>
                <a:lnTo>
                  <a:pt x="225" y="334"/>
                </a:lnTo>
                <a:lnTo>
                  <a:pt x="220" y="334"/>
                </a:lnTo>
                <a:lnTo>
                  <a:pt x="213" y="334"/>
                </a:lnTo>
                <a:lnTo>
                  <a:pt x="207" y="334"/>
                </a:lnTo>
                <a:lnTo>
                  <a:pt x="202" y="334"/>
                </a:lnTo>
                <a:lnTo>
                  <a:pt x="196" y="334"/>
                </a:lnTo>
                <a:lnTo>
                  <a:pt x="189" y="327"/>
                </a:lnTo>
                <a:lnTo>
                  <a:pt x="189" y="334"/>
                </a:lnTo>
                <a:lnTo>
                  <a:pt x="184" y="334"/>
                </a:lnTo>
                <a:lnTo>
                  <a:pt x="184" y="327"/>
                </a:lnTo>
                <a:lnTo>
                  <a:pt x="189" y="327"/>
                </a:lnTo>
                <a:lnTo>
                  <a:pt x="184" y="327"/>
                </a:lnTo>
                <a:lnTo>
                  <a:pt x="184" y="322"/>
                </a:lnTo>
                <a:lnTo>
                  <a:pt x="172" y="316"/>
                </a:lnTo>
                <a:lnTo>
                  <a:pt x="166" y="316"/>
                </a:lnTo>
                <a:lnTo>
                  <a:pt x="166" y="310"/>
                </a:lnTo>
                <a:lnTo>
                  <a:pt x="160" y="310"/>
                </a:lnTo>
                <a:lnTo>
                  <a:pt x="160" y="304"/>
                </a:lnTo>
                <a:lnTo>
                  <a:pt x="155" y="304"/>
                </a:lnTo>
                <a:lnTo>
                  <a:pt x="148" y="304"/>
                </a:lnTo>
                <a:lnTo>
                  <a:pt x="148" y="299"/>
                </a:lnTo>
                <a:lnTo>
                  <a:pt x="142" y="299"/>
                </a:lnTo>
                <a:lnTo>
                  <a:pt x="142" y="293"/>
                </a:lnTo>
                <a:lnTo>
                  <a:pt x="137" y="293"/>
                </a:lnTo>
                <a:lnTo>
                  <a:pt x="130" y="287"/>
                </a:lnTo>
                <a:lnTo>
                  <a:pt x="124" y="287"/>
                </a:lnTo>
                <a:lnTo>
                  <a:pt x="124" y="282"/>
                </a:lnTo>
                <a:lnTo>
                  <a:pt x="119" y="282"/>
                </a:lnTo>
                <a:lnTo>
                  <a:pt x="113" y="282"/>
                </a:lnTo>
                <a:lnTo>
                  <a:pt x="106" y="282"/>
                </a:lnTo>
                <a:lnTo>
                  <a:pt x="101" y="282"/>
                </a:lnTo>
                <a:lnTo>
                  <a:pt x="95" y="282"/>
                </a:lnTo>
                <a:lnTo>
                  <a:pt x="88" y="282"/>
                </a:lnTo>
                <a:lnTo>
                  <a:pt x="83" y="282"/>
                </a:lnTo>
                <a:lnTo>
                  <a:pt x="77" y="282"/>
                </a:lnTo>
                <a:lnTo>
                  <a:pt x="72" y="282"/>
                </a:lnTo>
                <a:lnTo>
                  <a:pt x="65" y="282"/>
                </a:lnTo>
                <a:lnTo>
                  <a:pt x="59" y="282"/>
                </a:lnTo>
                <a:lnTo>
                  <a:pt x="54" y="282"/>
                </a:lnTo>
                <a:lnTo>
                  <a:pt x="47" y="282"/>
                </a:lnTo>
                <a:lnTo>
                  <a:pt x="41" y="282"/>
                </a:lnTo>
                <a:lnTo>
                  <a:pt x="36" y="287"/>
                </a:lnTo>
                <a:lnTo>
                  <a:pt x="30" y="293"/>
                </a:lnTo>
                <a:lnTo>
                  <a:pt x="23" y="293"/>
                </a:lnTo>
                <a:lnTo>
                  <a:pt x="23" y="299"/>
                </a:lnTo>
                <a:lnTo>
                  <a:pt x="18" y="299"/>
                </a:lnTo>
                <a:lnTo>
                  <a:pt x="12" y="299"/>
                </a:lnTo>
                <a:lnTo>
                  <a:pt x="5" y="299"/>
                </a:lnTo>
                <a:lnTo>
                  <a:pt x="5" y="293"/>
                </a:lnTo>
                <a:lnTo>
                  <a:pt x="5" y="287"/>
                </a:lnTo>
                <a:lnTo>
                  <a:pt x="5" y="282"/>
                </a:lnTo>
                <a:lnTo>
                  <a:pt x="5" y="276"/>
                </a:lnTo>
                <a:lnTo>
                  <a:pt x="0" y="276"/>
                </a:lnTo>
                <a:lnTo>
                  <a:pt x="0" y="270"/>
                </a:lnTo>
                <a:lnTo>
                  <a:pt x="5" y="270"/>
                </a:lnTo>
                <a:lnTo>
                  <a:pt x="0" y="270"/>
                </a:lnTo>
                <a:lnTo>
                  <a:pt x="0" y="264"/>
                </a:lnTo>
                <a:lnTo>
                  <a:pt x="5" y="264"/>
                </a:lnTo>
                <a:lnTo>
                  <a:pt x="5" y="270"/>
                </a:lnTo>
                <a:lnTo>
                  <a:pt x="12" y="270"/>
                </a:lnTo>
                <a:lnTo>
                  <a:pt x="12" y="264"/>
                </a:lnTo>
                <a:lnTo>
                  <a:pt x="5" y="264"/>
                </a:lnTo>
                <a:lnTo>
                  <a:pt x="5" y="259"/>
                </a:lnTo>
                <a:lnTo>
                  <a:pt x="12" y="264"/>
                </a:lnTo>
                <a:lnTo>
                  <a:pt x="18" y="264"/>
                </a:lnTo>
                <a:lnTo>
                  <a:pt x="23" y="264"/>
                </a:lnTo>
                <a:lnTo>
                  <a:pt x="23" y="259"/>
                </a:lnTo>
                <a:lnTo>
                  <a:pt x="23" y="252"/>
                </a:lnTo>
                <a:lnTo>
                  <a:pt x="23" y="247"/>
                </a:lnTo>
                <a:lnTo>
                  <a:pt x="23" y="242"/>
                </a:lnTo>
                <a:lnTo>
                  <a:pt x="23" y="235"/>
                </a:lnTo>
                <a:lnTo>
                  <a:pt x="30" y="235"/>
                </a:lnTo>
                <a:lnTo>
                  <a:pt x="30" y="230"/>
                </a:lnTo>
                <a:lnTo>
                  <a:pt x="36" y="230"/>
                </a:lnTo>
                <a:lnTo>
                  <a:pt x="36" y="235"/>
                </a:lnTo>
                <a:lnTo>
                  <a:pt x="36" y="230"/>
                </a:lnTo>
                <a:lnTo>
                  <a:pt x="41" y="230"/>
                </a:lnTo>
                <a:lnTo>
                  <a:pt x="47" y="230"/>
                </a:lnTo>
                <a:lnTo>
                  <a:pt x="47" y="224"/>
                </a:lnTo>
                <a:lnTo>
                  <a:pt x="47" y="219"/>
                </a:lnTo>
                <a:lnTo>
                  <a:pt x="54" y="219"/>
                </a:lnTo>
                <a:lnTo>
                  <a:pt x="59" y="219"/>
                </a:lnTo>
                <a:lnTo>
                  <a:pt x="59" y="224"/>
                </a:lnTo>
                <a:lnTo>
                  <a:pt x="59" y="219"/>
                </a:lnTo>
                <a:lnTo>
                  <a:pt x="65" y="219"/>
                </a:lnTo>
                <a:lnTo>
                  <a:pt x="65" y="212"/>
                </a:lnTo>
                <a:lnTo>
                  <a:pt x="72" y="212"/>
                </a:lnTo>
                <a:lnTo>
                  <a:pt x="72" y="207"/>
                </a:lnTo>
                <a:lnTo>
                  <a:pt x="77" y="207"/>
                </a:lnTo>
                <a:lnTo>
                  <a:pt x="77" y="212"/>
                </a:lnTo>
                <a:lnTo>
                  <a:pt x="83" y="212"/>
                </a:lnTo>
                <a:lnTo>
                  <a:pt x="88" y="212"/>
                </a:lnTo>
                <a:lnTo>
                  <a:pt x="83" y="212"/>
                </a:lnTo>
                <a:lnTo>
                  <a:pt x="83" y="207"/>
                </a:lnTo>
                <a:lnTo>
                  <a:pt x="83" y="202"/>
                </a:lnTo>
                <a:lnTo>
                  <a:pt x="88" y="202"/>
                </a:lnTo>
                <a:lnTo>
                  <a:pt x="88" y="207"/>
                </a:lnTo>
                <a:lnTo>
                  <a:pt x="95" y="207"/>
                </a:lnTo>
                <a:lnTo>
                  <a:pt x="101" y="207"/>
                </a:lnTo>
                <a:lnTo>
                  <a:pt x="101" y="202"/>
                </a:lnTo>
                <a:lnTo>
                  <a:pt x="106" y="202"/>
                </a:lnTo>
                <a:lnTo>
                  <a:pt x="101" y="202"/>
                </a:lnTo>
                <a:lnTo>
                  <a:pt x="101" y="195"/>
                </a:lnTo>
                <a:lnTo>
                  <a:pt x="106" y="195"/>
                </a:lnTo>
                <a:lnTo>
                  <a:pt x="113" y="195"/>
                </a:lnTo>
                <a:lnTo>
                  <a:pt x="113" y="190"/>
                </a:lnTo>
                <a:lnTo>
                  <a:pt x="119" y="190"/>
                </a:lnTo>
                <a:lnTo>
                  <a:pt x="119" y="184"/>
                </a:lnTo>
                <a:lnTo>
                  <a:pt x="124" y="178"/>
                </a:lnTo>
                <a:lnTo>
                  <a:pt x="119" y="178"/>
                </a:lnTo>
                <a:lnTo>
                  <a:pt x="124" y="178"/>
                </a:lnTo>
                <a:lnTo>
                  <a:pt x="124" y="172"/>
                </a:lnTo>
                <a:lnTo>
                  <a:pt x="124" y="178"/>
                </a:lnTo>
                <a:lnTo>
                  <a:pt x="130" y="178"/>
                </a:lnTo>
                <a:lnTo>
                  <a:pt x="130" y="172"/>
                </a:lnTo>
                <a:lnTo>
                  <a:pt x="130" y="167"/>
                </a:lnTo>
                <a:lnTo>
                  <a:pt x="137" y="167"/>
                </a:lnTo>
                <a:lnTo>
                  <a:pt x="137" y="162"/>
                </a:lnTo>
                <a:lnTo>
                  <a:pt x="142" y="162"/>
                </a:lnTo>
                <a:lnTo>
                  <a:pt x="142" y="155"/>
                </a:lnTo>
                <a:lnTo>
                  <a:pt x="142" y="150"/>
                </a:lnTo>
                <a:lnTo>
                  <a:pt x="148" y="150"/>
                </a:lnTo>
                <a:lnTo>
                  <a:pt x="148" y="155"/>
                </a:lnTo>
                <a:lnTo>
                  <a:pt x="155" y="155"/>
                </a:lnTo>
                <a:lnTo>
                  <a:pt x="155" y="150"/>
                </a:lnTo>
                <a:lnTo>
                  <a:pt x="155" y="144"/>
                </a:lnTo>
                <a:lnTo>
                  <a:pt x="148" y="144"/>
                </a:lnTo>
                <a:lnTo>
                  <a:pt x="148" y="138"/>
                </a:lnTo>
                <a:lnTo>
                  <a:pt x="155" y="138"/>
                </a:lnTo>
                <a:lnTo>
                  <a:pt x="155" y="132"/>
                </a:lnTo>
                <a:lnTo>
                  <a:pt x="160" y="132"/>
                </a:lnTo>
                <a:lnTo>
                  <a:pt x="160" y="138"/>
                </a:lnTo>
                <a:lnTo>
                  <a:pt x="166" y="138"/>
                </a:lnTo>
                <a:lnTo>
                  <a:pt x="166" y="132"/>
                </a:lnTo>
                <a:lnTo>
                  <a:pt x="160" y="132"/>
                </a:lnTo>
                <a:lnTo>
                  <a:pt x="160" y="127"/>
                </a:lnTo>
                <a:lnTo>
                  <a:pt x="155" y="127"/>
                </a:lnTo>
                <a:lnTo>
                  <a:pt x="155" y="121"/>
                </a:lnTo>
                <a:lnTo>
                  <a:pt x="155" y="115"/>
                </a:lnTo>
                <a:lnTo>
                  <a:pt x="160" y="115"/>
                </a:lnTo>
                <a:lnTo>
                  <a:pt x="160" y="110"/>
                </a:lnTo>
                <a:lnTo>
                  <a:pt x="160" y="115"/>
                </a:lnTo>
                <a:lnTo>
                  <a:pt x="160" y="121"/>
                </a:lnTo>
                <a:lnTo>
                  <a:pt x="166" y="121"/>
                </a:lnTo>
                <a:lnTo>
                  <a:pt x="166" y="115"/>
                </a:lnTo>
                <a:lnTo>
                  <a:pt x="172" y="115"/>
                </a:lnTo>
                <a:lnTo>
                  <a:pt x="178" y="115"/>
                </a:lnTo>
                <a:lnTo>
                  <a:pt x="184" y="110"/>
                </a:lnTo>
                <a:lnTo>
                  <a:pt x="184" y="104"/>
                </a:lnTo>
                <a:lnTo>
                  <a:pt x="184" y="98"/>
                </a:lnTo>
                <a:lnTo>
                  <a:pt x="189" y="98"/>
                </a:lnTo>
                <a:lnTo>
                  <a:pt x="189" y="104"/>
                </a:lnTo>
                <a:lnTo>
                  <a:pt x="189" y="98"/>
                </a:lnTo>
                <a:lnTo>
                  <a:pt x="196" y="98"/>
                </a:lnTo>
                <a:lnTo>
                  <a:pt x="196" y="92"/>
                </a:lnTo>
                <a:lnTo>
                  <a:pt x="202" y="92"/>
                </a:lnTo>
                <a:lnTo>
                  <a:pt x="207" y="92"/>
                </a:lnTo>
                <a:lnTo>
                  <a:pt x="207" y="98"/>
                </a:lnTo>
                <a:lnTo>
                  <a:pt x="207" y="92"/>
                </a:lnTo>
                <a:lnTo>
                  <a:pt x="213" y="92"/>
                </a:lnTo>
                <a:lnTo>
                  <a:pt x="213" y="87"/>
                </a:lnTo>
                <a:lnTo>
                  <a:pt x="213" y="80"/>
                </a:lnTo>
                <a:lnTo>
                  <a:pt x="220" y="80"/>
                </a:lnTo>
                <a:lnTo>
                  <a:pt x="220" y="75"/>
                </a:lnTo>
                <a:lnTo>
                  <a:pt x="225" y="75"/>
                </a:lnTo>
                <a:lnTo>
                  <a:pt x="225" y="70"/>
                </a:lnTo>
                <a:lnTo>
                  <a:pt x="231" y="70"/>
                </a:lnTo>
                <a:lnTo>
                  <a:pt x="231" y="63"/>
                </a:lnTo>
                <a:lnTo>
                  <a:pt x="231" y="58"/>
                </a:lnTo>
                <a:lnTo>
                  <a:pt x="238" y="58"/>
                </a:lnTo>
                <a:lnTo>
                  <a:pt x="238" y="52"/>
                </a:lnTo>
                <a:lnTo>
                  <a:pt x="243" y="52"/>
                </a:lnTo>
                <a:lnTo>
                  <a:pt x="249" y="47"/>
                </a:lnTo>
                <a:lnTo>
                  <a:pt x="243" y="47"/>
                </a:lnTo>
                <a:lnTo>
                  <a:pt x="238" y="47"/>
                </a:lnTo>
                <a:lnTo>
                  <a:pt x="238" y="40"/>
                </a:lnTo>
                <a:lnTo>
                  <a:pt x="243" y="40"/>
                </a:lnTo>
                <a:lnTo>
                  <a:pt x="243" y="35"/>
                </a:lnTo>
                <a:lnTo>
                  <a:pt x="249" y="35"/>
                </a:lnTo>
                <a:lnTo>
                  <a:pt x="249" y="30"/>
                </a:lnTo>
                <a:lnTo>
                  <a:pt x="243" y="30"/>
                </a:lnTo>
                <a:lnTo>
                  <a:pt x="249" y="30"/>
                </a:lnTo>
                <a:lnTo>
                  <a:pt x="249" y="23"/>
                </a:lnTo>
                <a:lnTo>
                  <a:pt x="256" y="23"/>
                </a:lnTo>
                <a:lnTo>
                  <a:pt x="261" y="23"/>
                </a:lnTo>
                <a:lnTo>
                  <a:pt x="261" y="18"/>
                </a:lnTo>
                <a:lnTo>
                  <a:pt x="261" y="12"/>
                </a:lnTo>
                <a:lnTo>
                  <a:pt x="261" y="6"/>
                </a:lnTo>
                <a:lnTo>
                  <a:pt x="261" y="0"/>
                </a:lnTo>
                <a:lnTo>
                  <a:pt x="267" y="0"/>
                </a:lnTo>
                <a:lnTo>
                  <a:pt x="273" y="0"/>
                </a:lnTo>
                <a:lnTo>
                  <a:pt x="273" y="6"/>
                </a:lnTo>
                <a:lnTo>
                  <a:pt x="279" y="6"/>
                </a:lnTo>
                <a:lnTo>
                  <a:pt x="279" y="0"/>
                </a:lnTo>
                <a:lnTo>
                  <a:pt x="285" y="0"/>
                </a:lnTo>
                <a:lnTo>
                  <a:pt x="290" y="0"/>
                </a:lnTo>
                <a:lnTo>
                  <a:pt x="297" y="0"/>
                </a:lnTo>
                <a:lnTo>
                  <a:pt x="303" y="0"/>
                </a:lnTo>
                <a:lnTo>
                  <a:pt x="308" y="0"/>
                </a:lnTo>
                <a:lnTo>
                  <a:pt x="308" y="6"/>
                </a:lnTo>
                <a:lnTo>
                  <a:pt x="303" y="6"/>
                </a:lnTo>
                <a:lnTo>
                  <a:pt x="308" y="6"/>
                </a:lnTo>
                <a:lnTo>
                  <a:pt x="308" y="12"/>
                </a:lnTo>
                <a:lnTo>
                  <a:pt x="314" y="18"/>
                </a:lnTo>
                <a:lnTo>
                  <a:pt x="321" y="30"/>
                </a:lnTo>
                <a:lnTo>
                  <a:pt x="326" y="30"/>
                </a:lnTo>
                <a:lnTo>
                  <a:pt x="326" y="35"/>
                </a:lnTo>
                <a:lnTo>
                  <a:pt x="326" y="40"/>
                </a:lnTo>
                <a:lnTo>
                  <a:pt x="332" y="40"/>
                </a:lnTo>
                <a:lnTo>
                  <a:pt x="332" y="47"/>
                </a:lnTo>
                <a:lnTo>
                  <a:pt x="339" y="47"/>
                </a:lnTo>
                <a:lnTo>
                  <a:pt x="339" y="52"/>
                </a:lnTo>
                <a:lnTo>
                  <a:pt x="344" y="58"/>
                </a:lnTo>
                <a:lnTo>
                  <a:pt x="350" y="58"/>
                </a:lnTo>
                <a:lnTo>
                  <a:pt x="350" y="63"/>
                </a:lnTo>
                <a:lnTo>
                  <a:pt x="356" y="70"/>
                </a:lnTo>
                <a:lnTo>
                  <a:pt x="362" y="75"/>
                </a:lnTo>
                <a:lnTo>
                  <a:pt x="362" y="80"/>
                </a:lnTo>
                <a:lnTo>
                  <a:pt x="368" y="80"/>
                </a:lnTo>
                <a:lnTo>
                  <a:pt x="368" y="87"/>
                </a:lnTo>
                <a:lnTo>
                  <a:pt x="374" y="92"/>
                </a:lnTo>
                <a:lnTo>
                  <a:pt x="380" y="92"/>
                </a:lnTo>
                <a:lnTo>
                  <a:pt x="380" y="98"/>
                </a:lnTo>
                <a:lnTo>
                  <a:pt x="386" y="98"/>
                </a:lnTo>
                <a:lnTo>
                  <a:pt x="386" y="104"/>
                </a:lnTo>
                <a:lnTo>
                  <a:pt x="392" y="104"/>
                </a:lnTo>
                <a:lnTo>
                  <a:pt x="392" y="110"/>
                </a:lnTo>
                <a:lnTo>
                  <a:pt x="386" y="110"/>
                </a:lnTo>
                <a:lnTo>
                  <a:pt x="386" y="115"/>
                </a:lnTo>
                <a:lnTo>
                  <a:pt x="380" y="121"/>
                </a:lnTo>
                <a:lnTo>
                  <a:pt x="380" y="127"/>
                </a:lnTo>
                <a:lnTo>
                  <a:pt x="374" y="127"/>
                </a:lnTo>
                <a:lnTo>
                  <a:pt x="374" y="132"/>
                </a:lnTo>
                <a:lnTo>
                  <a:pt x="374" y="138"/>
                </a:lnTo>
                <a:lnTo>
                  <a:pt x="374" y="144"/>
                </a:lnTo>
                <a:lnTo>
                  <a:pt x="374" y="150"/>
                </a:lnTo>
                <a:lnTo>
                  <a:pt x="374" y="155"/>
                </a:lnTo>
                <a:lnTo>
                  <a:pt x="374" y="162"/>
                </a:lnTo>
                <a:lnTo>
                  <a:pt x="374" y="167"/>
                </a:lnTo>
                <a:lnTo>
                  <a:pt x="374" y="172"/>
                </a:lnTo>
                <a:lnTo>
                  <a:pt x="374" y="178"/>
                </a:lnTo>
                <a:lnTo>
                  <a:pt x="374" y="184"/>
                </a:lnTo>
                <a:lnTo>
                  <a:pt x="368" y="184"/>
                </a:lnTo>
                <a:lnTo>
                  <a:pt x="374" y="184"/>
                </a:lnTo>
                <a:lnTo>
                  <a:pt x="368" y="184"/>
                </a:lnTo>
                <a:lnTo>
                  <a:pt x="368" y="190"/>
                </a:lnTo>
                <a:lnTo>
                  <a:pt x="368" y="195"/>
                </a:lnTo>
                <a:lnTo>
                  <a:pt x="362" y="195"/>
                </a:lnTo>
                <a:lnTo>
                  <a:pt x="362" y="202"/>
                </a:lnTo>
                <a:lnTo>
                  <a:pt x="362" y="207"/>
                </a:lnTo>
                <a:lnTo>
                  <a:pt x="356" y="207"/>
                </a:lnTo>
                <a:lnTo>
                  <a:pt x="356" y="212"/>
                </a:lnTo>
                <a:lnTo>
                  <a:pt x="350" y="212"/>
                </a:lnTo>
                <a:lnTo>
                  <a:pt x="356" y="212"/>
                </a:lnTo>
                <a:lnTo>
                  <a:pt x="362" y="212"/>
                </a:lnTo>
                <a:lnTo>
                  <a:pt x="368" y="212"/>
                </a:lnTo>
                <a:lnTo>
                  <a:pt x="374" y="212"/>
                </a:lnTo>
                <a:lnTo>
                  <a:pt x="380" y="212"/>
                </a:lnTo>
                <a:lnTo>
                  <a:pt x="380" y="207"/>
                </a:lnTo>
                <a:lnTo>
                  <a:pt x="380" y="202"/>
                </a:lnTo>
                <a:lnTo>
                  <a:pt x="386" y="202"/>
                </a:lnTo>
                <a:lnTo>
                  <a:pt x="386" y="195"/>
                </a:lnTo>
                <a:lnTo>
                  <a:pt x="392" y="195"/>
                </a:lnTo>
                <a:lnTo>
                  <a:pt x="392" y="190"/>
                </a:lnTo>
                <a:lnTo>
                  <a:pt x="397" y="190"/>
                </a:lnTo>
                <a:lnTo>
                  <a:pt x="397" y="184"/>
                </a:lnTo>
                <a:lnTo>
                  <a:pt x="404" y="184"/>
                </a:lnTo>
                <a:lnTo>
                  <a:pt x="404" y="178"/>
                </a:lnTo>
                <a:lnTo>
                  <a:pt x="404" y="184"/>
                </a:lnTo>
                <a:lnTo>
                  <a:pt x="409" y="184"/>
                </a:lnTo>
                <a:lnTo>
                  <a:pt x="409" y="190"/>
                </a:lnTo>
                <a:lnTo>
                  <a:pt x="409" y="195"/>
                </a:lnTo>
                <a:lnTo>
                  <a:pt x="415" y="195"/>
                </a:lnTo>
                <a:lnTo>
                  <a:pt x="422" y="195"/>
                </a:lnTo>
                <a:lnTo>
                  <a:pt x="422" y="190"/>
                </a:lnTo>
                <a:lnTo>
                  <a:pt x="427" y="190"/>
                </a:lnTo>
                <a:lnTo>
                  <a:pt x="433" y="190"/>
                </a:lnTo>
                <a:lnTo>
                  <a:pt x="433" y="184"/>
                </a:lnTo>
                <a:lnTo>
                  <a:pt x="439" y="184"/>
                </a:lnTo>
                <a:lnTo>
                  <a:pt x="445" y="184"/>
                </a:lnTo>
                <a:lnTo>
                  <a:pt x="451" y="184"/>
                </a:lnTo>
                <a:lnTo>
                  <a:pt x="457" y="184"/>
                </a:lnTo>
                <a:lnTo>
                  <a:pt x="457" y="190"/>
                </a:lnTo>
                <a:lnTo>
                  <a:pt x="451" y="190"/>
                </a:lnTo>
                <a:lnTo>
                  <a:pt x="457" y="190"/>
                </a:lnTo>
                <a:lnTo>
                  <a:pt x="457" y="195"/>
                </a:lnTo>
                <a:lnTo>
                  <a:pt x="457" y="190"/>
                </a:lnTo>
                <a:lnTo>
                  <a:pt x="457" y="195"/>
                </a:lnTo>
                <a:lnTo>
                  <a:pt x="463" y="195"/>
                </a:lnTo>
                <a:lnTo>
                  <a:pt x="469" y="195"/>
                </a:lnTo>
                <a:lnTo>
                  <a:pt x="469" y="202"/>
                </a:lnTo>
                <a:lnTo>
                  <a:pt x="469" y="207"/>
                </a:lnTo>
                <a:lnTo>
                  <a:pt x="469" y="212"/>
                </a:lnTo>
                <a:lnTo>
                  <a:pt x="469" y="219"/>
                </a:lnTo>
                <a:lnTo>
                  <a:pt x="469" y="224"/>
                </a:lnTo>
                <a:lnTo>
                  <a:pt x="475" y="224"/>
                </a:lnTo>
                <a:lnTo>
                  <a:pt x="475" y="230"/>
                </a:lnTo>
                <a:lnTo>
                  <a:pt x="475" y="224"/>
                </a:lnTo>
                <a:lnTo>
                  <a:pt x="475" y="230"/>
                </a:lnTo>
                <a:lnTo>
                  <a:pt x="480" y="230"/>
                </a:lnTo>
                <a:lnTo>
                  <a:pt x="480" y="235"/>
                </a:lnTo>
                <a:lnTo>
                  <a:pt x="480" y="242"/>
                </a:lnTo>
                <a:lnTo>
                  <a:pt x="487" y="242"/>
                </a:lnTo>
                <a:lnTo>
                  <a:pt x="480" y="242"/>
                </a:lnTo>
                <a:lnTo>
                  <a:pt x="487" y="242"/>
                </a:lnTo>
                <a:lnTo>
                  <a:pt x="480" y="242"/>
                </a:lnTo>
                <a:lnTo>
                  <a:pt x="487" y="242"/>
                </a:lnTo>
                <a:lnTo>
                  <a:pt x="480" y="242"/>
                </a:lnTo>
                <a:lnTo>
                  <a:pt x="487" y="242"/>
                </a:lnTo>
                <a:lnTo>
                  <a:pt x="480" y="242"/>
                </a:lnTo>
                <a:lnTo>
                  <a:pt x="487" y="242"/>
                </a:lnTo>
                <a:lnTo>
                  <a:pt x="493" y="242"/>
                </a:lnTo>
                <a:lnTo>
                  <a:pt x="498" y="242"/>
                </a:lnTo>
                <a:lnTo>
                  <a:pt x="505" y="242"/>
                </a:lnTo>
                <a:lnTo>
                  <a:pt x="505" y="247"/>
                </a:lnTo>
                <a:lnTo>
                  <a:pt x="505" y="252"/>
                </a:lnTo>
                <a:lnTo>
                  <a:pt x="505" y="259"/>
                </a:lnTo>
                <a:lnTo>
                  <a:pt x="510" y="259"/>
                </a:lnTo>
                <a:lnTo>
                  <a:pt x="510" y="264"/>
                </a:lnTo>
                <a:lnTo>
                  <a:pt x="510" y="270"/>
                </a:lnTo>
                <a:lnTo>
                  <a:pt x="510" y="264"/>
                </a:lnTo>
                <a:lnTo>
                  <a:pt x="516" y="264"/>
                </a:lnTo>
                <a:lnTo>
                  <a:pt x="522" y="264"/>
                </a:lnTo>
                <a:lnTo>
                  <a:pt x="528" y="264"/>
                </a:lnTo>
                <a:lnTo>
                  <a:pt x="534" y="264"/>
                </a:lnTo>
                <a:lnTo>
                  <a:pt x="534" y="270"/>
                </a:lnTo>
                <a:lnTo>
                  <a:pt x="534" y="276"/>
                </a:lnTo>
                <a:lnTo>
                  <a:pt x="534" y="282"/>
                </a:lnTo>
                <a:lnTo>
                  <a:pt x="528" y="282"/>
                </a:lnTo>
                <a:lnTo>
                  <a:pt x="534" y="282"/>
                </a:lnTo>
                <a:lnTo>
                  <a:pt x="534" y="287"/>
                </a:lnTo>
                <a:lnTo>
                  <a:pt x="534" y="293"/>
                </a:lnTo>
                <a:lnTo>
                  <a:pt x="534" y="299"/>
                </a:lnTo>
                <a:lnTo>
                  <a:pt x="528" y="299"/>
                </a:lnTo>
                <a:lnTo>
                  <a:pt x="528" y="304"/>
                </a:lnTo>
                <a:lnTo>
                  <a:pt x="528" y="310"/>
                </a:lnTo>
                <a:lnTo>
                  <a:pt x="528" y="316"/>
                </a:lnTo>
                <a:lnTo>
                  <a:pt x="534" y="316"/>
                </a:lnTo>
                <a:lnTo>
                  <a:pt x="534" y="322"/>
                </a:lnTo>
                <a:lnTo>
                  <a:pt x="540" y="322"/>
                </a:lnTo>
                <a:lnTo>
                  <a:pt x="540" y="327"/>
                </a:lnTo>
                <a:lnTo>
                  <a:pt x="540" y="334"/>
                </a:lnTo>
                <a:lnTo>
                  <a:pt x="534" y="334"/>
                </a:lnTo>
                <a:lnTo>
                  <a:pt x="528" y="334"/>
                </a:lnTo>
                <a:lnTo>
                  <a:pt x="528" y="339"/>
                </a:lnTo>
                <a:lnTo>
                  <a:pt x="522" y="339"/>
                </a:lnTo>
                <a:lnTo>
                  <a:pt x="522" y="344"/>
                </a:lnTo>
                <a:lnTo>
                  <a:pt x="516" y="350"/>
                </a:lnTo>
                <a:lnTo>
                  <a:pt x="510" y="350"/>
                </a:lnTo>
                <a:lnTo>
                  <a:pt x="505" y="356"/>
                </a:lnTo>
                <a:lnTo>
                  <a:pt x="498" y="356"/>
                </a:lnTo>
                <a:lnTo>
                  <a:pt x="498" y="362"/>
                </a:lnTo>
                <a:lnTo>
                  <a:pt x="498" y="367"/>
                </a:lnTo>
                <a:lnTo>
                  <a:pt x="493" y="367"/>
                </a:lnTo>
                <a:lnTo>
                  <a:pt x="487" y="367"/>
                </a:lnTo>
                <a:lnTo>
                  <a:pt x="480" y="367"/>
                </a:lnTo>
                <a:lnTo>
                  <a:pt x="480" y="374"/>
                </a:lnTo>
                <a:lnTo>
                  <a:pt x="480" y="379"/>
                </a:lnTo>
                <a:lnTo>
                  <a:pt x="480" y="385"/>
                </a:lnTo>
                <a:lnTo>
                  <a:pt x="480" y="391"/>
                </a:lnTo>
                <a:lnTo>
                  <a:pt x="480" y="396"/>
                </a:lnTo>
                <a:lnTo>
                  <a:pt x="475" y="396"/>
                </a:lnTo>
                <a:lnTo>
                  <a:pt x="469" y="396"/>
                </a:lnTo>
                <a:lnTo>
                  <a:pt x="469" y="391"/>
                </a:lnTo>
                <a:lnTo>
                  <a:pt x="469" y="385"/>
                </a:lnTo>
                <a:lnTo>
                  <a:pt x="463" y="379"/>
                </a:lnTo>
                <a:lnTo>
                  <a:pt x="457" y="379"/>
                </a:lnTo>
                <a:lnTo>
                  <a:pt x="451" y="379"/>
                </a:lnTo>
                <a:lnTo>
                  <a:pt x="445" y="379"/>
                </a:lnTo>
                <a:lnTo>
                  <a:pt x="445" y="385"/>
                </a:lnTo>
                <a:lnTo>
                  <a:pt x="445" y="391"/>
                </a:lnTo>
                <a:lnTo>
                  <a:pt x="451" y="391"/>
                </a:lnTo>
                <a:lnTo>
                  <a:pt x="451" y="396"/>
                </a:lnTo>
                <a:lnTo>
                  <a:pt x="457" y="396"/>
                </a:lnTo>
                <a:lnTo>
                  <a:pt x="463" y="396"/>
                </a:lnTo>
                <a:lnTo>
                  <a:pt x="463" y="402"/>
                </a:lnTo>
                <a:lnTo>
                  <a:pt x="469" y="402"/>
                </a:lnTo>
                <a:lnTo>
                  <a:pt x="469" y="407"/>
                </a:lnTo>
                <a:lnTo>
                  <a:pt x="469" y="414"/>
                </a:lnTo>
                <a:lnTo>
                  <a:pt x="469" y="419"/>
                </a:lnTo>
                <a:lnTo>
                  <a:pt x="469" y="425"/>
                </a:lnTo>
                <a:lnTo>
                  <a:pt x="469" y="431"/>
                </a:lnTo>
                <a:lnTo>
                  <a:pt x="463" y="431"/>
                </a:lnTo>
                <a:lnTo>
                  <a:pt x="463" y="436"/>
                </a:lnTo>
                <a:lnTo>
                  <a:pt x="457" y="436"/>
                </a:lnTo>
                <a:lnTo>
                  <a:pt x="451" y="436"/>
                </a:lnTo>
                <a:lnTo>
                  <a:pt x="451" y="442"/>
                </a:lnTo>
                <a:lnTo>
                  <a:pt x="457" y="442"/>
                </a:lnTo>
                <a:lnTo>
                  <a:pt x="457" y="448"/>
                </a:lnTo>
                <a:lnTo>
                  <a:pt x="451" y="448"/>
                </a:lnTo>
                <a:lnTo>
                  <a:pt x="445" y="448"/>
                </a:lnTo>
                <a:lnTo>
                  <a:pt x="439" y="448"/>
                </a:lnTo>
                <a:lnTo>
                  <a:pt x="439" y="454"/>
                </a:lnTo>
                <a:lnTo>
                  <a:pt x="439" y="459"/>
                </a:lnTo>
                <a:lnTo>
                  <a:pt x="445" y="459"/>
                </a:lnTo>
                <a:lnTo>
                  <a:pt x="445" y="465"/>
                </a:lnTo>
                <a:lnTo>
                  <a:pt x="445" y="471"/>
                </a:lnTo>
                <a:lnTo>
                  <a:pt x="451" y="471"/>
                </a:lnTo>
                <a:lnTo>
                  <a:pt x="451" y="476"/>
                </a:lnTo>
                <a:lnTo>
                  <a:pt x="457" y="476"/>
                </a:lnTo>
                <a:lnTo>
                  <a:pt x="457" y="482"/>
                </a:lnTo>
                <a:lnTo>
                  <a:pt x="451" y="482"/>
                </a:lnTo>
                <a:lnTo>
                  <a:pt x="451" y="488"/>
                </a:lnTo>
                <a:lnTo>
                  <a:pt x="445" y="488"/>
                </a:lnTo>
                <a:lnTo>
                  <a:pt x="439" y="488"/>
                </a:lnTo>
                <a:lnTo>
                  <a:pt x="439" y="494"/>
                </a:lnTo>
                <a:lnTo>
                  <a:pt x="433" y="494"/>
                </a:lnTo>
                <a:lnTo>
                  <a:pt x="433" y="499"/>
                </a:lnTo>
                <a:lnTo>
                  <a:pt x="433" y="506"/>
                </a:lnTo>
                <a:lnTo>
                  <a:pt x="433" y="511"/>
                </a:lnTo>
                <a:lnTo>
                  <a:pt x="427" y="516"/>
                </a:lnTo>
                <a:lnTo>
                  <a:pt x="422" y="516"/>
                </a:lnTo>
                <a:lnTo>
                  <a:pt x="415" y="516"/>
                </a:lnTo>
                <a:lnTo>
                  <a:pt x="409" y="516"/>
                </a:lnTo>
                <a:lnTo>
                  <a:pt x="409" y="511"/>
                </a:lnTo>
                <a:lnTo>
                  <a:pt x="415" y="506"/>
                </a:lnTo>
                <a:lnTo>
                  <a:pt x="409" y="499"/>
                </a:lnTo>
                <a:lnTo>
                  <a:pt x="404" y="499"/>
                </a:lnTo>
                <a:lnTo>
                  <a:pt x="404" y="506"/>
                </a:lnTo>
                <a:lnTo>
                  <a:pt x="397" y="506"/>
                </a:lnTo>
                <a:lnTo>
                  <a:pt x="397" y="511"/>
                </a:lnTo>
                <a:lnTo>
                  <a:pt x="397" y="516"/>
                </a:lnTo>
                <a:lnTo>
                  <a:pt x="397" y="523"/>
                </a:lnTo>
                <a:lnTo>
                  <a:pt x="392" y="523"/>
                </a:lnTo>
                <a:lnTo>
                  <a:pt x="392" y="528"/>
                </a:lnTo>
                <a:lnTo>
                  <a:pt x="392" y="534"/>
                </a:lnTo>
                <a:lnTo>
                  <a:pt x="392" y="539"/>
                </a:lnTo>
                <a:lnTo>
                  <a:pt x="386" y="539"/>
                </a:lnTo>
                <a:lnTo>
                  <a:pt x="386" y="546"/>
                </a:lnTo>
                <a:lnTo>
                  <a:pt x="380" y="546"/>
                </a:lnTo>
                <a:lnTo>
                  <a:pt x="380" y="551"/>
                </a:lnTo>
                <a:lnTo>
                  <a:pt x="374" y="551"/>
                </a:lnTo>
                <a:lnTo>
                  <a:pt x="374" y="557"/>
                </a:lnTo>
                <a:lnTo>
                  <a:pt x="374" y="563"/>
                </a:lnTo>
                <a:lnTo>
                  <a:pt x="368" y="563"/>
                </a:lnTo>
                <a:lnTo>
                  <a:pt x="368" y="568"/>
                </a:lnTo>
                <a:lnTo>
                  <a:pt x="362" y="568"/>
                </a:lnTo>
                <a:lnTo>
                  <a:pt x="362" y="574"/>
                </a:lnTo>
                <a:lnTo>
                  <a:pt x="356" y="574"/>
                </a:lnTo>
                <a:lnTo>
                  <a:pt x="350" y="574"/>
                </a:lnTo>
                <a:lnTo>
                  <a:pt x="350" y="580"/>
                </a:lnTo>
                <a:lnTo>
                  <a:pt x="344" y="580"/>
                </a:lnTo>
                <a:lnTo>
                  <a:pt x="344" y="586"/>
                </a:lnTo>
                <a:lnTo>
                  <a:pt x="344" y="580"/>
                </a:lnTo>
                <a:lnTo>
                  <a:pt x="344" y="574"/>
                </a:lnTo>
                <a:lnTo>
                  <a:pt x="344" y="568"/>
                </a:lnTo>
                <a:lnTo>
                  <a:pt x="344" y="563"/>
                </a:lnTo>
                <a:lnTo>
                  <a:pt x="344" y="546"/>
                </a:lnTo>
                <a:lnTo>
                  <a:pt x="344" y="539"/>
                </a:lnTo>
                <a:lnTo>
                  <a:pt x="344" y="534"/>
                </a:lnTo>
                <a:lnTo>
                  <a:pt x="344" y="528"/>
                </a:lnTo>
                <a:lnTo>
                  <a:pt x="344" y="523"/>
                </a:lnTo>
                <a:lnTo>
                  <a:pt x="344" y="511"/>
                </a:lnTo>
                <a:lnTo>
                  <a:pt x="339" y="511"/>
                </a:lnTo>
              </a:path>
            </a:pathLst>
          </a:custGeom>
          <a:noFill/>
          <a:ln w="6350"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78" name="Freeform 55">
            <a:extLst>
              <a:ext uri="{FF2B5EF4-FFF2-40B4-BE49-F238E27FC236}">
                <a16:creationId xmlns:a16="http://schemas.microsoft.com/office/drawing/2014/main" id="{7BB0A23F-F12A-4537-BE60-1DB29A7EAB0D}"/>
              </a:ext>
            </a:extLst>
          </p:cNvPr>
          <p:cNvSpPr>
            <a:spLocks/>
          </p:cNvSpPr>
          <p:nvPr/>
        </p:nvSpPr>
        <p:spPr bwMode="auto">
          <a:xfrm>
            <a:off x="6221413" y="2803525"/>
            <a:ext cx="330200" cy="292100"/>
          </a:xfrm>
          <a:custGeom>
            <a:avLst/>
            <a:gdLst>
              <a:gd name="T0" fmla="*/ 112 w 208"/>
              <a:gd name="T1" fmla="*/ 18 h 184"/>
              <a:gd name="T2" fmla="*/ 124 w 208"/>
              <a:gd name="T3" fmla="*/ 12 h 184"/>
              <a:gd name="T4" fmla="*/ 130 w 208"/>
              <a:gd name="T5" fmla="*/ 0 h 184"/>
              <a:gd name="T6" fmla="*/ 136 w 208"/>
              <a:gd name="T7" fmla="*/ 18 h 184"/>
              <a:gd name="T8" fmla="*/ 142 w 208"/>
              <a:gd name="T9" fmla="*/ 29 h 184"/>
              <a:gd name="T10" fmla="*/ 159 w 208"/>
              <a:gd name="T11" fmla="*/ 23 h 184"/>
              <a:gd name="T12" fmla="*/ 177 w 208"/>
              <a:gd name="T13" fmla="*/ 18 h 184"/>
              <a:gd name="T14" fmla="*/ 190 w 208"/>
              <a:gd name="T15" fmla="*/ 18 h 184"/>
              <a:gd name="T16" fmla="*/ 195 w 208"/>
              <a:gd name="T17" fmla="*/ 29 h 184"/>
              <a:gd name="T18" fmla="*/ 208 w 208"/>
              <a:gd name="T19" fmla="*/ 35 h 184"/>
              <a:gd name="T20" fmla="*/ 208 w 208"/>
              <a:gd name="T21" fmla="*/ 52 h 184"/>
              <a:gd name="T22" fmla="*/ 195 w 208"/>
              <a:gd name="T23" fmla="*/ 57 h 184"/>
              <a:gd name="T24" fmla="*/ 184 w 208"/>
              <a:gd name="T25" fmla="*/ 64 h 184"/>
              <a:gd name="T26" fmla="*/ 172 w 208"/>
              <a:gd name="T27" fmla="*/ 69 h 184"/>
              <a:gd name="T28" fmla="*/ 166 w 208"/>
              <a:gd name="T29" fmla="*/ 81 h 184"/>
              <a:gd name="T30" fmla="*/ 159 w 208"/>
              <a:gd name="T31" fmla="*/ 92 h 184"/>
              <a:gd name="T32" fmla="*/ 142 w 208"/>
              <a:gd name="T33" fmla="*/ 92 h 184"/>
              <a:gd name="T34" fmla="*/ 124 w 208"/>
              <a:gd name="T35" fmla="*/ 92 h 184"/>
              <a:gd name="T36" fmla="*/ 118 w 208"/>
              <a:gd name="T37" fmla="*/ 104 h 184"/>
              <a:gd name="T38" fmla="*/ 106 w 208"/>
              <a:gd name="T39" fmla="*/ 109 h 184"/>
              <a:gd name="T40" fmla="*/ 94 w 208"/>
              <a:gd name="T41" fmla="*/ 115 h 184"/>
              <a:gd name="T42" fmla="*/ 88 w 208"/>
              <a:gd name="T43" fmla="*/ 126 h 184"/>
              <a:gd name="T44" fmla="*/ 70 w 208"/>
              <a:gd name="T45" fmla="*/ 126 h 184"/>
              <a:gd name="T46" fmla="*/ 65 w 208"/>
              <a:gd name="T47" fmla="*/ 138 h 184"/>
              <a:gd name="T48" fmla="*/ 52 w 208"/>
              <a:gd name="T49" fmla="*/ 144 h 184"/>
              <a:gd name="T50" fmla="*/ 52 w 208"/>
              <a:gd name="T51" fmla="*/ 161 h 184"/>
              <a:gd name="T52" fmla="*/ 34 w 208"/>
              <a:gd name="T53" fmla="*/ 161 h 184"/>
              <a:gd name="T54" fmla="*/ 23 w 208"/>
              <a:gd name="T55" fmla="*/ 166 h 184"/>
              <a:gd name="T56" fmla="*/ 23 w 208"/>
              <a:gd name="T57" fmla="*/ 184 h 184"/>
              <a:gd name="T58" fmla="*/ 5 w 208"/>
              <a:gd name="T59" fmla="*/ 184 h 184"/>
              <a:gd name="T60" fmla="*/ 0 w 208"/>
              <a:gd name="T61" fmla="*/ 172 h 184"/>
              <a:gd name="T62" fmla="*/ 5 w 208"/>
              <a:gd name="T63" fmla="*/ 155 h 184"/>
              <a:gd name="T64" fmla="*/ 0 w 208"/>
              <a:gd name="T65" fmla="*/ 138 h 184"/>
              <a:gd name="T66" fmla="*/ 5 w 208"/>
              <a:gd name="T67" fmla="*/ 126 h 184"/>
              <a:gd name="T68" fmla="*/ 18 w 208"/>
              <a:gd name="T69" fmla="*/ 115 h 184"/>
              <a:gd name="T70" fmla="*/ 18 w 208"/>
              <a:gd name="T71" fmla="*/ 97 h 184"/>
              <a:gd name="T72" fmla="*/ 29 w 208"/>
              <a:gd name="T73" fmla="*/ 92 h 184"/>
              <a:gd name="T74" fmla="*/ 41 w 208"/>
              <a:gd name="T75" fmla="*/ 81 h 184"/>
              <a:gd name="T76" fmla="*/ 41 w 208"/>
              <a:gd name="T77" fmla="*/ 75 h 184"/>
              <a:gd name="T78" fmla="*/ 52 w 208"/>
              <a:gd name="T79" fmla="*/ 69 h 184"/>
              <a:gd name="T80" fmla="*/ 59 w 208"/>
              <a:gd name="T81" fmla="*/ 69 h 184"/>
              <a:gd name="T82" fmla="*/ 70 w 208"/>
              <a:gd name="T83" fmla="*/ 64 h 184"/>
              <a:gd name="T84" fmla="*/ 76 w 208"/>
              <a:gd name="T85" fmla="*/ 64 h 184"/>
              <a:gd name="T86" fmla="*/ 76 w 208"/>
              <a:gd name="T87" fmla="*/ 69 h 184"/>
              <a:gd name="T88" fmla="*/ 83 w 208"/>
              <a:gd name="T89" fmla="*/ 69 h 184"/>
              <a:gd name="T90" fmla="*/ 88 w 208"/>
              <a:gd name="T91" fmla="*/ 57 h 184"/>
              <a:gd name="T92" fmla="*/ 101 w 208"/>
              <a:gd name="T93" fmla="*/ 52 h 184"/>
              <a:gd name="T94" fmla="*/ 94 w 208"/>
              <a:gd name="T95" fmla="*/ 4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8" h="184">
                <a:moveTo>
                  <a:pt x="101" y="35"/>
                </a:moveTo>
                <a:lnTo>
                  <a:pt x="106" y="23"/>
                </a:lnTo>
                <a:lnTo>
                  <a:pt x="112" y="18"/>
                </a:lnTo>
                <a:lnTo>
                  <a:pt x="112" y="12"/>
                </a:lnTo>
                <a:lnTo>
                  <a:pt x="118" y="12"/>
                </a:lnTo>
                <a:lnTo>
                  <a:pt x="124" y="12"/>
                </a:lnTo>
                <a:lnTo>
                  <a:pt x="124" y="7"/>
                </a:lnTo>
                <a:lnTo>
                  <a:pt x="130" y="7"/>
                </a:lnTo>
                <a:lnTo>
                  <a:pt x="130" y="0"/>
                </a:lnTo>
                <a:lnTo>
                  <a:pt x="130" y="7"/>
                </a:lnTo>
                <a:lnTo>
                  <a:pt x="136" y="12"/>
                </a:lnTo>
                <a:lnTo>
                  <a:pt x="136" y="18"/>
                </a:lnTo>
                <a:lnTo>
                  <a:pt x="136" y="23"/>
                </a:lnTo>
                <a:lnTo>
                  <a:pt x="136" y="29"/>
                </a:lnTo>
                <a:lnTo>
                  <a:pt x="142" y="29"/>
                </a:lnTo>
                <a:lnTo>
                  <a:pt x="148" y="29"/>
                </a:lnTo>
                <a:lnTo>
                  <a:pt x="154" y="23"/>
                </a:lnTo>
                <a:lnTo>
                  <a:pt x="159" y="23"/>
                </a:lnTo>
                <a:lnTo>
                  <a:pt x="166" y="23"/>
                </a:lnTo>
                <a:lnTo>
                  <a:pt x="172" y="23"/>
                </a:lnTo>
                <a:lnTo>
                  <a:pt x="177" y="18"/>
                </a:lnTo>
                <a:lnTo>
                  <a:pt x="184" y="18"/>
                </a:lnTo>
                <a:lnTo>
                  <a:pt x="190" y="12"/>
                </a:lnTo>
                <a:lnTo>
                  <a:pt x="190" y="18"/>
                </a:lnTo>
                <a:lnTo>
                  <a:pt x="190" y="23"/>
                </a:lnTo>
                <a:lnTo>
                  <a:pt x="190" y="29"/>
                </a:lnTo>
                <a:lnTo>
                  <a:pt x="195" y="29"/>
                </a:lnTo>
                <a:lnTo>
                  <a:pt x="195" y="35"/>
                </a:lnTo>
                <a:lnTo>
                  <a:pt x="202" y="35"/>
                </a:lnTo>
                <a:lnTo>
                  <a:pt x="208" y="35"/>
                </a:lnTo>
                <a:lnTo>
                  <a:pt x="208" y="40"/>
                </a:lnTo>
                <a:lnTo>
                  <a:pt x="208" y="47"/>
                </a:lnTo>
                <a:lnTo>
                  <a:pt x="208" y="52"/>
                </a:lnTo>
                <a:lnTo>
                  <a:pt x="202" y="52"/>
                </a:lnTo>
                <a:lnTo>
                  <a:pt x="195" y="52"/>
                </a:lnTo>
                <a:lnTo>
                  <a:pt x="195" y="57"/>
                </a:lnTo>
                <a:lnTo>
                  <a:pt x="190" y="57"/>
                </a:lnTo>
                <a:lnTo>
                  <a:pt x="184" y="57"/>
                </a:lnTo>
                <a:lnTo>
                  <a:pt x="184" y="64"/>
                </a:lnTo>
                <a:lnTo>
                  <a:pt x="177" y="64"/>
                </a:lnTo>
                <a:lnTo>
                  <a:pt x="177" y="69"/>
                </a:lnTo>
                <a:lnTo>
                  <a:pt x="172" y="69"/>
                </a:lnTo>
                <a:lnTo>
                  <a:pt x="172" y="75"/>
                </a:lnTo>
                <a:lnTo>
                  <a:pt x="166" y="75"/>
                </a:lnTo>
                <a:lnTo>
                  <a:pt x="166" y="81"/>
                </a:lnTo>
                <a:lnTo>
                  <a:pt x="166" y="87"/>
                </a:lnTo>
                <a:lnTo>
                  <a:pt x="159" y="87"/>
                </a:lnTo>
                <a:lnTo>
                  <a:pt x="159" y="92"/>
                </a:lnTo>
                <a:lnTo>
                  <a:pt x="154" y="92"/>
                </a:lnTo>
                <a:lnTo>
                  <a:pt x="148" y="92"/>
                </a:lnTo>
                <a:lnTo>
                  <a:pt x="142" y="92"/>
                </a:lnTo>
                <a:lnTo>
                  <a:pt x="136" y="92"/>
                </a:lnTo>
                <a:lnTo>
                  <a:pt x="130" y="92"/>
                </a:lnTo>
                <a:lnTo>
                  <a:pt x="124" y="92"/>
                </a:lnTo>
                <a:lnTo>
                  <a:pt x="118" y="92"/>
                </a:lnTo>
                <a:lnTo>
                  <a:pt x="118" y="97"/>
                </a:lnTo>
                <a:lnTo>
                  <a:pt x="118" y="104"/>
                </a:lnTo>
                <a:lnTo>
                  <a:pt x="112" y="104"/>
                </a:lnTo>
                <a:lnTo>
                  <a:pt x="106" y="104"/>
                </a:lnTo>
                <a:lnTo>
                  <a:pt x="106" y="109"/>
                </a:lnTo>
                <a:lnTo>
                  <a:pt x="101" y="109"/>
                </a:lnTo>
                <a:lnTo>
                  <a:pt x="101" y="115"/>
                </a:lnTo>
                <a:lnTo>
                  <a:pt x="94" y="115"/>
                </a:lnTo>
                <a:lnTo>
                  <a:pt x="88" y="115"/>
                </a:lnTo>
                <a:lnTo>
                  <a:pt x="88" y="121"/>
                </a:lnTo>
                <a:lnTo>
                  <a:pt x="88" y="126"/>
                </a:lnTo>
                <a:lnTo>
                  <a:pt x="83" y="126"/>
                </a:lnTo>
                <a:lnTo>
                  <a:pt x="76" y="126"/>
                </a:lnTo>
                <a:lnTo>
                  <a:pt x="70" y="126"/>
                </a:lnTo>
                <a:lnTo>
                  <a:pt x="70" y="132"/>
                </a:lnTo>
                <a:lnTo>
                  <a:pt x="70" y="138"/>
                </a:lnTo>
                <a:lnTo>
                  <a:pt x="65" y="138"/>
                </a:lnTo>
                <a:lnTo>
                  <a:pt x="65" y="144"/>
                </a:lnTo>
                <a:lnTo>
                  <a:pt x="59" y="144"/>
                </a:lnTo>
                <a:lnTo>
                  <a:pt x="52" y="144"/>
                </a:lnTo>
                <a:lnTo>
                  <a:pt x="52" y="149"/>
                </a:lnTo>
                <a:lnTo>
                  <a:pt x="52" y="155"/>
                </a:lnTo>
                <a:lnTo>
                  <a:pt x="52" y="161"/>
                </a:lnTo>
                <a:lnTo>
                  <a:pt x="47" y="161"/>
                </a:lnTo>
                <a:lnTo>
                  <a:pt x="41" y="161"/>
                </a:lnTo>
                <a:lnTo>
                  <a:pt x="34" y="161"/>
                </a:lnTo>
                <a:lnTo>
                  <a:pt x="29" y="161"/>
                </a:lnTo>
                <a:lnTo>
                  <a:pt x="23" y="161"/>
                </a:lnTo>
                <a:lnTo>
                  <a:pt x="23" y="166"/>
                </a:lnTo>
                <a:lnTo>
                  <a:pt x="23" y="172"/>
                </a:lnTo>
                <a:lnTo>
                  <a:pt x="23" y="178"/>
                </a:lnTo>
                <a:lnTo>
                  <a:pt x="23" y="184"/>
                </a:lnTo>
                <a:lnTo>
                  <a:pt x="18" y="184"/>
                </a:lnTo>
                <a:lnTo>
                  <a:pt x="11" y="184"/>
                </a:lnTo>
                <a:lnTo>
                  <a:pt x="5" y="184"/>
                </a:lnTo>
                <a:lnTo>
                  <a:pt x="0" y="184"/>
                </a:lnTo>
                <a:lnTo>
                  <a:pt x="0" y="178"/>
                </a:lnTo>
                <a:lnTo>
                  <a:pt x="0" y="172"/>
                </a:lnTo>
                <a:lnTo>
                  <a:pt x="0" y="166"/>
                </a:lnTo>
                <a:lnTo>
                  <a:pt x="0" y="161"/>
                </a:lnTo>
                <a:lnTo>
                  <a:pt x="5" y="155"/>
                </a:lnTo>
                <a:lnTo>
                  <a:pt x="5" y="149"/>
                </a:lnTo>
                <a:lnTo>
                  <a:pt x="0" y="144"/>
                </a:lnTo>
                <a:lnTo>
                  <a:pt x="0" y="138"/>
                </a:lnTo>
                <a:lnTo>
                  <a:pt x="0" y="132"/>
                </a:lnTo>
                <a:lnTo>
                  <a:pt x="5" y="132"/>
                </a:lnTo>
                <a:lnTo>
                  <a:pt x="5" y="126"/>
                </a:lnTo>
                <a:lnTo>
                  <a:pt x="11" y="121"/>
                </a:lnTo>
                <a:lnTo>
                  <a:pt x="11" y="115"/>
                </a:lnTo>
                <a:lnTo>
                  <a:pt x="18" y="115"/>
                </a:lnTo>
                <a:lnTo>
                  <a:pt x="18" y="109"/>
                </a:lnTo>
                <a:lnTo>
                  <a:pt x="18" y="104"/>
                </a:lnTo>
                <a:lnTo>
                  <a:pt x="18" y="97"/>
                </a:lnTo>
                <a:lnTo>
                  <a:pt x="18" y="92"/>
                </a:lnTo>
                <a:lnTo>
                  <a:pt x="23" y="92"/>
                </a:lnTo>
                <a:lnTo>
                  <a:pt x="29" y="92"/>
                </a:lnTo>
                <a:lnTo>
                  <a:pt x="29" y="87"/>
                </a:lnTo>
                <a:lnTo>
                  <a:pt x="34" y="81"/>
                </a:lnTo>
                <a:lnTo>
                  <a:pt x="41" y="81"/>
                </a:lnTo>
                <a:lnTo>
                  <a:pt x="34" y="81"/>
                </a:lnTo>
                <a:lnTo>
                  <a:pt x="41" y="81"/>
                </a:lnTo>
                <a:lnTo>
                  <a:pt x="41" y="75"/>
                </a:lnTo>
                <a:lnTo>
                  <a:pt x="47" y="75"/>
                </a:lnTo>
                <a:lnTo>
                  <a:pt x="52" y="75"/>
                </a:lnTo>
                <a:lnTo>
                  <a:pt x="52" y="69"/>
                </a:lnTo>
                <a:lnTo>
                  <a:pt x="59" y="69"/>
                </a:lnTo>
                <a:lnTo>
                  <a:pt x="52" y="69"/>
                </a:lnTo>
                <a:lnTo>
                  <a:pt x="59" y="69"/>
                </a:lnTo>
                <a:lnTo>
                  <a:pt x="65" y="69"/>
                </a:lnTo>
                <a:lnTo>
                  <a:pt x="65" y="64"/>
                </a:lnTo>
                <a:lnTo>
                  <a:pt x="70" y="64"/>
                </a:lnTo>
                <a:lnTo>
                  <a:pt x="70" y="57"/>
                </a:lnTo>
                <a:lnTo>
                  <a:pt x="76" y="57"/>
                </a:lnTo>
                <a:lnTo>
                  <a:pt x="76" y="64"/>
                </a:lnTo>
                <a:lnTo>
                  <a:pt x="83" y="64"/>
                </a:lnTo>
                <a:lnTo>
                  <a:pt x="76" y="64"/>
                </a:lnTo>
                <a:lnTo>
                  <a:pt x="76" y="69"/>
                </a:lnTo>
                <a:lnTo>
                  <a:pt x="83" y="69"/>
                </a:lnTo>
                <a:lnTo>
                  <a:pt x="83" y="64"/>
                </a:lnTo>
                <a:lnTo>
                  <a:pt x="83" y="69"/>
                </a:lnTo>
                <a:lnTo>
                  <a:pt x="83" y="64"/>
                </a:lnTo>
                <a:lnTo>
                  <a:pt x="83" y="57"/>
                </a:lnTo>
                <a:lnTo>
                  <a:pt x="88" y="57"/>
                </a:lnTo>
                <a:lnTo>
                  <a:pt x="94" y="57"/>
                </a:lnTo>
                <a:lnTo>
                  <a:pt x="94" y="52"/>
                </a:lnTo>
                <a:lnTo>
                  <a:pt x="101" y="52"/>
                </a:lnTo>
                <a:lnTo>
                  <a:pt x="101" y="47"/>
                </a:lnTo>
                <a:lnTo>
                  <a:pt x="94" y="47"/>
                </a:lnTo>
                <a:lnTo>
                  <a:pt x="94" y="40"/>
                </a:lnTo>
                <a:lnTo>
                  <a:pt x="101" y="40"/>
                </a:lnTo>
                <a:lnTo>
                  <a:pt x="101" y="35"/>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79" name="Freeform 56">
            <a:extLst>
              <a:ext uri="{FF2B5EF4-FFF2-40B4-BE49-F238E27FC236}">
                <a16:creationId xmlns:a16="http://schemas.microsoft.com/office/drawing/2014/main" id="{C7CC2BA0-B118-4CFA-9C4E-B8C0D0A30B0C}"/>
              </a:ext>
            </a:extLst>
          </p:cNvPr>
          <p:cNvSpPr>
            <a:spLocks/>
          </p:cNvSpPr>
          <p:nvPr/>
        </p:nvSpPr>
        <p:spPr bwMode="auto">
          <a:xfrm>
            <a:off x="6221413" y="2803525"/>
            <a:ext cx="330200" cy="292100"/>
          </a:xfrm>
          <a:custGeom>
            <a:avLst/>
            <a:gdLst>
              <a:gd name="T0" fmla="*/ 112 w 208"/>
              <a:gd name="T1" fmla="*/ 18 h 184"/>
              <a:gd name="T2" fmla="*/ 124 w 208"/>
              <a:gd name="T3" fmla="*/ 12 h 184"/>
              <a:gd name="T4" fmla="*/ 130 w 208"/>
              <a:gd name="T5" fmla="*/ 0 h 184"/>
              <a:gd name="T6" fmla="*/ 136 w 208"/>
              <a:gd name="T7" fmla="*/ 18 h 184"/>
              <a:gd name="T8" fmla="*/ 142 w 208"/>
              <a:gd name="T9" fmla="*/ 29 h 184"/>
              <a:gd name="T10" fmla="*/ 159 w 208"/>
              <a:gd name="T11" fmla="*/ 23 h 184"/>
              <a:gd name="T12" fmla="*/ 177 w 208"/>
              <a:gd name="T13" fmla="*/ 18 h 184"/>
              <a:gd name="T14" fmla="*/ 190 w 208"/>
              <a:gd name="T15" fmla="*/ 18 h 184"/>
              <a:gd name="T16" fmla="*/ 195 w 208"/>
              <a:gd name="T17" fmla="*/ 29 h 184"/>
              <a:gd name="T18" fmla="*/ 208 w 208"/>
              <a:gd name="T19" fmla="*/ 35 h 184"/>
              <a:gd name="T20" fmla="*/ 208 w 208"/>
              <a:gd name="T21" fmla="*/ 52 h 184"/>
              <a:gd name="T22" fmla="*/ 195 w 208"/>
              <a:gd name="T23" fmla="*/ 57 h 184"/>
              <a:gd name="T24" fmla="*/ 184 w 208"/>
              <a:gd name="T25" fmla="*/ 64 h 184"/>
              <a:gd name="T26" fmla="*/ 172 w 208"/>
              <a:gd name="T27" fmla="*/ 69 h 184"/>
              <a:gd name="T28" fmla="*/ 166 w 208"/>
              <a:gd name="T29" fmla="*/ 81 h 184"/>
              <a:gd name="T30" fmla="*/ 159 w 208"/>
              <a:gd name="T31" fmla="*/ 92 h 184"/>
              <a:gd name="T32" fmla="*/ 142 w 208"/>
              <a:gd name="T33" fmla="*/ 92 h 184"/>
              <a:gd name="T34" fmla="*/ 124 w 208"/>
              <a:gd name="T35" fmla="*/ 92 h 184"/>
              <a:gd name="T36" fmla="*/ 118 w 208"/>
              <a:gd name="T37" fmla="*/ 104 h 184"/>
              <a:gd name="T38" fmla="*/ 106 w 208"/>
              <a:gd name="T39" fmla="*/ 109 h 184"/>
              <a:gd name="T40" fmla="*/ 94 w 208"/>
              <a:gd name="T41" fmla="*/ 115 h 184"/>
              <a:gd name="T42" fmla="*/ 88 w 208"/>
              <a:gd name="T43" fmla="*/ 126 h 184"/>
              <a:gd name="T44" fmla="*/ 70 w 208"/>
              <a:gd name="T45" fmla="*/ 126 h 184"/>
              <a:gd name="T46" fmla="*/ 65 w 208"/>
              <a:gd name="T47" fmla="*/ 138 h 184"/>
              <a:gd name="T48" fmla="*/ 52 w 208"/>
              <a:gd name="T49" fmla="*/ 144 h 184"/>
              <a:gd name="T50" fmla="*/ 52 w 208"/>
              <a:gd name="T51" fmla="*/ 161 h 184"/>
              <a:gd name="T52" fmla="*/ 34 w 208"/>
              <a:gd name="T53" fmla="*/ 161 h 184"/>
              <a:gd name="T54" fmla="*/ 23 w 208"/>
              <a:gd name="T55" fmla="*/ 166 h 184"/>
              <a:gd name="T56" fmla="*/ 23 w 208"/>
              <a:gd name="T57" fmla="*/ 184 h 184"/>
              <a:gd name="T58" fmla="*/ 5 w 208"/>
              <a:gd name="T59" fmla="*/ 184 h 184"/>
              <a:gd name="T60" fmla="*/ 0 w 208"/>
              <a:gd name="T61" fmla="*/ 172 h 184"/>
              <a:gd name="T62" fmla="*/ 5 w 208"/>
              <a:gd name="T63" fmla="*/ 155 h 184"/>
              <a:gd name="T64" fmla="*/ 0 w 208"/>
              <a:gd name="T65" fmla="*/ 138 h 184"/>
              <a:gd name="T66" fmla="*/ 5 w 208"/>
              <a:gd name="T67" fmla="*/ 126 h 184"/>
              <a:gd name="T68" fmla="*/ 18 w 208"/>
              <a:gd name="T69" fmla="*/ 115 h 184"/>
              <a:gd name="T70" fmla="*/ 18 w 208"/>
              <a:gd name="T71" fmla="*/ 97 h 184"/>
              <a:gd name="T72" fmla="*/ 29 w 208"/>
              <a:gd name="T73" fmla="*/ 92 h 184"/>
              <a:gd name="T74" fmla="*/ 41 w 208"/>
              <a:gd name="T75" fmla="*/ 81 h 184"/>
              <a:gd name="T76" fmla="*/ 41 w 208"/>
              <a:gd name="T77" fmla="*/ 75 h 184"/>
              <a:gd name="T78" fmla="*/ 52 w 208"/>
              <a:gd name="T79" fmla="*/ 69 h 184"/>
              <a:gd name="T80" fmla="*/ 59 w 208"/>
              <a:gd name="T81" fmla="*/ 69 h 184"/>
              <a:gd name="T82" fmla="*/ 70 w 208"/>
              <a:gd name="T83" fmla="*/ 64 h 184"/>
              <a:gd name="T84" fmla="*/ 76 w 208"/>
              <a:gd name="T85" fmla="*/ 64 h 184"/>
              <a:gd name="T86" fmla="*/ 76 w 208"/>
              <a:gd name="T87" fmla="*/ 69 h 184"/>
              <a:gd name="T88" fmla="*/ 83 w 208"/>
              <a:gd name="T89" fmla="*/ 69 h 184"/>
              <a:gd name="T90" fmla="*/ 88 w 208"/>
              <a:gd name="T91" fmla="*/ 57 h 184"/>
              <a:gd name="T92" fmla="*/ 101 w 208"/>
              <a:gd name="T93" fmla="*/ 52 h 184"/>
              <a:gd name="T94" fmla="*/ 94 w 208"/>
              <a:gd name="T95" fmla="*/ 4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8" h="184">
                <a:moveTo>
                  <a:pt x="101" y="35"/>
                </a:moveTo>
                <a:lnTo>
                  <a:pt x="106" y="23"/>
                </a:lnTo>
                <a:lnTo>
                  <a:pt x="112" y="18"/>
                </a:lnTo>
                <a:lnTo>
                  <a:pt x="112" y="12"/>
                </a:lnTo>
                <a:lnTo>
                  <a:pt x="118" y="12"/>
                </a:lnTo>
                <a:lnTo>
                  <a:pt x="124" y="12"/>
                </a:lnTo>
                <a:lnTo>
                  <a:pt x="124" y="7"/>
                </a:lnTo>
                <a:lnTo>
                  <a:pt x="130" y="7"/>
                </a:lnTo>
                <a:lnTo>
                  <a:pt x="130" y="0"/>
                </a:lnTo>
                <a:lnTo>
                  <a:pt x="130" y="7"/>
                </a:lnTo>
                <a:lnTo>
                  <a:pt x="136" y="12"/>
                </a:lnTo>
                <a:lnTo>
                  <a:pt x="136" y="18"/>
                </a:lnTo>
                <a:lnTo>
                  <a:pt x="136" y="23"/>
                </a:lnTo>
                <a:lnTo>
                  <a:pt x="136" y="29"/>
                </a:lnTo>
                <a:lnTo>
                  <a:pt x="142" y="29"/>
                </a:lnTo>
                <a:lnTo>
                  <a:pt x="148" y="29"/>
                </a:lnTo>
                <a:lnTo>
                  <a:pt x="154" y="23"/>
                </a:lnTo>
                <a:lnTo>
                  <a:pt x="159" y="23"/>
                </a:lnTo>
                <a:lnTo>
                  <a:pt x="166" y="23"/>
                </a:lnTo>
                <a:lnTo>
                  <a:pt x="172" y="23"/>
                </a:lnTo>
                <a:lnTo>
                  <a:pt x="177" y="18"/>
                </a:lnTo>
                <a:lnTo>
                  <a:pt x="184" y="18"/>
                </a:lnTo>
                <a:lnTo>
                  <a:pt x="190" y="12"/>
                </a:lnTo>
                <a:lnTo>
                  <a:pt x="190" y="18"/>
                </a:lnTo>
                <a:lnTo>
                  <a:pt x="190" y="23"/>
                </a:lnTo>
                <a:lnTo>
                  <a:pt x="190" y="29"/>
                </a:lnTo>
                <a:lnTo>
                  <a:pt x="195" y="29"/>
                </a:lnTo>
                <a:lnTo>
                  <a:pt x="195" y="35"/>
                </a:lnTo>
                <a:lnTo>
                  <a:pt x="202" y="35"/>
                </a:lnTo>
                <a:lnTo>
                  <a:pt x="208" y="35"/>
                </a:lnTo>
                <a:lnTo>
                  <a:pt x="208" y="40"/>
                </a:lnTo>
                <a:lnTo>
                  <a:pt x="208" y="47"/>
                </a:lnTo>
                <a:lnTo>
                  <a:pt x="208" y="52"/>
                </a:lnTo>
                <a:lnTo>
                  <a:pt x="202" y="52"/>
                </a:lnTo>
                <a:lnTo>
                  <a:pt x="195" y="52"/>
                </a:lnTo>
                <a:lnTo>
                  <a:pt x="195" y="57"/>
                </a:lnTo>
                <a:lnTo>
                  <a:pt x="190" y="57"/>
                </a:lnTo>
                <a:lnTo>
                  <a:pt x="184" y="57"/>
                </a:lnTo>
                <a:lnTo>
                  <a:pt x="184" y="64"/>
                </a:lnTo>
                <a:lnTo>
                  <a:pt x="177" y="64"/>
                </a:lnTo>
                <a:lnTo>
                  <a:pt x="177" y="69"/>
                </a:lnTo>
                <a:lnTo>
                  <a:pt x="172" y="69"/>
                </a:lnTo>
                <a:lnTo>
                  <a:pt x="172" y="75"/>
                </a:lnTo>
                <a:lnTo>
                  <a:pt x="166" y="75"/>
                </a:lnTo>
                <a:lnTo>
                  <a:pt x="166" y="81"/>
                </a:lnTo>
                <a:lnTo>
                  <a:pt x="166" y="87"/>
                </a:lnTo>
                <a:lnTo>
                  <a:pt x="159" y="87"/>
                </a:lnTo>
                <a:lnTo>
                  <a:pt x="159" y="92"/>
                </a:lnTo>
                <a:lnTo>
                  <a:pt x="154" y="92"/>
                </a:lnTo>
                <a:lnTo>
                  <a:pt x="148" y="92"/>
                </a:lnTo>
                <a:lnTo>
                  <a:pt x="142" y="92"/>
                </a:lnTo>
                <a:lnTo>
                  <a:pt x="136" y="92"/>
                </a:lnTo>
                <a:lnTo>
                  <a:pt x="130" y="92"/>
                </a:lnTo>
                <a:lnTo>
                  <a:pt x="124" y="92"/>
                </a:lnTo>
                <a:lnTo>
                  <a:pt x="118" y="92"/>
                </a:lnTo>
                <a:lnTo>
                  <a:pt x="118" y="97"/>
                </a:lnTo>
                <a:lnTo>
                  <a:pt x="118" y="104"/>
                </a:lnTo>
                <a:lnTo>
                  <a:pt x="112" y="104"/>
                </a:lnTo>
                <a:lnTo>
                  <a:pt x="106" y="104"/>
                </a:lnTo>
                <a:lnTo>
                  <a:pt x="106" y="109"/>
                </a:lnTo>
                <a:lnTo>
                  <a:pt x="101" y="109"/>
                </a:lnTo>
                <a:lnTo>
                  <a:pt x="101" y="115"/>
                </a:lnTo>
                <a:lnTo>
                  <a:pt x="94" y="115"/>
                </a:lnTo>
                <a:lnTo>
                  <a:pt x="88" y="115"/>
                </a:lnTo>
                <a:lnTo>
                  <a:pt x="88" y="121"/>
                </a:lnTo>
                <a:lnTo>
                  <a:pt x="88" y="126"/>
                </a:lnTo>
                <a:lnTo>
                  <a:pt x="83" y="126"/>
                </a:lnTo>
                <a:lnTo>
                  <a:pt x="76" y="126"/>
                </a:lnTo>
                <a:lnTo>
                  <a:pt x="70" y="126"/>
                </a:lnTo>
                <a:lnTo>
                  <a:pt x="70" y="132"/>
                </a:lnTo>
                <a:lnTo>
                  <a:pt x="70" y="138"/>
                </a:lnTo>
                <a:lnTo>
                  <a:pt x="65" y="138"/>
                </a:lnTo>
                <a:lnTo>
                  <a:pt x="65" y="144"/>
                </a:lnTo>
                <a:lnTo>
                  <a:pt x="59" y="144"/>
                </a:lnTo>
                <a:lnTo>
                  <a:pt x="52" y="144"/>
                </a:lnTo>
                <a:lnTo>
                  <a:pt x="52" y="149"/>
                </a:lnTo>
                <a:lnTo>
                  <a:pt x="52" y="155"/>
                </a:lnTo>
                <a:lnTo>
                  <a:pt x="52" y="161"/>
                </a:lnTo>
                <a:lnTo>
                  <a:pt x="47" y="161"/>
                </a:lnTo>
                <a:lnTo>
                  <a:pt x="41" y="161"/>
                </a:lnTo>
                <a:lnTo>
                  <a:pt x="34" y="161"/>
                </a:lnTo>
                <a:lnTo>
                  <a:pt x="29" y="161"/>
                </a:lnTo>
                <a:lnTo>
                  <a:pt x="23" y="161"/>
                </a:lnTo>
                <a:lnTo>
                  <a:pt x="23" y="166"/>
                </a:lnTo>
                <a:lnTo>
                  <a:pt x="23" y="172"/>
                </a:lnTo>
                <a:lnTo>
                  <a:pt x="23" y="178"/>
                </a:lnTo>
                <a:lnTo>
                  <a:pt x="23" y="184"/>
                </a:lnTo>
                <a:lnTo>
                  <a:pt x="18" y="184"/>
                </a:lnTo>
                <a:lnTo>
                  <a:pt x="11" y="184"/>
                </a:lnTo>
                <a:lnTo>
                  <a:pt x="5" y="184"/>
                </a:lnTo>
                <a:lnTo>
                  <a:pt x="0" y="184"/>
                </a:lnTo>
                <a:lnTo>
                  <a:pt x="0" y="178"/>
                </a:lnTo>
                <a:lnTo>
                  <a:pt x="0" y="172"/>
                </a:lnTo>
                <a:lnTo>
                  <a:pt x="0" y="166"/>
                </a:lnTo>
                <a:lnTo>
                  <a:pt x="0" y="161"/>
                </a:lnTo>
                <a:lnTo>
                  <a:pt x="5" y="155"/>
                </a:lnTo>
                <a:lnTo>
                  <a:pt x="5" y="149"/>
                </a:lnTo>
                <a:lnTo>
                  <a:pt x="0" y="144"/>
                </a:lnTo>
                <a:lnTo>
                  <a:pt x="0" y="138"/>
                </a:lnTo>
                <a:lnTo>
                  <a:pt x="0" y="132"/>
                </a:lnTo>
                <a:lnTo>
                  <a:pt x="5" y="132"/>
                </a:lnTo>
                <a:lnTo>
                  <a:pt x="5" y="126"/>
                </a:lnTo>
                <a:lnTo>
                  <a:pt x="11" y="121"/>
                </a:lnTo>
                <a:lnTo>
                  <a:pt x="11" y="115"/>
                </a:lnTo>
                <a:lnTo>
                  <a:pt x="18" y="115"/>
                </a:lnTo>
                <a:lnTo>
                  <a:pt x="18" y="109"/>
                </a:lnTo>
                <a:lnTo>
                  <a:pt x="18" y="104"/>
                </a:lnTo>
                <a:lnTo>
                  <a:pt x="18" y="97"/>
                </a:lnTo>
                <a:lnTo>
                  <a:pt x="18" y="92"/>
                </a:lnTo>
                <a:lnTo>
                  <a:pt x="23" y="92"/>
                </a:lnTo>
                <a:lnTo>
                  <a:pt x="29" y="92"/>
                </a:lnTo>
                <a:lnTo>
                  <a:pt x="29" y="87"/>
                </a:lnTo>
                <a:lnTo>
                  <a:pt x="34" y="81"/>
                </a:lnTo>
                <a:lnTo>
                  <a:pt x="41" y="81"/>
                </a:lnTo>
                <a:lnTo>
                  <a:pt x="34" y="81"/>
                </a:lnTo>
                <a:lnTo>
                  <a:pt x="41" y="81"/>
                </a:lnTo>
                <a:lnTo>
                  <a:pt x="41" y="75"/>
                </a:lnTo>
                <a:lnTo>
                  <a:pt x="47" y="75"/>
                </a:lnTo>
                <a:lnTo>
                  <a:pt x="52" y="75"/>
                </a:lnTo>
                <a:lnTo>
                  <a:pt x="52" y="69"/>
                </a:lnTo>
                <a:lnTo>
                  <a:pt x="59" y="69"/>
                </a:lnTo>
                <a:lnTo>
                  <a:pt x="52" y="69"/>
                </a:lnTo>
                <a:lnTo>
                  <a:pt x="59" y="69"/>
                </a:lnTo>
                <a:lnTo>
                  <a:pt x="65" y="69"/>
                </a:lnTo>
                <a:lnTo>
                  <a:pt x="65" y="64"/>
                </a:lnTo>
                <a:lnTo>
                  <a:pt x="70" y="64"/>
                </a:lnTo>
                <a:lnTo>
                  <a:pt x="70" y="57"/>
                </a:lnTo>
                <a:lnTo>
                  <a:pt x="76" y="57"/>
                </a:lnTo>
                <a:lnTo>
                  <a:pt x="76" y="64"/>
                </a:lnTo>
                <a:lnTo>
                  <a:pt x="83" y="64"/>
                </a:lnTo>
                <a:lnTo>
                  <a:pt x="76" y="64"/>
                </a:lnTo>
                <a:lnTo>
                  <a:pt x="76" y="69"/>
                </a:lnTo>
                <a:lnTo>
                  <a:pt x="83" y="69"/>
                </a:lnTo>
                <a:lnTo>
                  <a:pt x="83" y="64"/>
                </a:lnTo>
                <a:lnTo>
                  <a:pt x="83" y="69"/>
                </a:lnTo>
                <a:lnTo>
                  <a:pt x="83" y="64"/>
                </a:lnTo>
                <a:lnTo>
                  <a:pt x="83" y="57"/>
                </a:lnTo>
                <a:lnTo>
                  <a:pt x="88" y="57"/>
                </a:lnTo>
                <a:lnTo>
                  <a:pt x="94" y="57"/>
                </a:lnTo>
                <a:lnTo>
                  <a:pt x="94" y="52"/>
                </a:lnTo>
                <a:lnTo>
                  <a:pt x="101" y="52"/>
                </a:lnTo>
                <a:lnTo>
                  <a:pt x="101" y="47"/>
                </a:lnTo>
                <a:lnTo>
                  <a:pt x="94" y="47"/>
                </a:lnTo>
                <a:lnTo>
                  <a:pt x="94" y="40"/>
                </a:lnTo>
                <a:lnTo>
                  <a:pt x="101" y="40"/>
                </a:lnTo>
                <a:lnTo>
                  <a:pt x="101" y="35"/>
                </a:lnTo>
              </a:path>
            </a:pathLst>
          </a:custGeom>
          <a:noFill/>
          <a:ln w="6350"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80" name="Freeform 57">
            <a:extLst>
              <a:ext uri="{FF2B5EF4-FFF2-40B4-BE49-F238E27FC236}">
                <a16:creationId xmlns:a16="http://schemas.microsoft.com/office/drawing/2014/main" id="{4A11D333-EF11-4252-A0AD-A03B13B7CB88}"/>
              </a:ext>
            </a:extLst>
          </p:cNvPr>
          <p:cNvSpPr>
            <a:spLocks/>
          </p:cNvSpPr>
          <p:nvPr/>
        </p:nvSpPr>
        <p:spPr bwMode="auto">
          <a:xfrm>
            <a:off x="6192838" y="4460875"/>
            <a:ext cx="1035050" cy="1138238"/>
          </a:xfrm>
          <a:custGeom>
            <a:avLst/>
            <a:gdLst>
              <a:gd name="T0" fmla="*/ 652 w 652"/>
              <a:gd name="T1" fmla="*/ 321 h 717"/>
              <a:gd name="T2" fmla="*/ 652 w 652"/>
              <a:gd name="T3" fmla="*/ 384 h 717"/>
              <a:gd name="T4" fmla="*/ 652 w 652"/>
              <a:gd name="T5" fmla="*/ 436 h 717"/>
              <a:gd name="T6" fmla="*/ 652 w 652"/>
              <a:gd name="T7" fmla="*/ 481 h 717"/>
              <a:gd name="T8" fmla="*/ 652 w 652"/>
              <a:gd name="T9" fmla="*/ 528 h 717"/>
              <a:gd name="T10" fmla="*/ 641 w 652"/>
              <a:gd name="T11" fmla="*/ 579 h 717"/>
              <a:gd name="T12" fmla="*/ 587 w 652"/>
              <a:gd name="T13" fmla="*/ 579 h 717"/>
              <a:gd name="T14" fmla="*/ 540 w 652"/>
              <a:gd name="T15" fmla="*/ 579 h 717"/>
              <a:gd name="T16" fmla="*/ 486 w 652"/>
              <a:gd name="T17" fmla="*/ 579 h 717"/>
              <a:gd name="T18" fmla="*/ 457 w 652"/>
              <a:gd name="T19" fmla="*/ 585 h 717"/>
              <a:gd name="T20" fmla="*/ 415 w 652"/>
              <a:gd name="T21" fmla="*/ 596 h 717"/>
              <a:gd name="T22" fmla="*/ 421 w 652"/>
              <a:gd name="T23" fmla="*/ 648 h 717"/>
              <a:gd name="T24" fmla="*/ 421 w 652"/>
              <a:gd name="T25" fmla="*/ 700 h 717"/>
              <a:gd name="T26" fmla="*/ 392 w 652"/>
              <a:gd name="T27" fmla="*/ 717 h 717"/>
              <a:gd name="T28" fmla="*/ 344 w 652"/>
              <a:gd name="T29" fmla="*/ 717 h 717"/>
              <a:gd name="T30" fmla="*/ 296 w 652"/>
              <a:gd name="T31" fmla="*/ 717 h 717"/>
              <a:gd name="T32" fmla="*/ 249 w 652"/>
              <a:gd name="T33" fmla="*/ 717 h 717"/>
              <a:gd name="T34" fmla="*/ 202 w 652"/>
              <a:gd name="T35" fmla="*/ 717 h 717"/>
              <a:gd name="T36" fmla="*/ 154 w 652"/>
              <a:gd name="T37" fmla="*/ 717 h 717"/>
              <a:gd name="T38" fmla="*/ 119 w 652"/>
              <a:gd name="T39" fmla="*/ 705 h 717"/>
              <a:gd name="T40" fmla="*/ 119 w 652"/>
              <a:gd name="T41" fmla="*/ 660 h 717"/>
              <a:gd name="T42" fmla="*/ 119 w 652"/>
              <a:gd name="T43" fmla="*/ 613 h 717"/>
              <a:gd name="T44" fmla="*/ 119 w 652"/>
              <a:gd name="T45" fmla="*/ 545 h 717"/>
              <a:gd name="T46" fmla="*/ 119 w 652"/>
              <a:gd name="T47" fmla="*/ 493 h 717"/>
              <a:gd name="T48" fmla="*/ 136 w 652"/>
              <a:gd name="T49" fmla="*/ 470 h 717"/>
              <a:gd name="T50" fmla="*/ 142 w 652"/>
              <a:gd name="T51" fmla="*/ 441 h 717"/>
              <a:gd name="T52" fmla="*/ 136 w 652"/>
              <a:gd name="T53" fmla="*/ 424 h 717"/>
              <a:gd name="T54" fmla="*/ 119 w 652"/>
              <a:gd name="T55" fmla="*/ 389 h 717"/>
              <a:gd name="T56" fmla="*/ 94 w 652"/>
              <a:gd name="T57" fmla="*/ 361 h 717"/>
              <a:gd name="T58" fmla="*/ 47 w 652"/>
              <a:gd name="T59" fmla="*/ 356 h 717"/>
              <a:gd name="T60" fmla="*/ 23 w 652"/>
              <a:gd name="T61" fmla="*/ 344 h 717"/>
              <a:gd name="T62" fmla="*/ 11 w 652"/>
              <a:gd name="T63" fmla="*/ 321 h 717"/>
              <a:gd name="T64" fmla="*/ 5 w 652"/>
              <a:gd name="T65" fmla="*/ 292 h 717"/>
              <a:gd name="T66" fmla="*/ 0 w 652"/>
              <a:gd name="T67" fmla="*/ 252 h 717"/>
              <a:gd name="T68" fmla="*/ 0 w 652"/>
              <a:gd name="T69" fmla="*/ 206 h 717"/>
              <a:gd name="T70" fmla="*/ 0 w 652"/>
              <a:gd name="T71" fmla="*/ 149 h 717"/>
              <a:gd name="T72" fmla="*/ 0 w 652"/>
              <a:gd name="T73" fmla="*/ 103 h 717"/>
              <a:gd name="T74" fmla="*/ 23 w 652"/>
              <a:gd name="T75" fmla="*/ 62 h 717"/>
              <a:gd name="T76" fmla="*/ 77 w 652"/>
              <a:gd name="T77" fmla="*/ 62 h 717"/>
              <a:gd name="T78" fmla="*/ 154 w 652"/>
              <a:gd name="T79" fmla="*/ 62 h 717"/>
              <a:gd name="T80" fmla="*/ 207 w 652"/>
              <a:gd name="T81" fmla="*/ 62 h 717"/>
              <a:gd name="T82" fmla="*/ 261 w 652"/>
              <a:gd name="T83" fmla="*/ 62 h 717"/>
              <a:gd name="T84" fmla="*/ 290 w 652"/>
              <a:gd name="T85" fmla="*/ 34 h 717"/>
              <a:gd name="T86" fmla="*/ 303 w 652"/>
              <a:gd name="T87" fmla="*/ 5 h 717"/>
              <a:gd name="T88" fmla="*/ 356 w 652"/>
              <a:gd name="T89" fmla="*/ 0 h 717"/>
              <a:gd name="T90" fmla="*/ 356 w 652"/>
              <a:gd name="T91" fmla="*/ 52 h 717"/>
              <a:gd name="T92" fmla="*/ 392 w 652"/>
              <a:gd name="T93" fmla="*/ 62 h 717"/>
              <a:gd name="T94" fmla="*/ 427 w 652"/>
              <a:gd name="T95" fmla="*/ 74 h 717"/>
              <a:gd name="T96" fmla="*/ 427 w 652"/>
              <a:gd name="T97" fmla="*/ 120 h 717"/>
              <a:gd name="T98" fmla="*/ 421 w 652"/>
              <a:gd name="T99" fmla="*/ 149 h 717"/>
              <a:gd name="T100" fmla="*/ 427 w 652"/>
              <a:gd name="T101" fmla="*/ 177 h 717"/>
              <a:gd name="T102" fmla="*/ 444 w 652"/>
              <a:gd name="T103" fmla="*/ 217 h 717"/>
              <a:gd name="T104" fmla="*/ 439 w 652"/>
              <a:gd name="T105" fmla="*/ 264 h 717"/>
              <a:gd name="T106" fmla="*/ 439 w 652"/>
              <a:gd name="T107" fmla="*/ 281 h 717"/>
              <a:gd name="T108" fmla="*/ 433 w 652"/>
              <a:gd name="T109" fmla="*/ 298 h 717"/>
              <a:gd name="T110" fmla="*/ 480 w 652"/>
              <a:gd name="T111" fmla="*/ 292 h 717"/>
              <a:gd name="T112" fmla="*/ 540 w 652"/>
              <a:gd name="T113" fmla="*/ 292 h 717"/>
              <a:gd name="T114" fmla="*/ 587 w 652"/>
              <a:gd name="T115" fmla="*/ 292 h 717"/>
              <a:gd name="T116" fmla="*/ 635 w 652"/>
              <a:gd name="T117" fmla="*/ 292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2" h="717">
                <a:moveTo>
                  <a:pt x="641" y="292"/>
                </a:moveTo>
                <a:lnTo>
                  <a:pt x="646" y="292"/>
                </a:lnTo>
                <a:lnTo>
                  <a:pt x="652" y="292"/>
                </a:lnTo>
                <a:lnTo>
                  <a:pt x="652" y="298"/>
                </a:lnTo>
                <a:lnTo>
                  <a:pt x="652" y="304"/>
                </a:lnTo>
                <a:lnTo>
                  <a:pt x="652" y="309"/>
                </a:lnTo>
                <a:lnTo>
                  <a:pt x="652" y="316"/>
                </a:lnTo>
                <a:lnTo>
                  <a:pt x="652" y="321"/>
                </a:lnTo>
                <a:lnTo>
                  <a:pt x="652" y="332"/>
                </a:lnTo>
                <a:lnTo>
                  <a:pt x="652" y="338"/>
                </a:lnTo>
                <a:lnTo>
                  <a:pt x="652" y="349"/>
                </a:lnTo>
                <a:lnTo>
                  <a:pt x="652" y="361"/>
                </a:lnTo>
                <a:lnTo>
                  <a:pt x="652" y="367"/>
                </a:lnTo>
                <a:lnTo>
                  <a:pt x="652" y="373"/>
                </a:lnTo>
                <a:lnTo>
                  <a:pt x="652" y="378"/>
                </a:lnTo>
                <a:lnTo>
                  <a:pt x="652" y="384"/>
                </a:lnTo>
                <a:lnTo>
                  <a:pt x="652" y="389"/>
                </a:lnTo>
                <a:lnTo>
                  <a:pt x="652" y="396"/>
                </a:lnTo>
                <a:lnTo>
                  <a:pt x="652" y="407"/>
                </a:lnTo>
                <a:lnTo>
                  <a:pt x="652" y="413"/>
                </a:lnTo>
                <a:lnTo>
                  <a:pt x="652" y="419"/>
                </a:lnTo>
                <a:lnTo>
                  <a:pt x="652" y="424"/>
                </a:lnTo>
                <a:lnTo>
                  <a:pt x="652" y="430"/>
                </a:lnTo>
                <a:lnTo>
                  <a:pt x="652" y="436"/>
                </a:lnTo>
                <a:lnTo>
                  <a:pt x="652" y="441"/>
                </a:lnTo>
                <a:lnTo>
                  <a:pt x="652" y="447"/>
                </a:lnTo>
                <a:lnTo>
                  <a:pt x="652" y="453"/>
                </a:lnTo>
                <a:lnTo>
                  <a:pt x="652" y="459"/>
                </a:lnTo>
                <a:lnTo>
                  <a:pt x="652" y="464"/>
                </a:lnTo>
                <a:lnTo>
                  <a:pt x="652" y="470"/>
                </a:lnTo>
                <a:lnTo>
                  <a:pt x="652" y="476"/>
                </a:lnTo>
                <a:lnTo>
                  <a:pt x="652" y="481"/>
                </a:lnTo>
                <a:lnTo>
                  <a:pt x="652" y="488"/>
                </a:lnTo>
                <a:lnTo>
                  <a:pt x="652" y="493"/>
                </a:lnTo>
                <a:lnTo>
                  <a:pt x="652" y="499"/>
                </a:lnTo>
                <a:lnTo>
                  <a:pt x="652" y="504"/>
                </a:lnTo>
                <a:lnTo>
                  <a:pt x="652" y="510"/>
                </a:lnTo>
                <a:lnTo>
                  <a:pt x="652" y="516"/>
                </a:lnTo>
                <a:lnTo>
                  <a:pt x="652" y="521"/>
                </a:lnTo>
                <a:lnTo>
                  <a:pt x="652" y="528"/>
                </a:lnTo>
                <a:lnTo>
                  <a:pt x="652" y="539"/>
                </a:lnTo>
                <a:lnTo>
                  <a:pt x="652" y="545"/>
                </a:lnTo>
                <a:lnTo>
                  <a:pt x="652" y="550"/>
                </a:lnTo>
                <a:lnTo>
                  <a:pt x="652" y="556"/>
                </a:lnTo>
                <a:lnTo>
                  <a:pt x="652" y="561"/>
                </a:lnTo>
                <a:lnTo>
                  <a:pt x="652" y="568"/>
                </a:lnTo>
                <a:lnTo>
                  <a:pt x="652" y="579"/>
                </a:lnTo>
                <a:lnTo>
                  <a:pt x="641" y="579"/>
                </a:lnTo>
                <a:lnTo>
                  <a:pt x="635" y="579"/>
                </a:lnTo>
                <a:lnTo>
                  <a:pt x="623" y="579"/>
                </a:lnTo>
                <a:lnTo>
                  <a:pt x="617" y="579"/>
                </a:lnTo>
                <a:lnTo>
                  <a:pt x="611" y="579"/>
                </a:lnTo>
                <a:lnTo>
                  <a:pt x="605" y="579"/>
                </a:lnTo>
                <a:lnTo>
                  <a:pt x="599" y="579"/>
                </a:lnTo>
                <a:lnTo>
                  <a:pt x="594" y="579"/>
                </a:lnTo>
                <a:lnTo>
                  <a:pt x="587" y="579"/>
                </a:lnTo>
                <a:lnTo>
                  <a:pt x="581" y="579"/>
                </a:lnTo>
                <a:lnTo>
                  <a:pt x="576" y="579"/>
                </a:lnTo>
                <a:lnTo>
                  <a:pt x="569" y="579"/>
                </a:lnTo>
                <a:lnTo>
                  <a:pt x="563" y="579"/>
                </a:lnTo>
                <a:lnTo>
                  <a:pt x="558" y="579"/>
                </a:lnTo>
                <a:lnTo>
                  <a:pt x="552" y="579"/>
                </a:lnTo>
                <a:lnTo>
                  <a:pt x="545" y="579"/>
                </a:lnTo>
                <a:lnTo>
                  <a:pt x="540" y="579"/>
                </a:lnTo>
                <a:lnTo>
                  <a:pt x="534" y="579"/>
                </a:lnTo>
                <a:lnTo>
                  <a:pt x="522" y="579"/>
                </a:lnTo>
                <a:lnTo>
                  <a:pt x="516" y="579"/>
                </a:lnTo>
                <a:lnTo>
                  <a:pt x="511" y="579"/>
                </a:lnTo>
                <a:lnTo>
                  <a:pt x="504" y="579"/>
                </a:lnTo>
                <a:lnTo>
                  <a:pt x="498" y="579"/>
                </a:lnTo>
                <a:lnTo>
                  <a:pt x="493" y="579"/>
                </a:lnTo>
                <a:lnTo>
                  <a:pt x="486" y="579"/>
                </a:lnTo>
                <a:lnTo>
                  <a:pt x="480" y="579"/>
                </a:lnTo>
                <a:lnTo>
                  <a:pt x="475" y="579"/>
                </a:lnTo>
                <a:lnTo>
                  <a:pt x="469" y="579"/>
                </a:lnTo>
                <a:lnTo>
                  <a:pt x="462" y="579"/>
                </a:lnTo>
                <a:lnTo>
                  <a:pt x="462" y="585"/>
                </a:lnTo>
                <a:lnTo>
                  <a:pt x="462" y="591"/>
                </a:lnTo>
                <a:lnTo>
                  <a:pt x="457" y="591"/>
                </a:lnTo>
                <a:lnTo>
                  <a:pt x="457" y="585"/>
                </a:lnTo>
                <a:lnTo>
                  <a:pt x="451" y="585"/>
                </a:lnTo>
                <a:lnTo>
                  <a:pt x="444" y="585"/>
                </a:lnTo>
                <a:lnTo>
                  <a:pt x="439" y="585"/>
                </a:lnTo>
                <a:lnTo>
                  <a:pt x="433" y="585"/>
                </a:lnTo>
                <a:lnTo>
                  <a:pt x="421" y="585"/>
                </a:lnTo>
                <a:lnTo>
                  <a:pt x="415" y="585"/>
                </a:lnTo>
                <a:lnTo>
                  <a:pt x="415" y="591"/>
                </a:lnTo>
                <a:lnTo>
                  <a:pt x="415" y="596"/>
                </a:lnTo>
                <a:lnTo>
                  <a:pt x="415" y="602"/>
                </a:lnTo>
                <a:lnTo>
                  <a:pt x="415" y="608"/>
                </a:lnTo>
                <a:lnTo>
                  <a:pt x="415" y="619"/>
                </a:lnTo>
                <a:lnTo>
                  <a:pt x="415" y="625"/>
                </a:lnTo>
                <a:lnTo>
                  <a:pt x="415" y="631"/>
                </a:lnTo>
                <a:lnTo>
                  <a:pt x="415" y="636"/>
                </a:lnTo>
                <a:lnTo>
                  <a:pt x="421" y="643"/>
                </a:lnTo>
                <a:lnTo>
                  <a:pt x="421" y="648"/>
                </a:lnTo>
                <a:lnTo>
                  <a:pt x="421" y="653"/>
                </a:lnTo>
                <a:lnTo>
                  <a:pt x="421" y="660"/>
                </a:lnTo>
                <a:lnTo>
                  <a:pt x="421" y="665"/>
                </a:lnTo>
                <a:lnTo>
                  <a:pt x="421" y="671"/>
                </a:lnTo>
                <a:lnTo>
                  <a:pt x="421" y="683"/>
                </a:lnTo>
                <a:lnTo>
                  <a:pt x="421" y="688"/>
                </a:lnTo>
                <a:lnTo>
                  <a:pt x="421" y="693"/>
                </a:lnTo>
                <a:lnTo>
                  <a:pt x="421" y="700"/>
                </a:lnTo>
                <a:lnTo>
                  <a:pt x="421" y="705"/>
                </a:lnTo>
                <a:lnTo>
                  <a:pt x="421" y="711"/>
                </a:lnTo>
                <a:lnTo>
                  <a:pt x="421" y="717"/>
                </a:lnTo>
                <a:lnTo>
                  <a:pt x="415" y="717"/>
                </a:lnTo>
                <a:lnTo>
                  <a:pt x="410" y="717"/>
                </a:lnTo>
                <a:lnTo>
                  <a:pt x="403" y="717"/>
                </a:lnTo>
                <a:lnTo>
                  <a:pt x="397" y="717"/>
                </a:lnTo>
                <a:lnTo>
                  <a:pt x="392" y="717"/>
                </a:lnTo>
                <a:lnTo>
                  <a:pt x="386" y="717"/>
                </a:lnTo>
                <a:lnTo>
                  <a:pt x="379" y="717"/>
                </a:lnTo>
                <a:lnTo>
                  <a:pt x="374" y="717"/>
                </a:lnTo>
                <a:lnTo>
                  <a:pt x="368" y="717"/>
                </a:lnTo>
                <a:lnTo>
                  <a:pt x="361" y="717"/>
                </a:lnTo>
                <a:lnTo>
                  <a:pt x="356" y="717"/>
                </a:lnTo>
                <a:lnTo>
                  <a:pt x="350" y="717"/>
                </a:lnTo>
                <a:lnTo>
                  <a:pt x="344" y="717"/>
                </a:lnTo>
                <a:lnTo>
                  <a:pt x="338" y="717"/>
                </a:lnTo>
                <a:lnTo>
                  <a:pt x="332" y="717"/>
                </a:lnTo>
                <a:lnTo>
                  <a:pt x="326" y="717"/>
                </a:lnTo>
                <a:lnTo>
                  <a:pt x="320" y="717"/>
                </a:lnTo>
                <a:lnTo>
                  <a:pt x="314" y="717"/>
                </a:lnTo>
                <a:lnTo>
                  <a:pt x="309" y="717"/>
                </a:lnTo>
                <a:lnTo>
                  <a:pt x="303" y="717"/>
                </a:lnTo>
                <a:lnTo>
                  <a:pt x="296" y="717"/>
                </a:lnTo>
                <a:lnTo>
                  <a:pt x="290" y="717"/>
                </a:lnTo>
                <a:lnTo>
                  <a:pt x="285" y="717"/>
                </a:lnTo>
                <a:lnTo>
                  <a:pt x="278" y="717"/>
                </a:lnTo>
                <a:lnTo>
                  <a:pt x="273" y="717"/>
                </a:lnTo>
                <a:lnTo>
                  <a:pt x="267" y="717"/>
                </a:lnTo>
                <a:lnTo>
                  <a:pt x="261" y="717"/>
                </a:lnTo>
                <a:lnTo>
                  <a:pt x="255" y="717"/>
                </a:lnTo>
                <a:lnTo>
                  <a:pt x="249" y="717"/>
                </a:lnTo>
                <a:lnTo>
                  <a:pt x="243" y="717"/>
                </a:lnTo>
                <a:lnTo>
                  <a:pt x="237" y="717"/>
                </a:lnTo>
                <a:lnTo>
                  <a:pt x="231" y="717"/>
                </a:lnTo>
                <a:lnTo>
                  <a:pt x="225" y="717"/>
                </a:lnTo>
                <a:lnTo>
                  <a:pt x="220" y="717"/>
                </a:lnTo>
                <a:lnTo>
                  <a:pt x="213" y="717"/>
                </a:lnTo>
                <a:lnTo>
                  <a:pt x="207" y="717"/>
                </a:lnTo>
                <a:lnTo>
                  <a:pt x="202" y="717"/>
                </a:lnTo>
                <a:lnTo>
                  <a:pt x="195" y="717"/>
                </a:lnTo>
                <a:lnTo>
                  <a:pt x="189" y="717"/>
                </a:lnTo>
                <a:lnTo>
                  <a:pt x="184" y="717"/>
                </a:lnTo>
                <a:lnTo>
                  <a:pt x="177" y="717"/>
                </a:lnTo>
                <a:lnTo>
                  <a:pt x="171" y="717"/>
                </a:lnTo>
                <a:lnTo>
                  <a:pt x="166" y="717"/>
                </a:lnTo>
                <a:lnTo>
                  <a:pt x="160" y="717"/>
                </a:lnTo>
                <a:lnTo>
                  <a:pt x="154" y="717"/>
                </a:lnTo>
                <a:lnTo>
                  <a:pt x="148" y="717"/>
                </a:lnTo>
                <a:lnTo>
                  <a:pt x="142" y="717"/>
                </a:lnTo>
                <a:lnTo>
                  <a:pt x="136" y="717"/>
                </a:lnTo>
                <a:lnTo>
                  <a:pt x="130" y="717"/>
                </a:lnTo>
                <a:lnTo>
                  <a:pt x="124" y="717"/>
                </a:lnTo>
                <a:lnTo>
                  <a:pt x="124" y="711"/>
                </a:lnTo>
                <a:lnTo>
                  <a:pt x="119" y="711"/>
                </a:lnTo>
                <a:lnTo>
                  <a:pt x="119" y="705"/>
                </a:lnTo>
                <a:lnTo>
                  <a:pt x="119" y="700"/>
                </a:lnTo>
                <a:lnTo>
                  <a:pt x="119" y="693"/>
                </a:lnTo>
                <a:lnTo>
                  <a:pt x="119" y="688"/>
                </a:lnTo>
                <a:lnTo>
                  <a:pt x="119" y="683"/>
                </a:lnTo>
                <a:lnTo>
                  <a:pt x="119" y="676"/>
                </a:lnTo>
                <a:lnTo>
                  <a:pt x="119" y="671"/>
                </a:lnTo>
                <a:lnTo>
                  <a:pt x="119" y="665"/>
                </a:lnTo>
                <a:lnTo>
                  <a:pt x="119" y="660"/>
                </a:lnTo>
                <a:lnTo>
                  <a:pt x="119" y="653"/>
                </a:lnTo>
                <a:lnTo>
                  <a:pt x="119" y="648"/>
                </a:lnTo>
                <a:lnTo>
                  <a:pt x="119" y="643"/>
                </a:lnTo>
                <a:lnTo>
                  <a:pt x="119" y="636"/>
                </a:lnTo>
                <a:lnTo>
                  <a:pt x="119" y="631"/>
                </a:lnTo>
                <a:lnTo>
                  <a:pt x="119" y="625"/>
                </a:lnTo>
                <a:lnTo>
                  <a:pt x="119" y="619"/>
                </a:lnTo>
                <a:lnTo>
                  <a:pt x="119" y="613"/>
                </a:lnTo>
                <a:lnTo>
                  <a:pt x="119" y="602"/>
                </a:lnTo>
                <a:lnTo>
                  <a:pt x="119" y="591"/>
                </a:lnTo>
                <a:lnTo>
                  <a:pt x="119" y="585"/>
                </a:lnTo>
                <a:lnTo>
                  <a:pt x="119" y="579"/>
                </a:lnTo>
                <a:lnTo>
                  <a:pt x="119" y="568"/>
                </a:lnTo>
                <a:lnTo>
                  <a:pt x="119" y="561"/>
                </a:lnTo>
                <a:lnTo>
                  <a:pt x="119" y="550"/>
                </a:lnTo>
                <a:lnTo>
                  <a:pt x="119" y="545"/>
                </a:lnTo>
                <a:lnTo>
                  <a:pt x="119" y="539"/>
                </a:lnTo>
                <a:lnTo>
                  <a:pt x="119" y="533"/>
                </a:lnTo>
                <a:lnTo>
                  <a:pt x="119" y="528"/>
                </a:lnTo>
                <a:lnTo>
                  <a:pt x="119" y="521"/>
                </a:lnTo>
                <a:lnTo>
                  <a:pt x="119" y="516"/>
                </a:lnTo>
                <a:lnTo>
                  <a:pt x="119" y="510"/>
                </a:lnTo>
                <a:lnTo>
                  <a:pt x="119" y="499"/>
                </a:lnTo>
                <a:lnTo>
                  <a:pt x="119" y="493"/>
                </a:lnTo>
                <a:lnTo>
                  <a:pt x="119" y="481"/>
                </a:lnTo>
                <a:lnTo>
                  <a:pt x="119" y="476"/>
                </a:lnTo>
                <a:lnTo>
                  <a:pt x="124" y="476"/>
                </a:lnTo>
                <a:lnTo>
                  <a:pt x="130" y="476"/>
                </a:lnTo>
                <a:lnTo>
                  <a:pt x="130" y="470"/>
                </a:lnTo>
                <a:lnTo>
                  <a:pt x="130" y="464"/>
                </a:lnTo>
                <a:lnTo>
                  <a:pt x="136" y="464"/>
                </a:lnTo>
                <a:lnTo>
                  <a:pt x="136" y="470"/>
                </a:lnTo>
                <a:lnTo>
                  <a:pt x="136" y="464"/>
                </a:lnTo>
                <a:lnTo>
                  <a:pt x="136" y="459"/>
                </a:lnTo>
                <a:lnTo>
                  <a:pt x="136" y="453"/>
                </a:lnTo>
                <a:lnTo>
                  <a:pt x="136" y="447"/>
                </a:lnTo>
                <a:lnTo>
                  <a:pt x="136" y="453"/>
                </a:lnTo>
                <a:lnTo>
                  <a:pt x="136" y="447"/>
                </a:lnTo>
                <a:lnTo>
                  <a:pt x="142" y="447"/>
                </a:lnTo>
                <a:lnTo>
                  <a:pt x="142" y="441"/>
                </a:lnTo>
                <a:lnTo>
                  <a:pt x="142" y="436"/>
                </a:lnTo>
                <a:lnTo>
                  <a:pt x="136" y="436"/>
                </a:lnTo>
                <a:lnTo>
                  <a:pt x="142" y="436"/>
                </a:lnTo>
                <a:lnTo>
                  <a:pt x="136" y="436"/>
                </a:lnTo>
                <a:lnTo>
                  <a:pt x="136" y="430"/>
                </a:lnTo>
                <a:lnTo>
                  <a:pt x="142" y="430"/>
                </a:lnTo>
                <a:lnTo>
                  <a:pt x="136" y="430"/>
                </a:lnTo>
                <a:lnTo>
                  <a:pt x="136" y="424"/>
                </a:lnTo>
                <a:lnTo>
                  <a:pt x="136" y="419"/>
                </a:lnTo>
                <a:lnTo>
                  <a:pt x="124" y="419"/>
                </a:lnTo>
                <a:lnTo>
                  <a:pt x="119" y="419"/>
                </a:lnTo>
                <a:lnTo>
                  <a:pt x="119" y="413"/>
                </a:lnTo>
                <a:lnTo>
                  <a:pt x="119" y="407"/>
                </a:lnTo>
                <a:lnTo>
                  <a:pt x="119" y="401"/>
                </a:lnTo>
                <a:lnTo>
                  <a:pt x="119" y="396"/>
                </a:lnTo>
                <a:lnTo>
                  <a:pt x="119" y="389"/>
                </a:lnTo>
                <a:lnTo>
                  <a:pt x="119" y="384"/>
                </a:lnTo>
                <a:lnTo>
                  <a:pt x="119" y="378"/>
                </a:lnTo>
                <a:lnTo>
                  <a:pt x="119" y="373"/>
                </a:lnTo>
                <a:lnTo>
                  <a:pt x="119" y="361"/>
                </a:lnTo>
                <a:lnTo>
                  <a:pt x="112" y="361"/>
                </a:lnTo>
                <a:lnTo>
                  <a:pt x="106" y="361"/>
                </a:lnTo>
                <a:lnTo>
                  <a:pt x="101" y="361"/>
                </a:lnTo>
                <a:lnTo>
                  <a:pt x="94" y="361"/>
                </a:lnTo>
                <a:lnTo>
                  <a:pt x="88" y="361"/>
                </a:lnTo>
                <a:lnTo>
                  <a:pt x="83" y="361"/>
                </a:lnTo>
                <a:lnTo>
                  <a:pt x="77" y="361"/>
                </a:lnTo>
                <a:lnTo>
                  <a:pt x="70" y="361"/>
                </a:lnTo>
                <a:lnTo>
                  <a:pt x="65" y="361"/>
                </a:lnTo>
                <a:lnTo>
                  <a:pt x="59" y="361"/>
                </a:lnTo>
                <a:lnTo>
                  <a:pt x="52" y="356"/>
                </a:lnTo>
                <a:lnTo>
                  <a:pt x="47" y="356"/>
                </a:lnTo>
                <a:lnTo>
                  <a:pt x="41" y="356"/>
                </a:lnTo>
                <a:lnTo>
                  <a:pt x="36" y="356"/>
                </a:lnTo>
                <a:lnTo>
                  <a:pt x="36" y="349"/>
                </a:lnTo>
                <a:lnTo>
                  <a:pt x="29" y="349"/>
                </a:lnTo>
                <a:lnTo>
                  <a:pt x="23" y="349"/>
                </a:lnTo>
                <a:lnTo>
                  <a:pt x="29" y="349"/>
                </a:lnTo>
                <a:lnTo>
                  <a:pt x="29" y="344"/>
                </a:lnTo>
                <a:lnTo>
                  <a:pt x="23" y="344"/>
                </a:lnTo>
                <a:lnTo>
                  <a:pt x="23" y="338"/>
                </a:lnTo>
                <a:lnTo>
                  <a:pt x="23" y="332"/>
                </a:lnTo>
                <a:lnTo>
                  <a:pt x="18" y="332"/>
                </a:lnTo>
                <a:lnTo>
                  <a:pt x="18" y="327"/>
                </a:lnTo>
                <a:lnTo>
                  <a:pt x="18" y="332"/>
                </a:lnTo>
                <a:lnTo>
                  <a:pt x="18" y="327"/>
                </a:lnTo>
                <a:lnTo>
                  <a:pt x="18" y="321"/>
                </a:lnTo>
                <a:lnTo>
                  <a:pt x="11" y="321"/>
                </a:lnTo>
                <a:lnTo>
                  <a:pt x="11" y="316"/>
                </a:lnTo>
                <a:lnTo>
                  <a:pt x="11" y="309"/>
                </a:lnTo>
                <a:lnTo>
                  <a:pt x="5" y="309"/>
                </a:lnTo>
                <a:lnTo>
                  <a:pt x="5" y="304"/>
                </a:lnTo>
                <a:lnTo>
                  <a:pt x="5" y="298"/>
                </a:lnTo>
                <a:lnTo>
                  <a:pt x="5" y="292"/>
                </a:lnTo>
                <a:lnTo>
                  <a:pt x="5" y="298"/>
                </a:lnTo>
                <a:lnTo>
                  <a:pt x="5" y="292"/>
                </a:lnTo>
                <a:lnTo>
                  <a:pt x="0" y="292"/>
                </a:lnTo>
                <a:lnTo>
                  <a:pt x="0" y="286"/>
                </a:lnTo>
                <a:lnTo>
                  <a:pt x="0" y="281"/>
                </a:lnTo>
                <a:lnTo>
                  <a:pt x="0" y="275"/>
                </a:lnTo>
                <a:lnTo>
                  <a:pt x="0" y="269"/>
                </a:lnTo>
                <a:lnTo>
                  <a:pt x="0" y="264"/>
                </a:lnTo>
                <a:lnTo>
                  <a:pt x="0" y="258"/>
                </a:lnTo>
                <a:lnTo>
                  <a:pt x="0" y="252"/>
                </a:lnTo>
                <a:lnTo>
                  <a:pt x="0" y="246"/>
                </a:lnTo>
                <a:lnTo>
                  <a:pt x="0" y="241"/>
                </a:lnTo>
                <a:lnTo>
                  <a:pt x="0" y="235"/>
                </a:lnTo>
                <a:lnTo>
                  <a:pt x="0" y="229"/>
                </a:lnTo>
                <a:lnTo>
                  <a:pt x="0" y="224"/>
                </a:lnTo>
                <a:lnTo>
                  <a:pt x="0" y="217"/>
                </a:lnTo>
                <a:lnTo>
                  <a:pt x="0" y="212"/>
                </a:lnTo>
                <a:lnTo>
                  <a:pt x="0" y="206"/>
                </a:lnTo>
                <a:lnTo>
                  <a:pt x="0" y="195"/>
                </a:lnTo>
                <a:lnTo>
                  <a:pt x="0" y="184"/>
                </a:lnTo>
                <a:lnTo>
                  <a:pt x="0" y="177"/>
                </a:lnTo>
                <a:lnTo>
                  <a:pt x="0" y="172"/>
                </a:lnTo>
                <a:lnTo>
                  <a:pt x="0" y="166"/>
                </a:lnTo>
                <a:lnTo>
                  <a:pt x="0" y="160"/>
                </a:lnTo>
                <a:lnTo>
                  <a:pt x="0" y="155"/>
                </a:lnTo>
                <a:lnTo>
                  <a:pt x="0" y="149"/>
                </a:lnTo>
                <a:lnTo>
                  <a:pt x="0" y="144"/>
                </a:lnTo>
                <a:lnTo>
                  <a:pt x="0" y="137"/>
                </a:lnTo>
                <a:lnTo>
                  <a:pt x="0" y="132"/>
                </a:lnTo>
                <a:lnTo>
                  <a:pt x="0" y="126"/>
                </a:lnTo>
                <a:lnTo>
                  <a:pt x="0" y="120"/>
                </a:lnTo>
                <a:lnTo>
                  <a:pt x="0" y="114"/>
                </a:lnTo>
                <a:lnTo>
                  <a:pt x="0" y="109"/>
                </a:lnTo>
                <a:lnTo>
                  <a:pt x="0" y="103"/>
                </a:lnTo>
                <a:lnTo>
                  <a:pt x="0" y="97"/>
                </a:lnTo>
                <a:lnTo>
                  <a:pt x="0" y="92"/>
                </a:lnTo>
                <a:lnTo>
                  <a:pt x="0" y="86"/>
                </a:lnTo>
                <a:lnTo>
                  <a:pt x="0" y="69"/>
                </a:lnTo>
                <a:lnTo>
                  <a:pt x="0" y="62"/>
                </a:lnTo>
                <a:lnTo>
                  <a:pt x="11" y="62"/>
                </a:lnTo>
                <a:lnTo>
                  <a:pt x="18" y="62"/>
                </a:lnTo>
                <a:lnTo>
                  <a:pt x="23" y="62"/>
                </a:lnTo>
                <a:lnTo>
                  <a:pt x="29" y="62"/>
                </a:lnTo>
                <a:lnTo>
                  <a:pt x="36" y="62"/>
                </a:lnTo>
                <a:lnTo>
                  <a:pt x="41" y="62"/>
                </a:lnTo>
                <a:lnTo>
                  <a:pt x="47" y="62"/>
                </a:lnTo>
                <a:lnTo>
                  <a:pt x="52" y="62"/>
                </a:lnTo>
                <a:lnTo>
                  <a:pt x="59" y="62"/>
                </a:lnTo>
                <a:lnTo>
                  <a:pt x="65" y="62"/>
                </a:lnTo>
                <a:lnTo>
                  <a:pt x="77" y="62"/>
                </a:lnTo>
                <a:lnTo>
                  <a:pt x="88" y="62"/>
                </a:lnTo>
                <a:lnTo>
                  <a:pt x="101" y="62"/>
                </a:lnTo>
                <a:lnTo>
                  <a:pt x="106" y="62"/>
                </a:lnTo>
                <a:lnTo>
                  <a:pt x="112" y="62"/>
                </a:lnTo>
                <a:lnTo>
                  <a:pt x="130" y="62"/>
                </a:lnTo>
                <a:lnTo>
                  <a:pt x="136" y="62"/>
                </a:lnTo>
                <a:lnTo>
                  <a:pt x="142" y="62"/>
                </a:lnTo>
                <a:lnTo>
                  <a:pt x="154" y="62"/>
                </a:lnTo>
                <a:lnTo>
                  <a:pt x="160" y="62"/>
                </a:lnTo>
                <a:lnTo>
                  <a:pt x="166" y="62"/>
                </a:lnTo>
                <a:lnTo>
                  <a:pt x="171" y="62"/>
                </a:lnTo>
                <a:lnTo>
                  <a:pt x="184" y="62"/>
                </a:lnTo>
                <a:lnTo>
                  <a:pt x="189" y="62"/>
                </a:lnTo>
                <a:lnTo>
                  <a:pt x="195" y="62"/>
                </a:lnTo>
                <a:lnTo>
                  <a:pt x="202" y="62"/>
                </a:lnTo>
                <a:lnTo>
                  <a:pt x="207" y="62"/>
                </a:lnTo>
                <a:lnTo>
                  <a:pt x="213" y="62"/>
                </a:lnTo>
                <a:lnTo>
                  <a:pt x="220" y="62"/>
                </a:lnTo>
                <a:lnTo>
                  <a:pt x="231" y="62"/>
                </a:lnTo>
                <a:lnTo>
                  <a:pt x="237" y="62"/>
                </a:lnTo>
                <a:lnTo>
                  <a:pt x="243" y="62"/>
                </a:lnTo>
                <a:lnTo>
                  <a:pt x="249" y="62"/>
                </a:lnTo>
                <a:lnTo>
                  <a:pt x="255" y="62"/>
                </a:lnTo>
                <a:lnTo>
                  <a:pt x="261" y="62"/>
                </a:lnTo>
                <a:lnTo>
                  <a:pt x="267" y="62"/>
                </a:lnTo>
                <a:lnTo>
                  <a:pt x="278" y="62"/>
                </a:lnTo>
                <a:lnTo>
                  <a:pt x="285" y="62"/>
                </a:lnTo>
                <a:lnTo>
                  <a:pt x="290" y="62"/>
                </a:lnTo>
                <a:lnTo>
                  <a:pt x="290" y="57"/>
                </a:lnTo>
                <a:lnTo>
                  <a:pt x="290" y="45"/>
                </a:lnTo>
                <a:lnTo>
                  <a:pt x="290" y="40"/>
                </a:lnTo>
                <a:lnTo>
                  <a:pt x="290" y="34"/>
                </a:lnTo>
                <a:lnTo>
                  <a:pt x="290" y="28"/>
                </a:lnTo>
                <a:lnTo>
                  <a:pt x="290" y="22"/>
                </a:lnTo>
                <a:lnTo>
                  <a:pt x="290" y="17"/>
                </a:lnTo>
                <a:lnTo>
                  <a:pt x="290" y="12"/>
                </a:lnTo>
                <a:lnTo>
                  <a:pt x="296" y="12"/>
                </a:lnTo>
                <a:lnTo>
                  <a:pt x="296" y="5"/>
                </a:lnTo>
                <a:lnTo>
                  <a:pt x="290" y="5"/>
                </a:lnTo>
                <a:lnTo>
                  <a:pt x="303" y="5"/>
                </a:lnTo>
                <a:lnTo>
                  <a:pt x="309" y="5"/>
                </a:lnTo>
                <a:lnTo>
                  <a:pt x="320" y="5"/>
                </a:lnTo>
                <a:lnTo>
                  <a:pt x="326" y="0"/>
                </a:lnTo>
                <a:lnTo>
                  <a:pt x="332" y="0"/>
                </a:lnTo>
                <a:lnTo>
                  <a:pt x="338" y="0"/>
                </a:lnTo>
                <a:lnTo>
                  <a:pt x="344" y="0"/>
                </a:lnTo>
                <a:lnTo>
                  <a:pt x="350" y="0"/>
                </a:lnTo>
                <a:lnTo>
                  <a:pt x="356" y="0"/>
                </a:lnTo>
                <a:lnTo>
                  <a:pt x="356" y="5"/>
                </a:lnTo>
                <a:lnTo>
                  <a:pt x="356" y="12"/>
                </a:lnTo>
                <a:lnTo>
                  <a:pt x="356" y="22"/>
                </a:lnTo>
                <a:lnTo>
                  <a:pt x="356" y="28"/>
                </a:lnTo>
                <a:lnTo>
                  <a:pt x="356" y="34"/>
                </a:lnTo>
                <a:lnTo>
                  <a:pt x="356" y="40"/>
                </a:lnTo>
                <a:lnTo>
                  <a:pt x="356" y="45"/>
                </a:lnTo>
                <a:lnTo>
                  <a:pt x="356" y="52"/>
                </a:lnTo>
                <a:lnTo>
                  <a:pt x="356" y="57"/>
                </a:lnTo>
                <a:lnTo>
                  <a:pt x="356" y="62"/>
                </a:lnTo>
                <a:lnTo>
                  <a:pt x="361" y="62"/>
                </a:lnTo>
                <a:lnTo>
                  <a:pt x="368" y="62"/>
                </a:lnTo>
                <a:lnTo>
                  <a:pt x="374" y="62"/>
                </a:lnTo>
                <a:lnTo>
                  <a:pt x="379" y="62"/>
                </a:lnTo>
                <a:lnTo>
                  <a:pt x="386" y="62"/>
                </a:lnTo>
                <a:lnTo>
                  <a:pt x="392" y="62"/>
                </a:lnTo>
                <a:lnTo>
                  <a:pt x="397" y="62"/>
                </a:lnTo>
                <a:lnTo>
                  <a:pt x="403" y="57"/>
                </a:lnTo>
                <a:lnTo>
                  <a:pt x="410" y="57"/>
                </a:lnTo>
                <a:lnTo>
                  <a:pt x="421" y="57"/>
                </a:lnTo>
                <a:lnTo>
                  <a:pt x="421" y="62"/>
                </a:lnTo>
                <a:lnTo>
                  <a:pt x="421" y="69"/>
                </a:lnTo>
                <a:lnTo>
                  <a:pt x="427" y="69"/>
                </a:lnTo>
                <a:lnTo>
                  <a:pt x="427" y="74"/>
                </a:lnTo>
                <a:lnTo>
                  <a:pt x="427" y="80"/>
                </a:lnTo>
                <a:lnTo>
                  <a:pt x="427" y="86"/>
                </a:lnTo>
                <a:lnTo>
                  <a:pt x="427" y="92"/>
                </a:lnTo>
                <a:lnTo>
                  <a:pt x="427" y="97"/>
                </a:lnTo>
                <a:lnTo>
                  <a:pt x="427" y="103"/>
                </a:lnTo>
                <a:lnTo>
                  <a:pt x="427" y="109"/>
                </a:lnTo>
                <a:lnTo>
                  <a:pt x="427" y="114"/>
                </a:lnTo>
                <a:lnTo>
                  <a:pt x="427" y="120"/>
                </a:lnTo>
                <a:lnTo>
                  <a:pt x="427" y="126"/>
                </a:lnTo>
                <a:lnTo>
                  <a:pt x="421" y="126"/>
                </a:lnTo>
                <a:lnTo>
                  <a:pt x="421" y="132"/>
                </a:lnTo>
                <a:lnTo>
                  <a:pt x="427" y="132"/>
                </a:lnTo>
                <a:lnTo>
                  <a:pt x="421" y="132"/>
                </a:lnTo>
                <a:lnTo>
                  <a:pt x="421" y="137"/>
                </a:lnTo>
                <a:lnTo>
                  <a:pt x="421" y="144"/>
                </a:lnTo>
                <a:lnTo>
                  <a:pt x="421" y="149"/>
                </a:lnTo>
                <a:lnTo>
                  <a:pt x="421" y="155"/>
                </a:lnTo>
                <a:lnTo>
                  <a:pt x="421" y="160"/>
                </a:lnTo>
                <a:lnTo>
                  <a:pt x="415" y="160"/>
                </a:lnTo>
                <a:lnTo>
                  <a:pt x="415" y="166"/>
                </a:lnTo>
                <a:lnTo>
                  <a:pt x="415" y="172"/>
                </a:lnTo>
                <a:lnTo>
                  <a:pt x="415" y="177"/>
                </a:lnTo>
                <a:lnTo>
                  <a:pt x="421" y="177"/>
                </a:lnTo>
                <a:lnTo>
                  <a:pt x="427" y="177"/>
                </a:lnTo>
                <a:lnTo>
                  <a:pt x="439" y="177"/>
                </a:lnTo>
                <a:lnTo>
                  <a:pt x="444" y="177"/>
                </a:lnTo>
                <a:lnTo>
                  <a:pt x="444" y="189"/>
                </a:lnTo>
                <a:lnTo>
                  <a:pt x="444" y="195"/>
                </a:lnTo>
                <a:lnTo>
                  <a:pt x="444" y="201"/>
                </a:lnTo>
                <a:lnTo>
                  <a:pt x="444" y="206"/>
                </a:lnTo>
                <a:lnTo>
                  <a:pt x="444" y="212"/>
                </a:lnTo>
                <a:lnTo>
                  <a:pt x="444" y="217"/>
                </a:lnTo>
                <a:lnTo>
                  <a:pt x="444" y="224"/>
                </a:lnTo>
                <a:lnTo>
                  <a:pt x="444" y="229"/>
                </a:lnTo>
                <a:lnTo>
                  <a:pt x="444" y="241"/>
                </a:lnTo>
                <a:lnTo>
                  <a:pt x="444" y="246"/>
                </a:lnTo>
                <a:lnTo>
                  <a:pt x="444" y="252"/>
                </a:lnTo>
                <a:lnTo>
                  <a:pt x="444" y="258"/>
                </a:lnTo>
                <a:lnTo>
                  <a:pt x="444" y="264"/>
                </a:lnTo>
                <a:lnTo>
                  <a:pt x="439" y="264"/>
                </a:lnTo>
                <a:lnTo>
                  <a:pt x="439" y="269"/>
                </a:lnTo>
                <a:lnTo>
                  <a:pt x="439" y="264"/>
                </a:lnTo>
                <a:lnTo>
                  <a:pt x="439" y="269"/>
                </a:lnTo>
                <a:lnTo>
                  <a:pt x="439" y="275"/>
                </a:lnTo>
                <a:lnTo>
                  <a:pt x="439" y="281"/>
                </a:lnTo>
                <a:lnTo>
                  <a:pt x="439" y="275"/>
                </a:lnTo>
                <a:lnTo>
                  <a:pt x="433" y="281"/>
                </a:lnTo>
                <a:lnTo>
                  <a:pt x="439" y="281"/>
                </a:lnTo>
                <a:lnTo>
                  <a:pt x="433" y="281"/>
                </a:lnTo>
                <a:lnTo>
                  <a:pt x="433" y="286"/>
                </a:lnTo>
                <a:lnTo>
                  <a:pt x="433" y="281"/>
                </a:lnTo>
                <a:lnTo>
                  <a:pt x="433" y="286"/>
                </a:lnTo>
                <a:lnTo>
                  <a:pt x="427" y="286"/>
                </a:lnTo>
                <a:lnTo>
                  <a:pt x="427" y="292"/>
                </a:lnTo>
                <a:lnTo>
                  <a:pt x="427" y="298"/>
                </a:lnTo>
                <a:lnTo>
                  <a:pt x="433" y="298"/>
                </a:lnTo>
                <a:lnTo>
                  <a:pt x="439" y="298"/>
                </a:lnTo>
                <a:lnTo>
                  <a:pt x="444" y="298"/>
                </a:lnTo>
                <a:lnTo>
                  <a:pt x="451" y="292"/>
                </a:lnTo>
                <a:lnTo>
                  <a:pt x="457" y="292"/>
                </a:lnTo>
                <a:lnTo>
                  <a:pt x="462" y="292"/>
                </a:lnTo>
                <a:lnTo>
                  <a:pt x="469" y="292"/>
                </a:lnTo>
                <a:lnTo>
                  <a:pt x="475" y="292"/>
                </a:lnTo>
                <a:lnTo>
                  <a:pt x="480" y="292"/>
                </a:lnTo>
                <a:lnTo>
                  <a:pt x="486" y="292"/>
                </a:lnTo>
                <a:lnTo>
                  <a:pt x="493" y="292"/>
                </a:lnTo>
                <a:lnTo>
                  <a:pt x="498" y="292"/>
                </a:lnTo>
                <a:lnTo>
                  <a:pt x="511" y="292"/>
                </a:lnTo>
                <a:lnTo>
                  <a:pt x="516" y="292"/>
                </a:lnTo>
                <a:lnTo>
                  <a:pt x="527" y="292"/>
                </a:lnTo>
                <a:lnTo>
                  <a:pt x="534" y="292"/>
                </a:lnTo>
                <a:lnTo>
                  <a:pt x="540" y="292"/>
                </a:lnTo>
                <a:lnTo>
                  <a:pt x="545" y="292"/>
                </a:lnTo>
                <a:lnTo>
                  <a:pt x="552" y="292"/>
                </a:lnTo>
                <a:lnTo>
                  <a:pt x="558" y="292"/>
                </a:lnTo>
                <a:lnTo>
                  <a:pt x="563" y="292"/>
                </a:lnTo>
                <a:lnTo>
                  <a:pt x="569" y="292"/>
                </a:lnTo>
                <a:lnTo>
                  <a:pt x="576" y="292"/>
                </a:lnTo>
                <a:lnTo>
                  <a:pt x="581" y="292"/>
                </a:lnTo>
                <a:lnTo>
                  <a:pt x="587" y="292"/>
                </a:lnTo>
                <a:lnTo>
                  <a:pt x="594" y="292"/>
                </a:lnTo>
                <a:lnTo>
                  <a:pt x="599" y="292"/>
                </a:lnTo>
                <a:lnTo>
                  <a:pt x="605" y="292"/>
                </a:lnTo>
                <a:lnTo>
                  <a:pt x="611" y="292"/>
                </a:lnTo>
                <a:lnTo>
                  <a:pt x="617" y="292"/>
                </a:lnTo>
                <a:lnTo>
                  <a:pt x="623" y="292"/>
                </a:lnTo>
                <a:lnTo>
                  <a:pt x="629" y="292"/>
                </a:lnTo>
                <a:lnTo>
                  <a:pt x="635" y="292"/>
                </a:lnTo>
                <a:lnTo>
                  <a:pt x="641" y="292"/>
                </a:lnTo>
                <a:close/>
              </a:path>
            </a:pathLst>
          </a:custGeom>
          <a:solidFill>
            <a:srgbClr val="5482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81" name="Freeform 58">
            <a:extLst>
              <a:ext uri="{FF2B5EF4-FFF2-40B4-BE49-F238E27FC236}">
                <a16:creationId xmlns:a16="http://schemas.microsoft.com/office/drawing/2014/main" id="{86C01F58-257F-426C-B1DB-311576FEAE06}"/>
              </a:ext>
            </a:extLst>
          </p:cNvPr>
          <p:cNvSpPr>
            <a:spLocks/>
          </p:cNvSpPr>
          <p:nvPr/>
        </p:nvSpPr>
        <p:spPr bwMode="auto">
          <a:xfrm>
            <a:off x="6192838" y="4460875"/>
            <a:ext cx="1035050" cy="1138238"/>
          </a:xfrm>
          <a:custGeom>
            <a:avLst/>
            <a:gdLst>
              <a:gd name="T0" fmla="*/ 652 w 652"/>
              <a:gd name="T1" fmla="*/ 321 h 717"/>
              <a:gd name="T2" fmla="*/ 652 w 652"/>
              <a:gd name="T3" fmla="*/ 384 h 717"/>
              <a:gd name="T4" fmla="*/ 652 w 652"/>
              <a:gd name="T5" fmla="*/ 436 h 717"/>
              <a:gd name="T6" fmla="*/ 652 w 652"/>
              <a:gd name="T7" fmla="*/ 481 h 717"/>
              <a:gd name="T8" fmla="*/ 652 w 652"/>
              <a:gd name="T9" fmla="*/ 528 h 717"/>
              <a:gd name="T10" fmla="*/ 641 w 652"/>
              <a:gd name="T11" fmla="*/ 579 h 717"/>
              <a:gd name="T12" fmla="*/ 587 w 652"/>
              <a:gd name="T13" fmla="*/ 579 h 717"/>
              <a:gd name="T14" fmla="*/ 540 w 652"/>
              <a:gd name="T15" fmla="*/ 579 h 717"/>
              <a:gd name="T16" fmla="*/ 486 w 652"/>
              <a:gd name="T17" fmla="*/ 579 h 717"/>
              <a:gd name="T18" fmla="*/ 457 w 652"/>
              <a:gd name="T19" fmla="*/ 585 h 717"/>
              <a:gd name="T20" fmla="*/ 415 w 652"/>
              <a:gd name="T21" fmla="*/ 596 h 717"/>
              <a:gd name="T22" fmla="*/ 421 w 652"/>
              <a:gd name="T23" fmla="*/ 648 h 717"/>
              <a:gd name="T24" fmla="*/ 421 w 652"/>
              <a:gd name="T25" fmla="*/ 700 h 717"/>
              <a:gd name="T26" fmla="*/ 392 w 652"/>
              <a:gd name="T27" fmla="*/ 717 h 717"/>
              <a:gd name="T28" fmla="*/ 344 w 652"/>
              <a:gd name="T29" fmla="*/ 717 h 717"/>
              <a:gd name="T30" fmla="*/ 296 w 652"/>
              <a:gd name="T31" fmla="*/ 717 h 717"/>
              <a:gd name="T32" fmla="*/ 249 w 652"/>
              <a:gd name="T33" fmla="*/ 717 h 717"/>
              <a:gd name="T34" fmla="*/ 202 w 652"/>
              <a:gd name="T35" fmla="*/ 717 h 717"/>
              <a:gd name="T36" fmla="*/ 154 w 652"/>
              <a:gd name="T37" fmla="*/ 717 h 717"/>
              <a:gd name="T38" fmla="*/ 119 w 652"/>
              <a:gd name="T39" fmla="*/ 705 h 717"/>
              <a:gd name="T40" fmla="*/ 119 w 652"/>
              <a:gd name="T41" fmla="*/ 660 h 717"/>
              <a:gd name="T42" fmla="*/ 119 w 652"/>
              <a:gd name="T43" fmla="*/ 613 h 717"/>
              <a:gd name="T44" fmla="*/ 119 w 652"/>
              <a:gd name="T45" fmla="*/ 545 h 717"/>
              <a:gd name="T46" fmla="*/ 119 w 652"/>
              <a:gd name="T47" fmla="*/ 493 h 717"/>
              <a:gd name="T48" fmla="*/ 136 w 652"/>
              <a:gd name="T49" fmla="*/ 470 h 717"/>
              <a:gd name="T50" fmla="*/ 142 w 652"/>
              <a:gd name="T51" fmla="*/ 441 h 717"/>
              <a:gd name="T52" fmla="*/ 136 w 652"/>
              <a:gd name="T53" fmla="*/ 424 h 717"/>
              <a:gd name="T54" fmla="*/ 119 w 652"/>
              <a:gd name="T55" fmla="*/ 389 h 717"/>
              <a:gd name="T56" fmla="*/ 94 w 652"/>
              <a:gd name="T57" fmla="*/ 361 h 717"/>
              <a:gd name="T58" fmla="*/ 47 w 652"/>
              <a:gd name="T59" fmla="*/ 356 h 717"/>
              <a:gd name="T60" fmla="*/ 23 w 652"/>
              <a:gd name="T61" fmla="*/ 344 h 717"/>
              <a:gd name="T62" fmla="*/ 11 w 652"/>
              <a:gd name="T63" fmla="*/ 321 h 717"/>
              <a:gd name="T64" fmla="*/ 5 w 652"/>
              <a:gd name="T65" fmla="*/ 292 h 717"/>
              <a:gd name="T66" fmla="*/ 0 w 652"/>
              <a:gd name="T67" fmla="*/ 252 h 717"/>
              <a:gd name="T68" fmla="*/ 0 w 652"/>
              <a:gd name="T69" fmla="*/ 206 h 717"/>
              <a:gd name="T70" fmla="*/ 0 w 652"/>
              <a:gd name="T71" fmla="*/ 149 h 717"/>
              <a:gd name="T72" fmla="*/ 0 w 652"/>
              <a:gd name="T73" fmla="*/ 103 h 717"/>
              <a:gd name="T74" fmla="*/ 23 w 652"/>
              <a:gd name="T75" fmla="*/ 62 h 717"/>
              <a:gd name="T76" fmla="*/ 77 w 652"/>
              <a:gd name="T77" fmla="*/ 62 h 717"/>
              <a:gd name="T78" fmla="*/ 154 w 652"/>
              <a:gd name="T79" fmla="*/ 62 h 717"/>
              <a:gd name="T80" fmla="*/ 207 w 652"/>
              <a:gd name="T81" fmla="*/ 62 h 717"/>
              <a:gd name="T82" fmla="*/ 261 w 652"/>
              <a:gd name="T83" fmla="*/ 62 h 717"/>
              <a:gd name="T84" fmla="*/ 290 w 652"/>
              <a:gd name="T85" fmla="*/ 34 h 717"/>
              <a:gd name="T86" fmla="*/ 303 w 652"/>
              <a:gd name="T87" fmla="*/ 5 h 717"/>
              <a:gd name="T88" fmla="*/ 356 w 652"/>
              <a:gd name="T89" fmla="*/ 0 h 717"/>
              <a:gd name="T90" fmla="*/ 356 w 652"/>
              <a:gd name="T91" fmla="*/ 52 h 717"/>
              <a:gd name="T92" fmla="*/ 392 w 652"/>
              <a:gd name="T93" fmla="*/ 62 h 717"/>
              <a:gd name="T94" fmla="*/ 427 w 652"/>
              <a:gd name="T95" fmla="*/ 74 h 717"/>
              <a:gd name="T96" fmla="*/ 427 w 652"/>
              <a:gd name="T97" fmla="*/ 120 h 717"/>
              <a:gd name="T98" fmla="*/ 421 w 652"/>
              <a:gd name="T99" fmla="*/ 149 h 717"/>
              <a:gd name="T100" fmla="*/ 427 w 652"/>
              <a:gd name="T101" fmla="*/ 177 h 717"/>
              <a:gd name="T102" fmla="*/ 444 w 652"/>
              <a:gd name="T103" fmla="*/ 217 h 717"/>
              <a:gd name="T104" fmla="*/ 439 w 652"/>
              <a:gd name="T105" fmla="*/ 264 h 717"/>
              <a:gd name="T106" fmla="*/ 439 w 652"/>
              <a:gd name="T107" fmla="*/ 281 h 717"/>
              <a:gd name="T108" fmla="*/ 433 w 652"/>
              <a:gd name="T109" fmla="*/ 298 h 717"/>
              <a:gd name="T110" fmla="*/ 480 w 652"/>
              <a:gd name="T111" fmla="*/ 292 h 717"/>
              <a:gd name="T112" fmla="*/ 540 w 652"/>
              <a:gd name="T113" fmla="*/ 292 h 717"/>
              <a:gd name="T114" fmla="*/ 587 w 652"/>
              <a:gd name="T115" fmla="*/ 292 h 717"/>
              <a:gd name="T116" fmla="*/ 635 w 652"/>
              <a:gd name="T117" fmla="*/ 292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2" h="717">
                <a:moveTo>
                  <a:pt x="641" y="292"/>
                </a:moveTo>
                <a:lnTo>
                  <a:pt x="646" y="292"/>
                </a:lnTo>
                <a:lnTo>
                  <a:pt x="652" y="292"/>
                </a:lnTo>
                <a:lnTo>
                  <a:pt x="652" y="298"/>
                </a:lnTo>
                <a:lnTo>
                  <a:pt x="652" y="304"/>
                </a:lnTo>
                <a:lnTo>
                  <a:pt x="652" y="309"/>
                </a:lnTo>
                <a:lnTo>
                  <a:pt x="652" y="316"/>
                </a:lnTo>
                <a:lnTo>
                  <a:pt x="652" y="321"/>
                </a:lnTo>
                <a:lnTo>
                  <a:pt x="652" y="332"/>
                </a:lnTo>
                <a:lnTo>
                  <a:pt x="652" y="338"/>
                </a:lnTo>
                <a:lnTo>
                  <a:pt x="652" y="349"/>
                </a:lnTo>
                <a:lnTo>
                  <a:pt x="652" y="361"/>
                </a:lnTo>
                <a:lnTo>
                  <a:pt x="652" y="367"/>
                </a:lnTo>
                <a:lnTo>
                  <a:pt x="652" y="373"/>
                </a:lnTo>
                <a:lnTo>
                  <a:pt x="652" y="378"/>
                </a:lnTo>
                <a:lnTo>
                  <a:pt x="652" y="384"/>
                </a:lnTo>
                <a:lnTo>
                  <a:pt x="652" y="389"/>
                </a:lnTo>
                <a:lnTo>
                  <a:pt x="652" y="396"/>
                </a:lnTo>
                <a:lnTo>
                  <a:pt x="652" y="407"/>
                </a:lnTo>
                <a:lnTo>
                  <a:pt x="652" y="413"/>
                </a:lnTo>
                <a:lnTo>
                  <a:pt x="652" y="419"/>
                </a:lnTo>
                <a:lnTo>
                  <a:pt x="652" y="424"/>
                </a:lnTo>
                <a:lnTo>
                  <a:pt x="652" y="430"/>
                </a:lnTo>
                <a:lnTo>
                  <a:pt x="652" y="436"/>
                </a:lnTo>
                <a:lnTo>
                  <a:pt x="652" y="441"/>
                </a:lnTo>
                <a:lnTo>
                  <a:pt x="652" y="447"/>
                </a:lnTo>
                <a:lnTo>
                  <a:pt x="652" y="453"/>
                </a:lnTo>
                <a:lnTo>
                  <a:pt x="652" y="459"/>
                </a:lnTo>
                <a:lnTo>
                  <a:pt x="652" y="464"/>
                </a:lnTo>
                <a:lnTo>
                  <a:pt x="652" y="470"/>
                </a:lnTo>
                <a:lnTo>
                  <a:pt x="652" y="476"/>
                </a:lnTo>
                <a:lnTo>
                  <a:pt x="652" y="481"/>
                </a:lnTo>
                <a:lnTo>
                  <a:pt x="652" y="488"/>
                </a:lnTo>
                <a:lnTo>
                  <a:pt x="652" y="493"/>
                </a:lnTo>
                <a:lnTo>
                  <a:pt x="652" y="499"/>
                </a:lnTo>
                <a:lnTo>
                  <a:pt x="652" y="504"/>
                </a:lnTo>
                <a:lnTo>
                  <a:pt x="652" y="510"/>
                </a:lnTo>
                <a:lnTo>
                  <a:pt x="652" y="516"/>
                </a:lnTo>
                <a:lnTo>
                  <a:pt x="652" y="521"/>
                </a:lnTo>
                <a:lnTo>
                  <a:pt x="652" y="528"/>
                </a:lnTo>
                <a:lnTo>
                  <a:pt x="652" y="539"/>
                </a:lnTo>
                <a:lnTo>
                  <a:pt x="652" y="545"/>
                </a:lnTo>
                <a:lnTo>
                  <a:pt x="652" y="550"/>
                </a:lnTo>
                <a:lnTo>
                  <a:pt x="652" y="556"/>
                </a:lnTo>
                <a:lnTo>
                  <a:pt x="652" y="561"/>
                </a:lnTo>
                <a:lnTo>
                  <a:pt x="652" y="568"/>
                </a:lnTo>
                <a:lnTo>
                  <a:pt x="652" y="579"/>
                </a:lnTo>
                <a:lnTo>
                  <a:pt x="641" y="579"/>
                </a:lnTo>
                <a:lnTo>
                  <a:pt x="635" y="579"/>
                </a:lnTo>
                <a:lnTo>
                  <a:pt x="623" y="579"/>
                </a:lnTo>
                <a:lnTo>
                  <a:pt x="617" y="579"/>
                </a:lnTo>
                <a:lnTo>
                  <a:pt x="611" y="579"/>
                </a:lnTo>
                <a:lnTo>
                  <a:pt x="605" y="579"/>
                </a:lnTo>
                <a:lnTo>
                  <a:pt x="599" y="579"/>
                </a:lnTo>
                <a:lnTo>
                  <a:pt x="594" y="579"/>
                </a:lnTo>
                <a:lnTo>
                  <a:pt x="587" y="579"/>
                </a:lnTo>
                <a:lnTo>
                  <a:pt x="581" y="579"/>
                </a:lnTo>
                <a:lnTo>
                  <a:pt x="576" y="579"/>
                </a:lnTo>
                <a:lnTo>
                  <a:pt x="569" y="579"/>
                </a:lnTo>
                <a:lnTo>
                  <a:pt x="563" y="579"/>
                </a:lnTo>
                <a:lnTo>
                  <a:pt x="558" y="579"/>
                </a:lnTo>
                <a:lnTo>
                  <a:pt x="552" y="579"/>
                </a:lnTo>
                <a:lnTo>
                  <a:pt x="545" y="579"/>
                </a:lnTo>
                <a:lnTo>
                  <a:pt x="540" y="579"/>
                </a:lnTo>
                <a:lnTo>
                  <a:pt x="534" y="579"/>
                </a:lnTo>
                <a:lnTo>
                  <a:pt x="522" y="579"/>
                </a:lnTo>
                <a:lnTo>
                  <a:pt x="516" y="579"/>
                </a:lnTo>
                <a:lnTo>
                  <a:pt x="511" y="579"/>
                </a:lnTo>
                <a:lnTo>
                  <a:pt x="504" y="579"/>
                </a:lnTo>
                <a:lnTo>
                  <a:pt x="498" y="579"/>
                </a:lnTo>
                <a:lnTo>
                  <a:pt x="493" y="579"/>
                </a:lnTo>
                <a:lnTo>
                  <a:pt x="486" y="579"/>
                </a:lnTo>
                <a:lnTo>
                  <a:pt x="480" y="579"/>
                </a:lnTo>
                <a:lnTo>
                  <a:pt x="475" y="579"/>
                </a:lnTo>
                <a:lnTo>
                  <a:pt x="469" y="579"/>
                </a:lnTo>
                <a:lnTo>
                  <a:pt x="462" y="579"/>
                </a:lnTo>
                <a:lnTo>
                  <a:pt x="462" y="585"/>
                </a:lnTo>
                <a:lnTo>
                  <a:pt x="462" y="591"/>
                </a:lnTo>
                <a:lnTo>
                  <a:pt x="457" y="591"/>
                </a:lnTo>
                <a:lnTo>
                  <a:pt x="457" y="585"/>
                </a:lnTo>
                <a:lnTo>
                  <a:pt x="451" y="585"/>
                </a:lnTo>
                <a:lnTo>
                  <a:pt x="444" y="585"/>
                </a:lnTo>
                <a:lnTo>
                  <a:pt x="439" y="585"/>
                </a:lnTo>
                <a:lnTo>
                  <a:pt x="433" y="585"/>
                </a:lnTo>
                <a:lnTo>
                  <a:pt x="421" y="585"/>
                </a:lnTo>
                <a:lnTo>
                  <a:pt x="415" y="585"/>
                </a:lnTo>
                <a:lnTo>
                  <a:pt x="415" y="591"/>
                </a:lnTo>
                <a:lnTo>
                  <a:pt x="415" y="596"/>
                </a:lnTo>
                <a:lnTo>
                  <a:pt x="415" y="602"/>
                </a:lnTo>
                <a:lnTo>
                  <a:pt x="415" y="608"/>
                </a:lnTo>
                <a:lnTo>
                  <a:pt x="415" y="619"/>
                </a:lnTo>
                <a:lnTo>
                  <a:pt x="415" y="625"/>
                </a:lnTo>
                <a:lnTo>
                  <a:pt x="415" y="631"/>
                </a:lnTo>
                <a:lnTo>
                  <a:pt x="415" y="636"/>
                </a:lnTo>
                <a:lnTo>
                  <a:pt x="421" y="643"/>
                </a:lnTo>
                <a:lnTo>
                  <a:pt x="421" y="648"/>
                </a:lnTo>
                <a:lnTo>
                  <a:pt x="421" y="653"/>
                </a:lnTo>
                <a:lnTo>
                  <a:pt x="421" y="660"/>
                </a:lnTo>
                <a:lnTo>
                  <a:pt x="421" y="665"/>
                </a:lnTo>
                <a:lnTo>
                  <a:pt x="421" y="671"/>
                </a:lnTo>
                <a:lnTo>
                  <a:pt x="421" y="683"/>
                </a:lnTo>
                <a:lnTo>
                  <a:pt x="421" y="688"/>
                </a:lnTo>
                <a:lnTo>
                  <a:pt x="421" y="693"/>
                </a:lnTo>
                <a:lnTo>
                  <a:pt x="421" y="700"/>
                </a:lnTo>
                <a:lnTo>
                  <a:pt x="421" y="705"/>
                </a:lnTo>
                <a:lnTo>
                  <a:pt x="421" y="711"/>
                </a:lnTo>
                <a:lnTo>
                  <a:pt x="421" y="717"/>
                </a:lnTo>
                <a:lnTo>
                  <a:pt x="415" y="717"/>
                </a:lnTo>
                <a:lnTo>
                  <a:pt x="410" y="717"/>
                </a:lnTo>
                <a:lnTo>
                  <a:pt x="403" y="717"/>
                </a:lnTo>
                <a:lnTo>
                  <a:pt x="397" y="717"/>
                </a:lnTo>
                <a:lnTo>
                  <a:pt x="392" y="717"/>
                </a:lnTo>
                <a:lnTo>
                  <a:pt x="386" y="717"/>
                </a:lnTo>
                <a:lnTo>
                  <a:pt x="379" y="717"/>
                </a:lnTo>
                <a:lnTo>
                  <a:pt x="374" y="717"/>
                </a:lnTo>
                <a:lnTo>
                  <a:pt x="368" y="717"/>
                </a:lnTo>
                <a:lnTo>
                  <a:pt x="361" y="717"/>
                </a:lnTo>
                <a:lnTo>
                  <a:pt x="356" y="717"/>
                </a:lnTo>
                <a:lnTo>
                  <a:pt x="350" y="717"/>
                </a:lnTo>
                <a:lnTo>
                  <a:pt x="344" y="717"/>
                </a:lnTo>
                <a:lnTo>
                  <a:pt x="338" y="717"/>
                </a:lnTo>
                <a:lnTo>
                  <a:pt x="332" y="717"/>
                </a:lnTo>
                <a:lnTo>
                  <a:pt x="326" y="717"/>
                </a:lnTo>
                <a:lnTo>
                  <a:pt x="320" y="717"/>
                </a:lnTo>
                <a:lnTo>
                  <a:pt x="314" y="717"/>
                </a:lnTo>
                <a:lnTo>
                  <a:pt x="309" y="717"/>
                </a:lnTo>
                <a:lnTo>
                  <a:pt x="303" y="717"/>
                </a:lnTo>
                <a:lnTo>
                  <a:pt x="296" y="717"/>
                </a:lnTo>
                <a:lnTo>
                  <a:pt x="290" y="717"/>
                </a:lnTo>
                <a:lnTo>
                  <a:pt x="285" y="717"/>
                </a:lnTo>
                <a:lnTo>
                  <a:pt x="278" y="717"/>
                </a:lnTo>
                <a:lnTo>
                  <a:pt x="273" y="717"/>
                </a:lnTo>
                <a:lnTo>
                  <a:pt x="267" y="717"/>
                </a:lnTo>
                <a:lnTo>
                  <a:pt x="261" y="717"/>
                </a:lnTo>
                <a:lnTo>
                  <a:pt x="255" y="717"/>
                </a:lnTo>
                <a:lnTo>
                  <a:pt x="249" y="717"/>
                </a:lnTo>
                <a:lnTo>
                  <a:pt x="243" y="717"/>
                </a:lnTo>
                <a:lnTo>
                  <a:pt x="237" y="717"/>
                </a:lnTo>
                <a:lnTo>
                  <a:pt x="231" y="717"/>
                </a:lnTo>
                <a:lnTo>
                  <a:pt x="225" y="717"/>
                </a:lnTo>
                <a:lnTo>
                  <a:pt x="220" y="717"/>
                </a:lnTo>
                <a:lnTo>
                  <a:pt x="213" y="717"/>
                </a:lnTo>
                <a:lnTo>
                  <a:pt x="207" y="717"/>
                </a:lnTo>
                <a:lnTo>
                  <a:pt x="202" y="717"/>
                </a:lnTo>
                <a:lnTo>
                  <a:pt x="195" y="717"/>
                </a:lnTo>
                <a:lnTo>
                  <a:pt x="189" y="717"/>
                </a:lnTo>
                <a:lnTo>
                  <a:pt x="184" y="717"/>
                </a:lnTo>
                <a:lnTo>
                  <a:pt x="177" y="717"/>
                </a:lnTo>
                <a:lnTo>
                  <a:pt x="171" y="717"/>
                </a:lnTo>
                <a:lnTo>
                  <a:pt x="166" y="717"/>
                </a:lnTo>
                <a:lnTo>
                  <a:pt x="160" y="717"/>
                </a:lnTo>
                <a:lnTo>
                  <a:pt x="154" y="717"/>
                </a:lnTo>
                <a:lnTo>
                  <a:pt x="148" y="717"/>
                </a:lnTo>
                <a:lnTo>
                  <a:pt x="142" y="717"/>
                </a:lnTo>
                <a:lnTo>
                  <a:pt x="136" y="717"/>
                </a:lnTo>
                <a:lnTo>
                  <a:pt x="130" y="717"/>
                </a:lnTo>
                <a:lnTo>
                  <a:pt x="124" y="717"/>
                </a:lnTo>
                <a:lnTo>
                  <a:pt x="124" y="711"/>
                </a:lnTo>
                <a:lnTo>
                  <a:pt x="119" y="711"/>
                </a:lnTo>
                <a:lnTo>
                  <a:pt x="119" y="705"/>
                </a:lnTo>
                <a:lnTo>
                  <a:pt x="119" y="700"/>
                </a:lnTo>
                <a:lnTo>
                  <a:pt x="119" y="693"/>
                </a:lnTo>
                <a:lnTo>
                  <a:pt x="119" y="688"/>
                </a:lnTo>
                <a:lnTo>
                  <a:pt x="119" y="683"/>
                </a:lnTo>
                <a:lnTo>
                  <a:pt x="119" y="676"/>
                </a:lnTo>
                <a:lnTo>
                  <a:pt x="119" y="671"/>
                </a:lnTo>
                <a:lnTo>
                  <a:pt x="119" y="665"/>
                </a:lnTo>
                <a:lnTo>
                  <a:pt x="119" y="660"/>
                </a:lnTo>
                <a:lnTo>
                  <a:pt x="119" y="653"/>
                </a:lnTo>
                <a:lnTo>
                  <a:pt x="119" y="648"/>
                </a:lnTo>
                <a:lnTo>
                  <a:pt x="119" y="643"/>
                </a:lnTo>
                <a:lnTo>
                  <a:pt x="119" y="636"/>
                </a:lnTo>
                <a:lnTo>
                  <a:pt x="119" y="631"/>
                </a:lnTo>
                <a:lnTo>
                  <a:pt x="119" y="625"/>
                </a:lnTo>
                <a:lnTo>
                  <a:pt x="119" y="619"/>
                </a:lnTo>
                <a:lnTo>
                  <a:pt x="119" y="613"/>
                </a:lnTo>
                <a:lnTo>
                  <a:pt x="119" y="602"/>
                </a:lnTo>
                <a:lnTo>
                  <a:pt x="119" y="591"/>
                </a:lnTo>
                <a:lnTo>
                  <a:pt x="119" y="585"/>
                </a:lnTo>
                <a:lnTo>
                  <a:pt x="119" y="579"/>
                </a:lnTo>
                <a:lnTo>
                  <a:pt x="119" y="568"/>
                </a:lnTo>
                <a:lnTo>
                  <a:pt x="119" y="561"/>
                </a:lnTo>
                <a:lnTo>
                  <a:pt x="119" y="550"/>
                </a:lnTo>
                <a:lnTo>
                  <a:pt x="119" y="545"/>
                </a:lnTo>
                <a:lnTo>
                  <a:pt x="119" y="539"/>
                </a:lnTo>
                <a:lnTo>
                  <a:pt x="119" y="533"/>
                </a:lnTo>
                <a:lnTo>
                  <a:pt x="119" y="528"/>
                </a:lnTo>
                <a:lnTo>
                  <a:pt x="119" y="521"/>
                </a:lnTo>
                <a:lnTo>
                  <a:pt x="119" y="516"/>
                </a:lnTo>
                <a:lnTo>
                  <a:pt x="119" y="510"/>
                </a:lnTo>
                <a:lnTo>
                  <a:pt x="119" y="499"/>
                </a:lnTo>
                <a:lnTo>
                  <a:pt x="119" y="493"/>
                </a:lnTo>
                <a:lnTo>
                  <a:pt x="119" y="481"/>
                </a:lnTo>
                <a:lnTo>
                  <a:pt x="119" y="476"/>
                </a:lnTo>
                <a:lnTo>
                  <a:pt x="124" y="476"/>
                </a:lnTo>
                <a:lnTo>
                  <a:pt x="130" y="476"/>
                </a:lnTo>
                <a:lnTo>
                  <a:pt x="130" y="470"/>
                </a:lnTo>
                <a:lnTo>
                  <a:pt x="130" y="464"/>
                </a:lnTo>
                <a:lnTo>
                  <a:pt x="136" y="464"/>
                </a:lnTo>
                <a:lnTo>
                  <a:pt x="136" y="470"/>
                </a:lnTo>
                <a:lnTo>
                  <a:pt x="136" y="464"/>
                </a:lnTo>
                <a:lnTo>
                  <a:pt x="136" y="459"/>
                </a:lnTo>
                <a:lnTo>
                  <a:pt x="136" y="453"/>
                </a:lnTo>
                <a:lnTo>
                  <a:pt x="136" y="447"/>
                </a:lnTo>
                <a:lnTo>
                  <a:pt x="136" y="453"/>
                </a:lnTo>
                <a:lnTo>
                  <a:pt x="136" y="447"/>
                </a:lnTo>
                <a:lnTo>
                  <a:pt x="142" y="447"/>
                </a:lnTo>
                <a:lnTo>
                  <a:pt x="142" y="441"/>
                </a:lnTo>
                <a:lnTo>
                  <a:pt x="142" y="436"/>
                </a:lnTo>
                <a:lnTo>
                  <a:pt x="136" y="436"/>
                </a:lnTo>
                <a:lnTo>
                  <a:pt x="142" y="436"/>
                </a:lnTo>
                <a:lnTo>
                  <a:pt x="136" y="436"/>
                </a:lnTo>
                <a:lnTo>
                  <a:pt x="136" y="430"/>
                </a:lnTo>
                <a:lnTo>
                  <a:pt x="142" y="430"/>
                </a:lnTo>
                <a:lnTo>
                  <a:pt x="136" y="430"/>
                </a:lnTo>
                <a:lnTo>
                  <a:pt x="136" y="424"/>
                </a:lnTo>
                <a:lnTo>
                  <a:pt x="136" y="419"/>
                </a:lnTo>
                <a:lnTo>
                  <a:pt x="124" y="419"/>
                </a:lnTo>
                <a:lnTo>
                  <a:pt x="119" y="419"/>
                </a:lnTo>
                <a:lnTo>
                  <a:pt x="119" y="413"/>
                </a:lnTo>
                <a:lnTo>
                  <a:pt x="119" y="407"/>
                </a:lnTo>
                <a:lnTo>
                  <a:pt x="119" y="401"/>
                </a:lnTo>
                <a:lnTo>
                  <a:pt x="119" y="396"/>
                </a:lnTo>
                <a:lnTo>
                  <a:pt x="119" y="389"/>
                </a:lnTo>
                <a:lnTo>
                  <a:pt x="119" y="384"/>
                </a:lnTo>
                <a:lnTo>
                  <a:pt x="119" y="378"/>
                </a:lnTo>
                <a:lnTo>
                  <a:pt x="119" y="373"/>
                </a:lnTo>
                <a:lnTo>
                  <a:pt x="119" y="361"/>
                </a:lnTo>
                <a:lnTo>
                  <a:pt x="112" y="361"/>
                </a:lnTo>
                <a:lnTo>
                  <a:pt x="106" y="361"/>
                </a:lnTo>
                <a:lnTo>
                  <a:pt x="101" y="361"/>
                </a:lnTo>
                <a:lnTo>
                  <a:pt x="94" y="361"/>
                </a:lnTo>
                <a:lnTo>
                  <a:pt x="88" y="361"/>
                </a:lnTo>
                <a:lnTo>
                  <a:pt x="83" y="361"/>
                </a:lnTo>
                <a:lnTo>
                  <a:pt x="77" y="361"/>
                </a:lnTo>
                <a:lnTo>
                  <a:pt x="70" y="361"/>
                </a:lnTo>
                <a:lnTo>
                  <a:pt x="65" y="361"/>
                </a:lnTo>
                <a:lnTo>
                  <a:pt x="59" y="361"/>
                </a:lnTo>
                <a:lnTo>
                  <a:pt x="52" y="356"/>
                </a:lnTo>
                <a:lnTo>
                  <a:pt x="47" y="356"/>
                </a:lnTo>
                <a:lnTo>
                  <a:pt x="41" y="356"/>
                </a:lnTo>
                <a:lnTo>
                  <a:pt x="36" y="356"/>
                </a:lnTo>
                <a:lnTo>
                  <a:pt x="36" y="349"/>
                </a:lnTo>
                <a:lnTo>
                  <a:pt x="29" y="349"/>
                </a:lnTo>
                <a:lnTo>
                  <a:pt x="23" y="349"/>
                </a:lnTo>
                <a:lnTo>
                  <a:pt x="29" y="349"/>
                </a:lnTo>
                <a:lnTo>
                  <a:pt x="29" y="344"/>
                </a:lnTo>
                <a:lnTo>
                  <a:pt x="23" y="344"/>
                </a:lnTo>
                <a:lnTo>
                  <a:pt x="23" y="338"/>
                </a:lnTo>
                <a:lnTo>
                  <a:pt x="23" y="332"/>
                </a:lnTo>
                <a:lnTo>
                  <a:pt x="18" y="332"/>
                </a:lnTo>
                <a:lnTo>
                  <a:pt x="18" y="327"/>
                </a:lnTo>
                <a:lnTo>
                  <a:pt x="18" y="332"/>
                </a:lnTo>
                <a:lnTo>
                  <a:pt x="18" y="327"/>
                </a:lnTo>
                <a:lnTo>
                  <a:pt x="18" y="321"/>
                </a:lnTo>
                <a:lnTo>
                  <a:pt x="11" y="321"/>
                </a:lnTo>
                <a:lnTo>
                  <a:pt x="11" y="316"/>
                </a:lnTo>
                <a:lnTo>
                  <a:pt x="11" y="309"/>
                </a:lnTo>
                <a:lnTo>
                  <a:pt x="5" y="309"/>
                </a:lnTo>
                <a:lnTo>
                  <a:pt x="5" y="304"/>
                </a:lnTo>
                <a:lnTo>
                  <a:pt x="5" y="298"/>
                </a:lnTo>
                <a:lnTo>
                  <a:pt x="5" y="292"/>
                </a:lnTo>
                <a:lnTo>
                  <a:pt x="5" y="298"/>
                </a:lnTo>
                <a:lnTo>
                  <a:pt x="5" y="292"/>
                </a:lnTo>
                <a:lnTo>
                  <a:pt x="0" y="292"/>
                </a:lnTo>
                <a:lnTo>
                  <a:pt x="0" y="286"/>
                </a:lnTo>
                <a:lnTo>
                  <a:pt x="0" y="281"/>
                </a:lnTo>
                <a:lnTo>
                  <a:pt x="0" y="275"/>
                </a:lnTo>
                <a:lnTo>
                  <a:pt x="0" y="269"/>
                </a:lnTo>
                <a:lnTo>
                  <a:pt x="0" y="264"/>
                </a:lnTo>
                <a:lnTo>
                  <a:pt x="0" y="258"/>
                </a:lnTo>
                <a:lnTo>
                  <a:pt x="0" y="252"/>
                </a:lnTo>
                <a:lnTo>
                  <a:pt x="0" y="246"/>
                </a:lnTo>
                <a:lnTo>
                  <a:pt x="0" y="241"/>
                </a:lnTo>
                <a:lnTo>
                  <a:pt x="0" y="235"/>
                </a:lnTo>
                <a:lnTo>
                  <a:pt x="0" y="229"/>
                </a:lnTo>
                <a:lnTo>
                  <a:pt x="0" y="224"/>
                </a:lnTo>
                <a:lnTo>
                  <a:pt x="0" y="217"/>
                </a:lnTo>
                <a:lnTo>
                  <a:pt x="0" y="212"/>
                </a:lnTo>
                <a:lnTo>
                  <a:pt x="0" y="206"/>
                </a:lnTo>
                <a:lnTo>
                  <a:pt x="0" y="195"/>
                </a:lnTo>
                <a:lnTo>
                  <a:pt x="0" y="184"/>
                </a:lnTo>
                <a:lnTo>
                  <a:pt x="0" y="177"/>
                </a:lnTo>
                <a:lnTo>
                  <a:pt x="0" y="172"/>
                </a:lnTo>
                <a:lnTo>
                  <a:pt x="0" y="166"/>
                </a:lnTo>
                <a:lnTo>
                  <a:pt x="0" y="160"/>
                </a:lnTo>
                <a:lnTo>
                  <a:pt x="0" y="155"/>
                </a:lnTo>
                <a:lnTo>
                  <a:pt x="0" y="149"/>
                </a:lnTo>
                <a:lnTo>
                  <a:pt x="0" y="144"/>
                </a:lnTo>
                <a:lnTo>
                  <a:pt x="0" y="137"/>
                </a:lnTo>
                <a:lnTo>
                  <a:pt x="0" y="132"/>
                </a:lnTo>
                <a:lnTo>
                  <a:pt x="0" y="126"/>
                </a:lnTo>
                <a:lnTo>
                  <a:pt x="0" y="120"/>
                </a:lnTo>
                <a:lnTo>
                  <a:pt x="0" y="114"/>
                </a:lnTo>
                <a:lnTo>
                  <a:pt x="0" y="109"/>
                </a:lnTo>
                <a:lnTo>
                  <a:pt x="0" y="103"/>
                </a:lnTo>
                <a:lnTo>
                  <a:pt x="0" y="97"/>
                </a:lnTo>
                <a:lnTo>
                  <a:pt x="0" y="92"/>
                </a:lnTo>
                <a:lnTo>
                  <a:pt x="0" y="86"/>
                </a:lnTo>
                <a:lnTo>
                  <a:pt x="0" y="69"/>
                </a:lnTo>
                <a:lnTo>
                  <a:pt x="0" y="62"/>
                </a:lnTo>
                <a:lnTo>
                  <a:pt x="11" y="62"/>
                </a:lnTo>
                <a:lnTo>
                  <a:pt x="18" y="62"/>
                </a:lnTo>
                <a:lnTo>
                  <a:pt x="23" y="62"/>
                </a:lnTo>
                <a:lnTo>
                  <a:pt x="29" y="62"/>
                </a:lnTo>
                <a:lnTo>
                  <a:pt x="36" y="62"/>
                </a:lnTo>
                <a:lnTo>
                  <a:pt x="41" y="62"/>
                </a:lnTo>
                <a:lnTo>
                  <a:pt x="47" y="62"/>
                </a:lnTo>
                <a:lnTo>
                  <a:pt x="52" y="62"/>
                </a:lnTo>
                <a:lnTo>
                  <a:pt x="59" y="62"/>
                </a:lnTo>
                <a:lnTo>
                  <a:pt x="65" y="62"/>
                </a:lnTo>
                <a:lnTo>
                  <a:pt x="77" y="62"/>
                </a:lnTo>
                <a:lnTo>
                  <a:pt x="88" y="62"/>
                </a:lnTo>
                <a:lnTo>
                  <a:pt x="101" y="62"/>
                </a:lnTo>
                <a:lnTo>
                  <a:pt x="106" y="62"/>
                </a:lnTo>
                <a:lnTo>
                  <a:pt x="112" y="62"/>
                </a:lnTo>
                <a:lnTo>
                  <a:pt x="130" y="62"/>
                </a:lnTo>
                <a:lnTo>
                  <a:pt x="136" y="62"/>
                </a:lnTo>
                <a:lnTo>
                  <a:pt x="142" y="62"/>
                </a:lnTo>
                <a:lnTo>
                  <a:pt x="154" y="62"/>
                </a:lnTo>
                <a:lnTo>
                  <a:pt x="160" y="62"/>
                </a:lnTo>
                <a:lnTo>
                  <a:pt x="166" y="62"/>
                </a:lnTo>
                <a:lnTo>
                  <a:pt x="171" y="62"/>
                </a:lnTo>
                <a:lnTo>
                  <a:pt x="184" y="62"/>
                </a:lnTo>
                <a:lnTo>
                  <a:pt x="189" y="62"/>
                </a:lnTo>
                <a:lnTo>
                  <a:pt x="195" y="62"/>
                </a:lnTo>
                <a:lnTo>
                  <a:pt x="202" y="62"/>
                </a:lnTo>
                <a:lnTo>
                  <a:pt x="207" y="62"/>
                </a:lnTo>
                <a:lnTo>
                  <a:pt x="213" y="62"/>
                </a:lnTo>
                <a:lnTo>
                  <a:pt x="220" y="62"/>
                </a:lnTo>
                <a:lnTo>
                  <a:pt x="231" y="62"/>
                </a:lnTo>
                <a:lnTo>
                  <a:pt x="237" y="62"/>
                </a:lnTo>
                <a:lnTo>
                  <a:pt x="243" y="62"/>
                </a:lnTo>
                <a:lnTo>
                  <a:pt x="249" y="62"/>
                </a:lnTo>
                <a:lnTo>
                  <a:pt x="255" y="62"/>
                </a:lnTo>
                <a:lnTo>
                  <a:pt x="261" y="62"/>
                </a:lnTo>
                <a:lnTo>
                  <a:pt x="267" y="62"/>
                </a:lnTo>
                <a:lnTo>
                  <a:pt x="278" y="62"/>
                </a:lnTo>
                <a:lnTo>
                  <a:pt x="285" y="62"/>
                </a:lnTo>
                <a:lnTo>
                  <a:pt x="290" y="62"/>
                </a:lnTo>
                <a:lnTo>
                  <a:pt x="290" y="57"/>
                </a:lnTo>
                <a:lnTo>
                  <a:pt x="290" y="45"/>
                </a:lnTo>
                <a:lnTo>
                  <a:pt x="290" y="40"/>
                </a:lnTo>
                <a:lnTo>
                  <a:pt x="290" y="34"/>
                </a:lnTo>
                <a:lnTo>
                  <a:pt x="290" y="28"/>
                </a:lnTo>
                <a:lnTo>
                  <a:pt x="290" y="22"/>
                </a:lnTo>
                <a:lnTo>
                  <a:pt x="290" y="17"/>
                </a:lnTo>
                <a:lnTo>
                  <a:pt x="290" y="12"/>
                </a:lnTo>
                <a:lnTo>
                  <a:pt x="296" y="12"/>
                </a:lnTo>
                <a:lnTo>
                  <a:pt x="296" y="5"/>
                </a:lnTo>
                <a:lnTo>
                  <a:pt x="290" y="5"/>
                </a:lnTo>
                <a:lnTo>
                  <a:pt x="303" y="5"/>
                </a:lnTo>
                <a:lnTo>
                  <a:pt x="309" y="5"/>
                </a:lnTo>
                <a:lnTo>
                  <a:pt x="320" y="5"/>
                </a:lnTo>
                <a:lnTo>
                  <a:pt x="326" y="0"/>
                </a:lnTo>
                <a:lnTo>
                  <a:pt x="332" y="0"/>
                </a:lnTo>
                <a:lnTo>
                  <a:pt x="338" y="0"/>
                </a:lnTo>
                <a:lnTo>
                  <a:pt x="344" y="0"/>
                </a:lnTo>
                <a:lnTo>
                  <a:pt x="350" y="0"/>
                </a:lnTo>
                <a:lnTo>
                  <a:pt x="356" y="0"/>
                </a:lnTo>
                <a:lnTo>
                  <a:pt x="356" y="5"/>
                </a:lnTo>
                <a:lnTo>
                  <a:pt x="356" y="12"/>
                </a:lnTo>
                <a:lnTo>
                  <a:pt x="356" y="22"/>
                </a:lnTo>
                <a:lnTo>
                  <a:pt x="356" y="28"/>
                </a:lnTo>
                <a:lnTo>
                  <a:pt x="356" y="34"/>
                </a:lnTo>
                <a:lnTo>
                  <a:pt x="356" y="40"/>
                </a:lnTo>
                <a:lnTo>
                  <a:pt x="356" y="45"/>
                </a:lnTo>
                <a:lnTo>
                  <a:pt x="356" y="52"/>
                </a:lnTo>
                <a:lnTo>
                  <a:pt x="356" y="57"/>
                </a:lnTo>
                <a:lnTo>
                  <a:pt x="356" y="62"/>
                </a:lnTo>
                <a:lnTo>
                  <a:pt x="361" y="62"/>
                </a:lnTo>
                <a:lnTo>
                  <a:pt x="368" y="62"/>
                </a:lnTo>
                <a:lnTo>
                  <a:pt x="374" y="62"/>
                </a:lnTo>
                <a:lnTo>
                  <a:pt x="379" y="62"/>
                </a:lnTo>
                <a:lnTo>
                  <a:pt x="386" y="62"/>
                </a:lnTo>
                <a:lnTo>
                  <a:pt x="392" y="62"/>
                </a:lnTo>
                <a:lnTo>
                  <a:pt x="397" y="62"/>
                </a:lnTo>
                <a:lnTo>
                  <a:pt x="403" y="57"/>
                </a:lnTo>
                <a:lnTo>
                  <a:pt x="410" y="57"/>
                </a:lnTo>
                <a:lnTo>
                  <a:pt x="421" y="57"/>
                </a:lnTo>
                <a:lnTo>
                  <a:pt x="421" y="62"/>
                </a:lnTo>
                <a:lnTo>
                  <a:pt x="421" y="69"/>
                </a:lnTo>
                <a:lnTo>
                  <a:pt x="427" y="69"/>
                </a:lnTo>
                <a:lnTo>
                  <a:pt x="427" y="74"/>
                </a:lnTo>
                <a:lnTo>
                  <a:pt x="427" y="80"/>
                </a:lnTo>
                <a:lnTo>
                  <a:pt x="427" y="86"/>
                </a:lnTo>
                <a:lnTo>
                  <a:pt x="427" y="92"/>
                </a:lnTo>
                <a:lnTo>
                  <a:pt x="427" y="97"/>
                </a:lnTo>
                <a:lnTo>
                  <a:pt x="427" y="103"/>
                </a:lnTo>
                <a:lnTo>
                  <a:pt x="427" y="109"/>
                </a:lnTo>
                <a:lnTo>
                  <a:pt x="427" y="114"/>
                </a:lnTo>
                <a:lnTo>
                  <a:pt x="427" y="120"/>
                </a:lnTo>
                <a:lnTo>
                  <a:pt x="427" y="126"/>
                </a:lnTo>
                <a:lnTo>
                  <a:pt x="421" y="126"/>
                </a:lnTo>
                <a:lnTo>
                  <a:pt x="421" y="132"/>
                </a:lnTo>
                <a:lnTo>
                  <a:pt x="427" y="132"/>
                </a:lnTo>
                <a:lnTo>
                  <a:pt x="421" y="132"/>
                </a:lnTo>
                <a:lnTo>
                  <a:pt x="421" y="137"/>
                </a:lnTo>
                <a:lnTo>
                  <a:pt x="421" y="144"/>
                </a:lnTo>
                <a:lnTo>
                  <a:pt x="421" y="149"/>
                </a:lnTo>
                <a:lnTo>
                  <a:pt x="421" y="155"/>
                </a:lnTo>
                <a:lnTo>
                  <a:pt x="421" y="160"/>
                </a:lnTo>
                <a:lnTo>
                  <a:pt x="415" y="160"/>
                </a:lnTo>
                <a:lnTo>
                  <a:pt x="415" y="166"/>
                </a:lnTo>
                <a:lnTo>
                  <a:pt x="415" y="172"/>
                </a:lnTo>
                <a:lnTo>
                  <a:pt x="415" y="177"/>
                </a:lnTo>
                <a:lnTo>
                  <a:pt x="421" y="177"/>
                </a:lnTo>
                <a:lnTo>
                  <a:pt x="427" y="177"/>
                </a:lnTo>
                <a:lnTo>
                  <a:pt x="439" y="177"/>
                </a:lnTo>
                <a:lnTo>
                  <a:pt x="444" y="177"/>
                </a:lnTo>
                <a:lnTo>
                  <a:pt x="444" y="189"/>
                </a:lnTo>
                <a:lnTo>
                  <a:pt x="444" y="195"/>
                </a:lnTo>
                <a:lnTo>
                  <a:pt x="444" y="201"/>
                </a:lnTo>
                <a:lnTo>
                  <a:pt x="444" y="206"/>
                </a:lnTo>
                <a:lnTo>
                  <a:pt x="444" y="212"/>
                </a:lnTo>
                <a:lnTo>
                  <a:pt x="444" y="217"/>
                </a:lnTo>
                <a:lnTo>
                  <a:pt x="444" y="224"/>
                </a:lnTo>
                <a:lnTo>
                  <a:pt x="444" y="229"/>
                </a:lnTo>
                <a:lnTo>
                  <a:pt x="444" y="241"/>
                </a:lnTo>
                <a:lnTo>
                  <a:pt x="444" y="246"/>
                </a:lnTo>
                <a:lnTo>
                  <a:pt x="444" y="252"/>
                </a:lnTo>
                <a:lnTo>
                  <a:pt x="444" y="258"/>
                </a:lnTo>
                <a:lnTo>
                  <a:pt x="444" y="264"/>
                </a:lnTo>
                <a:lnTo>
                  <a:pt x="439" y="264"/>
                </a:lnTo>
                <a:lnTo>
                  <a:pt x="439" y="269"/>
                </a:lnTo>
                <a:lnTo>
                  <a:pt x="439" y="264"/>
                </a:lnTo>
                <a:lnTo>
                  <a:pt x="439" y="269"/>
                </a:lnTo>
                <a:lnTo>
                  <a:pt x="439" y="275"/>
                </a:lnTo>
                <a:lnTo>
                  <a:pt x="439" y="281"/>
                </a:lnTo>
                <a:lnTo>
                  <a:pt x="439" y="275"/>
                </a:lnTo>
                <a:lnTo>
                  <a:pt x="433" y="281"/>
                </a:lnTo>
                <a:lnTo>
                  <a:pt x="439" y="281"/>
                </a:lnTo>
                <a:lnTo>
                  <a:pt x="433" y="281"/>
                </a:lnTo>
                <a:lnTo>
                  <a:pt x="433" y="286"/>
                </a:lnTo>
                <a:lnTo>
                  <a:pt x="433" y="281"/>
                </a:lnTo>
                <a:lnTo>
                  <a:pt x="433" y="286"/>
                </a:lnTo>
                <a:lnTo>
                  <a:pt x="427" y="286"/>
                </a:lnTo>
                <a:lnTo>
                  <a:pt x="427" y="292"/>
                </a:lnTo>
                <a:lnTo>
                  <a:pt x="427" y="298"/>
                </a:lnTo>
                <a:lnTo>
                  <a:pt x="433" y="298"/>
                </a:lnTo>
                <a:lnTo>
                  <a:pt x="439" y="298"/>
                </a:lnTo>
                <a:lnTo>
                  <a:pt x="444" y="298"/>
                </a:lnTo>
                <a:lnTo>
                  <a:pt x="451" y="292"/>
                </a:lnTo>
                <a:lnTo>
                  <a:pt x="457" y="292"/>
                </a:lnTo>
                <a:lnTo>
                  <a:pt x="462" y="292"/>
                </a:lnTo>
                <a:lnTo>
                  <a:pt x="469" y="292"/>
                </a:lnTo>
                <a:lnTo>
                  <a:pt x="475" y="292"/>
                </a:lnTo>
                <a:lnTo>
                  <a:pt x="480" y="292"/>
                </a:lnTo>
                <a:lnTo>
                  <a:pt x="486" y="292"/>
                </a:lnTo>
                <a:lnTo>
                  <a:pt x="493" y="292"/>
                </a:lnTo>
                <a:lnTo>
                  <a:pt x="498" y="292"/>
                </a:lnTo>
                <a:lnTo>
                  <a:pt x="511" y="292"/>
                </a:lnTo>
                <a:lnTo>
                  <a:pt x="516" y="292"/>
                </a:lnTo>
                <a:lnTo>
                  <a:pt x="527" y="292"/>
                </a:lnTo>
                <a:lnTo>
                  <a:pt x="534" y="292"/>
                </a:lnTo>
                <a:lnTo>
                  <a:pt x="540" y="292"/>
                </a:lnTo>
                <a:lnTo>
                  <a:pt x="545" y="292"/>
                </a:lnTo>
                <a:lnTo>
                  <a:pt x="552" y="292"/>
                </a:lnTo>
                <a:lnTo>
                  <a:pt x="558" y="292"/>
                </a:lnTo>
                <a:lnTo>
                  <a:pt x="563" y="292"/>
                </a:lnTo>
                <a:lnTo>
                  <a:pt x="569" y="292"/>
                </a:lnTo>
                <a:lnTo>
                  <a:pt x="576" y="292"/>
                </a:lnTo>
                <a:lnTo>
                  <a:pt x="581" y="292"/>
                </a:lnTo>
                <a:lnTo>
                  <a:pt x="587" y="292"/>
                </a:lnTo>
                <a:lnTo>
                  <a:pt x="594" y="292"/>
                </a:lnTo>
                <a:lnTo>
                  <a:pt x="599" y="292"/>
                </a:lnTo>
                <a:lnTo>
                  <a:pt x="605" y="292"/>
                </a:lnTo>
                <a:lnTo>
                  <a:pt x="611" y="292"/>
                </a:lnTo>
                <a:lnTo>
                  <a:pt x="617" y="292"/>
                </a:lnTo>
                <a:lnTo>
                  <a:pt x="623" y="292"/>
                </a:lnTo>
                <a:lnTo>
                  <a:pt x="629" y="292"/>
                </a:lnTo>
                <a:lnTo>
                  <a:pt x="635" y="292"/>
                </a:lnTo>
                <a:lnTo>
                  <a:pt x="641" y="292"/>
                </a:lnTo>
              </a:path>
            </a:pathLst>
          </a:custGeom>
          <a:noFill/>
          <a:ln w="6350"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82" name="Freeform 59">
            <a:extLst>
              <a:ext uri="{FF2B5EF4-FFF2-40B4-BE49-F238E27FC236}">
                <a16:creationId xmlns:a16="http://schemas.microsoft.com/office/drawing/2014/main" id="{F8BEE9AD-68D3-4754-AAC1-A6E548846154}"/>
              </a:ext>
            </a:extLst>
          </p:cNvPr>
          <p:cNvSpPr>
            <a:spLocks/>
          </p:cNvSpPr>
          <p:nvPr/>
        </p:nvSpPr>
        <p:spPr bwMode="auto">
          <a:xfrm>
            <a:off x="6853238" y="4762500"/>
            <a:ext cx="1120775" cy="836613"/>
          </a:xfrm>
          <a:custGeom>
            <a:avLst/>
            <a:gdLst>
              <a:gd name="T0" fmla="*/ 540 w 706"/>
              <a:gd name="T1" fmla="*/ 45 h 527"/>
              <a:gd name="T2" fmla="*/ 576 w 706"/>
              <a:gd name="T3" fmla="*/ 45 h 527"/>
              <a:gd name="T4" fmla="*/ 587 w 706"/>
              <a:gd name="T5" fmla="*/ 17 h 527"/>
              <a:gd name="T6" fmla="*/ 605 w 706"/>
              <a:gd name="T7" fmla="*/ 5 h 527"/>
              <a:gd name="T8" fmla="*/ 617 w 706"/>
              <a:gd name="T9" fmla="*/ 5 h 527"/>
              <a:gd name="T10" fmla="*/ 628 w 706"/>
              <a:gd name="T11" fmla="*/ 22 h 527"/>
              <a:gd name="T12" fmla="*/ 628 w 706"/>
              <a:gd name="T13" fmla="*/ 52 h 527"/>
              <a:gd name="T14" fmla="*/ 646 w 706"/>
              <a:gd name="T15" fmla="*/ 74 h 527"/>
              <a:gd name="T16" fmla="*/ 659 w 706"/>
              <a:gd name="T17" fmla="*/ 92 h 527"/>
              <a:gd name="T18" fmla="*/ 670 w 706"/>
              <a:gd name="T19" fmla="*/ 120 h 527"/>
              <a:gd name="T20" fmla="*/ 677 w 706"/>
              <a:gd name="T21" fmla="*/ 154 h 527"/>
              <a:gd name="T22" fmla="*/ 670 w 706"/>
              <a:gd name="T23" fmla="*/ 183 h 527"/>
              <a:gd name="T24" fmla="*/ 664 w 706"/>
              <a:gd name="T25" fmla="*/ 217 h 527"/>
              <a:gd name="T26" fmla="*/ 659 w 706"/>
              <a:gd name="T27" fmla="*/ 252 h 527"/>
              <a:gd name="T28" fmla="*/ 646 w 706"/>
              <a:gd name="T29" fmla="*/ 281 h 527"/>
              <a:gd name="T30" fmla="*/ 653 w 706"/>
              <a:gd name="T31" fmla="*/ 314 h 527"/>
              <a:gd name="T32" fmla="*/ 635 w 706"/>
              <a:gd name="T33" fmla="*/ 338 h 527"/>
              <a:gd name="T34" fmla="*/ 641 w 706"/>
              <a:gd name="T35" fmla="*/ 361 h 527"/>
              <a:gd name="T36" fmla="*/ 641 w 706"/>
              <a:gd name="T37" fmla="*/ 389 h 527"/>
              <a:gd name="T38" fmla="*/ 659 w 706"/>
              <a:gd name="T39" fmla="*/ 413 h 527"/>
              <a:gd name="T40" fmla="*/ 677 w 706"/>
              <a:gd name="T41" fmla="*/ 441 h 527"/>
              <a:gd name="T42" fmla="*/ 688 w 706"/>
              <a:gd name="T43" fmla="*/ 475 h 527"/>
              <a:gd name="T44" fmla="*/ 700 w 706"/>
              <a:gd name="T45" fmla="*/ 503 h 527"/>
              <a:gd name="T46" fmla="*/ 682 w 706"/>
              <a:gd name="T47" fmla="*/ 521 h 527"/>
              <a:gd name="T48" fmla="*/ 641 w 706"/>
              <a:gd name="T49" fmla="*/ 521 h 527"/>
              <a:gd name="T50" fmla="*/ 599 w 706"/>
              <a:gd name="T51" fmla="*/ 521 h 527"/>
              <a:gd name="T52" fmla="*/ 558 w 706"/>
              <a:gd name="T53" fmla="*/ 521 h 527"/>
              <a:gd name="T54" fmla="*/ 516 w 706"/>
              <a:gd name="T55" fmla="*/ 521 h 527"/>
              <a:gd name="T56" fmla="*/ 475 w 706"/>
              <a:gd name="T57" fmla="*/ 521 h 527"/>
              <a:gd name="T58" fmla="*/ 433 w 706"/>
              <a:gd name="T59" fmla="*/ 521 h 527"/>
              <a:gd name="T60" fmla="*/ 397 w 706"/>
              <a:gd name="T61" fmla="*/ 527 h 527"/>
              <a:gd name="T62" fmla="*/ 350 w 706"/>
              <a:gd name="T63" fmla="*/ 527 h 527"/>
              <a:gd name="T64" fmla="*/ 308 w 706"/>
              <a:gd name="T65" fmla="*/ 527 h 527"/>
              <a:gd name="T66" fmla="*/ 261 w 706"/>
              <a:gd name="T67" fmla="*/ 527 h 527"/>
              <a:gd name="T68" fmla="*/ 213 w 706"/>
              <a:gd name="T69" fmla="*/ 527 h 527"/>
              <a:gd name="T70" fmla="*/ 171 w 706"/>
              <a:gd name="T71" fmla="*/ 527 h 527"/>
              <a:gd name="T72" fmla="*/ 130 w 706"/>
              <a:gd name="T73" fmla="*/ 527 h 527"/>
              <a:gd name="T74" fmla="*/ 83 w 706"/>
              <a:gd name="T75" fmla="*/ 527 h 527"/>
              <a:gd name="T76" fmla="*/ 36 w 706"/>
              <a:gd name="T77" fmla="*/ 527 h 527"/>
              <a:gd name="T78" fmla="*/ 5 w 706"/>
              <a:gd name="T79" fmla="*/ 515 h 527"/>
              <a:gd name="T80" fmla="*/ 5 w 706"/>
              <a:gd name="T81" fmla="*/ 470 h 527"/>
              <a:gd name="T82" fmla="*/ 0 w 706"/>
              <a:gd name="T83" fmla="*/ 429 h 527"/>
              <a:gd name="T84" fmla="*/ 18 w 706"/>
              <a:gd name="T85" fmla="*/ 395 h 527"/>
              <a:gd name="T86" fmla="*/ 47 w 706"/>
              <a:gd name="T87" fmla="*/ 395 h 527"/>
              <a:gd name="T88" fmla="*/ 83 w 706"/>
              <a:gd name="T89" fmla="*/ 389 h 527"/>
              <a:gd name="T90" fmla="*/ 130 w 706"/>
              <a:gd name="T91" fmla="*/ 389 h 527"/>
              <a:gd name="T92" fmla="*/ 171 w 706"/>
              <a:gd name="T93" fmla="*/ 389 h 527"/>
              <a:gd name="T94" fmla="*/ 220 w 706"/>
              <a:gd name="T95" fmla="*/ 389 h 527"/>
              <a:gd name="T96" fmla="*/ 236 w 706"/>
              <a:gd name="T97" fmla="*/ 355 h 527"/>
              <a:gd name="T98" fmla="*/ 236 w 706"/>
              <a:gd name="T99" fmla="*/ 309 h 527"/>
              <a:gd name="T100" fmla="*/ 236 w 706"/>
              <a:gd name="T101" fmla="*/ 269 h 527"/>
              <a:gd name="T102" fmla="*/ 236 w 706"/>
              <a:gd name="T103" fmla="*/ 229 h 527"/>
              <a:gd name="T104" fmla="*/ 236 w 706"/>
              <a:gd name="T105" fmla="*/ 183 h 527"/>
              <a:gd name="T106" fmla="*/ 236 w 706"/>
              <a:gd name="T107" fmla="*/ 126 h 527"/>
              <a:gd name="T108" fmla="*/ 255 w 706"/>
              <a:gd name="T109" fmla="*/ 102 h 527"/>
              <a:gd name="T110" fmla="*/ 296 w 706"/>
              <a:gd name="T111" fmla="*/ 102 h 527"/>
              <a:gd name="T112" fmla="*/ 338 w 706"/>
              <a:gd name="T113" fmla="*/ 109 h 527"/>
              <a:gd name="T114" fmla="*/ 379 w 706"/>
              <a:gd name="T115" fmla="*/ 102 h 527"/>
              <a:gd name="T116" fmla="*/ 421 w 706"/>
              <a:gd name="T117" fmla="*/ 102 h 527"/>
              <a:gd name="T118" fmla="*/ 457 w 706"/>
              <a:gd name="T119" fmla="*/ 80 h 527"/>
              <a:gd name="T120" fmla="*/ 475 w 706"/>
              <a:gd name="T121" fmla="*/ 45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6" h="527">
                <a:moveTo>
                  <a:pt x="487" y="45"/>
                </a:moveTo>
                <a:lnTo>
                  <a:pt x="498" y="45"/>
                </a:lnTo>
                <a:lnTo>
                  <a:pt x="510" y="45"/>
                </a:lnTo>
                <a:lnTo>
                  <a:pt x="516" y="45"/>
                </a:lnTo>
                <a:lnTo>
                  <a:pt x="522" y="45"/>
                </a:lnTo>
                <a:lnTo>
                  <a:pt x="534" y="45"/>
                </a:lnTo>
                <a:lnTo>
                  <a:pt x="540" y="45"/>
                </a:lnTo>
                <a:lnTo>
                  <a:pt x="545" y="45"/>
                </a:lnTo>
                <a:lnTo>
                  <a:pt x="552" y="45"/>
                </a:lnTo>
                <a:lnTo>
                  <a:pt x="558" y="45"/>
                </a:lnTo>
                <a:lnTo>
                  <a:pt x="563" y="45"/>
                </a:lnTo>
                <a:lnTo>
                  <a:pt x="570" y="45"/>
                </a:lnTo>
                <a:lnTo>
                  <a:pt x="576" y="52"/>
                </a:lnTo>
                <a:lnTo>
                  <a:pt x="576" y="45"/>
                </a:lnTo>
                <a:lnTo>
                  <a:pt x="581" y="45"/>
                </a:lnTo>
                <a:lnTo>
                  <a:pt x="581" y="40"/>
                </a:lnTo>
                <a:lnTo>
                  <a:pt x="581" y="34"/>
                </a:lnTo>
                <a:lnTo>
                  <a:pt x="581" y="28"/>
                </a:lnTo>
                <a:lnTo>
                  <a:pt x="581" y="22"/>
                </a:lnTo>
                <a:lnTo>
                  <a:pt x="587" y="22"/>
                </a:lnTo>
                <a:lnTo>
                  <a:pt x="587" y="17"/>
                </a:lnTo>
                <a:lnTo>
                  <a:pt x="594" y="17"/>
                </a:lnTo>
                <a:lnTo>
                  <a:pt x="599" y="17"/>
                </a:lnTo>
                <a:lnTo>
                  <a:pt x="599" y="12"/>
                </a:lnTo>
                <a:lnTo>
                  <a:pt x="599" y="17"/>
                </a:lnTo>
                <a:lnTo>
                  <a:pt x="599" y="12"/>
                </a:lnTo>
                <a:lnTo>
                  <a:pt x="605" y="12"/>
                </a:lnTo>
                <a:lnTo>
                  <a:pt x="605" y="5"/>
                </a:lnTo>
                <a:lnTo>
                  <a:pt x="612" y="5"/>
                </a:lnTo>
                <a:lnTo>
                  <a:pt x="612" y="0"/>
                </a:lnTo>
                <a:lnTo>
                  <a:pt x="617" y="0"/>
                </a:lnTo>
                <a:lnTo>
                  <a:pt x="623" y="5"/>
                </a:lnTo>
                <a:lnTo>
                  <a:pt x="617" y="5"/>
                </a:lnTo>
                <a:lnTo>
                  <a:pt x="623" y="5"/>
                </a:lnTo>
                <a:lnTo>
                  <a:pt x="617" y="5"/>
                </a:lnTo>
                <a:lnTo>
                  <a:pt x="623" y="5"/>
                </a:lnTo>
                <a:lnTo>
                  <a:pt x="628" y="5"/>
                </a:lnTo>
                <a:lnTo>
                  <a:pt x="623" y="5"/>
                </a:lnTo>
                <a:lnTo>
                  <a:pt x="628" y="5"/>
                </a:lnTo>
                <a:lnTo>
                  <a:pt x="628" y="12"/>
                </a:lnTo>
                <a:lnTo>
                  <a:pt x="628" y="17"/>
                </a:lnTo>
                <a:lnTo>
                  <a:pt x="628" y="22"/>
                </a:lnTo>
                <a:lnTo>
                  <a:pt x="635" y="22"/>
                </a:lnTo>
                <a:lnTo>
                  <a:pt x="635" y="28"/>
                </a:lnTo>
                <a:lnTo>
                  <a:pt x="635" y="34"/>
                </a:lnTo>
                <a:lnTo>
                  <a:pt x="628" y="34"/>
                </a:lnTo>
                <a:lnTo>
                  <a:pt x="628" y="40"/>
                </a:lnTo>
                <a:lnTo>
                  <a:pt x="628" y="45"/>
                </a:lnTo>
                <a:lnTo>
                  <a:pt x="628" y="52"/>
                </a:lnTo>
                <a:lnTo>
                  <a:pt x="628" y="57"/>
                </a:lnTo>
                <a:lnTo>
                  <a:pt x="635" y="57"/>
                </a:lnTo>
                <a:lnTo>
                  <a:pt x="635" y="62"/>
                </a:lnTo>
                <a:lnTo>
                  <a:pt x="641" y="62"/>
                </a:lnTo>
                <a:lnTo>
                  <a:pt x="641" y="69"/>
                </a:lnTo>
                <a:lnTo>
                  <a:pt x="646" y="69"/>
                </a:lnTo>
                <a:lnTo>
                  <a:pt x="646" y="74"/>
                </a:lnTo>
                <a:lnTo>
                  <a:pt x="646" y="80"/>
                </a:lnTo>
                <a:lnTo>
                  <a:pt x="653" y="80"/>
                </a:lnTo>
                <a:lnTo>
                  <a:pt x="659" y="80"/>
                </a:lnTo>
                <a:lnTo>
                  <a:pt x="659" y="85"/>
                </a:lnTo>
                <a:lnTo>
                  <a:pt x="653" y="85"/>
                </a:lnTo>
                <a:lnTo>
                  <a:pt x="653" y="92"/>
                </a:lnTo>
                <a:lnTo>
                  <a:pt x="659" y="92"/>
                </a:lnTo>
                <a:lnTo>
                  <a:pt x="659" y="97"/>
                </a:lnTo>
                <a:lnTo>
                  <a:pt x="664" y="97"/>
                </a:lnTo>
                <a:lnTo>
                  <a:pt x="664" y="102"/>
                </a:lnTo>
                <a:lnTo>
                  <a:pt x="670" y="102"/>
                </a:lnTo>
                <a:lnTo>
                  <a:pt x="670" y="109"/>
                </a:lnTo>
                <a:lnTo>
                  <a:pt x="670" y="114"/>
                </a:lnTo>
                <a:lnTo>
                  <a:pt x="670" y="120"/>
                </a:lnTo>
                <a:lnTo>
                  <a:pt x="670" y="126"/>
                </a:lnTo>
                <a:lnTo>
                  <a:pt x="670" y="132"/>
                </a:lnTo>
                <a:lnTo>
                  <a:pt x="670" y="137"/>
                </a:lnTo>
                <a:lnTo>
                  <a:pt x="670" y="142"/>
                </a:lnTo>
                <a:lnTo>
                  <a:pt x="670" y="149"/>
                </a:lnTo>
                <a:lnTo>
                  <a:pt x="677" y="149"/>
                </a:lnTo>
                <a:lnTo>
                  <a:pt x="677" y="154"/>
                </a:lnTo>
                <a:lnTo>
                  <a:pt x="682" y="154"/>
                </a:lnTo>
                <a:lnTo>
                  <a:pt x="682" y="160"/>
                </a:lnTo>
                <a:lnTo>
                  <a:pt x="677" y="160"/>
                </a:lnTo>
                <a:lnTo>
                  <a:pt x="677" y="166"/>
                </a:lnTo>
                <a:lnTo>
                  <a:pt x="677" y="172"/>
                </a:lnTo>
                <a:lnTo>
                  <a:pt x="677" y="177"/>
                </a:lnTo>
                <a:lnTo>
                  <a:pt x="670" y="183"/>
                </a:lnTo>
                <a:lnTo>
                  <a:pt x="670" y="189"/>
                </a:lnTo>
                <a:lnTo>
                  <a:pt x="670" y="194"/>
                </a:lnTo>
                <a:lnTo>
                  <a:pt x="664" y="194"/>
                </a:lnTo>
                <a:lnTo>
                  <a:pt x="664" y="200"/>
                </a:lnTo>
                <a:lnTo>
                  <a:pt x="664" y="206"/>
                </a:lnTo>
                <a:lnTo>
                  <a:pt x="664" y="212"/>
                </a:lnTo>
                <a:lnTo>
                  <a:pt x="664" y="217"/>
                </a:lnTo>
                <a:lnTo>
                  <a:pt x="664" y="223"/>
                </a:lnTo>
                <a:lnTo>
                  <a:pt x="664" y="229"/>
                </a:lnTo>
                <a:lnTo>
                  <a:pt x="664" y="234"/>
                </a:lnTo>
                <a:lnTo>
                  <a:pt x="659" y="234"/>
                </a:lnTo>
                <a:lnTo>
                  <a:pt x="659" y="241"/>
                </a:lnTo>
                <a:lnTo>
                  <a:pt x="659" y="246"/>
                </a:lnTo>
                <a:lnTo>
                  <a:pt x="659" y="252"/>
                </a:lnTo>
                <a:lnTo>
                  <a:pt x="659" y="257"/>
                </a:lnTo>
                <a:lnTo>
                  <a:pt x="659" y="263"/>
                </a:lnTo>
                <a:lnTo>
                  <a:pt x="653" y="263"/>
                </a:lnTo>
                <a:lnTo>
                  <a:pt x="653" y="269"/>
                </a:lnTo>
                <a:lnTo>
                  <a:pt x="653" y="274"/>
                </a:lnTo>
                <a:lnTo>
                  <a:pt x="646" y="274"/>
                </a:lnTo>
                <a:lnTo>
                  <a:pt x="646" y="281"/>
                </a:lnTo>
                <a:lnTo>
                  <a:pt x="653" y="281"/>
                </a:lnTo>
                <a:lnTo>
                  <a:pt x="653" y="286"/>
                </a:lnTo>
                <a:lnTo>
                  <a:pt x="653" y="292"/>
                </a:lnTo>
                <a:lnTo>
                  <a:pt x="653" y="298"/>
                </a:lnTo>
                <a:lnTo>
                  <a:pt x="653" y="303"/>
                </a:lnTo>
                <a:lnTo>
                  <a:pt x="653" y="309"/>
                </a:lnTo>
                <a:lnTo>
                  <a:pt x="653" y="314"/>
                </a:lnTo>
                <a:lnTo>
                  <a:pt x="653" y="321"/>
                </a:lnTo>
                <a:lnTo>
                  <a:pt x="653" y="326"/>
                </a:lnTo>
                <a:lnTo>
                  <a:pt x="646" y="326"/>
                </a:lnTo>
                <a:lnTo>
                  <a:pt x="646" y="332"/>
                </a:lnTo>
                <a:lnTo>
                  <a:pt x="641" y="332"/>
                </a:lnTo>
                <a:lnTo>
                  <a:pt x="635" y="332"/>
                </a:lnTo>
                <a:lnTo>
                  <a:pt x="635" y="338"/>
                </a:lnTo>
                <a:lnTo>
                  <a:pt x="641" y="338"/>
                </a:lnTo>
                <a:lnTo>
                  <a:pt x="641" y="343"/>
                </a:lnTo>
                <a:lnTo>
                  <a:pt x="635" y="343"/>
                </a:lnTo>
                <a:lnTo>
                  <a:pt x="635" y="349"/>
                </a:lnTo>
                <a:lnTo>
                  <a:pt x="641" y="349"/>
                </a:lnTo>
                <a:lnTo>
                  <a:pt x="641" y="355"/>
                </a:lnTo>
                <a:lnTo>
                  <a:pt x="641" y="361"/>
                </a:lnTo>
                <a:lnTo>
                  <a:pt x="646" y="361"/>
                </a:lnTo>
                <a:lnTo>
                  <a:pt x="646" y="366"/>
                </a:lnTo>
                <a:lnTo>
                  <a:pt x="646" y="372"/>
                </a:lnTo>
                <a:lnTo>
                  <a:pt x="646" y="378"/>
                </a:lnTo>
                <a:lnTo>
                  <a:pt x="646" y="383"/>
                </a:lnTo>
                <a:lnTo>
                  <a:pt x="641" y="383"/>
                </a:lnTo>
                <a:lnTo>
                  <a:pt x="641" y="389"/>
                </a:lnTo>
                <a:lnTo>
                  <a:pt x="641" y="395"/>
                </a:lnTo>
                <a:lnTo>
                  <a:pt x="646" y="395"/>
                </a:lnTo>
                <a:lnTo>
                  <a:pt x="646" y="401"/>
                </a:lnTo>
                <a:lnTo>
                  <a:pt x="646" y="406"/>
                </a:lnTo>
                <a:lnTo>
                  <a:pt x="646" y="413"/>
                </a:lnTo>
                <a:lnTo>
                  <a:pt x="653" y="413"/>
                </a:lnTo>
                <a:lnTo>
                  <a:pt x="659" y="413"/>
                </a:lnTo>
                <a:lnTo>
                  <a:pt x="659" y="418"/>
                </a:lnTo>
                <a:lnTo>
                  <a:pt x="664" y="423"/>
                </a:lnTo>
                <a:lnTo>
                  <a:pt x="664" y="429"/>
                </a:lnTo>
                <a:lnTo>
                  <a:pt x="670" y="429"/>
                </a:lnTo>
                <a:lnTo>
                  <a:pt x="670" y="435"/>
                </a:lnTo>
                <a:lnTo>
                  <a:pt x="670" y="441"/>
                </a:lnTo>
                <a:lnTo>
                  <a:pt x="677" y="441"/>
                </a:lnTo>
                <a:lnTo>
                  <a:pt x="677" y="446"/>
                </a:lnTo>
                <a:lnTo>
                  <a:pt x="682" y="446"/>
                </a:lnTo>
                <a:lnTo>
                  <a:pt x="682" y="453"/>
                </a:lnTo>
                <a:lnTo>
                  <a:pt x="688" y="458"/>
                </a:lnTo>
                <a:lnTo>
                  <a:pt x="688" y="463"/>
                </a:lnTo>
                <a:lnTo>
                  <a:pt x="688" y="470"/>
                </a:lnTo>
                <a:lnTo>
                  <a:pt x="688" y="475"/>
                </a:lnTo>
                <a:lnTo>
                  <a:pt x="695" y="475"/>
                </a:lnTo>
                <a:lnTo>
                  <a:pt x="695" y="481"/>
                </a:lnTo>
                <a:lnTo>
                  <a:pt x="695" y="486"/>
                </a:lnTo>
                <a:lnTo>
                  <a:pt x="700" y="486"/>
                </a:lnTo>
                <a:lnTo>
                  <a:pt x="700" y="493"/>
                </a:lnTo>
                <a:lnTo>
                  <a:pt x="700" y="498"/>
                </a:lnTo>
                <a:lnTo>
                  <a:pt x="700" y="503"/>
                </a:lnTo>
                <a:lnTo>
                  <a:pt x="700" y="510"/>
                </a:lnTo>
                <a:lnTo>
                  <a:pt x="706" y="510"/>
                </a:lnTo>
                <a:lnTo>
                  <a:pt x="706" y="515"/>
                </a:lnTo>
                <a:lnTo>
                  <a:pt x="700" y="521"/>
                </a:lnTo>
                <a:lnTo>
                  <a:pt x="695" y="521"/>
                </a:lnTo>
                <a:lnTo>
                  <a:pt x="688" y="521"/>
                </a:lnTo>
                <a:lnTo>
                  <a:pt x="682" y="521"/>
                </a:lnTo>
                <a:lnTo>
                  <a:pt x="677" y="521"/>
                </a:lnTo>
                <a:lnTo>
                  <a:pt x="670" y="521"/>
                </a:lnTo>
                <a:lnTo>
                  <a:pt x="664" y="521"/>
                </a:lnTo>
                <a:lnTo>
                  <a:pt x="659" y="521"/>
                </a:lnTo>
                <a:lnTo>
                  <a:pt x="653" y="521"/>
                </a:lnTo>
                <a:lnTo>
                  <a:pt x="646" y="521"/>
                </a:lnTo>
                <a:lnTo>
                  <a:pt x="641" y="521"/>
                </a:lnTo>
                <a:lnTo>
                  <a:pt x="635" y="521"/>
                </a:lnTo>
                <a:lnTo>
                  <a:pt x="628" y="521"/>
                </a:lnTo>
                <a:lnTo>
                  <a:pt x="623" y="521"/>
                </a:lnTo>
                <a:lnTo>
                  <a:pt x="617" y="521"/>
                </a:lnTo>
                <a:lnTo>
                  <a:pt x="612" y="521"/>
                </a:lnTo>
                <a:lnTo>
                  <a:pt x="605" y="521"/>
                </a:lnTo>
                <a:lnTo>
                  <a:pt x="599" y="521"/>
                </a:lnTo>
                <a:lnTo>
                  <a:pt x="594" y="521"/>
                </a:lnTo>
                <a:lnTo>
                  <a:pt x="587" y="521"/>
                </a:lnTo>
                <a:lnTo>
                  <a:pt x="581" y="521"/>
                </a:lnTo>
                <a:lnTo>
                  <a:pt x="576" y="521"/>
                </a:lnTo>
                <a:lnTo>
                  <a:pt x="570" y="521"/>
                </a:lnTo>
                <a:lnTo>
                  <a:pt x="563" y="521"/>
                </a:lnTo>
                <a:lnTo>
                  <a:pt x="558" y="521"/>
                </a:lnTo>
                <a:lnTo>
                  <a:pt x="552" y="521"/>
                </a:lnTo>
                <a:lnTo>
                  <a:pt x="545" y="521"/>
                </a:lnTo>
                <a:lnTo>
                  <a:pt x="540" y="521"/>
                </a:lnTo>
                <a:lnTo>
                  <a:pt x="534" y="521"/>
                </a:lnTo>
                <a:lnTo>
                  <a:pt x="528" y="521"/>
                </a:lnTo>
                <a:lnTo>
                  <a:pt x="522" y="521"/>
                </a:lnTo>
                <a:lnTo>
                  <a:pt x="516" y="521"/>
                </a:lnTo>
                <a:lnTo>
                  <a:pt x="510" y="521"/>
                </a:lnTo>
                <a:lnTo>
                  <a:pt x="504" y="521"/>
                </a:lnTo>
                <a:lnTo>
                  <a:pt x="498" y="521"/>
                </a:lnTo>
                <a:lnTo>
                  <a:pt x="493" y="521"/>
                </a:lnTo>
                <a:lnTo>
                  <a:pt x="487" y="521"/>
                </a:lnTo>
                <a:lnTo>
                  <a:pt x="480" y="521"/>
                </a:lnTo>
                <a:lnTo>
                  <a:pt x="475" y="521"/>
                </a:lnTo>
                <a:lnTo>
                  <a:pt x="469" y="521"/>
                </a:lnTo>
                <a:lnTo>
                  <a:pt x="462" y="521"/>
                </a:lnTo>
                <a:lnTo>
                  <a:pt x="457" y="521"/>
                </a:lnTo>
                <a:lnTo>
                  <a:pt x="451" y="521"/>
                </a:lnTo>
                <a:lnTo>
                  <a:pt x="445" y="521"/>
                </a:lnTo>
                <a:lnTo>
                  <a:pt x="439" y="521"/>
                </a:lnTo>
                <a:lnTo>
                  <a:pt x="433" y="521"/>
                </a:lnTo>
                <a:lnTo>
                  <a:pt x="427" y="521"/>
                </a:lnTo>
                <a:lnTo>
                  <a:pt x="427" y="527"/>
                </a:lnTo>
                <a:lnTo>
                  <a:pt x="421" y="527"/>
                </a:lnTo>
                <a:lnTo>
                  <a:pt x="415" y="527"/>
                </a:lnTo>
                <a:lnTo>
                  <a:pt x="409" y="527"/>
                </a:lnTo>
                <a:lnTo>
                  <a:pt x="404" y="527"/>
                </a:lnTo>
                <a:lnTo>
                  <a:pt x="397" y="527"/>
                </a:lnTo>
                <a:lnTo>
                  <a:pt x="391" y="527"/>
                </a:lnTo>
                <a:lnTo>
                  <a:pt x="386" y="527"/>
                </a:lnTo>
                <a:lnTo>
                  <a:pt x="379" y="527"/>
                </a:lnTo>
                <a:lnTo>
                  <a:pt x="373" y="527"/>
                </a:lnTo>
                <a:lnTo>
                  <a:pt x="368" y="527"/>
                </a:lnTo>
                <a:lnTo>
                  <a:pt x="362" y="527"/>
                </a:lnTo>
                <a:lnTo>
                  <a:pt x="350" y="527"/>
                </a:lnTo>
                <a:lnTo>
                  <a:pt x="344" y="527"/>
                </a:lnTo>
                <a:lnTo>
                  <a:pt x="338" y="527"/>
                </a:lnTo>
                <a:lnTo>
                  <a:pt x="332" y="527"/>
                </a:lnTo>
                <a:lnTo>
                  <a:pt x="326" y="527"/>
                </a:lnTo>
                <a:lnTo>
                  <a:pt x="320" y="527"/>
                </a:lnTo>
                <a:lnTo>
                  <a:pt x="314" y="527"/>
                </a:lnTo>
                <a:lnTo>
                  <a:pt x="308" y="527"/>
                </a:lnTo>
                <a:lnTo>
                  <a:pt x="303" y="527"/>
                </a:lnTo>
                <a:lnTo>
                  <a:pt x="296" y="527"/>
                </a:lnTo>
                <a:lnTo>
                  <a:pt x="285" y="527"/>
                </a:lnTo>
                <a:lnTo>
                  <a:pt x="278" y="527"/>
                </a:lnTo>
                <a:lnTo>
                  <a:pt x="272" y="527"/>
                </a:lnTo>
                <a:lnTo>
                  <a:pt x="267" y="527"/>
                </a:lnTo>
                <a:lnTo>
                  <a:pt x="261" y="527"/>
                </a:lnTo>
                <a:lnTo>
                  <a:pt x="255" y="527"/>
                </a:lnTo>
                <a:lnTo>
                  <a:pt x="249" y="527"/>
                </a:lnTo>
                <a:lnTo>
                  <a:pt x="243" y="527"/>
                </a:lnTo>
                <a:lnTo>
                  <a:pt x="231" y="527"/>
                </a:lnTo>
                <a:lnTo>
                  <a:pt x="225" y="527"/>
                </a:lnTo>
                <a:lnTo>
                  <a:pt x="220" y="527"/>
                </a:lnTo>
                <a:lnTo>
                  <a:pt x="213" y="527"/>
                </a:lnTo>
                <a:lnTo>
                  <a:pt x="207" y="527"/>
                </a:lnTo>
                <a:lnTo>
                  <a:pt x="202" y="527"/>
                </a:lnTo>
                <a:lnTo>
                  <a:pt x="195" y="527"/>
                </a:lnTo>
                <a:lnTo>
                  <a:pt x="189" y="527"/>
                </a:lnTo>
                <a:lnTo>
                  <a:pt x="184" y="527"/>
                </a:lnTo>
                <a:lnTo>
                  <a:pt x="178" y="527"/>
                </a:lnTo>
                <a:lnTo>
                  <a:pt x="171" y="527"/>
                </a:lnTo>
                <a:lnTo>
                  <a:pt x="166" y="527"/>
                </a:lnTo>
                <a:lnTo>
                  <a:pt x="160" y="527"/>
                </a:lnTo>
                <a:lnTo>
                  <a:pt x="153" y="527"/>
                </a:lnTo>
                <a:lnTo>
                  <a:pt x="148" y="527"/>
                </a:lnTo>
                <a:lnTo>
                  <a:pt x="142" y="527"/>
                </a:lnTo>
                <a:lnTo>
                  <a:pt x="137" y="527"/>
                </a:lnTo>
                <a:lnTo>
                  <a:pt x="130" y="527"/>
                </a:lnTo>
                <a:lnTo>
                  <a:pt x="124" y="527"/>
                </a:lnTo>
                <a:lnTo>
                  <a:pt x="119" y="527"/>
                </a:lnTo>
                <a:lnTo>
                  <a:pt x="112" y="527"/>
                </a:lnTo>
                <a:lnTo>
                  <a:pt x="106" y="527"/>
                </a:lnTo>
                <a:lnTo>
                  <a:pt x="101" y="527"/>
                </a:lnTo>
                <a:lnTo>
                  <a:pt x="95" y="527"/>
                </a:lnTo>
                <a:lnTo>
                  <a:pt x="83" y="527"/>
                </a:lnTo>
                <a:lnTo>
                  <a:pt x="77" y="527"/>
                </a:lnTo>
                <a:lnTo>
                  <a:pt x="70" y="527"/>
                </a:lnTo>
                <a:lnTo>
                  <a:pt x="65" y="527"/>
                </a:lnTo>
                <a:lnTo>
                  <a:pt x="53" y="527"/>
                </a:lnTo>
                <a:lnTo>
                  <a:pt x="47" y="527"/>
                </a:lnTo>
                <a:lnTo>
                  <a:pt x="41" y="527"/>
                </a:lnTo>
                <a:lnTo>
                  <a:pt x="36" y="527"/>
                </a:lnTo>
                <a:lnTo>
                  <a:pt x="29" y="527"/>
                </a:lnTo>
                <a:lnTo>
                  <a:pt x="23" y="527"/>
                </a:lnTo>
                <a:lnTo>
                  <a:pt x="18" y="527"/>
                </a:lnTo>
                <a:lnTo>
                  <a:pt x="12" y="527"/>
                </a:lnTo>
                <a:lnTo>
                  <a:pt x="5" y="527"/>
                </a:lnTo>
                <a:lnTo>
                  <a:pt x="5" y="521"/>
                </a:lnTo>
                <a:lnTo>
                  <a:pt x="5" y="515"/>
                </a:lnTo>
                <a:lnTo>
                  <a:pt x="5" y="510"/>
                </a:lnTo>
                <a:lnTo>
                  <a:pt x="5" y="503"/>
                </a:lnTo>
                <a:lnTo>
                  <a:pt x="5" y="498"/>
                </a:lnTo>
                <a:lnTo>
                  <a:pt x="5" y="493"/>
                </a:lnTo>
                <a:lnTo>
                  <a:pt x="5" y="481"/>
                </a:lnTo>
                <a:lnTo>
                  <a:pt x="5" y="475"/>
                </a:lnTo>
                <a:lnTo>
                  <a:pt x="5" y="470"/>
                </a:lnTo>
                <a:lnTo>
                  <a:pt x="5" y="463"/>
                </a:lnTo>
                <a:lnTo>
                  <a:pt x="5" y="458"/>
                </a:lnTo>
                <a:lnTo>
                  <a:pt x="5" y="453"/>
                </a:lnTo>
                <a:lnTo>
                  <a:pt x="0" y="446"/>
                </a:lnTo>
                <a:lnTo>
                  <a:pt x="0" y="441"/>
                </a:lnTo>
                <a:lnTo>
                  <a:pt x="0" y="435"/>
                </a:lnTo>
                <a:lnTo>
                  <a:pt x="0" y="429"/>
                </a:lnTo>
                <a:lnTo>
                  <a:pt x="0" y="418"/>
                </a:lnTo>
                <a:lnTo>
                  <a:pt x="0" y="413"/>
                </a:lnTo>
                <a:lnTo>
                  <a:pt x="0" y="406"/>
                </a:lnTo>
                <a:lnTo>
                  <a:pt x="0" y="401"/>
                </a:lnTo>
                <a:lnTo>
                  <a:pt x="0" y="395"/>
                </a:lnTo>
                <a:lnTo>
                  <a:pt x="5" y="395"/>
                </a:lnTo>
                <a:lnTo>
                  <a:pt x="18" y="395"/>
                </a:lnTo>
                <a:lnTo>
                  <a:pt x="23" y="395"/>
                </a:lnTo>
                <a:lnTo>
                  <a:pt x="29" y="395"/>
                </a:lnTo>
                <a:lnTo>
                  <a:pt x="36" y="395"/>
                </a:lnTo>
                <a:lnTo>
                  <a:pt x="41" y="395"/>
                </a:lnTo>
                <a:lnTo>
                  <a:pt x="41" y="401"/>
                </a:lnTo>
                <a:lnTo>
                  <a:pt x="47" y="401"/>
                </a:lnTo>
                <a:lnTo>
                  <a:pt x="47" y="395"/>
                </a:lnTo>
                <a:lnTo>
                  <a:pt x="47" y="389"/>
                </a:lnTo>
                <a:lnTo>
                  <a:pt x="53" y="389"/>
                </a:lnTo>
                <a:lnTo>
                  <a:pt x="59" y="389"/>
                </a:lnTo>
                <a:lnTo>
                  <a:pt x="65" y="389"/>
                </a:lnTo>
                <a:lnTo>
                  <a:pt x="70" y="389"/>
                </a:lnTo>
                <a:lnTo>
                  <a:pt x="77" y="389"/>
                </a:lnTo>
                <a:lnTo>
                  <a:pt x="83" y="389"/>
                </a:lnTo>
                <a:lnTo>
                  <a:pt x="88" y="389"/>
                </a:lnTo>
                <a:lnTo>
                  <a:pt x="95" y="389"/>
                </a:lnTo>
                <a:lnTo>
                  <a:pt x="101" y="389"/>
                </a:lnTo>
                <a:lnTo>
                  <a:pt x="106" y="389"/>
                </a:lnTo>
                <a:lnTo>
                  <a:pt x="119" y="389"/>
                </a:lnTo>
                <a:lnTo>
                  <a:pt x="124" y="389"/>
                </a:lnTo>
                <a:lnTo>
                  <a:pt x="130" y="389"/>
                </a:lnTo>
                <a:lnTo>
                  <a:pt x="137" y="389"/>
                </a:lnTo>
                <a:lnTo>
                  <a:pt x="142" y="389"/>
                </a:lnTo>
                <a:lnTo>
                  <a:pt x="148" y="389"/>
                </a:lnTo>
                <a:lnTo>
                  <a:pt x="153" y="389"/>
                </a:lnTo>
                <a:lnTo>
                  <a:pt x="160" y="389"/>
                </a:lnTo>
                <a:lnTo>
                  <a:pt x="166" y="389"/>
                </a:lnTo>
                <a:lnTo>
                  <a:pt x="171" y="389"/>
                </a:lnTo>
                <a:lnTo>
                  <a:pt x="178" y="389"/>
                </a:lnTo>
                <a:lnTo>
                  <a:pt x="184" y="389"/>
                </a:lnTo>
                <a:lnTo>
                  <a:pt x="189" y="389"/>
                </a:lnTo>
                <a:lnTo>
                  <a:pt x="195" y="389"/>
                </a:lnTo>
                <a:lnTo>
                  <a:pt x="202" y="389"/>
                </a:lnTo>
                <a:lnTo>
                  <a:pt x="207" y="389"/>
                </a:lnTo>
                <a:lnTo>
                  <a:pt x="220" y="389"/>
                </a:lnTo>
                <a:lnTo>
                  <a:pt x="225" y="389"/>
                </a:lnTo>
                <a:lnTo>
                  <a:pt x="236" y="389"/>
                </a:lnTo>
                <a:lnTo>
                  <a:pt x="236" y="378"/>
                </a:lnTo>
                <a:lnTo>
                  <a:pt x="236" y="372"/>
                </a:lnTo>
                <a:lnTo>
                  <a:pt x="236" y="366"/>
                </a:lnTo>
                <a:lnTo>
                  <a:pt x="236" y="361"/>
                </a:lnTo>
                <a:lnTo>
                  <a:pt x="236" y="355"/>
                </a:lnTo>
                <a:lnTo>
                  <a:pt x="236" y="349"/>
                </a:lnTo>
                <a:lnTo>
                  <a:pt x="236" y="338"/>
                </a:lnTo>
                <a:lnTo>
                  <a:pt x="236" y="332"/>
                </a:lnTo>
                <a:lnTo>
                  <a:pt x="236" y="326"/>
                </a:lnTo>
                <a:lnTo>
                  <a:pt x="236" y="321"/>
                </a:lnTo>
                <a:lnTo>
                  <a:pt x="236" y="314"/>
                </a:lnTo>
                <a:lnTo>
                  <a:pt x="236" y="309"/>
                </a:lnTo>
                <a:lnTo>
                  <a:pt x="236" y="303"/>
                </a:lnTo>
                <a:lnTo>
                  <a:pt x="236" y="298"/>
                </a:lnTo>
                <a:lnTo>
                  <a:pt x="236" y="292"/>
                </a:lnTo>
                <a:lnTo>
                  <a:pt x="236" y="286"/>
                </a:lnTo>
                <a:lnTo>
                  <a:pt x="236" y="281"/>
                </a:lnTo>
                <a:lnTo>
                  <a:pt x="236" y="274"/>
                </a:lnTo>
                <a:lnTo>
                  <a:pt x="236" y="269"/>
                </a:lnTo>
                <a:lnTo>
                  <a:pt x="236" y="263"/>
                </a:lnTo>
                <a:lnTo>
                  <a:pt x="236" y="257"/>
                </a:lnTo>
                <a:lnTo>
                  <a:pt x="236" y="252"/>
                </a:lnTo>
                <a:lnTo>
                  <a:pt x="236" y="246"/>
                </a:lnTo>
                <a:lnTo>
                  <a:pt x="236" y="241"/>
                </a:lnTo>
                <a:lnTo>
                  <a:pt x="236" y="234"/>
                </a:lnTo>
                <a:lnTo>
                  <a:pt x="236" y="229"/>
                </a:lnTo>
                <a:lnTo>
                  <a:pt x="236" y="223"/>
                </a:lnTo>
                <a:lnTo>
                  <a:pt x="236" y="217"/>
                </a:lnTo>
                <a:lnTo>
                  <a:pt x="236" y="206"/>
                </a:lnTo>
                <a:lnTo>
                  <a:pt x="236" y="200"/>
                </a:lnTo>
                <a:lnTo>
                  <a:pt x="236" y="194"/>
                </a:lnTo>
                <a:lnTo>
                  <a:pt x="236" y="189"/>
                </a:lnTo>
                <a:lnTo>
                  <a:pt x="236" y="183"/>
                </a:lnTo>
                <a:lnTo>
                  <a:pt x="236" y="177"/>
                </a:lnTo>
                <a:lnTo>
                  <a:pt x="236" y="172"/>
                </a:lnTo>
                <a:lnTo>
                  <a:pt x="236" y="160"/>
                </a:lnTo>
                <a:lnTo>
                  <a:pt x="236" y="149"/>
                </a:lnTo>
                <a:lnTo>
                  <a:pt x="236" y="142"/>
                </a:lnTo>
                <a:lnTo>
                  <a:pt x="236" y="132"/>
                </a:lnTo>
                <a:lnTo>
                  <a:pt x="236" y="126"/>
                </a:lnTo>
                <a:lnTo>
                  <a:pt x="236" y="120"/>
                </a:lnTo>
                <a:lnTo>
                  <a:pt x="236" y="114"/>
                </a:lnTo>
                <a:lnTo>
                  <a:pt x="236" y="109"/>
                </a:lnTo>
                <a:lnTo>
                  <a:pt x="236" y="102"/>
                </a:lnTo>
                <a:lnTo>
                  <a:pt x="243" y="102"/>
                </a:lnTo>
                <a:lnTo>
                  <a:pt x="249" y="102"/>
                </a:lnTo>
                <a:lnTo>
                  <a:pt x="255" y="102"/>
                </a:lnTo>
                <a:lnTo>
                  <a:pt x="261" y="102"/>
                </a:lnTo>
                <a:lnTo>
                  <a:pt x="267" y="102"/>
                </a:lnTo>
                <a:lnTo>
                  <a:pt x="272" y="102"/>
                </a:lnTo>
                <a:lnTo>
                  <a:pt x="278" y="102"/>
                </a:lnTo>
                <a:lnTo>
                  <a:pt x="285" y="102"/>
                </a:lnTo>
                <a:lnTo>
                  <a:pt x="290" y="102"/>
                </a:lnTo>
                <a:lnTo>
                  <a:pt x="296" y="102"/>
                </a:lnTo>
                <a:lnTo>
                  <a:pt x="303" y="102"/>
                </a:lnTo>
                <a:lnTo>
                  <a:pt x="308" y="102"/>
                </a:lnTo>
                <a:lnTo>
                  <a:pt x="314" y="102"/>
                </a:lnTo>
                <a:lnTo>
                  <a:pt x="320" y="109"/>
                </a:lnTo>
                <a:lnTo>
                  <a:pt x="326" y="109"/>
                </a:lnTo>
                <a:lnTo>
                  <a:pt x="332" y="109"/>
                </a:lnTo>
                <a:lnTo>
                  <a:pt x="338" y="109"/>
                </a:lnTo>
                <a:lnTo>
                  <a:pt x="344" y="109"/>
                </a:lnTo>
                <a:lnTo>
                  <a:pt x="350" y="109"/>
                </a:lnTo>
                <a:lnTo>
                  <a:pt x="356" y="109"/>
                </a:lnTo>
                <a:lnTo>
                  <a:pt x="362" y="109"/>
                </a:lnTo>
                <a:lnTo>
                  <a:pt x="368" y="102"/>
                </a:lnTo>
                <a:lnTo>
                  <a:pt x="373" y="102"/>
                </a:lnTo>
                <a:lnTo>
                  <a:pt x="379" y="102"/>
                </a:lnTo>
                <a:lnTo>
                  <a:pt x="386" y="102"/>
                </a:lnTo>
                <a:lnTo>
                  <a:pt x="391" y="102"/>
                </a:lnTo>
                <a:lnTo>
                  <a:pt x="397" y="102"/>
                </a:lnTo>
                <a:lnTo>
                  <a:pt x="404" y="102"/>
                </a:lnTo>
                <a:lnTo>
                  <a:pt x="409" y="102"/>
                </a:lnTo>
                <a:lnTo>
                  <a:pt x="415" y="102"/>
                </a:lnTo>
                <a:lnTo>
                  <a:pt x="421" y="102"/>
                </a:lnTo>
                <a:lnTo>
                  <a:pt x="427" y="102"/>
                </a:lnTo>
                <a:lnTo>
                  <a:pt x="433" y="102"/>
                </a:lnTo>
                <a:lnTo>
                  <a:pt x="451" y="102"/>
                </a:lnTo>
                <a:lnTo>
                  <a:pt x="457" y="102"/>
                </a:lnTo>
                <a:lnTo>
                  <a:pt x="457" y="97"/>
                </a:lnTo>
                <a:lnTo>
                  <a:pt x="457" y="85"/>
                </a:lnTo>
                <a:lnTo>
                  <a:pt x="457" y="80"/>
                </a:lnTo>
                <a:lnTo>
                  <a:pt x="457" y="74"/>
                </a:lnTo>
                <a:lnTo>
                  <a:pt x="457" y="62"/>
                </a:lnTo>
                <a:lnTo>
                  <a:pt x="457" y="57"/>
                </a:lnTo>
                <a:lnTo>
                  <a:pt x="457" y="52"/>
                </a:lnTo>
                <a:lnTo>
                  <a:pt x="457" y="45"/>
                </a:lnTo>
                <a:lnTo>
                  <a:pt x="469" y="45"/>
                </a:lnTo>
                <a:lnTo>
                  <a:pt x="475" y="45"/>
                </a:lnTo>
                <a:lnTo>
                  <a:pt x="480" y="45"/>
                </a:lnTo>
                <a:lnTo>
                  <a:pt x="487" y="45"/>
                </a:lnTo>
                <a:close/>
              </a:path>
            </a:pathLst>
          </a:custGeom>
          <a:solidFill>
            <a:srgbClr val="5482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83" name="Freeform 60">
            <a:extLst>
              <a:ext uri="{FF2B5EF4-FFF2-40B4-BE49-F238E27FC236}">
                <a16:creationId xmlns:a16="http://schemas.microsoft.com/office/drawing/2014/main" id="{DB025F08-24D2-473C-8300-8FB400A83009}"/>
              </a:ext>
            </a:extLst>
          </p:cNvPr>
          <p:cNvSpPr>
            <a:spLocks/>
          </p:cNvSpPr>
          <p:nvPr/>
        </p:nvSpPr>
        <p:spPr bwMode="auto">
          <a:xfrm>
            <a:off x="6853238" y="4762500"/>
            <a:ext cx="1120775" cy="836613"/>
          </a:xfrm>
          <a:custGeom>
            <a:avLst/>
            <a:gdLst>
              <a:gd name="T0" fmla="*/ 540 w 706"/>
              <a:gd name="T1" fmla="*/ 45 h 527"/>
              <a:gd name="T2" fmla="*/ 576 w 706"/>
              <a:gd name="T3" fmla="*/ 45 h 527"/>
              <a:gd name="T4" fmla="*/ 587 w 706"/>
              <a:gd name="T5" fmla="*/ 17 h 527"/>
              <a:gd name="T6" fmla="*/ 605 w 706"/>
              <a:gd name="T7" fmla="*/ 5 h 527"/>
              <a:gd name="T8" fmla="*/ 617 w 706"/>
              <a:gd name="T9" fmla="*/ 5 h 527"/>
              <a:gd name="T10" fmla="*/ 628 w 706"/>
              <a:gd name="T11" fmla="*/ 22 h 527"/>
              <a:gd name="T12" fmla="*/ 628 w 706"/>
              <a:gd name="T13" fmla="*/ 52 h 527"/>
              <a:gd name="T14" fmla="*/ 646 w 706"/>
              <a:gd name="T15" fmla="*/ 74 h 527"/>
              <a:gd name="T16" fmla="*/ 659 w 706"/>
              <a:gd name="T17" fmla="*/ 92 h 527"/>
              <a:gd name="T18" fmla="*/ 670 w 706"/>
              <a:gd name="T19" fmla="*/ 120 h 527"/>
              <a:gd name="T20" fmla="*/ 677 w 706"/>
              <a:gd name="T21" fmla="*/ 154 h 527"/>
              <a:gd name="T22" fmla="*/ 670 w 706"/>
              <a:gd name="T23" fmla="*/ 183 h 527"/>
              <a:gd name="T24" fmla="*/ 664 w 706"/>
              <a:gd name="T25" fmla="*/ 217 h 527"/>
              <a:gd name="T26" fmla="*/ 659 w 706"/>
              <a:gd name="T27" fmla="*/ 252 h 527"/>
              <a:gd name="T28" fmla="*/ 646 w 706"/>
              <a:gd name="T29" fmla="*/ 281 h 527"/>
              <a:gd name="T30" fmla="*/ 653 w 706"/>
              <a:gd name="T31" fmla="*/ 314 h 527"/>
              <a:gd name="T32" fmla="*/ 635 w 706"/>
              <a:gd name="T33" fmla="*/ 338 h 527"/>
              <a:gd name="T34" fmla="*/ 641 w 706"/>
              <a:gd name="T35" fmla="*/ 361 h 527"/>
              <a:gd name="T36" fmla="*/ 641 w 706"/>
              <a:gd name="T37" fmla="*/ 389 h 527"/>
              <a:gd name="T38" fmla="*/ 659 w 706"/>
              <a:gd name="T39" fmla="*/ 413 h 527"/>
              <a:gd name="T40" fmla="*/ 677 w 706"/>
              <a:gd name="T41" fmla="*/ 441 h 527"/>
              <a:gd name="T42" fmla="*/ 688 w 706"/>
              <a:gd name="T43" fmla="*/ 475 h 527"/>
              <a:gd name="T44" fmla="*/ 700 w 706"/>
              <a:gd name="T45" fmla="*/ 503 h 527"/>
              <a:gd name="T46" fmla="*/ 682 w 706"/>
              <a:gd name="T47" fmla="*/ 521 h 527"/>
              <a:gd name="T48" fmla="*/ 641 w 706"/>
              <a:gd name="T49" fmla="*/ 521 h 527"/>
              <a:gd name="T50" fmla="*/ 599 w 706"/>
              <a:gd name="T51" fmla="*/ 521 h 527"/>
              <a:gd name="T52" fmla="*/ 558 w 706"/>
              <a:gd name="T53" fmla="*/ 521 h 527"/>
              <a:gd name="T54" fmla="*/ 516 w 706"/>
              <a:gd name="T55" fmla="*/ 521 h 527"/>
              <a:gd name="T56" fmla="*/ 475 w 706"/>
              <a:gd name="T57" fmla="*/ 521 h 527"/>
              <a:gd name="T58" fmla="*/ 433 w 706"/>
              <a:gd name="T59" fmla="*/ 521 h 527"/>
              <a:gd name="T60" fmla="*/ 397 w 706"/>
              <a:gd name="T61" fmla="*/ 527 h 527"/>
              <a:gd name="T62" fmla="*/ 350 w 706"/>
              <a:gd name="T63" fmla="*/ 527 h 527"/>
              <a:gd name="T64" fmla="*/ 308 w 706"/>
              <a:gd name="T65" fmla="*/ 527 h 527"/>
              <a:gd name="T66" fmla="*/ 261 w 706"/>
              <a:gd name="T67" fmla="*/ 527 h 527"/>
              <a:gd name="T68" fmla="*/ 213 w 706"/>
              <a:gd name="T69" fmla="*/ 527 h 527"/>
              <a:gd name="T70" fmla="*/ 171 w 706"/>
              <a:gd name="T71" fmla="*/ 527 h 527"/>
              <a:gd name="T72" fmla="*/ 130 w 706"/>
              <a:gd name="T73" fmla="*/ 527 h 527"/>
              <a:gd name="T74" fmla="*/ 83 w 706"/>
              <a:gd name="T75" fmla="*/ 527 h 527"/>
              <a:gd name="T76" fmla="*/ 36 w 706"/>
              <a:gd name="T77" fmla="*/ 527 h 527"/>
              <a:gd name="T78" fmla="*/ 5 w 706"/>
              <a:gd name="T79" fmla="*/ 515 h 527"/>
              <a:gd name="T80" fmla="*/ 5 w 706"/>
              <a:gd name="T81" fmla="*/ 470 h 527"/>
              <a:gd name="T82" fmla="*/ 0 w 706"/>
              <a:gd name="T83" fmla="*/ 429 h 527"/>
              <a:gd name="T84" fmla="*/ 18 w 706"/>
              <a:gd name="T85" fmla="*/ 395 h 527"/>
              <a:gd name="T86" fmla="*/ 47 w 706"/>
              <a:gd name="T87" fmla="*/ 395 h 527"/>
              <a:gd name="T88" fmla="*/ 83 w 706"/>
              <a:gd name="T89" fmla="*/ 389 h 527"/>
              <a:gd name="T90" fmla="*/ 130 w 706"/>
              <a:gd name="T91" fmla="*/ 389 h 527"/>
              <a:gd name="T92" fmla="*/ 171 w 706"/>
              <a:gd name="T93" fmla="*/ 389 h 527"/>
              <a:gd name="T94" fmla="*/ 220 w 706"/>
              <a:gd name="T95" fmla="*/ 389 h 527"/>
              <a:gd name="T96" fmla="*/ 236 w 706"/>
              <a:gd name="T97" fmla="*/ 355 h 527"/>
              <a:gd name="T98" fmla="*/ 236 w 706"/>
              <a:gd name="T99" fmla="*/ 309 h 527"/>
              <a:gd name="T100" fmla="*/ 236 w 706"/>
              <a:gd name="T101" fmla="*/ 269 h 527"/>
              <a:gd name="T102" fmla="*/ 236 w 706"/>
              <a:gd name="T103" fmla="*/ 229 h 527"/>
              <a:gd name="T104" fmla="*/ 236 w 706"/>
              <a:gd name="T105" fmla="*/ 183 h 527"/>
              <a:gd name="T106" fmla="*/ 236 w 706"/>
              <a:gd name="T107" fmla="*/ 126 h 527"/>
              <a:gd name="T108" fmla="*/ 255 w 706"/>
              <a:gd name="T109" fmla="*/ 102 h 527"/>
              <a:gd name="T110" fmla="*/ 296 w 706"/>
              <a:gd name="T111" fmla="*/ 102 h 527"/>
              <a:gd name="T112" fmla="*/ 338 w 706"/>
              <a:gd name="T113" fmla="*/ 109 h 527"/>
              <a:gd name="T114" fmla="*/ 379 w 706"/>
              <a:gd name="T115" fmla="*/ 102 h 527"/>
              <a:gd name="T116" fmla="*/ 421 w 706"/>
              <a:gd name="T117" fmla="*/ 102 h 527"/>
              <a:gd name="T118" fmla="*/ 457 w 706"/>
              <a:gd name="T119" fmla="*/ 80 h 527"/>
              <a:gd name="T120" fmla="*/ 475 w 706"/>
              <a:gd name="T121" fmla="*/ 45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6" h="527">
                <a:moveTo>
                  <a:pt x="487" y="45"/>
                </a:moveTo>
                <a:lnTo>
                  <a:pt x="498" y="45"/>
                </a:lnTo>
                <a:lnTo>
                  <a:pt x="510" y="45"/>
                </a:lnTo>
                <a:lnTo>
                  <a:pt x="516" y="45"/>
                </a:lnTo>
                <a:lnTo>
                  <a:pt x="522" y="45"/>
                </a:lnTo>
                <a:lnTo>
                  <a:pt x="534" y="45"/>
                </a:lnTo>
                <a:lnTo>
                  <a:pt x="540" y="45"/>
                </a:lnTo>
                <a:lnTo>
                  <a:pt x="545" y="45"/>
                </a:lnTo>
                <a:lnTo>
                  <a:pt x="552" y="45"/>
                </a:lnTo>
                <a:lnTo>
                  <a:pt x="558" y="45"/>
                </a:lnTo>
                <a:lnTo>
                  <a:pt x="563" y="45"/>
                </a:lnTo>
                <a:lnTo>
                  <a:pt x="570" y="45"/>
                </a:lnTo>
                <a:lnTo>
                  <a:pt x="576" y="52"/>
                </a:lnTo>
                <a:lnTo>
                  <a:pt x="576" y="45"/>
                </a:lnTo>
                <a:lnTo>
                  <a:pt x="581" y="45"/>
                </a:lnTo>
                <a:lnTo>
                  <a:pt x="581" y="40"/>
                </a:lnTo>
                <a:lnTo>
                  <a:pt x="581" y="34"/>
                </a:lnTo>
                <a:lnTo>
                  <a:pt x="581" y="28"/>
                </a:lnTo>
                <a:lnTo>
                  <a:pt x="581" y="22"/>
                </a:lnTo>
                <a:lnTo>
                  <a:pt x="587" y="22"/>
                </a:lnTo>
                <a:lnTo>
                  <a:pt x="587" y="17"/>
                </a:lnTo>
                <a:lnTo>
                  <a:pt x="594" y="17"/>
                </a:lnTo>
                <a:lnTo>
                  <a:pt x="599" y="17"/>
                </a:lnTo>
                <a:lnTo>
                  <a:pt x="599" y="12"/>
                </a:lnTo>
                <a:lnTo>
                  <a:pt x="599" y="17"/>
                </a:lnTo>
                <a:lnTo>
                  <a:pt x="599" y="12"/>
                </a:lnTo>
                <a:lnTo>
                  <a:pt x="605" y="12"/>
                </a:lnTo>
                <a:lnTo>
                  <a:pt x="605" y="5"/>
                </a:lnTo>
                <a:lnTo>
                  <a:pt x="612" y="5"/>
                </a:lnTo>
                <a:lnTo>
                  <a:pt x="612" y="0"/>
                </a:lnTo>
                <a:lnTo>
                  <a:pt x="617" y="0"/>
                </a:lnTo>
                <a:lnTo>
                  <a:pt x="623" y="5"/>
                </a:lnTo>
                <a:lnTo>
                  <a:pt x="617" y="5"/>
                </a:lnTo>
                <a:lnTo>
                  <a:pt x="623" y="5"/>
                </a:lnTo>
                <a:lnTo>
                  <a:pt x="617" y="5"/>
                </a:lnTo>
                <a:lnTo>
                  <a:pt x="623" y="5"/>
                </a:lnTo>
                <a:lnTo>
                  <a:pt x="628" y="5"/>
                </a:lnTo>
                <a:lnTo>
                  <a:pt x="623" y="5"/>
                </a:lnTo>
                <a:lnTo>
                  <a:pt x="628" y="5"/>
                </a:lnTo>
                <a:lnTo>
                  <a:pt x="628" y="12"/>
                </a:lnTo>
                <a:lnTo>
                  <a:pt x="628" y="17"/>
                </a:lnTo>
                <a:lnTo>
                  <a:pt x="628" y="22"/>
                </a:lnTo>
                <a:lnTo>
                  <a:pt x="635" y="22"/>
                </a:lnTo>
                <a:lnTo>
                  <a:pt x="635" y="28"/>
                </a:lnTo>
                <a:lnTo>
                  <a:pt x="635" y="34"/>
                </a:lnTo>
                <a:lnTo>
                  <a:pt x="628" y="34"/>
                </a:lnTo>
                <a:lnTo>
                  <a:pt x="628" y="40"/>
                </a:lnTo>
                <a:lnTo>
                  <a:pt x="628" y="45"/>
                </a:lnTo>
                <a:lnTo>
                  <a:pt x="628" y="52"/>
                </a:lnTo>
                <a:lnTo>
                  <a:pt x="628" y="57"/>
                </a:lnTo>
                <a:lnTo>
                  <a:pt x="635" y="57"/>
                </a:lnTo>
                <a:lnTo>
                  <a:pt x="635" y="62"/>
                </a:lnTo>
                <a:lnTo>
                  <a:pt x="641" y="62"/>
                </a:lnTo>
                <a:lnTo>
                  <a:pt x="641" y="69"/>
                </a:lnTo>
                <a:lnTo>
                  <a:pt x="646" y="69"/>
                </a:lnTo>
                <a:lnTo>
                  <a:pt x="646" y="74"/>
                </a:lnTo>
                <a:lnTo>
                  <a:pt x="646" y="80"/>
                </a:lnTo>
                <a:lnTo>
                  <a:pt x="653" y="80"/>
                </a:lnTo>
                <a:lnTo>
                  <a:pt x="659" y="80"/>
                </a:lnTo>
                <a:lnTo>
                  <a:pt x="659" y="85"/>
                </a:lnTo>
                <a:lnTo>
                  <a:pt x="653" y="85"/>
                </a:lnTo>
                <a:lnTo>
                  <a:pt x="653" y="92"/>
                </a:lnTo>
                <a:lnTo>
                  <a:pt x="659" y="92"/>
                </a:lnTo>
                <a:lnTo>
                  <a:pt x="659" y="97"/>
                </a:lnTo>
                <a:lnTo>
                  <a:pt x="664" y="97"/>
                </a:lnTo>
                <a:lnTo>
                  <a:pt x="664" y="102"/>
                </a:lnTo>
                <a:lnTo>
                  <a:pt x="670" y="102"/>
                </a:lnTo>
                <a:lnTo>
                  <a:pt x="670" y="109"/>
                </a:lnTo>
                <a:lnTo>
                  <a:pt x="670" y="114"/>
                </a:lnTo>
                <a:lnTo>
                  <a:pt x="670" y="120"/>
                </a:lnTo>
                <a:lnTo>
                  <a:pt x="670" y="126"/>
                </a:lnTo>
                <a:lnTo>
                  <a:pt x="670" y="132"/>
                </a:lnTo>
                <a:lnTo>
                  <a:pt x="670" y="137"/>
                </a:lnTo>
                <a:lnTo>
                  <a:pt x="670" y="142"/>
                </a:lnTo>
                <a:lnTo>
                  <a:pt x="670" y="149"/>
                </a:lnTo>
                <a:lnTo>
                  <a:pt x="677" y="149"/>
                </a:lnTo>
                <a:lnTo>
                  <a:pt x="677" y="154"/>
                </a:lnTo>
                <a:lnTo>
                  <a:pt x="682" y="154"/>
                </a:lnTo>
                <a:lnTo>
                  <a:pt x="682" y="160"/>
                </a:lnTo>
                <a:lnTo>
                  <a:pt x="677" y="160"/>
                </a:lnTo>
                <a:lnTo>
                  <a:pt x="677" y="166"/>
                </a:lnTo>
                <a:lnTo>
                  <a:pt x="677" y="172"/>
                </a:lnTo>
                <a:lnTo>
                  <a:pt x="677" y="177"/>
                </a:lnTo>
                <a:lnTo>
                  <a:pt x="670" y="183"/>
                </a:lnTo>
                <a:lnTo>
                  <a:pt x="670" y="189"/>
                </a:lnTo>
                <a:lnTo>
                  <a:pt x="670" y="194"/>
                </a:lnTo>
                <a:lnTo>
                  <a:pt x="664" y="194"/>
                </a:lnTo>
                <a:lnTo>
                  <a:pt x="664" y="200"/>
                </a:lnTo>
                <a:lnTo>
                  <a:pt x="664" y="206"/>
                </a:lnTo>
                <a:lnTo>
                  <a:pt x="664" y="212"/>
                </a:lnTo>
                <a:lnTo>
                  <a:pt x="664" y="217"/>
                </a:lnTo>
                <a:lnTo>
                  <a:pt x="664" y="223"/>
                </a:lnTo>
                <a:lnTo>
                  <a:pt x="664" y="229"/>
                </a:lnTo>
                <a:lnTo>
                  <a:pt x="664" y="234"/>
                </a:lnTo>
                <a:lnTo>
                  <a:pt x="659" y="234"/>
                </a:lnTo>
                <a:lnTo>
                  <a:pt x="659" y="241"/>
                </a:lnTo>
                <a:lnTo>
                  <a:pt x="659" y="246"/>
                </a:lnTo>
                <a:lnTo>
                  <a:pt x="659" y="252"/>
                </a:lnTo>
                <a:lnTo>
                  <a:pt x="659" y="257"/>
                </a:lnTo>
                <a:lnTo>
                  <a:pt x="659" y="263"/>
                </a:lnTo>
                <a:lnTo>
                  <a:pt x="653" y="263"/>
                </a:lnTo>
                <a:lnTo>
                  <a:pt x="653" y="269"/>
                </a:lnTo>
                <a:lnTo>
                  <a:pt x="653" y="274"/>
                </a:lnTo>
                <a:lnTo>
                  <a:pt x="646" y="274"/>
                </a:lnTo>
                <a:lnTo>
                  <a:pt x="646" y="281"/>
                </a:lnTo>
                <a:lnTo>
                  <a:pt x="653" y="281"/>
                </a:lnTo>
                <a:lnTo>
                  <a:pt x="653" y="286"/>
                </a:lnTo>
                <a:lnTo>
                  <a:pt x="653" y="292"/>
                </a:lnTo>
                <a:lnTo>
                  <a:pt x="653" y="298"/>
                </a:lnTo>
                <a:lnTo>
                  <a:pt x="653" y="303"/>
                </a:lnTo>
                <a:lnTo>
                  <a:pt x="653" y="309"/>
                </a:lnTo>
                <a:lnTo>
                  <a:pt x="653" y="314"/>
                </a:lnTo>
                <a:lnTo>
                  <a:pt x="653" y="321"/>
                </a:lnTo>
                <a:lnTo>
                  <a:pt x="653" y="326"/>
                </a:lnTo>
                <a:lnTo>
                  <a:pt x="646" y="326"/>
                </a:lnTo>
                <a:lnTo>
                  <a:pt x="646" y="332"/>
                </a:lnTo>
                <a:lnTo>
                  <a:pt x="641" y="332"/>
                </a:lnTo>
                <a:lnTo>
                  <a:pt x="635" y="332"/>
                </a:lnTo>
                <a:lnTo>
                  <a:pt x="635" y="338"/>
                </a:lnTo>
                <a:lnTo>
                  <a:pt x="641" y="338"/>
                </a:lnTo>
                <a:lnTo>
                  <a:pt x="641" y="343"/>
                </a:lnTo>
                <a:lnTo>
                  <a:pt x="635" y="343"/>
                </a:lnTo>
                <a:lnTo>
                  <a:pt x="635" y="349"/>
                </a:lnTo>
                <a:lnTo>
                  <a:pt x="641" y="349"/>
                </a:lnTo>
                <a:lnTo>
                  <a:pt x="641" y="355"/>
                </a:lnTo>
                <a:lnTo>
                  <a:pt x="641" y="361"/>
                </a:lnTo>
                <a:lnTo>
                  <a:pt x="646" y="361"/>
                </a:lnTo>
                <a:lnTo>
                  <a:pt x="646" y="366"/>
                </a:lnTo>
                <a:lnTo>
                  <a:pt x="646" y="372"/>
                </a:lnTo>
                <a:lnTo>
                  <a:pt x="646" y="378"/>
                </a:lnTo>
                <a:lnTo>
                  <a:pt x="646" y="383"/>
                </a:lnTo>
                <a:lnTo>
                  <a:pt x="641" y="383"/>
                </a:lnTo>
                <a:lnTo>
                  <a:pt x="641" y="389"/>
                </a:lnTo>
                <a:lnTo>
                  <a:pt x="641" y="395"/>
                </a:lnTo>
                <a:lnTo>
                  <a:pt x="646" y="395"/>
                </a:lnTo>
                <a:lnTo>
                  <a:pt x="646" y="401"/>
                </a:lnTo>
                <a:lnTo>
                  <a:pt x="646" y="406"/>
                </a:lnTo>
                <a:lnTo>
                  <a:pt x="646" y="413"/>
                </a:lnTo>
                <a:lnTo>
                  <a:pt x="653" y="413"/>
                </a:lnTo>
                <a:lnTo>
                  <a:pt x="659" y="413"/>
                </a:lnTo>
                <a:lnTo>
                  <a:pt x="659" y="418"/>
                </a:lnTo>
                <a:lnTo>
                  <a:pt x="664" y="423"/>
                </a:lnTo>
                <a:lnTo>
                  <a:pt x="664" y="429"/>
                </a:lnTo>
                <a:lnTo>
                  <a:pt x="670" y="429"/>
                </a:lnTo>
                <a:lnTo>
                  <a:pt x="670" y="435"/>
                </a:lnTo>
                <a:lnTo>
                  <a:pt x="670" y="441"/>
                </a:lnTo>
                <a:lnTo>
                  <a:pt x="677" y="441"/>
                </a:lnTo>
                <a:lnTo>
                  <a:pt x="677" y="446"/>
                </a:lnTo>
                <a:lnTo>
                  <a:pt x="682" y="446"/>
                </a:lnTo>
                <a:lnTo>
                  <a:pt x="682" y="453"/>
                </a:lnTo>
                <a:lnTo>
                  <a:pt x="688" y="458"/>
                </a:lnTo>
                <a:lnTo>
                  <a:pt x="688" y="463"/>
                </a:lnTo>
                <a:lnTo>
                  <a:pt x="688" y="470"/>
                </a:lnTo>
                <a:lnTo>
                  <a:pt x="688" y="475"/>
                </a:lnTo>
                <a:lnTo>
                  <a:pt x="695" y="475"/>
                </a:lnTo>
                <a:lnTo>
                  <a:pt x="695" y="481"/>
                </a:lnTo>
                <a:lnTo>
                  <a:pt x="695" y="486"/>
                </a:lnTo>
                <a:lnTo>
                  <a:pt x="700" y="486"/>
                </a:lnTo>
                <a:lnTo>
                  <a:pt x="700" y="493"/>
                </a:lnTo>
                <a:lnTo>
                  <a:pt x="700" y="498"/>
                </a:lnTo>
                <a:lnTo>
                  <a:pt x="700" y="503"/>
                </a:lnTo>
                <a:lnTo>
                  <a:pt x="700" y="510"/>
                </a:lnTo>
                <a:lnTo>
                  <a:pt x="706" y="510"/>
                </a:lnTo>
                <a:lnTo>
                  <a:pt x="706" y="515"/>
                </a:lnTo>
                <a:lnTo>
                  <a:pt x="700" y="521"/>
                </a:lnTo>
                <a:lnTo>
                  <a:pt x="695" y="521"/>
                </a:lnTo>
                <a:lnTo>
                  <a:pt x="688" y="521"/>
                </a:lnTo>
                <a:lnTo>
                  <a:pt x="682" y="521"/>
                </a:lnTo>
                <a:lnTo>
                  <a:pt x="677" y="521"/>
                </a:lnTo>
                <a:lnTo>
                  <a:pt x="670" y="521"/>
                </a:lnTo>
                <a:lnTo>
                  <a:pt x="664" y="521"/>
                </a:lnTo>
                <a:lnTo>
                  <a:pt x="659" y="521"/>
                </a:lnTo>
                <a:lnTo>
                  <a:pt x="653" y="521"/>
                </a:lnTo>
                <a:lnTo>
                  <a:pt x="646" y="521"/>
                </a:lnTo>
                <a:lnTo>
                  <a:pt x="641" y="521"/>
                </a:lnTo>
                <a:lnTo>
                  <a:pt x="635" y="521"/>
                </a:lnTo>
                <a:lnTo>
                  <a:pt x="628" y="521"/>
                </a:lnTo>
                <a:lnTo>
                  <a:pt x="623" y="521"/>
                </a:lnTo>
                <a:lnTo>
                  <a:pt x="617" y="521"/>
                </a:lnTo>
                <a:lnTo>
                  <a:pt x="612" y="521"/>
                </a:lnTo>
                <a:lnTo>
                  <a:pt x="605" y="521"/>
                </a:lnTo>
                <a:lnTo>
                  <a:pt x="599" y="521"/>
                </a:lnTo>
                <a:lnTo>
                  <a:pt x="594" y="521"/>
                </a:lnTo>
                <a:lnTo>
                  <a:pt x="587" y="521"/>
                </a:lnTo>
                <a:lnTo>
                  <a:pt x="581" y="521"/>
                </a:lnTo>
                <a:lnTo>
                  <a:pt x="576" y="521"/>
                </a:lnTo>
                <a:lnTo>
                  <a:pt x="570" y="521"/>
                </a:lnTo>
                <a:lnTo>
                  <a:pt x="563" y="521"/>
                </a:lnTo>
                <a:lnTo>
                  <a:pt x="558" y="521"/>
                </a:lnTo>
                <a:lnTo>
                  <a:pt x="552" y="521"/>
                </a:lnTo>
                <a:lnTo>
                  <a:pt x="545" y="521"/>
                </a:lnTo>
                <a:lnTo>
                  <a:pt x="540" y="521"/>
                </a:lnTo>
                <a:lnTo>
                  <a:pt x="534" y="521"/>
                </a:lnTo>
                <a:lnTo>
                  <a:pt x="528" y="521"/>
                </a:lnTo>
                <a:lnTo>
                  <a:pt x="522" y="521"/>
                </a:lnTo>
                <a:lnTo>
                  <a:pt x="516" y="521"/>
                </a:lnTo>
                <a:lnTo>
                  <a:pt x="510" y="521"/>
                </a:lnTo>
                <a:lnTo>
                  <a:pt x="504" y="521"/>
                </a:lnTo>
                <a:lnTo>
                  <a:pt x="498" y="521"/>
                </a:lnTo>
                <a:lnTo>
                  <a:pt x="493" y="521"/>
                </a:lnTo>
                <a:lnTo>
                  <a:pt x="487" y="521"/>
                </a:lnTo>
                <a:lnTo>
                  <a:pt x="480" y="521"/>
                </a:lnTo>
                <a:lnTo>
                  <a:pt x="475" y="521"/>
                </a:lnTo>
                <a:lnTo>
                  <a:pt x="469" y="521"/>
                </a:lnTo>
                <a:lnTo>
                  <a:pt x="462" y="521"/>
                </a:lnTo>
                <a:lnTo>
                  <a:pt x="457" y="521"/>
                </a:lnTo>
                <a:lnTo>
                  <a:pt x="451" y="521"/>
                </a:lnTo>
                <a:lnTo>
                  <a:pt x="445" y="521"/>
                </a:lnTo>
                <a:lnTo>
                  <a:pt x="439" y="521"/>
                </a:lnTo>
                <a:lnTo>
                  <a:pt x="433" y="521"/>
                </a:lnTo>
                <a:lnTo>
                  <a:pt x="427" y="521"/>
                </a:lnTo>
                <a:lnTo>
                  <a:pt x="427" y="527"/>
                </a:lnTo>
                <a:lnTo>
                  <a:pt x="421" y="527"/>
                </a:lnTo>
                <a:lnTo>
                  <a:pt x="415" y="527"/>
                </a:lnTo>
                <a:lnTo>
                  <a:pt x="409" y="527"/>
                </a:lnTo>
                <a:lnTo>
                  <a:pt x="404" y="527"/>
                </a:lnTo>
                <a:lnTo>
                  <a:pt x="397" y="527"/>
                </a:lnTo>
                <a:lnTo>
                  <a:pt x="391" y="527"/>
                </a:lnTo>
                <a:lnTo>
                  <a:pt x="386" y="527"/>
                </a:lnTo>
                <a:lnTo>
                  <a:pt x="379" y="527"/>
                </a:lnTo>
                <a:lnTo>
                  <a:pt x="373" y="527"/>
                </a:lnTo>
                <a:lnTo>
                  <a:pt x="368" y="527"/>
                </a:lnTo>
                <a:lnTo>
                  <a:pt x="362" y="527"/>
                </a:lnTo>
                <a:lnTo>
                  <a:pt x="350" y="527"/>
                </a:lnTo>
                <a:lnTo>
                  <a:pt x="344" y="527"/>
                </a:lnTo>
                <a:lnTo>
                  <a:pt x="338" y="527"/>
                </a:lnTo>
                <a:lnTo>
                  <a:pt x="332" y="527"/>
                </a:lnTo>
                <a:lnTo>
                  <a:pt x="326" y="527"/>
                </a:lnTo>
                <a:lnTo>
                  <a:pt x="320" y="527"/>
                </a:lnTo>
                <a:lnTo>
                  <a:pt x="314" y="527"/>
                </a:lnTo>
                <a:lnTo>
                  <a:pt x="308" y="527"/>
                </a:lnTo>
                <a:lnTo>
                  <a:pt x="303" y="527"/>
                </a:lnTo>
                <a:lnTo>
                  <a:pt x="296" y="527"/>
                </a:lnTo>
                <a:lnTo>
                  <a:pt x="285" y="527"/>
                </a:lnTo>
                <a:lnTo>
                  <a:pt x="278" y="527"/>
                </a:lnTo>
                <a:lnTo>
                  <a:pt x="272" y="527"/>
                </a:lnTo>
                <a:lnTo>
                  <a:pt x="267" y="527"/>
                </a:lnTo>
                <a:lnTo>
                  <a:pt x="261" y="527"/>
                </a:lnTo>
                <a:lnTo>
                  <a:pt x="255" y="527"/>
                </a:lnTo>
                <a:lnTo>
                  <a:pt x="249" y="527"/>
                </a:lnTo>
                <a:lnTo>
                  <a:pt x="243" y="527"/>
                </a:lnTo>
                <a:lnTo>
                  <a:pt x="231" y="527"/>
                </a:lnTo>
                <a:lnTo>
                  <a:pt x="225" y="527"/>
                </a:lnTo>
                <a:lnTo>
                  <a:pt x="220" y="527"/>
                </a:lnTo>
                <a:lnTo>
                  <a:pt x="213" y="527"/>
                </a:lnTo>
                <a:lnTo>
                  <a:pt x="207" y="527"/>
                </a:lnTo>
                <a:lnTo>
                  <a:pt x="202" y="527"/>
                </a:lnTo>
                <a:lnTo>
                  <a:pt x="195" y="527"/>
                </a:lnTo>
                <a:lnTo>
                  <a:pt x="189" y="527"/>
                </a:lnTo>
                <a:lnTo>
                  <a:pt x="184" y="527"/>
                </a:lnTo>
                <a:lnTo>
                  <a:pt x="178" y="527"/>
                </a:lnTo>
                <a:lnTo>
                  <a:pt x="171" y="527"/>
                </a:lnTo>
                <a:lnTo>
                  <a:pt x="166" y="527"/>
                </a:lnTo>
                <a:lnTo>
                  <a:pt x="160" y="527"/>
                </a:lnTo>
                <a:lnTo>
                  <a:pt x="153" y="527"/>
                </a:lnTo>
                <a:lnTo>
                  <a:pt x="148" y="527"/>
                </a:lnTo>
                <a:lnTo>
                  <a:pt x="142" y="527"/>
                </a:lnTo>
                <a:lnTo>
                  <a:pt x="137" y="527"/>
                </a:lnTo>
                <a:lnTo>
                  <a:pt x="130" y="527"/>
                </a:lnTo>
                <a:lnTo>
                  <a:pt x="124" y="527"/>
                </a:lnTo>
                <a:lnTo>
                  <a:pt x="119" y="527"/>
                </a:lnTo>
                <a:lnTo>
                  <a:pt x="112" y="527"/>
                </a:lnTo>
                <a:lnTo>
                  <a:pt x="106" y="527"/>
                </a:lnTo>
                <a:lnTo>
                  <a:pt x="101" y="527"/>
                </a:lnTo>
                <a:lnTo>
                  <a:pt x="95" y="527"/>
                </a:lnTo>
                <a:lnTo>
                  <a:pt x="83" y="527"/>
                </a:lnTo>
                <a:lnTo>
                  <a:pt x="77" y="527"/>
                </a:lnTo>
                <a:lnTo>
                  <a:pt x="70" y="527"/>
                </a:lnTo>
                <a:lnTo>
                  <a:pt x="65" y="527"/>
                </a:lnTo>
                <a:lnTo>
                  <a:pt x="53" y="527"/>
                </a:lnTo>
                <a:lnTo>
                  <a:pt x="47" y="527"/>
                </a:lnTo>
                <a:lnTo>
                  <a:pt x="41" y="527"/>
                </a:lnTo>
                <a:lnTo>
                  <a:pt x="36" y="527"/>
                </a:lnTo>
                <a:lnTo>
                  <a:pt x="29" y="527"/>
                </a:lnTo>
                <a:lnTo>
                  <a:pt x="23" y="527"/>
                </a:lnTo>
                <a:lnTo>
                  <a:pt x="18" y="527"/>
                </a:lnTo>
                <a:lnTo>
                  <a:pt x="12" y="527"/>
                </a:lnTo>
                <a:lnTo>
                  <a:pt x="5" y="527"/>
                </a:lnTo>
                <a:lnTo>
                  <a:pt x="5" y="521"/>
                </a:lnTo>
                <a:lnTo>
                  <a:pt x="5" y="515"/>
                </a:lnTo>
                <a:lnTo>
                  <a:pt x="5" y="510"/>
                </a:lnTo>
                <a:lnTo>
                  <a:pt x="5" y="503"/>
                </a:lnTo>
                <a:lnTo>
                  <a:pt x="5" y="498"/>
                </a:lnTo>
                <a:lnTo>
                  <a:pt x="5" y="493"/>
                </a:lnTo>
                <a:lnTo>
                  <a:pt x="5" y="481"/>
                </a:lnTo>
                <a:lnTo>
                  <a:pt x="5" y="475"/>
                </a:lnTo>
                <a:lnTo>
                  <a:pt x="5" y="470"/>
                </a:lnTo>
                <a:lnTo>
                  <a:pt x="5" y="463"/>
                </a:lnTo>
                <a:lnTo>
                  <a:pt x="5" y="458"/>
                </a:lnTo>
                <a:lnTo>
                  <a:pt x="5" y="453"/>
                </a:lnTo>
                <a:lnTo>
                  <a:pt x="0" y="446"/>
                </a:lnTo>
                <a:lnTo>
                  <a:pt x="0" y="441"/>
                </a:lnTo>
                <a:lnTo>
                  <a:pt x="0" y="435"/>
                </a:lnTo>
                <a:lnTo>
                  <a:pt x="0" y="429"/>
                </a:lnTo>
                <a:lnTo>
                  <a:pt x="0" y="418"/>
                </a:lnTo>
                <a:lnTo>
                  <a:pt x="0" y="413"/>
                </a:lnTo>
                <a:lnTo>
                  <a:pt x="0" y="406"/>
                </a:lnTo>
                <a:lnTo>
                  <a:pt x="0" y="401"/>
                </a:lnTo>
                <a:lnTo>
                  <a:pt x="0" y="395"/>
                </a:lnTo>
                <a:lnTo>
                  <a:pt x="5" y="395"/>
                </a:lnTo>
                <a:lnTo>
                  <a:pt x="18" y="395"/>
                </a:lnTo>
                <a:lnTo>
                  <a:pt x="23" y="395"/>
                </a:lnTo>
                <a:lnTo>
                  <a:pt x="29" y="395"/>
                </a:lnTo>
                <a:lnTo>
                  <a:pt x="36" y="395"/>
                </a:lnTo>
                <a:lnTo>
                  <a:pt x="41" y="395"/>
                </a:lnTo>
                <a:lnTo>
                  <a:pt x="41" y="401"/>
                </a:lnTo>
                <a:lnTo>
                  <a:pt x="47" y="401"/>
                </a:lnTo>
                <a:lnTo>
                  <a:pt x="47" y="395"/>
                </a:lnTo>
                <a:lnTo>
                  <a:pt x="47" y="389"/>
                </a:lnTo>
                <a:lnTo>
                  <a:pt x="53" y="389"/>
                </a:lnTo>
                <a:lnTo>
                  <a:pt x="59" y="389"/>
                </a:lnTo>
                <a:lnTo>
                  <a:pt x="65" y="389"/>
                </a:lnTo>
                <a:lnTo>
                  <a:pt x="70" y="389"/>
                </a:lnTo>
                <a:lnTo>
                  <a:pt x="77" y="389"/>
                </a:lnTo>
                <a:lnTo>
                  <a:pt x="83" y="389"/>
                </a:lnTo>
                <a:lnTo>
                  <a:pt x="88" y="389"/>
                </a:lnTo>
                <a:lnTo>
                  <a:pt x="95" y="389"/>
                </a:lnTo>
                <a:lnTo>
                  <a:pt x="101" y="389"/>
                </a:lnTo>
                <a:lnTo>
                  <a:pt x="106" y="389"/>
                </a:lnTo>
                <a:lnTo>
                  <a:pt x="119" y="389"/>
                </a:lnTo>
                <a:lnTo>
                  <a:pt x="124" y="389"/>
                </a:lnTo>
                <a:lnTo>
                  <a:pt x="130" y="389"/>
                </a:lnTo>
                <a:lnTo>
                  <a:pt x="137" y="389"/>
                </a:lnTo>
                <a:lnTo>
                  <a:pt x="142" y="389"/>
                </a:lnTo>
                <a:lnTo>
                  <a:pt x="148" y="389"/>
                </a:lnTo>
                <a:lnTo>
                  <a:pt x="153" y="389"/>
                </a:lnTo>
                <a:lnTo>
                  <a:pt x="160" y="389"/>
                </a:lnTo>
                <a:lnTo>
                  <a:pt x="166" y="389"/>
                </a:lnTo>
                <a:lnTo>
                  <a:pt x="171" y="389"/>
                </a:lnTo>
                <a:lnTo>
                  <a:pt x="178" y="389"/>
                </a:lnTo>
                <a:lnTo>
                  <a:pt x="184" y="389"/>
                </a:lnTo>
                <a:lnTo>
                  <a:pt x="189" y="389"/>
                </a:lnTo>
                <a:lnTo>
                  <a:pt x="195" y="389"/>
                </a:lnTo>
                <a:lnTo>
                  <a:pt x="202" y="389"/>
                </a:lnTo>
                <a:lnTo>
                  <a:pt x="207" y="389"/>
                </a:lnTo>
                <a:lnTo>
                  <a:pt x="220" y="389"/>
                </a:lnTo>
                <a:lnTo>
                  <a:pt x="225" y="389"/>
                </a:lnTo>
                <a:lnTo>
                  <a:pt x="236" y="389"/>
                </a:lnTo>
                <a:lnTo>
                  <a:pt x="236" y="378"/>
                </a:lnTo>
                <a:lnTo>
                  <a:pt x="236" y="372"/>
                </a:lnTo>
                <a:lnTo>
                  <a:pt x="236" y="366"/>
                </a:lnTo>
                <a:lnTo>
                  <a:pt x="236" y="361"/>
                </a:lnTo>
                <a:lnTo>
                  <a:pt x="236" y="355"/>
                </a:lnTo>
                <a:lnTo>
                  <a:pt x="236" y="349"/>
                </a:lnTo>
                <a:lnTo>
                  <a:pt x="236" y="338"/>
                </a:lnTo>
                <a:lnTo>
                  <a:pt x="236" y="332"/>
                </a:lnTo>
                <a:lnTo>
                  <a:pt x="236" y="326"/>
                </a:lnTo>
                <a:lnTo>
                  <a:pt x="236" y="321"/>
                </a:lnTo>
                <a:lnTo>
                  <a:pt x="236" y="314"/>
                </a:lnTo>
                <a:lnTo>
                  <a:pt x="236" y="309"/>
                </a:lnTo>
                <a:lnTo>
                  <a:pt x="236" y="303"/>
                </a:lnTo>
                <a:lnTo>
                  <a:pt x="236" y="298"/>
                </a:lnTo>
                <a:lnTo>
                  <a:pt x="236" y="292"/>
                </a:lnTo>
                <a:lnTo>
                  <a:pt x="236" y="286"/>
                </a:lnTo>
                <a:lnTo>
                  <a:pt x="236" y="281"/>
                </a:lnTo>
                <a:lnTo>
                  <a:pt x="236" y="274"/>
                </a:lnTo>
                <a:lnTo>
                  <a:pt x="236" y="269"/>
                </a:lnTo>
                <a:lnTo>
                  <a:pt x="236" y="263"/>
                </a:lnTo>
                <a:lnTo>
                  <a:pt x="236" y="257"/>
                </a:lnTo>
                <a:lnTo>
                  <a:pt x="236" y="252"/>
                </a:lnTo>
                <a:lnTo>
                  <a:pt x="236" y="246"/>
                </a:lnTo>
                <a:lnTo>
                  <a:pt x="236" y="241"/>
                </a:lnTo>
                <a:lnTo>
                  <a:pt x="236" y="234"/>
                </a:lnTo>
                <a:lnTo>
                  <a:pt x="236" y="229"/>
                </a:lnTo>
                <a:lnTo>
                  <a:pt x="236" y="223"/>
                </a:lnTo>
                <a:lnTo>
                  <a:pt x="236" y="217"/>
                </a:lnTo>
                <a:lnTo>
                  <a:pt x="236" y="206"/>
                </a:lnTo>
                <a:lnTo>
                  <a:pt x="236" y="200"/>
                </a:lnTo>
                <a:lnTo>
                  <a:pt x="236" y="194"/>
                </a:lnTo>
                <a:lnTo>
                  <a:pt x="236" y="189"/>
                </a:lnTo>
                <a:lnTo>
                  <a:pt x="236" y="183"/>
                </a:lnTo>
                <a:lnTo>
                  <a:pt x="236" y="177"/>
                </a:lnTo>
                <a:lnTo>
                  <a:pt x="236" y="172"/>
                </a:lnTo>
                <a:lnTo>
                  <a:pt x="236" y="160"/>
                </a:lnTo>
                <a:lnTo>
                  <a:pt x="236" y="149"/>
                </a:lnTo>
                <a:lnTo>
                  <a:pt x="236" y="142"/>
                </a:lnTo>
                <a:lnTo>
                  <a:pt x="236" y="132"/>
                </a:lnTo>
                <a:lnTo>
                  <a:pt x="236" y="126"/>
                </a:lnTo>
                <a:lnTo>
                  <a:pt x="236" y="120"/>
                </a:lnTo>
                <a:lnTo>
                  <a:pt x="236" y="114"/>
                </a:lnTo>
                <a:lnTo>
                  <a:pt x="236" y="109"/>
                </a:lnTo>
                <a:lnTo>
                  <a:pt x="236" y="102"/>
                </a:lnTo>
                <a:lnTo>
                  <a:pt x="243" y="102"/>
                </a:lnTo>
                <a:lnTo>
                  <a:pt x="249" y="102"/>
                </a:lnTo>
                <a:lnTo>
                  <a:pt x="255" y="102"/>
                </a:lnTo>
                <a:lnTo>
                  <a:pt x="261" y="102"/>
                </a:lnTo>
                <a:lnTo>
                  <a:pt x="267" y="102"/>
                </a:lnTo>
                <a:lnTo>
                  <a:pt x="272" y="102"/>
                </a:lnTo>
                <a:lnTo>
                  <a:pt x="278" y="102"/>
                </a:lnTo>
                <a:lnTo>
                  <a:pt x="285" y="102"/>
                </a:lnTo>
                <a:lnTo>
                  <a:pt x="290" y="102"/>
                </a:lnTo>
                <a:lnTo>
                  <a:pt x="296" y="102"/>
                </a:lnTo>
                <a:lnTo>
                  <a:pt x="303" y="102"/>
                </a:lnTo>
                <a:lnTo>
                  <a:pt x="308" y="102"/>
                </a:lnTo>
                <a:lnTo>
                  <a:pt x="314" y="102"/>
                </a:lnTo>
                <a:lnTo>
                  <a:pt x="320" y="109"/>
                </a:lnTo>
                <a:lnTo>
                  <a:pt x="326" y="109"/>
                </a:lnTo>
                <a:lnTo>
                  <a:pt x="332" y="109"/>
                </a:lnTo>
                <a:lnTo>
                  <a:pt x="338" y="109"/>
                </a:lnTo>
                <a:lnTo>
                  <a:pt x="344" y="109"/>
                </a:lnTo>
                <a:lnTo>
                  <a:pt x="350" y="109"/>
                </a:lnTo>
                <a:lnTo>
                  <a:pt x="356" y="109"/>
                </a:lnTo>
                <a:lnTo>
                  <a:pt x="362" y="109"/>
                </a:lnTo>
                <a:lnTo>
                  <a:pt x="368" y="102"/>
                </a:lnTo>
                <a:lnTo>
                  <a:pt x="373" y="102"/>
                </a:lnTo>
                <a:lnTo>
                  <a:pt x="379" y="102"/>
                </a:lnTo>
                <a:lnTo>
                  <a:pt x="386" y="102"/>
                </a:lnTo>
                <a:lnTo>
                  <a:pt x="391" y="102"/>
                </a:lnTo>
                <a:lnTo>
                  <a:pt x="397" y="102"/>
                </a:lnTo>
                <a:lnTo>
                  <a:pt x="404" y="102"/>
                </a:lnTo>
                <a:lnTo>
                  <a:pt x="409" y="102"/>
                </a:lnTo>
                <a:lnTo>
                  <a:pt x="415" y="102"/>
                </a:lnTo>
                <a:lnTo>
                  <a:pt x="421" y="102"/>
                </a:lnTo>
                <a:lnTo>
                  <a:pt x="427" y="102"/>
                </a:lnTo>
                <a:lnTo>
                  <a:pt x="433" y="102"/>
                </a:lnTo>
                <a:lnTo>
                  <a:pt x="451" y="102"/>
                </a:lnTo>
                <a:lnTo>
                  <a:pt x="457" y="102"/>
                </a:lnTo>
                <a:lnTo>
                  <a:pt x="457" y="97"/>
                </a:lnTo>
                <a:lnTo>
                  <a:pt x="457" y="85"/>
                </a:lnTo>
                <a:lnTo>
                  <a:pt x="457" y="80"/>
                </a:lnTo>
                <a:lnTo>
                  <a:pt x="457" y="74"/>
                </a:lnTo>
                <a:lnTo>
                  <a:pt x="457" y="62"/>
                </a:lnTo>
                <a:lnTo>
                  <a:pt x="457" y="57"/>
                </a:lnTo>
                <a:lnTo>
                  <a:pt x="457" y="52"/>
                </a:lnTo>
                <a:lnTo>
                  <a:pt x="457" y="45"/>
                </a:lnTo>
                <a:lnTo>
                  <a:pt x="469" y="45"/>
                </a:lnTo>
                <a:lnTo>
                  <a:pt x="475" y="45"/>
                </a:lnTo>
                <a:lnTo>
                  <a:pt x="480" y="45"/>
                </a:lnTo>
                <a:lnTo>
                  <a:pt x="487" y="45"/>
                </a:lnTo>
              </a:path>
            </a:pathLst>
          </a:custGeom>
          <a:noFill/>
          <a:ln w="6350"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84" name="Freeform 61">
            <a:extLst>
              <a:ext uri="{FF2B5EF4-FFF2-40B4-BE49-F238E27FC236}">
                <a16:creationId xmlns:a16="http://schemas.microsoft.com/office/drawing/2014/main" id="{A47E0D68-7CAC-42DA-A988-95FCF767C489}"/>
              </a:ext>
            </a:extLst>
          </p:cNvPr>
          <p:cNvSpPr>
            <a:spLocks/>
          </p:cNvSpPr>
          <p:nvPr/>
        </p:nvSpPr>
        <p:spPr bwMode="auto">
          <a:xfrm>
            <a:off x="6699250" y="1319213"/>
            <a:ext cx="795337" cy="846138"/>
          </a:xfrm>
          <a:custGeom>
            <a:avLst/>
            <a:gdLst>
              <a:gd name="T0" fmla="*/ 447 w 501"/>
              <a:gd name="T1" fmla="*/ 7 h 533"/>
              <a:gd name="T2" fmla="*/ 453 w 501"/>
              <a:gd name="T3" fmla="*/ 47 h 533"/>
              <a:gd name="T4" fmla="*/ 459 w 501"/>
              <a:gd name="T5" fmla="*/ 81 h 533"/>
              <a:gd name="T6" fmla="*/ 465 w 501"/>
              <a:gd name="T7" fmla="*/ 121 h 533"/>
              <a:gd name="T8" fmla="*/ 471 w 501"/>
              <a:gd name="T9" fmla="*/ 172 h 533"/>
              <a:gd name="T10" fmla="*/ 483 w 501"/>
              <a:gd name="T11" fmla="*/ 212 h 533"/>
              <a:gd name="T12" fmla="*/ 489 w 501"/>
              <a:gd name="T13" fmla="*/ 259 h 533"/>
              <a:gd name="T14" fmla="*/ 494 w 501"/>
              <a:gd name="T15" fmla="*/ 304 h 533"/>
              <a:gd name="T16" fmla="*/ 489 w 501"/>
              <a:gd name="T17" fmla="*/ 316 h 533"/>
              <a:gd name="T18" fmla="*/ 471 w 501"/>
              <a:gd name="T19" fmla="*/ 339 h 533"/>
              <a:gd name="T20" fmla="*/ 459 w 501"/>
              <a:gd name="T21" fmla="*/ 356 h 533"/>
              <a:gd name="T22" fmla="*/ 447 w 501"/>
              <a:gd name="T23" fmla="*/ 391 h 533"/>
              <a:gd name="T24" fmla="*/ 435 w 501"/>
              <a:gd name="T25" fmla="*/ 401 h 533"/>
              <a:gd name="T26" fmla="*/ 417 w 501"/>
              <a:gd name="T27" fmla="*/ 425 h 533"/>
              <a:gd name="T28" fmla="*/ 393 w 501"/>
              <a:gd name="T29" fmla="*/ 441 h 533"/>
              <a:gd name="T30" fmla="*/ 369 w 501"/>
              <a:gd name="T31" fmla="*/ 465 h 533"/>
              <a:gd name="T32" fmla="*/ 351 w 501"/>
              <a:gd name="T33" fmla="*/ 488 h 533"/>
              <a:gd name="T34" fmla="*/ 328 w 501"/>
              <a:gd name="T35" fmla="*/ 499 h 533"/>
              <a:gd name="T36" fmla="*/ 304 w 501"/>
              <a:gd name="T37" fmla="*/ 505 h 533"/>
              <a:gd name="T38" fmla="*/ 286 w 501"/>
              <a:gd name="T39" fmla="*/ 533 h 533"/>
              <a:gd name="T40" fmla="*/ 239 w 501"/>
              <a:gd name="T41" fmla="*/ 533 h 533"/>
              <a:gd name="T42" fmla="*/ 197 w 501"/>
              <a:gd name="T43" fmla="*/ 533 h 533"/>
              <a:gd name="T44" fmla="*/ 156 w 501"/>
              <a:gd name="T45" fmla="*/ 533 h 533"/>
              <a:gd name="T46" fmla="*/ 150 w 501"/>
              <a:gd name="T47" fmla="*/ 499 h 533"/>
              <a:gd name="T48" fmla="*/ 150 w 501"/>
              <a:gd name="T49" fmla="*/ 459 h 533"/>
              <a:gd name="T50" fmla="*/ 150 w 501"/>
              <a:gd name="T51" fmla="*/ 419 h 533"/>
              <a:gd name="T52" fmla="*/ 150 w 501"/>
              <a:gd name="T53" fmla="*/ 391 h 533"/>
              <a:gd name="T54" fmla="*/ 161 w 501"/>
              <a:gd name="T55" fmla="*/ 361 h 533"/>
              <a:gd name="T56" fmla="*/ 167 w 501"/>
              <a:gd name="T57" fmla="*/ 351 h 533"/>
              <a:gd name="T58" fmla="*/ 156 w 501"/>
              <a:gd name="T59" fmla="*/ 327 h 533"/>
              <a:gd name="T60" fmla="*/ 150 w 501"/>
              <a:gd name="T61" fmla="*/ 316 h 533"/>
              <a:gd name="T62" fmla="*/ 138 w 501"/>
              <a:gd name="T63" fmla="*/ 311 h 533"/>
              <a:gd name="T64" fmla="*/ 125 w 501"/>
              <a:gd name="T65" fmla="*/ 304 h 533"/>
              <a:gd name="T66" fmla="*/ 125 w 501"/>
              <a:gd name="T67" fmla="*/ 264 h 533"/>
              <a:gd name="T68" fmla="*/ 72 w 501"/>
              <a:gd name="T69" fmla="*/ 264 h 533"/>
              <a:gd name="T70" fmla="*/ 31 w 501"/>
              <a:gd name="T71" fmla="*/ 264 h 533"/>
              <a:gd name="T72" fmla="*/ 7 w 501"/>
              <a:gd name="T73" fmla="*/ 247 h 533"/>
              <a:gd name="T74" fmla="*/ 0 w 501"/>
              <a:gd name="T75" fmla="*/ 212 h 533"/>
              <a:gd name="T76" fmla="*/ 0 w 501"/>
              <a:gd name="T77" fmla="*/ 172 h 533"/>
              <a:gd name="T78" fmla="*/ 13 w 501"/>
              <a:gd name="T79" fmla="*/ 144 h 533"/>
              <a:gd name="T80" fmla="*/ 13 w 501"/>
              <a:gd name="T81" fmla="*/ 115 h 533"/>
              <a:gd name="T82" fmla="*/ 7 w 501"/>
              <a:gd name="T83" fmla="*/ 92 h 533"/>
              <a:gd name="T84" fmla="*/ 18 w 501"/>
              <a:gd name="T85" fmla="*/ 64 h 533"/>
              <a:gd name="T86" fmla="*/ 25 w 501"/>
              <a:gd name="T87" fmla="*/ 40 h 533"/>
              <a:gd name="T88" fmla="*/ 42 w 501"/>
              <a:gd name="T89" fmla="*/ 29 h 533"/>
              <a:gd name="T90" fmla="*/ 54 w 501"/>
              <a:gd name="T91" fmla="*/ 47 h 533"/>
              <a:gd name="T92" fmla="*/ 49 w 501"/>
              <a:gd name="T93" fmla="*/ 24 h 533"/>
              <a:gd name="T94" fmla="*/ 31 w 501"/>
              <a:gd name="T95" fmla="*/ 12 h 533"/>
              <a:gd name="T96" fmla="*/ 67 w 501"/>
              <a:gd name="T97" fmla="*/ 0 h 533"/>
              <a:gd name="T98" fmla="*/ 108 w 501"/>
              <a:gd name="T99" fmla="*/ 0 h 533"/>
              <a:gd name="T100" fmla="*/ 156 w 501"/>
              <a:gd name="T101" fmla="*/ 0 h 533"/>
              <a:gd name="T102" fmla="*/ 203 w 501"/>
              <a:gd name="T103" fmla="*/ 0 h 533"/>
              <a:gd name="T104" fmla="*/ 245 w 501"/>
              <a:gd name="T105" fmla="*/ 0 h 533"/>
              <a:gd name="T106" fmla="*/ 292 w 501"/>
              <a:gd name="T107" fmla="*/ 0 h 533"/>
              <a:gd name="T108" fmla="*/ 333 w 501"/>
              <a:gd name="T109" fmla="*/ 0 h 533"/>
              <a:gd name="T110" fmla="*/ 375 w 501"/>
              <a:gd name="T111"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1" h="533">
                <a:moveTo>
                  <a:pt x="417" y="0"/>
                </a:moveTo>
                <a:lnTo>
                  <a:pt x="423" y="0"/>
                </a:lnTo>
                <a:lnTo>
                  <a:pt x="429" y="0"/>
                </a:lnTo>
                <a:lnTo>
                  <a:pt x="435" y="0"/>
                </a:lnTo>
                <a:lnTo>
                  <a:pt x="441" y="0"/>
                </a:lnTo>
                <a:lnTo>
                  <a:pt x="447" y="0"/>
                </a:lnTo>
                <a:lnTo>
                  <a:pt x="447" y="7"/>
                </a:lnTo>
                <a:lnTo>
                  <a:pt x="447" y="12"/>
                </a:lnTo>
                <a:lnTo>
                  <a:pt x="447" y="18"/>
                </a:lnTo>
                <a:lnTo>
                  <a:pt x="447" y="24"/>
                </a:lnTo>
                <a:lnTo>
                  <a:pt x="447" y="29"/>
                </a:lnTo>
                <a:lnTo>
                  <a:pt x="453" y="35"/>
                </a:lnTo>
                <a:lnTo>
                  <a:pt x="453" y="40"/>
                </a:lnTo>
                <a:lnTo>
                  <a:pt x="453" y="47"/>
                </a:lnTo>
                <a:lnTo>
                  <a:pt x="453" y="52"/>
                </a:lnTo>
                <a:lnTo>
                  <a:pt x="453" y="58"/>
                </a:lnTo>
                <a:lnTo>
                  <a:pt x="453" y="64"/>
                </a:lnTo>
                <a:lnTo>
                  <a:pt x="453" y="69"/>
                </a:lnTo>
                <a:lnTo>
                  <a:pt x="453" y="75"/>
                </a:lnTo>
                <a:lnTo>
                  <a:pt x="459" y="75"/>
                </a:lnTo>
                <a:lnTo>
                  <a:pt x="459" y="81"/>
                </a:lnTo>
                <a:lnTo>
                  <a:pt x="459" y="87"/>
                </a:lnTo>
                <a:lnTo>
                  <a:pt x="459" y="92"/>
                </a:lnTo>
                <a:lnTo>
                  <a:pt x="459" y="98"/>
                </a:lnTo>
                <a:lnTo>
                  <a:pt x="459" y="104"/>
                </a:lnTo>
                <a:lnTo>
                  <a:pt x="465" y="109"/>
                </a:lnTo>
                <a:lnTo>
                  <a:pt x="465" y="115"/>
                </a:lnTo>
                <a:lnTo>
                  <a:pt x="465" y="121"/>
                </a:lnTo>
                <a:lnTo>
                  <a:pt x="465" y="139"/>
                </a:lnTo>
                <a:lnTo>
                  <a:pt x="471" y="144"/>
                </a:lnTo>
                <a:lnTo>
                  <a:pt x="471" y="149"/>
                </a:lnTo>
                <a:lnTo>
                  <a:pt x="471" y="155"/>
                </a:lnTo>
                <a:lnTo>
                  <a:pt x="471" y="161"/>
                </a:lnTo>
                <a:lnTo>
                  <a:pt x="471" y="167"/>
                </a:lnTo>
                <a:lnTo>
                  <a:pt x="471" y="172"/>
                </a:lnTo>
                <a:lnTo>
                  <a:pt x="476" y="184"/>
                </a:lnTo>
                <a:lnTo>
                  <a:pt x="476" y="190"/>
                </a:lnTo>
                <a:lnTo>
                  <a:pt x="476" y="196"/>
                </a:lnTo>
                <a:lnTo>
                  <a:pt x="476" y="201"/>
                </a:lnTo>
                <a:lnTo>
                  <a:pt x="476" y="207"/>
                </a:lnTo>
                <a:lnTo>
                  <a:pt x="483" y="207"/>
                </a:lnTo>
                <a:lnTo>
                  <a:pt x="483" y="212"/>
                </a:lnTo>
                <a:lnTo>
                  <a:pt x="483" y="219"/>
                </a:lnTo>
                <a:lnTo>
                  <a:pt x="483" y="224"/>
                </a:lnTo>
                <a:lnTo>
                  <a:pt x="483" y="229"/>
                </a:lnTo>
                <a:lnTo>
                  <a:pt x="483" y="241"/>
                </a:lnTo>
                <a:lnTo>
                  <a:pt x="489" y="247"/>
                </a:lnTo>
                <a:lnTo>
                  <a:pt x="489" y="253"/>
                </a:lnTo>
                <a:lnTo>
                  <a:pt x="489" y="259"/>
                </a:lnTo>
                <a:lnTo>
                  <a:pt x="489" y="270"/>
                </a:lnTo>
                <a:lnTo>
                  <a:pt x="494" y="276"/>
                </a:lnTo>
                <a:lnTo>
                  <a:pt x="494" y="281"/>
                </a:lnTo>
                <a:lnTo>
                  <a:pt x="494" y="287"/>
                </a:lnTo>
                <a:lnTo>
                  <a:pt x="494" y="293"/>
                </a:lnTo>
                <a:lnTo>
                  <a:pt x="494" y="299"/>
                </a:lnTo>
                <a:lnTo>
                  <a:pt x="494" y="304"/>
                </a:lnTo>
                <a:lnTo>
                  <a:pt x="501" y="304"/>
                </a:lnTo>
                <a:lnTo>
                  <a:pt x="501" y="311"/>
                </a:lnTo>
                <a:lnTo>
                  <a:pt x="501" y="316"/>
                </a:lnTo>
                <a:lnTo>
                  <a:pt x="494" y="316"/>
                </a:lnTo>
                <a:lnTo>
                  <a:pt x="494" y="311"/>
                </a:lnTo>
                <a:lnTo>
                  <a:pt x="494" y="316"/>
                </a:lnTo>
                <a:lnTo>
                  <a:pt x="489" y="316"/>
                </a:lnTo>
                <a:lnTo>
                  <a:pt x="489" y="321"/>
                </a:lnTo>
                <a:lnTo>
                  <a:pt x="483" y="321"/>
                </a:lnTo>
                <a:lnTo>
                  <a:pt x="483" y="327"/>
                </a:lnTo>
                <a:lnTo>
                  <a:pt x="476" y="327"/>
                </a:lnTo>
                <a:lnTo>
                  <a:pt x="471" y="327"/>
                </a:lnTo>
                <a:lnTo>
                  <a:pt x="471" y="333"/>
                </a:lnTo>
                <a:lnTo>
                  <a:pt x="471" y="339"/>
                </a:lnTo>
                <a:lnTo>
                  <a:pt x="465" y="339"/>
                </a:lnTo>
                <a:lnTo>
                  <a:pt x="459" y="339"/>
                </a:lnTo>
                <a:lnTo>
                  <a:pt x="465" y="339"/>
                </a:lnTo>
                <a:lnTo>
                  <a:pt x="465" y="344"/>
                </a:lnTo>
                <a:lnTo>
                  <a:pt x="465" y="351"/>
                </a:lnTo>
                <a:lnTo>
                  <a:pt x="459" y="351"/>
                </a:lnTo>
                <a:lnTo>
                  <a:pt x="459" y="356"/>
                </a:lnTo>
                <a:lnTo>
                  <a:pt x="459" y="361"/>
                </a:lnTo>
                <a:lnTo>
                  <a:pt x="459" y="368"/>
                </a:lnTo>
                <a:lnTo>
                  <a:pt x="459" y="373"/>
                </a:lnTo>
                <a:lnTo>
                  <a:pt x="453" y="379"/>
                </a:lnTo>
                <a:lnTo>
                  <a:pt x="453" y="384"/>
                </a:lnTo>
                <a:lnTo>
                  <a:pt x="447" y="384"/>
                </a:lnTo>
                <a:lnTo>
                  <a:pt x="447" y="391"/>
                </a:lnTo>
                <a:lnTo>
                  <a:pt x="441" y="391"/>
                </a:lnTo>
                <a:lnTo>
                  <a:pt x="441" y="396"/>
                </a:lnTo>
                <a:lnTo>
                  <a:pt x="441" y="401"/>
                </a:lnTo>
                <a:lnTo>
                  <a:pt x="435" y="401"/>
                </a:lnTo>
                <a:lnTo>
                  <a:pt x="435" y="396"/>
                </a:lnTo>
                <a:lnTo>
                  <a:pt x="429" y="401"/>
                </a:lnTo>
                <a:lnTo>
                  <a:pt x="435" y="401"/>
                </a:lnTo>
                <a:lnTo>
                  <a:pt x="435" y="408"/>
                </a:lnTo>
                <a:lnTo>
                  <a:pt x="429" y="408"/>
                </a:lnTo>
                <a:lnTo>
                  <a:pt x="429" y="413"/>
                </a:lnTo>
                <a:lnTo>
                  <a:pt x="429" y="419"/>
                </a:lnTo>
                <a:lnTo>
                  <a:pt x="423" y="419"/>
                </a:lnTo>
                <a:lnTo>
                  <a:pt x="417" y="419"/>
                </a:lnTo>
                <a:lnTo>
                  <a:pt x="417" y="425"/>
                </a:lnTo>
                <a:lnTo>
                  <a:pt x="411" y="425"/>
                </a:lnTo>
                <a:lnTo>
                  <a:pt x="405" y="425"/>
                </a:lnTo>
                <a:lnTo>
                  <a:pt x="405" y="431"/>
                </a:lnTo>
                <a:lnTo>
                  <a:pt x="405" y="436"/>
                </a:lnTo>
                <a:lnTo>
                  <a:pt x="400" y="436"/>
                </a:lnTo>
                <a:lnTo>
                  <a:pt x="400" y="441"/>
                </a:lnTo>
                <a:lnTo>
                  <a:pt x="393" y="441"/>
                </a:lnTo>
                <a:lnTo>
                  <a:pt x="393" y="448"/>
                </a:lnTo>
                <a:lnTo>
                  <a:pt x="387" y="448"/>
                </a:lnTo>
                <a:lnTo>
                  <a:pt x="387" y="453"/>
                </a:lnTo>
                <a:lnTo>
                  <a:pt x="382" y="459"/>
                </a:lnTo>
                <a:lnTo>
                  <a:pt x="375" y="459"/>
                </a:lnTo>
                <a:lnTo>
                  <a:pt x="375" y="465"/>
                </a:lnTo>
                <a:lnTo>
                  <a:pt x="369" y="465"/>
                </a:lnTo>
                <a:lnTo>
                  <a:pt x="369" y="471"/>
                </a:lnTo>
                <a:lnTo>
                  <a:pt x="364" y="471"/>
                </a:lnTo>
                <a:lnTo>
                  <a:pt x="364" y="476"/>
                </a:lnTo>
                <a:lnTo>
                  <a:pt x="358" y="476"/>
                </a:lnTo>
                <a:lnTo>
                  <a:pt x="358" y="483"/>
                </a:lnTo>
                <a:lnTo>
                  <a:pt x="351" y="483"/>
                </a:lnTo>
                <a:lnTo>
                  <a:pt x="351" y="488"/>
                </a:lnTo>
                <a:lnTo>
                  <a:pt x="346" y="488"/>
                </a:lnTo>
                <a:lnTo>
                  <a:pt x="346" y="493"/>
                </a:lnTo>
                <a:lnTo>
                  <a:pt x="340" y="493"/>
                </a:lnTo>
                <a:lnTo>
                  <a:pt x="333" y="493"/>
                </a:lnTo>
                <a:lnTo>
                  <a:pt x="328" y="493"/>
                </a:lnTo>
                <a:lnTo>
                  <a:pt x="322" y="493"/>
                </a:lnTo>
                <a:lnTo>
                  <a:pt x="328" y="499"/>
                </a:lnTo>
                <a:lnTo>
                  <a:pt x="328" y="505"/>
                </a:lnTo>
                <a:lnTo>
                  <a:pt x="322" y="505"/>
                </a:lnTo>
                <a:lnTo>
                  <a:pt x="317" y="505"/>
                </a:lnTo>
                <a:lnTo>
                  <a:pt x="310" y="505"/>
                </a:lnTo>
                <a:lnTo>
                  <a:pt x="304" y="505"/>
                </a:lnTo>
                <a:lnTo>
                  <a:pt x="304" y="499"/>
                </a:lnTo>
                <a:lnTo>
                  <a:pt x="304" y="505"/>
                </a:lnTo>
                <a:lnTo>
                  <a:pt x="304" y="511"/>
                </a:lnTo>
                <a:lnTo>
                  <a:pt x="304" y="516"/>
                </a:lnTo>
                <a:lnTo>
                  <a:pt x="304" y="523"/>
                </a:lnTo>
                <a:lnTo>
                  <a:pt x="304" y="533"/>
                </a:lnTo>
                <a:lnTo>
                  <a:pt x="299" y="533"/>
                </a:lnTo>
                <a:lnTo>
                  <a:pt x="292" y="533"/>
                </a:lnTo>
                <a:lnTo>
                  <a:pt x="286" y="533"/>
                </a:lnTo>
                <a:lnTo>
                  <a:pt x="281" y="533"/>
                </a:lnTo>
                <a:lnTo>
                  <a:pt x="275" y="533"/>
                </a:lnTo>
                <a:lnTo>
                  <a:pt x="268" y="533"/>
                </a:lnTo>
                <a:lnTo>
                  <a:pt x="263" y="533"/>
                </a:lnTo>
                <a:lnTo>
                  <a:pt x="257" y="533"/>
                </a:lnTo>
                <a:lnTo>
                  <a:pt x="245" y="533"/>
                </a:lnTo>
                <a:lnTo>
                  <a:pt x="239" y="533"/>
                </a:lnTo>
                <a:lnTo>
                  <a:pt x="233" y="533"/>
                </a:lnTo>
                <a:lnTo>
                  <a:pt x="227" y="533"/>
                </a:lnTo>
                <a:lnTo>
                  <a:pt x="221" y="533"/>
                </a:lnTo>
                <a:lnTo>
                  <a:pt x="215" y="533"/>
                </a:lnTo>
                <a:lnTo>
                  <a:pt x="209" y="533"/>
                </a:lnTo>
                <a:lnTo>
                  <a:pt x="203" y="533"/>
                </a:lnTo>
                <a:lnTo>
                  <a:pt x="197" y="533"/>
                </a:lnTo>
                <a:lnTo>
                  <a:pt x="192" y="533"/>
                </a:lnTo>
                <a:lnTo>
                  <a:pt x="185" y="533"/>
                </a:lnTo>
                <a:lnTo>
                  <a:pt x="179" y="533"/>
                </a:lnTo>
                <a:lnTo>
                  <a:pt x="174" y="533"/>
                </a:lnTo>
                <a:lnTo>
                  <a:pt x="167" y="533"/>
                </a:lnTo>
                <a:lnTo>
                  <a:pt x="161" y="533"/>
                </a:lnTo>
                <a:lnTo>
                  <a:pt x="156" y="533"/>
                </a:lnTo>
                <a:lnTo>
                  <a:pt x="150" y="533"/>
                </a:lnTo>
                <a:lnTo>
                  <a:pt x="150" y="528"/>
                </a:lnTo>
                <a:lnTo>
                  <a:pt x="150" y="523"/>
                </a:lnTo>
                <a:lnTo>
                  <a:pt x="150" y="516"/>
                </a:lnTo>
                <a:lnTo>
                  <a:pt x="150" y="511"/>
                </a:lnTo>
                <a:lnTo>
                  <a:pt x="150" y="505"/>
                </a:lnTo>
                <a:lnTo>
                  <a:pt x="150" y="499"/>
                </a:lnTo>
                <a:lnTo>
                  <a:pt x="150" y="493"/>
                </a:lnTo>
                <a:lnTo>
                  <a:pt x="150" y="488"/>
                </a:lnTo>
                <a:lnTo>
                  <a:pt x="150" y="483"/>
                </a:lnTo>
                <a:lnTo>
                  <a:pt x="150" y="476"/>
                </a:lnTo>
                <a:lnTo>
                  <a:pt x="150" y="471"/>
                </a:lnTo>
                <a:lnTo>
                  <a:pt x="150" y="465"/>
                </a:lnTo>
                <a:lnTo>
                  <a:pt x="150" y="459"/>
                </a:lnTo>
                <a:lnTo>
                  <a:pt x="150" y="453"/>
                </a:lnTo>
                <a:lnTo>
                  <a:pt x="150" y="448"/>
                </a:lnTo>
                <a:lnTo>
                  <a:pt x="150" y="441"/>
                </a:lnTo>
                <a:lnTo>
                  <a:pt x="150" y="436"/>
                </a:lnTo>
                <a:lnTo>
                  <a:pt x="150" y="431"/>
                </a:lnTo>
                <a:lnTo>
                  <a:pt x="150" y="425"/>
                </a:lnTo>
                <a:lnTo>
                  <a:pt x="150" y="419"/>
                </a:lnTo>
                <a:lnTo>
                  <a:pt x="150" y="413"/>
                </a:lnTo>
                <a:lnTo>
                  <a:pt x="150" y="408"/>
                </a:lnTo>
                <a:lnTo>
                  <a:pt x="150" y="401"/>
                </a:lnTo>
                <a:lnTo>
                  <a:pt x="143" y="401"/>
                </a:lnTo>
                <a:lnTo>
                  <a:pt x="143" y="396"/>
                </a:lnTo>
                <a:lnTo>
                  <a:pt x="150" y="396"/>
                </a:lnTo>
                <a:lnTo>
                  <a:pt x="150" y="391"/>
                </a:lnTo>
                <a:lnTo>
                  <a:pt x="150" y="384"/>
                </a:lnTo>
                <a:lnTo>
                  <a:pt x="150" y="379"/>
                </a:lnTo>
                <a:lnTo>
                  <a:pt x="150" y="373"/>
                </a:lnTo>
                <a:lnTo>
                  <a:pt x="156" y="373"/>
                </a:lnTo>
                <a:lnTo>
                  <a:pt x="156" y="368"/>
                </a:lnTo>
                <a:lnTo>
                  <a:pt x="161" y="368"/>
                </a:lnTo>
                <a:lnTo>
                  <a:pt x="161" y="361"/>
                </a:lnTo>
                <a:lnTo>
                  <a:pt x="167" y="356"/>
                </a:lnTo>
                <a:lnTo>
                  <a:pt x="174" y="356"/>
                </a:lnTo>
                <a:lnTo>
                  <a:pt x="174" y="351"/>
                </a:lnTo>
                <a:lnTo>
                  <a:pt x="179" y="344"/>
                </a:lnTo>
                <a:lnTo>
                  <a:pt x="174" y="344"/>
                </a:lnTo>
                <a:lnTo>
                  <a:pt x="174" y="351"/>
                </a:lnTo>
                <a:lnTo>
                  <a:pt x="167" y="351"/>
                </a:lnTo>
                <a:lnTo>
                  <a:pt x="161" y="356"/>
                </a:lnTo>
                <a:lnTo>
                  <a:pt x="161" y="351"/>
                </a:lnTo>
                <a:lnTo>
                  <a:pt x="161" y="344"/>
                </a:lnTo>
                <a:lnTo>
                  <a:pt x="161" y="339"/>
                </a:lnTo>
                <a:lnTo>
                  <a:pt x="156" y="339"/>
                </a:lnTo>
                <a:lnTo>
                  <a:pt x="156" y="333"/>
                </a:lnTo>
                <a:lnTo>
                  <a:pt x="156" y="327"/>
                </a:lnTo>
                <a:lnTo>
                  <a:pt x="150" y="327"/>
                </a:lnTo>
                <a:lnTo>
                  <a:pt x="150" y="321"/>
                </a:lnTo>
                <a:lnTo>
                  <a:pt x="156" y="321"/>
                </a:lnTo>
                <a:lnTo>
                  <a:pt x="150" y="321"/>
                </a:lnTo>
                <a:lnTo>
                  <a:pt x="156" y="321"/>
                </a:lnTo>
                <a:lnTo>
                  <a:pt x="156" y="316"/>
                </a:lnTo>
                <a:lnTo>
                  <a:pt x="150" y="316"/>
                </a:lnTo>
                <a:lnTo>
                  <a:pt x="150" y="311"/>
                </a:lnTo>
                <a:lnTo>
                  <a:pt x="143" y="311"/>
                </a:lnTo>
                <a:lnTo>
                  <a:pt x="143" y="316"/>
                </a:lnTo>
                <a:lnTo>
                  <a:pt x="143" y="311"/>
                </a:lnTo>
                <a:lnTo>
                  <a:pt x="138" y="311"/>
                </a:lnTo>
                <a:lnTo>
                  <a:pt x="138" y="304"/>
                </a:lnTo>
                <a:lnTo>
                  <a:pt x="138" y="311"/>
                </a:lnTo>
                <a:lnTo>
                  <a:pt x="132" y="311"/>
                </a:lnTo>
                <a:lnTo>
                  <a:pt x="132" y="316"/>
                </a:lnTo>
                <a:lnTo>
                  <a:pt x="125" y="316"/>
                </a:lnTo>
                <a:lnTo>
                  <a:pt x="125" y="311"/>
                </a:lnTo>
                <a:lnTo>
                  <a:pt x="132" y="311"/>
                </a:lnTo>
                <a:lnTo>
                  <a:pt x="132" y="304"/>
                </a:lnTo>
                <a:lnTo>
                  <a:pt x="125" y="304"/>
                </a:lnTo>
                <a:lnTo>
                  <a:pt x="125" y="299"/>
                </a:lnTo>
                <a:lnTo>
                  <a:pt x="120" y="299"/>
                </a:lnTo>
                <a:lnTo>
                  <a:pt x="120" y="293"/>
                </a:lnTo>
                <a:lnTo>
                  <a:pt x="125" y="299"/>
                </a:lnTo>
                <a:lnTo>
                  <a:pt x="125" y="287"/>
                </a:lnTo>
                <a:lnTo>
                  <a:pt x="125" y="270"/>
                </a:lnTo>
                <a:lnTo>
                  <a:pt x="125" y="264"/>
                </a:lnTo>
                <a:lnTo>
                  <a:pt x="114" y="264"/>
                </a:lnTo>
                <a:lnTo>
                  <a:pt x="108" y="264"/>
                </a:lnTo>
                <a:lnTo>
                  <a:pt x="102" y="264"/>
                </a:lnTo>
                <a:lnTo>
                  <a:pt x="96" y="264"/>
                </a:lnTo>
                <a:lnTo>
                  <a:pt x="84" y="264"/>
                </a:lnTo>
                <a:lnTo>
                  <a:pt x="78" y="264"/>
                </a:lnTo>
                <a:lnTo>
                  <a:pt x="72" y="264"/>
                </a:lnTo>
                <a:lnTo>
                  <a:pt x="67" y="264"/>
                </a:lnTo>
                <a:lnTo>
                  <a:pt x="60" y="264"/>
                </a:lnTo>
                <a:lnTo>
                  <a:pt x="54" y="264"/>
                </a:lnTo>
                <a:lnTo>
                  <a:pt x="49" y="264"/>
                </a:lnTo>
                <a:lnTo>
                  <a:pt x="42" y="264"/>
                </a:lnTo>
                <a:lnTo>
                  <a:pt x="36" y="264"/>
                </a:lnTo>
                <a:lnTo>
                  <a:pt x="31" y="264"/>
                </a:lnTo>
                <a:lnTo>
                  <a:pt x="25" y="264"/>
                </a:lnTo>
                <a:lnTo>
                  <a:pt x="18" y="264"/>
                </a:lnTo>
                <a:lnTo>
                  <a:pt x="18" y="259"/>
                </a:lnTo>
                <a:lnTo>
                  <a:pt x="18" y="253"/>
                </a:lnTo>
                <a:lnTo>
                  <a:pt x="13" y="253"/>
                </a:lnTo>
                <a:lnTo>
                  <a:pt x="13" y="247"/>
                </a:lnTo>
                <a:lnTo>
                  <a:pt x="7" y="247"/>
                </a:lnTo>
                <a:lnTo>
                  <a:pt x="7" y="241"/>
                </a:lnTo>
                <a:lnTo>
                  <a:pt x="0" y="241"/>
                </a:lnTo>
                <a:lnTo>
                  <a:pt x="0" y="236"/>
                </a:lnTo>
                <a:lnTo>
                  <a:pt x="0" y="229"/>
                </a:lnTo>
                <a:lnTo>
                  <a:pt x="0" y="224"/>
                </a:lnTo>
                <a:lnTo>
                  <a:pt x="0" y="219"/>
                </a:lnTo>
                <a:lnTo>
                  <a:pt x="0" y="212"/>
                </a:lnTo>
                <a:lnTo>
                  <a:pt x="0" y="207"/>
                </a:lnTo>
                <a:lnTo>
                  <a:pt x="0" y="201"/>
                </a:lnTo>
                <a:lnTo>
                  <a:pt x="0" y="196"/>
                </a:lnTo>
                <a:lnTo>
                  <a:pt x="0" y="190"/>
                </a:lnTo>
                <a:lnTo>
                  <a:pt x="0" y="184"/>
                </a:lnTo>
                <a:lnTo>
                  <a:pt x="0" y="179"/>
                </a:lnTo>
                <a:lnTo>
                  <a:pt x="0" y="172"/>
                </a:lnTo>
                <a:lnTo>
                  <a:pt x="0" y="167"/>
                </a:lnTo>
                <a:lnTo>
                  <a:pt x="7" y="167"/>
                </a:lnTo>
                <a:lnTo>
                  <a:pt x="13" y="167"/>
                </a:lnTo>
                <a:lnTo>
                  <a:pt x="13" y="161"/>
                </a:lnTo>
                <a:lnTo>
                  <a:pt x="13" y="155"/>
                </a:lnTo>
                <a:lnTo>
                  <a:pt x="13" y="149"/>
                </a:lnTo>
                <a:lnTo>
                  <a:pt x="13" y="144"/>
                </a:lnTo>
                <a:lnTo>
                  <a:pt x="13" y="139"/>
                </a:lnTo>
                <a:lnTo>
                  <a:pt x="13" y="132"/>
                </a:lnTo>
                <a:lnTo>
                  <a:pt x="13" y="127"/>
                </a:lnTo>
                <a:lnTo>
                  <a:pt x="7" y="127"/>
                </a:lnTo>
                <a:lnTo>
                  <a:pt x="7" y="121"/>
                </a:lnTo>
                <a:lnTo>
                  <a:pt x="13" y="121"/>
                </a:lnTo>
                <a:lnTo>
                  <a:pt x="13" y="115"/>
                </a:lnTo>
                <a:lnTo>
                  <a:pt x="13" y="109"/>
                </a:lnTo>
                <a:lnTo>
                  <a:pt x="18" y="109"/>
                </a:lnTo>
                <a:lnTo>
                  <a:pt x="18" y="104"/>
                </a:lnTo>
                <a:lnTo>
                  <a:pt x="13" y="104"/>
                </a:lnTo>
                <a:lnTo>
                  <a:pt x="13" y="98"/>
                </a:lnTo>
                <a:lnTo>
                  <a:pt x="13" y="92"/>
                </a:lnTo>
                <a:lnTo>
                  <a:pt x="7" y="92"/>
                </a:lnTo>
                <a:lnTo>
                  <a:pt x="7" y="87"/>
                </a:lnTo>
                <a:lnTo>
                  <a:pt x="7" y="81"/>
                </a:lnTo>
                <a:lnTo>
                  <a:pt x="7" y="75"/>
                </a:lnTo>
                <a:lnTo>
                  <a:pt x="13" y="75"/>
                </a:lnTo>
                <a:lnTo>
                  <a:pt x="13" y="69"/>
                </a:lnTo>
                <a:lnTo>
                  <a:pt x="13" y="64"/>
                </a:lnTo>
                <a:lnTo>
                  <a:pt x="18" y="64"/>
                </a:lnTo>
                <a:lnTo>
                  <a:pt x="18" y="58"/>
                </a:lnTo>
                <a:lnTo>
                  <a:pt x="25" y="58"/>
                </a:lnTo>
                <a:lnTo>
                  <a:pt x="25" y="52"/>
                </a:lnTo>
                <a:lnTo>
                  <a:pt x="31" y="52"/>
                </a:lnTo>
                <a:lnTo>
                  <a:pt x="31" y="47"/>
                </a:lnTo>
                <a:lnTo>
                  <a:pt x="25" y="47"/>
                </a:lnTo>
                <a:lnTo>
                  <a:pt x="25" y="40"/>
                </a:lnTo>
                <a:lnTo>
                  <a:pt x="18" y="40"/>
                </a:lnTo>
                <a:lnTo>
                  <a:pt x="18" y="35"/>
                </a:lnTo>
                <a:lnTo>
                  <a:pt x="25" y="35"/>
                </a:lnTo>
                <a:lnTo>
                  <a:pt x="31" y="35"/>
                </a:lnTo>
                <a:lnTo>
                  <a:pt x="36" y="35"/>
                </a:lnTo>
                <a:lnTo>
                  <a:pt x="36" y="29"/>
                </a:lnTo>
                <a:lnTo>
                  <a:pt x="42" y="29"/>
                </a:lnTo>
                <a:lnTo>
                  <a:pt x="42" y="35"/>
                </a:lnTo>
                <a:lnTo>
                  <a:pt x="49" y="35"/>
                </a:lnTo>
                <a:lnTo>
                  <a:pt x="49" y="40"/>
                </a:lnTo>
                <a:lnTo>
                  <a:pt x="54" y="40"/>
                </a:lnTo>
                <a:lnTo>
                  <a:pt x="49" y="40"/>
                </a:lnTo>
                <a:lnTo>
                  <a:pt x="54" y="40"/>
                </a:lnTo>
                <a:lnTo>
                  <a:pt x="54" y="47"/>
                </a:lnTo>
                <a:lnTo>
                  <a:pt x="60" y="47"/>
                </a:lnTo>
                <a:lnTo>
                  <a:pt x="60" y="40"/>
                </a:lnTo>
                <a:lnTo>
                  <a:pt x="60" y="35"/>
                </a:lnTo>
                <a:lnTo>
                  <a:pt x="60" y="29"/>
                </a:lnTo>
                <a:lnTo>
                  <a:pt x="54" y="29"/>
                </a:lnTo>
                <a:lnTo>
                  <a:pt x="54" y="24"/>
                </a:lnTo>
                <a:lnTo>
                  <a:pt x="49" y="24"/>
                </a:lnTo>
                <a:lnTo>
                  <a:pt x="42" y="24"/>
                </a:lnTo>
                <a:lnTo>
                  <a:pt x="42" y="18"/>
                </a:lnTo>
                <a:lnTo>
                  <a:pt x="42" y="12"/>
                </a:lnTo>
                <a:lnTo>
                  <a:pt x="36" y="12"/>
                </a:lnTo>
                <a:lnTo>
                  <a:pt x="31" y="12"/>
                </a:lnTo>
                <a:lnTo>
                  <a:pt x="31" y="7"/>
                </a:lnTo>
                <a:lnTo>
                  <a:pt x="31" y="12"/>
                </a:lnTo>
                <a:lnTo>
                  <a:pt x="31" y="7"/>
                </a:lnTo>
                <a:lnTo>
                  <a:pt x="31" y="0"/>
                </a:lnTo>
                <a:lnTo>
                  <a:pt x="36" y="0"/>
                </a:lnTo>
                <a:lnTo>
                  <a:pt x="42" y="0"/>
                </a:lnTo>
                <a:lnTo>
                  <a:pt x="54" y="0"/>
                </a:lnTo>
                <a:lnTo>
                  <a:pt x="60" y="0"/>
                </a:lnTo>
                <a:lnTo>
                  <a:pt x="67" y="0"/>
                </a:lnTo>
                <a:lnTo>
                  <a:pt x="72" y="0"/>
                </a:lnTo>
                <a:lnTo>
                  <a:pt x="78" y="0"/>
                </a:lnTo>
                <a:lnTo>
                  <a:pt x="84" y="0"/>
                </a:lnTo>
                <a:lnTo>
                  <a:pt x="90" y="0"/>
                </a:lnTo>
                <a:lnTo>
                  <a:pt x="96" y="0"/>
                </a:lnTo>
                <a:lnTo>
                  <a:pt x="102" y="0"/>
                </a:lnTo>
                <a:lnTo>
                  <a:pt x="108" y="0"/>
                </a:lnTo>
                <a:lnTo>
                  <a:pt x="114" y="0"/>
                </a:lnTo>
                <a:lnTo>
                  <a:pt x="120" y="0"/>
                </a:lnTo>
                <a:lnTo>
                  <a:pt x="132" y="0"/>
                </a:lnTo>
                <a:lnTo>
                  <a:pt x="138" y="0"/>
                </a:lnTo>
                <a:lnTo>
                  <a:pt x="143" y="0"/>
                </a:lnTo>
                <a:lnTo>
                  <a:pt x="150" y="0"/>
                </a:lnTo>
                <a:lnTo>
                  <a:pt x="156" y="0"/>
                </a:lnTo>
                <a:lnTo>
                  <a:pt x="161" y="0"/>
                </a:lnTo>
                <a:lnTo>
                  <a:pt x="167" y="0"/>
                </a:lnTo>
                <a:lnTo>
                  <a:pt x="174" y="0"/>
                </a:lnTo>
                <a:lnTo>
                  <a:pt x="179" y="0"/>
                </a:lnTo>
                <a:lnTo>
                  <a:pt x="192" y="0"/>
                </a:lnTo>
                <a:lnTo>
                  <a:pt x="197" y="0"/>
                </a:lnTo>
                <a:lnTo>
                  <a:pt x="203" y="0"/>
                </a:lnTo>
                <a:lnTo>
                  <a:pt x="209" y="0"/>
                </a:lnTo>
                <a:lnTo>
                  <a:pt x="215" y="0"/>
                </a:lnTo>
                <a:lnTo>
                  <a:pt x="221" y="0"/>
                </a:lnTo>
                <a:lnTo>
                  <a:pt x="227" y="0"/>
                </a:lnTo>
                <a:lnTo>
                  <a:pt x="233" y="0"/>
                </a:lnTo>
                <a:lnTo>
                  <a:pt x="239" y="0"/>
                </a:lnTo>
                <a:lnTo>
                  <a:pt x="245" y="0"/>
                </a:lnTo>
                <a:lnTo>
                  <a:pt x="250" y="0"/>
                </a:lnTo>
                <a:lnTo>
                  <a:pt x="257" y="0"/>
                </a:lnTo>
                <a:lnTo>
                  <a:pt x="268" y="0"/>
                </a:lnTo>
                <a:lnTo>
                  <a:pt x="275" y="0"/>
                </a:lnTo>
                <a:lnTo>
                  <a:pt x="281" y="0"/>
                </a:lnTo>
                <a:lnTo>
                  <a:pt x="286" y="0"/>
                </a:lnTo>
                <a:lnTo>
                  <a:pt x="292" y="0"/>
                </a:lnTo>
                <a:lnTo>
                  <a:pt x="299" y="0"/>
                </a:lnTo>
                <a:lnTo>
                  <a:pt x="304" y="0"/>
                </a:lnTo>
                <a:lnTo>
                  <a:pt x="310" y="0"/>
                </a:lnTo>
                <a:lnTo>
                  <a:pt x="317" y="0"/>
                </a:lnTo>
                <a:lnTo>
                  <a:pt x="322" y="0"/>
                </a:lnTo>
                <a:lnTo>
                  <a:pt x="328" y="0"/>
                </a:lnTo>
                <a:lnTo>
                  <a:pt x="333" y="0"/>
                </a:lnTo>
                <a:lnTo>
                  <a:pt x="340" y="0"/>
                </a:lnTo>
                <a:lnTo>
                  <a:pt x="346" y="0"/>
                </a:lnTo>
                <a:lnTo>
                  <a:pt x="351" y="0"/>
                </a:lnTo>
                <a:lnTo>
                  <a:pt x="358" y="0"/>
                </a:lnTo>
                <a:lnTo>
                  <a:pt x="364" y="0"/>
                </a:lnTo>
                <a:lnTo>
                  <a:pt x="369" y="0"/>
                </a:lnTo>
                <a:lnTo>
                  <a:pt x="375" y="0"/>
                </a:lnTo>
                <a:lnTo>
                  <a:pt x="382" y="0"/>
                </a:lnTo>
                <a:lnTo>
                  <a:pt x="387" y="0"/>
                </a:lnTo>
                <a:lnTo>
                  <a:pt x="393" y="0"/>
                </a:lnTo>
                <a:lnTo>
                  <a:pt x="405" y="0"/>
                </a:lnTo>
                <a:lnTo>
                  <a:pt x="417" y="0"/>
                </a:lnTo>
                <a:close/>
              </a:path>
            </a:pathLst>
          </a:custGeom>
          <a:solidFill>
            <a:srgbClr val="BF9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85" name="Freeform 62">
            <a:extLst>
              <a:ext uri="{FF2B5EF4-FFF2-40B4-BE49-F238E27FC236}">
                <a16:creationId xmlns:a16="http://schemas.microsoft.com/office/drawing/2014/main" id="{576C1B06-A7EC-4661-868F-1F7B84A09506}"/>
              </a:ext>
            </a:extLst>
          </p:cNvPr>
          <p:cNvSpPr>
            <a:spLocks/>
          </p:cNvSpPr>
          <p:nvPr/>
        </p:nvSpPr>
        <p:spPr bwMode="auto">
          <a:xfrm>
            <a:off x="6699250" y="1319213"/>
            <a:ext cx="795337" cy="846138"/>
          </a:xfrm>
          <a:custGeom>
            <a:avLst/>
            <a:gdLst>
              <a:gd name="T0" fmla="*/ 447 w 501"/>
              <a:gd name="T1" fmla="*/ 7 h 533"/>
              <a:gd name="T2" fmla="*/ 453 w 501"/>
              <a:gd name="T3" fmla="*/ 47 h 533"/>
              <a:gd name="T4" fmla="*/ 459 w 501"/>
              <a:gd name="T5" fmla="*/ 81 h 533"/>
              <a:gd name="T6" fmla="*/ 465 w 501"/>
              <a:gd name="T7" fmla="*/ 121 h 533"/>
              <a:gd name="T8" fmla="*/ 471 w 501"/>
              <a:gd name="T9" fmla="*/ 172 h 533"/>
              <a:gd name="T10" fmla="*/ 483 w 501"/>
              <a:gd name="T11" fmla="*/ 212 h 533"/>
              <a:gd name="T12" fmla="*/ 489 w 501"/>
              <a:gd name="T13" fmla="*/ 259 h 533"/>
              <a:gd name="T14" fmla="*/ 494 w 501"/>
              <a:gd name="T15" fmla="*/ 304 h 533"/>
              <a:gd name="T16" fmla="*/ 489 w 501"/>
              <a:gd name="T17" fmla="*/ 316 h 533"/>
              <a:gd name="T18" fmla="*/ 471 w 501"/>
              <a:gd name="T19" fmla="*/ 339 h 533"/>
              <a:gd name="T20" fmla="*/ 459 w 501"/>
              <a:gd name="T21" fmla="*/ 356 h 533"/>
              <a:gd name="T22" fmla="*/ 447 w 501"/>
              <a:gd name="T23" fmla="*/ 391 h 533"/>
              <a:gd name="T24" fmla="*/ 435 w 501"/>
              <a:gd name="T25" fmla="*/ 401 h 533"/>
              <a:gd name="T26" fmla="*/ 417 w 501"/>
              <a:gd name="T27" fmla="*/ 425 h 533"/>
              <a:gd name="T28" fmla="*/ 393 w 501"/>
              <a:gd name="T29" fmla="*/ 441 h 533"/>
              <a:gd name="T30" fmla="*/ 369 w 501"/>
              <a:gd name="T31" fmla="*/ 465 h 533"/>
              <a:gd name="T32" fmla="*/ 351 w 501"/>
              <a:gd name="T33" fmla="*/ 488 h 533"/>
              <a:gd name="T34" fmla="*/ 328 w 501"/>
              <a:gd name="T35" fmla="*/ 499 h 533"/>
              <a:gd name="T36" fmla="*/ 304 w 501"/>
              <a:gd name="T37" fmla="*/ 505 h 533"/>
              <a:gd name="T38" fmla="*/ 286 w 501"/>
              <a:gd name="T39" fmla="*/ 533 h 533"/>
              <a:gd name="T40" fmla="*/ 239 w 501"/>
              <a:gd name="T41" fmla="*/ 533 h 533"/>
              <a:gd name="T42" fmla="*/ 197 w 501"/>
              <a:gd name="T43" fmla="*/ 533 h 533"/>
              <a:gd name="T44" fmla="*/ 156 w 501"/>
              <a:gd name="T45" fmla="*/ 533 h 533"/>
              <a:gd name="T46" fmla="*/ 150 w 501"/>
              <a:gd name="T47" fmla="*/ 499 h 533"/>
              <a:gd name="T48" fmla="*/ 150 w 501"/>
              <a:gd name="T49" fmla="*/ 459 h 533"/>
              <a:gd name="T50" fmla="*/ 150 w 501"/>
              <a:gd name="T51" fmla="*/ 419 h 533"/>
              <a:gd name="T52" fmla="*/ 150 w 501"/>
              <a:gd name="T53" fmla="*/ 391 h 533"/>
              <a:gd name="T54" fmla="*/ 161 w 501"/>
              <a:gd name="T55" fmla="*/ 361 h 533"/>
              <a:gd name="T56" fmla="*/ 167 w 501"/>
              <a:gd name="T57" fmla="*/ 351 h 533"/>
              <a:gd name="T58" fmla="*/ 156 w 501"/>
              <a:gd name="T59" fmla="*/ 327 h 533"/>
              <a:gd name="T60" fmla="*/ 150 w 501"/>
              <a:gd name="T61" fmla="*/ 316 h 533"/>
              <a:gd name="T62" fmla="*/ 138 w 501"/>
              <a:gd name="T63" fmla="*/ 311 h 533"/>
              <a:gd name="T64" fmla="*/ 125 w 501"/>
              <a:gd name="T65" fmla="*/ 304 h 533"/>
              <a:gd name="T66" fmla="*/ 125 w 501"/>
              <a:gd name="T67" fmla="*/ 264 h 533"/>
              <a:gd name="T68" fmla="*/ 72 w 501"/>
              <a:gd name="T69" fmla="*/ 264 h 533"/>
              <a:gd name="T70" fmla="*/ 31 w 501"/>
              <a:gd name="T71" fmla="*/ 264 h 533"/>
              <a:gd name="T72" fmla="*/ 7 w 501"/>
              <a:gd name="T73" fmla="*/ 247 h 533"/>
              <a:gd name="T74" fmla="*/ 0 w 501"/>
              <a:gd name="T75" fmla="*/ 212 h 533"/>
              <a:gd name="T76" fmla="*/ 0 w 501"/>
              <a:gd name="T77" fmla="*/ 172 h 533"/>
              <a:gd name="T78" fmla="*/ 13 w 501"/>
              <a:gd name="T79" fmla="*/ 144 h 533"/>
              <a:gd name="T80" fmla="*/ 13 w 501"/>
              <a:gd name="T81" fmla="*/ 115 h 533"/>
              <a:gd name="T82" fmla="*/ 7 w 501"/>
              <a:gd name="T83" fmla="*/ 92 h 533"/>
              <a:gd name="T84" fmla="*/ 18 w 501"/>
              <a:gd name="T85" fmla="*/ 64 h 533"/>
              <a:gd name="T86" fmla="*/ 25 w 501"/>
              <a:gd name="T87" fmla="*/ 40 h 533"/>
              <a:gd name="T88" fmla="*/ 42 w 501"/>
              <a:gd name="T89" fmla="*/ 29 h 533"/>
              <a:gd name="T90" fmla="*/ 54 w 501"/>
              <a:gd name="T91" fmla="*/ 47 h 533"/>
              <a:gd name="T92" fmla="*/ 49 w 501"/>
              <a:gd name="T93" fmla="*/ 24 h 533"/>
              <a:gd name="T94" fmla="*/ 31 w 501"/>
              <a:gd name="T95" fmla="*/ 12 h 533"/>
              <a:gd name="T96" fmla="*/ 67 w 501"/>
              <a:gd name="T97" fmla="*/ 0 h 533"/>
              <a:gd name="T98" fmla="*/ 108 w 501"/>
              <a:gd name="T99" fmla="*/ 0 h 533"/>
              <a:gd name="T100" fmla="*/ 156 w 501"/>
              <a:gd name="T101" fmla="*/ 0 h 533"/>
              <a:gd name="T102" fmla="*/ 203 w 501"/>
              <a:gd name="T103" fmla="*/ 0 h 533"/>
              <a:gd name="T104" fmla="*/ 245 w 501"/>
              <a:gd name="T105" fmla="*/ 0 h 533"/>
              <a:gd name="T106" fmla="*/ 292 w 501"/>
              <a:gd name="T107" fmla="*/ 0 h 533"/>
              <a:gd name="T108" fmla="*/ 333 w 501"/>
              <a:gd name="T109" fmla="*/ 0 h 533"/>
              <a:gd name="T110" fmla="*/ 375 w 501"/>
              <a:gd name="T111"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1" h="533">
                <a:moveTo>
                  <a:pt x="417" y="0"/>
                </a:moveTo>
                <a:lnTo>
                  <a:pt x="423" y="0"/>
                </a:lnTo>
                <a:lnTo>
                  <a:pt x="429" y="0"/>
                </a:lnTo>
                <a:lnTo>
                  <a:pt x="435" y="0"/>
                </a:lnTo>
                <a:lnTo>
                  <a:pt x="441" y="0"/>
                </a:lnTo>
                <a:lnTo>
                  <a:pt x="447" y="0"/>
                </a:lnTo>
                <a:lnTo>
                  <a:pt x="447" y="7"/>
                </a:lnTo>
                <a:lnTo>
                  <a:pt x="447" y="12"/>
                </a:lnTo>
                <a:lnTo>
                  <a:pt x="447" y="18"/>
                </a:lnTo>
                <a:lnTo>
                  <a:pt x="447" y="24"/>
                </a:lnTo>
                <a:lnTo>
                  <a:pt x="447" y="29"/>
                </a:lnTo>
                <a:lnTo>
                  <a:pt x="453" y="35"/>
                </a:lnTo>
                <a:lnTo>
                  <a:pt x="453" y="40"/>
                </a:lnTo>
                <a:lnTo>
                  <a:pt x="453" y="47"/>
                </a:lnTo>
                <a:lnTo>
                  <a:pt x="453" y="52"/>
                </a:lnTo>
                <a:lnTo>
                  <a:pt x="453" y="58"/>
                </a:lnTo>
                <a:lnTo>
                  <a:pt x="453" y="64"/>
                </a:lnTo>
                <a:lnTo>
                  <a:pt x="453" y="69"/>
                </a:lnTo>
                <a:lnTo>
                  <a:pt x="453" y="75"/>
                </a:lnTo>
                <a:lnTo>
                  <a:pt x="459" y="75"/>
                </a:lnTo>
                <a:lnTo>
                  <a:pt x="459" y="81"/>
                </a:lnTo>
                <a:lnTo>
                  <a:pt x="459" y="87"/>
                </a:lnTo>
                <a:lnTo>
                  <a:pt x="459" y="92"/>
                </a:lnTo>
                <a:lnTo>
                  <a:pt x="459" y="98"/>
                </a:lnTo>
                <a:lnTo>
                  <a:pt x="459" y="104"/>
                </a:lnTo>
                <a:lnTo>
                  <a:pt x="465" y="109"/>
                </a:lnTo>
                <a:lnTo>
                  <a:pt x="465" y="115"/>
                </a:lnTo>
                <a:lnTo>
                  <a:pt x="465" y="121"/>
                </a:lnTo>
                <a:lnTo>
                  <a:pt x="465" y="139"/>
                </a:lnTo>
                <a:lnTo>
                  <a:pt x="471" y="144"/>
                </a:lnTo>
                <a:lnTo>
                  <a:pt x="471" y="149"/>
                </a:lnTo>
                <a:lnTo>
                  <a:pt x="471" y="155"/>
                </a:lnTo>
                <a:lnTo>
                  <a:pt x="471" y="161"/>
                </a:lnTo>
                <a:lnTo>
                  <a:pt x="471" y="167"/>
                </a:lnTo>
                <a:lnTo>
                  <a:pt x="471" y="172"/>
                </a:lnTo>
                <a:lnTo>
                  <a:pt x="476" y="184"/>
                </a:lnTo>
                <a:lnTo>
                  <a:pt x="476" y="190"/>
                </a:lnTo>
                <a:lnTo>
                  <a:pt x="476" y="196"/>
                </a:lnTo>
                <a:lnTo>
                  <a:pt x="476" y="201"/>
                </a:lnTo>
                <a:lnTo>
                  <a:pt x="476" y="207"/>
                </a:lnTo>
                <a:lnTo>
                  <a:pt x="483" y="207"/>
                </a:lnTo>
                <a:lnTo>
                  <a:pt x="483" y="212"/>
                </a:lnTo>
                <a:lnTo>
                  <a:pt x="483" y="219"/>
                </a:lnTo>
                <a:lnTo>
                  <a:pt x="483" y="224"/>
                </a:lnTo>
                <a:lnTo>
                  <a:pt x="483" y="229"/>
                </a:lnTo>
                <a:lnTo>
                  <a:pt x="483" y="241"/>
                </a:lnTo>
                <a:lnTo>
                  <a:pt x="489" y="247"/>
                </a:lnTo>
                <a:lnTo>
                  <a:pt x="489" y="253"/>
                </a:lnTo>
                <a:lnTo>
                  <a:pt x="489" y="259"/>
                </a:lnTo>
                <a:lnTo>
                  <a:pt x="489" y="270"/>
                </a:lnTo>
                <a:lnTo>
                  <a:pt x="494" y="276"/>
                </a:lnTo>
                <a:lnTo>
                  <a:pt x="494" y="281"/>
                </a:lnTo>
                <a:lnTo>
                  <a:pt x="494" y="287"/>
                </a:lnTo>
                <a:lnTo>
                  <a:pt x="494" y="293"/>
                </a:lnTo>
                <a:lnTo>
                  <a:pt x="494" y="299"/>
                </a:lnTo>
                <a:lnTo>
                  <a:pt x="494" y="304"/>
                </a:lnTo>
                <a:lnTo>
                  <a:pt x="501" y="304"/>
                </a:lnTo>
                <a:lnTo>
                  <a:pt x="501" y="311"/>
                </a:lnTo>
                <a:lnTo>
                  <a:pt x="501" y="316"/>
                </a:lnTo>
                <a:lnTo>
                  <a:pt x="494" y="316"/>
                </a:lnTo>
                <a:lnTo>
                  <a:pt x="494" y="311"/>
                </a:lnTo>
                <a:lnTo>
                  <a:pt x="494" y="316"/>
                </a:lnTo>
                <a:lnTo>
                  <a:pt x="489" y="316"/>
                </a:lnTo>
                <a:lnTo>
                  <a:pt x="489" y="321"/>
                </a:lnTo>
                <a:lnTo>
                  <a:pt x="483" y="321"/>
                </a:lnTo>
                <a:lnTo>
                  <a:pt x="483" y="327"/>
                </a:lnTo>
                <a:lnTo>
                  <a:pt x="476" y="327"/>
                </a:lnTo>
                <a:lnTo>
                  <a:pt x="471" y="327"/>
                </a:lnTo>
                <a:lnTo>
                  <a:pt x="471" y="333"/>
                </a:lnTo>
                <a:lnTo>
                  <a:pt x="471" y="339"/>
                </a:lnTo>
                <a:lnTo>
                  <a:pt x="465" y="339"/>
                </a:lnTo>
                <a:lnTo>
                  <a:pt x="459" y="339"/>
                </a:lnTo>
                <a:lnTo>
                  <a:pt x="465" y="339"/>
                </a:lnTo>
                <a:lnTo>
                  <a:pt x="465" y="344"/>
                </a:lnTo>
                <a:lnTo>
                  <a:pt x="465" y="351"/>
                </a:lnTo>
                <a:lnTo>
                  <a:pt x="459" y="351"/>
                </a:lnTo>
                <a:lnTo>
                  <a:pt x="459" y="356"/>
                </a:lnTo>
                <a:lnTo>
                  <a:pt x="459" y="361"/>
                </a:lnTo>
                <a:lnTo>
                  <a:pt x="459" y="368"/>
                </a:lnTo>
                <a:lnTo>
                  <a:pt x="459" y="373"/>
                </a:lnTo>
                <a:lnTo>
                  <a:pt x="453" y="379"/>
                </a:lnTo>
                <a:lnTo>
                  <a:pt x="453" y="384"/>
                </a:lnTo>
                <a:lnTo>
                  <a:pt x="447" y="384"/>
                </a:lnTo>
                <a:lnTo>
                  <a:pt x="447" y="391"/>
                </a:lnTo>
                <a:lnTo>
                  <a:pt x="441" y="391"/>
                </a:lnTo>
                <a:lnTo>
                  <a:pt x="441" y="396"/>
                </a:lnTo>
                <a:lnTo>
                  <a:pt x="441" y="401"/>
                </a:lnTo>
                <a:lnTo>
                  <a:pt x="435" y="401"/>
                </a:lnTo>
                <a:lnTo>
                  <a:pt x="435" y="396"/>
                </a:lnTo>
                <a:lnTo>
                  <a:pt x="429" y="401"/>
                </a:lnTo>
                <a:lnTo>
                  <a:pt x="435" y="401"/>
                </a:lnTo>
                <a:lnTo>
                  <a:pt x="435" y="408"/>
                </a:lnTo>
                <a:lnTo>
                  <a:pt x="429" y="408"/>
                </a:lnTo>
                <a:lnTo>
                  <a:pt x="429" y="413"/>
                </a:lnTo>
                <a:lnTo>
                  <a:pt x="429" y="419"/>
                </a:lnTo>
                <a:lnTo>
                  <a:pt x="423" y="419"/>
                </a:lnTo>
                <a:lnTo>
                  <a:pt x="417" y="419"/>
                </a:lnTo>
                <a:lnTo>
                  <a:pt x="417" y="425"/>
                </a:lnTo>
                <a:lnTo>
                  <a:pt x="411" y="425"/>
                </a:lnTo>
                <a:lnTo>
                  <a:pt x="405" y="425"/>
                </a:lnTo>
                <a:lnTo>
                  <a:pt x="405" y="431"/>
                </a:lnTo>
                <a:lnTo>
                  <a:pt x="405" y="436"/>
                </a:lnTo>
                <a:lnTo>
                  <a:pt x="400" y="436"/>
                </a:lnTo>
                <a:lnTo>
                  <a:pt x="400" y="441"/>
                </a:lnTo>
                <a:lnTo>
                  <a:pt x="393" y="441"/>
                </a:lnTo>
                <a:lnTo>
                  <a:pt x="393" y="448"/>
                </a:lnTo>
                <a:lnTo>
                  <a:pt x="387" y="448"/>
                </a:lnTo>
                <a:lnTo>
                  <a:pt x="387" y="453"/>
                </a:lnTo>
                <a:lnTo>
                  <a:pt x="382" y="459"/>
                </a:lnTo>
                <a:lnTo>
                  <a:pt x="375" y="459"/>
                </a:lnTo>
                <a:lnTo>
                  <a:pt x="375" y="465"/>
                </a:lnTo>
                <a:lnTo>
                  <a:pt x="369" y="465"/>
                </a:lnTo>
                <a:lnTo>
                  <a:pt x="369" y="471"/>
                </a:lnTo>
                <a:lnTo>
                  <a:pt x="364" y="471"/>
                </a:lnTo>
                <a:lnTo>
                  <a:pt x="364" y="476"/>
                </a:lnTo>
                <a:lnTo>
                  <a:pt x="358" y="476"/>
                </a:lnTo>
                <a:lnTo>
                  <a:pt x="358" y="483"/>
                </a:lnTo>
                <a:lnTo>
                  <a:pt x="351" y="483"/>
                </a:lnTo>
                <a:lnTo>
                  <a:pt x="351" y="488"/>
                </a:lnTo>
                <a:lnTo>
                  <a:pt x="346" y="488"/>
                </a:lnTo>
                <a:lnTo>
                  <a:pt x="346" y="493"/>
                </a:lnTo>
                <a:lnTo>
                  <a:pt x="340" y="493"/>
                </a:lnTo>
                <a:lnTo>
                  <a:pt x="333" y="493"/>
                </a:lnTo>
                <a:lnTo>
                  <a:pt x="328" y="493"/>
                </a:lnTo>
                <a:lnTo>
                  <a:pt x="322" y="493"/>
                </a:lnTo>
                <a:lnTo>
                  <a:pt x="328" y="499"/>
                </a:lnTo>
                <a:lnTo>
                  <a:pt x="328" y="505"/>
                </a:lnTo>
                <a:lnTo>
                  <a:pt x="322" y="505"/>
                </a:lnTo>
                <a:lnTo>
                  <a:pt x="317" y="505"/>
                </a:lnTo>
                <a:lnTo>
                  <a:pt x="310" y="505"/>
                </a:lnTo>
                <a:lnTo>
                  <a:pt x="304" y="505"/>
                </a:lnTo>
                <a:lnTo>
                  <a:pt x="304" y="499"/>
                </a:lnTo>
                <a:lnTo>
                  <a:pt x="304" y="505"/>
                </a:lnTo>
                <a:lnTo>
                  <a:pt x="304" y="511"/>
                </a:lnTo>
                <a:lnTo>
                  <a:pt x="304" y="516"/>
                </a:lnTo>
                <a:lnTo>
                  <a:pt x="304" y="523"/>
                </a:lnTo>
                <a:lnTo>
                  <a:pt x="304" y="533"/>
                </a:lnTo>
                <a:lnTo>
                  <a:pt x="299" y="533"/>
                </a:lnTo>
                <a:lnTo>
                  <a:pt x="292" y="533"/>
                </a:lnTo>
                <a:lnTo>
                  <a:pt x="286" y="533"/>
                </a:lnTo>
                <a:lnTo>
                  <a:pt x="281" y="533"/>
                </a:lnTo>
                <a:lnTo>
                  <a:pt x="275" y="533"/>
                </a:lnTo>
                <a:lnTo>
                  <a:pt x="268" y="533"/>
                </a:lnTo>
                <a:lnTo>
                  <a:pt x="263" y="533"/>
                </a:lnTo>
                <a:lnTo>
                  <a:pt x="257" y="533"/>
                </a:lnTo>
                <a:lnTo>
                  <a:pt x="245" y="533"/>
                </a:lnTo>
                <a:lnTo>
                  <a:pt x="239" y="533"/>
                </a:lnTo>
                <a:lnTo>
                  <a:pt x="233" y="533"/>
                </a:lnTo>
                <a:lnTo>
                  <a:pt x="227" y="533"/>
                </a:lnTo>
                <a:lnTo>
                  <a:pt x="221" y="533"/>
                </a:lnTo>
                <a:lnTo>
                  <a:pt x="215" y="533"/>
                </a:lnTo>
                <a:lnTo>
                  <a:pt x="209" y="533"/>
                </a:lnTo>
                <a:lnTo>
                  <a:pt x="203" y="533"/>
                </a:lnTo>
                <a:lnTo>
                  <a:pt x="197" y="533"/>
                </a:lnTo>
                <a:lnTo>
                  <a:pt x="192" y="533"/>
                </a:lnTo>
                <a:lnTo>
                  <a:pt x="185" y="533"/>
                </a:lnTo>
                <a:lnTo>
                  <a:pt x="179" y="533"/>
                </a:lnTo>
                <a:lnTo>
                  <a:pt x="174" y="533"/>
                </a:lnTo>
                <a:lnTo>
                  <a:pt x="167" y="533"/>
                </a:lnTo>
                <a:lnTo>
                  <a:pt x="161" y="533"/>
                </a:lnTo>
                <a:lnTo>
                  <a:pt x="156" y="533"/>
                </a:lnTo>
                <a:lnTo>
                  <a:pt x="150" y="533"/>
                </a:lnTo>
                <a:lnTo>
                  <a:pt x="150" y="528"/>
                </a:lnTo>
                <a:lnTo>
                  <a:pt x="150" y="523"/>
                </a:lnTo>
                <a:lnTo>
                  <a:pt x="150" y="516"/>
                </a:lnTo>
                <a:lnTo>
                  <a:pt x="150" y="511"/>
                </a:lnTo>
                <a:lnTo>
                  <a:pt x="150" y="505"/>
                </a:lnTo>
                <a:lnTo>
                  <a:pt x="150" y="499"/>
                </a:lnTo>
                <a:lnTo>
                  <a:pt x="150" y="493"/>
                </a:lnTo>
                <a:lnTo>
                  <a:pt x="150" y="488"/>
                </a:lnTo>
                <a:lnTo>
                  <a:pt x="150" y="483"/>
                </a:lnTo>
                <a:lnTo>
                  <a:pt x="150" y="476"/>
                </a:lnTo>
                <a:lnTo>
                  <a:pt x="150" y="471"/>
                </a:lnTo>
                <a:lnTo>
                  <a:pt x="150" y="465"/>
                </a:lnTo>
                <a:lnTo>
                  <a:pt x="150" y="459"/>
                </a:lnTo>
                <a:lnTo>
                  <a:pt x="150" y="453"/>
                </a:lnTo>
                <a:lnTo>
                  <a:pt x="150" y="448"/>
                </a:lnTo>
                <a:lnTo>
                  <a:pt x="150" y="441"/>
                </a:lnTo>
                <a:lnTo>
                  <a:pt x="150" y="436"/>
                </a:lnTo>
                <a:lnTo>
                  <a:pt x="150" y="431"/>
                </a:lnTo>
                <a:lnTo>
                  <a:pt x="150" y="425"/>
                </a:lnTo>
                <a:lnTo>
                  <a:pt x="150" y="419"/>
                </a:lnTo>
                <a:lnTo>
                  <a:pt x="150" y="413"/>
                </a:lnTo>
                <a:lnTo>
                  <a:pt x="150" y="408"/>
                </a:lnTo>
                <a:lnTo>
                  <a:pt x="150" y="401"/>
                </a:lnTo>
                <a:lnTo>
                  <a:pt x="143" y="401"/>
                </a:lnTo>
                <a:lnTo>
                  <a:pt x="143" y="396"/>
                </a:lnTo>
                <a:lnTo>
                  <a:pt x="150" y="396"/>
                </a:lnTo>
                <a:lnTo>
                  <a:pt x="150" y="391"/>
                </a:lnTo>
                <a:lnTo>
                  <a:pt x="150" y="384"/>
                </a:lnTo>
                <a:lnTo>
                  <a:pt x="150" y="379"/>
                </a:lnTo>
                <a:lnTo>
                  <a:pt x="150" y="373"/>
                </a:lnTo>
                <a:lnTo>
                  <a:pt x="156" y="373"/>
                </a:lnTo>
                <a:lnTo>
                  <a:pt x="156" y="368"/>
                </a:lnTo>
                <a:lnTo>
                  <a:pt x="161" y="368"/>
                </a:lnTo>
                <a:lnTo>
                  <a:pt x="161" y="361"/>
                </a:lnTo>
                <a:lnTo>
                  <a:pt x="167" y="356"/>
                </a:lnTo>
                <a:lnTo>
                  <a:pt x="174" y="356"/>
                </a:lnTo>
                <a:lnTo>
                  <a:pt x="174" y="351"/>
                </a:lnTo>
                <a:lnTo>
                  <a:pt x="179" y="344"/>
                </a:lnTo>
                <a:lnTo>
                  <a:pt x="174" y="344"/>
                </a:lnTo>
                <a:lnTo>
                  <a:pt x="174" y="351"/>
                </a:lnTo>
                <a:lnTo>
                  <a:pt x="167" y="351"/>
                </a:lnTo>
                <a:lnTo>
                  <a:pt x="161" y="356"/>
                </a:lnTo>
                <a:lnTo>
                  <a:pt x="161" y="351"/>
                </a:lnTo>
                <a:lnTo>
                  <a:pt x="161" y="344"/>
                </a:lnTo>
                <a:lnTo>
                  <a:pt x="161" y="339"/>
                </a:lnTo>
                <a:lnTo>
                  <a:pt x="156" y="339"/>
                </a:lnTo>
                <a:lnTo>
                  <a:pt x="156" y="333"/>
                </a:lnTo>
                <a:lnTo>
                  <a:pt x="156" y="327"/>
                </a:lnTo>
                <a:lnTo>
                  <a:pt x="150" y="327"/>
                </a:lnTo>
                <a:lnTo>
                  <a:pt x="150" y="321"/>
                </a:lnTo>
                <a:lnTo>
                  <a:pt x="156" y="321"/>
                </a:lnTo>
                <a:lnTo>
                  <a:pt x="150" y="321"/>
                </a:lnTo>
                <a:lnTo>
                  <a:pt x="156" y="321"/>
                </a:lnTo>
                <a:lnTo>
                  <a:pt x="156" y="316"/>
                </a:lnTo>
                <a:lnTo>
                  <a:pt x="150" y="316"/>
                </a:lnTo>
                <a:lnTo>
                  <a:pt x="150" y="311"/>
                </a:lnTo>
                <a:lnTo>
                  <a:pt x="143" y="311"/>
                </a:lnTo>
                <a:lnTo>
                  <a:pt x="143" y="316"/>
                </a:lnTo>
                <a:lnTo>
                  <a:pt x="143" y="311"/>
                </a:lnTo>
                <a:lnTo>
                  <a:pt x="138" y="311"/>
                </a:lnTo>
                <a:lnTo>
                  <a:pt x="138" y="304"/>
                </a:lnTo>
                <a:lnTo>
                  <a:pt x="138" y="311"/>
                </a:lnTo>
                <a:lnTo>
                  <a:pt x="132" y="311"/>
                </a:lnTo>
                <a:lnTo>
                  <a:pt x="132" y="316"/>
                </a:lnTo>
                <a:lnTo>
                  <a:pt x="125" y="316"/>
                </a:lnTo>
                <a:lnTo>
                  <a:pt x="125" y="311"/>
                </a:lnTo>
                <a:lnTo>
                  <a:pt x="132" y="311"/>
                </a:lnTo>
                <a:lnTo>
                  <a:pt x="132" y="304"/>
                </a:lnTo>
                <a:lnTo>
                  <a:pt x="125" y="304"/>
                </a:lnTo>
                <a:lnTo>
                  <a:pt x="125" y="299"/>
                </a:lnTo>
                <a:lnTo>
                  <a:pt x="120" y="299"/>
                </a:lnTo>
                <a:lnTo>
                  <a:pt x="120" y="293"/>
                </a:lnTo>
                <a:lnTo>
                  <a:pt x="125" y="299"/>
                </a:lnTo>
                <a:lnTo>
                  <a:pt x="125" y="287"/>
                </a:lnTo>
                <a:lnTo>
                  <a:pt x="125" y="270"/>
                </a:lnTo>
                <a:lnTo>
                  <a:pt x="125" y="264"/>
                </a:lnTo>
                <a:lnTo>
                  <a:pt x="114" y="264"/>
                </a:lnTo>
                <a:lnTo>
                  <a:pt x="108" y="264"/>
                </a:lnTo>
                <a:lnTo>
                  <a:pt x="102" y="264"/>
                </a:lnTo>
                <a:lnTo>
                  <a:pt x="96" y="264"/>
                </a:lnTo>
                <a:lnTo>
                  <a:pt x="84" y="264"/>
                </a:lnTo>
                <a:lnTo>
                  <a:pt x="78" y="264"/>
                </a:lnTo>
                <a:lnTo>
                  <a:pt x="72" y="264"/>
                </a:lnTo>
                <a:lnTo>
                  <a:pt x="67" y="264"/>
                </a:lnTo>
                <a:lnTo>
                  <a:pt x="60" y="264"/>
                </a:lnTo>
                <a:lnTo>
                  <a:pt x="54" y="264"/>
                </a:lnTo>
                <a:lnTo>
                  <a:pt x="49" y="264"/>
                </a:lnTo>
                <a:lnTo>
                  <a:pt x="42" y="264"/>
                </a:lnTo>
                <a:lnTo>
                  <a:pt x="36" y="264"/>
                </a:lnTo>
                <a:lnTo>
                  <a:pt x="31" y="264"/>
                </a:lnTo>
                <a:lnTo>
                  <a:pt x="25" y="264"/>
                </a:lnTo>
                <a:lnTo>
                  <a:pt x="18" y="264"/>
                </a:lnTo>
                <a:lnTo>
                  <a:pt x="18" y="259"/>
                </a:lnTo>
                <a:lnTo>
                  <a:pt x="18" y="253"/>
                </a:lnTo>
                <a:lnTo>
                  <a:pt x="13" y="253"/>
                </a:lnTo>
                <a:lnTo>
                  <a:pt x="13" y="247"/>
                </a:lnTo>
                <a:lnTo>
                  <a:pt x="7" y="247"/>
                </a:lnTo>
                <a:lnTo>
                  <a:pt x="7" y="241"/>
                </a:lnTo>
                <a:lnTo>
                  <a:pt x="0" y="241"/>
                </a:lnTo>
                <a:lnTo>
                  <a:pt x="0" y="236"/>
                </a:lnTo>
                <a:lnTo>
                  <a:pt x="0" y="229"/>
                </a:lnTo>
                <a:lnTo>
                  <a:pt x="0" y="224"/>
                </a:lnTo>
                <a:lnTo>
                  <a:pt x="0" y="219"/>
                </a:lnTo>
                <a:lnTo>
                  <a:pt x="0" y="212"/>
                </a:lnTo>
                <a:lnTo>
                  <a:pt x="0" y="207"/>
                </a:lnTo>
                <a:lnTo>
                  <a:pt x="0" y="201"/>
                </a:lnTo>
                <a:lnTo>
                  <a:pt x="0" y="196"/>
                </a:lnTo>
                <a:lnTo>
                  <a:pt x="0" y="190"/>
                </a:lnTo>
                <a:lnTo>
                  <a:pt x="0" y="184"/>
                </a:lnTo>
                <a:lnTo>
                  <a:pt x="0" y="179"/>
                </a:lnTo>
                <a:lnTo>
                  <a:pt x="0" y="172"/>
                </a:lnTo>
                <a:lnTo>
                  <a:pt x="0" y="167"/>
                </a:lnTo>
                <a:lnTo>
                  <a:pt x="7" y="167"/>
                </a:lnTo>
                <a:lnTo>
                  <a:pt x="13" y="167"/>
                </a:lnTo>
                <a:lnTo>
                  <a:pt x="13" y="161"/>
                </a:lnTo>
                <a:lnTo>
                  <a:pt x="13" y="155"/>
                </a:lnTo>
                <a:lnTo>
                  <a:pt x="13" y="149"/>
                </a:lnTo>
                <a:lnTo>
                  <a:pt x="13" y="144"/>
                </a:lnTo>
                <a:lnTo>
                  <a:pt x="13" y="139"/>
                </a:lnTo>
                <a:lnTo>
                  <a:pt x="13" y="132"/>
                </a:lnTo>
                <a:lnTo>
                  <a:pt x="13" y="127"/>
                </a:lnTo>
                <a:lnTo>
                  <a:pt x="7" y="127"/>
                </a:lnTo>
                <a:lnTo>
                  <a:pt x="7" y="121"/>
                </a:lnTo>
                <a:lnTo>
                  <a:pt x="13" y="121"/>
                </a:lnTo>
                <a:lnTo>
                  <a:pt x="13" y="115"/>
                </a:lnTo>
                <a:lnTo>
                  <a:pt x="13" y="109"/>
                </a:lnTo>
                <a:lnTo>
                  <a:pt x="18" y="109"/>
                </a:lnTo>
                <a:lnTo>
                  <a:pt x="18" y="104"/>
                </a:lnTo>
                <a:lnTo>
                  <a:pt x="13" y="104"/>
                </a:lnTo>
                <a:lnTo>
                  <a:pt x="13" y="98"/>
                </a:lnTo>
                <a:lnTo>
                  <a:pt x="13" y="92"/>
                </a:lnTo>
                <a:lnTo>
                  <a:pt x="7" y="92"/>
                </a:lnTo>
                <a:lnTo>
                  <a:pt x="7" y="87"/>
                </a:lnTo>
                <a:lnTo>
                  <a:pt x="7" y="81"/>
                </a:lnTo>
                <a:lnTo>
                  <a:pt x="7" y="75"/>
                </a:lnTo>
                <a:lnTo>
                  <a:pt x="13" y="75"/>
                </a:lnTo>
                <a:lnTo>
                  <a:pt x="13" y="69"/>
                </a:lnTo>
                <a:lnTo>
                  <a:pt x="13" y="64"/>
                </a:lnTo>
                <a:lnTo>
                  <a:pt x="18" y="64"/>
                </a:lnTo>
                <a:lnTo>
                  <a:pt x="18" y="58"/>
                </a:lnTo>
                <a:lnTo>
                  <a:pt x="25" y="58"/>
                </a:lnTo>
                <a:lnTo>
                  <a:pt x="25" y="52"/>
                </a:lnTo>
                <a:lnTo>
                  <a:pt x="31" y="52"/>
                </a:lnTo>
                <a:lnTo>
                  <a:pt x="31" y="47"/>
                </a:lnTo>
                <a:lnTo>
                  <a:pt x="25" y="47"/>
                </a:lnTo>
                <a:lnTo>
                  <a:pt x="25" y="40"/>
                </a:lnTo>
                <a:lnTo>
                  <a:pt x="18" y="40"/>
                </a:lnTo>
                <a:lnTo>
                  <a:pt x="18" y="35"/>
                </a:lnTo>
                <a:lnTo>
                  <a:pt x="25" y="35"/>
                </a:lnTo>
                <a:lnTo>
                  <a:pt x="31" y="35"/>
                </a:lnTo>
                <a:lnTo>
                  <a:pt x="36" y="35"/>
                </a:lnTo>
                <a:lnTo>
                  <a:pt x="36" y="29"/>
                </a:lnTo>
                <a:lnTo>
                  <a:pt x="42" y="29"/>
                </a:lnTo>
                <a:lnTo>
                  <a:pt x="42" y="35"/>
                </a:lnTo>
                <a:lnTo>
                  <a:pt x="49" y="35"/>
                </a:lnTo>
                <a:lnTo>
                  <a:pt x="49" y="40"/>
                </a:lnTo>
                <a:lnTo>
                  <a:pt x="54" y="40"/>
                </a:lnTo>
                <a:lnTo>
                  <a:pt x="49" y="40"/>
                </a:lnTo>
                <a:lnTo>
                  <a:pt x="54" y="40"/>
                </a:lnTo>
                <a:lnTo>
                  <a:pt x="54" y="47"/>
                </a:lnTo>
                <a:lnTo>
                  <a:pt x="60" y="47"/>
                </a:lnTo>
                <a:lnTo>
                  <a:pt x="60" y="40"/>
                </a:lnTo>
                <a:lnTo>
                  <a:pt x="60" y="35"/>
                </a:lnTo>
                <a:lnTo>
                  <a:pt x="60" y="29"/>
                </a:lnTo>
                <a:lnTo>
                  <a:pt x="54" y="29"/>
                </a:lnTo>
                <a:lnTo>
                  <a:pt x="54" y="24"/>
                </a:lnTo>
                <a:lnTo>
                  <a:pt x="49" y="24"/>
                </a:lnTo>
                <a:lnTo>
                  <a:pt x="42" y="24"/>
                </a:lnTo>
                <a:lnTo>
                  <a:pt x="42" y="18"/>
                </a:lnTo>
                <a:lnTo>
                  <a:pt x="42" y="12"/>
                </a:lnTo>
                <a:lnTo>
                  <a:pt x="36" y="12"/>
                </a:lnTo>
                <a:lnTo>
                  <a:pt x="31" y="12"/>
                </a:lnTo>
                <a:lnTo>
                  <a:pt x="31" y="7"/>
                </a:lnTo>
                <a:lnTo>
                  <a:pt x="31" y="12"/>
                </a:lnTo>
                <a:lnTo>
                  <a:pt x="31" y="7"/>
                </a:lnTo>
                <a:lnTo>
                  <a:pt x="31" y="0"/>
                </a:lnTo>
                <a:lnTo>
                  <a:pt x="36" y="0"/>
                </a:lnTo>
                <a:lnTo>
                  <a:pt x="42" y="0"/>
                </a:lnTo>
                <a:lnTo>
                  <a:pt x="54" y="0"/>
                </a:lnTo>
                <a:lnTo>
                  <a:pt x="60" y="0"/>
                </a:lnTo>
                <a:lnTo>
                  <a:pt x="67" y="0"/>
                </a:lnTo>
                <a:lnTo>
                  <a:pt x="72" y="0"/>
                </a:lnTo>
                <a:lnTo>
                  <a:pt x="78" y="0"/>
                </a:lnTo>
                <a:lnTo>
                  <a:pt x="84" y="0"/>
                </a:lnTo>
                <a:lnTo>
                  <a:pt x="90" y="0"/>
                </a:lnTo>
                <a:lnTo>
                  <a:pt x="96" y="0"/>
                </a:lnTo>
                <a:lnTo>
                  <a:pt x="102" y="0"/>
                </a:lnTo>
                <a:lnTo>
                  <a:pt x="108" y="0"/>
                </a:lnTo>
                <a:lnTo>
                  <a:pt x="114" y="0"/>
                </a:lnTo>
                <a:lnTo>
                  <a:pt x="120" y="0"/>
                </a:lnTo>
                <a:lnTo>
                  <a:pt x="132" y="0"/>
                </a:lnTo>
                <a:lnTo>
                  <a:pt x="138" y="0"/>
                </a:lnTo>
                <a:lnTo>
                  <a:pt x="143" y="0"/>
                </a:lnTo>
                <a:lnTo>
                  <a:pt x="150" y="0"/>
                </a:lnTo>
                <a:lnTo>
                  <a:pt x="156" y="0"/>
                </a:lnTo>
                <a:lnTo>
                  <a:pt x="161" y="0"/>
                </a:lnTo>
                <a:lnTo>
                  <a:pt x="167" y="0"/>
                </a:lnTo>
                <a:lnTo>
                  <a:pt x="174" y="0"/>
                </a:lnTo>
                <a:lnTo>
                  <a:pt x="179" y="0"/>
                </a:lnTo>
                <a:lnTo>
                  <a:pt x="192" y="0"/>
                </a:lnTo>
                <a:lnTo>
                  <a:pt x="197" y="0"/>
                </a:lnTo>
                <a:lnTo>
                  <a:pt x="203" y="0"/>
                </a:lnTo>
                <a:lnTo>
                  <a:pt x="209" y="0"/>
                </a:lnTo>
                <a:lnTo>
                  <a:pt x="215" y="0"/>
                </a:lnTo>
                <a:lnTo>
                  <a:pt x="221" y="0"/>
                </a:lnTo>
                <a:lnTo>
                  <a:pt x="227" y="0"/>
                </a:lnTo>
                <a:lnTo>
                  <a:pt x="233" y="0"/>
                </a:lnTo>
                <a:lnTo>
                  <a:pt x="239" y="0"/>
                </a:lnTo>
                <a:lnTo>
                  <a:pt x="245" y="0"/>
                </a:lnTo>
                <a:lnTo>
                  <a:pt x="250" y="0"/>
                </a:lnTo>
                <a:lnTo>
                  <a:pt x="257" y="0"/>
                </a:lnTo>
                <a:lnTo>
                  <a:pt x="268" y="0"/>
                </a:lnTo>
                <a:lnTo>
                  <a:pt x="275" y="0"/>
                </a:lnTo>
                <a:lnTo>
                  <a:pt x="281" y="0"/>
                </a:lnTo>
                <a:lnTo>
                  <a:pt x="286" y="0"/>
                </a:lnTo>
                <a:lnTo>
                  <a:pt x="292" y="0"/>
                </a:lnTo>
                <a:lnTo>
                  <a:pt x="299" y="0"/>
                </a:lnTo>
                <a:lnTo>
                  <a:pt x="304" y="0"/>
                </a:lnTo>
                <a:lnTo>
                  <a:pt x="310" y="0"/>
                </a:lnTo>
                <a:lnTo>
                  <a:pt x="317" y="0"/>
                </a:lnTo>
                <a:lnTo>
                  <a:pt x="322" y="0"/>
                </a:lnTo>
                <a:lnTo>
                  <a:pt x="328" y="0"/>
                </a:lnTo>
                <a:lnTo>
                  <a:pt x="333" y="0"/>
                </a:lnTo>
                <a:lnTo>
                  <a:pt x="340" y="0"/>
                </a:lnTo>
                <a:lnTo>
                  <a:pt x="346" y="0"/>
                </a:lnTo>
                <a:lnTo>
                  <a:pt x="351" y="0"/>
                </a:lnTo>
                <a:lnTo>
                  <a:pt x="358" y="0"/>
                </a:lnTo>
                <a:lnTo>
                  <a:pt x="364" y="0"/>
                </a:lnTo>
                <a:lnTo>
                  <a:pt x="369" y="0"/>
                </a:lnTo>
                <a:lnTo>
                  <a:pt x="375" y="0"/>
                </a:lnTo>
                <a:lnTo>
                  <a:pt x="382" y="0"/>
                </a:lnTo>
                <a:lnTo>
                  <a:pt x="387" y="0"/>
                </a:lnTo>
                <a:lnTo>
                  <a:pt x="393" y="0"/>
                </a:lnTo>
                <a:lnTo>
                  <a:pt x="405" y="0"/>
                </a:lnTo>
                <a:lnTo>
                  <a:pt x="417" y="0"/>
                </a:lnTo>
              </a:path>
            </a:pathLst>
          </a:custGeom>
          <a:noFill/>
          <a:ln w="6350"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86" name="Rectangle 63">
            <a:extLst>
              <a:ext uri="{FF2B5EF4-FFF2-40B4-BE49-F238E27FC236}">
                <a16:creationId xmlns:a16="http://schemas.microsoft.com/office/drawing/2014/main" id="{6F485ABB-3CEF-47B9-8C60-D8DE1B89AAA5}"/>
              </a:ext>
            </a:extLst>
          </p:cNvPr>
          <p:cNvSpPr>
            <a:spLocks noChangeArrowheads="1"/>
          </p:cNvSpPr>
          <p:nvPr/>
        </p:nvSpPr>
        <p:spPr bwMode="auto">
          <a:xfrm>
            <a:off x="6889750" y="1801813"/>
            <a:ext cx="7937" cy="11113"/>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87" name="Rectangle 64">
            <a:extLst>
              <a:ext uri="{FF2B5EF4-FFF2-40B4-BE49-F238E27FC236}">
                <a16:creationId xmlns:a16="http://schemas.microsoft.com/office/drawing/2014/main" id="{136D4D27-793C-4004-B766-790B4064C06B}"/>
              </a:ext>
            </a:extLst>
          </p:cNvPr>
          <p:cNvSpPr>
            <a:spLocks noChangeArrowheads="1"/>
          </p:cNvSpPr>
          <p:nvPr/>
        </p:nvSpPr>
        <p:spPr bwMode="auto">
          <a:xfrm>
            <a:off x="6889750" y="1801813"/>
            <a:ext cx="7937" cy="11113"/>
          </a:xfrm>
          <a:prstGeom prst="rect">
            <a:avLst/>
          </a:prstGeom>
          <a:noFill/>
          <a:ln w="6350"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88" name="Freeform 65">
            <a:extLst>
              <a:ext uri="{FF2B5EF4-FFF2-40B4-BE49-F238E27FC236}">
                <a16:creationId xmlns:a16="http://schemas.microsoft.com/office/drawing/2014/main" id="{461B13A2-AB0F-41D7-95EE-E3C4C2453A75}"/>
              </a:ext>
            </a:extLst>
          </p:cNvPr>
          <p:cNvSpPr>
            <a:spLocks/>
          </p:cNvSpPr>
          <p:nvPr/>
        </p:nvSpPr>
        <p:spPr bwMode="auto">
          <a:xfrm>
            <a:off x="6569075" y="1812925"/>
            <a:ext cx="1189037" cy="1536700"/>
          </a:xfrm>
          <a:custGeom>
            <a:avLst/>
            <a:gdLst>
              <a:gd name="T0" fmla="*/ 534 w 749"/>
              <a:gd name="T1" fmla="*/ 68 h 968"/>
              <a:gd name="T2" fmla="*/ 547 w 749"/>
              <a:gd name="T3" fmla="*/ 28 h 968"/>
              <a:gd name="T4" fmla="*/ 576 w 749"/>
              <a:gd name="T5" fmla="*/ 0 h 968"/>
              <a:gd name="T6" fmla="*/ 588 w 749"/>
              <a:gd name="T7" fmla="*/ 51 h 968"/>
              <a:gd name="T8" fmla="*/ 599 w 749"/>
              <a:gd name="T9" fmla="*/ 108 h 968"/>
              <a:gd name="T10" fmla="*/ 612 w 749"/>
              <a:gd name="T11" fmla="*/ 177 h 968"/>
              <a:gd name="T12" fmla="*/ 624 w 749"/>
              <a:gd name="T13" fmla="*/ 240 h 968"/>
              <a:gd name="T14" fmla="*/ 635 w 749"/>
              <a:gd name="T15" fmla="*/ 309 h 968"/>
              <a:gd name="T16" fmla="*/ 648 w 749"/>
              <a:gd name="T17" fmla="*/ 389 h 968"/>
              <a:gd name="T18" fmla="*/ 659 w 749"/>
              <a:gd name="T19" fmla="*/ 452 h 968"/>
              <a:gd name="T20" fmla="*/ 671 w 749"/>
              <a:gd name="T21" fmla="*/ 509 h 968"/>
              <a:gd name="T22" fmla="*/ 682 w 749"/>
              <a:gd name="T23" fmla="*/ 590 h 968"/>
              <a:gd name="T24" fmla="*/ 695 w 749"/>
              <a:gd name="T25" fmla="*/ 659 h 968"/>
              <a:gd name="T26" fmla="*/ 707 w 749"/>
              <a:gd name="T27" fmla="*/ 711 h 968"/>
              <a:gd name="T28" fmla="*/ 713 w 749"/>
              <a:gd name="T29" fmla="*/ 774 h 968"/>
              <a:gd name="T30" fmla="*/ 724 w 749"/>
              <a:gd name="T31" fmla="*/ 836 h 968"/>
              <a:gd name="T32" fmla="*/ 736 w 749"/>
              <a:gd name="T33" fmla="*/ 888 h 968"/>
              <a:gd name="T34" fmla="*/ 749 w 749"/>
              <a:gd name="T35" fmla="*/ 957 h 968"/>
              <a:gd name="T36" fmla="*/ 682 w 749"/>
              <a:gd name="T37" fmla="*/ 957 h 968"/>
              <a:gd name="T38" fmla="*/ 617 w 749"/>
              <a:gd name="T39" fmla="*/ 957 h 968"/>
              <a:gd name="T40" fmla="*/ 558 w 749"/>
              <a:gd name="T41" fmla="*/ 957 h 968"/>
              <a:gd name="T42" fmla="*/ 498 w 749"/>
              <a:gd name="T43" fmla="*/ 957 h 968"/>
              <a:gd name="T44" fmla="*/ 440 w 749"/>
              <a:gd name="T45" fmla="*/ 957 h 968"/>
              <a:gd name="T46" fmla="*/ 386 w 749"/>
              <a:gd name="T47" fmla="*/ 963 h 968"/>
              <a:gd name="T48" fmla="*/ 327 w 749"/>
              <a:gd name="T49" fmla="*/ 963 h 968"/>
              <a:gd name="T50" fmla="*/ 274 w 749"/>
              <a:gd name="T51" fmla="*/ 963 h 968"/>
              <a:gd name="T52" fmla="*/ 214 w 749"/>
              <a:gd name="T53" fmla="*/ 963 h 968"/>
              <a:gd name="T54" fmla="*/ 155 w 749"/>
              <a:gd name="T55" fmla="*/ 963 h 968"/>
              <a:gd name="T56" fmla="*/ 95 w 749"/>
              <a:gd name="T57" fmla="*/ 963 h 968"/>
              <a:gd name="T58" fmla="*/ 36 w 749"/>
              <a:gd name="T59" fmla="*/ 963 h 968"/>
              <a:gd name="T60" fmla="*/ 25 w 749"/>
              <a:gd name="T61" fmla="*/ 951 h 968"/>
              <a:gd name="T62" fmla="*/ 0 w 749"/>
              <a:gd name="T63" fmla="*/ 917 h 968"/>
              <a:gd name="T64" fmla="*/ 25 w 749"/>
              <a:gd name="T65" fmla="*/ 894 h 968"/>
              <a:gd name="T66" fmla="*/ 36 w 749"/>
              <a:gd name="T67" fmla="*/ 871 h 968"/>
              <a:gd name="T68" fmla="*/ 54 w 749"/>
              <a:gd name="T69" fmla="*/ 848 h 968"/>
              <a:gd name="T70" fmla="*/ 77 w 749"/>
              <a:gd name="T71" fmla="*/ 820 h 968"/>
              <a:gd name="T72" fmla="*/ 95 w 749"/>
              <a:gd name="T73" fmla="*/ 791 h 968"/>
              <a:gd name="T74" fmla="*/ 77 w 749"/>
              <a:gd name="T75" fmla="*/ 756 h 968"/>
              <a:gd name="T76" fmla="*/ 108 w 749"/>
              <a:gd name="T77" fmla="*/ 728 h 968"/>
              <a:gd name="T78" fmla="*/ 125 w 749"/>
              <a:gd name="T79" fmla="*/ 688 h 968"/>
              <a:gd name="T80" fmla="*/ 161 w 749"/>
              <a:gd name="T81" fmla="*/ 693 h 968"/>
              <a:gd name="T82" fmla="*/ 184 w 749"/>
              <a:gd name="T83" fmla="*/ 659 h 968"/>
              <a:gd name="T84" fmla="*/ 178 w 749"/>
              <a:gd name="T85" fmla="*/ 631 h 968"/>
              <a:gd name="T86" fmla="*/ 196 w 749"/>
              <a:gd name="T87" fmla="*/ 602 h 968"/>
              <a:gd name="T88" fmla="*/ 173 w 749"/>
              <a:gd name="T89" fmla="*/ 567 h 968"/>
              <a:gd name="T90" fmla="*/ 208 w 749"/>
              <a:gd name="T91" fmla="*/ 573 h 968"/>
              <a:gd name="T92" fmla="*/ 267 w 749"/>
              <a:gd name="T93" fmla="*/ 579 h 968"/>
              <a:gd name="T94" fmla="*/ 285 w 749"/>
              <a:gd name="T95" fmla="*/ 619 h 968"/>
              <a:gd name="T96" fmla="*/ 315 w 749"/>
              <a:gd name="T97" fmla="*/ 636 h 968"/>
              <a:gd name="T98" fmla="*/ 374 w 749"/>
              <a:gd name="T99" fmla="*/ 636 h 968"/>
              <a:gd name="T100" fmla="*/ 415 w 749"/>
              <a:gd name="T101" fmla="*/ 653 h 968"/>
              <a:gd name="T102" fmla="*/ 451 w 749"/>
              <a:gd name="T103" fmla="*/ 624 h 968"/>
              <a:gd name="T104" fmla="*/ 493 w 749"/>
              <a:gd name="T105" fmla="*/ 607 h 968"/>
              <a:gd name="T106" fmla="*/ 505 w 749"/>
              <a:gd name="T107" fmla="*/ 561 h 968"/>
              <a:gd name="T108" fmla="*/ 511 w 749"/>
              <a:gd name="T109" fmla="*/ 509 h 968"/>
              <a:gd name="T110" fmla="*/ 541 w 749"/>
              <a:gd name="T111" fmla="*/ 475 h 968"/>
              <a:gd name="T112" fmla="*/ 511 w 749"/>
              <a:gd name="T113" fmla="*/ 441 h 968"/>
              <a:gd name="T114" fmla="*/ 570 w 749"/>
              <a:gd name="T115" fmla="*/ 424 h 968"/>
              <a:gd name="T116" fmla="*/ 552 w 749"/>
              <a:gd name="T117" fmla="*/ 384 h 968"/>
              <a:gd name="T118" fmla="*/ 511 w 749"/>
              <a:gd name="T119" fmla="*/ 91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49" h="968">
                <a:moveTo>
                  <a:pt x="511" y="91"/>
                </a:moveTo>
                <a:lnTo>
                  <a:pt x="516" y="85"/>
                </a:lnTo>
                <a:lnTo>
                  <a:pt x="516" y="91"/>
                </a:lnTo>
                <a:lnTo>
                  <a:pt x="523" y="91"/>
                </a:lnTo>
                <a:lnTo>
                  <a:pt x="523" y="85"/>
                </a:lnTo>
                <a:lnTo>
                  <a:pt x="523" y="80"/>
                </a:lnTo>
                <a:lnTo>
                  <a:pt x="529" y="80"/>
                </a:lnTo>
                <a:lnTo>
                  <a:pt x="529" y="73"/>
                </a:lnTo>
                <a:lnTo>
                  <a:pt x="534" y="73"/>
                </a:lnTo>
                <a:lnTo>
                  <a:pt x="534" y="68"/>
                </a:lnTo>
                <a:lnTo>
                  <a:pt x="541" y="63"/>
                </a:lnTo>
                <a:lnTo>
                  <a:pt x="541" y="57"/>
                </a:lnTo>
                <a:lnTo>
                  <a:pt x="541" y="51"/>
                </a:lnTo>
                <a:lnTo>
                  <a:pt x="541" y="45"/>
                </a:lnTo>
                <a:lnTo>
                  <a:pt x="541" y="40"/>
                </a:lnTo>
                <a:lnTo>
                  <a:pt x="547" y="40"/>
                </a:lnTo>
                <a:lnTo>
                  <a:pt x="547" y="33"/>
                </a:lnTo>
                <a:lnTo>
                  <a:pt x="547" y="28"/>
                </a:lnTo>
                <a:lnTo>
                  <a:pt x="541" y="28"/>
                </a:lnTo>
                <a:lnTo>
                  <a:pt x="547" y="28"/>
                </a:lnTo>
                <a:lnTo>
                  <a:pt x="552" y="28"/>
                </a:lnTo>
                <a:lnTo>
                  <a:pt x="552" y="23"/>
                </a:lnTo>
                <a:lnTo>
                  <a:pt x="552" y="16"/>
                </a:lnTo>
                <a:lnTo>
                  <a:pt x="558" y="16"/>
                </a:lnTo>
                <a:lnTo>
                  <a:pt x="565" y="16"/>
                </a:lnTo>
                <a:lnTo>
                  <a:pt x="565" y="11"/>
                </a:lnTo>
                <a:lnTo>
                  <a:pt x="570" y="11"/>
                </a:lnTo>
                <a:lnTo>
                  <a:pt x="570" y="5"/>
                </a:lnTo>
                <a:lnTo>
                  <a:pt x="576" y="5"/>
                </a:lnTo>
                <a:lnTo>
                  <a:pt x="576" y="0"/>
                </a:lnTo>
                <a:lnTo>
                  <a:pt x="576" y="5"/>
                </a:lnTo>
                <a:lnTo>
                  <a:pt x="583" y="5"/>
                </a:lnTo>
                <a:lnTo>
                  <a:pt x="583" y="11"/>
                </a:lnTo>
                <a:lnTo>
                  <a:pt x="583" y="16"/>
                </a:lnTo>
                <a:lnTo>
                  <a:pt x="583" y="23"/>
                </a:lnTo>
                <a:lnTo>
                  <a:pt x="588" y="28"/>
                </a:lnTo>
                <a:lnTo>
                  <a:pt x="588" y="33"/>
                </a:lnTo>
                <a:lnTo>
                  <a:pt x="588" y="40"/>
                </a:lnTo>
                <a:lnTo>
                  <a:pt x="588" y="45"/>
                </a:lnTo>
                <a:lnTo>
                  <a:pt x="588" y="51"/>
                </a:lnTo>
                <a:lnTo>
                  <a:pt x="594" y="57"/>
                </a:lnTo>
                <a:lnTo>
                  <a:pt x="594" y="68"/>
                </a:lnTo>
                <a:lnTo>
                  <a:pt x="594" y="73"/>
                </a:lnTo>
                <a:lnTo>
                  <a:pt x="594" y="80"/>
                </a:lnTo>
                <a:lnTo>
                  <a:pt x="594" y="85"/>
                </a:lnTo>
                <a:lnTo>
                  <a:pt x="599" y="85"/>
                </a:lnTo>
                <a:lnTo>
                  <a:pt x="599" y="91"/>
                </a:lnTo>
                <a:lnTo>
                  <a:pt x="599" y="97"/>
                </a:lnTo>
                <a:lnTo>
                  <a:pt x="599" y="103"/>
                </a:lnTo>
                <a:lnTo>
                  <a:pt x="599" y="108"/>
                </a:lnTo>
                <a:lnTo>
                  <a:pt x="606" y="120"/>
                </a:lnTo>
                <a:lnTo>
                  <a:pt x="606" y="125"/>
                </a:lnTo>
                <a:lnTo>
                  <a:pt x="606" y="137"/>
                </a:lnTo>
                <a:lnTo>
                  <a:pt x="606" y="143"/>
                </a:lnTo>
                <a:lnTo>
                  <a:pt x="606" y="148"/>
                </a:lnTo>
                <a:lnTo>
                  <a:pt x="612" y="155"/>
                </a:lnTo>
                <a:lnTo>
                  <a:pt x="612" y="160"/>
                </a:lnTo>
                <a:lnTo>
                  <a:pt x="612" y="165"/>
                </a:lnTo>
                <a:lnTo>
                  <a:pt x="612" y="172"/>
                </a:lnTo>
                <a:lnTo>
                  <a:pt x="612" y="177"/>
                </a:lnTo>
                <a:lnTo>
                  <a:pt x="612" y="183"/>
                </a:lnTo>
                <a:lnTo>
                  <a:pt x="617" y="183"/>
                </a:lnTo>
                <a:lnTo>
                  <a:pt x="617" y="188"/>
                </a:lnTo>
                <a:lnTo>
                  <a:pt x="617" y="200"/>
                </a:lnTo>
                <a:lnTo>
                  <a:pt x="617" y="212"/>
                </a:lnTo>
                <a:lnTo>
                  <a:pt x="617" y="217"/>
                </a:lnTo>
                <a:lnTo>
                  <a:pt x="624" y="217"/>
                </a:lnTo>
                <a:lnTo>
                  <a:pt x="624" y="223"/>
                </a:lnTo>
                <a:lnTo>
                  <a:pt x="624" y="229"/>
                </a:lnTo>
                <a:lnTo>
                  <a:pt x="624" y="240"/>
                </a:lnTo>
                <a:lnTo>
                  <a:pt x="624" y="245"/>
                </a:lnTo>
                <a:lnTo>
                  <a:pt x="624" y="252"/>
                </a:lnTo>
                <a:lnTo>
                  <a:pt x="630" y="257"/>
                </a:lnTo>
                <a:lnTo>
                  <a:pt x="630" y="263"/>
                </a:lnTo>
                <a:lnTo>
                  <a:pt x="630" y="275"/>
                </a:lnTo>
                <a:lnTo>
                  <a:pt x="630" y="280"/>
                </a:lnTo>
                <a:lnTo>
                  <a:pt x="630" y="287"/>
                </a:lnTo>
                <a:lnTo>
                  <a:pt x="635" y="297"/>
                </a:lnTo>
                <a:lnTo>
                  <a:pt x="635" y="303"/>
                </a:lnTo>
                <a:lnTo>
                  <a:pt x="635" y="309"/>
                </a:lnTo>
                <a:lnTo>
                  <a:pt x="635" y="315"/>
                </a:lnTo>
                <a:lnTo>
                  <a:pt x="635" y="320"/>
                </a:lnTo>
                <a:lnTo>
                  <a:pt x="641" y="337"/>
                </a:lnTo>
                <a:lnTo>
                  <a:pt x="641" y="344"/>
                </a:lnTo>
                <a:lnTo>
                  <a:pt x="641" y="355"/>
                </a:lnTo>
                <a:lnTo>
                  <a:pt x="648" y="360"/>
                </a:lnTo>
                <a:lnTo>
                  <a:pt x="648" y="367"/>
                </a:lnTo>
                <a:lnTo>
                  <a:pt x="648" y="377"/>
                </a:lnTo>
                <a:lnTo>
                  <a:pt x="648" y="384"/>
                </a:lnTo>
                <a:lnTo>
                  <a:pt x="648" y="389"/>
                </a:lnTo>
                <a:lnTo>
                  <a:pt x="653" y="395"/>
                </a:lnTo>
                <a:lnTo>
                  <a:pt x="653" y="407"/>
                </a:lnTo>
                <a:lnTo>
                  <a:pt x="653" y="412"/>
                </a:lnTo>
                <a:lnTo>
                  <a:pt x="653" y="417"/>
                </a:lnTo>
                <a:lnTo>
                  <a:pt x="653" y="424"/>
                </a:lnTo>
                <a:lnTo>
                  <a:pt x="653" y="429"/>
                </a:lnTo>
                <a:lnTo>
                  <a:pt x="659" y="429"/>
                </a:lnTo>
                <a:lnTo>
                  <a:pt x="659" y="441"/>
                </a:lnTo>
                <a:lnTo>
                  <a:pt x="659" y="447"/>
                </a:lnTo>
                <a:lnTo>
                  <a:pt x="659" y="452"/>
                </a:lnTo>
                <a:lnTo>
                  <a:pt x="659" y="459"/>
                </a:lnTo>
                <a:lnTo>
                  <a:pt x="659" y="464"/>
                </a:lnTo>
                <a:lnTo>
                  <a:pt x="666" y="464"/>
                </a:lnTo>
                <a:lnTo>
                  <a:pt x="666" y="469"/>
                </a:lnTo>
                <a:lnTo>
                  <a:pt x="666" y="475"/>
                </a:lnTo>
                <a:lnTo>
                  <a:pt x="666" y="481"/>
                </a:lnTo>
                <a:lnTo>
                  <a:pt x="666" y="487"/>
                </a:lnTo>
                <a:lnTo>
                  <a:pt x="671" y="499"/>
                </a:lnTo>
                <a:lnTo>
                  <a:pt x="671" y="504"/>
                </a:lnTo>
                <a:lnTo>
                  <a:pt x="671" y="509"/>
                </a:lnTo>
                <a:lnTo>
                  <a:pt x="671" y="516"/>
                </a:lnTo>
                <a:lnTo>
                  <a:pt x="671" y="521"/>
                </a:lnTo>
                <a:lnTo>
                  <a:pt x="671" y="527"/>
                </a:lnTo>
                <a:lnTo>
                  <a:pt x="671" y="532"/>
                </a:lnTo>
                <a:lnTo>
                  <a:pt x="677" y="539"/>
                </a:lnTo>
                <a:lnTo>
                  <a:pt x="677" y="550"/>
                </a:lnTo>
                <a:lnTo>
                  <a:pt x="677" y="561"/>
                </a:lnTo>
                <a:lnTo>
                  <a:pt x="682" y="573"/>
                </a:lnTo>
                <a:lnTo>
                  <a:pt x="682" y="579"/>
                </a:lnTo>
                <a:lnTo>
                  <a:pt x="682" y="590"/>
                </a:lnTo>
                <a:lnTo>
                  <a:pt x="682" y="596"/>
                </a:lnTo>
                <a:lnTo>
                  <a:pt x="682" y="602"/>
                </a:lnTo>
                <a:lnTo>
                  <a:pt x="689" y="607"/>
                </a:lnTo>
                <a:lnTo>
                  <a:pt x="689" y="613"/>
                </a:lnTo>
                <a:lnTo>
                  <a:pt x="689" y="619"/>
                </a:lnTo>
                <a:lnTo>
                  <a:pt x="689" y="624"/>
                </a:lnTo>
                <a:lnTo>
                  <a:pt x="689" y="636"/>
                </a:lnTo>
                <a:lnTo>
                  <a:pt x="695" y="642"/>
                </a:lnTo>
                <a:lnTo>
                  <a:pt x="695" y="653"/>
                </a:lnTo>
                <a:lnTo>
                  <a:pt x="695" y="659"/>
                </a:lnTo>
                <a:lnTo>
                  <a:pt x="695" y="664"/>
                </a:lnTo>
                <a:lnTo>
                  <a:pt x="695" y="671"/>
                </a:lnTo>
                <a:lnTo>
                  <a:pt x="700" y="671"/>
                </a:lnTo>
                <a:lnTo>
                  <a:pt x="700" y="676"/>
                </a:lnTo>
                <a:lnTo>
                  <a:pt x="700" y="682"/>
                </a:lnTo>
                <a:lnTo>
                  <a:pt x="700" y="688"/>
                </a:lnTo>
                <a:lnTo>
                  <a:pt x="700" y="693"/>
                </a:lnTo>
                <a:lnTo>
                  <a:pt x="700" y="699"/>
                </a:lnTo>
                <a:lnTo>
                  <a:pt x="700" y="705"/>
                </a:lnTo>
                <a:lnTo>
                  <a:pt x="707" y="711"/>
                </a:lnTo>
                <a:lnTo>
                  <a:pt x="707" y="716"/>
                </a:lnTo>
                <a:lnTo>
                  <a:pt x="707" y="722"/>
                </a:lnTo>
                <a:lnTo>
                  <a:pt x="707" y="728"/>
                </a:lnTo>
                <a:lnTo>
                  <a:pt x="707" y="733"/>
                </a:lnTo>
                <a:lnTo>
                  <a:pt x="713" y="739"/>
                </a:lnTo>
                <a:lnTo>
                  <a:pt x="713" y="745"/>
                </a:lnTo>
                <a:lnTo>
                  <a:pt x="713" y="751"/>
                </a:lnTo>
                <a:lnTo>
                  <a:pt x="713" y="756"/>
                </a:lnTo>
                <a:lnTo>
                  <a:pt x="713" y="768"/>
                </a:lnTo>
                <a:lnTo>
                  <a:pt x="713" y="774"/>
                </a:lnTo>
                <a:lnTo>
                  <a:pt x="718" y="779"/>
                </a:lnTo>
                <a:lnTo>
                  <a:pt x="718" y="785"/>
                </a:lnTo>
                <a:lnTo>
                  <a:pt x="718" y="796"/>
                </a:lnTo>
                <a:lnTo>
                  <a:pt x="718" y="803"/>
                </a:lnTo>
                <a:lnTo>
                  <a:pt x="718" y="808"/>
                </a:lnTo>
                <a:lnTo>
                  <a:pt x="724" y="814"/>
                </a:lnTo>
                <a:lnTo>
                  <a:pt x="724" y="820"/>
                </a:lnTo>
                <a:lnTo>
                  <a:pt x="724" y="825"/>
                </a:lnTo>
                <a:lnTo>
                  <a:pt x="724" y="831"/>
                </a:lnTo>
                <a:lnTo>
                  <a:pt x="724" y="836"/>
                </a:lnTo>
                <a:lnTo>
                  <a:pt x="724" y="843"/>
                </a:lnTo>
                <a:lnTo>
                  <a:pt x="724" y="848"/>
                </a:lnTo>
                <a:lnTo>
                  <a:pt x="731" y="854"/>
                </a:lnTo>
                <a:lnTo>
                  <a:pt x="731" y="860"/>
                </a:lnTo>
                <a:lnTo>
                  <a:pt x="731" y="866"/>
                </a:lnTo>
                <a:lnTo>
                  <a:pt x="731" y="871"/>
                </a:lnTo>
                <a:lnTo>
                  <a:pt x="731" y="877"/>
                </a:lnTo>
                <a:lnTo>
                  <a:pt x="731" y="883"/>
                </a:lnTo>
                <a:lnTo>
                  <a:pt x="736" y="883"/>
                </a:lnTo>
                <a:lnTo>
                  <a:pt x="736" y="888"/>
                </a:lnTo>
                <a:lnTo>
                  <a:pt x="736" y="894"/>
                </a:lnTo>
                <a:lnTo>
                  <a:pt x="736" y="900"/>
                </a:lnTo>
                <a:lnTo>
                  <a:pt x="736" y="906"/>
                </a:lnTo>
                <a:lnTo>
                  <a:pt x="736" y="911"/>
                </a:lnTo>
                <a:lnTo>
                  <a:pt x="742" y="923"/>
                </a:lnTo>
                <a:lnTo>
                  <a:pt x="742" y="928"/>
                </a:lnTo>
                <a:lnTo>
                  <a:pt x="742" y="940"/>
                </a:lnTo>
                <a:lnTo>
                  <a:pt x="742" y="946"/>
                </a:lnTo>
                <a:lnTo>
                  <a:pt x="742" y="951"/>
                </a:lnTo>
                <a:lnTo>
                  <a:pt x="749" y="957"/>
                </a:lnTo>
                <a:lnTo>
                  <a:pt x="742" y="957"/>
                </a:lnTo>
                <a:lnTo>
                  <a:pt x="736" y="957"/>
                </a:lnTo>
                <a:lnTo>
                  <a:pt x="731" y="957"/>
                </a:lnTo>
                <a:lnTo>
                  <a:pt x="724" y="957"/>
                </a:lnTo>
                <a:lnTo>
                  <a:pt x="718" y="957"/>
                </a:lnTo>
                <a:lnTo>
                  <a:pt x="713" y="957"/>
                </a:lnTo>
                <a:lnTo>
                  <a:pt x="707" y="957"/>
                </a:lnTo>
                <a:lnTo>
                  <a:pt x="700" y="957"/>
                </a:lnTo>
                <a:lnTo>
                  <a:pt x="689" y="957"/>
                </a:lnTo>
                <a:lnTo>
                  <a:pt x="682" y="957"/>
                </a:lnTo>
                <a:lnTo>
                  <a:pt x="677" y="957"/>
                </a:lnTo>
                <a:lnTo>
                  <a:pt x="671" y="957"/>
                </a:lnTo>
                <a:lnTo>
                  <a:pt x="666" y="957"/>
                </a:lnTo>
                <a:lnTo>
                  <a:pt x="659" y="957"/>
                </a:lnTo>
                <a:lnTo>
                  <a:pt x="653" y="957"/>
                </a:lnTo>
                <a:lnTo>
                  <a:pt x="648" y="957"/>
                </a:lnTo>
                <a:lnTo>
                  <a:pt x="641" y="957"/>
                </a:lnTo>
                <a:lnTo>
                  <a:pt x="635" y="957"/>
                </a:lnTo>
                <a:lnTo>
                  <a:pt x="624" y="957"/>
                </a:lnTo>
                <a:lnTo>
                  <a:pt x="617" y="957"/>
                </a:lnTo>
                <a:lnTo>
                  <a:pt x="612" y="957"/>
                </a:lnTo>
                <a:lnTo>
                  <a:pt x="606" y="957"/>
                </a:lnTo>
                <a:lnTo>
                  <a:pt x="599" y="957"/>
                </a:lnTo>
                <a:lnTo>
                  <a:pt x="594" y="957"/>
                </a:lnTo>
                <a:lnTo>
                  <a:pt x="588" y="957"/>
                </a:lnTo>
                <a:lnTo>
                  <a:pt x="583" y="957"/>
                </a:lnTo>
                <a:lnTo>
                  <a:pt x="576" y="957"/>
                </a:lnTo>
                <a:lnTo>
                  <a:pt x="570" y="957"/>
                </a:lnTo>
                <a:lnTo>
                  <a:pt x="565" y="957"/>
                </a:lnTo>
                <a:lnTo>
                  <a:pt x="558" y="957"/>
                </a:lnTo>
                <a:lnTo>
                  <a:pt x="552" y="957"/>
                </a:lnTo>
                <a:lnTo>
                  <a:pt x="547" y="957"/>
                </a:lnTo>
                <a:lnTo>
                  <a:pt x="541" y="957"/>
                </a:lnTo>
                <a:lnTo>
                  <a:pt x="534" y="957"/>
                </a:lnTo>
                <a:lnTo>
                  <a:pt x="529" y="957"/>
                </a:lnTo>
                <a:lnTo>
                  <a:pt x="523" y="957"/>
                </a:lnTo>
                <a:lnTo>
                  <a:pt x="516" y="957"/>
                </a:lnTo>
                <a:lnTo>
                  <a:pt x="511" y="957"/>
                </a:lnTo>
                <a:lnTo>
                  <a:pt x="505" y="957"/>
                </a:lnTo>
                <a:lnTo>
                  <a:pt x="498" y="957"/>
                </a:lnTo>
                <a:lnTo>
                  <a:pt x="493" y="957"/>
                </a:lnTo>
                <a:lnTo>
                  <a:pt x="487" y="957"/>
                </a:lnTo>
                <a:lnTo>
                  <a:pt x="482" y="957"/>
                </a:lnTo>
                <a:lnTo>
                  <a:pt x="475" y="957"/>
                </a:lnTo>
                <a:lnTo>
                  <a:pt x="469" y="957"/>
                </a:lnTo>
                <a:lnTo>
                  <a:pt x="464" y="957"/>
                </a:lnTo>
                <a:lnTo>
                  <a:pt x="457" y="957"/>
                </a:lnTo>
                <a:lnTo>
                  <a:pt x="451" y="957"/>
                </a:lnTo>
                <a:lnTo>
                  <a:pt x="446" y="957"/>
                </a:lnTo>
                <a:lnTo>
                  <a:pt x="440" y="957"/>
                </a:lnTo>
                <a:lnTo>
                  <a:pt x="440" y="963"/>
                </a:lnTo>
                <a:lnTo>
                  <a:pt x="433" y="963"/>
                </a:lnTo>
                <a:lnTo>
                  <a:pt x="428" y="963"/>
                </a:lnTo>
                <a:lnTo>
                  <a:pt x="422" y="963"/>
                </a:lnTo>
                <a:lnTo>
                  <a:pt x="415" y="963"/>
                </a:lnTo>
                <a:lnTo>
                  <a:pt x="410" y="963"/>
                </a:lnTo>
                <a:lnTo>
                  <a:pt x="404" y="963"/>
                </a:lnTo>
                <a:lnTo>
                  <a:pt x="398" y="963"/>
                </a:lnTo>
                <a:lnTo>
                  <a:pt x="392" y="963"/>
                </a:lnTo>
                <a:lnTo>
                  <a:pt x="386" y="963"/>
                </a:lnTo>
                <a:lnTo>
                  <a:pt x="380" y="963"/>
                </a:lnTo>
                <a:lnTo>
                  <a:pt x="374" y="963"/>
                </a:lnTo>
                <a:lnTo>
                  <a:pt x="368" y="963"/>
                </a:lnTo>
                <a:lnTo>
                  <a:pt x="363" y="963"/>
                </a:lnTo>
                <a:lnTo>
                  <a:pt x="357" y="963"/>
                </a:lnTo>
                <a:lnTo>
                  <a:pt x="350" y="963"/>
                </a:lnTo>
                <a:lnTo>
                  <a:pt x="345" y="963"/>
                </a:lnTo>
                <a:lnTo>
                  <a:pt x="339" y="963"/>
                </a:lnTo>
                <a:lnTo>
                  <a:pt x="332" y="963"/>
                </a:lnTo>
                <a:lnTo>
                  <a:pt x="327" y="963"/>
                </a:lnTo>
                <a:lnTo>
                  <a:pt x="321" y="957"/>
                </a:lnTo>
                <a:lnTo>
                  <a:pt x="315" y="957"/>
                </a:lnTo>
                <a:lnTo>
                  <a:pt x="309" y="963"/>
                </a:lnTo>
                <a:lnTo>
                  <a:pt x="309" y="968"/>
                </a:lnTo>
                <a:lnTo>
                  <a:pt x="303" y="968"/>
                </a:lnTo>
                <a:lnTo>
                  <a:pt x="297" y="968"/>
                </a:lnTo>
                <a:lnTo>
                  <a:pt x="291" y="968"/>
                </a:lnTo>
                <a:lnTo>
                  <a:pt x="291" y="963"/>
                </a:lnTo>
                <a:lnTo>
                  <a:pt x="279" y="963"/>
                </a:lnTo>
                <a:lnTo>
                  <a:pt x="274" y="963"/>
                </a:lnTo>
                <a:lnTo>
                  <a:pt x="267" y="963"/>
                </a:lnTo>
                <a:lnTo>
                  <a:pt x="262" y="963"/>
                </a:lnTo>
                <a:lnTo>
                  <a:pt x="256" y="963"/>
                </a:lnTo>
                <a:lnTo>
                  <a:pt x="249" y="963"/>
                </a:lnTo>
                <a:lnTo>
                  <a:pt x="244" y="963"/>
                </a:lnTo>
                <a:lnTo>
                  <a:pt x="238" y="963"/>
                </a:lnTo>
                <a:lnTo>
                  <a:pt x="232" y="963"/>
                </a:lnTo>
                <a:lnTo>
                  <a:pt x="226" y="963"/>
                </a:lnTo>
                <a:lnTo>
                  <a:pt x="220" y="963"/>
                </a:lnTo>
                <a:lnTo>
                  <a:pt x="214" y="963"/>
                </a:lnTo>
                <a:lnTo>
                  <a:pt x="208" y="963"/>
                </a:lnTo>
                <a:lnTo>
                  <a:pt x="202" y="963"/>
                </a:lnTo>
                <a:lnTo>
                  <a:pt x="196" y="963"/>
                </a:lnTo>
                <a:lnTo>
                  <a:pt x="191" y="963"/>
                </a:lnTo>
                <a:lnTo>
                  <a:pt x="184" y="963"/>
                </a:lnTo>
                <a:lnTo>
                  <a:pt x="178" y="963"/>
                </a:lnTo>
                <a:lnTo>
                  <a:pt x="173" y="963"/>
                </a:lnTo>
                <a:lnTo>
                  <a:pt x="166" y="963"/>
                </a:lnTo>
                <a:lnTo>
                  <a:pt x="161" y="963"/>
                </a:lnTo>
                <a:lnTo>
                  <a:pt x="155" y="963"/>
                </a:lnTo>
                <a:lnTo>
                  <a:pt x="149" y="963"/>
                </a:lnTo>
                <a:lnTo>
                  <a:pt x="143" y="963"/>
                </a:lnTo>
                <a:lnTo>
                  <a:pt x="137" y="963"/>
                </a:lnTo>
                <a:lnTo>
                  <a:pt x="131" y="963"/>
                </a:lnTo>
                <a:lnTo>
                  <a:pt x="125" y="963"/>
                </a:lnTo>
                <a:lnTo>
                  <a:pt x="119" y="963"/>
                </a:lnTo>
                <a:lnTo>
                  <a:pt x="113" y="963"/>
                </a:lnTo>
                <a:lnTo>
                  <a:pt x="108" y="963"/>
                </a:lnTo>
                <a:lnTo>
                  <a:pt x="101" y="963"/>
                </a:lnTo>
                <a:lnTo>
                  <a:pt x="95" y="963"/>
                </a:lnTo>
                <a:lnTo>
                  <a:pt x="90" y="963"/>
                </a:lnTo>
                <a:lnTo>
                  <a:pt x="83" y="963"/>
                </a:lnTo>
                <a:lnTo>
                  <a:pt x="77" y="963"/>
                </a:lnTo>
                <a:lnTo>
                  <a:pt x="72" y="963"/>
                </a:lnTo>
                <a:lnTo>
                  <a:pt x="66" y="963"/>
                </a:lnTo>
                <a:lnTo>
                  <a:pt x="59" y="963"/>
                </a:lnTo>
                <a:lnTo>
                  <a:pt x="54" y="963"/>
                </a:lnTo>
                <a:lnTo>
                  <a:pt x="48" y="963"/>
                </a:lnTo>
                <a:lnTo>
                  <a:pt x="42" y="963"/>
                </a:lnTo>
                <a:lnTo>
                  <a:pt x="36" y="963"/>
                </a:lnTo>
                <a:lnTo>
                  <a:pt x="30" y="963"/>
                </a:lnTo>
                <a:lnTo>
                  <a:pt x="25" y="963"/>
                </a:lnTo>
                <a:lnTo>
                  <a:pt x="18" y="963"/>
                </a:lnTo>
                <a:lnTo>
                  <a:pt x="12" y="963"/>
                </a:lnTo>
                <a:lnTo>
                  <a:pt x="7" y="963"/>
                </a:lnTo>
                <a:lnTo>
                  <a:pt x="7" y="957"/>
                </a:lnTo>
                <a:lnTo>
                  <a:pt x="12" y="957"/>
                </a:lnTo>
                <a:lnTo>
                  <a:pt x="12" y="951"/>
                </a:lnTo>
                <a:lnTo>
                  <a:pt x="18" y="951"/>
                </a:lnTo>
                <a:lnTo>
                  <a:pt x="25" y="951"/>
                </a:lnTo>
                <a:lnTo>
                  <a:pt x="25" y="946"/>
                </a:lnTo>
                <a:lnTo>
                  <a:pt x="25" y="940"/>
                </a:lnTo>
                <a:lnTo>
                  <a:pt x="18" y="940"/>
                </a:lnTo>
                <a:lnTo>
                  <a:pt x="18" y="935"/>
                </a:lnTo>
                <a:lnTo>
                  <a:pt x="12" y="935"/>
                </a:lnTo>
                <a:lnTo>
                  <a:pt x="12" y="928"/>
                </a:lnTo>
                <a:lnTo>
                  <a:pt x="12" y="923"/>
                </a:lnTo>
                <a:lnTo>
                  <a:pt x="7" y="923"/>
                </a:lnTo>
                <a:lnTo>
                  <a:pt x="7" y="917"/>
                </a:lnTo>
                <a:lnTo>
                  <a:pt x="0" y="917"/>
                </a:lnTo>
                <a:lnTo>
                  <a:pt x="0" y="911"/>
                </a:lnTo>
                <a:lnTo>
                  <a:pt x="0" y="906"/>
                </a:lnTo>
                <a:lnTo>
                  <a:pt x="0" y="900"/>
                </a:lnTo>
                <a:lnTo>
                  <a:pt x="7" y="900"/>
                </a:lnTo>
                <a:lnTo>
                  <a:pt x="7" y="894"/>
                </a:lnTo>
                <a:lnTo>
                  <a:pt x="12" y="894"/>
                </a:lnTo>
                <a:lnTo>
                  <a:pt x="12" y="900"/>
                </a:lnTo>
                <a:lnTo>
                  <a:pt x="18" y="900"/>
                </a:lnTo>
                <a:lnTo>
                  <a:pt x="25" y="900"/>
                </a:lnTo>
                <a:lnTo>
                  <a:pt x="25" y="894"/>
                </a:lnTo>
                <a:lnTo>
                  <a:pt x="25" y="888"/>
                </a:lnTo>
                <a:lnTo>
                  <a:pt x="25" y="883"/>
                </a:lnTo>
                <a:lnTo>
                  <a:pt x="18" y="883"/>
                </a:lnTo>
                <a:lnTo>
                  <a:pt x="18" y="877"/>
                </a:lnTo>
                <a:lnTo>
                  <a:pt x="25" y="877"/>
                </a:lnTo>
                <a:lnTo>
                  <a:pt x="25" y="871"/>
                </a:lnTo>
                <a:lnTo>
                  <a:pt x="25" y="866"/>
                </a:lnTo>
                <a:lnTo>
                  <a:pt x="30" y="866"/>
                </a:lnTo>
                <a:lnTo>
                  <a:pt x="36" y="866"/>
                </a:lnTo>
                <a:lnTo>
                  <a:pt x="36" y="871"/>
                </a:lnTo>
                <a:lnTo>
                  <a:pt x="36" y="866"/>
                </a:lnTo>
                <a:lnTo>
                  <a:pt x="42" y="866"/>
                </a:lnTo>
                <a:lnTo>
                  <a:pt x="42" y="860"/>
                </a:lnTo>
                <a:lnTo>
                  <a:pt x="48" y="854"/>
                </a:lnTo>
                <a:lnTo>
                  <a:pt x="42" y="854"/>
                </a:lnTo>
                <a:lnTo>
                  <a:pt x="42" y="848"/>
                </a:lnTo>
                <a:lnTo>
                  <a:pt x="42" y="843"/>
                </a:lnTo>
                <a:lnTo>
                  <a:pt x="48" y="843"/>
                </a:lnTo>
                <a:lnTo>
                  <a:pt x="48" y="848"/>
                </a:lnTo>
                <a:lnTo>
                  <a:pt x="54" y="848"/>
                </a:lnTo>
                <a:lnTo>
                  <a:pt x="59" y="848"/>
                </a:lnTo>
                <a:lnTo>
                  <a:pt x="66" y="843"/>
                </a:lnTo>
                <a:lnTo>
                  <a:pt x="72" y="843"/>
                </a:lnTo>
                <a:lnTo>
                  <a:pt x="72" y="836"/>
                </a:lnTo>
                <a:lnTo>
                  <a:pt x="77" y="836"/>
                </a:lnTo>
                <a:lnTo>
                  <a:pt x="83" y="836"/>
                </a:lnTo>
                <a:lnTo>
                  <a:pt x="83" y="831"/>
                </a:lnTo>
                <a:lnTo>
                  <a:pt x="83" y="825"/>
                </a:lnTo>
                <a:lnTo>
                  <a:pt x="83" y="820"/>
                </a:lnTo>
                <a:lnTo>
                  <a:pt x="77" y="820"/>
                </a:lnTo>
                <a:lnTo>
                  <a:pt x="77" y="814"/>
                </a:lnTo>
                <a:lnTo>
                  <a:pt x="77" y="808"/>
                </a:lnTo>
                <a:lnTo>
                  <a:pt x="83" y="808"/>
                </a:lnTo>
                <a:lnTo>
                  <a:pt x="77" y="808"/>
                </a:lnTo>
                <a:lnTo>
                  <a:pt x="77" y="803"/>
                </a:lnTo>
                <a:lnTo>
                  <a:pt x="77" y="796"/>
                </a:lnTo>
                <a:lnTo>
                  <a:pt x="83" y="796"/>
                </a:lnTo>
                <a:lnTo>
                  <a:pt x="90" y="796"/>
                </a:lnTo>
                <a:lnTo>
                  <a:pt x="95" y="796"/>
                </a:lnTo>
                <a:lnTo>
                  <a:pt x="95" y="791"/>
                </a:lnTo>
                <a:lnTo>
                  <a:pt x="90" y="785"/>
                </a:lnTo>
                <a:lnTo>
                  <a:pt x="90" y="779"/>
                </a:lnTo>
                <a:lnTo>
                  <a:pt x="83" y="779"/>
                </a:lnTo>
                <a:lnTo>
                  <a:pt x="83" y="774"/>
                </a:lnTo>
                <a:lnTo>
                  <a:pt x="77" y="774"/>
                </a:lnTo>
                <a:lnTo>
                  <a:pt x="72" y="774"/>
                </a:lnTo>
                <a:lnTo>
                  <a:pt x="72" y="768"/>
                </a:lnTo>
                <a:lnTo>
                  <a:pt x="72" y="763"/>
                </a:lnTo>
                <a:lnTo>
                  <a:pt x="77" y="763"/>
                </a:lnTo>
                <a:lnTo>
                  <a:pt x="77" y="756"/>
                </a:lnTo>
                <a:lnTo>
                  <a:pt x="83" y="756"/>
                </a:lnTo>
                <a:lnTo>
                  <a:pt x="90" y="756"/>
                </a:lnTo>
                <a:lnTo>
                  <a:pt x="90" y="751"/>
                </a:lnTo>
                <a:lnTo>
                  <a:pt x="95" y="751"/>
                </a:lnTo>
                <a:lnTo>
                  <a:pt x="95" y="745"/>
                </a:lnTo>
                <a:lnTo>
                  <a:pt x="101" y="745"/>
                </a:lnTo>
                <a:lnTo>
                  <a:pt x="101" y="739"/>
                </a:lnTo>
                <a:lnTo>
                  <a:pt x="101" y="733"/>
                </a:lnTo>
                <a:lnTo>
                  <a:pt x="108" y="733"/>
                </a:lnTo>
                <a:lnTo>
                  <a:pt x="108" y="728"/>
                </a:lnTo>
                <a:lnTo>
                  <a:pt x="113" y="728"/>
                </a:lnTo>
                <a:lnTo>
                  <a:pt x="113" y="722"/>
                </a:lnTo>
                <a:lnTo>
                  <a:pt x="119" y="722"/>
                </a:lnTo>
                <a:lnTo>
                  <a:pt x="119" y="716"/>
                </a:lnTo>
                <a:lnTo>
                  <a:pt x="119" y="711"/>
                </a:lnTo>
                <a:lnTo>
                  <a:pt x="119" y="705"/>
                </a:lnTo>
                <a:lnTo>
                  <a:pt x="125" y="705"/>
                </a:lnTo>
                <a:lnTo>
                  <a:pt x="125" y="699"/>
                </a:lnTo>
                <a:lnTo>
                  <a:pt x="125" y="693"/>
                </a:lnTo>
                <a:lnTo>
                  <a:pt x="125" y="688"/>
                </a:lnTo>
                <a:lnTo>
                  <a:pt x="131" y="688"/>
                </a:lnTo>
                <a:lnTo>
                  <a:pt x="131" y="682"/>
                </a:lnTo>
                <a:lnTo>
                  <a:pt x="137" y="682"/>
                </a:lnTo>
                <a:lnTo>
                  <a:pt x="143" y="688"/>
                </a:lnTo>
                <a:lnTo>
                  <a:pt x="137" y="693"/>
                </a:lnTo>
                <a:lnTo>
                  <a:pt x="137" y="699"/>
                </a:lnTo>
                <a:lnTo>
                  <a:pt x="143" y="699"/>
                </a:lnTo>
                <a:lnTo>
                  <a:pt x="149" y="699"/>
                </a:lnTo>
                <a:lnTo>
                  <a:pt x="155" y="699"/>
                </a:lnTo>
                <a:lnTo>
                  <a:pt x="161" y="693"/>
                </a:lnTo>
                <a:lnTo>
                  <a:pt x="161" y="688"/>
                </a:lnTo>
                <a:lnTo>
                  <a:pt x="161" y="682"/>
                </a:lnTo>
                <a:lnTo>
                  <a:pt x="161" y="676"/>
                </a:lnTo>
                <a:lnTo>
                  <a:pt x="166" y="676"/>
                </a:lnTo>
                <a:lnTo>
                  <a:pt x="166" y="671"/>
                </a:lnTo>
                <a:lnTo>
                  <a:pt x="173" y="671"/>
                </a:lnTo>
                <a:lnTo>
                  <a:pt x="178" y="671"/>
                </a:lnTo>
                <a:lnTo>
                  <a:pt x="178" y="664"/>
                </a:lnTo>
                <a:lnTo>
                  <a:pt x="184" y="664"/>
                </a:lnTo>
                <a:lnTo>
                  <a:pt x="184" y="659"/>
                </a:lnTo>
                <a:lnTo>
                  <a:pt x="178" y="659"/>
                </a:lnTo>
                <a:lnTo>
                  <a:pt x="178" y="653"/>
                </a:lnTo>
                <a:lnTo>
                  <a:pt x="173" y="653"/>
                </a:lnTo>
                <a:lnTo>
                  <a:pt x="173" y="647"/>
                </a:lnTo>
                <a:lnTo>
                  <a:pt x="173" y="642"/>
                </a:lnTo>
                <a:lnTo>
                  <a:pt x="166" y="642"/>
                </a:lnTo>
                <a:lnTo>
                  <a:pt x="166" y="636"/>
                </a:lnTo>
                <a:lnTo>
                  <a:pt x="166" y="631"/>
                </a:lnTo>
                <a:lnTo>
                  <a:pt x="173" y="631"/>
                </a:lnTo>
                <a:lnTo>
                  <a:pt x="178" y="631"/>
                </a:lnTo>
                <a:lnTo>
                  <a:pt x="184" y="631"/>
                </a:lnTo>
                <a:lnTo>
                  <a:pt x="184" y="624"/>
                </a:lnTo>
                <a:lnTo>
                  <a:pt x="178" y="624"/>
                </a:lnTo>
                <a:lnTo>
                  <a:pt x="178" y="619"/>
                </a:lnTo>
                <a:lnTo>
                  <a:pt x="184" y="619"/>
                </a:lnTo>
                <a:lnTo>
                  <a:pt x="191" y="619"/>
                </a:lnTo>
                <a:lnTo>
                  <a:pt x="191" y="613"/>
                </a:lnTo>
                <a:lnTo>
                  <a:pt x="196" y="613"/>
                </a:lnTo>
                <a:lnTo>
                  <a:pt x="196" y="607"/>
                </a:lnTo>
                <a:lnTo>
                  <a:pt x="196" y="602"/>
                </a:lnTo>
                <a:lnTo>
                  <a:pt x="196" y="596"/>
                </a:lnTo>
                <a:lnTo>
                  <a:pt x="196" y="590"/>
                </a:lnTo>
                <a:lnTo>
                  <a:pt x="196" y="584"/>
                </a:lnTo>
                <a:lnTo>
                  <a:pt x="191" y="584"/>
                </a:lnTo>
                <a:lnTo>
                  <a:pt x="191" y="579"/>
                </a:lnTo>
                <a:lnTo>
                  <a:pt x="184" y="579"/>
                </a:lnTo>
                <a:lnTo>
                  <a:pt x="178" y="579"/>
                </a:lnTo>
                <a:lnTo>
                  <a:pt x="178" y="573"/>
                </a:lnTo>
                <a:lnTo>
                  <a:pt x="173" y="573"/>
                </a:lnTo>
                <a:lnTo>
                  <a:pt x="173" y="567"/>
                </a:lnTo>
                <a:lnTo>
                  <a:pt x="173" y="561"/>
                </a:lnTo>
                <a:lnTo>
                  <a:pt x="178" y="561"/>
                </a:lnTo>
                <a:lnTo>
                  <a:pt x="184" y="561"/>
                </a:lnTo>
                <a:lnTo>
                  <a:pt x="191" y="561"/>
                </a:lnTo>
                <a:lnTo>
                  <a:pt x="196" y="567"/>
                </a:lnTo>
                <a:lnTo>
                  <a:pt x="196" y="573"/>
                </a:lnTo>
                <a:lnTo>
                  <a:pt x="196" y="579"/>
                </a:lnTo>
                <a:lnTo>
                  <a:pt x="202" y="579"/>
                </a:lnTo>
                <a:lnTo>
                  <a:pt x="208" y="579"/>
                </a:lnTo>
                <a:lnTo>
                  <a:pt x="208" y="573"/>
                </a:lnTo>
                <a:lnTo>
                  <a:pt x="220" y="573"/>
                </a:lnTo>
                <a:lnTo>
                  <a:pt x="226" y="573"/>
                </a:lnTo>
                <a:lnTo>
                  <a:pt x="232" y="573"/>
                </a:lnTo>
                <a:lnTo>
                  <a:pt x="238" y="573"/>
                </a:lnTo>
                <a:lnTo>
                  <a:pt x="244" y="573"/>
                </a:lnTo>
                <a:lnTo>
                  <a:pt x="249" y="573"/>
                </a:lnTo>
                <a:lnTo>
                  <a:pt x="256" y="573"/>
                </a:lnTo>
                <a:lnTo>
                  <a:pt x="262" y="573"/>
                </a:lnTo>
                <a:lnTo>
                  <a:pt x="262" y="579"/>
                </a:lnTo>
                <a:lnTo>
                  <a:pt x="267" y="579"/>
                </a:lnTo>
                <a:lnTo>
                  <a:pt x="267" y="584"/>
                </a:lnTo>
                <a:lnTo>
                  <a:pt x="274" y="584"/>
                </a:lnTo>
                <a:lnTo>
                  <a:pt x="274" y="590"/>
                </a:lnTo>
                <a:lnTo>
                  <a:pt x="279" y="590"/>
                </a:lnTo>
                <a:lnTo>
                  <a:pt x="279" y="596"/>
                </a:lnTo>
                <a:lnTo>
                  <a:pt x="279" y="602"/>
                </a:lnTo>
                <a:lnTo>
                  <a:pt x="279" y="607"/>
                </a:lnTo>
                <a:lnTo>
                  <a:pt x="279" y="613"/>
                </a:lnTo>
                <a:lnTo>
                  <a:pt x="285" y="613"/>
                </a:lnTo>
                <a:lnTo>
                  <a:pt x="285" y="619"/>
                </a:lnTo>
                <a:lnTo>
                  <a:pt x="279" y="619"/>
                </a:lnTo>
                <a:lnTo>
                  <a:pt x="279" y="624"/>
                </a:lnTo>
                <a:lnTo>
                  <a:pt x="285" y="624"/>
                </a:lnTo>
                <a:lnTo>
                  <a:pt x="291" y="624"/>
                </a:lnTo>
                <a:lnTo>
                  <a:pt x="297" y="624"/>
                </a:lnTo>
                <a:lnTo>
                  <a:pt x="297" y="631"/>
                </a:lnTo>
                <a:lnTo>
                  <a:pt x="297" y="636"/>
                </a:lnTo>
                <a:lnTo>
                  <a:pt x="303" y="636"/>
                </a:lnTo>
                <a:lnTo>
                  <a:pt x="309" y="636"/>
                </a:lnTo>
                <a:lnTo>
                  <a:pt x="315" y="636"/>
                </a:lnTo>
                <a:lnTo>
                  <a:pt x="321" y="636"/>
                </a:lnTo>
                <a:lnTo>
                  <a:pt x="327" y="636"/>
                </a:lnTo>
                <a:lnTo>
                  <a:pt x="332" y="636"/>
                </a:lnTo>
                <a:lnTo>
                  <a:pt x="339" y="636"/>
                </a:lnTo>
                <a:lnTo>
                  <a:pt x="345" y="636"/>
                </a:lnTo>
                <a:lnTo>
                  <a:pt x="350" y="636"/>
                </a:lnTo>
                <a:lnTo>
                  <a:pt x="357" y="636"/>
                </a:lnTo>
                <a:lnTo>
                  <a:pt x="363" y="636"/>
                </a:lnTo>
                <a:lnTo>
                  <a:pt x="368" y="636"/>
                </a:lnTo>
                <a:lnTo>
                  <a:pt x="374" y="636"/>
                </a:lnTo>
                <a:lnTo>
                  <a:pt x="380" y="636"/>
                </a:lnTo>
                <a:lnTo>
                  <a:pt x="386" y="636"/>
                </a:lnTo>
                <a:lnTo>
                  <a:pt x="392" y="636"/>
                </a:lnTo>
                <a:lnTo>
                  <a:pt x="398" y="636"/>
                </a:lnTo>
                <a:lnTo>
                  <a:pt x="404" y="636"/>
                </a:lnTo>
                <a:lnTo>
                  <a:pt x="410" y="636"/>
                </a:lnTo>
                <a:lnTo>
                  <a:pt x="415" y="636"/>
                </a:lnTo>
                <a:lnTo>
                  <a:pt x="415" y="642"/>
                </a:lnTo>
                <a:lnTo>
                  <a:pt x="415" y="647"/>
                </a:lnTo>
                <a:lnTo>
                  <a:pt x="415" y="653"/>
                </a:lnTo>
                <a:lnTo>
                  <a:pt x="422" y="653"/>
                </a:lnTo>
                <a:lnTo>
                  <a:pt x="428" y="653"/>
                </a:lnTo>
                <a:lnTo>
                  <a:pt x="440" y="653"/>
                </a:lnTo>
                <a:lnTo>
                  <a:pt x="446" y="653"/>
                </a:lnTo>
                <a:lnTo>
                  <a:pt x="446" y="647"/>
                </a:lnTo>
                <a:lnTo>
                  <a:pt x="446" y="642"/>
                </a:lnTo>
                <a:lnTo>
                  <a:pt x="446" y="636"/>
                </a:lnTo>
                <a:lnTo>
                  <a:pt x="446" y="631"/>
                </a:lnTo>
                <a:lnTo>
                  <a:pt x="446" y="624"/>
                </a:lnTo>
                <a:lnTo>
                  <a:pt x="451" y="624"/>
                </a:lnTo>
                <a:lnTo>
                  <a:pt x="457" y="624"/>
                </a:lnTo>
                <a:lnTo>
                  <a:pt x="457" y="619"/>
                </a:lnTo>
                <a:lnTo>
                  <a:pt x="464" y="619"/>
                </a:lnTo>
                <a:lnTo>
                  <a:pt x="469" y="619"/>
                </a:lnTo>
                <a:lnTo>
                  <a:pt x="475" y="619"/>
                </a:lnTo>
                <a:lnTo>
                  <a:pt x="475" y="613"/>
                </a:lnTo>
                <a:lnTo>
                  <a:pt x="475" y="607"/>
                </a:lnTo>
                <a:lnTo>
                  <a:pt x="482" y="607"/>
                </a:lnTo>
                <a:lnTo>
                  <a:pt x="487" y="607"/>
                </a:lnTo>
                <a:lnTo>
                  <a:pt x="493" y="607"/>
                </a:lnTo>
                <a:lnTo>
                  <a:pt x="498" y="607"/>
                </a:lnTo>
                <a:lnTo>
                  <a:pt x="498" y="602"/>
                </a:lnTo>
                <a:lnTo>
                  <a:pt x="498" y="596"/>
                </a:lnTo>
                <a:lnTo>
                  <a:pt x="505" y="596"/>
                </a:lnTo>
                <a:lnTo>
                  <a:pt x="505" y="590"/>
                </a:lnTo>
                <a:lnTo>
                  <a:pt x="505" y="584"/>
                </a:lnTo>
                <a:lnTo>
                  <a:pt x="505" y="579"/>
                </a:lnTo>
                <a:lnTo>
                  <a:pt x="505" y="573"/>
                </a:lnTo>
                <a:lnTo>
                  <a:pt x="505" y="567"/>
                </a:lnTo>
                <a:lnTo>
                  <a:pt x="505" y="561"/>
                </a:lnTo>
                <a:lnTo>
                  <a:pt x="505" y="556"/>
                </a:lnTo>
                <a:lnTo>
                  <a:pt x="505" y="550"/>
                </a:lnTo>
                <a:lnTo>
                  <a:pt x="505" y="544"/>
                </a:lnTo>
                <a:lnTo>
                  <a:pt x="505" y="539"/>
                </a:lnTo>
                <a:lnTo>
                  <a:pt x="505" y="532"/>
                </a:lnTo>
                <a:lnTo>
                  <a:pt x="505" y="527"/>
                </a:lnTo>
                <a:lnTo>
                  <a:pt x="505" y="521"/>
                </a:lnTo>
                <a:lnTo>
                  <a:pt x="505" y="516"/>
                </a:lnTo>
                <a:lnTo>
                  <a:pt x="505" y="509"/>
                </a:lnTo>
                <a:lnTo>
                  <a:pt x="511" y="509"/>
                </a:lnTo>
                <a:lnTo>
                  <a:pt x="516" y="509"/>
                </a:lnTo>
                <a:lnTo>
                  <a:pt x="516" y="504"/>
                </a:lnTo>
                <a:lnTo>
                  <a:pt x="516" y="499"/>
                </a:lnTo>
                <a:lnTo>
                  <a:pt x="529" y="499"/>
                </a:lnTo>
                <a:lnTo>
                  <a:pt x="529" y="487"/>
                </a:lnTo>
                <a:lnTo>
                  <a:pt x="529" y="492"/>
                </a:lnTo>
                <a:lnTo>
                  <a:pt x="541" y="492"/>
                </a:lnTo>
                <a:lnTo>
                  <a:pt x="541" y="487"/>
                </a:lnTo>
                <a:lnTo>
                  <a:pt x="541" y="481"/>
                </a:lnTo>
                <a:lnTo>
                  <a:pt x="541" y="475"/>
                </a:lnTo>
                <a:lnTo>
                  <a:pt x="541" y="469"/>
                </a:lnTo>
                <a:lnTo>
                  <a:pt x="541" y="464"/>
                </a:lnTo>
                <a:lnTo>
                  <a:pt x="541" y="459"/>
                </a:lnTo>
                <a:lnTo>
                  <a:pt x="534" y="459"/>
                </a:lnTo>
                <a:lnTo>
                  <a:pt x="529" y="459"/>
                </a:lnTo>
                <a:lnTo>
                  <a:pt x="523" y="459"/>
                </a:lnTo>
                <a:lnTo>
                  <a:pt x="516" y="459"/>
                </a:lnTo>
                <a:lnTo>
                  <a:pt x="511" y="459"/>
                </a:lnTo>
                <a:lnTo>
                  <a:pt x="511" y="447"/>
                </a:lnTo>
                <a:lnTo>
                  <a:pt x="511" y="441"/>
                </a:lnTo>
                <a:lnTo>
                  <a:pt x="516" y="441"/>
                </a:lnTo>
                <a:lnTo>
                  <a:pt x="523" y="441"/>
                </a:lnTo>
                <a:lnTo>
                  <a:pt x="529" y="441"/>
                </a:lnTo>
                <a:lnTo>
                  <a:pt x="529" y="429"/>
                </a:lnTo>
                <a:lnTo>
                  <a:pt x="534" y="429"/>
                </a:lnTo>
                <a:lnTo>
                  <a:pt x="541" y="429"/>
                </a:lnTo>
                <a:lnTo>
                  <a:pt x="547" y="429"/>
                </a:lnTo>
                <a:lnTo>
                  <a:pt x="558" y="429"/>
                </a:lnTo>
                <a:lnTo>
                  <a:pt x="570" y="429"/>
                </a:lnTo>
                <a:lnTo>
                  <a:pt x="570" y="424"/>
                </a:lnTo>
                <a:lnTo>
                  <a:pt x="570" y="417"/>
                </a:lnTo>
                <a:lnTo>
                  <a:pt x="570" y="412"/>
                </a:lnTo>
                <a:lnTo>
                  <a:pt x="570" y="407"/>
                </a:lnTo>
                <a:lnTo>
                  <a:pt x="570" y="401"/>
                </a:lnTo>
                <a:lnTo>
                  <a:pt x="570" y="395"/>
                </a:lnTo>
                <a:lnTo>
                  <a:pt x="570" y="389"/>
                </a:lnTo>
                <a:lnTo>
                  <a:pt x="570" y="384"/>
                </a:lnTo>
                <a:lnTo>
                  <a:pt x="565" y="384"/>
                </a:lnTo>
                <a:lnTo>
                  <a:pt x="558" y="384"/>
                </a:lnTo>
                <a:lnTo>
                  <a:pt x="552" y="384"/>
                </a:lnTo>
                <a:lnTo>
                  <a:pt x="547" y="384"/>
                </a:lnTo>
                <a:lnTo>
                  <a:pt x="541" y="384"/>
                </a:lnTo>
                <a:lnTo>
                  <a:pt x="534" y="384"/>
                </a:lnTo>
                <a:lnTo>
                  <a:pt x="529" y="384"/>
                </a:lnTo>
                <a:lnTo>
                  <a:pt x="523" y="384"/>
                </a:lnTo>
                <a:lnTo>
                  <a:pt x="516" y="384"/>
                </a:lnTo>
                <a:lnTo>
                  <a:pt x="511" y="384"/>
                </a:lnTo>
                <a:lnTo>
                  <a:pt x="505" y="384"/>
                </a:lnTo>
                <a:lnTo>
                  <a:pt x="498" y="384"/>
                </a:lnTo>
                <a:lnTo>
                  <a:pt x="511" y="91"/>
                </a:lnTo>
                <a:close/>
              </a:path>
            </a:pathLst>
          </a:custGeom>
          <a:solidFill>
            <a:srgbClr val="2E75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89" name="Freeform 66">
            <a:extLst>
              <a:ext uri="{FF2B5EF4-FFF2-40B4-BE49-F238E27FC236}">
                <a16:creationId xmlns:a16="http://schemas.microsoft.com/office/drawing/2014/main" id="{AB2E0584-3F1E-409E-99C3-B5BAAA0888D8}"/>
              </a:ext>
            </a:extLst>
          </p:cNvPr>
          <p:cNvSpPr>
            <a:spLocks/>
          </p:cNvSpPr>
          <p:nvPr/>
        </p:nvSpPr>
        <p:spPr bwMode="auto">
          <a:xfrm>
            <a:off x="6569075" y="1812925"/>
            <a:ext cx="1189037" cy="1536700"/>
          </a:xfrm>
          <a:custGeom>
            <a:avLst/>
            <a:gdLst>
              <a:gd name="T0" fmla="*/ 534 w 749"/>
              <a:gd name="T1" fmla="*/ 68 h 968"/>
              <a:gd name="T2" fmla="*/ 547 w 749"/>
              <a:gd name="T3" fmla="*/ 28 h 968"/>
              <a:gd name="T4" fmla="*/ 576 w 749"/>
              <a:gd name="T5" fmla="*/ 0 h 968"/>
              <a:gd name="T6" fmla="*/ 588 w 749"/>
              <a:gd name="T7" fmla="*/ 51 h 968"/>
              <a:gd name="T8" fmla="*/ 599 w 749"/>
              <a:gd name="T9" fmla="*/ 108 h 968"/>
              <a:gd name="T10" fmla="*/ 612 w 749"/>
              <a:gd name="T11" fmla="*/ 177 h 968"/>
              <a:gd name="T12" fmla="*/ 624 w 749"/>
              <a:gd name="T13" fmla="*/ 240 h 968"/>
              <a:gd name="T14" fmla="*/ 635 w 749"/>
              <a:gd name="T15" fmla="*/ 309 h 968"/>
              <a:gd name="T16" fmla="*/ 648 w 749"/>
              <a:gd name="T17" fmla="*/ 389 h 968"/>
              <a:gd name="T18" fmla="*/ 659 w 749"/>
              <a:gd name="T19" fmla="*/ 452 h 968"/>
              <a:gd name="T20" fmla="*/ 671 w 749"/>
              <a:gd name="T21" fmla="*/ 509 h 968"/>
              <a:gd name="T22" fmla="*/ 682 w 749"/>
              <a:gd name="T23" fmla="*/ 590 h 968"/>
              <a:gd name="T24" fmla="*/ 695 w 749"/>
              <a:gd name="T25" fmla="*/ 659 h 968"/>
              <a:gd name="T26" fmla="*/ 707 w 749"/>
              <a:gd name="T27" fmla="*/ 711 h 968"/>
              <a:gd name="T28" fmla="*/ 713 w 749"/>
              <a:gd name="T29" fmla="*/ 774 h 968"/>
              <a:gd name="T30" fmla="*/ 724 w 749"/>
              <a:gd name="T31" fmla="*/ 836 h 968"/>
              <a:gd name="T32" fmla="*/ 736 w 749"/>
              <a:gd name="T33" fmla="*/ 888 h 968"/>
              <a:gd name="T34" fmla="*/ 749 w 749"/>
              <a:gd name="T35" fmla="*/ 957 h 968"/>
              <a:gd name="T36" fmla="*/ 682 w 749"/>
              <a:gd name="T37" fmla="*/ 957 h 968"/>
              <a:gd name="T38" fmla="*/ 617 w 749"/>
              <a:gd name="T39" fmla="*/ 957 h 968"/>
              <a:gd name="T40" fmla="*/ 558 w 749"/>
              <a:gd name="T41" fmla="*/ 957 h 968"/>
              <a:gd name="T42" fmla="*/ 498 w 749"/>
              <a:gd name="T43" fmla="*/ 957 h 968"/>
              <a:gd name="T44" fmla="*/ 440 w 749"/>
              <a:gd name="T45" fmla="*/ 957 h 968"/>
              <a:gd name="T46" fmla="*/ 386 w 749"/>
              <a:gd name="T47" fmla="*/ 963 h 968"/>
              <a:gd name="T48" fmla="*/ 327 w 749"/>
              <a:gd name="T49" fmla="*/ 963 h 968"/>
              <a:gd name="T50" fmla="*/ 274 w 749"/>
              <a:gd name="T51" fmla="*/ 963 h 968"/>
              <a:gd name="T52" fmla="*/ 214 w 749"/>
              <a:gd name="T53" fmla="*/ 963 h 968"/>
              <a:gd name="T54" fmla="*/ 155 w 749"/>
              <a:gd name="T55" fmla="*/ 963 h 968"/>
              <a:gd name="T56" fmla="*/ 95 w 749"/>
              <a:gd name="T57" fmla="*/ 963 h 968"/>
              <a:gd name="T58" fmla="*/ 36 w 749"/>
              <a:gd name="T59" fmla="*/ 963 h 968"/>
              <a:gd name="T60" fmla="*/ 25 w 749"/>
              <a:gd name="T61" fmla="*/ 951 h 968"/>
              <a:gd name="T62" fmla="*/ 0 w 749"/>
              <a:gd name="T63" fmla="*/ 917 h 968"/>
              <a:gd name="T64" fmla="*/ 25 w 749"/>
              <a:gd name="T65" fmla="*/ 894 h 968"/>
              <a:gd name="T66" fmla="*/ 36 w 749"/>
              <a:gd name="T67" fmla="*/ 871 h 968"/>
              <a:gd name="T68" fmla="*/ 54 w 749"/>
              <a:gd name="T69" fmla="*/ 848 h 968"/>
              <a:gd name="T70" fmla="*/ 77 w 749"/>
              <a:gd name="T71" fmla="*/ 820 h 968"/>
              <a:gd name="T72" fmla="*/ 95 w 749"/>
              <a:gd name="T73" fmla="*/ 791 h 968"/>
              <a:gd name="T74" fmla="*/ 77 w 749"/>
              <a:gd name="T75" fmla="*/ 756 h 968"/>
              <a:gd name="T76" fmla="*/ 108 w 749"/>
              <a:gd name="T77" fmla="*/ 728 h 968"/>
              <a:gd name="T78" fmla="*/ 125 w 749"/>
              <a:gd name="T79" fmla="*/ 688 h 968"/>
              <a:gd name="T80" fmla="*/ 161 w 749"/>
              <a:gd name="T81" fmla="*/ 693 h 968"/>
              <a:gd name="T82" fmla="*/ 184 w 749"/>
              <a:gd name="T83" fmla="*/ 659 h 968"/>
              <a:gd name="T84" fmla="*/ 178 w 749"/>
              <a:gd name="T85" fmla="*/ 631 h 968"/>
              <a:gd name="T86" fmla="*/ 196 w 749"/>
              <a:gd name="T87" fmla="*/ 602 h 968"/>
              <a:gd name="T88" fmla="*/ 173 w 749"/>
              <a:gd name="T89" fmla="*/ 567 h 968"/>
              <a:gd name="T90" fmla="*/ 208 w 749"/>
              <a:gd name="T91" fmla="*/ 573 h 968"/>
              <a:gd name="T92" fmla="*/ 267 w 749"/>
              <a:gd name="T93" fmla="*/ 579 h 968"/>
              <a:gd name="T94" fmla="*/ 285 w 749"/>
              <a:gd name="T95" fmla="*/ 619 h 968"/>
              <a:gd name="T96" fmla="*/ 315 w 749"/>
              <a:gd name="T97" fmla="*/ 636 h 968"/>
              <a:gd name="T98" fmla="*/ 374 w 749"/>
              <a:gd name="T99" fmla="*/ 636 h 968"/>
              <a:gd name="T100" fmla="*/ 415 w 749"/>
              <a:gd name="T101" fmla="*/ 653 h 968"/>
              <a:gd name="T102" fmla="*/ 451 w 749"/>
              <a:gd name="T103" fmla="*/ 624 h 968"/>
              <a:gd name="T104" fmla="*/ 493 w 749"/>
              <a:gd name="T105" fmla="*/ 607 h 968"/>
              <a:gd name="T106" fmla="*/ 505 w 749"/>
              <a:gd name="T107" fmla="*/ 561 h 968"/>
              <a:gd name="T108" fmla="*/ 511 w 749"/>
              <a:gd name="T109" fmla="*/ 509 h 968"/>
              <a:gd name="T110" fmla="*/ 541 w 749"/>
              <a:gd name="T111" fmla="*/ 475 h 968"/>
              <a:gd name="T112" fmla="*/ 511 w 749"/>
              <a:gd name="T113" fmla="*/ 441 h 968"/>
              <a:gd name="T114" fmla="*/ 570 w 749"/>
              <a:gd name="T115" fmla="*/ 424 h 968"/>
              <a:gd name="T116" fmla="*/ 552 w 749"/>
              <a:gd name="T117" fmla="*/ 384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9" h="968">
                <a:moveTo>
                  <a:pt x="511" y="91"/>
                </a:moveTo>
                <a:lnTo>
                  <a:pt x="516" y="85"/>
                </a:lnTo>
                <a:lnTo>
                  <a:pt x="516" y="91"/>
                </a:lnTo>
                <a:lnTo>
                  <a:pt x="523" y="91"/>
                </a:lnTo>
                <a:lnTo>
                  <a:pt x="523" y="85"/>
                </a:lnTo>
                <a:lnTo>
                  <a:pt x="523" y="80"/>
                </a:lnTo>
                <a:lnTo>
                  <a:pt x="529" y="80"/>
                </a:lnTo>
                <a:lnTo>
                  <a:pt x="529" y="73"/>
                </a:lnTo>
                <a:lnTo>
                  <a:pt x="534" y="73"/>
                </a:lnTo>
                <a:lnTo>
                  <a:pt x="534" y="68"/>
                </a:lnTo>
                <a:lnTo>
                  <a:pt x="541" y="63"/>
                </a:lnTo>
                <a:lnTo>
                  <a:pt x="541" y="57"/>
                </a:lnTo>
                <a:lnTo>
                  <a:pt x="541" y="51"/>
                </a:lnTo>
                <a:lnTo>
                  <a:pt x="541" y="45"/>
                </a:lnTo>
                <a:lnTo>
                  <a:pt x="541" y="40"/>
                </a:lnTo>
                <a:lnTo>
                  <a:pt x="547" y="40"/>
                </a:lnTo>
                <a:lnTo>
                  <a:pt x="547" y="33"/>
                </a:lnTo>
                <a:lnTo>
                  <a:pt x="547" y="28"/>
                </a:lnTo>
                <a:lnTo>
                  <a:pt x="541" y="28"/>
                </a:lnTo>
                <a:lnTo>
                  <a:pt x="547" y="28"/>
                </a:lnTo>
                <a:lnTo>
                  <a:pt x="552" y="28"/>
                </a:lnTo>
                <a:lnTo>
                  <a:pt x="552" y="23"/>
                </a:lnTo>
                <a:lnTo>
                  <a:pt x="552" y="16"/>
                </a:lnTo>
                <a:lnTo>
                  <a:pt x="558" y="16"/>
                </a:lnTo>
                <a:lnTo>
                  <a:pt x="565" y="16"/>
                </a:lnTo>
                <a:lnTo>
                  <a:pt x="565" y="11"/>
                </a:lnTo>
                <a:lnTo>
                  <a:pt x="570" y="11"/>
                </a:lnTo>
                <a:lnTo>
                  <a:pt x="570" y="5"/>
                </a:lnTo>
                <a:lnTo>
                  <a:pt x="576" y="5"/>
                </a:lnTo>
                <a:lnTo>
                  <a:pt x="576" y="0"/>
                </a:lnTo>
                <a:lnTo>
                  <a:pt x="576" y="5"/>
                </a:lnTo>
                <a:lnTo>
                  <a:pt x="583" y="5"/>
                </a:lnTo>
                <a:lnTo>
                  <a:pt x="583" y="11"/>
                </a:lnTo>
                <a:lnTo>
                  <a:pt x="583" y="16"/>
                </a:lnTo>
                <a:lnTo>
                  <a:pt x="583" y="23"/>
                </a:lnTo>
                <a:lnTo>
                  <a:pt x="588" y="28"/>
                </a:lnTo>
                <a:lnTo>
                  <a:pt x="588" y="33"/>
                </a:lnTo>
                <a:lnTo>
                  <a:pt x="588" y="40"/>
                </a:lnTo>
                <a:lnTo>
                  <a:pt x="588" y="45"/>
                </a:lnTo>
                <a:lnTo>
                  <a:pt x="588" y="51"/>
                </a:lnTo>
                <a:lnTo>
                  <a:pt x="594" y="57"/>
                </a:lnTo>
                <a:lnTo>
                  <a:pt x="594" y="68"/>
                </a:lnTo>
                <a:lnTo>
                  <a:pt x="594" y="73"/>
                </a:lnTo>
                <a:lnTo>
                  <a:pt x="594" y="80"/>
                </a:lnTo>
                <a:lnTo>
                  <a:pt x="594" y="85"/>
                </a:lnTo>
                <a:lnTo>
                  <a:pt x="599" y="85"/>
                </a:lnTo>
                <a:lnTo>
                  <a:pt x="599" y="91"/>
                </a:lnTo>
                <a:lnTo>
                  <a:pt x="599" y="97"/>
                </a:lnTo>
                <a:lnTo>
                  <a:pt x="599" y="103"/>
                </a:lnTo>
                <a:lnTo>
                  <a:pt x="599" y="108"/>
                </a:lnTo>
                <a:lnTo>
                  <a:pt x="606" y="120"/>
                </a:lnTo>
                <a:lnTo>
                  <a:pt x="606" y="125"/>
                </a:lnTo>
                <a:lnTo>
                  <a:pt x="606" y="137"/>
                </a:lnTo>
                <a:lnTo>
                  <a:pt x="606" y="143"/>
                </a:lnTo>
                <a:lnTo>
                  <a:pt x="606" y="148"/>
                </a:lnTo>
                <a:lnTo>
                  <a:pt x="612" y="155"/>
                </a:lnTo>
                <a:lnTo>
                  <a:pt x="612" y="160"/>
                </a:lnTo>
                <a:lnTo>
                  <a:pt x="612" y="165"/>
                </a:lnTo>
                <a:lnTo>
                  <a:pt x="612" y="172"/>
                </a:lnTo>
                <a:lnTo>
                  <a:pt x="612" y="177"/>
                </a:lnTo>
                <a:lnTo>
                  <a:pt x="612" y="183"/>
                </a:lnTo>
                <a:lnTo>
                  <a:pt x="617" y="183"/>
                </a:lnTo>
                <a:lnTo>
                  <a:pt x="617" y="188"/>
                </a:lnTo>
                <a:lnTo>
                  <a:pt x="617" y="200"/>
                </a:lnTo>
                <a:lnTo>
                  <a:pt x="617" y="212"/>
                </a:lnTo>
                <a:lnTo>
                  <a:pt x="617" y="217"/>
                </a:lnTo>
                <a:lnTo>
                  <a:pt x="624" y="217"/>
                </a:lnTo>
                <a:lnTo>
                  <a:pt x="624" y="223"/>
                </a:lnTo>
                <a:lnTo>
                  <a:pt x="624" y="229"/>
                </a:lnTo>
                <a:lnTo>
                  <a:pt x="624" y="240"/>
                </a:lnTo>
                <a:lnTo>
                  <a:pt x="624" y="245"/>
                </a:lnTo>
                <a:lnTo>
                  <a:pt x="624" y="252"/>
                </a:lnTo>
                <a:lnTo>
                  <a:pt x="630" y="257"/>
                </a:lnTo>
                <a:lnTo>
                  <a:pt x="630" y="263"/>
                </a:lnTo>
                <a:lnTo>
                  <a:pt x="630" y="275"/>
                </a:lnTo>
                <a:lnTo>
                  <a:pt x="630" y="280"/>
                </a:lnTo>
                <a:lnTo>
                  <a:pt x="630" y="287"/>
                </a:lnTo>
                <a:lnTo>
                  <a:pt x="635" y="297"/>
                </a:lnTo>
                <a:lnTo>
                  <a:pt x="635" y="303"/>
                </a:lnTo>
                <a:lnTo>
                  <a:pt x="635" y="309"/>
                </a:lnTo>
                <a:lnTo>
                  <a:pt x="635" y="315"/>
                </a:lnTo>
                <a:lnTo>
                  <a:pt x="635" y="320"/>
                </a:lnTo>
                <a:lnTo>
                  <a:pt x="641" y="337"/>
                </a:lnTo>
                <a:lnTo>
                  <a:pt x="641" y="344"/>
                </a:lnTo>
                <a:lnTo>
                  <a:pt x="641" y="355"/>
                </a:lnTo>
                <a:lnTo>
                  <a:pt x="648" y="360"/>
                </a:lnTo>
                <a:lnTo>
                  <a:pt x="648" y="367"/>
                </a:lnTo>
                <a:lnTo>
                  <a:pt x="648" y="377"/>
                </a:lnTo>
                <a:lnTo>
                  <a:pt x="648" y="384"/>
                </a:lnTo>
                <a:lnTo>
                  <a:pt x="648" y="389"/>
                </a:lnTo>
                <a:lnTo>
                  <a:pt x="653" y="395"/>
                </a:lnTo>
                <a:lnTo>
                  <a:pt x="653" y="407"/>
                </a:lnTo>
                <a:lnTo>
                  <a:pt x="653" y="412"/>
                </a:lnTo>
                <a:lnTo>
                  <a:pt x="653" y="417"/>
                </a:lnTo>
                <a:lnTo>
                  <a:pt x="653" y="424"/>
                </a:lnTo>
                <a:lnTo>
                  <a:pt x="653" y="429"/>
                </a:lnTo>
                <a:lnTo>
                  <a:pt x="659" y="429"/>
                </a:lnTo>
                <a:lnTo>
                  <a:pt x="659" y="441"/>
                </a:lnTo>
                <a:lnTo>
                  <a:pt x="659" y="447"/>
                </a:lnTo>
                <a:lnTo>
                  <a:pt x="659" y="452"/>
                </a:lnTo>
                <a:lnTo>
                  <a:pt x="659" y="459"/>
                </a:lnTo>
                <a:lnTo>
                  <a:pt x="659" y="464"/>
                </a:lnTo>
                <a:lnTo>
                  <a:pt x="666" y="464"/>
                </a:lnTo>
                <a:lnTo>
                  <a:pt x="666" y="469"/>
                </a:lnTo>
                <a:lnTo>
                  <a:pt x="666" y="475"/>
                </a:lnTo>
                <a:lnTo>
                  <a:pt x="666" y="481"/>
                </a:lnTo>
                <a:lnTo>
                  <a:pt x="666" y="487"/>
                </a:lnTo>
                <a:lnTo>
                  <a:pt x="671" y="499"/>
                </a:lnTo>
                <a:lnTo>
                  <a:pt x="671" y="504"/>
                </a:lnTo>
                <a:lnTo>
                  <a:pt x="671" y="509"/>
                </a:lnTo>
                <a:lnTo>
                  <a:pt x="671" y="516"/>
                </a:lnTo>
                <a:lnTo>
                  <a:pt x="671" y="521"/>
                </a:lnTo>
                <a:lnTo>
                  <a:pt x="671" y="527"/>
                </a:lnTo>
                <a:lnTo>
                  <a:pt x="671" y="532"/>
                </a:lnTo>
                <a:lnTo>
                  <a:pt x="677" y="539"/>
                </a:lnTo>
                <a:lnTo>
                  <a:pt x="677" y="550"/>
                </a:lnTo>
                <a:lnTo>
                  <a:pt x="677" y="561"/>
                </a:lnTo>
                <a:lnTo>
                  <a:pt x="682" y="573"/>
                </a:lnTo>
                <a:lnTo>
                  <a:pt x="682" y="579"/>
                </a:lnTo>
                <a:lnTo>
                  <a:pt x="682" y="590"/>
                </a:lnTo>
                <a:lnTo>
                  <a:pt x="682" y="596"/>
                </a:lnTo>
                <a:lnTo>
                  <a:pt x="682" y="602"/>
                </a:lnTo>
                <a:lnTo>
                  <a:pt x="689" y="607"/>
                </a:lnTo>
                <a:lnTo>
                  <a:pt x="689" y="613"/>
                </a:lnTo>
                <a:lnTo>
                  <a:pt x="689" y="619"/>
                </a:lnTo>
                <a:lnTo>
                  <a:pt x="689" y="624"/>
                </a:lnTo>
                <a:lnTo>
                  <a:pt x="689" y="636"/>
                </a:lnTo>
                <a:lnTo>
                  <a:pt x="695" y="642"/>
                </a:lnTo>
                <a:lnTo>
                  <a:pt x="695" y="653"/>
                </a:lnTo>
                <a:lnTo>
                  <a:pt x="695" y="659"/>
                </a:lnTo>
                <a:lnTo>
                  <a:pt x="695" y="664"/>
                </a:lnTo>
                <a:lnTo>
                  <a:pt x="695" y="671"/>
                </a:lnTo>
                <a:lnTo>
                  <a:pt x="700" y="671"/>
                </a:lnTo>
                <a:lnTo>
                  <a:pt x="700" y="676"/>
                </a:lnTo>
                <a:lnTo>
                  <a:pt x="700" y="682"/>
                </a:lnTo>
                <a:lnTo>
                  <a:pt x="700" y="688"/>
                </a:lnTo>
                <a:lnTo>
                  <a:pt x="700" y="693"/>
                </a:lnTo>
                <a:lnTo>
                  <a:pt x="700" y="699"/>
                </a:lnTo>
                <a:lnTo>
                  <a:pt x="700" y="705"/>
                </a:lnTo>
                <a:lnTo>
                  <a:pt x="707" y="711"/>
                </a:lnTo>
                <a:lnTo>
                  <a:pt x="707" y="716"/>
                </a:lnTo>
                <a:lnTo>
                  <a:pt x="707" y="722"/>
                </a:lnTo>
                <a:lnTo>
                  <a:pt x="707" y="728"/>
                </a:lnTo>
                <a:lnTo>
                  <a:pt x="707" y="733"/>
                </a:lnTo>
                <a:lnTo>
                  <a:pt x="713" y="739"/>
                </a:lnTo>
                <a:lnTo>
                  <a:pt x="713" y="745"/>
                </a:lnTo>
                <a:lnTo>
                  <a:pt x="713" y="751"/>
                </a:lnTo>
                <a:lnTo>
                  <a:pt x="713" y="756"/>
                </a:lnTo>
                <a:lnTo>
                  <a:pt x="713" y="768"/>
                </a:lnTo>
                <a:lnTo>
                  <a:pt x="713" y="774"/>
                </a:lnTo>
                <a:lnTo>
                  <a:pt x="718" y="779"/>
                </a:lnTo>
                <a:lnTo>
                  <a:pt x="718" y="785"/>
                </a:lnTo>
                <a:lnTo>
                  <a:pt x="718" y="796"/>
                </a:lnTo>
                <a:lnTo>
                  <a:pt x="718" y="803"/>
                </a:lnTo>
                <a:lnTo>
                  <a:pt x="718" y="808"/>
                </a:lnTo>
                <a:lnTo>
                  <a:pt x="724" y="814"/>
                </a:lnTo>
                <a:lnTo>
                  <a:pt x="724" y="820"/>
                </a:lnTo>
                <a:lnTo>
                  <a:pt x="724" y="825"/>
                </a:lnTo>
                <a:lnTo>
                  <a:pt x="724" y="831"/>
                </a:lnTo>
                <a:lnTo>
                  <a:pt x="724" y="836"/>
                </a:lnTo>
                <a:lnTo>
                  <a:pt x="724" y="843"/>
                </a:lnTo>
                <a:lnTo>
                  <a:pt x="724" y="848"/>
                </a:lnTo>
                <a:lnTo>
                  <a:pt x="731" y="854"/>
                </a:lnTo>
                <a:lnTo>
                  <a:pt x="731" y="860"/>
                </a:lnTo>
                <a:lnTo>
                  <a:pt x="731" y="866"/>
                </a:lnTo>
                <a:lnTo>
                  <a:pt x="731" y="871"/>
                </a:lnTo>
                <a:lnTo>
                  <a:pt x="731" y="877"/>
                </a:lnTo>
                <a:lnTo>
                  <a:pt x="731" y="883"/>
                </a:lnTo>
                <a:lnTo>
                  <a:pt x="736" y="883"/>
                </a:lnTo>
                <a:lnTo>
                  <a:pt x="736" y="888"/>
                </a:lnTo>
                <a:lnTo>
                  <a:pt x="736" y="894"/>
                </a:lnTo>
                <a:lnTo>
                  <a:pt x="736" y="900"/>
                </a:lnTo>
                <a:lnTo>
                  <a:pt x="736" y="906"/>
                </a:lnTo>
                <a:lnTo>
                  <a:pt x="736" y="911"/>
                </a:lnTo>
                <a:lnTo>
                  <a:pt x="742" y="923"/>
                </a:lnTo>
                <a:lnTo>
                  <a:pt x="742" y="928"/>
                </a:lnTo>
                <a:lnTo>
                  <a:pt x="742" y="940"/>
                </a:lnTo>
                <a:lnTo>
                  <a:pt x="742" y="946"/>
                </a:lnTo>
                <a:lnTo>
                  <a:pt x="742" y="951"/>
                </a:lnTo>
                <a:lnTo>
                  <a:pt x="749" y="957"/>
                </a:lnTo>
                <a:lnTo>
                  <a:pt x="742" y="957"/>
                </a:lnTo>
                <a:lnTo>
                  <a:pt x="736" y="957"/>
                </a:lnTo>
                <a:lnTo>
                  <a:pt x="731" y="957"/>
                </a:lnTo>
                <a:lnTo>
                  <a:pt x="724" y="957"/>
                </a:lnTo>
                <a:lnTo>
                  <a:pt x="718" y="957"/>
                </a:lnTo>
                <a:lnTo>
                  <a:pt x="713" y="957"/>
                </a:lnTo>
                <a:lnTo>
                  <a:pt x="707" y="957"/>
                </a:lnTo>
                <a:lnTo>
                  <a:pt x="700" y="957"/>
                </a:lnTo>
                <a:lnTo>
                  <a:pt x="689" y="957"/>
                </a:lnTo>
                <a:lnTo>
                  <a:pt x="682" y="957"/>
                </a:lnTo>
                <a:lnTo>
                  <a:pt x="677" y="957"/>
                </a:lnTo>
                <a:lnTo>
                  <a:pt x="671" y="957"/>
                </a:lnTo>
                <a:lnTo>
                  <a:pt x="666" y="957"/>
                </a:lnTo>
                <a:lnTo>
                  <a:pt x="659" y="957"/>
                </a:lnTo>
                <a:lnTo>
                  <a:pt x="653" y="957"/>
                </a:lnTo>
                <a:lnTo>
                  <a:pt x="648" y="957"/>
                </a:lnTo>
                <a:lnTo>
                  <a:pt x="641" y="957"/>
                </a:lnTo>
                <a:lnTo>
                  <a:pt x="635" y="957"/>
                </a:lnTo>
                <a:lnTo>
                  <a:pt x="624" y="957"/>
                </a:lnTo>
                <a:lnTo>
                  <a:pt x="617" y="957"/>
                </a:lnTo>
                <a:lnTo>
                  <a:pt x="612" y="957"/>
                </a:lnTo>
                <a:lnTo>
                  <a:pt x="606" y="957"/>
                </a:lnTo>
                <a:lnTo>
                  <a:pt x="599" y="957"/>
                </a:lnTo>
                <a:lnTo>
                  <a:pt x="594" y="957"/>
                </a:lnTo>
                <a:lnTo>
                  <a:pt x="588" y="957"/>
                </a:lnTo>
                <a:lnTo>
                  <a:pt x="583" y="957"/>
                </a:lnTo>
                <a:lnTo>
                  <a:pt x="576" y="957"/>
                </a:lnTo>
                <a:lnTo>
                  <a:pt x="570" y="957"/>
                </a:lnTo>
                <a:lnTo>
                  <a:pt x="565" y="957"/>
                </a:lnTo>
                <a:lnTo>
                  <a:pt x="558" y="957"/>
                </a:lnTo>
                <a:lnTo>
                  <a:pt x="552" y="957"/>
                </a:lnTo>
                <a:lnTo>
                  <a:pt x="547" y="957"/>
                </a:lnTo>
                <a:lnTo>
                  <a:pt x="541" y="957"/>
                </a:lnTo>
                <a:lnTo>
                  <a:pt x="534" y="957"/>
                </a:lnTo>
                <a:lnTo>
                  <a:pt x="529" y="957"/>
                </a:lnTo>
                <a:lnTo>
                  <a:pt x="523" y="957"/>
                </a:lnTo>
                <a:lnTo>
                  <a:pt x="516" y="957"/>
                </a:lnTo>
                <a:lnTo>
                  <a:pt x="511" y="957"/>
                </a:lnTo>
                <a:lnTo>
                  <a:pt x="505" y="957"/>
                </a:lnTo>
                <a:lnTo>
                  <a:pt x="498" y="957"/>
                </a:lnTo>
                <a:lnTo>
                  <a:pt x="493" y="957"/>
                </a:lnTo>
                <a:lnTo>
                  <a:pt x="487" y="957"/>
                </a:lnTo>
                <a:lnTo>
                  <a:pt x="482" y="957"/>
                </a:lnTo>
                <a:lnTo>
                  <a:pt x="475" y="957"/>
                </a:lnTo>
                <a:lnTo>
                  <a:pt x="469" y="957"/>
                </a:lnTo>
                <a:lnTo>
                  <a:pt x="464" y="957"/>
                </a:lnTo>
                <a:lnTo>
                  <a:pt x="457" y="957"/>
                </a:lnTo>
                <a:lnTo>
                  <a:pt x="451" y="957"/>
                </a:lnTo>
                <a:lnTo>
                  <a:pt x="446" y="957"/>
                </a:lnTo>
                <a:lnTo>
                  <a:pt x="440" y="957"/>
                </a:lnTo>
                <a:lnTo>
                  <a:pt x="440" y="963"/>
                </a:lnTo>
                <a:lnTo>
                  <a:pt x="433" y="963"/>
                </a:lnTo>
                <a:lnTo>
                  <a:pt x="428" y="963"/>
                </a:lnTo>
                <a:lnTo>
                  <a:pt x="422" y="963"/>
                </a:lnTo>
                <a:lnTo>
                  <a:pt x="415" y="963"/>
                </a:lnTo>
                <a:lnTo>
                  <a:pt x="410" y="963"/>
                </a:lnTo>
                <a:lnTo>
                  <a:pt x="404" y="963"/>
                </a:lnTo>
                <a:lnTo>
                  <a:pt x="398" y="963"/>
                </a:lnTo>
                <a:lnTo>
                  <a:pt x="392" y="963"/>
                </a:lnTo>
                <a:lnTo>
                  <a:pt x="386" y="963"/>
                </a:lnTo>
                <a:lnTo>
                  <a:pt x="380" y="963"/>
                </a:lnTo>
                <a:lnTo>
                  <a:pt x="374" y="963"/>
                </a:lnTo>
                <a:lnTo>
                  <a:pt x="368" y="963"/>
                </a:lnTo>
                <a:lnTo>
                  <a:pt x="363" y="963"/>
                </a:lnTo>
                <a:lnTo>
                  <a:pt x="357" y="963"/>
                </a:lnTo>
                <a:lnTo>
                  <a:pt x="350" y="963"/>
                </a:lnTo>
                <a:lnTo>
                  <a:pt x="345" y="963"/>
                </a:lnTo>
                <a:lnTo>
                  <a:pt x="339" y="963"/>
                </a:lnTo>
                <a:lnTo>
                  <a:pt x="332" y="963"/>
                </a:lnTo>
                <a:lnTo>
                  <a:pt x="327" y="963"/>
                </a:lnTo>
                <a:lnTo>
                  <a:pt x="321" y="957"/>
                </a:lnTo>
                <a:lnTo>
                  <a:pt x="315" y="957"/>
                </a:lnTo>
                <a:lnTo>
                  <a:pt x="309" y="963"/>
                </a:lnTo>
                <a:lnTo>
                  <a:pt x="309" y="968"/>
                </a:lnTo>
                <a:lnTo>
                  <a:pt x="303" y="968"/>
                </a:lnTo>
                <a:lnTo>
                  <a:pt x="297" y="968"/>
                </a:lnTo>
                <a:lnTo>
                  <a:pt x="291" y="968"/>
                </a:lnTo>
                <a:lnTo>
                  <a:pt x="291" y="963"/>
                </a:lnTo>
                <a:lnTo>
                  <a:pt x="279" y="963"/>
                </a:lnTo>
                <a:lnTo>
                  <a:pt x="274" y="963"/>
                </a:lnTo>
                <a:lnTo>
                  <a:pt x="267" y="963"/>
                </a:lnTo>
                <a:lnTo>
                  <a:pt x="262" y="963"/>
                </a:lnTo>
                <a:lnTo>
                  <a:pt x="256" y="963"/>
                </a:lnTo>
                <a:lnTo>
                  <a:pt x="249" y="963"/>
                </a:lnTo>
                <a:lnTo>
                  <a:pt x="244" y="963"/>
                </a:lnTo>
                <a:lnTo>
                  <a:pt x="238" y="963"/>
                </a:lnTo>
                <a:lnTo>
                  <a:pt x="232" y="963"/>
                </a:lnTo>
                <a:lnTo>
                  <a:pt x="226" y="963"/>
                </a:lnTo>
                <a:lnTo>
                  <a:pt x="220" y="963"/>
                </a:lnTo>
                <a:lnTo>
                  <a:pt x="214" y="963"/>
                </a:lnTo>
                <a:lnTo>
                  <a:pt x="208" y="963"/>
                </a:lnTo>
                <a:lnTo>
                  <a:pt x="202" y="963"/>
                </a:lnTo>
                <a:lnTo>
                  <a:pt x="196" y="963"/>
                </a:lnTo>
                <a:lnTo>
                  <a:pt x="191" y="963"/>
                </a:lnTo>
                <a:lnTo>
                  <a:pt x="184" y="963"/>
                </a:lnTo>
                <a:lnTo>
                  <a:pt x="178" y="963"/>
                </a:lnTo>
                <a:lnTo>
                  <a:pt x="173" y="963"/>
                </a:lnTo>
                <a:lnTo>
                  <a:pt x="166" y="963"/>
                </a:lnTo>
                <a:lnTo>
                  <a:pt x="161" y="963"/>
                </a:lnTo>
                <a:lnTo>
                  <a:pt x="155" y="963"/>
                </a:lnTo>
                <a:lnTo>
                  <a:pt x="149" y="963"/>
                </a:lnTo>
                <a:lnTo>
                  <a:pt x="143" y="963"/>
                </a:lnTo>
                <a:lnTo>
                  <a:pt x="137" y="963"/>
                </a:lnTo>
                <a:lnTo>
                  <a:pt x="131" y="963"/>
                </a:lnTo>
                <a:lnTo>
                  <a:pt x="125" y="963"/>
                </a:lnTo>
                <a:lnTo>
                  <a:pt x="119" y="963"/>
                </a:lnTo>
                <a:lnTo>
                  <a:pt x="113" y="963"/>
                </a:lnTo>
                <a:lnTo>
                  <a:pt x="108" y="963"/>
                </a:lnTo>
                <a:lnTo>
                  <a:pt x="101" y="963"/>
                </a:lnTo>
                <a:lnTo>
                  <a:pt x="95" y="963"/>
                </a:lnTo>
                <a:lnTo>
                  <a:pt x="90" y="963"/>
                </a:lnTo>
                <a:lnTo>
                  <a:pt x="83" y="963"/>
                </a:lnTo>
                <a:lnTo>
                  <a:pt x="77" y="963"/>
                </a:lnTo>
                <a:lnTo>
                  <a:pt x="72" y="963"/>
                </a:lnTo>
                <a:lnTo>
                  <a:pt x="66" y="963"/>
                </a:lnTo>
                <a:lnTo>
                  <a:pt x="59" y="963"/>
                </a:lnTo>
                <a:lnTo>
                  <a:pt x="54" y="963"/>
                </a:lnTo>
                <a:lnTo>
                  <a:pt x="48" y="963"/>
                </a:lnTo>
                <a:lnTo>
                  <a:pt x="42" y="963"/>
                </a:lnTo>
                <a:lnTo>
                  <a:pt x="36" y="963"/>
                </a:lnTo>
                <a:lnTo>
                  <a:pt x="30" y="963"/>
                </a:lnTo>
                <a:lnTo>
                  <a:pt x="25" y="963"/>
                </a:lnTo>
                <a:lnTo>
                  <a:pt x="18" y="963"/>
                </a:lnTo>
                <a:lnTo>
                  <a:pt x="12" y="963"/>
                </a:lnTo>
                <a:lnTo>
                  <a:pt x="7" y="963"/>
                </a:lnTo>
                <a:lnTo>
                  <a:pt x="7" y="957"/>
                </a:lnTo>
                <a:lnTo>
                  <a:pt x="12" y="957"/>
                </a:lnTo>
                <a:lnTo>
                  <a:pt x="12" y="951"/>
                </a:lnTo>
                <a:lnTo>
                  <a:pt x="18" y="951"/>
                </a:lnTo>
                <a:lnTo>
                  <a:pt x="25" y="951"/>
                </a:lnTo>
                <a:lnTo>
                  <a:pt x="25" y="946"/>
                </a:lnTo>
                <a:lnTo>
                  <a:pt x="25" y="940"/>
                </a:lnTo>
                <a:lnTo>
                  <a:pt x="18" y="940"/>
                </a:lnTo>
                <a:lnTo>
                  <a:pt x="18" y="935"/>
                </a:lnTo>
                <a:lnTo>
                  <a:pt x="12" y="935"/>
                </a:lnTo>
                <a:lnTo>
                  <a:pt x="12" y="928"/>
                </a:lnTo>
                <a:lnTo>
                  <a:pt x="12" y="923"/>
                </a:lnTo>
                <a:lnTo>
                  <a:pt x="7" y="923"/>
                </a:lnTo>
                <a:lnTo>
                  <a:pt x="7" y="917"/>
                </a:lnTo>
                <a:lnTo>
                  <a:pt x="0" y="917"/>
                </a:lnTo>
                <a:lnTo>
                  <a:pt x="0" y="911"/>
                </a:lnTo>
                <a:lnTo>
                  <a:pt x="0" y="906"/>
                </a:lnTo>
                <a:lnTo>
                  <a:pt x="0" y="900"/>
                </a:lnTo>
                <a:lnTo>
                  <a:pt x="7" y="900"/>
                </a:lnTo>
                <a:lnTo>
                  <a:pt x="7" y="894"/>
                </a:lnTo>
                <a:lnTo>
                  <a:pt x="12" y="894"/>
                </a:lnTo>
                <a:lnTo>
                  <a:pt x="12" y="900"/>
                </a:lnTo>
                <a:lnTo>
                  <a:pt x="18" y="900"/>
                </a:lnTo>
                <a:lnTo>
                  <a:pt x="25" y="900"/>
                </a:lnTo>
                <a:lnTo>
                  <a:pt x="25" y="894"/>
                </a:lnTo>
                <a:lnTo>
                  <a:pt x="25" y="888"/>
                </a:lnTo>
                <a:lnTo>
                  <a:pt x="25" y="883"/>
                </a:lnTo>
                <a:lnTo>
                  <a:pt x="18" y="883"/>
                </a:lnTo>
                <a:lnTo>
                  <a:pt x="18" y="877"/>
                </a:lnTo>
                <a:lnTo>
                  <a:pt x="25" y="877"/>
                </a:lnTo>
                <a:lnTo>
                  <a:pt x="25" y="871"/>
                </a:lnTo>
                <a:lnTo>
                  <a:pt x="25" y="866"/>
                </a:lnTo>
                <a:lnTo>
                  <a:pt x="30" y="866"/>
                </a:lnTo>
                <a:lnTo>
                  <a:pt x="36" y="866"/>
                </a:lnTo>
                <a:lnTo>
                  <a:pt x="36" y="871"/>
                </a:lnTo>
                <a:lnTo>
                  <a:pt x="36" y="866"/>
                </a:lnTo>
                <a:lnTo>
                  <a:pt x="42" y="866"/>
                </a:lnTo>
                <a:lnTo>
                  <a:pt x="42" y="860"/>
                </a:lnTo>
                <a:lnTo>
                  <a:pt x="48" y="854"/>
                </a:lnTo>
                <a:lnTo>
                  <a:pt x="42" y="854"/>
                </a:lnTo>
                <a:lnTo>
                  <a:pt x="42" y="848"/>
                </a:lnTo>
                <a:lnTo>
                  <a:pt x="42" y="843"/>
                </a:lnTo>
                <a:lnTo>
                  <a:pt x="48" y="843"/>
                </a:lnTo>
                <a:lnTo>
                  <a:pt x="48" y="848"/>
                </a:lnTo>
                <a:lnTo>
                  <a:pt x="54" y="848"/>
                </a:lnTo>
                <a:lnTo>
                  <a:pt x="59" y="848"/>
                </a:lnTo>
                <a:lnTo>
                  <a:pt x="66" y="843"/>
                </a:lnTo>
                <a:lnTo>
                  <a:pt x="72" y="843"/>
                </a:lnTo>
                <a:lnTo>
                  <a:pt x="72" y="836"/>
                </a:lnTo>
                <a:lnTo>
                  <a:pt x="77" y="836"/>
                </a:lnTo>
                <a:lnTo>
                  <a:pt x="83" y="836"/>
                </a:lnTo>
                <a:lnTo>
                  <a:pt x="83" y="831"/>
                </a:lnTo>
                <a:lnTo>
                  <a:pt x="83" y="825"/>
                </a:lnTo>
                <a:lnTo>
                  <a:pt x="83" y="820"/>
                </a:lnTo>
                <a:lnTo>
                  <a:pt x="77" y="820"/>
                </a:lnTo>
                <a:lnTo>
                  <a:pt x="77" y="814"/>
                </a:lnTo>
                <a:lnTo>
                  <a:pt x="77" y="808"/>
                </a:lnTo>
                <a:lnTo>
                  <a:pt x="83" y="808"/>
                </a:lnTo>
                <a:lnTo>
                  <a:pt x="77" y="808"/>
                </a:lnTo>
                <a:lnTo>
                  <a:pt x="77" y="803"/>
                </a:lnTo>
                <a:lnTo>
                  <a:pt x="77" y="796"/>
                </a:lnTo>
                <a:lnTo>
                  <a:pt x="83" y="796"/>
                </a:lnTo>
                <a:lnTo>
                  <a:pt x="90" y="796"/>
                </a:lnTo>
                <a:lnTo>
                  <a:pt x="95" y="796"/>
                </a:lnTo>
                <a:lnTo>
                  <a:pt x="95" y="791"/>
                </a:lnTo>
                <a:lnTo>
                  <a:pt x="90" y="785"/>
                </a:lnTo>
                <a:lnTo>
                  <a:pt x="90" y="779"/>
                </a:lnTo>
                <a:lnTo>
                  <a:pt x="83" y="779"/>
                </a:lnTo>
                <a:lnTo>
                  <a:pt x="83" y="774"/>
                </a:lnTo>
                <a:lnTo>
                  <a:pt x="77" y="774"/>
                </a:lnTo>
                <a:lnTo>
                  <a:pt x="72" y="774"/>
                </a:lnTo>
                <a:lnTo>
                  <a:pt x="72" y="768"/>
                </a:lnTo>
                <a:lnTo>
                  <a:pt x="72" y="763"/>
                </a:lnTo>
                <a:lnTo>
                  <a:pt x="77" y="763"/>
                </a:lnTo>
                <a:lnTo>
                  <a:pt x="77" y="756"/>
                </a:lnTo>
                <a:lnTo>
                  <a:pt x="83" y="756"/>
                </a:lnTo>
                <a:lnTo>
                  <a:pt x="90" y="756"/>
                </a:lnTo>
                <a:lnTo>
                  <a:pt x="90" y="751"/>
                </a:lnTo>
                <a:lnTo>
                  <a:pt x="95" y="751"/>
                </a:lnTo>
                <a:lnTo>
                  <a:pt x="95" y="745"/>
                </a:lnTo>
                <a:lnTo>
                  <a:pt x="101" y="745"/>
                </a:lnTo>
                <a:lnTo>
                  <a:pt x="101" y="739"/>
                </a:lnTo>
                <a:lnTo>
                  <a:pt x="101" y="733"/>
                </a:lnTo>
                <a:lnTo>
                  <a:pt x="108" y="733"/>
                </a:lnTo>
                <a:lnTo>
                  <a:pt x="108" y="728"/>
                </a:lnTo>
                <a:lnTo>
                  <a:pt x="113" y="728"/>
                </a:lnTo>
                <a:lnTo>
                  <a:pt x="113" y="722"/>
                </a:lnTo>
                <a:lnTo>
                  <a:pt x="119" y="722"/>
                </a:lnTo>
                <a:lnTo>
                  <a:pt x="119" y="716"/>
                </a:lnTo>
                <a:lnTo>
                  <a:pt x="119" y="711"/>
                </a:lnTo>
                <a:lnTo>
                  <a:pt x="119" y="705"/>
                </a:lnTo>
                <a:lnTo>
                  <a:pt x="125" y="705"/>
                </a:lnTo>
                <a:lnTo>
                  <a:pt x="125" y="699"/>
                </a:lnTo>
                <a:lnTo>
                  <a:pt x="125" y="693"/>
                </a:lnTo>
                <a:lnTo>
                  <a:pt x="125" y="688"/>
                </a:lnTo>
                <a:lnTo>
                  <a:pt x="131" y="688"/>
                </a:lnTo>
                <a:lnTo>
                  <a:pt x="131" y="682"/>
                </a:lnTo>
                <a:lnTo>
                  <a:pt x="137" y="682"/>
                </a:lnTo>
                <a:lnTo>
                  <a:pt x="143" y="688"/>
                </a:lnTo>
                <a:lnTo>
                  <a:pt x="137" y="693"/>
                </a:lnTo>
                <a:lnTo>
                  <a:pt x="137" y="699"/>
                </a:lnTo>
                <a:lnTo>
                  <a:pt x="143" y="699"/>
                </a:lnTo>
                <a:lnTo>
                  <a:pt x="149" y="699"/>
                </a:lnTo>
                <a:lnTo>
                  <a:pt x="155" y="699"/>
                </a:lnTo>
                <a:lnTo>
                  <a:pt x="161" y="693"/>
                </a:lnTo>
                <a:lnTo>
                  <a:pt x="161" y="688"/>
                </a:lnTo>
                <a:lnTo>
                  <a:pt x="161" y="682"/>
                </a:lnTo>
                <a:lnTo>
                  <a:pt x="161" y="676"/>
                </a:lnTo>
                <a:lnTo>
                  <a:pt x="166" y="676"/>
                </a:lnTo>
                <a:lnTo>
                  <a:pt x="166" y="671"/>
                </a:lnTo>
                <a:lnTo>
                  <a:pt x="173" y="671"/>
                </a:lnTo>
                <a:lnTo>
                  <a:pt x="178" y="671"/>
                </a:lnTo>
                <a:lnTo>
                  <a:pt x="178" y="664"/>
                </a:lnTo>
                <a:lnTo>
                  <a:pt x="184" y="664"/>
                </a:lnTo>
                <a:lnTo>
                  <a:pt x="184" y="659"/>
                </a:lnTo>
                <a:lnTo>
                  <a:pt x="178" y="659"/>
                </a:lnTo>
                <a:lnTo>
                  <a:pt x="178" y="653"/>
                </a:lnTo>
                <a:lnTo>
                  <a:pt x="173" y="653"/>
                </a:lnTo>
                <a:lnTo>
                  <a:pt x="173" y="647"/>
                </a:lnTo>
                <a:lnTo>
                  <a:pt x="173" y="642"/>
                </a:lnTo>
                <a:lnTo>
                  <a:pt x="166" y="642"/>
                </a:lnTo>
                <a:lnTo>
                  <a:pt x="166" y="636"/>
                </a:lnTo>
                <a:lnTo>
                  <a:pt x="166" y="631"/>
                </a:lnTo>
                <a:lnTo>
                  <a:pt x="173" y="631"/>
                </a:lnTo>
                <a:lnTo>
                  <a:pt x="178" y="631"/>
                </a:lnTo>
                <a:lnTo>
                  <a:pt x="184" y="631"/>
                </a:lnTo>
                <a:lnTo>
                  <a:pt x="184" y="624"/>
                </a:lnTo>
                <a:lnTo>
                  <a:pt x="178" y="624"/>
                </a:lnTo>
                <a:lnTo>
                  <a:pt x="178" y="619"/>
                </a:lnTo>
                <a:lnTo>
                  <a:pt x="184" y="619"/>
                </a:lnTo>
                <a:lnTo>
                  <a:pt x="191" y="619"/>
                </a:lnTo>
                <a:lnTo>
                  <a:pt x="191" y="613"/>
                </a:lnTo>
                <a:lnTo>
                  <a:pt x="196" y="613"/>
                </a:lnTo>
                <a:lnTo>
                  <a:pt x="196" y="607"/>
                </a:lnTo>
                <a:lnTo>
                  <a:pt x="196" y="602"/>
                </a:lnTo>
                <a:lnTo>
                  <a:pt x="196" y="596"/>
                </a:lnTo>
                <a:lnTo>
                  <a:pt x="196" y="590"/>
                </a:lnTo>
                <a:lnTo>
                  <a:pt x="196" y="584"/>
                </a:lnTo>
                <a:lnTo>
                  <a:pt x="191" y="584"/>
                </a:lnTo>
                <a:lnTo>
                  <a:pt x="191" y="579"/>
                </a:lnTo>
                <a:lnTo>
                  <a:pt x="184" y="579"/>
                </a:lnTo>
                <a:lnTo>
                  <a:pt x="178" y="579"/>
                </a:lnTo>
                <a:lnTo>
                  <a:pt x="178" y="573"/>
                </a:lnTo>
                <a:lnTo>
                  <a:pt x="173" y="573"/>
                </a:lnTo>
                <a:lnTo>
                  <a:pt x="173" y="567"/>
                </a:lnTo>
                <a:lnTo>
                  <a:pt x="173" y="561"/>
                </a:lnTo>
                <a:lnTo>
                  <a:pt x="178" y="561"/>
                </a:lnTo>
                <a:lnTo>
                  <a:pt x="184" y="561"/>
                </a:lnTo>
                <a:lnTo>
                  <a:pt x="191" y="561"/>
                </a:lnTo>
                <a:lnTo>
                  <a:pt x="196" y="567"/>
                </a:lnTo>
                <a:lnTo>
                  <a:pt x="196" y="573"/>
                </a:lnTo>
                <a:lnTo>
                  <a:pt x="196" y="579"/>
                </a:lnTo>
                <a:lnTo>
                  <a:pt x="202" y="579"/>
                </a:lnTo>
                <a:lnTo>
                  <a:pt x="208" y="579"/>
                </a:lnTo>
                <a:lnTo>
                  <a:pt x="208" y="573"/>
                </a:lnTo>
                <a:lnTo>
                  <a:pt x="220" y="573"/>
                </a:lnTo>
                <a:lnTo>
                  <a:pt x="226" y="573"/>
                </a:lnTo>
                <a:lnTo>
                  <a:pt x="232" y="573"/>
                </a:lnTo>
                <a:lnTo>
                  <a:pt x="238" y="573"/>
                </a:lnTo>
                <a:lnTo>
                  <a:pt x="244" y="573"/>
                </a:lnTo>
                <a:lnTo>
                  <a:pt x="249" y="573"/>
                </a:lnTo>
                <a:lnTo>
                  <a:pt x="256" y="573"/>
                </a:lnTo>
                <a:lnTo>
                  <a:pt x="262" y="573"/>
                </a:lnTo>
                <a:lnTo>
                  <a:pt x="262" y="579"/>
                </a:lnTo>
                <a:lnTo>
                  <a:pt x="267" y="579"/>
                </a:lnTo>
                <a:lnTo>
                  <a:pt x="267" y="584"/>
                </a:lnTo>
                <a:lnTo>
                  <a:pt x="274" y="584"/>
                </a:lnTo>
                <a:lnTo>
                  <a:pt x="274" y="590"/>
                </a:lnTo>
                <a:lnTo>
                  <a:pt x="279" y="590"/>
                </a:lnTo>
                <a:lnTo>
                  <a:pt x="279" y="596"/>
                </a:lnTo>
                <a:lnTo>
                  <a:pt x="279" y="602"/>
                </a:lnTo>
                <a:lnTo>
                  <a:pt x="279" y="607"/>
                </a:lnTo>
                <a:lnTo>
                  <a:pt x="279" y="613"/>
                </a:lnTo>
                <a:lnTo>
                  <a:pt x="285" y="613"/>
                </a:lnTo>
                <a:lnTo>
                  <a:pt x="285" y="619"/>
                </a:lnTo>
                <a:lnTo>
                  <a:pt x="279" y="619"/>
                </a:lnTo>
                <a:lnTo>
                  <a:pt x="279" y="624"/>
                </a:lnTo>
                <a:lnTo>
                  <a:pt x="285" y="624"/>
                </a:lnTo>
                <a:lnTo>
                  <a:pt x="291" y="624"/>
                </a:lnTo>
                <a:lnTo>
                  <a:pt x="297" y="624"/>
                </a:lnTo>
                <a:lnTo>
                  <a:pt x="297" y="631"/>
                </a:lnTo>
                <a:lnTo>
                  <a:pt x="297" y="636"/>
                </a:lnTo>
                <a:lnTo>
                  <a:pt x="303" y="636"/>
                </a:lnTo>
                <a:lnTo>
                  <a:pt x="309" y="636"/>
                </a:lnTo>
                <a:lnTo>
                  <a:pt x="315" y="636"/>
                </a:lnTo>
                <a:lnTo>
                  <a:pt x="321" y="636"/>
                </a:lnTo>
                <a:lnTo>
                  <a:pt x="327" y="636"/>
                </a:lnTo>
                <a:lnTo>
                  <a:pt x="332" y="636"/>
                </a:lnTo>
                <a:lnTo>
                  <a:pt x="339" y="636"/>
                </a:lnTo>
                <a:lnTo>
                  <a:pt x="345" y="636"/>
                </a:lnTo>
                <a:lnTo>
                  <a:pt x="350" y="636"/>
                </a:lnTo>
                <a:lnTo>
                  <a:pt x="357" y="636"/>
                </a:lnTo>
                <a:lnTo>
                  <a:pt x="363" y="636"/>
                </a:lnTo>
                <a:lnTo>
                  <a:pt x="368" y="636"/>
                </a:lnTo>
                <a:lnTo>
                  <a:pt x="374" y="636"/>
                </a:lnTo>
                <a:lnTo>
                  <a:pt x="380" y="636"/>
                </a:lnTo>
                <a:lnTo>
                  <a:pt x="386" y="636"/>
                </a:lnTo>
                <a:lnTo>
                  <a:pt x="392" y="636"/>
                </a:lnTo>
                <a:lnTo>
                  <a:pt x="398" y="636"/>
                </a:lnTo>
                <a:lnTo>
                  <a:pt x="404" y="636"/>
                </a:lnTo>
                <a:lnTo>
                  <a:pt x="410" y="636"/>
                </a:lnTo>
                <a:lnTo>
                  <a:pt x="415" y="636"/>
                </a:lnTo>
                <a:lnTo>
                  <a:pt x="415" y="642"/>
                </a:lnTo>
                <a:lnTo>
                  <a:pt x="415" y="647"/>
                </a:lnTo>
                <a:lnTo>
                  <a:pt x="415" y="653"/>
                </a:lnTo>
                <a:lnTo>
                  <a:pt x="422" y="653"/>
                </a:lnTo>
                <a:lnTo>
                  <a:pt x="428" y="653"/>
                </a:lnTo>
                <a:lnTo>
                  <a:pt x="440" y="653"/>
                </a:lnTo>
                <a:lnTo>
                  <a:pt x="446" y="653"/>
                </a:lnTo>
                <a:lnTo>
                  <a:pt x="446" y="647"/>
                </a:lnTo>
                <a:lnTo>
                  <a:pt x="446" y="642"/>
                </a:lnTo>
                <a:lnTo>
                  <a:pt x="446" y="636"/>
                </a:lnTo>
                <a:lnTo>
                  <a:pt x="446" y="631"/>
                </a:lnTo>
                <a:lnTo>
                  <a:pt x="446" y="624"/>
                </a:lnTo>
                <a:lnTo>
                  <a:pt x="451" y="624"/>
                </a:lnTo>
                <a:lnTo>
                  <a:pt x="457" y="624"/>
                </a:lnTo>
                <a:lnTo>
                  <a:pt x="457" y="619"/>
                </a:lnTo>
                <a:lnTo>
                  <a:pt x="464" y="619"/>
                </a:lnTo>
                <a:lnTo>
                  <a:pt x="469" y="619"/>
                </a:lnTo>
                <a:lnTo>
                  <a:pt x="475" y="619"/>
                </a:lnTo>
                <a:lnTo>
                  <a:pt x="475" y="613"/>
                </a:lnTo>
                <a:lnTo>
                  <a:pt x="475" y="607"/>
                </a:lnTo>
                <a:lnTo>
                  <a:pt x="482" y="607"/>
                </a:lnTo>
                <a:lnTo>
                  <a:pt x="487" y="607"/>
                </a:lnTo>
                <a:lnTo>
                  <a:pt x="493" y="607"/>
                </a:lnTo>
                <a:lnTo>
                  <a:pt x="498" y="607"/>
                </a:lnTo>
                <a:lnTo>
                  <a:pt x="498" y="602"/>
                </a:lnTo>
                <a:lnTo>
                  <a:pt x="498" y="596"/>
                </a:lnTo>
                <a:lnTo>
                  <a:pt x="505" y="596"/>
                </a:lnTo>
                <a:lnTo>
                  <a:pt x="505" y="590"/>
                </a:lnTo>
                <a:lnTo>
                  <a:pt x="505" y="584"/>
                </a:lnTo>
                <a:lnTo>
                  <a:pt x="505" y="579"/>
                </a:lnTo>
                <a:lnTo>
                  <a:pt x="505" y="573"/>
                </a:lnTo>
                <a:lnTo>
                  <a:pt x="505" y="567"/>
                </a:lnTo>
                <a:lnTo>
                  <a:pt x="505" y="561"/>
                </a:lnTo>
                <a:lnTo>
                  <a:pt x="505" y="556"/>
                </a:lnTo>
                <a:lnTo>
                  <a:pt x="505" y="550"/>
                </a:lnTo>
                <a:lnTo>
                  <a:pt x="505" y="544"/>
                </a:lnTo>
                <a:lnTo>
                  <a:pt x="505" y="539"/>
                </a:lnTo>
                <a:lnTo>
                  <a:pt x="505" y="532"/>
                </a:lnTo>
                <a:lnTo>
                  <a:pt x="505" y="527"/>
                </a:lnTo>
                <a:lnTo>
                  <a:pt x="505" y="521"/>
                </a:lnTo>
                <a:lnTo>
                  <a:pt x="505" y="516"/>
                </a:lnTo>
                <a:lnTo>
                  <a:pt x="505" y="509"/>
                </a:lnTo>
                <a:lnTo>
                  <a:pt x="511" y="509"/>
                </a:lnTo>
                <a:lnTo>
                  <a:pt x="516" y="509"/>
                </a:lnTo>
                <a:lnTo>
                  <a:pt x="516" y="504"/>
                </a:lnTo>
                <a:lnTo>
                  <a:pt x="516" y="499"/>
                </a:lnTo>
                <a:lnTo>
                  <a:pt x="529" y="499"/>
                </a:lnTo>
                <a:lnTo>
                  <a:pt x="529" y="487"/>
                </a:lnTo>
                <a:lnTo>
                  <a:pt x="529" y="492"/>
                </a:lnTo>
                <a:lnTo>
                  <a:pt x="541" y="492"/>
                </a:lnTo>
                <a:lnTo>
                  <a:pt x="541" y="487"/>
                </a:lnTo>
                <a:lnTo>
                  <a:pt x="541" y="481"/>
                </a:lnTo>
                <a:lnTo>
                  <a:pt x="541" y="475"/>
                </a:lnTo>
                <a:lnTo>
                  <a:pt x="541" y="469"/>
                </a:lnTo>
                <a:lnTo>
                  <a:pt x="541" y="464"/>
                </a:lnTo>
                <a:lnTo>
                  <a:pt x="541" y="459"/>
                </a:lnTo>
                <a:lnTo>
                  <a:pt x="534" y="459"/>
                </a:lnTo>
                <a:lnTo>
                  <a:pt x="529" y="459"/>
                </a:lnTo>
                <a:lnTo>
                  <a:pt x="523" y="459"/>
                </a:lnTo>
                <a:lnTo>
                  <a:pt x="516" y="459"/>
                </a:lnTo>
                <a:lnTo>
                  <a:pt x="511" y="459"/>
                </a:lnTo>
                <a:lnTo>
                  <a:pt x="511" y="447"/>
                </a:lnTo>
                <a:lnTo>
                  <a:pt x="511" y="441"/>
                </a:lnTo>
                <a:lnTo>
                  <a:pt x="516" y="441"/>
                </a:lnTo>
                <a:lnTo>
                  <a:pt x="523" y="441"/>
                </a:lnTo>
                <a:lnTo>
                  <a:pt x="529" y="441"/>
                </a:lnTo>
                <a:lnTo>
                  <a:pt x="529" y="429"/>
                </a:lnTo>
                <a:lnTo>
                  <a:pt x="534" y="429"/>
                </a:lnTo>
                <a:lnTo>
                  <a:pt x="541" y="429"/>
                </a:lnTo>
                <a:lnTo>
                  <a:pt x="547" y="429"/>
                </a:lnTo>
                <a:lnTo>
                  <a:pt x="558" y="429"/>
                </a:lnTo>
                <a:lnTo>
                  <a:pt x="570" y="429"/>
                </a:lnTo>
                <a:lnTo>
                  <a:pt x="570" y="424"/>
                </a:lnTo>
                <a:lnTo>
                  <a:pt x="570" y="417"/>
                </a:lnTo>
                <a:lnTo>
                  <a:pt x="570" y="412"/>
                </a:lnTo>
                <a:lnTo>
                  <a:pt x="570" y="407"/>
                </a:lnTo>
                <a:lnTo>
                  <a:pt x="570" y="401"/>
                </a:lnTo>
                <a:lnTo>
                  <a:pt x="570" y="395"/>
                </a:lnTo>
                <a:lnTo>
                  <a:pt x="570" y="389"/>
                </a:lnTo>
                <a:lnTo>
                  <a:pt x="570" y="384"/>
                </a:lnTo>
                <a:lnTo>
                  <a:pt x="565" y="384"/>
                </a:lnTo>
                <a:lnTo>
                  <a:pt x="558" y="384"/>
                </a:lnTo>
                <a:lnTo>
                  <a:pt x="552" y="384"/>
                </a:lnTo>
                <a:lnTo>
                  <a:pt x="547" y="384"/>
                </a:lnTo>
                <a:lnTo>
                  <a:pt x="541" y="384"/>
                </a:lnTo>
                <a:lnTo>
                  <a:pt x="534" y="384"/>
                </a:lnTo>
                <a:lnTo>
                  <a:pt x="529" y="384"/>
                </a:lnTo>
                <a:lnTo>
                  <a:pt x="523" y="384"/>
                </a:lnTo>
                <a:lnTo>
                  <a:pt x="516" y="384"/>
                </a:lnTo>
                <a:lnTo>
                  <a:pt x="511" y="384"/>
                </a:lnTo>
                <a:lnTo>
                  <a:pt x="505" y="384"/>
                </a:lnTo>
                <a:lnTo>
                  <a:pt x="498" y="384"/>
                </a:lnTo>
              </a:path>
            </a:pathLst>
          </a:custGeom>
          <a:noFill/>
          <a:ln w="6350"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90" name="Freeform 67">
            <a:extLst>
              <a:ext uri="{FF2B5EF4-FFF2-40B4-BE49-F238E27FC236}">
                <a16:creationId xmlns:a16="http://schemas.microsoft.com/office/drawing/2014/main" id="{18996165-9576-45BD-83D6-B6E5625D8799}"/>
              </a:ext>
            </a:extLst>
          </p:cNvPr>
          <p:cNvSpPr>
            <a:spLocks/>
          </p:cNvSpPr>
          <p:nvPr/>
        </p:nvSpPr>
        <p:spPr bwMode="auto">
          <a:xfrm>
            <a:off x="7181850" y="1955800"/>
            <a:ext cx="206375" cy="466725"/>
          </a:xfrm>
          <a:custGeom>
            <a:avLst/>
            <a:gdLst>
              <a:gd name="T0" fmla="*/ 107 w 130"/>
              <a:gd name="T1" fmla="*/ 294 h 294"/>
              <a:gd name="T2" fmla="*/ 95 w 130"/>
              <a:gd name="T3" fmla="*/ 287 h 294"/>
              <a:gd name="T4" fmla="*/ 83 w 130"/>
              <a:gd name="T5" fmla="*/ 287 h 294"/>
              <a:gd name="T6" fmla="*/ 71 w 130"/>
              <a:gd name="T7" fmla="*/ 287 h 294"/>
              <a:gd name="T8" fmla="*/ 59 w 130"/>
              <a:gd name="T9" fmla="*/ 287 h 294"/>
              <a:gd name="T10" fmla="*/ 65 w 130"/>
              <a:gd name="T11" fmla="*/ 276 h 294"/>
              <a:gd name="T12" fmla="*/ 59 w 130"/>
              <a:gd name="T13" fmla="*/ 270 h 294"/>
              <a:gd name="T14" fmla="*/ 59 w 130"/>
              <a:gd name="T15" fmla="*/ 259 h 294"/>
              <a:gd name="T16" fmla="*/ 54 w 130"/>
              <a:gd name="T17" fmla="*/ 254 h 294"/>
              <a:gd name="T18" fmla="*/ 47 w 130"/>
              <a:gd name="T19" fmla="*/ 242 h 294"/>
              <a:gd name="T20" fmla="*/ 41 w 130"/>
              <a:gd name="T21" fmla="*/ 236 h 294"/>
              <a:gd name="T22" fmla="*/ 41 w 130"/>
              <a:gd name="T23" fmla="*/ 224 h 294"/>
              <a:gd name="T24" fmla="*/ 36 w 130"/>
              <a:gd name="T25" fmla="*/ 213 h 294"/>
              <a:gd name="T26" fmla="*/ 29 w 130"/>
              <a:gd name="T27" fmla="*/ 202 h 294"/>
              <a:gd name="T28" fmla="*/ 29 w 130"/>
              <a:gd name="T29" fmla="*/ 190 h 294"/>
              <a:gd name="T30" fmla="*/ 29 w 130"/>
              <a:gd name="T31" fmla="*/ 179 h 294"/>
              <a:gd name="T32" fmla="*/ 18 w 130"/>
              <a:gd name="T33" fmla="*/ 179 h 294"/>
              <a:gd name="T34" fmla="*/ 12 w 130"/>
              <a:gd name="T35" fmla="*/ 184 h 294"/>
              <a:gd name="T36" fmla="*/ 5 w 130"/>
              <a:gd name="T37" fmla="*/ 190 h 294"/>
              <a:gd name="T38" fmla="*/ 0 w 130"/>
              <a:gd name="T39" fmla="*/ 184 h 294"/>
              <a:gd name="T40" fmla="*/ 0 w 130"/>
              <a:gd name="T41" fmla="*/ 172 h 294"/>
              <a:gd name="T42" fmla="*/ 0 w 130"/>
              <a:gd name="T43" fmla="*/ 162 h 294"/>
              <a:gd name="T44" fmla="*/ 0 w 130"/>
              <a:gd name="T45" fmla="*/ 150 h 294"/>
              <a:gd name="T46" fmla="*/ 0 w 130"/>
              <a:gd name="T47" fmla="*/ 139 h 294"/>
              <a:gd name="T48" fmla="*/ 0 w 130"/>
              <a:gd name="T49" fmla="*/ 122 h 294"/>
              <a:gd name="T50" fmla="*/ 0 w 130"/>
              <a:gd name="T51" fmla="*/ 110 h 294"/>
              <a:gd name="T52" fmla="*/ 0 w 130"/>
              <a:gd name="T53" fmla="*/ 98 h 294"/>
              <a:gd name="T54" fmla="*/ 5 w 130"/>
              <a:gd name="T55" fmla="*/ 104 h 294"/>
              <a:gd name="T56" fmla="*/ 18 w 130"/>
              <a:gd name="T57" fmla="*/ 104 h 294"/>
              <a:gd name="T58" fmla="*/ 23 w 130"/>
              <a:gd name="T59" fmla="*/ 98 h 294"/>
              <a:gd name="T60" fmla="*/ 23 w 130"/>
              <a:gd name="T61" fmla="*/ 92 h 294"/>
              <a:gd name="T62" fmla="*/ 36 w 130"/>
              <a:gd name="T63" fmla="*/ 92 h 294"/>
              <a:gd name="T64" fmla="*/ 41 w 130"/>
              <a:gd name="T65" fmla="*/ 87 h 294"/>
              <a:gd name="T66" fmla="*/ 47 w 130"/>
              <a:gd name="T67" fmla="*/ 82 h 294"/>
              <a:gd name="T68" fmla="*/ 54 w 130"/>
              <a:gd name="T69" fmla="*/ 75 h 294"/>
              <a:gd name="T70" fmla="*/ 59 w 130"/>
              <a:gd name="T71" fmla="*/ 70 h 294"/>
              <a:gd name="T72" fmla="*/ 65 w 130"/>
              <a:gd name="T73" fmla="*/ 64 h 294"/>
              <a:gd name="T74" fmla="*/ 71 w 130"/>
              <a:gd name="T75" fmla="*/ 58 h 294"/>
              <a:gd name="T76" fmla="*/ 83 w 130"/>
              <a:gd name="T77" fmla="*/ 52 h 294"/>
              <a:gd name="T78" fmla="*/ 89 w 130"/>
              <a:gd name="T79" fmla="*/ 47 h 294"/>
              <a:gd name="T80" fmla="*/ 95 w 130"/>
              <a:gd name="T81" fmla="*/ 40 h 294"/>
              <a:gd name="T82" fmla="*/ 101 w 130"/>
              <a:gd name="T83" fmla="*/ 35 h 294"/>
              <a:gd name="T84" fmla="*/ 101 w 130"/>
              <a:gd name="T85" fmla="*/ 24 h 294"/>
              <a:gd name="T86" fmla="*/ 112 w 130"/>
              <a:gd name="T87" fmla="*/ 24 h 294"/>
              <a:gd name="T88" fmla="*/ 119 w 130"/>
              <a:gd name="T89" fmla="*/ 18 h 294"/>
              <a:gd name="T90" fmla="*/ 125 w 130"/>
              <a:gd name="T91" fmla="*/ 12 h 294"/>
              <a:gd name="T92" fmla="*/ 130 w 130"/>
              <a:gd name="T93" fmla="*/ 7 h 294"/>
              <a:gd name="T94" fmla="*/ 125 w 130"/>
              <a:gd name="T95"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 h="294">
                <a:moveTo>
                  <a:pt x="112" y="294"/>
                </a:moveTo>
                <a:lnTo>
                  <a:pt x="107" y="294"/>
                </a:lnTo>
                <a:lnTo>
                  <a:pt x="101" y="287"/>
                </a:lnTo>
                <a:lnTo>
                  <a:pt x="95" y="287"/>
                </a:lnTo>
                <a:lnTo>
                  <a:pt x="89" y="287"/>
                </a:lnTo>
                <a:lnTo>
                  <a:pt x="83" y="287"/>
                </a:lnTo>
                <a:lnTo>
                  <a:pt x="77" y="287"/>
                </a:lnTo>
                <a:lnTo>
                  <a:pt x="71" y="287"/>
                </a:lnTo>
                <a:lnTo>
                  <a:pt x="65" y="287"/>
                </a:lnTo>
                <a:lnTo>
                  <a:pt x="59" y="287"/>
                </a:lnTo>
                <a:lnTo>
                  <a:pt x="65" y="282"/>
                </a:lnTo>
                <a:lnTo>
                  <a:pt x="65" y="276"/>
                </a:lnTo>
                <a:lnTo>
                  <a:pt x="65" y="270"/>
                </a:lnTo>
                <a:lnTo>
                  <a:pt x="59" y="270"/>
                </a:lnTo>
                <a:lnTo>
                  <a:pt x="59" y="265"/>
                </a:lnTo>
                <a:lnTo>
                  <a:pt x="59" y="259"/>
                </a:lnTo>
                <a:lnTo>
                  <a:pt x="54" y="259"/>
                </a:lnTo>
                <a:lnTo>
                  <a:pt x="54" y="254"/>
                </a:lnTo>
                <a:lnTo>
                  <a:pt x="54" y="247"/>
                </a:lnTo>
                <a:lnTo>
                  <a:pt x="47" y="242"/>
                </a:lnTo>
                <a:lnTo>
                  <a:pt x="47" y="236"/>
                </a:lnTo>
                <a:lnTo>
                  <a:pt x="41" y="236"/>
                </a:lnTo>
                <a:lnTo>
                  <a:pt x="41" y="230"/>
                </a:lnTo>
                <a:lnTo>
                  <a:pt x="41" y="224"/>
                </a:lnTo>
                <a:lnTo>
                  <a:pt x="36" y="219"/>
                </a:lnTo>
                <a:lnTo>
                  <a:pt x="36" y="213"/>
                </a:lnTo>
                <a:lnTo>
                  <a:pt x="29" y="207"/>
                </a:lnTo>
                <a:lnTo>
                  <a:pt x="29" y="202"/>
                </a:lnTo>
                <a:lnTo>
                  <a:pt x="29" y="196"/>
                </a:lnTo>
                <a:lnTo>
                  <a:pt x="29" y="190"/>
                </a:lnTo>
                <a:lnTo>
                  <a:pt x="29" y="184"/>
                </a:lnTo>
                <a:lnTo>
                  <a:pt x="29" y="179"/>
                </a:lnTo>
                <a:lnTo>
                  <a:pt x="23" y="179"/>
                </a:lnTo>
                <a:lnTo>
                  <a:pt x="18" y="179"/>
                </a:lnTo>
                <a:lnTo>
                  <a:pt x="18" y="184"/>
                </a:lnTo>
                <a:lnTo>
                  <a:pt x="12" y="184"/>
                </a:lnTo>
                <a:lnTo>
                  <a:pt x="12" y="190"/>
                </a:lnTo>
                <a:lnTo>
                  <a:pt x="5" y="190"/>
                </a:lnTo>
                <a:lnTo>
                  <a:pt x="0" y="190"/>
                </a:lnTo>
                <a:lnTo>
                  <a:pt x="0" y="184"/>
                </a:lnTo>
                <a:lnTo>
                  <a:pt x="0" y="179"/>
                </a:lnTo>
                <a:lnTo>
                  <a:pt x="0" y="172"/>
                </a:lnTo>
                <a:lnTo>
                  <a:pt x="0" y="167"/>
                </a:lnTo>
                <a:lnTo>
                  <a:pt x="0" y="162"/>
                </a:lnTo>
                <a:lnTo>
                  <a:pt x="0" y="155"/>
                </a:lnTo>
                <a:lnTo>
                  <a:pt x="0" y="150"/>
                </a:lnTo>
                <a:lnTo>
                  <a:pt x="0" y="144"/>
                </a:lnTo>
                <a:lnTo>
                  <a:pt x="0" y="139"/>
                </a:lnTo>
                <a:lnTo>
                  <a:pt x="0" y="132"/>
                </a:lnTo>
                <a:lnTo>
                  <a:pt x="0" y="122"/>
                </a:lnTo>
                <a:lnTo>
                  <a:pt x="0" y="115"/>
                </a:lnTo>
                <a:lnTo>
                  <a:pt x="0" y="110"/>
                </a:lnTo>
                <a:lnTo>
                  <a:pt x="0" y="104"/>
                </a:lnTo>
                <a:lnTo>
                  <a:pt x="0" y="98"/>
                </a:lnTo>
                <a:lnTo>
                  <a:pt x="0" y="104"/>
                </a:lnTo>
                <a:lnTo>
                  <a:pt x="5" y="104"/>
                </a:lnTo>
                <a:lnTo>
                  <a:pt x="12" y="104"/>
                </a:lnTo>
                <a:lnTo>
                  <a:pt x="18" y="104"/>
                </a:lnTo>
                <a:lnTo>
                  <a:pt x="23" y="104"/>
                </a:lnTo>
                <a:lnTo>
                  <a:pt x="23" y="98"/>
                </a:lnTo>
                <a:lnTo>
                  <a:pt x="18" y="92"/>
                </a:lnTo>
                <a:lnTo>
                  <a:pt x="23" y="92"/>
                </a:lnTo>
                <a:lnTo>
                  <a:pt x="29" y="92"/>
                </a:lnTo>
                <a:lnTo>
                  <a:pt x="36" y="92"/>
                </a:lnTo>
                <a:lnTo>
                  <a:pt x="41" y="92"/>
                </a:lnTo>
                <a:lnTo>
                  <a:pt x="41" y="87"/>
                </a:lnTo>
                <a:lnTo>
                  <a:pt x="47" y="87"/>
                </a:lnTo>
                <a:lnTo>
                  <a:pt x="47" y="82"/>
                </a:lnTo>
                <a:lnTo>
                  <a:pt x="54" y="82"/>
                </a:lnTo>
                <a:lnTo>
                  <a:pt x="54" y="75"/>
                </a:lnTo>
                <a:lnTo>
                  <a:pt x="59" y="75"/>
                </a:lnTo>
                <a:lnTo>
                  <a:pt x="59" y="70"/>
                </a:lnTo>
                <a:lnTo>
                  <a:pt x="65" y="70"/>
                </a:lnTo>
                <a:lnTo>
                  <a:pt x="65" y="64"/>
                </a:lnTo>
                <a:lnTo>
                  <a:pt x="71" y="64"/>
                </a:lnTo>
                <a:lnTo>
                  <a:pt x="71" y="58"/>
                </a:lnTo>
                <a:lnTo>
                  <a:pt x="77" y="58"/>
                </a:lnTo>
                <a:lnTo>
                  <a:pt x="83" y="52"/>
                </a:lnTo>
                <a:lnTo>
                  <a:pt x="83" y="47"/>
                </a:lnTo>
                <a:lnTo>
                  <a:pt x="89" y="47"/>
                </a:lnTo>
                <a:lnTo>
                  <a:pt x="89" y="40"/>
                </a:lnTo>
                <a:lnTo>
                  <a:pt x="95" y="40"/>
                </a:lnTo>
                <a:lnTo>
                  <a:pt x="95" y="35"/>
                </a:lnTo>
                <a:lnTo>
                  <a:pt x="101" y="35"/>
                </a:lnTo>
                <a:lnTo>
                  <a:pt x="101" y="30"/>
                </a:lnTo>
                <a:lnTo>
                  <a:pt x="101" y="24"/>
                </a:lnTo>
                <a:lnTo>
                  <a:pt x="107" y="24"/>
                </a:lnTo>
                <a:lnTo>
                  <a:pt x="112" y="24"/>
                </a:lnTo>
                <a:lnTo>
                  <a:pt x="112" y="18"/>
                </a:lnTo>
                <a:lnTo>
                  <a:pt x="119" y="18"/>
                </a:lnTo>
                <a:lnTo>
                  <a:pt x="125" y="18"/>
                </a:lnTo>
                <a:lnTo>
                  <a:pt x="125" y="12"/>
                </a:lnTo>
                <a:lnTo>
                  <a:pt x="125" y="7"/>
                </a:lnTo>
                <a:lnTo>
                  <a:pt x="130" y="7"/>
                </a:lnTo>
                <a:lnTo>
                  <a:pt x="130" y="0"/>
                </a:lnTo>
                <a:lnTo>
                  <a:pt x="125" y="0"/>
                </a:lnTo>
                <a:lnTo>
                  <a:pt x="112" y="294"/>
                </a:lnTo>
                <a:close/>
              </a:path>
            </a:pathLst>
          </a:custGeom>
          <a:solidFill>
            <a:srgbClr val="2E75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91" name="Freeform 68">
            <a:extLst>
              <a:ext uri="{FF2B5EF4-FFF2-40B4-BE49-F238E27FC236}">
                <a16:creationId xmlns:a16="http://schemas.microsoft.com/office/drawing/2014/main" id="{E91CD98A-E81D-40C0-8F97-7E2D22949AFB}"/>
              </a:ext>
            </a:extLst>
          </p:cNvPr>
          <p:cNvSpPr>
            <a:spLocks/>
          </p:cNvSpPr>
          <p:nvPr/>
        </p:nvSpPr>
        <p:spPr bwMode="auto">
          <a:xfrm>
            <a:off x="7181850" y="1955800"/>
            <a:ext cx="206375" cy="466725"/>
          </a:xfrm>
          <a:custGeom>
            <a:avLst/>
            <a:gdLst>
              <a:gd name="T0" fmla="*/ 107 w 130"/>
              <a:gd name="T1" fmla="*/ 294 h 294"/>
              <a:gd name="T2" fmla="*/ 95 w 130"/>
              <a:gd name="T3" fmla="*/ 287 h 294"/>
              <a:gd name="T4" fmla="*/ 83 w 130"/>
              <a:gd name="T5" fmla="*/ 287 h 294"/>
              <a:gd name="T6" fmla="*/ 71 w 130"/>
              <a:gd name="T7" fmla="*/ 287 h 294"/>
              <a:gd name="T8" fmla="*/ 59 w 130"/>
              <a:gd name="T9" fmla="*/ 287 h 294"/>
              <a:gd name="T10" fmla="*/ 65 w 130"/>
              <a:gd name="T11" fmla="*/ 276 h 294"/>
              <a:gd name="T12" fmla="*/ 59 w 130"/>
              <a:gd name="T13" fmla="*/ 270 h 294"/>
              <a:gd name="T14" fmla="*/ 59 w 130"/>
              <a:gd name="T15" fmla="*/ 259 h 294"/>
              <a:gd name="T16" fmla="*/ 54 w 130"/>
              <a:gd name="T17" fmla="*/ 254 h 294"/>
              <a:gd name="T18" fmla="*/ 47 w 130"/>
              <a:gd name="T19" fmla="*/ 242 h 294"/>
              <a:gd name="T20" fmla="*/ 41 w 130"/>
              <a:gd name="T21" fmla="*/ 236 h 294"/>
              <a:gd name="T22" fmla="*/ 41 w 130"/>
              <a:gd name="T23" fmla="*/ 224 h 294"/>
              <a:gd name="T24" fmla="*/ 36 w 130"/>
              <a:gd name="T25" fmla="*/ 213 h 294"/>
              <a:gd name="T26" fmla="*/ 29 w 130"/>
              <a:gd name="T27" fmla="*/ 202 h 294"/>
              <a:gd name="T28" fmla="*/ 29 w 130"/>
              <a:gd name="T29" fmla="*/ 190 h 294"/>
              <a:gd name="T30" fmla="*/ 29 w 130"/>
              <a:gd name="T31" fmla="*/ 179 h 294"/>
              <a:gd name="T32" fmla="*/ 18 w 130"/>
              <a:gd name="T33" fmla="*/ 179 h 294"/>
              <a:gd name="T34" fmla="*/ 12 w 130"/>
              <a:gd name="T35" fmla="*/ 184 h 294"/>
              <a:gd name="T36" fmla="*/ 5 w 130"/>
              <a:gd name="T37" fmla="*/ 190 h 294"/>
              <a:gd name="T38" fmla="*/ 0 w 130"/>
              <a:gd name="T39" fmla="*/ 184 h 294"/>
              <a:gd name="T40" fmla="*/ 0 w 130"/>
              <a:gd name="T41" fmla="*/ 172 h 294"/>
              <a:gd name="T42" fmla="*/ 0 w 130"/>
              <a:gd name="T43" fmla="*/ 162 h 294"/>
              <a:gd name="T44" fmla="*/ 0 w 130"/>
              <a:gd name="T45" fmla="*/ 150 h 294"/>
              <a:gd name="T46" fmla="*/ 0 w 130"/>
              <a:gd name="T47" fmla="*/ 139 h 294"/>
              <a:gd name="T48" fmla="*/ 0 w 130"/>
              <a:gd name="T49" fmla="*/ 122 h 294"/>
              <a:gd name="T50" fmla="*/ 0 w 130"/>
              <a:gd name="T51" fmla="*/ 110 h 294"/>
              <a:gd name="T52" fmla="*/ 0 w 130"/>
              <a:gd name="T53" fmla="*/ 98 h 294"/>
              <a:gd name="T54" fmla="*/ 5 w 130"/>
              <a:gd name="T55" fmla="*/ 104 h 294"/>
              <a:gd name="T56" fmla="*/ 18 w 130"/>
              <a:gd name="T57" fmla="*/ 104 h 294"/>
              <a:gd name="T58" fmla="*/ 23 w 130"/>
              <a:gd name="T59" fmla="*/ 98 h 294"/>
              <a:gd name="T60" fmla="*/ 23 w 130"/>
              <a:gd name="T61" fmla="*/ 92 h 294"/>
              <a:gd name="T62" fmla="*/ 36 w 130"/>
              <a:gd name="T63" fmla="*/ 92 h 294"/>
              <a:gd name="T64" fmla="*/ 41 w 130"/>
              <a:gd name="T65" fmla="*/ 87 h 294"/>
              <a:gd name="T66" fmla="*/ 47 w 130"/>
              <a:gd name="T67" fmla="*/ 82 h 294"/>
              <a:gd name="T68" fmla="*/ 54 w 130"/>
              <a:gd name="T69" fmla="*/ 75 h 294"/>
              <a:gd name="T70" fmla="*/ 59 w 130"/>
              <a:gd name="T71" fmla="*/ 70 h 294"/>
              <a:gd name="T72" fmla="*/ 65 w 130"/>
              <a:gd name="T73" fmla="*/ 64 h 294"/>
              <a:gd name="T74" fmla="*/ 71 w 130"/>
              <a:gd name="T75" fmla="*/ 58 h 294"/>
              <a:gd name="T76" fmla="*/ 83 w 130"/>
              <a:gd name="T77" fmla="*/ 52 h 294"/>
              <a:gd name="T78" fmla="*/ 89 w 130"/>
              <a:gd name="T79" fmla="*/ 47 h 294"/>
              <a:gd name="T80" fmla="*/ 95 w 130"/>
              <a:gd name="T81" fmla="*/ 40 h 294"/>
              <a:gd name="T82" fmla="*/ 101 w 130"/>
              <a:gd name="T83" fmla="*/ 35 h 294"/>
              <a:gd name="T84" fmla="*/ 101 w 130"/>
              <a:gd name="T85" fmla="*/ 24 h 294"/>
              <a:gd name="T86" fmla="*/ 112 w 130"/>
              <a:gd name="T87" fmla="*/ 24 h 294"/>
              <a:gd name="T88" fmla="*/ 119 w 130"/>
              <a:gd name="T89" fmla="*/ 18 h 294"/>
              <a:gd name="T90" fmla="*/ 125 w 130"/>
              <a:gd name="T91" fmla="*/ 12 h 294"/>
              <a:gd name="T92" fmla="*/ 130 w 130"/>
              <a:gd name="T93" fmla="*/ 7 h 294"/>
              <a:gd name="T94" fmla="*/ 125 w 130"/>
              <a:gd name="T95"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 h="294">
                <a:moveTo>
                  <a:pt x="112" y="294"/>
                </a:moveTo>
                <a:lnTo>
                  <a:pt x="107" y="294"/>
                </a:lnTo>
                <a:lnTo>
                  <a:pt x="101" y="287"/>
                </a:lnTo>
                <a:lnTo>
                  <a:pt x="95" y="287"/>
                </a:lnTo>
                <a:lnTo>
                  <a:pt x="89" y="287"/>
                </a:lnTo>
                <a:lnTo>
                  <a:pt x="83" y="287"/>
                </a:lnTo>
                <a:lnTo>
                  <a:pt x="77" y="287"/>
                </a:lnTo>
                <a:lnTo>
                  <a:pt x="71" y="287"/>
                </a:lnTo>
                <a:lnTo>
                  <a:pt x="65" y="287"/>
                </a:lnTo>
                <a:lnTo>
                  <a:pt x="59" y="287"/>
                </a:lnTo>
                <a:lnTo>
                  <a:pt x="65" y="282"/>
                </a:lnTo>
                <a:lnTo>
                  <a:pt x="65" y="276"/>
                </a:lnTo>
                <a:lnTo>
                  <a:pt x="65" y="270"/>
                </a:lnTo>
                <a:lnTo>
                  <a:pt x="59" y="270"/>
                </a:lnTo>
                <a:lnTo>
                  <a:pt x="59" y="265"/>
                </a:lnTo>
                <a:lnTo>
                  <a:pt x="59" y="259"/>
                </a:lnTo>
                <a:lnTo>
                  <a:pt x="54" y="259"/>
                </a:lnTo>
                <a:lnTo>
                  <a:pt x="54" y="254"/>
                </a:lnTo>
                <a:lnTo>
                  <a:pt x="54" y="247"/>
                </a:lnTo>
                <a:lnTo>
                  <a:pt x="47" y="242"/>
                </a:lnTo>
                <a:lnTo>
                  <a:pt x="47" y="236"/>
                </a:lnTo>
                <a:lnTo>
                  <a:pt x="41" y="236"/>
                </a:lnTo>
                <a:lnTo>
                  <a:pt x="41" y="230"/>
                </a:lnTo>
                <a:lnTo>
                  <a:pt x="41" y="224"/>
                </a:lnTo>
                <a:lnTo>
                  <a:pt x="36" y="219"/>
                </a:lnTo>
                <a:lnTo>
                  <a:pt x="36" y="213"/>
                </a:lnTo>
                <a:lnTo>
                  <a:pt x="29" y="207"/>
                </a:lnTo>
                <a:lnTo>
                  <a:pt x="29" y="202"/>
                </a:lnTo>
                <a:lnTo>
                  <a:pt x="29" y="196"/>
                </a:lnTo>
                <a:lnTo>
                  <a:pt x="29" y="190"/>
                </a:lnTo>
                <a:lnTo>
                  <a:pt x="29" y="184"/>
                </a:lnTo>
                <a:lnTo>
                  <a:pt x="29" y="179"/>
                </a:lnTo>
                <a:lnTo>
                  <a:pt x="23" y="179"/>
                </a:lnTo>
                <a:lnTo>
                  <a:pt x="18" y="179"/>
                </a:lnTo>
                <a:lnTo>
                  <a:pt x="18" y="184"/>
                </a:lnTo>
                <a:lnTo>
                  <a:pt x="12" y="184"/>
                </a:lnTo>
                <a:lnTo>
                  <a:pt x="12" y="190"/>
                </a:lnTo>
                <a:lnTo>
                  <a:pt x="5" y="190"/>
                </a:lnTo>
                <a:lnTo>
                  <a:pt x="0" y="190"/>
                </a:lnTo>
                <a:lnTo>
                  <a:pt x="0" y="184"/>
                </a:lnTo>
                <a:lnTo>
                  <a:pt x="0" y="179"/>
                </a:lnTo>
                <a:lnTo>
                  <a:pt x="0" y="172"/>
                </a:lnTo>
                <a:lnTo>
                  <a:pt x="0" y="167"/>
                </a:lnTo>
                <a:lnTo>
                  <a:pt x="0" y="162"/>
                </a:lnTo>
                <a:lnTo>
                  <a:pt x="0" y="155"/>
                </a:lnTo>
                <a:lnTo>
                  <a:pt x="0" y="150"/>
                </a:lnTo>
                <a:lnTo>
                  <a:pt x="0" y="144"/>
                </a:lnTo>
                <a:lnTo>
                  <a:pt x="0" y="139"/>
                </a:lnTo>
                <a:lnTo>
                  <a:pt x="0" y="132"/>
                </a:lnTo>
                <a:lnTo>
                  <a:pt x="0" y="122"/>
                </a:lnTo>
                <a:lnTo>
                  <a:pt x="0" y="115"/>
                </a:lnTo>
                <a:lnTo>
                  <a:pt x="0" y="110"/>
                </a:lnTo>
                <a:lnTo>
                  <a:pt x="0" y="104"/>
                </a:lnTo>
                <a:lnTo>
                  <a:pt x="0" y="98"/>
                </a:lnTo>
                <a:lnTo>
                  <a:pt x="0" y="104"/>
                </a:lnTo>
                <a:lnTo>
                  <a:pt x="5" y="104"/>
                </a:lnTo>
                <a:lnTo>
                  <a:pt x="12" y="104"/>
                </a:lnTo>
                <a:lnTo>
                  <a:pt x="18" y="104"/>
                </a:lnTo>
                <a:lnTo>
                  <a:pt x="23" y="104"/>
                </a:lnTo>
                <a:lnTo>
                  <a:pt x="23" y="98"/>
                </a:lnTo>
                <a:lnTo>
                  <a:pt x="18" y="92"/>
                </a:lnTo>
                <a:lnTo>
                  <a:pt x="23" y="92"/>
                </a:lnTo>
                <a:lnTo>
                  <a:pt x="29" y="92"/>
                </a:lnTo>
                <a:lnTo>
                  <a:pt x="36" y="92"/>
                </a:lnTo>
                <a:lnTo>
                  <a:pt x="41" y="92"/>
                </a:lnTo>
                <a:lnTo>
                  <a:pt x="41" y="87"/>
                </a:lnTo>
                <a:lnTo>
                  <a:pt x="47" y="87"/>
                </a:lnTo>
                <a:lnTo>
                  <a:pt x="47" y="82"/>
                </a:lnTo>
                <a:lnTo>
                  <a:pt x="54" y="82"/>
                </a:lnTo>
                <a:lnTo>
                  <a:pt x="54" y="75"/>
                </a:lnTo>
                <a:lnTo>
                  <a:pt x="59" y="75"/>
                </a:lnTo>
                <a:lnTo>
                  <a:pt x="59" y="70"/>
                </a:lnTo>
                <a:lnTo>
                  <a:pt x="65" y="70"/>
                </a:lnTo>
                <a:lnTo>
                  <a:pt x="65" y="64"/>
                </a:lnTo>
                <a:lnTo>
                  <a:pt x="71" y="64"/>
                </a:lnTo>
                <a:lnTo>
                  <a:pt x="71" y="58"/>
                </a:lnTo>
                <a:lnTo>
                  <a:pt x="77" y="58"/>
                </a:lnTo>
                <a:lnTo>
                  <a:pt x="83" y="52"/>
                </a:lnTo>
                <a:lnTo>
                  <a:pt x="83" y="47"/>
                </a:lnTo>
                <a:lnTo>
                  <a:pt x="89" y="47"/>
                </a:lnTo>
                <a:lnTo>
                  <a:pt x="89" y="40"/>
                </a:lnTo>
                <a:lnTo>
                  <a:pt x="95" y="40"/>
                </a:lnTo>
                <a:lnTo>
                  <a:pt x="95" y="35"/>
                </a:lnTo>
                <a:lnTo>
                  <a:pt x="101" y="35"/>
                </a:lnTo>
                <a:lnTo>
                  <a:pt x="101" y="30"/>
                </a:lnTo>
                <a:lnTo>
                  <a:pt x="101" y="24"/>
                </a:lnTo>
                <a:lnTo>
                  <a:pt x="107" y="24"/>
                </a:lnTo>
                <a:lnTo>
                  <a:pt x="112" y="24"/>
                </a:lnTo>
                <a:lnTo>
                  <a:pt x="112" y="18"/>
                </a:lnTo>
                <a:lnTo>
                  <a:pt x="119" y="18"/>
                </a:lnTo>
                <a:lnTo>
                  <a:pt x="125" y="18"/>
                </a:lnTo>
                <a:lnTo>
                  <a:pt x="125" y="12"/>
                </a:lnTo>
                <a:lnTo>
                  <a:pt x="125" y="7"/>
                </a:lnTo>
                <a:lnTo>
                  <a:pt x="130" y="7"/>
                </a:lnTo>
                <a:lnTo>
                  <a:pt x="130" y="0"/>
                </a:lnTo>
                <a:lnTo>
                  <a:pt x="125" y="0"/>
                </a:lnTo>
              </a:path>
            </a:pathLst>
          </a:custGeom>
          <a:noFill/>
          <a:ln w="6350"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92" name="Freeform 69">
            <a:extLst>
              <a:ext uri="{FF2B5EF4-FFF2-40B4-BE49-F238E27FC236}">
                <a16:creationId xmlns:a16="http://schemas.microsoft.com/office/drawing/2014/main" id="{51F42010-2154-4C41-8416-AD64EF18DF69}"/>
              </a:ext>
            </a:extLst>
          </p:cNvPr>
          <p:cNvSpPr>
            <a:spLocks/>
          </p:cNvSpPr>
          <p:nvPr/>
        </p:nvSpPr>
        <p:spPr bwMode="auto">
          <a:xfrm>
            <a:off x="6897688" y="2411413"/>
            <a:ext cx="576262" cy="438150"/>
          </a:xfrm>
          <a:custGeom>
            <a:avLst/>
            <a:gdLst>
              <a:gd name="T0" fmla="*/ 173 w 363"/>
              <a:gd name="T1" fmla="*/ 259 h 276"/>
              <a:gd name="T2" fmla="*/ 150 w 363"/>
              <a:gd name="T3" fmla="*/ 259 h 276"/>
              <a:gd name="T4" fmla="*/ 125 w 363"/>
              <a:gd name="T5" fmla="*/ 259 h 276"/>
              <a:gd name="T6" fmla="*/ 101 w 363"/>
              <a:gd name="T7" fmla="*/ 259 h 276"/>
              <a:gd name="T8" fmla="*/ 90 w 363"/>
              <a:gd name="T9" fmla="*/ 247 h 276"/>
              <a:gd name="T10" fmla="*/ 72 w 363"/>
              <a:gd name="T11" fmla="*/ 241 h 276"/>
              <a:gd name="T12" fmla="*/ 72 w 363"/>
              <a:gd name="T13" fmla="*/ 229 h 276"/>
              <a:gd name="T14" fmla="*/ 66 w 363"/>
              <a:gd name="T15" fmla="*/ 212 h 276"/>
              <a:gd name="T16" fmla="*/ 54 w 363"/>
              <a:gd name="T17" fmla="*/ 201 h 276"/>
              <a:gd name="T18" fmla="*/ 36 w 363"/>
              <a:gd name="T19" fmla="*/ 196 h 276"/>
              <a:gd name="T20" fmla="*/ 13 w 363"/>
              <a:gd name="T21" fmla="*/ 196 h 276"/>
              <a:gd name="T22" fmla="*/ 0 w 363"/>
              <a:gd name="T23" fmla="*/ 179 h 276"/>
              <a:gd name="T24" fmla="*/ 18 w 363"/>
              <a:gd name="T25" fmla="*/ 172 h 276"/>
              <a:gd name="T26" fmla="*/ 30 w 363"/>
              <a:gd name="T27" fmla="*/ 155 h 276"/>
              <a:gd name="T28" fmla="*/ 48 w 363"/>
              <a:gd name="T29" fmla="*/ 144 h 276"/>
              <a:gd name="T30" fmla="*/ 60 w 363"/>
              <a:gd name="T31" fmla="*/ 132 h 276"/>
              <a:gd name="T32" fmla="*/ 48 w 363"/>
              <a:gd name="T33" fmla="*/ 121 h 276"/>
              <a:gd name="T34" fmla="*/ 54 w 363"/>
              <a:gd name="T35" fmla="*/ 104 h 276"/>
              <a:gd name="T36" fmla="*/ 48 w 363"/>
              <a:gd name="T37" fmla="*/ 87 h 276"/>
              <a:gd name="T38" fmla="*/ 66 w 363"/>
              <a:gd name="T39" fmla="*/ 81 h 276"/>
              <a:gd name="T40" fmla="*/ 90 w 363"/>
              <a:gd name="T41" fmla="*/ 69 h 276"/>
              <a:gd name="T42" fmla="*/ 96 w 363"/>
              <a:gd name="T43" fmla="*/ 52 h 276"/>
              <a:gd name="T44" fmla="*/ 108 w 363"/>
              <a:gd name="T45" fmla="*/ 35 h 276"/>
              <a:gd name="T46" fmla="*/ 132 w 363"/>
              <a:gd name="T47" fmla="*/ 40 h 276"/>
              <a:gd name="T48" fmla="*/ 150 w 363"/>
              <a:gd name="T49" fmla="*/ 35 h 276"/>
              <a:gd name="T50" fmla="*/ 155 w 363"/>
              <a:gd name="T51" fmla="*/ 18 h 276"/>
              <a:gd name="T52" fmla="*/ 173 w 363"/>
              <a:gd name="T53" fmla="*/ 12 h 276"/>
              <a:gd name="T54" fmla="*/ 191 w 363"/>
              <a:gd name="T55" fmla="*/ 12 h 276"/>
              <a:gd name="T56" fmla="*/ 233 w 363"/>
              <a:gd name="T57" fmla="*/ 24 h 276"/>
              <a:gd name="T58" fmla="*/ 238 w 363"/>
              <a:gd name="T59" fmla="*/ 7 h 276"/>
              <a:gd name="T60" fmla="*/ 256 w 363"/>
              <a:gd name="T61" fmla="*/ 0 h 276"/>
              <a:gd name="T62" fmla="*/ 280 w 363"/>
              <a:gd name="T63" fmla="*/ 0 h 276"/>
              <a:gd name="T64" fmla="*/ 303 w 363"/>
              <a:gd name="T65" fmla="*/ 7 h 276"/>
              <a:gd name="T66" fmla="*/ 327 w 363"/>
              <a:gd name="T67" fmla="*/ 7 h 276"/>
              <a:gd name="T68" fmla="*/ 351 w 363"/>
              <a:gd name="T69" fmla="*/ 7 h 276"/>
              <a:gd name="T70" fmla="*/ 363 w 363"/>
              <a:gd name="T71" fmla="*/ 18 h 276"/>
              <a:gd name="T72" fmla="*/ 363 w 363"/>
              <a:gd name="T73" fmla="*/ 40 h 276"/>
              <a:gd name="T74" fmla="*/ 339 w 363"/>
              <a:gd name="T75" fmla="*/ 52 h 276"/>
              <a:gd name="T76" fmla="*/ 322 w 363"/>
              <a:gd name="T77" fmla="*/ 64 h 276"/>
              <a:gd name="T78" fmla="*/ 303 w 363"/>
              <a:gd name="T79" fmla="*/ 69 h 276"/>
              <a:gd name="T80" fmla="*/ 322 w 363"/>
              <a:gd name="T81" fmla="*/ 81 h 276"/>
              <a:gd name="T82" fmla="*/ 334 w 363"/>
              <a:gd name="T83" fmla="*/ 92 h 276"/>
              <a:gd name="T84" fmla="*/ 334 w 363"/>
              <a:gd name="T85" fmla="*/ 115 h 276"/>
              <a:gd name="T86" fmla="*/ 309 w 363"/>
              <a:gd name="T87" fmla="*/ 121 h 276"/>
              <a:gd name="T88" fmla="*/ 298 w 363"/>
              <a:gd name="T89" fmla="*/ 132 h 276"/>
              <a:gd name="T90" fmla="*/ 298 w 363"/>
              <a:gd name="T91" fmla="*/ 155 h 276"/>
              <a:gd name="T92" fmla="*/ 298 w 363"/>
              <a:gd name="T93" fmla="*/ 179 h 276"/>
              <a:gd name="T94" fmla="*/ 298 w 363"/>
              <a:gd name="T95" fmla="*/ 201 h 276"/>
              <a:gd name="T96" fmla="*/ 291 w 363"/>
              <a:gd name="T97" fmla="*/ 219 h 276"/>
              <a:gd name="T98" fmla="*/ 280 w 363"/>
              <a:gd name="T99" fmla="*/ 229 h 276"/>
              <a:gd name="T100" fmla="*/ 268 w 363"/>
              <a:gd name="T101" fmla="*/ 241 h 276"/>
              <a:gd name="T102" fmla="*/ 250 w 363"/>
              <a:gd name="T103" fmla="*/ 247 h 276"/>
              <a:gd name="T104" fmla="*/ 238 w 363"/>
              <a:gd name="T105" fmla="*/ 259 h 276"/>
              <a:gd name="T106" fmla="*/ 233 w 363"/>
              <a:gd name="T107" fmla="*/ 276 h 276"/>
              <a:gd name="T108" fmla="*/ 208 w 363"/>
              <a:gd name="T109" fmla="*/ 269 h 276"/>
              <a:gd name="T110" fmla="*/ 197 w 363"/>
              <a:gd name="T111" fmla="*/ 259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3" h="276">
                <a:moveTo>
                  <a:pt x="191" y="259"/>
                </a:moveTo>
                <a:lnTo>
                  <a:pt x="184" y="259"/>
                </a:lnTo>
                <a:lnTo>
                  <a:pt x="179" y="259"/>
                </a:lnTo>
                <a:lnTo>
                  <a:pt x="173" y="259"/>
                </a:lnTo>
                <a:lnTo>
                  <a:pt x="166" y="259"/>
                </a:lnTo>
                <a:lnTo>
                  <a:pt x="161" y="259"/>
                </a:lnTo>
                <a:lnTo>
                  <a:pt x="155" y="259"/>
                </a:lnTo>
                <a:lnTo>
                  <a:pt x="150" y="259"/>
                </a:lnTo>
                <a:lnTo>
                  <a:pt x="143" y="259"/>
                </a:lnTo>
                <a:lnTo>
                  <a:pt x="137" y="259"/>
                </a:lnTo>
                <a:lnTo>
                  <a:pt x="132" y="259"/>
                </a:lnTo>
                <a:lnTo>
                  <a:pt x="125" y="259"/>
                </a:lnTo>
                <a:lnTo>
                  <a:pt x="119" y="259"/>
                </a:lnTo>
                <a:lnTo>
                  <a:pt x="114" y="259"/>
                </a:lnTo>
                <a:lnTo>
                  <a:pt x="108" y="259"/>
                </a:lnTo>
                <a:lnTo>
                  <a:pt x="101" y="259"/>
                </a:lnTo>
                <a:lnTo>
                  <a:pt x="96" y="259"/>
                </a:lnTo>
                <a:lnTo>
                  <a:pt x="90" y="259"/>
                </a:lnTo>
                <a:lnTo>
                  <a:pt x="90" y="253"/>
                </a:lnTo>
                <a:lnTo>
                  <a:pt x="90" y="247"/>
                </a:lnTo>
                <a:lnTo>
                  <a:pt x="83" y="247"/>
                </a:lnTo>
                <a:lnTo>
                  <a:pt x="78" y="247"/>
                </a:lnTo>
                <a:lnTo>
                  <a:pt x="72" y="247"/>
                </a:lnTo>
                <a:lnTo>
                  <a:pt x="72" y="241"/>
                </a:lnTo>
                <a:lnTo>
                  <a:pt x="78" y="241"/>
                </a:lnTo>
                <a:lnTo>
                  <a:pt x="78" y="236"/>
                </a:lnTo>
                <a:lnTo>
                  <a:pt x="72" y="236"/>
                </a:lnTo>
                <a:lnTo>
                  <a:pt x="72" y="229"/>
                </a:lnTo>
                <a:lnTo>
                  <a:pt x="72" y="224"/>
                </a:lnTo>
                <a:lnTo>
                  <a:pt x="72" y="219"/>
                </a:lnTo>
                <a:lnTo>
                  <a:pt x="72" y="212"/>
                </a:lnTo>
                <a:lnTo>
                  <a:pt x="66" y="212"/>
                </a:lnTo>
                <a:lnTo>
                  <a:pt x="66" y="207"/>
                </a:lnTo>
                <a:lnTo>
                  <a:pt x="60" y="207"/>
                </a:lnTo>
                <a:lnTo>
                  <a:pt x="60" y="201"/>
                </a:lnTo>
                <a:lnTo>
                  <a:pt x="54" y="201"/>
                </a:lnTo>
                <a:lnTo>
                  <a:pt x="54" y="196"/>
                </a:lnTo>
                <a:lnTo>
                  <a:pt x="48" y="196"/>
                </a:lnTo>
                <a:lnTo>
                  <a:pt x="42" y="196"/>
                </a:lnTo>
                <a:lnTo>
                  <a:pt x="36" y="196"/>
                </a:lnTo>
                <a:lnTo>
                  <a:pt x="30" y="196"/>
                </a:lnTo>
                <a:lnTo>
                  <a:pt x="25" y="196"/>
                </a:lnTo>
                <a:lnTo>
                  <a:pt x="18" y="196"/>
                </a:lnTo>
                <a:lnTo>
                  <a:pt x="13" y="196"/>
                </a:lnTo>
                <a:lnTo>
                  <a:pt x="0" y="196"/>
                </a:lnTo>
                <a:lnTo>
                  <a:pt x="0" y="189"/>
                </a:lnTo>
                <a:lnTo>
                  <a:pt x="0" y="184"/>
                </a:lnTo>
                <a:lnTo>
                  <a:pt x="0" y="179"/>
                </a:lnTo>
                <a:lnTo>
                  <a:pt x="0" y="172"/>
                </a:lnTo>
                <a:lnTo>
                  <a:pt x="7" y="172"/>
                </a:lnTo>
                <a:lnTo>
                  <a:pt x="13" y="172"/>
                </a:lnTo>
                <a:lnTo>
                  <a:pt x="18" y="172"/>
                </a:lnTo>
                <a:lnTo>
                  <a:pt x="18" y="167"/>
                </a:lnTo>
                <a:lnTo>
                  <a:pt x="18" y="161"/>
                </a:lnTo>
                <a:lnTo>
                  <a:pt x="25" y="161"/>
                </a:lnTo>
                <a:lnTo>
                  <a:pt x="30" y="155"/>
                </a:lnTo>
                <a:lnTo>
                  <a:pt x="36" y="155"/>
                </a:lnTo>
                <a:lnTo>
                  <a:pt x="42" y="149"/>
                </a:lnTo>
                <a:lnTo>
                  <a:pt x="42" y="144"/>
                </a:lnTo>
                <a:lnTo>
                  <a:pt x="48" y="144"/>
                </a:lnTo>
                <a:lnTo>
                  <a:pt x="48" y="139"/>
                </a:lnTo>
                <a:lnTo>
                  <a:pt x="54" y="139"/>
                </a:lnTo>
                <a:lnTo>
                  <a:pt x="60" y="139"/>
                </a:lnTo>
                <a:lnTo>
                  <a:pt x="60" y="132"/>
                </a:lnTo>
                <a:lnTo>
                  <a:pt x="60" y="127"/>
                </a:lnTo>
                <a:lnTo>
                  <a:pt x="54" y="127"/>
                </a:lnTo>
                <a:lnTo>
                  <a:pt x="54" y="121"/>
                </a:lnTo>
                <a:lnTo>
                  <a:pt x="48" y="121"/>
                </a:lnTo>
                <a:lnTo>
                  <a:pt x="48" y="115"/>
                </a:lnTo>
                <a:lnTo>
                  <a:pt x="48" y="109"/>
                </a:lnTo>
                <a:lnTo>
                  <a:pt x="48" y="104"/>
                </a:lnTo>
                <a:lnTo>
                  <a:pt x="54" y="104"/>
                </a:lnTo>
                <a:lnTo>
                  <a:pt x="54" y="98"/>
                </a:lnTo>
                <a:lnTo>
                  <a:pt x="54" y="92"/>
                </a:lnTo>
                <a:lnTo>
                  <a:pt x="54" y="87"/>
                </a:lnTo>
                <a:lnTo>
                  <a:pt x="48" y="87"/>
                </a:lnTo>
                <a:lnTo>
                  <a:pt x="54" y="87"/>
                </a:lnTo>
                <a:lnTo>
                  <a:pt x="60" y="87"/>
                </a:lnTo>
                <a:lnTo>
                  <a:pt x="60" y="81"/>
                </a:lnTo>
                <a:lnTo>
                  <a:pt x="66" y="81"/>
                </a:lnTo>
                <a:lnTo>
                  <a:pt x="72" y="81"/>
                </a:lnTo>
                <a:lnTo>
                  <a:pt x="72" y="69"/>
                </a:lnTo>
                <a:lnTo>
                  <a:pt x="78" y="69"/>
                </a:lnTo>
                <a:lnTo>
                  <a:pt x="90" y="69"/>
                </a:lnTo>
                <a:lnTo>
                  <a:pt x="90" y="64"/>
                </a:lnTo>
                <a:lnTo>
                  <a:pt x="90" y="57"/>
                </a:lnTo>
                <a:lnTo>
                  <a:pt x="96" y="57"/>
                </a:lnTo>
                <a:lnTo>
                  <a:pt x="96" y="52"/>
                </a:lnTo>
                <a:lnTo>
                  <a:pt x="101" y="52"/>
                </a:lnTo>
                <a:lnTo>
                  <a:pt x="108" y="52"/>
                </a:lnTo>
                <a:lnTo>
                  <a:pt x="108" y="47"/>
                </a:lnTo>
                <a:lnTo>
                  <a:pt x="108" y="35"/>
                </a:lnTo>
                <a:lnTo>
                  <a:pt x="114" y="35"/>
                </a:lnTo>
                <a:lnTo>
                  <a:pt x="125" y="35"/>
                </a:lnTo>
                <a:lnTo>
                  <a:pt x="125" y="40"/>
                </a:lnTo>
                <a:lnTo>
                  <a:pt x="132" y="40"/>
                </a:lnTo>
                <a:lnTo>
                  <a:pt x="137" y="40"/>
                </a:lnTo>
                <a:lnTo>
                  <a:pt x="143" y="40"/>
                </a:lnTo>
                <a:lnTo>
                  <a:pt x="150" y="40"/>
                </a:lnTo>
                <a:lnTo>
                  <a:pt x="150" y="35"/>
                </a:lnTo>
                <a:lnTo>
                  <a:pt x="150" y="29"/>
                </a:lnTo>
                <a:lnTo>
                  <a:pt x="150" y="24"/>
                </a:lnTo>
                <a:lnTo>
                  <a:pt x="150" y="18"/>
                </a:lnTo>
                <a:lnTo>
                  <a:pt x="155" y="18"/>
                </a:lnTo>
                <a:lnTo>
                  <a:pt x="155" y="12"/>
                </a:lnTo>
                <a:lnTo>
                  <a:pt x="161" y="12"/>
                </a:lnTo>
                <a:lnTo>
                  <a:pt x="166" y="12"/>
                </a:lnTo>
                <a:lnTo>
                  <a:pt x="173" y="12"/>
                </a:lnTo>
                <a:lnTo>
                  <a:pt x="179" y="12"/>
                </a:lnTo>
                <a:lnTo>
                  <a:pt x="179" y="7"/>
                </a:lnTo>
                <a:lnTo>
                  <a:pt x="184" y="12"/>
                </a:lnTo>
                <a:lnTo>
                  <a:pt x="191" y="12"/>
                </a:lnTo>
                <a:lnTo>
                  <a:pt x="197" y="12"/>
                </a:lnTo>
                <a:lnTo>
                  <a:pt x="208" y="18"/>
                </a:lnTo>
                <a:lnTo>
                  <a:pt x="226" y="18"/>
                </a:lnTo>
                <a:lnTo>
                  <a:pt x="233" y="24"/>
                </a:lnTo>
                <a:lnTo>
                  <a:pt x="238" y="24"/>
                </a:lnTo>
                <a:lnTo>
                  <a:pt x="238" y="18"/>
                </a:lnTo>
                <a:lnTo>
                  <a:pt x="238" y="12"/>
                </a:lnTo>
                <a:lnTo>
                  <a:pt x="238" y="7"/>
                </a:lnTo>
                <a:lnTo>
                  <a:pt x="238" y="0"/>
                </a:lnTo>
                <a:lnTo>
                  <a:pt x="244" y="0"/>
                </a:lnTo>
                <a:lnTo>
                  <a:pt x="250" y="0"/>
                </a:lnTo>
                <a:lnTo>
                  <a:pt x="256" y="0"/>
                </a:lnTo>
                <a:lnTo>
                  <a:pt x="262" y="0"/>
                </a:lnTo>
                <a:lnTo>
                  <a:pt x="268" y="0"/>
                </a:lnTo>
                <a:lnTo>
                  <a:pt x="274" y="0"/>
                </a:lnTo>
                <a:lnTo>
                  <a:pt x="280" y="0"/>
                </a:lnTo>
                <a:lnTo>
                  <a:pt x="286" y="7"/>
                </a:lnTo>
                <a:lnTo>
                  <a:pt x="291" y="7"/>
                </a:lnTo>
                <a:lnTo>
                  <a:pt x="298" y="7"/>
                </a:lnTo>
                <a:lnTo>
                  <a:pt x="303" y="7"/>
                </a:lnTo>
                <a:lnTo>
                  <a:pt x="309" y="7"/>
                </a:lnTo>
                <a:lnTo>
                  <a:pt x="316" y="7"/>
                </a:lnTo>
                <a:lnTo>
                  <a:pt x="322" y="7"/>
                </a:lnTo>
                <a:lnTo>
                  <a:pt x="327" y="7"/>
                </a:lnTo>
                <a:lnTo>
                  <a:pt x="334" y="7"/>
                </a:lnTo>
                <a:lnTo>
                  <a:pt x="339" y="7"/>
                </a:lnTo>
                <a:lnTo>
                  <a:pt x="345" y="7"/>
                </a:lnTo>
                <a:lnTo>
                  <a:pt x="351" y="7"/>
                </a:lnTo>
                <a:lnTo>
                  <a:pt x="357" y="7"/>
                </a:lnTo>
                <a:lnTo>
                  <a:pt x="363" y="7"/>
                </a:lnTo>
                <a:lnTo>
                  <a:pt x="363" y="12"/>
                </a:lnTo>
                <a:lnTo>
                  <a:pt x="363" y="18"/>
                </a:lnTo>
                <a:lnTo>
                  <a:pt x="363" y="24"/>
                </a:lnTo>
                <a:lnTo>
                  <a:pt x="363" y="29"/>
                </a:lnTo>
                <a:lnTo>
                  <a:pt x="363" y="35"/>
                </a:lnTo>
                <a:lnTo>
                  <a:pt x="363" y="40"/>
                </a:lnTo>
                <a:lnTo>
                  <a:pt x="363" y="47"/>
                </a:lnTo>
                <a:lnTo>
                  <a:pt x="363" y="52"/>
                </a:lnTo>
                <a:lnTo>
                  <a:pt x="351" y="52"/>
                </a:lnTo>
                <a:lnTo>
                  <a:pt x="339" y="52"/>
                </a:lnTo>
                <a:lnTo>
                  <a:pt x="334" y="52"/>
                </a:lnTo>
                <a:lnTo>
                  <a:pt x="327" y="52"/>
                </a:lnTo>
                <a:lnTo>
                  <a:pt x="322" y="52"/>
                </a:lnTo>
                <a:lnTo>
                  <a:pt x="322" y="64"/>
                </a:lnTo>
                <a:lnTo>
                  <a:pt x="316" y="64"/>
                </a:lnTo>
                <a:lnTo>
                  <a:pt x="309" y="64"/>
                </a:lnTo>
                <a:lnTo>
                  <a:pt x="303" y="64"/>
                </a:lnTo>
                <a:lnTo>
                  <a:pt x="303" y="69"/>
                </a:lnTo>
                <a:lnTo>
                  <a:pt x="303" y="81"/>
                </a:lnTo>
                <a:lnTo>
                  <a:pt x="309" y="81"/>
                </a:lnTo>
                <a:lnTo>
                  <a:pt x="316" y="81"/>
                </a:lnTo>
                <a:lnTo>
                  <a:pt x="322" y="81"/>
                </a:lnTo>
                <a:lnTo>
                  <a:pt x="327" y="81"/>
                </a:lnTo>
                <a:lnTo>
                  <a:pt x="334" y="81"/>
                </a:lnTo>
                <a:lnTo>
                  <a:pt x="334" y="87"/>
                </a:lnTo>
                <a:lnTo>
                  <a:pt x="334" y="92"/>
                </a:lnTo>
                <a:lnTo>
                  <a:pt x="334" y="98"/>
                </a:lnTo>
                <a:lnTo>
                  <a:pt x="334" y="104"/>
                </a:lnTo>
                <a:lnTo>
                  <a:pt x="334" y="109"/>
                </a:lnTo>
                <a:lnTo>
                  <a:pt x="334" y="115"/>
                </a:lnTo>
                <a:lnTo>
                  <a:pt x="322" y="115"/>
                </a:lnTo>
                <a:lnTo>
                  <a:pt x="322" y="109"/>
                </a:lnTo>
                <a:lnTo>
                  <a:pt x="322" y="121"/>
                </a:lnTo>
                <a:lnTo>
                  <a:pt x="309" y="121"/>
                </a:lnTo>
                <a:lnTo>
                  <a:pt x="309" y="127"/>
                </a:lnTo>
                <a:lnTo>
                  <a:pt x="309" y="132"/>
                </a:lnTo>
                <a:lnTo>
                  <a:pt x="303" y="132"/>
                </a:lnTo>
                <a:lnTo>
                  <a:pt x="298" y="132"/>
                </a:lnTo>
                <a:lnTo>
                  <a:pt x="298" y="139"/>
                </a:lnTo>
                <a:lnTo>
                  <a:pt x="298" y="144"/>
                </a:lnTo>
                <a:lnTo>
                  <a:pt x="298" y="149"/>
                </a:lnTo>
                <a:lnTo>
                  <a:pt x="298" y="155"/>
                </a:lnTo>
                <a:lnTo>
                  <a:pt x="298" y="161"/>
                </a:lnTo>
                <a:lnTo>
                  <a:pt x="298" y="167"/>
                </a:lnTo>
                <a:lnTo>
                  <a:pt x="298" y="172"/>
                </a:lnTo>
                <a:lnTo>
                  <a:pt x="298" y="179"/>
                </a:lnTo>
                <a:lnTo>
                  <a:pt x="298" y="184"/>
                </a:lnTo>
                <a:lnTo>
                  <a:pt x="298" y="189"/>
                </a:lnTo>
                <a:lnTo>
                  <a:pt x="298" y="196"/>
                </a:lnTo>
                <a:lnTo>
                  <a:pt x="298" y="201"/>
                </a:lnTo>
                <a:lnTo>
                  <a:pt x="298" y="207"/>
                </a:lnTo>
                <a:lnTo>
                  <a:pt x="298" y="212"/>
                </a:lnTo>
                <a:lnTo>
                  <a:pt x="298" y="219"/>
                </a:lnTo>
                <a:lnTo>
                  <a:pt x="291" y="219"/>
                </a:lnTo>
                <a:lnTo>
                  <a:pt x="291" y="224"/>
                </a:lnTo>
                <a:lnTo>
                  <a:pt x="291" y="229"/>
                </a:lnTo>
                <a:lnTo>
                  <a:pt x="286" y="229"/>
                </a:lnTo>
                <a:lnTo>
                  <a:pt x="280" y="229"/>
                </a:lnTo>
                <a:lnTo>
                  <a:pt x="274" y="229"/>
                </a:lnTo>
                <a:lnTo>
                  <a:pt x="268" y="229"/>
                </a:lnTo>
                <a:lnTo>
                  <a:pt x="268" y="236"/>
                </a:lnTo>
                <a:lnTo>
                  <a:pt x="268" y="241"/>
                </a:lnTo>
                <a:lnTo>
                  <a:pt x="262" y="241"/>
                </a:lnTo>
                <a:lnTo>
                  <a:pt x="256" y="241"/>
                </a:lnTo>
                <a:lnTo>
                  <a:pt x="250" y="241"/>
                </a:lnTo>
                <a:lnTo>
                  <a:pt x="250" y="247"/>
                </a:lnTo>
                <a:lnTo>
                  <a:pt x="244" y="247"/>
                </a:lnTo>
                <a:lnTo>
                  <a:pt x="238" y="247"/>
                </a:lnTo>
                <a:lnTo>
                  <a:pt x="238" y="253"/>
                </a:lnTo>
                <a:lnTo>
                  <a:pt x="238" y="259"/>
                </a:lnTo>
                <a:lnTo>
                  <a:pt x="238" y="264"/>
                </a:lnTo>
                <a:lnTo>
                  <a:pt x="238" y="269"/>
                </a:lnTo>
                <a:lnTo>
                  <a:pt x="238" y="276"/>
                </a:lnTo>
                <a:lnTo>
                  <a:pt x="233" y="276"/>
                </a:lnTo>
                <a:lnTo>
                  <a:pt x="220" y="276"/>
                </a:lnTo>
                <a:lnTo>
                  <a:pt x="215" y="276"/>
                </a:lnTo>
                <a:lnTo>
                  <a:pt x="208" y="276"/>
                </a:lnTo>
                <a:lnTo>
                  <a:pt x="208" y="269"/>
                </a:lnTo>
                <a:lnTo>
                  <a:pt x="208" y="264"/>
                </a:lnTo>
                <a:lnTo>
                  <a:pt x="208" y="259"/>
                </a:lnTo>
                <a:lnTo>
                  <a:pt x="202" y="259"/>
                </a:lnTo>
                <a:lnTo>
                  <a:pt x="197" y="259"/>
                </a:lnTo>
                <a:lnTo>
                  <a:pt x="191" y="259"/>
                </a:lnTo>
                <a:close/>
              </a:path>
            </a:pathLst>
          </a:custGeom>
          <a:solidFill>
            <a:srgbClr val="2E75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93" name="Freeform 70">
            <a:extLst>
              <a:ext uri="{FF2B5EF4-FFF2-40B4-BE49-F238E27FC236}">
                <a16:creationId xmlns:a16="http://schemas.microsoft.com/office/drawing/2014/main" id="{290ABA62-4D68-46BC-BF72-4391AA2A531E}"/>
              </a:ext>
            </a:extLst>
          </p:cNvPr>
          <p:cNvSpPr>
            <a:spLocks/>
          </p:cNvSpPr>
          <p:nvPr/>
        </p:nvSpPr>
        <p:spPr bwMode="auto">
          <a:xfrm>
            <a:off x="6897688" y="2411413"/>
            <a:ext cx="576262" cy="438150"/>
          </a:xfrm>
          <a:custGeom>
            <a:avLst/>
            <a:gdLst>
              <a:gd name="T0" fmla="*/ 173 w 363"/>
              <a:gd name="T1" fmla="*/ 259 h 276"/>
              <a:gd name="T2" fmla="*/ 150 w 363"/>
              <a:gd name="T3" fmla="*/ 259 h 276"/>
              <a:gd name="T4" fmla="*/ 125 w 363"/>
              <a:gd name="T5" fmla="*/ 259 h 276"/>
              <a:gd name="T6" fmla="*/ 101 w 363"/>
              <a:gd name="T7" fmla="*/ 259 h 276"/>
              <a:gd name="T8" fmla="*/ 90 w 363"/>
              <a:gd name="T9" fmla="*/ 247 h 276"/>
              <a:gd name="T10" fmla="*/ 72 w 363"/>
              <a:gd name="T11" fmla="*/ 241 h 276"/>
              <a:gd name="T12" fmla="*/ 72 w 363"/>
              <a:gd name="T13" fmla="*/ 229 h 276"/>
              <a:gd name="T14" fmla="*/ 66 w 363"/>
              <a:gd name="T15" fmla="*/ 212 h 276"/>
              <a:gd name="T16" fmla="*/ 54 w 363"/>
              <a:gd name="T17" fmla="*/ 201 h 276"/>
              <a:gd name="T18" fmla="*/ 36 w 363"/>
              <a:gd name="T19" fmla="*/ 196 h 276"/>
              <a:gd name="T20" fmla="*/ 13 w 363"/>
              <a:gd name="T21" fmla="*/ 196 h 276"/>
              <a:gd name="T22" fmla="*/ 0 w 363"/>
              <a:gd name="T23" fmla="*/ 179 h 276"/>
              <a:gd name="T24" fmla="*/ 18 w 363"/>
              <a:gd name="T25" fmla="*/ 172 h 276"/>
              <a:gd name="T26" fmla="*/ 30 w 363"/>
              <a:gd name="T27" fmla="*/ 155 h 276"/>
              <a:gd name="T28" fmla="*/ 48 w 363"/>
              <a:gd name="T29" fmla="*/ 144 h 276"/>
              <a:gd name="T30" fmla="*/ 60 w 363"/>
              <a:gd name="T31" fmla="*/ 132 h 276"/>
              <a:gd name="T32" fmla="*/ 48 w 363"/>
              <a:gd name="T33" fmla="*/ 121 h 276"/>
              <a:gd name="T34" fmla="*/ 54 w 363"/>
              <a:gd name="T35" fmla="*/ 104 h 276"/>
              <a:gd name="T36" fmla="*/ 48 w 363"/>
              <a:gd name="T37" fmla="*/ 87 h 276"/>
              <a:gd name="T38" fmla="*/ 66 w 363"/>
              <a:gd name="T39" fmla="*/ 81 h 276"/>
              <a:gd name="T40" fmla="*/ 90 w 363"/>
              <a:gd name="T41" fmla="*/ 69 h 276"/>
              <a:gd name="T42" fmla="*/ 96 w 363"/>
              <a:gd name="T43" fmla="*/ 52 h 276"/>
              <a:gd name="T44" fmla="*/ 108 w 363"/>
              <a:gd name="T45" fmla="*/ 35 h 276"/>
              <a:gd name="T46" fmla="*/ 132 w 363"/>
              <a:gd name="T47" fmla="*/ 40 h 276"/>
              <a:gd name="T48" fmla="*/ 150 w 363"/>
              <a:gd name="T49" fmla="*/ 35 h 276"/>
              <a:gd name="T50" fmla="*/ 155 w 363"/>
              <a:gd name="T51" fmla="*/ 18 h 276"/>
              <a:gd name="T52" fmla="*/ 173 w 363"/>
              <a:gd name="T53" fmla="*/ 12 h 276"/>
              <a:gd name="T54" fmla="*/ 191 w 363"/>
              <a:gd name="T55" fmla="*/ 12 h 276"/>
              <a:gd name="T56" fmla="*/ 233 w 363"/>
              <a:gd name="T57" fmla="*/ 24 h 276"/>
              <a:gd name="T58" fmla="*/ 238 w 363"/>
              <a:gd name="T59" fmla="*/ 7 h 276"/>
              <a:gd name="T60" fmla="*/ 256 w 363"/>
              <a:gd name="T61" fmla="*/ 0 h 276"/>
              <a:gd name="T62" fmla="*/ 280 w 363"/>
              <a:gd name="T63" fmla="*/ 0 h 276"/>
              <a:gd name="T64" fmla="*/ 303 w 363"/>
              <a:gd name="T65" fmla="*/ 7 h 276"/>
              <a:gd name="T66" fmla="*/ 327 w 363"/>
              <a:gd name="T67" fmla="*/ 7 h 276"/>
              <a:gd name="T68" fmla="*/ 351 w 363"/>
              <a:gd name="T69" fmla="*/ 7 h 276"/>
              <a:gd name="T70" fmla="*/ 363 w 363"/>
              <a:gd name="T71" fmla="*/ 18 h 276"/>
              <a:gd name="T72" fmla="*/ 363 w 363"/>
              <a:gd name="T73" fmla="*/ 40 h 276"/>
              <a:gd name="T74" fmla="*/ 339 w 363"/>
              <a:gd name="T75" fmla="*/ 52 h 276"/>
              <a:gd name="T76" fmla="*/ 322 w 363"/>
              <a:gd name="T77" fmla="*/ 64 h 276"/>
              <a:gd name="T78" fmla="*/ 303 w 363"/>
              <a:gd name="T79" fmla="*/ 69 h 276"/>
              <a:gd name="T80" fmla="*/ 322 w 363"/>
              <a:gd name="T81" fmla="*/ 81 h 276"/>
              <a:gd name="T82" fmla="*/ 334 w 363"/>
              <a:gd name="T83" fmla="*/ 92 h 276"/>
              <a:gd name="T84" fmla="*/ 334 w 363"/>
              <a:gd name="T85" fmla="*/ 115 h 276"/>
              <a:gd name="T86" fmla="*/ 309 w 363"/>
              <a:gd name="T87" fmla="*/ 121 h 276"/>
              <a:gd name="T88" fmla="*/ 298 w 363"/>
              <a:gd name="T89" fmla="*/ 132 h 276"/>
              <a:gd name="T90" fmla="*/ 298 w 363"/>
              <a:gd name="T91" fmla="*/ 155 h 276"/>
              <a:gd name="T92" fmla="*/ 298 w 363"/>
              <a:gd name="T93" fmla="*/ 179 h 276"/>
              <a:gd name="T94" fmla="*/ 298 w 363"/>
              <a:gd name="T95" fmla="*/ 201 h 276"/>
              <a:gd name="T96" fmla="*/ 291 w 363"/>
              <a:gd name="T97" fmla="*/ 219 h 276"/>
              <a:gd name="T98" fmla="*/ 280 w 363"/>
              <a:gd name="T99" fmla="*/ 229 h 276"/>
              <a:gd name="T100" fmla="*/ 268 w 363"/>
              <a:gd name="T101" fmla="*/ 241 h 276"/>
              <a:gd name="T102" fmla="*/ 250 w 363"/>
              <a:gd name="T103" fmla="*/ 247 h 276"/>
              <a:gd name="T104" fmla="*/ 238 w 363"/>
              <a:gd name="T105" fmla="*/ 259 h 276"/>
              <a:gd name="T106" fmla="*/ 233 w 363"/>
              <a:gd name="T107" fmla="*/ 276 h 276"/>
              <a:gd name="T108" fmla="*/ 208 w 363"/>
              <a:gd name="T109" fmla="*/ 269 h 276"/>
              <a:gd name="T110" fmla="*/ 197 w 363"/>
              <a:gd name="T111" fmla="*/ 259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3" h="276">
                <a:moveTo>
                  <a:pt x="191" y="259"/>
                </a:moveTo>
                <a:lnTo>
                  <a:pt x="184" y="259"/>
                </a:lnTo>
                <a:lnTo>
                  <a:pt x="179" y="259"/>
                </a:lnTo>
                <a:lnTo>
                  <a:pt x="173" y="259"/>
                </a:lnTo>
                <a:lnTo>
                  <a:pt x="166" y="259"/>
                </a:lnTo>
                <a:lnTo>
                  <a:pt x="161" y="259"/>
                </a:lnTo>
                <a:lnTo>
                  <a:pt x="155" y="259"/>
                </a:lnTo>
                <a:lnTo>
                  <a:pt x="150" y="259"/>
                </a:lnTo>
                <a:lnTo>
                  <a:pt x="143" y="259"/>
                </a:lnTo>
                <a:lnTo>
                  <a:pt x="137" y="259"/>
                </a:lnTo>
                <a:lnTo>
                  <a:pt x="132" y="259"/>
                </a:lnTo>
                <a:lnTo>
                  <a:pt x="125" y="259"/>
                </a:lnTo>
                <a:lnTo>
                  <a:pt x="119" y="259"/>
                </a:lnTo>
                <a:lnTo>
                  <a:pt x="114" y="259"/>
                </a:lnTo>
                <a:lnTo>
                  <a:pt x="108" y="259"/>
                </a:lnTo>
                <a:lnTo>
                  <a:pt x="101" y="259"/>
                </a:lnTo>
                <a:lnTo>
                  <a:pt x="96" y="259"/>
                </a:lnTo>
                <a:lnTo>
                  <a:pt x="90" y="259"/>
                </a:lnTo>
                <a:lnTo>
                  <a:pt x="90" y="253"/>
                </a:lnTo>
                <a:lnTo>
                  <a:pt x="90" y="247"/>
                </a:lnTo>
                <a:lnTo>
                  <a:pt x="83" y="247"/>
                </a:lnTo>
                <a:lnTo>
                  <a:pt x="78" y="247"/>
                </a:lnTo>
                <a:lnTo>
                  <a:pt x="72" y="247"/>
                </a:lnTo>
                <a:lnTo>
                  <a:pt x="72" y="241"/>
                </a:lnTo>
                <a:lnTo>
                  <a:pt x="78" y="241"/>
                </a:lnTo>
                <a:lnTo>
                  <a:pt x="78" y="236"/>
                </a:lnTo>
                <a:lnTo>
                  <a:pt x="72" y="236"/>
                </a:lnTo>
                <a:lnTo>
                  <a:pt x="72" y="229"/>
                </a:lnTo>
                <a:lnTo>
                  <a:pt x="72" y="224"/>
                </a:lnTo>
                <a:lnTo>
                  <a:pt x="72" y="219"/>
                </a:lnTo>
                <a:lnTo>
                  <a:pt x="72" y="212"/>
                </a:lnTo>
                <a:lnTo>
                  <a:pt x="66" y="212"/>
                </a:lnTo>
                <a:lnTo>
                  <a:pt x="66" y="207"/>
                </a:lnTo>
                <a:lnTo>
                  <a:pt x="60" y="207"/>
                </a:lnTo>
                <a:lnTo>
                  <a:pt x="60" y="201"/>
                </a:lnTo>
                <a:lnTo>
                  <a:pt x="54" y="201"/>
                </a:lnTo>
                <a:lnTo>
                  <a:pt x="54" y="196"/>
                </a:lnTo>
                <a:lnTo>
                  <a:pt x="48" y="196"/>
                </a:lnTo>
                <a:lnTo>
                  <a:pt x="42" y="196"/>
                </a:lnTo>
                <a:lnTo>
                  <a:pt x="36" y="196"/>
                </a:lnTo>
                <a:lnTo>
                  <a:pt x="30" y="196"/>
                </a:lnTo>
                <a:lnTo>
                  <a:pt x="25" y="196"/>
                </a:lnTo>
                <a:lnTo>
                  <a:pt x="18" y="196"/>
                </a:lnTo>
                <a:lnTo>
                  <a:pt x="13" y="196"/>
                </a:lnTo>
                <a:lnTo>
                  <a:pt x="0" y="196"/>
                </a:lnTo>
                <a:lnTo>
                  <a:pt x="0" y="189"/>
                </a:lnTo>
                <a:lnTo>
                  <a:pt x="0" y="184"/>
                </a:lnTo>
                <a:lnTo>
                  <a:pt x="0" y="179"/>
                </a:lnTo>
                <a:lnTo>
                  <a:pt x="0" y="172"/>
                </a:lnTo>
                <a:lnTo>
                  <a:pt x="7" y="172"/>
                </a:lnTo>
                <a:lnTo>
                  <a:pt x="13" y="172"/>
                </a:lnTo>
                <a:lnTo>
                  <a:pt x="18" y="172"/>
                </a:lnTo>
                <a:lnTo>
                  <a:pt x="18" y="167"/>
                </a:lnTo>
                <a:lnTo>
                  <a:pt x="18" y="161"/>
                </a:lnTo>
                <a:lnTo>
                  <a:pt x="25" y="161"/>
                </a:lnTo>
                <a:lnTo>
                  <a:pt x="30" y="155"/>
                </a:lnTo>
                <a:lnTo>
                  <a:pt x="36" y="155"/>
                </a:lnTo>
                <a:lnTo>
                  <a:pt x="42" y="149"/>
                </a:lnTo>
                <a:lnTo>
                  <a:pt x="42" y="144"/>
                </a:lnTo>
                <a:lnTo>
                  <a:pt x="48" y="144"/>
                </a:lnTo>
                <a:lnTo>
                  <a:pt x="48" y="139"/>
                </a:lnTo>
                <a:lnTo>
                  <a:pt x="54" y="139"/>
                </a:lnTo>
                <a:lnTo>
                  <a:pt x="60" y="139"/>
                </a:lnTo>
                <a:lnTo>
                  <a:pt x="60" y="132"/>
                </a:lnTo>
                <a:lnTo>
                  <a:pt x="60" y="127"/>
                </a:lnTo>
                <a:lnTo>
                  <a:pt x="54" y="127"/>
                </a:lnTo>
                <a:lnTo>
                  <a:pt x="54" y="121"/>
                </a:lnTo>
                <a:lnTo>
                  <a:pt x="48" y="121"/>
                </a:lnTo>
                <a:lnTo>
                  <a:pt x="48" y="115"/>
                </a:lnTo>
                <a:lnTo>
                  <a:pt x="48" y="109"/>
                </a:lnTo>
                <a:lnTo>
                  <a:pt x="48" y="104"/>
                </a:lnTo>
                <a:lnTo>
                  <a:pt x="54" y="104"/>
                </a:lnTo>
                <a:lnTo>
                  <a:pt x="54" y="98"/>
                </a:lnTo>
                <a:lnTo>
                  <a:pt x="54" y="92"/>
                </a:lnTo>
                <a:lnTo>
                  <a:pt x="54" y="87"/>
                </a:lnTo>
                <a:lnTo>
                  <a:pt x="48" y="87"/>
                </a:lnTo>
                <a:lnTo>
                  <a:pt x="54" y="87"/>
                </a:lnTo>
                <a:lnTo>
                  <a:pt x="60" y="87"/>
                </a:lnTo>
                <a:lnTo>
                  <a:pt x="60" y="81"/>
                </a:lnTo>
                <a:lnTo>
                  <a:pt x="66" y="81"/>
                </a:lnTo>
                <a:lnTo>
                  <a:pt x="72" y="81"/>
                </a:lnTo>
                <a:lnTo>
                  <a:pt x="72" y="69"/>
                </a:lnTo>
                <a:lnTo>
                  <a:pt x="78" y="69"/>
                </a:lnTo>
                <a:lnTo>
                  <a:pt x="90" y="69"/>
                </a:lnTo>
                <a:lnTo>
                  <a:pt x="90" y="64"/>
                </a:lnTo>
                <a:lnTo>
                  <a:pt x="90" y="57"/>
                </a:lnTo>
                <a:lnTo>
                  <a:pt x="96" y="57"/>
                </a:lnTo>
                <a:lnTo>
                  <a:pt x="96" y="52"/>
                </a:lnTo>
                <a:lnTo>
                  <a:pt x="101" y="52"/>
                </a:lnTo>
                <a:lnTo>
                  <a:pt x="108" y="52"/>
                </a:lnTo>
                <a:lnTo>
                  <a:pt x="108" y="47"/>
                </a:lnTo>
                <a:lnTo>
                  <a:pt x="108" y="35"/>
                </a:lnTo>
                <a:lnTo>
                  <a:pt x="114" y="35"/>
                </a:lnTo>
                <a:lnTo>
                  <a:pt x="125" y="35"/>
                </a:lnTo>
                <a:lnTo>
                  <a:pt x="125" y="40"/>
                </a:lnTo>
                <a:lnTo>
                  <a:pt x="132" y="40"/>
                </a:lnTo>
                <a:lnTo>
                  <a:pt x="137" y="40"/>
                </a:lnTo>
                <a:lnTo>
                  <a:pt x="143" y="40"/>
                </a:lnTo>
                <a:lnTo>
                  <a:pt x="150" y="40"/>
                </a:lnTo>
                <a:lnTo>
                  <a:pt x="150" y="35"/>
                </a:lnTo>
                <a:lnTo>
                  <a:pt x="150" y="29"/>
                </a:lnTo>
                <a:lnTo>
                  <a:pt x="150" y="24"/>
                </a:lnTo>
                <a:lnTo>
                  <a:pt x="150" y="18"/>
                </a:lnTo>
                <a:lnTo>
                  <a:pt x="155" y="18"/>
                </a:lnTo>
                <a:lnTo>
                  <a:pt x="155" y="12"/>
                </a:lnTo>
                <a:lnTo>
                  <a:pt x="161" y="12"/>
                </a:lnTo>
                <a:lnTo>
                  <a:pt x="166" y="12"/>
                </a:lnTo>
                <a:lnTo>
                  <a:pt x="173" y="12"/>
                </a:lnTo>
                <a:lnTo>
                  <a:pt x="179" y="12"/>
                </a:lnTo>
                <a:lnTo>
                  <a:pt x="179" y="7"/>
                </a:lnTo>
                <a:lnTo>
                  <a:pt x="184" y="12"/>
                </a:lnTo>
                <a:lnTo>
                  <a:pt x="191" y="12"/>
                </a:lnTo>
                <a:lnTo>
                  <a:pt x="197" y="12"/>
                </a:lnTo>
                <a:lnTo>
                  <a:pt x="208" y="18"/>
                </a:lnTo>
                <a:lnTo>
                  <a:pt x="226" y="18"/>
                </a:lnTo>
                <a:lnTo>
                  <a:pt x="233" y="24"/>
                </a:lnTo>
                <a:lnTo>
                  <a:pt x="238" y="24"/>
                </a:lnTo>
                <a:lnTo>
                  <a:pt x="238" y="18"/>
                </a:lnTo>
                <a:lnTo>
                  <a:pt x="238" y="12"/>
                </a:lnTo>
                <a:lnTo>
                  <a:pt x="238" y="7"/>
                </a:lnTo>
                <a:lnTo>
                  <a:pt x="238" y="0"/>
                </a:lnTo>
                <a:lnTo>
                  <a:pt x="244" y="0"/>
                </a:lnTo>
                <a:lnTo>
                  <a:pt x="250" y="0"/>
                </a:lnTo>
                <a:lnTo>
                  <a:pt x="256" y="0"/>
                </a:lnTo>
                <a:lnTo>
                  <a:pt x="262" y="0"/>
                </a:lnTo>
                <a:lnTo>
                  <a:pt x="268" y="0"/>
                </a:lnTo>
                <a:lnTo>
                  <a:pt x="274" y="0"/>
                </a:lnTo>
                <a:lnTo>
                  <a:pt x="280" y="0"/>
                </a:lnTo>
                <a:lnTo>
                  <a:pt x="286" y="7"/>
                </a:lnTo>
                <a:lnTo>
                  <a:pt x="291" y="7"/>
                </a:lnTo>
                <a:lnTo>
                  <a:pt x="298" y="7"/>
                </a:lnTo>
                <a:lnTo>
                  <a:pt x="303" y="7"/>
                </a:lnTo>
                <a:lnTo>
                  <a:pt x="309" y="7"/>
                </a:lnTo>
                <a:lnTo>
                  <a:pt x="316" y="7"/>
                </a:lnTo>
                <a:lnTo>
                  <a:pt x="322" y="7"/>
                </a:lnTo>
                <a:lnTo>
                  <a:pt x="327" y="7"/>
                </a:lnTo>
                <a:lnTo>
                  <a:pt x="334" y="7"/>
                </a:lnTo>
                <a:lnTo>
                  <a:pt x="339" y="7"/>
                </a:lnTo>
                <a:lnTo>
                  <a:pt x="345" y="7"/>
                </a:lnTo>
                <a:lnTo>
                  <a:pt x="351" y="7"/>
                </a:lnTo>
                <a:lnTo>
                  <a:pt x="357" y="7"/>
                </a:lnTo>
                <a:lnTo>
                  <a:pt x="363" y="7"/>
                </a:lnTo>
                <a:lnTo>
                  <a:pt x="363" y="12"/>
                </a:lnTo>
                <a:lnTo>
                  <a:pt x="363" y="18"/>
                </a:lnTo>
                <a:lnTo>
                  <a:pt x="363" y="24"/>
                </a:lnTo>
                <a:lnTo>
                  <a:pt x="363" y="29"/>
                </a:lnTo>
                <a:lnTo>
                  <a:pt x="363" y="35"/>
                </a:lnTo>
                <a:lnTo>
                  <a:pt x="363" y="40"/>
                </a:lnTo>
                <a:lnTo>
                  <a:pt x="363" y="47"/>
                </a:lnTo>
                <a:lnTo>
                  <a:pt x="363" y="52"/>
                </a:lnTo>
                <a:lnTo>
                  <a:pt x="351" y="52"/>
                </a:lnTo>
                <a:lnTo>
                  <a:pt x="339" y="52"/>
                </a:lnTo>
                <a:lnTo>
                  <a:pt x="334" y="52"/>
                </a:lnTo>
                <a:lnTo>
                  <a:pt x="327" y="52"/>
                </a:lnTo>
                <a:lnTo>
                  <a:pt x="322" y="52"/>
                </a:lnTo>
                <a:lnTo>
                  <a:pt x="322" y="64"/>
                </a:lnTo>
                <a:lnTo>
                  <a:pt x="316" y="64"/>
                </a:lnTo>
                <a:lnTo>
                  <a:pt x="309" y="64"/>
                </a:lnTo>
                <a:lnTo>
                  <a:pt x="303" y="64"/>
                </a:lnTo>
                <a:lnTo>
                  <a:pt x="303" y="69"/>
                </a:lnTo>
                <a:lnTo>
                  <a:pt x="303" y="81"/>
                </a:lnTo>
                <a:lnTo>
                  <a:pt x="309" y="81"/>
                </a:lnTo>
                <a:lnTo>
                  <a:pt x="316" y="81"/>
                </a:lnTo>
                <a:lnTo>
                  <a:pt x="322" y="81"/>
                </a:lnTo>
                <a:lnTo>
                  <a:pt x="327" y="81"/>
                </a:lnTo>
                <a:lnTo>
                  <a:pt x="334" y="81"/>
                </a:lnTo>
                <a:lnTo>
                  <a:pt x="334" y="87"/>
                </a:lnTo>
                <a:lnTo>
                  <a:pt x="334" y="92"/>
                </a:lnTo>
                <a:lnTo>
                  <a:pt x="334" y="98"/>
                </a:lnTo>
                <a:lnTo>
                  <a:pt x="334" y="104"/>
                </a:lnTo>
                <a:lnTo>
                  <a:pt x="334" y="109"/>
                </a:lnTo>
                <a:lnTo>
                  <a:pt x="334" y="115"/>
                </a:lnTo>
                <a:lnTo>
                  <a:pt x="322" y="115"/>
                </a:lnTo>
                <a:lnTo>
                  <a:pt x="322" y="109"/>
                </a:lnTo>
                <a:lnTo>
                  <a:pt x="322" y="121"/>
                </a:lnTo>
                <a:lnTo>
                  <a:pt x="309" y="121"/>
                </a:lnTo>
                <a:lnTo>
                  <a:pt x="309" y="127"/>
                </a:lnTo>
                <a:lnTo>
                  <a:pt x="309" y="132"/>
                </a:lnTo>
                <a:lnTo>
                  <a:pt x="303" y="132"/>
                </a:lnTo>
                <a:lnTo>
                  <a:pt x="298" y="132"/>
                </a:lnTo>
                <a:lnTo>
                  <a:pt x="298" y="139"/>
                </a:lnTo>
                <a:lnTo>
                  <a:pt x="298" y="144"/>
                </a:lnTo>
                <a:lnTo>
                  <a:pt x="298" y="149"/>
                </a:lnTo>
                <a:lnTo>
                  <a:pt x="298" y="155"/>
                </a:lnTo>
                <a:lnTo>
                  <a:pt x="298" y="161"/>
                </a:lnTo>
                <a:lnTo>
                  <a:pt x="298" y="167"/>
                </a:lnTo>
                <a:lnTo>
                  <a:pt x="298" y="172"/>
                </a:lnTo>
                <a:lnTo>
                  <a:pt x="298" y="179"/>
                </a:lnTo>
                <a:lnTo>
                  <a:pt x="298" y="184"/>
                </a:lnTo>
                <a:lnTo>
                  <a:pt x="298" y="189"/>
                </a:lnTo>
                <a:lnTo>
                  <a:pt x="298" y="196"/>
                </a:lnTo>
                <a:lnTo>
                  <a:pt x="298" y="201"/>
                </a:lnTo>
                <a:lnTo>
                  <a:pt x="298" y="207"/>
                </a:lnTo>
                <a:lnTo>
                  <a:pt x="298" y="212"/>
                </a:lnTo>
                <a:lnTo>
                  <a:pt x="298" y="219"/>
                </a:lnTo>
                <a:lnTo>
                  <a:pt x="291" y="219"/>
                </a:lnTo>
                <a:lnTo>
                  <a:pt x="291" y="224"/>
                </a:lnTo>
                <a:lnTo>
                  <a:pt x="291" y="229"/>
                </a:lnTo>
                <a:lnTo>
                  <a:pt x="286" y="229"/>
                </a:lnTo>
                <a:lnTo>
                  <a:pt x="280" y="229"/>
                </a:lnTo>
                <a:lnTo>
                  <a:pt x="274" y="229"/>
                </a:lnTo>
                <a:lnTo>
                  <a:pt x="268" y="229"/>
                </a:lnTo>
                <a:lnTo>
                  <a:pt x="268" y="236"/>
                </a:lnTo>
                <a:lnTo>
                  <a:pt x="268" y="241"/>
                </a:lnTo>
                <a:lnTo>
                  <a:pt x="262" y="241"/>
                </a:lnTo>
                <a:lnTo>
                  <a:pt x="256" y="241"/>
                </a:lnTo>
                <a:lnTo>
                  <a:pt x="250" y="241"/>
                </a:lnTo>
                <a:lnTo>
                  <a:pt x="250" y="247"/>
                </a:lnTo>
                <a:lnTo>
                  <a:pt x="244" y="247"/>
                </a:lnTo>
                <a:lnTo>
                  <a:pt x="238" y="247"/>
                </a:lnTo>
                <a:lnTo>
                  <a:pt x="238" y="253"/>
                </a:lnTo>
                <a:lnTo>
                  <a:pt x="238" y="259"/>
                </a:lnTo>
                <a:lnTo>
                  <a:pt x="238" y="264"/>
                </a:lnTo>
                <a:lnTo>
                  <a:pt x="238" y="269"/>
                </a:lnTo>
                <a:lnTo>
                  <a:pt x="238" y="276"/>
                </a:lnTo>
                <a:lnTo>
                  <a:pt x="233" y="276"/>
                </a:lnTo>
                <a:lnTo>
                  <a:pt x="220" y="276"/>
                </a:lnTo>
                <a:lnTo>
                  <a:pt x="215" y="276"/>
                </a:lnTo>
                <a:lnTo>
                  <a:pt x="208" y="276"/>
                </a:lnTo>
                <a:lnTo>
                  <a:pt x="208" y="269"/>
                </a:lnTo>
                <a:lnTo>
                  <a:pt x="208" y="264"/>
                </a:lnTo>
                <a:lnTo>
                  <a:pt x="208" y="259"/>
                </a:lnTo>
                <a:lnTo>
                  <a:pt x="202" y="259"/>
                </a:lnTo>
                <a:lnTo>
                  <a:pt x="197" y="259"/>
                </a:lnTo>
                <a:lnTo>
                  <a:pt x="191" y="259"/>
                </a:lnTo>
              </a:path>
            </a:pathLst>
          </a:custGeom>
          <a:noFill/>
          <a:ln w="6350"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94" name="Freeform 71">
            <a:extLst>
              <a:ext uri="{FF2B5EF4-FFF2-40B4-BE49-F238E27FC236}">
                <a16:creationId xmlns:a16="http://schemas.microsoft.com/office/drawing/2014/main" id="{18CAED06-BFAC-43EB-A4CE-435BBF2A6EC5}"/>
              </a:ext>
            </a:extLst>
          </p:cNvPr>
          <p:cNvSpPr>
            <a:spLocks/>
          </p:cNvSpPr>
          <p:nvPr/>
        </p:nvSpPr>
        <p:spPr bwMode="auto">
          <a:xfrm>
            <a:off x="6691313" y="2165350"/>
            <a:ext cx="593725" cy="384175"/>
          </a:xfrm>
          <a:custGeom>
            <a:avLst/>
            <a:gdLst>
              <a:gd name="T0" fmla="*/ 267 w 374"/>
              <a:gd name="T1" fmla="*/ 0 h 242"/>
              <a:gd name="T2" fmla="*/ 291 w 374"/>
              <a:gd name="T3" fmla="*/ 0 h 242"/>
              <a:gd name="T4" fmla="*/ 309 w 374"/>
              <a:gd name="T5" fmla="*/ 7 h 242"/>
              <a:gd name="T6" fmla="*/ 309 w 374"/>
              <a:gd name="T7" fmla="*/ 30 h 242"/>
              <a:gd name="T8" fmla="*/ 309 w 374"/>
              <a:gd name="T9" fmla="*/ 52 h 242"/>
              <a:gd name="T10" fmla="*/ 321 w 374"/>
              <a:gd name="T11" fmla="*/ 52 h 242"/>
              <a:gd name="T12" fmla="*/ 338 w 374"/>
              <a:gd name="T13" fmla="*/ 47 h 242"/>
              <a:gd name="T14" fmla="*/ 338 w 374"/>
              <a:gd name="T15" fmla="*/ 70 h 242"/>
              <a:gd name="T16" fmla="*/ 350 w 374"/>
              <a:gd name="T17" fmla="*/ 92 h 242"/>
              <a:gd name="T18" fmla="*/ 356 w 374"/>
              <a:gd name="T19" fmla="*/ 110 h 242"/>
              <a:gd name="T20" fmla="*/ 368 w 374"/>
              <a:gd name="T21" fmla="*/ 127 h 242"/>
              <a:gd name="T22" fmla="*/ 374 w 374"/>
              <a:gd name="T23" fmla="*/ 144 h 242"/>
              <a:gd name="T24" fmla="*/ 368 w 374"/>
              <a:gd name="T25" fmla="*/ 167 h 242"/>
              <a:gd name="T26" fmla="*/ 356 w 374"/>
              <a:gd name="T27" fmla="*/ 172 h 242"/>
              <a:gd name="T28" fmla="*/ 315 w 374"/>
              <a:gd name="T29" fmla="*/ 167 h 242"/>
              <a:gd name="T30" fmla="*/ 297 w 374"/>
              <a:gd name="T31" fmla="*/ 167 h 242"/>
              <a:gd name="T32" fmla="*/ 280 w 374"/>
              <a:gd name="T33" fmla="*/ 172 h 242"/>
              <a:gd name="T34" fmla="*/ 280 w 374"/>
              <a:gd name="T35" fmla="*/ 195 h 242"/>
              <a:gd name="T36" fmla="*/ 255 w 374"/>
              <a:gd name="T37" fmla="*/ 195 h 242"/>
              <a:gd name="T38" fmla="*/ 238 w 374"/>
              <a:gd name="T39" fmla="*/ 202 h 242"/>
              <a:gd name="T40" fmla="*/ 226 w 374"/>
              <a:gd name="T41" fmla="*/ 212 h 242"/>
              <a:gd name="T42" fmla="*/ 208 w 374"/>
              <a:gd name="T43" fmla="*/ 224 h 242"/>
              <a:gd name="T44" fmla="*/ 190 w 374"/>
              <a:gd name="T45" fmla="*/ 236 h 242"/>
              <a:gd name="T46" fmla="*/ 184 w 374"/>
              <a:gd name="T47" fmla="*/ 242 h 242"/>
              <a:gd name="T48" fmla="*/ 179 w 374"/>
              <a:gd name="T49" fmla="*/ 224 h 242"/>
              <a:gd name="T50" fmla="*/ 161 w 374"/>
              <a:gd name="T51" fmla="*/ 230 h 242"/>
              <a:gd name="T52" fmla="*/ 155 w 374"/>
              <a:gd name="T53" fmla="*/ 212 h 242"/>
              <a:gd name="T54" fmla="*/ 143 w 374"/>
              <a:gd name="T55" fmla="*/ 202 h 242"/>
              <a:gd name="T56" fmla="*/ 131 w 374"/>
              <a:gd name="T57" fmla="*/ 202 h 242"/>
              <a:gd name="T58" fmla="*/ 131 w 374"/>
              <a:gd name="T59" fmla="*/ 202 h 242"/>
              <a:gd name="T60" fmla="*/ 131 w 374"/>
              <a:gd name="T61" fmla="*/ 190 h 242"/>
              <a:gd name="T62" fmla="*/ 125 w 374"/>
              <a:gd name="T63" fmla="*/ 184 h 242"/>
              <a:gd name="T64" fmla="*/ 119 w 374"/>
              <a:gd name="T65" fmla="*/ 167 h 242"/>
              <a:gd name="T66" fmla="*/ 107 w 374"/>
              <a:gd name="T67" fmla="*/ 155 h 242"/>
              <a:gd name="T68" fmla="*/ 101 w 374"/>
              <a:gd name="T69" fmla="*/ 150 h 242"/>
              <a:gd name="T70" fmla="*/ 96 w 374"/>
              <a:gd name="T71" fmla="*/ 144 h 242"/>
              <a:gd name="T72" fmla="*/ 78 w 374"/>
              <a:gd name="T73" fmla="*/ 150 h 242"/>
              <a:gd name="T74" fmla="*/ 60 w 374"/>
              <a:gd name="T75" fmla="*/ 155 h 242"/>
              <a:gd name="T76" fmla="*/ 54 w 374"/>
              <a:gd name="T77" fmla="*/ 138 h 242"/>
              <a:gd name="T78" fmla="*/ 42 w 374"/>
              <a:gd name="T79" fmla="*/ 150 h 242"/>
              <a:gd name="T80" fmla="*/ 31 w 374"/>
              <a:gd name="T81" fmla="*/ 162 h 242"/>
              <a:gd name="T82" fmla="*/ 18 w 374"/>
              <a:gd name="T83" fmla="*/ 172 h 242"/>
              <a:gd name="T84" fmla="*/ 6 w 374"/>
              <a:gd name="T85" fmla="*/ 172 h 242"/>
              <a:gd name="T86" fmla="*/ 13 w 374"/>
              <a:gd name="T87" fmla="*/ 155 h 242"/>
              <a:gd name="T88" fmla="*/ 24 w 374"/>
              <a:gd name="T89" fmla="*/ 144 h 242"/>
              <a:gd name="T90" fmla="*/ 24 w 374"/>
              <a:gd name="T91" fmla="*/ 132 h 242"/>
              <a:gd name="T92" fmla="*/ 24 w 374"/>
              <a:gd name="T93" fmla="*/ 110 h 242"/>
              <a:gd name="T94" fmla="*/ 24 w 374"/>
              <a:gd name="T95" fmla="*/ 87 h 242"/>
              <a:gd name="T96" fmla="*/ 36 w 374"/>
              <a:gd name="T97" fmla="*/ 70 h 242"/>
              <a:gd name="T98" fmla="*/ 48 w 374"/>
              <a:gd name="T99" fmla="*/ 58 h 242"/>
              <a:gd name="T100" fmla="*/ 60 w 374"/>
              <a:gd name="T101" fmla="*/ 47 h 242"/>
              <a:gd name="T102" fmla="*/ 72 w 374"/>
              <a:gd name="T103" fmla="*/ 35 h 242"/>
              <a:gd name="T104" fmla="*/ 83 w 374"/>
              <a:gd name="T105" fmla="*/ 23 h 242"/>
              <a:gd name="T106" fmla="*/ 107 w 374"/>
              <a:gd name="T107" fmla="*/ 12 h 242"/>
              <a:gd name="T108" fmla="*/ 131 w 374"/>
              <a:gd name="T109" fmla="*/ 7 h 242"/>
              <a:gd name="T110" fmla="*/ 155 w 374"/>
              <a:gd name="T111" fmla="*/ 7 h 242"/>
              <a:gd name="T112" fmla="*/ 172 w 374"/>
              <a:gd name="T113" fmla="*/ 0 h 242"/>
              <a:gd name="T114" fmla="*/ 197 w 374"/>
              <a:gd name="T115" fmla="*/ 0 h 242"/>
              <a:gd name="T116" fmla="*/ 220 w 374"/>
              <a:gd name="T117" fmla="*/ 0 h 242"/>
              <a:gd name="T118" fmla="*/ 244 w 374"/>
              <a:gd name="T119"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4" h="242">
                <a:moveTo>
                  <a:pt x="244" y="0"/>
                </a:moveTo>
                <a:lnTo>
                  <a:pt x="249" y="0"/>
                </a:lnTo>
                <a:lnTo>
                  <a:pt x="262" y="0"/>
                </a:lnTo>
                <a:lnTo>
                  <a:pt x="267" y="0"/>
                </a:lnTo>
                <a:lnTo>
                  <a:pt x="273" y="0"/>
                </a:lnTo>
                <a:lnTo>
                  <a:pt x="280" y="0"/>
                </a:lnTo>
                <a:lnTo>
                  <a:pt x="285" y="0"/>
                </a:lnTo>
                <a:lnTo>
                  <a:pt x="291" y="0"/>
                </a:lnTo>
                <a:lnTo>
                  <a:pt x="297" y="0"/>
                </a:lnTo>
                <a:lnTo>
                  <a:pt x="303" y="0"/>
                </a:lnTo>
                <a:lnTo>
                  <a:pt x="309" y="0"/>
                </a:lnTo>
                <a:lnTo>
                  <a:pt x="309" y="7"/>
                </a:lnTo>
                <a:lnTo>
                  <a:pt x="309" y="12"/>
                </a:lnTo>
                <a:lnTo>
                  <a:pt x="309" y="18"/>
                </a:lnTo>
                <a:lnTo>
                  <a:pt x="309" y="23"/>
                </a:lnTo>
                <a:lnTo>
                  <a:pt x="309" y="30"/>
                </a:lnTo>
                <a:lnTo>
                  <a:pt x="309" y="35"/>
                </a:lnTo>
                <a:lnTo>
                  <a:pt x="309" y="40"/>
                </a:lnTo>
                <a:lnTo>
                  <a:pt x="309" y="47"/>
                </a:lnTo>
                <a:lnTo>
                  <a:pt x="309" y="52"/>
                </a:lnTo>
                <a:lnTo>
                  <a:pt x="309" y="58"/>
                </a:lnTo>
                <a:lnTo>
                  <a:pt x="315" y="58"/>
                </a:lnTo>
                <a:lnTo>
                  <a:pt x="321" y="58"/>
                </a:lnTo>
                <a:lnTo>
                  <a:pt x="321" y="52"/>
                </a:lnTo>
                <a:lnTo>
                  <a:pt x="327" y="52"/>
                </a:lnTo>
                <a:lnTo>
                  <a:pt x="327" y="47"/>
                </a:lnTo>
                <a:lnTo>
                  <a:pt x="332" y="47"/>
                </a:lnTo>
                <a:lnTo>
                  <a:pt x="338" y="47"/>
                </a:lnTo>
                <a:lnTo>
                  <a:pt x="338" y="52"/>
                </a:lnTo>
                <a:lnTo>
                  <a:pt x="338" y="58"/>
                </a:lnTo>
                <a:lnTo>
                  <a:pt x="338" y="64"/>
                </a:lnTo>
                <a:lnTo>
                  <a:pt x="338" y="70"/>
                </a:lnTo>
                <a:lnTo>
                  <a:pt x="338" y="75"/>
                </a:lnTo>
                <a:lnTo>
                  <a:pt x="345" y="80"/>
                </a:lnTo>
                <a:lnTo>
                  <a:pt x="345" y="87"/>
                </a:lnTo>
                <a:lnTo>
                  <a:pt x="350" y="92"/>
                </a:lnTo>
                <a:lnTo>
                  <a:pt x="350" y="98"/>
                </a:lnTo>
                <a:lnTo>
                  <a:pt x="350" y="104"/>
                </a:lnTo>
                <a:lnTo>
                  <a:pt x="356" y="104"/>
                </a:lnTo>
                <a:lnTo>
                  <a:pt x="356" y="110"/>
                </a:lnTo>
                <a:lnTo>
                  <a:pt x="363" y="115"/>
                </a:lnTo>
                <a:lnTo>
                  <a:pt x="363" y="122"/>
                </a:lnTo>
                <a:lnTo>
                  <a:pt x="363" y="127"/>
                </a:lnTo>
                <a:lnTo>
                  <a:pt x="368" y="127"/>
                </a:lnTo>
                <a:lnTo>
                  <a:pt x="368" y="132"/>
                </a:lnTo>
                <a:lnTo>
                  <a:pt x="368" y="138"/>
                </a:lnTo>
                <a:lnTo>
                  <a:pt x="374" y="138"/>
                </a:lnTo>
                <a:lnTo>
                  <a:pt x="374" y="144"/>
                </a:lnTo>
                <a:lnTo>
                  <a:pt x="374" y="150"/>
                </a:lnTo>
                <a:lnTo>
                  <a:pt x="368" y="155"/>
                </a:lnTo>
                <a:lnTo>
                  <a:pt x="368" y="162"/>
                </a:lnTo>
                <a:lnTo>
                  <a:pt x="368" y="167"/>
                </a:lnTo>
                <a:lnTo>
                  <a:pt x="368" y="172"/>
                </a:lnTo>
                <a:lnTo>
                  <a:pt x="368" y="179"/>
                </a:lnTo>
                <a:lnTo>
                  <a:pt x="363" y="179"/>
                </a:lnTo>
                <a:lnTo>
                  <a:pt x="356" y="172"/>
                </a:lnTo>
                <a:lnTo>
                  <a:pt x="338" y="172"/>
                </a:lnTo>
                <a:lnTo>
                  <a:pt x="327" y="167"/>
                </a:lnTo>
                <a:lnTo>
                  <a:pt x="321" y="167"/>
                </a:lnTo>
                <a:lnTo>
                  <a:pt x="315" y="167"/>
                </a:lnTo>
                <a:lnTo>
                  <a:pt x="309" y="162"/>
                </a:lnTo>
                <a:lnTo>
                  <a:pt x="309" y="167"/>
                </a:lnTo>
                <a:lnTo>
                  <a:pt x="303" y="167"/>
                </a:lnTo>
                <a:lnTo>
                  <a:pt x="297" y="167"/>
                </a:lnTo>
                <a:lnTo>
                  <a:pt x="291" y="167"/>
                </a:lnTo>
                <a:lnTo>
                  <a:pt x="285" y="167"/>
                </a:lnTo>
                <a:lnTo>
                  <a:pt x="285" y="172"/>
                </a:lnTo>
                <a:lnTo>
                  <a:pt x="280" y="172"/>
                </a:lnTo>
                <a:lnTo>
                  <a:pt x="280" y="179"/>
                </a:lnTo>
                <a:lnTo>
                  <a:pt x="280" y="184"/>
                </a:lnTo>
                <a:lnTo>
                  <a:pt x="280" y="190"/>
                </a:lnTo>
                <a:lnTo>
                  <a:pt x="280" y="195"/>
                </a:lnTo>
                <a:lnTo>
                  <a:pt x="273" y="195"/>
                </a:lnTo>
                <a:lnTo>
                  <a:pt x="267" y="195"/>
                </a:lnTo>
                <a:lnTo>
                  <a:pt x="262" y="195"/>
                </a:lnTo>
                <a:lnTo>
                  <a:pt x="255" y="195"/>
                </a:lnTo>
                <a:lnTo>
                  <a:pt x="255" y="190"/>
                </a:lnTo>
                <a:lnTo>
                  <a:pt x="244" y="190"/>
                </a:lnTo>
                <a:lnTo>
                  <a:pt x="238" y="190"/>
                </a:lnTo>
                <a:lnTo>
                  <a:pt x="238" y="202"/>
                </a:lnTo>
                <a:lnTo>
                  <a:pt x="238" y="207"/>
                </a:lnTo>
                <a:lnTo>
                  <a:pt x="232" y="207"/>
                </a:lnTo>
                <a:lnTo>
                  <a:pt x="226" y="207"/>
                </a:lnTo>
                <a:lnTo>
                  <a:pt x="226" y="212"/>
                </a:lnTo>
                <a:lnTo>
                  <a:pt x="220" y="212"/>
                </a:lnTo>
                <a:lnTo>
                  <a:pt x="220" y="219"/>
                </a:lnTo>
                <a:lnTo>
                  <a:pt x="220" y="224"/>
                </a:lnTo>
                <a:lnTo>
                  <a:pt x="208" y="224"/>
                </a:lnTo>
                <a:lnTo>
                  <a:pt x="202" y="224"/>
                </a:lnTo>
                <a:lnTo>
                  <a:pt x="202" y="236"/>
                </a:lnTo>
                <a:lnTo>
                  <a:pt x="197" y="236"/>
                </a:lnTo>
                <a:lnTo>
                  <a:pt x="190" y="236"/>
                </a:lnTo>
                <a:lnTo>
                  <a:pt x="190" y="242"/>
                </a:lnTo>
                <a:lnTo>
                  <a:pt x="184" y="242"/>
                </a:lnTo>
                <a:lnTo>
                  <a:pt x="179" y="242"/>
                </a:lnTo>
                <a:lnTo>
                  <a:pt x="184" y="242"/>
                </a:lnTo>
                <a:lnTo>
                  <a:pt x="184" y="236"/>
                </a:lnTo>
                <a:lnTo>
                  <a:pt x="184" y="230"/>
                </a:lnTo>
                <a:lnTo>
                  <a:pt x="184" y="224"/>
                </a:lnTo>
                <a:lnTo>
                  <a:pt x="179" y="224"/>
                </a:lnTo>
                <a:lnTo>
                  <a:pt x="172" y="224"/>
                </a:lnTo>
                <a:lnTo>
                  <a:pt x="166" y="224"/>
                </a:lnTo>
                <a:lnTo>
                  <a:pt x="161" y="224"/>
                </a:lnTo>
                <a:lnTo>
                  <a:pt x="161" y="230"/>
                </a:lnTo>
                <a:lnTo>
                  <a:pt x="161" y="224"/>
                </a:lnTo>
                <a:lnTo>
                  <a:pt x="161" y="219"/>
                </a:lnTo>
                <a:lnTo>
                  <a:pt x="155" y="219"/>
                </a:lnTo>
                <a:lnTo>
                  <a:pt x="155" y="212"/>
                </a:lnTo>
                <a:lnTo>
                  <a:pt x="155" y="207"/>
                </a:lnTo>
                <a:lnTo>
                  <a:pt x="155" y="202"/>
                </a:lnTo>
                <a:lnTo>
                  <a:pt x="148" y="202"/>
                </a:lnTo>
                <a:lnTo>
                  <a:pt x="143" y="202"/>
                </a:lnTo>
                <a:lnTo>
                  <a:pt x="137" y="202"/>
                </a:lnTo>
                <a:lnTo>
                  <a:pt x="131" y="202"/>
                </a:lnTo>
                <a:lnTo>
                  <a:pt x="137" y="202"/>
                </a:lnTo>
                <a:lnTo>
                  <a:pt x="131" y="202"/>
                </a:lnTo>
                <a:lnTo>
                  <a:pt x="137" y="202"/>
                </a:lnTo>
                <a:lnTo>
                  <a:pt x="131" y="202"/>
                </a:lnTo>
                <a:lnTo>
                  <a:pt x="137" y="202"/>
                </a:lnTo>
                <a:lnTo>
                  <a:pt x="131" y="202"/>
                </a:lnTo>
                <a:lnTo>
                  <a:pt x="137" y="202"/>
                </a:lnTo>
                <a:lnTo>
                  <a:pt x="131" y="202"/>
                </a:lnTo>
                <a:lnTo>
                  <a:pt x="131" y="195"/>
                </a:lnTo>
                <a:lnTo>
                  <a:pt x="131" y="190"/>
                </a:lnTo>
                <a:lnTo>
                  <a:pt x="125" y="190"/>
                </a:lnTo>
                <a:lnTo>
                  <a:pt x="125" y="184"/>
                </a:lnTo>
                <a:lnTo>
                  <a:pt x="125" y="190"/>
                </a:lnTo>
                <a:lnTo>
                  <a:pt x="125" y="184"/>
                </a:lnTo>
                <a:lnTo>
                  <a:pt x="119" y="184"/>
                </a:lnTo>
                <a:lnTo>
                  <a:pt x="119" y="179"/>
                </a:lnTo>
                <a:lnTo>
                  <a:pt x="119" y="172"/>
                </a:lnTo>
                <a:lnTo>
                  <a:pt x="119" y="167"/>
                </a:lnTo>
                <a:lnTo>
                  <a:pt x="119" y="162"/>
                </a:lnTo>
                <a:lnTo>
                  <a:pt x="119" y="155"/>
                </a:lnTo>
                <a:lnTo>
                  <a:pt x="114" y="155"/>
                </a:lnTo>
                <a:lnTo>
                  <a:pt x="107" y="155"/>
                </a:lnTo>
                <a:lnTo>
                  <a:pt x="107" y="150"/>
                </a:lnTo>
                <a:lnTo>
                  <a:pt x="107" y="155"/>
                </a:lnTo>
                <a:lnTo>
                  <a:pt x="107" y="150"/>
                </a:lnTo>
                <a:lnTo>
                  <a:pt x="101" y="150"/>
                </a:lnTo>
                <a:lnTo>
                  <a:pt x="107" y="150"/>
                </a:lnTo>
                <a:lnTo>
                  <a:pt x="107" y="144"/>
                </a:lnTo>
                <a:lnTo>
                  <a:pt x="101" y="144"/>
                </a:lnTo>
                <a:lnTo>
                  <a:pt x="96" y="144"/>
                </a:lnTo>
                <a:lnTo>
                  <a:pt x="89" y="144"/>
                </a:lnTo>
                <a:lnTo>
                  <a:pt x="83" y="144"/>
                </a:lnTo>
                <a:lnTo>
                  <a:pt x="83" y="150"/>
                </a:lnTo>
                <a:lnTo>
                  <a:pt x="78" y="150"/>
                </a:lnTo>
                <a:lnTo>
                  <a:pt x="72" y="150"/>
                </a:lnTo>
                <a:lnTo>
                  <a:pt x="72" y="155"/>
                </a:lnTo>
                <a:lnTo>
                  <a:pt x="66" y="155"/>
                </a:lnTo>
                <a:lnTo>
                  <a:pt x="60" y="155"/>
                </a:lnTo>
                <a:lnTo>
                  <a:pt x="60" y="150"/>
                </a:lnTo>
                <a:lnTo>
                  <a:pt x="60" y="144"/>
                </a:lnTo>
                <a:lnTo>
                  <a:pt x="54" y="144"/>
                </a:lnTo>
                <a:lnTo>
                  <a:pt x="54" y="138"/>
                </a:lnTo>
                <a:lnTo>
                  <a:pt x="54" y="144"/>
                </a:lnTo>
                <a:lnTo>
                  <a:pt x="48" y="144"/>
                </a:lnTo>
                <a:lnTo>
                  <a:pt x="48" y="150"/>
                </a:lnTo>
                <a:lnTo>
                  <a:pt x="42" y="150"/>
                </a:lnTo>
                <a:lnTo>
                  <a:pt x="42" y="155"/>
                </a:lnTo>
                <a:lnTo>
                  <a:pt x="36" y="155"/>
                </a:lnTo>
                <a:lnTo>
                  <a:pt x="36" y="162"/>
                </a:lnTo>
                <a:lnTo>
                  <a:pt x="31" y="162"/>
                </a:lnTo>
                <a:lnTo>
                  <a:pt x="31" y="167"/>
                </a:lnTo>
                <a:lnTo>
                  <a:pt x="31" y="172"/>
                </a:lnTo>
                <a:lnTo>
                  <a:pt x="24" y="172"/>
                </a:lnTo>
                <a:lnTo>
                  <a:pt x="18" y="172"/>
                </a:lnTo>
                <a:lnTo>
                  <a:pt x="13" y="172"/>
                </a:lnTo>
                <a:lnTo>
                  <a:pt x="6" y="172"/>
                </a:lnTo>
                <a:lnTo>
                  <a:pt x="0" y="172"/>
                </a:lnTo>
                <a:lnTo>
                  <a:pt x="6" y="172"/>
                </a:lnTo>
                <a:lnTo>
                  <a:pt x="6" y="167"/>
                </a:lnTo>
                <a:lnTo>
                  <a:pt x="13" y="167"/>
                </a:lnTo>
                <a:lnTo>
                  <a:pt x="13" y="162"/>
                </a:lnTo>
                <a:lnTo>
                  <a:pt x="13" y="155"/>
                </a:lnTo>
                <a:lnTo>
                  <a:pt x="18" y="155"/>
                </a:lnTo>
                <a:lnTo>
                  <a:pt x="18" y="150"/>
                </a:lnTo>
                <a:lnTo>
                  <a:pt x="18" y="144"/>
                </a:lnTo>
                <a:lnTo>
                  <a:pt x="24" y="144"/>
                </a:lnTo>
                <a:lnTo>
                  <a:pt x="18" y="144"/>
                </a:lnTo>
                <a:lnTo>
                  <a:pt x="24" y="144"/>
                </a:lnTo>
                <a:lnTo>
                  <a:pt x="24" y="138"/>
                </a:lnTo>
                <a:lnTo>
                  <a:pt x="24" y="132"/>
                </a:lnTo>
                <a:lnTo>
                  <a:pt x="24" y="127"/>
                </a:lnTo>
                <a:lnTo>
                  <a:pt x="24" y="122"/>
                </a:lnTo>
                <a:lnTo>
                  <a:pt x="24" y="115"/>
                </a:lnTo>
                <a:lnTo>
                  <a:pt x="24" y="110"/>
                </a:lnTo>
                <a:lnTo>
                  <a:pt x="24" y="104"/>
                </a:lnTo>
                <a:lnTo>
                  <a:pt x="24" y="98"/>
                </a:lnTo>
                <a:lnTo>
                  <a:pt x="24" y="92"/>
                </a:lnTo>
                <a:lnTo>
                  <a:pt x="24" y="87"/>
                </a:lnTo>
                <a:lnTo>
                  <a:pt x="31" y="87"/>
                </a:lnTo>
                <a:lnTo>
                  <a:pt x="31" y="80"/>
                </a:lnTo>
                <a:lnTo>
                  <a:pt x="36" y="75"/>
                </a:lnTo>
                <a:lnTo>
                  <a:pt x="36" y="70"/>
                </a:lnTo>
                <a:lnTo>
                  <a:pt x="42" y="70"/>
                </a:lnTo>
                <a:lnTo>
                  <a:pt x="42" y="64"/>
                </a:lnTo>
                <a:lnTo>
                  <a:pt x="48" y="64"/>
                </a:lnTo>
                <a:lnTo>
                  <a:pt x="48" y="58"/>
                </a:lnTo>
                <a:lnTo>
                  <a:pt x="54" y="58"/>
                </a:lnTo>
                <a:lnTo>
                  <a:pt x="54" y="52"/>
                </a:lnTo>
                <a:lnTo>
                  <a:pt x="60" y="52"/>
                </a:lnTo>
                <a:lnTo>
                  <a:pt x="60" y="47"/>
                </a:lnTo>
                <a:lnTo>
                  <a:pt x="66" y="47"/>
                </a:lnTo>
                <a:lnTo>
                  <a:pt x="66" y="40"/>
                </a:lnTo>
                <a:lnTo>
                  <a:pt x="72" y="40"/>
                </a:lnTo>
                <a:lnTo>
                  <a:pt x="72" y="35"/>
                </a:lnTo>
                <a:lnTo>
                  <a:pt x="78" y="35"/>
                </a:lnTo>
                <a:lnTo>
                  <a:pt x="78" y="30"/>
                </a:lnTo>
                <a:lnTo>
                  <a:pt x="83" y="30"/>
                </a:lnTo>
                <a:lnTo>
                  <a:pt x="83" y="23"/>
                </a:lnTo>
                <a:lnTo>
                  <a:pt x="89" y="23"/>
                </a:lnTo>
                <a:lnTo>
                  <a:pt x="96" y="18"/>
                </a:lnTo>
                <a:lnTo>
                  <a:pt x="101" y="12"/>
                </a:lnTo>
                <a:lnTo>
                  <a:pt x="107" y="12"/>
                </a:lnTo>
                <a:lnTo>
                  <a:pt x="114" y="12"/>
                </a:lnTo>
                <a:lnTo>
                  <a:pt x="119" y="7"/>
                </a:lnTo>
                <a:lnTo>
                  <a:pt x="125" y="7"/>
                </a:lnTo>
                <a:lnTo>
                  <a:pt x="131" y="7"/>
                </a:lnTo>
                <a:lnTo>
                  <a:pt x="137" y="7"/>
                </a:lnTo>
                <a:lnTo>
                  <a:pt x="143" y="7"/>
                </a:lnTo>
                <a:lnTo>
                  <a:pt x="148" y="7"/>
                </a:lnTo>
                <a:lnTo>
                  <a:pt x="155" y="7"/>
                </a:lnTo>
                <a:lnTo>
                  <a:pt x="155" y="0"/>
                </a:lnTo>
                <a:lnTo>
                  <a:pt x="161" y="0"/>
                </a:lnTo>
                <a:lnTo>
                  <a:pt x="166" y="0"/>
                </a:lnTo>
                <a:lnTo>
                  <a:pt x="172" y="0"/>
                </a:lnTo>
                <a:lnTo>
                  <a:pt x="179" y="0"/>
                </a:lnTo>
                <a:lnTo>
                  <a:pt x="184" y="0"/>
                </a:lnTo>
                <a:lnTo>
                  <a:pt x="190" y="0"/>
                </a:lnTo>
                <a:lnTo>
                  <a:pt x="197" y="0"/>
                </a:lnTo>
                <a:lnTo>
                  <a:pt x="202" y="0"/>
                </a:lnTo>
                <a:lnTo>
                  <a:pt x="208" y="0"/>
                </a:lnTo>
                <a:lnTo>
                  <a:pt x="214" y="0"/>
                </a:lnTo>
                <a:lnTo>
                  <a:pt x="220" y="0"/>
                </a:lnTo>
                <a:lnTo>
                  <a:pt x="226" y="0"/>
                </a:lnTo>
                <a:lnTo>
                  <a:pt x="232" y="0"/>
                </a:lnTo>
                <a:lnTo>
                  <a:pt x="238" y="0"/>
                </a:lnTo>
                <a:lnTo>
                  <a:pt x="244" y="0"/>
                </a:lnTo>
                <a:close/>
              </a:path>
            </a:pathLst>
          </a:custGeom>
          <a:solidFill>
            <a:srgbClr val="2E75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95" name="Freeform 72">
            <a:extLst>
              <a:ext uri="{FF2B5EF4-FFF2-40B4-BE49-F238E27FC236}">
                <a16:creationId xmlns:a16="http://schemas.microsoft.com/office/drawing/2014/main" id="{5F18173E-54A7-4610-A5D3-B1B0E22276B6}"/>
              </a:ext>
            </a:extLst>
          </p:cNvPr>
          <p:cNvSpPr>
            <a:spLocks/>
          </p:cNvSpPr>
          <p:nvPr/>
        </p:nvSpPr>
        <p:spPr bwMode="auto">
          <a:xfrm>
            <a:off x="6691313" y="2165350"/>
            <a:ext cx="593725" cy="384175"/>
          </a:xfrm>
          <a:custGeom>
            <a:avLst/>
            <a:gdLst>
              <a:gd name="T0" fmla="*/ 267 w 374"/>
              <a:gd name="T1" fmla="*/ 0 h 242"/>
              <a:gd name="T2" fmla="*/ 291 w 374"/>
              <a:gd name="T3" fmla="*/ 0 h 242"/>
              <a:gd name="T4" fmla="*/ 309 w 374"/>
              <a:gd name="T5" fmla="*/ 7 h 242"/>
              <a:gd name="T6" fmla="*/ 309 w 374"/>
              <a:gd name="T7" fmla="*/ 30 h 242"/>
              <a:gd name="T8" fmla="*/ 309 w 374"/>
              <a:gd name="T9" fmla="*/ 52 h 242"/>
              <a:gd name="T10" fmla="*/ 321 w 374"/>
              <a:gd name="T11" fmla="*/ 52 h 242"/>
              <a:gd name="T12" fmla="*/ 338 w 374"/>
              <a:gd name="T13" fmla="*/ 47 h 242"/>
              <a:gd name="T14" fmla="*/ 338 w 374"/>
              <a:gd name="T15" fmla="*/ 70 h 242"/>
              <a:gd name="T16" fmla="*/ 350 w 374"/>
              <a:gd name="T17" fmla="*/ 92 h 242"/>
              <a:gd name="T18" fmla="*/ 356 w 374"/>
              <a:gd name="T19" fmla="*/ 110 h 242"/>
              <a:gd name="T20" fmla="*/ 368 w 374"/>
              <a:gd name="T21" fmla="*/ 127 h 242"/>
              <a:gd name="T22" fmla="*/ 374 w 374"/>
              <a:gd name="T23" fmla="*/ 144 h 242"/>
              <a:gd name="T24" fmla="*/ 368 w 374"/>
              <a:gd name="T25" fmla="*/ 167 h 242"/>
              <a:gd name="T26" fmla="*/ 356 w 374"/>
              <a:gd name="T27" fmla="*/ 172 h 242"/>
              <a:gd name="T28" fmla="*/ 315 w 374"/>
              <a:gd name="T29" fmla="*/ 167 h 242"/>
              <a:gd name="T30" fmla="*/ 297 w 374"/>
              <a:gd name="T31" fmla="*/ 167 h 242"/>
              <a:gd name="T32" fmla="*/ 280 w 374"/>
              <a:gd name="T33" fmla="*/ 172 h 242"/>
              <a:gd name="T34" fmla="*/ 280 w 374"/>
              <a:gd name="T35" fmla="*/ 195 h 242"/>
              <a:gd name="T36" fmla="*/ 255 w 374"/>
              <a:gd name="T37" fmla="*/ 195 h 242"/>
              <a:gd name="T38" fmla="*/ 238 w 374"/>
              <a:gd name="T39" fmla="*/ 202 h 242"/>
              <a:gd name="T40" fmla="*/ 226 w 374"/>
              <a:gd name="T41" fmla="*/ 212 h 242"/>
              <a:gd name="T42" fmla="*/ 208 w 374"/>
              <a:gd name="T43" fmla="*/ 224 h 242"/>
              <a:gd name="T44" fmla="*/ 190 w 374"/>
              <a:gd name="T45" fmla="*/ 236 h 242"/>
              <a:gd name="T46" fmla="*/ 184 w 374"/>
              <a:gd name="T47" fmla="*/ 242 h 242"/>
              <a:gd name="T48" fmla="*/ 179 w 374"/>
              <a:gd name="T49" fmla="*/ 224 h 242"/>
              <a:gd name="T50" fmla="*/ 161 w 374"/>
              <a:gd name="T51" fmla="*/ 230 h 242"/>
              <a:gd name="T52" fmla="*/ 155 w 374"/>
              <a:gd name="T53" fmla="*/ 212 h 242"/>
              <a:gd name="T54" fmla="*/ 143 w 374"/>
              <a:gd name="T55" fmla="*/ 202 h 242"/>
              <a:gd name="T56" fmla="*/ 131 w 374"/>
              <a:gd name="T57" fmla="*/ 202 h 242"/>
              <a:gd name="T58" fmla="*/ 131 w 374"/>
              <a:gd name="T59" fmla="*/ 202 h 242"/>
              <a:gd name="T60" fmla="*/ 131 w 374"/>
              <a:gd name="T61" fmla="*/ 190 h 242"/>
              <a:gd name="T62" fmla="*/ 125 w 374"/>
              <a:gd name="T63" fmla="*/ 184 h 242"/>
              <a:gd name="T64" fmla="*/ 119 w 374"/>
              <a:gd name="T65" fmla="*/ 167 h 242"/>
              <a:gd name="T66" fmla="*/ 107 w 374"/>
              <a:gd name="T67" fmla="*/ 155 h 242"/>
              <a:gd name="T68" fmla="*/ 101 w 374"/>
              <a:gd name="T69" fmla="*/ 150 h 242"/>
              <a:gd name="T70" fmla="*/ 96 w 374"/>
              <a:gd name="T71" fmla="*/ 144 h 242"/>
              <a:gd name="T72" fmla="*/ 78 w 374"/>
              <a:gd name="T73" fmla="*/ 150 h 242"/>
              <a:gd name="T74" fmla="*/ 60 w 374"/>
              <a:gd name="T75" fmla="*/ 155 h 242"/>
              <a:gd name="T76" fmla="*/ 54 w 374"/>
              <a:gd name="T77" fmla="*/ 138 h 242"/>
              <a:gd name="T78" fmla="*/ 42 w 374"/>
              <a:gd name="T79" fmla="*/ 150 h 242"/>
              <a:gd name="T80" fmla="*/ 31 w 374"/>
              <a:gd name="T81" fmla="*/ 162 h 242"/>
              <a:gd name="T82" fmla="*/ 18 w 374"/>
              <a:gd name="T83" fmla="*/ 172 h 242"/>
              <a:gd name="T84" fmla="*/ 6 w 374"/>
              <a:gd name="T85" fmla="*/ 172 h 242"/>
              <a:gd name="T86" fmla="*/ 13 w 374"/>
              <a:gd name="T87" fmla="*/ 155 h 242"/>
              <a:gd name="T88" fmla="*/ 24 w 374"/>
              <a:gd name="T89" fmla="*/ 144 h 242"/>
              <a:gd name="T90" fmla="*/ 24 w 374"/>
              <a:gd name="T91" fmla="*/ 132 h 242"/>
              <a:gd name="T92" fmla="*/ 24 w 374"/>
              <a:gd name="T93" fmla="*/ 110 h 242"/>
              <a:gd name="T94" fmla="*/ 24 w 374"/>
              <a:gd name="T95" fmla="*/ 87 h 242"/>
              <a:gd name="T96" fmla="*/ 36 w 374"/>
              <a:gd name="T97" fmla="*/ 70 h 242"/>
              <a:gd name="T98" fmla="*/ 48 w 374"/>
              <a:gd name="T99" fmla="*/ 58 h 242"/>
              <a:gd name="T100" fmla="*/ 60 w 374"/>
              <a:gd name="T101" fmla="*/ 47 h 242"/>
              <a:gd name="T102" fmla="*/ 72 w 374"/>
              <a:gd name="T103" fmla="*/ 35 h 242"/>
              <a:gd name="T104" fmla="*/ 83 w 374"/>
              <a:gd name="T105" fmla="*/ 23 h 242"/>
              <a:gd name="T106" fmla="*/ 107 w 374"/>
              <a:gd name="T107" fmla="*/ 12 h 242"/>
              <a:gd name="T108" fmla="*/ 131 w 374"/>
              <a:gd name="T109" fmla="*/ 7 h 242"/>
              <a:gd name="T110" fmla="*/ 155 w 374"/>
              <a:gd name="T111" fmla="*/ 7 h 242"/>
              <a:gd name="T112" fmla="*/ 172 w 374"/>
              <a:gd name="T113" fmla="*/ 0 h 242"/>
              <a:gd name="T114" fmla="*/ 197 w 374"/>
              <a:gd name="T115" fmla="*/ 0 h 242"/>
              <a:gd name="T116" fmla="*/ 220 w 374"/>
              <a:gd name="T117" fmla="*/ 0 h 242"/>
              <a:gd name="T118" fmla="*/ 244 w 374"/>
              <a:gd name="T119"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4" h="242">
                <a:moveTo>
                  <a:pt x="244" y="0"/>
                </a:moveTo>
                <a:lnTo>
                  <a:pt x="249" y="0"/>
                </a:lnTo>
                <a:lnTo>
                  <a:pt x="262" y="0"/>
                </a:lnTo>
                <a:lnTo>
                  <a:pt x="267" y="0"/>
                </a:lnTo>
                <a:lnTo>
                  <a:pt x="273" y="0"/>
                </a:lnTo>
                <a:lnTo>
                  <a:pt x="280" y="0"/>
                </a:lnTo>
                <a:lnTo>
                  <a:pt x="285" y="0"/>
                </a:lnTo>
                <a:lnTo>
                  <a:pt x="291" y="0"/>
                </a:lnTo>
                <a:lnTo>
                  <a:pt x="297" y="0"/>
                </a:lnTo>
                <a:lnTo>
                  <a:pt x="303" y="0"/>
                </a:lnTo>
                <a:lnTo>
                  <a:pt x="309" y="0"/>
                </a:lnTo>
                <a:lnTo>
                  <a:pt x="309" y="7"/>
                </a:lnTo>
                <a:lnTo>
                  <a:pt x="309" y="12"/>
                </a:lnTo>
                <a:lnTo>
                  <a:pt x="309" y="18"/>
                </a:lnTo>
                <a:lnTo>
                  <a:pt x="309" y="23"/>
                </a:lnTo>
                <a:lnTo>
                  <a:pt x="309" y="30"/>
                </a:lnTo>
                <a:lnTo>
                  <a:pt x="309" y="35"/>
                </a:lnTo>
                <a:lnTo>
                  <a:pt x="309" y="40"/>
                </a:lnTo>
                <a:lnTo>
                  <a:pt x="309" y="47"/>
                </a:lnTo>
                <a:lnTo>
                  <a:pt x="309" y="52"/>
                </a:lnTo>
                <a:lnTo>
                  <a:pt x="309" y="58"/>
                </a:lnTo>
                <a:lnTo>
                  <a:pt x="315" y="58"/>
                </a:lnTo>
                <a:lnTo>
                  <a:pt x="321" y="58"/>
                </a:lnTo>
                <a:lnTo>
                  <a:pt x="321" y="52"/>
                </a:lnTo>
                <a:lnTo>
                  <a:pt x="327" y="52"/>
                </a:lnTo>
                <a:lnTo>
                  <a:pt x="327" y="47"/>
                </a:lnTo>
                <a:lnTo>
                  <a:pt x="332" y="47"/>
                </a:lnTo>
                <a:lnTo>
                  <a:pt x="338" y="47"/>
                </a:lnTo>
                <a:lnTo>
                  <a:pt x="338" y="52"/>
                </a:lnTo>
                <a:lnTo>
                  <a:pt x="338" y="58"/>
                </a:lnTo>
                <a:lnTo>
                  <a:pt x="338" y="64"/>
                </a:lnTo>
                <a:lnTo>
                  <a:pt x="338" y="70"/>
                </a:lnTo>
                <a:lnTo>
                  <a:pt x="338" y="75"/>
                </a:lnTo>
                <a:lnTo>
                  <a:pt x="345" y="80"/>
                </a:lnTo>
                <a:lnTo>
                  <a:pt x="345" y="87"/>
                </a:lnTo>
                <a:lnTo>
                  <a:pt x="350" y="92"/>
                </a:lnTo>
                <a:lnTo>
                  <a:pt x="350" y="98"/>
                </a:lnTo>
                <a:lnTo>
                  <a:pt x="350" y="104"/>
                </a:lnTo>
                <a:lnTo>
                  <a:pt x="356" y="104"/>
                </a:lnTo>
                <a:lnTo>
                  <a:pt x="356" y="110"/>
                </a:lnTo>
                <a:lnTo>
                  <a:pt x="363" y="115"/>
                </a:lnTo>
                <a:lnTo>
                  <a:pt x="363" y="122"/>
                </a:lnTo>
                <a:lnTo>
                  <a:pt x="363" y="127"/>
                </a:lnTo>
                <a:lnTo>
                  <a:pt x="368" y="127"/>
                </a:lnTo>
                <a:lnTo>
                  <a:pt x="368" y="132"/>
                </a:lnTo>
                <a:lnTo>
                  <a:pt x="368" y="138"/>
                </a:lnTo>
                <a:lnTo>
                  <a:pt x="374" y="138"/>
                </a:lnTo>
                <a:lnTo>
                  <a:pt x="374" y="144"/>
                </a:lnTo>
                <a:lnTo>
                  <a:pt x="374" y="150"/>
                </a:lnTo>
                <a:lnTo>
                  <a:pt x="368" y="155"/>
                </a:lnTo>
                <a:lnTo>
                  <a:pt x="368" y="162"/>
                </a:lnTo>
                <a:lnTo>
                  <a:pt x="368" y="167"/>
                </a:lnTo>
                <a:lnTo>
                  <a:pt x="368" y="172"/>
                </a:lnTo>
                <a:lnTo>
                  <a:pt x="368" y="179"/>
                </a:lnTo>
                <a:lnTo>
                  <a:pt x="363" y="179"/>
                </a:lnTo>
                <a:lnTo>
                  <a:pt x="356" y="172"/>
                </a:lnTo>
                <a:lnTo>
                  <a:pt x="338" y="172"/>
                </a:lnTo>
                <a:lnTo>
                  <a:pt x="327" y="167"/>
                </a:lnTo>
                <a:lnTo>
                  <a:pt x="321" y="167"/>
                </a:lnTo>
                <a:lnTo>
                  <a:pt x="315" y="167"/>
                </a:lnTo>
                <a:lnTo>
                  <a:pt x="309" y="162"/>
                </a:lnTo>
                <a:lnTo>
                  <a:pt x="309" y="167"/>
                </a:lnTo>
                <a:lnTo>
                  <a:pt x="303" y="167"/>
                </a:lnTo>
                <a:lnTo>
                  <a:pt x="297" y="167"/>
                </a:lnTo>
                <a:lnTo>
                  <a:pt x="291" y="167"/>
                </a:lnTo>
                <a:lnTo>
                  <a:pt x="285" y="167"/>
                </a:lnTo>
                <a:lnTo>
                  <a:pt x="285" y="172"/>
                </a:lnTo>
                <a:lnTo>
                  <a:pt x="280" y="172"/>
                </a:lnTo>
                <a:lnTo>
                  <a:pt x="280" y="179"/>
                </a:lnTo>
                <a:lnTo>
                  <a:pt x="280" y="184"/>
                </a:lnTo>
                <a:lnTo>
                  <a:pt x="280" y="190"/>
                </a:lnTo>
                <a:lnTo>
                  <a:pt x="280" y="195"/>
                </a:lnTo>
                <a:lnTo>
                  <a:pt x="273" y="195"/>
                </a:lnTo>
                <a:lnTo>
                  <a:pt x="267" y="195"/>
                </a:lnTo>
                <a:lnTo>
                  <a:pt x="262" y="195"/>
                </a:lnTo>
                <a:lnTo>
                  <a:pt x="255" y="195"/>
                </a:lnTo>
                <a:lnTo>
                  <a:pt x="255" y="190"/>
                </a:lnTo>
                <a:lnTo>
                  <a:pt x="244" y="190"/>
                </a:lnTo>
                <a:lnTo>
                  <a:pt x="238" y="190"/>
                </a:lnTo>
                <a:lnTo>
                  <a:pt x="238" y="202"/>
                </a:lnTo>
                <a:lnTo>
                  <a:pt x="238" y="207"/>
                </a:lnTo>
                <a:lnTo>
                  <a:pt x="232" y="207"/>
                </a:lnTo>
                <a:lnTo>
                  <a:pt x="226" y="207"/>
                </a:lnTo>
                <a:lnTo>
                  <a:pt x="226" y="212"/>
                </a:lnTo>
                <a:lnTo>
                  <a:pt x="220" y="212"/>
                </a:lnTo>
                <a:lnTo>
                  <a:pt x="220" y="219"/>
                </a:lnTo>
                <a:lnTo>
                  <a:pt x="220" y="224"/>
                </a:lnTo>
                <a:lnTo>
                  <a:pt x="208" y="224"/>
                </a:lnTo>
                <a:lnTo>
                  <a:pt x="202" y="224"/>
                </a:lnTo>
                <a:lnTo>
                  <a:pt x="202" y="236"/>
                </a:lnTo>
                <a:lnTo>
                  <a:pt x="197" y="236"/>
                </a:lnTo>
                <a:lnTo>
                  <a:pt x="190" y="236"/>
                </a:lnTo>
                <a:lnTo>
                  <a:pt x="190" y="242"/>
                </a:lnTo>
                <a:lnTo>
                  <a:pt x="184" y="242"/>
                </a:lnTo>
                <a:lnTo>
                  <a:pt x="179" y="242"/>
                </a:lnTo>
                <a:lnTo>
                  <a:pt x="184" y="242"/>
                </a:lnTo>
                <a:lnTo>
                  <a:pt x="184" y="236"/>
                </a:lnTo>
                <a:lnTo>
                  <a:pt x="184" y="230"/>
                </a:lnTo>
                <a:lnTo>
                  <a:pt x="184" y="224"/>
                </a:lnTo>
                <a:lnTo>
                  <a:pt x="179" y="224"/>
                </a:lnTo>
                <a:lnTo>
                  <a:pt x="172" y="224"/>
                </a:lnTo>
                <a:lnTo>
                  <a:pt x="166" y="224"/>
                </a:lnTo>
                <a:lnTo>
                  <a:pt x="161" y="224"/>
                </a:lnTo>
                <a:lnTo>
                  <a:pt x="161" y="230"/>
                </a:lnTo>
                <a:lnTo>
                  <a:pt x="161" y="224"/>
                </a:lnTo>
                <a:lnTo>
                  <a:pt x="161" y="219"/>
                </a:lnTo>
                <a:lnTo>
                  <a:pt x="155" y="219"/>
                </a:lnTo>
                <a:lnTo>
                  <a:pt x="155" y="212"/>
                </a:lnTo>
                <a:lnTo>
                  <a:pt x="155" y="207"/>
                </a:lnTo>
                <a:lnTo>
                  <a:pt x="155" y="202"/>
                </a:lnTo>
                <a:lnTo>
                  <a:pt x="148" y="202"/>
                </a:lnTo>
                <a:lnTo>
                  <a:pt x="143" y="202"/>
                </a:lnTo>
                <a:lnTo>
                  <a:pt x="137" y="202"/>
                </a:lnTo>
                <a:lnTo>
                  <a:pt x="131" y="202"/>
                </a:lnTo>
                <a:lnTo>
                  <a:pt x="137" y="202"/>
                </a:lnTo>
                <a:lnTo>
                  <a:pt x="131" y="202"/>
                </a:lnTo>
                <a:lnTo>
                  <a:pt x="137" y="202"/>
                </a:lnTo>
                <a:lnTo>
                  <a:pt x="131" y="202"/>
                </a:lnTo>
                <a:lnTo>
                  <a:pt x="137" y="202"/>
                </a:lnTo>
                <a:lnTo>
                  <a:pt x="131" y="202"/>
                </a:lnTo>
                <a:lnTo>
                  <a:pt x="137" y="202"/>
                </a:lnTo>
                <a:lnTo>
                  <a:pt x="131" y="202"/>
                </a:lnTo>
                <a:lnTo>
                  <a:pt x="131" y="195"/>
                </a:lnTo>
                <a:lnTo>
                  <a:pt x="131" y="190"/>
                </a:lnTo>
                <a:lnTo>
                  <a:pt x="125" y="190"/>
                </a:lnTo>
                <a:lnTo>
                  <a:pt x="125" y="184"/>
                </a:lnTo>
                <a:lnTo>
                  <a:pt x="125" y="190"/>
                </a:lnTo>
                <a:lnTo>
                  <a:pt x="125" y="184"/>
                </a:lnTo>
                <a:lnTo>
                  <a:pt x="119" y="184"/>
                </a:lnTo>
                <a:lnTo>
                  <a:pt x="119" y="179"/>
                </a:lnTo>
                <a:lnTo>
                  <a:pt x="119" y="172"/>
                </a:lnTo>
                <a:lnTo>
                  <a:pt x="119" y="167"/>
                </a:lnTo>
                <a:lnTo>
                  <a:pt x="119" y="162"/>
                </a:lnTo>
                <a:lnTo>
                  <a:pt x="119" y="155"/>
                </a:lnTo>
                <a:lnTo>
                  <a:pt x="114" y="155"/>
                </a:lnTo>
                <a:lnTo>
                  <a:pt x="107" y="155"/>
                </a:lnTo>
                <a:lnTo>
                  <a:pt x="107" y="150"/>
                </a:lnTo>
                <a:lnTo>
                  <a:pt x="107" y="155"/>
                </a:lnTo>
                <a:lnTo>
                  <a:pt x="107" y="150"/>
                </a:lnTo>
                <a:lnTo>
                  <a:pt x="101" y="150"/>
                </a:lnTo>
                <a:lnTo>
                  <a:pt x="107" y="150"/>
                </a:lnTo>
                <a:lnTo>
                  <a:pt x="107" y="144"/>
                </a:lnTo>
                <a:lnTo>
                  <a:pt x="101" y="144"/>
                </a:lnTo>
                <a:lnTo>
                  <a:pt x="96" y="144"/>
                </a:lnTo>
                <a:lnTo>
                  <a:pt x="89" y="144"/>
                </a:lnTo>
                <a:lnTo>
                  <a:pt x="83" y="144"/>
                </a:lnTo>
                <a:lnTo>
                  <a:pt x="83" y="150"/>
                </a:lnTo>
                <a:lnTo>
                  <a:pt x="78" y="150"/>
                </a:lnTo>
                <a:lnTo>
                  <a:pt x="72" y="150"/>
                </a:lnTo>
                <a:lnTo>
                  <a:pt x="72" y="155"/>
                </a:lnTo>
                <a:lnTo>
                  <a:pt x="66" y="155"/>
                </a:lnTo>
                <a:lnTo>
                  <a:pt x="60" y="155"/>
                </a:lnTo>
                <a:lnTo>
                  <a:pt x="60" y="150"/>
                </a:lnTo>
                <a:lnTo>
                  <a:pt x="60" y="144"/>
                </a:lnTo>
                <a:lnTo>
                  <a:pt x="54" y="144"/>
                </a:lnTo>
                <a:lnTo>
                  <a:pt x="54" y="138"/>
                </a:lnTo>
                <a:lnTo>
                  <a:pt x="54" y="144"/>
                </a:lnTo>
                <a:lnTo>
                  <a:pt x="48" y="144"/>
                </a:lnTo>
                <a:lnTo>
                  <a:pt x="48" y="150"/>
                </a:lnTo>
                <a:lnTo>
                  <a:pt x="42" y="150"/>
                </a:lnTo>
                <a:lnTo>
                  <a:pt x="42" y="155"/>
                </a:lnTo>
                <a:lnTo>
                  <a:pt x="36" y="155"/>
                </a:lnTo>
                <a:lnTo>
                  <a:pt x="36" y="162"/>
                </a:lnTo>
                <a:lnTo>
                  <a:pt x="31" y="162"/>
                </a:lnTo>
                <a:lnTo>
                  <a:pt x="31" y="167"/>
                </a:lnTo>
                <a:lnTo>
                  <a:pt x="31" y="172"/>
                </a:lnTo>
                <a:lnTo>
                  <a:pt x="24" y="172"/>
                </a:lnTo>
                <a:lnTo>
                  <a:pt x="18" y="172"/>
                </a:lnTo>
                <a:lnTo>
                  <a:pt x="13" y="172"/>
                </a:lnTo>
                <a:lnTo>
                  <a:pt x="6" y="172"/>
                </a:lnTo>
                <a:lnTo>
                  <a:pt x="0" y="172"/>
                </a:lnTo>
                <a:lnTo>
                  <a:pt x="6" y="172"/>
                </a:lnTo>
                <a:lnTo>
                  <a:pt x="6" y="167"/>
                </a:lnTo>
                <a:lnTo>
                  <a:pt x="13" y="167"/>
                </a:lnTo>
                <a:lnTo>
                  <a:pt x="13" y="162"/>
                </a:lnTo>
                <a:lnTo>
                  <a:pt x="13" y="155"/>
                </a:lnTo>
                <a:lnTo>
                  <a:pt x="18" y="155"/>
                </a:lnTo>
                <a:lnTo>
                  <a:pt x="18" y="150"/>
                </a:lnTo>
                <a:lnTo>
                  <a:pt x="18" y="144"/>
                </a:lnTo>
                <a:lnTo>
                  <a:pt x="24" y="144"/>
                </a:lnTo>
                <a:lnTo>
                  <a:pt x="18" y="144"/>
                </a:lnTo>
                <a:lnTo>
                  <a:pt x="24" y="144"/>
                </a:lnTo>
                <a:lnTo>
                  <a:pt x="24" y="138"/>
                </a:lnTo>
                <a:lnTo>
                  <a:pt x="24" y="132"/>
                </a:lnTo>
                <a:lnTo>
                  <a:pt x="24" y="127"/>
                </a:lnTo>
                <a:lnTo>
                  <a:pt x="24" y="122"/>
                </a:lnTo>
                <a:lnTo>
                  <a:pt x="24" y="115"/>
                </a:lnTo>
                <a:lnTo>
                  <a:pt x="24" y="110"/>
                </a:lnTo>
                <a:lnTo>
                  <a:pt x="24" y="104"/>
                </a:lnTo>
                <a:lnTo>
                  <a:pt x="24" y="98"/>
                </a:lnTo>
                <a:lnTo>
                  <a:pt x="24" y="92"/>
                </a:lnTo>
                <a:lnTo>
                  <a:pt x="24" y="87"/>
                </a:lnTo>
                <a:lnTo>
                  <a:pt x="31" y="87"/>
                </a:lnTo>
                <a:lnTo>
                  <a:pt x="31" y="80"/>
                </a:lnTo>
                <a:lnTo>
                  <a:pt x="36" y="75"/>
                </a:lnTo>
                <a:lnTo>
                  <a:pt x="36" y="70"/>
                </a:lnTo>
                <a:lnTo>
                  <a:pt x="42" y="70"/>
                </a:lnTo>
                <a:lnTo>
                  <a:pt x="42" y="64"/>
                </a:lnTo>
                <a:lnTo>
                  <a:pt x="48" y="64"/>
                </a:lnTo>
                <a:lnTo>
                  <a:pt x="48" y="58"/>
                </a:lnTo>
                <a:lnTo>
                  <a:pt x="54" y="58"/>
                </a:lnTo>
                <a:lnTo>
                  <a:pt x="54" y="52"/>
                </a:lnTo>
                <a:lnTo>
                  <a:pt x="60" y="52"/>
                </a:lnTo>
                <a:lnTo>
                  <a:pt x="60" y="47"/>
                </a:lnTo>
                <a:lnTo>
                  <a:pt x="66" y="47"/>
                </a:lnTo>
                <a:lnTo>
                  <a:pt x="66" y="40"/>
                </a:lnTo>
                <a:lnTo>
                  <a:pt x="72" y="40"/>
                </a:lnTo>
                <a:lnTo>
                  <a:pt x="72" y="35"/>
                </a:lnTo>
                <a:lnTo>
                  <a:pt x="78" y="35"/>
                </a:lnTo>
                <a:lnTo>
                  <a:pt x="78" y="30"/>
                </a:lnTo>
                <a:lnTo>
                  <a:pt x="83" y="30"/>
                </a:lnTo>
                <a:lnTo>
                  <a:pt x="83" y="23"/>
                </a:lnTo>
                <a:lnTo>
                  <a:pt x="89" y="23"/>
                </a:lnTo>
                <a:lnTo>
                  <a:pt x="96" y="18"/>
                </a:lnTo>
                <a:lnTo>
                  <a:pt x="101" y="12"/>
                </a:lnTo>
                <a:lnTo>
                  <a:pt x="107" y="12"/>
                </a:lnTo>
                <a:lnTo>
                  <a:pt x="114" y="12"/>
                </a:lnTo>
                <a:lnTo>
                  <a:pt x="119" y="7"/>
                </a:lnTo>
                <a:lnTo>
                  <a:pt x="125" y="7"/>
                </a:lnTo>
                <a:lnTo>
                  <a:pt x="131" y="7"/>
                </a:lnTo>
                <a:lnTo>
                  <a:pt x="137" y="7"/>
                </a:lnTo>
                <a:lnTo>
                  <a:pt x="143" y="7"/>
                </a:lnTo>
                <a:lnTo>
                  <a:pt x="148" y="7"/>
                </a:lnTo>
                <a:lnTo>
                  <a:pt x="155" y="7"/>
                </a:lnTo>
                <a:lnTo>
                  <a:pt x="155" y="0"/>
                </a:lnTo>
                <a:lnTo>
                  <a:pt x="161" y="0"/>
                </a:lnTo>
                <a:lnTo>
                  <a:pt x="166" y="0"/>
                </a:lnTo>
                <a:lnTo>
                  <a:pt x="172" y="0"/>
                </a:lnTo>
                <a:lnTo>
                  <a:pt x="179" y="0"/>
                </a:lnTo>
                <a:lnTo>
                  <a:pt x="184" y="0"/>
                </a:lnTo>
                <a:lnTo>
                  <a:pt x="190" y="0"/>
                </a:lnTo>
                <a:lnTo>
                  <a:pt x="197" y="0"/>
                </a:lnTo>
                <a:lnTo>
                  <a:pt x="202" y="0"/>
                </a:lnTo>
                <a:lnTo>
                  <a:pt x="208" y="0"/>
                </a:lnTo>
                <a:lnTo>
                  <a:pt x="214" y="0"/>
                </a:lnTo>
                <a:lnTo>
                  <a:pt x="220" y="0"/>
                </a:lnTo>
                <a:lnTo>
                  <a:pt x="226" y="0"/>
                </a:lnTo>
                <a:lnTo>
                  <a:pt x="232" y="0"/>
                </a:lnTo>
                <a:lnTo>
                  <a:pt x="238" y="0"/>
                </a:lnTo>
                <a:lnTo>
                  <a:pt x="244" y="0"/>
                </a:lnTo>
              </a:path>
            </a:pathLst>
          </a:custGeom>
          <a:noFill/>
          <a:ln w="6350"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96" name="Rectangle 73">
            <a:extLst>
              <a:ext uri="{FF2B5EF4-FFF2-40B4-BE49-F238E27FC236}">
                <a16:creationId xmlns:a16="http://schemas.microsoft.com/office/drawing/2014/main" id="{82D726C4-ADCC-453D-9F54-65408240F31C}"/>
              </a:ext>
            </a:extLst>
          </p:cNvPr>
          <p:cNvSpPr>
            <a:spLocks noChangeArrowheads="1"/>
          </p:cNvSpPr>
          <p:nvPr/>
        </p:nvSpPr>
        <p:spPr bwMode="auto">
          <a:xfrm>
            <a:off x="6142038" y="1420813"/>
            <a:ext cx="2340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a:ln>
                  <a:noFill/>
                </a:ln>
                <a:solidFill>
                  <a:srgbClr val="FFFFFF"/>
                </a:solidFill>
                <a:effectLst/>
                <a:latin typeface="Open Sans" panose="020B0606030504020204" pitchFamily="34" charset="0"/>
              </a:rPr>
              <a:t>1</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197" name="Rectangle 74">
            <a:extLst>
              <a:ext uri="{FF2B5EF4-FFF2-40B4-BE49-F238E27FC236}">
                <a16:creationId xmlns:a16="http://schemas.microsoft.com/office/drawing/2014/main" id="{B2E61E88-BAEB-4A50-8791-266C1215F477}"/>
              </a:ext>
            </a:extLst>
          </p:cNvPr>
          <p:cNvSpPr>
            <a:spLocks noChangeArrowheads="1"/>
          </p:cNvSpPr>
          <p:nvPr/>
        </p:nvSpPr>
        <p:spPr bwMode="auto">
          <a:xfrm>
            <a:off x="5224463" y="2909888"/>
            <a:ext cx="2340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a:ln>
                  <a:noFill/>
                </a:ln>
                <a:solidFill>
                  <a:srgbClr val="FFFFFF"/>
                </a:solidFill>
                <a:effectLst/>
                <a:latin typeface="Open Sans" panose="020B0606030504020204" pitchFamily="34" charset="0"/>
              </a:rPr>
              <a:t>3</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198" name="Rectangle 75">
            <a:extLst>
              <a:ext uri="{FF2B5EF4-FFF2-40B4-BE49-F238E27FC236}">
                <a16:creationId xmlns:a16="http://schemas.microsoft.com/office/drawing/2014/main" id="{BBC9CE22-CB69-436D-94E1-3CE178AAB81F}"/>
              </a:ext>
            </a:extLst>
          </p:cNvPr>
          <p:cNvSpPr>
            <a:spLocks noChangeArrowheads="1"/>
          </p:cNvSpPr>
          <p:nvPr/>
        </p:nvSpPr>
        <p:spPr bwMode="auto">
          <a:xfrm>
            <a:off x="6308725" y="2441575"/>
            <a:ext cx="2340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a:ln>
                  <a:noFill/>
                </a:ln>
                <a:solidFill>
                  <a:srgbClr val="FFFFFF"/>
                </a:solidFill>
                <a:effectLst/>
                <a:latin typeface="Open Sans" panose="020B0606030504020204" pitchFamily="34" charset="0"/>
              </a:rPr>
              <a:t>4</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199" name="Rectangle 76">
            <a:extLst>
              <a:ext uri="{FF2B5EF4-FFF2-40B4-BE49-F238E27FC236}">
                <a16:creationId xmlns:a16="http://schemas.microsoft.com/office/drawing/2014/main" id="{13CFDCF7-5576-41CA-A376-5007FD322598}"/>
              </a:ext>
            </a:extLst>
          </p:cNvPr>
          <p:cNvSpPr>
            <a:spLocks noChangeArrowheads="1"/>
          </p:cNvSpPr>
          <p:nvPr/>
        </p:nvSpPr>
        <p:spPr bwMode="auto">
          <a:xfrm>
            <a:off x="7180263" y="2338388"/>
            <a:ext cx="2340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a:ln>
                  <a:noFill/>
                </a:ln>
                <a:solidFill>
                  <a:srgbClr val="FFFFFF"/>
                </a:solidFill>
                <a:effectLst/>
                <a:latin typeface="Open Sans" panose="020B0606030504020204" pitchFamily="34" charset="0"/>
              </a:rPr>
              <a:t>2</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00" name="Freeform 77">
            <a:extLst>
              <a:ext uri="{FF2B5EF4-FFF2-40B4-BE49-F238E27FC236}">
                <a16:creationId xmlns:a16="http://schemas.microsoft.com/office/drawing/2014/main" id="{ECF7C3C9-EC01-439A-B1C6-0EC39C081AD2}"/>
              </a:ext>
            </a:extLst>
          </p:cNvPr>
          <p:cNvSpPr>
            <a:spLocks/>
          </p:cNvSpPr>
          <p:nvPr/>
        </p:nvSpPr>
        <p:spPr bwMode="auto">
          <a:xfrm>
            <a:off x="5937250" y="3187700"/>
            <a:ext cx="349250" cy="1281113"/>
          </a:xfrm>
          <a:custGeom>
            <a:avLst/>
            <a:gdLst>
              <a:gd name="T0" fmla="*/ 30 w 220"/>
              <a:gd name="T1" fmla="*/ 11 h 807"/>
              <a:gd name="T2" fmla="*/ 54 w 220"/>
              <a:gd name="T3" fmla="*/ 0 h 807"/>
              <a:gd name="T4" fmla="*/ 89 w 220"/>
              <a:gd name="T5" fmla="*/ 0 h 807"/>
              <a:gd name="T6" fmla="*/ 89 w 220"/>
              <a:gd name="T7" fmla="*/ 28 h 807"/>
              <a:gd name="T8" fmla="*/ 95 w 220"/>
              <a:gd name="T9" fmla="*/ 52 h 807"/>
              <a:gd name="T10" fmla="*/ 119 w 220"/>
              <a:gd name="T11" fmla="*/ 57 h 807"/>
              <a:gd name="T12" fmla="*/ 125 w 220"/>
              <a:gd name="T13" fmla="*/ 80 h 807"/>
              <a:gd name="T14" fmla="*/ 130 w 220"/>
              <a:gd name="T15" fmla="*/ 102 h 807"/>
              <a:gd name="T16" fmla="*/ 143 w 220"/>
              <a:gd name="T17" fmla="*/ 120 h 807"/>
              <a:gd name="T18" fmla="*/ 166 w 220"/>
              <a:gd name="T19" fmla="*/ 126 h 807"/>
              <a:gd name="T20" fmla="*/ 179 w 220"/>
              <a:gd name="T21" fmla="*/ 142 h 807"/>
              <a:gd name="T22" fmla="*/ 179 w 220"/>
              <a:gd name="T23" fmla="*/ 172 h 807"/>
              <a:gd name="T24" fmla="*/ 179 w 220"/>
              <a:gd name="T25" fmla="*/ 200 h 807"/>
              <a:gd name="T26" fmla="*/ 179 w 220"/>
              <a:gd name="T27" fmla="*/ 234 h 807"/>
              <a:gd name="T28" fmla="*/ 179 w 220"/>
              <a:gd name="T29" fmla="*/ 269 h 807"/>
              <a:gd name="T30" fmla="*/ 155 w 220"/>
              <a:gd name="T31" fmla="*/ 274 h 807"/>
              <a:gd name="T32" fmla="*/ 125 w 220"/>
              <a:gd name="T33" fmla="*/ 274 h 807"/>
              <a:gd name="T34" fmla="*/ 95 w 220"/>
              <a:gd name="T35" fmla="*/ 274 h 807"/>
              <a:gd name="T36" fmla="*/ 95 w 220"/>
              <a:gd name="T37" fmla="*/ 309 h 807"/>
              <a:gd name="T38" fmla="*/ 95 w 220"/>
              <a:gd name="T39" fmla="*/ 343 h 807"/>
              <a:gd name="T40" fmla="*/ 95 w 220"/>
              <a:gd name="T41" fmla="*/ 372 h 807"/>
              <a:gd name="T42" fmla="*/ 107 w 220"/>
              <a:gd name="T43" fmla="*/ 395 h 807"/>
              <a:gd name="T44" fmla="*/ 137 w 220"/>
              <a:gd name="T45" fmla="*/ 389 h 807"/>
              <a:gd name="T46" fmla="*/ 148 w 220"/>
              <a:gd name="T47" fmla="*/ 395 h 807"/>
              <a:gd name="T48" fmla="*/ 155 w 220"/>
              <a:gd name="T49" fmla="*/ 418 h 807"/>
              <a:gd name="T50" fmla="*/ 161 w 220"/>
              <a:gd name="T51" fmla="*/ 429 h 807"/>
              <a:gd name="T52" fmla="*/ 166 w 220"/>
              <a:gd name="T53" fmla="*/ 453 h 807"/>
              <a:gd name="T54" fmla="*/ 161 w 220"/>
              <a:gd name="T55" fmla="*/ 464 h 807"/>
              <a:gd name="T56" fmla="*/ 166 w 220"/>
              <a:gd name="T57" fmla="*/ 486 h 807"/>
              <a:gd name="T58" fmla="*/ 172 w 220"/>
              <a:gd name="T59" fmla="*/ 510 h 807"/>
              <a:gd name="T60" fmla="*/ 179 w 220"/>
              <a:gd name="T61" fmla="*/ 521 h 807"/>
              <a:gd name="T62" fmla="*/ 184 w 220"/>
              <a:gd name="T63" fmla="*/ 533 h 807"/>
              <a:gd name="T64" fmla="*/ 197 w 220"/>
              <a:gd name="T65" fmla="*/ 550 h 807"/>
              <a:gd name="T66" fmla="*/ 197 w 220"/>
              <a:gd name="T67" fmla="*/ 556 h 807"/>
              <a:gd name="T68" fmla="*/ 202 w 220"/>
              <a:gd name="T69" fmla="*/ 578 h 807"/>
              <a:gd name="T70" fmla="*/ 213 w 220"/>
              <a:gd name="T71" fmla="*/ 601 h 807"/>
              <a:gd name="T72" fmla="*/ 208 w 220"/>
              <a:gd name="T73" fmla="*/ 613 h 807"/>
              <a:gd name="T74" fmla="*/ 190 w 220"/>
              <a:gd name="T75" fmla="*/ 625 h 807"/>
              <a:gd name="T76" fmla="*/ 202 w 220"/>
              <a:gd name="T77" fmla="*/ 636 h 807"/>
              <a:gd name="T78" fmla="*/ 197 w 220"/>
              <a:gd name="T79" fmla="*/ 647 h 807"/>
              <a:gd name="T80" fmla="*/ 184 w 220"/>
              <a:gd name="T81" fmla="*/ 653 h 807"/>
              <a:gd name="T82" fmla="*/ 190 w 220"/>
              <a:gd name="T83" fmla="*/ 665 h 807"/>
              <a:gd name="T84" fmla="*/ 197 w 220"/>
              <a:gd name="T85" fmla="*/ 676 h 807"/>
              <a:gd name="T86" fmla="*/ 213 w 220"/>
              <a:gd name="T87" fmla="*/ 687 h 807"/>
              <a:gd name="T88" fmla="*/ 184 w 220"/>
              <a:gd name="T89" fmla="*/ 687 h 807"/>
              <a:gd name="T90" fmla="*/ 161 w 220"/>
              <a:gd name="T91" fmla="*/ 693 h 807"/>
              <a:gd name="T92" fmla="*/ 161 w 220"/>
              <a:gd name="T93" fmla="*/ 722 h 807"/>
              <a:gd name="T94" fmla="*/ 161 w 220"/>
              <a:gd name="T95" fmla="*/ 750 h 807"/>
              <a:gd name="T96" fmla="*/ 161 w 220"/>
              <a:gd name="T97" fmla="*/ 785 h 807"/>
              <a:gd name="T98" fmla="*/ 155 w 220"/>
              <a:gd name="T99" fmla="*/ 807 h 807"/>
              <a:gd name="T100" fmla="*/ 114 w 220"/>
              <a:gd name="T101" fmla="*/ 807 h 807"/>
              <a:gd name="T102" fmla="*/ 78 w 220"/>
              <a:gd name="T103" fmla="*/ 807 h 807"/>
              <a:gd name="T104" fmla="*/ 36 w 220"/>
              <a:gd name="T105" fmla="*/ 807 h 807"/>
              <a:gd name="T106" fmla="*/ 0 w 220"/>
              <a:gd name="T107" fmla="*/ 802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0" h="807">
                <a:moveTo>
                  <a:pt x="18" y="11"/>
                </a:moveTo>
                <a:lnTo>
                  <a:pt x="18" y="5"/>
                </a:lnTo>
                <a:lnTo>
                  <a:pt x="24" y="5"/>
                </a:lnTo>
                <a:lnTo>
                  <a:pt x="30" y="5"/>
                </a:lnTo>
                <a:lnTo>
                  <a:pt x="30" y="11"/>
                </a:lnTo>
                <a:lnTo>
                  <a:pt x="30" y="17"/>
                </a:lnTo>
                <a:lnTo>
                  <a:pt x="36" y="17"/>
                </a:lnTo>
                <a:lnTo>
                  <a:pt x="42" y="17"/>
                </a:lnTo>
                <a:lnTo>
                  <a:pt x="47" y="11"/>
                </a:lnTo>
                <a:lnTo>
                  <a:pt x="54" y="0"/>
                </a:lnTo>
                <a:lnTo>
                  <a:pt x="60" y="0"/>
                </a:lnTo>
                <a:lnTo>
                  <a:pt x="65" y="0"/>
                </a:lnTo>
                <a:lnTo>
                  <a:pt x="78" y="0"/>
                </a:lnTo>
                <a:lnTo>
                  <a:pt x="83" y="0"/>
                </a:lnTo>
                <a:lnTo>
                  <a:pt x="89" y="0"/>
                </a:lnTo>
                <a:lnTo>
                  <a:pt x="89" y="5"/>
                </a:lnTo>
                <a:lnTo>
                  <a:pt x="89" y="11"/>
                </a:lnTo>
                <a:lnTo>
                  <a:pt x="89" y="17"/>
                </a:lnTo>
                <a:lnTo>
                  <a:pt x="89" y="22"/>
                </a:lnTo>
                <a:lnTo>
                  <a:pt x="89" y="28"/>
                </a:lnTo>
                <a:lnTo>
                  <a:pt x="89" y="34"/>
                </a:lnTo>
                <a:lnTo>
                  <a:pt x="89" y="40"/>
                </a:lnTo>
                <a:lnTo>
                  <a:pt x="89" y="45"/>
                </a:lnTo>
                <a:lnTo>
                  <a:pt x="89" y="52"/>
                </a:lnTo>
                <a:lnTo>
                  <a:pt x="95" y="52"/>
                </a:lnTo>
                <a:lnTo>
                  <a:pt x="101" y="52"/>
                </a:lnTo>
                <a:lnTo>
                  <a:pt x="101" y="57"/>
                </a:lnTo>
                <a:lnTo>
                  <a:pt x="107" y="57"/>
                </a:lnTo>
                <a:lnTo>
                  <a:pt x="114" y="57"/>
                </a:lnTo>
                <a:lnTo>
                  <a:pt x="119" y="57"/>
                </a:lnTo>
                <a:lnTo>
                  <a:pt x="125" y="57"/>
                </a:lnTo>
                <a:lnTo>
                  <a:pt x="125" y="62"/>
                </a:lnTo>
                <a:lnTo>
                  <a:pt x="125" y="69"/>
                </a:lnTo>
                <a:lnTo>
                  <a:pt x="125" y="74"/>
                </a:lnTo>
                <a:lnTo>
                  <a:pt x="125" y="80"/>
                </a:lnTo>
                <a:lnTo>
                  <a:pt x="125" y="85"/>
                </a:lnTo>
                <a:lnTo>
                  <a:pt x="125" y="92"/>
                </a:lnTo>
                <a:lnTo>
                  <a:pt x="125" y="97"/>
                </a:lnTo>
                <a:lnTo>
                  <a:pt x="130" y="97"/>
                </a:lnTo>
                <a:lnTo>
                  <a:pt x="130" y="102"/>
                </a:lnTo>
                <a:lnTo>
                  <a:pt x="130" y="109"/>
                </a:lnTo>
                <a:lnTo>
                  <a:pt x="130" y="114"/>
                </a:lnTo>
                <a:lnTo>
                  <a:pt x="137" y="114"/>
                </a:lnTo>
                <a:lnTo>
                  <a:pt x="143" y="114"/>
                </a:lnTo>
                <a:lnTo>
                  <a:pt x="143" y="120"/>
                </a:lnTo>
                <a:lnTo>
                  <a:pt x="148" y="120"/>
                </a:lnTo>
                <a:lnTo>
                  <a:pt x="148" y="126"/>
                </a:lnTo>
                <a:lnTo>
                  <a:pt x="155" y="126"/>
                </a:lnTo>
                <a:lnTo>
                  <a:pt x="161" y="126"/>
                </a:lnTo>
                <a:lnTo>
                  <a:pt x="166" y="126"/>
                </a:lnTo>
                <a:lnTo>
                  <a:pt x="166" y="132"/>
                </a:lnTo>
                <a:lnTo>
                  <a:pt x="172" y="132"/>
                </a:lnTo>
                <a:lnTo>
                  <a:pt x="179" y="132"/>
                </a:lnTo>
                <a:lnTo>
                  <a:pt x="179" y="137"/>
                </a:lnTo>
                <a:lnTo>
                  <a:pt x="179" y="142"/>
                </a:lnTo>
                <a:lnTo>
                  <a:pt x="179" y="149"/>
                </a:lnTo>
                <a:lnTo>
                  <a:pt x="179" y="154"/>
                </a:lnTo>
                <a:lnTo>
                  <a:pt x="179" y="160"/>
                </a:lnTo>
                <a:lnTo>
                  <a:pt x="179" y="166"/>
                </a:lnTo>
                <a:lnTo>
                  <a:pt x="179" y="172"/>
                </a:lnTo>
                <a:lnTo>
                  <a:pt x="179" y="177"/>
                </a:lnTo>
                <a:lnTo>
                  <a:pt x="179" y="183"/>
                </a:lnTo>
                <a:lnTo>
                  <a:pt x="179" y="189"/>
                </a:lnTo>
                <a:lnTo>
                  <a:pt x="179" y="194"/>
                </a:lnTo>
                <a:lnTo>
                  <a:pt x="179" y="200"/>
                </a:lnTo>
                <a:lnTo>
                  <a:pt x="179" y="206"/>
                </a:lnTo>
                <a:lnTo>
                  <a:pt x="179" y="212"/>
                </a:lnTo>
                <a:lnTo>
                  <a:pt x="179" y="223"/>
                </a:lnTo>
                <a:lnTo>
                  <a:pt x="179" y="229"/>
                </a:lnTo>
                <a:lnTo>
                  <a:pt x="179" y="234"/>
                </a:lnTo>
                <a:lnTo>
                  <a:pt x="179" y="241"/>
                </a:lnTo>
                <a:lnTo>
                  <a:pt x="179" y="252"/>
                </a:lnTo>
                <a:lnTo>
                  <a:pt x="179" y="257"/>
                </a:lnTo>
                <a:lnTo>
                  <a:pt x="179" y="263"/>
                </a:lnTo>
                <a:lnTo>
                  <a:pt x="179" y="269"/>
                </a:lnTo>
                <a:lnTo>
                  <a:pt x="179" y="274"/>
                </a:lnTo>
                <a:lnTo>
                  <a:pt x="172" y="274"/>
                </a:lnTo>
                <a:lnTo>
                  <a:pt x="166" y="274"/>
                </a:lnTo>
                <a:lnTo>
                  <a:pt x="161" y="274"/>
                </a:lnTo>
                <a:lnTo>
                  <a:pt x="155" y="274"/>
                </a:lnTo>
                <a:lnTo>
                  <a:pt x="148" y="274"/>
                </a:lnTo>
                <a:lnTo>
                  <a:pt x="143" y="274"/>
                </a:lnTo>
                <a:lnTo>
                  <a:pt x="137" y="274"/>
                </a:lnTo>
                <a:lnTo>
                  <a:pt x="130" y="274"/>
                </a:lnTo>
                <a:lnTo>
                  <a:pt x="125" y="274"/>
                </a:lnTo>
                <a:lnTo>
                  <a:pt x="119" y="274"/>
                </a:lnTo>
                <a:lnTo>
                  <a:pt x="114" y="274"/>
                </a:lnTo>
                <a:lnTo>
                  <a:pt x="107" y="274"/>
                </a:lnTo>
                <a:lnTo>
                  <a:pt x="101" y="274"/>
                </a:lnTo>
                <a:lnTo>
                  <a:pt x="95" y="274"/>
                </a:lnTo>
                <a:lnTo>
                  <a:pt x="95" y="281"/>
                </a:lnTo>
                <a:lnTo>
                  <a:pt x="95" y="286"/>
                </a:lnTo>
                <a:lnTo>
                  <a:pt x="95" y="298"/>
                </a:lnTo>
                <a:lnTo>
                  <a:pt x="95" y="304"/>
                </a:lnTo>
                <a:lnTo>
                  <a:pt x="95" y="309"/>
                </a:lnTo>
                <a:lnTo>
                  <a:pt x="95" y="321"/>
                </a:lnTo>
                <a:lnTo>
                  <a:pt x="95" y="326"/>
                </a:lnTo>
                <a:lnTo>
                  <a:pt x="95" y="332"/>
                </a:lnTo>
                <a:lnTo>
                  <a:pt x="95" y="338"/>
                </a:lnTo>
                <a:lnTo>
                  <a:pt x="95" y="343"/>
                </a:lnTo>
                <a:lnTo>
                  <a:pt x="95" y="349"/>
                </a:lnTo>
                <a:lnTo>
                  <a:pt x="95" y="355"/>
                </a:lnTo>
                <a:lnTo>
                  <a:pt x="95" y="361"/>
                </a:lnTo>
                <a:lnTo>
                  <a:pt x="95" y="366"/>
                </a:lnTo>
                <a:lnTo>
                  <a:pt x="95" y="372"/>
                </a:lnTo>
                <a:lnTo>
                  <a:pt x="95" y="384"/>
                </a:lnTo>
                <a:lnTo>
                  <a:pt x="95" y="389"/>
                </a:lnTo>
                <a:lnTo>
                  <a:pt x="95" y="395"/>
                </a:lnTo>
                <a:lnTo>
                  <a:pt x="101" y="395"/>
                </a:lnTo>
                <a:lnTo>
                  <a:pt x="107" y="395"/>
                </a:lnTo>
                <a:lnTo>
                  <a:pt x="114" y="389"/>
                </a:lnTo>
                <a:lnTo>
                  <a:pt x="119" y="389"/>
                </a:lnTo>
                <a:lnTo>
                  <a:pt x="125" y="389"/>
                </a:lnTo>
                <a:lnTo>
                  <a:pt x="130" y="389"/>
                </a:lnTo>
                <a:lnTo>
                  <a:pt x="137" y="389"/>
                </a:lnTo>
                <a:lnTo>
                  <a:pt x="143" y="389"/>
                </a:lnTo>
                <a:lnTo>
                  <a:pt x="148" y="389"/>
                </a:lnTo>
                <a:lnTo>
                  <a:pt x="155" y="389"/>
                </a:lnTo>
                <a:lnTo>
                  <a:pt x="155" y="395"/>
                </a:lnTo>
                <a:lnTo>
                  <a:pt x="148" y="395"/>
                </a:lnTo>
                <a:lnTo>
                  <a:pt x="155" y="395"/>
                </a:lnTo>
                <a:lnTo>
                  <a:pt x="155" y="401"/>
                </a:lnTo>
                <a:lnTo>
                  <a:pt x="155" y="406"/>
                </a:lnTo>
                <a:lnTo>
                  <a:pt x="155" y="413"/>
                </a:lnTo>
                <a:lnTo>
                  <a:pt x="155" y="418"/>
                </a:lnTo>
                <a:lnTo>
                  <a:pt x="155" y="424"/>
                </a:lnTo>
                <a:lnTo>
                  <a:pt x="155" y="429"/>
                </a:lnTo>
                <a:lnTo>
                  <a:pt x="161" y="429"/>
                </a:lnTo>
                <a:lnTo>
                  <a:pt x="155" y="429"/>
                </a:lnTo>
                <a:lnTo>
                  <a:pt x="161" y="429"/>
                </a:lnTo>
                <a:lnTo>
                  <a:pt x="161" y="435"/>
                </a:lnTo>
                <a:lnTo>
                  <a:pt x="161" y="441"/>
                </a:lnTo>
                <a:lnTo>
                  <a:pt x="161" y="446"/>
                </a:lnTo>
                <a:lnTo>
                  <a:pt x="166" y="446"/>
                </a:lnTo>
                <a:lnTo>
                  <a:pt x="166" y="453"/>
                </a:lnTo>
                <a:lnTo>
                  <a:pt x="161" y="453"/>
                </a:lnTo>
                <a:lnTo>
                  <a:pt x="161" y="458"/>
                </a:lnTo>
                <a:lnTo>
                  <a:pt x="166" y="458"/>
                </a:lnTo>
                <a:lnTo>
                  <a:pt x="166" y="464"/>
                </a:lnTo>
                <a:lnTo>
                  <a:pt x="161" y="464"/>
                </a:lnTo>
                <a:lnTo>
                  <a:pt x="161" y="470"/>
                </a:lnTo>
                <a:lnTo>
                  <a:pt x="161" y="475"/>
                </a:lnTo>
                <a:lnTo>
                  <a:pt x="161" y="481"/>
                </a:lnTo>
                <a:lnTo>
                  <a:pt x="161" y="486"/>
                </a:lnTo>
                <a:lnTo>
                  <a:pt x="166" y="486"/>
                </a:lnTo>
                <a:lnTo>
                  <a:pt x="166" y="493"/>
                </a:lnTo>
                <a:lnTo>
                  <a:pt x="166" y="498"/>
                </a:lnTo>
                <a:lnTo>
                  <a:pt x="166" y="504"/>
                </a:lnTo>
                <a:lnTo>
                  <a:pt x="172" y="504"/>
                </a:lnTo>
                <a:lnTo>
                  <a:pt x="172" y="510"/>
                </a:lnTo>
                <a:lnTo>
                  <a:pt x="179" y="510"/>
                </a:lnTo>
                <a:lnTo>
                  <a:pt x="172" y="510"/>
                </a:lnTo>
                <a:lnTo>
                  <a:pt x="172" y="515"/>
                </a:lnTo>
                <a:lnTo>
                  <a:pt x="179" y="515"/>
                </a:lnTo>
                <a:lnTo>
                  <a:pt x="179" y="521"/>
                </a:lnTo>
                <a:lnTo>
                  <a:pt x="184" y="521"/>
                </a:lnTo>
                <a:lnTo>
                  <a:pt x="179" y="521"/>
                </a:lnTo>
                <a:lnTo>
                  <a:pt x="179" y="527"/>
                </a:lnTo>
                <a:lnTo>
                  <a:pt x="179" y="533"/>
                </a:lnTo>
                <a:lnTo>
                  <a:pt x="184" y="533"/>
                </a:lnTo>
                <a:lnTo>
                  <a:pt x="184" y="538"/>
                </a:lnTo>
                <a:lnTo>
                  <a:pt x="184" y="544"/>
                </a:lnTo>
                <a:lnTo>
                  <a:pt x="190" y="544"/>
                </a:lnTo>
                <a:lnTo>
                  <a:pt x="197" y="544"/>
                </a:lnTo>
                <a:lnTo>
                  <a:pt x="197" y="550"/>
                </a:lnTo>
                <a:lnTo>
                  <a:pt x="202" y="550"/>
                </a:lnTo>
                <a:lnTo>
                  <a:pt x="208" y="550"/>
                </a:lnTo>
                <a:lnTo>
                  <a:pt x="208" y="556"/>
                </a:lnTo>
                <a:lnTo>
                  <a:pt x="202" y="556"/>
                </a:lnTo>
                <a:lnTo>
                  <a:pt x="197" y="556"/>
                </a:lnTo>
                <a:lnTo>
                  <a:pt x="197" y="561"/>
                </a:lnTo>
                <a:lnTo>
                  <a:pt x="197" y="567"/>
                </a:lnTo>
                <a:lnTo>
                  <a:pt x="197" y="573"/>
                </a:lnTo>
                <a:lnTo>
                  <a:pt x="202" y="573"/>
                </a:lnTo>
                <a:lnTo>
                  <a:pt x="202" y="578"/>
                </a:lnTo>
                <a:lnTo>
                  <a:pt x="202" y="585"/>
                </a:lnTo>
                <a:lnTo>
                  <a:pt x="208" y="585"/>
                </a:lnTo>
                <a:lnTo>
                  <a:pt x="213" y="590"/>
                </a:lnTo>
                <a:lnTo>
                  <a:pt x="213" y="595"/>
                </a:lnTo>
                <a:lnTo>
                  <a:pt x="213" y="601"/>
                </a:lnTo>
                <a:lnTo>
                  <a:pt x="220" y="601"/>
                </a:lnTo>
                <a:lnTo>
                  <a:pt x="220" y="607"/>
                </a:lnTo>
                <a:lnTo>
                  <a:pt x="213" y="607"/>
                </a:lnTo>
                <a:lnTo>
                  <a:pt x="213" y="613"/>
                </a:lnTo>
                <a:lnTo>
                  <a:pt x="208" y="613"/>
                </a:lnTo>
                <a:lnTo>
                  <a:pt x="202" y="613"/>
                </a:lnTo>
                <a:lnTo>
                  <a:pt x="197" y="613"/>
                </a:lnTo>
                <a:lnTo>
                  <a:pt x="197" y="618"/>
                </a:lnTo>
                <a:lnTo>
                  <a:pt x="190" y="618"/>
                </a:lnTo>
                <a:lnTo>
                  <a:pt x="190" y="625"/>
                </a:lnTo>
                <a:lnTo>
                  <a:pt x="190" y="630"/>
                </a:lnTo>
                <a:lnTo>
                  <a:pt x="197" y="630"/>
                </a:lnTo>
                <a:lnTo>
                  <a:pt x="202" y="630"/>
                </a:lnTo>
                <a:lnTo>
                  <a:pt x="208" y="636"/>
                </a:lnTo>
                <a:lnTo>
                  <a:pt x="202" y="636"/>
                </a:lnTo>
                <a:lnTo>
                  <a:pt x="202" y="642"/>
                </a:lnTo>
                <a:lnTo>
                  <a:pt x="197" y="642"/>
                </a:lnTo>
                <a:lnTo>
                  <a:pt x="190" y="642"/>
                </a:lnTo>
                <a:lnTo>
                  <a:pt x="197" y="642"/>
                </a:lnTo>
                <a:lnTo>
                  <a:pt x="197" y="647"/>
                </a:lnTo>
                <a:lnTo>
                  <a:pt x="190" y="647"/>
                </a:lnTo>
                <a:lnTo>
                  <a:pt x="184" y="647"/>
                </a:lnTo>
                <a:lnTo>
                  <a:pt x="190" y="647"/>
                </a:lnTo>
                <a:lnTo>
                  <a:pt x="190" y="653"/>
                </a:lnTo>
                <a:lnTo>
                  <a:pt x="184" y="653"/>
                </a:lnTo>
                <a:lnTo>
                  <a:pt x="184" y="658"/>
                </a:lnTo>
                <a:lnTo>
                  <a:pt x="190" y="658"/>
                </a:lnTo>
                <a:lnTo>
                  <a:pt x="190" y="665"/>
                </a:lnTo>
                <a:lnTo>
                  <a:pt x="190" y="658"/>
                </a:lnTo>
                <a:lnTo>
                  <a:pt x="190" y="665"/>
                </a:lnTo>
                <a:lnTo>
                  <a:pt x="190" y="670"/>
                </a:lnTo>
                <a:lnTo>
                  <a:pt x="197" y="670"/>
                </a:lnTo>
                <a:lnTo>
                  <a:pt x="197" y="676"/>
                </a:lnTo>
                <a:lnTo>
                  <a:pt x="197" y="670"/>
                </a:lnTo>
                <a:lnTo>
                  <a:pt x="197" y="676"/>
                </a:lnTo>
                <a:lnTo>
                  <a:pt x="202" y="676"/>
                </a:lnTo>
                <a:lnTo>
                  <a:pt x="202" y="682"/>
                </a:lnTo>
                <a:lnTo>
                  <a:pt x="208" y="682"/>
                </a:lnTo>
                <a:lnTo>
                  <a:pt x="213" y="682"/>
                </a:lnTo>
                <a:lnTo>
                  <a:pt x="213" y="687"/>
                </a:lnTo>
                <a:lnTo>
                  <a:pt x="208" y="687"/>
                </a:lnTo>
                <a:lnTo>
                  <a:pt x="202" y="687"/>
                </a:lnTo>
                <a:lnTo>
                  <a:pt x="197" y="687"/>
                </a:lnTo>
                <a:lnTo>
                  <a:pt x="190" y="687"/>
                </a:lnTo>
                <a:lnTo>
                  <a:pt x="184" y="687"/>
                </a:lnTo>
                <a:lnTo>
                  <a:pt x="179" y="687"/>
                </a:lnTo>
                <a:lnTo>
                  <a:pt x="172" y="687"/>
                </a:lnTo>
                <a:lnTo>
                  <a:pt x="166" y="687"/>
                </a:lnTo>
                <a:lnTo>
                  <a:pt x="161" y="687"/>
                </a:lnTo>
                <a:lnTo>
                  <a:pt x="161" y="693"/>
                </a:lnTo>
                <a:lnTo>
                  <a:pt x="161" y="699"/>
                </a:lnTo>
                <a:lnTo>
                  <a:pt x="161" y="705"/>
                </a:lnTo>
                <a:lnTo>
                  <a:pt x="161" y="710"/>
                </a:lnTo>
                <a:lnTo>
                  <a:pt x="161" y="716"/>
                </a:lnTo>
                <a:lnTo>
                  <a:pt x="161" y="722"/>
                </a:lnTo>
                <a:lnTo>
                  <a:pt x="161" y="727"/>
                </a:lnTo>
                <a:lnTo>
                  <a:pt x="161" y="733"/>
                </a:lnTo>
                <a:lnTo>
                  <a:pt x="161" y="739"/>
                </a:lnTo>
                <a:lnTo>
                  <a:pt x="161" y="745"/>
                </a:lnTo>
                <a:lnTo>
                  <a:pt x="161" y="750"/>
                </a:lnTo>
                <a:lnTo>
                  <a:pt x="161" y="757"/>
                </a:lnTo>
                <a:lnTo>
                  <a:pt x="161" y="767"/>
                </a:lnTo>
                <a:lnTo>
                  <a:pt x="161" y="773"/>
                </a:lnTo>
                <a:lnTo>
                  <a:pt x="161" y="779"/>
                </a:lnTo>
                <a:lnTo>
                  <a:pt x="161" y="785"/>
                </a:lnTo>
                <a:lnTo>
                  <a:pt x="161" y="790"/>
                </a:lnTo>
                <a:lnTo>
                  <a:pt x="161" y="797"/>
                </a:lnTo>
                <a:lnTo>
                  <a:pt x="161" y="802"/>
                </a:lnTo>
                <a:lnTo>
                  <a:pt x="161" y="807"/>
                </a:lnTo>
                <a:lnTo>
                  <a:pt x="155" y="807"/>
                </a:lnTo>
                <a:lnTo>
                  <a:pt x="148" y="807"/>
                </a:lnTo>
                <a:lnTo>
                  <a:pt x="143" y="807"/>
                </a:lnTo>
                <a:lnTo>
                  <a:pt x="137" y="807"/>
                </a:lnTo>
                <a:lnTo>
                  <a:pt x="130" y="807"/>
                </a:lnTo>
                <a:lnTo>
                  <a:pt x="114" y="807"/>
                </a:lnTo>
                <a:lnTo>
                  <a:pt x="107" y="807"/>
                </a:lnTo>
                <a:lnTo>
                  <a:pt x="101" y="807"/>
                </a:lnTo>
                <a:lnTo>
                  <a:pt x="89" y="807"/>
                </a:lnTo>
                <a:lnTo>
                  <a:pt x="83" y="807"/>
                </a:lnTo>
                <a:lnTo>
                  <a:pt x="78" y="807"/>
                </a:lnTo>
                <a:lnTo>
                  <a:pt x="65" y="807"/>
                </a:lnTo>
                <a:lnTo>
                  <a:pt x="60" y="807"/>
                </a:lnTo>
                <a:lnTo>
                  <a:pt x="54" y="807"/>
                </a:lnTo>
                <a:lnTo>
                  <a:pt x="47" y="807"/>
                </a:lnTo>
                <a:lnTo>
                  <a:pt x="36" y="807"/>
                </a:lnTo>
                <a:lnTo>
                  <a:pt x="30" y="807"/>
                </a:lnTo>
                <a:lnTo>
                  <a:pt x="24" y="807"/>
                </a:lnTo>
                <a:lnTo>
                  <a:pt x="18" y="807"/>
                </a:lnTo>
                <a:lnTo>
                  <a:pt x="0" y="807"/>
                </a:lnTo>
                <a:lnTo>
                  <a:pt x="0" y="802"/>
                </a:lnTo>
                <a:lnTo>
                  <a:pt x="0" y="807"/>
                </a:lnTo>
                <a:lnTo>
                  <a:pt x="18" y="11"/>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201" name="Freeform 78">
            <a:extLst>
              <a:ext uri="{FF2B5EF4-FFF2-40B4-BE49-F238E27FC236}">
                <a16:creationId xmlns:a16="http://schemas.microsoft.com/office/drawing/2014/main" id="{E22739AB-CDE6-4C54-9423-2C7F32D68DDF}"/>
              </a:ext>
            </a:extLst>
          </p:cNvPr>
          <p:cNvSpPr>
            <a:spLocks/>
          </p:cNvSpPr>
          <p:nvPr/>
        </p:nvSpPr>
        <p:spPr bwMode="auto">
          <a:xfrm>
            <a:off x="5937250" y="3187700"/>
            <a:ext cx="349250" cy="1281113"/>
          </a:xfrm>
          <a:custGeom>
            <a:avLst/>
            <a:gdLst>
              <a:gd name="T0" fmla="*/ 30 w 220"/>
              <a:gd name="T1" fmla="*/ 11 h 807"/>
              <a:gd name="T2" fmla="*/ 54 w 220"/>
              <a:gd name="T3" fmla="*/ 0 h 807"/>
              <a:gd name="T4" fmla="*/ 89 w 220"/>
              <a:gd name="T5" fmla="*/ 0 h 807"/>
              <a:gd name="T6" fmla="*/ 89 w 220"/>
              <a:gd name="T7" fmla="*/ 28 h 807"/>
              <a:gd name="T8" fmla="*/ 95 w 220"/>
              <a:gd name="T9" fmla="*/ 52 h 807"/>
              <a:gd name="T10" fmla="*/ 119 w 220"/>
              <a:gd name="T11" fmla="*/ 57 h 807"/>
              <a:gd name="T12" fmla="*/ 125 w 220"/>
              <a:gd name="T13" fmla="*/ 80 h 807"/>
              <a:gd name="T14" fmla="*/ 130 w 220"/>
              <a:gd name="T15" fmla="*/ 102 h 807"/>
              <a:gd name="T16" fmla="*/ 143 w 220"/>
              <a:gd name="T17" fmla="*/ 120 h 807"/>
              <a:gd name="T18" fmla="*/ 166 w 220"/>
              <a:gd name="T19" fmla="*/ 126 h 807"/>
              <a:gd name="T20" fmla="*/ 179 w 220"/>
              <a:gd name="T21" fmla="*/ 142 h 807"/>
              <a:gd name="T22" fmla="*/ 179 w 220"/>
              <a:gd name="T23" fmla="*/ 172 h 807"/>
              <a:gd name="T24" fmla="*/ 179 w 220"/>
              <a:gd name="T25" fmla="*/ 200 h 807"/>
              <a:gd name="T26" fmla="*/ 179 w 220"/>
              <a:gd name="T27" fmla="*/ 234 h 807"/>
              <a:gd name="T28" fmla="*/ 179 w 220"/>
              <a:gd name="T29" fmla="*/ 269 h 807"/>
              <a:gd name="T30" fmla="*/ 155 w 220"/>
              <a:gd name="T31" fmla="*/ 274 h 807"/>
              <a:gd name="T32" fmla="*/ 125 w 220"/>
              <a:gd name="T33" fmla="*/ 274 h 807"/>
              <a:gd name="T34" fmla="*/ 95 w 220"/>
              <a:gd name="T35" fmla="*/ 274 h 807"/>
              <a:gd name="T36" fmla="*/ 95 w 220"/>
              <a:gd name="T37" fmla="*/ 309 h 807"/>
              <a:gd name="T38" fmla="*/ 95 w 220"/>
              <a:gd name="T39" fmla="*/ 343 h 807"/>
              <a:gd name="T40" fmla="*/ 95 w 220"/>
              <a:gd name="T41" fmla="*/ 372 h 807"/>
              <a:gd name="T42" fmla="*/ 107 w 220"/>
              <a:gd name="T43" fmla="*/ 395 h 807"/>
              <a:gd name="T44" fmla="*/ 137 w 220"/>
              <a:gd name="T45" fmla="*/ 389 h 807"/>
              <a:gd name="T46" fmla="*/ 148 w 220"/>
              <a:gd name="T47" fmla="*/ 395 h 807"/>
              <a:gd name="T48" fmla="*/ 155 w 220"/>
              <a:gd name="T49" fmla="*/ 418 h 807"/>
              <a:gd name="T50" fmla="*/ 161 w 220"/>
              <a:gd name="T51" fmla="*/ 429 h 807"/>
              <a:gd name="T52" fmla="*/ 166 w 220"/>
              <a:gd name="T53" fmla="*/ 453 h 807"/>
              <a:gd name="T54" fmla="*/ 161 w 220"/>
              <a:gd name="T55" fmla="*/ 464 h 807"/>
              <a:gd name="T56" fmla="*/ 166 w 220"/>
              <a:gd name="T57" fmla="*/ 486 h 807"/>
              <a:gd name="T58" fmla="*/ 172 w 220"/>
              <a:gd name="T59" fmla="*/ 510 h 807"/>
              <a:gd name="T60" fmla="*/ 179 w 220"/>
              <a:gd name="T61" fmla="*/ 521 h 807"/>
              <a:gd name="T62" fmla="*/ 184 w 220"/>
              <a:gd name="T63" fmla="*/ 533 h 807"/>
              <a:gd name="T64" fmla="*/ 197 w 220"/>
              <a:gd name="T65" fmla="*/ 550 h 807"/>
              <a:gd name="T66" fmla="*/ 197 w 220"/>
              <a:gd name="T67" fmla="*/ 556 h 807"/>
              <a:gd name="T68" fmla="*/ 202 w 220"/>
              <a:gd name="T69" fmla="*/ 578 h 807"/>
              <a:gd name="T70" fmla="*/ 213 w 220"/>
              <a:gd name="T71" fmla="*/ 601 h 807"/>
              <a:gd name="T72" fmla="*/ 208 w 220"/>
              <a:gd name="T73" fmla="*/ 613 h 807"/>
              <a:gd name="T74" fmla="*/ 190 w 220"/>
              <a:gd name="T75" fmla="*/ 625 h 807"/>
              <a:gd name="T76" fmla="*/ 202 w 220"/>
              <a:gd name="T77" fmla="*/ 636 h 807"/>
              <a:gd name="T78" fmla="*/ 197 w 220"/>
              <a:gd name="T79" fmla="*/ 647 h 807"/>
              <a:gd name="T80" fmla="*/ 184 w 220"/>
              <a:gd name="T81" fmla="*/ 653 h 807"/>
              <a:gd name="T82" fmla="*/ 190 w 220"/>
              <a:gd name="T83" fmla="*/ 665 h 807"/>
              <a:gd name="T84" fmla="*/ 197 w 220"/>
              <a:gd name="T85" fmla="*/ 676 h 807"/>
              <a:gd name="T86" fmla="*/ 213 w 220"/>
              <a:gd name="T87" fmla="*/ 687 h 807"/>
              <a:gd name="T88" fmla="*/ 184 w 220"/>
              <a:gd name="T89" fmla="*/ 687 h 807"/>
              <a:gd name="T90" fmla="*/ 161 w 220"/>
              <a:gd name="T91" fmla="*/ 693 h 807"/>
              <a:gd name="T92" fmla="*/ 161 w 220"/>
              <a:gd name="T93" fmla="*/ 722 h 807"/>
              <a:gd name="T94" fmla="*/ 161 w 220"/>
              <a:gd name="T95" fmla="*/ 750 h 807"/>
              <a:gd name="T96" fmla="*/ 161 w 220"/>
              <a:gd name="T97" fmla="*/ 785 h 807"/>
              <a:gd name="T98" fmla="*/ 155 w 220"/>
              <a:gd name="T99" fmla="*/ 807 h 807"/>
              <a:gd name="T100" fmla="*/ 114 w 220"/>
              <a:gd name="T101" fmla="*/ 807 h 807"/>
              <a:gd name="T102" fmla="*/ 78 w 220"/>
              <a:gd name="T103" fmla="*/ 807 h 807"/>
              <a:gd name="T104" fmla="*/ 36 w 220"/>
              <a:gd name="T105" fmla="*/ 807 h 807"/>
              <a:gd name="T106" fmla="*/ 0 w 220"/>
              <a:gd name="T107" fmla="*/ 802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0" h="807">
                <a:moveTo>
                  <a:pt x="18" y="11"/>
                </a:moveTo>
                <a:lnTo>
                  <a:pt x="18" y="5"/>
                </a:lnTo>
                <a:lnTo>
                  <a:pt x="24" y="5"/>
                </a:lnTo>
                <a:lnTo>
                  <a:pt x="30" y="5"/>
                </a:lnTo>
                <a:lnTo>
                  <a:pt x="30" y="11"/>
                </a:lnTo>
                <a:lnTo>
                  <a:pt x="30" y="17"/>
                </a:lnTo>
                <a:lnTo>
                  <a:pt x="36" y="17"/>
                </a:lnTo>
                <a:lnTo>
                  <a:pt x="42" y="17"/>
                </a:lnTo>
                <a:lnTo>
                  <a:pt x="47" y="11"/>
                </a:lnTo>
                <a:lnTo>
                  <a:pt x="54" y="0"/>
                </a:lnTo>
                <a:lnTo>
                  <a:pt x="60" y="0"/>
                </a:lnTo>
                <a:lnTo>
                  <a:pt x="65" y="0"/>
                </a:lnTo>
                <a:lnTo>
                  <a:pt x="78" y="0"/>
                </a:lnTo>
                <a:lnTo>
                  <a:pt x="83" y="0"/>
                </a:lnTo>
                <a:lnTo>
                  <a:pt x="89" y="0"/>
                </a:lnTo>
                <a:lnTo>
                  <a:pt x="89" y="5"/>
                </a:lnTo>
                <a:lnTo>
                  <a:pt x="89" y="11"/>
                </a:lnTo>
                <a:lnTo>
                  <a:pt x="89" y="17"/>
                </a:lnTo>
                <a:lnTo>
                  <a:pt x="89" y="22"/>
                </a:lnTo>
                <a:lnTo>
                  <a:pt x="89" y="28"/>
                </a:lnTo>
                <a:lnTo>
                  <a:pt x="89" y="34"/>
                </a:lnTo>
                <a:lnTo>
                  <a:pt x="89" y="40"/>
                </a:lnTo>
                <a:lnTo>
                  <a:pt x="89" y="45"/>
                </a:lnTo>
                <a:lnTo>
                  <a:pt x="89" y="52"/>
                </a:lnTo>
                <a:lnTo>
                  <a:pt x="95" y="52"/>
                </a:lnTo>
                <a:lnTo>
                  <a:pt x="101" y="52"/>
                </a:lnTo>
                <a:lnTo>
                  <a:pt x="101" y="57"/>
                </a:lnTo>
                <a:lnTo>
                  <a:pt x="107" y="57"/>
                </a:lnTo>
                <a:lnTo>
                  <a:pt x="114" y="57"/>
                </a:lnTo>
                <a:lnTo>
                  <a:pt x="119" y="57"/>
                </a:lnTo>
                <a:lnTo>
                  <a:pt x="125" y="57"/>
                </a:lnTo>
                <a:lnTo>
                  <a:pt x="125" y="62"/>
                </a:lnTo>
                <a:lnTo>
                  <a:pt x="125" y="69"/>
                </a:lnTo>
                <a:lnTo>
                  <a:pt x="125" y="74"/>
                </a:lnTo>
                <a:lnTo>
                  <a:pt x="125" y="80"/>
                </a:lnTo>
                <a:lnTo>
                  <a:pt x="125" y="85"/>
                </a:lnTo>
                <a:lnTo>
                  <a:pt x="125" y="92"/>
                </a:lnTo>
                <a:lnTo>
                  <a:pt x="125" y="97"/>
                </a:lnTo>
                <a:lnTo>
                  <a:pt x="130" y="97"/>
                </a:lnTo>
                <a:lnTo>
                  <a:pt x="130" y="102"/>
                </a:lnTo>
                <a:lnTo>
                  <a:pt x="130" y="109"/>
                </a:lnTo>
                <a:lnTo>
                  <a:pt x="130" y="114"/>
                </a:lnTo>
                <a:lnTo>
                  <a:pt x="137" y="114"/>
                </a:lnTo>
                <a:lnTo>
                  <a:pt x="143" y="114"/>
                </a:lnTo>
                <a:lnTo>
                  <a:pt x="143" y="120"/>
                </a:lnTo>
                <a:lnTo>
                  <a:pt x="148" y="120"/>
                </a:lnTo>
                <a:lnTo>
                  <a:pt x="148" y="126"/>
                </a:lnTo>
                <a:lnTo>
                  <a:pt x="155" y="126"/>
                </a:lnTo>
                <a:lnTo>
                  <a:pt x="161" y="126"/>
                </a:lnTo>
                <a:lnTo>
                  <a:pt x="166" y="126"/>
                </a:lnTo>
                <a:lnTo>
                  <a:pt x="166" y="132"/>
                </a:lnTo>
                <a:lnTo>
                  <a:pt x="172" y="132"/>
                </a:lnTo>
                <a:lnTo>
                  <a:pt x="179" y="132"/>
                </a:lnTo>
                <a:lnTo>
                  <a:pt x="179" y="137"/>
                </a:lnTo>
                <a:lnTo>
                  <a:pt x="179" y="142"/>
                </a:lnTo>
                <a:lnTo>
                  <a:pt x="179" y="149"/>
                </a:lnTo>
                <a:lnTo>
                  <a:pt x="179" y="154"/>
                </a:lnTo>
                <a:lnTo>
                  <a:pt x="179" y="160"/>
                </a:lnTo>
                <a:lnTo>
                  <a:pt x="179" y="166"/>
                </a:lnTo>
                <a:lnTo>
                  <a:pt x="179" y="172"/>
                </a:lnTo>
                <a:lnTo>
                  <a:pt x="179" y="177"/>
                </a:lnTo>
                <a:lnTo>
                  <a:pt x="179" y="183"/>
                </a:lnTo>
                <a:lnTo>
                  <a:pt x="179" y="189"/>
                </a:lnTo>
                <a:lnTo>
                  <a:pt x="179" y="194"/>
                </a:lnTo>
                <a:lnTo>
                  <a:pt x="179" y="200"/>
                </a:lnTo>
                <a:lnTo>
                  <a:pt x="179" y="206"/>
                </a:lnTo>
                <a:lnTo>
                  <a:pt x="179" y="212"/>
                </a:lnTo>
                <a:lnTo>
                  <a:pt x="179" y="223"/>
                </a:lnTo>
                <a:lnTo>
                  <a:pt x="179" y="229"/>
                </a:lnTo>
                <a:lnTo>
                  <a:pt x="179" y="234"/>
                </a:lnTo>
                <a:lnTo>
                  <a:pt x="179" y="241"/>
                </a:lnTo>
                <a:lnTo>
                  <a:pt x="179" y="252"/>
                </a:lnTo>
                <a:lnTo>
                  <a:pt x="179" y="257"/>
                </a:lnTo>
                <a:lnTo>
                  <a:pt x="179" y="263"/>
                </a:lnTo>
                <a:lnTo>
                  <a:pt x="179" y="269"/>
                </a:lnTo>
                <a:lnTo>
                  <a:pt x="179" y="274"/>
                </a:lnTo>
                <a:lnTo>
                  <a:pt x="172" y="274"/>
                </a:lnTo>
                <a:lnTo>
                  <a:pt x="166" y="274"/>
                </a:lnTo>
                <a:lnTo>
                  <a:pt x="161" y="274"/>
                </a:lnTo>
                <a:lnTo>
                  <a:pt x="155" y="274"/>
                </a:lnTo>
                <a:lnTo>
                  <a:pt x="148" y="274"/>
                </a:lnTo>
                <a:lnTo>
                  <a:pt x="143" y="274"/>
                </a:lnTo>
                <a:lnTo>
                  <a:pt x="137" y="274"/>
                </a:lnTo>
                <a:lnTo>
                  <a:pt x="130" y="274"/>
                </a:lnTo>
                <a:lnTo>
                  <a:pt x="125" y="274"/>
                </a:lnTo>
                <a:lnTo>
                  <a:pt x="119" y="274"/>
                </a:lnTo>
                <a:lnTo>
                  <a:pt x="114" y="274"/>
                </a:lnTo>
                <a:lnTo>
                  <a:pt x="107" y="274"/>
                </a:lnTo>
                <a:lnTo>
                  <a:pt x="101" y="274"/>
                </a:lnTo>
                <a:lnTo>
                  <a:pt x="95" y="274"/>
                </a:lnTo>
                <a:lnTo>
                  <a:pt x="95" y="281"/>
                </a:lnTo>
                <a:lnTo>
                  <a:pt x="95" y="286"/>
                </a:lnTo>
                <a:lnTo>
                  <a:pt x="95" y="298"/>
                </a:lnTo>
                <a:lnTo>
                  <a:pt x="95" y="304"/>
                </a:lnTo>
                <a:lnTo>
                  <a:pt x="95" y="309"/>
                </a:lnTo>
                <a:lnTo>
                  <a:pt x="95" y="321"/>
                </a:lnTo>
                <a:lnTo>
                  <a:pt x="95" y="326"/>
                </a:lnTo>
                <a:lnTo>
                  <a:pt x="95" y="332"/>
                </a:lnTo>
                <a:lnTo>
                  <a:pt x="95" y="338"/>
                </a:lnTo>
                <a:lnTo>
                  <a:pt x="95" y="343"/>
                </a:lnTo>
                <a:lnTo>
                  <a:pt x="95" y="349"/>
                </a:lnTo>
                <a:lnTo>
                  <a:pt x="95" y="355"/>
                </a:lnTo>
                <a:lnTo>
                  <a:pt x="95" y="361"/>
                </a:lnTo>
                <a:lnTo>
                  <a:pt x="95" y="366"/>
                </a:lnTo>
                <a:lnTo>
                  <a:pt x="95" y="372"/>
                </a:lnTo>
                <a:lnTo>
                  <a:pt x="95" y="384"/>
                </a:lnTo>
                <a:lnTo>
                  <a:pt x="95" y="389"/>
                </a:lnTo>
                <a:lnTo>
                  <a:pt x="95" y="395"/>
                </a:lnTo>
                <a:lnTo>
                  <a:pt x="101" y="395"/>
                </a:lnTo>
                <a:lnTo>
                  <a:pt x="107" y="395"/>
                </a:lnTo>
                <a:lnTo>
                  <a:pt x="114" y="389"/>
                </a:lnTo>
                <a:lnTo>
                  <a:pt x="119" y="389"/>
                </a:lnTo>
                <a:lnTo>
                  <a:pt x="125" y="389"/>
                </a:lnTo>
                <a:lnTo>
                  <a:pt x="130" y="389"/>
                </a:lnTo>
                <a:lnTo>
                  <a:pt x="137" y="389"/>
                </a:lnTo>
                <a:lnTo>
                  <a:pt x="143" y="389"/>
                </a:lnTo>
                <a:lnTo>
                  <a:pt x="148" y="389"/>
                </a:lnTo>
                <a:lnTo>
                  <a:pt x="155" y="389"/>
                </a:lnTo>
                <a:lnTo>
                  <a:pt x="155" y="395"/>
                </a:lnTo>
                <a:lnTo>
                  <a:pt x="148" y="395"/>
                </a:lnTo>
                <a:lnTo>
                  <a:pt x="155" y="395"/>
                </a:lnTo>
                <a:lnTo>
                  <a:pt x="155" y="401"/>
                </a:lnTo>
                <a:lnTo>
                  <a:pt x="155" y="406"/>
                </a:lnTo>
                <a:lnTo>
                  <a:pt x="155" y="413"/>
                </a:lnTo>
                <a:lnTo>
                  <a:pt x="155" y="418"/>
                </a:lnTo>
                <a:lnTo>
                  <a:pt x="155" y="424"/>
                </a:lnTo>
                <a:lnTo>
                  <a:pt x="155" y="429"/>
                </a:lnTo>
                <a:lnTo>
                  <a:pt x="161" y="429"/>
                </a:lnTo>
                <a:lnTo>
                  <a:pt x="155" y="429"/>
                </a:lnTo>
                <a:lnTo>
                  <a:pt x="161" y="429"/>
                </a:lnTo>
                <a:lnTo>
                  <a:pt x="161" y="435"/>
                </a:lnTo>
                <a:lnTo>
                  <a:pt x="161" y="441"/>
                </a:lnTo>
                <a:lnTo>
                  <a:pt x="161" y="446"/>
                </a:lnTo>
                <a:lnTo>
                  <a:pt x="166" y="446"/>
                </a:lnTo>
                <a:lnTo>
                  <a:pt x="166" y="453"/>
                </a:lnTo>
                <a:lnTo>
                  <a:pt x="161" y="453"/>
                </a:lnTo>
                <a:lnTo>
                  <a:pt x="161" y="458"/>
                </a:lnTo>
                <a:lnTo>
                  <a:pt x="166" y="458"/>
                </a:lnTo>
                <a:lnTo>
                  <a:pt x="166" y="464"/>
                </a:lnTo>
                <a:lnTo>
                  <a:pt x="161" y="464"/>
                </a:lnTo>
                <a:lnTo>
                  <a:pt x="161" y="470"/>
                </a:lnTo>
                <a:lnTo>
                  <a:pt x="161" y="475"/>
                </a:lnTo>
                <a:lnTo>
                  <a:pt x="161" y="481"/>
                </a:lnTo>
                <a:lnTo>
                  <a:pt x="161" y="486"/>
                </a:lnTo>
                <a:lnTo>
                  <a:pt x="166" y="486"/>
                </a:lnTo>
                <a:lnTo>
                  <a:pt x="166" y="493"/>
                </a:lnTo>
                <a:lnTo>
                  <a:pt x="166" y="498"/>
                </a:lnTo>
                <a:lnTo>
                  <a:pt x="166" y="504"/>
                </a:lnTo>
                <a:lnTo>
                  <a:pt x="172" y="504"/>
                </a:lnTo>
                <a:lnTo>
                  <a:pt x="172" y="510"/>
                </a:lnTo>
                <a:lnTo>
                  <a:pt x="179" y="510"/>
                </a:lnTo>
                <a:lnTo>
                  <a:pt x="172" y="510"/>
                </a:lnTo>
                <a:lnTo>
                  <a:pt x="172" y="515"/>
                </a:lnTo>
                <a:lnTo>
                  <a:pt x="179" y="515"/>
                </a:lnTo>
                <a:lnTo>
                  <a:pt x="179" y="521"/>
                </a:lnTo>
                <a:lnTo>
                  <a:pt x="184" y="521"/>
                </a:lnTo>
                <a:lnTo>
                  <a:pt x="179" y="521"/>
                </a:lnTo>
                <a:lnTo>
                  <a:pt x="179" y="527"/>
                </a:lnTo>
                <a:lnTo>
                  <a:pt x="179" y="533"/>
                </a:lnTo>
                <a:lnTo>
                  <a:pt x="184" y="533"/>
                </a:lnTo>
                <a:lnTo>
                  <a:pt x="184" y="538"/>
                </a:lnTo>
                <a:lnTo>
                  <a:pt x="184" y="544"/>
                </a:lnTo>
                <a:lnTo>
                  <a:pt x="190" y="544"/>
                </a:lnTo>
                <a:lnTo>
                  <a:pt x="197" y="544"/>
                </a:lnTo>
                <a:lnTo>
                  <a:pt x="197" y="550"/>
                </a:lnTo>
                <a:lnTo>
                  <a:pt x="202" y="550"/>
                </a:lnTo>
                <a:lnTo>
                  <a:pt x="208" y="550"/>
                </a:lnTo>
                <a:lnTo>
                  <a:pt x="208" y="556"/>
                </a:lnTo>
                <a:lnTo>
                  <a:pt x="202" y="556"/>
                </a:lnTo>
                <a:lnTo>
                  <a:pt x="197" y="556"/>
                </a:lnTo>
                <a:lnTo>
                  <a:pt x="197" y="561"/>
                </a:lnTo>
                <a:lnTo>
                  <a:pt x="197" y="567"/>
                </a:lnTo>
                <a:lnTo>
                  <a:pt x="197" y="573"/>
                </a:lnTo>
                <a:lnTo>
                  <a:pt x="202" y="573"/>
                </a:lnTo>
                <a:lnTo>
                  <a:pt x="202" y="578"/>
                </a:lnTo>
                <a:lnTo>
                  <a:pt x="202" y="585"/>
                </a:lnTo>
                <a:lnTo>
                  <a:pt x="208" y="585"/>
                </a:lnTo>
                <a:lnTo>
                  <a:pt x="213" y="590"/>
                </a:lnTo>
                <a:lnTo>
                  <a:pt x="213" y="595"/>
                </a:lnTo>
                <a:lnTo>
                  <a:pt x="213" y="601"/>
                </a:lnTo>
                <a:lnTo>
                  <a:pt x="220" y="601"/>
                </a:lnTo>
                <a:lnTo>
                  <a:pt x="220" y="607"/>
                </a:lnTo>
                <a:lnTo>
                  <a:pt x="213" y="607"/>
                </a:lnTo>
                <a:lnTo>
                  <a:pt x="213" y="613"/>
                </a:lnTo>
                <a:lnTo>
                  <a:pt x="208" y="613"/>
                </a:lnTo>
                <a:lnTo>
                  <a:pt x="202" y="613"/>
                </a:lnTo>
                <a:lnTo>
                  <a:pt x="197" y="613"/>
                </a:lnTo>
                <a:lnTo>
                  <a:pt x="197" y="618"/>
                </a:lnTo>
                <a:lnTo>
                  <a:pt x="190" y="618"/>
                </a:lnTo>
                <a:lnTo>
                  <a:pt x="190" y="625"/>
                </a:lnTo>
                <a:lnTo>
                  <a:pt x="190" y="630"/>
                </a:lnTo>
                <a:lnTo>
                  <a:pt x="197" y="630"/>
                </a:lnTo>
                <a:lnTo>
                  <a:pt x="202" y="630"/>
                </a:lnTo>
                <a:lnTo>
                  <a:pt x="208" y="636"/>
                </a:lnTo>
                <a:lnTo>
                  <a:pt x="202" y="636"/>
                </a:lnTo>
                <a:lnTo>
                  <a:pt x="202" y="642"/>
                </a:lnTo>
                <a:lnTo>
                  <a:pt x="197" y="642"/>
                </a:lnTo>
                <a:lnTo>
                  <a:pt x="190" y="642"/>
                </a:lnTo>
                <a:lnTo>
                  <a:pt x="197" y="642"/>
                </a:lnTo>
                <a:lnTo>
                  <a:pt x="197" y="647"/>
                </a:lnTo>
                <a:lnTo>
                  <a:pt x="190" y="647"/>
                </a:lnTo>
                <a:lnTo>
                  <a:pt x="184" y="647"/>
                </a:lnTo>
                <a:lnTo>
                  <a:pt x="190" y="647"/>
                </a:lnTo>
                <a:lnTo>
                  <a:pt x="190" y="653"/>
                </a:lnTo>
                <a:lnTo>
                  <a:pt x="184" y="653"/>
                </a:lnTo>
                <a:lnTo>
                  <a:pt x="184" y="658"/>
                </a:lnTo>
                <a:lnTo>
                  <a:pt x="190" y="658"/>
                </a:lnTo>
                <a:lnTo>
                  <a:pt x="190" y="665"/>
                </a:lnTo>
                <a:lnTo>
                  <a:pt x="190" y="658"/>
                </a:lnTo>
                <a:lnTo>
                  <a:pt x="190" y="665"/>
                </a:lnTo>
                <a:lnTo>
                  <a:pt x="190" y="670"/>
                </a:lnTo>
                <a:lnTo>
                  <a:pt x="197" y="670"/>
                </a:lnTo>
                <a:lnTo>
                  <a:pt x="197" y="676"/>
                </a:lnTo>
                <a:lnTo>
                  <a:pt x="197" y="670"/>
                </a:lnTo>
                <a:lnTo>
                  <a:pt x="197" y="676"/>
                </a:lnTo>
                <a:lnTo>
                  <a:pt x="202" y="676"/>
                </a:lnTo>
                <a:lnTo>
                  <a:pt x="202" y="682"/>
                </a:lnTo>
                <a:lnTo>
                  <a:pt x="208" y="682"/>
                </a:lnTo>
                <a:lnTo>
                  <a:pt x="213" y="682"/>
                </a:lnTo>
                <a:lnTo>
                  <a:pt x="213" y="687"/>
                </a:lnTo>
                <a:lnTo>
                  <a:pt x="208" y="687"/>
                </a:lnTo>
                <a:lnTo>
                  <a:pt x="202" y="687"/>
                </a:lnTo>
                <a:lnTo>
                  <a:pt x="197" y="687"/>
                </a:lnTo>
                <a:lnTo>
                  <a:pt x="190" y="687"/>
                </a:lnTo>
                <a:lnTo>
                  <a:pt x="184" y="687"/>
                </a:lnTo>
                <a:lnTo>
                  <a:pt x="179" y="687"/>
                </a:lnTo>
                <a:lnTo>
                  <a:pt x="172" y="687"/>
                </a:lnTo>
                <a:lnTo>
                  <a:pt x="166" y="687"/>
                </a:lnTo>
                <a:lnTo>
                  <a:pt x="161" y="687"/>
                </a:lnTo>
                <a:lnTo>
                  <a:pt x="161" y="693"/>
                </a:lnTo>
                <a:lnTo>
                  <a:pt x="161" y="699"/>
                </a:lnTo>
                <a:lnTo>
                  <a:pt x="161" y="705"/>
                </a:lnTo>
                <a:lnTo>
                  <a:pt x="161" y="710"/>
                </a:lnTo>
                <a:lnTo>
                  <a:pt x="161" y="716"/>
                </a:lnTo>
                <a:lnTo>
                  <a:pt x="161" y="722"/>
                </a:lnTo>
                <a:lnTo>
                  <a:pt x="161" y="727"/>
                </a:lnTo>
                <a:lnTo>
                  <a:pt x="161" y="733"/>
                </a:lnTo>
                <a:lnTo>
                  <a:pt x="161" y="739"/>
                </a:lnTo>
                <a:lnTo>
                  <a:pt x="161" y="745"/>
                </a:lnTo>
                <a:lnTo>
                  <a:pt x="161" y="750"/>
                </a:lnTo>
                <a:lnTo>
                  <a:pt x="161" y="757"/>
                </a:lnTo>
                <a:lnTo>
                  <a:pt x="161" y="767"/>
                </a:lnTo>
                <a:lnTo>
                  <a:pt x="161" y="773"/>
                </a:lnTo>
                <a:lnTo>
                  <a:pt x="161" y="779"/>
                </a:lnTo>
                <a:lnTo>
                  <a:pt x="161" y="785"/>
                </a:lnTo>
                <a:lnTo>
                  <a:pt x="161" y="790"/>
                </a:lnTo>
                <a:lnTo>
                  <a:pt x="161" y="797"/>
                </a:lnTo>
                <a:lnTo>
                  <a:pt x="161" y="802"/>
                </a:lnTo>
                <a:lnTo>
                  <a:pt x="161" y="807"/>
                </a:lnTo>
                <a:lnTo>
                  <a:pt x="155" y="807"/>
                </a:lnTo>
                <a:lnTo>
                  <a:pt x="148" y="807"/>
                </a:lnTo>
                <a:lnTo>
                  <a:pt x="143" y="807"/>
                </a:lnTo>
                <a:lnTo>
                  <a:pt x="137" y="807"/>
                </a:lnTo>
                <a:lnTo>
                  <a:pt x="130" y="807"/>
                </a:lnTo>
                <a:lnTo>
                  <a:pt x="114" y="807"/>
                </a:lnTo>
                <a:lnTo>
                  <a:pt x="107" y="807"/>
                </a:lnTo>
                <a:lnTo>
                  <a:pt x="101" y="807"/>
                </a:lnTo>
                <a:lnTo>
                  <a:pt x="89" y="807"/>
                </a:lnTo>
                <a:lnTo>
                  <a:pt x="83" y="807"/>
                </a:lnTo>
                <a:lnTo>
                  <a:pt x="78" y="807"/>
                </a:lnTo>
                <a:lnTo>
                  <a:pt x="65" y="807"/>
                </a:lnTo>
                <a:lnTo>
                  <a:pt x="60" y="807"/>
                </a:lnTo>
                <a:lnTo>
                  <a:pt x="54" y="807"/>
                </a:lnTo>
                <a:lnTo>
                  <a:pt x="47" y="807"/>
                </a:lnTo>
                <a:lnTo>
                  <a:pt x="36" y="807"/>
                </a:lnTo>
                <a:lnTo>
                  <a:pt x="30" y="807"/>
                </a:lnTo>
                <a:lnTo>
                  <a:pt x="24" y="807"/>
                </a:lnTo>
                <a:lnTo>
                  <a:pt x="18" y="807"/>
                </a:lnTo>
                <a:lnTo>
                  <a:pt x="0" y="807"/>
                </a:lnTo>
                <a:lnTo>
                  <a:pt x="0" y="802"/>
                </a:lnTo>
                <a:lnTo>
                  <a:pt x="0" y="807"/>
                </a:lnTo>
              </a:path>
            </a:pathLst>
          </a:custGeom>
          <a:noFill/>
          <a:ln w="6350"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202" name="Freeform 79">
            <a:extLst>
              <a:ext uri="{FF2B5EF4-FFF2-40B4-BE49-F238E27FC236}">
                <a16:creationId xmlns:a16="http://schemas.microsoft.com/office/drawing/2014/main" id="{31FC10CA-E7A4-479F-B440-DE34981F0C18}"/>
              </a:ext>
            </a:extLst>
          </p:cNvPr>
          <p:cNvSpPr>
            <a:spLocks/>
          </p:cNvSpPr>
          <p:nvPr/>
        </p:nvSpPr>
        <p:spPr bwMode="auto">
          <a:xfrm>
            <a:off x="6645275" y="4041775"/>
            <a:ext cx="368300" cy="190500"/>
          </a:xfrm>
          <a:custGeom>
            <a:avLst/>
            <a:gdLst>
              <a:gd name="T0" fmla="*/ 71 w 232"/>
              <a:gd name="T1" fmla="*/ 104 h 120"/>
              <a:gd name="T2" fmla="*/ 65 w 232"/>
              <a:gd name="T3" fmla="*/ 87 h 120"/>
              <a:gd name="T4" fmla="*/ 47 w 232"/>
              <a:gd name="T5" fmla="*/ 80 h 120"/>
              <a:gd name="T6" fmla="*/ 47 w 232"/>
              <a:gd name="T7" fmla="*/ 104 h 120"/>
              <a:gd name="T8" fmla="*/ 42 w 232"/>
              <a:gd name="T9" fmla="*/ 110 h 120"/>
              <a:gd name="T10" fmla="*/ 35 w 232"/>
              <a:gd name="T11" fmla="*/ 92 h 120"/>
              <a:gd name="T12" fmla="*/ 11 w 232"/>
              <a:gd name="T13" fmla="*/ 92 h 120"/>
              <a:gd name="T14" fmla="*/ 6 w 232"/>
              <a:gd name="T15" fmla="*/ 98 h 120"/>
              <a:gd name="T16" fmla="*/ 18 w 232"/>
              <a:gd name="T17" fmla="*/ 87 h 120"/>
              <a:gd name="T18" fmla="*/ 24 w 232"/>
              <a:gd name="T19" fmla="*/ 80 h 120"/>
              <a:gd name="T20" fmla="*/ 29 w 232"/>
              <a:gd name="T21" fmla="*/ 87 h 120"/>
              <a:gd name="T22" fmla="*/ 35 w 232"/>
              <a:gd name="T23" fmla="*/ 80 h 120"/>
              <a:gd name="T24" fmla="*/ 24 w 232"/>
              <a:gd name="T25" fmla="*/ 63 h 120"/>
              <a:gd name="T26" fmla="*/ 29 w 232"/>
              <a:gd name="T27" fmla="*/ 58 h 120"/>
              <a:gd name="T28" fmla="*/ 29 w 232"/>
              <a:gd name="T29" fmla="*/ 52 h 120"/>
              <a:gd name="T30" fmla="*/ 24 w 232"/>
              <a:gd name="T31" fmla="*/ 35 h 120"/>
              <a:gd name="T32" fmla="*/ 47 w 232"/>
              <a:gd name="T33" fmla="*/ 40 h 120"/>
              <a:gd name="T34" fmla="*/ 60 w 232"/>
              <a:gd name="T35" fmla="*/ 40 h 120"/>
              <a:gd name="T36" fmla="*/ 71 w 232"/>
              <a:gd name="T37" fmla="*/ 40 h 120"/>
              <a:gd name="T38" fmla="*/ 77 w 232"/>
              <a:gd name="T39" fmla="*/ 23 h 120"/>
              <a:gd name="T40" fmla="*/ 71 w 232"/>
              <a:gd name="T41" fmla="*/ 18 h 120"/>
              <a:gd name="T42" fmla="*/ 77 w 232"/>
              <a:gd name="T43" fmla="*/ 0 h 120"/>
              <a:gd name="T44" fmla="*/ 95 w 232"/>
              <a:gd name="T45" fmla="*/ 12 h 120"/>
              <a:gd name="T46" fmla="*/ 101 w 232"/>
              <a:gd name="T47" fmla="*/ 30 h 120"/>
              <a:gd name="T48" fmla="*/ 107 w 232"/>
              <a:gd name="T49" fmla="*/ 23 h 120"/>
              <a:gd name="T50" fmla="*/ 118 w 232"/>
              <a:gd name="T51" fmla="*/ 23 h 120"/>
              <a:gd name="T52" fmla="*/ 136 w 232"/>
              <a:gd name="T53" fmla="*/ 30 h 120"/>
              <a:gd name="T54" fmla="*/ 143 w 232"/>
              <a:gd name="T55" fmla="*/ 47 h 120"/>
              <a:gd name="T56" fmla="*/ 160 w 232"/>
              <a:gd name="T57" fmla="*/ 52 h 120"/>
              <a:gd name="T58" fmla="*/ 184 w 232"/>
              <a:gd name="T59" fmla="*/ 52 h 120"/>
              <a:gd name="T60" fmla="*/ 208 w 232"/>
              <a:gd name="T61" fmla="*/ 52 h 120"/>
              <a:gd name="T62" fmla="*/ 219 w 232"/>
              <a:gd name="T63" fmla="*/ 63 h 120"/>
              <a:gd name="T64" fmla="*/ 226 w 232"/>
              <a:gd name="T65" fmla="*/ 80 h 120"/>
              <a:gd name="T66" fmla="*/ 226 w 232"/>
              <a:gd name="T67" fmla="*/ 92 h 120"/>
              <a:gd name="T68" fmla="*/ 208 w 232"/>
              <a:gd name="T69" fmla="*/ 87 h 120"/>
              <a:gd name="T70" fmla="*/ 196 w 232"/>
              <a:gd name="T71" fmla="*/ 75 h 120"/>
              <a:gd name="T72" fmla="*/ 190 w 232"/>
              <a:gd name="T73" fmla="*/ 80 h 120"/>
              <a:gd name="T74" fmla="*/ 184 w 232"/>
              <a:gd name="T75" fmla="*/ 98 h 120"/>
              <a:gd name="T76" fmla="*/ 172 w 232"/>
              <a:gd name="T77" fmla="*/ 115 h 120"/>
              <a:gd name="T78" fmla="*/ 154 w 232"/>
              <a:gd name="T79" fmla="*/ 120 h 120"/>
              <a:gd name="T80" fmla="*/ 143 w 232"/>
              <a:gd name="T81" fmla="*/ 120 h 120"/>
              <a:gd name="T82" fmla="*/ 131 w 232"/>
              <a:gd name="T83" fmla="*/ 110 h 120"/>
              <a:gd name="T84" fmla="*/ 125 w 232"/>
              <a:gd name="T85" fmla="*/ 115 h 120"/>
              <a:gd name="T86" fmla="*/ 125 w 232"/>
              <a:gd name="T87" fmla="*/ 115 h 120"/>
              <a:gd name="T88" fmla="*/ 107 w 232"/>
              <a:gd name="T89" fmla="*/ 115 h 120"/>
              <a:gd name="T90" fmla="*/ 101 w 232"/>
              <a:gd name="T91" fmla="*/ 120 h 120"/>
              <a:gd name="T92" fmla="*/ 89 w 232"/>
              <a:gd name="T93" fmla="*/ 120 h 120"/>
              <a:gd name="T94" fmla="*/ 83 w 232"/>
              <a:gd name="T95" fmla="*/ 11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2" h="120">
                <a:moveTo>
                  <a:pt x="83" y="110"/>
                </a:moveTo>
                <a:lnTo>
                  <a:pt x="77" y="110"/>
                </a:lnTo>
                <a:lnTo>
                  <a:pt x="77" y="104"/>
                </a:lnTo>
                <a:lnTo>
                  <a:pt x="71" y="104"/>
                </a:lnTo>
                <a:lnTo>
                  <a:pt x="71" y="98"/>
                </a:lnTo>
                <a:lnTo>
                  <a:pt x="71" y="92"/>
                </a:lnTo>
                <a:lnTo>
                  <a:pt x="65" y="92"/>
                </a:lnTo>
                <a:lnTo>
                  <a:pt x="65" y="87"/>
                </a:lnTo>
                <a:lnTo>
                  <a:pt x="60" y="87"/>
                </a:lnTo>
                <a:lnTo>
                  <a:pt x="60" y="80"/>
                </a:lnTo>
                <a:lnTo>
                  <a:pt x="53" y="80"/>
                </a:lnTo>
                <a:lnTo>
                  <a:pt x="47" y="80"/>
                </a:lnTo>
                <a:lnTo>
                  <a:pt x="47" y="87"/>
                </a:lnTo>
                <a:lnTo>
                  <a:pt x="47" y="92"/>
                </a:lnTo>
                <a:lnTo>
                  <a:pt x="47" y="98"/>
                </a:lnTo>
                <a:lnTo>
                  <a:pt x="47" y="104"/>
                </a:lnTo>
                <a:lnTo>
                  <a:pt x="47" y="110"/>
                </a:lnTo>
                <a:lnTo>
                  <a:pt x="42" y="110"/>
                </a:lnTo>
                <a:lnTo>
                  <a:pt x="42" y="115"/>
                </a:lnTo>
                <a:lnTo>
                  <a:pt x="42" y="110"/>
                </a:lnTo>
                <a:lnTo>
                  <a:pt x="42" y="104"/>
                </a:lnTo>
                <a:lnTo>
                  <a:pt x="42" y="98"/>
                </a:lnTo>
                <a:lnTo>
                  <a:pt x="42" y="92"/>
                </a:lnTo>
                <a:lnTo>
                  <a:pt x="35" y="92"/>
                </a:lnTo>
                <a:lnTo>
                  <a:pt x="29" y="92"/>
                </a:lnTo>
                <a:lnTo>
                  <a:pt x="24" y="92"/>
                </a:lnTo>
                <a:lnTo>
                  <a:pt x="18" y="92"/>
                </a:lnTo>
                <a:lnTo>
                  <a:pt x="11" y="92"/>
                </a:lnTo>
                <a:lnTo>
                  <a:pt x="11" y="98"/>
                </a:lnTo>
                <a:lnTo>
                  <a:pt x="6" y="98"/>
                </a:lnTo>
                <a:lnTo>
                  <a:pt x="0" y="98"/>
                </a:lnTo>
                <a:lnTo>
                  <a:pt x="6" y="98"/>
                </a:lnTo>
                <a:lnTo>
                  <a:pt x="6" y="92"/>
                </a:lnTo>
                <a:lnTo>
                  <a:pt x="11" y="92"/>
                </a:lnTo>
                <a:lnTo>
                  <a:pt x="11" y="87"/>
                </a:lnTo>
                <a:lnTo>
                  <a:pt x="18" y="87"/>
                </a:lnTo>
                <a:lnTo>
                  <a:pt x="18" y="80"/>
                </a:lnTo>
                <a:lnTo>
                  <a:pt x="18" y="87"/>
                </a:lnTo>
                <a:lnTo>
                  <a:pt x="24" y="87"/>
                </a:lnTo>
                <a:lnTo>
                  <a:pt x="24" y="80"/>
                </a:lnTo>
                <a:lnTo>
                  <a:pt x="29" y="80"/>
                </a:lnTo>
                <a:lnTo>
                  <a:pt x="29" y="87"/>
                </a:lnTo>
                <a:lnTo>
                  <a:pt x="29" y="80"/>
                </a:lnTo>
                <a:lnTo>
                  <a:pt x="29" y="87"/>
                </a:lnTo>
                <a:lnTo>
                  <a:pt x="35" y="87"/>
                </a:lnTo>
                <a:lnTo>
                  <a:pt x="42" y="87"/>
                </a:lnTo>
                <a:lnTo>
                  <a:pt x="42" y="80"/>
                </a:lnTo>
                <a:lnTo>
                  <a:pt x="35" y="80"/>
                </a:lnTo>
                <a:lnTo>
                  <a:pt x="35" y="75"/>
                </a:lnTo>
                <a:lnTo>
                  <a:pt x="29" y="75"/>
                </a:lnTo>
                <a:lnTo>
                  <a:pt x="29" y="70"/>
                </a:lnTo>
                <a:lnTo>
                  <a:pt x="24" y="63"/>
                </a:lnTo>
                <a:lnTo>
                  <a:pt x="24" y="58"/>
                </a:lnTo>
                <a:lnTo>
                  <a:pt x="24" y="52"/>
                </a:lnTo>
                <a:lnTo>
                  <a:pt x="29" y="52"/>
                </a:lnTo>
                <a:lnTo>
                  <a:pt x="29" y="58"/>
                </a:lnTo>
                <a:lnTo>
                  <a:pt x="35" y="52"/>
                </a:lnTo>
                <a:lnTo>
                  <a:pt x="29" y="52"/>
                </a:lnTo>
                <a:lnTo>
                  <a:pt x="29" y="58"/>
                </a:lnTo>
                <a:lnTo>
                  <a:pt x="29" y="52"/>
                </a:lnTo>
                <a:lnTo>
                  <a:pt x="29" y="47"/>
                </a:lnTo>
                <a:lnTo>
                  <a:pt x="29" y="40"/>
                </a:lnTo>
                <a:lnTo>
                  <a:pt x="24" y="40"/>
                </a:lnTo>
                <a:lnTo>
                  <a:pt x="24" y="35"/>
                </a:lnTo>
                <a:lnTo>
                  <a:pt x="29" y="35"/>
                </a:lnTo>
                <a:lnTo>
                  <a:pt x="35" y="35"/>
                </a:lnTo>
                <a:lnTo>
                  <a:pt x="42" y="35"/>
                </a:lnTo>
                <a:lnTo>
                  <a:pt x="47" y="40"/>
                </a:lnTo>
                <a:lnTo>
                  <a:pt x="53" y="40"/>
                </a:lnTo>
                <a:lnTo>
                  <a:pt x="53" y="47"/>
                </a:lnTo>
                <a:lnTo>
                  <a:pt x="60" y="47"/>
                </a:lnTo>
                <a:lnTo>
                  <a:pt x="60" y="40"/>
                </a:lnTo>
                <a:lnTo>
                  <a:pt x="65" y="40"/>
                </a:lnTo>
                <a:lnTo>
                  <a:pt x="65" y="47"/>
                </a:lnTo>
                <a:lnTo>
                  <a:pt x="65" y="40"/>
                </a:lnTo>
                <a:lnTo>
                  <a:pt x="71" y="40"/>
                </a:lnTo>
                <a:lnTo>
                  <a:pt x="71" y="35"/>
                </a:lnTo>
                <a:lnTo>
                  <a:pt x="77" y="35"/>
                </a:lnTo>
                <a:lnTo>
                  <a:pt x="77" y="30"/>
                </a:lnTo>
                <a:lnTo>
                  <a:pt x="77" y="23"/>
                </a:lnTo>
                <a:lnTo>
                  <a:pt x="77" y="18"/>
                </a:lnTo>
                <a:lnTo>
                  <a:pt x="71" y="18"/>
                </a:lnTo>
                <a:lnTo>
                  <a:pt x="71" y="23"/>
                </a:lnTo>
                <a:lnTo>
                  <a:pt x="71" y="18"/>
                </a:lnTo>
                <a:lnTo>
                  <a:pt x="71" y="12"/>
                </a:lnTo>
                <a:lnTo>
                  <a:pt x="77" y="12"/>
                </a:lnTo>
                <a:lnTo>
                  <a:pt x="77" y="6"/>
                </a:lnTo>
                <a:lnTo>
                  <a:pt x="77" y="0"/>
                </a:lnTo>
                <a:lnTo>
                  <a:pt x="83" y="0"/>
                </a:lnTo>
                <a:lnTo>
                  <a:pt x="89" y="6"/>
                </a:lnTo>
                <a:lnTo>
                  <a:pt x="95" y="6"/>
                </a:lnTo>
                <a:lnTo>
                  <a:pt x="95" y="12"/>
                </a:lnTo>
                <a:lnTo>
                  <a:pt x="95" y="18"/>
                </a:lnTo>
                <a:lnTo>
                  <a:pt x="95" y="23"/>
                </a:lnTo>
                <a:lnTo>
                  <a:pt x="95" y="30"/>
                </a:lnTo>
                <a:lnTo>
                  <a:pt x="101" y="30"/>
                </a:lnTo>
                <a:lnTo>
                  <a:pt x="101" y="23"/>
                </a:lnTo>
                <a:lnTo>
                  <a:pt x="95" y="23"/>
                </a:lnTo>
                <a:lnTo>
                  <a:pt x="101" y="23"/>
                </a:lnTo>
                <a:lnTo>
                  <a:pt x="107" y="23"/>
                </a:lnTo>
                <a:lnTo>
                  <a:pt x="107" y="18"/>
                </a:lnTo>
                <a:lnTo>
                  <a:pt x="113" y="18"/>
                </a:lnTo>
                <a:lnTo>
                  <a:pt x="118" y="18"/>
                </a:lnTo>
                <a:lnTo>
                  <a:pt x="118" y="23"/>
                </a:lnTo>
                <a:lnTo>
                  <a:pt x="118" y="30"/>
                </a:lnTo>
                <a:lnTo>
                  <a:pt x="125" y="30"/>
                </a:lnTo>
                <a:lnTo>
                  <a:pt x="131" y="30"/>
                </a:lnTo>
                <a:lnTo>
                  <a:pt x="136" y="30"/>
                </a:lnTo>
                <a:lnTo>
                  <a:pt x="136" y="35"/>
                </a:lnTo>
                <a:lnTo>
                  <a:pt x="136" y="40"/>
                </a:lnTo>
                <a:lnTo>
                  <a:pt x="136" y="47"/>
                </a:lnTo>
                <a:lnTo>
                  <a:pt x="143" y="47"/>
                </a:lnTo>
                <a:lnTo>
                  <a:pt x="148" y="47"/>
                </a:lnTo>
                <a:lnTo>
                  <a:pt x="154" y="47"/>
                </a:lnTo>
                <a:lnTo>
                  <a:pt x="160" y="47"/>
                </a:lnTo>
                <a:lnTo>
                  <a:pt x="160" y="52"/>
                </a:lnTo>
                <a:lnTo>
                  <a:pt x="167" y="52"/>
                </a:lnTo>
                <a:lnTo>
                  <a:pt x="172" y="52"/>
                </a:lnTo>
                <a:lnTo>
                  <a:pt x="178" y="52"/>
                </a:lnTo>
                <a:lnTo>
                  <a:pt x="184" y="52"/>
                </a:lnTo>
                <a:lnTo>
                  <a:pt x="190" y="52"/>
                </a:lnTo>
                <a:lnTo>
                  <a:pt x="196" y="52"/>
                </a:lnTo>
                <a:lnTo>
                  <a:pt x="201" y="52"/>
                </a:lnTo>
                <a:lnTo>
                  <a:pt x="208" y="52"/>
                </a:lnTo>
                <a:lnTo>
                  <a:pt x="214" y="52"/>
                </a:lnTo>
                <a:lnTo>
                  <a:pt x="219" y="52"/>
                </a:lnTo>
                <a:lnTo>
                  <a:pt x="219" y="58"/>
                </a:lnTo>
                <a:lnTo>
                  <a:pt x="219" y="63"/>
                </a:lnTo>
                <a:lnTo>
                  <a:pt x="219" y="70"/>
                </a:lnTo>
                <a:lnTo>
                  <a:pt x="226" y="70"/>
                </a:lnTo>
                <a:lnTo>
                  <a:pt x="226" y="75"/>
                </a:lnTo>
                <a:lnTo>
                  <a:pt x="226" y="80"/>
                </a:lnTo>
                <a:lnTo>
                  <a:pt x="232" y="80"/>
                </a:lnTo>
                <a:lnTo>
                  <a:pt x="232" y="87"/>
                </a:lnTo>
                <a:lnTo>
                  <a:pt x="232" y="92"/>
                </a:lnTo>
                <a:lnTo>
                  <a:pt x="226" y="92"/>
                </a:lnTo>
                <a:lnTo>
                  <a:pt x="219" y="92"/>
                </a:lnTo>
                <a:lnTo>
                  <a:pt x="219" y="87"/>
                </a:lnTo>
                <a:lnTo>
                  <a:pt x="214" y="87"/>
                </a:lnTo>
                <a:lnTo>
                  <a:pt x="208" y="87"/>
                </a:lnTo>
                <a:lnTo>
                  <a:pt x="208" y="80"/>
                </a:lnTo>
                <a:lnTo>
                  <a:pt x="201" y="80"/>
                </a:lnTo>
                <a:lnTo>
                  <a:pt x="201" y="75"/>
                </a:lnTo>
                <a:lnTo>
                  <a:pt x="196" y="75"/>
                </a:lnTo>
                <a:lnTo>
                  <a:pt x="196" y="70"/>
                </a:lnTo>
                <a:lnTo>
                  <a:pt x="190" y="70"/>
                </a:lnTo>
                <a:lnTo>
                  <a:pt x="190" y="75"/>
                </a:lnTo>
                <a:lnTo>
                  <a:pt x="190" y="80"/>
                </a:lnTo>
                <a:lnTo>
                  <a:pt x="190" y="87"/>
                </a:lnTo>
                <a:lnTo>
                  <a:pt x="190" y="92"/>
                </a:lnTo>
                <a:lnTo>
                  <a:pt x="184" y="92"/>
                </a:lnTo>
                <a:lnTo>
                  <a:pt x="184" y="98"/>
                </a:lnTo>
                <a:lnTo>
                  <a:pt x="184" y="104"/>
                </a:lnTo>
                <a:lnTo>
                  <a:pt x="184" y="110"/>
                </a:lnTo>
                <a:lnTo>
                  <a:pt x="178" y="115"/>
                </a:lnTo>
                <a:lnTo>
                  <a:pt x="172" y="115"/>
                </a:lnTo>
                <a:lnTo>
                  <a:pt x="167" y="115"/>
                </a:lnTo>
                <a:lnTo>
                  <a:pt x="160" y="115"/>
                </a:lnTo>
                <a:lnTo>
                  <a:pt x="160" y="120"/>
                </a:lnTo>
                <a:lnTo>
                  <a:pt x="154" y="120"/>
                </a:lnTo>
                <a:lnTo>
                  <a:pt x="148" y="120"/>
                </a:lnTo>
                <a:lnTo>
                  <a:pt x="143" y="120"/>
                </a:lnTo>
                <a:lnTo>
                  <a:pt x="143" y="115"/>
                </a:lnTo>
                <a:lnTo>
                  <a:pt x="143" y="120"/>
                </a:lnTo>
                <a:lnTo>
                  <a:pt x="136" y="120"/>
                </a:lnTo>
                <a:lnTo>
                  <a:pt x="136" y="115"/>
                </a:lnTo>
                <a:lnTo>
                  <a:pt x="131" y="115"/>
                </a:lnTo>
                <a:lnTo>
                  <a:pt x="131" y="110"/>
                </a:lnTo>
                <a:lnTo>
                  <a:pt x="125" y="110"/>
                </a:lnTo>
                <a:lnTo>
                  <a:pt x="125" y="115"/>
                </a:lnTo>
                <a:lnTo>
                  <a:pt x="125" y="110"/>
                </a:lnTo>
                <a:lnTo>
                  <a:pt x="125" y="115"/>
                </a:lnTo>
                <a:lnTo>
                  <a:pt x="125" y="110"/>
                </a:lnTo>
                <a:lnTo>
                  <a:pt x="125" y="115"/>
                </a:lnTo>
                <a:lnTo>
                  <a:pt x="125" y="110"/>
                </a:lnTo>
                <a:lnTo>
                  <a:pt x="125" y="115"/>
                </a:lnTo>
                <a:lnTo>
                  <a:pt x="118" y="110"/>
                </a:lnTo>
                <a:lnTo>
                  <a:pt x="118" y="115"/>
                </a:lnTo>
                <a:lnTo>
                  <a:pt x="113" y="115"/>
                </a:lnTo>
                <a:lnTo>
                  <a:pt x="107" y="115"/>
                </a:lnTo>
                <a:lnTo>
                  <a:pt x="107" y="120"/>
                </a:lnTo>
                <a:lnTo>
                  <a:pt x="101" y="120"/>
                </a:lnTo>
                <a:lnTo>
                  <a:pt x="107" y="120"/>
                </a:lnTo>
                <a:lnTo>
                  <a:pt x="101" y="120"/>
                </a:lnTo>
                <a:lnTo>
                  <a:pt x="101" y="115"/>
                </a:lnTo>
                <a:lnTo>
                  <a:pt x="101" y="120"/>
                </a:lnTo>
                <a:lnTo>
                  <a:pt x="95" y="120"/>
                </a:lnTo>
                <a:lnTo>
                  <a:pt x="89" y="120"/>
                </a:lnTo>
                <a:lnTo>
                  <a:pt x="89" y="115"/>
                </a:lnTo>
                <a:lnTo>
                  <a:pt x="83" y="115"/>
                </a:lnTo>
                <a:lnTo>
                  <a:pt x="89" y="115"/>
                </a:lnTo>
                <a:lnTo>
                  <a:pt x="83" y="115"/>
                </a:lnTo>
                <a:lnTo>
                  <a:pt x="83" y="11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203" name="Freeform 80">
            <a:extLst>
              <a:ext uri="{FF2B5EF4-FFF2-40B4-BE49-F238E27FC236}">
                <a16:creationId xmlns:a16="http://schemas.microsoft.com/office/drawing/2014/main" id="{F44A4211-AC6C-474E-82F2-789904F72A35}"/>
              </a:ext>
            </a:extLst>
          </p:cNvPr>
          <p:cNvSpPr>
            <a:spLocks/>
          </p:cNvSpPr>
          <p:nvPr/>
        </p:nvSpPr>
        <p:spPr bwMode="auto">
          <a:xfrm>
            <a:off x="6645275" y="4041775"/>
            <a:ext cx="368300" cy="190500"/>
          </a:xfrm>
          <a:custGeom>
            <a:avLst/>
            <a:gdLst>
              <a:gd name="T0" fmla="*/ 71 w 232"/>
              <a:gd name="T1" fmla="*/ 104 h 120"/>
              <a:gd name="T2" fmla="*/ 65 w 232"/>
              <a:gd name="T3" fmla="*/ 87 h 120"/>
              <a:gd name="T4" fmla="*/ 47 w 232"/>
              <a:gd name="T5" fmla="*/ 80 h 120"/>
              <a:gd name="T6" fmla="*/ 47 w 232"/>
              <a:gd name="T7" fmla="*/ 104 h 120"/>
              <a:gd name="T8" fmla="*/ 42 w 232"/>
              <a:gd name="T9" fmla="*/ 110 h 120"/>
              <a:gd name="T10" fmla="*/ 35 w 232"/>
              <a:gd name="T11" fmla="*/ 92 h 120"/>
              <a:gd name="T12" fmla="*/ 11 w 232"/>
              <a:gd name="T13" fmla="*/ 92 h 120"/>
              <a:gd name="T14" fmla="*/ 6 w 232"/>
              <a:gd name="T15" fmla="*/ 98 h 120"/>
              <a:gd name="T16" fmla="*/ 18 w 232"/>
              <a:gd name="T17" fmla="*/ 87 h 120"/>
              <a:gd name="T18" fmla="*/ 24 w 232"/>
              <a:gd name="T19" fmla="*/ 80 h 120"/>
              <a:gd name="T20" fmla="*/ 29 w 232"/>
              <a:gd name="T21" fmla="*/ 87 h 120"/>
              <a:gd name="T22" fmla="*/ 35 w 232"/>
              <a:gd name="T23" fmla="*/ 80 h 120"/>
              <a:gd name="T24" fmla="*/ 24 w 232"/>
              <a:gd name="T25" fmla="*/ 63 h 120"/>
              <a:gd name="T26" fmla="*/ 29 w 232"/>
              <a:gd name="T27" fmla="*/ 58 h 120"/>
              <a:gd name="T28" fmla="*/ 29 w 232"/>
              <a:gd name="T29" fmla="*/ 52 h 120"/>
              <a:gd name="T30" fmla="*/ 24 w 232"/>
              <a:gd name="T31" fmla="*/ 35 h 120"/>
              <a:gd name="T32" fmla="*/ 47 w 232"/>
              <a:gd name="T33" fmla="*/ 40 h 120"/>
              <a:gd name="T34" fmla="*/ 60 w 232"/>
              <a:gd name="T35" fmla="*/ 40 h 120"/>
              <a:gd name="T36" fmla="*/ 71 w 232"/>
              <a:gd name="T37" fmla="*/ 40 h 120"/>
              <a:gd name="T38" fmla="*/ 77 w 232"/>
              <a:gd name="T39" fmla="*/ 23 h 120"/>
              <a:gd name="T40" fmla="*/ 71 w 232"/>
              <a:gd name="T41" fmla="*/ 18 h 120"/>
              <a:gd name="T42" fmla="*/ 77 w 232"/>
              <a:gd name="T43" fmla="*/ 0 h 120"/>
              <a:gd name="T44" fmla="*/ 95 w 232"/>
              <a:gd name="T45" fmla="*/ 12 h 120"/>
              <a:gd name="T46" fmla="*/ 101 w 232"/>
              <a:gd name="T47" fmla="*/ 30 h 120"/>
              <a:gd name="T48" fmla="*/ 107 w 232"/>
              <a:gd name="T49" fmla="*/ 23 h 120"/>
              <a:gd name="T50" fmla="*/ 118 w 232"/>
              <a:gd name="T51" fmla="*/ 23 h 120"/>
              <a:gd name="T52" fmla="*/ 136 w 232"/>
              <a:gd name="T53" fmla="*/ 30 h 120"/>
              <a:gd name="T54" fmla="*/ 143 w 232"/>
              <a:gd name="T55" fmla="*/ 47 h 120"/>
              <a:gd name="T56" fmla="*/ 160 w 232"/>
              <a:gd name="T57" fmla="*/ 52 h 120"/>
              <a:gd name="T58" fmla="*/ 184 w 232"/>
              <a:gd name="T59" fmla="*/ 52 h 120"/>
              <a:gd name="T60" fmla="*/ 208 w 232"/>
              <a:gd name="T61" fmla="*/ 52 h 120"/>
              <a:gd name="T62" fmla="*/ 219 w 232"/>
              <a:gd name="T63" fmla="*/ 63 h 120"/>
              <a:gd name="T64" fmla="*/ 226 w 232"/>
              <a:gd name="T65" fmla="*/ 80 h 120"/>
              <a:gd name="T66" fmla="*/ 226 w 232"/>
              <a:gd name="T67" fmla="*/ 92 h 120"/>
              <a:gd name="T68" fmla="*/ 208 w 232"/>
              <a:gd name="T69" fmla="*/ 87 h 120"/>
              <a:gd name="T70" fmla="*/ 196 w 232"/>
              <a:gd name="T71" fmla="*/ 75 h 120"/>
              <a:gd name="T72" fmla="*/ 190 w 232"/>
              <a:gd name="T73" fmla="*/ 80 h 120"/>
              <a:gd name="T74" fmla="*/ 184 w 232"/>
              <a:gd name="T75" fmla="*/ 98 h 120"/>
              <a:gd name="T76" fmla="*/ 172 w 232"/>
              <a:gd name="T77" fmla="*/ 115 h 120"/>
              <a:gd name="T78" fmla="*/ 154 w 232"/>
              <a:gd name="T79" fmla="*/ 120 h 120"/>
              <a:gd name="T80" fmla="*/ 143 w 232"/>
              <a:gd name="T81" fmla="*/ 120 h 120"/>
              <a:gd name="T82" fmla="*/ 131 w 232"/>
              <a:gd name="T83" fmla="*/ 110 h 120"/>
              <a:gd name="T84" fmla="*/ 125 w 232"/>
              <a:gd name="T85" fmla="*/ 115 h 120"/>
              <a:gd name="T86" fmla="*/ 125 w 232"/>
              <a:gd name="T87" fmla="*/ 115 h 120"/>
              <a:gd name="T88" fmla="*/ 107 w 232"/>
              <a:gd name="T89" fmla="*/ 115 h 120"/>
              <a:gd name="T90" fmla="*/ 101 w 232"/>
              <a:gd name="T91" fmla="*/ 120 h 120"/>
              <a:gd name="T92" fmla="*/ 89 w 232"/>
              <a:gd name="T93" fmla="*/ 120 h 120"/>
              <a:gd name="T94" fmla="*/ 83 w 232"/>
              <a:gd name="T95" fmla="*/ 11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2" h="120">
                <a:moveTo>
                  <a:pt x="83" y="110"/>
                </a:moveTo>
                <a:lnTo>
                  <a:pt x="77" y="110"/>
                </a:lnTo>
                <a:lnTo>
                  <a:pt x="77" y="104"/>
                </a:lnTo>
                <a:lnTo>
                  <a:pt x="71" y="104"/>
                </a:lnTo>
                <a:lnTo>
                  <a:pt x="71" y="98"/>
                </a:lnTo>
                <a:lnTo>
                  <a:pt x="71" y="92"/>
                </a:lnTo>
                <a:lnTo>
                  <a:pt x="65" y="92"/>
                </a:lnTo>
                <a:lnTo>
                  <a:pt x="65" y="87"/>
                </a:lnTo>
                <a:lnTo>
                  <a:pt x="60" y="87"/>
                </a:lnTo>
                <a:lnTo>
                  <a:pt x="60" y="80"/>
                </a:lnTo>
                <a:lnTo>
                  <a:pt x="53" y="80"/>
                </a:lnTo>
                <a:lnTo>
                  <a:pt x="47" y="80"/>
                </a:lnTo>
                <a:lnTo>
                  <a:pt x="47" y="87"/>
                </a:lnTo>
                <a:lnTo>
                  <a:pt x="47" y="92"/>
                </a:lnTo>
                <a:lnTo>
                  <a:pt x="47" y="98"/>
                </a:lnTo>
                <a:lnTo>
                  <a:pt x="47" y="104"/>
                </a:lnTo>
                <a:lnTo>
                  <a:pt x="47" y="110"/>
                </a:lnTo>
                <a:lnTo>
                  <a:pt x="42" y="110"/>
                </a:lnTo>
                <a:lnTo>
                  <a:pt x="42" y="115"/>
                </a:lnTo>
                <a:lnTo>
                  <a:pt x="42" y="110"/>
                </a:lnTo>
                <a:lnTo>
                  <a:pt x="42" y="104"/>
                </a:lnTo>
                <a:lnTo>
                  <a:pt x="42" y="98"/>
                </a:lnTo>
                <a:lnTo>
                  <a:pt x="42" y="92"/>
                </a:lnTo>
                <a:lnTo>
                  <a:pt x="35" y="92"/>
                </a:lnTo>
                <a:lnTo>
                  <a:pt x="29" y="92"/>
                </a:lnTo>
                <a:lnTo>
                  <a:pt x="24" y="92"/>
                </a:lnTo>
                <a:lnTo>
                  <a:pt x="18" y="92"/>
                </a:lnTo>
                <a:lnTo>
                  <a:pt x="11" y="92"/>
                </a:lnTo>
                <a:lnTo>
                  <a:pt x="11" y="98"/>
                </a:lnTo>
                <a:lnTo>
                  <a:pt x="6" y="98"/>
                </a:lnTo>
                <a:lnTo>
                  <a:pt x="0" y="98"/>
                </a:lnTo>
                <a:lnTo>
                  <a:pt x="6" y="98"/>
                </a:lnTo>
                <a:lnTo>
                  <a:pt x="6" y="92"/>
                </a:lnTo>
                <a:lnTo>
                  <a:pt x="11" y="92"/>
                </a:lnTo>
                <a:lnTo>
                  <a:pt x="11" y="87"/>
                </a:lnTo>
                <a:lnTo>
                  <a:pt x="18" y="87"/>
                </a:lnTo>
                <a:lnTo>
                  <a:pt x="18" y="80"/>
                </a:lnTo>
                <a:lnTo>
                  <a:pt x="18" y="87"/>
                </a:lnTo>
                <a:lnTo>
                  <a:pt x="24" y="87"/>
                </a:lnTo>
                <a:lnTo>
                  <a:pt x="24" y="80"/>
                </a:lnTo>
                <a:lnTo>
                  <a:pt x="29" y="80"/>
                </a:lnTo>
                <a:lnTo>
                  <a:pt x="29" y="87"/>
                </a:lnTo>
                <a:lnTo>
                  <a:pt x="29" y="80"/>
                </a:lnTo>
                <a:lnTo>
                  <a:pt x="29" y="87"/>
                </a:lnTo>
                <a:lnTo>
                  <a:pt x="35" y="87"/>
                </a:lnTo>
                <a:lnTo>
                  <a:pt x="42" y="87"/>
                </a:lnTo>
                <a:lnTo>
                  <a:pt x="42" y="80"/>
                </a:lnTo>
                <a:lnTo>
                  <a:pt x="35" y="80"/>
                </a:lnTo>
                <a:lnTo>
                  <a:pt x="35" y="75"/>
                </a:lnTo>
                <a:lnTo>
                  <a:pt x="29" y="75"/>
                </a:lnTo>
                <a:lnTo>
                  <a:pt x="29" y="70"/>
                </a:lnTo>
                <a:lnTo>
                  <a:pt x="24" y="63"/>
                </a:lnTo>
                <a:lnTo>
                  <a:pt x="24" y="58"/>
                </a:lnTo>
                <a:lnTo>
                  <a:pt x="24" y="52"/>
                </a:lnTo>
                <a:lnTo>
                  <a:pt x="29" y="52"/>
                </a:lnTo>
                <a:lnTo>
                  <a:pt x="29" y="58"/>
                </a:lnTo>
                <a:lnTo>
                  <a:pt x="35" y="52"/>
                </a:lnTo>
                <a:lnTo>
                  <a:pt x="29" y="52"/>
                </a:lnTo>
                <a:lnTo>
                  <a:pt x="29" y="58"/>
                </a:lnTo>
                <a:lnTo>
                  <a:pt x="29" y="52"/>
                </a:lnTo>
                <a:lnTo>
                  <a:pt x="29" y="47"/>
                </a:lnTo>
                <a:lnTo>
                  <a:pt x="29" y="40"/>
                </a:lnTo>
                <a:lnTo>
                  <a:pt x="24" y="40"/>
                </a:lnTo>
                <a:lnTo>
                  <a:pt x="24" y="35"/>
                </a:lnTo>
                <a:lnTo>
                  <a:pt x="29" y="35"/>
                </a:lnTo>
                <a:lnTo>
                  <a:pt x="35" y="35"/>
                </a:lnTo>
                <a:lnTo>
                  <a:pt x="42" y="35"/>
                </a:lnTo>
                <a:lnTo>
                  <a:pt x="47" y="40"/>
                </a:lnTo>
                <a:lnTo>
                  <a:pt x="53" y="40"/>
                </a:lnTo>
                <a:lnTo>
                  <a:pt x="53" y="47"/>
                </a:lnTo>
                <a:lnTo>
                  <a:pt x="60" y="47"/>
                </a:lnTo>
                <a:lnTo>
                  <a:pt x="60" y="40"/>
                </a:lnTo>
                <a:lnTo>
                  <a:pt x="65" y="40"/>
                </a:lnTo>
                <a:lnTo>
                  <a:pt x="65" y="47"/>
                </a:lnTo>
                <a:lnTo>
                  <a:pt x="65" y="40"/>
                </a:lnTo>
                <a:lnTo>
                  <a:pt x="71" y="40"/>
                </a:lnTo>
                <a:lnTo>
                  <a:pt x="71" y="35"/>
                </a:lnTo>
                <a:lnTo>
                  <a:pt x="77" y="35"/>
                </a:lnTo>
                <a:lnTo>
                  <a:pt x="77" y="30"/>
                </a:lnTo>
                <a:lnTo>
                  <a:pt x="77" y="23"/>
                </a:lnTo>
                <a:lnTo>
                  <a:pt x="77" y="18"/>
                </a:lnTo>
                <a:lnTo>
                  <a:pt x="71" y="18"/>
                </a:lnTo>
                <a:lnTo>
                  <a:pt x="71" y="23"/>
                </a:lnTo>
                <a:lnTo>
                  <a:pt x="71" y="18"/>
                </a:lnTo>
                <a:lnTo>
                  <a:pt x="71" y="12"/>
                </a:lnTo>
                <a:lnTo>
                  <a:pt x="77" y="12"/>
                </a:lnTo>
                <a:lnTo>
                  <a:pt x="77" y="6"/>
                </a:lnTo>
                <a:lnTo>
                  <a:pt x="77" y="0"/>
                </a:lnTo>
                <a:lnTo>
                  <a:pt x="83" y="0"/>
                </a:lnTo>
                <a:lnTo>
                  <a:pt x="89" y="6"/>
                </a:lnTo>
                <a:lnTo>
                  <a:pt x="95" y="6"/>
                </a:lnTo>
                <a:lnTo>
                  <a:pt x="95" y="12"/>
                </a:lnTo>
                <a:lnTo>
                  <a:pt x="95" y="18"/>
                </a:lnTo>
                <a:lnTo>
                  <a:pt x="95" y="23"/>
                </a:lnTo>
                <a:lnTo>
                  <a:pt x="95" y="30"/>
                </a:lnTo>
                <a:lnTo>
                  <a:pt x="101" y="30"/>
                </a:lnTo>
                <a:lnTo>
                  <a:pt x="101" y="23"/>
                </a:lnTo>
                <a:lnTo>
                  <a:pt x="95" y="23"/>
                </a:lnTo>
                <a:lnTo>
                  <a:pt x="101" y="23"/>
                </a:lnTo>
                <a:lnTo>
                  <a:pt x="107" y="23"/>
                </a:lnTo>
                <a:lnTo>
                  <a:pt x="107" y="18"/>
                </a:lnTo>
                <a:lnTo>
                  <a:pt x="113" y="18"/>
                </a:lnTo>
                <a:lnTo>
                  <a:pt x="118" y="18"/>
                </a:lnTo>
                <a:lnTo>
                  <a:pt x="118" y="23"/>
                </a:lnTo>
                <a:lnTo>
                  <a:pt x="118" y="30"/>
                </a:lnTo>
                <a:lnTo>
                  <a:pt x="125" y="30"/>
                </a:lnTo>
                <a:lnTo>
                  <a:pt x="131" y="30"/>
                </a:lnTo>
                <a:lnTo>
                  <a:pt x="136" y="30"/>
                </a:lnTo>
                <a:lnTo>
                  <a:pt x="136" y="35"/>
                </a:lnTo>
                <a:lnTo>
                  <a:pt x="136" y="40"/>
                </a:lnTo>
                <a:lnTo>
                  <a:pt x="136" y="47"/>
                </a:lnTo>
                <a:lnTo>
                  <a:pt x="143" y="47"/>
                </a:lnTo>
                <a:lnTo>
                  <a:pt x="148" y="47"/>
                </a:lnTo>
                <a:lnTo>
                  <a:pt x="154" y="47"/>
                </a:lnTo>
                <a:lnTo>
                  <a:pt x="160" y="47"/>
                </a:lnTo>
                <a:lnTo>
                  <a:pt x="160" y="52"/>
                </a:lnTo>
                <a:lnTo>
                  <a:pt x="167" y="52"/>
                </a:lnTo>
                <a:lnTo>
                  <a:pt x="172" y="52"/>
                </a:lnTo>
                <a:lnTo>
                  <a:pt x="178" y="52"/>
                </a:lnTo>
                <a:lnTo>
                  <a:pt x="184" y="52"/>
                </a:lnTo>
                <a:lnTo>
                  <a:pt x="190" y="52"/>
                </a:lnTo>
                <a:lnTo>
                  <a:pt x="196" y="52"/>
                </a:lnTo>
                <a:lnTo>
                  <a:pt x="201" y="52"/>
                </a:lnTo>
                <a:lnTo>
                  <a:pt x="208" y="52"/>
                </a:lnTo>
                <a:lnTo>
                  <a:pt x="214" y="52"/>
                </a:lnTo>
                <a:lnTo>
                  <a:pt x="219" y="52"/>
                </a:lnTo>
                <a:lnTo>
                  <a:pt x="219" y="58"/>
                </a:lnTo>
                <a:lnTo>
                  <a:pt x="219" y="63"/>
                </a:lnTo>
                <a:lnTo>
                  <a:pt x="219" y="70"/>
                </a:lnTo>
                <a:lnTo>
                  <a:pt x="226" y="70"/>
                </a:lnTo>
                <a:lnTo>
                  <a:pt x="226" y="75"/>
                </a:lnTo>
                <a:lnTo>
                  <a:pt x="226" y="80"/>
                </a:lnTo>
                <a:lnTo>
                  <a:pt x="232" y="80"/>
                </a:lnTo>
                <a:lnTo>
                  <a:pt x="232" y="87"/>
                </a:lnTo>
                <a:lnTo>
                  <a:pt x="232" y="92"/>
                </a:lnTo>
                <a:lnTo>
                  <a:pt x="226" y="92"/>
                </a:lnTo>
                <a:lnTo>
                  <a:pt x="219" y="92"/>
                </a:lnTo>
                <a:lnTo>
                  <a:pt x="219" y="87"/>
                </a:lnTo>
                <a:lnTo>
                  <a:pt x="214" y="87"/>
                </a:lnTo>
                <a:lnTo>
                  <a:pt x="208" y="87"/>
                </a:lnTo>
                <a:lnTo>
                  <a:pt x="208" y="80"/>
                </a:lnTo>
                <a:lnTo>
                  <a:pt x="201" y="80"/>
                </a:lnTo>
                <a:lnTo>
                  <a:pt x="201" y="75"/>
                </a:lnTo>
                <a:lnTo>
                  <a:pt x="196" y="75"/>
                </a:lnTo>
                <a:lnTo>
                  <a:pt x="196" y="70"/>
                </a:lnTo>
                <a:lnTo>
                  <a:pt x="190" y="70"/>
                </a:lnTo>
                <a:lnTo>
                  <a:pt x="190" y="75"/>
                </a:lnTo>
                <a:lnTo>
                  <a:pt x="190" y="80"/>
                </a:lnTo>
                <a:lnTo>
                  <a:pt x="190" y="87"/>
                </a:lnTo>
                <a:lnTo>
                  <a:pt x="190" y="92"/>
                </a:lnTo>
                <a:lnTo>
                  <a:pt x="184" y="92"/>
                </a:lnTo>
                <a:lnTo>
                  <a:pt x="184" y="98"/>
                </a:lnTo>
                <a:lnTo>
                  <a:pt x="184" y="104"/>
                </a:lnTo>
                <a:lnTo>
                  <a:pt x="184" y="110"/>
                </a:lnTo>
                <a:lnTo>
                  <a:pt x="178" y="115"/>
                </a:lnTo>
                <a:lnTo>
                  <a:pt x="172" y="115"/>
                </a:lnTo>
                <a:lnTo>
                  <a:pt x="167" y="115"/>
                </a:lnTo>
                <a:lnTo>
                  <a:pt x="160" y="115"/>
                </a:lnTo>
                <a:lnTo>
                  <a:pt x="160" y="120"/>
                </a:lnTo>
                <a:lnTo>
                  <a:pt x="154" y="120"/>
                </a:lnTo>
                <a:lnTo>
                  <a:pt x="148" y="120"/>
                </a:lnTo>
                <a:lnTo>
                  <a:pt x="143" y="120"/>
                </a:lnTo>
                <a:lnTo>
                  <a:pt x="143" y="115"/>
                </a:lnTo>
                <a:lnTo>
                  <a:pt x="143" y="120"/>
                </a:lnTo>
                <a:lnTo>
                  <a:pt x="136" y="120"/>
                </a:lnTo>
                <a:lnTo>
                  <a:pt x="136" y="115"/>
                </a:lnTo>
                <a:lnTo>
                  <a:pt x="131" y="115"/>
                </a:lnTo>
                <a:lnTo>
                  <a:pt x="131" y="110"/>
                </a:lnTo>
                <a:lnTo>
                  <a:pt x="125" y="110"/>
                </a:lnTo>
                <a:lnTo>
                  <a:pt x="125" y="115"/>
                </a:lnTo>
                <a:lnTo>
                  <a:pt x="125" y="110"/>
                </a:lnTo>
                <a:lnTo>
                  <a:pt x="125" y="115"/>
                </a:lnTo>
                <a:lnTo>
                  <a:pt x="125" y="110"/>
                </a:lnTo>
                <a:lnTo>
                  <a:pt x="125" y="115"/>
                </a:lnTo>
                <a:lnTo>
                  <a:pt x="125" y="110"/>
                </a:lnTo>
                <a:lnTo>
                  <a:pt x="125" y="115"/>
                </a:lnTo>
                <a:lnTo>
                  <a:pt x="118" y="110"/>
                </a:lnTo>
                <a:lnTo>
                  <a:pt x="118" y="115"/>
                </a:lnTo>
                <a:lnTo>
                  <a:pt x="113" y="115"/>
                </a:lnTo>
                <a:lnTo>
                  <a:pt x="107" y="115"/>
                </a:lnTo>
                <a:lnTo>
                  <a:pt x="107" y="120"/>
                </a:lnTo>
                <a:lnTo>
                  <a:pt x="101" y="120"/>
                </a:lnTo>
                <a:lnTo>
                  <a:pt x="107" y="120"/>
                </a:lnTo>
                <a:lnTo>
                  <a:pt x="101" y="120"/>
                </a:lnTo>
                <a:lnTo>
                  <a:pt x="101" y="115"/>
                </a:lnTo>
                <a:lnTo>
                  <a:pt x="101" y="120"/>
                </a:lnTo>
                <a:lnTo>
                  <a:pt x="95" y="120"/>
                </a:lnTo>
                <a:lnTo>
                  <a:pt x="89" y="120"/>
                </a:lnTo>
                <a:lnTo>
                  <a:pt x="89" y="115"/>
                </a:lnTo>
                <a:lnTo>
                  <a:pt x="83" y="115"/>
                </a:lnTo>
                <a:lnTo>
                  <a:pt x="89" y="115"/>
                </a:lnTo>
                <a:lnTo>
                  <a:pt x="83" y="115"/>
                </a:lnTo>
                <a:lnTo>
                  <a:pt x="83" y="110"/>
                </a:lnTo>
              </a:path>
            </a:pathLst>
          </a:custGeom>
          <a:noFill/>
          <a:ln w="6350"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204" name="Freeform 81">
            <a:extLst>
              <a:ext uri="{FF2B5EF4-FFF2-40B4-BE49-F238E27FC236}">
                <a16:creationId xmlns:a16="http://schemas.microsoft.com/office/drawing/2014/main" id="{81C403D6-EF3C-4B34-BEF2-4C1723270BBD}"/>
              </a:ext>
            </a:extLst>
          </p:cNvPr>
          <p:cNvSpPr>
            <a:spLocks/>
          </p:cNvSpPr>
          <p:nvPr/>
        </p:nvSpPr>
        <p:spPr bwMode="auto">
          <a:xfrm>
            <a:off x="6088063" y="3332163"/>
            <a:ext cx="1773237" cy="665163"/>
          </a:xfrm>
          <a:custGeom>
            <a:avLst/>
            <a:gdLst>
              <a:gd name="T0" fmla="*/ 1057 w 1117"/>
              <a:gd name="T1" fmla="*/ 40 h 419"/>
              <a:gd name="T2" fmla="*/ 1063 w 1117"/>
              <a:gd name="T3" fmla="*/ 85 h 419"/>
              <a:gd name="T4" fmla="*/ 1069 w 1117"/>
              <a:gd name="T5" fmla="*/ 132 h 419"/>
              <a:gd name="T6" fmla="*/ 1081 w 1117"/>
              <a:gd name="T7" fmla="*/ 172 h 419"/>
              <a:gd name="T8" fmla="*/ 1087 w 1117"/>
              <a:gd name="T9" fmla="*/ 207 h 419"/>
              <a:gd name="T10" fmla="*/ 1117 w 1117"/>
              <a:gd name="T11" fmla="*/ 229 h 419"/>
              <a:gd name="T12" fmla="*/ 1093 w 1117"/>
              <a:gd name="T13" fmla="*/ 247 h 419"/>
              <a:gd name="T14" fmla="*/ 1039 w 1117"/>
              <a:gd name="T15" fmla="*/ 247 h 419"/>
              <a:gd name="T16" fmla="*/ 998 w 1117"/>
              <a:gd name="T17" fmla="*/ 258 h 419"/>
              <a:gd name="T18" fmla="*/ 951 w 1117"/>
              <a:gd name="T19" fmla="*/ 252 h 419"/>
              <a:gd name="T20" fmla="*/ 915 w 1117"/>
              <a:gd name="T21" fmla="*/ 258 h 419"/>
              <a:gd name="T22" fmla="*/ 873 w 1117"/>
              <a:gd name="T23" fmla="*/ 258 h 419"/>
              <a:gd name="T24" fmla="*/ 832 w 1117"/>
              <a:gd name="T25" fmla="*/ 258 h 419"/>
              <a:gd name="T26" fmla="*/ 790 w 1117"/>
              <a:gd name="T27" fmla="*/ 269 h 419"/>
              <a:gd name="T28" fmla="*/ 778 w 1117"/>
              <a:gd name="T29" fmla="*/ 321 h 419"/>
              <a:gd name="T30" fmla="*/ 754 w 1117"/>
              <a:gd name="T31" fmla="*/ 355 h 419"/>
              <a:gd name="T32" fmla="*/ 718 w 1117"/>
              <a:gd name="T33" fmla="*/ 372 h 419"/>
              <a:gd name="T34" fmla="*/ 707 w 1117"/>
              <a:gd name="T35" fmla="*/ 412 h 419"/>
              <a:gd name="T36" fmla="*/ 660 w 1117"/>
              <a:gd name="T37" fmla="*/ 412 h 419"/>
              <a:gd name="T38" fmla="*/ 665 w 1117"/>
              <a:gd name="T39" fmla="*/ 367 h 419"/>
              <a:gd name="T40" fmla="*/ 660 w 1117"/>
              <a:gd name="T41" fmla="*/ 332 h 419"/>
              <a:gd name="T42" fmla="*/ 653 w 1117"/>
              <a:gd name="T43" fmla="*/ 298 h 419"/>
              <a:gd name="T44" fmla="*/ 660 w 1117"/>
              <a:gd name="T45" fmla="*/ 258 h 419"/>
              <a:gd name="T46" fmla="*/ 629 w 1117"/>
              <a:gd name="T47" fmla="*/ 240 h 419"/>
              <a:gd name="T48" fmla="*/ 600 w 1117"/>
              <a:gd name="T49" fmla="*/ 240 h 419"/>
              <a:gd name="T50" fmla="*/ 546 w 1117"/>
              <a:gd name="T51" fmla="*/ 240 h 419"/>
              <a:gd name="T52" fmla="*/ 493 w 1117"/>
              <a:gd name="T53" fmla="*/ 240 h 419"/>
              <a:gd name="T54" fmla="*/ 434 w 1117"/>
              <a:gd name="T55" fmla="*/ 240 h 419"/>
              <a:gd name="T56" fmla="*/ 398 w 1117"/>
              <a:gd name="T57" fmla="*/ 240 h 419"/>
              <a:gd name="T58" fmla="*/ 356 w 1117"/>
              <a:gd name="T59" fmla="*/ 240 h 419"/>
              <a:gd name="T60" fmla="*/ 327 w 1117"/>
              <a:gd name="T61" fmla="*/ 269 h 419"/>
              <a:gd name="T62" fmla="*/ 268 w 1117"/>
              <a:gd name="T63" fmla="*/ 269 h 419"/>
              <a:gd name="T64" fmla="*/ 214 w 1117"/>
              <a:gd name="T65" fmla="*/ 269 h 419"/>
              <a:gd name="T66" fmla="*/ 178 w 1117"/>
              <a:gd name="T67" fmla="*/ 292 h 419"/>
              <a:gd name="T68" fmla="*/ 131 w 1117"/>
              <a:gd name="T69" fmla="*/ 304 h 419"/>
              <a:gd name="T70" fmla="*/ 77 w 1117"/>
              <a:gd name="T71" fmla="*/ 304 h 419"/>
              <a:gd name="T72" fmla="*/ 24 w 1117"/>
              <a:gd name="T73" fmla="*/ 298 h 419"/>
              <a:gd name="T74" fmla="*/ 0 w 1117"/>
              <a:gd name="T75" fmla="*/ 269 h 419"/>
              <a:gd name="T76" fmla="*/ 0 w 1117"/>
              <a:gd name="T77" fmla="*/ 212 h 419"/>
              <a:gd name="T78" fmla="*/ 30 w 1117"/>
              <a:gd name="T79" fmla="*/ 183 h 419"/>
              <a:gd name="T80" fmla="*/ 84 w 1117"/>
              <a:gd name="T81" fmla="*/ 183 h 419"/>
              <a:gd name="T82" fmla="*/ 84 w 1117"/>
              <a:gd name="T83" fmla="*/ 120 h 419"/>
              <a:gd name="T84" fmla="*/ 84 w 1117"/>
              <a:gd name="T85" fmla="*/ 68 h 419"/>
              <a:gd name="T86" fmla="*/ 84 w 1117"/>
              <a:gd name="T87" fmla="*/ 23 h 419"/>
              <a:gd name="T88" fmla="*/ 136 w 1117"/>
              <a:gd name="T89" fmla="*/ 28 h 419"/>
              <a:gd name="T90" fmla="*/ 190 w 1117"/>
              <a:gd name="T91" fmla="*/ 28 h 419"/>
              <a:gd name="T92" fmla="*/ 237 w 1117"/>
              <a:gd name="T93" fmla="*/ 34 h 419"/>
              <a:gd name="T94" fmla="*/ 261 w 1117"/>
              <a:gd name="T95" fmla="*/ 51 h 419"/>
              <a:gd name="T96" fmla="*/ 291 w 1117"/>
              <a:gd name="T97" fmla="*/ 51 h 419"/>
              <a:gd name="T98" fmla="*/ 303 w 1117"/>
              <a:gd name="T99" fmla="*/ 11 h 419"/>
              <a:gd name="T100" fmla="*/ 351 w 1117"/>
              <a:gd name="T101" fmla="*/ 5 h 419"/>
              <a:gd name="T102" fmla="*/ 404 w 1117"/>
              <a:gd name="T103" fmla="*/ 5 h 419"/>
              <a:gd name="T104" fmla="*/ 458 w 1117"/>
              <a:gd name="T105" fmla="*/ 5 h 419"/>
              <a:gd name="T106" fmla="*/ 510 w 1117"/>
              <a:gd name="T107" fmla="*/ 5 h 419"/>
              <a:gd name="T108" fmla="*/ 564 w 1117"/>
              <a:gd name="T109" fmla="*/ 5 h 419"/>
              <a:gd name="T110" fmla="*/ 611 w 1117"/>
              <a:gd name="T111" fmla="*/ 5 h 419"/>
              <a:gd name="T112" fmla="*/ 665 w 1117"/>
              <a:gd name="T113" fmla="*/ 5 h 419"/>
              <a:gd name="T114" fmla="*/ 718 w 1117"/>
              <a:gd name="T115" fmla="*/ 5 h 419"/>
              <a:gd name="T116" fmla="*/ 766 w 1117"/>
              <a:gd name="T117" fmla="*/ 0 h 419"/>
              <a:gd name="T118" fmla="*/ 819 w 1117"/>
              <a:gd name="T119" fmla="*/ 0 h 419"/>
              <a:gd name="T120" fmla="*/ 873 w 1117"/>
              <a:gd name="T121" fmla="*/ 0 h 419"/>
              <a:gd name="T122" fmla="*/ 927 w 1117"/>
              <a:gd name="T123" fmla="*/ 0 h 419"/>
              <a:gd name="T124" fmla="*/ 985 w 1117"/>
              <a:gd name="T125" fmla="*/ 0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17" h="419">
                <a:moveTo>
                  <a:pt x="1039" y="0"/>
                </a:moveTo>
                <a:lnTo>
                  <a:pt x="1045" y="0"/>
                </a:lnTo>
                <a:lnTo>
                  <a:pt x="1052" y="0"/>
                </a:lnTo>
                <a:lnTo>
                  <a:pt x="1052" y="11"/>
                </a:lnTo>
                <a:lnTo>
                  <a:pt x="1052" y="17"/>
                </a:lnTo>
                <a:lnTo>
                  <a:pt x="1052" y="23"/>
                </a:lnTo>
                <a:lnTo>
                  <a:pt x="1052" y="28"/>
                </a:lnTo>
                <a:lnTo>
                  <a:pt x="1057" y="34"/>
                </a:lnTo>
                <a:lnTo>
                  <a:pt x="1057" y="40"/>
                </a:lnTo>
                <a:lnTo>
                  <a:pt x="1057" y="45"/>
                </a:lnTo>
                <a:lnTo>
                  <a:pt x="1057" y="51"/>
                </a:lnTo>
                <a:lnTo>
                  <a:pt x="1057" y="57"/>
                </a:lnTo>
                <a:lnTo>
                  <a:pt x="1057" y="63"/>
                </a:lnTo>
                <a:lnTo>
                  <a:pt x="1063" y="63"/>
                </a:lnTo>
                <a:lnTo>
                  <a:pt x="1063" y="68"/>
                </a:lnTo>
                <a:lnTo>
                  <a:pt x="1063" y="75"/>
                </a:lnTo>
                <a:lnTo>
                  <a:pt x="1063" y="80"/>
                </a:lnTo>
                <a:lnTo>
                  <a:pt x="1063" y="85"/>
                </a:lnTo>
                <a:lnTo>
                  <a:pt x="1063" y="92"/>
                </a:lnTo>
                <a:lnTo>
                  <a:pt x="1063" y="97"/>
                </a:lnTo>
                <a:lnTo>
                  <a:pt x="1069" y="97"/>
                </a:lnTo>
                <a:lnTo>
                  <a:pt x="1069" y="103"/>
                </a:lnTo>
                <a:lnTo>
                  <a:pt x="1069" y="108"/>
                </a:lnTo>
                <a:lnTo>
                  <a:pt x="1069" y="115"/>
                </a:lnTo>
                <a:lnTo>
                  <a:pt x="1069" y="120"/>
                </a:lnTo>
                <a:lnTo>
                  <a:pt x="1069" y="125"/>
                </a:lnTo>
                <a:lnTo>
                  <a:pt x="1069" y="132"/>
                </a:lnTo>
                <a:lnTo>
                  <a:pt x="1075" y="132"/>
                </a:lnTo>
                <a:lnTo>
                  <a:pt x="1075" y="137"/>
                </a:lnTo>
                <a:lnTo>
                  <a:pt x="1075" y="143"/>
                </a:lnTo>
                <a:lnTo>
                  <a:pt x="1075" y="149"/>
                </a:lnTo>
                <a:lnTo>
                  <a:pt x="1075" y="155"/>
                </a:lnTo>
                <a:lnTo>
                  <a:pt x="1075" y="160"/>
                </a:lnTo>
                <a:lnTo>
                  <a:pt x="1075" y="166"/>
                </a:lnTo>
                <a:lnTo>
                  <a:pt x="1081" y="166"/>
                </a:lnTo>
                <a:lnTo>
                  <a:pt x="1081" y="172"/>
                </a:lnTo>
                <a:lnTo>
                  <a:pt x="1087" y="172"/>
                </a:lnTo>
                <a:lnTo>
                  <a:pt x="1093" y="172"/>
                </a:lnTo>
                <a:lnTo>
                  <a:pt x="1093" y="177"/>
                </a:lnTo>
                <a:lnTo>
                  <a:pt x="1093" y="183"/>
                </a:lnTo>
                <a:lnTo>
                  <a:pt x="1087" y="183"/>
                </a:lnTo>
                <a:lnTo>
                  <a:pt x="1087" y="189"/>
                </a:lnTo>
                <a:lnTo>
                  <a:pt x="1087" y="195"/>
                </a:lnTo>
                <a:lnTo>
                  <a:pt x="1087" y="200"/>
                </a:lnTo>
                <a:lnTo>
                  <a:pt x="1087" y="207"/>
                </a:lnTo>
                <a:lnTo>
                  <a:pt x="1093" y="207"/>
                </a:lnTo>
                <a:lnTo>
                  <a:pt x="1093" y="212"/>
                </a:lnTo>
                <a:lnTo>
                  <a:pt x="1099" y="212"/>
                </a:lnTo>
                <a:lnTo>
                  <a:pt x="1105" y="212"/>
                </a:lnTo>
                <a:lnTo>
                  <a:pt x="1105" y="218"/>
                </a:lnTo>
                <a:lnTo>
                  <a:pt x="1105" y="223"/>
                </a:lnTo>
                <a:lnTo>
                  <a:pt x="1110" y="223"/>
                </a:lnTo>
                <a:lnTo>
                  <a:pt x="1117" y="223"/>
                </a:lnTo>
                <a:lnTo>
                  <a:pt x="1117" y="229"/>
                </a:lnTo>
                <a:lnTo>
                  <a:pt x="1110" y="229"/>
                </a:lnTo>
                <a:lnTo>
                  <a:pt x="1105" y="229"/>
                </a:lnTo>
                <a:lnTo>
                  <a:pt x="1105" y="235"/>
                </a:lnTo>
                <a:lnTo>
                  <a:pt x="1099" y="235"/>
                </a:lnTo>
                <a:lnTo>
                  <a:pt x="1105" y="235"/>
                </a:lnTo>
                <a:lnTo>
                  <a:pt x="1105" y="240"/>
                </a:lnTo>
                <a:lnTo>
                  <a:pt x="1105" y="247"/>
                </a:lnTo>
                <a:lnTo>
                  <a:pt x="1099" y="247"/>
                </a:lnTo>
                <a:lnTo>
                  <a:pt x="1093" y="247"/>
                </a:lnTo>
                <a:lnTo>
                  <a:pt x="1087" y="247"/>
                </a:lnTo>
                <a:lnTo>
                  <a:pt x="1081" y="247"/>
                </a:lnTo>
                <a:lnTo>
                  <a:pt x="1075" y="247"/>
                </a:lnTo>
                <a:lnTo>
                  <a:pt x="1069" y="247"/>
                </a:lnTo>
                <a:lnTo>
                  <a:pt x="1063" y="247"/>
                </a:lnTo>
                <a:lnTo>
                  <a:pt x="1057" y="247"/>
                </a:lnTo>
                <a:lnTo>
                  <a:pt x="1052" y="247"/>
                </a:lnTo>
                <a:lnTo>
                  <a:pt x="1045" y="247"/>
                </a:lnTo>
                <a:lnTo>
                  <a:pt x="1039" y="247"/>
                </a:lnTo>
                <a:lnTo>
                  <a:pt x="1034" y="247"/>
                </a:lnTo>
                <a:lnTo>
                  <a:pt x="1027" y="247"/>
                </a:lnTo>
                <a:lnTo>
                  <a:pt x="1021" y="247"/>
                </a:lnTo>
                <a:lnTo>
                  <a:pt x="1016" y="247"/>
                </a:lnTo>
                <a:lnTo>
                  <a:pt x="1016" y="252"/>
                </a:lnTo>
                <a:lnTo>
                  <a:pt x="1016" y="258"/>
                </a:lnTo>
                <a:lnTo>
                  <a:pt x="1010" y="258"/>
                </a:lnTo>
                <a:lnTo>
                  <a:pt x="1003" y="258"/>
                </a:lnTo>
                <a:lnTo>
                  <a:pt x="998" y="258"/>
                </a:lnTo>
                <a:lnTo>
                  <a:pt x="992" y="258"/>
                </a:lnTo>
                <a:lnTo>
                  <a:pt x="985" y="258"/>
                </a:lnTo>
                <a:lnTo>
                  <a:pt x="980" y="258"/>
                </a:lnTo>
                <a:lnTo>
                  <a:pt x="974" y="258"/>
                </a:lnTo>
                <a:lnTo>
                  <a:pt x="969" y="258"/>
                </a:lnTo>
                <a:lnTo>
                  <a:pt x="962" y="258"/>
                </a:lnTo>
                <a:lnTo>
                  <a:pt x="956" y="258"/>
                </a:lnTo>
                <a:lnTo>
                  <a:pt x="951" y="258"/>
                </a:lnTo>
                <a:lnTo>
                  <a:pt x="951" y="252"/>
                </a:lnTo>
                <a:lnTo>
                  <a:pt x="944" y="252"/>
                </a:lnTo>
                <a:lnTo>
                  <a:pt x="944" y="247"/>
                </a:lnTo>
                <a:lnTo>
                  <a:pt x="938" y="247"/>
                </a:lnTo>
                <a:lnTo>
                  <a:pt x="933" y="247"/>
                </a:lnTo>
                <a:lnTo>
                  <a:pt x="933" y="252"/>
                </a:lnTo>
                <a:lnTo>
                  <a:pt x="933" y="258"/>
                </a:lnTo>
                <a:lnTo>
                  <a:pt x="927" y="258"/>
                </a:lnTo>
                <a:lnTo>
                  <a:pt x="920" y="258"/>
                </a:lnTo>
                <a:lnTo>
                  <a:pt x="915" y="258"/>
                </a:lnTo>
                <a:lnTo>
                  <a:pt x="909" y="258"/>
                </a:lnTo>
                <a:lnTo>
                  <a:pt x="902" y="258"/>
                </a:lnTo>
                <a:lnTo>
                  <a:pt x="902" y="252"/>
                </a:lnTo>
                <a:lnTo>
                  <a:pt x="897" y="252"/>
                </a:lnTo>
                <a:lnTo>
                  <a:pt x="897" y="258"/>
                </a:lnTo>
                <a:lnTo>
                  <a:pt x="891" y="258"/>
                </a:lnTo>
                <a:lnTo>
                  <a:pt x="886" y="258"/>
                </a:lnTo>
                <a:lnTo>
                  <a:pt x="879" y="258"/>
                </a:lnTo>
                <a:lnTo>
                  <a:pt x="873" y="258"/>
                </a:lnTo>
                <a:lnTo>
                  <a:pt x="868" y="258"/>
                </a:lnTo>
                <a:lnTo>
                  <a:pt x="861" y="258"/>
                </a:lnTo>
                <a:lnTo>
                  <a:pt x="855" y="258"/>
                </a:lnTo>
                <a:lnTo>
                  <a:pt x="850" y="258"/>
                </a:lnTo>
                <a:lnTo>
                  <a:pt x="850" y="252"/>
                </a:lnTo>
                <a:lnTo>
                  <a:pt x="850" y="258"/>
                </a:lnTo>
                <a:lnTo>
                  <a:pt x="844" y="258"/>
                </a:lnTo>
                <a:lnTo>
                  <a:pt x="837" y="258"/>
                </a:lnTo>
                <a:lnTo>
                  <a:pt x="832" y="258"/>
                </a:lnTo>
                <a:lnTo>
                  <a:pt x="826" y="258"/>
                </a:lnTo>
                <a:lnTo>
                  <a:pt x="826" y="264"/>
                </a:lnTo>
                <a:lnTo>
                  <a:pt x="826" y="269"/>
                </a:lnTo>
                <a:lnTo>
                  <a:pt x="819" y="269"/>
                </a:lnTo>
                <a:lnTo>
                  <a:pt x="814" y="269"/>
                </a:lnTo>
                <a:lnTo>
                  <a:pt x="808" y="269"/>
                </a:lnTo>
                <a:lnTo>
                  <a:pt x="801" y="269"/>
                </a:lnTo>
                <a:lnTo>
                  <a:pt x="796" y="269"/>
                </a:lnTo>
                <a:lnTo>
                  <a:pt x="790" y="269"/>
                </a:lnTo>
                <a:lnTo>
                  <a:pt x="784" y="269"/>
                </a:lnTo>
                <a:lnTo>
                  <a:pt x="784" y="275"/>
                </a:lnTo>
                <a:lnTo>
                  <a:pt x="778" y="275"/>
                </a:lnTo>
                <a:lnTo>
                  <a:pt x="778" y="287"/>
                </a:lnTo>
                <a:lnTo>
                  <a:pt x="778" y="292"/>
                </a:lnTo>
                <a:lnTo>
                  <a:pt x="778" y="298"/>
                </a:lnTo>
                <a:lnTo>
                  <a:pt x="778" y="304"/>
                </a:lnTo>
                <a:lnTo>
                  <a:pt x="778" y="315"/>
                </a:lnTo>
                <a:lnTo>
                  <a:pt x="778" y="321"/>
                </a:lnTo>
                <a:lnTo>
                  <a:pt x="778" y="327"/>
                </a:lnTo>
                <a:lnTo>
                  <a:pt x="778" y="338"/>
                </a:lnTo>
                <a:lnTo>
                  <a:pt x="778" y="344"/>
                </a:lnTo>
                <a:lnTo>
                  <a:pt x="772" y="344"/>
                </a:lnTo>
                <a:lnTo>
                  <a:pt x="766" y="344"/>
                </a:lnTo>
                <a:lnTo>
                  <a:pt x="766" y="350"/>
                </a:lnTo>
                <a:lnTo>
                  <a:pt x="766" y="355"/>
                </a:lnTo>
                <a:lnTo>
                  <a:pt x="760" y="355"/>
                </a:lnTo>
                <a:lnTo>
                  <a:pt x="754" y="355"/>
                </a:lnTo>
                <a:lnTo>
                  <a:pt x="749" y="355"/>
                </a:lnTo>
                <a:lnTo>
                  <a:pt x="743" y="355"/>
                </a:lnTo>
                <a:lnTo>
                  <a:pt x="736" y="355"/>
                </a:lnTo>
                <a:lnTo>
                  <a:pt x="730" y="355"/>
                </a:lnTo>
                <a:lnTo>
                  <a:pt x="725" y="355"/>
                </a:lnTo>
                <a:lnTo>
                  <a:pt x="718" y="355"/>
                </a:lnTo>
                <a:lnTo>
                  <a:pt x="718" y="361"/>
                </a:lnTo>
                <a:lnTo>
                  <a:pt x="718" y="367"/>
                </a:lnTo>
                <a:lnTo>
                  <a:pt x="718" y="372"/>
                </a:lnTo>
                <a:lnTo>
                  <a:pt x="718" y="379"/>
                </a:lnTo>
                <a:lnTo>
                  <a:pt x="718" y="384"/>
                </a:lnTo>
                <a:lnTo>
                  <a:pt x="718" y="390"/>
                </a:lnTo>
                <a:lnTo>
                  <a:pt x="718" y="395"/>
                </a:lnTo>
                <a:lnTo>
                  <a:pt x="718" y="402"/>
                </a:lnTo>
                <a:lnTo>
                  <a:pt x="718" y="407"/>
                </a:lnTo>
                <a:lnTo>
                  <a:pt x="718" y="412"/>
                </a:lnTo>
                <a:lnTo>
                  <a:pt x="713" y="412"/>
                </a:lnTo>
                <a:lnTo>
                  <a:pt x="707" y="412"/>
                </a:lnTo>
                <a:lnTo>
                  <a:pt x="701" y="412"/>
                </a:lnTo>
                <a:lnTo>
                  <a:pt x="695" y="412"/>
                </a:lnTo>
                <a:lnTo>
                  <a:pt x="689" y="412"/>
                </a:lnTo>
                <a:lnTo>
                  <a:pt x="683" y="412"/>
                </a:lnTo>
                <a:lnTo>
                  <a:pt x="677" y="412"/>
                </a:lnTo>
                <a:lnTo>
                  <a:pt x="671" y="419"/>
                </a:lnTo>
                <a:lnTo>
                  <a:pt x="665" y="419"/>
                </a:lnTo>
                <a:lnTo>
                  <a:pt x="665" y="412"/>
                </a:lnTo>
                <a:lnTo>
                  <a:pt x="660" y="412"/>
                </a:lnTo>
                <a:lnTo>
                  <a:pt x="660" y="407"/>
                </a:lnTo>
                <a:lnTo>
                  <a:pt x="660" y="402"/>
                </a:lnTo>
                <a:lnTo>
                  <a:pt x="660" y="395"/>
                </a:lnTo>
                <a:lnTo>
                  <a:pt x="665" y="395"/>
                </a:lnTo>
                <a:lnTo>
                  <a:pt x="665" y="390"/>
                </a:lnTo>
                <a:lnTo>
                  <a:pt x="665" y="384"/>
                </a:lnTo>
                <a:lnTo>
                  <a:pt x="665" y="379"/>
                </a:lnTo>
                <a:lnTo>
                  <a:pt x="665" y="372"/>
                </a:lnTo>
                <a:lnTo>
                  <a:pt x="665" y="367"/>
                </a:lnTo>
                <a:lnTo>
                  <a:pt x="660" y="367"/>
                </a:lnTo>
                <a:lnTo>
                  <a:pt x="660" y="361"/>
                </a:lnTo>
                <a:lnTo>
                  <a:pt x="665" y="361"/>
                </a:lnTo>
                <a:lnTo>
                  <a:pt x="660" y="361"/>
                </a:lnTo>
                <a:lnTo>
                  <a:pt x="660" y="355"/>
                </a:lnTo>
                <a:lnTo>
                  <a:pt x="660" y="350"/>
                </a:lnTo>
                <a:lnTo>
                  <a:pt x="660" y="344"/>
                </a:lnTo>
                <a:lnTo>
                  <a:pt x="660" y="338"/>
                </a:lnTo>
                <a:lnTo>
                  <a:pt x="660" y="332"/>
                </a:lnTo>
                <a:lnTo>
                  <a:pt x="660" y="327"/>
                </a:lnTo>
                <a:lnTo>
                  <a:pt x="660" y="321"/>
                </a:lnTo>
                <a:lnTo>
                  <a:pt x="665" y="321"/>
                </a:lnTo>
                <a:lnTo>
                  <a:pt x="665" y="315"/>
                </a:lnTo>
                <a:lnTo>
                  <a:pt x="665" y="310"/>
                </a:lnTo>
                <a:lnTo>
                  <a:pt x="660" y="310"/>
                </a:lnTo>
                <a:lnTo>
                  <a:pt x="660" y="304"/>
                </a:lnTo>
                <a:lnTo>
                  <a:pt x="653" y="304"/>
                </a:lnTo>
                <a:lnTo>
                  <a:pt x="653" y="298"/>
                </a:lnTo>
                <a:lnTo>
                  <a:pt x="653" y="292"/>
                </a:lnTo>
                <a:lnTo>
                  <a:pt x="647" y="292"/>
                </a:lnTo>
                <a:lnTo>
                  <a:pt x="647" y="287"/>
                </a:lnTo>
                <a:lnTo>
                  <a:pt x="653" y="280"/>
                </a:lnTo>
                <a:lnTo>
                  <a:pt x="653" y="275"/>
                </a:lnTo>
                <a:lnTo>
                  <a:pt x="660" y="275"/>
                </a:lnTo>
                <a:lnTo>
                  <a:pt x="660" y="269"/>
                </a:lnTo>
                <a:lnTo>
                  <a:pt x="660" y="264"/>
                </a:lnTo>
                <a:lnTo>
                  <a:pt x="660" y="258"/>
                </a:lnTo>
                <a:lnTo>
                  <a:pt x="665" y="252"/>
                </a:lnTo>
                <a:lnTo>
                  <a:pt x="665" y="247"/>
                </a:lnTo>
                <a:lnTo>
                  <a:pt x="665" y="240"/>
                </a:lnTo>
                <a:lnTo>
                  <a:pt x="660" y="240"/>
                </a:lnTo>
                <a:lnTo>
                  <a:pt x="653" y="240"/>
                </a:lnTo>
                <a:lnTo>
                  <a:pt x="647" y="240"/>
                </a:lnTo>
                <a:lnTo>
                  <a:pt x="642" y="240"/>
                </a:lnTo>
                <a:lnTo>
                  <a:pt x="635" y="240"/>
                </a:lnTo>
                <a:lnTo>
                  <a:pt x="629" y="240"/>
                </a:lnTo>
                <a:lnTo>
                  <a:pt x="624" y="240"/>
                </a:lnTo>
                <a:lnTo>
                  <a:pt x="624" y="235"/>
                </a:lnTo>
                <a:lnTo>
                  <a:pt x="624" y="229"/>
                </a:lnTo>
                <a:lnTo>
                  <a:pt x="618" y="229"/>
                </a:lnTo>
                <a:lnTo>
                  <a:pt x="611" y="229"/>
                </a:lnTo>
                <a:lnTo>
                  <a:pt x="611" y="235"/>
                </a:lnTo>
                <a:lnTo>
                  <a:pt x="611" y="240"/>
                </a:lnTo>
                <a:lnTo>
                  <a:pt x="606" y="240"/>
                </a:lnTo>
                <a:lnTo>
                  <a:pt x="600" y="240"/>
                </a:lnTo>
                <a:lnTo>
                  <a:pt x="593" y="240"/>
                </a:lnTo>
                <a:lnTo>
                  <a:pt x="588" y="240"/>
                </a:lnTo>
                <a:lnTo>
                  <a:pt x="582" y="240"/>
                </a:lnTo>
                <a:lnTo>
                  <a:pt x="577" y="240"/>
                </a:lnTo>
                <a:lnTo>
                  <a:pt x="570" y="240"/>
                </a:lnTo>
                <a:lnTo>
                  <a:pt x="564" y="240"/>
                </a:lnTo>
                <a:lnTo>
                  <a:pt x="559" y="240"/>
                </a:lnTo>
                <a:lnTo>
                  <a:pt x="552" y="240"/>
                </a:lnTo>
                <a:lnTo>
                  <a:pt x="546" y="240"/>
                </a:lnTo>
                <a:lnTo>
                  <a:pt x="541" y="240"/>
                </a:lnTo>
                <a:lnTo>
                  <a:pt x="535" y="240"/>
                </a:lnTo>
                <a:lnTo>
                  <a:pt x="528" y="240"/>
                </a:lnTo>
                <a:lnTo>
                  <a:pt x="523" y="240"/>
                </a:lnTo>
                <a:lnTo>
                  <a:pt x="517" y="240"/>
                </a:lnTo>
                <a:lnTo>
                  <a:pt x="510" y="240"/>
                </a:lnTo>
                <a:lnTo>
                  <a:pt x="505" y="240"/>
                </a:lnTo>
                <a:lnTo>
                  <a:pt x="499" y="240"/>
                </a:lnTo>
                <a:lnTo>
                  <a:pt x="493" y="240"/>
                </a:lnTo>
                <a:lnTo>
                  <a:pt x="487" y="240"/>
                </a:lnTo>
                <a:lnTo>
                  <a:pt x="481" y="240"/>
                </a:lnTo>
                <a:lnTo>
                  <a:pt x="476" y="240"/>
                </a:lnTo>
                <a:lnTo>
                  <a:pt x="469" y="240"/>
                </a:lnTo>
                <a:lnTo>
                  <a:pt x="463" y="240"/>
                </a:lnTo>
                <a:lnTo>
                  <a:pt x="458" y="240"/>
                </a:lnTo>
                <a:lnTo>
                  <a:pt x="452" y="240"/>
                </a:lnTo>
                <a:lnTo>
                  <a:pt x="440" y="240"/>
                </a:lnTo>
                <a:lnTo>
                  <a:pt x="434" y="240"/>
                </a:lnTo>
                <a:lnTo>
                  <a:pt x="427" y="240"/>
                </a:lnTo>
                <a:lnTo>
                  <a:pt x="422" y="240"/>
                </a:lnTo>
                <a:lnTo>
                  <a:pt x="416" y="240"/>
                </a:lnTo>
                <a:lnTo>
                  <a:pt x="410" y="240"/>
                </a:lnTo>
                <a:lnTo>
                  <a:pt x="410" y="235"/>
                </a:lnTo>
                <a:lnTo>
                  <a:pt x="410" y="229"/>
                </a:lnTo>
                <a:lnTo>
                  <a:pt x="404" y="229"/>
                </a:lnTo>
                <a:lnTo>
                  <a:pt x="398" y="229"/>
                </a:lnTo>
                <a:lnTo>
                  <a:pt x="398" y="240"/>
                </a:lnTo>
                <a:lnTo>
                  <a:pt x="392" y="240"/>
                </a:lnTo>
                <a:lnTo>
                  <a:pt x="386" y="240"/>
                </a:lnTo>
                <a:lnTo>
                  <a:pt x="380" y="240"/>
                </a:lnTo>
                <a:lnTo>
                  <a:pt x="374" y="240"/>
                </a:lnTo>
                <a:lnTo>
                  <a:pt x="380" y="240"/>
                </a:lnTo>
                <a:lnTo>
                  <a:pt x="374" y="240"/>
                </a:lnTo>
                <a:lnTo>
                  <a:pt x="369" y="240"/>
                </a:lnTo>
                <a:lnTo>
                  <a:pt x="362" y="240"/>
                </a:lnTo>
                <a:lnTo>
                  <a:pt x="356" y="240"/>
                </a:lnTo>
                <a:lnTo>
                  <a:pt x="356" y="247"/>
                </a:lnTo>
                <a:lnTo>
                  <a:pt x="356" y="252"/>
                </a:lnTo>
                <a:lnTo>
                  <a:pt x="356" y="258"/>
                </a:lnTo>
                <a:lnTo>
                  <a:pt x="356" y="264"/>
                </a:lnTo>
                <a:lnTo>
                  <a:pt x="356" y="269"/>
                </a:lnTo>
                <a:lnTo>
                  <a:pt x="351" y="269"/>
                </a:lnTo>
                <a:lnTo>
                  <a:pt x="339" y="269"/>
                </a:lnTo>
                <a:lnTo>
                  <a:pt x="333" y="269"/>
                </a:lnTo>
                <a:lnTo>
                  <a:pt x="327" y="269"/>
                </a:lnTo>
                <a:lnTo>
                  <a:pt x="321" y="269"/>
                </a:lnTo>
                <a:lnTo>
                  <a:pt x="315" y="269"/>
                </a:lnTo>
                <a:lnTo>
                  <a:pt x="309" y="269"/>
                </a:lnTo>
                <a:lnTo>
                  <a:pt x="303" y="269"/>
                </a:lnTo>
                <a:lnTo>
                  <a:pt x="297" y="269"/>
                </a:lnTo>
                <a:lnTo>
                  <a:pt x="291" y="269"/>
                </a:lnTo>
                <a:lnTo>
                  <a:pt x="286" y="269"/>
                </a:lnTo>
                <a:lnTo>
                  <a:pt x="273" y="269"/>
                </a:lnTo>
                <a:lnTo>
                  <a:pt x="268" y="269"/>
                </a:lnTo>
                <a:lnTo>
                  <a:pt x="261" y="269"/>
                </a:lnTo>
                <a:lnTo>
                  <a:pt x="255" y="269"/>
                </a:lnTo>
                <a:lnTo>
                  <a:pt x="250" y="269"/>
                </a:lnTo>
                <a:lnTo>
                  <a:pt x="243" y="269"/>
                </a:lnTo>
                <a:lnTo>
                  <a:pt x="237" y="269"/>
                </a:lnTo>
                <a:lnTo>
                  <a:pt x="232" y="269"/>
                </a:lnTo>
                <a:lnTo>
                  <a:pt x="226" y="269"/>
                </a:lnTo>
                <a:lnTo>
                  <a:pt x="219" y="269"/>
                </a:lnTo>
                <a:lnTo>
                  <a:pt x="214" y="269"/>
                </a:lnTo>
                <a:lnTo>
                  <a:pt x="208" y="269"/>
                </a:lnTo>
                <a:lnTo>
                  <a:pt x="202" y="269"/>
                </a:lnTo>
                <a:lnTo>
                  <a:pt x="196" y="269"/>
                </a:lnTo>
                <a:lnTo>
                  <a:pt x="190" y="269"/>
                </a:lnTo>
                <a:lnTo>
                  <a:pt x="185" y="269"/>
                </a:lnTo>
                <a:lnTo>
                  <a:pt x="178" y="275"/>
                </a:lnTo>
                <a:lnTo>
                  <a:pt x="178" y="280"/>
                </a:lnTo>
                <a:lnTo>
                  <a:pt x="178" y="287"/>
                </a:lnTo>
                <a:lnTo>
                  <a:pt x="178" y="292"/>
                </a:lnTo>
                <a:lnTo>
                  <a:pt x="178" y="298"/>
                </a:lnTo>
                <a:lnTo>
                  <a:pt x="178" y="304"/>
                </a:lnTo>
                <a:lnTo>
                  <a:pt x="172" y="304"/>
                </a:lnTo>
                <a:lnTo>
                  <a:pt x="167" y="304"/>
                </a:lnTo>
                <a:lnTo>
                  <a:pt x="154" y="304"/>
                </a:lnTo>
                <a:lnTo>
                  <a:pt x="149" y="304"/>
                </a:lnTo>
                <a:lnTo>
                  <a:pt x="143" y="304"/>
                </a:lnTo>
                <a:lnTo>
                  <a:pt x="136" y="304"/>
                </a:lnTo>
                <a:lnTo>
                  <a:pt x="131" y="304"/>
                </a:lnTo>
                <a:lnTo>
                  <a:pt x="125" y="304"/>
                </a:lnTo>
                <a:lnTo>
                  <a:pt x="118" y="304"/>
                </a:lnTo>
                <a:lnTo>
                  <a:pt x="113" y="304"/>
                </a:lnTo>
                <a:lnTo>
                  <a:pt x="107" y="304"/>
                </a:lnTo>
                <a:lnTo>
                  <a:pt x="102" y="304"/>
                </a:lnTo>
                <a:lnTo>
                  <a:pt x="95" y="304"/>
                </a:lnTo>
                <a:lnTo>
                  <a:pt x="89" y="304"/>
                </a:lnTo>
                <a:lnTo>
                  <a:pt x="84" y="304"/>
                </a:lnTo>
                <a:lnTo>
                  <a:pt x="77" y="304"/>
                </a:lnTo>
                <a:lnTo>
                  <a:pt x="71" y="298"/>
                </a:lnTo>
                <a:lnTo>
                  <a:pt x="66" y="298"/>
                </a:lnTo>
                <a:lnTo>
                  <a:pt x="60" y="298"/>
                </a:lnTo>
                <a:lnTo>
                  <a:pt x="53" y="298"/>
                </a:lnTo>
                <a:lnTo>
                  <a:pt x="48" y="298"/>
                </a:lnTo>
                <a:lnTo>
                  <a:pt x="42" y="298"/>
                </a:lnTo>
                <a:lnTo>
                  <a:pt x="35" y="298"/>
                </a:lnTo>
                <a:lnTo>
                  <a:pt x="30" y="298"/>
                </a:lnTo>
                <a:lnTo>
                  <a:pt x="24" y="298"/>
                </a:lnTo>
                <a:lnTo>
                  <a:pt x="18" y="298"/>
                </a:lnTo>
                <a:lnTo>
                  <a:pt x="12" y="304"/>
                </a:lnTo>
                <a:lnTo>
                  <a:pt x="6" y="304"/>
                </a:lnTo>
                <a:lnTo>
                  <a:pt x="0" y="304"/>
                </a:lnTo>
                <a:lnTo>
                  <a:pt x="0" y="298"/>
                </a:lnTo>
                <a:lnTo>
                  <a:pt x="0" y="292"/>
                </a:lnTo>
                <a:lnTo>
                  <a:pt x="0" y="280"/>
                </a:lnTo>
                <a:lnTo>
                  <a:pt x="0" y="275"/>
                </a:lnTo>
                <a:lnTo>
                  <a:pt x="0" y="269"/>
                </a:lnTo>
                <a:lnTo>
                  <a:pt x="0" y="264"/>
                </a:lnTo>
                <a:lnTo>
                  <a:pt x="0" y="258"/>
                </a:lnTo>
                <a:lnTo>
                  <a:pt x="0" y="252"/>
                </a:lnTo>
                <a:lnTo>
                  <a:pt x="0" y="247"/>
                </a:lnTo>
                <a:lnTo>
                  <a:pt x="0" y="240"/>
                </a:lnTo>
                <a:lnTo>
                  <a:pt x="0" y="235"/>
                </a:lnTo>
                <a:lnTo>
                  <a:pt x="0" y="229"/>
                </a:lnTo>
                <a:lnTo>
                  <a:pt x="0" y="218"/>
                </a:lnTo>
                <a:lnTo>
                  <a:pt x="0" y="212"/>
                </a:lnTo>
                <a:lnTo>
                  <a:pt x="0" y="207"/>
                </a:lnTo>
                <a:lnTo>
                  <a:pt x="0" y="195"/>
                </a:lnTo>
                <a:lnTo>
                  <a:pt x="0" y="189"/>
                </a:lnTo>
                <a:lnTo>
                  <a:pt x="0" y="183"/>
                </a:lnTo>
                <a:lnTo>
                  <a:pt x="6" y="183"/>
                </a:lnTo>
                <a:lnTo>
                  <a:pt x="12" y="183"/>
                </a:lnTo>
                <a:lnTo>
                  <a:pt x="18" y="183"/>
                </a:lnTo>
                <a:lnTo>
                  <a:pt x="24" y="183"/>
                </a:lnTo>
                <a:lnTo>
                  <a:pt x="30" y="183"/>
                </a:lnTo>
                <a:lnTo>
                  <a:pt x="35" y="183"/>
                </a:lnTo>
                <a:lnTo>
                  <a:pt x="42" y="183"/>
                </a:lnTo>
                <a:lnTo>
                  <a:pt x="48" y="183"/>
                </a:lnTo>
                <a:lnTo>
                  <a:pt x="53" y="183"/>
                </a:lnTo>
                <a:lnTo>
                  <a:pt x="60" y="183"/>
                </a:lnTo>
                <a:lnTo>
                  <a:pt x="66" y="183"/>
                </a:lnTo>
                <a:lnTo>
                  <a:pt x="71" y="183"/>
                </a:lnTo>
                <a:lnTo>
                  <a:pt x="77" y="183"/>
                </a:lnTo>
                <a:lnTo>
                  <a:pt x="84" y="183"/>
                </a:lnTo>
                <a:lnTo>
                  <a:pt x="84" y="177"/>
                </a:lnTo>
                <a:lnTo>
                  <a:pt x="84" y="172"/>
                </a:lnTo>
                <a:lnTo>
                  <a:pt x="84" y="166"/>
                </a:lnTo>
                <a:lnTo>
                  <a:pt x="84" y="160"/>
                </a:lnTo>
                <a:lnTo>
                  <a:pt x="84" y="149"/>
                </a:lnTo>
                <a:lnTo>
                  <a:pt x="84" y="143"/>
                </a:lnTo>
                <a:lnTo>
                  <a:pt x="84" y="137"/>
                </a:lnTo>
                <a:lnTo>
                  <a:pt x="84" y="132"/>
                </a:lnTo>
                <a:lnTo>
                  <a:pt x="84" y="120"/>
                </a:lnTo>
                <a:lnTo>
                  <a:pt x="84" y="115"/>
                </a:lnTo>
                <a:lnTo>
                  <a:pt x="84" y="108"/>
                </a:lnTo>
                <a:lnTo>
                  <a:pt x="84" y="103"/>
                </a:lnTo>
                <a:lnTo>
                  <a:pt x="84" y="97"/>
                </a:lnTo>
                <a:lnTo>
                  <a:pt x="84" y="92"/>
                </a:lnTo>
                <a:lnTo>
                  <a:pt x="84" y="85"/>
                </a:lnTo>
                <a:lnTo>
                  <a:pt x="84" y="80"/>
                </a:lnTo>
                <a:lnTo>
                  <a:pt x="84" y="75"/>
                </a:lnTo>
                <a:lnTo>
                  <a:pt x="84" y="68"/>
                </a:lnTo>
                <a:lnTo>
                  <a:pt x="84" y="63"/>
                </a:lnTo>
                <a:lnTo>
                  <a:pt x="84" y="57"/>
                </a:lnTo>
                <a:lnTo>
                  <a:pt x="84" y="51"/>
                </a:lnTo>
                <a:lnTo>
                  <a:pt x="84" y="45"/>
                </a:lnTo>
                <a:lnTo>
                  <a:pt x="84" y="40"/>
                </a:lnTo>
                <a:lnTo>
                  <a:pt x="77" y="40"/>
                </a:lnTo>
                <a:lnTo>
                  <a:pt x="77" y="28"/>
                </a:lnTo>
                <a:lnTo>
                  <a:pt x="77" y="23"/>
                </a:lnTo>
                <a:lnTo>
                  <a:pt x="84" y="23"/>
                </a:lnTo>
                <a:lnTo>
                  <a:pt x="89" y="23"/>
                </a:lnTo>
                <a:lnTo>
                  <a:pt x="95" y="23"/>
                </a:lnTo>
                <a:lnTo>
                  <a:pt x="102" y="28"/>
                </a:lnTo>
                <a:lnTo>
                  <a:pt x="107" y="28"/>
                </a:lnTo>
                <a:lnTo>
                  <a:pt x="113" y="28"/>
                </a:lnTo>
                <a:lnTo>
                  <a:pt x="118" y="28"/>
                </a:lnTo>
                <a:lnTo>
                  <a:pt x="125" y="28"/>
                </a:lnTo>
                <a:lnTo>
                  <a:pt x="131" y="28"/>
                </a:lnTo>
                <a:lnTo>
                  <a:pt x="136" y="28"/>
                </a:lnTo>
                <a:lnTo>
                  <a:pt x="143" y="28"/>
                </a:lnTo>
                <a:lnTo>
                  <a:pt x="149" y="28"/>
                </a:lnTo>
                <a:lnTo>
                  <a:pt x="154" y="28"/>
                </a:lnTo>
                <a:lnTo>
                  <a:pt x="160" y="28"/>
                </a:lnTo>
                <a:lnTo>
                  <a:pt x="167" y="28"/>
                </a:lnTo>
                <a:lnTo>
                  <a:pt x="172" y="28"/>
                </a:lnTo>
                <a:lnTo>
                  <a:pt x="178" y="28"/>
                </a:lnTo>
                <a:lnTo>
                  <a:pt x="185" y="28"/>
                </a:lnTo>
                <a:lnTo>
                  <a:pt x="190" y="28"/>
                </a:lnTo>
                <a:lnTo>
                  <a:pt x="196" y="28"/>
                </a:lnTo>
                <a:lnTo>
                  <a:pt x="202" y="28"/>
                </a:lnTo>
                <a:lnTo>
                  <a:pt x="208" y="28"/>
                </a:lnTo>
                <a:lnTo>
                  <a:pt x="214" y="28"/>
                </a:lnTo>
                <a:lnTo>
                  <a:pt x="219" y="28"/>
                </a:lnTo>
                <a:lnTo>
                  <a:pt x="226" y="28"/>
                </a:lnTo>
                <a:lnTo>
                  <a:pt x="232" y="28"/>
                </a:lnTo>
                <a:lnTo>
                  <a:pt x="237" y="28"/>
                </a:lnTo>
                <a:lnTo>
                  <a:pt x="237" y="34"/>
                </a:lnTo>
                <a:lnTo>
                  <a:pt x="232" y="34"/>
                </a:lnTo>
                <a:lnTo>
                  <a:pt x="237" y="40"/>
                </a:lnTo>
                <a:lnTo>
                  <a:pt x="237" y="34"/>
                </a:lnTo>
                <a:lnTo>
                  <a:pt x="243" y="34"/>
                </a:lnTo>
                <a:lnTo>
                  <a:pt x="243" y="40"/>
                </a:lnTo>
                <a:lnTo>
                  <a:pt x="250" y="45"/>
                </a:lnTo>
                <a:lnTo>
                  <a:pt x="255" y="45"/>
                </a:lnTo>
                <a:lnTo>
                  <a:pt x="255" y="51"/>
                </a:lnTo>
                <a:lnTo>
                  <a:pt x="261" y="51"/>
                </a:lnTo>
                <a:lnTo>
                  <a:pt x="261" y="57"/>
                </a:lnTo>
                <a:lnTo>
                  <a:pt x="268" y="57"/>
                </a:lnTo>
                <a:lnTo>
                  <a:pt x="268" y="63"/>
                </a:lnTo>
                <a:lnTo>
                  <a:pt x="273" y="63"/>
                </a:lnTo>
                <a:lnTo>
                  <a:pt x="273" y="57"/>
                </a:lnTo>
                <a:lnTo>
                  <a:pt x="279" y="57"/>
                </a:lnTo>
                <a:lnTo>
                  <a:pt x="286" y="57"/>
                </a:lnTo>
                <a:lnTo>
                  <a:pt x="291" y="57"/>
                </a:lnTo>
                <a:lnTo>
                  <a:pt x="291" y="51"/>
                </a:lnTo>
                <a:lnTo>
                  <a:pt x="291" y="45"/>
                </a:lnTo>
                <a:lnTo>
                  <a:pt x="291" y="40"/>
                </a:lnTo>
                <a:lnTo>
                  <a:pt x="291" y="34"/>
                </a:lnTo>
                <a:lnTo>
                  <a:pt x="297" y="34"/>
                </a:lnTo>
                <a:lnTo>
                  <a:pt x="297" y="28"/>
                </a:lnTo>
                <a:lnTo>
                  <a:pt x="297" y="23"/>
                </a:lnTo>
                <a:lnTo>
                  <a:pt x="297" y="17"/>
                </a:lnTo>
                <a:lnTo>
                  <a:pt x="297" y="11"/>
                </a:lnTo>
                <a:lnTo>
                  <a:pt x="303" y="11"/>
                </a:lnTo>
                <a:lnTo>
                  <a:pt x="303" y="5"/>
                </a:lnTo>
                <a:lnTo>
                  <a:pt x="309" y="5"/>
                </a:lnTo>
                <a:lnTo>
                  <a:pt x="315" y="5"/>
                </a:lnTo>
                <a:lnTo>
                  <a:pt x="321" y="5"/>
                </a:lnTo>
                <a:lnTo>
                  <a:pt x="327" y="5"/>
                </a:lnTo>
                <a:lnTo>
                  <a:pt x="333" y="5"/>
                </a:lnTo>
                <a:lnTo>
                  <a:pt x="339" y="5"/>
                </a:lnTo>
                <a:lnTo>
                  <a:pt x="344" y="5"/>
                </a:lnTo>
                <a:lnTo>
                  <a:pt x="351" y="5"/>
                </a:lnTo>
                <a:lnTo>
                  <a:pt x="356" y="5"/>
                </a:lnTo>
                <a:lnTo>
                  <a:pt x="362" y="5"/>
                </a:lnTo>
                <a:lnTo>
                  <a:pt x="369" y="5"/>
                </a:lnTo>
                <a:lnTo>
                  <a:pt x="374" y="5"/>
                </a:lnTo>
                <a:lnTo>
                  <a:pt x="380" y="5"/>
                </a:lnTo>
                <a:lnTo>
                  <a:pt x="386" y="5"/>
                </a:lnTo>
                <a:lnTo>
                  <a:pt x="392" y="5"/>
                </a:lnTo>
                <a:lnTo>
                  <a:pt x="398" y="5"/>
                </a:lnTo>
                <a:lnTo>
                  <a:pt x="404" y="5"/>
                </a:lnTo>
                <a:lnTo>
                  <a:pt x="410" y="5"/>
                </a:lnTo>
                <a:lnTo>
                  <a:pt x="416" y="5"/>
                </a:lnTo>
                <a:lnTo>
                  <a:pt x="422" y="5"/>
                </a:lnTo>
                <a:lnTo>
                  <a:pt x="427" y="5"/>
                </a:lnTo>
                <a:lnTo>
                  <a:pt x="434" y="5"/>
                </a:lnTo>
                <a:lnTo>
                  <a:pt x="440" y="5"/>
                </a:lnTo>
                <a:lnTo>
                  <a:pt x="445" y="5"/>
                </a:lnTo>
                <a:lnTo>
                  <a:pt x="452" y="5"/>
                </a:lnTo>
                <a:lnTo>
                  <a:pt x="458" y="5"/>
                </a:lnTo>
                <a:lnTo>
                  <a:pt x="463" y="5"/>
                </a:lnTo>
                <a:lnTo>
                  <a:pt x="469" y="5"/>
                </a:lnTo>
                <a:lnTo>
                  <a:pt x="476" y="5"/>
                </a:lnTo>
                <a:lnTo>
                  <a:pt x="481" y="5"/>
                </a:lnTo>
                <a:lnTo>
                  <a:pt x="487" y="5"/>
                </a:lnTo>
                <a:lnTo>
                  <a:pt x="493" y="5"/>
                </a:lnTo>
                <a:lnTo>
                  <a:pt x="499" y="5"/>
                </a:lnTo>
                <a:lnTo>
                  <a:pt x="505" y="5"/>
                </a:lnTo>
                <a:lnTo>
                  <a:pt x="510" y="5"/>
                </a:lnTo>
                <a:lnTo>
                  <a:pt x="517" y="5"/>
                </a:lnTo>
                <a:lnTo>
                  <a:pt x="523" y="5"/>
                </a:lnTo>
                <a:lnTo>
                  <a:pt x="528" y="5"/>
                </a:lnTo>
                <a:lnTo>
                  <a:pt x="535" y="5"/>
                </a:lnTo>
                <a:lnTo>
                  <a:pt x="541" y="5"/>
                </a:lnTo>
                <a:lnTo>
                  <a:pt x="546" y="5"/>
                </a:lnTo>
                <a:lnTo>
                  <a:pt x="552" y="5"/>
                </a:lnTo>
                <a:lnTo>
                  <a:pt x="559" y="5"/>
                </a:lnTo>
                <a:lnTo>
                  <a:pt x="564" y="5"/>
                </a:lnTo>
                <a:lnTo>
                  <a:pt x="570" y="5"/>
                </a:lnTo>
                <a:lnTo>
                  <a:pt x="577" y="5"/>
                </a:lnTo>
                <a:lnTo>
                  <a:pt x="582" y="5"/>
                </a:lnTo>
                <a:lnTo>
                  <a:pt x="593" y="5"/>
                </a:lnTo>
                <a:lnTo>
                  <a:pt x="593" y="11"/>
                </a:lnTo>
                <a:lnTo>
                  <a:pt x="600" y="11"/>
                </a:lnTo>
                <a:lnTo>
                  <a:pt x="606" y="11"/>
                </a:lnTo>
                <a:lnTo>
                  <a:pt x="611" y="11"/>
                </a:lnTo>
                <a:lnTo>
                  <a:pt x="611" y="5"/>
                </a:lnTo>
                <a:lnTo>
                  <a:pt x="618" y="0"/>
                </a:lnTo>
                <a:lnTo>
                  <a:pt x="624" y="0"/>
                </a:lnTo>
                <a:lnTo>
                  <a:pt x="629" y="5"/>
                </a:lnTo>
                <a:lnTo>
                  <a:pt x="635" y="5"/>
                </a:lnTo>
                <a:lnTo>
                  <a:pt x="642" y="5"/>
                </a:lnTo>
                <a:lnTo>
                  <a:pt x="647" y="5"/>
                </a:lnTo>
                <a:lnTo>
                  <a:pt x="653" y="5"/>
                </a:lnTo>
                <a:lnTo>
                  <a:pt x="660" y="5"/>
                </a:lnTo>
                <a:lnTo>
                  <a:pt x="665" y="5"/>
                </a:lnTo>
                <a:lnTo>
                  <a:pt x="671" y="5"/>
                </a:lnTo>
                <a:lnTo>
                  <a:pt x="677" y="5"/>
                </a:lnTo>
                <a:lnTo>
                  <a:pt x="683" y="5"/>
                </a:lnTo>
                <a:lnTo>
                  <a:pt x="689" y="5"/>
                </a:lnTo>
                <a:lnTo>
                  <a:pt x="695" y="5"/>
                </a:lnTo>
                <a:lnTo>
                  <a:pt x="701" y="5"/>
                </a:lnTo>
                <a:lnTo>
                  <a:pt x="707" y="5"/>
                </a:lnTo>
                <a:lnTo>
                  <a:pt x="713" y="5"/>
                </a:lnTo>
                <a:lnTo>
                  <a:pt x="718" y="5"/>
                </a:lnTo>
                <a:lnTo>
                  <a:pt x="725" y="5"/>
                </a:lnTo>
                <a:lnTo>
                  <a:pt x="730" y="5"/>
                </a:lnTo>
                <a:lnTo>
                  <a:pt x="736" y="5"/>
                </a:lnTo>
                <a:lnTo>
                  <a:pt x="743" y="5"/>
                </a:lnTo>
                <a:lnTo>
                  <a:pt x="743" y="0"/>
                </a:lnTo>
                <a:lnTo>
                  <a:pt x="749" y="0"/>
                </a:lnTo>
                <a:lnTo>
                  <a:pt x="754" y="0"/>
                </a:lnTo>
                <a:lnTo>
                  <a:pt x="760" y="0"/>
                </a:lnTo>
                <a:lnTo>
                  <a:pt x="766" y="0"/>
                </a:lnTo>
                <a:lnTo>
                  <a:pt x="772" y="0"/>
                </a:lnTo>
                <a:lnTo>
                  <a:pt x="778" y="0"/>
                </a:lnTo>
                <a:lnTo>
                  <a:pt x="784" y="0"/>
                </a:lnTo>
                <a:lnTo>
                  <a:pt x="790" y="0"/>
                </a:lnTo>
                <a:lnTo>
                  <a:pt x="796" y="0"/>
                </a:lnTo>
                <a:lnTo>
                  <a:pt x="801" y="0"/>
                </a:lnTo>
                <a:lnTo>
                  <a:pt x="808" y="0"/>
                </a:lnTo>
                <a:lnTo>
                  <a:pt x="814" y="0"/>
                </a:lnTo>
                <a:lnTo>
                  <a:pt x="819" y="0"/>
                </a:lnTo>
                <a:lnTo>
                  <a:pt x="826" y="0"/>
                </a:lnTo>
                <a:lnTo>
                  <a:pt x="832" y="0"/>
                </a:lnTo>
                <a:lnTo>
                  <a:pt x="837" y="0"/>
                </a:lnTo>
                <a:lnTo>
                  <a:pt x="844" y="0"/>
                </a:lnTo>
                <a:lnTo>
                  <a:pt x="850" y="0"/>
                </a:lnTo>
                <a:lnTo>
                  <a:pt x="855" y="0"/>
                </a:lnTo>
                <a:lnTo>
                  <a:pt x="861" y="0"/>
                </a:lnTo>
                <a:lnTo>
                  <a:pt x="868" y="0"/>
                </a:lnTo>
                <a:lnTo>
                  <a:pt x="873" y="0"/>
                </a:lnTo>
                <a:lnTo>
                  <a:pt x="879" y="0"/>
                </a:lnTo>
                <a:lnTo>
                  <a:pt x="886" y="0"/>
                </a:lnTo>
                <a:lnTo>
                  <a:pt x="891" y="0"/>
                </a:lnTo>
                <a:lnTo>
                  <a:pt x="897" y="0"/>
                </a:lnTo>
                <a:lnTo>
                  <a:pt x="902" y="0"/>
                </a:lnTo>
                <a:lnTo>
                  <a:pt x="909" y="0"/>
                </a:lnTo>
                <a:lnTo>
                  <a:pt x="915" y="0"/>
                </a:lnTo>
                <a:lnTo>
                  <a:pt x="920" y="0"/>
                </a:lnTo>
                <a:lnTo>
                  <a:pt x="927" y="0"/>
                </a:lnTo>
                <a:lnTo>
                  <a:pt x="938" y="0"/>
                </a:lnTo>
                <a:lnTo>
                  <a:pt x="944" y="0"/>
                </a:lnTo>
                <a:lnTo>
                  <a:pt x="951" y="0"/>
                </a:lnTo>
                <a:lnTo>
                  <a:pt x="956" y="0"/>
                </a:lnTo>
                <a:lnTo>
                  <a:pt x="962" y="0"/>
                </a:lnTo>
                <a:lnTo>
                  <a:pt x="969" y="0"/>
                </a:lnTo>
                <a:lnTo>
                  <a:pt x="974" y="0"/>
                </a:lnTo>
                <a:lnTo>
                  <a:pt x="980" y="0"/>
                </a:lnTo>
                <a:lnTo>
                  <a:pt x="985" y="0"/>
                </a:lnTo>
                <a:lnTo>
                  <a:pt x="992" y="0"/>
                </a:lnTo>
                <a:lnTo>
                  <a:pt x="1003" y="0"/>
                </a:lnTo>
                <a:lnTo>
                  <a:pt x="1010" y="0"/>
                </a:lnTo>
                <a:lnTo>
                  <a:pt x="1016" y="0"/>
                </a:lnTo>
                <a:lnTo>
                  <a:pt x="1021" y="0"/>
                </a:lnTo>
                <a:lnTo>
                  <a:pt x="1027" y="0"/>
                </a:lnTo>
                <a:lnTo>
                  <a:pt x="1034" y="0"/>
                </a:lnTo>
                <a:lnTo>
                  <a:pt x="1039"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205" name="Freeform 82">
            <a:extLst>
              <a:ext uri="{FF2B5EF4-FFF2-40B4-BE49-F238E27FC236}">
                <a16:creationId xmlns:a16="http://schemas.microsoft.com/office/drawing/2014/main" id="{53697F41-1A9A-409F-8F3D-9FF957C10CC5}"/>
              </a:ext>
            </a:extLst>
          </p:cNvPr>
          <p:cNvSpPr>
            <a:spLocks/>
          </p:cNvSpPr>
          <p:nvPr/>
        </p:nvSpPr>
        <p:spPr bwMode="auto">
          <a:xfrm>
            <a:off x="6088063" y="3332163"/>
            <a:ext cx="1773237" cy="665163"/>
          </a:xfrm>
          <a:custGeom>
            <a:avLst/>
            <a:gdLst>
              <a:gd name="T0" fmla="*/ 1057 w 1117"/>
              <a:gd name="T1" fmla="*/ 40 h 419"/>
              <a:gd name="T2" fmla="*/ 1063 w 1117"/>
              <a:gd name="T3" fmla="*/ 85 h 419"/>
              <a:gd name="T4" fmla="*/ 1069 w 1117"/>
              <a:gd name="T5" fmla="*/ 132 h 419"/>
              <a:gd name="T6" fmla="*/ 1081 w 1117"/>
              <a:gd name="T7" fmla="*/ 172 h 419"/>
              <a:gd name="T8" fmla="*/ 1087 w 1117"/>
              <a:gd name="T9" fmla="*/ 207 h 419"/>
              <a:gd name="T10" fmla="*/ 1117 w 1117"/>
              <a:gd name="T11" fmla="*/ 229 h 419"/>
              <a:gd name="T12" fmla="*/ 1093 w 1117"/>
              <a:gd name="T13" fmla="*/ 247 h 419"/>
              <a:gd name="T14" fmla="*/ 1039 w 1117"/>
              <a:gd name="T15" fmla="*/ 247 h 419"/>
              <a:gd name="T16" fmla="*/ 998 w 1117"/>
              <a:gd name="T17" fmla="*/ 258 h 419"/>
              <a:gd name="T18" fmla="*/ 951 w 1117"/>
              <a:gd name="T19" fmla="*/ 252 h 419"/>
              <a:gd name="T20" fmla="*/ 915 w 1117"/>
              <a:gd name="T21" fmla="*/ 258 h 419"/>
              <a:gd name="T22" fmla="*/ 873 w 1117"/>
              <a:gd name="T23" fmla="*/ 258 h 419"/>
              <a:gd name="T24" fmla="*/ 832 w 1117"/>
              <a:gd name="T25" fmla="*/ 258 h 419"/>
              <a:gd name="T26" fmla="*/ 790 w 1117"/>
              <a:gd name="T27" fmla="*/ 269 h 419"/>
              <a:gd name="T28" fmla="*/ 778 w 1117"/>
              <a:gd name="T29" fmla="*/ 321 h 419"/>
              <a:gd name="T30" fmla="*/ 754 w 1117"/>
              <a:gd name="T31" fmla="*/ 355 h 419"/>
              <a:gd name="T32" fmla="*/ 718 w 1117"/>
              <a:gd name="T33" fmla="*/ 372 h 419"/>
              <a:gd name="T34" fmla="*/ 707 w 1117"/>
              <a:gd name="T35" fmla="*/ 412 h 419"/>
              <a:gd name="T36" fmla="*/ 660 w 1117"/>
              <a:gd name="T37" fmla="*/ 412 h 419"/>
              <a:gd name="T38" fmla="*/ 665 w 1117"/>
              <a:gd name="T39" fmla="*/ 367 h 419"/>
              <a:gd name="T40" fmla="*/ 660 w 1117"/>
              <a:gd name="T41" fmla="*/ 332 h 419"/>
              <a:gd name="T42" fmla="*/ 653 w 1117"/>
              <a:gd name="T43" fmla="*/ 298 h 419"/>
              <a:gd name="T44" fmla="*/ 660 w 1117"/>
              <a:gd name="T45" fmla="*/ 258 h 419"/>
              <a:gd name="T46" fmla="*/ 629 w 1117"/>
              <a:gd name="T47" fmla="*/ 240 h 419"/>
              <a:gd name="T48" fmla="*/ 600 w 1117"/>
              <a:gd name="T49" fmla="*/ 240 h 419"/>
              <a:gd name="T50" fmla="*/ 546 w 1117"/>
              <a:gd name="T51" fmla="*/ 240 h 419"/>
              <a:gd name="T52" fmla="*/ 493 w 1117"/>
              <a:gd name="T53" fmla="*/ 240 h 419"/>
              <a:gd name="T54" fmla="*/ 434 w 1117"/>
              <a:gd name="T55" fmla="*/ 240 h 419"/>
              <a:gd name="T56" fmla="*/ 398 w 1117"/>
              <a:gd name="T57" fmla="*/ 240 h 419"/>
              <a:gd name="T58" fmla="*/ 356 w 1117"/>
              <a:gd name="T59" fmla="*/ 240 h 419"/>
              <a:gd name="T60" fmla="*/ 327 w 1117"/>
              <a:gd name="T61" fmla="*/ 269 h 419"/>
              <a:gd name="T62" fmla="*/ 268 w 1117"/>
              <a:gd name="T63" fmla="*/ 269 h 419"/>
              <a:gd name="T64" fmla="*/ 214 w 1117"/>
              <a:gd name="T65" fmla="*/ 269 h 419"/>
              <a:gd name="T66" fmla="*/ 178 w 1117"/>
              <a:gd name="T67" fmla="*/ 292 h 419"/>
              <a:gd name="T68" fmla="*/ 131 w 1117"/>
              <a:gd name="T69" fmla="*/ 304 h 419"/>
              <a:gd name="T70" fmla="*/ 77 w 1117"/>
              <a:gd name="T71" fmla="*/ 304 h 419"/>
              <a:gd name="T72" fmla="*/ 24 w 1117"/>
              <a:gd name="T73" fmla="*/ 298 h 419"/>
              <a:gd name="T74" fmla="*/ 0 w 1117"/>
              <a:gd name="T75" fmla="*/ 269 h 419"/>
              <a:gd name="T76" fmla="*/ 0 w 1117"/>
              <a:gd name="T77" fmla="*/ 212 h 419"/>
              <a:gd name="T78" fmla="*/ 30 w 1117"/>
              <a:gd name="T79" fmla="*/ 183 h 419"/>
              <a:gd name="T80" fmla="*/ 84 w 1117"/>
              <a:gd name="T81" fmla="*/ 183 h 419"/>
              <a:gd name="T82" fmla="*/ 84 w 1117"/>
              <a:gd name="T83" fmla="*/ 120 h 419"/>
              <a:gd name="T84" fmla="*/ 84 w 1117"/>
              <a:gd name="T85" fmla="*/ 68 h 419"/>
              <a:gd name="T86" fmla="*/ 84 w 1117"/>
              <a:gd name="T87" fmla="*/ 23 h 419"/>
              <a:gd name="T88" fmla="*/ 136 w 1117"/>
              <a:gd name="T89" fmla="*/ 28 h 419"/>
              <a:gd name="T90" fmla="*/ 190 w 1117"/>
              <a:gd name="T91" fmla="*/ 28 h 419"/>
              <a:gd name="T92" fmla="*/ 237 w 1117"/>
              <a:gd name="T93" fmla="*/ 34 h 419"/>
              <a:gd name="T94" fmla="*/ 261 w 1117"/>
              <a:gd name="T95" fmla="*/ 51 h 419"/>
              <a:gd name="T96" fmla="*/ 291 w 1117"/>
              <a:gd name="T97" fmla="*/ 51 h 419"/>
              <a:gd name="T98" fmla="*/ 303 w 1117"/>
              <a:gd name="T99" fmla="*/ 11 h 419"/>
              <a:gd name="T100" fmla="*/ 351 w 1117"/>
              <a:gd name="T101" fmla="*/ 5 h 419"/>
              <a:gd name="T102" fmla="*/ 404 w 1117"/>
              <a:gd name="T103" fmla="*/ 5 h 419"/>
              <a:gd name="T104" fmla="*/ 458 w 1117"/>
              <a:gd name="T105" fmla="*/ 5 h 419"/>
              <a:gd name="T106" fmla="*/ 510 w 1117"/>
              <a:gd name="T107" fmla="*/ 5 h 419"/>
              <a:gd name="T108" fmla="*/ 564 w 1117"/>
              <a:gd name="T109" fmla="*/ 5 h 419"/>
              <a:gd name="T110" fmla="*/ 611 w 1117"/>
              <a:gd name="T111" fmla="*/ 5 h 419"/>
              <a:gd name="T112" fmla="*/ 665 w 1117"/>
              <a:gd name="T113" fmla="*/ 5 h 419"/>
              <a:gd name="T114" fmla="*/ 718 w 1117"/>
              <a:gd name="T115" fmla="*/ 5 h 419"/>
              <a:gd name="T116" fmla="*/ 766 w 1117"/>
              <a:gd name="T117" fmla="*/ 0 h 419"/>
              <a:gd name="T118" fmla="*/ 819 w 1117"/>
              <a:gd name="T119" fmla="*/ 0 h 419"/>
              <a:gd name="T120" fmla="*/ 873 w 1117"/>
              <a:gd name="T121" fmla="*/ 0 h 419"/>
              <a:gd name="T122" fmla="*/ 927 w 1117"/>
              <a:gd name="T123" fmla="*/ 0 h 419"/>
              <a:gd name="T124" fmla="*/ 985 w 1117"/>
              <a:gd name="T125" fmla="*/ 0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17" h="419">
                <a:moveTo>
                  <a:pt x="1039" y="0"/>
                </a:moveTo>
                <a:lnTo>
                  <a:pt x="1045" y="0"/>
                </a:lnTo>
                <a:lnTo>
                  <a:pt x="1052" y="0"/>
                </a:lnTo>
                <a:lnTo>
                  <a:pt x="1052" y="11"/>
                </a:lnTo>
                <a:lnTo>
                  <a:pt x="1052" y="17"/>
                </a:lnTo>
                <a:lnTo>
                  <a:pt x="1052" y="23"/>
                </a:lnTo>
                <a:lnTo>
                  <a:pt x="1052" y="28"/>
                </a:lnTo>
                <a:lnTo>
                  <a:pt x="1057" y="34"/>
                </a:lnTo>
                <a:lnTo>
                  <a:pt x="1057" y="40"/>
                </a:lnTo>
                <a:lnTo>
                  <a:pt x="1057" y="45"/>
                </a:lnTo>
                <a:lnTo>
                  <a:pt x="1057" y="51"/>
                </a:lnTo>
                <a:lnTo>
                  <a:pt x="1057" y="57"/>
                </a:lnTo>
                <a:lnTo>
                  <a:pt x="1057" y="63"/>
                </a:lnTo>
                <a:lnTo>
                  <a:pt x="1063" y="63"/>
                </a:lnTo>
                <a:lnTo>
                  <a:pt x="1063" y="68"/>
                </a:lnTo>
                <a:lnTo>
                  <a:pt x="1063" y="75"/>
                </a:lnTo>
                <a:lnTo>
                  <a:pt x="1063" y="80"/>
                </a:lnTo>
                <a:lnTo>
                  <a:pt x="1063" y="85"/>
                </a:lnTo>
                <a:lnTo>
                  <a:pt x="1063" y="92"/>
                </a:lnTo>
                <a:lnTo>
                  <a:pt x="1063" y="97"/>
                </a:lnTo>
                <a:lnTo>
                  <a:pt x="1069" y="97"/>
                </a:lnTo>
                <a:lnTo>
                  <a:pt x="1069" y="103"/>
                </a:lnTo>
                <a:lnTo>
                  <a:pt x="1069" y="108"/>
                </a:lnTo>
                <a:lnTo>
                  <a:pt x="1069" y="115"/>
                </a:lnTo>
                <a:lnTo>
                  <a:pt x="1069" y="120"/>
                </a:lnTo>
                <a:lnTo>
                  <a:pt x="1069" y="125"/>
                </a:lnTo>
                <a:lnTo>
                  <a:pt x="1069" y="132"/>
                </a:lnTo>
                <a:lnTo>
                  <a:pt x="1075" y="132"/>
                </a:lnTo>
                <a:lnTo>
                  <a:pt x="1075" y="137"/>
                </a:lnTo>
                <a:lnTo>
                  <a:pt x="1075" y="143"/>
                </a:lnTo>
                <a:lnTo>
                  <a:pt x="1075" y="149"/>
                </a:lnTo>
                <a:lnTo>
                  <a:pt x="1075" y="155"/>
                </a:lnTo>
                <a:lnTo>
                  <a:pt x="1075" y="160"/>
                </a:lnTo>
                <a:lnTo>
                  <a:pt x="1075" y="166"/>
                </a:lnTo>
                <a:lnTo>
                  <a:pt x="1081" y="166"/>
                </a:lnTo>
                <a:lnTo>
                  <a:pt x="1081" y="172"/>
                </a:lnTo>
                <a:lnTo>
                  <a:pt x="1087" y="172"/>
                </a:lnTo>
                <a:lnTo>
                  <a:pt x="1093" y="172"/>
                </a:lnTo>
                <a:lnTo>
                  <a:pt x="1093" y="177"/>
                </a:lnTo>
                <a:lnTo>
                  <a:pt x="1093" y="183"/>
                </a:lnTo>
                <a:lnTo>
                  <a:pt x="1087" y="183"/>
                </a:lnTo>
                <a:lnTo>
                  <a:pt x="1087" y="189"/>
                </a:lnTo>
                <a:lnTo>
                  <a:pt x="1087" y="195"/>
                </a:lnTo>
                <a:lnTo>
                  <a:pt x="1087" y="200"/>
                </a:lnTo>
                <a:lnTo>
                  <a:pt x="1087" y="207"/>
                </a:lnTo>
                <a:lnTo>
                  <a:pt x="1093" y="207"/>
                </a:lnTo>
                <a:lnTo>
                  <a:pt x="1093" y="212"/>
                </a:lnTo>
                <a:lnTo>
                  <a:pt x="1099" y="212"/>
                </a:lnTo>
                <a:lnTo>
                  <a:pt x="1105" y="212"/>
                </a:lnTo>
                <a:lnTo>
                  <a:pt x="1105" y="218"/>
                </a:lnTo>
                <a:lnTo>
                  <a:pt x="1105" y="223"/>
                </a:lnTo>
                <a:lnTo>
                  <a:pt x="1110" y="223"/>
                </a:lnTo>
                <a:lnTo>
                  <a:pt x="1117" y="223"/>
                </a:lnTo>
                <a:lnTo>
                  <a:pt x="1117" y="229"/>
                </a:lnTo>
                <a:lnTo>
                  <a:pt x="1110" y="229"/>
                </a:lnTo>
                <a:lnTo>
                  <a:pt x="1105" y="229"/>
                </a:lnTo>
                <a:lnTo>
                  <a:pt x="1105" y="235"/>
                </a:lnTo>
                <a:lnTo>
                  <a:pt x="1099" y="235"/>
                </a:lnTo>
                <a:lnTo>
                  <a:pt x="1105" y="235"/>
                </a:lnTo>
                <a:lnTo>
                  <a:pt x="1105" y="240"/>
                </a:lnTo>
                <a:lnTo>
                  <a:pt x="1105" y="247"/>
                </a:lnTo>
                <a:lnTo>
                  <a:pt x="1099" y="247"/>
                </a:lnTo>
                <a:lnTo>
                  <a:pt x="1093" y="247"/>
                </a:lnTo>
                <a:lnTo>
                  <a:pt x="1087" y="247"/>
                </a:lnTo>
                <a:lnTo>
                  <a:pt x="1081" y="247"/>
                </a:lnTo>
                <a:lnTo>
                  <a:pt x="1075" y="247"/>
                </a:lnTo>
                <a:lnTo>
                  <a:pt x="1069" y="247"/>
                </a:lnTo>
                <a:lnTo>
                  <a:pt x="1063" y="247"/>
                </a:lnTo>
                <a:lnTo>
                  <a:pt x="1057" y="247"/>
                </a:lnTo>
                <a:lnTo>
                  <a:pt x="1052" y="247"/>
                </a:lnTo>
                <a:lnTo>
                  <a:pt x="1045" y="247"/>
                </a:lnTo>
                <a:lnTo>
                  <a:pt x="1039" y="247"/>
                </a:lnTo>
                <a:lnTo>
                  <a:pt x="1034" y="247"/>
                </a:lnTo>
                <a:lnTo>
                  <a:pt x="1027" y="247"/>
                </a:lnTo>
                <a:lnTo>
                  <a:pt x="1021" y="247"/>
                </a:lnTo>
                <a:lnTo>
                  <a:pt x="1016" y="247"/>
                </a:lnTo>
                <a:lnTo>
                  <a:pt x="1016" y="252"/>
                </a:lnTo>
                <a:lnTo>
                  <a:pt x="1016" y="258"/>
                </a:lnTo>
                <a:lnTo>
                  <a:pt x="1010" y="258"/>
                </a:lnTo>
                <a:lnTo>
                  <a:pt x="1003" y="258"/>
                </a:lnTo>
                <a:lnTo>
                  <a:pt x="998" y="258"/>
                </a:lnTo>
                <a:lnTo>
                  <a:pt x="992" y="258"/>
                </a:lnTo>
                <a:lnTo>
                  <a:pt x="985" y="258"/>
                </a:lnTo>
                <a:lnTo>
                  <a:pt x="980" y="258"/>
                </a:lnTo>
                <a:lnTo>
                  <a:pt x="974" y="258"/>
                </a:lnTo>
                <a:lnTo>
                  <a:pt x="969" y="258"/>
                </a:lnTo>
                <a:lnTo>
                  <a:pt x="962" y="258"/>
                </a:lnTo>
                <a:lnTo>
                  <a:pt x="956" y="258"/>
                </a:lnTo>
                <a:lnTo>
                  <a:pt x="951" y="258"/>
                </a:lnTo>
                <a:lnTo>
                  <a:pt x="951" y="252"/>
                </a:lnTo>
                <a:lnTo>
                  <a:pt x="944" y="252"/>
                </a:lnTo>
                <a:lnTo>
                  <a:pt x="944" y="247"/>
                </a:lnTo>
                <a:lnTo>
                  <a:pt x="938" y="247"/>
                </a:lnTo>
                <a:lnTo>
                  <a:pt x="933" y="247"/>
                </a:lnTo>
                <a:lnTo>
                  <a:pt x="933" y="252"/>
                </a:lnTo>
                <a:lnTo>
                  <a:pt x="933" y="258"/>
                </a:lnTo>
                <a:lnTo>
                  <a:pt x="927" y="258"/>
                </a:lnTo>
                <a:lnTo>
                  <a:pt x="920" y="258"/>
                </a:lnTo>
                <a:lnTo>
                  <a:pt x="915" y="258"/>
                </a:lnTo>
                <a:lnTo>
                  <a:pt x="909" y="258"/>
                </a:lnTo>
                <a:lnTo>
                  <a:pt x="902" y="258"/>
                </a:lnTo>
                <a:lnTo>
                  <a:pt x="902" y="252"/>
                </a:lnTo>
                <a:lnTo>
                  <a:pt x="897" y="252"/>
                </a:lnTo>
                <a:lnTo>
                  <a:pt x="897" y="258"/>
                </a:lnTo>
                <a:lnTo>
                  <a:pt x="891" y="258"/>
                </a:lnTo>
                <a:lnTo>
                  <a:pt x="886" y="258"/>
                </a:lnTo>
                <a:lnTo>
                  <a:pt x="879" y="258"/>
                </a:lnTo>
                <a:lnTo>
                  <a:pt x="873" y="258"/>
                </a:lnTo>
                <a:lnTo>
                  <a:pt x="868" y="258"/>
                </a:lnTo>
                <a:lnTo>
                  <a:pt x="861" y="258"/>
                </a:lnTo>
                <a:lnTo>
                  <a:pt x="855" y="258"/>
                </a:lnTo>
                <a:lnTo>
                  <a:pt x="850" y="258"/>
                </a:lnTo>
                <a:lnTo>
                  <a:pt x="850" y="252"/>
                </a:lnTo>
                <a:lnTo>
                  <a:pt x="850" y="258"/>
                </a:lnTo>
                <a:lnTo>
                  <a:pt x="844" y="258"/>
                </a:lnTo>
                <a:lnTo>
                  <a:pt x="837" y="258"/>
                </a:lnTo>
                <a:lnTo>
                  <a:pt x="832" y="258"/>
                </a:lnTo>
                <a:lnTo>
                  <a:pt x="826" y="258"/>
                </a:lnTo>
                <a:lnTo>
                  <a:pt x="826" y="264"/>
                </a:lnTo>
                <a:lnTo>
                  <a:pt x="826" y="269"/>
                </a:lnTo>
                <a:lnTo>
                  <a:pt x="819" y="269"/>
                </a:lnTo>
                <a:lnTo>
                  <a:pt x="814" y="269"/>
                </a:lnTo>
                <a:lnTo>
                  <a:pt x="808" y="269"/>
                </a:lnTo>
                <a:lnTo>
                  <a:pt x="801" y="269"/>
                </a:lnTo>
                <a:lnTo>
                  <a:pt x="796" y="269"/>
                </a:lnTo>
                <a:lnTo>
                  <a:pt x="790" y="269"/>
                </a:lnTo>
                <a:lnTo>
                  <a:pt x="784" y="269"/>
                </a:lnTo>
                <a:lnTo>
                  <a:pt x="784" y="275"/>
                </a:lnTo>
                <a:lnTo>
                  <a:pt x="778" y="275"/>
                </a:lnTo>
                <a:lnTo>
                  <a:pt x="778" y="287"/>
                </a:lnTo>
                <a:lnTo>
                  <a:pt x="778" y="292"/>
                </a:lnTo>
                <a:lnTo>
                  <a:pt x="778" y="298"/>
                </a:lnTo>
                <a:lnTo>
                  <a:pt x="778" y="304"/>
                </a:lnTo>
                <a:lnTo>
                  <a:pt x="778" y="315"/>
                </a:lnTo>
                <a:lnTo>
                  <a:pt x="778" y="321"/>
                </a:lnTo>
                <a:lnTo>
                  <a:pt x="778" y="327"/>
                </a:lnTo>
                <a:lnTo>
                  <a:pt x="778" y="338"/>
                </a:lnTo>
                <a:lnTo>
                  <a:pt x="778" y="344"/>
                </a:lnTo>
                <a:lnTo>
                  <a:pt x="772" y="344"/>
                </a:lnTo>
                <a:lnTo>
                  <a:pt x="766" y="344"/>
                </a:lnTo>
                <a:lnTo>
                  <a:pt x="766" y="350"/>
                </a:lnTo>
                <a:lnTo>
                  <a:pt x="766" y="355"/>
                </a:lnTo>
                <a:lnTo>
                  <a:pt x="760" y="355"/>
                </a:lnTo>
                <a:lnTo>
                  <a:pt x="754" y="355"/>
                </a:lnTo>
                <a:lnTo>
                  <a:pt x="749" y="355"/>
                </a:lnTo>
                <a:lnTo>
                  <a:pt x="743" y="355"/>
                </a:lnTo>
                <a:lnTo>
                  <a:pt x="736" y="355"/>
                </a:lnTo>
                <a:lnTo>
                  <a:pt x="730" y="355"/>
                </a:lnTo>
                <a:lnTo>
                  <a:pt x="725" y="355"/>
                </a:lnTo>
                <a:lnTo>
                  <a:pt x="718" y="355"/>
                </a:lnTo>
                <a:lnTo>
                  <a:pt x="718" y="361"/>
                </a:lnTo>
                <a:lnTo>
                  <a:pt x="718" y="367"/>
                </a:lnTo>
                <a:lnTo>
                  <a:pt x="718" y="372"/>
                </a:lnTo>
                <a:lnTo>
                  <a:pt x="718" y="379"/>
                </a:lnTo>
                <a:lnTo>
                  <a:pt x="718" y="384"/>
                </a:lnTo>
                <a:lnTo>
                  <a:pt x="718" y="390"/>
                </a:lnTo>
                <a:lnTo>
                  <a:pt x="718" y="395"/>
                </a:lnTo>
                <a:lnTo>
                  <a:pt x="718" y="402"/>
                </a:lnTo>
                <a:lnTo>
                  <a:pt x="718" y="407"/>
                </a:lnTo>
                <a:lnTo>
                  <a:pt x="718" y="412"/>
                </a:lnTo>
                <a:lnTo>
                  <a:pt x="713" y="412"/>
                </a:lnTo>
                <a:lnTo>
                  <a:pt x="707" y="412"/>
                </a:lnTo>
                <a:lnTo>
                  <a:pt x="701" y="412"/>
                </a:lnTo>
                <a:lnTo>
                  <a:pt x="695" y="412"/>
                </a:lnTo>
                <a:lnTo>
                  <a:pt x="689" y="412"/>
                </a:lnTo>
                <a:lnTo>
                  <a:pt x="683" y="412"/>
                </a:lnTo>
                <a:lnTo>
                  <a:pt x="677" y="412"/>
                </a:lnTo>
                <a:lnTo>
                  <a:pt x="671" y="419"/>
                </a:lnTo>
                <a:lnTo>
                  <a:pt x="665" y="419"/>
                </a:lnTo>
                <a:lnTo>
                  <a:pt x="665" y="412"/>
                </a:lnTo>
                <a:lnTo>
                  <a:pt x="660" y="412"/>
                </a:lnTo>
                <a:lnTo>
                  <a:pt x="660" y="407"/>
                </a:lnTo>
                <a:lnTo>
                  <a:pt x="660" y="402"/>
                </a:lnTo>
                <a:lnTo>
                  <a:pt x="660" y="395"/>
                </a:lnTo>
                <a:lnTo>
                  <a:pt x="665" y="395"/>
                </a:lnTo>
                <a:lnTo>
                  <a:pt x="665" y="390"/>
                </a:lnTo>
                <a:lnTo>
                  <a:pt x="665" y="384"/>
                </a:lnTo>
                <a:lnTo>
                  <a:pt x="665" y="379"/>
                </a:lnTo>
                <a:lnTo>
                  <a:pt x="665" y="372"/>
                </a:lnTo>
                <a:lnTo>
                  <a:pt x="665" y="367"/>
                </a:lnTo>
                <a:lnTo>
                  <a:pt x="660" y="367"/>
                </a:lnTo>
                <a:lnTo>
                  <a:pt x="660" y="361"/>
                </a:lnTo>
                <a:lnTo>
                  <a:pt x="665" y="361"/>
                </a:lnTo>
                <a:lnTo>
                  <a:pt x="660" y="361"/>
                </a:lnTo>
                <a:lnTo>
                  <a:pt x="660" y="355"/>
                </a:lnTo>
                <a:lnTo>
                  <a:pt x="660" y="350"/>
                </a:lnTo>
                <a:lnTo>
                  <a:pt x="660" y="344"/>
                </a:lnTo>
                <a:lnTo>
                  <a:pt x="660" y="338"/>
                </a:lnTo>
                <a:lnTo>
                  <a:pt x="660" y="332"/>
                </a:lnTo>
                <a:lnTo>
                  <a:pt x="660" y="327"/>
                </a:lnTo>
                <a:lnTo>
                  <a:pt x="660" y="321"/>
                </a:lnTo>
                <a:lnTo>
                  <a:pt x="665" y="321"/>
                </a:lnTo>
                <a:lnTo>
                  <a:pt x="665" y="315"/>
                </a:lnTo>
                <a:lnTo>
                  <a:pt x="665" y="310"/>
                </a:lnTo>
                <a:lnTo>
                  <a:pt x="660" y="310"/>
                </a:lnTo>
                <a:lnTo>
                  <a:pt x="660" y="304"/>
                </a:lnTo>
                <a:lnTo>
                  <a:pt x="653" y="304"/>
                </a:lnTo>
                <a:lnTo>
                  <a:pt x="653" y="298"/>
                </a:lnTo>
                <a:lnTo>
                  <a:pt x="653" y="292"/>
                </a:lnTo>
                <a:lnTo>
                  <a:pt x="647" y="292"/>
                </a:lnTo>
                <a:lnTo>
                  <a:pt x="647" y="287"/>
                </a:lnTo>
                <a:lnTo>
                  <a:pt x="653" y="280"/>
                </a:lnTo>
                <a:lnTo>
                  <a:pt x="653" y="275"/>
                </a:lnTo>
                <a:lnTo>
                  <a:pt x="660" y="275"/>
                </a:lnTo>
                <a:lnTo>
                  <a:pt x="660" y="269"/>
                </a:lnTo>
                <a:lnTo>
                  <a:pt x="660" y="264"/>
                </a:lnTo>
                <a:lnTo>
                  <a:pt x="660" y="258"/>
                </a:lnTo>
                <a:lnTo>
                  <a:pt x="665" y="252"/>
                </a:lnTo>
                <a:lnTo>
                  <a:pt x="665" y="247"/>
                </a:lnTo>
                <a:lnTo>
                  <a:pt x="665" y="240"/>
                </a:lnTo>
                <a:lnTo>
                  <a:pt x="660" y="240"/>
                </a:lnTo>
                <a:lnTo>
                  <a:pt x="653" y="240"/>
                </a:lnTo>
                <a:lnTo>
                  <a:pt x="647" y="240"/>
                </a:lnTo>
                <a:lnTo>
                  <a:pt x="642" y="240"/>
                </a:lnTo>
                <a:lnTo>
                  <a:pt x="635" y="240"/>
                </a:lnTo>
                <a:lnTo>
                  <a:pt x="629" y="240"/>
                </a:lnTo>
                <a:lnTo>
                  <a:pt x="624" y="240"/>
                </a:lnTo>
                <a:lnTo>
                  <a:pt x="624" y="235"/>
                </a:lnTo>
                <a:lnTo>
                  <a:pt x="624" y="229"/>
                </a:lnTo>
                <a:lnTo>
                  <a:pt x="618" y="229"/>
                </a:lnTo>
                <a:lnTo>
                  <a:pt x="611" y="229"/>
                </a:lnTo>
                <a:lnTo>
                  <a:pt x="611" y="235"/>
                </a:lnTo>
                <a:lnTo>
                  <a:pt x="611" y="240"/>
                </a:lnTo>
                <a:lnTo>
                  <a:pt x="606" y="240"/>
                </a:lnTo>
                <a:lnTo>
                  <a:pt x="600" y="240"/>
                </a:lnTo>
                <a:lnTo>
                  <a:pt x="593" y="240"/>
                </a:lnTo>
                <a:lnTo>
                  <a:pt x="588" y="240"/>
                </a:lnTo>
                <a:lnTo>
                  <a:pt x="582" y="240"/>
                </a:lnTo>
                <a:lnTo>
                  <a:pt x="577" y="240"/>
                </a:lnTo>
                <a:lnTo>
                  <a:pt x="570" y="240"/>
                </a:lnTo>
                <a:lnTo>
                  <a:pt x="564" y="240"/>
                </a:lnTo>
                <a:lnTo>
                  <a:pt x="559" y="240"/>
                </a:lnTo>
                <a:lnTo>
                  <a:pt x="552" y="240"/>
                </a:lnTo>
                <a:lnTo>
                  <a:pt x="546" y="240"/>
                </a:lnTo>
                <a:lnTo>
                  <a:pt x="541" y="240"/>
                </a:lnTo>
                <a:lnTo>
                  <a:pt x="535" y="240"/>
                </a:lnTo>
                <a:lnTo>
                  <a:pt x="528" y="240"/>
                </a:lnTo>
                <a:lnTo>
                  <a:pt x="523" y="240"/>
                </a:lnTo>
                <a:lnTo>
                  <a:pt x="517" y="240"/>
                </a:lnTo>
                <a:lnTo>
                  <a:pt x="510" y="240"/>
                </a:lnTo>
                <a:lnTo>
                  <a:pt x="505" y="240"/>
                </a:lnTo>
                <a:lnTo>
                  <a:pt x="499" y="240"/>
                </a:lnTo>
                <a:lnTo>
                  <a:pt x="493" y="240"/>
                </a:lnTo>
                <a:lnTo>
                  <a:pt x="487" y="240"/>
                </a:lnTo>
                <a:lnTo>
                  <a:pt x="481" y="240"/>
                </a:lnTo>
                <a:lnTo>
                  <a:pt x="476" y="240"/>
                </a:lnTo>
                <a:lnTo>
                  <a:pt x="469" y="240"/>
                </a:lnTo>
                <a:lnTo>
                  <a:pt x="463" y="240"/>
                </a:lnTo>
                <a:lnTo>
                  <a:pt x="458" y="240"/>
                </a:lnTo>
                <a:lnTo>
                  <a:pt x="452" y="240"/>
                </a:lnTo>
                <a:lnTo>
                  <a:pt x="440" y="240"/>
                </a:lnTo>
                <a:lnTo>
                  <a:pt x="434" y="240"/>
                </a:lnTo>
                <a:lnTo>
                  <a:pt x="427" y="240"/>
                </a:lnTo>
                <a:lnTo>
                  <a:pt x="422" y="240"/>
                </a:lnTo>
                <a:lnTo>
                  <a:pt x="416" y="240"/>
                </a:lnTo>
                <a:lnTo>
                  <a:pt x="410" y="240"/>
                </a:lnTo>
                <a:lnTo>
                  <a:pt x="410" y="235"/>
                </a:lnTo>
                <a:lnTo>
                  <a:pt x="410" y="229"/>
                </a:lnTo>
                <a:lnTo>
                  <a:pt x="404" y="229"/>
                </a:lnTo>
                <a:lnTo>
                  <a:pt x="398" y="229"/>
                </a:lnTo>
                <a:lnTo>
                  <a:pt x="398" y="240"/>
                </a:lnTo>
                <a:lnTo>
                  <a:pt x="392" y="240"/>
                </a:lnTo>
                <a:lnTo>
                  <a:pt x="386" y="240"/>
                </a:lnTo>
                <a:lnTo>
                  <a:pt x="380" y="240"/>
                </a:lnTo>
                <a:lnTo>
                  <a:pt x="374" y="240"/>
                </a:lnTo>
                <a:lnTo>
                  <a:pt x="380" y="240"/>
                </a:lnTo>
                <a:lnTo>
                  <a:pt x="374" y="240"/>
                </a:lnTo>
                <a:lnTo>
                  <a:pt x="369" y="240"/>
                </a:lnTo>
                <a:lnTo>
                  <a:pt x="362" y="240"/>
                </a:lnTo>
                <a:lnTo>
                  <a:pt x="356" y="240"/>
                </a:lnTo>
                <a:lnTo>
                  <a:pt x="356" y="247"/>
                </a:lnTo>
                <a:lnTo>
                  <a:pt x="356" y="252"/>
                </a:lnTo>
                <a:lnTo>
                  <a:pt x="356" y="258"/>
                </a:lnTo>
                <a:lnTo>
                  <a:pt x="356" y="264"/>
                </a:lnTo>
                <a:lnTo>
                  <a:pt x="356" y="269"/>
                </a:lnTo>
                <a:lnTo>
                  <a:pt x="351" y="269"/>
                </a:lnTo>
                <a:lnTo>
                  <a:pt x="339" y="269"/>
                </a:lnTo>
                <a:lnTo>
                  <a:pt x="333" y="269"/>
                </a:lnTo>
                <a:lnTo>
                  <a:pt x="327" y="269"/>
                </a:lnTo>
                <a:lnTo>
                  <a:pt x="321" y="269"/>
                </a:lnTo>
                <a:lnTo>
                  <a:pt x="315" y="269"/>
                </a:lnTo>
                <a:lnTo>
                  <a:pt x="309" y="269"/>
                </a:lnTo>
                <a:lnTo>
                  <a:pt x="303" y="269"/>
                </a:lnTo>
                <a:lnTo>
                  <a:pt x="297" y="269"/>
                </a:lnTo>
                <a:lnTo>
                  <a:pt x="291" y="269"/>
                </a:lnTo>
                <a:lnTo>
                  <a:pt x="286" y="269"/>
                </a:lnTo>
                <a:lnTo>
                  <a:pt x="273" y="269"/>
                </a:lnTo>
                <a:lnTo>
                  <a:pt x="268" y="269"/>
                </a:lnTo>
                <a:lnTo>
                  <a:pt x="261" y="269"/>
                </a:lnTo>
                <a:lnTo>
                  <a:pt x="255" y="269"/>
                </a:lnTo>
                <a:lnTo>
                  <a:pt x="250" y="269"/>
                </a:lnTo>
                <a:lnTo>
                  <a:pt x="243" y="269"/>
                </a:lnTo>
                <a:lnTo>
                  <a:pt x="237" y="269"/>
                </a:lnTo>
                <a:lnTo>
                  <a:pt x="232" y="269"/>
                </a:lnTo>
                <a:lnTo>
                  <a:pt x="226" y="269"/>
                </a:lnTo>
                <a:lnTo>
                  <a:pt x="219" y="269"/>
                </a:lnTo>
                <a:lnTo>
                  <a:pt x="214" y="269"/>
                </a:lnTo>
                <a:lnTo>
                  <a:pt x="208" y="269"/>
                </a:lnTo>
                <a:lnTo>
                  <a:pt x="202" y="269"/>
                </a:lnTo>
                <a:lnTo>
                  <a:pt x="196" y="269"/>
                </a:lnTo>
                <a:lnTo>
                  <a:pt x="190" y="269"/>
                </a:lnTo>
                <a:lnTo>
                  <a:pt x="185" y="269"/>
                </a:lnTo>
                <a:lnTo>
                  <a:pt x="178" y="275"/>
                </a:lnTo>
                <a:lnTo>
                  <a:pt x="178" y="280"/>
                </a:lnTo>
                <a:lnTo>
                  <a:pt x="178" y="287"/>
                </a:lnTo>
                <a:lnTo>
                  <a:pt x="178" y="292"/>
                </a:lnTo>
                <a:lnTo>
                  <a:pt x="178" y="298"/>
                </a:lnTo>
                <a:lnTo>
                  <a:pt x="178" y="304"/>
                </a:lnTo>
                <a:lnTo>
                  <a:pt x="172" y="304"/>
                </a:lnTo>
                <a:lnTo>
                  <a:pt x="167" y="304"/>
                </a:lnTo>
                <a:lnTo>
                  <a:pt x="154" y="304"/>
                </a:lnTo>
                <a:lnTo>
                  <a:pt x="149" y="304"/>
                </a:lnTo>
                <a:lnTo>
                  <a:pt x="143" y="304"/>
                </a:lnTo>
                <a:lnTo>
                  <a:pt x="136" y="304"/>
                </a:lnTo>
                <a:lnTo>
                  <a:pt x="131" y="304"/>
                </a:lnTo>
                <a:lnTo>
                  <a:pt x="125" y="304"/>
                </a:lnTo>
                <a:lnTo>
                  <a:pt x="118" y="304"/>
                </a:lnTo>
                <a:lnTo>
                  <a:pt x="113" y="304"/>
                </a:lnTo>
                <a:lnTo>
                  <a:pt x="107" y="304"/>
                </a:lnTo>
                <a:lnTo>
                  <a:pt x="102" y="304"/>
                </a:lnTo>
                <a:lnTo>
                  <a:pt x="95" y="304"/>
                </a:lnTo>
                <a:lnTo>
                  <a:pt x="89" y="304"/>
                </a:lnTo>
                <a:lnTo>
                  <a:pt x="84" y="304"/>
                </a:lnTo>
                <a:lnTo>
                  <a:pt x="77" y="304"/>
                </a:lnTo>
                <a:lnTo>
                  <a:pt x="71" y="298"/>
                </a:lnTo>
                <a:lnTo>
                  <a:pt x="66" y="298"/>
                </a:lnTo>
                <a:lnTo>
                  <a:pt x="60" y="298"/>
                </a:lnTo>
                <a:lnTo>
                  <a:pt x="53" y="298"/>
                </a:lnTo>
                <a:lnTo>
                  <a:pt x="48" y="298"/>
                </a:lnTo>
                <a:lnTo>
                  <a:pt x="42" y="298"/>
                </a:lnTo>
                <a:lnTo>
                  <a:pt x="35" y="298"/>
                </a:lnTo>
                <a:lnTo>
                  <a:pt x="30" y="298"/>
                </a:lnTo>
                <a:lnTo>
                  <a:pt x="24" y="298"/>
                </a:lnTo>
                <a:lnTo>
                  <a:pt x="18" y="298"/>
                </a:lnTo>
                <a:lnTo>
                  <a:pt x="12" y="304"/>
                </a:lnTo>
                <a:lnTo>
                  <a:pt x="6" y="304"/>
                </a:lnTo>
                <a:lnTo>
                  <a:pt x="0" y="304"/>
                </a:lnTo>
                <a:lnTo>
                  <a:pt x="0" y="298"/>
                </a:lnTo>
                <a:lnTo>
                  <a:pt x="0" y="292"/>
                </a:lnTo>
                <a:lnTo>
                  <a:pt x="0" y="280"/>
                </a:lnTo>
                <a:lnTo>
                  <a:pt x="0" y="275"/>
                </a:lnTo>
                <a:lnTo>
                  <a:pt x="0" y="269"/>
                </a:lnTo>
                <a:lnTo>
                  <a:pt x="0" y="264"/>
                </a:lnTo>
                <a:lnTo>
                  <a:pt x="0" y="258"/>
                </a:lnTo>
                <a:lnTo>
                  <a:pt x="0" y="252"/>
                </a:lnTo>
                <a:lnTo>
                  <a:pt x="0" y="247"/>
                </a:lnTo>
                <a:lnTo>
                  <a:pt x="0" y="240"/>
                </a:lnTo>
                <a:lnTo>
                  <a:pt x="0" y="235"/>
                </a:lnTo>
                <a:lnTo>
                  <a:pt x="0" y="229"/>
                </a:lnTo>
                <a:lnTo>
                  <a:pt x="0" y="218"/>
                </a:lnTo>
                <a:lnTo>
                  <a:pt x="0" y="212"/>
                </a:lnTo>
                <a:lnTo>
                  <a:pt x="0" y="207"/>
                </a:lnTo>
                <a:lnTo>
                  <a:pt x="0" y="195"/>
                </a:lnTo>
                <a:lnTo>
                  <a:pt x="0" y="189"/>
                </a:lnTo>
                <a:lnTo>
                  <a:pt x="0" y="183"/>
                </a:lnTo>
                <a:lnTo>
                  <a:pt x="6" y="183"/>
                </a:lnTo>
                <a:lnTo>
                  <a:pt x="12" y="183"/>
                </a:lnTo>
                <a:lnTo>
                  <a:pt x="18" y="183"/>
                </a:lnTo>
                <a:lnTo>
                  <a:pt x="24" y="183"/>
                </a:lnTo>
                <a:lnTo>
                  <a:pt x="30" y="183"/>
                </a:lnTo>
                <a:lnTo>
                  <a:pt x="35" y="183"/>
                </a:lnTo>
                <a:lnTo>
                  <a:pt x="42" y="183"/>
                </a:lnTo>
                <a:lnTo>
                  <a:pt x="48" y="183"/>
                </a:lnTo>
                <a:lnTo>
                  <a:pt x="53" y="183"/>
                </a:lnTo>
                <a:lnTo>
                  <a:pt x="60" y="183"/>
                </a:lnTo>
                <a:lnTo>
                  <a:pt x="66" y="183"/>
                </a:lnTo>
                <a:lnTo>
                  <a:pt x="71" y="183"/>
                </a:lnTo>
                <a:lnTo>
                  <a:pt x="77" y="183"/>
                </a:lnTo>
                <a:lnTo>
                  <a:pt x="84" y="183"/>
                </a:lnTo>
                <a:lnTo>
                  <a:pt x="84" y="177"/>
                </a:lnTo>
                <a:lnTo>
                  <a:pt x="84" y="172"/>
                </a:lnTo>
                <a:lnTo>
                  <a:pt x="84" y="166"/>
                </a:lnTo>
                <a:lnTo>
                  <a:pt x="84" y="160"/>
                </a:lnTo>
                <a:lnTo>
                  <a:pt x="84" y="149"/>
                </a:lnTo>
                <a:lnTo>
                  <a:pt x="84" y="143"/>
                </a:lnTo>
                <a:lnTo>
                  <a:pt x="84" y="137"/>
                </a:lnTo>
                <a:lnTo>
                  <a:pt x="84" y="132"/>
                </a:lnTo>
                <a:lnTo>
                  <a:pt x="84" y="120"/>
                </a:lnTo>
                <a:lnTo>
                  <a:pt x="84" y="115"/>
                </a:lnTo>
                <a:lnTo>
                  <a:pt x="84" y="108"/>
                </a:lnTo>
                <a:lnTo>
                  <a:pt x="84" y="103"/>
                </a:lnTo>
                <a:lnTo>
                  <a:pt x="84" y="97"/>
                </a:lnTo>
                <a:lnTo>
                  <a:pt x="84" y="92"/>
                </a:lnTo>
                <a:lnTo>
                  <a:pt x="84" y="85"/>
                </a:lnTo>
                <a:lnTo>
                  <a:pt x="84" y="80"/>
                </a:lnTo>
                <a:lnTo>
                  <a:pt x="84" y="75"/>
                </a:lnTo>
                <a:lnTo>
                  <a:pt x="84" y="68"/>
                </a:lnTo>
                <a:lnTo>
                  <a:pt x="84" y="63"/>
                </a:lnTo>
                <a:lnTo>
                  <a:pt x="84" y="57"/>
                </a:lnTo>
                <a:lnTo>
                  <a:pt x="84" y="51"/>
                </a:lnTo>
                <a:lnTo>
                  <a:pt x="84" y="45"/>
                </a:lnTo>
                <a:lnTo>
                  <a:pt x="84" y="40"/>
                </a:lnTo>
                <a:lnTo>
                  <a:pt x="77" y="40"/>
                </a:lnTo>
                <a:lnTo>
                  <a:pt x="77" y="28"/>
                </a:lnTo>
                <a:lnTo>
                  <a:pt x="77" y="23"/>
                </a:lnTo>
                <a:lnTo>
                  <a:pt x="84" y="23"/>
                </a:lnTo>
                <a:lnTo>
                  <a:pt x="89" y="23"/>
                </a:lnTo>
                <a:lnTo>
                  <a:pt x="95" y="23"/>
                </a:lnTo>
                <a:lnTo>
                  <a:pt x="102" y="28"/>
                </a:lnTo>
                <a:lnTo>
                  <a:pt x="107" y="28"/>
                </a:lnTo>
                <a:lnTo>
                  <a:pt x="113" y="28"/>
                </a:lnTo>
                <a:lnTo>
                  <a:pt x="118" y="28"/>
                </a:lnTo>
                <a:lnTo>
                  <a:pt x="125" y="28"/>
                </a:lnTo>
                <a:lnTo>
                  <a:pt x="131" y="28"/>
                </a:lnTo>
                <a:lnTo>
                  <a:pt x="136" y="28"/>
                </a:lnTo>
                <a:lnTo>
                  <a:pt x="143" y="28"/>
                </a:lnTo>
                <a:lnTo>
                  <a:pt x="149" y="28"/>
                </a:lnTo>
                <a:lnTo>
                  <a:pt x="154" y="28"/>
                </a:lnTo>
                <a:lnTo>
                  <a:pt x="160" y="28"/>
                </a:lnTo>
                <a:lnTo>
                  <a:pt x="167" y="28"/>
                </a:lnTo>
                <a:lnTo>
                  <a:pt x="172" y="28"/>
                </a:lnTo>
                <a:lnTo>
                  <a:pt x="178" y="28"/>
                </a:lnTo>
                <a:lnTo>
                  <a:pt x="185" y="28"/>
                </a:lnTo>
                <a:lnTo>
                  <a:pt x="190" y="28"/>
                </a:lnTo>
                <a:lnTo>
                  <a:pt x="196" y="28"/>
                </a:lnTo>
                <a:lnTo>
                  <a:pt x="202" y="28"/>
                </a:lnTo>
                <a:lnTo>
                  <a:pt x="208" y="28"/>
                </a:lnTo>
                <a:lnTo>
                  <a:pt x="214" y="28"/>
                </a:lnTo>
                <a:lnTo>
                  <a:pt x="219" y="28"/>
                </a:lnTo>
                <a:lnTo>
                  <a:pt x="226" y="28"/>
                </a:lnTo>
                <a:lnTo>
                  <a:pt x="232" y="28"/>
                </a:lnTo>
                <a:lnTo>
                  <a:pt x="237" y="28"/>
                </a:lnTo>
                <a:lnTo>
                  <a:pt x="237" y="34"/>
                </a:lnTo>
                <a:lnTo>
                  <a:pt x="232" y="34"/>
                </a:lnTo>
                <a:lnTo>
                  <a:pt x="237" y="40"/>
                </a:lnTo>
                <a:lnTo>
                  <a:pt x="237" y="34"/>
                </a:lnTo>
                <a:lnTo>
                  <a:pt x="243" y="34"/>
                </a:lnTo>
                <a:lnTo>
                  <a:pt x="243" y="40"/>
                </a:lnTo>
                <a:lnTo>
                  <a:pt x="250" y="45"/>
                </a:lnTo>
                <a:lnTo>
                  <a:pt x="255" y="45"/>
                </a:lnTo>
                <a:lnTo>
                  <a:pt x="255" y="51"/>
                </a:lnTo>
                <a:lnTo>
                  <a:pt x="261" y="51"/>
                </a:lnTo>
                <a:lnTo>
                  <a:pt x="261" y="57"/>
                </a:lnTo>
                <a:lnTo>
                  <a:pt x="268" y="57"/>
                </a:lnTo>
                <a:lnTo>
                  <a:pt x="268" y="63"/>
                </a:lnTo>
                <a:lnTo>
                  <a:pt x="273" y="63"/>
                </a:lnTo>
                <a:lnTo>
                  <a:pt x="273" y="57"/>
                </a:lnTo>
                <a:lnTo>
                  <a:pt x="279" y="57"/>
                </a:lnTo>
                <a:lnTo>
                  <a:pt x="286" y="57"/>
                </a:lnTo>
                <a:lnTo>
                  <a:pt x="291" y="57"/>
                </a:lnTo>
                <a:lnTo>
                  <a:pt x="291" y="51"/>
                </a:lnTo>
                <a:lnTo>
                  <a:pt x="291" y="45"/>
                </a:lnTo>
                <a:lnTo>
                  <a:pt x="291" y="40"/>
                </a:lnTo>
                <a:lnTo>
                  <a:pt x="291" y="34"/>
                </a:lnTo>
                <a:lnTo>
                  <a:pt x="297" y="34"/>
                </a:lnTo>
                <a:lnTo>
                  <a:pt x="297" y="28"/>
                </a:lnTo>
                <a:lnTo>
                  <a:pt x="297" y="23"/>
                </a:lnTo>
                <a:lnTo>
                  <a:pt x="297" y="17"/>
                </a:lnTo>
                <a:lnTo>
                  <a:pt x="297" y="11"/>
                </a:lnTo>
                <a:lnTo>
                  <a:pt x="303" y="11"/>
                </a:lnTo>
                <a:lnTo>
                  <a:pt x="303" y="5"/>
                </a:lnTo>
                <a:lnTo>
                  <a:pt x="309" y="5"/>
                </a:lnTo>
                <a:lnTo>
                  <a:pt x="315" y="5"/>
                </a:lnTo>
                <a:lnTo>
                  <a:pt x="321" y="5"/>
                </a:lnTo>
                <a:lnTo>
                  <a:pt x="327" y="5"/>
                </a:lnTo>
                <a:lnTo>
                  <a:pt x="333" y="5"/>
                </a:lnTo>
                <a:lnTo>
                  <a:pt x="339" y="5"/>
                </a:lnTo>
                <a:lnTo>
                  <a:pt x="344" y="5"/>
                </a:lnTo>
                <a:lnTo>
                  <a:pt x="351" y="5"/>
                </a:lnTo>
                <a:lnTo>
                  <a:pt x="356" y="5"/>
                </a:lnTo>
                <a:lnTo>
                  <a:pt x="362" y="5"/>
                </a:lnTo>
                <a:lnTo>
                  <a:pt x="369" y="5"/>
                </a:lnTo>
                <a:lnTo>
                  <a:pt x="374" y="5"/>
                </a:lnTo>
                <a:lnTo>
                  <a:pt x="380" y="5"/>
                </a:lnTo>
                <a:lnTo>
                  <a:pt x="386" y="5"/>
                </a:lnTo>
                <a:lnTo>
                  <a:pt x="392" y="5"/>
                </a:lnTo>
                <a:lnTo>
                  <a:pt x="398" y="5"/>
                </a:lnTo>
                <a:lnTo>
                  <a:pt x="404" y="5"/>
                </a:lnTo>
                <a:lnTo>
                  <a:pt x="410" y="5"/>
                </a:lnTo>
                <a:lnTo>
                  <a:pt x="416" y="5"/>
                </a:lnTo>
                <a:lnTo>
                  <a:pt x="422" y="5"/>
                </a:lnTo>
                <a:lnTo>
                  <a:pt x="427" y="5"/>
                </a:lnTo>
                <a:lnTo>
                  <a:pt x="434" y="5"/>
                </a:lnTo>
                <a:lnTo>
                  <a:pt x="440" y="5"/>
                </a:lnTo>
                <a:lnTo>
                  <a:pt x="445" y="5"/>
                </a:lnTo>
                <a:lnTo>
                  <a:pt x="452" y="5"/>
                </a:lnTo>
                <a:lnTo>
                  <a:pt x="458" y="5"/>
                </a:lnTo>
                <a:lnTo>
                  <a:pt x="463" y="5"/>
                </a:lnTo>
                <a:lnTo>
                  <a:pt x="469" y="5"/>
                </a:lnTo>
                <a:lnTo>
                  <a:pt x="476" y="5"/>
                </a:lnTo>
                <a:lnTo>
                  <a:pt x="481" y="5"/>
                </a:lnTo>
                <a:lnTo>
                  <a:pt x="487" y="5"/>
                </a:lnTo>
                <a:lnTo>
                  <a:pt x="493" y="5"/>
                </a:lnTo>
                <a:lnTo>
                  <a:pt x="499" y="5"/>
                </a:lnTo>
                <a:lnTo>
                  <a:pt x="505" y="5"/>
                </a:lnTo>
                <a:lnTo>
                  <a:pt x="510" y="5"/>
                </a:lnTo>
                <a:lnTo>
                  <a:pt x="517" y="5"/>
                </a:lnTo>
                <a:lnTo>
                  <a:pt x="523" y="5"/>
                </a:lnTo>
                <a:lnTo>
                  <a:pt x="528" y="5"/>
                </a:lnTo>
                <a:lnTo>
                  <a:pt x="535" y="5"/>
                </a:lnTo>
                <a:lnTo>
                  <a:pt x="541" y="5"/>
                </a:lnTo>
                <a:lnTo>
                  <a:pt x="546" y="5"/>
                </a:lnTo>
                <a:lnTo>
                  <a:pt x="552" y="5"/>
                </a:lnTo>
                <a:lnTo>
                  <a:pt x="559" y="5"/>
                </a:lnTo>
                <a:lnTo>
                  <a:pt x="564" y="5"/>
                </a:lnTo>
                <a:lnTo>
                  <a:pt x="570" y="5"/>
                </a:lnTo>
                <a:lnTo>
                  <a:pt x="577" y="5"/>
                </a:lnTo>
                <a:lnTo>
                  <a:pt x="582" y="5"/>
                </a:lnTo>
                <a:lnTo>
                  <a:pt x="593" y="5"/>
                </a:lnTo>
                <a:lnTo>
                  <a:pt x="593" y="11"/>
                </a:lnTo>
                <a:lnTo>
                  <a:pt x="600" y="11"/>
                </a:lnTo>
                <a:lnTo>
                  <a:pt x="606" y="11"/>
                </a:lnTo>
                <a:lnTo>
                  <a:pt x="611" y="11"/>
                </a:lnTo>
                <a:lnTo>
                  <a:pt x="611" y="5"/>
                </a:lnTo>
                <a:lnTo>
                  <a:pt x="618" y="0"/>
                </a:lnTo>
                <a:lnTo>
                  <a:pt x="624" y="0"/>
                </a:lnTo>
                <a:lnTo>
                  <a:pt x="629" y="5"/>
                </a:lnTo>
                <a:lnTo>
                  <a:pt x="635" y="5"/>
                </a:lnTo>
                <a:lnTo>
                  <a:pt x="642" y="5"/>
                </a:lnTo>
                <a:lnTo>
                  <a:pt x="647" y="5"/>
                </a:lnTo>
                <a:lnTo>
                  <a:pt x="653" y="5"/>
                </a:lnTo>
                <a:lnTo>
                  <a:pt x="660" y="5"/>
                </a:lnTo>
                <a:lnTo>
                  <a:pt x="665" y="5"/>
                </a:lnTo>
                <a:lnTo>
                  <a:pt x="671" y="5"/>
                </a:lnTo>
                <a:lnTo>
                  <a:pt x="677" y="5"/>
                </a:lnTo>
                <a:lnTo>
                  <a:pt x="683" y="5"/>
                </a:lnTo>
                <a:lnTo>
                  <a:pt x="689" y="5"/>
                </a:lnTo>
                <a:lnTo>
                  <a:pt x="695" y="5"/>
                </a:lnTo>
                <a:lnTo>
                  <a:pt x="701" y="5"/>
                </a:lnTo>
                <a:lnTo>
                  <a:pt x="707" y="5"/>
                </a:lnTo>
                <a:lnTo>
                  <a:pt x="713" y="5"/>
                </a:lnTo>
                <a:lnTo>
                  <a:pt x="718" y="5"/>
                </a:lnTo>
                <a:lnTo>
                  <a:pt x="725" y="5"/>
                </a:lnTo>
                <a:lnTo>
                  <a:pt x="730" y="5"/>
                </a:lnTo>
                <a:lnTo>
                  <a:pt x="736" y="5"/>
                </a:lnTo>
                <a:lnTo>
                  <a:pt x="743" y="5"/>
                </a:lnTo>
                <a:lnTo>
                  <a:pt x="743" y="0"/>
                </a:lnTo>
                <a:lnTo>
                  <a:pt x="749" y="0"/>
                </a:lnTo>
                <a:lnTo>
                  <a:pt x="754" y="0"/>
                </a:lnTo>
                <a:lnTo>
                  <a:pt x="760" y="0"/>
                </a:lnTo>
                <a:lnTo>
                  <a:pt x="766" y="0"/>
                </a:lnTo>
                <a:lnTo>
                  <a:pt x="772" y="0"/>
                </a:lnTo>
                <a:lnTo>
                  <a:pt x="778" y="0"/>
                </a:lnTo>
                <a:lnTo>
                  <a:pt x="784" y="0"/>
                </a:lnTo>
                <a:lnTo>
                  <a:pt x="790" y="0"/>
                </a:lnTo>
                <a:lnTo>
                  <a:pt x="796" y="0"/>
                </a:lnTo>
                <a:lnTo>
                  <a:pt x="801" y="0"/>
                </a:lnTo>
                <a:lnTo>
                  <a:pt x="808" y="0"/>
                </a:lnTo>
                <a:lnTo>
                  <a:pt x="814" y="0"/>
                </a:lnTo>
                <a:lnTo>
                  <a:pt x="819" y="0"/>
                </a:lnTo>
                <a:lnTo>
                  <a:pt x="826" y="0"/>
                </a:lnTo>
                <a:lnTo>
                  <a:pt x="832" y="0"/>
                </a:lnTo>
                <a:lnTo>
                  <a:pt x="837" y="0"/>
                </a:lnTo>
                <a:lnTo>
                  <a:pt x="844" y="0"/>
                </a:lnTo>
                <a:lnTo>
                  <a:pt x="850" y="0"/>
                </a:lnTo>
                <a:lnTo>
                  <a:pt x="855" y="0"/>
                </a:lnTo>
                <a:lnTo>
                  <a:pt x="861" y="0"/>
                </a:lnTo>
                <a:lnTo>
                  <a:pt x="868" y="0"/>
                </a:lnTo>
                <a:lnTo>
                  <a:pt x="873" y="0"/>
                </a:lnTo>
                <a:lnTo>
                  <a:pt x="879" y="0"/>
                </a:lnTo>
                <a:lnTo>
                  <a:pt x="886" y="0"/>
                </a:lnTo>
                <a:lnTo>
                  <a:pt x="891" y="0"/>
                </a:lnTo>
                <a:lnTo>
                  <a:pt x="897" y="0"/>
                </a:lnTo>
                <a:lnTo>
                  <a:pt x="902" y="0"/>
                </a:lnTo>
                <a:lnTo>
                  <a:pt x="909" y="0"/>
                </a:lnTo>
                <a:lnTo>
                  <a:pt x="915" y="0"/>
                </a:lnTo>
                <a:lnTo>
                  <a:pt x="920" y="0"/>
                </a:lnTo>
                <a:lnTo>
                  <a:pt x="927" y="0"/>
                </a:lnTo>
                <a:lnTo>
                  <a:pt x="938" y="0"/>
                </a:lnTo>
                <a:lnTo>
                  <a:pt x="944" y="0"/>
                </a:lnTo>
                <a:lnTo>
                  <a:pt x="951" y="0"/>
                </a:lnTo>
                <a:lnTo>
                  <a:pt x="956" y="0"/>
                </a:lnTo>
                <a:lnTo>
                  <a:pt x="962" y="0"/>
                </a:lnTo>
                <a:lnTo>
                  <a:pt x="969" y="0"/>
                </a:lnTo>
                <a:lnTo>
                  <a:pt x="974" y="0"/>
                </a:lnTo>
                <a:lnTo>
                  <a:pt x="980" y="0"/>
                </a:lnTo>
                <a:lnTo>
                  <a:pt x="985" y="0"/>
                </a:lnTo>
                <a:lnTo>
                  <a:pt x="992" y="0"/>
                </a:lnTo>
                <a:lnTo>
                  <a:pt x="1003" y="0"/>
                </a:lnTo>
                <a:lnTo>
                  <a:pt x="1010" y="0"/>
                </a:lnTo>
                <a:lnTo>
                  <a:pt x="1016" y="0"/>
                </a:lnTo>
                <a:lnTo>
                  <a:pt x="1021" y="0"/>
                </a:lnTo>
                <a:lnTo>
                  <a:pt x="1027" y="0"/>
                </a:lnTo>
                <a:lnTo>
                  <a:pt x="1034" y="0"/>
                </a:lnTo>
                <a:lnTo>
                  <a:pt x="1039" y="0"/>
                </a:lnTo>
              </a:path>
            </a:pathLst>
          </a:custGeom>
          <a:noFill/>
          <a:ln w="6350"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206" name="Freeform 83">
            <a:extLst>
              <a:ext uri="{FF2B5EF4-FFF2-40B4-BE49-F238E27FC236}">
                <a16:creationId xmlns:a16="http://schemas.microsoft.com/office/drawing/2014/main" id="{1A31A183-0073-4260-89AB-6EF0448E2B64}"/>
              </a:ext>
            </a:extLst>
          </p:cNvPr>
          <p:cNvSpPr>
            <a:spLocks/>
          </p:cNvSpPr>
          <p:nvPr/>
        </p:nvSpPr>
        <p:spPr bwMode="auto">
          <a:xfrm>
            <a:off x="7323138" y="3724275"/>
            <a:ext cx="650875" cy="352425"/>
          </a:xfrm>
          <a:custGeom>
            <a:avLst/>
            <a:gdLst>
              <a:gd name="T0" fmla="*/ 404 w 410"/>
              <a:gd name="T1" fmla="*/ 154 h 222"/>
              <a:gd name="T2" fmla="*/ 399 w 410"/>
              <a:gd name="T3" fmla="*/ 160 h 222"/>
              <a:gd name="T4" fmla="*/ 374 w 410"/>
              <a:gd name="T5" fmla="*/ 160 h 222"/>
              <a:gd name="T6" fmla="*/ 368 w 410"/>
              <a:gd name="T7" fmla="*/ 182 h 222"/>
              <a:gd name="T8" fmla="*/ 345 w 410"/>
              <a:gd name="T9" fmla="*/ 182 h 222"/>
              <a:gd name="T10" fmla="*/ 321 w 410"/>
              <a:gd name="T11" fmla="*/ 182 h 222"/>
              <a:gd name="T12" fmla="*/ 297 w 410"/>
              <a:gd name="T13" fmla="*/ 182 h 222"/>
              <a:gd name="T14" fmla="*/ 274 w 410"/>
              <a:gd name="T15" fmla="*/ 182 h 222"/>
              <a:gd name="T16" fmla="*/ 249 w 410"/>
              <a:gd name="T17" fmla="*/ 182 h 222"/>
              <a:gd name="T18" fmla="*/ 225 w 410"/>
              <a:gd name="T19" fmla="*/ 182 h 222"/>
              <a:gd name="T20" fmla="*/ 214 w 410"/>
              <a:gd name="T21" fmla="*/ 194 h 222"/>
              <a:gd name="T22" fmla="*/ 214 w 410"/>
              <a:gd name="T23" fmla="*/ 222 h 222"/>
              <a:gd name="T24" fmla="*/ 184 w 410"/>
              <a:gd name="T25" fmla="*/ 222 h 222"/>
              <a:gd name="T26" fmla="*/ 155 w 410"/>
              <a:gd name="T27" fmla="*/ 217 h 222"/>
              <a:gd name="T28" fmla="*/ 149 w 410"/>
              <a:gd name="T29" fmla="*/ 200 h 222"/>
              <a:gd name="T30" fmla="*/ 149 w 410"/>
              <a:gd name="T31" fmla="*/ 172 h 222"/>
              <a:gd name="T32" fmla="*/ 131 w 410"/>
              <a:gd name="T33" fmla="*/ 165 h 222"/>
              <a:gd name="T34" fmla="*/ 113 w 410"/>
              <a:gd name="T35" fmla="*/ 160 h 222"/>
              <a:gd name="T36" fmla="*/ 83 w 410"/>
              <a:gd name="T37" fmla="*/ 148 h 222"/>
              <a:gd name="T38" fmla="*/ 59 w 410"/>
              <a:gd name="T39" fmla="*/ 137 h 222"/>
              <a:gd name="T40" fmla="*/ 41 w 410"/>
              <a:gd name="T41" fmla="*/ 125 h 222"/>
              <a:gd name="T42" fmla="*/ 23 w 410"/>
              <a:gd name="T43" fmla="*/ 120 h 222"/>
              <a:gd name="T44" fmla="*/ 6 w 410"/>
              <a:gd name="T45" fmla="*/ 108 h 222"/>
              <a:gd name="T46" fmla="*/ 0 w 410"/>
              <a:gd name="T47" fmla="*/ 91 h 222"/>
              <a:gd name="T48" fmla="*/ 0 w 410"/>
              <a:gd name="T49" fmla="*/ 57 h 222"/>
              <a:gd name="T50" fmla="*/ 0 w 410"/>
              <a:gd name="T51" fmla="*/ 28 h 222"/>
              <a:gd name="T52" fmla="*/ 18 w 410"/>
              <a:gd name="T53" fmla="*/ 23 h 222"/>
              <a:gd name="T54" fmla="*/ 41 w 410"/>
              <a:gd name="T55" fmla="*/ 23 h 222"/>
              <a:gd name="T56" fmla="*/ 54 w 410"/>
              <a:gd name="T57" fmla="*/ 11 h 222"/>
              <a:gd name="T58" fmla="*/ 72 w 410"/>
              <a:gd name="T59" fmla="*/ 5 h 222"/>
              <a:gd name="T60" fmla="*/ 90 w 410"/>
              <a:gd name="T61" fmla="*/ 11 h 222"/>
              <a:gd name="T62" fmla="*/ 113 w 410"/>
              <a:gd name="T63" fmla="*/ 11 h 222"/>
              <a:gd name="T64" fmla="*/ 124 w 410"/>
              <a:gd name="T65" fmla="*/ 11 h 222"/>
              <a:gd name="T66" fmla="*/ 149 w 410"/>
              <a:gd name="T67" fmla="*/ 11 h 222"/>
              <a:gd name="T68" fmla="*/ 160 w 410"/>
              <a:gd name="T69" fmla="*/ 0 h 222"/>
              <a:gd name="T70" fmla="*/ 173 w 410"/>
              <a:gd name="T71" fmla="*/ 11 h 222"/>
              <a:gd name="T72" fmla="*/ 196 w 410"/>
              <a:gd name="T73" fmla="*/ 11 h 222"/>
              <a:gd name="T74" fmla="*/ 220 w 410"/>
              <a:gd name="T75" fmla="*/ 11 h 222"/>
              <a:gd name="T76" fmla="*/ 238 w 410"/>
              <a:gd name="T77" fmla="*/ 5 h 222"/>
              <a:gd name="T78" fmla="*/ 256 w 410"/>
              <a:gd name="T79" fmla="*/ 0 h 222"/>
              <a:gd name="T80" fmla="*/ 280 w 410"/>
              <a:gd name="T81" fmla="*/ 0 h 222"/>
              <a:gd name="T82" fmla="*/ 303 w 410"/>
              <a:gd name="T83" fmla="*/ 0 h 222"/>
              <a:gd name="T84" fmla="*/ 327 w 410"/>
              <a:gd name="T85" fmla="*/ 0 h 222"/>
              <a:gd name="T86" fmla="*/ 339 w 410"/>
              <a:gd name="T87" fmla="*/ 11 h 222"/>
              <a:gd name="T88" fmla="*/ 339 w 410"/>
              <a:gd name="T89" fmla="*/ 23 h 222"/>
              <a:gd name="T90" fmla="*/ 345 w 410"/>
              <a:gd name="T91" fmla="*/ 40 h 222"/>
              <a:gd name="T92" fmla="*/ 357 w 410"/>
              <a:gd name="T93" fmla="*/ 57 h 222"/>
              <a:gd name="T94" fmla="*/ 350 w 410"/>
              <a:gd name="T95" fmla="*/ 68 h 222"/>
              <a:gd name="T96" fmla="*/ 357 w 410"/>
              <a:gd name="T97" fmla="*/ 85 h 222"/>
              <a:gd name="T98" fmla="*/ 363 w 410"/>
              <a:gd name="T99" fmla="*/ 91 h 222"/>
              <a:gd name="T100" fmla="*/ 368 w 410"/>
              <a:gd name="T101" fmla="*/ 108 h 222"/>
              <a:gd name="T102" fmla="*/ 381 w 410"/>
              <a:gd name="T103" fmla="*/ 120 h 222"/>
              <a:gd name="T104" fmla="*/ 392 w 410"/>
              <a:gd name="T105" fmla="*/ 137 h 222"/>
              <a:gd name="T106" fmla="*/ 392 w 410"/>
              <a:gd name="T107" fmla="*/ 137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0" h="222">
                <a:moveTo>
                  <a:pt x="399" y="143"/>
                </a:moveTo>
                <a:lnTo>
                  <a:pt x="399" y="148"/>
                </a:lnTo>
                <a:lnTo>
                  <a:pt x="404" y="148"/>
                </a:lnTo>
                <a:lnTo>
                  <a:pt x="404" y="154"/>
                </a:lnTo>
                <a:lnTo>
                  <a:pt x="410" y="154"/>
                </a:lnTo>
                <a:lnTo>
                  <a:pt x="410" y="160"/>
                </a:lnTo>
                <a:lnTo>
                  <a:pt x="404" y="160"/>
                </a:lnTo>
                <a:lnTo>
                  <a:pt x="399" y="160"/>
                </a:lnTo>
                <a:lnTo>
                  <a:pt x="392" y="160"/>
                </a:lnTo>
                <a:lnTo>
                  <a:pt x="386" y="160"/>
                </a:lnTo>
                <a:lnTo>
                  <a:pt x="381" y="160"/>
                </a:lnTo>
                <a:lnTo>
                  <a:pt x="374" y="160"/>
                </a:lnTo>
                <a:lnTo>
                  <a:pt x="374" y="165"/>
                </a:lnTo>
                <a:lnTo>
                  <a:pt x="374" y="172"/>
                </a:lnTo>
                <a:lnTo>
                  <a:pt x="374" y="182"/>
                </a:lnTo>
                <a:lnTo>
                  <a:pt x="368" y="182"/>
                </a:lnTo>
                <a:lnTo>
                  <a:pt x="363" y="182"/>
                </a:lnTo>
                <a:lnTo>
                  <a:pt x="357" y="182"/>
                </a:lnTo>
                <a:lnTo>
                  <a:pt x="350" y="182"/>
                </a:lnTo>
                <a:lnTo>
                  <a:pt x="345" y="182"/>
                </a:lnTo>
                <a:lnTo>
                  <a:pt x="339" y="182"/>
                </a:lnTo>
                <a:lnTo>
                  <a:pt x="332" y="182"/>
                </a:lnTo>
                <a:lnTo>
                  <a:pt x="327" y="182"/>
                </a:lnTo>
                <a:lnTo>
                  <a:pt x="321" y="182"/>
                </a:lnTo>
                <a:lnTo>
                  <a:pt x="315" y="182"/>
                </a:lnTo>
                <a:lnTo>
                  <a:pt x="309" y="182"/>
                </a:lnTo>
                <a:lnTo>
                  <a:pt x="303" y="182"/>
                </a:lnTo>
                <a:lnTo>
                  <a:pt x="297" y="182"/>
                </a:lnTo>
                <a:lnTo>
                  <a:pt x="291" y="182"/>
                </a:lnTo>
                <a:lnTo>
                  <a:pt x="285" y="182"/>
                </a:lnTo>
                <a:lnTo>
                  <a:pt x="280" y="182"/>
                </a:lnTo>
                <a:lnTo>
                  <a:pt x="274" y="182"/>
                </a:lnTo>
                <a:lnTo>
                  <a:pt x="267" y="182"/>
                </a:lnTo>
                <a:lnTo>
                  <a:pt x="261" y="182"/>
                </a:lnTo>
                <a:lnTo>
                  <a:pt x="256" y="182"/>
                </a:lnTo>
                <a:lnTo>
                  <a:pt x="249" y="182"/>
                </a:lnTo>
                <a:lnTo>
                  <a:pt x="244" y="182"/>
                </a:lnTo>
                <a:lnTo>
                  <a:pt x="238" y="182"/>
                </a:lnTo>
                <a:lnTo>
                  <a:pt x="232" y="182"/>
                </a:lnTo>
                <a:lnTo>
                  <a:pt x="225" y="182"/>
                </a:lnTo>
                <a:lnTo>
                  <a:pt x="220" y="182"/>
                </a:lnTo>
                <a:lnTo>
                  <a:pt x="214" y="182"/>
                </a:lnTo>
                <a:lnTo>
                  <a:pt x="214" y="189"/>
                </a:lnTo>
                <a:lnTo>
                  <a:pt x="214" y="194"/>
                </a:lnTo>
                <a:lnTo>
                  <a:pt x="214" y="205"/>
                </a:lnTo>
                <a:lnTo>
                  <a:pt x="214" y="212"/>
                </a:lnTo>
                <a:lnTo>
                  <a:pt x="214" y="217"/>
                </a:lnTo>
                <a:lnTo>
                  <a:pt x="214" y="222"/>
                </a:lnTo>
                <a:lnTo>
                  <a:pt x="202" y="222"/>
                </a:lnTo>
                <a:lnTo>
                  <a:pt x="196" y="222"/>
                </a:lnTo>
                <a:lnTo>
                  <a:pt x="191" y="222"/>
                </a:lnTo>
                <a:lnTo>
                  <a:pt x="184" y="222"/>
                </a:lnTo>
                <a:lnTo>
                  <a:pt x="166" y="222"/>
                </a:lnTo>
                <a:lnTo>
                  <a:pt x="160" y="222"/>
                </a:lnTo>
                <a:lnTo>
                  <a:pt x="155" y="222"/>
                </a:lnTo>
                <a:lnTo>
                  <a:pt x="155" y="217"/>
                </a:lnTo>
                <a:lnTo>
                  <a:pt x="155" y="212"/>
                </a:lnTo>
                <a:lnTo>
                  <a:pt x="155" y="205"/>
                </a:lnTo>
                <a:lnTo>
                  <a:pt x="155" y="200"/>
                </a:lnTo>
                <a:lnTo>
                  <a:pt x="149" y="200"/>
                </a:lnTo>
                <a:lnTo>
                  <a:pt x="149" y="189"/>
                </a:lnTo>
                <a:lnTo>
                  <a:pt x="149" y="182"/>
                </a:lnTo>
                <a:lnTo>
                  <a:pt x="149" y="177"/>
                </a:lnTo>
                <a:lnTo>
                  <a:pt x="149" y="172"/>
                </a:lnTo>
                <a:lnTo>
                  <a:pt x="149" y="165"/>
                </a:lnTo>
                <a:lnTo>
                  <a:pt x="142" y="165"/>
                </a:lnTo>
                <a:lnTo>
                  <a:pt x="137" y="165"/>
                </a:lnTo>
                <a:lnTo>
                  <a:pt x="131" y="165"/>
                </a:lnTo>
                <a:lnTo>
                  <a:pt x="124" y="165"/>
                </a:lnTo>
                <a:lnTo>
                  <a:pt x="119" y="165"/>
                </a:lnTo>
                <a:lnTo>
                  <a:pt x="113" y="165"/>
                </a:lnTo>
                <a:lnTo>
                  <a:pt x="113" y="160"/>
                </a:lnTo>
                <a:lnTo>
                  <a:pt x="108" y="160"/>
                </a:lnTo>
                <a:lnTo>
                  <a:pt x="95" y="154"/>
                </a:lnTo>
                <a:lnTo>
                  <a:pt x="90" y="154"/>
                </a:lnTo>
                <a:lnTo>
                  <a:pt x="83" y="148"/>
                </a:lnTo>
                <a:lnTo>
                  <a:pt x="77" y="143"/>
                </a:lnTo>
                <a:lnTo>
                  <a:pt x="72" y="143"/>
                </a:lnTo>
                <a:lnTo>
                  <a:pt x="66" y="143"/>
                </a:lnTo>
                <a:lnTo>
                  <a:pt x="59" y="137"/>
                </a:lnTo>
                <a:lnTo>
                  <a:pt x="54" y="137"/>
                </a:lnTo>
                <a:lnTo>
                  <a:pt x="48" y="132"/>
                </a:lnTo>
                <a:lnTo>
                  <a:pt x="41" y="132"/>
                </a:lnTo>
                <a:lnTo>
                  <a:pt x="41" y="125"/>
                </a:lnTo>
                <a:lnTo>
                  <a:pt x="36" y="125"/>
                </a:lnTo>
                <a:lnTo>
                  <a:pt x="30" y="125"/>
                </a:lnTo>
                <a:lnTo>
                  <a:pt x="30" y="120"/>
                </a:lnTo>
                <a:lnTo>
                  <a:pt x="23" y="120"/>
                </a:lnTo>
                <a:lnTo>
                  <a:pt x="18" y="120"/>
                </a:lnTo>
                <a:lnTo>
                  <a:pt x="18" y="114"/>
                </a:lnTo>
                <a:lnTo>
                  <a:pt x="18" y="108"/>
                </a:lnTo>
                <a:lnTo>
                  <a:pt x="6" y="108"/>
                </a:lnTo>
                <a:lnTo>
                  <a:pt x="0" y="108"/>
                </a:lnTo>
                <a:lnTo>
                  <a:pt x="0" y="103"/>
                </a:lnTo>
                <a:lnTo>
                  <a:pt x="0" y="97"/>
                </a:lnTo>
                <a:lnTo>
                  <a:pt x="0" y="91"/>
                </a:lnTo>
                <a:lnTo>
                  <a:pt x="0" y="80"/>
                </a:lnTo>
                <a:lnTo>
                  <a:pt x="0" y="74"/>
                </a:lnTo>
                <a:lnTo>
                  <a:pt x="0" y="68"/>
                </a:lnTo>
                <a:lnTo>
                  <a:pt x="0" y="57"/>
                </a:lnTo>
                <a:lnTo>
                  <a:pt x="0" y="51"/>
                </a:lnTo>
                <a:lnTo>
                  <a:pt x="0" y="45"/>
                </a:lnTo>
                <a:lnTo>
                  <a:pt x="0" y="40"/>
                </a:lnTo>
                <a:lnTo>
                  <a:pt x="0" y="28"/>
                </a:lnTo>
                <a:lnTo>
                  <a:pt x="6" y="28"/>
                </a:lnTo>
                <a:lnTo>
                  <a:pt x="6" y="23"/>
                </a:lnTo>
                <a:lnTo>
                  <a:pt x="12" y="23"/>
                </a:lnTo>
                <a:lnTo>
                  <a:pt x="18" y="23"/>
                </a:lnTo>
                <a:lnTo>
                  <a:pt x="23" y="23"/>
                </a:lnTo>
                <a:lnTo>
                  <a:pt x="30" y="23"/>
                </a:lnTo>
                <a:lnTo>
                  <a:pt x="36" y="23"/>
                </a:lnTo>
                <a:lnTo>
                  <a:pt x="41" y="23"/>
                </a:lnTo>
                <a:lnTo>
                  <a:pt x="48" y="23"/>
                </a:lnTo>
                <a:lnTo>
                  <a:pt x="48" y="17"/>
                </a:lnTo>
                <a:lnTo>
                  <a:pt x="48" y="11"/>
                </a:lnTo>
                <a:lnTo>
                  <a:pt x="54" y="11"/>
                </a:lnTo>
                <a:lnTo>
                  <a:pt x="59" y="11"/>
                </a:lnTo>
                <a:lnTo>
                  <a:pt x="66" y="11"/>
                </a:lnTo>
                <a:lnTo>
                  <a:pt x="72" y="11"/>
                </a:lnTo>
                <a:lnTo>
                  <a:pt x="72" y="5"/>
                </a:lnTo>
                <a:lnTo>
                  <a:pt x="72" y="11"/>
                </a:lnTo>
                <a:lnTo>
                  <a:pt x="77" y="11"/>
                </a:lnTo>
                <a:lnTo>
                  <a:pt x="83" y="11"/>
                </a:lnTo>
                <a:lnTo>
                  <a:pt x="90" y="11"/>
                </a:lnTo>
                <a:lnTo>
                  <a:pt x="95" y="11"/>
                </a:lnTo>
                <a:lnTo>
                  <a:pt x="101" y="11"/>
                </a:lnTo>
                <a:lnTo>
                  <a:pt x="108" y="11"/>
                </a:lnTo>
                <a:lnTo>
                  <a:pt x="113" y="11"/>
                </a:lnTo>
                <a:lnTo>
                  <a:pt x="119" y="11"/>
                </a:lnTo>
                <a:lnTo>
                  <a:pt x="119" y="5"/>
                </a:lnTo>
                <a:lnTo>
                  <a:pt x="124" y="5"/>
                </a:lnTo>
                <a:lnTo>
                  <a:pt x="124" y="11"/>
                </a:lnTo>
                <a:lnTo>
                  <a:pt x="131" y="11"/>
                </a:lnTo>
                <a:lnTo>
                  <a:pt x="137" y="11"/>
                </a:lnTo>
                <a:lnTo>
                  <a:pt x="142" y="11"/>
                </a:lnTo>
                <a:lnTo>
                  <a:pt x="149" y="11"/>
                </a:lnTo>
                <a:lnTo>
                  <a:pt x="155" y="11"/>
                </a:lnTo>
                <a:lnTo>
                  <a:pt x="155" y="5"/>
                </a:lnTo>
                <a:lnTo>
                  <a:pt x="155" y="0"/>
                </a:lnTo>
                <a:lnTo>
                  <a:pt x="160" y="0"/>
                </a:lnTo>
                <a:lnTo>
                  <a:pt x="166" y="0"/>
                </a:lnTo>
                <a:lnTo>
                  <a:pt x="166" y="5"/>
                </a:lnTo>
                <a:lnTo>
                  <a:pt x="173" y="5"/>
                </a:lnTo>
                <a:lnTo>
                  <a:pt x="173" y="11"/>
                </a:lnTo>
                <a:lnTo>
                  <a:pt x="178" y="11"/>
                </a:lnTo>
                <a:lnTo>
                  <a:pt x="184" y="11"/>
                </a:lnTo>
                <a:lnTo>
                  <a:pt x="191" y="11"/>
                </a:lnTo>
                <a:lnTo>
                  <a:pt x="196" y="11"/>
                </a:lnTo>
                <a:lnTo>
                  <a:pt x="202" y="11"/>
                </a:lnTo>
                <a:lnTo>
                  <a:pt x="208" y="11"/>
                </a:lnTo>
                <a:lnTo>
                  <a:pt x="214" y="11"/>
                </a:lnTo>
                <a:lnTo>
                  <a:pt x="220" y="11"/>
                </a:lnTo>
                <a:lnTo>
                  <a:pt x="225" y="11"/>
                </a:lnTo>
                <a:lnTo>
                  <a:pt x="232" y="11"/>
                </a:lnTo>
                <a:lnTo>
                  <a:pt x="238" y="11"/>
                </a:lnTo>
                <a:lnTo>
                  <a:pt x="238" y="5"/>
                </a:lnTo>
                <a:lnTo>
                  <a:pt x="238" y="0"/>
                </a:lnTo>
                <a:lnTo>
                  <a:pt x="244" y="0"/>
                </a:lnTo>
                <a:lnTo>
                  <a:pt x="249" y="0"/>
                </a:lnTo>
                <a:lnTo>
                  <a:pt x="256" y="0"/>
                </a:lnTo>
                <a:lnTo>
                  <a:pt x="261" y="0"/>
                </a:lnTo>
                <a:lnTo>
                  <a:pt x="267" y="0"/>
                </a:lnTo>
                <a:lnTo>
                  <a:pt x="274" y="0"/>
                </a:lnTo>
                <a:lnTo>
                  <a:pt x="280" y="0"/>
                </a:lnTo>
                <a:lnTo>
                  <a:pt x="285" y="0"/>
                </a:lnTo>
                <a:lnTo>
                  <a:pt x="291" y="0"/>
                </a:lnTo>
                <a:lnTo>
                  <a:pt x="297" y="0"/>
                </a:lnTo>
                <a:lnTo>
                  <a:pt x="303" y="0"/>
                </a:lnTo>
                <a:lnTo>
                  <a:pt x="309" y="0"/>
                </a:lnTo>
                <a:lnTo>
                  <a:pt x="315" y="0"/>
                </a:lnTo>
                <a:lnTo>
                  <a:pt x="321" y="0"/>
                </a:lnTo>
                <a:lnTo>
                  <a:pt x="327" y="0"/>
                </a:lnTo>
                <a:lnTo>
                  <a:pt x="332" y="0"/>
                </a:lnTo>
                <a:lnTo>
                  <a:pt x="339" y="0"/>
                </a:lnTo>
                <a:lnTo>
                  <a:pt x="339" y="5"/>
                </a:lnTo>
                <a:lnTo>
                  <a:pt x="339" y="11"/>
                </a:lnTo>
                <a:lnTo>
                  <a:pt x="339" y="17"/>
                </a:lnTo>
                <a:lnTo>
                  <a:pt x="332" y="17"/>
                </a:lnTo>
                <a:lnTo>
                  <a:pt x="339" y="17"/>
                </a:lnTo>
                <a:lnTo>
                  <a:pt x="339" y="23"/>
                </a:lnTo>
                <a:lnTo>
                  <a:pt x="339" y="28"/>
                </a:lnTo>
                <a:lnTo>
                  <a:pt x="339" y="33"/>
                </a:lnTo>
                <a:lnTo>
                  <a:pt x="339" y="40"/>
                </a:lnTo>
                <a:lnTo>
                  <a:pt x="345" y="40"/>
                </a:lnTo>
                <a:lnTo>
                  <a:pt x="345" y="45"/>
                </a:lnTo>
                <a:lnTo>
                  <a:pt x="350" y="45"/>
                </a:lnTo>
                <a:lnTo>
                  <a:pt x="350" y="51"/>
                </a:lnTo>
                <a:lnTo>
                  <a:pt x="357" y="57"/>
                </a:lnTo>
                <a:lnTo>
                  <a:pt x="350" y="63"/>
                </a:lnTo>
                <a:lnTo>
                  <a:pt x="345" y="63"/>
                </a:lnTo>
                <a:lnTo>
                  <a:pt x="345" y="68"/>
                </a:lnTo>
                <a:lnTo>
                  <a:pt x="350" y="68"/>
                </a:lnTo>
                <a:lnTo>
                  <a:pt x="350" y="74"/>
                </a:lnTo>
                <a:lnTo>
                  <a:pt x="357" y="74"/>
                </a:lnTo>
                <a:lnTo>
                  <a:pt x="357" y="80"/>
                </a:lnTo>
                <a:lnTo>
                  <a:pt x="357" y="85"/>
                </a:lnTo>
                <a:lnTo>
                  <a:pt x="363" y="85"/>
                </a:lnTo>
                <a:lnTo>
                  <a:pt x="357" y="85"/>
                </a:lnTo>
                <a:lnTo>
                  <a:pt x="357" y="91"/>
                </a:lnTo>
                <a:lnTo>
                  <a:pt x="363" y="91"/>
                </a:lnTo>
                <a:lnTo>
                  <a:pt x="363" y="97"/>
                </a:lnTo>
                <a:lnTo>
                  <a:pt x="363" y="103"/>
                </a:lnTo>
                <a:lnTo>
                  <a:pt x="368" y="103"/>
                </a:lnTo>
                <a:lnTo>
                  <a:pt x="368" y="108"/>
                </a:lnTo>
                <a:lnTo>
                  <a:pt x="368" y="114"/>
                </a:lnTo>
                <a:lnTo>
                  <a:pt x="374" y="114"/>
                </a:lnTo>
                <a:lnTo>
                  <a:pt x="374" y="120"/>
                </a:lnTo>
                <a:lnTo>
                  <a:pt x="381" y="120"/>
                </a:lnTo>
                <a:lnTo>
                  <a:pt x="381" y="125"/>
                </a:lnTo>
                <a:lnTo>
                  <a:pt x="386" y="125"/>
                </a:lnTo>
                <a:lnTo>
                  <a:pt x="386" y="132"/>
                </a:lnTo>
                <a:lnTo>
                  <a:pt x="392" y="137"/>
                </a:lnTo>
                <a:lnTo>
                  <a:pt x="392" y="132"/>
                </a:lnTo>
                <a:lnTo>
                  <a:pt x="392" y="137"/>
                </a:lnTo>
                <a:lnTo>
                  <a:pt x="399" y="137"/>
                </a:lnTo>
                <a:lnTo>
                  <a:pt x="392" y="137"/>
                </a:lnTo>
                <a:lnTo>
                  <a:pt x="399" y="137"/>
                </a:lnTo>
                <a:lnTo>
                  <a:pt x="399" y="143"/>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207" name="Freeform 84">
            <a:extLst>
              <a:ext uri="{FF2B5EF4-FFF2-40B4-BE49-F238E27FC236}">
                <a16:creationId xmlns:a16="http://schemas.microsoft.com/office/drawing/2014/main" id="{4D8E5A8C-774B-44E2-A73F-D4EEF5C9B030}"/>
              </a:ext>
            </a:extLst>
          </p:cNvPr>
          <p:cNvSpPr>
            <a:spLocks/>
          </p:cNvSpPr>
          <p:nvPr/>
        </p:nvSpPr>
        <p:spPr bwMode="auto">
          <a:xfrm>
            <a:off x="7323138" y="3724275"/>
            <a:ext cx="650875" cy="352425"/>
          </a:xfrm>
          <a:custGeom>
            <a:avLst/>
            <a:gdLst>
              <a:gd name="T0" fmla="*/ 404 w 410"/>
              <a:gd name="T1" fmla="*/ 154 h 222"/>
              <a:gd name="T2" fmla="*/ 399 w 410"/>
              <a:gd name="T3" fmla="*/ 160 h 222"/>
              <a:gd name="T4" fmla="*/ 374 w 410"/>
              <a:gd name="T5" fmla="*/ 160 h 222"/>
              <a:gd name="T6" fmla="*/ 368 w 410"/>
              <a:gd name="T7" fmla="*/ 182 h 222"/>
              <a:gd name="T8" fmla="*/ 345 w 410"/>
              <a:gd name="T9" fmla="*/ 182 h 222"/>
              <a:gd name="T10" fmla="*/ 321 w 410"/>
              <a:gd name="T11" fmla="*/ 182 h 222"/>
              <a:gd name="T12" fmla="*/ 297 w 410"/>
              <a:gd name="T13" fmla="*/ 182 h 222"/>
              <a:gd name="T14" fmla="*/ 274 w 410"/>
              <a:gd name="T15" fmla="*/ 182 h 222"/>
              <a:gd name="T16" fmla="*/ 249 w 410"/>
              <a:gd name="T17" fmla="*/ 182 h 222"/>
              <a:gd name="T18" fmla="*/ 225 w 410"/>
              <a:gd name="T19" fmla="*/ 182 h 222"/>
              <a:gd name="T20" fmla="*/ 214 w 410"/>
              <a:gd name="T21" fmla="*/ 194 h 222"/>
              <a:gd name="T22" fmla="*/ 214 w 410"/>
              <a:gd name="T23" fmla="*/ 222 h 222"/>
              <a:gd name="T24" fmla="*/ 184 w 410"/>
              <a:gd name="T25" fmla="*/ 222 h 222"/>
              <a:gd name="T26" fmla="*/ 155 w 410"/>
              <a:gd name="T27" fmla="*/ 217 h 222"/>
              <a:gd name="T28" fmla="*/ 149 w 410"/>
              <a:gd name="T29" fmla="*/ 200 h 222"/>
              <a:gd name="T30" fmla="*/ 149 w 410"/>
              <a:gd name="T31" fmla="*/ 172 h 222"/>
              <a:gd name="T32" fmla="*/ 131 w 410"/>
              <a:gd name="T33" fmla="*/ 165 h 222"/>
              <a:gd name="T34" fmla="*/ 113 w 410"/>
              <a:gd name="T35" fmla="*/ 160 h 222"/>
              <a:gd name="T36" fmla="*/ 83 w 410"/>
              <a:gd name="T37" fmla="*/ 148 h 222"/>
              <a:gd name="T38" fmla="*/ 59 w 410"/>
              <a:gd name="T39" fmla="*/ 137 h 222"/>
              <a:gd name="T40" fmla="*/ 41 w 410"/>
              <a:gd name="T41" fmla="*/ 125 h 222"/>
              <a:gd name="T42" fmla="*/ 23 w 410"/>
              <a:gd name="T43" fmla="*/ 120 h 222"/>
              <a:gd name="T44" fmla="*/ 6 w 410"/>
              <a:gd name="T45" fmla="*/ 108 h 222"/>
              <a:gd name="T46" fmla="*/ 0 w 410"/>
              <a:gd name="T47" fmla="*/ 91 h 222"/>
              <a:gd name="T48" fmla="*/ 0 w 410"/>
              <a:gd name="T49" fmla="*/ 57 h 222"/>
              <a:gd name="T50" fmla="*/ 0 w 410"/>
              <a:gd name="T51" fmla="*/ 28 h 222"/>
              <a:gd name="T52" fmla="*/ 18 w 410"/>
              <a:gd name="T53" fmla="*/ 23 h 222"/>
              <a:gd name="T54" fmla="*/ 41 w 410"/>
              <a:gd name="T55" fmla="*/ 23 h 222"/>
              <a:gd name="T56" fmla="*/ 54 w 410"/>
              <a:gd name="T57" fmla="*/ 11 h 222"/>
              <a:gd name="T58" fmla="*/ 72 w 410"/>
              <a:gd name="T59" fmla="*/ 5 h 222"/>
              <a:gd name="T60" fmla="*/ 90 w 410"/>
              <a:gd name="T61" fmla="*/ 11 h 222"/>
              <a:gd name="T62" fmla="*/ 113 w 410"/>
              <a:gd name="T63" fmla="*/ 11 h 222"/>
              <a:gd name="T64" fmla="*/ 124 w 410"/>
              <a:gd name="T65" fmla="*/ 11 h 222"/>
              <a:gd name="T66" fmla="*/ 149 w 410"/>
              <a:gd name="T67" fmla="*/ 11 h 222"/>
              <a:gd name="T68" fmla="*/ 160 w 410"/>
              <a:gd name="T69" fmla="*/ 0 h 222"/>
              <a:gd name="T70" fmla="*/ 173 w 410"/>
              <a:gd name="T71" fmla="*/ 11 h 222"/>
              <a:gd name="T72" fmla="*/ 196 w 410"/>
              <a:gd name="T73" fmla="*/ 11 h 222"/>
              <a:gd name="T74" fmla="*/ 220 w 410"/>
              <a:gd name="T75" fmla="*/ 11 h 222"/>
              <a:gd name="T76" fmla="*/ 238 w 410"/>
              <a:gd name="T77" fmla="*/ 5 h 222"/>
              <a:gd name="T78" fmla="*/ 256 w 410"/>
              <a:gd name="T79" fmla="*/ 0 h 222"/>
              <a:gd name="T80" fmla="*/ 280 w 410"/>
              <a:gd name="T81" fmla="*/ 0 h 222"/>
              <a:gd name="T82" fmla="*/ 303 w 410"/>
              <a:gd name="T83" fmla="*/ 0 h 222"/>
              <a:gd name="T84" fmla="*/ 327 w 410"/>
              <a:gd name="T85" fmla="*/ 0 h 222"/>
              <a:gd name="T86" fmla="*/ 339 w 410"/>
              <a:gd name="T87" fmla="*/ 11 h 222"/>
              <a:gd name="T88" fmla="*/ 339 w 410"/>
              <a:gd name="T89" fmla="*/ 23 h 222"/>
              <a:gd name="T90" fmla="*/ 345 w 410"/>
              <a:gd name="T91" fmla="*/ 40 h 222"/>
              <a:gd name="T92" fmla="*/ 357 w 410"/>
              <a:gd name="T93" fmla="*/ 57 h 222"/>
              <a:gd name="T94" fmla="*/ 350 w 410"/>
              <a:gd name="T95" fmla="*/ 68 h 222"/>
              <a:gd name="T96" fmla="*/ 357 w 410"/>
              <a:gd name="T97" fmla="*/ 85 h 222"/>
              <a:gd name="T98" fmla="*/ 363 w 410"/>
              <a:gd name="T99" fmla="*/ 91 h 222"/>
              <a:gd name="T100" fmla="*/ 368 w 410"/>
              <a:gd name="T101" fmla="*/ 108 h 222"/>
              <a:gd name="T102" fmla="*/ 381 w 410"/>
              <a:gd name="T103" fmla="*/ 120 h 222"/>
              <a:gd name="T104" fmla="*/ 392 w 410"/>
              <a:gd name="T105" fmla="*/ 137 h 222"/>
              <a:gd name="T106" fmla="*/ 392 w 410"/>
              <a:gd name="T107" fmla="*/ 137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0" h="222">
                <a:moveTo>
                  <a:pt x="399" y="143"/>
                </a:moveTo>
                <a:lnTo>
                  <a:pt x="399" y="148"/>
                </a:lnTo>
                <a:lnTo>
                  <a:pt x="404" y="148"/>
                </a:lnTo>
                <a:lnTo>
                  <a:pt x="404" y="154"/>
                </a:lnTo>
                <a:lnTo>
                  <a:pt x="410" y="154"/>
                </a:lnTo>
                <a:lnTo>
                  <a:pt x="410" y="160"/>
                </a:lnTo>
                <a:lnTo>
                  <a:pt x="404" y="160"/>
                </a:lnTo>
                <a:lnTo>
                  <a:pt x="399" y="160"/>
                </a:lnTo>
                <a:lnTo>
                  <a:pt x="392" y="160"/>
                </a:lnTo>
                <a:lnTo>
                  <a:pt x="386" y="160"/>
                </a:lnTo>
                <a:lnTo>
                  <a:pt x="381" y="160"/>
                </a:lnTo>
                <a:lnTo>
                  <a:pt x="374" y="160"/>
                </a:lnTo>
                <a:lnTo>
                  <a:pt x="374" y="165"/>
                </a:lnTo>
                <a:lnTo>
                  <a:pt x="374" y="172"/>
                </a:lnTo>
                <a:lnTo>
                  <a:pt x="374" y="182"/>
                </a:lnTo>
                <a:lnTo>
                  <a:pt x="368" y="182"/>
                </a:lnTo>
                <a:lnTo>
                  <a:pt x="363" y="182"/>
                </a:lnTo>
                <a:lnTo>
                  <a:pt x="357" y="182"/>
                </a:lnTo>
                <a:lnTo>
                  <a:pt x="350" y="182"/>
                </a:lnTo>
                <a:lnTo>
                  <a:pt x="345" y="182"/>
                </a:lnTo>
                <a:lnTo>
                  <a:pt x="339" y="182"/>
                </a:lnTo>
                <a:lnTo>
                  <a:pt x="332" y="182"/>
                </a:lnTo>
                <a:lnTo>
                  <a:pt x="327" y="182"/>
                </a:lnTo>
                <a:lnTo>
                  <a:pt x="321" y="182"/>
                </a:lnTo>
                <a:lnTo>
                  <a:pt x="315" y="182"/>
                </a:lnTo>
                <a:lnTo>
                  <a:pt x="309" y="182"/>
                </a:lnTo>
                <a:lnTo>
                  <a:pt x="303" y="182"/>
                </a:lnTo>
                <a:lnTo>
                  <a:pt x="297" y="182"/>
                </a:lnTo>
                <a:lnTo>
                  <a:pt x="291" y="182"/>
                </a:lnTo>
                <a:lnTo>
                  <a:pt x="285" y="182"/>
                </a:lnTo>
                <a:lnTo>
                  <a:pt x="280" y="182"/>
                </a:lnTo>
                <a:lnTo>
                  <a:pt x="274" y="182"/>
                </a:lnTo>
                <a:lnTo>
                  <a:pt x="267" y="182"/>
                </a:lnTo>
                <a:lnTo>
                  <a:pt x="261" y="182"/>
                </a:lnTo>
                <a:lnTo>
                  <a:pt x="256" y="182"/>
                </a:lnTo>
                <a:lnTo>
                  <a:pt x="249" y="182"/>
                </a:lnTo>
                <a:lnTo>
                  <a:pt x="244" y="182"/>
                </a:lnTo>
                <a:lnTo>
                  <a:pt x="238" y="182"/>
                </a:lnTo>
                <a:lnTo>
                  <a:pt x="232" y="182"/>
                </a:lnTo>
                <a:lnTo>
                  <a:pt x="225" y="182"/>
                </a:lnTo>
                <a:lnTo>
                  <a:pt x="220" y="182"/>
                </a:lnTo>
                <a:lnTo>
                  <a:pt x="214" y="182"/>
                </a:lnTo>
                <a:lnTo>
                  <a:pt x="214" y="189"/>
                </a:lnTo>
                <a:lnTo>
                  <a:pt x="214" y="194"/>
                </a:lnTo>
                <a:lnTo>
                  <a:pt x="214" y="205"/>
                </a:lnTo>
                <a:lnTo>
                  <a:pt x="214" y="212"/>
                </a:lnTo>
                <a:lnTo>
                  <a:pt x="214" y="217"/>
                </a:lnTo>
                <a:lnTo>
                  <a:pt x="214" y="222"/>
                </a:lnTo>
                <a:lnTo>
                  <a:pt x="202" y="222"/>
                </a:lnTo>
                <a:lnTo>
                  <a:pt x="196" y="222"/>
                </a:lnTo>
                <a:lnTo>
                  <a:pt x="191" y="222"/>
                </a:lnTo>
                <a:lnTo>
                  <a:pt x="184" y="222"/>
                </a:lnTo>
                <a:lnTo>
                  <a:pt x="166" y="222"/>
                </a:lnTo>
                <a:lnTo>
                  <a:pt x="160" y="222"/>
                </a:lnTo>
                <a:lnTo>
                  <a:pt x="155" y="222"/>
                </a:lnTo>
                <a:lnTo>
                  <a:pt x="155" y="217"/>
                </a:lnTo>
                <a:lnTo>
                  <a:pt x="155" y="212"/>
                </a:lnTo>
                <a:lnTo>
                  <a:pt x="155" y="205"/>
                </a:lnTo>
                <a:lnTo>
                  <a:pt x="155" y="200"/>
                </a:lnTo>
                <a:lnTo>
                  <a:pt x="149" y="200"/>
                </a:lnTo>
                <a:lnTo>
                  <a:pt x="149" y="189"/>
                </a:lnTo>
                <a:lnTo>
                  <a:pt x="149" y="182"/>
                </a:lnTo>
                <a:lnTo>
                  <a:pt x="149" y="177"/>
                </a:lnTo>
                <a:lnTo>
                  <a:pt x="149" y="172"/>
                </a:lnTo>
                <a:lnTo>
                  <a:pt x="149" y="165"/>
                </a:lnTo>
                <a:lnTo>
                  <a:pt x="142" y="165"/>
                </a:lnTo>
                <a:lnTo>
                  <a:pt x="137" y="165"/>
                </a:lnTo>
                <a:lnTo>
                  <a:pt x="131" y="165"/>
                </a:lnTo>
                <a:lnTo>
                  <a:pt x="124" y="165"/>
                </a:lnTo>
                <a:lnTo>
                  <a:pt x="119" y="165"/>
                </a:lnTo>
                <a:lnTo>
                  <a:pt x="113" y="165"/>
                </a:lnTo>
                <a:lnTo>
                  <a:pt x="113" y="160"/>
                </a:lnTo>
                <a:lnTo>
                  <a:pt x="108" y="160"/>
                </a:lnTo>
                <a:lnTo>
                  <a:pt x="95" y="154"/>
                </a:lnTo>
                <a:lnTo>
                  <a:pt x="90" y="154"/>
                </a:lnTo>
                <a:lnTo>
                  <a:pt x="83" y="148"/>
                </a:lnTo>
                <a:lnTo>
                  <a:pt x="77" y="143"/>
                </a:lnTo>
                <a:lnTo>
                  <a:pt x="72" y="143"/>
                </a:lnTo>
                <a:lnTo>
                  <a:pt x="66" y="143"/>
                </a:lnTo>
                <a:lnTo>
                  <a:pt x="59" y="137"/>
                </a:lnTo>
                <a:lnTo>
                  <a:pt x="54" y="137"/>
                </a:lnTo>
                <a:lnTo>
                  <a:pt x="48" y="132"/>
                </a:lnTo>
                <a:lnTo>
                  <a:pt x="41" y="132"/>
                </a:lnTo>
                <a:lnTo>
                  <a:pt x="41" y="125"/>
                </a:lnTo>
                <a:lnTo>
                  <a:pt x="36" y="125"/>
                </a:lnTo>
                <a:lnTo>
                  <a:pt x="30" y="125"/>
                </a:lnTo>
                <a:lnTo>
                  <a:pt x="30" y="120"/>
                </a:lnTo>
                <a:lnTo>
                  <a:pt x="23" y="120"/>
                </a:lnTo>
                <a:lnTo>
                  <a:pt x="18" y="120"/>
                </a:lnTo>
                <a:lnTo>
                  <a:pt x="18" y="114"/>
                </a:lnTo>
                <a:lnTo>
                  <a:pt x="18" y="108"/>
                </a:lnTo>
                <a:lnTo>
                  <a:pt x="6" y="108"/>
                </a:lnTo>
                <a:lnTo>
                  <a:pt x="0" y="108"/>
                </a:lnTo>
                <a:lnTo>
                  <a:pt x="0" y="103"/>
                </a:lnTo>
                <a:lnTo>
                  <a:pt x="0" y="97"/>
                </a:lnTo>
                <a:lnTo>
                  <a:pt x="0" y="91"/>
                </a:lnTo>
                <a:lnTo>
                  <a:pt x="0" y="80"/>
                </a:lnTo>
                <a:lnTo>
                  <a:pt x="0" y="74"/>
                </a:lnTo>
                <a:lnTo>
                  <a:pt x="0" y="68"/>
                </a:lnTo>
                <a:lnTo>
                  <a:pt x="0" y="57"/>
                </a:lnTo>
                <a:lnTo>
                  <a:pt x="0" y="51"/>
                </a:lnTo>
                <a:lnTo>
                  <a:pt x="0" y="45"/>
                </a:lnTo>
                <a:lnTo>
                  <a:pt x="0" y="40"/>
                </a:lnTo>
                <a:lnTo>
                  <a:pt x="0" y="28"/>
                </a:lnTo>
                <a:lnTo>
                  <a:pt x="6" y="28"/>
                </a:lnTo>
                <a:lnTo>
                  <a:pt x="6" y="23"/>
                </a:lnTo>
                <a:lnTo>
                  <a:pt x="12" y="23"/>
                </a:lnTo>
                <a:lnTo>
                  <a:pt x="18" y="23"/>
                </a:lnTo>
                <a:lnTo>
                  <a:pt x="23" y="23"/>
                </a:lnTo>
                <a:lnTo>
                  <a:pt x="30" y="23"/>
                </a:lnTo>
                <a:lnTo>
                  <a:pt x="36" y="23"/>
                </a:lnTo>
                <a:lnTo>
                  <a:pt x="41" y="23"/>
                </a:lnTo>
                <a:lnTo>
                  <a:pt x="48" y="23"/>
                </a:lnTo>
                <a:lnTo>
                  <a:pt x="48" y="17"/>
                </a:lnTo>
                <a:lnTo>
                  <a:pt x="48" y="11"/>
                </a:lnTo>
                <a:lnTo>
                  <a:pt x="54" y="11"/>
                </a:lnTo>
                <a:lnTo>
                  <a:pt x="59" y="11"/>
                </a:lnTo>
                <a:lnTo>
                  <a:pt x="66" y="11"/>
                </a:lnTo>
                <a:lnTo>
                  <a:pt x="72" y="11"/>
                </a:lnTo>
                <a:lnTo>
                  <a:pt x="72" y="5"/>
                </a:lnTo>
                <a:lnTo>
                  <a:pt x="72" y="11"/>
                </a:lnTo>
                <a:lnTo>
                  <a:pt x="77" y="11"/>
                </a:lnTo>
                <a:lnTo>
                  <a:pt x="83" y="11"/>
                </a:lnTo>
                <a:lnTo>
                  <a:pt x="90" y="11"/>
                </a:lnTo>
                <a:lnTo>
                  <a:pt x="95" y="11"/>
                </a:lnTo>
                <a:lnTo>
                  <a:pt x="101" y="11"/>
                </a:lnTo>
                <a:lnTo>
                  <a:pt x="108" y="11"/>
                </a:lnTo>
                <a:lnTo>
                  <a:pt x="113" y="11"/>
                </a:lnTo>
                <a:lnTo>
                  <a:pt x="119" y="11"/>
                </a:lnTo>
                <a:lnTo>
                  <a:pt x="119" y="5"/>
                </a:lnTo>
                <a:lnTo>
                  <a:pt x="124" y="5"/>
                </a:lnTo>
                <a:lnTo>
                  <a:pt x="124" y="11"/>
                </a:lnTo>
                <a:lnTo>
                  <a:pt x="131" y="11"/>
                </a:lnTo>
                <a:lnTo>
                  <a:pt x="137" y="11"/>
                </a:lnTo>
                <a:lnTo>
                  <a:pt x="142" y="11"/>
                </a:lnTo>
                <a:lnTo>
                  <a:pt x="149" y="11"/>
                </a:lnTo>
                <a:lnTo>
                  <a:pt x="155" y="11"/>
                </a:lnTo>
                <a:lnTo>
                  <a:pt x="155" y="5"/>
                </a:lnTo>
                <a:lnTo>
                  <a:pt x="155" y="0"/>
                </a:lnTo>
                <a:lnTo>
                  <a:pt x="160" y="0"/>
                </a:lnTo>
                <a:lnTo>
                  <a:pt x="166" y="0"/>
                </a:lnTo>
                <a:lnTo>
                  <a:pt x="166" y="5"/>
                </a:lnTo>
                <a:lnTo>
                  <a:pt x="173" y="5"/>
                </a:lnTo>
                <a:lnTo>
                  <a:pt x="173" y="11"/>
                </a:lnTo>
                <a:lnTo>
                  <a:pt x="178" y="11"/>
                </a:lnTo>
                <a:lnTo>
                  <a:pt x="184" y="11"/>
                </a:lnTo>
                <a:lnTo>
                  <a:pt x="191" y="11"/>
                </a:lnTo>
                <a:lnTo>
                  <a:pt x="196" y="11"/>
                </a:lnTo>
                <a:lnTo>
                  <a:pt x="202" y="11"/>
                </a:lnTo>
                <a:lnTo>
                  <a:pt x="208" y="11"/>
                </a:lnTo>
                <a:lnTo>
                  <a:pt x="214" y="11"/>
                </a:lnTo>
                <a:lnTo>
                  <a:pt x="220" y="11"/>
                </a:lnTo>
                <a:lnTo>
                  <a:pt x="225" y="11"/>
                </a:lnTo>
                <a:lnTo>
                  <a:pt x="232" y="11"/>
                </a:lnTo>
                <a:lnTo>
                  <a:pt x="238" y="11"/>
                </a:lnTo>
                <a:lnTo>
                  <a:pt x="238" y="5"/>
                </a:lnTo>
                <a:lnTo>
                  <a:pt x="238" y="0"/>
                </a:lnTo>
                <a:lnTo>
                  <a:pt x="244" y="0"/>
                </a:lnTo>
                <a:lnTo>
                  <a:pt x="249" y="0"/>
                </a:lnTo>
                <a:lnTo>
                  <a:pt x="256" y="0"/>
                </a:lnTo>
                <a:lnTo>
                  <a:pt x="261" y="0"/>
                </a:lnTo>
                <a:lnTo>
                  <a:pt x="267" y="0"/>
                </a:lnTo>
                <a:lnTo>
                  <a:pt x="274" y="0"/>
                </a:lnTo>
                <a:lnTo>
                  <a:pt x="280" y="0"/>
                </a:lnTo>
                <a:lnTo>
                  <a:pt x="285" y="0"/>
                </a:lnTo>
                <a:lnTo>
                  <a:pt x="291" y="0"/>
                </a:lnTo>
                <a:lnTo>
                  <a:pt x="297" y="0"/>
                </a:lnTo>
                <a:lnTo>
                  <a:pt x="303" y="0"/>
                </a:lnTo>
                <a:lnTo>
                  <a:pt x="309" y="0"/>
                </a:lnTo>
                <a:lnTo>
                  <a:pt x="315" y="0"/>
                </a:lnTo>
                <a:lnTo>
                  <a:pt x="321" y="0"/>
                </a:lnTo>
                <a:lnTo>
                  <a:pt x="327" y="0"/>
                </a:lnTo>
                <a:lnTo>
                  <a:pt x="332" y="0"/>
                </a:lnTo>
                <a:lnTo>
                  <a:pt x="339" y="0"/>
                </a:lnTo>
                <a:lnTo>
                  <a:pt x="339" y="5"/>
                </a:lnTo>
                <a:lnTo>
                  <a:pt x="339" y="11"/>
                </a:lnTo>
                <a:lnTo>
                  <a:pt x="339" y="17"/>
                </a:lnTo>
                <a:lnTo>
                  <a:pt x="332" y="17"/>
                </a:lnTo>
                <a:lnTo>
                  <a:pt x="339" y="17"/>
                </a:lnTo>
                <a:lnTo>
                  <a:pt x="339" y="23"/>
                </a:lnTo>
                <a:lnTo>
                  <a:pt x="339" y="28"/>
                </a:lnTo>
                <a:lnTo>
                  <a:pt x="339" y="33"/>
                </a:lnTo>
                <a:lnTo>
                  <a:pt x="339" y="40"/>
                </a:lnTo>
                <a:lnTo>
                  <a:pt x="345" y="40"/>
                </a:lnTo>
                <a:lnTo>
                  <a:pt x="345" y="45"/>
                </a:lnTo>
                <a:lnTo>
                  <a:pt x="350" y="45"/>
                </a:lnTo>
                <a:lnTo>
                  <a:pt x="350" y="51"/>
                </a:lnTo>
                <a:lnTo>
                  <a:pt x="357" y="57"/>
                </a:lnTo>
                <a:lnTo>
                  <a:pt x="350" y="63"/>
                </a:lnTo>
                <a:lnTo>
                  <a:pt x="345" y="63"/>
                </a:lnTo>
                <a:lnTo>
                  <a:pt x="345" y="68"/>
                </a:lnTo>
                <a:lnTo>
                  <a:pt x="350" y="68"/>
                </a:lnTo>
                <a:lnTo>
                  <a:pt x="350" y="74"/>
                </a:lnTo>
                <a:lnTo>
                  <a:pt x="357" y="74"/>
                </a:lnTo>
                <a:lnTo>
                  <a:pt x="357" y="80"/>
                </a:lnTo>
                <a:lnTo>
                  <a:pt x="357" y="85"/>
                </a:lnTo>
                <a:lnTo>
                  <a:pt x="363" y="85"/>
                </a:lnTo>
                <a:lnTo>
                  <a:pt x="357" y="85"/>
                </a:lnTo>
                <a:lnTo>
                  <a:pt x="357" y="91"/>
                </a:lnTo>
                <a:lnTo>
                  <a:pt x="363" y="91"/>
                </a:lnTo>
                <a:lnTo>
                  <a:pt x="363" y="97"/>
                </a:lnTo>
                <a:lnTo>
                  <a:pt x="363" y="103"/>
                </a:lnTo>
                <a:lnTo>
                  <a:pt x="368" y="103"/>
                </a:lnTo>
                <a:lnTo>
                  <a:pt x="368" y="108"/>
                </a:lnTo>
                <a:lnTo>
                  <a:pt x="368" y="114"/>
                </a:lnTo>
                <a:lnTo>
                  <a:pt x="374" y="114"/>
                </a:lnTo>
                <a:lnTo>
                  <a:pt x="374" y="120"/>
                </a:lnTo>
                <a:lnTo>
                  <a:pt x="381" y="120"/>
                </a:lnTo>
                <a:lnTo>
                  <a:pt x="381" y="125"/>
                </a:lnTo>
                <a:lnTo>
                  <a:pt x="386" y="125"/>
                </a:lnTo>
                <a:lnTo>
                  <a:pt x="386" y="132"/>
                </a:lnTo>
                <a:lnTo>
                  <a:pt x="392" y="137"/>
                </a:lnTo>
                <a:lnTo>
                  <a:pt x="392" y="132"/>
                </a:lnTo>
                <a:lnTo>
                  <a:pt x="392" y="137"/>
                </a:lnTo>
                <a:lnTo>
                  <a:pt x="399" y="137"/>
                </a:lnTo>
                <a:lnTo>
                  <a:pt x="392" y="137"/>
                </a:lnTo>
                <a:lnTo>
                  <a:pt x="399" y="137"/>
                </a:lnTo>
                <a:lnTo>
                  <a:pt x="399" y="143"/>
                </a:lnTo>
              </a:path>
            </a:pathLst>
          </a:custGeom>
          <a:noFill/>
          <a:ln w="6350"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208" name="Freeform 85">
            <a:extLst>
              <a:ext uri="{FF2B5EF4-FFF2-40B4-BE49-F238E27FC236}">
                <a16:creationId xmlns:a16="http://schemas.microsoft.com/office/drawing/2014/main" id="{307EF1DC-6E88-4C01-B942-36BE914BA24E}"/>
              </a:ext>
            </a:extLst>
          </p:cNvPr>
          <p:cNvSpPr>
            <a:spLocks/>
          </p:cNvSpPr>
          <p:nvPr/>
        </p:nvSpPr>
        <p:spPr bwMode="auto">
          <a:xfrm>
            <a:off x="6853238" y="3878263"/>
            <a:ext cx="1223962" cy="1057275"/>
          </a:xfrm>
          <a:custGeom>
            <a:avLst/>
            <a:gdLst>
              <a:gd name="T0" fmla="*/ 724 w 771"/>
              <a:gd name="T1" fmla="*/ 108 h 666"/>
              <a:gd name="T2" fmla="*/ 712 w 771"/>
              <a:gd name="T3" fmla="*/ 143 h 666"/>
              <a:gd name="T4" fmla="*/ 700 w 771"/>
              <a:gd name="T5" fmla="*/ 172 h 666"/>
              <a:gd name="T6" fmla="*/ 730 w 771"/>
              <a:gd name="T7" fmla="*/ 200 h 666"/>
              <a:gd name="T8" fmla="*/ 765 w 771"/>
              <a:gd name="T9" fmla="*/ 223 h 666"/>
              <a:gd name="T10" fmla="*/ 753 w 771"/>
              <a:gd name="T11" fmla="*/ 247 h 666"/>
              <a:gd name="T12" fmla="*/ 718 w 771"/>
              <a:gd name="T13" fmla="*/ 270 h 666"/>
              <a:gd name="T14" fmla="*/ 695 w 771"/>
              <a:gd name="T15" fmla="*/ 280 h 666"/>
              <a:gd name="T16" fmla="*/ 664 w 771"/>
              <a:gd name="T17" fmla="*/ 315 h 666"/>
              <a:gd name="T18" fmla="*/ 670 w 771"/>
              <a:gd name="T19" fmla="*/ 362 h 666"/>
              <a:gd name="T20" fmla="*/ 664 w 771"/>
              <a:gd name="T21" fmla="*/ 402 h 666"/>
              <a:gd name="T22" fmla="*/ 659 w 771"/>
              <a:gd name="T23" fmla="*/ 442 h 666"/>
              <a:gd name="T24" fmla="*/ 641 w 771"/>
              <a:gd name="T25" fmla="*/ 470 h 666"/>
              <a:gd name="T26" fmla="*/ 623 w 771"/>
              <a:gd name="T27" fmla="*/ 499 h 666"/>
              <a:gd name="T28" fmla="*/ 623 w 771"/>
              <a:gd name="T29" fmla="*/ 534 h 666"/>
              <a:gd name="T30" fmla="*/ 628 w 771"/>
              <a:gd name="T31" fmla="*/ 562 h 666"/>
              <a:gd name="T32" fmla="*/ 605 w 771"/>
              <a:gd name="T33" fmla="*/ 568 h 666"/>
              <a:gd name="T34" fmla="*/ 581 w 771"/>
              <a:gd name="T35" fmla="*/ 591 h 666"/>
              <a:gd name="T36" fmla="*/ 540 w 771"/>
              <a:gd name="T37" fmla="*/ 602 h 666"/>
              <a:gd name="T38" fmla="*/ 457 w 771"/>
              <a:gd name="T39" fmla="*/ 602 h 666"/>
              <a:gd name="T40" fmla="*/ 433 w 771"/>
              <a:gd name="T41" fmla="*/ 659 h 666"/>
              <a:gd name="T42" fmla="*/ 374 w 771"/>
              <a:gd name="T43" fmla="*/ 659 h 666"/>
              <a:gd name="T44" fmla="*/ 314 w 771"/>
              <a:gd name="T45" fmla="*/ 659 h 666"/>
              <a:gd name="T46" fmla="*/ 255 w 771"/>
              <a:gd name="T47" fmla="*/ 659 h 666"/>
              <a:gd name="T48" fmla="*/ 195 w 771"/>
              <a:gd name="T49" fmla="*/ 659 h 666"/>
              <a:gd name="T50" fmla="*/ 137 w 771"/>
              <a:gd name="T51" fmla="*/ 659 h 666"/>
              <a:gd name="T52" fmla="*/ 65 w 771"/>
              <a:gd name="T53" fmla="*/ 659 h 666"/>
              <a:gd name="T54" fmla="*/ 12 w 771"/>
              <a:gd name="T55" fmla="*/ 659 h 666"/>
              <a:gd name="T56" fmla="*/ 23 w 771"/>
              <a:gd name="T57" fmla="*/ 642 h 666"/>
              <a:gd name="T58" fmla="*/ 29 w 771"/>
              <a:gd name="T59" fmla="*/ 597 h 666"/>
              <a:gd name="T60" fmla="*/ 12 w 771"/>
              <a:gd name="T61" fmla="*/ 545 h 666"/>
              <a:gd name="T62" fmla="*/ 5 w 771"/>
              <a:gd name="T63" fmla="*/ 505 h 666"/>
              <a:gd name="T64" fmla="*/ 12 w 771"/>
              <a:gd name="T65" fmla="*/ 465 h 666"/>
              <a:gd name="T66" fmla="*/ 18 w 771"/>
              <a:gd name="T67" fmla="*/ 424 h 666"/>
              <a:gd name="T68" fmla="*/ 88 w 771"/>
              <a:gd name="T69" fmla="*/ 424 h 666"/>
              <a:gd name="T70" fmla="*/ 119 w 771"/>
              <a:gd name="T71" fmla="*/ 395 h 666"/>
              <a:gd name="T72" fmla="*/ 119 w 771"/>
              <a:gd name="T73" fmla="*/ 327 h 666"/>
              <a:gd name="T74" fmla="*/ 119 w 771"/>
              <a:gd name="T75" fmla="*/ 270 h 666"/>
              <a:gd name="T76" fmla="*/ 137 w 771"/>
              <a:gd name="T77" fmla="*/ 218 h 666"/>
              <a:gd name="T78" fmla="*/ 148 w 771"/>
              <a:gd name="T79" fmla="*/ 212 h 666"/>
              <a:gd name="T80" fmla="*/ 137 w 771"/>
              <a:gd name="T81" fmla="*/ 177 h 666"/>
              <a:gd name="T82" fmla="*/ 119 w 771"/>
              <a:gd name="T83" fmla="*/ 172 h 666"/>
              <a:gd name="T84" fmla="*/ 106 w 771"/>
              <a:gd name="T85" fmla="*/ 137 h 666"/>
              <a:gd name="T86" fmla="*/ 106 w 771"/>
              <a:gd name="T87" fmla="*/ 115 h 666"/>
              <a:gd name="T88" fmla="*/ 124 w 771"/>
              <a:gd name="T89" fmla="*/ 108 h 666"/>
              <a:gd name="T90" fmla="*/ 153 w 771"/>
              <a:gd name="T91" fmla="*/ 103 h 666"/>
              <a:gd name="T92" fmla="*/ 184 w 771"/>
              <a:gd name="T93" fmla="*/ 97 h 666"/>
              <a:gd name="T94" fmla="*/ 189 w 771"/>
              <a:gd name="T95" fmla="*/ 75 h 666"/>
              <a:gd name="T96" fmla="*/ 237 w 771"/>
              <a:gd name="T97" fmla="*/ 68 h 666"/>
              <a:gd name="T98" fmla="*/ 237 w 771"/>
              <a:gd name="T99" fmla="*/ 11 h 666"/>
              <a:gd name="T100" fmla="*/ 285 w 771"/>
              <a:gd name="T101" fmla="*/ 0 h 666"/>
              <a:gd name="T102" fmla="*/ 326 w 771"/>
              <a:gd name="T103" fmla="*/ 23 h 666"/>
              <a:gd name="T104" fmla="*/ 374 w 771"/>
              <a:gd name="T105" fmla="*/ 45 h 666"/>
              <a:gd name="T106" fmla="*/ 433 w 771"/>
              <a:gd name="T107" fmla="*/ 68 h 666"/>
              <a:gd name="T108" fmla="*/ 451 w 771"/>
              <a:gd name="T109" fmla="*/ 115 h 666"/>
              <a:gd name="T110" fmla="*/ 511 w 771"/>
              <a:gd name="T111" fmla="*/ 120 h 666"/>
              <a:gd name="T112" fmla="*/ 540 w 771"/>
              <a:gd name="T113" fmla="*/ 85 h 666"/>
              <a:gd name="T114" fmla="*/ 599 w 771"/>
              <a:gd name="T115" fmla="*/ 85 h 666"/>
              <a:gd name="T116" fmla="*/ 659 w 771"/>
              <a:gd name="T117" fmla="*/ 85 h 666"/>
              <a:gd name="T118" fmla="*/ 706 w 771"/>
              <a:gd name="T119" fmla="*/ 68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1" h="666">
                <a:moveTo>
                  <a:pt x="706" y="68"/>
                </a:moveTo>
                <a:lnTo>
                  <a:pt x="706" y="75"/>
                </a:lnTo>
                <a:lnTo>
                  <a:pt x="706" y="80"/>
                </a:lnTo>
                <a:lnTo>
                  <a:pt x="706" y="85"/>
                </a:lnTo>
                <a:lnTo>
                  <a:pt x="706" y="92"/>
                </a:lnTo>
                <a:lnTo>
                  <a:pt x="706" y="97"/>
                </a:lnTo>
                <a:lnTo>
                  <a:pt x="706" y="103"/>
                </a:lnTo>
                <a:lnTo>
                  <a:pt x="712" y="103"/>
                </a:lnTo>
                <a:lnTo>
                  <a:pt x="718" y="103"/>
                </a:lnTo>
                <a:lnTo>
                  <a:pt x="724" y="108"/>
                </a:lnTo>
                <a:lnTo>
                  <a:pt x="724" y="115"/>
                </a:lnTo>
                <a:lnTo>
                  <a:pt x="724" y="120"/>
                </a:lnTo>
                <a:lnTo>
                  <a:pt x="718" y="126"/>
                </a:lnTo>
                <a:lnTo>
                  <a:pt x="718" y="132"/>
                </a:lnTo>
                <a:lnTo>
                  <a:pt x="718" y="137"/>
                </a:lnTo>
                <a:lnTo>
                  <a:pt x="724" y="137"/>
                </a:lnTo>
                <a:lnTo>
                  <a:pt x="724" y="143"/>
                </a:lnTo>
                <a:lnTo>
                  <a:pt x="718" y="143"/>
                </a:lnTo>
                <a:lnTo>
                  <a:pt x="712" y="137"/>
                </a:lnTo>
                <a:lnTo>
                  <a:pt x="712" y="143"/>
                </a:lnTo>
                <a:lnTo>
                  <a:pt x="712" y="149"/>
                </a:lnTo>
                <a:lnTo>
                  <a:pt x="718" y="149"/>
                </a:lnTo>
                <a:lnTo>
                  <a:pt x="718" y="155"/>
                </a:lnTo>
                <a:lnTo>
                  <a:pt x="718" y="149"/>
                </a:lnTo>
                <a:lnTo>
                  <a:pt x="712" y="149"/>
                </a:lnTo>
                <a:lnTo>
                  <a:pt x="712" y="155"/>
                </a:lnTo>
                <a:lnTo>
                  <a:pt x="712" y="160"/>
                </a:lnTo>
                <a:lnTo>
                  <a:pt x="712" y="166"/>
                </a:lnTo>
                <a:lnTo>
                  <a:pt x="706" y="166"/>
                </a:lnTo>
                <a:lnTo>
                  <a:pt x="700" y="172"/>
                </a:lnTo>
                <a:lnTo>
                  <a:pt x="700" y="177"/>
                </a:lnTo>
                <a:lnTo>
                  <a:pt x="700" y="183"/>
                </a:lnTo>
                <a:lnTo>
                  <a:pt x="700" y="189"/>
                </a:lnTo>
                <a:lnTo>
                  <a:pt x="706" y="189"/>
                </a:lnTo>
                <a:lnTo>
                  <a:pt x="712" y="189"/>
                </a:lnTo>
                <a:lnTo>
                  <a:pt x="718" y="189"/>
                </a:lnTo>
                <a:lnTo>
                  <a:pt x="718" y="195"/>
                </a:lnTo>
                <a:lnTo>
                  <a:pt x="724" y="195"/>
                </a:lnTo>
                <a:lnTo>
                  <a:pt x="730" y="195"/>
                </a:lnTo>
                <a:lnTo>
                  <a:pt x="730" y="200"/>
                </a:lnTo>
                <a:lnTo>
                  <a:pt x="736" y="200"/>
                </a:lnTo>
                <a:lnTo>
                  <a:pt x="742" y="200"/>
                </a:lnTo>
                <a:lnTo>
                  <a:pt x="742" y="207"/>
                </a:lnTo>
                <a:lnTo>
                  <a:pt x="747" y="207"/>
                </a:lnTo>
                <a:lnTo>
                  <a:pt x="747" y="212"/>
                </a:lnTo>
                <a:lnTo>
                  <a:pt x="753" y="212"/>
                </a:lnTo>
                <a:lnTo>
                  <a:pt x="753" y="218"/>
                </a:lnTo>
                <a:lnTo>
                  <a:pt x="760" y="218"/>
                </a:lnTo>
                <a:lnTo>
                  <a:pt x="760" y="223"/>
                </a:lnTo>
                <a:lnTo>
                  <a:pt x="765" y="223"/>
                </a:lnTo>
                <a:lnTo>
                  <a:pt x="765" y="230"/>
                </a:lnTo>
                <a:lnTo>
                  <a:pt x="771" y="230"/>
                </a:lnTo>
                <a:lnTo>
                  <a:pt x="765" y="230"/>
                </a:lnTo>
                <a:lnTo>
                  <a:pt x="760" y="230"/>
                </a:lnTo>
                <a:lnTo>
                  <a:pt x="760" y="235"/>
                </a:lnTo>
                <a:lnTo>
                  <a:pt x="753" y="235"/>
                </a:lnTo>
                <a:lnTo>
                  <a:pt x="747" y="235"/>
                </a:lnTo>
                <a:lnTo>
                  <a:pt x="747" y="240"/>
                </a:lnTo>
                <a:lnTo>
                  <a:pt x="753" y="240"/>
                </a:lnTo>
                <a:lnTo>
                  <a:pt x="753" y="247"/>
                </a:lnTo>
                <a:lnTo>
                  <a:pt x="747" y="247"/>
                </a:lnTo>
                <a:lnTo>
                  <a:pt x="747" y="252"/>
                </a:lnTo>
                <a:lnTo>
                  <a:pt x="747" y="258"/>
                </a:lnTo>
                <a:lnTo>
                  <a:pt x="742" y="258"/>
                </a:lnTo>
                <a:lnTo>
                  <a:pt x="736" y="258"/>
                </a:lnTo>
                <a:lnTo>
                  <a:pt x="730" y="258"/>
                </a:lnTo>
                <a:lnTo>
                  <a:pt x="724" y="258"/>
                </a:lnTo>
                <a:lnTo>
                  <a:pt x="718" y="258"/>
                </a:lnTo>
                <a:lnTo>
                  <a:pt x="718" y="264"/>
                </a:lnTo>
                <a:lnTo>
                  <a:pt x="718" y="270"/>
                </a:lnTo>
                <a:lnTo>
                  <a:pt x="724" y="270"/>
                </a:lnTo>
                <a:lnTo>
                  <a:pt x="724" y="264"/>
                </a:lnTo>
                <a:lnTo>
                  <a:pt x="724" y="270"/>
                </a:lnTo>
                <a:lnTo>
                  <a:pt x="724" y="275"/>
                </a:lnTo>
                <a:lnTo>
                  <a:pt x="718" y="275"/>
                </a:lnTo>
                <a:lnTo>
                  <a:pt x="712" y="275"/>
                </a:lnTo>
                <a:lnTo>
                  <a:pt x="712" y="280"/>
                </a:lnTo>
                <a:lnTo>
                  <a:pt x="706" y="280"/>
                </a:lnTo>
                <a:lnTo>
                  <a:pt x="700" y="280"/>
                </a:lnTo>
                <a:lnTo>
                  <a:pt x="695" y="280"/>
                </a:lnTo>
                <a:lnTo>
                  <a:pt x="695" y="287"/>
                </a:lnTo>
                <a:lnTo>
                  <a:pt x="688" y="292"/>
                </a:lnTo>
                <a:lnTo>
                  <a:pt x="688" y="298"/>
                </a:lnTo>
                <a:lnTo>
                  <a:pt x="682" y="298"/>
                </a:lnTo>
                <a:lnTo>
                  <a:pt x="682" y="304"/>
                </a:lnTo>
                <a:lnTo>
                  <a:pt x="677" y="304"/>
                </a:lnTo>
                <a:lnTo>
                  <a:pt x="677" y="310"/>
                </a:lnTo>
                <a:lnTo>
                  <a:pt x="670" y="310"/>
                </a:lnTo>
                <a:lnTo>
                  <a:pt x="670" y="315"/>
                </a:lnTo>
                <a:lnTo>
                  <a:pt x="664" y="315"/>
                </a:lnTo>
                <a:lnTo>
                  <a:pt x="670" y="315"/>
                </a:lnTo>
                <a:lnTo>
                  <a:pt x="670" y="322"/>
                </a:lnTo>
                <a:lnTo>
                  <a:pt x="670" y="327"/>
                </a:lnTo>
                <a:lnTo>
                  <a:pt x="670" y="332"/>
                </a:lnTo>
                <a:lnTo>
                  <a:pt x="677" y="338"/>
                </a:lnTo>
                <a:lnTo>
                  <a:pt x="677" y="344"/>
                </a:lnTo>
                <a:lnTo>
                  <a:pt x="677" y="350"/>
                </a:lnTo>
                <a:lnTo>
                  <a:pt x="670" y="350"/>
                </a:lnTo>
                <a:lnTo>
                  <a:pt x="670" y="355"/>
                </a:lnTo>
                <a:lnTo>
                  <a:pt x="670" y="362"/>
                </a:lnTo>
                <a:lnTo>
                  <a:pt x="670" y="367"/>
                </a:lnTo>
                <a:lnTo>
                  <a:pt x="670" y="372"/>
                </a:lnTo>
                <a:lnTo>
                  <a:pt x="670" y="379"/>
                </a:lnTo>
                <a:lnTo>
                  <a:pt x="670" y="384"/>
                </a:lnTo>
                <a:lnTo>
                  <a:pt x="670" y="390"/>
                </a:lnTo>
                <a:lnTo>
                  <a:pt x="677" y="390"/>
                </a:lnTo>
                <a:lnTo>
                  <a:pt x="670" y="390"/>
                </a:lnTo>
                <a:lnTo>
                  <a:pt x="670" y="395"/>
                </a:lnTo>
                <a:lnTo>
                  <a:pt x="670" y="402"/>
                </a:lnTo>
                <a:lnTo>
                  <a:pt x="664" y="402"/>
                </a:lnTo>
                <a:lnTo>
                  <a:pt x="664" y="407"/>
                </a:lnTo>
                <a:lnTo>
                  <a:pt x="664" y="413"/>
                </a:lnTo>
                <a:lnTo>
                  <a:pt x="664" y="419"/>
                </a:lnTo>
                <a:lnTo>
                  <a:pt x="664" y="424"/>
                </a:lnTo>
                <a:lnTo>
                  <a:pt x="664" y="430"/>
                </a:lnTo>
                <a:lnTo>
                  <a:pt x="659" y="430"/>
                </a:lnTo>
                <a:lnTo>
                  <a:pt x="653" y="430"/>
                </a:lnTo>
                <a:lnTo>
                  <a:pt x="653" y="436"/>
                </a:lnTo>
                <a:lnTo>
                  <a:pt x="653" y="442"/>
                </a:lnTo>
                <a:lnTo>
                  <a:pt x="659" y="442"/>
                </a:lnTo>
                <a:lnTo>
                  <a:pt x="659" y="447"/>
                </a:lnTo>
                <a:lnTo>
                  <a:pt x="653" y="447"/>
                </a:lnTo>
                <a:lnTo>
                  <a:pt x="653" y="454"/>
                </a:lnTo>
                <a:lnTo>
                  <a:pt x="646" y="454"/>
                </a:lnTo>
                <a:lnTo>
                  <a:pt x="646" y="459"/>
                </a:lnTo>
                <a:lnTo>
                  <a:pt x="641" y="459"/>
                </a:lnTo>
                <a:lnTo>
                  <a:pt x="641" y="465"/>
                </a:lnTo>
                <a:lnTo>
                  <a:pt x="635" y="465"/>
                </a:lnTo>
                <a:lnTo>
                  <a:pt x="641" y="465"/>
                </a:lnTo>
                <a:lnTo>
                  <a:pt x="641" y="470"/>
                </a:lnTo>
                <a:lnTo>
                  <a:pt x="641" y="476"/>
                </a:lnTo>
                <a:lnTo>
                  <a:pt x="635" y="476"/>
                </a:lnTo>
                <a:lnTo>
                  <a:pt x="628" y="476"/>
                </a:lnTo>
                <a:lnTo>
                  <a:pt x="623" y="476"/>
                </a:lnTo>
                <a:lnTo>
                  <a:pt x="623" y="482"/>
                </a:lnTo>
                <a:lnTo>
                  <a:pt x="628" y="482"/>
                </a:lnTo>
                <a:lnTo>
                  <a:pt x="628" y="487"/>
                </a:lnTo>
                <a:lnTo>
                  <a:pt x="628" y="494"/>
                </a:lnTo>
                <a:lnTo>
                  <a:pt x="623" y="494"/>
                </a:lnTo>
                <a:lnTo>
                  <a:pt x="623" y="499"/>
                </a:lnTo>
                <a:lnTo>
                  <a:pt x="623" y="505"/>
                </a:lnTo>
                <a:lnTo>
                  <a:pt x="623" y="511"/>
                </a:lnTo>
                <a:lnTo>
                  <a:pt x="623" y="517"/>
                </a:lnTo>
                <a:lnTo>
                  <a:pt x="623" y="522"/>
                </a:lnTo>
                <a:lnTo>
                  <a:pt x="628" y="522"/>
                </a:lnTo>
                <a:lnTo>
                  <a:pt x="623" y="522"/>
                </a:lnTo>
                <a:lnTo>
                  <a:pt x="623" y="527"/>
                </a:lnTo>
                <a:lnTo>
                  <a:pt x="628" y="527"/>
                </a:lnTo>
                <a:lnTo>
                  <a:pt x="628" y="534"/>
                </a:lnTo>
                <a:lnTo>
                  <a:pt x="623" y="534"/>
                </a:lnTo>
                <a:lnTo>
                  <a:pt x="628" y="539"/>
                </a:lnTo>
                <a:lnTo>
                  <a:pt x="623" y="539"/>
                </a:lnTo>
                <a:lnTo>
                  <a:pt x="628" y="545"/>
                </a:lnTo>
                <a:lnTo>
                  <a:pt x="623" y="545"/>
                </a:lnTo>
                <a:lnTo>
                  <a:pt x="623" y="551"/>
                </a:lnTo>
                <a:lnTo>
                  <a:pt x="623" y="557"/>
                </a:lnTo>
                <a:lnTo>
                  <a:pt x="628" y="557"/>
                </a:lnTo>
                <a:lnTo>
                  <a:pt x="628" y="562"/>
                </a:lnTo>
                <a:lnTo>
                  <a:pt x="623" y="562"/>
                </a:lnTo>
                <a:lnTo>
                  <a:pt x="628" y="562"/>
                </a:lnTo>
                <a:lnTo>
                  <a:pt x="623" y="562"/>
                </a:lnTo>
                <a:lnTo>
                  <a:pt x="617" y="562"/>
                </a:lnTo>
                <a:lnTo>
                  <a:pt x="623" y="562"/>
                </a:lnTo>
                <a:lnTo>
                  <a:pt x="617" y="562"/>
                </a:lnTo>
                <a:lnTo>
                  <a:pt x="623" y="562"/>
                </a:lnTo>
                <a:lnTo>
                  <a:pt x="617" y="557"/>
                </a:lnTo>
                <a:lnTo>
                  <a:pt x="612" y="557"/>
                </a:lnTo>
                <a:lnTo>
                  <a:pt x="612" y="562"/>
                </a:lnTo>
                <a:lnTo>
                  <a:pt x="605" y="562"/>
                </a:lnTo>
                <a:lnTo>
                  <a:pt x="605" y="568"/>
                </a:lnTo>
                <a:lnTo>
                  <a:pt x="599" y="568"/>
                </a:lnTo>
                <a:lnTo>
                  <a:pt x="599" y="574"/>
                </a:lnTo>
                <a:lnTo>
                  <a:pt x="599" y="568"/>
                </a:lnTo>
                <a:lnTo>
                  <a:pt x="599" y="574"/>
                </a:lnTo>
                <a:lnTo>
                  <a:pt x="594" y="574"/>
                </a:lnTo>
                <a:lnTo>
                  <a:pt x="587" y="574"/>
                </a:lnTo>
                <a:lnTo>
                  <a:pt x="587" y="579"/>
                </a:lnTo>
                <a:lnTo>
                  <a:pt x="581" y="579"/>
                </a:lnTo>
                <a:lnTo>
                  <a:pt x="581" y="585"/>
                </a:lnTo>
                <a:lnTo>
                  <a:pt x="581" y="591"/>
                </a:lnTo>
                <a:lnTo>
                  <a:pt x="581" y="597"/>
                </a:lnTo>
                <a:lnTo>
                  <a:pt x="581" y="602"/>
                </a:lnTo>
                <a:lnTo>
                  <a:pt x="576" y="602"/>
                </a:lnTo>
                <a:lnTo>
                  <a:pt x="576" y="609"/>
                </a:lnTo>
                <a:lnTo>
                  <a:pt x="570" y="602"/>
                </a:lnTo>
                <a:lnTo>
                  <a:pt x="563" y="602"/>
                </a:lnTo>
                <a:lnTo>
                  <a:pt x="558" y="602"/>
                </a:lnTo>
                <a:lnTo>
                  <a:pt x="552" y="602"/>
                </a:lnTo>
                <a:lnTo>
                  <a:pt x="545" y="602"/>
                </a:lnTo>
                <a:lnTo>
                  <a:pt x="540" y="602"/>
                </a:lnTo>
                <a:lnTo>
                  <a:pt x="534" y="602"/>
                </a:lnTo>
                <a:lnTo>
                  <a:pt x="522" y="602"/>
                </a:lnTo>
                <a:lnTo>
                  <a:pt x="516" y="602"/>
                </a:lnTo>
                <a:lnTo>
                  <a:pt x="511" y="602"/>
                </a:lnTo>
                <a:lnTo>
                  <a:pt x="498" y="602"/>
                </a:lnTo>
                <a:lnTo>
                  <a:pt x="487" y="602"/>
                </a:lnTo>
                <a:lnTo>
                  <a:pt x="480" y="602"/>
                </a:lnTo>
                <a:lnTo>
                  <a:pt x="475" y="602"/>
                </a:lnTo>
                <a:lnTo>
                  <a:pt x="469" y="602"/>
                </a:lnTo>
                <a:lnTo>
                  <a:pt x="457" y="602"/>
                </a:lnTo>
                <a:lnTo>
                  <a:pt x="457" y="609"/>
                </a:lnTo>
                <a:lnTo>
                  <a:pt x="457" y="614"/>
                </a:lnTo>
                <a:lnTo>
                  <a:pt x="457" y="619"/>
                </a:lnTo>
                <a:lnTo>
                  <a:pt x="457" y="631"/>
                </a:lnTo>
                <a:lnTo>
                  <a:pt x="457" y="637"/>
                </a:lnTo>
                <a:lnTo>
                  <a:pt x="457" y="642"/>
                </a:lnTo>
                <a:lnTo>
                  <a:pt x="457" y="654"/>
                </a:lnTo>
                <a:lnTo>
                  <a:pt x="457" y="659"/>
                </a:lnTo>
                <a:lnTo>
                  <a:pt x="451" y="659"/>
                </a:lnTo>
                <a:lnTo>
                  <a:pt x="433" y="659"/>
                </a:lnTo>
                <a:lnTo>
                  <a:pt x="428" y="659"/>
                </a:lnTo>
                <a:lnTo>
                  <a:pt x="421" y="659"/>
                </a:lnTo>
                <a:lnTo>
                  <a:pt x="415" y="659"/>
                </a:lnTo>
                <a:lnTo>
                  <a:pt x="409" y="659"/>
                </a:lnTo>
                <a:lnTo>
                  <a:pt x="404" y="659"/>
                </a:lnTo>
                <a:lnTo>
                  <a:pt x="397" y="659"/>
                </a:lnTo>
                <a:lnTo>
                  <a:pt x="392" y="659"/>
                </a:lnTo>
                <a:lnTo>
                  <a:pt x="386" y="659"/>
                </a:lnTo>
                <a:lnTo>
                  <a:pt x="379" y="659"/>
                </a:lnTo>
                <a:lnTo>
                  <a:pt x="374" y="659"/>
                </a:lnTo>
                <a:lnTo>
                  <a:pt x="368" y="659"/>
                </a:lnTo>
                <a:lnTo>
                  <a:pt x="362" y="666"/>
                </a:lnTo>
                <a:lnTo>
                  <a:pt x="356" y="666"/>
                </a:lnTo>
                <a:lnTo>
                  <a:pt x="350" y="666"/>
                </a:lnTo>
                <a:lnTo>
                  <a:pt x="344" y="666"/>
                </a:lnTo>
                <a:lnTo>
                  <a:pt x="338" y="666"/>
                </a:lnTo>
                <a:lnTo>
                  <a:pt x="332" y="666"/>
                </a:lnTo>
                <a:lnTo>
                  <a:pt x="326" y="666"/>
                </a:lnTo>
                <a:lnTo>
                  <a:pt x="320" y="666"/>
                </a:lnTo>
                <a:lnTo>
                  <a:pt x="314" y="659"/>
                </a:lnTo>
                <a:lnTo>
                  <a:pt x="308" y="659"/>
                </a:lnTo>
                <a:lnTo>
                  <a:pt x="303" y="659"/>
                </a:lnTo>
                <a:lnTo>
                  <a:pt x="296" y="659"/>
                </a:lnTo>
                <a:lnTo>
                  <a:pt x="290" y="659"/>
                </a:lnTo>
                <a:lnTo>
                  <a:pt x="285" y="659"/>
                </a:lnTo>
                <a:lnTo>
                  <a:pt x="278" y="659"/>
                </a:lnTo>
                <a:lnTo>
                  <a:pt x="272" y="659"/>
                </a:lnTo>
                <a:lnTo>
                  <a:pt x="267" y="659"/>
                </a:lnTo>
                <a:lnTo>
                  <a:pt x="261" y="659"/>
                </a:lnTo>
                <a:lnTo>
                  <a:pt x="255" y="659"/>
                </a:lnTo>
                <a:lnTo>
                  <a:pt x="249" y="659"/>
                </a:lnTo>
                <a:lnTo>
                  <a:pt x="243" y="659"/>
                </a:lnTo>
                <a:lnTo>
                  <a:pt x="237" y="659"/>
                </a:lnTo>
                <a:lnTo>
                  <a:pt x="231" y="659"/>
                </a:lnTo>
                <a:lnTo>
                  <a:pt x="225" y="659"/>
                </a:lnTo>
                <a:lnTo>
                  <a:pt x="220" y="659"/>
                </a:lnTo>
                <a:lnTo>
                  <a:pt x="213" y="659"/>
                </a:lnTo>
                <a:lnTo>
                  <a:pt x="207" y="659"/>
                </a:lnTo>
                <a:lnTo>
                  <a:pt x="202" y="659"/>
                </a:lnTo>
                <a:lnTo>
                  <a:pt x="195" y="659"/>
                </a:lnTo>
                <a:lnTo>
                  <a:pt x="189" y="659"/>
                </a:lnTo>
                <a:lnTo>
                  <a:pt x="184" y="659"/>
                </a:lnTo>
                <a:lnTo>
                  <a:pt x="178" y="659"/>
                </a:lnTo>
                <a:lnTo>
                  <a:pt x="171" y="659"/>
                </a:lnTo>
                <a:lnTo>
                  <a:pt x="166" y="659"/>
                </a:lnTo>
                <a:lnTo>
                  <a:pt x="160" y="659"/>
                </a:lnTo>
                <a:lnTo>
                  <a:pt x="153" y="659"/>
                </a:lnTo>
                <a:lnTo>
                  <a:pt x="148" y="659"/>
                </a:lnTo>
                <a:lnTo>
                  <a:pt x="142" y="659"/>
                </a:lnTo>
                <a:lnTo>
                  <a:pt x="137" y="659"/>
                </a:lnTo>
                <a:lnTo>
                  <a:pt x="130" y="659"/>
                </a:lnTo>
                <a:lnTo>
                  <a:pt x="124" y="659"/>
                </a:lnTo>
                <a:lnTo>
                  <a:pt x="119" y="659"/>
                </a:lnTo>
                <a:lnTo>
                  <a:pt x="112" y="659"/>
                </a:lnTo>
                <a:lnTo>
                  <a:pt x="101" y="659"/>
                </a:lnTo>
                <a:lnTo>
                  <a:pt x="95" y="659"/>
                </a:lnTo>
                <a:lnTo>
                  <a:pt x="83" y="659"/>
                </a:lnTo>
                <a:lnTo>
                  <a:pt x="77" y="659"/>
                </a:lnTo>
                <a:lnTo>
                  <a:pt x="70" y="659"/>
                </a:lnTo>
                <a:lnTo>
                  <a:pt x="65" y="659"/>
                </a:lnTo>
                <a:lnTo>
                  <a:pt x="59" y="659"/>
                </a:lnTo>
                <a:lnTo>
                  <a:pt x="53" y="659"/>
                </a:lnTo>
                <a:lnTo>
                  <a:pt x="47" y="659"/>
                </a:lnTo>
                <a:lnTo>
                  <a:pt x="41" y="659"/>
                </a:lnTo>
                <a:lnTo>
                  <a:pt x="36" y="659"/>
                </a:lnTo>
                <a:lnTo>
                  <a:pt x="29" y="666"/>
                </a:lnTo>
                <a:lnTo>
                  <a:pt x="23" y="666"/>
                </a:lnTo>
                <a:lnTo>
                  <a:pt x="18" y="666"/>
                </a:lnTo>
                <a:lnTo>
                  <a:pt x="12" y="666"/>
                </a:lnTo>
                <a:lnTo>
                  <a:pt x="12" y="659"/>
                </a:lnTo>
                <a:lnTo>
                  <a:pt x="12" y="654"/>
                </a:lnTo>
                <a:lnTo>
                  <a:pt x="18" y="654"/>
                </a:lnTo>
                <a:lnTo>
                  <a:pt x="18" y="649"/>
                </a:lnTo>
                <a:lnTo>
                  <a:pt x="18" y="654"/>
                </a:lnTo>
                <a:lnTo>
                  <a:pt x="18" y="649"/>
                </a:lnTo>
                <a:lnTo>
                  <a:pt x="23" y="649"/>
                </a:lnTo>
                <a:lnTo>
                  <a:pt x="18" y="649"/>
                </a:lnTo>
                <a:lnTo>
                  <a:pt x="23" y="642"/>
                </a:lnTo>
                <a:lnTo>
                  <a:pt x="23" y="649"/>
                </a:lnTo>
                <a:lnTo>
                  <a:pt x="23" y="642"/>
                </a:lnTo>
                <a:lnTo>
                  <a:pt x="23" y="637"/>
                </a:lnTo>
                <a:lnTo>
                  <a:pt x="23" y="631"/>
                </a:lnTo>
                <a:lnTo>
                  <a:pt x="23" y="637"/>
                </a:lnTo>
                <a:lnTo>
                  <a:pt x="23" y="631"/>
                </a:lnTo>
                <a:lnTo>
                  <a:pt x="29" y="631"/>
                </a:lnTo>
                <a:lnTo>
                  <a:pt x="29" y="626"/>
                </a:lnTo>
                <a:lnTo>
                  <a:pt x="29" y="619"/>
                </a:lnTo>
                <a:lnTo>
                  <a:pt x="29" y="614"/>
                </a:lnTo>
                <a:lnTo>
                  <a:pt x="29" y="609"/>
                </a:lnTo>
                <a:lnTo>
                  <a:pt x="29" y="597"/>
                </a:lnTo>
                <a:lnTo>
                  <a:pt x="29" y="591"/>
                </a:lnTo>
                <a:lnTo>
                  <a:pt x="29" y="585"/>
                </a:lnTo>
                <a:lnTo>
                  <a:pt x="29" y="579"/>
                </a:lnTo>
                <a:lnTo>
                  <a:pt x="29" y="574"/>
                </a:lnTo>
                <a:lnTo>
                  <a:pt x="29" y="568"/>
                </a:lnTo>
                <a:lnTo>
                  <a:pt x="29" y="562"/>
                </a:lnTo>
                <a:lnTo>
                  <a:pt x="29" y="557"/>
                </a:lnTo>
                <a:lnTo>
                  <a:pt x="29" y="545"/>
                </a:lnTo>
                <a:lnTo>
                  <a:pt x="23" y="545"/>
                </a:lnTo>
                <a:lnTo>
                  <a:pt x="12" y="545"/>
                </a:lnTo>
                <a:lnTo>
                  <a:pt x="5" y="545"/>
                </a:lnTo>
                <a:lnTo>
                  <a:pt x="0" y="545"/>
                </a:lnTo>
                <a:lnTo>
                  <a:pt x="0" y="539"/>
                </a:lnTo>
                <a:lnTo>
                  <a:pt x="0" y="534"/>
                </a:lnTo>
                <a:lnTo>
                  <a:pt x="0" y="527"/>
                </a:lnTo>
                <a:lnTo>
                  <a:pt x="5" y="527"/>
                </a:lnTo>
                <a:lnTo>
                  <a:pt x="5" y="522"/>
                </a:lnTo>
                <a:lnTo>
                  <a:pt x="5" y="517"/>
                </a:lnTo>
                <a:lnTo>
                  <a:pt x="5" y="511"/>
                </a:lnTo>
                <a:lnTo>
                  <a:pt x="5" y="505"/>
                </a:lnTo>
                <a:lnTo>
                  <a:pt x="5" y="499"/>
                </a:lnTo>
                <a:lnTo>
                  <a:pt x="12" y="499"/>
                </a:lnTo>
                <a:lnTo>
                  <a:pt x="5" y="499"/>
                </a:lnTo>
                <a:lnTo>
                  <a:pt x="5" y="494"/>
                </a:lnTo>
                <a:lnTo>
                  <a:pt x="12" y="494"/>
                </a:lnTo>
                <a:lnTo>
                  <a:pt x="12" y="487"/>
                </a:lnTo>
                <a:lnTo>
                  <a:pt x="12" y="482"/>
                </a:lnTo>
                <a:lnTo>
                  <a:pt x="12" y="476"/>
                </a:lnTo>
                <a:lnTo>
                  <a:pt x="12" y="470"/>
                </a:lnTo>
                <a:lnTo>
                  <a:pt x="12" y="465"/>
                </a:lnTo>
                <a:lnTo>
                  <a:pt x="12" y="459"/>
                </a:lnTo>
                <a:lnTo>
                  <a:pt x="12" y="454"/>
                </a:lnTo>
                <a:lnTo>
                  <a:pt x="12" y="447"/>
                </a:lnTo>
                <a:lnTo>
                  <a:pt x="12" y="442"/>
                </a:lnTo>
                <a:lnTo>
                  <a:pt x="12" y="436"/>
                </a:lnTo>
                <a:lnTo>
                  <a:pt x="5" y="436"/>
                </a:lnTo>
                <a:lnTo>
                  <a:pt x="5" y="430"/>
                </a:lnTo>
                <a:lnTo>
                  <a:pt x="5" y="424"/>
                </a:lnTo>
                <a:lnTo>
                  <a:pt x="12" y="424"/>
                </a:lnTo>
                <a:lnTo>
                  <a:pt x="18" y="424"/>
                </a:lnTo>
                <a:lnTo>
                  <a:pt x="29" y="424"/>
                </a:lnTo>
                <a:lnTo>
                  <a:pt x="36" y="424"/>
                </a:lnTo>
                <a:lnTo>
                  <a:pt x="41" y="424"/>
                </a:lnTo>
                <a:lnTo>
                  <a:pt x="47" y="424"/>
                </a:lnTo>
                <a:lnTo>
                  <a:pt x="53" y="424"/>
                </a:lnTo>
                <a:lnTo>
                  <a:pt x="59" y="424"/>
                </a:lnTo>
                <a:lnTo>
                  <a:pt x="65" y="424"/>
                </a:lnTo>
                <a:lnTo>
                  <a:pt x="70" y="424"/>
                </a:lnTo>
                <a:lnTo>
                  <a:pt x="77" y="424"/>
                </a:lnTo>
                <a:lnTo>
                  <a:pt x="88" y="424"/>
                </a:lnTo>
                <a:lnTo>
                  <a:pt x="95" y="424"/>
                </a:lnTo>
                <a:lnTo>
                  <a:pt x="101" y="424"/>
                </a:lnTo>
                <a:lnTo>
                  <a:pt x="106" y="424"/>
                </a:lnTo>
                <a:lnTo>
                  <a:pt x="112" y="424"/>
                </a:lnTo>
                <a:lnTo>
                  <a:pt x="119" y="424"/>
                </a:lnTo>
                <a:lnTo>
                  <a:pt x="119" y="419"/>
                </a:lnTo>
                <a:lnTo>
                  <a:pt x="119" y="413"/>
                </a:lnTo>
                <a:lnTo>
                  <a:pt x="119" y="407"/>
                </a:lnTo>
                <a:lnTo>
                  <a:pt x="119" y="402"/>
                </a:lnTo>
                <a:lnTo>
                  <a:pt x="119" y="395"/>
                </a:lnTo>
                <a:lnTo>
                  <a:pt x="119" y="390"/>
                </a:lnTo>
                <a:lnTo>
                  <a:pt x="119" y="379"/>
                </a:lnTo>
                <a:lnTo>
                  <a:pt x="119" y="372"/>
                </a:lnTo>
                <a:lnTo>
                  <a:pt x="119" y="367"/>
                </a:lnTo>
                <a:lnTo>
                  <a:pt x="119" y="362"/>
                </a:lnTo>
                <a:lnTo>
                  <a:pt x="119" y="355"/>
                </a:lnTo>
                <a:lnTo>
                  <a:pt x="119" y="350"/>
                </a:lnTo>
                <a:lnTo>
                  <a:pt x="119" y="344"/>
                </a:lnTo>
                <a:lnTo>
                  <a:pt x="119" y="338"/>
                </a:lnTo>
                <a:lnTo>
                  <a:pt x="119" y="327"/>
                </a:lnTo>
                <a:lnTo>
                  <a:pt x="119" y="322"/>
                </a:lnTo>
                <a:lnTo>
                  <a:pt x="119" y="315"/>
                </a:lnTo>
                <a:lnTo>
                  <a:pt x="119" y="310"/>
                </a:lnTo>
                <a:lnTo>
                  <a:pt x="119" y="304"/>
                </a:lnTo>
                <a:lnTo>
                  <a:pt x="119" y="298"/>
                </a:lnTo>
                <a:lnTo>
                  <a:pt x="119" y="292"/>
                </a:lnTo>
                <a:lnTo>
                  <a:pt x="119" y="287"/>
                </a:lnTo>
                <a:lnTo>
                  <a:pt x="119" y="280"/>
                </a:lnTo>
                <a:lnTo>
                  <a:pt x="119" y="275"/>
                </a:lnTo>
                <a:lnTo>
                  <a:pt x="119" y="270"/>
                </a:lnTo>
                <a:lnTo>
                  <a:pt x="119" y="264"/>
                </a:lnTo>
                <a:lnTo>
                  <a:pt x="119" y="258"/>
                </a:lnTo>
                <a:lnTo>
                  <a:pt x="119" y="252"/>
                </a:lnTo>
                <a:lnTo>
                  <a:pt x="119" y="247"/>
                </a:lnTo>
                <a:lnTo>
                  <a:pt x="119" y="235"/>
                </a:lnTo>
                <a:lnTo>
                  <a:pt x="124" y="235"/>
                </a:lnTo>
                <a:lnTo>
                  <a:pt x="124" y="230"/>
                </a:lnTo>
                <a:lnTo>
                  <a:pt x="124" y="223"/>
                </a:lnTo>
                <a:lnTo>
                  <a:pt x="124" y="218"/>
                </a:lnTo>
                <a:lnTo>
                  <a:pt x="137" y="218"/>
                </a:lnTo>
                <a:lnTo>
                  <a:pt x="142" y="218"/>
                </a:lnTo>
                <a:lnTo>
                  <a:pt x="148" y="218"/>
                </a:lnTo>
                <a:lnTo>
                  <a:pt x="153" y="218"/>
                </a:lnTo>
                <a:lnTo>
                  <a:pt x="166" y="218"/>
                </a:lnTo>
                <a:lnTo>
                  <a:pt x="160" y="218"/>
                </a:lnTo>
                <a:lnTo>
                  <a:pt x="160" y="212"/>
                </a:lnTo>
                <a:lnTo>
                  <a:pt x="153" y="212"/>
                </a:lnTo>
                <a:lnTo>
                  <a:pt x="160" y="212"/>
                </a:lnTo>
                <a:lnTo>
                  <a:pt x="153" y="212"/>
                </a:lnTo>
                <a:lnTo>
                  <a:pt x="148" y="212"/>
                </a:lnTo>
                <a:lnTo>
                  <a:pt x="148" y="207"/>
                </a:lnTo>
                <a:lnTo>
                  <a:pt x="148" y="200"/>
                </a:lnTo>
                <a:lnTo>
                  <a:pt x="142" y="200"/>
                </a:lnTo>
                <a:lnTo>
                  <a:pt x="142" y="195"/>
                </a:lnTo>
                <a:lnTo>
                  <a:pt x="142" y="189"/>
                </a:lnTo>
                <a:lnTo>
                  <a:pt x="142" y="183"/>
                </a:lnTo>
                <a:lnTo>
                  <a:pt x="142" y="189"/>
                </a:lnTo>
                <a:lnTo>
                  <a:pt x="142" y="183"/>
                </a:lnTo>
                <a:lnTo>
                  <a:pt x="137" y="183"/>
                </a:lnTo>
                <a:lnTo>
                  <a:pt x="137" y="177"/>
                </a:lnTo>
                <a:lnTo>
                  <a:pt x="130" y="177"/>
                </a:lnTo>
                <a:lnTo>
                  <a:pt x="124" y="177"/>
                </a:lnTo>
                <a:lnTo>
                  <a:pt x="119" y="177"/>
                </a:lnTo>
                <a:lnTo>
                  <a:pt x="124" y="177"/>
                </a:lnTo>
                <a:lnTo>
                  <a:pt x="119" y="177"/>
                </a:lnTo>
                <a:lnTo>
                  <a:pt x="119" y="172"/>
                </a:lnTo>
                <a:lnTo>
                  <a:pt x="119" y="177"/>
                </a:lnTo>
                <a:lnTo>
                  <a:pt x="119" y="172"/>
                </a:lnTo>
                <a:lnTo>
                  <a:pt x="119" y="166"/>
                </a:lnTo>
                <a:lnTo>
                  <a:pt x="119" y="172"/>
                </a:lnTo>
                <a:lnTo>
                  <a:pt x="119" y="166"/>
                </a:lnTo>
                <a:lnTo>
                  <a:pt x="119" y="160"/>
                </a:lnTo>
                <a:lnTo>
                  <a:pt x="112" y="160"/>
                </a:lnTo>
                <a:lnTo>
                  <a:pt x="112" y="155"/>
                </a:lnTo>
                <a:lnTo>
                  <a:pt x="119" y="155"/>
                </a:lnTo>
                <a:lnTo>
                  <a:pt x="112" y="155"/>
                </a:lnTo>
                <a:lnTo>
                  <a:pt x="112" y="149"/>
                </a:lnTo>
                <a:lnTo>
                  <a:pt x="106" y="149"/>
                </a:lnTo>
                <a:lnTo>
                  <a:pt x="106" y="143"/>
                </a:lnTo>
                <a:lnTo>
                  <a:pt x="106" y="137"/>
                </a:lnTo>
                <a:lnTo>
                  <a:pt x="112" y="137"/>
                </a:lnTo>
                <a:lnTo>
                  <a:pt x="106" y="137"/>
                </a:lnTo>
                <a:lnTo>
                  <a:pt x="106" y="132"/>
                </a:lnTo>
                <a:lnTo>
                  <a:pt x="106" y="126"/>
                </a:lnTo>
                <a:lnTo>
                  <a:pt x="101" y="126"/>
                </a:lnTo>
                <a:lnTo>
                  <a:pt x="106" y="126"/>
                </a:lnTo>
                <a:lnTo>
                  <a:pt x="101" y="126"/>
                </a:lnTo>
                <a:lnTo>
                  <a:pt x="101" y="120"/>
                </a:lnTo>
                <a:lnTo>
                  <a:pt x="106" y="120"/>
                </a:lnTo>
                <a:lnTo>
                  <a:pt x="106" y="115"/>
                </a:lnTo>
                <a:lnTo>
                  <a:pt x="112" y="115"/>
                </a:lnTo>
                <a:lnTo>
                  <a:pt x="119" y="115"/>
                </a:lnTo>
                <a:lnTo>
                  <a:pt x="124" y="115"/>
                </a:lnTo>
                <a:lnTo>
                  <a:pt x="124" y="108"/>
                </a:lnTo>
                <a:lnTo>
                  <a:pt x="119" y="108"/>
                </a:lnTo>
                <a:lnTo>
                  <a:pt x="119" y="103"/>
                </a:lnTo>
                <a:lnTo>
                  <a:pt x="119" y="97"/>
                </a:lnTo>
                <a:lnTo>
                  <a:pt x="124" y="97"/>
                </a:lnTo>
                <a:lnTo>
                  <a:pt x="124" y="103"/>
                </a:lnTo>
                <a:lnTo>
                  <a:pt x="124" y="108"/>
                </a:lnTo>
                <a:lnTo>
                  <a:pt x="130" y="108"/>
                </a:lnTo>
                <a:lnTo>
                  <a:pt x="130" y="103"/>
                </a:lnTo>
                <a:lnTo>
                  <a:pt x="130" y="97"/>
                </a:lnTo>
                <a:lnTo>
                  <a:pt x="137" y="97"/>
                </a:lnTo>
                <a:lnTo>
                  <a:pt x="137" y="103"/>
                </a:lnTo>
                <a:lnTo>
                  <a:pt x="137" y="108"/>
                </a:lnTo>
                <a:lnTo>
                  <a:pt x="142" y="108"/>
                </a:lnTo>
                <a:lnTo>
                  <a:pt x="142" y="103"/>
                </a:lnTo>
                <a:lnTo>
                  <a:pt x="148" y="103"/>
                </a:lnTo>
                <a:lnTo>
                  <a:pt x="153" y="103"/>
                </a:lnTo>
                <a:lnTo>
                  <a:pt x="153" y="97"/>
                </a:lnTo>
                <a:lnTo>
                  <a:pt x="160" y="97"/>
                </a:lnTo>
                <a:lnTo>
                  <a:pt x="166" y="97"/>
                </a:lnTo>
                <a:lnTo>
                  <a:pt x="166" y="103"/>
                </a:lnTo>
                <a:lnTo>
                  <a:pt x="171" y="103"/>
                </a:lnTo>
                <a:lnTo>
                  <a:pt x="178" y="103"/>
                </a:lnTo>
                <a:lnTo>
                  <a:pt x="184" y="103"/>
                </a:lnTo>
                <a:lnTo>
                  <a:pt x="189" y="103"/>
                </a:lnTo>
                <a:lnTo>
                  <a:pt x="189" y="97"/>
                </a:lnTo>
                <a:lnTo>
                  <a:pt x="184" y="97"/>
                </a:lnTo>
                <a:lnTo>
                  <a:pt x="189" y="97"/>
                </a:lnTo>
                <a:lnTo>
                  <a:pt x="189" y="92"/>
                </a:lnTo>
                <a:lnTo>
                  <a:pt x="189" y="85"/>
                </a:lnTo>
                <a:lnTo>
                  <a:pt x="195" y="85"/>
                </a:lnTo>
                <a:lnTo>
                  <a:pt x="195" y="80"/>
                </a:lnTo>
                <a:lnTo>
                  <a:pt x="202" y="85"/>
                </a:lnTo>
                <a:lnTo>
                  <a:pt x="202" y="80"/>
                </a:lnTo>
                <a:lnTo>
                  <a:pt x="195" y="80"/>
                </a:lnTo>
                <a:lnTo>
                  <a:pt x="189" y="80"/>
                </a:lnTo>
                <a:lnTo>
                  <a:pt x="189" y="75"/>
                </a:lnTo>
                <a:lnTo>
                  <a:pt x="184" y="75"/>
                </a:lnTo>
                <a:lnTo>
                  <a:pt x="189" y="75"/>
                </a:lnTo>
                <a:lnTo>
                  <a:pt x="195" y="68"/>
                </a:lnTo>
                <a:lnTo>
                  <a:pt x="202" y="68"/>
                </a:lnTo>
                <a:lnTo>
                  <a:pt x="207" y="68"/>
                </a:lnTo>
                <a:lnTo>
                  <a:pt x="213" y="68"/>
                </a:lnTo>
                <a:lnTo>
                  <a:pt x="220" y="68"/>
                </a:lnTo>
                <a:lnTo>
                  <a:pt x="225" y="68"/>
                </a:lnTo>
                <a:lnTo>
                  <a:pt x="231" y="68"/>
                </a:lnTo>
                <a:lnTo>
                  <a:pt x="237" y="68"/>
                </a:lnTo>
                <a:lnTo>
                  <a:pt x="237" y="63"/>
                </a:lnTo>
                <a:lnTo>
                  <a:pt x="237" y="57"/>
                </a:lnTo>
                <a:lnTo>
                  <a:pt x="237" y="51"/>
                </a:lnTo>
                <a:lnTo>
                  <a:pt x="237" y="45"/>
                </a:lnTo>
                <a:lnTo>
                  <a:pt x="237" y="40"/>
                </a:lnTo>
                <a:lnTo>
                  <a:pt x="237" y="35"/>
                </a:lnTo>
                <a:lnTo>
                  <a:pt x="237" y="28"/>
                </a:lnTo>
                <a:lnTo>
                  <a:pt x="237" y="23"/>
                </a:lnTo>
                <a:lnTo>
                  <a:pt x="237" y="17"/>
                </a:lnTo>
                <a:lnTo>
                  <a:pt x="237" y="11"/>
                </a:lnTo>
                <a:lnTo>
                  <a:pt x="243" y="11"/>
                </a:lnTo>
                <a:lnTo>
                  <a:pt x="249" y="11"/>
                </a:lnTo>
                <a:lnTo>
                  <a:pt x="255" y="11"/>
                </a:lnTo>
                <a:lnTo>
                  <a:pt x="261" y="11"/>
                </a:lnTo>
                <a:lnTo>
                  <a:pt x="267" y="11"/>
                </a:lnTo>
                <a:lnTo>
                  <a:pt x="272" y="11"/>
                </a:lnTo>
                <a:lnTo>
                  <a:pt x="278" y="11"/>
                </a:lnTo>
                <a:lnTo>
                  <a:pt x="285" y="11"/>
                </a:lnTo>
                <a:lnTo>
                  <a:pt x="285" y="5"/>
                </a:lnTo>
                <a:lnTo>
                  <a:pt x="285" y="0"/>
                </a:lnTo>
                <a:lnTo>
                  <a:pt x="290" y="0"/>
                </a:lnTo>
                <a:lnTo>
                  <a:pt x="296" y="0"/>
                </a:lnTo>
                <a:lnTo>
                  <a:pt x="296" y="5"/>
                </a:lnTo>
                <a:lnTo>
                  <a:pt x="296" y="11"/>
                </a:lnTo>
                <a:lnTo>
                  <a:pt x="303" y="11"/>
                </a:lnTo>
                <a:lnTo>
                  <a:pt x="314" y="11"/>
                </a:lnTo>
                <a:lnTo>
                  <a:pt x="314" y="17"/>
                </a:lnTo>
                <a:lnTo>
                  <a:pt x="314" y="23"/>
                </a:lnTo>
                <a:lnTo>
                  <a:pt x="320" y="23"/>
                </a:lnTo>
                <a:lnTo>
                  <a:pt x="326" y="23"/>
                </a:lnTo>
                <a:lnTo>
                  <a:pt x="326" y="28"/>
                </a:lnTo>
                <a:lnTo>
                  <a:pt x="332" y="28"/>
                </a:lnTo>
                <a:lnTo>
                  <a:pt x="338" y="28"/>
                </a:lnTo>
                <a:lnTo>
                  <a:pt x="338" y="35"/>
                </a:lnTo>
                <a:lnTo>
                  <a:pt x="344" y="35"/>
                </a:lnTo>
                <a:lnTo>
                  <a:pt x="350" y="40"/>
                </a:lnTo>
                <a:lnTo>
                  <a:pt x="356" y="40"/>
                </a:lnTo>
                <a:lnTo>
                  <a:pt x="362" y="45"/>
                </a:lnTo>
                <a:lnTo>
                  <a:pt x="368" y="45"/>
                </a:lnTo>
                <a:lnTo>
                  <a:pt x="374" y="45"/>
                </a:lnTo>
                <a:lnTo>
                  <a:pt x="379" y="51"/>
                </a:lnTo>
                <a:lnTo>
                  <a:pt x="386" y="57"/>
                </a:lnTo>
                <a:lnTo>
                  <a:pt x="392" y="57"/>
                </a:lnTo>
                <a:lnTo>
                  <a:pt x="404" y="63"/>
                </a:lnTo>
                <a:lnTo>
                  <a:pt x="409" y="63"/>
                </a:lnTo>
                <a:lnTo>
                  <a:pt x="409" y="68"/>
                </a:lnTo>
                <a:lnTo>
                  <a:pt x="415" y="68"/>
                </a:lnTo>
                <a:lnTo>
                  <a:pt x="421" y="68"/>
                </a:lnTo>
                <a:lnTo>
                  <a:pt x="428" y="68"/>
                </a:lnTo>
                <a:lnTo>
                  <a:pt x="433" y="68"/>
                </a:lnTo>
                <a:lnTo>
                  <a:pt x="439" y="68"/>
                </a:lnTo>
                <a:lnTo>
                  <a:pt x="445" y="68"/>
                </a:lnTo>
                <a:lnTo>
                  <a:pt x="445" y="75"/>
                </a:lnTo>
                <a:lnTo>
                  <a:pt x="445" y="80"/>
                </a:lnTo>
                <a:lnTo>
                  <a:pt x="445" y="85"/>
                </a:lnTo>
                <a:lnTo>
                  <a:pt x="445" y="92"/>
                </a:lnTo>
                <a:lnTo>
                  <a:pt x="445" y="103"/>
                </a:lnTo>
                <a:lnTo>
                  <a:pt x="451" y="103"/>
                </a:lnTo>
                <a:lnTo>
                  <a:pt x="451" y="108"/>
                </a:lnTo>
                <a:lnTo>
                  <a:pt x="451" y="115"/>
                </a:lnTo>
                <a:lnTo>
                  <a:pt x="451" y="120"/>
                </a:lnTo>
                <a:lnTo>
                  <a:pt x="451" y="126"/>
                </a:lnTo>
                <a:lnTo>
                  <a:pt x="457" y="126"/>
                </a:lnTo>
                <a:lnTo>
                  <a:pt x="462" y="126"/>
                </a:lnTo>
                <a:lnTo>
                  <a:pt x="480" y="126"/>
                </a:lnTo>
                <a:lnTo>
                  <a:pt x="487" y="126"/>
                </a:lnTo>
                <a:lnTo>
                  <a:pt x="493" y="126"/>
                </a:lnTo>
                <a:lnTo>
                  <a:pt x="498" y="126"/>
                </a:lnTo>
                <a:lnTo>
                  <a:pt x="511" y="126"/>
                </a:lnTo>
                <a:lnTo>
                  <a:pt x="511" y="120"/>
                </a:lnTo>
                <a:lnTo>
                  <a:pt x="511" y="115"/>
                </a:lnTo>
                <a:lnTo>
                  <a:pt x="511" y="108"/>
                </a:lnTo>
                <a:lnTo>
                  <a:pt x="511" y="97"/>
                </a:lnTo>
                <a:lnTo>
                  <a:pt x="511" y="92"/>
                </a:lnTo>
                <a:lnTo>
                  <a:pt x="511" y="85"/>
                </a:lnTo>
                <a:lnTo>
                  <a:pt x="516" y="85"/>
                </a:lnTo>
                <a:lnTo>
                  <a:pt x="522" y="85"/>
                </a:lnTo>
                <a:lnTo>
                  <a:pt x="529" y="85"/>
                </a:lnTo>
                <a:lnTo>
                  <a:pt x="534" y="85"/>
                </a:lnTo>
                <a:lnTo>
                  <a:pt x="540" y="85"/>
                </a:lnTo>
                <a:lnTo>
                  <a:pt x="545" y="85"/>
                </a:lnTo>
                <a:lnTo>
                  <a:pt x="552" y="85"/>
                </a:lnTo>
                <a:lnTo>
                  <a:pt x="558" y="85"/>
                </a:lnTo>
                <a:lnTo>
                  <a:pt x="563" y="85"/>
                </a:lnTo>
                <a:lnTo>
                  <a:pt x="570" y="85"/>
                </a:lnTo>
                <a:lnTo>
                  <a:pt x="576" y="85"/>
                </a:lnTo>
                <a:lnTo>
                  <a:pt x="581" y="85"/>
                </a:lnTo>
                <a:lnTo>
                  <a:pt x="587" y="85"/>
                </a:lnTo>
                <a:lnTo>
                  <a:pt x="594" y="85"/>
                </a:lnTo>
                <a:lnTo>
                  <a:pt x="599" y="85"/>
                </a:lnTo>
                <a:lnTo>
                  <a:pt x="605" y="85"/>
                </a:lnTo>
                <a:lnTo>
                  <a:pt x="612" y="85"/>
                </a:lnTo>
                <a:lnTo>
                  <a:pt x="617" y="85"/>
                </a:lnTo>
                <a:lnTo>
                  <a:pt x="623" y="85"/>
                </a:lnTo>
                <a:lnTo>
                  <a:pt x="628" y="85"/>
                </a:lnTo>
                <a:lnTo>
                  <a:pt x="635" y="85"/>
                </a:lnTo>
                <a:lnTo>
                  <a:pt x="641" y="85"/>
                </a:lnTo>
                <a:lnTo>
                  <a:pt x="646" y="85"/>
                </a:lnTo>
                <a:lnTo>
                  <a:pt x="653" y="85"/>
                </a:lnTo>
                <a:lnTo>
                  <a:pt x="659" y="85"/>
                </a:lnTo>
                <a:lnTo>
                  <a:pt x="664" y="85"/>
                </a:lnTo>
                <a:lnTo>
                  <a:pt x="670" y="85"/>
                </a:lnTo>
                <a:lnTo>
                  <a:pt x="670" y="75"/>
                </a:lnTo>
                <a:lnTo>
                  <a:pt x="670" y="68"/>
                </a:lnTo>
                <a:lnTo>
                  <a:pt x="670" y="63"/>
                </a:lnTo>
                <a:lnTo>
                  <a:pt x="677" y="63"/>
                </a:lnTo>
                <a:lnTo>
                  <a:pt x="682" y="63"/>
                </a:lnTo>
                <a:lnTo>
                  <a:pt x="688" y="63"/>
                </a:lnTo>
                <a:lnTo>
                  <a:pt x="695" y="63"/>
                </a:lnTo>
                <a:lnTo>
                  <a:pt x="706" y="68"/>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209" name="Freeform 86">
            <a:extLst>
              <a:ext uri="{FF2B5EF4-FFF2-40B4-BE49-F238E27FC236}">
                <a16:creationId xmlns:a16="http://schemas.microsoft.com/office/drawing/2014/main" id="{6A87E98F-4FFE-48F3-A244-82459E912723}"/>
              </a:ext>
            </a:extLst>
          </p:cNvPr>
          <p:cNvSpPr>
            <a:spLocks/>
          </p:cNvSpPr>
          <p:nvPr/>
        </p:nvSpPr>
        <p:spPr bwMode="auto">
          <a:xfrm>
            <a:off x="6853238" y="3878263"/>
            <a:ext cx="1223962" cy="1057275"/>
          </a:xfrm>
          <a:custGeom>
            <a:avLst/>
            <a:gdLst>
              <a:gd name="T0" fmla="*/ 724 w 771"/>
              <a:gd name="T1" fmla="*/ 108 h 666"/>
              <a:gd name="T2" fmla="*/ 712 w 771"/>
              <a:gd name="T3" fmla="*/ 143 h 666"/>
              <a:gd name="T4" fmla="*/ 700 w 771"/>
              <a:gd name="T5" fmla="*/ 172 h 666"/>
              <a:gd name="T6" fmla="*/ 730 w 771"/>
              <a:gd name="T7" fmla="*/ 200 h 666"/>
              <a:gd name="T8" fmla="*/ 765 w 771"/>
              <a:gd name="T9" fmla="*/ 223 h 666"/>
              <a:gd name="T10" fmla="*/ 753 w 771"/>
              <a:gd name="T11" fmla="*/ 247 h 666"/>
              <a:gd name="T12" fmla="*/ 718 w 771"/>
              <a:gd name="T13" fmla="*/ 270 h 666"/>
              <a:gd name="T14" fmla="*/ 695 w 771"/>
              <a:gd name="T15" fmla="*/ 280 h 666"/>
              <a:gd name="T16" fmla="*/ 664 w 771"/>
              <a:gd name="T17" fmla="*/ 315 h 666"/>
              <a:gd name="T18" fmla="*/ 670 w 771"/>
              <a:gd name="T19" fmla="*/ 362 h 666"/>
              <a:gd name="T20" fmla="*/ 664 w 771"/>
              <a:gd name="T21" fmla="*/ 402 h 666"/>
              <a:gd name="T22" fmla="*/ 659 w 771"/>
              <a:gd name="T23" fmla="*/ 442 h 666"/>
              <a:gd name="T24" fmla="*/ 641 w 771"/>
              <a:gd name="T25" fmla="*/ 470 h 666"/>
              <a:gd name="T26" fmla="*/ 623 w 771"/>
              <a:gd name="T27" fmla="*/ 499 h 666"/>
              <a:gd name="T28" fmla="*/ 623 w 771"/>
              <a:gd name="T29" fmla="*/ 534 h 666"/>
              <a:gd name="T30" fmla="*/ 628 w 771"/>
              <a:gd name="T31" fmla="*/ 562 h 666"/>
              <a:gd name="T32" fmla="*/ 605 w 771"/>
              <a:gd name="T33" fmla="*/ 568 h 666"/>
              <a:gd name="T34" fmla="*/ 581 w 771"/>
              <a:gd name="T35" fmla="*/ 591 h 666"/>
              <a:gd name="T36" fmla="*/ 540 w 771"/>
              <a:gd name="T37" fmla="*/ 602 h 666"/>
              <a:gd name="T38" fmla="*/ 457 w 771"/>
              <a:gd name="T39" fmla="*/ 602 h 666"/>
              <a:gd name="T40" fmla="*/ 433 w 771"/>
              <a:gd name="T41" fmla="*/ 659 h 666"/>
              <a:gd name="T42" fmla="*/ 374 w 771"/>
              <a:gd name="T43" fmla="*/ 659 h 666"/>
              <a:gd name="T44" fmla="*/ 314 w 771"/>
              <a:gd name="T45" fmla="*/ 659 h 666"/>
              <a:gd name="T46" fmla="*/ 255 w 771"/>
              <a:gd name="T47" fmla="*/ 659 h 666"/>
              <a:gd name="T48" fmla="*/ 195 w 771"/>
              <a:gd name="T49" fmla="*/ 659 h 666"/>
              <a:gd name="T50" fmla="*/ 137 w 771"/>
              <a:gd name="T51" fmla="*/ 659 h 666"/>
              <a:gd name="T52" fmla="*/ 65 w 771"/>
              <a:gd name="T53" fmla="*/ 659 h 666"/>
              <a:gd name="T54" fmla="*/ 12 w 771"/>
              <a:gd name="T55" fmla="*/ 659 h 666"/>
              <a:gd name="T56" fmla="*/ 23 w 771"/>
              <a:gd name="T57" fmla="*/ 642 h 666"/>
              <a:gd name="T58" fmla="*/ 29 w 771"/>
              <a:gd name="T59" fmla="*/ 597 h 666"/>
              <a:gd name="T60" fmla="*/ 12 w 771"/>
              <a:gd name="T61" fmla="*/ 545 h 666"/>
              <a:gd name="T62" fmla="*/ 5 w 771"/>
              <a:gd name="T63" fmla="*/ 505 h 666"/>
              <a:gd name="T64" fmla="*/ 12 w 771"/>
              <a:gd name="T65" fmla="*/ 465 h 666"/>
              <a:gd name="T66" fmla="*/ 18 w 771"/>
              <a:gd name="T67" fmla="*/ 424 h 666"/>
              <a:gd name="T68" fmla="*/ 88 w 771"/>
              <a:gd name="T69" fmla="*/ 424 h 666"/>
              <a:gd name="T70" fmla="*/ 119 w 771"/>
              <a:gd name="T71" fmla="*/ 395 h 666"/>
              <a:gd name="T72" fmla="*/ 119 w 771"/>
              <a:gd name="T73" fmla="*/ 327 h 666"/>
              <a:gd name="T74" fmla="*/ 119 w 771"/>
              <a:gd name="T75" fmla="*/ 270 h 666"/>
              <a:gd name="T76" fmla="*/ 137 w 771"/>
              <a:gd name="T77" fmla="*/ 218 h 666"/>
              <a:gd name="T78" fmla="*/ 148 w 771"/>
              <a:gd name="T79" fmla="*/ 212 h 666"/>
              <a:gd name="T80" fmla="*/ 137 w 771"/>
              <a:gd name="T81" fmla="*/ 177 h 666"/>
              <a:gd name="T82" fmla="*/ 119 w 771"/>
              <a:gd name="T83" fmla="*/ 172 h 666"/>
              <a:gd name="T84" fmla="*/ 106 w 771"/>
              <a:gd name="T85" fmla="*/ 137 h 666"/>
              <a:gd name="T86" fmla="*/ 106 w 771"/>
              <a:gd name="T87" fmla="*/ 115 h 666"/>
              <a:gd name="T88" fmla="*/ 124 w 771"/>
              <a:gd name="T89" fmla="*/ 108 h 666"/>
              <a:gd name="T90" fmla="*/ 153 w 771"/>
              <a:gd name="T91" fmla="*/ 103 h 666"/>
              <a:gd name="T92" fmla="*/ 184 w 771"/>
              <a:gd name="T93" fmla="*/ 97 h 666"/>
              <a:gd name="T94" fmla="*/ 189 w 771"/>
              <a:gd name="T95" fmla="*/ 75 h 666"/>
              <a:gd name="T96" fmla="*/ 237 w 771"/>
              <a:gd name="T97" fmla="*/ 68 h 666"/>
              <a:gd name="T98" fmla="*/ 237 w 771"/>
              <a:gd name="T99" fmla="*/ 11 h 666"/>
              <a:gd name="T100" fmla="*/ 285 w 771"/>
              <a:gd name="T101" fmla="*/ 0 h 666"/>
              <a:gd name="T102" fmla="*/ 326 w 771"/>
              <a:gd name="T103" fmla="*/ 23 h 666"/>
              <a:gd name="T104" fmla="*/ 374 w 771"/>
              <a:gd name="T105" fmla="*/ 45 h 666"/>
              <a:gd name="T106" fmla="*/ 433 w 771"/>
              <a:gd name="T107" fmla="*/ 68 h 666"/>
              <a:gd name="T108" fmla="*/ 451 w 771"/>
              <a:gd name="T109" fmla="*/ 115 h 666"/>
              <a:gd name="T110" fmla="*/ 511 w 771"/>
              <a:gd name="T111" fmla="*/ 120 h 666"/>
              <a:gd name="T112" fmla="*/ 540 w 771"/>
              <a:gd name="T113" fmla="*/ 85 h 666"/>
              <a:gd name="T114" fmla="*/ 599 w 771"/>
              <a:gd name="T115" fmla="*/ 85 h 666"/>
              <a:gd name="T116" fmla="*/ 659 w 771"/>
              <a:gd name="T117" fmla="*/ 85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71" h="666">
                <a:moveTo>
                  <a:pt x="706" y="68"/>
                </a:moveTo>
                <a:lnTo>
                  <a:pt x="706" y="75"/>
                </a:lnTo>
                <a:lnTo>
                  <a:pt x="706" y="80"/>
                </a:lnTo>
                <a:lnTo>
                  <a:pt x="706" y="85"/>
                </a:lnTo>
                <a:lnTo>
                  <a:pt x="706" y="92"/>
                </a:lnTo>
                <a:lnTo>
                  <a:pt x="706" y="97"/>
                </a:lnTo>
                <a:lnTo>
                  <a:pt x="706" y="103"/>
                </a:lnTo>
                <a:lnTo>
                  <a:pt x="712" y="103"/>
                </a:lnTo>
                <a:lnTo>
                  <a:pt x="718" y="103"/>
                </a:lnTo>
                <a:lnTo>
                  <a:pt x="724" y="108"/>
                </a:lnTo>
                <a:lnTo>
                  <a:pt x="724" y="115"/>
                </a:lnTo>
                <a:lnTo>
                  <a:pt x="724" y="120"/>
                </a:lnTo>
                <a:lnTo>
                  <a:pt x="718" y="126"/>
                </a:lnTo>
                <a:lnTo>
                  <a:pt x="718" y="132"/>
                </a:lnTo>
                <a:lnTo>
                  <a:pt x="718" y="137"/>
                </a:lnTo>
                <a:lnTo>
                  <a:pt x="724" y="137"/>
                </a:lnTo>
                <a:lnTo>
                  <a:pt x="724" y="143"/>
                </a:lnTo>
                <a:lnTo>
                  <a:pt x="718" y="143"/>
                </a:lnTo>
                <a:lnTo>
                  <a:pt x="712" y="137"/>
                </a:lnTo>
                <a:lnTo>
                  <a:pt x="712" y="143"/>
                </a:lnTo>
                <a:lnTo>
                  <a:pt x="712" y="149"/>
                </a:lnTo>
                <a:lnTo>
                  <a:pt x="718" y="149"/>
                </a:lnTo>
                <a:lnTo>
                  <a:pt x="718" y="155"/>
                </a:lnTo>
                <a:lnTo>
                  <a:pt x="718" y="149"/>
                </a:lnTo>
                <a:lnTo>
                  <a:pt x="712" y="149"/>
                </a:lnTo>
                <a:lnTo>
                  <a:pt x="712" y="155"/>
                </a:lnTo>
                <a:lnTo>
                  <a:pt x="712" y="160"/>
                </a:lnTo>
                <a:lnTo>
                  <a:pt x="712" y="166"/>
                </a:lnTo>
                <a:lnTo>
                  <a:pt x="706" y="166"/>
                </a:lnTo>
                <a:lnTo>
                  <a:pt x="700" y="172"/>
                </a:lnTo>
                <a:lnTo>
                  <a:pt x="700" y="177"/>
                </a:lnTo>
                <a:lnTo>
                  <a:pt x="700" y="183"/>
                </a:lnTo>
                <a:lnTo>
                  <a:pt x="700" y="189"/>
                </a:lnTo>
                <a:lnTo>
                  <a:pt x="706" y="189"/>
                </a:lnTo>
                <a:lnTo>
                  <a:pt x="712" y="189"/>
                </a:lnTo>
                <a:lnTo>
                  <a:pt x="718" y="189"/>
                </a:lnTo>
                <a:lnTo>
                  <a:pt x="718" y="195"/>
                </a:lnTo>
                <a:lnTo>
                  <a:pt x="724" y="195"/>
                </a:lnTo>
                <a:lnTo>
                  <a:pt x="730" y="195"/>
                </a:lnTo>
                <a:lnTo>
                  <a:pt x="730" y="200"/>
                </a:lnTo>
                <a:lnTo>
                  <a:pt x="736" y="200"/>
                </a:lnTo>
                <a:lnTo>
                  <a:pt x="742" y="200"/>
                </a:lnTo>
                <a:lnTo>
                  <a:pt x="742" y="207"/>
                </a:lnTo>
                <a:lnTo>
                  <a:pt x="747" y="207"/>
                </a:lnTo>
                <a:lnTo>
                  <a:pt x="747" y="212"/>
                </a:lnTo>
                <a:lnTo>
                  <a:pt x="753" y="212"/>
                </a:lnTo>
                <a:lnTo>
                  <a:pt x="753" y="218"/>
                </a:lnTo>
                <a:lnTo>
                  <a:pt x="760" y="218"/>
                </a:lnTo>
                <a:lnTo>
                  <a:pt x="760" y="223"/>
                </a:lnTo>
                <a:lnTo>
                  <a:pt x="765" y="223"/>
                </a:lnTo>
                <a:lnTo>
                  <a:pt x="765" y="230"/>
                </a:lnTo>
                <a:lnTo>
                  <a:pt x="771" y="230"/>
                </a:lnTo>
                <a:lnTo>
                  <a:pt x="765" y="230"/>
                </a:lnTo>
                <a:lnTo>
                  <a:pt x="760" y="230"/>
                </a:lnTo>
                <a:lnTo>
                  <a:pt x="760" y="235"/>
                </a:lnTo>
                <a:lnTo>
                  <a:pt x="753" y="235"/>
                </a:lnTo>
                <a:lnTo>
                  <a:pt x="747" y="235"/>
                </a:lnTo>
                <a:lnTo>
                  <a:pt x="747" y="240"/>
                </a:lnTo>
                <a:lnTo>
                  <a:pt x="753" y="240"/>
                </a:lnTo>
                <a:lnTo>
                  <a:pt x="753" y="247"/>
                </a:lnTo>
                <a:lnTo>
                  <a:pt x="747" y="247"/>
                </a:lnTo>
                <a:lnTo>
                  <a:pt x="747" y="252"/>
                </a:lnTo>
                <a:lnTo>
                  <a:pt x="747" y="258"/>
                </a:lnTo>
                <a:lnTo>
                  <a:pt x="742" y="258"/>
                </a:lnTo>
                <a:lnTo>
                  <a:pt x="736" y="258"/>
                </a:lnTo>
                <a:lnTo>
                  <a:pt x="730" y="258"/>
                </a:lnTo>
                <a:lnTo>
                  <a:pt x="724" y="258"/>
                </a:lnTo>
                <a:lnTo>
                  <a:pt x="718" y="258"/>
                </a:lnTo>
                <a:lnTo>
                  <a:pt x="718" y="264"/>
                </a:lnTo>
                <a:lnTo>
                  <a:pt x="718" y="270"/>
                </a:lnTo>
                <a:lnTo>
                  <a:pt x="724" y="270"/>
                </a:lnTo>
                <a:lnTo>
                  <a:pt x="724" y="264"/>
                </a:lnTo>
                <a:lnTo>
                  <a:pt x="724" y="270"/>
                </a:lnTo>
                <a:lnTo>
                  <a:pt x="724" y="275"/>
                </a:lnTo>
                <a:lnTo>
                  <a:pt x="718" y="275"/>
                </a:lnTo>
                <a:lnTo>
                  <a:pt x="712" y="275"/>
                </a:lnTo>
                <a:lnTo>
                  <a:pt x="712" y="280"/>
                </a:lnTo>
                <a:lnTo>
                  <a:pt x="706" y="280"/>
                </a:lnTo>
                <a:lnTo>
                  <a:pt x="700" y="280"/>
                </a:lnTo>
                <a:lnTo>
                  <a:pt x="695" y="280"/>
                </a:lnTo>
                <a:lnTo>
                  <a:pt x="695" y="287"/>
                </a:lnTo>
                <a:lnTo>
                  <a:pt x="688" y="292"/>
                </a:lnTo>
                <a:lnTo>
                  <a:pt x="688" y="298"/>
                </a:lnTo>
                <a:lnTo>
                  <a:pt x="682" y="298"/>
                </a:lnTo>
                <a:lnTo>
                  <a:pt x="682" y="304"/>
                </a:lnTo>
                <a:lnTo>
                  <a:pt x="677" y="304"/>
                </a:lnTo>
                <a:lnTo>
                  <a:pt x="677" y="310"/>
                </a:lnTo>
                <a:lnTo>
                  <a:pt x="670" y="310"/>
                </a:lnTo>
                <a:lnTo>
                  <a:pt x="670" y="315"/>
                </a:lnTo>
                <a:lnTo>
                  <a:pt x="664" y="315"/>
                </a:lnTo>
                <a:lnTo>
                  <a:pt x="670" y="315"/>
                </a:lnTo>
                <a:lnTo>
                  <a:pt x="670" y="322"/>
                </a:lnTo>
                <a:lnTo>
                  <a:pt x="670" y="327"/>
                </a:lnTo>
                <a:lnTo>
                  <a:pt x="670" y="332"/>
                </a:lnTo>
                <a:lnTo>
                  <a:pt x="677" y="338"/>
                </a:lnTo>
                <a:lnTo>
                  <a:pt x="677" y="344"/>
                </a:lnTo>
                <a:lnTo>
                  <a:pt x="677" y="350"/>
                </a:lnTo>
                <a:lnTo>
                  <a:pt x="670" y="350"/>
                </a:lnTo>
                <a:lnTo>
                  <a:pt x="670" y="355"/>
                </a:lnTo>
                <a:lnTo>
                  <a:pt x="670" y="362"/>
                </a:lnTo>
                <a:lnTo>
                  <a:pt x="670" y="367"/>
                </a:lnTo>
                <a:lnTo>
                  <a:pt x="670" y="372"/>
                </a:lnTo>
                <a:lnTo>
                  <a:pt x="670" y="379"/>
                </a:lnTo>
                <a:lnTo>
                  <a:pt x="670" y="384"/>
                </a:lnTo>
                <a:lnTo>
                  <a:pt x="670" y="390"/>
                </a:lnTo>
                <a:lnTo>
                  <a:pt x="677" y="390"/>
                </a:lnTo>
                <a:lnTo>
                  <a:pt x="670" y="390"/>
                </a:lnTo>
                <a:lnTo>
                  <a:pt x="670" y="395"/>
                </a:lnTo>
                <a:lnTo>
                  <a:pt x="670" y="402"/>
                </a:lnTo>
                <a:lnTo>
                  <a:pt x="664" y="402"/>
                </a:lnTo>
                <a:lnTo>
                  <a:pt x="664" y="407"/>
                </a:lnTo>
                <a:lnTo>
                  <a:pt x="664" y="413"/>
                </a:lnTo>
                <a:lnTo>
                  <a:pt x="664" y="419"/>
                </a:lnTo>
                <a:lnTo>
                  <a:pt x="664" y="424"/>
                </a:lnTo>
                <a:lnTo>
                  <a:pt x="664" y="430"/>
                </a:lnTo>
                <a:lnTo>
                  <a:pt x="659" y="430"/>
                </a:lnTo>
                <a:lnTo>
                  <a:pt x="653" y="430"/>
                </a:lnTo>
                <a:lnTo>
                  <a:pt x="653" y="436"/>
                </a:lnTo>
                <a:lnTo>
                  <a:pt x="653" y="442"/>
                </a:lnTo>
                <a:lnTo>
                  <a:pt x="659" y="442"/>
                </a:lnTo>
                <a:lnTo>
                  <a:pt x="659" y="447"/>
                </a:lnTo>
                <a:lnTo>
                  <a:pt x="653" y="447"/>
                </a:lnTo>
                <a:lnTo>
                  <a:pt x="653" y="454"/>
                </a:lnTo>
                <a:lnTo>
                  <a:pt x="646" y="454"/>
                </a:lnTo>
                <a:lnTo>
                  <a:pt x="646" y="459"/>
                </a:lnTo>
                <a:lnTo>
                  <a:pt x="641" y="459"/>
                </a:lnTo>
                <a:lnTo>
                  <a:pt x="641" y="465"/>
                </a:lnTo>
                <a:lnTo>
                  <a:pt x="635" y="465"/>
                </a:lnTo>
                <a:lnTo>
                  <a:pt x="641" y="465"/>
                </a:lnTo>
                <a:lnTo>
                  <a:pt x="641" y="470"/>
                </a:lnTo>
                <a:lnTo>
                  <a:pt x="641" y="476"/>
                </a:lnTo>
                <a:lnTo>
                  <a:pt x="635" y="476"/>
                </a:lnTo>
                <a:lnTo>
                  <a:pt x="628" y="476"/>
                </a:lnTo>
                <a:lnTo>
                  <a:pt x="623" y="476"/>
                </a:lnTo>
                <a:lnTo>
                  <a:pt x="623" y="482"/>
                </a:lnTo>
                <a:lnTo>
                  <a:pt x="628" y="482"/>
                </a:lnTo>
                <a:lnTo>
                  <a:pt x="628" y="487"/>
                </a:lnTo>
                <a:lnTo>
                  <a:pt x="628" y="494"/>
                </a:lnTo>
                <a:lnTo>
                  <a:pt x="623" y="494"/>
                </a:lnTo>
                <a:lnTo>
                  <a:pt x="623" y="499"/>
                </a:lnTo>
                <a:lnTo>
                  <a:pt x="623" y="505"/>
                </a:lnTo>
                <a:lnTo>
                  <a:pt x="623" y="511"/>
                </a:lnTo>
                <a:lnTo>
                  <a:pt x="623" y="517"/>
                </a:lnTo>
                <a:lnTo>
                  <a:pt x="623" y="522"/>
                </a:lnTo>
                <a:lnTo>
                  <a:pt x="628" y="522"/>
                </a:lnTo>
                <a:lnTo>
                  <a:pt x="623" y="522"/>
                </a:lnTo>
                <a:lnTo>
                  <a:pt x="623" y="527"/>
                </a:lnTo>
                <a:lnTo>
                  <a:pt x="628" y="527"/>
                </a:lnTo>
                <a:lnTo>
                  <a:pt x="628" y="534"/>
                </a:lnTo>
                <a:lnTo>
                  <a:pt x="623" y="534"/>
                </a:lnTo>
                <a:lnTo>
                  <a:pt x="628" y="539"/>
                </a:lnTo>
                <a:lnTo>
                  <a:pt x="623" y="539"/>
                </a:lnTo>
                <a:lnTo>
                  <a:pt x="628" y="545"/>
                </a:lnTo>
                <a:lnTo>
                  <a:pt x="623" y="545"/>
                </a:lnTo>
                <a:lnTo>
                  <a:pt x="623" y="551"/>
                </a:lnTo>
                <a:lnTo>
                  <a:pt x="623" y="557"/>
                </a:lnTo>
                <a:lnTo>
                  <a:pt x="628" y="557"/>
                </a:lnTo>
                <a:lnTo>
                  <a:pt x="628" y="562"/>
                </a:lnTo>
                <a:lnTo>
                  <a:pt x="623" y="562"/>
                </a:lnTo>
                <a:lnTo>
                  <a:pt x="628" y="562"/>
                </a:lnTo>
                <a:lnTo>
                  <a:pt x="623" y="562"/>
                </a:lnTo>
                <a:lnTo>
                  <a:pt x="617" y="562"/>
                </a:lnTo>
                <a:lnTo>
                  <a:pt x="623" y="562"/>
                </a:lnTo>
                <a:lnTo>
                  <a:pt x="617" y="562"/>
                </a:lnTo>
                <a:lnTo>
                  <a:pt x="623" y="562"/>
                </a:lnTo>
                <a:lnTo>
                  <a:pt x="617" y="557"/>
                </a:lnTo>
                <a:lnTo>
                  <a:pt x="612" y="557"/>
                </a:lnTo>
                <a:lnTo>
                  <a:pt x="612" y="562"/>
                </a:lnTo>
                <a:lnTo>
                  <a:pt x="605" y="562"/>
                </a:lnTo>
                <a:lnTo>
                  <a:pt x="605" y="568"/>
                </a:lnTo>
                <a:lnTo>
                  <a:pt x="599" y="568"/>
                </a:lnTo>
                <a:lnTo>
                  <a:pt x="599" y="574"/>
                </a:lnTo>
                <a:lnTo>
                  <a:pt x="599" y="568"/>
                </a:lnTo>
                <a:lnTo>
                  <a:pt x="599" y="574"/>
                </a:lnTo>
                <a:lnTo>
                  <a:pt x="594" y="574"/>
                </a:lnTo>
                <a:lnTo>
                  <a:pt x="587" y="574"/>
                </a:lnTo>
                <a:lnTo>
                  <a:pt x="587" y="579"/>
                </a:lnTo>
                <a:lnTo>
                  <a:pt x="581" y="579"/>
                </a:lnTo>
                <a:lnTo>
                  <a:pt x="581" y="585"/>
                </a:lnTo>
                <a:lnTo>
                  <a:pt x="581" y="591"/>
                </a:lnTo>
                <a:lnTo>
                  <a:pt x="581" y="597"/>
                </a:lnTo>
                <a:lnTo>
                  <a:pt x="581" y="602"/>
                </a:lnTo>
                <a:lnTo>
                  <a:pt x="576" y="602"/>
                </a:lnTo>
                <a:lnTo>
                  <a:pt x="576" y="609"/>
                </a:lnTo>
                <a:lnTo>
                  <a:pt x="570" y="602"/>
                </a:lnTo>
                <a:lnTo>
                  <a:pt x="563" y="602"/>
                </a:lnTo>
                <a:lnTo>
                  <a:pt x="558" y="602"/>
                </a:lnTo>
                <a:lnTo>
                  <a:pt x="552" y="602"/>
                </a:lnTo>
                <a:lnTo>
                  <a:pt x="545" y="602"/>
                </a:lnTo>
                <a:lnTo>
                  <a:pt x="540" y="602"/>
                </a:lnTo>
                <a:lnTo>
                  <a:pt x="534" y="602"/>
                </a:lnTo>
                <a:lnTo>
                  <a:pt x="522" y="602"/>
                </a:lnTo>
                <a:lnTo>
                  <a:pt x="516" y="602"/>
                </a:lnTo>
                <a:lnTo>
                  <a:pt x="511" y="602"/>
                </a:lnTo>
                <a:lnTo>
                  <a:pt x="498" y="602"/>
                </a:lnTo>
                <a:lnTo>
                  <a:pt x="487" y="602"/>
                </a:lnTo>
                <a:lnTo>
                  <a:pt x="480" y="602"/>
                </a:lnTo>
                <a:lnTo>
                  <a:pt x="475" y="602"/>
                </a:lnTo>
                <a:lnTo>
                  <a:pt x="469" y="602"/>
                </a:lnTo>
                <a:lnTo>
                  <a:pt x="457" y="602"/>
                </a:lnTo>
                <a:lnTo>
                  <a:pt x="457" y="609"/>
                </a:lnTo>
                <a:lnTo>
                  <a:pt x="457" y="614"/>
                </a:lnTo>
                <a:lnTo>
                  <a:pt x="457" y="619"/>
                </a:lnTo>
                <a:lnTo>
                  <a:pt x="457" y="631"/>
                </a:lnTo>
                <a:lnTo>
                  <a:pt x="457" y="637"/>
                </a:lnTo>
                <a:lnTo>
                  <a:pt x="457" y="642"/>
                </a:lnTo>
                <a:lnTo>
                  <a:pt x="457" y="654"/>
                </a:lnTo>
                <a:lnTo>
                  <a:pt x="457" y="659"/>
                </a:lnTo>
                <a:lnTo>
                  <a:pt x="451" y="659"/>
                </a:lnTo>
                <a:lnTo>
                  <a:pt x="433" y="659"/>
                </a:lnTo>
                <a:lnTo>
                  <a:pt x="428" y="659"/>
                </a:lnTo>
                <a:lnTo>
                  <a:pt x="421" y="659"/>
                </a:lnTo>
                <a:lnTo>
                  <a:pt x="415" y="659"/>
                </a:lnTo>
                <a:lnTo>
                  <a:pt x="409" y="659"/>
                </a:lnTo>
                <a:lnTo>
                  <a:pt x="404" y="659"/>
                </a:lnTo>
                <a:lnTo>
                  <a:pt x="397" y="659"/>
                </a:lnTo>
                <a:lnTo>
                  <a:pt x="392" y="659"/>
                </a:lnTo>
                <a:lnTo>
                  <a:pt x="386" y="659"/>
                </a:lnTo>
                <a:lnTo>
                  <a:pt x="379" y="659"/>
                </a:lnTo>
                <a:lnTo>
                  <a:pt x="374" y="659"/>
                </a:lnTo>
                <a:lnTo>
                  <a:pt x="368" y="659"/>
                </a:lnTo>
                <a:lnTo>
                  <a:pt x="362" y="666"/>
                </a:lnTo>
                <a:lnTo>
                  <a:pt x="356" y="666"/>
                </a:lnTo>
                <a:lnTo>
                  <a:pt x="350" y="666"/>
                </a:lnTo>
                <a:lnTo>
                  <a:pt x="344" y="666"/>
                </a:lnTo>
                <a:lnTo>
                  <a:pt x="338" y="666"/>
                </a:lnTo>
                <a:lnTo>
                  <a:pt x="332" y="666"/>
                </a:lnTo>
                <a:lnTo>
                  <a:pt x="326" y="666"/>
                </a:lnTo>
                <a:lnTo>
                  <a:pt x="320" y="666"/>
                </a:lnTo>
                <a:lnTo>
                  <a:pt x="314" y="659"/>
                </a:lnTo>
                <a:lnTo>
                  <a:pt x="308" y="659"/>
                </a:lnTo>
                <a:lnTo>
                  <a:pt x="303" y="659"/>
                </a:lnTo>
                <a:lnTo>
                  <a:pt x="296" y="659"/>
                </a:lnTo>
                <a:lnTo>
                  <a:pt x="290" y="659"/>
                </a:lnTo>
                <a:lnTo>
                  <a:pt x="285" y="659"/>
                </a:lnTo>
                <a:lnTo>
                  <a:pt x="278" y="659"/>
                </a:lnTo>
                <a:lnTo>
                  <a:pt x="272" y="659"/>
                </a:lnTo>
                <a:lnTo>
                  <a:pt x="267" y="659"/>
                </a:lnTo>
                <a:lnTo>
                  <a:pt x="261" y="659"/>
                </a:lnTo>
                <a:lnTo>
                  <a:pt x="255" y="659"/>
                </a:lnTo>
                <a:lnTo>
                  <a:pt x="249" y="659"/>
                </a:lnTo>
                <a:lnTo>
                  <a:pt x="243" y="659"/>
                </a:lnTo>
                <a:lnTo>
                  <a:pt x="237" y="659"/>
                </a:lnTo>
                <a:lnTo>
                  <a:pt x="231" y="659"/>
                </a:lnTo>
                <a:lnTo>
                  <a:pt x="225" y="659"/>
                </a:lnTo>
                <a:lnTo>
                  <a:pt x="220" y="659"/>
                </a:lnTo>
                <a:lnTo>
                  <a:pt x="213" y="659"/>
                </a:lnTo>
                <a:lnTo>
                  <a:pt x="207" y="659"/>
                </a:lnTo>
                <a:lnTo>
                  <a:pt x="202" y="659"/>
                </a:lnTo>
                <a:lnTo>
                  <a:pt x="195" y="659"/>
                </a:lnTo>
                <a:lnTo>
                  <a:pt x="189" y="659"/>
                </a:lnTo>
                <a:lnTo>
                  <a:pt x="184" y="659"/>
                </a:lnTo>
                <a:lnTo>
                  <a:pt x="178" y="659"/>
                </a:lnTo>
                <a:lnTo>
                  <a:pt x="171" y="659"/>
                </a:lnTo>
                <a:lnTo>
                  <a:pt x="166" y="659"/>
                </a:lnTo>
                <a:lnTo>
                  <a:pt x="160" y="659"/>
                </a:lnTo>
                <a:lnTo>
                  <a:pt x="153" y="659"/>
                </a:lnTo>
                <a:lnTo>
                  <a:pt x="148" y="659"/>
                </a:lnTo>
                <a:lnTo>
                  <a:pt x="142" y="659"/>
                </a:lnTo>
                <a:lnTo>
                  <a:pt x="137" y="659"/>
                </a:lnTo>
                <a:lnTo>
                  <a:pt x="130" y="659"/>
                </a:lnTo>
                <a:lnTo>
                  <a:pt x="124" y="659"/>
                </a:lnTo>
                <a:lnTo>
                  <a:pt x="119" y="659"/>
                </a:lnTo>
                <a:lnTo>
                  <a:pt x="112" y="659"/>
                </a:lnTo>
                <a:lnTo>
                  <a:pt x="101" y="659"/>
                </a:lnTo>
                <a:lnTo>
                  <a:pt x="95" y="659"/>
                </a:lnTo>
                <a:lnTo>
                  <a:pt x="83" y="659"/>
                </a:lnTo>
                <a:lnTo>
                  <a:pt x="77" y="659"/>
                </a:lnTo>
                <a:lnTo>
                  <a:pt x="70" y="659"/>
                </a:lnTo>
                <a:lnTo>
                  <a:pt x="65" y="659"/>
                </a:lnTo>
                <a:lnTo>
                  <a:pt x="59" y="659"/>
                </a:lnTo>
                <a:lnTo>
                  <a:pt x="53" y="659"/>
                </a:lnTo>
                <a:lnTo>
                  <a:pt x="47" y="659"/>
                </a:lnTo>
                <a:lnTo>
                  <a:pt x="41" y="659"/>
                </a:lnTo>
                <a:lnTo>
                  <a:pt x="36" y="659"/>
                </a:lnTo>
                <a:lnTo>
                  <a:pt x="29" y="666"/>
                </a:lnTo>
                <a:lnTo>
                  <a:pt x="23" y="666"/>
                </a:lnTo>
                <a:lnTo>
                  <a:pt x="18" y="666"/>
                </a:lnTo>
                <a:lnTo>
                  <a:pt x="12" y="666"/>
                </a:lnTo>
                <a:lnTo>
                  <a:pt x="12" y="659"/>
                </a:lnTo>
                <a:lnTo>
                  <a:pt x="12" y="654"/>
                </a:lnTo>
                <a:lnTo>
                  <a:pt x="18" y="654"/>
                </a:lnTo>
                <a:lnTo>
                  <a:pt x="18" y="649"/>
                </a:lnTo>
                <a:lnTo>
                  <a:pt x="18" y="654"/>
                </a:lnTo>
                <a:lnTo>
                  <a:pt x="18" y="649"/>
                </a:lnTo>
                <a:lnTo>
                  <a:pt x="23" y="649"/>
                </a:lnTo>
                <a:lnTo>
                  <a:pt x="18" y="649"/>
                </a:lnTo>
                <a:lnTo>
                  <a:pt x="23" y="642"/>
                </a:lnTo>
                <a:lnTo>
                  <a:pt x="23" y="649"/>
                </a:lnTo>
                <a:lnTo>
                  <a:pt x="23" y="642"/>
                </a:lnTo>
                <a:lnTo>
                  <a:pt x="23" y="637"/>
                </a:lnTo>
                <a:lnTo>
                  <a:pt x="23" y="631"/>
                </a:lnTo>
                <a:lnTo>
                  <a:pt x="23" y="637"/>
                </a:lnTo>
                <a:lnTo>
                  <a:pt x="23" y="631"/>
                </a:lnTo>
                <a:lnTo>
                  <a:pt x="29" y="631"/>
                </a:lnTo>
                <a:lnTo>
                  <a:pt x="29" y="626"/>
                </a:lnTo>
                <a:lnTo>
                  <a:pt x="29" y="619"/>
                </a:lnTo>
                <a:lnTo>
                  <a:pt x="29" y="614"/>
                </a:lnTo>
                <a:lnTo>
                  <a:pt x="29" y="609"/>
                </a:lnTo>
                <a:lnTo>
                  <a:pt x="29" y="597"/>
                </a:lnTo>
                <a:lnTo>
                  <a:pt x="29" y="591"/>
                </a:lnTo>
                <a:lnTo>
                  <a:pt x="29" y="585"/>
                </a:lnTo>
                <a:lnTo>
                  <a:pt x="29" y="579"/>
                </a:lnTo>
                <a:lnTo>
                  <a:pt x="29" y="574"/>
                </a:lnTo>
                <a:lnTo>
                  <a:pt x="29" y="568"/>
                </a:lnTo>
                <a:lnTo>
                  <a:pt x="29" y="562"/>
                </a:lnTo>
                <a:lnTo>
                  <a:pt x="29" y="557"/>
                </a:lnTo>
                <a:lnTo>
                  <a:pt x="29" y="545"/>
                </a:lnTo>
                <a:lnTo>
                  <a:pt x="23" y="545"/>
                </a:lnTo>
                <a:lnTo>
                  <a:pt x="12" y="545"/>
                </a:lnTo>
                <a:lnTo>
                  <a:pt x="5" y="545"/>
                </a:lnTo>
                <a:lnTo>
                  <a:pt x="0" y="545"/>
                </a:lnTo>
                <a:lnTo>
                  <a:pt x="0" y="539"/>
                </a:lnTo>
                <a:lnTo>
                  <a:pt x="0" y="534"/>
                </a:lnTo>
                <a:lnTo>
                  <a:pt x="0" y="527"/>
                </a:lnTo>
                <a:lnTo>
                  <a:pt x="5" y="527"/>
                </a:lnTo>
                <a:lnTo>
                  <a:pt x="5" y="522"/>
                </a:lnTo>
                <a:lnTo>
                  <a:pt x="5" y="517"/>
                </a:lnTo>
                <a:lnTo>
                  <a:pt x="5" y="511"/>
                </a:lnTo>
                <a:lnTo>
                  <a:pt x="5" y="505"/>
                </a:lnTo>
                <a:lnTo>
                  <a:pt x="5" y="499"/>
                </a:lnTo>
                <a:lnTo>
                  <a:pt x="12" y="499"/>
                </a:lnTo>
                <a:lnTo>
                  <a:pt x="5" y="499"/>
                </a:lnTo>
                <a:lnTo>
                  <a:pt x="5" y="494"/>
                </a:lnTo>
                <a:lnTo>
                  <a:pt x="12" y="494"/>
                </a:lnTo>
                <a:lnTo>
                  <a:pt x="12" y="487"/>
                </a:lnTo>
                <a:lnTo>
                  <a:pt x="12" y="482"/>
                </a:lnTo>
                <a:lnTo>
                  <a:pt x="12" y="476"/>
                </a:lnTo>
                <a:lnTo>
                  <a:pt x="12" y="470"/>
                </a:lnTo>
                <a:lnTo>
                  <a:pt x="12" y="465"/>
                </a:lnTo>
                <a:lnTo>
                  <a:pt x="12" y="459"/>
                </a:lnTo>
                <a:lnTo>
                  <a:pt x="12" y="454"/>
                </a:lnTo>
                <a:lnTo>
                  <a:pt x="12" y="447"/>
                </a:lnTo>
                <a:lnTo>
                  <a:pt x="12" y="442"/>
                </a:lnTo>
                <a:lnTo>
                  <a:pt x="12" y="436"/>
                </a:lnTo>
                <a:lnTo>
                  <a:pt x="5" y="436"/>
                </a:lnTo>
                <a:lnTo>
                  <a:pt x="5" y="430"/>
                </a:lnTo>
                <a:lnTo>
                  <a:pt x="5" y="424"/>
                </a:lnTo>
                <a:lnTo>
                  <a:pt x="12" y="424"/>
                </a:lnTo>
                <a:lnTo>
                  <a:pt x="18" y="424"/>
                </a:lnTo>
                <a:lnTo>
                  <a:pt x="29" y="424"/>
                </a:lnTo>
                <a:lnTo>
                  <a:pt x="36" y="424"/>
                </a:lnTo>
                <a:lnTo>
                  <a:pt x="41" y="424"/>
                </a:lnTo>
                <a:lnTo>
                  <a:pt x="47" y="424"/>
                </a:lnTo>
                <a:lnTo>
                  <a:pt x="53" y="424"/>
                </a:lnTo>
                <a:lnTo>
                  <a:pt x="59" y="424"/>
                </a:lnTo>
                <a:lnTo>
                  <a:pt x="65" y="424"/>
                </a:lnTo>
                <a:lnTo>
                  <a:pt x="70" y="424"/>
                </a:lnTo>
                <a:lnTo>
                  <a:pt x="77" y="424"/>
                </a:lnTo>
                <a:lnTo>
                  <a:pt x="88" y="424"/>
                </a:lnTo>
                <a:lnTo>
                  <a:pt x="95" y="424"/>
                </a:lnTo>
                <a:lnTo>
                  <a:pt x="101" y="424"/>
                </a:lnTo>
                <a:lnTo>
                  <a:pt x="106" y="424"/>
                </a:lnTo>
                <a:lnTo>
                  <a:pt x="112" y="424"/>
                </a:lnTo>
                <a:lnTo>
                  <a:pt x="119" y="424"/>
                </a:lnTo>
                <a:lnTo>
                  <a:pt x="119" y="419"/>
                </a:lnTo>
                <a:lnTo>
                  <a:pt x="119" y="413"/>
                </a:lnTo>
                <a:lnTo>
                  <a:pt x="119" y="407"/>
                </a:lnTo>
                <a:lnTo>
                  <a:pt x="119" y="402"/>
                </a:lnTo>
                <a:lnTo>
                  <a:pt x="119" y="395"/>
                </a:lnTo>
                <a:lnTo>
                  <a:pt x="119" y="390"/>
                </a:lnTo>
                <a:lnTo>
                  <a:pt x="119" y="379"/>
                </a:lnTo>
                <a:lnTo>
                  <a:pt x="119" y="372"/>
                </a:lnTo>
                <a:lnTo>
                  <a:pt x="119" y="367"/>
                </a:lnTo>
                <a:lnTo>
                  <a:pt x="119" y="362"/>
                </a:lnTo>
                <a:lnTo>
                  <a:pt x="119" y="355"/>
                </a:lnTo>
                <a:lnTo>
                  <a:pt x="119" y="350"/>
                </a:lnTo>
                <a:lnTo>
                  <a:pt x="119" y="344"/>
                </a:lnTo>
                <a:lnTo>
                  <a:pt x="119" y="338"/>
                </a:lnTo>
                <a:lnTo>
                  <a:pt x="119" y="327"/>
                </a:lnTo>
                <a:lnTo>
                  <a:pt x="119" y="322"/>
                </a:lnTo>
                <a:lnTo>
                  <a:pt x="119" y="315"/>
                </a:lnTo>
                <a:lnTo>
                  <a:pt x="119" y="310"/>
                </a:lnTo>
                <a:lnTo>
                  <a:pt x="119" y="304"/>
                </a:lnTo>
                <a:lnTo>
                  <a:pt x="119" y="298"/>
                </a:lnTo>
                <a:lnTo>
                  <a:pt x="119" y="292"/>
                </a:lnTo>
                <a:lnTo>
                  <a:pt x="119" y="287"/>
                </a:lnTo>
                <a:lnTo>
                  <a:pt x="119" y="280"/>
                </a:lnTo>
                <a:lnTo>
                  <a:pt x="119" y="275"/>
                </a:lnTo>
                <a:lnTo>
                  <a:pt x="119" y="270"/>
                </a:lnTo>
                <a:lnTo>
                  <a:pt x="119" y="264"/>
                </a:lnTo>
                <a:lnTo>
                  <a:pt x="119" y="258"/>
                </a:lnTo>
                <a:lnTo>
                  <a:pt x="119" y="252"/>
                </a:lnTo>
                <a:lnTo>
                  <a:pt x="119" y="247"/>
                </a:lnTo>
                <a:lnTo>
                  <a:pt x="119" y="235"/>
                </a:lnTo>
                <a:lnTo>
                  <a:pt x="124" y="235"/>
                </a:lnTo>
                <a:lnTo>
                  <a:pt x="124" y="230"/>
                </a:lnTo>
                <a:lnTo>
                  <a:pt x="124" y="223"/>
                </a:lnTo>
                <a:lnTo>
                  <a:pt x="124" y="218"/>
                </a:lnTo>
                <a:lnTo>
                  <a:pt x="137" y="218"/>
                </a:lnTo>
                <a:lnTo>
                  <a:pt x="142" y="218"/>
                </a:lnTo>
                <a:lnTo>
                  <a:pt x="148" y="218"/>
                </a:lnTo>
                <a:lnTo>
                  <a:pt x="153" y="218"/>
                </a:lnTo>
                <a:lnTo>
                  <a:pt x="166" y="218"/>
                </a:lnTo>
                <a:lnTo>
                  <a:pt x="160" y="218"/>
                </a:lnTo>
                <a:lnTo>
                  <a:pt x="160" y="212"/>
                </a:lnTo>
                <a:lnTo>
                  <a:pt x="153" y="212"/>
                </a:lnTo>
                <a:lnTo>
                  <a:pt x="160" y="212"/>
                </a:lnTo>
                <a:lnTo>
                  <a:pt x="153" y="212"/>
                </a:lnTo>
                <a:lnTo>
                  <a:pt x="148" y="212"/>
                </a:lnTo>
                <a:lnTo>
                  <a:pt x="148" y="207"/>
                </a:lnTo>
                <a:lnTo>
                  <a:pt x="148" y="200"/>
                </a:lnTo>
                <a:lnTo>
                  <a:pt x="142" y="200"/>
                </a:lnTo>
                <a:lnTo>
                  <a:pt x="142" y="195"/>
                </a:lnTo>
                <a:lnTo>
                  <a:pt x="142" y="189"/>
                </a:lnTo>
                <a:lnTo>
                  <a:pt x="142" y="183"/>
                </a:lnTo>
                <a:lnTo>
                  <a:pt x="142" y="189"/>
                </a:lnTo>
                <a:lnTo>
                  <a:pt x="142" y="183"/>
                </a:lnTo>
                <a:lnTo>
                  <a:pt x="137" y="183"/>
                </a:lnTo>
                <a:lnTo>
                  <a:pt x="137" y="177"/>
                </a:lnTo>
                <a:lnTo>
                  <a:pt x="130" y="177"/>
                </a:lnTo>
                <a:lnTo>
                  <a:pt x="124" y="177"/>
                </a:lnTo>
                <a:lnTo>
                  <a:pt x="119" y="177"/>
                </a:lnTo>
                <a:lnTo>
                  <a:pt x="124" y="177"/>
                </a:lnTo>
                <a:lnTo>
                  <a:pt x="119" y="177"/>
                </a:lnTo>
                <a:lnTo>
                  <a:pt x="119" y="172"/>
                </a:lnTo>
                <a:lnTo>
                  <a:pt x="119" y="177"/>
                </a:lnTo>
                <a:lnTo>
                  <a:pt x="119" y="172"/>
                </a:lnTo>
                <a:lnTo>
                  <a:pt x="119" y="166"/>
                </a:lnTo>
                <a:lnTo>
                  <a:pt x="119" y="172"/>
                </a:lnTo>
                <a:lnTo>
                  <a:pt x="119" y="166"/>
                </a:lnTo>
                <a:lnTo>
                  <a:pt x="119" y="160"/>
                </a:lnTo>
                <a:lnTo>
                  <a:pt x="112" y="160"/>
                </a:lnTo>
                <a:lnTo>
                  <a:pt x="112" y="155"/>
                </a:lnTo>
                <a:lnTo>
                  <a:pt x="119" y="155"/>
                </a:lnTo>
                <a:lnTo>
                  <a:pt x="112" y="155"/>
                </a:lnTo>
                <a:lnTo>
                  <a:pt x="112" y="149"/>
                </a:lnTo>
                <a:lnTo>
                  <a:pt x="106" y="149"/>
                </a:lnTo>
                <a:lnTo>
                  <a:pt x="106" y="143"/>
                </a:lnTo>
                <a:lnTo>
                  <a:pt x="106" y="137"/>
                </a:lnTo>
                <a:lnTo>
                  <a:pt x="112" y="137"/>
                </a:lnTo>
                <a:lnTo>
                  <a:pt x="106" y="137"/>
                </a:lnTo>
                <a:lnTo>
                  <a:pt x="106" y="132"/>
                </a:lnTo>
                <a:lnTo>
                  <a:pt x="106" y="126"/>
                </a:lnTo>
                <a:lnTo>
                  <a:pt x="101" y="126"/>
                </a:lnTo>
                <a:lnTo>
                  <a:pt x="106" y="126"/>
                </a:lnTo>
                <a:lnTo>
                  <a:pt x="101" y="126"/>
                </a:lnTo>
                <a:lnTo>
                  <a:pt x="101" y="120"/>
                </a:lnTo>
                <a:lnTo>
                  <a:pt x="106" y="120"/>
                </a:lnTo>
                <a:lnTo>
                  <a:pt x="106" y="115"/>
                </a:lnTo>
                <a:lnTo>
                  <a:pt x="112" y="115"/>
                </a:lnTo>
                <a:lnTo>
                  <a:pt x="119" y="115"/>
                </a:lnTo>
                <a:lnTo>
                  <a:pt x="124" y="115"/>
                </a:lnTo>
                <a:lnTo>
                  <a:pt x="124" y="108"/>
                </a:lnTo>
                <a:lnTo>
                  <a:pt x="119" y="108"/>
                </a:lnTo>
                <a:lnTo>
                  <a:pt x="119" y="103"/>
                </a:lnTo>
                <a:lnTo>
                  <a:pt x="119" y="97"/>
                </a:lnTo>
                <a:lnTo>
                  <a:pt x="124" y="97"/>
                </a:lnTo>
                <a:lnTo>
                  <a:pt x="124" y="103"/>
                </a:lnTo>
                <a:lnTo>
                  <a:pt x="124" y="108"/>
                </a:lnTo>
                <a:lnTo>
                  <a:pt x="130" y="108"/>
                </a:lnTo>
                <a:lnTo>
                  <a:pt x="130" y="103"/>
                </a:lnTo>
                <a:lnTo>
                  <a:pt x="130" y="97"/>
                </a:lnTo>
                <a:lnTo>
                  <a:pt x="137" y="97"/>
                </a:lnTo>
                <a:lnTo>
                  <a:pt x="137" y="103"/>
                </a:lnTo>
                <a:lnTo>
                  <a:pt x="137" y="108"/>
                </a:lnTo>
                <a:lnTo>
                  <a:pt x="142" y="108"/>
                </a:lnTo>
                <a:lnTo>
                  <a:pt x="142" y="103"/>
                </a:lnTo>
                <a:lnTo>
                  <a:pt x="148" y="103"/>
                </a:lnTo>
                <a:lnTo>
                  <a:pt x="153" y="103"/>
                </a:lnTo>
                <a:lnTo>
                  <a:pt x="153" y="97"/>
                </a:lnTo>
                <a:lnTo>
                  <a:pt x="160" y="97"/>
                </a:lnTo>
                <a:lnTo>
                  <a:pt x="166" y="97"/>
                </a:lnTo>
                <a:lnTo>
                  <a:pt x="166" y="103"/>
                </a:lnTo>
                <a:lnTo>
                  <a:pt x="171" y="103"/>
                </a:lnTo>
                <a:lnTo>
                  <a:pt x="178" y="103"/>
                </a:lnTo>
                <a:lnTo>
                  <a:pt x="184" y="103"/>
                </a:lnTo>
                <a:lnTo>
                  <a:pt x="189" y="103"/>
                </a:lnTo>
                <a:lnTo>
                  <a:pt x="189" y="97"/>
                </a:lnTo>
                <a:lnTo>
                  <a:pt x="184" y="97"/>
                </a:lnTo>
                <a:lnTo>
                  <a:pt x="189" y="97"/>
                </a:lnTo>
                <a:lnTo>
                  <a:pt x="189" y="92"/>
                </a:lnTo>
                <a:lnTo>
                  <a:pt x="189" y="85"/>
                </a:lnTo>
                <a:lnTo>
                  <a:pt x="195" y="85"/>
                </a:lnTo>
                <a:lnTo>
                  <a:pt x="195" y="80"/>
                </a:lnTo>
                <a:lnTo>
                  <a:pt x="202" y="85"/>
                </a:lnTo>
                <a:lnTo>
                  <a:pt x="202" y="80"/>
                </a:lnTo>
                <a:lnTo>
                  <a:pt x="195" y="80"/>
                </a:lnTo>
                <a:lnTo>
                  <a:pt x="189" y="80"/>
                </a:lnTo>
                <a:lnTo>
                  <a:pt x="189" y="75"/>
                </a:lnTo>
                <a:lnTo>
                  <a:pt x="184" y="75"/>
                </a:lnTo>
                <a:lnTo>
                  <a:pt x="189" y="75"/>
                </a:lnTo>
                <a:lnTo>
                  <a:pt x="195" y="68"/>
                </a:lnTo>
                <a:lnTo>
                  <a:pt x="202" y="68"/>
                </a:lnTo>
                <a:lnTo>
                  <a:pt x="207" y="68"/>
                </a:lnTo>
                <a:lnTo>
                  <a:pt x="213" y="68"/>
                </a:lnTo>
                <a:lnTo>
                  <a:pt x="220" y="68"/>
                </a:lnTo>
                <a:lnTo>
                  <a:pt x="225" y="68"/>
                </a:lnTo>
                <a:lnTo>
                  <a:pt x="231" y="68"/>
                </a:lnTo>
                <a:lnTo>
                  <a:pt x="237" y="68"/>
                </a:lnTo>
                <a:lnTo>
                  <a:pt x="237" y="63"/>
                </a:lnTo>
                <a:lnTo>
                  <a:pt x="237" y="57"/>
                </a:lnTo>
                <a:lnTo>
                  <a:pt x="237" y="51"/>
                </a:lnTo>
                <a:lnTo>
                  <a:pt x="237" y="45"/>
                </a:lnTo>
                <a:lnTo>
                  <a:pt x="237" y="40"/>
                </a:lnTo>
                <a:lnTo>
                  <a:pt x="237" y="35"/>
                </a:lnTo>
                <a:lnTo>
                  <a:pt x="237" y="28"/>
                </a:lnTo>
                <a:lnTo>
                  <a:pt x="237" y="23"/>
                </a:lnTo>
                <a:lnTo>
                  <a:pt x="237" y="17"/>
                </a:lnTo>
                <a:lnTo>
                  <a:pt x="237" y="11"/>
                </a:lnTo>
                <a:lnTo>
                  <a:pt x="243" y="11"/>
                </a:lnTo>
                <a:lnTo>
                  <a:pt x="249" y="11"/>
                </a:lnTo>
                <a:lnTo>
                  <a:pt x="255" y="11"/>
                </a:lnTo>
                <a:lnTo>
                  <a:pt x="261" y="11"/>
                </a:lnTo>
                <a:lnTo>
                  <a:pt x="267" y="11"/>
                </a:lnTo>
                <a:lnTo>
                  <a:pt x="272" y="11"/>
                </a:lnTo>
                <a:lnTo>
                  <a:pt x="278" y="11"/>
                </a:lnTo>
                <a:lnTo>
                  <a:pt x="285" y="11"/>
                </a:lnTo>
                <a:lnTo>
                  <a:pt x="285" y="5"/>
                </a:lnTo>
                <a:lnTo>
                  <a:pt x="285" y="0"/>
                </a:lnTo>
                <a:lnTo>
                  <a:pt x="290" y="0"/>
                </a:lnTo>
                <a:lnTo>
                  <a:pt x="296" y="0"/>
                </a:lnTo>
                <a:lnTo>
                  <a:pt x="296" y="5"/>
                </a:lnTo>
                <a:lnTo>
                  <a:pt x="296" y="11"/>
                </a:lnTo>
                <a:lnTo>
                  <a:pt x="303" y="11"/>
                </a:lnTo>
                <a:lnTo>
                  <a:pt x="314" y="11"/>
                </a:lnTo>
                <a:lnTo>
                  <a:pt x="314" y="17"/>
                </a:lnTo>
                <a:lnTo>
                  <a:pt x="314" y="23"/>
                </a:lnTo>
                <a:lnTo>
                  <a:pt x="320" y="23"/>
                </a:lnTo>
                <a:lnTo>
                  <a:pt x="326" y="23"/>
                </a:lnTo>
                <a:lnTo>
                  <a:pt x="326" y="28"/>
                </a:lnTo>
                <a:lnTo>
                  <a:pt x="332" y="28"/>
                </a:lnTo>
                <a:lnTo>
                  <a:pt x="338" y="28"/>
                </a:lnTo>
                <a:lnTo>
                  <a:pt x="338" y="35"/>
                </a:lnTo>
                <a:lnTo>
                  <a:pt x="344" y="35"/>
                </a:lnTo>
                <a:lnTo>
                  <a:pt x="350" y="40"/>
                </a:lnTo>
                <a:lnTo>
                  <a:pt x="356" y="40"/>
                </a:lnTo>
                <a:lnTo>
                  <a:pt x="362" y="45"/>
                </a:lnTo>
                <a:lnTo>
                  <a:pt x="368" y="45"/>
                </a:lnTo>
                <a:lnTo>
                  <a:pt x="374" y="45"/>
                </a:lnTo>
                <a:lnTo>
                  <a:pt x="379" y="51"/>
                </a:lnTo>
                <a:lnTo>
                  <a:pt x="386" y="57"/>
                </a:lnTo>
                <a:lnTo>
                  <a:pt x="392" y="57"/>
                </a:lnTo>
                <a:lnTo>
                  <a:pt x="404" y="63"/>
                </a:lnTo>
                <a:lnTo>
                  <a:pt x="409" y="63"/>
                </a:lnTo>
                <a:lnTo>
                  <a:pt x="409" y="68"/>
                </a:lnTo>
                <a:lnTo>
                  <a:pt x="415" y="68"/>
                </a:lnTo>
                <a:lnTo>
                  <a:pt x="421" y="68"/>
                </a:lnTo>
                <a:lnTo>
                  <a:pt x="428" y="68"/>
                </a:lnTo>
                <a:lnTo>
                  <a:pt x="433" y="68"/>
                </a:lnTo>
                <a:lnTo>
                  <a:pt x="439" y="68"/>
                </a:lnTo>
                <a:lnTo>
                  <a:pt x="445" y="68"/>
                </a:lnTo>
                <a:lnTo>
                  <a:pt x="445" y="75"/>
                </a:lnTo>
                <a:lnTo>
                  <a:pt x="445" y="80"/>
                </a:lnTo>
                <a:lnTo>
                  <a:pt x="445" y="85"/>
                </a:lnTo>
                <a:lnTo>
                  <a:pt x="445" y="92"/>
                </a:lnTo>
                <a:lnTo>
                  <a:pt x="445" y="103"/>
                </a:lnTo>
                <a:lnTo>
                  <a:pt x="451" y="103"/>
                </a:lnTo>
                <a:lnTo>
                  <a:pt x="451" y="108"/>
                </a:lnTo>
                <a:lnTo>
                  <a:pt x="451" y="115"/>
                </a:lnTo>
                <a:lnTo>
                  <a:pt x="451" y="120"/>
                </a:lnTo>
                <a:lnTo>
                  <a:pt x="451" y="126"/>
                </a:lnTo>
                <a:lnTo>
                  <a:pt x="457" y="126"/>
                </a:lnTo>
                <a:lnTo>
                  <a:pt x="462" y="126"/>
                </a:lnTo>
                <a:lnTo>
                  <a:pt x="480" y="126"/>
                </a:lnTo>
                <a:lnTo>
                  <a:pt x="487" y="126"/>
                </a:lnTo>
                <a:lnTo>
                  <a:pt x="493" y="126"/>
                </a:lnTo>
                <a:lnTo>
                  <a:pt x="498" y="126"/>
                </a:lnTo>
                <a:lnTo>
                  <a:pt x="511" y="126"/>
                </a:lnTo>
                <a:lnTo>
                  <a:pt x="511" y="120"/>
                </a:lnTo>
                <a:lnTo>
                  <a:pt x="511" y="115"/>
                </a:lnTo>
                <a:lnTo>
                  <a:pt x="511" y="108"/>
                </a:lnTo>
                <a:lnTo>
                  <a:pt x="511" y="97"/>
                </a:lnTo>
                <a:lnTo>
                  <a:pt x="511" y="92"/>
                </a:lnTo>
                <a:lnTo>
                  <a:pt x="511" y="85"/>
                </a:lnTo>
                <a:lnTo>
                  <a:pt x="516" y="85"/>
                </a:lnTo>
                <a:lnTo>
                  <a:pt x="522" y="85"/>
                </a:lnTo>
                <a:lnTo>
                  <a:pt x="529" y="85"/>
                </a:lnTo>
                <a:lnTo>
                  <a:pt x="534" y="85"/>
                </a:lnTo>
                <a:lnTo>
                  <a:pt x="540" y="85"/>
                </a:lnTo>
                <a:lnTo>
                  <a:pt x="545" y="85"/>
                </a:lnTo>
                <a:lnTo>
                  <a:pt x="552" y="85"/>
                </a:lnTo>
                <a:lnTo>
                  <a:pt x="558" y="85"/>
                </a:lnTo>
                <a:lnTo>
                  <a:pt x="563" y="85"/>
                </a:lnTo>
                <a:lnTo>
                  <a:pt x="570" y="85"/>
                </a:lnTo>
                <a:lnTo>
                  <a:pt x="576" y="85"/>
                </a:lnTo>
                <a:lnTo>
                  <a:pt x="581" y="85"/>
                </a:lnTo>
                <a:lnTo>
                  <a:pt x="587" y="85"/>
                </a:lnTo>
                <a:lnTo>
                  <a:pt x="594" y="85"/>
                </a:lnTo>
                <a:lnTo>
                  <a:pt x="599" y="85"/>
                </a:lnTo>
                <a:lnTo>
                  <a:pt x="605" y="85"/>
                </a:lnTo>
                <a:lnTo>
                  <a:pt x="612" y="85"/>
                </a:lnTo>
                <a:lnTo>
                  <a:pt x="617" y="85"/>
                </a:lnTo>
                <a:lnTo>
                  <a:pt x="623" y="85"/>
                </a:lnTo>
                <a:lnTo>
                  <a:pt x="628" y="85"/>
                </a:lnTo>
                <a:lnTo>
                  <a:pt x="635" y="85"/>
                </a:lnTo>
                <a:lnTo>
                  <a:pt x="641" y="85"/>
                </a:lnTo>
                <a:lnTo>
                  <a:pt x="646" y="85"/>
                </a:lnTo>
                <a:lnTo>
                  <a:pt x="653" y="85"/>
                </a:lnTo>
                <a:lnTo>
                  <a:pt x="659" y="85"/>
                </a:lnTo>
                <a:lnTo>
                  <a:pt x="664" y="85"/>
                </a:lnTo>
                <a:lnTo>
                  <a:pt x="670" y="85"/>
                </a:lnTo>
                <a:lnTo>
                  <a:pt x="670" y="75"/>
                </a:lnTo>
                <a:lnTo>
                  <a:pt x="670" y="68"/>
                </a:lnTo>
                <a:lnTo>
                  <a:pt x="670" y="63"/>
                </a:lnTo>
                <a:lnTo>
                  <a:pt x="677" y="63"/>
                </a:lnTo>
                <a:lnTo>
                  <a:pt x="682" y="63"/>
                </a:lnTo>
                <a:lnTo>
                  <a:pt x="688" y="63"/>
                </a:lnTo>
                <a:lnTo>
                  <a:pt x="695" y="63"/>
                </a:lnTo>
              </a:path>
            </a:pathLst>
          </a:custGeom>
          <a:noFill/>
          <a:ln w="6350"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210" name="Freeform 87">
            <a:extLst>
              <a:ext uri="{FF2B5EF4-FFF2-40B4-BE49-F238E27FC236}">
                <a16:creationId xmlns:a16="http://schemas.microsoft.com/office/drawing/2014/main" id="{71FFD1F7-3A4C-4646-BA73-976AC77F93DF}"/>
              </a:ext>
            </a:extLst>
          </p:cNvPr>
          <p:cNvSpPr>
            <a:spLocks/>
          </p:cNvSpPr>
          <p:nvPr/>
        </p:nvSpPr>
        <p:spPr bwMode="auto">
          <a:xfrm>
            <a:off x="7954963" y="4757738"/>
            <a:ext cx="19050" cy="9525"/>
          </a:xfrm>
          <a:custGeom>
            <a:avLst/>
            <a:gdLst>
              <a:gd name="T0" fmla="*/ 0 w 12"/>
              <a:gd name="T1" fmla="*/ 0 h 6"/>
              <a:gd name="T2" fmla="*/ 6 w 12"/>
              <a:gd name="T3" fmla="*/ 0 h 6"/>
              <a:gd name="T4" fmla="*/ 12 w 12"/>
              <a:gd name="T5" fmla="*/ 0 h 6"/>
              <a:gd name="T6" fmla="*/ 12 w 12"/>
              <a:gd name="T7" fmla="*/ 6 h 6"/>
              <a:gd name="T8" fmla="*/ 0 w 12"/>
              <a:gd name="T9" fmla="*/ 0 h 6"/>
            </a:gdLst>
            <a:ahLst/>
            <a:cxnLst>
              <a:cxn ang="0">
                <a:pos x="T0" y="T1"/>
              </a:cxn>
              <a:cxn ang="0">
                <a:pos x="T2" y="T3"/>
              </a:cxn>
              <a:cxn ang="0">
                <a:pos x="T4" y="T5"/>
              </a:cxn>
              <a:cxn ang="0">
                <a:pos x="T6" y="T7"/>
              </a:cxn>
              <a:cxn ang="0">
                <a:pos x="T8" y="T9"/>
              </a:cxn>
            </a:cxnLst>
            <a:rect l="0" t="0" r="r" b="b"/>
            <a:pathLst>
              <a:path w="12" h="6">
                <a:moveTo>
                  <a:pt x="0" y="0"/>
                </a:moveTo>
                <a:lnTo>
                  <a:pt x="6" y="0"/>
                </a:lnTo>
                <a:lnTo>
                  <a:pt x="12" y="0"/>
                </a:lnTo>
                <a:lnTo>
                  <a:pt x="12" y="6"/>
                </a:lnTo>
                <a:lnTo>
                  <a:pt x="0"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211" name="Freeform 88">
            <a:extLst>
              <a:ext uri="{FF2B5EF4-FFF2-40B4-BE49-F238E27FC236}">
                <a16:creationId xmlns:a16="http://schemas.microsoft.com/office/drawing/2014/main" id="{FD7C60F9-B1AD-4FA1-9C1E-B8CED4FC3AAF}"/>
              </a:ext>
            </a:extLst>
          </p:cNvPr>
          <p:cNvSpPr>
            <a:spLocks/>
          </p:cNvSpPr>
          <p:nvPr/>
        </p:nvSpPr>
        <p:spPr bwMode="auto">
          <a:xfrm>
            <a:off x="7954963" y="4757738"/>
            <a:ext cx="19050" cy="9525"/>
          </a:xfrm>
          <a:custGeom>
            <a:avLst/>
            <a:gdLst>
              <a:gd name="T0" fmla="*/ 0 w 12"/>
              <a:gd name="T1" fmla="*/ 0 h 6"/>
              <a:gd name="T2" fmla="*/ 6 w 12"/>
              <a:gd name="T3" fmla="*/ 0 h 6"/>
              <a:gd name="T4" fmla="*/ 12 w 12"/>
              <a:gd name="T5" fmla="*/ 0 h 6"/>
              <a:gd name="T6" fmla="*/ 12 w 12"/>
              <a:gd name="T7" fmla="*/ 6 h 6"/>
            </a:gdLst>
            <a:ahLst/>
            <a:cxnLst>
              <a:cxn ang="0">
                <a:pos x="T0" y="T1"/>
              </a:cxn>
              <a:cxn ang="0">
                <a:pos x="T2" y="T3"/>
              </a:cxn>
              <a:cxn ang="0">
                <a:pos x="T4" y="T5"/>
              </a:cxn>
              <a:cxn ang="0">
                <a:pos x="T6" y="T7"/>
              </a:cxn>
            </a:cxnLst>
            <a:rect l="0" t="0" r="r" b="b"/>
            <a:pathLst>
              <a:path w="12" h="6">
                <a:moveTo>
                  <a:pt x="0" y="0"/>
                </a:moveTo>
                <a:lnTo>
                  <a:pt x="6" y="0"/>
                </a:lnTo>
                <a:lnTo>
                  <a:pt x="12" y="0"/>
                </a:lnTo>
                <a:lnTo>
                  <a:pt x="12" y="6"/>
                </a:lnTo>
              </a:path>
            </a:pathLst>
          </a:custGeom>
          <a:noFill/>
          <a:ln w="6350"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212" name="Freeform 89">
            <a:extLst>
              <a:ext uri="{FF2B5EF4-FFF2-40B4-BE49-F238E27FC236}">
                <a16:creationId xmlns:a16="http://schemas.microsoft.com/office/drawing/2014/main" id="{7CB24438-2481-459D-9E5D-A2E34839FB9C}"/>
              </a:ext>
            </a:extLst>
          </p:cNvPr>
          <p:cNvSpPr>
            <a:spLocks/>
          </p:cNvSpPr>
          <p:nvPr/>
        </p:nvSpPr>
        <p:spPr bwMode="auto">
          <a:xfrm>
            <a:off x="6172200" y="3697288"/>
            <a:ext cx="1001712" cy="862013"/>
          </a:xfrm>
          <a:custGeom>
            <a:avLst/>
            <a:gdLst>
              <a:gd name="T0" fmla="*/ 571 w 631"/>
              <a:gd name="T1" fmla="*/ 11 h 543"/>
              <a:gd name="T2" fmla="*/ 613 w 631"/>
              <a:gd name="T3" fmla="*/ 22 h 543"/>
              <a:gd name="T4" fmla="*/ 601 w 631"/>
              <a:gd name="T5" fmla="*/ 63 h 543"/>
              <a:gd name="T6" fmla="*/ 607 w 631"/>
              <a:gd name="T7" fmla="*/ 97 h 543"/>
              <a:gd name="T8" fmla="*/ 607 w 631"/>
              <a:gd name="T9" fmla="*/ 137 h 543"/>
              <a:gd name="T10" fmla="*/ 607 w 631"/>
              <a:gd name="T11" fmla="*/ 177 h 543"/>
              <a:gd name="T12" fmla="*/ 624 w 631"/>
              <a:gd name="T13" fmla="*/ 194 h 543"/>
              <a:gd name="T14" fmla="*/ 607 w 631"/>
              <a:gd name="T15" fmla="*/ 217 h 543"/>
              <a:gd name="T16" fmla="*/ 571 w 631"/>
              <a:gd name="T17" fmla="*/ 222 h 543"/>
              <a:gd name="T18" fmla="*/ 553 w 631"/>
              <a:gd name="T19" fmla="*/ 212 h 543"/>
              <a:gd name="T20" fmla="*/ 535 w 631"/>
              <a:gd name="T21" fmla="*/ 234 h 543"/>
              <a:gd name="T22" fmla="*/ 535 w 631"/>
              <a:gd name="T23" fmla="*/ 252 h 543"/>
              <a:gd name="T24" fmla="*/ 548 w 631"/>
              <a:gd name="T25" fmla="*/ 280 h 543"/>
              <a:gd name="T26" fmla="*/ 553 w 631"/>
              <a:gd name="T27" fmla="*/ 292 h 543"/>
              <a:gd name="T28" fmla="*/ 571 w 631"/>
              <a:gd name="T29" fmla="*/ 314 h 543"/>
              <a:gd name="T30" fmla="*/ 595 w 631"/>
              <a:gd name="T31" fmla="*/ 332 h 543"/>
              <a:gd name="T32" fmla="*/ 548 w 631"/>
              <a:gd name="T33" fmla="*/ 349 h 543"/>
              <a:gd name="T34" fmla="*/ 548 w 631"/>
              <a:gd name="T35" fmla="*/ 406 h 543"/>
              <a:gd name="T36" fmla="*/ 548 w 631"/>
              <a:gd name="T37" fmla="*/ 463 h 543"/>
              <a:gd name="T38" fmla="*/ 548 w 631"/>
              <a:gd name="T39" fmla="*/ 521 h 543"/>
              <a:gd name="T40" fmla="*/ 506 w 631"/>
              <a:gd name="T41" fmla="*/ 538 h 543"/>
              <a:gd name="T42" fmla="*/ 447 w 631"/>
              <a:gd name="T43" fmla="*/ 538 h 543"/>
              <a:gd name="T44" fmla="*/ 387 w 631"/>
              <a:gd name="T45" fmla="*/ 543 h 543"/>
              <a:gd name="T46" fmla="*/ 369 w 631"/>
              <a:gd name="T47" fmla="*/ 509 h 543"/>
              <a:gd name="T48" fmla="*/ 340 w 631"/>
              <a:gd name="T49" fmla="*/ 481 h 543"/>
              <a:gd name="T50" fmla="*/ 304 w 631"/>
              <a:gd name="T51" fmla="*/ 504 h 543"/>
              <a:gd name="T52" fmla="*/ 280 w 631"/>
              <a:gd name="T53" fmla="*/ 543 h 543"/>
              <a:gd name="T54" fmla="*/ 221 w 631"/>
              <a:gd name="T55" fmla="*/ 543 h 543"/>
              <a:gd name="T56" fmla="*/ 156 w 631"/>
              <a:gd name="T57" fmla="*/ 543 h 543"/>
              <a:gd name="T58" fmla="*/ 72 w 631"/>
              <a:gd name="T59" fmla="*/ 543 h 543"/>
              <a:gd name="T60" fmla="*/ 42 w 631"/>
              <a:gd name="T61" fmla="*/ 504 h 543"/>
              <a:gd name="T62" fmla="*/ 13 w 631"/>
              <a:gd name="T63" fmla="*/ 481 h 543"/>
              <a:gd name="T64" fmla="*/ 13 w 631"/>
              <a:gd name="T65" fmla="*/ 424 h 543"/>
              <a:gd name="T66" fmla="*/ 13 w 631"/>
              <a:gd name="T67" fmla="*/ 372 h 543"/>
              <a:gd name="T68" fmla="*/ 60 w 631"/>
              <a:gd name="T69" fmla="*/ 366 h 543"/>
              <a:gd name="T70" fmla="*/ 49 w 631"/>
              <a:gd name="T71" fmla="*/ 349 h 543"/>
              <a:gd name="T72" fmla="*/ 42 w 631"/>
              <a:gd name="T73" fmla="*/ 326 h 543"/>
              <a:gd name="T74" fmla="*/ 60 w 631"/>
              <a:gd name="T75" fmla="*/ 314 h 543"/>
              <a:gd name="T76" fmla="*/ 60 w 631"/>
              <a:gd name="T77" fmla="*/ 292 h 543"/>
              <a:gd name="T78" fmla="*/ 54 w 631"/>
              <a:gd name="T79" fmla="*/ 264 h 543"/>
              <a:gd name="T80" fmla="*/ 60 w 631"/>
              <a:gd name="T81" fmla="*/ 229 h 543"/>
              <a:gd name="T82" fmla="*/ 31 w 631"/>
              <a:gd name="T83" fmla="*/ 206 h 543"/>
              <a:gd name="T84" fmla="*/ 24 w 631"/>
              <a:gd name="T85" fmla="*/ 182 h 543"/>
              <a:gd name="T86" fmla="*/ 13 w 631"/>
              <a:gd name="T87" fmla="*/ 143 h 543"/>
              <a:gd name="T88" fmla="*/ 13 w 631"/>
              <a:gd name="T89" fmla="*/ 114 h 543"/>
              <a:gd name="T90" fmla="*/ 7 w 631"/>
              <a:gd name="T91" fmla="*/ 80 h 543"/>
              <a:gd name="T92" fmla="*/ 36 w 631"/>
              <a:gd name="T93" fmla="*/ 74 h 543"/>
              <a:gd name="T94" fmla="*/ 90 w 631"/>
              <a:gd name="T95" fmla="*/ 74 h 543"/>
              <a:gd name="T96" fmla="*/ 125 w 631"/>
              <a:gd name="T97" fmla="*/ 51 h 543"/>
              <a:gd name="T98" fmla="*/ 173 w 631"/>
              <a:gd name="T99" fmla="*/ 40 h 543"/>
              <a:gd name="T100" fmla="*/ 233 w 631"/>
              <a:gd name="T101" fmla="*/ 40 h 543"/>
              <a:gd name="T102" fmla="*/ 286 w 631"/>
              <a:gd name="T103" fmla="*/ 40 h 543"/>
              <a:gd name="T104" fmla="*/ 316 w 631"/>
              <a:gd name="T105" fmla="*/ 11 h 543"/>
              <a:gd name="T106" fmla="*/ 351 w 631"/>
              <a:gd name="T107" fmla="*/ 0 h 543"/>
              <a:gd name="T108" fmla="*/ 399 w 631"/>
              <a:gd name="T109" fmla="*/ 11 h 543"/>
              <a:gd name="T110" fmla="*/ 452 w 631"/>
              <a:gd name="T111" fmla="*/ 11 h 543"/>
              <a:gd name="T112" fmla="*/ 506 w 631"/>
              <a:gd name="T113" fmla="*/ 11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31" h="543">
                <a:moveTo>
                  <a:pt x="548" y="11"/>
                </a:moveTo>
                <a:lnTo>
                  <a:pt x="553" y="11"/>
                </a:lnTo>
                <a:lnTo>
                  <a:pt x="559" y="11"/>
                </a:lnTo>
                <a:lnTo>
                  <a:pt x="559" y="5"/>
                </a:lnTo>
                <a:lnTo>
                  <a:pt x="559" y="0"/>
                </a:lnTo>
                <a:lnTo>
                  <a:pt x="566" y="0"/>
                </a:lnTo>
                <a:lnTo>
                  <a:pt x="571" y="0"/>
                </a:lnTo>
                <a:lnTo>
                  <a:pt x="571" y="5"/>
                </a:lnTo>
                <a:lnTo>
                  <a:pt x="571" y="11"/>
                </a:lnTo>
                <a:lnTo>
                  <a:pt x="577" y="11"/>
                </a:lnTo>
                <a:lnTo>
                  <a:pt x="582" y="11"/>
                </a:lnTo>
                <a:lnTo>
                  <a:pt x="589" y="11"/>
                </a:lnTo>
                <a:lnTo>
                  <a:pt x="595" y="11"/>
                </a:lnTo>
                <a:lnTo>
                  <a:pt x="601" y="11"/>
                </a:lnTo>
                <a:lnTo>
                  <a:pt x="607" y="11"/>
                </a:lnTo>
                <a:lnTo>
                  <a:pt x="613" y="11"/>
                </a:lnTo>
                <a:lnTo>
                  <a:pt x="613" y="17"/>
                </a:lnTo>
                <a:lnTo>
                  <a:pt x="613" y="22"/>
                </a:lnTo>
                <a:lnTo>
                  <a:pt x="607" y="28"/>
                </a:lnTo>
                <a:lnTo>
                  <a:pt x="607" y="34"/>
                </a:lnTo>
                <a:lnTo>
                  <a:pt x="607" y="40"/>
                </a:lnTo>
                <a:lnTo>
                  <a:pt x="607" y="45"/>
                </a:lnTo>
                <a:lnTo>
                  <a:pt x="601" y="45"/>
                </a:lnTo>
                <a:lnTo>
                  <a:pt x="601" y="51"/>
                </a:lnTo>
                <a:lnTo>
                  <a:pt x="595" y="57"/>
                </a:lnTo>
                <a:lnTo>
                  <a:pt x="595" y="63"/>
                </a:lnTo>
                <a:lnTo>
                  <a:pt x="601" y="63"/>
                </a:lnTo>
                <a:lnTo>
                  <a:pt x="601" y="68"/>
                </a:lnTo>
                <a:lnTo>
                  <a:pt x="601" y="74"/>
                </a:lnTo>
                <a:lnTo>
                  <a:pt x="607" y="74"/>
                </a:lnTo>
                <a:lnTo>
                  <a:pt x="607" y="80"/>
                </a:lnTo>
                <a:lnTo>
                  <a:pt x="613" y="80"/>
                </a:lnTo>
                <a:lnTo>
                  <a:pt x="613" y="85"/>
                </a:lnTo>
                <a:lnTo>
                  <a:pt x="613" y="92"/>
                </a:lnTo>
                <a:lnTo>
                  <a:pt x="607" y="92"/>
                </a:lnTo>
                <a:lnTo>
                  <a:pt x="607" y="97"/>
                </a:lnTo>
                <a:lnTo>
                  <a:pt x="607" y="102"/>
                </a:lnTo>
                <a:lnTo>
                  <a:pt x="607" y="108"/>
                </a:lnTo>
                <a:lnTo>
                  <a:pt x="607" y="114"/>
                </a:lnTo>
                <a:lnTo>
                  <a:pt x="607" y="120"/>
                </a:lnTo>
                <a:lnTo>
                  <a:pt x="607" y="125"/>
                </a:lnTo>
                <a:lnTo>
                  <a:pt x="607" y="132"/>
                </a:lnTo>
                <a:lnTo>
                  <a:pt x="613" y="132"/>
                </a:lnTo>
                <a:lnTo>
                  <a:pt x="607" y="132"/>
                </a:lnTo>
                <a:lnTo>
                  <a:pt x="607" y="137"/>
                </a:lnTo>
                <a:lnTo>
                  <a:pt x="613" y="137"/>
                </a:lnTo>
                <a:lnTo>
                  <a:pt x="613" y="143"/>
                </a:lnTo>
                <a:lnTo>
                  <a:pt x="613" y="149"/>
                </a:lnTo>
                <a:lnTo>
                  <a:pt x="613" y="154"/>
                </a:lnTo>
                <a:lnTo>
                  <a:pt x="613" y="160"/>
                </a:lnTo>
                <a:lnTo>
                  <a:pt x="613" y="165"/>
                </a:lnTo>
                <a:lnTo>
                  <a:pt x="607" y="165"/>
                </a:lnTo>
                <a:lnTo>
                  <a:pt x="607" y="172"/>
                </a:lnTo>
                <a:lnTo>
                  <a:pt x="607" y="177"/>
                </a:lnTo>
                <a:lnTo>
                  <a:pt x="607" y="182"/>
                </a:lnTo>
                <a:lnTo>
                  <a:pt x="613" y="182"/>
                </a:lnTo>
                <a:lnTo>
                  <a:pt x="613" y="189"/>
                </a:lnTo>
                <a:lnTo>
                  <a:pt x="618" y="189"/>
                </a:lnTo>
                <a:lnTo>
                  <a:pt x="618" y="194"/>
                </a:lnTo>
                <a:lnTo>
                  <a:pt x="624" y="194"/>
                </a:lnTo>
                <a:lnTo>
                  <a:pt x="631" y="194"/>
                </a:lnTo>
                <a:lnTo>
                  <a:pt x="631" y="200"/>
                </a:lnTo>
                <a:lnTo>
                  <a:pt x="624" y="194"/>
                </a:lnTo>
                <a:lnTo>
                  <a:pt x="624" y="200"/>
                </a:lnTo>
                <a:lnTo>
                  <a:pt x="618" y="200"/>
                </a:lnTo>
                <a:lnTo>
                  <a:pt x="618" y="206"/>
                </a:lnTo>
                <a:lnTo>
                  <a:pt x="618" y="212"/>
                </a:lnTo>
                <a:lnTo>
                  <a:pt x="613" y="212"/>
                </a:lnTo>
                <a:lnTo>
                  <a:pt x="618" y="212"/>
                </a:lnTo>
                <a:lnTo>
                  <a:pt x="618" y="217"/>
                </a:lnTo>
                <a:lnTo>
                  <a:pt x="613" y="217"/>
                </a:lnTo>
                <a:lnTo>
                  <a:pt x="607" y="217"/>
                </a:lnTo>
                <a:lnTo>
                  <a:pt x="601" y="217"/>
                </a:lnTo>
                <a:lnTo>
                  <a:pt x="595" y="217"/>
                </a:lnTo>
                <a:lnTo>
                  <a:pt x="595" y="212"/>
                </a:lnTo>
                <a:lnTo>
                  <a:pt x="589" y="212"/>
                </a:lnTo>
                <a:lnTo>
                  <a:pt x="582" y="212"/>
                </a:lnTo>
                <a:lnTo>
                  <a:pt x="582" y="217"/>
                </a:lnTo>
                <a:lnTo>
                  <a:pt x="577" y="217"/>
                </a:lnTo>
                <a:lnTo>
                  <a:pt x="571" y="217"/>
                </a:lnTo>
                <a:lnTo>
                  <a:pt x="571" y="222"/>
                </a:lnTo>
                <a:lnTo>
                  <a:pt x="566" y="222"/>
                </a:lnTo>
                <a:lnTo>
                  <a:pt x="566" y="217"/>
                </a:lnTo>
                <a:lnTo>
                  <a:pt x="566" y="212"/>
                </a:lnTo>
                <a:lnTo>
                  <a:pt x="559" y="212"/>
                </a:lnTo>
                <a:lnTo>
                  <a:pt x="559" y="217"/>
                </a:lnTo>
                <a:lnTo>
                  <a:pt x="559" y="222"/>
                </a:lnTo>
                <a:lnTo>
                  <a:pt x="553" y="222"/>
                </a:lnTo>
                <a:lnTo>
                  <a:pt x="553" y="217"/>
                </a:lnTo>
                <a:lnTo>
                  <a:pt x="553" y="212"/>
                </a:lnTo>
                <a:lnTo>
                  <a:pt x="548" y="212"/>
                </a:lnTo>
                <a:lnTo>
                  <a:pt x="548" y="217"/>
                </a:lnTo>
                <a:lnTo>
                  <a:pt x="548" y="222"/>
                </a:lnTo>
                <a:lnTo>
                  <a:pt x="553" y="222"/>
                </a:lnTo>
                <a:lnTo>
                  <a:pt x="553" y="229"/>
                </a:lnTo>
                <a:lnTo>
                  <a:pt x="548" y="229"/>
                </a:lnTo>
                <a:lnTo>
                  <a:pt x="541" y="229"/>
                </a:lnTo>
                <a:lnTo>
                  <a:pt x="535" y="229"/>
                </a:lnTo>
                <a:lnTo>
                  <a:pt x="535" y="234"/>
                </a:lnTo>
                <a:lnTo>
                  <a:pt x="530" y="234"/>
                </a:lnTo>
                <a:lnTo>
                  <a:pt x="530" y="240"/>
                </a:lnTo>
                <a:lnTo>
                  <a:pt x="535" y="240"/>
                </a:lnTo>
                <a:lnTo>
                  <a:pt x="530" y="240"/>
                </a:lnTo>
                <a:lnTo>
                  <a:pt x="535" y="240"/>
                </a:lnTo>
                <a:lnTo>
                  <a:pt x="535" y="246"/>
                </a:lnTo>
                <a:lnTo>
                  <a:pt x="535" y="252"/>
                </a:lnTo>
                <a:lnTo>
                  <a:pt x="541" y="252"/>
                </a:lnTo>
                <a:lnTo>
                  <a:pt x="535" y="252"/>
                </a:lnTo>
                <a:lnTo>
                  <a:pt x="535" y="257"/>
                </a:lnTo>
                <a:lnTo>
                  <a:pt x="535" y="264"/>
                </a:lnTo>
                <a:lnTo>
                  <a:pt x="541" y="264"/>
                </a:lnTo>
                <a:lnTo>
                  <a:pt x="541" y="269"/>
                </a:lnTo>
                <a:lnTo>
                  <a:pt x="548" y="269"/>
                </a:lnTo>
                <a:lnTo>
                  <a:pt x="541" y="269"/>
                </a:lnTo>
                <a:lnTo>
                  <a:pt x="541" y="274"/>
                </a:lnTo>
                <a:lnTo>
                  <a:pt x="548" y="274"/>
                </a:lnTo>
                <a:lnTo>
                  <a:pt x="548" y="280"/>
                </a:lnTo>
                <a:lnTo>
                  <a:pt x="548" y="286"/>
                </a:lnTo>
                <a:lnTo>
                  <a:pt x="548" y="280"/>
                </a:lnTo>
                <a:lnTo>
                  <a:pt x="548" y="286"/>
                </a:lnTo>
                <a:lnTo>
                  <a:pt x="548" y="292"/>
                </a:lnTo>
                <a:lnTo>
                  <a:pt x="548" y="286"/>
                </a:lnTo>
                <a:lnTo>
                  <a:pt x="548" y="292"/>
                </a:lnTo>
                <a:lnTo>
                  <a:pt x="553" y="292"/>
                </a:lnTo>
                <a:lnTo>
                  <a:pt x="548" y="292"/>
                </a:lnTo>
                <a:lnTo>
                  <a:pt x="553" y="292"/>
                </a:lnTo>
                <a:lnTo>
                  <a:pt x="559" y="292"/>
                </a:lnTo>
                <a:lnTo>
                  <a:pt x="566" y="292"/>
                </a:lnTo>
                <a:lnTo>
                  <a:pt x="566" y="297"/>
                </a:lnTo>
                <a:lnTo>
                  <a:pt x="571" y="297"/>
                </a:lnTo>
                <a:lnTo>
                  <a:pt x="571" y="304"/>
                </a:lnTo>
                <a:lnTo>
                  <a:pt x="571" y="297"/>
                </a:lnTo>
                <a:lnTo>
                  <a:pt x="571" y="304"/>
                </a:lnTo>
                <a:lnTo>
                  <a:pt x="571" y="309"/>
                </a:lnTo>
                <a:lnTo>
                  <a:pt x="571" y="314"/>
                </a:lnTo>
                <a:lnTo>
                  <a:pt x="577" y="314"/>
                </a:lnTo>
                <a:lnTo>
                  <a:pt x="577" y="321"/>
                </a:lnTo>
                <a:lnTo>
                  <a:pt x="577" y="326"/>
                </a:lnTo>
                <a:lnTo>
                  <a:pt x="582" y="326"/>
                </a:lnTo>
                <a:lnTo>
                  <a:pt x="589" y="326"/>
                </a:lnTo>
                <a:lnTo>
                  <a:pt x="582" y="326"/>
                </a:lnTo>
                <a:lnTo>
                  <a:pt x="589" y="326"/>
                </a:lnTo>
                <a:lnTo>
                  <a:pt x="589" y="332"/>
                </a:lnTo>
                <a:lnTo>
                  <a:pt x="595" y="332"/>
                </a:lnTo>
                <a:lnTo>
                  <a:pt x="582" y="332"/>
                </a:lnTo>
                <a:lnTo>
                  <a:pt x="577" y="332"/>
                </a:lnTo>
                <a:lnTo>
                  <a:pt x="571" y="332"/>
                </a:lnTo>
                <a:lnTo>
                  <a:pt x="566" y="332"/>
                </a:lnTo>
                <a:lnTo>
                  <a:pt x="553" y="332"/>
                </a:lnTo>
                <a:lnTo>
                  <a:pt x="553" y="337"/>
                </a:lnTo>
                <a:lnTo>
                  <a:pt x="553" y="344"/>
                </a:lnTo>
                <a:lnTo>
                  <a:pt x="553" y="349"/>
                </a:lnTo>
                <a:lnTo>
                  <a:pt x="548" y="349"/>
                </a:lnTo>
                <a:lnTo>
                  <a:pt x="548" y="361"/>
                </a:lnTo>
                <a:lnTo>
                  <a:pt x="548" y="366"/>
                </a:lnTo>
                <a:lnTo>
                  <a:pt x="548" y="372"/>
                </a:lnTo>
                <a:lnTo>
                  <a:pt x="548" y="378"/>
                </a:lnTo>
                <a:lnTo>
                  <a:pt x="548" y="384"/>
                </a:lnTo>
                <a:lnTo>
                  <a:pt x="548" y="389"/>
                </a:lnTo>
                <a:lnTo>
                  <a:pt x="548" y="394"/>
                </a:lnTo>
                <a:lnTo>
                  <a:pt x="548" y="401"/>
                </a:lnTo>
                <a:lnTo>
                  <a:pt x="548" y="406"/>
                </a:lnTo>
                <a:lnTo>
                  <a:pt x="548" y="412"/>
                </a:lnTo>
                <a:lnTo>
                  <a:pt x="548" y="418"/>
                </a:lnTo>
                <a:lnTo>
                  <a:pt x="548" y="424"/>
                </a:lnTo>
                <a:lnTo>
                  <a:pt x="548" y="429"/>
                </a:lnTo>
                <a:lnTo>
                  <a:pt x="548" y="435"/>
                </a:lnTo>
                <a:lnTo>
                  <a:pt x="548" y="441"/>
                </a:lnTo>
                <a:lnTo>
                  <a:pt x="548" y="452"/>
                </a:lnTo>
                <a:lnTo>
                  <a:pt x="548" y="458"/>
                </a:lnTo>
                <a:lnTo>
                  <a:pt x="548" y="463"/>
                </a:lnTo>
                <a:lnTo>
                  <a:pt x="548" y="469"/>
                </a:lnTo>
                <a:lnTo>
                  <a:pt x="548" y="475"/>
                </a:lnTo>
                <a:lnTo>
                  <a:pt x="548" y="481"/>
                </a:lnTo>
                <a:lnTo>
                  <a:pt x="548" y="486"/>
                </a:lnTo>
                <a:lnTo>
                  <a:pt x="548" y="493"/>
                </a:lnTo>
                <a:lnTo>
                  <a:pt x="548" y="504"/>
                </a:lnTo>
                <a:lnTo>
                  <a:pt x="548" y="509"/>
                </a:lnTo>
                <a:lnTo>
                  <a:pt x="548" y="515"/>
                </a:lnTo>
                <a:lnTo>
                  <a:pt x="548" y="521"/>
                </a:lnTo>
                <a:lnTo>
                  <a:pt x="548" y="526"/>
                </a:lnTo>
                <a:lnTo>
                  <a:pt x="548" y="533"/>
                </a:lnTo>
                <a:lnTo>
                  <a:pt x="548" y="538"/>
                </a:lnTo>
                <a:lnTo>
                  <a:pt x="541" y="538"/>
                </a:lnTo>
                <a:lnTo>
                  <a:pt x="535" y="538"/>
                </a:lnTo>
                <a:lnTo>
                  <a:pt x="530" y="538"/>
                </a:lnTo>
                <a:lnTo>
                  <a:pt x="524" y="538"/>
                </a:lnTo>
                <a:lnTo>
                  <a:pt x="517" y="538"/>
                </a:lnTo>
                <a:lnTo>
                  <a:pt x="506" y="538"/>
                </a:lnTo>
                <a:lnTo>
                  <a:pt x="499" y="538"/>
                </a:lnTo>
                <a:lnTo>
                  <a:pt x="494" y="538"/>
                </a:lnTo>
                <a:lnTo>
                  <a:pt x="488" y="538"/>
                </a:lnTo>
                <a:lnTo>
                  <a:pt x="482" y="538"/>
                </a:lnTo>
                <a:lnTo>
                  <a:pt x="476" y="538"/>
                </a:lnTo>
                <a:lnTo>
                  <a:pt x="470" y="538"/>
                </a:lnTo>
                <a:lnTo>
                  <a:pt x="465" y="538"/>
                </a:lnTo>
                <a:lnTo>
                  <a:pt x="458" y="538"/>
                </a:lnTo>
                <a:lnTo>
                  <a:pt x="447" y="538"/>
                </a:lnTo>
                <a:lnTo>
                  <a:pt x="441" y="538"/>
                </a:lnTo>
                <a:lnTo>
                  <a:pt x="434" y="538"/>
                </a:lnTo>
                <a:lnTo>
                  <a:pt x="423" y="538"/>
                </a:lnTo>
                <a:lnTo>
                  <a:pt x="416" y="538"/>
                </a:lnTo>
                <a:lnTo>
                  <a:pt x="411" y="543"/>
                </a:lnTo>
                <a:lnTo>
                  <a:pt x="405" y="543"/>
                </a:lnTo>
                <a:lnTo>
                  <a:pt x="399" y="543"/>
                </a:lnTo>
                <a:lnTo>
                  <a:pt x="393" y="543"/>
                </a:lnTo>
                <a:lnTo>
                  <a:pt x="387" y="543"/>
                </a:lnTo>
                <a:lnTo>
                  <a:pt x="381" y="543"/>
                </a:lnTo>
                <a:lnTo>
                  <a:pt x="375" y="543"/>
                </a:lnTo>
                <a:lnTo>
                  <a:pt x="369" y="543"/>
                </a:lnTo>
                <a:lnTo>
                  <a:pt x="369" y="538"/>
                </a:lnTo>
                <a:lnTo>
                  <a:pt x="369" y="533"/>
                </a:lnTo>
                <a:lnTo>
                  <a:pt x="369" y="526"/>
                </a:lnTo>
                <a:lnTo>
                  <a:pt x="369" y="521"/>
                </a:lnTo>
                <a:lnTo>
                  <a:pt x="369" y="515"/>
                </a:lnTo>
                <a:lnTo>
                  <a:pt x="369" y="509"/>
                </a:lnTo>
                <a:lnTo>
                  <a:pt x="369" y="504"/>
                </a:lnTo>
                <a:lnTo>
                  <a:pt x="369" y="493"/>
                </a:lnTo>
                <a:lnTo>
                  <a:pt x="369" y="486"/>
                </a:lnTo>
                <a:lnTo>
                  <a:pt x="369" y="481"/>
                </a:lnTo>
                <a:lnTo>
                  <a:pt x="363" y="481"/>
                </a:lnTo>
                <a:lnTo>
                  <a:pt x="358" y="481"/>
                </a:lnTo>
                <a:lnTo>
                  <a:pt x="351" y="481"/>
                </a:lnTo>
                <a:lnTo>
                  <a:pt x="345" y="481"/>
                </a:lnTo>
                <a:lnTo>
                  <a:pt x="340" y="481"/>
                </a:lnTo>
                <a:lnTo>
                  <a:pt x="333" y="486"/>
                </a:lnTo>
                <a:lnTo>
                  <a:pt x="322" y="486"/>
                </a:lnTo>
                <a:lnTo>
                  <a:pt x="316" y="486"/>
                </a:lnTo>
                <a:lnTo>
                  <a:pt x="304" y="486"/>
                </a:lnTo>
                <a:lnTo>
                  <a:pt x="309" y="486"/>
                </a:lnTo>
                <a:lnTo>
                  <a:pt x="309" y="493"/>
                </a:lnTo>
                <a:lnTo>
                  <a:pt x="304" y="493"/>
                </a:lnTo>
                <a:lnTo>
                  <a:pt x="304" y="498"/>
                </a:lnTo>
                <a:lnTo>
                  <a:pt x="304" y="504"/>
                </a:lnTo>
                <a:lnTo>
                  <a:pt x="304" y="509"/>
                </a:lnTo>
                <a:lnTo>
                  <a:pt x="304" y="515"/>
                </a:lnTo>
                <a:lnTo>
                  <a:pt x="304" y="521"/>
                </a:lnTo>
                <a:lnTo>
                  <a:pt x="304" y="526"/>
                </a:lnTo>
                <a:lnTo>
                  <a:pt x="304" y="538"/>
                </a:lnTo>
                <a:lnTo>
                  <a:pt x="304" y="543"/>
                </a:lnTo>
                <a:lnTo>
                  <a:pt x="298" y="543"/>
                </a:lnTo>
                <a:lnTo>
                  <a:pt x="291" y="543"/>
                </a:lnTo>
                <a:lnTo>
                  <a:pt x="280" y="543"/>
                </a:lnTo>
                <a:lnTo>
                  <a:pt x="275" y="543"/>
                </a:lnTo>
                <a:lnTo>
                  <a:pt x="268" y="543"/>
                </a:lnTo>
                <a:lnTo>
                  <a:pt x="262" y="543"/>
                </a:lnTo>
                <a:lnTo>
                  <a:pt x="257" y="543"/>
                </a:lnTo>
                <a:lnTo>
                  <a:pt x="250" y="543"/>
                </a:lnTo>
                <a:lnTo>
                  <a:pt x="244" y="543"/>
                </a:lnTo>
                <a:lnTo>
                  <a:pt x="233" y="543"/>
                </a:lnTo>
                <a:lnTo>
                  <a:pt x="226" y="543"/>
                </a:lnTo>
                <a:lnTo>
                  <a:pt x="221" y="543"/>
                </a:lnTo>
                <a:lnTo>
                  <a:pt x="215" y="543"/>
                </a:lnTo>
                <a:lnTo>
                  <a:pt x="208" y="543"/>
                </a:lnTo>
                <a:lnTo>
                  <a:pt x="203" y="543"/>
                </a:lnTo>
                <a:lnTo>
                  <a:pt x="197" y="543"/>
                </a:lnTo>
                <a:lnTo>
                  <a:pt x="185" y="543"/>
                </a:lnTo>
                <a:lnTo>
                  <a:pt x="179" y="543"/>
                </a:lnTo>
                <a:lnTo>
                  <a:pt x="173" y="543"/>
                </a:lnTo>
                <a:lnTo>
                  <a:pt x="167" y="543"/>
                </a:lnTo>
                <a:lnTo>
                  <a:pt x="156" y="543"/>
                </a:lnTo>
                <a:lnTo>
                  <a:pt x="149" y="543"/>
                </a:lnTo>
                <a:lnTo>
                  <a:pt x="143" y="543"/>
                </a:lnTo>
                <a:lnTo>
                  <a:pt x="125" y="543"/>
                </a:lnTo>
                <a:lnTo>
                  <a:pt x="120" y="543"/>
                </a:lnTo>
                <a:lnTo>
                  <a:pt x="114" y="543"/>
                </a:lnTo>
                <a:lnTo>
                  <a:pt x="102" y="543"/>
                </a:lnTo>
                <a:lnTo>
                  <a:pt x="90" y="543"/>
                </a:lnTo>
                <a:lnTo>
                  <a:pt x="78" y="543"/>
                </a:lnTo>
                <a:lnTo>
                  <a:pt x="72" y="543"/>
                </a:lnTo>
                <a:lnTo>
                  <a:pt x="66" y="543"/>
                </a:lnTo>
                <a:lnTo>
                  <a:pt x="60" y="543"/>
                </a:lnTo>
                <a:lnTo>
                  <a:pt x="54" y="543"/>
                </a:lnTo>
                <a:lnTo>
                  <a:pt x="49" y="543"/>
                </a:lnTo>
                <a:lnTo>
                  <a:pt x="42" y="543"/>
                </a:lnTo>
                <a:lnTo>
                  <a:pt x="42" y="533"/>
                </a:lnTo>
                <a:lnTo>
                  <a:pt x="42" y="521"/>
                </a:lnTo>
                <a:lnTo>
                  <a:pt x="42" y="515"/>
                </a:lnTo>
                <a:lnTo>
                  <a:pt x="42" y="504"/>
                </a:lnTo>
                <a:lnTo>
                  <a:pt x="42" y="498"/>
                </a:lnTo>
                <a:lnTo>
                  <a:pt x="42" y="493"/>
                </a:lnTo>
                <a:lnTo>
                  <a:pt x="42" y="486"/>
                </a:lnTo>
                <a:lnTo>
                  <a:pt x="36" y="486"/>
                </a:lnTo>
                <a:lnTo>
                  <a:pt x="31" y="486"/>
                </a:lnTo>
                <a:lnTo>
                  <a:pt x="24" y="486"/>
                </a:lnTo>
                <a:lnTo>
                  <a:pt x="18" y="486"/>
                </a:lnTo>
                <a:lnTo>
                  <a:pt x="13" y="486"/>
                </a:lnTo>
                <a:lnTo>
                  <a:pt x="13" y="481"/>
                </a:lnTo>
                <a:lnTo>
                  <a:pt x="13" y="475"/>
                </a:lnTo>
                <a:lnTo>
                  <a:pt x="13" y="469"/>
                </a:lnTo>
                <a:lnTo>
                  <a:pt x="13" y="463"/>
                </a:lnTo>
                <a:lnTo>
                  <a:pt x="13" y="458"/>
                </a:lnTo>
                <a:lnTo>
                  <a:pt x="13" y="452"/>
                </a:lnTo>
                <a:lnTo>
                  <a:pt x="13" y="446"/>
                </a:lnTo>
                <a:lnTo>
                  <a:pt x="13" y="435"/>
                </a:lnTo>
                <a:lnTo>
                  <a:pt x="13" y="429"/>
                </a:lnTo>
                <a:lnTo>
                  <a:pt x="13" y="424"/>
                </a:lnTo>
                <a:lnTo>
                  <a:pt x="13" y="418"/>
                </a:lnTo>
                <a:lnTo>
                  <a:pt x="13" y="412"/>
                </a:lnTo>
                <a:lnTo>
                  <a:pt x="13" y="406"/>
                </a:lnTo>
                <a:lnTo>
                  <a:pt x="13" y="401"/>
                </a:lnTo>
                <a:lnTo>
                  <a:pt x="13" y="394"/>
                </a:lnTo>
                <a:lnTo>
                  <a:pt x="13" y="389"/>
                </a:lnTo>
                <a:lnTo>
                  <a:pt x="13" y="384"/>
                </a:lnTo>
                <a:lnTo>
                  <a:pt x="13" y="378"/>
                </a:lnTo>
                <a:lnTo>
                  <a:pt x="13" y="372"/>
                </a:lnTo>
                <a:lnTo>
                  <a:pt x="13" y="366"/>
                </a:lnTo>
                <a:lnTo>
                  <a:pt x="18" y="366"/>
                </a:lnTo>
                <a:lnTo>
                  <a:pt x="24" y="366"/>
                </a:lnTo>
                <a:lnTo>
                  <a:pt x="31" y="366"/>
                </a:lnTo>
                <a:lnTo>
                  <a:pt x="36" y="366"/>
                </a:lnTo>
                <a:lnTo>
                  <a:pt x="42" y="366"/>
                </a:lnTo>
                <a:lnTo>
                  <a:pt x="49" y="366"/>
                </a:lnTo>
                <a:lnTo>
                  <a:pt x="54" y="366"/>
                </a:lnTo>
                <a:lnTo>
                  <a:pt x="60" y="366"/>
                </a:lnTo>
                <a:lnTo>
                  <a:pt x="66" y="366"/>
                </a:lnTo>
                <a:lnTo>
                  <a:pt x="66" y="361"/>
                </a:lnTo>
                <a:lnTo>
                  <a:pt x="60" y="361"/>
                </a:lnTo>
                <a:lnTo>
                  <a:pt x="54" y="361"/>
                </a:lnTo>
                <a:lnTo>
                  <a:pt x="54" y="354"/>
                </a:lnTo>
                <a:lnTo>
                  <a:pt x="49" y="354"/>
                </a:lnTo>
                <a:lnTo>
                  <a:pt x="49" y="349"/>
                </a:lnTo>
                <a:lnTo>
                  <a:pt x="49" y="354"/>
                </a:lnTo>
                <a:lnTo>
                  <a:pt x="49" y="349"/>
                </a:lnTo>
                <a:lnTo>
                  <a:pt x="42" y="349"/>
                </a:lnTo>
                <a:lnTo>
                  <a:pt x="42" y="344"/>
                </a:lnTo>
                <a:lnTo>
                  <a:pt x="42" y="337"/>
                </a:lnTo>
                <a:lnTo>
                  <a:pt x="42" y="344"/>
                </a:lnTo>
                <a:lnTo>
                  <a:pt x="42" y="337"/>
                </a:lnTo>
                <a:lnTo>
                  <a:pt x="36" y="337"/>
                </a:lnTo>
                <a:lnTo>
                  <a:pt x="36" y="332"/>
                </a:lnTo>
                <a:lnTo>
                  <a:pt x="42" y="332"/>
                </a:lnTo>
                <a:lnTo>
                  <a:pt x="42" y="326"/>
                </a:lnTo>
                <a:lnTo>
                  <a:pt x="36" y="326"/>
                </a:lnTo>
                <a:lnTo>
                  <a:pt x="42" y="326"/>
                </a:lnTo>
                <a:lnTo>
                  <a:pt x="49" y="326"/>
                </a:lnTo>
                <a:lnTo>
                  <a:pt x="49" y="321"/>
                </a:lnTo>
                <a:lnTo>
                  <a:pt x="42" y="321"/>
                </a:lnTo>
                <a:lnTo>
                  <a:pt x="49" y="321"/>
                </a:lnTo>
                <a:lnTo>
                  <a:pt x="54" y="321"/>
                </a:lnTo>
                <a:lnTo>
                  <a:pt x="54" y="314"/>
                </a:lnTo>
                <a:lnTo>
                  <a:pt x="60" y="314"/>
                </a:lnTo>
                <a:lnTo>
                  <a:pt x="54" y="309"/>
                </a:lnTo>
                <a:lnTo>
                  <a:pt x="49" y="309"/>
                </a:lnTo>
                <a:lnTo>
                  <a:pt x="42" y="309"/>
                </a:lnTo>
                <a:lnTo>
                  <a:pt x="42" y="304"/>
                </a:lnTo>
                <a:lnTo>
                  <a:pt x="42" y="297"/>
                </a:lnTo>
                <a:lnTo>
                  <a:pt x="49" y="297"/>
                </a:lnTo>
                <a:lnTo>
                  <a:pt x="49" y="292"/>
                </a:lnTo>
                <a:lnTo>
                  <a:pt x="54" y="292"/>
                </a:lnTo>
                <a:lnTo>
                  <a:pt x="60" y="292"/>
                </a:lnTo>
                <a:lnTo>
                  <a:pt x="66" y="292"/>
                </a:lnTo>
                <a:lnTo>
                  <a:pt x="66" y="286"/>
                </a:lnTo>
                <a:lnTo>
                  <a:pt x="72" y="286"/>
                </a:lnTo>
                <a:lnTo>
                  <a:pt x="72" y="280"/>
                </a:lnTo>
                <a:lnTo>
                  <a:pt x="66" y="280"/>
                </a:lnTo>
                <a:lnTo>
                  <a:pt x="66" y="274"/>
                </a:lnTo>
                <a:lnTo>
                  <a:pt x="66" y="269"/>
                </a:lnTo>
                <a:lnTo>
                  <a:pt x="60" y="264"/>
                </a:lnTo>
                <a:lnTo>
                  <a:pt x="54" y="264"/>
                </a:lnTo>
                <a:lnTo>
                  <a:pt x="54" y="257"/>
                </a:lnTo>
                <a:lnTo>
                  <a:pt x="54" y="252"/>
                </a:lnTo>
                <a:lnTo>
                  <a:pt x="49" y="252"/>
                </a:lnTo>
                <a:lnTo>
                  <a:pt x="49" y="246"/>
                </a:lnTo>
                <a:lnTo>
                  <a:pt x="49" y="240"/>
                </a:lnTo>
                <a:lnTo>
                  <a:pt x="49" y="234"/>
                </a:lnTo>
                <a:lnTo>
                  <a:pt x="54" y="234"/>
                </a:lnTo>
                <a:lnTo>
                  <a:pt x="60" y="234"/>
                </a:lnTo>
                <a:lnTo>
                  <a:pt x="60" y="229"/>
                </a:lnTo>
                <a:lnTo>
                  <a:pt x="54" y="229"/>
                </a:lnTo>
                <a:lnTo>
                  <a:pt x="49" y="229"/>
                </a:lnTo>
                <a:lnTo>
                  <a:pt x="49" y="222"/>
                </a:lnTo>
                <a:lnTo>
                  <a:pt x="42" y="222"/>
                </a:lnTo>
                <a:lnTo>
                  <a:pt x="36" y="222"/>
                </a:lnTo>
                <a:lnTo>
                  <a:pt x="36" y="217"/>
                </a:lnTo>
                <a:lnTo>
                  <a:pt x="36" y="212"/>
                </a:lnTo>
                <a:lnTo>
                  <a:pt x="31" y="212"/>
                </a:lnTo>
                <a:lnTo>
                  <a:pt x="31" y="206"/>
                </a:lnTo>
                <a:lnTo>
                  <a:pt x="31" y="200"/>
                </a:lnTo>
                <a:lnTo>
                  <a:pt x="36" y="200"/>
                </a:lnTo>
                <a:lnTo>
                  <a:pt x="31" y="200"/>
                </a:lnTo>
                <a:lnTo>
                  <a:pt x="31" y="194"/>
                </a:lnTo>
                <a:lnTo>
                  <a:pt x="24" y="194"/>
                </a:lnTo>
                <a:lnTo>
                  <a:pt x="24" y="189"/>
                </a:lnTo>
                <a:lnTo>
                  <a:pt x="31" y="189"/>
                </a:lnTo>
                <a:lnTo>
                  <a:pt x="24" y="189"/>
                </a:lnTo>
                <a:lnTo>
                  <a:pt x="24" y="182"/>
                </a:lnTo>
                <a:lnTo>
                  <a:pt x="18" y="182"/>
                </a:lnTo>
                <a:lnTo>
                  <a:pt x="18" y="177"/>
                </a:lnTo>
                <a:lnTo>
                  <a:pt x="18" y="172"/>
                </a:lnTo>
                <a:lnTo>
                  <a:pt x="18" y="165"/>
                </a:lnTo>
                <a:lnTo>
                  <a:pt x="13" y="165"/>
                </a:lnTo>
                <a:lnTo>
                  <a:pt x="13" y="160"/>
                </a:lnTo>
                <a:lnTo>
                  <a:pt x="13" y="154"/>
                </a:lnTo>
                <a:lnTo>
                  <a:pt x="13" y="149"/>
                </a:lnTo>
                <a:lnTo>
                  <a:pt x="13" y="143"/>
                </a:lnTo>
                <a:lnTo>
                  <a:pt x="18" y="143"/>
                </a:lnTo>
                <a:lnTo>
                  <a:pt x="18" y="137"/>
                </a:lnTo>
                <a:lnTo>
                  <a:pt x="13" y="137"/>
                </a:lnTo>
                <a:lnTo>
                  <a:pt x="13" y="132"/>
                </a:lnTo>
                <a:lnTo>
                  <a:pt x="18" y="132"/>
                </a:lnTo>
                <a:lnTo>
                  <a:pt x="18" y="125"/>
                </a:lnTo>
                <a:lnTo>
                  <a:pt x="13" y="125"/>
                </a:lnTo>
                <a:lnTo>
                  <a:pt x="13" y="120"/>
                </a:lnTo>
                <a:lnTo>
                  <a:pt x="13" y="114"/>
                </a:lnTo>
                <a:lnTo>
                  <a:pt x="13" y="108"/>
                </a:lnTo>
                <a:lnTo>
                  <a:pt x="7" y="108"/>
                </a:lnTo>
                <a:lnTo>
                  <a:pt x="13" y="108"/>
                </a:lnTo>
                <a:lnTo>
                  <a:pt x="7" y="108"/>
                </a:lnTo>
                <a:lnTo>
                  <a:pt x="7" y="102"/>
                </a:lnTo>
                <a:lnTo>
                  <a:pt x="7" y="97"/>
                </a:lnTo>
                <a:lnTo>
                  <a:pt x="7" y="92"/>
                </a:lnTo>
                <a:lnTo>
                  <a:pt x="7" y="85"/>
                </a:lnTo>
                <a:lnTo>
                  <a:pt x="7" y="80"/>
                </a:lnTo>
                <a:lnTo>
                  <a:pt x="7" y="74"/>
                </a:lnTo>
                <a:lnTo>
                  <a:pt x="0" y="74"/>
                </a:lnTo>
                <a:lnTo>
                  <a:pt x="7" y="74"/>
                </a:lnTo>
                <a:lnTo>
                  <a:pt x="7" y="68"/>
                </a:lnTo>
                <a:lnTo>
                  <a:pt x="13" y="68"/>
                </a:lnTo>
                <a:lnTo>
                  <a:pt x="18" y="68"/>
                </a:lnTo>
                <a:lnTo>
                  <a:pt x="24" y="74"/>
                </a:lnTo>
                <a:lnTo>
                  <a:pt x="31" y="74"/>
                </a:lnTo>
                <a:lnTo>
                  <a:pt x="36" y="74"/>
                </a:lnTo>
                <a:lnTo>
                  <a:pt x="42" y="74"/>
                </a:lnTo>
                <a:lnTo>
                  <a:pt x="49" y="74"/>
                </a:lnTo>
                <a:lnTo>
                  <a:pt x="54" y="74"/>
                </a:lnTo>
                <a:lnTo>
                  <a:pt x="60" y="74"/>
                </a:lnTo>
                <a:lnTo>
                  <a:pt x="66" y="74"/>
                </a:lnTo>
                <a:lnTo>
                  <a:pt x="72" y="74"/>
                </a:lnTo>
                <a:lnTo>
                  <a:pt x="78" y="74"/>
                </a:lnTo>
                <a:lnTo>
                  <a:pt x="84" y="74"/>
                </a:lnTo>
                <a:lnTo>
                  <a:pt x="90" y="74"/>
                </a:lnTo>
                <a:lnTo>
                  <a:pt x="96" y="74"/>
                </a:lnTo>
                <a:lnTo>
                  <a:pt x="102" y="74"/>
                </a:lnTo>
                <a:lnTo>
                  <a:pt x="114" y="74"/>
                </a:lnTo>
                <a:lnTo>
                  <a:pt x="120" y="74"/>
                </a:lnTo>
                <a:lnTo>
                  <a:pt x="125" y="74"/>
                </a:lnTo>
                <a:lnTo>
                  <a:pt x="125" y="68"/>
                </a:lnTo>
                <a:lnTo>
                  <a:pt x="125" y="63"/>
                </a:lnTo>
                <a:lnTo>
                  <a:pt x="125" y="57"/>
                </a:lnTo>
                <a:lnTo>
                  <a:pt x="125" y="51"/>
                </a:lnTo>
                <a:lnTo>
                  <a:pt x="125" y="45"/>
                </a:lnTo>
                <a:lnTo>
                  <a:pt x="132" y="40"/>
                </a:lnTo>
                <a:lnTo>
                  <a:pt x="137" y="40"/>
                </a:lnTo>
                <a:lnTo>
                  <a:pt x="143" y="40"/>
                </a:lnTo>
                <a:lnTo>
                  <a:pt x="149" y="40"/>
                </a:lnTo>
                <a:lnTo>
                  <a:pt x="156" y="40"/>
                </a:lnTo>
                <a:lnTo>
                  <a:pt x="161" y="40"/>
                </a:lnTo>
                <a:lnTo>
                  <a:pt x="167" y="40"/>
                </a:lnTo>
                <a:lnTo>
                  <a:pt x="173" y="40"/>
                </a:lnTo>
                <a:lnTo>
                  <a:pt x="179" y="40"/>
                </a:lnTo>
                <a:lnTo>
                  <a:pt x="185" y="40"/>
                </a:lnTo>
                <a:lnTo>
                  <a:pt x="190" y="40"/>
                </a:lnTo>
                <a:lnTo>
                  <a:pt x="197" y="40"/>
                </a:lnTo>
                <a:lnTo>
                  <a:pt x="203" y="40"/>
                </a:lnTo>
                <a:lnTo>
                  <a:pt x="208" y="40"/>
                </a:lnTo>
                <a:lnTo>
                  <a:pt x="215" y="40"/>
                </a:lnTo>
                <a:lnTo>
                  <a:pt x="221" y="40"/>
                </a:lnTo>
                <a:lnTo>
                  <a:pt x="233" y="40"/>
                </a:lnTo>
                <a:lnTo>
                  <a:pt x="239" y="40"/>
                </a:lnTo>
                <a:lnTo>
                  <a:pt x="244" y="40"/>
                </a:lnTo>
                <a:lnTo>
                  <a:pt x="250" y="40"/>
                </a:lnTo>
                <a:lnTo>
                  <a:pt x="257" y="40"/>
                </a:lnTo>
                <a:lnTo>
                  <a:pt x="262" y="40"/>
                </a:lnTo>
                <a:lnTo>
                  <a:pt x="268" y="40"/>
                </a:lnTo>
                <a:lnTo>
                  <a:pt x="275" y="40"/>
                </a:lnTo>
                <a:lnTo>
                  <a:pt x="280" y="40"/>
                </a:lnTo>
                <a:lnTo>
                  <a:pt x="286" y="40"/>
                </a:lnTo>
                <a:lnTo>
                  <a:pt x="298" y="40"/>
                </a:lnTo>
                <a:lnTo>
                  <a:pt x="304" y="40"/>
                </a:lnTo>
                <a:lnTo>
                  <a:pt x="304" y="34"/>
                </a:lnTo>
                <a:lnTo>
                  <a:pt x="304" y="28"/>
                </a:lnTo>
                <a:lnTo>
                  <a:pt x="304" y="22"/>
                </a:lnTo>
                <a:lnTo>
                  <a:pt x="304" y="17"/>
                </a:lnTo>
                <a:lnTo>
                  <a:pt x="304" y="11"/>
                </a:lnTo>
                <a:lnTo>
                  <a:pt x="309" y="11"/>
                </a:lnTo>
                <a:lnTo>
                  <a:pt x="316" y="11"/>
                </a:lnTo>
                <a:lnTo>
                  <a:pt x="322" y="11"/>
                </a:lnTo>
                <a:lnTo>
                  <a:pt x="327" y="11"/>
                </a:lnTo>
                <a:lnTo>
                  <a:pt x="322" y="11"/>
                </a:lnTo>
                <a:lnTo>
                  <a:pt x="327" y="11"/>
                </a:lnTo>
                <a:lnTo>
                  <a:pt x="333" y="11"/>
                </a:lnTo>
                <a:lnTo>
                  <a:pt x="340" y="11"/>
                </a:lnTo>
                <a:lnTo>
                  <a:pt x="345" y="11"/>
                </a:lnTo>
                <a:lnTo>
                  <a:pt x="345" y="0"/>
                </a:lnTo>
                <a:lnTo>
                  <a:pt x="351" y="0"/>
                </a:lnTo>
                <a:lnTo>
                  <a:pt x="358" y="0"/>
                </a:lnTo>
                <a:lnTo>
                  <a:pt x="358" y="5"/>
                </a:lnTo>
                <a:lnTo>
                  <a:pt x="358" y="11"/>
                </a:lnTo>
                <a:lnTo>
                  <a:pt x="363" y="11"/>
                </a:lnTo>
                <a:lnTo>
                  <a:pt x="369" y="11"/>
                </a:lnTo>
                <a:lnTo>
                  <a:pt x="375" y="11"/>
                </a:lnTo>
                <a:lnTo>
                  <a:pt x="381" y="11"/>
                </a:lnTo>
                <a:lnTo>
                  <a:pt x="387" y="11"/>
                </a:lnTo>
                <a:lnTo>
                  <a:pt x="399" y="11"/>
                </a:lnTo>
                <a:lnTo>
                  <a:pt x="405" y="11"/>
                </a:lnTo>
                <a:lnTo>
                  <a:pt x="411" y="11"/>
                </a:lnTo>
                <a:lnTo>
                  <a:pt x="416" y="11"/>
                </a:lnTo>
                <a:lnTo>
                  <a:pt x="423" y="11"/>
                </a:lnTo>
                <a:lnTo>
                  <a:pt x="429" y="11"/>
                </a:lnTo>
                <a:lnTo>
                  <a:pt x="434" y="11"/>
                </a:lnTo>
                <a:lnTo>
                  <a:pt x="441" y="11"/>
                </a:lnTo>
                <a:lnTo>
                  <a:pt x="447" y="11"/>
                </a:lnTo>
                <a:lnTo>
                  <a:pt x="452" y="11"/>
                </a:lnTo>
                <a:lnTo>
                  <a:pt x="458" y="11"/>
                </a:lnTo>
                <a:lnTo>
                  <a:pt x="465" y="11"/>
                </a:lnTo>
                <a:lnTo>
                  <a:pt x="470" y="11"/>
                </a:lnTo>
                <a:lnTo>
                  <a:pt x="476" y="11"/>
                </a:lnTo>
                <a:lnTo>
                  <a:pt x="482" y="11"/>
                </a:lnTo>
                <a:lnTo>
                  <a:pt x="488" y="11"/>
                </a:lnTo>
                <a:lnTo>
                  <a:pt x="494" y="11"/>
                </a:lnTo>
                <a:lnTo>
                  <a:pt x="499" y="11"/>
                </a:lnTo>
                <a:lnTo>
                  <a:pt x="506" y="11"/>
                </a:lnTo>
                <a:lnTo>
                  <a:pt x="512" y="11"/>
                </a:lnTo>
                <a:lnTo>
                  <a:pt x="517" y="11"/>
                </a:lnTo>
                <a:lnTo>
                  <a:pt x="524" y="11"/>
                </a:lnTo>
                <a:lnTo>
                  <a:pt x="530" y="11"/>
                </a:lnTo>
                <a:lnTo>
                  <a:pt x="535" y="11"/>
                </a:lnTo>
                <a:lnTo>
                  <a:pt x="541" y="11"/>
                </a:lnTo>
                <a:lnTo>
                  <a:pt x="548" y="11"/>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213" name="Freeform 90">
            <a:extLst>
              <a:ext uri="{FF2B5EF4-FFF2-40B4-BE49-F238E27FC236}">
                <a16:creationId xmlns:a16="http://schemas.microsoft.com/office/drawing/2014/main" id="{55D8A094-3604-4B6C-9B20-B5AF48788406}"/>
              </a:ext>
            </a:extLst>
          </p:cNvPr>
          <p:cNvSpPr>
            <a:spLocks/>
          </p:cNvSpPr>
          <p:nvPr/>
        </p:nvSpPr>
        <p:spPr bwMode="auto">
          <a:xfrm>
            <a:off x="6172200" y="3697288"/>
            <a:ext cx="1001712" cy="862013"/>
          </a:xfrm>
          <a:custGeom>
            <a:avLst/>
            <a:gdLst>
              <a:gd name="T0" fmla="*/ 571 w 631"/>
              <a:gd name="T1" fmla="*/ 11 h 543"/>
              <a:gd name="T2" fmla="*/ 613 w 631"/>
              <a:gd name="T3" fmla="*/ 22 h 543"/>
              <a:gd name="T4" fmla="*/ 601 w 631"/>
              <a:gd name="T5" fmla="*/ 63 h 543"/>
              <a:gd name="T6" fmla="*/ 607 w 631"/>
              <a:gd name="T7" fmla="*/ 97 h 543"/>
              <a:gd name="T8" fmla="*/ 607 w 631"/>
              <a:gd name="T9" fmla="*/ 137 h 543"/>
              <a:gd name="T10" fmla="*/ 607 w 631"/>
              <a:gd name="T11" fmla="*/ 177 h 543"/>
              <a:gd name="T12" fmla="*/ 624 w 631"/>
              <a:gd name="T13" fmla="*/ 194 h 543"/>
              <a:gd name="T14" fmla="*/ 607 w 631"/>
              <a:gd name="T15" fmla="*/ 217 h 543"/>
              <a:gd name="T16" fmla="*/ 571 w 631"/>
              <a:gd name="T17" fmla="*/ 222 h 543"/>
              <a:gd name="T18" fmla="*/ 553 w 631"/>
              <a:gd name="T19" fmla="*/ 212 h 543"/>
              <a:gd name="T20" fmla="*/ 535 w 631"/>
              <a:gd name="T21" fmla="*/ 234 h 543"/>
              <a:gd name="T22" fmla="*/ 535 w 631"/>
              <a:gd name="T23" fmla="*/ 252 h 543"/>
              <a:gd name="T24" fmla="*/ 548 w 631"/>
              <a:gd name="T25" fmla="*/ 280 h 543"/>
              <a:gd name="T26" fmla="*/ 553 w 631"/>
              <a:gd name="T27" fmla="*/ 292 h 543"/>
              <a:gd name="T28" fmla="*/ 571 w 631"/>
              <a:gd name="T29" fmla="*/ 314 h 543"/>
              <a:gd name="T30" fmla="*/ 595 w 631"/>
              <a:gd name="T31" fmla="*/ 332 h 543"/>
              <a:gd name="T32" fmla="*/ 548 w 631"/>
              <a:gd name="T33" fmla="*/ 349 h 543"/>
              <a:gd name="T34" fmla="*/ 548 w 631"/>
              <a:gd name="T35" fmla="*/ 406 h 543"/>
              <a:gd name="T36" fmla="*/ 548 w 631"/>
              <a:gd name="T37" fmla="*/ 463 h 543"/>
              <a:gd name="T38" fmla="*/ 548 w 631"/>
              <a:gd name="T39" fmla="*/ 521 h 543"/>
              <a:gd name="T40" fmla="*/ 506 w 631"/>
              <a:gd name="T41" fmla="*/ 538 h 543"/>
              <a:gd name="T42" fmla="*/ 447 w 631"/>
              <a:gd name="T43" fmla="*/ 538 h 543"/>
              <a:gd name="T44" fmla="*/ 387 w 631"/>
              <a:gd name="T45" fmla="*/ 543 h 543"/>
              <a:gd name="T46" fmla="*/ 369 w 631"/>
              <a:gd name="T47" fmla="*/ 509 h 543"/>
              <a:gd name="T48" fmla="*/ 340 w 631"/>
              <a:gd name="T49" fmla="*/ 481 h 543"/>
              <a:gd name="T50" fmla="*/ 304 w 631"/>
              <a:gd name="T51" fmla="*/ 504 h 543"/>
              <a:gd name="T52" fmla="*/ 280 w 631"/>
              <a:gd name="T53" fmla="*/ 543 h 543"/>
              <a:gd name="T54" fmla="*/ 221 w 631"/>
              <a:gd name="T55" fmla="*/ 543 h 543"/>
              <a:gd name="T56" fmla="*/ 156 w 631"/>
              <a:gd name="T57" fmla="*/ 543 h 543"/>
              <a:gd name="T58" fmla="*/ 72 w 631"/>
              <a:gd name="T59" fmla="*/ 543 h 543"/>
              <a:gd name="T60" fmla="*/ 42 w 631"/>
              <a:gd name="T61" fmla="*/ 504 h 543"/>
              <a:gd name="T62" fmla="*/ 13 w 631"/>
              <a:gd name="T63" fmla="*/ 481 h 543"/>
              <a:gd name="T64" fmla="*/ 13 w 631"/>
              <a:gd name="T65" fmla="*/ 424 h 543"/>
              <a:gd name="T66" fmla="*/ 13 w 631"/>
              <a:gd name="T67" fmla="*/ 372 h 543"/>
              <a:gd name="T68" fmla="*/ 60 w 631"/>
              <a:gd name="T69" fmla="*/ 366 h 543"/>
              <a:gd name="T70" fmla="*/ 49 w 631"/>
              <a:gd name="T71" fmla="*/ 349 h 543"/>
              <a:gd name="T72" fmla="*/ 42 w 631"/>
              <a:gd name="T73" fmla="*/ 326 h 543"/>
              <a:gd name="T74" fmla="*/ 60 w 631"/>
              <a:gd name="T75" fmla="*/ 314 h 543"/>
              <a:gd name="T76" fmla="*/ 60 w 631"/>
              <a:gd name="T77" fmla="*/ 292 h 543"/>
              <a:gd name="T78" fmla="*/ 54 w 631"/>
              <a:gd name="T79" fmla="*/ 264 h 543"/>
              <a:gd name="T80" fmla="*/ 60 w 631"/>
              <a:gd name="T81" fmla="*/ 229 h 543"/>
              <a:gd name="T82" fmla="*/ 31 w 631"/>
              <a:gd name="T83" fmla="*/ 206 h 543"/>
              <a:gd name="T84" fmla="*/ 24 w 631"/>
              <a:gd name="T85" fmla="*/ 182 h 543"/>
              <a:gd name="T86" fmla="*/ 13 w 631"/>
              <a:gd name="T87" fmla="*/ 143 h 543"/>
              <a:gd name="T88" fmla="*/ 13 w 631"/>
              <a:gd name="T89" fmla="*/ 114 h 543"/>
              <a:gd name="T90" fmla="*/ 7 w 631"/>
              <a:gd name="T91" fmla="*/ 80 h 543"/>
              <a:gd name="T92" fmla="*/ 36 w 631"/>
              <a:gd name="T93" fmla="*/ 74 h 543"/>
              <a:gd name="T94" fmla="*/ 90 w 631"/>
              <a:gd name="T95" fmla="*/ 74 h 543"/>
              <a:gd name="T96" fmla="*/ 125 w 631"/>
              <a:gd name="T97" fmla="*/ 51 h 543"/>
              <a:gd name="T98" fmla="*/ 173 w 631"/>
              <a:gd name="T99" fmla="*/ 40 h 543"/>
              <a:gd name="T100" fmla="*/ 233 w 631"/>
              <a:gd name="T101" fmla="*/ 40 h 543"/>
              <a:gd name="T102" fmla="*/ 286 w 631"/>
              <a:gd name="T103" fmla="*/ 40 h 543"/>
              <a:gd name="T104" fmla="*/ 316 w 631"/>
              <a:gd name="T105" fmla="*/ 11 h 543"/>
              <a:gd name="T106" fmla="*/ 351 w 631"/>
              <a:gd name="T107" fmla="*/ 0 h 543"/>
              <a:gd name="T108" fmla="*/ 399 w 631"/>
              <a:gd name="T109" fmla="*/ 11 h 543"/>
              <a:gd name="T110" fmla="*/ 452 w 631"/>
              <a:gd name="T111" fmla="*/ 11 h 543"/>
              <a:gd name="T112" fmla="*/ 506 w 631"/>
              <a:gd name="T113" fmla="*/ 11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31" h="543">
                <a:moveTo>
                  <a:pt x="548" y="11"/>
                </a:moveTo>
                <a:lnTo>
                  <a:pt x="553" y="11"/>
                </a:lnTo>
                <a:lnTo>
                  <a:pt x="559" y="11"/>
                </a:lnTo>
                <a:lnTo>
                  <a:pt x="559" y="5"/>
                </a:lnTo>
                <a:lnTo>
                  <a:pt x="559" y="0"/>
                </a:lnTo>
                <a:lnTo>
                  <a:pt x="566" y="0"/>
                </a:lnTo>
                <a:lnTo>
                  <a:pt x="571" y="0"/>
                </a:lnTo>
                <a:lnTo>
                  <a:pt x="571" y="5"/>
                </a:lnTo>
                <a:lnTo>
                  <a:pt x="571" y="11"/>
                </a:lnTo>
                <a:lnTo>
                  <a:pt x="577" y="11"/>
                </a:lnTo>
                <a:lnTo>
                  <a:pt x="582" y="11"/>
                </a:lnTo>
                <a:lnTo>
                  <a:pt x="589" y="11"/>
                </a:lnTo>
                <a:lnTo>
                  <a:pt x="595" y="11"/>
                </a:lnTo>
                <a:lnTo>
                  <a:pt x="601" y="11"/>
                </a:lnTo>
                <a:lnTo>
                  <a:pt x="607" y="11"/>
                </a:lnTo>
                <a:lnTo>
                  <a:pt x="613" y="11"/>
                </a:lnTo>
                <a:lnTo>
                  <a:pt x="613" y="17"/>
                </a:lnTo>
                <a:lnTo>
                  <a:pt x="613" y="22"/>
                </a:lnTo>
                <a:lnTo>
                  <a:pt x="607" y="28"/>
                </a:lnTo>
                <a:lnTo>
                  <a:pt x="607" y="34"/>
                </a:lnTo>
                <a:lnTo>
                  <a:pt x="607" y="40"/>
                </a:lnTo>
                <a:lnTo>
                  <a:pt x="607" y="45"/>
                </a:lnTo>
                <a:lnTo>
                  <a:pt x="601" y="45"/>
                </a:lnTo>
                <a:lnTo>
                  <a:pt x="601" y="51"/>
                </a:lnTo>
                <a:lnTo>
                  <a:pt x="595" y="57"/>
                </a:lnTo>
                <a:lnTo>
                  <a:pt x="595" y="63"/>
                </a:lnTo>
                <a:lnTo>
                  <a:pt x="601" y="63"/>
                </a:lnTo>
                <a:lnTo>
                  <a:pt x="601" y="68"/>
                </a:lnTo>
                <a:lnTo>
                  <a:pt x="601" y="74"/>
                </a:lnTo>
                <a:lnTo>
                  <a:pt x="607" y="74"/>
                </a:lnTo>
                <a:lnTo>
                  <a:pt x="607" y="80"/>
                </a:lnTo>
                <a:lnTo>
                  <a:pt x="613" y="80"/>
                </a:lnTo>
                <a:lnTo>
                  <a:pt x="613" y="85"/>
                </a:lnTo>
                <a:lnTo>
                  <a:pt x="613" y="92"/>
                </a:lnTo>
                <a:lnTo>
                  <a:pt x="607" y="92"/>
                </a:lnTo>
                <a:lnTo>
                  <a:pt x="607" y="97"/>
                </a:lnTo>
                <a:lnTo>
                  <a:pt x="607" y="102"/>
                </a:lnTo>
                <a:lnTo>
                  <a:pt x="607" y="108"/>
                </a:lnTo>
                <a:lnTo>
                  <a:pt x="607" y="114"/>
                </a:lnTo>
                <a:lnTo>
                  <a:pt x="607" y="120"/>
                </a:lnTo>
                <a:lnTo>
                  <a:pt x="607" y="125"/>
                </a:lnTo>
                <a:lnTo>
                  <a:pt x="607" y="132"/>
                </a:lnTo>
                <a:lnTo>
                  <a:pt x="613" y="132"/>
                </a:lnTo>
                <a:lnTo>
                  <a:pt x="607" y="132"/>
                </a:lnTo>
                <a:lnTo>
                  <a:pt x="607" y="137"/>
                </a:lnTo>
                <a:lnTo>
                  <a:pt x="613" y="137"/>
                </a:lnTo>
                <a:lnTo>
                  <a:pt x="613" y="143"/>
                </a:lnTo>
                <a:lnTo>
                  <a:pt x="613" y="149"/>
                </a:lnTo>
                <a:lnTo>
                  <a:pt x="613" y="154"/>
                </a:lnTo>
                <a:lnTo>
                  <a:pt x="613" y="160"/>
                </a:lnTo>
                <a:lnTo>
                  <a:pt x="613" y="165"/>
                </a:lnTo>
                <a:lnTo>
                  <a:pt x="607" y="165"/>
                </a:lnTo>
                <a:lnTo>
                  <a:pt x="607" y="172"/>
                </a:lnTo>
                <a:lnTo>
                  <a:pt x="607" y="177"/>
                </a:lnTo>
                <a:lnTo>
                  <a:pt x="607" y="182"/>
                </a:lnTo>
                <a:lnTo>
                  <a:pt x="613" y="182"/>
                </a:lnTo>
                <a:lnTo>
                  <a:pt x="613" y="189"/>
                </a:lnTo>
                <a:lnTo>
                  <a:pt x="618" y="189"/>
                </a:lnTo>
                <a:lnTo>
                  <a:pt x="618" y="194"/>
                </a:lnTo>
                <a:lnTo>
                  <a:pt x="624" y="194"/>
                </a:lnTo>
                <a:lnTo>
                  <a:pt x="631" y="194"/>
                </a:lnTo>
                <a:lnTo>
                  <a:pt x="631" y="200"/>
                </a:lnTo>
                <a:lnTo>
                  <a:pt x="624" y="194"/>
                </a:lnTo>
                <a:lnTo>
                  <a:pt x="624" y="200"/>
                </a:lnTo>
                <a:lnTo>
                  <a:pt x="618" y="200"/>
                </a:lnTo>
                <a:lnTo>
                  <a:pt x="618" y="206"/>
                </a:lnTo>
                <a:lnTo>
                  <a:pt x="618" y="212"/>
                </a:lnTo>
                <a:lnTo>
                  <a:pt x="613" y="212"/>
                </a:lnTo>
                <a:lnTo>
                  <a:pt x="618" y="212"/>
                </a:lnTo>
                <a:lnTo>
                  <a:pt x="618" y="217"/>
                </a:lnTo>
                <a:lnTo>
                  <a:pt x="613" y="217"/>
                </a:lnTo>
                <a:lnTo>
                  <a:pt x="607" y="217"/>
                </a:lnTo>
                <a:lnTo>
                  <a:pt x="601" y="217"/>
                </a:lnTo>
                <a:lnTo>
                  <a:pt x="595" y="217"/>
                </a:lnTo>
                <a:lnTo>
                  <a:pt x="595" y="212"/>
                </a:lnTo>
                <a:lnTo>
                  <a:pt x="589" y="212"/>
                </a:lnTo>
                <a:lnTo>
                  <a:pt x="582" y="212"/>
                </a:lnTo>
                <a:lnTo>
                  <a:pt x="582" y="217"/>
                </a:lnTo>
                <a:lnTo>
                  <a:pt x="577" y="217"/>
                </a:lnTo>
                <a:lnTo>
                  <a:pt x="571" y="217"/>
                </a:lnTo>
                <a:lnTo>
                  <a:pt x="571" y="222"/>
                </a:lnTo>
                <a:lnTo>
                  <a:pt x="566" y="222"/>
                </a:lnTo>
                <a:lnTo>
                  <a:pt x="566" y="217"/>
                </a:lnTo>
                <a:lnTo>
                  <a:pt x="566" y="212"/>
                </a:lnTo>
                <a:lnTo>
                  <a:pt x="559" y="212"/>
                </a:lnTo>
                <a:lnTo>
                  <a:pt x="559" y="217"/>
                </a:lnTo>
                <a:lnTo>
                  <a:pt x="559" y="222"/>
                </a:lnTo>
                <a:lnTo>
                  <a:pt x="553" y="222"/>
                </a:lnTo>
                <a:lnTo>
                  <a:pt x="553" y="217"/>
                </a:lnTo>
                <a:lnTo>
                  <a:pt x="553" y="212"/>
                </a:lnTo>
                <a:lnTo>
                  <a:pt x="548" y="212"/>
                </a:lnTo>
                <a:lnTo>
                  <a:pt x="548" y="217"/>
                </a:lnTo>
                <a:lnTo>
                  <a:pt x="548" y="222"/>
                </a:lnTo>
                <a:lnTo>
                  <a:pt x="553" y="222"/>
                </a:lnTo>
                <a:lnTo>
                  <a:pt x="553" y="229"/>
                </a:lnTo>
                <a:lnTo>
                  <a:pt x="548" y="229"/>
                </a:lnTo>
                <a:lnTo>
                  <a:pt x="541" y="229"/>
                </a:lnTo>
                <a:lnTo>
                  <a:pt x="535" y="229"/>
                </a:lnTo>
                <a:lnTo>
                  <a:pt x="535" y="234"/>
                </a:lnTo>
                <a:lnTo>
                  <a:pt x="530" y="234"/>
                </a:lnTo>
                <a:lnTo>
                  <a:pt x="530" y="240"/>
                </a:lnTo>
                <a:lnTo>
                  <a:pt x="535" y="240"/>
                </a:lnTo>
                <a:lnTo>
                  <a:pt x="530" y="240"/>
                </a:lnTo>
                <a:lnTo>
                  <a:pt x="535" y="240"/>
                </a:lnTo>
                <a:lnTo>
                  <a:pt x="535" y="246"/>
                </a:lnTo>
                <a:lnTo>
                  <a:pt x="535" y="252"/>
                </a:lnTo>
                <a:lnTo>
                  <a:pt x="541" y="252"/>
                </a:lnTo>
                <a:lnTo>
                  <a:pt x="535" y="252"/>
                </a:lnTo>
                <a:lnTo>
                  <a:pt x="535" y="257"/>
                </a:lnTo>
                <a:lnTo>
                  <a:pt x="535" y="264"/>
                </a:lnTo>
                <a:lnTo>
                  <a:pt x="541" y="264"/>
                </a:lnTo>
                <a:lnTo>
                  <a:pt x="541" y="269"/>
                </a:lnTo>
                <a:lnTo>
                  <a:pt x="548" y="269"/>
                </a:lnTo>
                <a:lnTo>
                  <a:pt x="541" y="269"/>
                </a:lnTo>
                <a:lnTo>
                  <a:pt x="541" y="274"/>
                </a:lnTo>
                <a:lnTo>
                  <a:pt x="548" y="274"/>
                </a:lnTo>
                <a:lnTo>
                  <a:pt x="548" y="280"/>
                </a:lnTo>
                <a:lnTo>
                  <a:pt x="548" y="286"/>
                </a:lnTo>
                <a:lnTo>
                  <a:pt x="548" y="280"/>
                </a:lnTo>
                <a:lnTo>
                  <a:pt x="548" y="286"/>
                </a:lnTo>
                <a:lnTo>
                  <a:pt x="548" y="292"/>
                </a:lnTo>
                <a:lnTo>
                  <a:pt x="548" y="286"/>
                </a:lnTo>
                <a:lnTo>
                  <a:pt x="548" y="292"/>
                </a:lnTo>
                <a:lnTo>
                  <a:pt x="553" y="292"/>
                </a:lnTo>
                <a:lnTo>
                  <a:pt x="548" y="292"/>
                </a:lnTo>
                <a:lnTo>
                  <a:pt x="553" y="292"/>
                </a:lnTo>
                <a:lnTo>
                  <a:pt x="559" y="292"/>
                </a:lnTo>
                <a:lnTo>
                  <a:pt x="566" y="292"/>
                </a:lnTo>
                <a:lnTo>
                  <a:pt x="566" y="297"/>
                </a:lnTo>
                <a:lnTo>
                  <a:pt x="571" y="297"/>
                </a:lnTo>
                <a:lnTo>
                  <a:pt x="571" y="304"/>
                </a:lnTo>
                <a:lnTo>
                  <a:pt x="571" y="297"/>
                </a:lnTo>
                <a:lnTo>
                  <a:pt x="571" y="304"/>
                </a:lnTo>
                <a:lnTo>
                  <a:pt x="571" y="309"/>
                </a:lnTo>
                <a:lnTo>
                  <a:pt x="571" y="314"/>
                </a:lnTo>
                <a:lnTo>
                  <a:pt x="577" y="314"/>
                </a:lnTo>
                <a:lnTo>
                  <a:pt x="577" y="321"/>
                </a:lnTo>
                <a:lnTo>
                  <a:pt x="577" y="326"/>
                </a:lnTo>
                <a:lnTo>
                  <a:pt x="582" y="326"/>
                </a:lnTo>
                <a:lnTo>
                  <a:pt x="589" y="326"/>
                </a:lnTo>
                <a:lnTo>
                  <a:pt x="582" y="326"/>
                </a:lnTo>
                <a:lnTo>
                  <a:pt x="589" y="326"/>
                </a:lnTo>
                <a:lnTo>
                  <a:pt x="589" y="332"/>
                </a:lnTo>
                <a:lnTo>
                  <a:pt x="595" y="332"/>
                </a:lnTo>
                <a:lnTo>
                  <a:pt x="582" y="332"/>
                </a:lnTo>
                <a:lnTo>
                  <a:pt x="577" y="332"/>
                </a:lnTo>
                <a:lnTo>
                  <a:pt x="571" y="332"/>
                </a:lnTo>
                <a:lnTo>
                  <a:pt x="566" y="332"/>
                </a:lnTo>
                <a:lnTo>
                  <a:pt x="553" y="332"/>
                </a:lnTo>
                <a:lnTo>
                  <a:pt x="553" y="337"/>
                </a:lnTo>
                <a:lnTo>
                  <a:pt x="553" y="344"/>
                </a:lnTo>
                <a:lnTo>
                  <a:pt x="553" y="349"/>
                </a:lnTo>
                <a:lnTo>
                  <a:pt x="548" y="349"/>
                </a:lnTo>
                <a:lnTo>
                  <a:pt x="548" y="361"/>
                </a:lnTo>
                <a:lnTo>
                  <a:pt x="548" y="366"/>
                </a:lnTo>
                <a:lnTo>
                  <a:pt x="548" y="372"/>
                </a:lnTo>
                <a:lnTo>
                  <a:pt x="548" y="378"/>
                </a:lnTo>
                <a:lnTo>
                  <a:pt x="548" y="384"/>
                </a:lnTo>
                <a:lnTo>
                  <a:pt x="548" y="389"/>
                </a:lnTo>
                <a:lnTo>
                  <a:pt x="548" y="394"/>
                </a:lnTo>
                <a:lnTo>
                  <a:pt x="548" y="401"/>
                </a:lnTo>
                <a:lnTo>
                  <a:pt x="548" y="406"/>
                </a:lnTo>
                <a:lnTo>
                  <a:pt x="548" y="412"/>
                </a:lnTo>
                <a:lnTo>
                  <a:pt x="548" y="418"/>
                </a:lnTo>
                <a:lnTo>
                  <a:pt x="548" y="424"/>
                </a:lnTo>
                <a:lnTo>
                  <a:pt x="548" y="429"/>
                </a:lnTo>
                <a:lnTo>
                  <a:pt x="548" y="435"/>
                </a:lnTo>
                <a:lnTo>
                  <a:pt x="548" y="441"/>
                </a:lnTo>
                <a:lnTo>
                  <a:pt x="548" y="452"/>
                </a:lnTo>
                <a:lnTo>
                  <a:pt x="548" y="458"/>
                </a:lnTo>
                <a:lnTo>
                  <a:pt x="548" y="463"/>
                </a:lnTo>
                <a:lnTo>
                  <a:pt x="548" y="469"/>
                </a:lnTo>
                <a:lnTo>
                  <a:pt x="548" y="475"/>
                </a:lnTo>
                <a:lnTo>
                  <a:pt x="548" y="481"/>
                </a:lnTo>
                <a:lnTo>
                  <a:pt x="548" y="486"/>
                </a:lnTo>
                <a:lnTo>
                  <a:pt x="548" y="493"/>
                </a:lnTo>
                <a:lnTo>
                  <a:pt x="548" y="504"/>
                </a:lnTo>
                <a:lnTo>
                  <a:pt x="548" y="509"/>
                </a:lnTo>
                <a:lnTo>
                  <a:pt x="548" y="515"/>
                </a:lnTo>
                <a:lnTo>
                  <a:pt x="548" y="521"/>
                </a:lnTo>
                <a:lnTo>
                  <a:pt x="548" y="526"/>
                </a:lnTo>
                <a:lnTo>
                  <a:pt x="548" y="533"/>
                </a:lnTo>
                <a:lnTo>
                  <a:pt x="548" y="538"/>
                </a:lnTo>
                <a:lnTo>
                  <a:pt x="541" y="538"/>
                </a:lnTo>
                <a:lnTo>
                  <a:pt x="535" y="538"/>
                </a:lnTo>
                <a:lnTo>
                  <a:pt x="530" y="538"/>
                </a:lnTo>
                <a:lnTo>
                  <a:pt x="524" y="538"/>
                </a:lnTo>
                <a:lnTo>
                  <a:pt x="517" y="538"/>
                </a:lnTo>
                <a:lnTo>
                  <a:pt x="506" y="538"/>
                </a:lnTo>
                <a:lnTo>
                  <a:pt x="499" y="538"/>
                </a:lnTo>
                <a:lnTo>
                  <a:pt x="494" y="538"/>
                </a:lnTo>
                <a:lnTo>
                  <a:pt x="488" y="538"/>
                </a:lnTo>
                <a:lnTo>
                  <a:pt x="482" y="538"/>
                </a:lnTo>
                <a:lnTo>
                  <a:pt x="476" y="538"/>
                </a:lnTo>
                <a:lnTo>
                  <a:pt x="470" y="538"/>
                </a:lnTo>
                <a:lnTo>
                  <a:pt x="465" y="538"/>
                </a:lnTo>
                <a:lnTo>
                  <a:pt x="458" y="538"/>
                </a:lnTo>
                <a:lnTo>
                  <a:pt x="447" y="538"/>
                </a:lnTo>
                <a:lnTo>
                  <a:pt x="441" y="538"/>
                </a:lnTo>
                <a:lnTo>
                  <a:pt x="434" y="538"/>
                </a:lnTo>
                <a:lnTo>
                  <a:pt x="423" y="538"/>
                </a:lnTo>
                <a:lnTo>
                  <a:pt x="416" y="538"/>
                </a:lnTo>
                <a:lnTo>
                  <a:pt x="411" y="543"/>
                </a:lnTo>
                <a:lnTo>
                  <a:pt x="405" y="543"/>
                </a:lnTo>
                <a:lnTo>
                  <a:pt x="399" y="543"/>
                </a:lnTo>
                <a:lnTo>
                  <a:pt x="393" y="543"/>
                </a:lnTo>
                <a:lnTo>
                  <a:pt x="387" y="543"/>
                </a:lnTo>
                <a:lnTo>
                  <a:pt x="381" y="543"/>
                </a:lnTo>
                <a:lnTo>
                  <a:pt x="375" y="543"/>
                </a:lnTo>
                <a:lnTo>
                  <a:pt x="369" y="543"/>
                </a:lnTo>
                <a:lnTo>
                  <a:pt x="369" y="538"/>
                </a:lnTo>
                <a:lnTo>
                  <a:pt x="369" y="533"/>
                </a:lnTo>
                <a:lnTo>
                  <a:pt x="369" y="526"/>
                </a:lnTo>
                <a:lnTo>
                  <a:pt x="369" y="521"/>
                </a:lnTo>
                <a:lnTo>
                  <a:pt x="369" y="515"/>
                </a:lnTo>
                <a:lnTo>
                  <a:pt x="369" y="509"/>
                </a:lnTo>
                <a:lnTo>
                  <a:pt x="369" y="504"/>
                </a:lnTo>
                <a:lnTo>
                  <a:pt x="369" y="493"/>
                </a:lnTo>
                <a:lnTo>
                  <a:pt x="369" y="486"/>
                </a:lnTo>
                <a:lnTo>
                  <a:pt x="369" y="481"/>
                </a:lnTo>
                <a:lnTo>
                  <a:pt x="363" y="481"/>
                </a:lnTo>
                <a:lnTo>
                  <a:pt x="358" y="481"/>
                </a:lnTo>
                <a:lnTo>
                  <a:pt x="351" y="481"/>
                </a:lnTo>
                <a:lnTo>
                  <a:pt x="345" y="481"/>
                </a:lnTo>
                <a:lnTo>
                  <a:pt x="340" y="481"/>
                </a:lnTo>
                <a:lnTo>
                  <a:pt x="333" y="486"/>
                </a:lnTo>
                <a:lnTo>
                  <a:pt x="322" y="486"/>
                </a:lnTo>
                <a:lnTo>
                  <a:pt x="316" y="486"/>
                </a:lnTo>
                <a:lnTo>
                  <a:pt x="304" y="486"/>
                </a:lnTo>
                <a:lnTo>
                  <a:pt x="309" y="486"/>
                </a:lnTo>
                <a:lnTo>
                  <a:pt x="309" y="493"/>
                </a:lnTo>
                <a:lnTo>
                  <a:pt x="304" y="493"/>
                </a:lnTo>
                <a:lnTo>
                  <a:pt x="304" y="498"/>
                </a:lnTo>
                <a:lnTo>
                  <a:pt x="304" y="504"/>
                </a:lnTo>
                <a:lnTo>
                  <a:pt x="304" y="509"/>
                </a:lnTo>
                <a:lnTo>
                  <a:pt x="304" y="515"/>
                </a:lnTo>
                <a:lnTo>
                  <a:pt x="304" y="521"/>
                </a:lnTo>
                <a:lnTo>
                  <a:pt x="304" y="526"/>
                </a:lnTo>
                <a:lnTo>
                  <a:pt x="304" y="538"/>
                </a:lnTo>
                <a:lnTo>
                  <a:pt x="304" y="543"/>
                </a:lnTo>
                <a:lnTo>
                  <a:pt x="298" y="543"/>
                </a:lnTo>
                <a:lnTo>
                  <a:pt x="291" y="543"/>
                </a:lnTo>
                <a:lnTo>
                  <a:pt x="280" y="543"/>
                </a:lnTo>
                <a:lnTo>
                  <a:pt x="275" y="543"/>
                </a:lnTo>
                <a:lnTo>
                  <a:pt x="268" y="543"/>
                </a:lnTo>
                <a:lnTo>
                  <a:pt x="262" y="543"/>
                </a:lnTo>
                <a:lnTo>
                  <a:pt x="257" y="543"/>
                </a:lnTo>
                <a:lnTo>
                  <a:pt x="250" y="543"/>
                </a:lnTo>
                <a:lnTo>
                  <a:pt x="244" y="543"/>
                </a:lnTo>
                <a:lnTo>
                  <a:pt x="233" y="543"/>
                </a:lnTo>
                <a:lnTo>
                  <a:pt x="226" y="543"/>
                </a:lnTo>
                <a:lnTo>
                  <a:pt x="221" y="543"/>
                </a:lnTo>
                <a:lnTo>
                  <a:pt x="215" y="543"/>
                </a:lnTo>
                <a:lnTo>
                  <a:pt x="208" y="543"/>
                </a:lnTo>
                <a:lnTo>
                  <a:pt x="203" y="543"/>
                </a:lnTo>
                <a:lnTo>
                  <a:pt x="197" y="543"/>
                </a:lnTo>
                <a:lnTo>
                  <a:pt x="185" y="543"/>
                </a:lnTo>
                <a:lnTo>
                  <a:pt x="179" y="543"/>
                </a:lnTo>
                <a:lnTo>
                  <a:pt x="173" y="543"/>
                </a:lnTo>
                <a:lnTo>
                  <a:pt x="167" y="543"/>
                </a:lnTo>
                <a:lnTo>
                  <a:pt x="156" y="543"/>
                </a:lnTo>
                <a:lnTo>
                  <a:pt x="149" y="543"/>
                </a:lnTo>
                <a:lnTo>
                  <a:pt x="143" y="543"/>
                </a:lnTo>
                <a:lnTo>
                  <a:pt x="125" y="543"/>
                </a:lnTo>
                <a:lnTo>
                  <a:pt x="120" y="543"/>
                </a:lnTo>
                <a:lnTo>
                  <a:pt x="114" y="543"/>
                </a:lnTo>
                <a:lnTo>
                  <a:pt x="102" y="543"/>
                </a:lnTo>
                <a:lnTo>
                  <a:pt x="90" y="543"/>
                </a:lnTo>
                <a:lnTo>
                  <a:pt x="78" y="543"/>
                </a:lnTo>
                <a:lnTo>
                  <a:pt x="72" y="543"/>
                </a:lnTo>
                <a:lnTo>
                  <a:pt x="66" y="543"/>
                </a:lnTo>
                <a:lnTo>
                  <a:pt x="60" y="543"/>
                </a:lnTo>
                <a:lnTo>
                  <a:pt x="54" y="543"/>
                </a:lnTo>
                <a:lnTo>
                  <a:pt x="49" y="543"/>
                </a:lnTo>
                <a:lnTo>
                  <a:pt x="42" y="543"/>
                </a:lnTo>
                <a:lnTo>
                  <a:pt x="42" y="533"/>
                </a:lnTo>
                <a:lnTo>
                  <a:pt x="42" y="521"/>
                </a:lnTo>
                <a:lnTo>
                  <a:pt x="42" y="515"/>
                </a:lnTo>
                <a:lnTo>
                  <a:pt x="42" y="504"/>
                </a:lnTo>
                <a:lnTo>
                  <a:pt x="42" y="498"/>
                </a:lnTo>
                <a:lnTo>
                  <a:pt x="42" y="493"/>
                </a:lnTo>
                <a:lnTo>
                  <a:pt x="42" y="486"/>
                </a:lnTo>
                <a:lnTo>
                  <a:pt x="36" y="486"/>
                </a:lnTo>
                <a:lnTo>
                  <a:pt x="31" y="486"/>
                </a:lnTo>
                <a:lnTo>
                  <a:pt x="24" y="486"/>
                </a:lnTo>
                <a:lnTo>
                  <a:pt x="18" y="486"/>
                </a:lnTo>
                <a:lnTo>
                  <a:pt x="13" y="486"/>
                </a:lnTo>
                <a:lnTo>
                  <a:pt x="13" y="481"/>
                </a:lnTo>
                <a:lnTo>
                  <a:pt x="13" y="475"/>
                </a:lnTo>
                <a:lnTo>
                  <a:pt x="13" y="469"/>
                </a:lnTo>
                <a:lnTo>
                  <a:pt x="13" y="463"/>
                </a:lnTo>
                <a:lnTo>
                  <a:pt x="13" y="458"/>
                </a:lnTo>
                <a:lnTo>
                  <a:pt x="13" y="452"/>
                </a:lnTo>
                <a:lnTo>
                  <a:pt x="13" y="446"/>
                </a:lnTo>
                <a:lnTo>
                  <a:pt x="13" y="435"/>
                </a:lnTo>
                <a:lnTo>
                  <a:pt x="13" y="429"/>
                </a:lnTo>
                <a:lnTo>
                  <a:pt x="13" y="424"/>
                </a:lnTo>
                <a:lnTo>
                  <a:pt x="13" y="418"/>
                </a:lnTo>
                <a:lnTo>
                  <a:pt x="13" y="412"/>
                </a:lnTo>
                <a:lnTo>
                  <a:pt x="13" y="406"/>
                </a:lnTo>
                <a:lnTo>
                  <a:pt x="13" y="401"/>
                </a:lnTo>
                <a:lnTo>
                  <a:pt x="13" y="394"/>
                </a:lnTo>
                <a:lnTo>
                  <a:pt x="13" y="389"/>
                </a:lnTo>
                <a:lnTo>
                  <a:pt x="13" y="384"/>
                </a:lnTo>
                <a:lnTo>
                  <a:pt x="13" y="378"/>
                </a:lnTo>
                <a:lnTo>
                  <a:pt x="13" y="372"/>
                </a:lnTo>
                <a:lnTo>
                  <a:pt x="13" y="366"/>
                </a:lnTo>
                <a:lnTo>
                  <a:pt x="18" y="366"/>
                </a:lnTo>
                <a:lnTo>
                  <a:pt x="24" y="366"/>
                </a:lnTo>
                <a:lnTo>
                  <a:pt x="31" y="366"/>
                </a:lnTo>
                <a:lnTo>
                  <a:pt x="36" y="366"/>
                </a:lnTo>
                <a:lnTo>
                  <a:pt x="42" y="366"/>
                </a:lnTo>
                <a:lnTo>
                  <a:pt x="49" y="366"/>
                </a:lnTo>
                <a:lnTo>
                  <a:pt x="54" y="366"/>
                </a:lnTo>
                <a:lnTo>
                  <a:pt x="60" y="366"/>
                </a:lnTo>
                <a:lnTo>
                  <a:pt x="66" y="366"/>
                </a:lnTo>
                <a:lnTo>
                  <a:pt x="66" y="361"/>
                </a:lnTo>
                <a:lnTo>
                  <a:pt x="60" y="361"/>
                </a:lnTo>
                <a:lnTo>
                  <a:pt x="54" y="361"/>
                </a:lnTo>
                <a:lnTo>
                  <a:pt x="54" y="354"/>
                </a:lnTo>
                <a:lnTo>
                  <a:pt x="49" y="354"/>
                </a:lnTo>
                <a:lnTo>
                  <a:pt x="49" y="349"/>
                </a:lnTo>
                <a:lnTo>
                  <a:pt x="49" y="354"/>
                </a:lnTo>
                <a:lnTo>
                  <a:pt x="49" y="349"/>
                </a:lnTo>
                <a:lnTo>
                  <a:pt x="42" y="349"/>
                </a:lnTo>
                <a:lnTo>
                  <a:pt x="42" y="344"/>
                </a:lnTo>
                <a:lnTo>
                  <a:pt x="42" y="337"/>
                </a:lnTo>
                <a:lnTo>
                  <a:pt x="42" y="344"/>
                </a:lnTo>
                <a:lnTo>
                  <a:pt x="42" y="337"/>
                </a:lnTo>
                <a:lnTo>
                  <a:pt x="36" y="337"/>
                </a:lnTo>
                <a:lnTo>
                  <a:pt x="36" y="332"/>
                </a:lnTo>
                <a:lnTo>
                  <a:pt x="42" y="332"/>
                </a:lnTo>
                <a:lnTo>
                  <a:pt x="42" y="326"/>
                </a:lnTo>
                <a:lnTo>
                  <a:pt x="36" y="326"/>
                </a:lnTo>
                <a:lnTo>
                  <a:pt x="42" y="326"/>
                </a:lnTo>
                <a:lnTo>
                  <a:pt x="49" y="326"/>
                </a:lnTo>
                <a:lnTo>
                  <a:pt x="49" y="321"/>
                </a:lnTo>
                <a:lnTo>
                  <a:pt x="42" y="321"/>
                </a:lnTo>
                <a:lnTo>
                  <a:pt x="49" y="321"/>
                </a:lnTo>
                <a:lnTo>
                  <a:pt x="54" y="321"/>
                </a:lnTo>
                <a:lnTo>
                  <a:pt x="54" y="314"/>
                </a:lnTo>
                <a:lnTo>
                  <a:pt x="60" y="314"/>
                </a:lnTo>
                <a:lnTo>
                  <a:pt x="54" y="309"/>
                </a:lnTo>
                <a:lnTo>
                  <a:pt x="49" y="309"/>
                </a:lnTo>
                <a:lnTo>
                  <a:pt x="42" y="309"/>
                </a:lnTo>
                <a:lnTo>
                  <a:pt x="42" y="304"/>
                </a:lnTo>
                <a:lnTo>
                  <a:pt x="42" y="297"/>
                </a:lnTo>
                <a:lnTo>
                  <a:pt x="49" y="297"/>
                </a:lnTo>
                <a:lnTo>
                  <a:pt x="49" y="292"/>
                </a:lnTo>
                <a:lnTo>
                  <a:pt x="54" y="292"/>
                </a:lnTo>
                <a:lnTo>
                  <a:pt x="60" y="292"/>
                </a:lnTo>
                <a:lnTo>
                  <a:pt x="66" y="292"/>
                </a:lnTo>
                <a:lnTo>
                  <a:pt x="66" y="286"/>
                </a:lnTo>
                <a:lnTo>
                  <a:pt x="72" y="286"/>
                </a:lnTo>
                <a:lnTo>
                  <a:pt x="72" y="280"/>
                </a:lnTo>
                <a:lnTo>
                  <a:pt x="66" y="280"/>
                </a:lnTo>
                <a:lnTo>
                  <a:pt x="66" y="274"/>
                </a:lnTo>
                <a:lnTo>
                  <a:pt x="66" y="269"/>
                </a:lnTo>
                <a:lnTo>
                  <a:pt x="60" y="264"/>
                </a:lnTo>
                <a:lnTo>
                  <a:pt x="54" y="264"/>
                </a:lnTo>
                <a:lnTo>
                  <a:pt x="54" y="257"/>
                </a:lnTo>
                <a:lnTo>
                  <a:pt x="54" y="252"/>
                </a:lnTo>
                <a:lnTo>
                  <a:pt x="49" y="252"/>
                </a:lnTo>
                <a:lnTo>
                  <a:pt x="49" y="246"/>
                </a:lnTo>
                <a:lnTo>
                  <a:pt x="49" y="240"/>
                </a:lnTo>
                <a:lnTo>
                  <a:pt x="49" y="234"/>
                </a:lnTo>
                <a:lnTo>
                  <a:pt x="54" y="234"/>
                </a:lnTo>
                <a:lnTo>
                  <a:pt x="60" y="234"/>
                </a:lnTo>
                <a:lnTo>
                  <a:pt x="60" y="229"/>
                </a:lnTo>
                <a:lnTo>
                  <a:pt x="54" y="229"/>
                </a:lnTo>
                <a:lnTo>
                  <a:pt x="49" y="229"/>
                </a:lnTo>
                <a:lnTo>
                  <a:pt x="49" y="222"/>
                </a:lnTo>
                <a:lnTo>
                  <a:pt x="42" y="222"/>
                </a:lnTo>
                <a:lnTo>
                  <a:pt x="36" y="222"/>
                </a:lnTo>
                <a:lnTo>
                  <a:pt x="36" y="217"/>
                </a:lnTo>
                <a:lnTo>
                  <a:pt x="36" y="212"/>
                </a:lnTo>
                <a:lnTo>
                  <a:pt x="31" y="212"/>
                </a:lnTo>
                <a:lnTo>
                  <a:pt x="31" y="206"/>
                </a:lnTo>
                <a:lnTo>
                  <a:pt x="31" y="200"/>
                </a:lnTo>
                <a:lnTo>
                  <a:pt x="36" y="200"/>
                </a:lnTo>
                <a:lnTo>
                  <a:pt x="31" y="200"/>
                </a:lnTo>
                <a:lnTo>
                  <a:pt x="31" y="194"/>
                </a:lnTo>
                <a:lnTo>
                  <a:pt x="24" y="194"/>
                </a:lnTo>
                <a:lnTo>
                  <a:pt x="24" y="189"/>
                </a:lnTo>
                <a:lnTo>
                  <a:pt x="31" y="189"/>
                </a:lnTo>
                <a:lnTo>
                  <a:pt x="24" y="189"/>
                </a:lnTo>
                <a:lnTo>
                  <a:pt x="24" y="182"/>
                </a:lnTo>
                <a:lnTo>
                  <a:pt x="18" y="182"/>
                </a:lnTo>
                <a:lnTo>
                  <a:pt x="18" y="177"/>
                </a:lnTo>
                <a:lnTo>
                  <a:pt x="18" y="172"/>
                </a:lnTo>
                <a:lnTo>
                  <a:pt x="18" y="165"/>
                </a:lnTo>
                <a:lnTo>
                  <a:pt x="13" y="165"/>
                </a:lnTo>
                <a:lnTo>
                  <a:pt x="13" y="160"/>
                </a:lnTo>
                <a:lnTo>
                  <a:pt x="13" y="154"/>
                </a:lnTo>
                <a:lnTo>
                  <a:pt x="13" y="149"/>
                </a:lnTo>
                <a:lnTo>
                  <a:pt x="13" y="143"/>
                </a:lnTo>
                <a:lnTo>
                  <a:pt x="18" y="143"/>
                </a:lnTo>
                <a:lnTo>
                  <a:pt x="18" y="137"/>
                </a:lnTo>
                <a:lnTo>
                  <a:pt x="13" y="137"/>
                </a:lnTo>
                <a:lnTo>
                  <a:pt x="13" y="132"/>
                </a:lnTo>
                <a:lnTo>
                  <a:pt x="18" y="132"/>
                </a:lnTo>
                <a:lnTo>
                  <a:pt x="18" y="125"/>
                </a:lnTo>
                <a:lnTo>
                  <a:pt x="13" y="125"/>
                </a:lnTo>
                <a:lnTo>
                  <a:pt x="13" y="120"/>
                </a:lnTo>
                <a:lnTo>
                  <a:pt x="13" y="114"/>
                </a:lnTo>
                <a:lnTo>
                  <a:pt x="13" y="108"/>
                </a:lnTo>
                <a:lnTo>
                  <a:pt x="7" y="108"/>
                </a:lnTo>
                <a:lnTo>
                  <a:pt x="13" y="108"/>
                </a:lnTo>
                <a:lnTo>
                  <a:pt x="7" y="108"/>
                </a:lnTo>
                <a:lnTo>
                  <a:pt x="7" y="102"/>
                </a:lnTo>
                <a:lnTo>
                  <a:pt x="7" y="97"/>
                </a:lnTo>
                <a:lnTo>
                  <a:pt x="7" y="92"/>
                </a:lnTo>
                <a:lnTo>
                  <a:pt x="7" y="85"/>
                </a:lnTo>
                <a:lnTo>
                  <a:pt x="7" y="80"/>
                </a:lnTo>
                <a:lnTo>
                  <a:pt x="7" y="74"/>
                </a:lnTo>
                <a:lnTo>
                  <a:pt x="0" y="74"/>
                </a:lnTo>
                <a:lnTo>
                  <a:pt x="7" y="74"/>
                </a:lnTo>
                <a:lnTo>
                  <a:pt x="7" y="68"/>
                </a:lnTo>
                <a:lnTo>
                  <a:pt x="13" y="68"/>
                </a:lnTo>
                <a:lnTo>
                  <a:pt x="18" y="68"/>
                </a:lnTo>
                <a:lnTo>
                  <a:pt x="24" y="74"/>
                </a:lnTo>
                <a:lnTo>
                  <a:pt x="31" y="74"/>
                </a:lnTo>
                <a:lnTo>
                  <a:pt x="36" y="74"/>
                </a:lnTo>
                <a:lnTo>
                  <a:pt x="42" y="74"/>
                </a:lnTo>
                <a:lnTo>
                  <a:pt x="49" y="74"/>
                </a:lnTo>
                <a:lnTo>
                  <a:pt x="54" y="74"/>
                </a:lnTo>
                <a:lnTo>
                  <a:pt x="60" y="74"/>
                </a:lnTo>
                <a:lnTo>
                  <a:pt x="66" y="74"/>
                </a:lnTo>
                <a:lnTo>
                  <a:pt x="72" y="74"/>
                </a:lnTo>
                <a:lnTo>
                  <a:pt x="78" y="74"/>
                </a:lnTo>
                <a:lnTo>
                  <a:pt x="84" y="74"/>
                </a:lnTo>
                <a:lnTo>
                  <a:pt x="90" y="74"/>
                </a:lnTo>
                <a:lnTo>
                  <a:pt x="96" y="74"/>
                </a:lnTo>
                <a:lnTo>
                  <a:pt x="102" y="74"/>
                </a:lnTo>
                <a:lnTo>
                  <a:pt x="114" y="74"/>
                </a:lnTo>
                <a:lnTo>
                  <a:pt x="120" y="74"/>
                </a:lnTo>
                <a:lnTo>
                  <a:pt x="125" y="74"/>
                </a:lnTo>
                <a:lnTo>
                  <a:pt x="125" y="68"/>
                </a:lnTo>
                <a:lnTo>
                  <a:pt x="125" y="63"/>
                </a:lnTo>
                <a:lnTo>
                  <a:pt x="125" y="57"/>
                </a:lnTo>
                <a:lnTo>
                  <a:pt x="125" y="51"/>
                </a:lnTo>
                <a:lnTo>
                  <a:pt x="125" y="45"/>
                </a:lnTo>
                <a:lnTo>
                  <a:pt x="132" y="40"/>
                </a:lnTo>
                <a:lnTo>
                  <a:pt x="137" y="40"/>
                </a:lnTo>
                <a:lnTo>
                  <a:pt x="143" y="40"/>
                </a:lnTo>
                <a:lnTo>
                  <a:pt x="149" y="40"/>
                </a:lnTo>
                <a:lnTo>
                  <a:pt x="156" y="40"/>
                </a:lnTo>
                <a:lnTo>
                  <a:pt x="161" y="40"/>
                </a:lnTo>
                <a:lnTo>
                  <a:pt x="167" y="40"/>
                </a:lnTo>
                <a:lnTo>
                  <a:pt x="173" y="40"/>
                </a:lnTo>
                <a:lnTo>
                  <a:pt x="179" y="40"/>
                </a:lnTo>
                <a:lnTo>
                  <a:pt x="185" y="40"/>
                </a:lnTo>
                <a:lnTo>
                  <a:pt x="190" y="40"/>
                </a:lnTo>
                <a:lnTo>
                  <a:pt x="197" y="40"/>
                </a:lnTo>
                <a:lnTo>
                  <a:pt x="203" y="40"/>
                </a:lnTo>
                <a:lnTo>
                  <a:pt x="208" y="40"/>
                </a:lnTo>
                <a:lnTo>
                  <a:pt x="215" y="40"/>
                </a:lnTo>
                <a:lnTo>
                  <a:pt x="221" y="40"/>
                </a:lnTo>
                <a:lnTo>
                  <a:pt x="233" y="40"/>
                </a:lnTo>
                <a:lnTo>
                  <a:pt x="239" y="40"/>
                </a:lnTo>
                <a:lnTo>
                  <a:pt x="244" y="40"/>
                </a:lnTo>
                <a:lnTo>
                  <a:pt x="250" y="40"/>
                </a:lnTo>
                <a:lnTo>
                  <a:pt x="257" y="40"/>
                </a:lnTo>
                <a:lnTo>
                  <a:pt x="262" y="40"/>
                </a:lnTo>
                <a:lnTo>
                  <a:pt x="268" y="40"/>
                </a:lnTo>
                <a:lnTo>
                  <a:pt x="275" y="40"/>
                </a:lnTo>
                <a:lnTo>
                  <a:pt x="280" y="40"/>
                </a:lnTo>
                <a:lnTo>
                  <a:pt x="286" y="40"/>
                </a:lnTo>
                <a:lnTo>
                  <a:pt x="298" y="40"/>
                </a:lnTo>
                <a:lnTo>
                  <a:pt x="304" y="40"/>
                </a:lnTo>
                <a:lnTo>
                  <a:pt x="304" y="34"/>
                </a:lnTo>
                <a:lnTo>
                  <a:pt x="304" y="28"/>
                </a:lnTo>
                <a:lnTo>
                  <a:pt x="304" y="22"/>
                </a:lnTo>
                <a:lnTo>
                  <a:pt x="304" y="17"/>
                </a:lnTo>
                <a:lnTo>
                  <a:pt x="304" y="11"/>
                </a:lnTo>
                <a:lnTo>
                  <a:pt x="309" y="11"/>
                </a:lnTo>
                <a:lnTo>
                  <a:pt x="316" y="11"/>
                </a:lnTo>
                <a:lnTo>
                  <a:pt x="322" y="11"/>
                </a:lnTo>
                <a:lnTo>
                  <a:pt x="327" y="11"/>
                </a:lnTo>
                <a:lnTo>
                  <a:pt x="322" y="11"/>
                </a:lnTo>
                <a:lnTo>
                  <a:pt x="327" y="11"/>
                </a:lnTo>
                <a:lnTo>
                  <a:pt x="333" y="11"/>
                </a:lnTo>
                <a:lnTo>
                  <a:pt x="340" y="11"/>
                </a:lnTo>
                <a:lnTo>
                  <a:pt x="345" y="11"/>
                </a:lnTo>
                <a:lnTo>
                  <a:pt x="345" y="0"/>
                </a:lnTo>
                <a:lnTo>
                  <a:pt x="351" y="0"/>
                </a:lnTo>
                <a:lnTo>
                  <a:pt x="358" y="0"/>
                </a:lnTo>
                <a:lnTo>
                  <a:pt x="358" y="5"/>
                </a:lnTo>
                <a:lnTo>
                  <a:pt x="358" y="11"/>
                </a:lnTo>
                <a:lnTo>
                  <a:pt x="363" y="11"/>
                </a:lnTo>
                <a:lnTo>
                  <a:pt x="369" y="11"/>
                </a:lnTo>
                <a:lnTo>
                  <a:pt x="375" y="11"/>
                </a:lnTo>
                <a:lnTo>
                  <a:pt x="381" y="11"/>
                </a:lnTo>
                <a:lnTo>
                  <a:pt x="387" y="11"/>
                </a:lnTo>
                <a:lnTo>
                  <a:pt x="399" y="11"/>
                </a:lnTo>
                <a:lnTo>
                  <a:pt x="405" y="11"/>
                </a:lnTo>
                <a:lnTo>
                  <a:pt x="411" y="11"/>
                </a:lnTo>
                <a:lnTo>
                  <a:pt x="416" y="11"/>
                </a:lnTo>
                <a:lnTo>
                  <a:pt x="423" y="11"/>
                </a:lnTo>
                <a:lnTo>
                  <a:pt x="429" y="11"/>
                </a:lnTo>
                <a:lnTo>
                  <a:pt x="434" y="11"/>
                </a:lnTo>
                <a:lnTo>
                  <a:pt x="441" y="11"/>
                </a:lnTo>
                <a:lnTo>
                  <a:pt x="447" y="11"/>
                </a:lnTo>
                <a:lnTo>
                  <a:pt x="452" y="11"/>
                </a:lnTo>
                <a:lnTo>
                  <a:pt x="458" y="11"/>
                </a:lnTo>
                <a:lnTo>
                  <a:pt x="465" y="11"/>
                </a:lnTo>
                <a:lnTo>
                  <a:pt x="470" y="11"/>
                </a:lnTo>
                <a:lnTo>
                  <a:pt x="476" y="11"/>
                </a:lnTo>
                <a:lnTo>
                  <a:pt x="482" y="11"/>
                </a:lnTo>
                <a:lnTo>
                  <a:pt x="488" y="11"/>
                </a:lnTo>
                <a:lnTo>
                  <a:pt x="494" y="11"/>
                </a:lnTo>
                <a:lnTo>
                  <a:pt x="499" y="11"/>
                </a:lnTo>
                <a:lnTo>
                  <a:pt x="506" y="11"/>
                </a:lnTo>
                <a:lnTo>
                  <a:pt x="512" y="11"/>
                </a:lnTo>
                <a:lnTo>
                  <a:pt x="517" y="11"/>
                </a:lnTo>
                <a:lnTo>
                  <a:pt x="524" y="11"/>
                </a:lnTo>
                <a:lnTo>
                  <a:pt x="530" y="11"/>
                </a:lnTo>
                <a:lnTo>
                  <a:pt x="535" y="11"/>
                </a:lnTo>
                <a:lnTo>
                  <a:pt x="541" y="11"/>
                </a:lnTo>
                <a:lnTo>
                  <a:pt x="548" y="11"/>
                </a:lnTo>
              </a:path>
            </a:pathLst>
          </a:custGeom>
          <a:noFill/>
          <a:ln w="6350"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214" name="Freeform 91">
            <a:extLst>
              <a:ext uri="{FF2B5EF4-FFF2-40B4-BE49-F238E27FC236}">
                <a16:creationId xmlns:a16="http://schemas.microsoft.com/office/drawing/2014/main" id="{6C78E908-3D77-4F65-8E68-2C4020988687}"/>
              </a:ext>
            </a:extLst>
          </p:cNvPr>
          <p:cNvSpPr>
            <a:spLocks/>
          </p:cNvSpPr>
          <p:nvPr/>
        </p:nvSpPr>
        <p:spPr bwMode="auto">
          <a:xfrm>
            <a:off x="6645275" y="4041775"/>
            <a:ext cx="368300" cy="190500"/>
          </a:xfrm>
          <a:custGeom>
            <a:avLst/>
            <a:gdLst>
              <a:gd name="T0" fmla="*/ 24 w 232"/>
              <a:gd name="T1" fmla="*/ 58 h 120"/>
              <a:gd name="T2" fmla="*/ 35 w 232"/>
              <a:gd name="T3" fmla="*/ 75 h 120"/>
              <a:gd name="T4" fmla="*/ 35 w 232"/>
              <a:gd name="T5" fmla="*/ 87 h 120"/>
              <a:gd name="T6" fmla="*/ 29 w 232"/>
              <a:gd name="T7" fmla="*/ 80 h 120"/>
              <a:gd name="T8" fmla="*/ 18 w 232"/>
              <a:gd name="T9" fmla="*/ 80 h 120"/>
              <a:gd name="T10" fmla="*/ 6 w 232"/>
              <a:gd name="T11" fmla="*/ 92 h 120"/>
              <a:gd name="T12" fmla="*/ 11 w 232"/>
              <a:gd name="T13" fmla="*/ 98 h 120"/>
              <a:gd name="T14" fmla="*/ 29 w 232"/>
              <a:gd name="T15" fmla="*/ 92 h 120"/>
              <a:gd name="T16" fmla="*/ 42 w 232"/>
              <a:gd name="T17" fmla="*/ 104 h 120"/>
              <a:gd name="T18" fmla="*/ 47 w 232"/>
              <a:gd name="T19" fmla="*/ 110 h 120"/>
              <a:gd name="T20" fmla="*/ 47 w 232"/>
              <a:gd name="T21" fmla="*/ 87 h 120"/>
              <a:gd name="T22" fmla="*/ 60 w 232"/>
              <a:gd name="T23" fmla="*/ 87 h 120"/>
              <a:gd name="T24" fmla="*/ 71 w 232"/>
              <a:gd name="T25" fmla="*/ 98 h 120"/>
              <a:gd name="T26" fmla="*/ 83 w 232"/>
              <a:gd name="T27" fmla="*/ 110 h 120"/>
              <a:gd name="T28" fmla="*/ 89 w 232"/>
              <a:gd name="T29" fmla="*/ 115 h 120"/>
              <a:gd name="T30" fmla="*/ 101 w 232"/>
              <a:gd name="T31" fmla="*/ 115 h 120"/>
              <a:gd name="T32" fmla="*/ 107 w 232"/>
              <a:gd name="T33" fmla="*/ 120 h 120"/>
              <a:gd name="T34" fmla="*/ 118 w 232"/>
              <a:gd name="T35" fmla="*/ 110 h 120"/>
              <a:gd name="T36" fmla="*/ 125 w 232"/>
              <a:gd name="T37" fmla="*/ 110 h 120"/>
              <a:gd name="T38" fmla="*/ 125 w 232"/>
              <a:gd name="T39" fmla="*/ 110 h 120"/>
              <a:gd name="T40" fmla="*/ 136 w 232"/>
              <a:gd name="T41" fmla="*/ 120 h 120"/>
              <a:gd name="T42" fmla="*/ 148 w 232"/>
              <a:gd name="T43" fmla="*/ 120 h 120"/>
              <a:gd name="T44" fmla="*/ 167 w 232"/>
              <a:gd name="T45" fmla="*/ 115 h 120"/>
              <a:gd name="T46" fmla="*/ 184 w 232"/>
              <a:gd name="T47" fmla="*/ 104 h 120"/>
              <a:gd name="T48" fmla="*/ 190 w 232"/>
              <a:gd name="T49" fmla="*/ 87 h 120"/>
              <a:gd name="T50" fmla="*/ 196 w 232"/>
              <a:gd name="T51" fmla="*/ 70 h 120"/>
              <a:gd name="T52" fmla="*/ 208 w 232"/>
              <a:gd name="T53" fmla="*/ 80 h 120"/>
              <a:gd name="T54" fmla="*/ 219 w 232"/>
              <a:gd name="T55" fmla="*/ 92 h 120"/>
              <a:gd name="T56" fmla="*/ 232 w 232"/>
              <a:gd name="T57" fmla="*/ 80 h 120"/>
              <a:gd name="T58" fmla="*/ 219 w 232"/>
              <a:gd name="T59" fmla="*/ 70 h 120"/>
              <a:gd name="T60" fmla="*/ 214 w 232"/>
              <a:gd name="T61" fmla="*/ 52 h 120"/>
              <a:gd name="T62" fmla="*/ 190 w 232"/>
              <a:gd name="T63" fmla="*/ 52 h 120"/>
              <a:gd name="T64" fmla="*/ 167 w 232"/>
              <a:gd name="T65" fmla="*/ 52 h 120"/>
              <a:gd name="T66" fmla="*/ 148 w 232"/>
              <a:gd name="T67" fmla="*/ 47 h 120"/>
              <a:gd name="T68" fmla="*/ 136 w 232"/>
              <a:gd name="T69" fmla="*/ 35 h 120"/>
              <a:gd name="T70" fmla="*/ 118 w 232"/>
              <a:gd name="T71" fmla="*/ 30 h 120"/>
              <a:gd name="T72" fmla="*/ 107 w 232"/>
              <a:gd name="T73" fmla="*/ 18 h 120"/>
              <a:gd name="T74" fmla="*/ 101 w 232"/>
              <a:gd name="T75" fmla="*/ 23 h 120"/>
              <a:gd name="T76" fmla="*/ 95 w 232"/>
              <a:gd name="T77" fmla="*/ 18 h 120"/>
              <a:gd name="T78" fmla="*/ 83 w 232"/>
              <a:gd name="T79" fmla="*/ 0 h 120"/>
              <a:gd name="T80" fmla="*/ 71 w 232"/>
              <a:gd name="T81" fmla="*/ 12 h 120"/>
              <a:gd name="T82" fmla="*/ 77 w 232"/>
              <a:gd name="T83" fmla="*/ 18 h 120"/>
              <a:gd name="T84" fmla="*/ 71 w 232"/>
              <a:gd name="T85" fmla="*/ 35 h 120"/>
              <a:gd name="T86" fmla="*/ 65 w 232"/>
              <a:gd name="T87" fmla="*/ 40 h 120"/>
              <a:gd name="T88" fmla="*/ 53 w 232"/>
              <a:gd name="T89" fmla="*/ 40 h 120"/>
              <a:gd name="T90" fmla="*/ 29 w 232"/>
              <a:gd name="T91" fmla="*/ 35 h 120"/>
              <a:gd name="T92" fmla="*/ 29 w 232"/>
              <a:gd name="T93" fmla="*/ 47 h 120"/>
              <a:gd name="T94" fmla="*/ 35 w 232"/>
              <a:gd name="T95" fmla="*/ 5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2" h="120">
                <a:moveTo>
                  <a:pt x="29" y="58"/>
                </a:moveTo>
                <a:lnTo>
                  <a:pt x="29" y="52"/>
                </a:lnTo>
                <a:lnTo>
                  <a:pt x="24" y="52"/>
                </a:lnTo>
                <a:lnTo>
                  <a:pt x="24" y="58"/>
                </a:lnTo>
                <a:lnTo>
                  <a:pt x="24" y="63"/>
                </a:lnTo>
                <a:lnTo>
                  <a:pt x="29" y="70"/>
                </a:lnTo>
                <a:lnTo>
                  <a:pt x="29" y="75"/>
                </a:lnTo>
                <a:lnTo>
                  <a:pt x="35" y="75"/>
                </a:lnTo>
                <a:lnTo>
                  <a:pt x="35" y="80"/>
                </a:lnTo>
                <a:lnTo>
                  <a:pt x="42" y="80"/>
                </a:lnTo>
                <a:lnTo>
                  <a:pt x="42" y="87"/>
                </a:lnTo>
                <a:lnTo>
                  <a:pt x="35" y="87"/>
                </a:lnTo>
                <a:lnTo>
                  <a:pt x="29" y="87"/>
                </a:lnTo>
                <a:lnTo>
                  <a:pt x="29" y="80"/>
                </a:lnTo>
                <a:lnTo>
                  <a:pt x="29" y="87"/>
                </a:lnTo>
                <a:lnTo>
                  <a:pt x="29" y="80"/>
                </a:lnTo>
                <a:lnTo>
                  <a:pt x="24" y="80"/>
                </a:lnTo>
                <a:lnTo>
                  <a:pt x="24" y="87"/>
                </a:lnTo>
                <a:lnTo>
                  <a:pt x="18" y="87"/>
                </a:lnTo>
                <a:lnTo>
                  <a:pt x="18" y="80"/>
                </a:lnTo>
                <a:lnTo>
                  <a:pt x="18" y="87"/>
                </a:lnTo>
                <a:lnTo>
                  <a:pt x="11" y="87"/>
                </a:lnTo>
                <a:lnTo>
                  <a:pt x="11" y="92"/>
                </a:lnTo>
                <a:lnTo>
                  <a:pt x="6" y="92"/>
                </a:lnTo>
                <a:lnTo>
                  <a:pt x="6" y="98"/>
                </a:lnTo>
                <a:lnTo>
                  <a:pt x="0" y="98"/>
                </a:lnTo>
                <a:lnTo>
                  <a:pt x="6" y="98"/>
                </a:lnTo>
                <a:lnTo>
                  <a:pt x="11" y="98"/>
                </a:lnTo>
                <a:lnTo>
                  <a:pt x="11" y="92"/>
                </a:lnTo>
                <a:lnTo>
                  <a:pt x="18" y="92"/>
                </a:lnTo>
                <a:lnTo>
                  <a:pt x="24" y="92"/>
                </a:lnTo>
                <a:lnTo>
                  <a:pt x="29" y="92"/>
                </a:lnTo>
                <a:lnTo>
                  <a:pt x="35" y="92"/>
                </a:lnTo>
                <a:lnTo>
                  <a:pt x="42" y="92"/>
                </a:lnTo>
                <a:lnTo>
                  <a:pt x="42" y="98"/>
                </a:lnTo>
                <a:lnTo>
                  <a:pt x="42" y="104"/>
                </a:lnTo>
                <a:lnTo>
                  <a:pt x="42" y="110"/>
                </a:lnTo>
                <a:lnTo>
                  <a:pt x="42" y="115"/>
                </a:lnTo>
                <a:lnTo>
                  <a:pt x="42" y="110"/>
                </a:lnTo>
                <a:lnTo>
                  <a:pt x="47" y="110"/>
                </a:lnTo>
                <a:lnTo>
                  <a:pt x="47" y="104"/>
                </a:lnTo>
                <a:lnTo>
                  <a:pt x="47" y="98"/>
                </a:lnTo>
                <a:lnTo>
                  <a:pt x="47" y="92"/>
                </a:lnTo>
                <a:lnTo>
                  <a:pt x="47" y="87"/>
                </a:lnTo>
                <a:lnTo>
                  <a:pt x="47" y="80"/>
                </a:lnTo>
                <a:lnTo>
                  <a:pt x="53" y="80"/>
                </a:lnTo>
                <a:lnTo>
                  <a:pt x="60" y="80"/>
                </a:lnTo>
                <a:lnTo>
                  <a:pt x="60" y="87"/>
                </a:lnTo>
                <a:lnTo>
                  <a:pt x="65" y="87"/>
                </a:lnTo>
                <a:lnTo>
                  <a:pt x="65" y="92"/>
                </a:lnTo>
                <a:lnTo>
                  <a:pt x="71" y="92"/>
                </a:lnTo>
                <a:lnTo>
                  <a:pt x="71" y="98"/>
                </a:lnTo>
                <a:lnTo>
                  <a:pt x="71" y="104"/>
                </a:lnTo>
                <a:lnTo>
                  <a:pt x="77" y="104"/>
                </a:lnTo>
                <a:lnTo>
                  <a:pt x="77" y="110"/>
                </a:lnTo>
                <a:lnTo>
                  <a:pt x="83" y="110"/>
                </a:lnTo>
                <a:lnTo>
                  <a:pt x="83" y="115"/>
                </a:lnTo>
                <a:lnTo>
                  <a:pt x="89" y="115"/>
                </a:lnTo>
                <a:lnTo>
                  <a:pt x="83" y="115"/>
                </a:lnTo>
                <a:lnTo>
                  <a:pt x="89" y="115"/>
                </a:lnTo>
                <a:lnTo>
                  <a:pt x="89" y="120"/>
                </a:lnTo>
                <a:lnTo>
                  <a:pt x="95" y="120"/>
                </a:lnTo>
                <a:lnTo>
                  <a:pt x="101" y="120"/>
                </a:lnTo>
                <a:lnTo>
                  <a:pt x="101" y="115"/>
                </a:lnTo>
                <a:lnTo>
                  <a:pt x="101" y="120"/>
                </a:lnTo>
                <a:lnTo>
                  <a:pt x="107" y="120"/>
                </a:lnTo>
                <a:lnTo>
                  <a:pt x="101" y="120"/>
                </a:lnTo>
                <a:lnTo>
                  <a:pt x="107" y="120"/>
                </a:lnTo>
                <a:lnTo>
                  <a:pt x="107" y="115"/>
                </a:lnTo>
                <a:lnTo>
                  <a:pt x="113" y="115"/>
                </a:lnTo>
                <a:lnTo>
                  <a:pt x="118" y="115"/>
                </a:lnTo>
                <a:lnTo>
                  <a:pt x="118" y="110"/>
                </a:lnTo>
                <a:lnTo>
                  <a:pt x="125" y="115"/>
                </a:lnTo>
                <a:lnTo>
                  <a:pt x="125" y="110"/>
                </a:lnTo>
                <a:lnTo>
                  <a:pt x="125" y="115"/>
                </a:lnTo>
                <a:lnTo>
                  <a:pt x="125" y="110"/>
                </a:lnTo>
                <a:lnTo>
                  <a:pt x="125" y="115"/>
                </a:lnTo>
                <a:lnTo>
                  <a:pt x="125" y="110"/>
                </a:lnTo>
                <a:lnTo>
                  <a:pt x="125" y="115"/>
                </a:lnTo>
                <a:lnTo>
                  <a:pt x="125" y="110"/>
                </a:lnTo>
                <a:lnTo>
                  <a:pt x="131" y="110"/>
                </a:lnTo>
                <a:lnTo>
                  <a:pt x="131" y="115"/>
                </a:lnTo>
                <a:lnTo>
                  <a:pt x="136" y="115"/>
                </a:lnTo>
                <a:lnTo>
                  <a:pt x="136" y="120"/>
                </a:lnTo>
                <a:lnTo>
                  <a:pt x="143" y="120"/>
                </a:lnTo>
                <a:lnTo>
                  <a:pt x="143" y="115"/>
                </a:lnTo>
                <a:lnTo>
                  <a:pt x="143" y="120"/>
                </a:lnTo>
                <a:lnTo>
                  <a:pt x="148" y="120"/>
                </a:lnTo>
                <a:lnTo>
                  <a:pt x="154" y="120"/>
                </a:lnTo>
                <a:lnTo>
                  <a:pt x="160" y="120"/>
                </a:lnTo>
                <a:lnTo>
                  <a:pt x="160" y="115"/>
                </a:lnTo>
                <a:lnTo>
                  <a:pt x="167" y="115"/>
                </a:lnTo>
                <a:lnTo>
                  <a:pt x="172" y="115"/>
                </a:lnTo>
                <a:lnTo>
                  <a:pt x="178" y="115"/>
                </a:lnTo>
                <a:lnTo>
                  <a:pt x="184" y="110"/>
                </a:lnTo>
                <a:lnTo>
                  <a:pt x="184" y="104"/>
                </a:lnTo>
                <a:lnTo>
                  <a:pt x="184" y="98"/>
                </a:lnTo>
                <a:lnTo>
                  <a:pt x="184" y="92"/>
                </a:lnTo>
                <a:lnTo>
                  <a:pt x="190" y="92"/>
                </a:lnTo>
                <a:lnTo>
                  <a:pt x="190" y="87"/>
                </a:lnTo>
                <a:lnTo>
                  <a:pt x="190" y="80"/>
                </a:lnTo>
                <a:lnTo>
                  <a:pt x="190" y="75"/>
                </a:lnTo>
                <a:lnTo>
                  <a:pt x="190" y="70"/>
                </a:lnTo>
                <a:lnTo>
                  <a:pt x="196" y="70"/>
                </a:lnTo>
                <a:lnTo>
                  <a:pt x="196" y="75"/>
                </a:lnTo>
                <a:lnTo>
                  <a:pt x="201" y="75"/>
                </a:lnTo>
                <a:lnTo>
                  <a:pt x="201" y="80"/>
                </a:lnTo>
                <a:lnTo>
                  <a:pt x="208" y="80"/>
                </a:lnTo>
                <a:lnTo>
                  <a:pt x="208" y="87"/>
                </a:lnTo>
                <a:lnTo>
                  <a:pt x="214" y="87"/>
                </a:lnTo>
                <a:lnTo>
                  <a:pt x="219" y="87"/>
                </a:lnTo>
                <a:lnTo>
                  <a:pt x="219" y="92"/>
                </a:lnTo>
                <a:lnTo>
                  <a:pt x="226" y="92"/>
                </a:lnTo>
                <a:lnTo>
                  <a:pt x="232" y="92"/>
                </a:lnTo>
                <a:lnTo>
                  <a:pt x="232" y="87"/>
                </a:lnTo>
                <a:lnTo>
                  <a:pt x="232" y="80"/>
                </a:lnTo>
                <a:lnTo>
                  <a:pt x="226" y="80"/>
                </a:lnTo>
                <a:lnTo>
                  <a:pt x="226" y="75"/>
                </a:lnTo>
                <a:lnTo>
                  <a:pt x="226" y="70"/>
                </a:lnTo>
                <a:lnTo>
                  <a:pt x="219" y="70"/>
                </a:lnTo>
                <a:lnTo>
                  <a:pt x="219" y="63"/>
                </a:lnTo>
                <a:lnTo>
                  <a:pt x="219" y="58"/>
                </a:lnTo>
                <a:lnTo>
                  <a:pt x="219" y="52"/>
                </a:lnTo>
                <a:lnTo>
                  <a:pt x="214" y="52"/>
                </a:lnTo>
                <a:lnTo>
                  <a:pt x="208" y="52"/>
                </a:lnTo>
                <a:lnTo>
                  <a:pt x="201" y="52"/>
                </a:lnTo>
                <a:lnTo>
                  <a:pt x="196" y="52"/>
                </a:lnTo>
                <a:lnTo>
                  <a:pt x="190" y="52"/>
                </a:lnTo>
                <a:lnTo>
                  <a:pt x="184" y="52"/>
                </a:lnTo>
                <a:lnTo>
                  <a:pt x="178" y="52"/>
                </a:lnTo>
                <a:lnTo>
                  <a:pt x="172" y="52"/>
                </a:lnTo>
                <a:lnTo>
                  <a:pt x="167" y="52"/>
                </a:lnTo>
                <a:lnTo>
                  <a:pt x="160" y="52"/>
                </a:lnTo>
                <a:lnTo>
                  <a:pt x="160" y="47"/>
                </a:lnTo>
                <a:lnTo>
                  <a:pt x="154" y="47"/>
                </a:lnTo>
                <a:lnTo>
                  <a:pt x="148" y="47"/>
                </a:lnTo>
                <a:lnTo>
                  <a:pt x="143" y="47"/>
                </a:lnTo>
                <a:lnTo>
                  <a:pt x="136" y="47"/>
                </a:lnTo>
                <a:lnTo>
                  <a:pt x="136" y="40"/>
                </a:lnTo>
                <a:lnTo>
                  <a:pt x="136" y="35"/>
                </a:lnTo>
                <a:lnTo>
                  <a:pt x="136" y="30"/>
                </a:lnTo>
                <a:lnTo>
                  <a:pt x="131" y="30"/>
                </a:lnTo>
                <a:lnTo>
                  <a:pt x="125" y="30"/>
                </a:lnTo>
                <a:lnTo>
                  <a:pt x="118" y="30"/>
                </a:lnTo>
                <a:lnTo>
                  <a:pt x="118" y="23"/>
                </a:lnTo>
                <a:lnTo>
                  <a:pt x="118" y="18"/>
                </a:lnTo>
                <a:lnTo>
                  <a:pt x="113" y="18"/>
                </a:lnTo>
                <a:lnTo>
                  <a:pt x="107" y="18"/>
                </a:lnTo>
                <a:lnTo>
                  <a:pt x="107" y="23"/>
                </a:lnTo>
                <a:lnTo>
                  <a:pt x="101" y="23"/>
                </a:lnTo>
                <a:lnTo>
                  <a:pt x="95" y="23"/>
                </a:lnTo>
                <a:lnTo>
                  <a:pt x="101" y="23"/>
                </a:lnTo>
                <a:lnTo>
                  <a:pt x="101" y="30"/>
                </a:lnTo>
                <a:lnTo>
                  <a:pt x="95" y="30"/>
                </a:lnTo>
                <a:lnTo>
                  <a:pt x="95" y="23"/>
                </a:lnTo>
                <a:lnTo>
                  <a:pt x="95" y="18"/>
                </a:lnTo>
                <a:lnTo>
                  <a:pt x="95" y="12"/>
                </a:lnTo>
                <a:lnTo>
                  <a:pt x="95" y="6"/>
                </a:lnTo>
                <a:lnTo>
                  <a:pt x="89" y="6"/>
                </a:lnTo>
                <a:lnTo>
                  <a:pt x="83" y="0"/>
                </a:lnTo>
                <a:lnTo>
                  <a:pt x="77" y="0"/>
                </a:lnTo>
                <a:lnTo>
                  <a:pt x="77" y="6"/>
                </a:lnTo>
                <a:lnTo>
                  <a:pt x="77" y="12"/>
                </a:lnTo>
                <a:lnTo>
                  <a:pt x="71" y="12"/>
                </a:lnTo>
                <a:lnTo>
                  <a:pt x="71" y="18"/>
                </a:lnTo>
                <a:lnTo>
                  <a:pt x="71" y="23"/>
                </a:lnTo>
                <a:lnTo>
                  <a:pt x="71" y="18"/>
                </a:lnTo>
                <a:lnTo>
                  <a:pt x="77" y="18"/>
                </a:lnTo>
                <a:lnTo>
                  <a:pt x="77" y="23"/>
                </a:lnTo>
                <a:lnTo>
                  <a:pt x="77" y="30"/>
                </a:lnTo>
                <a:lnTo>
                  <a:pt x="77" y="35"/>
                </a:lnTo>
                <a:lnTo>
                  <a:pt x="71" y="35"/>
                </a:lnTo>
                <a:lnTo>
                  <a:pt x="71" y="40"/>
                </a:lnTo>
                <a:lnTo>
                  <a:pt x="65" y="40"/>
                </a:lnTo>
                <a:lnTo>
                  <a:pt x="65" y="47"/>
                </a:lnTo>
                <a:lnTo>
                  <a:pt x="65" y="40"/>
                </a:lnTo>
                <a:lnTo>
                  <a:pt x="60" y="40"/>
                </a:lnTo>
                <a:lnTo>
                  <a:pt x="60" y="47"/>
                </a:lnTo>
                <a:lnTo>
                  <a:pt x="53" y="47"/>
                </a:lnTo>
                <a:lnTo>
                  <a:pt x="53" y="40"/>
                </a:lnTo>
                <a:lnTo>
                  <a:pt x="47" y="40"/>
                </a:lnTo>
                <a:lnTo>
                  <a:pt x="42" y="35"/>
                </a:lnTo>
                <a:lnTo>
                  <a:pt x="35" y="35"/>
                </a:lnTo>
                <a:lnTo>
                  <a:pt x="29" y="35"/>
                </a:lnTo>
                <a:lnTo>
                  <a:pt x="24" y="35"/>
                </a:lnTo>
                <a:lnTo>
                  <a:pt x="24" y="40"/>
                </a:lnTo>
                <a:lnTo>
                  <a:pt x="29" y="40"/>
                </a:lnTo>
                <a:lnTo>
                  <a:pt x="29" y="47"/>
                </a:lnTo>
                <a:lnTo>
                  <a:pt x="29" y="52"/>
                </a:lnTo>
                <a:lnTo>
                  <a:pt x="29" y="58"/>
                </a:lnTo>
                <a:lnTo>
                  <a:pt x="29" y="52"/>
                </a:lnTo>
                <a:lnTo>
                  <a:pt x="35" y="52"/>
                </a:lnTo>
                <a:lnTo>
                  <a:pt x="29" y="58"/>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215" name="Freeform 92">
            <a:extLst>
              <a:ext uri="{FF2B5EF4-FFF2-40B4-BE49-F238E27FC236}">
                <a16:creationId xmlns:a16="http://schemas.microsoft.com/office/drawing/2014/main" id="{5C5BA3AA-063F-47C9-958D-4FB3F092D94B}"/>
              </a:ext>
            </a:extLst>
          </p:cNvPr>
          <p:cNvSpPr>
            <a:spLocks/>
          </p:cNvSpPr>
          <p:nvPr/>
        </p:nvSpPr>
        <p:spPr bwMode="auto">
          <a:xfrm>
            <a:off x="6645275" y="4041775"/>
            <a:ext cx="368300" cy="190500"/>
          </a:xfrm>
          <a:custGeom>
            <a:avLst/>
            <a:gdLst>
              <a:gd name="T0" fmla="*/ 24 w 232"/>
              <a:gd name="T1" fmla="*/ 58 h 120"/>
              <a:gd name="T2" fmla="*/ 35 w 232"/>
              <a:gd name="T3" fmla="*/ 75 h 120"/>
              <a:gd name="T4" fmla="*/ 35 w 232"/>
              <a:gd name="T5" fmla="*/ 87 h 120"/>
              <a:gd name="T6" fmla="*/ 29 w 232"/>
              <a:gd name="T7" fmla="*/ 80 h 120"/>
              <a:gd name="T8" fmla="*/ 18 w 232"/>
              <a:gd name="T9" fmla="*/ 80 h 120"/>
              <a:gd name="T10" fmla="*/ 6 w 232"/>
              <a:gd name="T11" fmla="*/ 92 h 120"/>
              <a:gd name="T12" fmla="*/ 11 w 232"/>
              <a:gd name="T13" fmla="*/ 98 h 120"/>
              <a:gd name="T14" fmla="*/ 29 w 232"/>
              <a:gd name="T15" fmla="*/ 92 h 120"/>
              <a:gd name="T16" fmla="*/ 42 w 232"/>
              <a:gd name="T17" fmla="*/ 104 h 120"/>
              <a:gd name="T18" fmla="*/ 47 w 232"/>
              <a:gd name="T19" fmla="*/ 110 h 120"/>
              <a:gd name="T20" fmla="*/ 47 w 232"/>
              <a:gd name="T21" fmla="*/ 87 h 120"/>
              <a:gd name="T22" fmla="*/ 60 w 232"/>
              <a:gd name="T23" fmla="*/ 87 h 120"/>
              <a:gd name="T24" fmla="*/ 71 w 232"/>
              <a:gd name="T25" fmla="*/ 98 h 120"/>
              <a:gd name="T26" fmla="*/ 83 w 232"/>
              <a:gd name="T27" fmla="*/ 110 h 120"/>
              <a:gd name="T28" fmla="*/ 89 w 232"/>
              <a:gd name="T29" fmla="*/ 115 h 120"/>
              <a:gd name="T30" fmla="*/ 101 w 232"/>
              <a:gd name="T31" fmla="*/ 115 h 120"/>
              <a:gd name="T32" fmla="*/ 107 w 232"/>
              <a:gd name="T33" fmla="*/ 120 h 120"/>
              <a:gd name="T34" fmla="*/ 118 w 232"/>
              <a:gd name="T35" fmla="*/ 110 h 120"/>
              <a:gd name="T36" fmla="*/ 125 w 232"/>
              <a:gd name="T37" fmla="*/ 110 h 120"/>
              <a:gd name="T38" fmla="*/ 125 w 232"/>
              <a:gd name="T39" fmla="*/ 110 h 120"/>
              <a:gd name="T40" fmla="*/ 136 w 232"/>
              <a:gd name="T41" fmla="*/ 120 h 120"/>
              <a:gd name="T42" fmla="*/ 148 w 232"/>
              <a:gd name="T43" fmla="*/ 120 h 120"/>
              <a:gd name="T44" fmla="*/ 167 w 232"/>
              <a:gd name="T45" fmla="*/ 115 h 120"/>
              <a:gd name="T46" fmla="*/ 184 w 232"/>
              <a:gd name="T47" fmla="*/ 104 h 120"/>
              <a:gd name="T48" fmla="*/ 190 w 232"/>
              <a:gd name="T49" fmla="*/ 87 h 120"/>
              <a:gd name="T50" fmla="*/ 196 w 232"/>
              <a:gd name="T51" fmla="*/ 70 h 120"/>
              <a:gd name="T52" fmla="*/ 208 w 232"/>
              <a:gd name="T53" fmla="*/ 80 h 120"/>
              <a:gd name="T54" fmla="*/ 219 w 232"/>
              <a:gd name="T55" fmla="*/ 92 h 120"/>
              <a:gd name="T56" fmla="*/ 232 w 232"/>
              <a:gd name="T57" fmla="*/ 80 h 120"/>
              <a:gd name="T58" fmla="*/ 219 w 232"/>
              <a:gd name="T59" fmla="*/ 70 h 120"/>
              <a:gd name="T60" fmla="*/ 214 w 232"/>
              <a:gd name="T61" fmla="*/ 52 h 120"/>
              <a:gd name="T62" fmla="*/ 190 w 232"/>
              <a:gd name="T63" fmla="*/ 52 h 120"/>
              <a:gd name="T64" fmla="*/ 167 w 232"/>
              <a:gd name="T65" fmla="*/ 52 h 120"/>
              <a:gd name="T66" fmla="*/ 148 w 232"/>
              <a:gd name="T67" fmla="*/ 47 h 120"/>
              <a:gd name="T68" fmla="*/ 136 w 232"/>
              <a:gd name="T69" fmla="*/ 35 h 120"/>
              <a:gd name="T70" fmla="*/ 118 w 232"/>
              <a:gd name="T71" fmla="*/ 30 h 120"/>
              <a:gd name="T72" fmla="*/ 107 w 232"/>
              <a:gd name="T73" fmla="*/ 18 h 120"/>
              <a:gd name="T74" fmla="*/ 101 w 232"/>
              <a:gd name="T75" fmla="*/ 23 h 120"/>
              <a:gd name="T76" fmla="*/ 95 w 232"/>
              <a:gd name="T77" fmla="*/ 18 h 120"/>
              <a:gd name="T78" fmla="*/ 83 w 232"/>
              <a:gd name="T79" fmla="*/ 0 h 120"/>
              <a:gd name="T80" fmla="*/ 71 w 232"/>
              <a:gd name="T81" fmla="*/ 12 h 120"/>
              <a:gd name="T82" fmla="*/ 77 w 232"/>
              <a:gd name="T83" fmla="*/ 18 h 120"/>
              <a:gd name="T84" fmla="*/ 71 w 232"/>
              <a:gd name="T85" fmla="*/ 35 h 120"/>
              <a:gd name="T86" fmla="*/ 65 w 232"/>
              <a:gd name="T87" fmla="*/ 40 h 120"/>
              <a:gd name="T88" fmla="*/ 53 w 232"/>
              <a:gd name="T89" fmla="*/ 40 h 120"/>
              <a:gd name="T90" fmla="*/ 29 w 232"/>
              <a:gd name="T91" fmla="*/ 35 h 120"/>
              <a:gd name="T92" fmla="*/ 29 w 232"/>
              <a:gd name="T93" fmla="*/ 47 h 120"/>
              <a:gd name="T94" fmla="*/ 35 w 232"/>
              <a:gd name="T95" fmla="*/ 5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2" h="120">
                <a:moveTo>
                  <a:pt x="29" y="58"/>
                </a:moveTo>
                <a:lnTo>
                  <a:pt x="29" y="52"/>
                </a:lnTo>
                <a:lnTo>
                  <a:pt x="24" y="52"/>
                </a:lnTo>
                <a:lnTo>
                  <a:pt x="24" y="58"/>
                </a:lnTo>
                <a:lnTo>
                  <a:pt x="24" y="63"/>
                </a:lnTo>
                <a:lnTo>
                  <a:pt x="29" y="70"/>
                </a:lnTo>
                <a:lnTo>
                  <a:pt x="29" y="75"/>
                </a:lnTo>
                <a:lnTo>
                  <a:pt x="35" y="75"/>
                </a:lnTo>
                <a:lnTo>
                  <a:pt x="35" y="80"/>
                </a:lnTo>
                <a:lnTo>
                  <a:pt x="42" y="80"/>
                </a:lnTo>
                <a:lnTo>
                  <a:pt x="42" y="87"/>
                </a:lnTo>
                <a:lnTo>
                  <a:pt x="35" y="87"/>
                </a:lnTo>
                <a:lnTo>
                  <a:pt x="29" y="87"/>
                </a:lnTo>
                <a:lnTo>
                  <a:pt x="29" y="80"/>
                </a:lnTo>
                <a:lnTo>
                  <a:pt x="29" y="87"/>
                </a:lnTo>
                <a:lnTo>
                  <a:pt x="29" y="80"/>
                </a:lnTo>
                <a:lnTo>
                  <a:pt x="24" y="80"/>
                </a:lnTo>
                <a:lnTo>
                  <a:pt x="24" y="87"/>
                </a:lnTo>
                <a:lnTo>
                  <a:pt x="18" y="87"/>
                </a:lnTo>
                <a:lnTo>
                  <a:pt x="18" y="80"/>
                </a:lnTo>
                <a:lnTo>
                  <a:pt x="18" y="87"/>
                </a:lnTo>
                <a:lnTo>
                  <a:pt x="11" y="87"/>
                </a:lnTo>
                <a:lnTo>
                  <a:pt x="11" y="92"/>
                </a:lnTo>
                <a:lnTo>
                  <a:pt x="6" y="92"/>
                </a:lnTo>
                <a:lnTo>
                  <a:pt x="6" y="98"/>
                </a:lnTo>
                <a:lnTo>
                  <a:pt x="0" y="98"/>
                </a:lnTo>
                <a:lnTo>
                  <a:pt x="6" y="98"/>
                </a:lnTo>
                <a:lnTo>
                  <a:pt x="11" y="98"/>
                </a:lnTo>
                <a:lnTo>
                  <a:pt x="11" y="92"/>
                </a:lnTo>
                <a:lnTo>
                  <a:pt x="18" y="92"/>
                </a:lnTo>
                <a:lnTo>
                  <a:pt x="24" y="92"/>
                </a:lnTo>
                <a:lnTo>
                  <a:pt x="29" y="92"/>
                </a:lnTo>
                <a:lnTo>
                  <a:pt x="35" y="92"/>
                </a:lnTo>
                <a:lnTo>
                  <a:pt x="42" y="92"/>
                </a:lnTo>
                <a:lnTo>
                  <a:pt x="42" y="98"/>
                </a:lnTo>
                <a:lnTo>
                  <a:pt x="42" y="104"/>
                </a:lnTo>
                <a:lnTo>
                  <a:pt x="42" y="110"/>
                </a:lnTo>
                <a:lnTo>
                  <a:pt x="42" y="115"/>
                </a:lnTo>
                <a:lnTo>
                  <a:pt x="42" y="110"/>
                </a:lnTo>
                <a:lnTo>
                  <a:pt x="47" y="110"/>
                </a:lnTo>
                <a:lnTo>
                  <a:pt x="47" y="104"/>
                </a:lnTo>
                <a:lnTo>
                  <a:pt x="47" y="98"/>
                </a:lnTo>
                <a:lnTo>
                  <a:pt x="47" y="92"/>
                </a:lnTo>
                <a:lnTo>
                  <a:pt x="47" y="87"/>
                </a:lnTo>
                <a:lnTo>
                  <a:pt x="47" y="80"/>
                </a:lnTo>
                <a:lnTo>
                  <a:pt x="53" y="80"/>
                </a:lnTo>
                <a:lnTo>
                  <a:pt x="60" y="80"/>
                </a:lnTo>
                <a:lnTo>
                  <a:pt x="60" y="87"/>
                </a:lnTo>
                <a:lnTo>
                  <a:pt x="65" y="87"/>
                </a:lnTo>
                <a:lnTo>
                  <a:pt x="65" y="92"/>
                </a:lnTo>
                <a:lnTo>
                  <a:pt x="71" y="92"/>
                </a:lnTo>
                <a:lnTo>
                  <a:pt x="71" y="98"/>
                </a:lnTo>
                <a:lnTo>
                  <a:pt x="71" y="104"/>
                </a:lnTo>
                <a:lnTo>
                  <a:pt x="77" y="104"/>
                </a:lnTo>
                <a:lnTo>
                  <a:pt x="77" y="110"/>
                </a:lnTo>
                <a:lnTo>
                  <a:pt x="83" y="110"/>
                </a:lnTo>
                <a:lnTo>
                  <a:pt x="83" y="115"/>
                </a:lnTo>
                <a:lnTo>
                  <a:pt x="89" y="115"/>
                </a:lnTo>
                <a:lnTo>
                  <a:pt x="83" y="115"/>
                </a:lnTo>
                <a:lnTo>
                  <a:pt x="89" y="115"/>
                </a:lnTo>
                <a:lnTo>
                  <a:pt x="89" y="120"/>
                </a:lnTo>
                <a:lnTo>
                  <a:pt x="95" y="120"/>
                </a:lnTo>
                <a:lnTo>
                  <a:pt x="101" y="120"/>
                </a:lnTo>
                <a:lnTo>
                  <a:pt x="101" y="115"/>
                </a:lnTo>
                <a:lnTo>
                  <a:pt x="101" y="120"/>
                </a:lnTo>
                <a:lnTo>
                  <a:pt x="107" y="120"/>
                </a:lnTo>
                <a:lnTo>
                  <a:pt x="101" y="120"/>
                </a:lnTo>
                <a:lnTo>
                  <a:pt x="107" y="120"/>
                </a:lnTo>
                <a:lnTo>
                  <a:pt x="107" y="115"/>
                </a:lnTo>
                <a:lnTo>
                  <a:pt x="113" y="115"/>
                </a:lnTo>
                <a:lnTo>
                  <a:pt x="118" y="115"/>
                </a:lnTo>
                <a:lnTo>
                  <a:pt x="118" y="110"/>
                </a:lnTo>
                <a:lnTo>
                  <a:pt x="125" y="115"/>
                </a:lnTo>
                <a:lnTo>
                  <a:pt x="125" y="110"/>
                </a:lnTo>
                <a:lnTo>
                  <a:pt x="125" y="115"/>
                </a:lnTo>
                <a:lnTo>
                  <a:pt x="125" y="110"/>
                </a:lnTo>
                <a:lnTo>
                  <a:pt x="125" y="115"/>
                </a:lnTo>
                <a:lnTo>
                  <a:pt x="125" y="110"/>
                </a:lnTo>
                <a:lnTo>
                  <a:pt x="125" y="115"/>
                </a:lnTo>
                <a:lnTo>
                  <a:pt x="125" y="110"/>
                </a:lnTo>
                <a:lnTo>
                  <a:pt x="131" y="110"/>
                </a:lnTo>
                <a:lnTo>
                  <a:pt x="131" y="115"/>
                </a:lnTo>
                <a:lnTo>
                  <a:pt x="136" y="115"/>
                </a:lnTo>
                <a:lnTo>
                  <a:pt x="136" y="120"/>
                </a:lnTo>
                <a:lnTo>
                  <a:pt x="143" y="120"/>
                </a:lnTo>
                <a:lnTo>
                  <a:pt x="143" y="115"/>
                </a:lnTo>
                <a:lnTo>
                  <a:pt x="143" y="120"/>
                </a:lnTo>
                <a:lnTo>
                  <a:pt x="148" y="120"/>
                </a:lnTo>
                <a:lnTo>
                  <a:pt x="154" y="120"/>
                </a:lnTo>
                <a:lnTo>
                  <a:pt x="160" y="120"/>
                </a:lnTo>
                <a:lnTo>
                  <a:pt x="160" y="115"/>
                </a:lnTo>
                <a:lnTo>
                  <a:pt x="167" y="115"/>
                </a:lnTo>
                <a:lnTo>
                  <a:pt x="172" y="115"/>
                </a:lnTo>
                <a:lnTo>
                  <a:pt x="178" y="115"/>
                </a:lnTo>
                <a:lnTo>
                  <a:pt x="184" y="110"/>
                </a:lnTo>
                <a:lnTo>
                  <a:pt x="184" y="104"/>
                </a:lnTo>
                <a:lnTo>
                  <a:pt x="184" y="98"/>
                </a:lnTo>
                <a:lnTo>
                  <a:pt x="184" y="92"/>
                </a:lnTo>
                <a:lnTo>
                  <a:pt x="190" y="92"/>
                </a:lnTo>
                <a:lnTo>
                  <a:pt x="190" y="87"/>
                </a:lnTo>
                <a:lnTo>
                  <a:pt x="190" y="80"/>
                </a:lnTo>
                <a:lnTo>
                  <a:pt x="190" y="75"/>
                </a:lnTo>
                <a:lnTo>
                  <a:pt x="190" y="70"/>
                </a:lnTo>
                <a:lnTo>
                  <a:pt x="196" y="70"/>
                </a:lnTo>
                <a:lnTo>
                  <a:pt x="196" y="75"/>
                </a:lnTo>
                <a:lnTo>
                  <a:pt x="201" y="75"/>
                </a:lnTo>
                <a:lnTo>
                  <a:pt x="201" y="80"/>
                </a:lnTo>
                <a:lnTo>
                  <a:pt x="208" y="80"/>
                </a:lnTo>
                <a:lnTo>
                  <a:pt x="208" y="87"/>
                </a:lnTo>
                <a:lnTo>
                  <a:pt x="214" y="87"/>
                </a:lnTo>
                <a:lnTo>
                  <a:pt x="219" y="87"/>
                </a:lnTo>
                <a:lnTo>
                  <a:pt x="219" y="92"/>
                </a:lnTo>
                <a:lnTo>
                  <a:pt x="226" y="92"/>
                </a:lnTo>
                <a:lnTo>
                  <a:pt x="232" y="92"/>
                </a:lnTo>
                <a:lnTo>
                  <a:pt x="232" y="87"/>
                </a:lnTo>
                <a:lnTo>
                  <a:pt x="232" y="80"/>
                </a:lnTo>
                <a:lnTo>
                  <a:pt x="226" y="80"/>
                </a:lnTo>
                <a:lnTo>
                  <a:pt x="226" y="75"/>
                </a:lnTo>
                <a:lnTo>
                  <a:pt x="226" y="70"/>
                </a:lnTo>
                <a:lnTo>
                  <a:pt x="219" y="70"/>
                </a:lnTo>
                <a:lnTo>
                  <a:pt x="219" y="63"/>
                </a:lnTo>
                <a:lnTo>
                  <a:pt x="219" y="58"/>
                </a:lnTo>
                <a:lnTo>
                  <a:pt x="219" y="52"/>
                </a:lnTo>
                <a:lnTo>
                  <a:pt x="214" y="52"/>
                </a:lnTo>
                <a:lnTo>
                  <a:pt x="208" y="52"/>
                </a:lnTo>
                <a:lnTo>
                  <a:pt x="201" y="52"/>
                </a:lnTo>
                <a:lnTo>
                  <a:pt x="196" y="52"/>
                </a:lnTo>
                <a:lnTo>
                  <a:pt x="190" y="52"/>
                </a:lnTo>
                <a:lnTo>
                  <a:pt x="184" y="52"/>
                </a:lnTo>
                <a:lnTo>
                  <a:pt x="178" y="52"/>
                </a:lnTo>
                <a:lnTo>
                  <a:pt x="172" y="52"/>
                </a:lnTo>
                <a:lnTo>
                  <a:pt x="167" y="52"/>
                </a:lnTo>
                <a:lnTo>
                  <a:pt x="160" y="52"/>
                </a:lnTo>
                <a:lnTo>
                  <a:pt x="160" y="47"/>
                </a:lnTo>
                <a:lnTo>
                  <a:pt x="154" y="47"/>
                </a:lnTo>
                <a:lnTo>
                  <a:pt x="148" y="47"/>
                </a:lnTo>
                <a:lnTo>
                  <a:pt x="143" y="47"/>
                </a:lnTo>
                <a:lnTo>
                  <a:pt x="136" y="47"/>
                </a:lnTo>
                <a:lnTo>
                  <a:pt x="136" y="40"/>
                </a:lnTo>
                <a:lnTo>
                  <a:pt x="136" y="35"/>
                </a:lnTo>
                <a:lnTo>
                  <a:pt x="136" y="30"/>
                </a:lnTo>
                <a:lnTo>
                  <a:pt x="131" y="30"/>
                </a:lnTo>
                <a:lnTo>
                  <a:pt x="125" y="30"/>
                </a:lnTo>
                <a:lnTo>
                  <a:pt x="118" y="30"/>
                </a:lnTo>
                <a:lnTo>
                  <a:pt x="118" y="23"/>
                </a:lnTo>
                <a:lnTo>
                  <a:pt x="118" y="18"/>
                </a:lnTo>
                <a:lnTo>
                  <a:pt x="113" y="18"/>
                </a:lnTo>
                <a:lnTo>
                  <a:pt x="107" y="18"/>
                </a:lnTo>
                <a:lnTo>
                  <a:pt x="107" y="23"/>
                </a:lnTo>
                <a:lnTo>
                  <a:pt x="101" y="23"/>
                </a:lnTo>
                <a:lnTo>
                  <a:pt x="95" y="23"/>
                </a:lnTo>
                <a:lnTo>
                  <a:pt x="101" y="23"/>
                </a:lnTo>
                <a:lnTo>
                  <a:pt x="101" y="30"/>
                </a:lnTo>
                <a:lnTo>
                  <a:pt x="95" y="30"/>
                </a:lnTo>
                <a:lnTo>
                  <a:pt x="95" y="23"/>
                </a:lnTo>
                <a:lnTo>
                  <a:pt x="95" y="18"/>
                </a:lnTo>
                <a:lnTo>
                  <a:pt x="95" y="12"/>
                </a:lnTo>
                <a:lnTo>
                  <a:pt x="95" y="6"/>
                </a:lnTo>
                <a:lnTo>
                  <a:pt x="89" y="6"/>
                </a:lnTo>
                <a:lnTo>
                  <a:pt x="83" y="0"/>
                </a:lnTo>
                <a:lnTo>
                  <a:pt x="77" y="0"/>
                </a:lnTo>
                <a:lnTo>
                  <a:pt x="77" y="6"/>
                </a:lnTo>
                <a:lnTo>
                  <a:pt x="77" y="12"/>
                </a:lnTo>
                <a:lnTo>
                  <a:pt x="71" y="12"/>
                </a:lnTo>
                <a:lnTo>
                  <a:pt x="71" y="18"/>
                </a:lnTo>
                <a:lnTo>
                  <a:pt x="71" y="23"/>
                </a:lnTo>
                <a:lnTo>
                  <a:pt x="71" y="18"/>
                </a:lnTo>
                <a:lnTo>
                  <a:pt x="77" y="18"/>
                </a:lnTo>
                <a:lnTo>
                  <a:pt x="77" y="23"/>
                </a:lnTo>
                <a:lnTo>
                  <a:pt x="77" y="30"/>
                </a:lnTo>
                <a:lnTo>
                  <a:pt x="77" y="35"/>
                </a:lnTo>
                <a:lnTo>
                  <a:pt x="71" y="35"/>
                </a:lnTo>
                <a:lnTo>
                  <a:pt x="71" y="40"/>
                </a:lnTo>
                <a:lnTo>
                  <a:pt x="65" y="40"/>
                </a:lnTo>
                <a:lnTo>
                  <a:pt x="65" y="47"/>
                </a:lnTo>
                <a:lnTo>
                  <a:pt x="65" y="40"/>
                </a:lnTo>
                <a:lnTo>
                  <a:pt x="60" y="40"/>
                </a:lnTo>
                <a:lnTo>
                  <a:pt x="60" y="47"/>
                </a:lnTo>
                <a:lnTo>
                  <a:pt x="53" y="47"/>
                </a:lnTo>
                <a:lnTo>
                  <a:pt x="53" y="40"/>
                </a:lnTo>
                <a:lnTo>
                  <a:pt x="47" y="40"/>
                </a:lnTo>
                <a:lnTo>
                  <a:pt x="42" y="35"/>
                </a:lnTo>
                <a:lnTo>
                  <a:pt x="35" y="35"/>
                </a:lnTo>
                <a:lnTo>
                  <a:pt x="29" y="35"/>
                </a:lnTo>
                <a:lnTo>
                  <a:pt x="24" y="35"/>
                </a:lnTo>
                <a:lnTo>
                  <a:pt x="24" y="40"/>
                </a:lnTo>
                <a:lnTo>
                  <a:pt x="29" y="40"/>
                </a:lnTo>
                <a:lnTo>
                  <a:pt x="29" y="47"/>
                </a:lnTo>
                <a:lnTo>
                  <a:pt x="29" y="52"/>
                </a:lnTo>
                <a:lnTo>
                  <a:pt x="29" y="58"/>
                </a:lnTo>
                <a:lnTo>
                  <a:pt x="29" y="52"/>
                </a:lnTo>
                <a:lnTo>
                  <a:pt x="35" y="52"/>
                </a:lnTo>
                <a:lnTo>
                  <a:pt x="29" y="58"/>
                </a:lnTo>
              </a:path>
            </a:pathLst>
          </a:custGeom>
          <a:noFill/>
          <a:ln w="6350"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216" name="Rectangle 93">
            <a:extLst>
              <a:ext uri="{FF2B5EF4-FFF2-40B4-BE49-F238E27FC236}">
                <a16:creationId xmlns:a16="http://schemas.microsoft.com/office/drawing/2014/main" id="{A95DAC62-632A-4B8B-AF42-6261FACEFA1E}"/>
              </a:ext>
            </a:extLst>
          </p:cNvPr>
          <p:cNvSpPr>
            <a:spLocks noChangeArrowheads="1"/>
          </p:cNvSpPr>
          <p:nvPr/>
        </p:nvSpPr>
        <p:spPr bwMode="auto">
          <a:xfrm>
            <a:off x="7027863" y="3660775"/>
            <a:ext cx="2340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a:ln>
                  <a:noFill/>
                </a:ln>
                <a:solidFill>
                  <a:srgbClr val="FFFFFF"/>
                </a:solidFill>
                <a:effectLst/>
                <a:latin typeface="Open Sans" panose="020B0606030504020204" pitchFamily="34" charset="0"/>
              </a:rPr>
              <a:t>5</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17" name="Rectangle 94">
            <a:extLst>
              <a:ext uri="{FF2B5EF4-FFF2-40B4-BE49-F238E27FC236}">
                <a16:creationId xmlns:a16="http://schemas.microsoft.com/office/drawing/2014/main" id="{3C551D1F-9BC9-4EE0-BDA8-765409FC0D52}"/>
              </a:ext>
            </a:extLst>
          </p:cNvPr>
          <p:cNvSpPr>
            <a:spLocks noChangeArrowheads="1"/>
          </p:cNvSpPr>
          <p:nvPr/>
        </p:nvSpPr>
        <p:spPr bwMode="auto">
          <a:xfrm>
            <a:off x="7134225" y="4894263"/>
            <a:ext cx="2340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a:ln>
                  <a:noFill/>
                </a:ln>
                <a:solidFill>
                  <a:srgbClr val="FFFFFF"/>
                </a:solidFill>
                <a:effectLst/>
                <a:latin typeface="Open Sans" panose="020B0606030504020204" pitchFamily="34" charset="0"/>
              </a:rPr>
              <a:t>6</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18" name="Rectangle 95">
            <a:extLst>
              <a:ext uri="{FF2B5EF4-FFF2-40B4-BE49-F238E27FC236}">
                <a16:creationId xmlns:a16="http://schemas.microsoft.com/office/drawing/2014/main" id="{AB3C3E41-0CE8-423A-B3B0-9FF8D6D333B6}"/>
              </a:ext>
            </a:extLst>
          </p:cNvPr>
          <p:cNvSpPr>
            <a:spLocks noChangeArrowheads="1"/>
          </p:cNvSpPr>
          <p:nvPr/>
        </p:nvSpPr>
        <p:spPr bwMode="auto">
          <a:xfrm>
            <a:off x="5278438" y="4684713"/>
            <a:ext cx="2340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a:ln>
                  <a:noFill/>
                </a:ln>
                <a:solidFill>
                  <a:srgbClr val="FFFFFF"/>
                </a:solidFill>
                <a:effectLst/>
                <a:latin typeface="Open Sans" panose="020B0606030504020204" pitchFamily="34" charset="0"/>
              </a:rPr>
              <a:t>7</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19" name="Rectangle 96">
            <a:extLst>
              <a:ext uri="{FF2B5EF4-FFF2-40B4-BE49-F238E27FC236}">
                <a16:creationId xmlns:a16="http://schemas.microsoft.com/office/drawing/2014/main" id="{D45A0B41-DE2D-426C-9EED-13AC5F66D921}"/>
              </a:ext>
            </a:extLst>
          </p:cNvPr>
          <p:cNvSpPr>
            <a:spLocks noChangeArrowheads="1"/>
          </p:cNvSpPr>
          <p:nvPr/>
        </p:nvSpPr>
        <p:spPr bwMode="auto">
          <a:xfrm>
            <a:off x="5016500" y="3463925"/>
            <a:ext cx="34464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Greene</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20" name="Rectangle 97">
            <a:extLst>
              <a:ext uri="{FF2B5EF4-FFF2-40B4-BE49-F238E27FC236}">
                <a16:creationId xmlns:a16="http://schemas.microsoft.com/office/drawing/2014/main" id="{BE0761D8-D32A-47E8-9621-901E40AD2528}"/>
              </a:ext>
            </a:extLst>
          </p:cNvPr>
          <p:cNvSpPr>
            <a:spLocks noChangeArrowheads="1"/>
          </p:cNvSpPr>
          <p:nvPr/>
        </p:nvSpPr>
        <p:spPr bwMode="auto">
          <a:xfrm>
            <a:off x="5254625" y="2576513"/>
            <a:ext cx="34464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Fayette</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21" name="Rectangle 98">
            <a:extLst>
              <a:ext uri="{FF2B5EF4-FFF2-40B4-BE49-F238E27FC236}">
                <a16:creationId xmlns:a16="http://schemas.microsoft.com/office/drawing/2014/main" id="{96E6B430-98A5-41B4-855D-B2AB9A3D13F7}"/>
              </a:ext>
            </a:extLst>
          </p:cNvPr>
          <p:cNvSpPr>
            <a:spLocks noChangeArrowheads="1"/>
          </p:cNvSpPr>
          <p:nvPr/>
        </p:nvSpPr>
        <p:spPr bwMode="auto">
          <a:xfrm>
            <a:off x="6011863" y="2073275"/>
            <a:ext cx="32701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Cullman</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22" name="Rectangle 99">
            <a:extLst>
              <a:ext uri="{FF2B5EF4-FFF2-40B4-BE49-F238E27FC236}">
                <a16:creationId xmlns:a16="http://schemas.microsoft.com/office/drawing/2014/main" id="{9202D032-B322-4CA8-8826-8AB4E31E50BB}"/>
              </a:ext>
            </a:extLst>
          </p:cNvPr>
          <p:cNvSpPr>
            <a:spLocks noChangeArrowheads="1"/>
          </p:cNvSpPr>
          <p:nvPr/>
        </p:nvSpPr>
        <p:spPr bwMode="auto">
          <a:xfrm>
            <a:off x="6348413" y="2293938"/>
            <a:ext cx="29335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Blount</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24" name="Rectangle 101">
            <a:extLst>
              <a:ext uri="{FF2B5EF4-FFF2-40B4-BE49-F238E27FC236}">
                <a16:creationId xmlns:a16="http://schemas.microsoft.com/office/drawing/2014/main" id="{86AFD30E-A956-43E1-BA24-2E60A131A34B}"/>
              </a:ext>
            </a:extLst>
          </p:cNvPr>
          <p:cNvSpPr>
            <a:spLocks noChangeArrowheads="1"/>
          </p:cNvSpPr>
          <p:nvPr/>
        </p:nvSpPr>
        <p:spPr bwMode="auto">
          <a:xfrm>
            <a:off x="5272088" y="1549400"/>
            <a:ext cx="33182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Colbert</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25" name="Rectangle 102">
            <a:extLst>
              <a:ext uri="{FF2B5EF4-FFF2-40B4-BE49-F238E27FC236}">
                <a16:creationId xmlns:a16="http://schemas.microsoft.com/office/drawing/2014/main" id="{70076249-4CA9-48D9-8A39-46229AF8D3DA}"/>
              </a:ext>
            </a:extLst>
          </p:cNvPr>
          <p:cNvSpPr>
            <a:spLocks noChangeArrowheads="1"/>
          </p:cNvSpPr>
          <p:nvPr/>
        </p:nvSpPr>
        <p:spPr bwMode="auto">
          <a:xfrm>
            <a:off x="7472363" y="5383213"/>
            <a:ext cx="38472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Houston</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26" name="Rectangle 103">
            <a:extLst>
              <a:ext uri="{FF2B5EF4-FFF2-40B4-BE49-F238E27FC236}">
                <a16:creationId xmlns:a16="http://schemas.microsoft.com/office/drawing/2014/main" id="{ED88D992-0532-41C1-85A0-F8F620858F97}"/>
              </a:ext>
            </a:extLst>
          </p:cNvPr>
          <p:cNvSpPr>
            <a:spLocks noChangeArrowheads="1"/>
          </p:cNvSpPr>
          <p:nvPr/>
        </p:nvSpPr>
        <p:spPr bwMode="auto">
          <a:xfrm>
            <a:off x="7007225" y="3117850"/>
            <a:ext cx="17793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Clay</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27" name="Rectangle 104">
            <a:extLst>
              <a:ext uri="{FF2B5EF4-FFF2-40B4-BE49-F238E27FC236}">
                <a16:creationId xmlns:a16="http://schemas.microsoft.com/office/drawing/2014/main" id="{B4EB7177-9D71-4ABC-85BA-A30B6B9BB6C3}"/>
              </a:ext>
            </a:extLst>
          </p:cNvPr>
          <p:cNvSpPr>
            <a:spLocks noChangeArrowheads="1"/>
          </p:cNvSpPr>
          <p:nvPr/>
        </p:nvSpPr>
        <p:spPr bwMode="auto">
          <a:xfrm>
            <a:off x="6934200" y="3544888"/>
            <a:ext cx="50494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Tallapoosa</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28" name="Rectangle 105">
            <a:extLst>
              <a:ext uri="{FF2B5EF4-FFF2-40B4-BE49-F238E27FC236}">
                <a16:creationId xmlns:a16="http://schemas.microsoft.com/office/drawing/2014/main" id="{185E7473-752F-41D9-9AB7-A1B84E659B1A}"/>
              </a:ext>
            </a:extLst>
          </p:cNvPr>
          <p:cNvSpPr>
            <a:spLocks noChangeArrowheads="1"/>
          </p:cNvSpPr>
          <p:nvPr/>
        </p:nvSpPr>
        <p:spPr bwMode="auto">
          <a:xfrm>
            <a:off x="6240463" y="4589463"/>
            <a:ext cx="26930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Butler</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29" name="Rectangle 106">
            <a:extLst>
              <a:ext uri="{FF2B5EF4-FFF2-40B4-BE49-F238E27FC236}">
                <a16:creationId xmlns:a16="http://schemas.microsoft.com/office/drawing/2014/main" id="{DBB2ED7E-6587-4F15-9B52-CE969398FE1F}"/>
              </a:ext>
            </a:extLst>
          </p:cNvPr>
          <p:cNvSpPr>
            <a:spLocks noChangeArrowheads="1"/>
          </p:cNvSpPr>
          <p:nvPr/>
        </p:nvSpPr>
        <p:spPr bwMode="auto">
          <a:xfrm>
            <a:off x="5591175" y="4827588"/>
            <a:ext cx="34945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Monroe</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30" name="Rectangle 107">
            <a:extLst>
              <a:ext uri="{FF2B5EF4-FFF2-40B4-BE49-F238E27FC236}">
                <a16:creationId xmlns:a16="http://schemas.microsoft.com/office/drawing/2014/main" id="{545B15D0-0E84-44A0-A988-49F17CB13B6C}"/>
              </a:ext>
            </a:extLst>
          </p:cNvPr>
          <p:cNvSpPr>
            <a:spLocks noChangeArrowheads="1"/>
          </p:cNvSpPr>
          <p:nvPr/>
        </p:nvSpPr>
        <p:spPr bwMode="auto">
          <a:xfrm>
            <a:off x="5937250" y="5094288"/>
            <a:ext cx="35747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Conecuh</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31" name="Rectangle 108">
            <a:extLst>
              <a:ext uri="{FF2B5EF4-FFF2-40B4-BE49-F238E27FC236}">
                <a16:creationId xmlns:a16="http://schemas.microsoft.com/office/drawing/2014/main" id="{F0C4915F-1FE3-47DB-8C49-5ED6D2DD7E55}"/>
              </a:ext>
            </a:extLst>
          </p:cNvPr>
          <p:cNvSpPr>
            <a:spLocks noChangeArrowheads="1"/>
          </p:cNvSpPr>
          <p:nvPr/>
        </p:nvSpPr>
        <p:spPr bwMode="auto">
          <a:xfrm>
            <a:off x="5199063" y="4737100"/>
            <a:ext cx="25808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Clarke</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32" name="Rectangle 109">
            <a:extLst>
              <a:ext uri="{FF2B5EF4-FFF2-40B4-BE49-F238E27FC236}">
                <a16:creationId xmlns:a16="http://schemas.microsoft.com/office/drawing/2014/main" id="{1B60D62A-8C8B-4FFC-8BA5-515D7C49727B}"/>
              </a:ext>
            </a:extLst>
          </p:cNvPr>
          <p:cNvSpPr>
            <a:spLocks noChangeArrowheads="1"/>
          </p:cNvSpPr>
          <p:nvPr/>
        </p:nvSpPr>
        <p:spPr bwMode="auto">
          <a:xfrm>
            <a:off x="5218113" y="5807075"/>
            <a:ext cx="31098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Baldwin</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33" name="Rectangle 110">
            <a:extLst>
              <a:ext uri="{FF2B5EF4-FFF2-40B4-BE49-F238E27FC236}">
                <a16:creationId xmlns:a16="http://schemas.microsoft.com/office/drawing/2014/main" id="{D471E68C-EC47-41CE-A93B-36EEBD86F293}"/>
              </a:ext>
            </a:extLst>
          </p:cNvPr>
          <p:cNvSpPr>
            <a:spLocks noChangeArrowheads="1"/>
          </p:cNvSpPr>
          <p:nvPr/>
        </p:nvSpPr>
        <p:spPr bwMode="auto">
          <a:xfrm>
            <a:off x="4779963" y="4232275"/>
            <a:ext cx="40075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Choctaw</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34" name="Rectangle 111">
            <a:extLst>
              <a:ext uri="{FF2B5EF4-FFF2-40B4-BE49-F238E27FC236}">
                <a16:creationId xmlns:a16="http://schemas.microsoft.com/office/drawing/2014/main" id="{F5A8A3D2-7C4D-499F-A4D5-D822AE4B4E98}"/>
              </a:ext>
            </a:extLst>
          </p:cNvPr>
          <p:cNvSpPr>
            <a:spLocks noChangeArrowheads="1"/>
          </p:cNvSpPr>
          <p:nvPr/>
        </p:nvSpPr>
        <p:spPr bwMode="auto">
          <a:xfrm>
            <a:off x="5189538" y="4195763"/>
            <a:ext cx="40716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Marengo</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35" name="Rectangle 112">
            <a:extLst>
              <a:ext uri="{FF2B5EF4-FFF2-40B4-BE49-F238E27FC236}">
                <a16:creationId xmlns:a16="http://schemas.microsoft.com/office/drawing/2014/main" id="{6E2220B2-F364-42ED-91B2-626663299436}"/>
              </a:ext>
            </a:extLst>
          </p:cNvPr>
          <p:cNvSpPr>
            <a:spLocks noChangeArrowheads="1"/>
          </p:cNvSpPr>
          <p:nvPr/>
        </p:nvSpPr>
        <p:spPr bwMode="auto">
          <a:xfrm>
            <a:off x="5629275" y="4470400"/>
            <a:ext cx="30136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Wilcox</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36" name="Rectangle 113">
            <a:extLst>
              <a:ext uri="{FF2B5EF4-FFF2-40B4-BE49-F238E27FC236}">
                <a16:creationId xmlns:a16="http://schemas.microsoft.com/office/drawing/2014/main" id="{EE2126C5-1A45-40B2-94EB-F578EB1C2F98}"/>
              </a:ext>
            </a:extLst>
          </p:cNvPr>
          <p:cNvSpPr>
            <a:spLocks noChangeArrowheads="1"/>
          </p:cNvSpPr>
          <p:nvPr/>
        </p:nvSpPr>
        <p:spPr bwMode="auto">
          <a:xfrm>
            <a:off x="4860925" y="3886200"/>
            <a:ext cx="29014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Sumter</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37" name="Rectangle 114">
            <a:extLst>
              <a:ext uri="{FF2B5EF4-FFF2-40B4-BE49-F238E27FC236}">
                <a16:creationId xmlns:a16="http://schemas.microsoft.com/office/drawing/2014/main" id="{B0DED1FE-5F24-431C-91EB-02332947F08E}"/>
              </a:ext>
            </a:extLst>
          </p:cNvPr>
          <p:cNvSpPr>
            <a:spLocks noChangeArrowheads="1"/>
          </p:cNvSpPr>
          <p:nvPr/>
        </p:nvSpPr>
        <p:spPr bwMode="auto">
          <a:xfrm>
            <a:off x="7215188" y="2724150"/>
            <a:ext cx="36227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Cleburne</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38" name="Rectangle 115">
            <a:extLst>
              <a:ext uri="{FF2B5EF4-FFF2-40B4-BE49-F238E27FC236}">
                <a16:creationId xmlns:a16="http://schemas.microsoft.com/office/drawing/2014/main" id="{7E02FBFD-70C6-4DF8-BF1B-5AEF8F924F72}"/>
              </a:ext>
            </a:extLst>
          </p:cNvPr>
          <p:cNvSpPr>
            <a:spLocks noChangeArrowheads="1"/>
          </p:cNvSpPr>
          <p:nvPr/>
        </p:nvSpPr>
        <p:spPr bwMode="auto">
          <a:xfrm>
            <a:off x="7115175" y="2082800"/>
            <a:ext cx="44723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Cherokee</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39" name="Rectangle 116">
            <a:extLst>
              <a:ext uri="{FF2B5EF4-FFF2-40B4-BE49-F238E27FC236}">
                <a16:creationId xmlns:a16="http://schemas.microsoft.com/office/drawing/2014/main" id="{27DC0342-34A3-407D-9338-3784A3ECB85A}"/>
              </a:ext>
            </a:extLst>
          </p:cNvPr>
          <p:cNvSpPr>
            <a:spLocks noChangeArrowheads="1"/>
          </p:cNvSpPr>
          <p:nvPr/>
        </p:nvSpPr>
        <p:spPr bwMode="auto">
          <a:xfrm>
            <a:off x="6796088" y="2211388"/>
            <a:ext cx="2981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Etowah</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40" name="Rectangle 117">
            <a:extLst>
              <a:ext uri="{FF2B5EF4-FFF2-40B4-BE49-F238E27FC236}">
                <a16:creationId xmlns:a16="http://schemas.microsoft.com/office/drawing/2014/main" id="{5463CEA3-73B0-45BD-8626-578FE385D64F}"/>
              </a:ext>
            </a:extLst>
          </p:cNvPr>
          <p:cNvSpPr>
            <a:spLocks noChangeArrowheads="1"/>
          </p:cNvSpPr>
          <p:nvPr/>
        </p:nvSpPr>
        <p:spPr bwMode="auto">
          <a:xfrm>
            <a:off x="6988175" y="1806575"/>
            <a:ext cx="33823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DeKalb</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41" name="Rectangle 118">
            <a:extLst>
              <a:ext uri="{FF2B5EF4-FFF2-40B4-BE49-F238E27FC236}">
                <a16:creationId xmlns:a16="http://schemas.microsoft.com/office/drawing/2014/main" id="{BD02C60A-D7AD-4385-8A3E-4B8A792D730E}"/>
              </a:ext>
            </a:extLst>
          </p:cNvPr>
          <p:cNvSpPr>
            <a:spLocks noChangeArrowheads="1"/>
          </p:cNvSpPr>
          <p:nvPr/>
        </p:nvSpPr>
        <p:spPr bwMode="auto">
          <a:xfrm>
            <a:off x="6513513" y="2576513"/>
            <a:ext cx="36548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St. Clair</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42" name="Rectangle 119">
            <a:extLst>
              <a:ext uri="{FF2B5EF4-FFF2-40B4-BE49-F238E27FC236}">
                <a16:creationId xmlns:a16="http://schemas.microsoft.com/office/drawing/2014/main" id="{099BC399-0590-4940-B7FC-3DFA4C56123A}"/>
              </a:ext>
            </a:extLst>
          </p:cNvPr>
          <p:cNvSpPr>
            <a:spLocks noChangeArrowheads="1"/>
          </p:cNvSpPr>
          <p:nvPr/>
        </p:nvSpPr>
        <p:spPr bwMode="auto">
          <a:xfrm>
            <a:off x="5016500" y="3463925"/>
            <a:ext cx="34464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Greene</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43" name="Rectangle 120">
            <a:extLst>
              <a:ext uri="{FF2B5EF4-FFF2-40B4-BE49-F238E27FC236}">
                <a16:creationId xmlns:a16="http://schemas.microsoft.com/office/drawing/2014/main" id="{A4B9036A-0F00-414F-952F-B7BD51E6F82B}"/>
              </a:ext>
            </a:extLst>
          </p:cNvPr>
          <p:cNvSpPr>
            <a:spLocks noChangeArrowheads="1"/>
          </p:cNvSpPr>
          <p:nvPr/>
        </p:nvSpPr>
        <p:spPr bwMode="auto">
          <a:xfrm>
            <a:off x="5254625" y="2576513"/>
            <a:ext cx="34464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Fayette</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44" name="Rectangle 121">
            <a:extLst>
              <a:ext uri="{FF2B5EF4-FFF2-40B4-BE49-F238E27FC236}">
                <a16:creationId xmlns:a16="http://schemas.microsoft.com/office/drawing/2014/main" id="{0E438E5A-640A-4F5F-80BD-134A52177A47}"/>
              </a:ext>
            </a:extLst>
          </p:cNvPr>
          <p:cNvSpPr>
            <a:spLocks noChangeArrowheads="1"/>
          </p:cNvSpPr>
          <p:nvPr/>
        </p:nvSpPr>
        <p:spPr bwMode="auto">
          <a:xfrm>
            <a:off x="6011863" y="2073275"/>
            <a:ext cx="32701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Cullman</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45" name="Rectangle 122">
            <a:extLst>
              <a:ext uri="{FF2B5EF4-FFF2-40B4-BE49-F238E27FC236}">
                <a16:creationId xmlns:a16="http://schemas.microsoft.com/office/drawing/2014/main" id="{5DFE5807-FBB8-4291-A7DE-9D98AF75982E}"/>
              </a:ext>
            </a:extLst>
          </p:cNvPr>
          <p:cNvSpPr>
            <a:spLocks noChangeArrowheads="1"/>
          </p:cNvSpPr>
          <p:nvPr/>
        </p:nvSpPr>
        <p:spPr bwMode="auto">
          <a:xfrm>
            <a:off x="6348413" y="2293938"/>
            <a:ext cx="29335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Blount</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46" name="Rectangle 123">
            <a:extLst>
              <a:ext uri="{FF2B5EF4-FFF2-40B4-BE49-F238E27FC236}">
                <a16:creationId xmlns:a16="http://schemas.microsoft.com/office/drawing/2014/main" id="{DBB04496-BF5A-4500-91B1-ABD2BADF42A5}"/>
              </a:ext>
            </a:extLst>
          </p:cNvPr>
          <p:cNvSpPr>
            <a:spLocks noChangeArrowheads="1"/>
          </p:cNvSpPr>
          <p:nvPr/>
        </p:nvSpPr>
        <p:spPr bwMode="auto">
          <a:xfrm>
            <a:off x="5873750" y="1370013"/>
            <a:ext cx="41357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FFFFFF"/>
                </a:solidFill>
                <a:effectLst/>
                <a:latin typeface="Arial" panose="020B0604020202020204" pitchFamily="34" charset="0"/>
              </a:rPr>
              <a:t>Limestone</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247" name="Rectangle 124">
            <a:extLst>
              <a:ext uri="{FF2B5EF4-FFF2-40B4-BE49-F238E27FC236}">
                <a16:creationId xmlns:a16="http://schemas.microsoft.com/office/drawing/2014/main" id="{C3B3CD6B-3EEC-4A2C-A723-364208C00680}"/>
              </a:ext>
            </a:extLst>
          </p:cNvPr>
          <p:cNvSpPr>
            <a:spLocks noChangeArrowheads="1"/>
          </p:cNvSpPr>
          <p:nvPr/>
        </p:nvSpPr>
        <p:spPr bwMode="auto">
          <a:xfrm>
            <a:off x="5272088" y="1549400"/>
            <a:ext cx="33182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Colbert</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48" name="Rectangle 125">
            <a:extLst>
              <a:ext uri="{FF2B5EF4-FFF2-40B4-BE49-F238E27FC236}">
                <a16:creationId xmlns:a16="http://schemas.microsoft.com/office/drawing/2014/main" id="{702532D7-B13A-4DB7-B1A6-986AB5018175}"/>
              </a:ext>
            </a:extLst>
          </p:cNvPr>
          <p:cNvSpPr>
            <a:spLocks noChangeArrowheads="1"/>
          </p:cNvSpPr>
          <p:nvPr/>
        </p:nvSpPr>
        <p:spPr bwMode="auto">
          <a:xfrm>
            <a:off x="7472363" y="5383213"/>
            <a:ext cx="38472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Houston</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49" name="Rectangle 126">
            <a:extLst>
              <a:ext uri="{FF2B5EF4-FFF2-40B4-BE49-F238E27FC236}">
                <a16:creationId xmlns:a16="http://schemas.microsoft.com/office/drawing/2014/main" id="{776D021D-BC20-4EF0-958D-2591F22367A0}"/>
              </a:ext>
            </a:extLst>
          </p:cNvPr>
          <p:cNvSpPr>
            <a:spLocks noChangeArrowheads="1"/>
          </p:cNvSpPr>
          <p:nvPr/>
        </p:nvSpPr>
        <p:spPr bwMode="auto">
          <a:xfrm>
            <a:off x="7007225" y="3117850"/>
            <a:ext cx="17793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Clay</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50" name="Rectangle 127">
            <a:extLst>
              <a:ext uri="{FF2B5EF4-FFF2-40B4-BE49-F238E27FC236}">
                <a16:creationId xmlns:a16="http://schemas.microsoft.com/office/drawing/2014/main" id="{6616256E-A6AB-4EE4-B870-08AE63553E02}"/>
              </a:ext>
            </a:extLst>
          </p:cNvPr>
          <p:cNvSpPr>
            <a:spLocks noChangeArrowheads="1"/>
          </p:cNvSpPr>
          <p:nvPr/>
        </p:nvSpPr>
        <p:spPr bwMode="auto">
          <a:xfrm>
            <a:off x="6934200" y="3544888"/>
            <a:ext cx="50494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Tallapoosa</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51" name="Rectangle 128">
            <a:extLst>
              <a:ext uri="{FF2B5EF4-FFF2-40B4-BE49-F238E27FC236}">
                <a16:creationId xmlns:a16="http://schemas.microsoft.com/office/drawing/2014/main" id="{D8F4B85D-C020-48EE-A8C2-41A0D1C50BAE}"/>
              </a:ext>
            </a:extLst>
          </p:cNvPr>
          <p:cNvSpPr>
            <a:spLocks noChangeArrowheads="1"/>
          </p:cNvSpPr>
          <p:nvPr/>
        </p:nvSpPr>
        <p:spPr bwMode="auto">
          <a:xfrm>
            <a:off x="6240463" y="4589463"/>
            <a:ext cx="26930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Butler</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52" name="Rectangle 129">
            <a:extLst>
              <a:ext uri="{FF2B5EF4-FFF2-40B4-BE49-F238E27FC236}">
                <a16:creationId xmlns:a16="http://schemas.microsoft.com/office/drawing/2014/main" id="{8B82CDCF-929F-4785-A25A-BB75CAD2FCB8}"/>
              </a:ext>
            </a:extLst>
          </p:cNvPr>
          <p:cNvSpPr>
            <a:spLocks noChangeArrowheads="1"/>
          </p:cNvSpPr>
          <p:nvPr/>
        </p:nvSpPr>
        <p:spPr bwMode="auto">
          <a:xfrm>
            <a:off x="5591175" y="4827588"/>
            <a:ext cx="34945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Monroe</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53" name="Rectangle 130">
            <a:extLst>
              <a:ext uri="{FF2B5EF4-FFF2-40B4-BE49-F238E27FC236}">
                <a16:creationId xmlns:a16="http://schemas.microsoft.com/office/drawing/2014/main" id="{DB1B30E2-CE7B-4B4A-9105-8D22ABD30385}"/>
              </a:ext>
            </a:extLst>
          </p:cNvPr>
          <p:cNvSpPr>
            <a:spLocks noChangeArrowheads="1"/>
          </p:cNvSpPr>
          <p:nvPr/>
        </p:nvSpPr>
        <p:spPr bwMode="auto">
          <a:xfrm>
            <a:off x="5937250" y="5094288"/>
            <a:ext cx="35747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Conecuh</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54" name="Rectangle 131">
            <a:extLst>
              <a:ext uri="{FF2B5EF4-FFF2-40B4-BE49-F238E27FC236}">
                <a16:creationId xmlns:a16="http://schemas.microsoft.com/office/drawing/2014/main" id="{A42F4827-147A-45FA-9109-07842A91FE46}"/>
              </a:ext>
            </a:extLst>
          </p:cNvPr>
          <p:cNvSpPr>
            <a:spLocks noChangeArrowheads="1"/>
          </p:cNvSpPr>
          <p:nvPr/>
        </p:nvSpPr>
        <p:spPr bwMode="auto">
          <a:xfrm>
            <a:off x="5199063" y="4704952"/>
            <a:ext cx="25808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FFFFFF"/>
                </a:solidFill>
                <a:effectLst/>
                <a:latin typeface="Arial" panose="020B0604020202020204" pitchFamily="34" charset="0"/>
              </a:rPr>
              <a:t>Clarke</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255" name="Rectangle 132">
            <a:extLst>
              <a:ext uri="{FF2B5EF4-FFF2-40B4-BE49-F238E27FC236}">
                <a16:creationId xmlns:a16="http://schemas.microsoft.com/office/drawing/2014/main" id="{DF7DBD7B-A5EF-4DDC-8B3D-8FEECF1AF541}"/>
              </a:ext>
            </a:extLst>
          </p:cNvPr>
          <p:cNvSpPr>
            <a:spLocks noChangeArrowheads="1"/>
          </p:cNvSpPr>
          <p:nvPr/>
        </p:nvSpPr>
        <p:spPr bwMode="auto">
          <a:xfrm>
            <a:off x="5218113" y="5807075"/>
            <a:ext cx="31098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Baldwin</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56" name="Rectangle 133">
            <a:extLst>
              <a:ext uri="{FF2B5EF4-FFF2-40B4-BE49-F238E27FC236}">
                <a16:creationId xmlns:a16="http://schemas.microsoft.com/office/drawing/2014/main" id="{0D019419-FC01-491F-AC4A-2FAD2B0743E2}"/>
              </a:ext>
            </a:extLst>
          </p:cNvPr>
          <p:cNvSpPr>
            <a:spLocks noChangeArrowheads="1"/>
          </p:cNvSpPr>
          <p:nvPr/>
        </p:nvSpPr>
        <p:spPr bwMode="auto">
          <a:xfrm>
            <a:off x="4779963" y="4232275"/>
            <a:ext cx="40075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Choctaw</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57" name="Rectangle 134">
            <a:extLst>
              <a:ext uri="{FF2B5EF4-FFF2-40B4-BE49-F238E27FC236}">
                <a16:creationId xmlns:a16="http://schemas.microsoft.com/office/drawing/2014/main" id="{9003B91F-4559-4BE0-B782-547584F3DF4D}"/>
              </a:ext>
            </a:extLst>
          </p:cNvPr>
          <p:cNvSpPr>
            <a:spLocks noChangeArrowheads="1"/>
          </p:cNvSpPr>
          <p:nvPr/>
        </p:nvSpPr>
        <p:spPr bwMode="auto">
          <a:xfrm>
            <a:off x="5189538" y="4195763"/>
            <a:ext cx="40716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Marengo</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58" name="Rectangle 135">
            <a:extLst>
              <a:ext uri="{FF2B5EF4-FFF2-40B4-BE49-F238E27FC236}">
                <a16:creationId xmlns:a16="http://schemas.microsoft.com/office/drawing/2014/main" id="{92D9E9FF-64AA-433E-B72B-FF9A5B192B33}"/>
              </a:ext>
            </a:extLst>
          </p:cNvPr>
          <p:cNvSpPr>
            <a:spLocks noChangeArrowheads="1"/>
          </p:cNvSpPr>
          <p:nvPr/>
        </p:nvSpPr>
        <p:spPr bwMode="auto">
          <a:xfrm>
            <a:off x="5629275" y="4470400"/>
            <a:ext cx="30136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Wilcox</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59" name="Rectangle 136">
            <a:extLst>
              <a:ext uri="{FF2B5EF4-FFF2-40B4-BE49-F238E27FC236}">
                <a16:creationId xmlns:a16="http://schemas.microsoft.com/office/drawing/2014/main" id="{BB091BC1-F42E-411E-B049-936A3444E379}"/>
              </a:ext>
            </a:extLst>
          </p:cNvPr>
          <p:cNvSpPr>
            <a:spLocks noChangeArrowheads="1"/>
          </p:cNvSpPr>
          <p:nvPr/>
        </p:nvSpPr>
        <p:spPr bwMode="auto">
          <a:xfrm>
            <a:off x="4860925" y="3886200"/>
            <a:ext cx="29014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Sumter</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60" name="Rectangle 137">
            <a:extLst>
              <a:ext uri="{FF2B5EF4-FFF2-40B4-BE49-F238E27FC236}">
                <a16:creationId xmlns:a16="http://schemas.microsoft.com/office/drawing/2014/main" id="{7F118000-6E3E-4FBC-9C6A-F21885FD7C86}"/>
              </a:ext>
            </a:extLst>
          </p:cNvPr>
          <p:cNvSpPr>
            <a:spLocks noChangeArrowheads="1"/>
          </p:cNvSpPr>
          <p:nvPr/>
        </p:nvSpPr>
        <p:spPr bwMode="auto">
          <a:xfrm>
            <a:off x="7215188" y="2724150"/>
            <a:ext cx="36227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Cleburne</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61" name="Rectangle 138">
            <a:extLst>
              <a:ext uri="{FF2B5EF4-FFF2-40B4-BE49-F238E27FC236}">
                <a16:creationId xmlns:a16="http://schemas.microsoft.com/office/drawing/2014/main" id="{771D5B97-A7D2-43F6-8C00-EA04A6087FA1}"/>
              </a:ext>
            </a:extLst>
          </p:cNvPr>
          <p:cNvSpPr>
            <a:spLocks noChangeArrowheads="1"/>
          </p:cNvSpPr>
          <p:nvPr/>
        </p:nvSpPr>
        <p:spPr bwMode="auto">
          <a:xfrm>
            <a:off x="7115175" y="2082800"/>
            <a:ext cx="44723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Cherokee</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62" name="Rectangle 139">
            <a:extLst>
              <a:ext uri="{FF2B5EF4-FFF2-40B4-BE49-F238E27FC236}">
                <a16:creationId xmlns:a16="http://schemas.microsoft.com/office/drawing/2014/main" id="{C19D326A-5B61-439F-BA00-4412B6EB5FF9}"/>
              </a:ext>
            </a:extLst>
          </p:cNvPr>
          <p:cNvSpPr>
            <a:spLocks noChangeArrowheads="1"/>
          </p:cNvSpPr>
          <p:nvPr/>
        </p:nvSpPr>
        <p:spPr bwMode="auto">
          <a:xfrm>
            <a:off x="6796088" y="2211388"/>
            <a:ext cx="2981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Etowah</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63" name="Rectangle 140">
            <a:extLst>
              <a:ext uri="{FF2B5EF4-FFF2-40B4-BE49-F238E27FC236}">
                <a16:creationId xmlns:a16="http://schemas.microsoft.com/office/drawing/2014/main" id="{C4D87F7F-FF1C-4689-8629-542D8220976C}"/>
              </a:ext>
            </a:extLst>
          </p:cNvPr>
          <p:cNvSpPr>
            <a:spLocks noChangeArrowheads="1"/>
          </p:cNvSpPr>
          <p:nvPr/>
        </p:nvSpPr>
        <p:spPr bwMode="auto">
          <a:xfrm>
            <a:off x="6988175" y="1806575"/>
            <a:ext cx="33823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DeKalb</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64" name="Rectangle 141">
            <a:extLst>
              <a:ext uri="{FF2B5EF4-FFF2-40B4-BE49-F238E27FC236}">
                <a16:creationId xmlns:a16="http://schemas.microsoft.com/office/drawing/2014/main" id="{E358EC0B-64BA-4224-B24F-6900D7913D48}"/>
              </a:ext>
            </a:extLst>
          </p:cNvPr>
          <p:cNvSpPr>
            <a:spLocks noChangeArrowheads="1"/>
          </p:cNvSpPr>
          <p:nvPr/>
        </p:nvSpPr>
        <p:spPr bwMode="auto">
          <a:xfrm>
            <a:off x="6513513" y="2576513"/>
            <a:ext cx="36548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St. Clair</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65" name="Rectangle 142">
            <a:extLst>
              <a:ext uri="{FF2B5EF4-FFF2-40B4-BE49-F238E27FC236}">
                <a16:creationId xmlns:a16="http://schemas.microsoft.com/office/drawing/2014/main" id="{95368698-47B5-4C19-B678-DB6951A6507B}"/>
              </a:ext>
            </a:extLst>
          </p:cNvPr>
          <p:cNvSpPr>
            <a:spLocks noChangeArrowheads="1"/>
          </p:cNvSpPr>
          <p:nvPr/>
        </p:nvSpPr>
        <p:spPr bwMode="auto">
          <a:xfrm>
            <a:off x="6203950" y="3886200"/>
            <a:ext cx="33342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Autauga</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66" name="Rectangle 143">
            <a:extLst>
              <a:ext uri="{FF2B5EF4-FFF2-40B4-BE49-F238E27FC236}">
                <a16:creationId xmlns:a16="http://schemas.microsoft.com/office/drawing/2014/main" id="{2F99841C-2B32-4724-A9C7-E615893BA869}"/>
              </a:ext>
            </a:extLst>
          </p:cNvPr>
          <p:cNvSpPr>
            <a:spLocks noChangeArrowheads="1"/>
          </p:cNvSpPr>
          <p:nvPr/>
        </p:nvSpPr>
        <p:spPr bwMode="auto">
          <a:xfrm>
            <a:off x="7353300" y="4552950"/>
            <a:ext cx="36708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Barbour</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67" name="Rectangle 144">
            <a:extLst>
              <a:ext uri="{FF2B5EF4-FFF2-40B4-BE49-F238E27FC236}">
                <a16:creationId xmlns:a16="http://schemas.microsoft.com/office/drawing/2014/main" id="{D0B357C2-6DE2-4D7E-A01B-0DCECB3347FE}"/>
              </a:ext>
            </a:extLst>
          </p:cNvPr>
          <p:cNvSpPr>
            <a:spLocks noChangeArrowheads="1"/>
          </p:cNvSpPr>
          <p:nvPr/>
        </p:nvSpPr>
        <p:spPr bwMode="auto">
          <a:xfrm>
            <a:off x="5837238" y="3308350"/>
            <a:ext cx="20678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Bibb</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68" name="Rectangle 145">
            <a:extLst>
              <a:ext uri="{FF2B5EF4-FFF2-40B4-BE49-F238E27FC236}">
                <a16:creationId xmlns:a16="http://schemas.microsoft.com/office/drawing/2014/main" id="{C0B0211A-2C18-46DA-A9FA-B09992AF0887}"/>
              </a:ext>
            </a:extLst>
          </p:cNvPr>
          <p:cNvSpPr>
            <a:spLocks noChangeArrowheads="1"/>
          </p:cNvSpPr>
          <p:nvPr/>
        </p:nvSpPr>
        <p:spPr bwMode="auto">
          <a:xfrm>
            <a:off x="7088188" y="4333875"/>
            <a:ext cx="33182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Bullock</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69" name="Rectangle 146">
            <a:extLst>
              <a:ext uri="{FF2B5EF4-FFF2-40B4-BE49-F238E27FC236}">
                <a16:creationId xmlns:a16="http://schemas.microsoft.com/office/drawing/2014/main" id="{EF4A195E-D254-42A6-BD21-D521EAF3CB51}"/>
              </a:ext>
            </a:extLst>
          </p:cNvPr>
          <p:cNvSpPr>
            <a:spLocks noChangeArrowheads="1"/>
          </p:cNvSpPr>
          <p:nvPr/>
        </p:nvSpPr>
        <p:spPr bwMode="auto">
          <a:xfrm>
            <a:off x="6951663" y="2530475"/>
            <a:ext cx="38472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Calhoun</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70" name="Rectangle 147">
            <a:extLst>
              <a:ext uri="{FF2B5EF4-FFF2-40B4-BE49-F238E27FC236}">
                <a16:creationId xmlns:a16="http://schemas.microsoft.com/office/drawing/2014/main" id="{FB9BAEBA-98E0-4588-A3BE-59E60B2C818C}"/>
              </a:ext>
            </a:extLst>
          </p:cNvPr>
          <p:cNvSpPr>
            <a:spLocks noChangeArrowheads="1"/>
          </p:cNvSpPr>
          <p:nvPr/>
        </p:nvSpPr>
        <p:spPr bwMode="auto">
          <a:xfrm>
            <a:off x="7345363" y="3436938"/>
            <a:ext cx="41357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Chambers</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71" name="Rectangle 148">
            <a:extLst>
              <a:ext uri="{FF2B5EF4-FFF2-40B4-BE49-F238E27FC236}">
                <a16:creationId xmlns:a16="http://schemas.microsoft.com/office/drawing/2014/main" id="{CC629B20-F2CE-4660-9686-EBE6BD35E89C}"/>
              </a:ext>
            </a:extLst>
          </p:cNvPr>
          <p:cNvSpPr>
            <a:spLocks noChangeArrowheads="1"/>
          </p:cNvSpPr>
          <p:nvPr/>
        </p:nvSpPr>
        <p:spPr bwMode="auto">
          <a:xfrm>
            <a:off x="6203950" y="3500438"/>
            <a:ext cx="32060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Chilton</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72" name="Rectangle 149">
            <a:extLst>
              <a:ext uri="{FF2B5EF4-FFF2-40B4-BE49-F238E27FC236}">
                <a16:creationId xmlns:a16="http://schemas.microsoft.com/office/drawing/2014/main" id="{6A965942-D8E5-4E8C-B5B9-9DB34B075064}"/>
              </a:ext>
            </a:extLst>
          </p:cNvPr>
          <p:cNvSpPr>
            <a:spLocks noChangeArrowheads="1"/>
          </p:cNvSpPr>
          <p:nvPr/>
        </p:nvSpPr>
        <p:spPr bwMode="auto">
          <a:xfrm>
            <a:off x="6842125" y="5075238"/>
            <a:ext cx="26449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Coffee</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73" name="Rectangle 150">
            <a:extLst>
              <a:ext uri="{FF2B5EF4-FFF2-40B4-BE49-F238E27FC236}">
                <a16:creationId xmlns:a16="http://schemas.microsoft.com/office/drawing/2014/main" id="{26FAC699-C3E5-492A-9521-0D19FBCE1F4D}"/>
              </a:ext>
            </a:extLst>
          </p:cNvPr>
          <p:cNvSpPr>
            <a:spLocks noChangeArrowheads="1"/>
          </p:cNvSpPr>
          <p:nvPr/>
        </p:nvSpPr>
        <p:spPr bwMode="auto">
          <a:xfrm>
            <a:off x="6604000" y="3425825"/>
            <a:ext cx="29815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Coosa</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74" name="Rectangle 151">
            <a:extLst>
              <a:ext uri="{FF2B5EF4-FFF2-40B4-BE49-F238E27FC236}">
                <a16:creationId xmlns:a16="http://schemas.microsoft.com/office/drawing/2014/main" id="{74F4F43A-36DE-42E6-B57D-70BA42E78A32}"/>
              </a:ext>
            </a:extLst>
          </p:cNvPr>
          <p:cNvSpPr>
            <a:spLocks noChangeArrowheads="1"/>
          </p:cNvSpPr>
          <p:nvPr/>
        </p:nvSpPr>
        <p:spPr bwMode="auto">
          <a:xfrm>
            <a:off x="6367463" y="5221288"/>
            <a:ext cx="46487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Covington</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75" name="Rectangle 152">
            <a:extLst>
              <a:ext uri="{FF2B5EF4-FFF2-40B4-BE49-F238E27FC236}">
                <a16:creationId xmlns:a16="http://schemas.microsoft.com/office/drawing/2014/main" id="{BDF01E23-540B-4D84-96FF-CD34C564A5B0}"/>
              </a:ext>
            </a:extLst>
          </p:cNvPr>
          <p:cNvSpPr>
            <a:spLocks noChangeArrowheads="1"/>
          </p:cNvSpPr>
          <p:nvPr/>
        </p:nvSpPr>
        <p:spPr bwMode="auto">
          <a:xfrm>
            <a:off x="6387700" y="4847037"/>
            <a:ext cx="40235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FFFFFF"/>
                </a:solidFill>
                <a:effectLst/>
                <a:latin typeface="Arial" panose="020B0604020202020204" pitchFamily="34" charset="0"/>
              </a:rPr>
              <a:t>Crenshaw</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276" name="Rectangle 153">
            <a:extLst>
              <a:ext uri="{FF2B5EF4-FFF2-40B4-BE49-F238E27FC236}">
                <a16:creationId xmlns:a16="http://schemas.microsoft.com/office/drawing/2014/main" id="{9B2C6823-8D4F-4F27-8E45-F66818B515AA}"/>
              </a:ext>
            </a:extLst>
          </p:cNvPr>
          <p:cNvSpPr>
            <a:spLocks noChangeArrowheads="1"/>
          </p:cNvSpPr>
          <p:nvPr/>
        </p:nvSpPr>
        <p:spPr bwMode="auto">
          <a:xfrm>
            <a:off x="7234238" y="5065713"/>
            <a:ext cx="21159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Dale</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77" name="Rectangle 154">
            <a:extLst>
              <a:ext uri="{FF2B5EF4-FFF2-40B4-BE49-F238E27FC236}">
                <a16:creationId xmlns:a16="http://schemas.microsoft.com/office/drawing/2014/main" id="{9C136A61-FA61-4675-A232-E4047E423B8C}"/>
              </a:ext>
            </a:extLst>
          </p:cNvPr>
          <p:cNvSpPr>
            <a:spLocks noChangeArrowheads="1"/>
          </p:cNvSpPr>
          <p:nvPr/>
        </p:nvSpPr>
        <p:spPr bwMode="auto">
          <a:xfrm>
            <a:off x="5819775" y="4013200"/>
            <a:ext cx="28533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Dallas</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78" name="Rectangle 155">
            <a:extLst>
              <a:ext uri="{FF2B5EF4-FFF2-40B4-BE49-F238E27FC236}">
                <a16:creationId xmlns:a16="http://schemas.microsoft.com/office/drawing/2014/main" id="{F19443D1-16D2-435F-8DCE-614EA87314A4}"/>
              </a:ext>
            </a:extLst>
          </p:cNvPr>
          <p:cNvSpPr>
            <a:spLocks noChangeArrowheads="1"/>
          </p:cNvSpPr>
          <p:nvPr/>
        </p:nvSpPr>
        <p:spPr bwMode="auto">
          <a:xfrm>
            <a:off x="6704013" y="3794125"/>
            <a:ext cx="32541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Elmore</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79" name="Rectangle 156">
            <a:extLst>
              <a:ext uri="{FF2B5EF4-FFF2-40B4-BE49-F238E27FC236}">
                <a16:creationId xmlns:a16="http://schemas.microsoft.com/office/drawing/2014/main" id="{6022DAF0-E4E5-4239-A5A3-3D13AFAC2642}"/>
              </a:ext>
            </a:extLst>
          </p:cNvPr>
          <p:cNvSpPr>
            <a:spLocks noChangeArrowheads="1"/>
          </p:cNvSpPr>
          <p:nvPr/>
        </p:nvSpPr>
        <p:spPr bwMode="auto">
          <a:xfrm>
            <a:off x="5729288" y="5368925"/>
            <a:ext cx="39273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Escambia</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80" name="Rectangle 157">
            <a:extLst>
              <a:ext uri="{FF2B5EF4-FFF2-40B4-BE49-F238E27FC236}">
                <a16:creationId xmlns:a16="http://schemas.microsoft.com/office/drawing/2014/main" id="{6F0B2823-96CD-400E-AB1E-3C5020752F52}"/>
              </a:ext>
            </a:extLst>
          </p:cNvPr>
          <p:cNvSpPr>
            <a:spLocks noChangeArrowheads="1"/>
          </p:cNvSpPr>
          <p:nvPr/>
        </p:nvSpPr>
        <p:spPr bwMode="auto">
          <a:xfrm>
            <a:off x="5135563" y="1798638"/>
            <a:ext cx="36548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Franklin</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81" name="Rectangle 158">
            <a:extLst>
              <a:ext uri="{FF2B5EF4-FFF2-40B4-BE49-F238E27FC236}">
                <a16:creationId xmlns:a16="http://schemas.microsoft.com/office/drawing/2014/main" id="{A076BB8D-498F-428E-A4AF-D8AB80A57F43}"/>
              </a:ext>
            </a:extLst>
          </p:cNvPr>
          <p:cNvSpPr>
            <a:spLocks noChangeArrowheads="1"/>
          </p:cNvSpPr>
          <p:nvPr/>
        </p:nvSpPr>
        <p:spPr bwMode="auto">
          <a:xfrm>
            <a:off x="6959600" y="5402263"/>
            <a:ext cx="36227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Geneva</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82" name="Rectangle 159">
            <a:extLst>
              <a:ext uri="{FF2B5EF4-FFF2-40B4-BE49-F238E27FC236}">
                <a16:creationId xmlns:a16="http://schemas.microsoft.com/office/drawing/2014/main" id="{55C97C5A-BFE1-4026-91B9-B1F9687E5375}"/>
              </a:ext>
            </a:extLst>
          </p:cNvPr>
          <p:cNvSpPr>
            <a:spLocks noChangeArrowheads="1"/>
          </p:cNvSpPr>
          <p:nvPr/>
        </p:nvSpPr>
        <p:spPr bwMode="auto">
          <a:xfrm>
            <a:off x="5391150" y="3630613"/>
            <a:ext cx="18274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Hale</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83" name="Rectangle 160">
            <a:extLst>
              <a:ext uri="{FF2B5EF4-FFF2-40B4-BE49-F238E27FC236}">
                <a16:creationId xmlns:a16="http://schemas.microsoft.com/office/drawing/2014/main" id="{43DFF44C-8424-4072-909D-16C27EDE876D}"/>
              </a:ext>
            </a:extLst>
          </p:cNvPr>
          <p:cNvSpPr>
            <a:spLocks noChangeArrowheads="1"/>
          </p:cNvSpPr>
          <p:nvPr/>
        </p:nvSpPr>
        <p:spPr bwMode="auto">
          <a:xfrm>
            <a:off x="7545388" y="4927600"/>
            <a:ext cx="27411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Henry</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84" name="Rectangle 161">
            <a:extLst>
              <a:ext uri="{FF2B5EF4-FFF2-40B4-BE49-F238E27FC236}">
                <a16:creationId xmlns:a16="http://schemas.microsoft.com/office/drawing/2014/main" id="{CE8781AA-B696-4655-AA00-6C5F87435D71}"/>
              </a:ext>
            </a:extLst>
          </p:cNvPr>
          <p:cNvSpPr>
            <a:spLocks noChangeArrowheads="1"/>
          </p:cNvSpPr>
          <p:nvPr/>
        </p:nvSpPr>
        <p:spPr bwMode="auto">
          <a:xfrm>
            <a:off x="6889752" y="1498600"/>
            <a:ext cx="32861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FFFFFF"/>
                </a:solidFill>
                <a:effectLst/>
                <a:latin typeface="Arial" panose="020B0604020202020204" pitchFamily="34" charset="0"/>
              </a:rPr>
              <a:t>Jackson</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285" name="Rectangle 162">
            <a:extLst>
              <a:ext uri="{FF2B5EF4-FFF2-40B4-BE49-F238E27FC236}">
                <a16:creationId xmlns:a16="http://schemas.microsoft.com/office/drawing/2014/main" id="{1E59FA92-FE5F-43B4-9DE0-2CC96BA8DD00}"/>
              </a:ext>
            </a:extLst>
          </p:cNvPr>
          <p:cNvSpPr>
            <a:spLocks noChangeArrowheads="1"/>
          </p:cNvSpPr>
          <p:nvPr/>
        </p:nvSpPr>
        <p:spPr bwMode="auto">
          <a:xfrm>
            <a:off x="5948363" y="2768600"/>
            <a:ext cx="42479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Jefferson</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86" name="Rectangle 163">
            <a:extLst>
              <a:ext uri="{FF2B5EF4-FFF2-40B4-BE49-F238E27FC236}">
                <a16:creationId xmlns:a16="http://schemas.microsoft.com/office/drawing/2014/main" id="{3EB47521-2BF5-4915-9EBF-427092645074}"/>
              </a:ext>
            </a:extLst>
          </p:cNvPr>
          <p:cNvSpPr>
            <a:spLocks noChangeArrowheads="1"/>
          </p:cNvSpPr>
          <p:nvPr/>
        </p:nvSpPr>
        <p:spPr bwMode="auto">
          <a:xfrm>
            <a:off x="4933950" y="2505075"/>
            <a:ext cx="25487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Lamar</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87" name="Rectangle 164">
            <a:extLst>
              <a:ext uri="{FF2B5EF4-FFF2-40B4-BE49-F238E27FC236}">
                <a16:creationId xmlns:a16="http://schemas.microsoft.com/office/drawing/2014/main" id="{4D04C13F-7C2E-4453-8470-D3F7A0E24C50}"/>
              </a:ext>
            </a:extLst>
          </p:cNvPr>
          <p:cNvSpPr>
            <a:spLocks noChangeArrowheads="1"/>
          </p:cNvSpPr>
          <p:nvPr/>
        </p:nvSpPr>
        <p:spPr bwMode="auto">
          <a:xfrm>
            <a:off x="5207000" y="1341438"/>
            <a:ext cx="44723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Lauderdale</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88" name="Rectangle 165">
            <a:extLst>
              <a:ext uri="{FF2B5EF4-FFF2-40B4-BE49-F238E27FC236}">
                <a16:creationId xmlns:a16="http://schemas.microsoft.com/office/drawing/2014/main" id="{883567DC-4BAF-45C2-A458-F5F726794591}"/>
              </a:ext>
            </a:extLst>
          </p:cNvPr>
          <p:cNvSpPr>
            <a:spLocks noChangeArrowheads="1"/>
          </p:cNvSpPr>
          <p:nvPr/>
        </p:nvSpPr>
        <p:spPr bwMode="auto">
          <a:xfrm>
            <a:off x="5591175" y="1681163"/>
            <a:ext cx="44723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Lawrence</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89" name="Rectangle 166">
            <a:extLst>
              <a:ext uri="{FF2B5EF4-FFF2-40B4-BE49-F238E27FC236}">
                <a16:creationId xmlns:a16="http://schemas.microsoft.com/office/drawing/2014/main" id="{751563B3-A32A-4BDE-9E9D-4C91A1B63457}"/>
              </a:ext>
            </a:extLst>
          </p:cNvPr>
          <p:cNvSpPr>
            <a:spLocks noChangeArrowheads="1"/>
          </p:cNvSpPr>
          <p:nvPr/>
        </p:nvSpPr>
        <p:spPr bwMode="auto">
          <a:xfrm>
            <a:off x="7481888" y="3813175"/>
            <a:ext cx="17312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Lee</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90" name="Rectangle 167">
            <a:extLst>
              <a:ext uri="{FF2B5EF4-FFF2-40B4-BE49-F238E27FC236}">
                <a16:creationId xmlns:a16="http://schemas.microsoft.com/office/drawing/2014/main" id="{C4DCD192-AE80-4E43-B5BB-2D56862857D4}"/>
              </a:ext>
            </a:extLst>
          </p:cNvPr>
          <p:cNvSpPr>
            <a:spLocks noChangeArrowheads="1"/>
          </p:cNvSpPr>
          <p:nvPr/>
        </p:nvSpPr>
        <p:spPr bwMode="auto">
          <a:xfrm>
            <a:off x="6203950" y="4324350"/>
            <a:ext cx="41357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Lowndes</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91" name="Rectangle 168">
            <a:extLst>
              <a:ext uri="{FF2B5EF4-FFF2-40B4-BE49-F238E27FC236}">
                <a16:creationId xmlns:a16="http://schemas.microsoft.com/office/drawing/2014/main" id="{25B8F96A-4105-43E4-8540-C0D9293C894D}"/>
              </a:ext>
            </a:extLst>
          </p:cNvPr>
          <p:cNvSpPr>
            <a:spLocks noChangeArrowheads="1"/>
          </p:cNvSpPr>
          <p:nvPr/>
        </p:nvSpPr>
        <p:spPr bwMode="auto">
          <a:xfrm>
            <a:off x="7078663" y="3986213"/>
            <a:ext cx="26930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Macon</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92" name="Rectangle 169">
            <a:extLst>
              <a:ext uri="{FF2B5EF4-FFF2-40B4-BE49-F238E27FC236}">
                <a16:creationId xmlns:a16="http://schemas.microsoft.com/office/drawing/2014/main" id="{0A0EAD6E-12CE-495B-995E-CA857C55EA8A}"/>
              </a:ext>
            </a:extLst>
          </p:cNvPr>
          <p:cNvSpPr>
            <a:spLocks noChangeArrowheads="1"/>
          </p:cNvSpPr>
          <p:nvPr/>
        </p:nvSpPr>
        <p:spPr bwMode="auto">
          <a:xfrm>
            <a:off x="6330950" y="1487488"/>
            <a:ext cx="3895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Madison</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93" name="Rectangle 170">
            <a:extLst>
              <a:ext uri="{FF2B5EF4-FFF2-40B4-BE49-F238E27FC236}">
                <a16:creationId xmlns:a16="http://schemas.microsoft.com/office/drawing/2014/main" id="{F310CCC9-CFB9-4A94-81D3-4CB6662F9096}"/>
              </a:ext>
            </a:extLst>
          </p:cNvPr>
          <p:cNvSpPr>
            <a:spLocks noChangeArrowheads="1"/>
          </p:cNvSpPr>
          <p:nvPr/>
        </p:nvSpPr>
        <p:spPr bwMode="auto">
          <a:xfrm>
            <a:off x="5099050" y="2147888"/>
            <a:ext cx="27411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Marion</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94" name="Rectangle 171">
            <a:extLst>
              <a:ext uri="{FF2B5EF4-FFF2-40B4-BE49-F238E27FC236}">
                <a16:creationId xmlns:a16="http://schemas.microsoft.com/office/drawing/2014/main" id="{53B7B01E-E0C0-4AA2-AE29-39373679708F}"/>
              </a:ext>
            </a:extLst>
          </p:cNvPr>
          <p:cNvSpPr>
            <a:spLocks noChangeArrowheads="1"/>
          </p:cNvSpPr>
          <p:nvPr/>
        </p:nvSpPr>
        <p:spPr bwMode="auto">
          <a:xfrm>
            <a:off x="6513513" y="1900238"/>
            <a:ext cx="38792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Marshall</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95" name="Rectangle 172">
            <a:extLst>
              <a:ext uri="{FF2B5EF4-FFF2-40B4-BE49-F238E27FC236}">
                <a16:creationId xmlns:a16="http://schemas.microsoft.com/office/drawing/2014/main" id="{955FE92C-2C21-43C3-B0C8-3E6C21242E0E}"/>
              </a:ext>
            </a:extLst>
          </p:cNvPr>
          <p:cNvSpPr>
            <a:spLocks noChangeArrowheads="1"/>
          </p:cNvSpPr>
          <p:nvPr/>
        </p:nvSpPr>
        <p:spPr bwMode="auto">
          <a:xfrm>
            <a:off x="4870450" y="5870575"/>
            <a:ext cx="30296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Mobile</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96" name="Rectangle 173">
            <a:extLst>
              <a:ext uri="{FF2B5EF4-FFF2-40B4-BE49-F238E27FC236}">
                <a16:creationId xmlns:a16="http://schemas.microsoft.com/office/drawing/2014/main" id="{62D61BD0-C36A-45F7-BFCB-608FA0B75EA8}"/>
              </a:ext>
            </a:extLst>
          </p:cNvPr>
          <p:cNvSpPr>
            <a:spLocks noChangeArrowheads="1"/>
          </p:cNvSpPr>
          <p:nvPr/>
        </p:nvSpPr>
        <p:spPr bwMode="auto">
          <a:xfrm>
            <a:off x="6532563" y="4176713"/>
            <a:ext cx="57227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Montgomery</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97" name="Rectangle 174">
            <a:extLst>
              <a:ext uri="{FF2B5EF4-FFF2-40B4-BE49-F238E27FC236}">
                <a16:creationId xmlns:a16="http://schemas.microsoft.com/office/drawing/2014/main" id="{4D33A5F8-283C-4AF8-89D2-A6DA9494071D}"/>
              </a:ext>
            </a:extLst>
          </p:cNvPr>
          <p:cNvSpPr>
            <a:spLocks noChangeArrowheads="1"/>
          </p:cNvSpPr>
          <p:nvPr/>
        </p:nvSpPr>
        <p:spPr bwMode="auto">
          <a:xfrm>
            <a:off x="6065838" y="1744663"/>
            <a:ext cx="34945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Morgan</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98" name="Rectangle 175">
            <a:extLst>
              <a:ext uri="{FF2B5EF4-FFF2-40B4-BE49-F238E27FC236}">
                <a16:creationId xmlns:a16="http://schemas.microsoft.com/office/drawing/2014/main" id="{4651140D-8E40-49C9-9956-AB894AEB9817}"/>
              </a:ext>
            </a:extLst>
          </p:cNvPr>
          <p:cNvSpPr>
            <a:spLocks noChangeArrowheads="1"/>
          </p:cNvSpPr>
          <p:nvPr/>
        </p:nvSpPr>
        <p:spPr bwMode="auto">
          <a:xfrm>
            <a:off x="5710238" y="3794125"/>
            <a:ext cx="24526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Perry</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299" name="Rectangle 176">
            <a:extLst>
              <a:ext uri="{FF2B5EF4-FFF2-40B4-BE49-F238E27FC236}">
                <a16:creationId xmlns:a16="http://schemas.microsoft.com/office/drawing/2014/main" id="{C0863405-6F20-4FCF-AA93-DE09081FAFBE}"/>
              </a:ext>
            </a:extLst>
          </p:cNvPr>
          <p:cNvSpPr>
            <a:spLocks noChangeArrowheads="1"/>
          </p:cNvSpPr>
          <p:nvPr/>
        </p:nvSpPr>
        <p:spPr bwMode="auto">
          <a:xfrm>
            <a:off x="4924425" y="3070225"/>
            <a:ext cx="36067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Pickens</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300" name="Rectangle 177">
            <a:extLst>
              <a:ext uri="{FF2B5EF4-FFF2-40B4-BE49-F238E27FC236}">
                <a16:creationId xmlns:a16="http://schemas.microsoft.com/office/drawing/2014/main" id="{2C627B7F-BD29-4395-A49B-A4F33A04B7A5}"/>
              </a:ext>
            </a:extLst>
          </p:cNvPr>
          <p:cNvSpPr>
            <a:spLocks noChangeArrowheads="1"/>
          </p:cNvSpPr>
          <p:nvPr/>
        </p:nvSpPr>
        <p:spPr bwMode="auto">
          <a:xfrm>
            <a:off x="6951663" y="4598988"/>
            <a:ext cx="17312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Pike</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301" name="Rectangle 178">
            <a:extLst>
              <a:ext uri="{FF2B5EF4-FFF2-40B4-BE49-F238E27FC236}">
                <a16:creationId xmlns:a16="http://schemas.microsoft.com/office/drawing/2014/main" id="{4560A56A-3D69-4F4E-95B7-2C750B4C4C0F}"/>
              </a:ext>
            </a:extLst>
          </p:cNvPr>
          <p:cNvSpPr>
            <a:spLocks noChangeArrowheads="1"/>
          </p:cNvSpPr>
          <p:nvPr/>
        </p:nvSpPr>
        <p:spPr bwMode="auto">
          <a:xfrm>
            <a:off x="7280275" y="3025775"/>
            <a:ext cx="44242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Randolph</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302" name="Rectangle 179">
            <a:extLst>
              <a:ext uri="{FF2B5EF4-FFF2-40B4-BE49-F238E27FC236}">
                <a16:creationId xmlns:a16="http://schemas.microsoft.com/office/drawing/2014/main" id="{CE062299-821C-4564-A7BE-C642149488E1}"/>
              </a:ext>
            </a:extLst>
          </p:cNvPr>
          <p:cNvSpPr>
            <a:spLocks noChangeArrowheads="1"/>
          </p:cNvSpPr>
          <p:nvPr/>
        </p:nvSpPr>
        <p:spPr bwMode="auto">
          <a:xfrm>
            <a:off x="7581900" y="4124325"/>
            <a:ext cx="29174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Russell</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303" name="Rectangle 180">
            <a:extLst>
              <a:ext uri="{FF2B5EF4-FFF2-40B4-BE49-F238E27FC236}">
                <a16:creationId xmlns:a16="http://schemas.microsoft.com/office/drawing/2014/main" id="{7C604FBC-5616-4CCC-AA20-30C04F3C4CE9}"/>
              </a:ext>
            </a:extLst>
          </p:cNvPr>
          <p:cNvSpPr>
            <a:spLocks noChangeArrowheads="1"/>
          </p:cNvSpPr>
          <p:nvPr/>
        </p:nvSpPr>
        <p:spPr bwMode="auto">
          <a:xfrm>
            <a:off x="6211888" y="3051175"/>
            <a:ext cx="31579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Shelby</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304" name="Rectangle 181">
            <a:extLst>
              <a:ext uri="{FF2B5EF4-FFF2-40B4-BE49-F238E27FC236}">
                <a16:creationId xmlns:a16="http://schemas.microsoft.com/office/drawing/2014/main" id="{7F093516-D1C6-4558-B228-C5C470CD0769}"/>
              </a:ext>
            </a:extLst>
          </p:cNvPr>
          <p:cNvSpPr>
            <a:spLocks noChangeArrowheads="1"/>
          </p:cNvSpPr>
          <p:nvPr/>
        </p:nvSpPr>
        <p:spPr bwMode="auto">
          <a:xfrm>
            <a:off x="6640513" y="2924175"/>
            <a:ext cx="45365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Talladega</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305" name="Rectangle 182">
            <a:extLst>
              <a:ext uri="{FF2B5EF4-FFF2-40B4-BE49-F238E27FC236}">
                <a16:creationId xmlns:a16="http://schemas.microsoft.com/office/drawing/2014/main" id="{0B6BE5DE-5FA4-4425-9ED2-C52D3916F087}"/>
              </a:ext>
            </a:extLst>
          </p:cNvPr>
          <p:cNvSpPr>
            <a:spLocks noChangeArrowheads="1"/>
          </p:cNvSpPr>
          <p:nvPr/>
        </p:nvSpPr>
        <p:spPr bwMode="auto">
          <a:xfrm>
            <a:off x="5426075" y="3025775"/>
            <a:ext cx="52738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Tuscaloosa</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306" name="Rectangle 183">
            <a:extLst>
              <a:ext uri="{FF2B5EF4-FFF2-40B4-BE49-F238E27FC236}">
                <a16:creationId xmlns:a16="http://schemas.microsoft.com/office/drawing/2014/main" id="{B465546B-8CAD-45B5-803F-2D3209F8E187}"/>
              </a:ext>
            </a:extLst>
          </p:cNvPr>
          <p:cNvSpPr>
            <a:spLocks noChangeArrowheads="1"/>
          </p:cNvSpPr>
          <p:nvPr/>
        </p:nvSpPr>
        <p:spPr bwMode="auto">
          <a:xfrm>
            <a:off x="5654675" y="2538413"/>
            <a:ext cx="31899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Walker</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307" name="Rectangle 184">
            <a:extLst>
              <a:ext uri="{FF2B5EF4-FFF2-40B4-BE49-F238E27FC236}">
                <a16:creationId xmlns:a16="http://schemas.microsoft.com/office/drawing/2014/main" id="{4E403E83-3C8C-4EBA-9CD1-3FBC7CABF5D2}"/>
              </a:ext>
            </a:extLst>
          </p:cNvPr>
          <p:cNvSpPr>
            <a:spLocks noChangeArrowheads="1"/>
          </p:cNvSpPr>
          <p:nvPr/>
        </p:nvSpPr>
        <p:spPr bwMode="auto">
          <a:xfrm>
            <a:off x="4770438" y="5065713"/>
            <a:ext cx="54502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Washington</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308" name="Rectangle 185">
            <a:extLst>
              <a:ext uri="{FF2B5EF4-FFF2-40B4-BE49-F238E27FC236}">
                <a16:creationId xmlns:a16="http://schemas.microsoft.com/office/drawing/2014/main" id="{9AF998E3-6331-474A-B31F-04883B368CA5}"/>
              </a:ext>
            </a:extLst>
          </p:cNvPr>
          <p:cNvSpPr>
            <a:spLocks noChangeArrowheads="1"/>
          </p:cNvSpPr>
          <p:nvPr/>
        </p:nvSpPr>
        <p:spPr bwMode="auto">
          <a:xfrm>
            <a:off x="5573713" y="2119313"/>
            <a:ext cx="37189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rial" panose="020B0604020202020204" pitchFamily="34" charset="0"/>
              </a:rPr>
              <a:t>Winston</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050480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id="{086C7BF1-FA77-4976-9570-1D0BF8F4740E}"/>
              </a:ext>
            </a:extLst>
          </p:cNvPr>
          <p:cNvSpPr/>
          <p:nvPr/>
        </p:nvSpPr>
        <p:spPr>
          <a:xfrm>
            <a:off x="346480" y="4211068"/>
            <a:ext cx="2573783" cy="21505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4297CE53-FB9B-43E0-80C2-48E4E7B5A821}"/>
              </a:ext>
            </a:extLst>
          </p:cNvPr>
          <p:cNvSpPr/>
          <p:nvPr/>
        </p:nvSpPr>
        <p:spPr>
          <a:xfrm>
            <a:off x="362329" y="4162554"/>
            <a:ext cx="2777918" cy="2189611"/>
          </a:xfrm>
          <a:prstGeom prst="rect">
            <a:avLst/>
          </a:prstGeom>
          <a:solidFill>
            <a:srgbClr val="DAE3F6">
              <a:alpha val="65098"/>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F8955870-ABA6-4C40-88E0-CE5503F3B067}"/>
              </a:ext>
            </a:extLst>
          </p:cNvPr>
          <p:cNvSpPr txBox="1"/>
          <p:nvPr/>
        </p:nvSpPr>
        <p:spPr>
          <a:xfrm>
            <a:off x="1560821" y="426739"/>
            <a:ext cx="9070357" cy="969496"/>
          </a:xfrm>
          <a:prstGeom prst="rect">
            <a:avLst/>
          </a:prstGeom>
          <a:noFill/>
        </p:spPr>
        <p:txBody>
          <a:bodyPr wrap="square" rtlCol="0">
            <a:spAutoFit/>
          </a:bodyPr>
          <a:lstStyle/>
          <a:p>
            <a:pPr algn="ctr"/>
            <a:r>
              <a:rPr lang="en-US" sz="28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Education and Workforce NEEDS INDEX (EWNI)</a:t>
            </a:r>
          </a:p>
          <a:p>
            <a:pPr algn="ctr">
              <a:spcBef>
                <a:spcPts val="600"/>
              </a:spcBef>
            </a:pPr>
            <a:r>
              <a:rPr lang="en-US" sz="2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2022</a:t>
            </a:r>
          </a:p>
        </p:txBody>
      </p:sp>
      <p:sp>
        <p:nvSpPr>
          <p:cNvPr id="292" name="Rectangle 51">
            <a:extLst>
              <a:ext uri="{FF2B5EF4-FFF2-40B4-BE49-F238E27FC236}">
                <a16:creationId xmlns:a16="http://schemas.microsoft.com/office/drawing/2014/main" id="{F9A7B230-8877-4DEF-898B-FF387CA8C064}"/>
              </a:ext>
            </a:extLst>
          </p:cNvPr>
          <p:cNvSpPr>
            <a:spLocks noChangeArrowheads="1"/>
          </p:cNvSpPr>
          <p:nvPr/>
        </p:nvSpPr>
        <p:spPr bwMode="auto">
          <a:xfrm>
            <a:off x="8884147" y="2378924"/>
            <a:ext cx="186237" cy="188898"/>
          </a:xfrm>
          <a:prstGeom prst="rect">
            <a:avLst/>
          </a:prstGeom>
          <a:solidFill>
            <a:schemeClr val="bg2"/>
          </a:solidFill>
          <a:ln w="9525">
            <a:solidFill>
              <a:schemeClr val="tx1"/>
            </a:solidFill>
            <a:miter lim="800000"/>
            <a:headEnd/>
            <a:tailEnd/>
          </a:ln>
          <a:effec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3600">
              <a:latin typeface="Open Sans" panose="020B0606030504020204" pitchFamily="34" charset="0"/>
              <a:ea typeface="Open Sans" panose="020B0606030504020204" pitchFamily="34" charset="0"/>
              <a:cs typeface="Open Sans" panose="020B0606030504020204" pitchFamily="34" charset="0"/>
            </a:endParaRPr>
          </a:p>
        </p:txBody>
      </p:sp>
      <p:sp>
        <p:nvSpPr>
          <p:cNvPr id="293" name="Freeform 52">
            <a:extLst>
              <a:ext uri="{FF2B5EF4-FFF2-40B4-BE49-F238E27FC236}">
                <a16:creationId xmlns:a16="http://schemas.microsoft.com/office/drawing/2014/main" id="{BDC67127-EFD4-49A8-8516-C6AF2B91520E}"/>
              </a:ext>
            </a:extLst>
          </p:cNvPr>
          <p:cNvSpPr>
            <a:spLocks/>
          </p:cNvSpPr>
          <p:nvPr/>
        </p:nvSpPr>
        <p:spPr bwMode="auto">
          <a:xfrm>
            <a:off x="4606007" y="5407943"/>
            <a:ext cx="46559" cy="90458"/>
          </a:xfrm>
          <a:custGeom>
            <a:avLst/>
            <a:gdLst>
              <a:gd name="T0" fmla="*/ 25155400 w 47"/>
              <a:gd name="T1" fmla="*/ 8632402 h 90"/>
              <a:gd name="T2" fmla="*/ 65683741 w 47"/>
              <a:gd name="T3" fmla="*/ 34528407 h 90"/>
              <a:gd name="T4" fmla="*/ 57298608 w 47"/>
              <a:gd name="T5" fmla="*/ 103584022 h 90"/>
              <a:gd name="T6" fmla="*/ 57298608 w 47"/>
              <a:gd name="T7" fmla="*/ 129480028 h 90"/>
              <a:gd name="T8" fmla="*/ 57298608 w 47"/>
              <a:gd name="T9" fmla="*/ 112216424 h 90"/>
              <a:gd name="T10" fmla="*/ 16770267 w 47"/>
              <a:gd name="T11" fmla="*/ 84881085 h 90"/>
              <a:gd name="T12" fmla="*/ 0 w 47"/>
              <a:gd name="T13" fmla="*/ 0 h 90"/>
              <a:gd name="T14" fmla="*/ 25155400 w 47"/>
              <a:gd name="T15" fmla="*/ 8632402 h 90"/>
              <a:gd name="T16" fmla="*/ 25155400 w 47"/>
              <a:gd name="T17" fmla="*/ 8632402 h 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7" h="90">
                <a:moveTo>
                  <a:pt x="18" y="6"/>
                </a:moveTo>
                <a:lnTo>
                  <a:pt x="47" y="24"/>
                </a:lnTo>
                <a:lnTo>
                  <a:pt x="41" y="72"/>
                </a:lnTo>
                <a:lnTo>
                  <a:pt x="41" y="90"/>
                </a:lnTo>
                <a:lnTo>
                  <a:pt x="41" y="78"/>
                </a:lnTo>
                <a:lnTo>
                  <a:pt x="12" y="59"/>
                </a:lnTo>
                <a:lnTo>
                  <a:pt x="0" y="0"/>
                </a:lnTo>
                <a:lnTo>
                  <a:pt x="18" y="6"/>
                </a:lnTo>
              </a:path>
            </a:pathLst>
          </a:custGeom>
          <a:solidFill>
            <a:schemeClr val="bg2"/>
          </a:solidFill>
          <a:ln w="1588" cap="flat" cmpd="sng">
            <a:solidFill>
              <a:srgbClr val="000000"/>
            </a:solidFill>
            <a:prstDash val="solid"/>
            <a:round/>
            <a:headEnd type="none" w="med" len="med"/>
            <a:tailEnd type="none" w="med" len="med"/>
          </a:ln>
          <a:effectLst/>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294" name="Freeform 53">
            <a:extLst>
              <a:ext uri="{FF2B5EF4-FFF2-40B4-BE49-F238E27FC236}">
                <a16:creationId xmlns:a16="http://schemas.microsoft.com/office/drawing/2014/main" id="{BD1C5687-CFDB-4269-B389-67243C40821D}"/>
              </a:ext>
            </a:extLst>
          </p:cNvPr>
          <p:cNvSpPr>
            <a:spLocks/>
          </p:cNvSpPr>
          <p:nvPr/>
        </p:nvSpPr>
        <p:spPr bwMode="auto">
          <a:xfrm>
            <a:off x="3516517" y="4367674"/>
            <a:ext cx="1311644" cy="1207883"/>
          </a:xfrm>
          <a:custGeom>
            <a:avLst/>
            <a:gdLst>
              <a:gd name="T0" fmla="*/ 1238372867 w 1283"/>
              <a:gd name="T1" fmla="*/ 251967651 h 1184"/>
              <a:gd name="T2" fmla="*/ 958548546 w 1283"/>
              <a:gd name="T3" fmla="*/ 154145059 h 1184"/>
              <a:gd name="T4" fmla="*/ 461413302 w 1283"/>
              <a:gd name="T5" fmla="*/ 85965935 h 1184"/>
              <a:gd name="T6" fmla="*/ 337873698 w 1283"/>
              <a:gd name="T7" fmla="*/ 154145059 h 1184"/>
              <a:gd name="T8" fmla="*/ 302150536 w 1283"/>
              <a:gd name="T9" fmla="*/ 278646651 h 1184"/>
              <a:gd name="T10" fmla="*/ 409317582 w 1283"/>
              <a:gd name="T11" fmla="*/ 432791710 h 1184"/>
              <a:gd name="T12" fmla="*/ 409317582 w 1283"/>
              <a:gd name="T13" fmla="*/ 502452460 h 1184"/>
              <a:gd name="T14" fmla="*/ 320012727 w 1283"/>
              <a:gd name="T15" fmla="*/ 389808743 h 1184"/>
              <a:gd name="T16" fmla="*/ 147354232 w 1283"/>
              <a:gd name="T17" fmla="*/ 493560272 h 1184"/>
              <a:gd name="T18" fmla="*/ 190518246 w 1283"/>
              <a:gd name="T19" fmla="*/ 634365831 h 1184"/>
              <a:gd name="T20" fmla="*/ 354246255 w 1283"/>
              <a:gd name="T21" fmla="*/ 729223955 h 1184"/>
              <a:gd name="T22" fmla="*/ 233683479 w 1283"/>
              <a:gd name="T23" fmla="*/ 781099111 h 1184"/>
              <a:gd name="T24" fmla="*/ 34233528 w 1283"/>
              <a:gd name="T25" fmla="*/ 870029514 h 1184"/>
              <a:gd name="T26" fmla="*/ 190518246 w 1283"/>
              <a:gd name="T27" fmla="*/ 1086424761 h 1184"/>
              <a:gd name="T28" fmla="*/ 250056036 w 1283"/>
              <a:gd name="T29" fmla="*/ 1227230320 h 1184"/>
              <a:gd name="T30" fmla="*/ 363176740 w 1283"/>
              <a:gd name="T31" fmla="*/ 1390268785 h 1184"/>
              <a:gd name="T32" fmla="*/ 111632290 w 1283"/>
              <a:gd name="T33" fmla="*/ 1510323065 h 1184"/>
              <a:gd name="T34" fmla="*/ 302150536 w 1283"/>
              <a:gd name="T35" fmla="*/ 1554787659 h 1184"/>
              <a:gd name="T36" fmla="*/ 565602300 w 1283"/>
              <a:gd name="T37" fmla="*/ 1277623851 h 1184"/>
              <a:gd name="T38" fmla="*/ 768029080 w 1283"/>
              <a:gd name="T39" fmla="*/ 1093835323 h 1184"/>
              <a:gd name="T40" fmla="*/ 741237623 w 1283"/>
              <a:gd name="T41" fmla="*/ 1304302850 h 1184"/>
              <a:gd name="T42" fmla="*/ 922825383 w 1283"/>
              <a:gd name="T43" fmla="*/ 1129407728 h 1184"/>
              <a:gd name="T44" fmla="*/ 1107391192 w 1283"/>
              <a:gd name="T45" fmla="*/ 1252427694 h 1184"/>
              <a:gd name="T46" fmla="*/ 1324700895 w 1283"/>
              <a:gd name="T47" fmla="*/ 1304302850 h 1184"/>
              <a:gd name="T48" fmla="*/ 1543500231 w 1283"/>
              <a:gd name="T49" fmla="*/ 1365071412 h 1184"/>
              <a:gd name="T50" fmla="*/ 1604526436 w 1283"/>
              <a:gd name="T51" fmla="*/ 1408054379 h 1184"/>
              <a:gd name="T52" fmla="*/ 1806951996 w 1283"/>
              <a:gd name="T53" fmla="*/ 1652611468 h 1184"/>
              <a:gd name="T54" fmla="*/ 1893281243 w 1283"/>
              <a:gd name="T55" fmla="*/ 1711897186 h 1184"/>
              <a:gd name="T56" fmla="*/ 1780160539 w 1283"/>
              <a:gd name="T57" fmla="*/ 1528109877 h 1184"/>
              <a:gd name="T58" fmla="*/ 1561361202 w 1283"/>
              <a:gd name="T59" fmla="*/ 1234640883 h 1184"/>
              <a:gd name="T60" fmla="*/ 1379773442 w 1283"/>
              <a:gd name="T61" fmla="*/ 1252427694 h 1184"/>
              <a:gd name="T62" fmla="*/ 1272606395 w 1283"/>
              <a:gd name="T63" fmla="*/ 1215373664 h 1184"/>
              <a:gd name="T64" fmla="*/ 1281536881 w 1283"/>
              <a:gd name="T65" fmla="*/ 1206480258 h 11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83" h="1184">
                <a:moveTo>
                  <a:pt x="861" y="814"/>
                </a:moveTo>
                <a:lnTo>
                  <a:pt x="832" y="170"/>
                </a:lnTo>
                <a:lnTo>
                  <a:pt x="649" y="116"/>
                </a:lnTo>
                <a:lnTo>
                  <a:pt x="644" y="104"/>
                </a:lnTo>
                <a:lnTo>
                  <a:pt x="467" y="0"/>
                </a:lnTo>
                <a:lnTo>
                  <a:pt x="310" y="58"/>
                </a:lnTo>
                <a:lnTo>
                  <a:pt x="275" y="128"/>
                </a:lnTo>
                <a:lnTo>
                  <a:pt x="227" y="104"/>
                </a:lnTo>
                <a:lnTo>
                  <a:pt x="174" y="128"/>
                </a:lnTo>
                <a:lnTo>
                  <a:pt x="203" y="188"/>
                </a:lnTo>
                <a:lnTo>
                  <a:pt x="238" y="246"/>
                </a:lnTo>
                <a:lnTo>
                  <a:pt x="275" y="292"/>
                </a:lnTo>
                <a:lnTo>
                  <a:pt x="287" y="310"/>
                </a:lnTo>
                <a:lnTo>
                  <a:pt x="275" y="339"/>
                </a:lnTo>
                <a:lnTo>
                  <a:pt x="238" y="321"/>
                </a:lnTo>
                <a:lnTo>
                  <a:pt x="215" y="263"/>
                </a:lnTo>
                <a:lnTo>
                  <a:pt x="81" y="287"/>
                </a:lnTo>
                <a:lnTo>
                  <a:pt x="99" y="333"/>
                </a:lnTo>
                <a:lnTo>
                  <a:pt x="87" y="376"/>
                </a:lnTo>
                <a:lnTo>
                  <a:pt x="128" y="428"/>
                </a:lnTo>
                <a:lnTo>
                  <a:pt x="256" y="451"/>
                </a:lnTo>
                <a:lnTo>
                  <a:pt x="238" y="492"/>
                </a:lnTo>
                <a:lnTo>
                  <a:pt x="197" y="510"/>
                </a:lnTo>
                <a:lnTo>
                  <a:pt x="157" y="527"/>
                </a:lnTo>
                <a:lnTo>
                  <a:pt x="128" y="510"/>
                </a:lnTo>
                <a:lnTo>
                  <a:pt x="23" y="587"/>
                </a:lnTo>
                <a:lnTo>
                  <a:pt x="64" y="738"/>
                </a:lnTo>
                <a:lnTo>
                  <a:pt x="128" y="733"/>
                </a:lnTo>
                <a:lnTo>
                  <a:pt x="99" y="833"/>
                </a:lnTo>
                <a:lnTo>
                  <a:pt x="168" y="828"/>
                </a:lnTo>
                <a:lnTo>
                  <a:pt x="261" y="862"/>
                </a:lnTo>
                <a:lnTo>
                  <a:pt x="244" y="938"/>
                </a:lnTo>
                <a:lnTo>
                  <a:pt x="99" y="1025"/>
                </a:lnTo>
                <a:lnTo>
                  <a:pt x="75" y="1019"/>
                </a:lnTo>
                <a:lnTo>
                  <a:pt x="0" y="1078"/>
                </a:lnTo>
                <a:lnTo>
                  <a:pt x="203" y="1049"/>
                </a:lnTo>
                <a:lnTo>
                  <a:pt x="397" y="892"/>
                </a:lnTo>
                <a:lnTo>
                  <a:pt x="380" y="862"/>
                </a:lnTo>
                <a:lnTo>
                  <a:pt x="484" y="767"/>
                </a:lnTo>
                <a:lnTo>
                  <a:pt x="516" y="738"/>
                </a:lnTo>
                <a:lnTo>
                  <a:pt x="467" y="833"/>
                </a:lnTo>
                <a:lnTo>
                  <a:pt x="498" y="880"/>
                </a:lnTo>
                <a:lnTo>
                  <a:pt x="609" y="820"/>
                </a:lnTo>
                <a:lnTo>
                  <a:pt x="620" y="762"/>
                </a:lnTo>
                <a:lnTo>
                  <a:pt x="739" y="828"/>
                </a:lnTo>
                <a:lnTo>
                  <a:pt x="744" y="845"/>
                </a:lnTo>
                <a:lnTo>
                  <a:pt x="890" y="857"/>
                </a:lnTo>
                <a:lnTo>
                  <a:pt x="890" y="880"/>
                </a:lnTo>
                <a:lnTo>
                  <a:pt x="1037" y="973"/>
                </a:lnTo>
                <a:lnTo>
                  <a:pt x="1037" y="921"/>
                </a:lnTo>
                <a:lnTo>
                  <a:pt x="1066" y="961"/>
                </a:lnTo>
                <a:lnTo>
                  <a:pt x="1078" y="950"/>
                </a:lnTo>
                <a:lnTo>
                  <a:pt x="1214" y="1097"/>
                </a:lnTo>
                <a:lnTo>
                  <a:pt x="1214" y="1115"/>
                </a:lnTo>
                <a:lnTo>
                  <a:pt x="1283" y="1184"/>
                </a:lnTo>
                <a:lnTo>
                  <a:pt x="1272" y="1155"/>
                </a:lnTo>
                <a:lnTo>
                  <a:pt x="1272" y="1083"/>
                </a:lnTo>
                <a:lnTo>
                  <a:pt x="1196" y="1031"/>
                </a:lnTo>
                <a:lnTo>
                  <a:pt x="1078" y="845"/>
                </a:lnTo>
                <a:lnTo>
                  <a:pt x="1049" y="833"/>
                </a:lnTo>
                <a:lnTo>
                  <a:pt x="1002" y="903"/>
                </a:lnTo>
                <a:lnTo>
                  <a:pt x="927" y="845"/>
                </a:lnTo>
                <a:lnTo>
                  <a:pt x="915" y="797"/>
                </a:lnTo>
                <a:lnTo>
                  <a:pt x="855" y="820"/>
                </a:lnTo>
                <a:lnTo>
                  <a:pt x="861" y="820"/>
                </a:lnTo>
                <a:lnTo>
                  <a:pt x="861" y="814"/>
                </a:lnTo>
              </a:path>
            </a:pathLst>
          </a:custGeom>
          <a:solidFill>
            <a:schemeClr val="bg2"/>
          </a:solidFill>
          <a:ln w="1588" cap="flat" cmpd="sng">
            <a:solidFill>
              <a:srgbClr val="000000"/>
            </a:solidFill>
            <a:prstDash val="solid"/>
            <a:round/>
            <a:headEnd type="none" w="med" len="med"/>
            <a:tailEnd type="none" w="med" len="med"/>
          </a:ln>
          <a:effectLst/>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295" name="Freeform 54">
            <a:extLst>
              <a:ext uri="{FF2B5EF4-FFF2-40B4-BE49-F238E27FC236}">
                <a16:creationId xmlns:a16="http://schemas.microsoft.com/office/drawing/2014/main" id="{F413EC24-9E5F-447A-AE22-3101DB9D6EE6}"/>
              </a:ext>
            </a:extLst>
          </p:cNvPr>
          <p:cNvSpPr>
            <a:spLocks/>
          </p:cNvSpPr>
          <p:nvPr/>
        </p:nvSpPr>
        <p:spPr bwMode="auto">
          <a:xfrm>
            <a:off x="3294355" y="5461154"/>
            <a:ext cx="98440" cy="57201"/>
          </a:xfrm>
          <a:custGeom>
            <a:avLst/>
            <a:gdLst>
              <a:gd name="T0" fmla="*/ 148391136 w 93"/>
              <a:gd name="T1" fmla="*/ 39949703 h 54"/>
              <a:gd name="T2" fmla="*/ 74993261 w 93"/>
              <a:gd name="T3" fmla="*/ 76702470 h 54"/>
              <a:gd name="T4" fmla="*/ 0 w 93"/>
              <a:gd name="T5" fmla="*/ 86290753 h 54"/>
              <a:gd name="T6" fmla="*/ 74993261 w 93"/>
              <a:gd name="T7" fmla="*/ 39949703 h 54"/>
              <a:gd name="T8" fmla="*/ 138817555 w 93"/>
              <a:gd name="T9" fmla="*/ 0 h 54"/>
              <a:gd name="T10" fmla="*/ 148391136 w 93"/>
              <a:gd name="T11" fmla="*/ 39949703 h 54"/>
              <a:gd name="T12" fmla="*/ 148391136 w 93"/>
              <a:gd name="T13" fmla="*/ 39949703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3" h="54">
                <a:moveTo>
                  <a:pt x="93" y="25"/>
                </a:moveTo>
                <a:lnTo>
                  <a:pt x="47" y="48"/>
                </a:lnTo>
                <a:lnTo>
                  <a:pt x="0" y="54"/>
                </a:lnTo>
                <a:lnTo>
                  <a:pt x="47" y="25"/>
                </a:lnTo>
                <a:lnTo>
                  <a:pt x="87" y="0"/>
                </a:lnTo>
                <a:lnTo>
                  <a:pt x="93" y="25"/>
                </a:lnTo>
              </a:path>
            </a:pathLst>
          </a:custGeom>
          <a:solidFill>
            <a:schemeClr val="bg2"/>
          </a:solidFill>
          <a:ln w="1588" cap="flat" cmpd="sng">
            <a:solidFill>
              <a:srgbClr val="000000"/>
            </a:solidFill>
            <a:prstDash val="solid"/>
            <a:round/>
            <a:headEnd type="none" w="med" len="med"/>
            <a:tailEnd type="none" w="med" len="med"/>
          </a:ln>
          <a:effectLst/>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296" name="Freeform 55">
            <a:extLst>
              <a:ext uri="{FF2B5EF4-FFF2-40B4-BE49-F238E27FC236}">
                <a16:creationId xmlns:a16="http://schemas.microsoft.com/office/drawing/2014/main" id="{2002AB92-F70A-4BF6-A64C-DB4DA1A2B94C}"/>
              </a:ext>
            </a:extLst>
          </p:cNvPr>
          <p:cNvSpPr>
            <a:spLocks/>
          </p:cNvSpPr>
          <p:nvPr/>
        </p:nvSpPr>
        <p:spPr bwMode="auto">
          <a:xfrm>
            <a:off x="4699125" y="5518355"/>
            <a:ext cx="70504" cy="57202"/>
          </a:xfrm>
          <a:custGeom>
            <a:avLst/>
            <a:gdLst>
              <a:gd name="T0" fmla="*/ 13381441 w 69"/>
              <a:gd name="T1" fmla="*/ 8311609 h 58"/>
              <a:gd name="T2" fmla="*/ 0 w 69"/>
              <a:gd name="T3" fmla="*/ 31859990 h 58"/>
              <a:gd name="T4" fmla="*/ 0 w 69"/>
              <a:gd name="T5" fmla="*/ 80342020 h 58"/>
              <a:gd name="T6" fmla="*/ 25276462 w 69"/>
              <a:gd name="T7" fmla="*/ 40171599 h 58"/>
              <a:gd name="T8" fmla="*/ 50554143 w 69"/>
              <a:gd name="T9" fmla="*/ 48482030 h 58"/>
              <a:gd name="T10" fmla="*/ 102594707 w 69"/>
              <a:gd name="T11" fmla="*/ 80342020 h 58"/>
              <a:gd name="T12" fmla="*/ 102594707 w 69"/>
              <a:gd name="T13" fmla="*/ 56793639 h 58"/>
              <a:gd name="T14" fmla="*/ 34198642 w 69"/>
              <a:gd name="T15" fmla="*/ 0 h 58"/>
              <a:gd name="T16" fmla="*/ 16355501 w 69"/>
              <a:gd name="T17" fmla="*/ 8311609 h 58"/>
              <a:gd name="T18" fmla="*/ 16355501 w 69"/>
              <a:gd name="T19" fmla="*/ 8311609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9" h="58">
                <a:moveTo>
                  <a:pt x="9" y="6"/>
                </a:moveTo>
                <a:lnTo>
                  <a:pt x="0" y="23"/>
                </a:lnTo>
                <a:lnTo>
                  <a:pt x="0" y="58"/>
                </a:lnTo>
                <a:lnTo>
                  <a:pt x="17" y="29"/>
                </a:lnTo>
                <a:lnTo>
                  <a:pt x="34" y="35"/>
                </a:lnTo>
                <a:lnTo>
                  <a:pt x="69" y="58"/>
                </a:lnTo>
                <a:lnTo>
                  <a:pt x="69" y="41"/>
                </a:lnTo>
                <a:lnTo>
                  <a:pt x="23" y="0"/>
                </a:lnTo>
                <a:lnTo>
                  <a:pt x="11" y="6"/>
                </a:lnTo>
              </a:path>
            </a:pathLst>
          </a:custGeom>
          <a:solidFill>
            <a:schemeClr val="bg2"/>
          </a:solidFill>
          <a:ln w="1588" cap="flat" cmpd="sng">
            <a:solidFill>
              <a:srgbClr val="000000"/>
            </a:solidFill>
            <a:prstDash val="solid"/>
            <a:round/>
            <a:headEnd type="none" w="med" len="med"/>
            <a:tailEnd type="none" w="med" len="med"/>
          </a:ln>
          <a:effectLst/>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297" name="Freeform 56">
            <a:extLst>
              <a:ext uri="{FF2B5EF4-FFF2-40B4-BE49-F238E27FC236}">
                <a16:creationId xmlns:a16="http://schemas.microsoft.com/office/drawing/2014/main" id="{889F3F96-0F59-4CA8-890B-7AE1459C3B51}"/>
              </a:ext>
            </a:extLst>
          </p:cNvPr>
          <p:cNvSpPr>
            <a:spLocks/>
          </p:cNvSpPr>
          <p:nvPr/>
        </p:nvSpPr>
        <p:spPr bwMode="auto">
          <a:xfrm>
            <a:off x="4828161" y="4995560"/>
            <a:ext cx="46560" cy="42569"/>
          </a:xfrm>
          <a:custGeom>
            <a:avLst/>
            <a:gdLst>
              <a:gd name="T0" fmla="*/ 0 w 47"/>
              <a:gd name="T1" fmla="*/ 33774566 h 41"/>
              <a:gd name="T2" fmla="*/ 33542319 w 47"/>
              <a:gd name="T3" fmla="*/ 0 h 41"/>
              <a:gd name="T4" fmla="*/ 57300821 w 47"/>
              <a:gd name="T5" fmla="*/ 9210907 h 41"/>
              <a:gd name="T6" fmla="*/ 65686106 w 47"/>
              <a:gd name="T7" fmla="*/ 27632722 h 41"/>
              <a:gd name="T8" fmla="*/ 33542319 w 47"/>
              <a:gd name="T9" fmla="*/ 62942439 h 41"/>
              <a:gd name="T10" fmla="*/ 0 w 47"/>
              <a:gd name="T11" fmla="*/ 35309717 h 41"/>
              <a:gd name="T12" fmla="*/ 0 w 47"/>
              <a:gd name="T13" fmla="*/ 35309717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41">
                <a:moveTo>
                  <a:pt x="0" y="22"/>
                </a:moveTo>
                <a:lnTo>
                  <a:pt x="24" y="0"/>
                </a:lnTo>
                <a:lnTo>
                  <a:pt x="41" y="6"/>
                </a:lnTo>
                <a:lnTo>
                  <a:pt x="47" y="18"/>
                </a:lnTo>
                <a:lnTo>
                  <a:pt x="24" y="41"/>
                </a:lnTo>
                <a:lnTo>
                  <a:pt x="0" y="23"/>
                </a:lnTo>
              </a:path>
            </a:pathLst>
          </a:custGeom>
          <a:solidFill>
            <a:schemeClr val="bg2"/>
          </a:solidFill>
          <a:ln w="1588" cap="flat" cmpd="sng">
            <a:solidFill>
              <a:srgbClr val="000000"/>
            </a:solidFill>
            <a:prstDash val="solid"/>
            <a:round/>
            <a:headEnd type="none" w="med" len="med"/>
            <a:tailEnd type="none" w="med" len="med"/>
          </a:ln>
          <a:effectLst/>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298" name="Freeform 57">
            <a:extLst>
              <a:ext uri="{FF2B5EF4-FFF2-40B4-BE49-F238E27FC236}">
                <a16:creationId xmlns:a16="http://schemas.microsoft.com/office/drawing/2014/main" id="{42F3F7DF-B7D2-4D04-874E-EDB17F1BB321}"/>
              </a:ext>
            </a:extLst>
          </p:cNvPr>
          <p:cNvSpPr>
            <a:spLocks/>
          </p:cNvSpPr>
          <p:nvPr/>
        </p:nvSpPr>
        <p:spPr bwMode="auto">
          <a:xfrm>
            <a:off x="4905316" y="4984918"/>
            <a:ext cx="67844" cy="41238"/>
          </a:xfrm>
          <a:custGeom>
            <a:avLst/>
            <a:gdLst>
              <a:gd name="T0" fmla="*/ 0 w 66"/>
              <a:gd name="T1" fmla="*/ 49950180 h 40"/>
              <a:gd name="T2" fmla="*/ 43640284 w 66"/>
              <a:gd name="T3" fmla="*/ 0 h 40"/>
              <a:gd name="T4" fmla="*/ 90289692 w 66"/>
              <a:gd name="T5" fmla="*/ 7568806 h 40"/>
              <a:gd name="T6" fmla="*/ 99318293 w 66"/>
              <a:gd name="T7" fmla="*/ 25731725 h 40"/>
              <a:gd name="T8" fmla="*/ 99318293 w 66"/>
              <a:gd name="T9" fmla="*/ 60545524 h 40"/>
              <a:gd name="T10" fmla="*/ 55678010 w 66"/>
              <a:gd name="T11" fmla="*/ 60545524 h 40"/>
              <a:gd name="T12" fmla="*/ 27087030 w 66"/>
              <a:gd name="T13" fmla="*/ 51463449 h 40"/>
              <a:gd name="T14" fmla="*/ 0 w 66"/>
              <a:gd name="T15" fmla="*/ 51463449 h 40"/>
              <a:gd name="T16" fmla="*/ 0 w 66"/>
              <a:gd name="T17" fmla="*/ 51463449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40">
                <a:moveTo>
                  <a:pt x="0" y="33"/>
                </a:moveTo>
                <a:lnTo>
                  <a:pt x="29" y="0"/>
                </a:lnTo>
                <a:lnTo>
                  <a:pt x="60" y="5"/>
                </a:lnTo>
                <a:lnTo>
                  <a:pt x="66" y="17"/>
                </a:lnTo>
                <a:lnTo>
                  <a:pt x="66" y="40"/>
                </a:lnTo>
                <a:lnTo>
                  <a:pt x="37" y="40"/>
                </a:lnTo>
                <a:lnTo>
                  <a:pt x="18" y="34"/>
                </a:lnTo>
                <a:lnTo>
                  <a:pt x="0" y="34"/>
                </a:lnTo>
              </a:path>
            </a:pathLst>
          </a:custGeom>
          <a:solidFill>
            <a:schemeClr val="bg2"/>
          </a:solidFill>
          <a:ln w="1588" cap="flat" cmpd="sng">
            <a:solidFill>
              <a:srgbClr val="000000"/>
            </a:solidFill>
            <a:prstDash val="solid"/>
            <a:round/>
            <a:headEnd type="none" w="med" len="med"/>
            <a:tailEnd type="none" w="med" len="med"/>
          </a:ln>
          <a:effectLst/>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299" name="Freeform 58">
            <a:extLst>
              <a:ext uri="{FF2B5EF4-FFF2-40B4-BE49-F238E27FC236}">
                <a16:creationId xmlns:a16="http://schemas.microsoft.com/office/drawing/2014/main" id="{C1FA3271-0B86-4C52-BD41-99072F003AB3}"/>
              </a:ext>
            </a:extLst>
          </p:cNvPr>
          <p:cNvSpPr>
            <a:spLocks/>
          </p:cNvSpPr>
          <p:nvPr/>
        </p:nvSpPr>
        <p:spPr bwMode="auto">
          <a:xfrm>
            <a:off x="5091554" y="5078037"/>
            <a:ext cx="78486" cy="67843"/>
          </a:xfrm>
          <a:custGeom>
            <a:avLst/>
            <a:gdLst>
              <a:gd name="T0" fmla="*/ 0 w 76"/>
              <a:gd name="T1" fmla="*/ 27205762 h 64"/>
              <a:gd name="T2" fmla="*/ 9112424 w 76"/>
              <a:gd name="T3" fmla="*/ 17602910 h 64"/>
              <a:gd name="T4" fmla="*/ 45564585 w 76"/>
              <a:gd name="T5" fmla="*/ 8001323 h 64"/>
              <a:gd name="T6" fmla="*/ 53158682 w 76"/>
              <a:gd name="T7" fmla="*/ 0 h 64"/>
              <a:gd name="T8" fmla="*/ 71384762 w 76"/>
              <a:gd name="T9" fmla="*/ 17602910 h 64"/>
              <a:gd name="T10" fmla="*/ 97204940 w 76"/>
              <a:gd name="T11" fmla="*/ 56010524 h 64"/>
              <a:gd name="T12" fmla="*/ 97204940 w 76"/>
              <a:gd name="T13" fmla="*/ 92817873 h 64"/>
              <a:gd name="T14" fmla="*/ 115431021 w 76"/>
              <a:gd name="T15" fmla="*/ 102419460 h 64"/>
              <a:gd name="T16" fmla="*/ 53158682 w 76"/>
              <a:gd name="T17" fmla="*/ 102419460 h 64"/>
              <a:gd name="T18" fmla="*/ 27338504 w 76"/>
              <a:gd name="T19" fmla="*/ 64011846 h 64"/>
              <a:gd name="T20" fmla="*/ 9112424 w 76"/>
              <a:gd name="T21" fmla="*/ 46408936 h 64"/>
              <a:gd name="T22" fmla="*/ 0 w 76"/>
              <a:gd name="T23" fmla="*/ 27205762 h 64"/>
              <a:gd name="T24" fmla="*/ 0 w 76"/>
              <a:gd name="T25" fmla="*/ 27205762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6" h="64">
                <a:moveTo>
                  <a:pt x="0" y="17"/>
                </a:moveTo>
                <a:lnTo>
                  <a:pt x="6" y="11"/>
                </a:lnTo>
                <a:lnTo>
                  <a:pt x="30" y="5"/>
                </a:lnTo>
                <a:lnTo>
                  <a:pt x="35" y="0"/>
                </a:lnTo>
                <a:lnTo>
                  <a:pt x="47" y="11"/>
                </a:lnTo>
                <a:lnTo>
                  <a:pt x="64" y="35"/>
                </a:lnTo>
                <a:lnTo>
                  <a:pt x="64" y="58"/>
                </a:lnTo>
                <a:lnTo>
                  <a:pt x="76" y="64"/>
                </a:lnTo>
                <a:lnTo>
                  <a:pt x="35" y="64"/>
                </a:lnTo>
                <a:lnTo>
                  <a:pt x="18" y="40"/>
                </a:lnTo>
                <a:lnTo>
                  <a:pt x="6" y="29"/>
                </a:lnTo>
                <a:lnTo>
                  <a:pt x="0" y="17"/>
                </a:lnTo>
              </a:path>
            </a:pathLst>
          </a:custGeom>
          <a:solidFill>
            <a:schemeClr val="bg2"/>
          </a:solidFill>
          <a:ln w="1588" cap="flat" cmpd="sng">
            <a:solidFill>
              <a:srgbClr val="000000"/>
            </a:solidFill>
            <a:prstDash val="solid"/>
            <a:round/>
            <a:headEnd type="none" w="med" len="med"/>
            <a:tailEnd type="none" w="med" len="med"/>
          </a:ln>
          <a:effectLst/>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00" name="Freeform 59">
            <a:extLst>
              <a:ext uri="{FF2B5EF4-FFF2-40B4-BE49-F238E27FC236}">
                <a16:creationId xmlns:a16="http://schemas.microsoft.com/office/drawing/2014/main" id="{861D6DE7-9084-4EE3-841D-112D9F9FB916}"/>
              </a:ext>
            </a:extLst>
          </p:cNvPr>
          <p:cNvSpPr>
            <a:spLocks/>
          </p:cNvSpPr>
          <p:nvPr/>
        </p:nvSpPr>
        <p:spPr bwMode="auto">
          <a:xfrm>
            <a:off x="5219260" y="5145880"/>
            <a:ext cx="83807" cy="33257"/>
          </a:xfrm>
          <a:custGeom>
            <a:avLst/>
            <a:gdLst>
              <a:gd name="T0" fmla="*/ 0 w 81"/>
              <a:gd name="T1" fmla="*/ 29574364 h 35"/>
              <a:gd name="T2" fmla="*/ 0 w 81"/>
              <a:gd name="T3" fmla="*/ 0 h 35"/>
              <a:gd name="T4" fmla="*/ 35065052 w 81"/>
              <a:gd name="T5" fmla="*/ 0 h 35"/>
              <a:gd name="T6" fmla="*/ 79276971 w 81"/>
              <a:gd name="T7" fmla="*/ 6429456 h 35"/>
              <a:gd name="T8" fmla="*/ 123488891 w 81"/>
              <a:gd name="T9" fmla="*/ 29574364 h 35"/>
              <a:gd name="T10" fmla="*/ 60982001 w 81"/>
              <a:gd name="T11" fmla="*/ 37288577 h 35"/>
              <a:gd name="T12" fmla="*/ 35065052 w 81"/>
              <a:gd name="T13" fmla="*/ 37288577 h 35"/>
              <a:gd name="T14" fmla="*/ 0 w 81"/>
              <a:gd name="T15" fmla="*/ 45003924 h 35"/>
              <a:gd name="T16" fmla="*/ 0 w 81"/>
              <a:gd name="T17" fmla="*/ 29574364 h 35"/>
              <a:gd name="T18" fmla="*/ 0 w 81"/>
              <a:gd name="T19" fmla="*/ 29574364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 h="35">
                <a:moveTo>
                  <a:pt x="0" y="23"/>
                </a:moveTo>
                <a:lnTo>
                  <a:pt x="0" y="0"/>
                </a:lnTo>
                <a:lnTo>
                  <a:pt x="23" y="0"/>
                </a:lnTo>
                <a:lnTo>
                  <a:pt x="52" y="5"/>
                </a:lnTo>
                <a:lnTo>
                  <a:pt x="81" y="23"/>
                </a:lnTo>
                <a:lnTo>
                  <a:pt x="40" y="29"/>
                </a:lnTo>
                <a:lnTo>
                  <a:pt x="23" y="29"/>
                </a:lnTo>
                <a:lnTo>
                  <a:pt x="0" y="35"/>
                </a:lnTo>
                <a:lnTo>
                  <a:pt x="0" y="23"/>
                </a:lnTo>
              </a:path>
            </a:pathLst>
          </a:custGeom>
          <a:solidFill>
            <a:schemeClr val="bg2"/>
          </a:solidFill>
          <a:ln w="1588" cap="flat" cmpd="sng">
            <a:solidFill>
              <a:srgbClr val="000000"/>
            </a:solidFill>
            <a:prstDash val="solid"/>
            <a:round/>
            <a:headEnd type="none" w="med" len="med"/>
            <a:tailEnd type="none" w="med" len="med"/>
          </a:ln>
          <a:effectLst/>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01" name="Freeform 60">
            <a:extLst>
              <a:ext uri="{FF2B5EF4-FFF2-40B4-BE49-F238E27FC236}">
                <a16:creationId xmlns:a16="http://schemas.microsoft.com/office/drawing/2014/main" id="{D9F5567D-E2B1-421C-A77E-24FA3ED28DC6}"/>
              </a:ext>
            </a:extLst>
          </p:cNvPr>
          <p:cNvSpPr>
            <a:spLocks/>
          </p:cNvSpPr>
          <p:nvPr/>
        </p:nvSpPr>
        <p:spPr bwMode="auto">
          <a:xfrm>
            <a:off x="5317699" y="5203082"/>
            <a:ext cx="71834" cy="58532"/>
          </a:xfrm>
          <a:custGeom>
            <a:avLst/>
            <a:gdLst>
              <a:gd name="T0" fmla="*/ 26996027 w 70"/>
              <a:gd name="T1" fmla="*/ 87005936 h 54"/>
              <a:gd name="T2" fmla="*/ 104982509 w 70"/>
              <a:gd name="T3" fmla="*/ 61907796 h 54"/>
              <a:gd name="T4" fmla="*/ 95983833 w 70"/>
              <a:gd name="T5" fmla="*/ 41829802 h 54"/>
              <a:gd name="T6" fmla="*/ 79486669 w 70"/>
              <a:gd name="T7" fmla="*/ 13385330 h 54"/>
              <a:gd name="T8" fmla="*/ 61489318 w 70"/>
              <a:gd name="T9" fmla="*/ 0 h 54"/>
              <a:gd name="T10" fmla="*/ 0 w 70"/>
              <a:gd name="T11" fmla="*/ 0 h 54"/>
              <a:gd name="T12" fmla="*/ 26996027 w 70"/>
              <a:gd name="T13" fmla="*/ 90352269 h 54"/>
              <a:gd name="T14" fmla="*/ 26996027 w 70"/>
              <a:gd name="T15" fmla="*/ 90352269 h 5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 h="54">
                <a:moveTo>
                  <a:pt x="18" y="52"/>
                </a:moveTo>
                <a:lnTo>
                  <a:pt x="70" y="37"/>
                </a:lnTo>
                <a:lnTo>
                  <a:pt x="64" y="25"/>
                </a:lnTo>
                <a:lnTo>
                  <a:pt x="53" y="8"/>
                </a:lnTo>
                <a:lnTo>
                  <a:pt x="41" y="0"/>
                </a:lnTo>
                <a:lnTo>
                  <a:pt x="0" y="0"/>
                </a:lnTo>
                <a:lnTo>
                  <a:pt x="18" y="54"/>
                </a:lnTo>
              </a:path>
            </a:pathLst>
          </a:custGeom>
          <a:solidFill>
            <a:schemeClr val="bg2"/>
          </a:solidFill>
          <a:ln w="1588" cap="flat" cmpd="sng">
            <a:solidFill>
              <a:srgbClr val="000000"/>
            </a:solidFill>
            <a:prstDash val="solid"/>
            <a:round/>
            <a:headEnd type="none" w="med" len="med"/>
            <a:tailEnd type="none" w="med" len="med"/>
          </a:ln>
          <a:effectLst/>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02" name="Freeform 61">
            <a:extLst>
              <a:ext uri="{FF2B5EF4-FFF2-40B4-BE49-F238E27FC236}">
                <a16:creationId xmlns:a16="http://schemas.microsoft.com/office/drawing/2014/main" id="{42DBE06A-05E4-43C5-B376-F0CE62094318}"/>
              </a:ext>
            </a:extLst>
          </p:cNvPr>
          <p:cNvSpPr>
            <a:spLocks/>
          </p:cNvSpPr>
          <p:nvPr/>
        </p:nvSpPr>
        <p:spPr bwMode="auto">
          <a:xfrm>
            <a:off x="5405497" y="5305512"/>
            <a:ext cx="154311" cy="198210"/>
          </a:xfrm>
          <a:custGeom>
            <a:avLst/>
            <a:gdLst>
              <a:gd name="T0" fmla="*/ 34206777 w 151"/>
              <a:gd name="T1" fmla="*/ 0 h 194"/>
              <a:gd name="T2" fmla="*/ 16360081 w 151"/>
              <a:gd name="T3" fmla="*/ 16352823 h 194"/>
              <a:gd name="T4" fmla="*/ 34206777 w 151"/>
              <a:gd name="T5" fmla="*/ 43112099 h 194"/>
              <a:gd name="T6" fmla="*/ 34206777 w 151"/>
              <a:gd name="T7" fmla="*/ 59464922 h 194"/>
              <a:gd name="T8" fmla="*/ 0 w 151"/>
              <a:gd name="T9" fmla="*/ 129335077 h 194"/>
              <a:gd name="T10" fmla="*/ 0 w 151"/>
              <a:gd name="T11" fmla="*/ 240831043 h 194"/>
              <a:gd name="T12" fmla="*/ 52054693 w 151"/>
              <a:gd name="T13" fmla="*/ 288403224 h 194"/>
              <a:gd name="T14" fmla="*/ 52054693 w 151"/>
              <a:gd name="T15" fmla="*/ 261643948 h 194"/>
              <a:gd name="T16" fmla="*/ 224577632 w 151"/>
              <a:gd name="T17" fmla="*/ 163527010 h 194"/>
              <a:gd name="T18" fmla="*/ 138316163 w 151"/>
              <a:gd name="T19" fmla="*/ 86224197 h 194"/>
              <a:gd name="T20" fmla="*/ 43131345 w 151"/>
              <a:gd name="T21" fmla="*/ 0 h 194"/>
              <a:gd name="T22" fmla="*/ 34206777 w 151"/>
              <a:gd name="T23" fmla="*/ 0 h 194"/>
              <a:gd name="T24" fmla="*/ 34206777 w 151"/>
              <a:gd name="T25" fmla="*/ 0 h 1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1" h="194">
                <a:moveTo>
                  <a:pt x="23" y="0"/>
                </a:moveTo>
                <a:lnTo>
                  <a:pt x="11" y="11"/>
                </a:lnTo>
                <a:lnTo>
                  <a:pt x="23" y="29"/>
                </a:lnTo>
                <a:lnTo>
                  <a:pt x="23" y="40"/>
                </a:lnTo>
                <a:lnTo>
                  <a:pt x="0" y="87"/>
                </a:lnTo>
                <a:lnTo>
                  <a:pt x="0" y="162"/>
                </a:lnTo>
                <a:lnTo>
                  <a:pt x="35" y="194"/>
                </a:lnTo>
                <a:lnTo>
                  <a:pt x="35" y="176"/>
                </a:lnTo>
                <a:lnTo>
                  <a:pt x="151" y="110"/>
                </a:lnTo>
                <a:lnTo>
                  <a:pt x="93" y="58"/>
                </a:lnTo>
                <a:lnTo>
                  <a:pt x="29" y="0"/>
                </a:lnTo>
                <a:lnTo>
                  <a:pt x="23" y="0"/>
                </a:lnTo>
              </a:path>
            </a:pathLst>
          </a:custGeom>
          <a:solidFill>
            <a:schemeClr val="bg2"/>
          </a:solidFill>
          <a:ln w="1588" cap="flat" cmpd="sng">
            <a:solidFill>
              <a:srgbClr val="000000"/>
            </a:solidFill>
            <a:prstDash val="solid"/>
            <a:round/>
            <a:headEnd type="none" w="med" len="med"/>
            <a:tailEnd type="none" w="med" len="med"/>
          </a:ln>
          <a:effectLst/>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03" name="Freeform 62">
            <a:extLst>
              <a:ext uri="{FF2B5EF4-FFF2-40B4-BE49-F238E27FC236}">
                <a16:creationId xmlns:a16="http://schemas.microsoft.com/office/drawing/2014/main" id="{AFE47623-E244-4BF2-ACAC-D0B3424C5BB9}"/>
              </a:ext>
            </a:extLst>
          </p:cNvPr>
          <p:cNvSpPr>
            <a:spLocks/>
          </p:cNvSpPr>
          <p:nvPr/>
        </p:nvSpPr>
        <p:spPr bwMode="auto">
          <a:xfrm>
            <a:off x="4679171" y="5449181"/>
            <a:ext cx="30597" cy="49220"/>
          </a:xfrm>
          <a:custGeom>
            <a:avLst/>
            <a:gdLst>
              <a:gd name="T0" fmla="*/ 42802049 w 29"/>
              <a:gd name="T1" fmla="*/ 17243799 h 49"/>
              <a:gd name="T2" fmla="*/ 28534280 w 29"/>
              <a:gd name="T3" fmla="*/ 70411278 h 49"/>
              <a:gd name="T4" fmla="*/ 9511007 w 29"/>
              <a:gd name="T5" fmla="*/ 53167480 h 49"/>
              <a:gd name="T6" fmla="*/ 0 w 29"/>
              <a:gd name="T7" fmla="*/ 0 h 49"/>
              <a:gd name="T8" fmla="*/ 45972385 w 29"/>
              <a:gd name="T9" fmla="*/ 17243799 h 49"/>
              <a:gd name="T10" fmla="*/ 45972385 w 29"/>
              <a:gd name="T11" fmla="*/ 17243799 h 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49">
                <a:moveTo>
                  <a:pt x="27" y="12"/>
                </a:moveTo>
                <a:lnTo>
                  <a:pt x="18" y="49"/>
                </a:lnTo>
                <a:lnTo>
                  <a:pt x="6" y="37"/>
                </a:lnTo>
                <a:lnTo>
                  <a:pt x="0" y="0"/>
                </a:lnTo>
                <a:lnTo>
                  <a:pt x="29" y="12"/>
                </a:lnTo>
              </a:path>
            </a:pathLst>
          </a:custGeom>
          <a:solidFill>
            <a:schemeClr val="bg2"/>
          </a:solidFill>
          <a:ln w="1588" cap="flat" cmpd="sng">
            <a:solidFill>
              <a:srgbClr val="000000"/>
            </a:solidFill>
            <a:prstDash val="solid"/>
            <a:round/>
            <a:headEnd type="none" w="med" len="med"/>
            <a:tailEnd type="none" w="med" len="med"/>
          </a:ln>
          <a:effectLst/>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04" name="Freeform 63">
            <a:extLst>
              <a:ext uri="{FF2B5EF4-FFF2-40B4-BE49-F238E27FC236}">
                <a16:creationId xmlns:a16="http://schemas.microsoft.com/office/drawing/2014/main" id="{E0ADFFDA-339C-4195-9CC2-4446387B0C5E}"/>
              </a:ext>
            </a:extLst>
          </p:cNvPr>
          <p:cNvSpPr>
            <a:spLocks/>
          </p:cNvSpPr>
          <p:nvPr/>
        </p:nvSpPr>
        <p:spPr bwMode="auto">
          <a:xfrm>
            <a:off x="6903378" y="2819243"/>
            <a:ext cx="496190" cy="804811"/>
          </a:xfrm>
          <a:custGeom>
            <a:avLst/>
            <a:gdLst>
              <a:gd name="T0" fmla="*/ 476040044 w 487"/>
              <a:gd name="T1" fmla="*/ 1137840819 h 787"/>
              <a:gd name="T2" fmla="*/ 424296666 w 487"/>
              <a:gd name="T3" fmla="*/ 1137840819 h 787"/>
              <a:gd name="T4" fmla="*/ 424296666 w 487"/>
              <a:gd name="T5" fmla="*/ 1094650443 h 787"/>
              <a:gd name="T6" fmla="*/ 390294327 w 487"/>
              <a:gd name="T7" fmla="*/ 1048482347 h 787"/>
              <a:gd name="T8" fmla="*/ 269066534 w 487"/>
              <a:gd name="T9" fmla="*/ 927846822 h 787"/>
              <a:gd name="T10" fmla="*/ 286806357 w 487"/>
              <a:gd name="T11" fmla="*/ 857848416 h 787"/>
              <a:gd name="T12" fmla="*/ 261673929 w 487"/>
              <a:gd name="T13" fmla="*/ 750617517 h 787"/>
              <a:gd name="T14" fmla="*/ 192190729 w 487"/>
              <a:gd name="T15" fmla="*/ 780404488 h 787"/>
              <a:gd name="T16" fmla="*/ 51743377 w 487"/>
              <a:gd name="T17" fmla="*/ 629983212 h 787"/>
              <a:gd name="T18" fmla="*/ 0 w 487"/>
              <a:gd name="T19" fmla="*/ 552538064 h 787"/>
              <a:gd name="T20" fmla="*/ 17741038 w 487"/>
              <a:gd name="T21" fmla="*/ 500412085 h 787"/>
              <a:gd name="T22" fmla="*/ 85746932 w 487"/>
              <a:gd name="T23" fmla="*/ 341053986 h 787"/>
              <a:gd name="T24" fmla="*/ 69484415 w 487"/>
              <a:gd name="T25" fmla="*/ 288928006 h 787"/>
              <a:gd name="T26" fmla="*/ 167057085 w 487"/>
              <a:gd name="T27" fmla="*/ 227866424 h 787"/>
              <a:gd name="T28" fmla="*/ 174449691 w 487"/>
              <a:gd name="T29" fmla="*/ 116166503 h 787"/>
              <a:gd name="T30" fmla="*/ 146360221 w 487"/>
              <a:gd name="T31" fmla="*/ 95316355 h 787"/>
              <a:gd name="T32" fmla="*/ 103486755 w 487"/>
              <a:gd name="T33" fmla="*/ 61061582 h 787"/>
              <a:gd name="T34" fmla="*/ 547002980 w 487"/>
              <a:gd name="T35" fmla="*/ 0 h 787"/>
              <a:gd name="T36" fmla="*/ 547002980 w 487"/>
              <a:gd name="T37" fmla="*/ 8935603 h 787"/>
              <a:gd name="T38" fmla="*/ 582483840 w 487"/>
              <a:gd name="T39" fmla="*/ 125103326 h 787"/>
              <a:gd name="T40" fmla="*/ 598746357 w 487"/>
              <a:gd name="T41" fmla="*/ 132550069 h 787"/>
              <a:gd name="T42" fmla="*/ 685971811 w 487"/>
              <a:gd name="T43" fmla="*/ 664236765 h 787"/>
              <a:gd name="T44" fmla="*/ 685971811 w 487"/>
              <a:gd name="T45" fmla="*/ 698491537 h 787"/>
              <a:gd name="T46" fmla="*/ 719974150 w 487"/>
              <a:gd name="T47" fmla="*/ 743170774 h 787"/>
              <a:gd name="T48" fmla="*/ 650489735 w 487"/>
              <a:gd name="T49" fmla="*/ 987419544 h 787"/>
              <a:gd name="T50" fmla="*/ 598746357 w 487"/>
              <a:gd name="T51" fmla="*/ 1164648849 h 787"/>
              <a:gd name="T52" fmla="*/ 518913510 w 487"/>
              <a:gd name="T53" fmla="*/ 1112522870 h 787"/>
              <a:gd name="T54" fmla="*/ 476040044 w 487"/>
              <a:gd name="T55" fmla="*/ 1172095592 h 787"/>
              <a:gd name="T56" fmla="*/ 476040044 w 487"/>
              <a:gd name="T57" fmla="*/ 1137840819 h 787"/>
              <a:gd name="T58" fmla="*/ 476040044 w 487"/>
              <a:gd name="T59" fmla="*/ 1137840819 h 78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87" h="787">
                <a:moveTo>
                  <a:pt x="322" y="764"/>
                </a:moveTo>
                <a:lnTo>
                  <a:pt x="287" y="764"/>
                </a:lnTo>
                <a:lnTo>
                  <a:pt x="287" y="735"/>
                </a:lnTo>
                <a:lnTo>
                  <a:pt x="264" y="704"/>
                </a:lnTo>
                <a:lnTo>
                  <a:pt x="182" y="623"/>
                </a:lnTo>
                <a:lnTo>
                  <a:pt x="194" y="576"/>
                </a:lnTo>
                <a:lnTo>
                  <a:pt x="177" y="504"/>
                </a:lnTo>
                <a:lnTo>
                  <a:pt x="130" y="524"/>
                </a:lnTo>
                <a:lnTo>
                  <a:pt x="35" y="423"/>
                </a:lnTo>
                <a:lnTo>
                  <a:pt x="0" y="371"/>
                </a:lnTo>
                <a:lnTo>
                  <a:pt x="12" y="336"/>
                </a:lnTo>
                <a:lnTo>
                  <a:pt x="58" y="229"/>
                </a:lnTo>
                <a:lnTo>
                  <a:pt x="47" y="194"/>
                </a:lnTo>
                <a:lnTo>
                  <a:pt x="113" y="153"/>
                </a:lnTo>
                <a:lnTo>
                  <a:pt x="118" y="78"/>
                </a:lnTo>
                <a:lnTo>
                  <a:pt x="99" y="64"/>
                </a:lnTo>
                <a:lnTo>
                  <a:pt x="70" y="41"/>
                </a:lnTo>
                <a:lnTo>
                  <a:pt x="370" y="0"/>
                </a:lnTo>
                <a:lnTo>
                  <a:pt x="370" y="6"/>
                </a:lnTo>
                <a:lnTo>
                  <a:pt x="394" y="84"/>
                </a:lnTo>
                <a:lnTo>
                  <a:pt x="405" y="89"/>
                </a:lnTo>
                <a:lnTo>
                  <a:pt x="464" y="446"/>
                </a:lnTo>
                <a:lnTo>
                  <a:pt x="464" y="469"/>
                </a:lnTo>
                <a:lnTo>
                  <a:pt x="487" y="499"/>
                </a:lnTo>
                <a:lnTo>
                  <a:pt x="440" y="663"/>
                </a:lnTo>
                <a:lnTo>
                  <a:pt x="405" y="782"/>
                </a:lnTo>
                <a:lnTo>
                  <a:pt x="351" y="747"/>
                </a:lnTo>
                <a:lnTo>
                  <a:pt x="322" y="787"/>
                </a:lnTo>
                <a:lnTo>
                  <a:pt x="322" y="764"/>
                </a:lnTo>
              </a:path>
            </a:pathLst>
          </a:custGeom>
          <a:solidFill>
            <a:schemeClr val="bg2"/>
          </a:solidFill>
          <a:ln w="1651">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05" name="Freeform 64">
            <a:extLst>
              <a:ext uri="{FF2B5EF4-FFF2-40B4-BE49-F238E27FC236}">
                <a16:creationId xmlns:a16="http://schemas.microsoft.com/office/drawing/2014/main" id="{ACFDB516-3132-4359-BCB2-A24D54CB9A86}"/>
              </a:ext>
            </a:extLst>
          </p:cNvPr>
          <p:cNvSpPr>
            <a:spLocks/>
          </p:cNvSpPr>
          <p:nvPr/>
        </p:nvSpPr>
        <p:spPr bwMode="auto">
          <a:xfrm>
            <a:off x="8893458" y="1627323"/>
            <a:ext cx="425686" cy="682427"/>
          </a:xfrm>
          <a:custGeom>
            <a:avLst/>
            <a:gdLst>
              <a:gd name="T0" fmla="*/ 0 w 417"/>
              <a:gd name="T1" fmla="*/ 557181917 h 669"/>
              <a:gd name="T2" fmla="*/ 167699693 w 417"/>
              <a:gd name="T3" fmla="*/ 964695572 h 669"/>
              <a:gd name="T4" fmla="*/ 219642388 w 417"/>
              <a:gd name="T5" fmla="*/ 991369485 h 669"/>
              <a:gd name="T6" fmla="*/ 262681074 w 417"/>
              <a:gd name="T7" fmla="*/ 826881571 h 669"/>
              <a:gd name="T8" fmla="*/ 618858513 w 417"/>
              <a:gd name="T9" fmla="*/ 443078873 h 669"/>
              <a:gd name="T10" fmla="*/ 584725055 w 417"/>
              <a:gd name="T11" fmla="*/ 355648524 h 669"/>
              <a:gd name="T12" fmla="*/ 532782360 w 417"/>
              <a:gd name="T13" fmla="*/ 382322438 h 669"/>
              <a:gd name="T14" fmla="*/ 463030427 w 417"/>
              <a:gd name="T15" fmla="*/ 296373567 h 669"/>
              <a:gd name="T16" fmla="*/ 376954273 w 417"/>
              <a:gd name="T17" fmla="*/ 69647740 h 669"/>
              <a:gd name="T18" fmla="*/ 368050264 w 417"/>
              <a:gd name="T19" fmla="*/ 34082522 h 669"/>
              <a:gd name="T20" fmla="*/ 227062600 w 417"/>
              <a:gd name="T21" fmla="*/ 0 h 669"/>
              <a:gd name="T22" fmla="*/ 210738379 w 417"/>
              <a:gd name="T23" fmla="*/ 25191218 h 669"/>
              <a:gd name="T24" fmla="*/ 184025132 w 417"/>
              <a:gd name="T25" fmla="*/ 34082522 h 669"/>
              <a:gd name="T26" fmla="*/ 124662225 w 417"/>
              <a:gd name="T27" fmla="*/ 34082522 h 669"/>
              <a:gd name="T28" fmla="*/ 54910293 w 417"/>
              <a:gd name="T29" fmla="*/ 192643306 h 669"/>
              <a:gd name="T30" fmla="*/ 54910293 w 417"/>
              <a:gd name="T31" fmla="*/ 201534610 h 669"/>
              <a:gd name="T32" fmla="*/ 72719530 w 417"/>
              <a:gd name="T33" fmla="*/ 235617132 h 669"/>
              <a:gd name="T34" fmla="*/ 54910293 w 417"/>
              <a:gd name="T35" fmla="*/ 339347394 h 669"/>
              <a:gd name="T36" fmla="*/ 80139741 w 417"/>
              <a:gd name="T37" fmla="*/ 373431133 h 669"/>
              <a:gd name="T38" fmla="*/ 0 w 417"/>
              <a:gd name="T39" fmla="*/ 557181917 h 669"/>
              <a:gd name="T40" fmla="*/ 0 w 417"/>
              <a:gd name="T41" fmla="*/ 557181917 h 66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7" h="669">
                <a:moveTo>
                  <a:pt x="0" y="376"/>
                </a:moveTo>
                <a:lnTo>
                  <a:pt x="113" y="651"/>
                </a:lnTo>
                <a:lnTo>
                  <a:pt x="148" y="669"/>
                </a:lnTo>
                <a:lnTo>
                  <a:pt x="177" y="558"/>
                </a:lnTo>
                <a:lnTo>
                  <a:pt x="417" y="299"/>
                </a:lnTo>
                <a:lnTo>
                  <a:pt x="394" y="240"/>
                </a:lnTo>
                <a:lnTo>
                  <a:pt x="359" y="258"/>
                </a:lnTo>
                <a:lnTo>
                  <a:pt x="312" y="200"/>
                </a:lnTo>
                <a:lnTo>
                  <a:pt x="254" y="47"/>
                </a:lnTo>
                <a:lnTo>
                  <a:pt x="248" y="23"/>
                </a:lnTo>
                <a:lnTo>
                  <a:pt x="153" y="0"/>
                </a:lnTo>
                <a:lnTo>
                  <a:pt x="142" y="17"/>
                </a:lnTo>
                <a:lnTo>
                  <a:pt x="124" y="23"/>
                </a:lnTo>
                <a:lnTo>
                  <a:pt x="84" y="23"/>
                </a:lnTo>
                <a:lnTo>
                  <a:pt x="37" y="130"/>
                </a:lnTo>
                <a:lnTo>
                  <a:pt x="37" y="136"/>
                </a:lnTo>
                <a:lnTo>
                  <a:pt x="49" y="159"/>
                </a:lnTo>
                <a:lnTo>
                  <a:pt x="37" y="229"/>
                </a:lnTo>
                <a:lnTo>
                  <a:pt x="54" y="252"/>
                </a:lnTo>
                <a:lnTo>
                  <a:pt x="0" y="376"/>
                </a:lnTo>
              </a:path>
            </a:pathLst>
          </a:custGeom>
          <a:solidFill>
            <a:schemeClr val="bg2"/>
          </a:solidFill>
          <a:ln w="1588">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06" name="Freeform 65">
            <a:extLst>
              <a:ext uri="{FF2B5EF4-FFF2-40B4-BE49-F238E27FC236}">
                <a16:creationId xmlns:a16="http://schemas.microsoft.com/office/drawing/2014/main" id="{151CA12A-7632-414D-B402-B9969A362FAF}"/>
              </a:ext>
            </a:extLst>
          </p:cNvPr>
          <p:cNvSpPr>
            <a:spLocks/>
          </p:cNvSpPr>
          <p:nvPr/>
        </p:nvSpPr>
        <p:spPr bwMode="auto">
          <a:xfrm>
            <a:off x="8850890" y="2011770"/>
            <a:ext cx="191559" cy="415043"/>
          </a:xfrm>
          <a:custGeom>
            <a:avLst/>
            <a:gdLst>
              <a:gd name="T0" fmla="*/ 258942114 w 189"/>
              <a:gd name="T1" fmla="*/ 481595477 h 405"/>
              <a:gd name="T2" fmla="*/ 207738133 w 189"/>
              <a:gd name="T3" fmla="*/ 542917286 h 405"/>
              <a:gd name="T4" fmla="*/ 35111267 w 189"/>
              <a:gd name="T5" fmla="*/ 605733556 h 405"/>
              <a:gd name="T6" fmla="*/ 0 w 189"/>
              <a:gd name="T7" fmla="*/ 351474664 h 405"/>
              <a:gd name="T8" fmla="*/ 8777514 w 189"/>
              <a:gd name="T9" fmla="*/ 342501784 h 405"/>
              <a:gd name="T10" fmla="*/ 35111267 w 189"/>
              <a:gd name="T11" fmla="*/ 173494418 h 405"/>
              <a:gd name="T12" fmla="*/ 35111267 w 189"/>
              <a:gd name="T13" fmla="*/ 17948204 h 405"/>
              <a:gd name="T14" fmla="*/ 59980286 w 189"/>
              <a:gd name="T15" fmla="*/ 0 h 405"/>
              <a:gd name="T16" fmla="*/ 225294371 w 189"/>
              <a:gd name="T17" fmla="*/ 411300789 h 405"/>
              <a:gd name="T18" fmla="*/ 276497143 w 189"/>
              <a:gd name="T19" fmla="*/ 438221873 h 405"/>
              <a:gd name="T20" fmla="*/ 258942114 w 189"/>
              <a:gd name="T21" fmla="*/ 481595477 h 405"/>
              <a:gd name="T22" fmla="*/ 258942114 w 189"/>
              <a:gd name="T23" fmla="*/ 481595477 h 4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9" h="405">
                <a:moveTo>
                  <a:pt x="177" y="322"/>
                </a:moveTo>
                <a:lnTo>
                  <a:pt x="142" y="363"/>
                </a:lnTo>
                <a:lnTo>
                  <a:pt x="24" y="405"/>
                </a:lnTo>
                <a:lnTo>
                  <a:pt x="0" y="235"/>
                </a:lnTo>
                <a:lnTo>
                  <a:pt x="6" y="229"/>
                </a:lnTo>
                <a:lnTo>
                  <a:pt x="24" y="116"/>
                </a:lnTo>
                <a:lnTo>
                  <a:pt x="24" y="12"/>
                </a:lnTo>
                <a:lnTo>
                  <a:pt x="41" y="0"/>
                </a:lnTo>
                <a:lnTo>
                  <a:pt x="154" y="275"/>
                </a:lnTo>
                <a:lnTo>
                  <a:pt x="189" y="293"/>
                </a:lnTo>
                <a:lnTo>
                  <a:pt x="177" y="322"/>
                </a:lnTo>
              </a:path>
            </a:pathLst>
          </a:custGeom>
          <a:solidFill>
            <a:schemeClr val="bg2"/>
          </a:solidFill>
          <a:ln w="1588">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07" name="Freeform 66">
            <a:extLst>
              <a:ext uri="{FF2B5EF4-FFF2-40B4-BE49-F238E27FC236}">
                <a16:creationId xmlns:a16="http://schemas.microsoft.com/office/drawing/2014/main" id="{18D32229-CF80-4160-9CEF-445B388161CF}"/>
              </a:ext>
            </a:extLst>
          </p:cNvPr>
          <p:cNvSpPr>
            <a:spLocks/>
          </p:cNvSpPr>
          <p:nvPr/>
        </p:nvSpPr>
        <p:spPr bwMode="auto">
          <a:xfrm>
            <a:off x="8683276" y="2025073"/>
            <a:ext cx="190229" cy="417704"/>
          </a:xfrm>
          <a:custGeom>
            <a:avLst/>
            <a:gdLst>
              <a:gd name="T0" fmla="*/ 239128008 w 188"/>
              <a:gd name="T1" fmla="*/ 67664040 h 411"/>
              <a:gd name="T2" fmla="*/ 0 w 188"/>
              <a:gd name="T3" fmla="*/ 152980886 h 411"/>
              <a:gd name="T4" fmla="*/ 180803779 w 188"/>
              <a:gd name="T5" fmla="*/ 604567702 h 411"/>
              <a:gd name="T6" fmla="*/ 274121820 w 188"/>
              <a:gd name="T7" fmla="*/ 578090311 h 411"/>
              <a:gd name="T8" fmla="*/ 239128008 w 188"/>
              <a:gd name="T9" fmla="*/ 328025658 h 411"/>
              <a:gd name="T10" fmla="*/ 247876461 w 188"/>
              <a:gd name="T11" fmla="*/ 319199861 h 411"/>
              <a:gd name="T12" fmla="*/ 274121820 w 188"/>
              <a:gd name="T13" fmla="*/ 152980886 h 411"/>
              <a:gd name="T14" fmla="*/ 274121820 w 188"/>
              <a:gd name="T15" fmla="*/ 110323069 h 411"/>
              <a:gd name="T16" fmla="*/ 265373367 w 188"/>
              <a:gd name="T17" fmla="*/ 0 h 411"/>
              <a:gd name="T18" fmla="*/ 239128008 w 188"/>
              <a:gd name="T19" fmla="*/ 67664040 h 411"/>
              <a:gd name="T20" fmla="*/ 239128008 w 188"/>
              <a:gd name="T21" fmla="*/ 67664040 h 4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8" h="411">
                <a:moveTo>
                  <a:pt x="164" y="46"/>
                </a:moveTo>
                <a:lnTo>
                  <a:pt x="0" y="104"/>
                </a:lnTo>
                <a:lnTo>
                  <a:pt x="124" y="411"/>
                </a:lnTo>
                <a:lnTo>
                  <a:pt x="188" y="393"/>
                </a:lnTo>
                <a:lnTo>
                  <a:pt x="164" y="223"/>
                </a:lnTo>
                <a:lnTo>
                  <a:pt x="170" y="217"/>
                </a:lnTo>
                <a:lnTo>
                  <a:pt x="188" y="104"/>
                </a:lnTo>
                <a:lnTo>
                  <a:pt x="188" y="75"/>
                </a:lnTo>
                <a:lnTo>
                  <a:pt x="182" y="0"/>
                </a:lnTo>
                <a:lnTo>
                  <a:pt x="164" y="46"/>
                </a:lnTo>
              </a:path>
            </a:pathLst>
          </a:custGeom>
          <a:solidFill>
            <a:schemeClr val="bg2"/>
          </a:solidFill>
          <a:ln w="1588">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08" name="Freeform 67">
            <a:extLst>
              <a:ext uri="{FF2B5EF4-FFF2-40B4-BE49-F238E27FC236}">
                <a16:creationId xmlns:a16="http://schemas.microsoft.com/office/drawing/2014/main" id="{C68EACA0-4FDF-4309-B521-D9F99463DD34}"/>
              </a:ext>
            </a:extLst>
          </p:cNvPr>
          <p:cNvSpPr>
            <a:spLocks/>
          </p:cNvSpPr>
          <p:nvPr/>
        </p:nvSpPr>
        <p:spPr bwMode="auto">
          <a:xfrm>
            <a:off x="8813642" y="2340346"/>
            <a:ext cx="383117" cy="216833"/>
          </a:xfrm>
          <a:custGeom>
            <a:avLst/>
            <a:gdLst>
              <a:gd name="T0" fmla="*/ 0 w 376"/>
              <a:gd name="T1" fmla="*/ 257177543 h 211"/>
              <a:gd name="T2" fmla="*/ 8871626 w 376"/>
              <a:gd name="T3" fmla="*/ 317335415 h 211"/>
              <a:gd name="T4" fmla="*/ 251354212 w 376"/>
              <a:gd name="T5" fmla="*/ 230105641 h 211"/>
              <a:gd name="T6" fmla="*/ 311974554 w 376"/>
              <a:gd name="T7" fmla="*/ 213562042 h 211"/>
              <a:gd name="T8" fmla="*/ 372594897 w 376"/>
              <a:gd name="T9" fmla="*/ 291768258 h 211"/>
              <a:gd name="T10" fmla="*/ 415473204 w 376"/>
              <a:gd name="T11" fmla="*/ 257177543 h 211"/>
              <a:gd name="T12" fmla="*/ 458351512 w 376"/>
              <a:gd name="T13" fmla="*/ 230105641 h 211"/>
              <a:gd name="T14" fmla="*/ 449479886 w 376"/>
              <a:gd name="T15" fmla="*/ 257177543 h 211"/>
              <a:gd name="T16" fmla="*/ 458351512 w 376"/>
              <a:gd name="T17" fmla="*/ 273721142 h 211"/>
              <a:gd name="T18" fmla="*/ 504185812 w 376"/>
              <a:gd name="T19" fmla="*/ 264696357 h 211"/>
              <a:gd name="T20" fmla="*/ 521929063 w 376"/>
              <a:gd name="T21" fmla="*/ 257177543 h 211"/>
              <a:gd name="T22" fmla="*/ 555935745 w 376"/>
              <a:gd name="T23" fmla="*/ 177467809 h 211"/>
              <a:gd name="T24" fmla="*/ 513057437 w 376"/>
              <a:gd name="T25" fmla="*/ 124828751 h 211"/>
              <a:gd name="T26" fmla="*/ 504185812 w 376"/>
              <a:gd name="T27" fmla="*/ 124828751 h 211"/>
              <a:gd name="T28" fmla="*/ 504185812 w 376"/>
              <a:gd name="T29" fmla="*/ 168443025 h 211"/>
              <a:gd name="T30" fmla="*/ 513057437 w 376"/>
              <a:gd name="T31" fmla="*/ 195514926 h 211"/>
              <a:gd name="T32" fmla="*/ 467223137 w 376"/>
              <a:gd name="T33" fmla="*/ 195514926 h 211"/>
              <a:gd name="T34" fmla="*/ 363724487 w 376"/>
              <a:gd name="T35" fmla="*/ 108285152 h 211"/>
              <a:gd name="T36" fmla="*/ 363724487 w 376"/>
              <a:gd name="T37" fmla="*/ 25567157 h 211"/>
              <a:gd name="T38" fmla="*/ 320846180 w 376"/>
              <a:gd name="T39" fmla="*/ 0 h 211"/>
              <a:gd name="T40" fmla="*/ 269096247 w 376"/>
              <a:gd name="T41" fmla="*/ 61662617 h 211"/>
              <a:gd name="T42" fmla="*/ 94627024 w 376"/>
              <a:gd name="T43" fmla="*/ 124828751 h 211"/>
              <a:gd name="T44" fmla="*/ 0 w 376"/>
              <a:gd name="T45" fmla="*/ 151899426 h 211"/>
              <a:gd name="T46" fmla="*/ 0 w 376"/>
              <a:gd name="T47" fmla="*/ 257177543 h 211"/>
              <a:gd name="T48" fmla="*/ 0 w 376"/>
              <a:gd name="T49" fmla="*/ 257177543 h 21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6" h="211">
                <a:moveTo>
                  <a:pt x="0" y="171"/>
                </a:moveTo>
                <a:lnTo>
                  <a:pt x="6" y="211"/>
                </a:lnTo>
                <a:lnTo>
                  <a:pt x="170" y="153"/>
                </a:lnTo>
                <a:lnTo>
                  <a:pt x="211" y="142"/>
                </a:lnTo>
                <a:lnTo>
                  <a:pt x="252" y="194"/>
                </a:lnTo>
                <a:lnTo>
                  <a:pt x="281" y="171"/>
                </a:lnTo>
                <a:lnTo>
                  <a:pt x="310" y="153"/>
                </a:lnTo>
                <a:lnTo>
                  <a:pt x="304" y="171"/>
                </a:lnTo>
                <a:lnTo>
                  <a:pt x="310" y="182"/>
                </a:lnTo>
                <a:lnTo>
                  <a:pt x="341" y="176"/>
                </a:lnTo>
                <a:lnTo>
                  <a:pt x="353" y="171"/>
                </a:lnTo>
                <a:lnTo>
                  <a:pt x="376" y="118"/>
                </a:lnTo>
                <a:lnTo>
                  <a:pt x="347" y="83"/>
                </a:lnTo>
                <a:lnTo>
                  <a:pt x="341" y="83"/>
                </a:lnTo>
                <a:lnTo>
                  <a:pt x="341" y="112"/>
                </a:lnTo>
                <a:lnTo>
                  <a:pt x="347" y="130"/>
                </a:lnTo>
                <a:lnTo>
                  <a:pt x="316" y="130"/>
                </a:lnTo>
                <a:lnTo>
                  <a:pt x="246" y="72"/>
                </a:lnTo>
                <a:lnTo>
                  <a:pt x="246" y="17"/>
                </a:lnTo>
                <a:lnTo>
                  <a:pt x="217" y="0"/>
                </a:lnTo>
                <a:lnTo>
                  <a:pt x="182" y="41"/>
                </a:lnTo>
                <a:lnTo>
                  <a:pt x="64" y="83"/>
                </a:lnTo>
                <a:lnTo>
                  <a:pt x="0" y="101"/>
                </a:lnTo>
                <a:lnTo>
                  <a:pt x="0" y="171"/>
                </a:lnTo>
              </a:path>
            </a:pathLst>
          </a:custGeom>
          <a:solidFill>
            <a:schemeClr val="bg2"/>
          </a:solidFill>
          <a:ln w="1651">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09" name="Freeform 68">
            <a:extLst>
              <a:ext uri="{FF2B5EF4-FFF2-40B4-BE49-F238E27FC236}">
                <a16:creationId xmlns:a16="http://schemas.microsoft.com/office/drawing/2014/main" id="{0D4195F1-E158-403D-A2DB-47F2C0315206}"/>
              </a:ext>
            </a:extLst>
          </p:cNvPr>
          <p:cNvSpPr>
            <a:spLocks/>
          </p:cNvSpPr>
          <p:nvPr/>
        </p:nvSpPr>
        <p:spPr bwMode="auto">
          <a:xfrm>
            <a:off x="8816303" y="2497318"/>
            <a:ext cx="192889" cy="199540"/>
          </a:xfrm>
          <a:custGeom>
            <a:avLst/>
            <a:gdLst>
              <a:gd name="T0" fmla="*/ 245862823 w 188"/>
              <a:gd name="T1" fmla="*/ 0 h 194"/>
              <a:gd name="T2" fmla="*/ 272848693 w 188"/>
              <a:gd name="T3" fmla="*/ 114503756 h 194"/>
              <a:gd name="T4" fmla="*/ 281843167 w 188"/>
              <a:gd name="T5" fmla="*/ 131076765 h 194"/>
              <a:gd name="T6" fmla="*/ 272848693 w 188"/>
              <a:gd name="T7" fmla="*/ 149155854 h 194"/>
              <a:gd name="T8" fmla="*/ 121432741 w 188"/>
              <a:gd name="T9" fmla="*/ 204901653 h 194"/>
              <a:gd name="T10" fmla="*/ 43476146 w 188"/>
              <a:gd name="T11" fmla="*/ 292286163 h 194"/>
              <a:gd name="T12" fmla="*/ 25485975 w 188"/>
              <a:gd name="T13" fmla="*/ 257634066 h 194"/>
              <a:gd name="T14" fmla="*/ 25485975 w 188"/>
              <a:gd name="T15" fmla="*/ 213941811 h 194"/>
              <a:gd name="T16" fmla="*/ 0 w 188"/>
              <a:gd name="T17" fmla="*/ 87384510 h 194"/>
              <a:gd name="T18" fmla="*/ 245862823 w 188"/>
              <a:gd name="T19" fmla="*/ 0 h 194"/>
              <a:gd name="T20" fmla="*/ 245862823 w 188"/>
              <a:gd name="T21" fmla="*/ 0 h 1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8" h="194">
                <a:moveTo>
                  <a:pt x="164" y="0"/>
                </a:moveTo>
                <a:lnTo>
                  <a:pt x="182" y="76"/>
                </a:lnTo>
                <a:lnTo>
                  <a:pt x="188" y="87"/>
                </a:lnTo>
                <a:lnTo>
                  <a:pt x="182" y="99"/>
                </a:lnTo>
                <a:lnTo>
                  <a:pt x="81" y="136"/>
                </a:lnTo>
                <a:lnTo>
                  <a:pt x="29" y="194"/>
                </a:lnTo>
                <a:lnTo>
                  <a:pt x="17" y="171"/>
                </a:lnTo>
                <a:lnTo>
                  <a:pt x="17" y="142"/>
                </a:lnTo>
                <a:lnTo>
                  <a:pt x="0" y="58"/>
                </a:lnTo>
                <a:lnTo>
                  <a:pt x="164" y="0"/>
                </a:lnTo>
              </a:path>
            </a:pathLst>
          </a:custGeom>
          <a:solidFill>
            <a:schemeClr val="bg2"/>
          </a:solidFill>
          <a:ln w="1651" cap="flat" cmpd="sng">
            <a:solidFill>
              <a:srgbClr val="000000"/>
            </a:solidFill>
            <a:prstDash val="solid"/>
            <a:round/>
            <a:headEnd type="none" w="med" len="med"/>
            <a:tailEnd type="none" w="med" len="med"/>
          </a:ln>
          <a:effectLst/>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10" name="Freeform 69">
            <a:extLst>
              <a:ext uri="{FF2B5EF4-FFF2-40B4-BE49-F238E27FC236}">
                <a16:creationId xmlns:a16="http://schemas.microsoft.com/office/drawing/2014/main" id="{55FA3943-085E-4152-9721-F4F50F47E044}"/>
              </a:ext>
            </a:extLst>
          </p:cNvPr>
          <p:cNvSpPr>
            <a:spLocks/>
          </p:cNvSpPr>
          <p:nvPr/>
        </p:nvSpPr>
        <p:spPr bwMode="auto">
          <a:xfrm>
            <a:off x="8136537" y="2128833"/>
            <a:ext cx="707702" cy="595960"/>
          </a:xfrm>
          <a:custGeom>
            <a:avLst/>
            <a:gdLst>
              <a:gd name="T0" fmla="*/ 1029241995 w 693"/>
              <a:gd name="T1" fmla="*/ 822789968 h 582"/>
              <a:gd name="T2" fmla="*/ 1011419918 w 693"/>
              <a:gd name="T3" fmla="*/ 791431181 h 582"/>
              <a:gd name="T4" fmla="*/ 1011419918 w 693"/>
              <a:gd name="T5" fmla="*/ 748127410 h 582"/>
              <a:gd name="T6" fmla="*/ 986171164 w 693"/>
              <a:gd name="T7" fmla="*/ 622692260 h 582"/>
              <a:gd name="T8" fmla="*/ 977260125 w 693"/>
              <a:gd name="T9" fmla="*/ 570427614 h 582"/>
              <a:gd name="T10" fmla="*/ 977260125 w 693"/>
              <a:gd name="T11" fmla="*/ 458433166 h 582"/>
              <a:gd name="T12" fmla="*/ 793095822 w 693"/>
              <a:gd name="T13" fmla="*/ 0 h 582"/>
              <a:gd name="T14" fmla="*/ 524274216 w 693"/>
              <a:gd name="T15" fmla="*/ 91089812 h 582"/>
              <a:gd name="T16" fmla="*/ 463381308 w 693"/>
              <a:gd name="T17" fmla="*/ 246389252 h 582"/>
              <a:gd name="T18" fmla="*/ 417340537 w 693"/>
              <a:gd name="T19" fmla="*/ 255348906 h 582"/>
              <a:gd name="T20" fmla="*/ 438133772 w 693"/>
              <a:gd name="T21" fmla="*/ 431554205 h 582"/>
              <a:gd name="T22" fmla="*/ 262880507 w 693"/>
              <a:gd name="T23" fmla="*/ 536083497 h 582"/>
              <a:gd name="T24" fmla="*/ 158915549 w 693"/>
              <a:gd name="T25" fmla="*/ 536083497 h 582"/>
              <a:gd name="T26" fmla="*/ 51981870 w 693"/>
              <a:gd name="T27" fmla="*/ 606266228 h 582"/>
              <a:gd name="T28" fmla="*/ 124756975 w 693"/>
              <a:gd name="T29" fmla="*/ 658530874 h 582"/>
              <a:gd name="T30" fmla="*/ 89111603 w 693"/>
              <a:gd name="T31" fmla="*/ 701835867 h 582"/>
              <a:gd name="T32" fmla="*/ 72775105 w 693"/>
              <a:gd name="T33" fmla="*/ 739167757 h 582"/>
              <a:gd name="T34" fmla="*/ 0 w 693"/>
              <a:gd name="T35" fmla="*/ 807857212 h 582"/>
              <a:gd name="T36" fmla="*/ 8911038 w 693"/>
              <a:gd name="T37" fmla="*/ 869081512 h 582"/>
              <a:gd name="T38" fmla="*/ 680221044 w 693"/>
              <a:gd name="T39" fmla="*/ 683916559 h 582"/>
              <a:gd name="T40" fmla="*/ 698043121 w 693"/>
              <a:gd name="T41" fmla="*/ 692876213 h 582"/>
              <a:gd name="T42" fmla="*/ 741113952 w 693"/>
              <a:gd name="T43" fmla="*/ 701835867 h 582"/>
              <a:gd name="T44" fmla="*/ 818343358 w 693"/>
              <a:gd name="T45" fmla="*/ 800390834 h 582"/>
              <a:gd name="T46" fmla="*/ 1002508880 w 693"/>
              <a:gd name="T47" fmla="*/ 852655480 h 582"/>
              <a:gd name="T48" fmla="*/ 1029241995 w 693"/>
              <a:gd name="T49" fmla="*/ 825776520 h 582"/>
              <a:gd name="T50" fmla="*/ 1029241995 w 693"/>
              <a:gd name="T51" fmla="*/ 825776520 h 5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93" h="582">
                <a:moveTo>
                  <a:pt x="693" y="551"/>
                </a:moveTo>
                <a:lnTo>
                  <a:pt x="681" y="530"/>
                </a:lnTo>
                <a:lnTo>
                  <a:pt x="681" y="501"/>
                </a:lnTo>
                <a:lnTo>
                  <a:pt x="664" y="417"/>
                </a:lnTo>
                <a:lnTo>
                  <a:pt x="658" y="382"/>
                </a:lnTo>
                <a:lnTo>
                  <a:pt x="658" y="307"/>
                </a:lnTo>
                <a:lnTo>
                  <a:pt x="534" y="0"/>
                </a:lnTo>
                <a:lnTo>
                  <a:pt x="353" y="61"/>
                </a:lnTo>
                <a:lnTo>
                  <a:pt x="312" y="165"/>
                </a:lnTo>
                <a:lnTo>
                  <a:pt x="281" y="171"/>
                </a:lnTo>
                <a:lnTo>
                  <a:pt x="295" y="289"/>
                </a:lnTo>
                <a:lnTo>
                  <a:pt x="177" y="359"/>
                </a:lnTo>
                <a:lnTo>
                  <a:pt x="107" y="359"/>
                </a:lnTo>
                <a:lnTo>
                  <a:pt x="35" y="406"/>
                </a:lnTo>
                <a:lnTo>
                  <a:pt x="84" y="441"/>
                </a:lnTo>
                <a:lnTo>
                  <a:pt x="60" y="470"/>
                </a:lnTo>
                <a:lnTo>
                  <a:pt x="49" y="495"/>
                </a:lnTo>
                <a:lnTo>
                  <a:pt x="0" y="541"/>
                </a:lnTo>
                <a:lnTo>
                  <a:pt x="6" y="582"/>
                </a:lnTo>
                <a:lnTo>
                  <a:pt x="458" y="458"/>
                </a:lnTo>
                <a:lnTo>
                  <a:pt x="470" y="464"/>
                </a:lnTo>
                <a:lnTo>
                  <a:pt x="499" y="470"/>
                </a:lnTo>
                <a:lnTo>
                  <a:pt x="551" y="536"/>
                </a:lnTo>
                <a:lnTo>
                  <a:pt x="675" y="571"/>
                </a:lnTo>
                <a:lnTo>
                  <a:pt x="693" y="553"/>
                </a:lnTo>
              </a:path>
            </a:pathLst>
          </a:custGeom>
          <a:solidFill>
            <a:schemeClr val="bg2"/>
          </a:solidFill>
          <a:ln w="1651">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11" name="Freeform 70">
            <a:extLst>
              <a:ext uri="{FF2B5EF4-FFF2-40B4-BE49-F238E27FC236}">
                <a16:creationId xmlns:a16="http://schemas.microsoft.com/office/drawing/2014/main" id="{C9D14FB8-2C5D-47EC-8476-F5C1FE6C490C}"/>
              </a:ext>
            </a:extLst>
          </p:cNvPr>
          <p:cNvSpPr>
            <a:spLocks/>
          </p:cNvSpPr>
          <p:nvPr/>
        </p:nvSpPr>
        <p:spPr bwMode="auto">
          <a:xfrm>
            <a:off x="8832266" y="2617042"/>
            <a:ext cx="176926" cy="119724"/>
          </a:xfrm>
          <a:custGeom>
            <a:avLst/>
            <a:gdLst>
              <a:gd name="T0" fmla="*/ 0 w 171"/>
              <a:gd name="T1" fmla="*/ 174472356 h 117"/>
              <a:gd name="T2" fmla="*/ 18294922 w 171"/>
              <a:gd name="T3" fmla="*/ 156577567 h 117"/>
              <a:gd name="T4" fmla="*/ 115865373 w 171"/>
              <a:gd name="T5" fmla="*/ 52192115 h 117"/>
              <a:gd name="T6" fmla="*/ 153978869 w 171"/>
              <a:gd name="T7" fmla="*/ 44736971 h 117"/>
              <a:gd name="T8" fmla="*/ 189043828 w 171"/>
              <a:gd name="T9" fmla="*/ 26842183 h 117"/>
              <a:gd name="T10" fmla="*/ 260697398 w 171"/>
              <a:gd name="T11" fmla="*/ 0 h 117"/>
              <a:gd name="T12" fmla="*/ 153978869 w 171"/>
              <a:gd name="T13" fmla="*/ 122280240 h 117"/>
              <a:gd name="T14" fmla="*/ 97570451 w 171"/>
              <a:gd name="T15" fmla="*/ 147630173 h 117"/>
              <a:gd name="T16" fmla="*/ 0 w 171"/>
              <a:gd name="T17" fmla="*/ 174472356 h 117"/>
              <a:gd name="T18" fmla="*/ 0 w 171"/>
              <a:gd name="T19" fmla="*/ 174472356 h 1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1" h="117">
                <a:moveTo>
                  <a:pt x="0" y="117"/>
                </a:moveTo>
                <a:lnTo>
                  <a:pt x="12" y="105"/>
                </a:lnTo>
                <a:lnTo>
                  <a:pt x="76" y="35"/>
                </a:lnTo>
                <a:lnTo>
                  <a:pt x="101" y="30"/>
                </a:lnTo>
                <a:lnTo>
                  <a:pt x="124" y="18"/>
                </a:lnTo>
                <a:lnTo>
                  <a:pt x="171" y="0"/>
                </a:lnTo>
                <a:lnTo>
                  <a:pt x="101" y="82"/>
                </a:lnTo>
                <a:lnTo>
                  <a:pt x="64" y="99"/>
                </a:lnTo>
                <a:lnTo>
                  <a:pt x="0" y="117"/>
                </a:lnTo>
              </a:path>
            </a:pathLst>
          </a:custGeom>
          <a:solidFill>
            <a:schemeClr val="bg2"/>
          </a:solidFill>
          <a:ln w="1651">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12" name="Freeform 71">
            <a:extLst>
              <a:ext uri="{FF2B5EF4-FFF2-40B4-BE49-F238E27FC236}">
                <a16:creationId xmlns:a16="http://schemas.microsoft.com/office/drawing/2014/main" id="{987AD24C-B34D-4768-AC6F-53F6940B5959}"/>
              </a:ext>
            </a:extLst>
          </p:cNvPr>
          <p:cNvSpPr>
            <a:spLocks/>
          </p:cNvSpPr>
          <p:nvPr/>
        </p:nvSpPr>
        <p:spPr bwMode="auto">
          <a:xfrm>
            <a:off x="8683276" y="2676904"/>
            <a:ext cx="160963" cy="340548"/>
          </a:xfrm>
          <a:custGeom>
            <a:avLst/>
            <a:gdLst>
              <a:gd name="T0" fmla="*/ 197033964 w 159"/>
              <a:gd name="T1" fmla="*/ 68513182 h 333"/>
              <a:gd name="T2" fmla="*/ 189735828 w 159"/>
              <a:gd name="T3" fmla="*/ 111707522 h 333"/>
              <a:gd name="T4" fmla="*/ 180978307 w 159"/>
              <a:gd name="T5" fmla="*/ 147453636 h 333"/>
              <a:gd name="T6" fmla="*/ 205790277 w 159"/>
              <a:gd name="T7" fmla="*/ 181709617 h 333"/>
              <a:gd name="T8" fmla="*/ 232061634 w 159"/>
              <a:gd name="T9" fmla="*/ 198093761 h 333"/>
              <a:gd name="T10" fmla="*/ 163464472 w 159"/>
              <a:gd name="T11" fmla="*/ 495978859 h 333"/>
              <a:gd name="T12" fmla="*/ 112382353 w 159"/>
              <a:gd name="T13" fmla="*/ 461721658 h 333"/>
              <a:gd name="T14" fmla="*/ 52542713 w 159"/>
              <a:gd name="T15" fmla="*/ 443848601 h 333"/>
              <a:gd name="T16" fmla="*/ 52542713 w 159"/>
              <a:gd name="T17" fmla="*/ 461721658 h 333"/>
              <a:gd name="T18" fmla="*/ 36488263 w 159"/>
              <a:gd name="T19" fmla="*/ 434912682 h 333"/>
              <a:gd name="T20" fmla="*/ 24811971 w 159"/>
              <a:gd name="T21" fmla="*/ 400655481 h 333"/>
              <a:gd name="T22" fmla="*/ 16054449 w 159"/>
              <a:gd name="T23" fmla="*/ 375335419 h 333"/>
              <a:gd name="T24" fmla="*/ 16054449 w 159"/>
              <a:gd name="T25" fmla="*/ 357462362 h 333"/>
              <a:gd name="T26" fmla="*/ 96327904 w 159"/>
              <a:gd name="T27" fmla="*/ 259159938 h 333"/>
              <a:gd name="T28" fmla="*/ 0 w 159"/>
              <a:gd name="T29" fmla="*/ 154900641 h 333"/>
              <a:gd name="T30" fmla="*/ 24811971 w 159"/>
              <a:gd name="T31" fmla="*/ 129580579 h 333"/>
              <a:gd name="T32" fmla="*/ 0 w 159"/>
              <a:gd name="T33" fmla="*/ 59577264 h 333"/>
              <a:gd name="T34" fmla="*/ 24811971 w 159"/>
              <a:gd name="T35" fmla="*/ 0 h 333"/>
              <a:gd name="T36" fmla="*/ 205790277 w 159"/>
              <a:gd name="T37" fmla="*/ 52130258 h 333"/>
              <a:gd name="T38" fmla="*/ 197033964 w 159"/>
              <a:gd name="T39" fmla="*/ 68513182 h 333"/>
              <a:gd name="T40" fmla="*/ 197033964 w 159"/>
              <a:gd name="T41" fmla="*/ 68513182 h 3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9" h="333">
                <a:moveTo>
                  <a:pt x="135" y="46"/>
                </a:moveTo>
                <a:lnTo>
                  <a:pt x="130" y="75"/>
                </a:lnTo>
                <a:lnTo>
                  <a:pt x="124" y="99"/>
                </a:lnTo>
                <a:lnTo>
                  <a:pt x="141" y="122"/>
                </a:lnTo>
                <a:lnTo>
                  <a:pt x="159" y="133"/>
                </a:lnTo>
                <a:lnTo>
                  <a:pt x="112" y="333"/>
                </a:lnTo>
                <a:lnTo>
                  <a:pt x="77" y="310"/>
                </a:lnTo>
                <a:lnTo>
                  <a:pt x="36" y="298"/>
                </a:lnTo>
                <a:lnTo>
                  <a:pt x="36" y="310"/>
                </a:lnTo>
                <a:lnTo>
                  <a:pt x="25" y="292"/>
                </a:lnTo>
                <a:lnTo>
                  <a:pt x="17" y="269"/>
                </a:lnTo>
                <a:lnTo>
                  <a:pt x="11" y="252"/>
                </a:lnTo>
                <a:lnTo>
                  <a:pt x="11" y="240"/>
                </a:lnTo>
                <a:lnTo>
                  <a:pt x="66" y="174"/>
                </a:lnTo>
                <a:lnTo>
                  <a:pt x="0" y="104"/>
                </a:lnTo>
                <a:lnTo>
                  <a:pt x="17" y="87"/>
                </a:lnTo>
                <a:lnTo>
                  <a:pt x="0" y="40"/>
                </a:lnTo>
                <a:lnTo>
                  <a:pt x="17" y="0"/>
                </a:lnTo>
                <a:lnTo>
                  <a:pt x="141" y="35"/>
                </a:lnTo>
                <a:lnTo>
                  <a:pt x="135" y="46"/>
                </a:lnTo>
              </a:path>
            </a:pathLst>
          </a:custGeom>
          <a:solidFill>
            <a:schemeClr val="bg2"/>
          </a:solidFill>
          <a:ln w="1588">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13" name="Freeform 72">
            <a:extLst>
              <a:ext uri="{FF2B5EF4-FFF2-40B4-BE49-F238E27FC236}">
                <a16:creationId xmlns:a16="http://schemas.microsoft.com/office/drawing/2014/main" id="{78BB6687-0DAB-465B-A96F-3D5A68AE0549}"/>
              </a:ext>
            </a:extLst>
          </p:cNvPr>
          <p:cNvSpPr>
            <a:spLocks/>
          </p:cNvSpPr>
          <p:nvPr/>
        </p:nvSpPr>
        <p:spPr bwMode="auto">
          <a:xfrm>
            <a:off x="8072684" y="2597088"/>
            <a:ext cx="678436" cy="473575"/>
          </a:xfrm>
          <a:custGeom>
            <a:avLst/>
            <a:gdLst>
              <a:gd name="T0" fmla="*/ 862303056 w 664"/>
              <a:gd name="T1" fmla="*/ 498461082 h 464"/>
              <a:gd name="T2" fmla="*/ 862303056 w 664"/>
              <a:gd name="T3" fmla="*/ 462856632 h 464"/>
              <a:gd name="T4" fmla="*/ 905418025 w 664"/>
              <a:gd name="T5" fmla="*/ 462856632 h 464"/>
              <a:gd name="T6" fmla="*/ 905418025 w 664"/>
              <a:gd name="T7" fmla="*/ 471757745 h 464"/>
              <a:gd name="T8" fmla="*/ 987187712 w 664"/>
              <a:gd name="T9" fmla="*/ 373845507 h 464"/>
              <a:gd name="T10" fmla="*/ 889063357 w 664"/>
              <a:gd name="T11" fmla="*/ 269999195 h 464"/>
              <a:gd name="T12" fmla="*/ 914338532 w 664"/>
              <a:gd name="T13" fmla="*/ 244779376 h 464"/>
              <a:gd name="T14" fmla="*/ 889063357 w 664"/>
              <a:gd name="T15" fmla="*/ 175053995 h 464"/>
              <a:gd name="T16" fmla="*/ 914338532 w 664"/>
              <a:gd name="T17" fmla="*/ 115714462 h 464"/>
              <a:gd name="T18" fmla="*/ 837027880 w 664"/>
              <a:gd name="T19" fmla="*/ 17802225 h 464"/>
              <a:gd name="T20" fmla="*/ 793912910 w 664"/>
              <a:gd name="T21" fmla="*/ 8901113 h 464"/>
              <a:gd name="T22" fmla="*/ 776071896 w 664"/>
              <a:gd name="T23" fmla="*/ 0 h 464"/>
              <a:gd name="T24" fmla="*/ 104070953 w 664"/>
              <a:gd name="T25" fmla="*/ 183955107 h 464"/>
              <a:gd name="T26" fmla="*/ 95150447 w 664"/>
              <a:gd name="T27" fmla="*/ 123132056 h 464"/>
              <a:gd name="T28" fmla="*/ 0 w 664"/>
              <a:gd name="T29" fmla="*/ 226977151 h 464"/>
              <a:gd name="T30" fmla="*/ 52035477 w 664"/>
              <a:gd name="T31" fmla="*/ 462856632 h 464"/>
              <a:gd name="T32" fmla="*/ 52035477 w 664"/>
              <a:gd name="T33" fmla="*/ 471757745 h 464"/>
              <a:gd name="T34" fmla="*/ 69876490 w 664"/>
              <a:gd name="T35" fmla="*/ 498461082 h 464"/>
              <a:gd name="T36" fmla="*/ 104070953 w 664"/>
              <a:gd name="T37" fmla="*/ 618624883 h 464"/>
              <a:gd name="T38" fmla="*/ 104070953 w 664"/>
              <a:gd name="T39" fmla="*/ 643844702 h 464"/>
              <a:gd name="T40" fmla="*/ 121911967 w 664"/>
              <a:gd name="T41" fmla="*/ 688350264 h 464"/>
              <a:gd name="T42" fmla="*/ 297345755 w 664"/>
              <a:gd name="T43" fmla="*/ 643844702 h 464"/>
              <a:gd name="T44" fmla="*/ 862303056 w 664"/>
              <a:gd name="T45" fmla="*/ 498461082 h 464"/>
              <a:gd name="T46" fmla="*/ 862303056 w 664"/>
              <a:gd name="T47" fmla="*/ 498461082 h 46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64" h="464">
                <a:moveTo>
                  <a:pt x="580" y="336"/>
                </a:moveTo>
                <a:lnTo>
                  <a:pt x="580" y="312"/>
                </a:lnTo>
                <a:lnTo>
                  <a:pt x="609" y="312"/>
                </a:lnTo>
                <a:lnTo>
                  <a:pt x="609" y="318"/>
                </a:lnTo>
                <a:lnTo>
                  <a:pt x="664" y="252"/>
                </a:lnTo>
                <a:lnTo>
                  <a:pt x="598" y="182"/>
                </a:lnTo>
                <a:lnTo>
                  <a:pt x="615" y="165"/>
                </a:lnTo>
                <a:lnTo>
                  <a:pt x="598" y="118"/>
                </a:lnTo>
                <a:lnTo>
                  <a:pt x="615" y="78"/>
                </a:lnTo>
                <a:lnTo>
                  <a:pt x="563" y="12"/>
                </a:lnTo>
                <a:lnTo>
                  <a:pt x="534" y="6"/>
                </a:lnTo>
                <a:lnTo>
                  <a:pt x="522" y="0"/>
                </a:lnTo>
                <a:lnTo>
                  <a:pt x="70" y="124"/>
                </a:lnTo>
                <a:lnTo>
                  <a:pt x="64" y="83"/>
                </a:lnTo>
                <a:lnTo>
                  <a:pt x="0" y="153"/>
                </a:lnTo>
                <a:lnTo>
                  <a:pt x="35" y="312"/>
                </a:lnTo>
                <a:lnTo>
                  <a:pt x="35" y="318"/>
                </a:lnTo>
                <a:lnTo>
                  <a:pt x="47" y="336"/>
                </a:lnTo>
                <a:lnTo>
                  <a:pt x="70" y="417"/>
                </a:lnTo>
                <a:lnTo>
                  <a:pt x="70" y="434"/>
                </a:lnTo>
                <a:lnTo>
                  <a:pt x="82" y="464"/>
                </a:lnTo>
                <a:lnTo>
                  <a:pt x="200" y="434"/>
                </a:lnTo>
                <a:lnTo>
                  <a:pt x="580" y="336"/>
                </a:lnTo>
              </a:path>
            </a:pathLst>
          </a:custGeom>
          <a:solidFill>
            <a:schemeClr val="bg2"/>
          </a:solidFill>
          <a:ln w="1588">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14" name="Freeform 73">
            <a:extLst>
              <a:ext uri="{FF2B5EF4-FFF2-40B4-BE49-F238E27FC236}">
                <a16:creationId xmlns:a16="http://schemas.microsoft.com/office/drawing/2014/main" id="{99114E2A-7556-4B1C-A143-4722A31F7F46}"/>
              </a:ext>
            </a:extLst>
          </p:cNvPr>
          <p:cNvSpPr>
            <a:spLocks/>
          </p:cNvSpPr>
          <p:nvPr/>
        </p:nvSpPr>
        <p:spPr bwMode="auto">
          <a:xfrm>
            <a:off x="8276214" y="2941627"/>
            <a:ext cx="533438" cy="275365"/>
          </a:xfrm>
          <a:custGeom>
            <a:avLst/>
            <a:gdLst>
              <a:gd name="T0" fmla="*/ 740637211 w 522"/>
              <a:gd name="T1" fmla="*/ 234294248 h 269"/>
              <a:gd name="T2" fmla="*/ 758483626 w 522"/>
              <a:gd name="T3" fmla="*/ 250710189 h 269"/>
              <a:gd name="T4" fmla="*/ 776330042 w 522"/>
              <a:gd name="T5" fmla="*/ 296972406 h 269"/>
              <a:gd name="T6" fmla="*/ 715354180 w 522"/>
              <a:gd name="T7" fmla="*/ 358156540 h 269"/>
              <a:gd name="T8" fmla="*/ 645453890 w 522"/>
              <a:gd name="T9" fmla="*/ 401434374 h 269"/>
              <a:gd name="T10" fmla="*/ 617197676 w 522"/>
              <a:gd name="T11" fmla="*/ 349203390 h 269"/>
              <a:gd name="T12" fmla="*/ 591914644 w 522"/>
              <a:gd name="T13" fmla="*/ 340249018 h 269"/>
              <a:gd name="T14" fmla="*/ 556220594 w 522"/>
              <a:gd name="T15" fmla="*/ 305925556 h 269"/>
              <a:gd name="T16" fmla="*/ 556220594 w 522"/>
              <a:gd name="T17" fmla="*/ 288018034 h 269"/>
              <a:gd name="T18" fmla="*/ 513091148 w 522"/>
              <a:gd name="T19" fmla="*/ 102970387 h 269"/>
              <a:gd name="T20" fmla="*/ 522015575 w 522"/>
              <a:gd name="T21" fmla="*/ 59692553 h 269"/>
              <a:gd name="T22" fmla="*/ 504167940 w 522"/>
              <a:gd name="T23" fmla="*/ 95508818 h 269"/>
              <a:gd name="T24" fmla="*/ 513091148 w 522"/>
              <a:gd name="T25" fmla="*/ 138785430 h 269"/>
              <a:gd name="T26" fmla="*/ 513091148 w 522"/>
              <a:gd name="T27" fmla="*/ 155201371 h 269"/>
              <a:gd name="T28" fmla="*/ 496732543 w 522"/>
              <a:gd name="T29" fmla="*/ 216386726 h 269"/>
              <a:gd name="T30" fmla="*/ 539861990 w 522"/>
              <a:gd name="T31" fmla="*/ 288018034 h 269"/>
              <a:gd name="T32" fmla="*/ 539861990 w 522"/>
              <a:gd name="T33" fmla="*/ 314879928 h 269"/>
              <a:gd name="T34" fmla="*/ 556220594 w 522"/>
              <a:gd name="T35" fmla="*/ 340249018 h 269"/>
              <a:gd name="T36" fmla="*/ 565145021 w 522"/>
              <a:gd name="T37" fmla="*/ 376065283 h 269"/>
              <a:gd name="T38" fmla="*/ 408985839 w 522"/>
              <a:gd name="T39" fmla="*/ 340249018 h 269"/>
              <a:gd name="T40" fmla="*/ 426832254 w 522"/>
              <a:gd name="T41" fmla="*/ 207432355 h 269"/>
              <a:gd name="T42" fmla="*/ 279597498 w 522"/>
              <a:gd name="T43" fmla="*/ 182063264 h 269"/>
              <a:gd name="T44" fmla="*/ 279597498 w 522"/>
              <a:gd name="T45" fmla="*/ 138785430 h 269"/>
              <a:gd name="T46" fmla="*/ 236468052 w 522"/>
              <a:gd name="T47" fmla="*/ 111923537 h 269"/>
              <a:gd name="T48" fmla="*/ 17846415 w 522"/>
              <a:gd name="T49" fmla="*/ 250710189 h 269"/>
              <a:gd name="T50" fmla="*/ 0 w 522"/>
              <a:gd name="T51" fmla="*/ 138785430 h 269"/>
              <a:gd name="T52" fmla="*/ 565145021 w 522"/>
              <a:gd name="T53" fmla="*/ 0 h 269"/>
              <a:gd name="T54" fmla="*/ 574068229 w 522"/>
              <a:gd name="T55" fmla="*/ 16415941 h 269"/>
              <a:gd name="T56" fmla="*/ 663301525 w 522"/>
              <a:gd name="T57" fmla="*/ 268617710 h 269"/>
              <a:gd name="T58" fmla="*/ 740637211 w 522"/>
              <a:gd name="T59" fmla="*/ 234294248 h 269"/>
              <a:gd name="T60" fmla="*/ 740637211 w 522"/>
              <a:gd name="T61" fmla="*/ 234294248 h 2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22" h="269">
                <a:moveTo>
                  <a:pt x="498" y="157"/>
                </a:moveTo>
                <a:lnTo>
                  <a:pt x="510" y="168"/>
                </a:lnTo>
                <a:lnTo>
                  <a:pt x="522" y="199"/>
                </a:lnTo>
                <a:lnTo>
                  <a:pt x="481" y="240"/>
                </a:lnTo>
                <a:lnTo>
                  <a:pt x="434" y="269"/>
                </a:lnTo>
                <a:lnTo>
                  <a:pt x="415" y="234"/>
                </a:lnTo>
                <a:lnTo>
                  <a:pt x="398" y="228"/>
                </a:lnTo>
                <a:lnTo>
                  <a:pt x="374" y="205"/>
                </a:lnTo>
                <a:lnTo>
                  <a:pt x="374" y="193"/>
                </a:lnTo>
                <a:lnTo>
                  <a:pt x="345" y="69"/>
                </a:lnTo>
                <a:lnTo>
                  <a:pt x="351" y="40"/>
                </a:lnTo>
                <a:lnTo>
                  <a:pt x="339" y="64"/>
                </a:lnTo>
                <a:lnTo>
                  <a:pt x="345" y="93"/>
                </a:lnTo>
                <a:lnTo>
                  <a:pt x="345" y="104"/>
                </a:lnTo>
                <a:lnTo>
                  <a:pt x="334" y="145"/>
                </a:lnTo>
                <a:lnTo>
                  <a:pt x="363" y="193"/>
                </a:lnTo>
                <a:lnTo>
                  <a:pt x="363" y="211"/>
                </a:lnTo>
                <a:lnTo>
                  <a:pt x="374" y="228"/>
                </a:lnTo>
                <a:lnTo>
                  <a:pt x="380" y="252"/>
                </a:lnTo>
                <a:lnTo>
                  <a:pt x="275" y="228"/>
                </a:lnTo>
                <a:lnTo>
                  <a:pt x="287" y="139"/>
                </a:lnTo>
                <a:lnTo>
                  <a:pt x="188" y="122"/>
                </a:lnTo>
                <a:lnTo>
                  <a:pt x="188" y="93"/>
                </a:lnTo>
                <a:lnTo>
                  <a:pt x="159" y="75"/>
                </a:lnTo>
                <a:lnTo>
                  <a:pt x="12" y="168"/>
                </a:lnTo>
                <a:lnTo>
                  <a:pt x="0" y="93"/>
                </a:lnTo>
                <a:lnTo>
                  <a:pt x="380" y="0"/>
                </a:lnTo>
                <a:lnTo>
                  <a:pt x="386" y="11"/>
                </a:lnTo>
                <a:lnTo>
                  <a:pt x="446" y="180"/>
                </a:lnTo>
                <a:lnTo>
                  <a:pt x="498" y="157"/>
                </a:lnTo>
              </a:path>
            </a:pathLst>
          </a:custGeom>
          <a:solidFill>
            <a:schemeClr val="bg2"/>
          </a:solidFill>
          <a:ln w="1588">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15" name="Freeform 74">
            <a:extLst>
              <a:ext uri="{FF2B5EF4-FFF2-40B4-BE49-F238E27FC236}">
                <a16:creationId xmlns:a16="http://schemas.microsoft.com/office/drawing/2014/main" id="{21283318-7D0C-4FF5-B15A-36A022FE8C08}"/>
              </a:ext>
            </a:extLst>
          </p:cNvPr>
          <p:cNvSpPr>
            <a:spLocks/>
          </p:cNvSpPr>
          <p:nvPr/>
        </p:nvSpPr>
        <p:spPr bwMode="auto">
          <a:xfrm>
            <a:off x="7897088" y="3066672"/>
            <a:ext cx="830087" cy="510823"/>
          </a:xfrm>
          <a:custGeom>
            <a:avLst/>
            <a:gdLst>
              <a:gd name="T0" fmla="*/ 1165102139 w 810"/>
              <a:gd name="T1" fmla="*/ 322558867 h 500"/>
              <a:gd name="T2" fmla="*/ 1165102139 w 810"/>
              <a:gd name="T3" fmla="*/ 390936480 h 500"/>
              <a:gd name="T4" fmla="*/ 1202493009 w 810"/>
              <a:gd name="T5" fmla="*/ 408773376 h 500"/>
              <a:gd name="T6" fmla="*/ 1211467111 w 810"/>
              <a:gd name="T7" fmla="*/ 463771488 h 500"/>
              <a:gd name="T8" fmla="*/ 770253871 w 810"/>
              <a:gd name="T9" fmla="*/ 610930147 h 500"/>
              <a:gd name="T10" fmla="*/ 290154078 w 810"/>
              <a:gd name="T11" fmla="*/ 697144656 h 500"/>
              <a:gd name="T12" fmla="*/ 0 w 810"/>
              <a:gd name="T13" fmla="*/ 743224320 h 500"/>
              <a:gd name="T14" fmla="*/ 176485785 w 810"/>
              <a:gd name="T15" fmla="*/ 532149101 h 500"/>
              <a:gd name="T16" fmla="*/ 194432767 w 810"/>
              <a:gd name="T17" fmla="*/ 480123398 h 500"/>
              <a:gd name="T18" fmla="*/ 306605376 w 810"/>
              <a:gd name="T19" fmla="*/ 549985997 h 500"/>
              <a:gd name="T20" fmla="*/ 475612742 w 810"/>
              <a:gd name="T21" fmla="*/ 437016144 h 500"/>
              <a:gd name="T22" fmla="*/ 518986347 w 810"/>
              <a:gd name="T23" fmla="*/ 304721971 h 500"/>
              <a:gd name="T24" fmla="*/ 553385849 w 810"/>
              <a:gd name="T25" fmla="*/ 200670566 h 500"/>
              <a:gd name="T26" fmla="*/ 640133058 w 810"/>
              <a:gd name="T27" fmla="*/ 218507462 h 500"/>
              <a:gd name="T28" fmla="*/ 674532560 w 810"/>
              <a:gd name="T29" fmla="*/ 123375725 h 500"/>
              <a:gd name="T30" fmla="*/ 701454867 w 810"/>
              <a:gd name="T31" fmla="*/ 132294173 h 500"/>
              <a:gd name="T32" fmla="*/ 744828471 w 810"/>
              <a:gd name="T33" fmla="*/ 0 h 500"/>
              <a:gd name="T34" fmla="*/ 816618843 w 810"/>
              <a:gd name="T35" fmla="*/ 25269139 h 500"/>
              <a:gd name="T36" fmla="*/ 834565824 w 810"/>
              <a:gd name="T37" fmla="*/ 8918448 h 500"/>
              <a:gd name="T38" fmla="*/ 834565824 w 810"/>
              <a:gd name="T39" fmla="*/ 0 h 500"/>
              <a:gd name="T40" fmla="*/ 982634842 w 810"/>
              <a:gd name="T41" fmla="*/ 25269139 h 500"/>
              <a:gd name="T42" fmla="*/ 964686638 w 810"/>
              <a:gd name="T43" fmla="*/ 157563312 h 500"/>
              <a:gd name="T44" fmla="*/ 1121728535 w 810"/>
              <a:gd name="T45" fmla="*/ 193238323 h 500"/>
              <a:gd name="T46" fmla="*/ 1130702637 w 810"/>
              <a:gd name="T47" fmla="*/ 200670566 h 500"/>
              <a:gd name="T48" fmla="*/ 1165102139 w 810"/>
              <a:gd name="T49" fmla="*/ 322558867 h 500"/>
              <a:gd name="T50" fmla="*/ 1165102139 w 810"/>
              <a:gd name="T51" fmla="*/ 322558867 h 5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10" h="500">
                <a:moveTo>
                  <a:pt x="779" y="217"/>
                </a:moveTo>
                <a:lnTo>
                  <a:pt x="779" y="263"/>
                </a:lnTo>
                <a:lnTo>
                  <a:pt x="804" y="275"/>
                </a:lnTo>
                <a:lnTo>
                  <a:pt x="810" y="312"/>
                </a:lnTo>
                <a:lnTo>
                  <a:pt x="515" y="411"/>
                </a:lnTo>
                <a:lnTo>
                  <a:pt x="194" y="469"/>
                </a:lnTo>
                <a:lnTo>
                  <a:pt x="0" y="500"/>
                </a:lnTo>
                <a:lnTo>
                  <a:pt x="118" y="358"/>
                </a:lnTo>
                <a:lnTo>
                  <a:pt x="130" y="323"/>
                </a:lnTo>
                <a:lnTo>
                  <a:pt x="205" y="370"/>
                </a:lnTo>
                <a:lnTo>
                  <a:pt x="318" y="294"/>
                </a:lnTo>
                <a:lnTo>
                  <a:pt x="347" y="205"/>
                </a:lnTo>
                <a:lnTo>
                  <a:pt x="370" y="135"/>
                </a:lnTo>
                <a:lnTo>
                  <a:pt x="428" y="147"/>
                </a:lnTo>
                <a:lnTo>
                  <a:pt x="451" y="83"/>
                </a:lnTo>
                <a:lnTo>
                  <a:pt x="469" y="89"/>
                </a:lnTo>
                <a:lnTo>
                  <a:pt x="498" y="0"/>
                </a:lnTo>
                <a:lnTo>
                  <a:pt x="546" y="17"/>
                </a:lnTo>
                <a:lnTo>
                  <a:pt x="558" y="6"/>
                </a:lnTo>
                <a:lnTo>
                  <a:pt x="558" y="0"/>
                </a:lnTo>
                <a:lnTo>
                  <a:pt x="657" y="17"/>
                </a:lnTo>
                <a:lnTo>
                  <a:pt x="645" y="106"/>
                </a:lnTo>
                <a:lnTo>
                  <a:pt x="750" y="130"/>
                </a:lnTo>
                <a:lnTo>
                  <a:pt x="756" y="135"/>
                </a:lnTo>
                <a:lnTo>
                  <a:pt x="779" y="217"/>
                </a:lnTo>
              </a:path>
            </a:pathLst>
          </a:custGeom>
          <a:solidFill>
            <a:schemeClr val="bg2"/>
          </a:solidFill>
          <a:ln w="1651">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16" name="Freeform 75">
            <a:extLst>
              <a:ext uri="{FF2B5EF4-FFF2-40B4-BE49-F238E27FC236}">
                <a16:creationId xmlns:a16="http://schemas.microsoft.com/office/drawing/2014/main" id="{AA71CA29-9125-4777-AF20-9D285B52C372}"/>
              </a:ext>
            </a:extLst>
          </p:cNvPr>
          <p:cNvSpPr>
            <a:spLocks/>
          </p:cNvSpPr>
          <p:nvPr/>
        </p:nvSpPr>
        <p:spPr bwMode="auto">
          <a:xfrm>
            <a:off x="7867823" y="3384606"/>
            <a:ext cx="948480" cy="473575"/>
          </a:xfrm>
          <a:custGeom>
            <a:avLst/>
            <a:gdLst>
              <a:gd name="T0" fmla="*/ 724501597 w 928"/>
              <a:gd name="T1" fmla="*/ 539354503 h 463"/>
              <a:gd name="T2" fmla="*/ 560856107 w 928"/>
              <a:gd name="T3" fmla="*/ 566172885 h 463"/>
              <a:gd name="T4" fmla="*/ 525151659 w 928"/>
              <a:gd name="T5" fmla="*/ 496146772 h 463"/>
              <a:gd name="T6" fmla="*/ 238029250 w 928"/>
              <a:gd name="T7" fmla="*/ 539354503 h 463"/>
              <a:gd name="T8" fmla="*/ 185960008 w 928"/>
              <a:gd name="T9" fmla="*/ 621300033 h 463"/>
              <a:gd name="T10" fmla="*/ 0 w 928"/>
              <a:gd name="T11" fmla="*/ 646629250 h 463"/>
              <a:gd name="T12" fmla="*/ 8925807 w 928"/>
              <a:gd name="T13" fmla="*/ 585541784 h 463"/>
              <a:gd name="T14" fmla="*/ 26778641 w 928"/>
              <a:gd name="T15" fmla="*/ 557233017 h 463"/>
              <a:gd name="T16" fmla="*/ 306462064 w 928"/>
              <a:gd name="T17" fmla="*/ 297985408 h 463"/>
              <a:gd name="T18" fmla="*/ 333240706 w 928"/>
              <a:gd name="T19" fmla="*/ 233918392 h 463"/>
              <a:gd name="T20" fmla="*/ 810787246 w 928"/>
              <a:gd name="T21" fmla="*/ 147502929 h 463"/>
              <a:gd name="T22" fmla="*/ 1249653256 w 928"/>
              <a:gd name="T23" fmla="*/ 0 h 463"/>
              <a:gd name="T24" fmla="*/ 1292795470 w 928"/>
              <a:gd name="T25" fmla="*/ 138563062 h 463"/>
              <a:gd name="T26" fmla="*/ 1380569160 w 928"/>
              <a:gd name="T27" fmla="*/ 172832147 h 463"/>
              <a:gd name="T28" fmla="*/ 1371643353 w 928"/>
              <a:gd name="T29" fmla="*/ 172832147 h 463"/>
              <a:gd name="T30" fmla="*/ 1301722497 w 928"/>
              <a:gd name="T31" fmla="*/ 280106894 h 463"/>
              <a:gd name="T32" fmla="*/ 1197584015 w 928"/>
              <a:gd name="T33" fmla="*/ 297985408 h 463"/>
              <a:gd name="T34" fmla="*/ 1267504870 w 928"/>
              <a:gd name="T35" fmla="*/ 323314625 h 463"/>
              <a:gd name="T36" fmla="*/ 1292795470 w 928"/>
              <a:gd name="T37" fmla="*/ 341193139 h 463"/>
              <a:gd name="T38" fmla="*/ 1074107096 w 928"/>
              <a:gd name="T39" fmla="*/ 539354503 h 463"/>
              <a:gd name="T40" fmla="*/ 1030963662 w 928"/>
              <a:gd name="T41" fmla="*/ 664507764 h 463"/>
              <a:gd name="T42" fmla="*/ 952116999 w 928"/>
              <a:gd name="T43" fmla="*/ 689836982 h 463"/>
              <a:gd name="T44" fmla="*/ 724501597 w 928"/>
              <a:gd name="T45" fmla="*/ 539354503 h 463"/>
              <a:gd name="T46" fmla="*/ 724501597 w 928"/>
              <a:gd name="T47" fmla="*/ 539354503 h 4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28" h="463">
                <a:moveTo>
                  <a:pt x="487" y="362"/>
                </a:moveTo>
                <a:lnTo>
                  <a:pt x="377" y="380"/>
                </a:lnTo>
                <a:lnTo>
                  <a:pt x="353" y="333"/>
                </a:lnTo>
                <a:lnTo>
                  <a:pt x="160" y="362"/>
                </a:lnTo>
                <a:lnTo>
                  <a:pt x="125" y="417"/>
                </a:lnTo>
                <a:lnTo>
                  <a:pt x="0" y="434"/>
                </a:lnTo>
                <a:lnTo>
                  <a:pt x="6" y="393"/>
                </a:lnTo>
                <a:lnTo>
                  <a:pt x="18" y="374"/>
                </a:lnTo>
                <a:lnTo>
                  <a:pt x="206" y="200"/>
                </a:lnTo>
                <a:lnTo>
                  <a:pt x="224" y="157"/>
                </a:lnTo>
                <a:lnTo>
                  <a:pt x="545" y="99"/>
                </a:lnTo>
                <a:lnTo>
                  <a:pt x="840" y="0"/>
                </a:lnTo>
                <a:lnTo>
                  <a:pt x="869" y="93"/>
                </a:lnTo>
                <a:lnTo>
                  <a:pt x="928" y="116"/>
                </a:lnTo>
                <a:lnTo>
                  <a:pt x="922" y="116"/>
                </a:lnTo>
                <a:lnTo>
                  <a:pt x="875" y="188"/>
                </a:lnTo>
                <a:lnTo>
                  <a:pt x="805" y="200"/>
                </a:lnTo>
                <a:lnTo>
                  <a:pt x="852" y="217"/>
                </a:lnTo>
                <a:lnTo>
                  <a:pt x="869" y="229"/>
                </a:lnTo>
                <a:lnTo>
                  <a:pt x="722" y="362"/>
                </a:lnTo>
                <a:lnTo>
                  <a:pt x="693" y="446"/>
                </a:lnTo>
                <a:lnTo>
                  <a:pt x="640" y="463"/>
                </a:lnTo>
                <a:lnTo>
                  <a:pt x="487" y="362"/>
                </a:lnTo>
              </a:path>
            </a:pathLst>
          </a:custGeom>
          <a:solidFill>
            <a:schemeClr val="bg2"/>
          </a:solidFill>
          <a:ln w="1651">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17" name="Freeform 76">
            <a:extLst>
              <a:ext uri="{FF2B5EF4-FFF2-40B4-BE49-F238E27FC236}">
                <a16:creationId xmlns:a16="http://schemas.microsoft.com/office/drawing/2014/main" id="{1425F0AC-C822-4BDB-9C52-6F1547B3483C}"/>
              </a:ext>
            </a:extLst>
          </p:cNvPr>
          <p:cNvSpPr>
            <a:spLocks/>
          </p:cNvSpPr>
          <p:nvPr/>
        </p:nvSpPr>
        <p:spPr bwMode="auto">
          <a:xfrm>
            <a:off x="7971583" y="3726485"/>
            <a:ext cx="549400" cy="458942"/>
          </a:xfrm>
          <a:custGeom>
            <a:avLst/>
            <a:gdLst>
              <a:gd name="T0" fmla="*/ 797513684 w 539"/>
              <a:gd name="T1" fmla="*/ 187930555 h 452"/>
              <a:gd name="T2" fmla="*/ 571132811 w 539"/>
              <a:gd name="T3" fmla="*/ 42577817 h 452"/>
              <a:gd name="T4" fmla="*/ 408374271 w 539"/>
              <a:gd name="T5" fmla="*/ 69006139 h 452"/>
              <a:gd name="T6" fmla="*/ 372864046 w 539"/>
              <a:gd name="T7" fmla="*/ 0 h 452"/>
              <a:gd name="T8" fmla="*/ 87297033 w 539"/>
              <a:gd name="T9" fmla="*/ 42577817 h 452"/>
              <a:gd name="T10" fmla="*/ 35510224 w 539"/>
              <a:gd name="T11" fmla="*/ 123330146 h 452"/>
              <a:gd name="T12" fmla="*/ 0 w 539"/>
              <a:gd name="T13" fmla="*/ 174717000 h 452"/>
              <a:gd name="T14" fmla="*/ 313679122 w 539"/>
              <a:gd name="T15" fmla="*/ 447804401 h 452"/>
              <a:gd name="T16" fmla="*/ 485314915 w 539"/>
              <a:gd name="T17" fmla="*/ 663630642 h 452"/>
              <a:gd name="T18" fmla="*/ 677664700 w 539"/>
              <a:gd name="T19" fmla="*/ 414035620 h 452"/>
              <a:gd name="T20" fmla="*/ 763482596 w 539"/>
              <a:gd name="T21" fmla="*/ 208485781 h 452"/>
              <a:gd name="T22" fmla="*/ 790115569 w 539"/>
              <a:gd name="T23" fmla="*/ 208485781 h 452"/>
              <a:gd name="T24" fmla="*/ 797513684 w 539"/>
              <a:gd name="T25" fmla="*/ 190867708 h 452"/>
              <a:gd name="T26" fmla="*/ 797513684 w 539"/>
              <a:gd name="T27" fmla="*/ 190867708 h 4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39" h="452">
                <a:moveTo>
                  <a:pt x="539" y="128"/>
                </a:moveTo>
                <a:lnTo>
                  <a:pt x="386" y="29"/>
                </a:lnTo>
                <a:lnTo>
                  <a:pt x="276" y="47"/>
                </a:lnTo>
                <a:lnTo>
                  <a:pt x="252" y="0"/>
                </a:lnTo>
                <a:lnTo>
                  <a:pt x="59" y="29"/>
                </a:lnTo>
                <a:lnTo>
                  <a:pt x="24" y="84"/>
                </a:lnTo>
                <a:lnTo>
                  <a:pt x="0" y="119"/>
                </a:lnTo>
                <a:lnTo>
                  <a:pt x="212" y="305"/>
                </a:lnTo>
                <a:lnTo>
                  <a:pt x="328" y="452"/>
                </a:lnTo>
                <a:lnTo>
                  <a:pt x="458" y="282"/>
                </a:lnTo>
                <a:lnTo>
                  <a:pt x="516" y="142"/>
                </a:lnTo>
                <a:lnTo>
                  <a:pt x="534" y="142"/>
                </a:lnTo>
                <a:lnTo>
                  <a:pt x="539" y="130"/>
                </a:lnTo>
              </a:path>
            </a:pathLst>
          </a:custGeom>
          <a:solidFill>
            <a:schemeClr val="bg2"/>
          </a:solidFill>
          <a:ln w="1588">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18" name="Freeform 77">
            <a:extLst>
              <a:ext uri="{FF2B5EF4-FFF2-40B4-BE49-F238E27FC236}">
                <a16:creationId xmlns:a16="http://schemas.microsoft.com/office/drawing/2014/main" id="{5F13753E-3E11-4315-898B-C3137E2B7266}"/>
              </a:ext>
            </a:extLst>
          </p:cNvPr>
          <p:cNvSpPr>
            <a:spLocks/>
          </p:cNvSpPr>
          <p:nvPr/>
        </p:nvSpPr>
        <p:spPr bwMode="auto">
          <a:xfrm>
            <a:off x="7686906" y="3807631"/>
            <a:ext cx="619905" cy="642520"/>
          </a:xfrm>
          <a:custGeom>
            <a:avLst/>
            <a:gdLst>
              <a:gd name="T0" fmla="*/ 886631954 w 605"/>
              <a:gd name="T1" fmla="*/ 843160032 h 626"/>
              <a:gd name="T2" fmla="*/ 790941752 w 605"/>
              <a:gd name="T3" fmla="*/ 843160032 h 626"/>
              <a:gd name="T4" fmla="*/ 774494291 w 605"/>
              <a:gd name="T5" fmla="*/ 939178112 h 626"/>
              <a:gd name="T6" fmla="*/ 740105148 w 605"/>
              <a:gd name="T7" fmla="*/ 886668320 h 626"/>
              <a:gd name="T8" fmla="*/ 263148361 w 605"/>
              <a:gd name="T9" fmla="*/ 939178112 h 626"/>
              <a:gd name="T10" fmla="*/ 246702123 w 605"/>
              <a:gd name="T11" fmla="*/ 895669824 h 626"/>
              <a:gd name="T12" fmla="*/ 194371296 w 605"/>
              <a:gd name="T13" fmla="*/ 700632753 h 626"/>
              <a:gd name="T14" fmla="*/ 228760440 w 605"/>
              <a:gd name="T15" fmla="*/ 613616177 h 626"/>
              <a:gd name="T16" fmla="*/ 0 w 605"/>
              <a:gd name="T17" fmla="*/ 60010841 h 626"/>
              <a:gd name="T18" fmla="*/ 263148361 w 605"/>
              <a:gd name="T19" fmla="*/ 25505281 h 626"/>
              <a:gd name="T20" fmla="*/ 450043650 w 605"/>
              <a:gd name="T21" fmla="*/ 0 h 626"/>
              <a:gd name="T22" fmla="*/ 414160283 w 605"/>
              <a:gd name="T23" fmla="*/ 52509792 h 626"/>
              <a:gd name="T24" fmla="*/ 731134917 w 605"/>
              <a:gd name="T25" fmla="*/ 331562530 h 626"/>
              <a:gd name="T26" fmla="*/ 904573637 w 605"/>
              <a:gd name="T27" fmla="*/ 552104881 h 626"/>
              <a:gd name="T28" fmla="*/ 879155947 w 605"/>
              <a:gd name="T29" fmla="*/ 765144959 h 626"/>
              <a:gd name="T30" fmla="*/ 886631954 w 605"/>
              <a:gd name="T31" fmla="*/ 774146462 h 626"/>
              <a:gd name="T32" fmla="*/ 886631954 w 605"/>
              <a:gd name="T33" fmla="*/ 843160032 h 626"/>
              <a:gd name="T34" fmla="*/ 886631954 w 605"/>
              <a:gd name="T35" fmla="*/ 843160032 h 6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5" h="626">
                <a:moveTo>
                  <a:pt x="593" y="562"/>
                </a:moveTo>
                <a:lnTo>
                  <a:pt x="529" y="562"/>
                </a:lnTo>
                <a:lnTo>
                  <a:pt x="518" y="626"/>
                </a:lnTo>
                <a:lnTo>
                  <a:pt x="495" y="591"/>
                </a:lnTo>
                <a:lnTo>
                  <a:pt x="176" y="626"/>
                </a:lnTo>
                <a:lnTo>
                  <a:pt x="165" y="597"/>
                </a:lnTo>
                <a:lnTo>
                  <a:pt x="130" y="467"/>
                </a:lnTo>
                <a:lnTo>
                  <a:pt x="153" y="409"/>
                </a:lnTo>
                <a:lnTo>
                  <a:pt x="0" y="40"/>
                </a:lnTo>
                <a:lnTo>
                  <a:pt x="176" y="17"/>
                </a:lnTo>
                <a:lnTo>
                  <a:pt x="301" y="0"/>
                </a:lnTo>
                <a:lnTo>
                  <a:pt x="277" y="35"/>
                </a:lnTo>
                <a:lnTo>
                  <a:pt x="489" y="221"/>
                </a:lnTo>
                <a:lnTo>
                  <a:pt x="605" y="368"/>
                </a:lnTo>
                <a:lnTo>
                  <a:pt x="588" y="510"/>
                </a:lnTo>
                <a:lnTo>
                  <a:pt x="593" y="516"/>
                </a:lnTo>
                <a:lnTo>
                  <a:pt x="593" y="562"/>
                </a:lnTo>
              </a:path>
            </a:pathLst>
          </a:custGeom>
          <a:solidFill>
            <a:schemeClr val="bg2"/>
          </a:solidFill>
          <a:ln w="1651">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19" name="Freeform 78">
            <a:extLst>
              <a:ext uri="{FF2B5EF4-FFF2-40B4-BE49-F238E27FC236}">
                <a16:creationId xmlns:a16="http://schemas.microsoft.com/office/drawing/2014/main" id="{410CAFBE-EFE2-41E4-9904-E4911F9A2F76}"/>
              </a:ext>
            </a:extLst>
          </p:cNvPr>
          <p:cNvSpPr>
            <a:spLocks/>
          </p:cNvSpPr>
          <p:nvPr/>
        </p:nvSpPr>
        <p:spPr bwMode="auto">
          <a:xfrm>
            <a:off x="7531264" y="4384967"/>
            <a:ext cx="1040269" cy="855362"/>
          </a:xfrm>
          <a:custGeom>
            <a:avLst/>
            <a:gdLst>
              <a:gd name="T0" fmla="*/ 1115162038 w 1014"/>
              <a:gd name="T1" fmla="*/ 0 h 840"/>
              <a:gd name="T2" fmla="*/ 1019234411 w 1014"/>
              <a:gd name="T3" fmla="*/ 0 h 840"/>
              <a:gd name="T4" fmla="*/ 1002746964 w 1014"/>
              <a:gd name="T5" fmla="*/ 94508071 h 840"/>
              <a:gd name="T6" fmla="*/ 968272323 w 1014"/>
              <a:gd name="T7" fmla="*/ 42824653 h 840"/>
              <a:gd name="T8" fmla="*/ 490131485 w 1014"/>
              <a:gd name="T9" fmla="*/ 94508071 h 840"/>
              <a:gd name="T10" fmla="*/ 473644039 w 1014"/>
              <a:gd name="T11" fmla="*/ 51684633 h 840"/>
              <a:gd name="T12" fmla="*/ 0 w 1014"/>
              <a:gd name="T13" fmla="*/ 119612765 h 840"/>
              <a:gd name="T14" fmla="*/ 34474642 w 1014"/>
              <a:gd name="T15" fmla="*/ 189017358 h 840"/>
              <a:gd name="T16" fmla="*/ 59954461 w 1014"/>
              <a:gd name="T17" fmla="*/ 225934953 h 840"/>
              <a:gd name="T18" fmla="*/ 112415074 w 1014"/>
              <a:gd name="T19" fmla="*/ 209691454 h 840"/>
              <a:gd name="T20" fmla="*/ 121408672 w 1014"/>
              <a:gd name="T21" fmla="*/ 217074974 h 840"/>
              <a:gd name="T22" fmla="*/ 226329897 w 1014"/>
              <a:gd name="T23" fmla="*/ 180157378 h 840"/>
              <a:gd name="T24" fmla="*/ 368722814 w 1014"/>
              <a:gd name="T25" fmla="*/ 217074974 h 840"/>
              <a:gd name="T26" fmla="*/ 455658068 w 1014"/>
              <a:gd name="T27" fmla="*/ 304199526 h 840"/>
              <a:gd name="T28" fmla="*/ 641517999 w 1014"/>
              <a:gd name="T29" fmla="*/ 259898412 h 840"/>
              <a:gd name="T30" fmla="*/ 634024151 w 1014"/>
              <a:gd name="T31" fmla="*/ 217074974 h 840"/>
              <a:gd name="T32" fmla="*/ 702972210 w 1014"/>
              <a:gd name="T33" fmla="*/ 209691454 h 840"/>
              <a:gd name="T34" fmla="*/ 921807034 w 1014"/>
              <a:gd name="T35" fmla="*/ 389847618 h 840"/>
              <a:gd name="T36" fmla="*/ 1011739338 w 1014"/>
              <a:gd name="T37" fmla="*/ 667467204 h 840"/>
              <a:gd name="T38" fmla="*/ 1133148009 w 1014"/>
              <a:gd name="T39" fmla="*/ 822519889 h 840"/>
              <a:gd name="T40" fmla="*/ 1423930391 w 1014"/>
              <a:gd name="T41" fmla="*/ 1100139475 h 840"/>
              <a:gd name="T42" fmla="*/ 1501872047 w 1014"/>
              <a:gd name="T43" fmla="*/ 1057314822 h 840"/>
              <a:gd name="T44" fmla="*/ 1519858018 w 1014"/>
              <a:gd name="T45" fmla="*/ 1039594862 h 840"/>
              <a:gd name="T46" fmla="*/ 1510864421 w 1014"/>
              <a:gd name="T47" fmla="*/ 1100139475 h 840"/>
              <a:gd name="T48" fmla="*/ 1380462151 w 1014"/>
              <a:gd name="T49" fmla="*/ 1240425122 h 840"/>
              <a:gd name="T50" fmla="*/ 1510864421 w 1014"/>
              <a:gd name="T51" fmla="*/ 1159206412 h 840"/>
              <a:gd name="T52" fmla="*/ 1519858018 w 1014"/>
              <a:gd name="T53" fmla="*/ 1039594862 h 840"/>
              <a:gd name="T54" fmla="*/ 1519858018 w 1014"/>
              <a:gd name="T55" fmla="*/ 710290642 h 840"/>
              <a:gd name="T56" fmla="*/ 1371469778 w 1014"/>
              <a:gd name="T57" fmla="*/ 475495709 h 840"/>
              <a:gd name="T58" fmla="*/ 1353482583 w 1014"/>
              <a:gd name="T59" fmla="*/ 466635729 h 840"/>
              <a:gd name="T60" fmla="*/ 1353482583 w 1014"/>
              <a:gd name="T61" fmla="*/ 406091116 h 840"/>
              <a:gd name="T62" fmla="*/ 1160128802 w 1014"/>
              <a:gd name="T63" fmla="*/ 163913880 h 840"/>
              <a:gd name="T64" fmla="*/ 1115162038 w 1014"/>
              <a:gd name="T65" fmla="*/ 0 h 840"/>
              <a:gd name="T66" fmla="*/ 1115162038 w 1014"/>
              <a:gd name="T67" fmla="*/ 0 h 8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14" h="840">
                <a:moveTo>
                  <a:pt x="744" y="0"/>
                </a:moveTo>
                <a:lnTo>
                  <a:pt x="680" y="0"/>
                </a:lnTo>
                <a:lnTo>
                  <a:pt x="669" y="64"/>
                </a:lnTo>
                <a:lnTo>
                  <a:pt x="646" y="29"/>
                </a:lnTo>
                <a:lnTo>
                  <a:pt x="327" y="64"/>
                </a:lnTo>
                <a:lnTo>
                  <a:pt x="316" y="35"/>
                </a:lnTo>
                <a:lnTo>
                  <a:pt x="0" y="81"/>
                </a:lnTo>
                <a:lnTo>
                  <a:pt x="23" y="128"/>
                </a:lnTo>
                <a:lnTo>
                  <a:pt x="40" y="153"/>
                </a:lnTo>
                <a:lnTo>
                  <a:pt x="75" y="142"/>
                </a:lnTo>
                <a:lnTo>
                  <a:pt x="81" y="147"/>
                </a:lnTo>
                <a:lnTo>
                  <a:pt x="151" y="122"/>
                </a:lnTo>
                <a:lnTo>
                  <a:pt x="246" y="147"/>
                </a:lnTo>
                <a:lnTo>
                  <a:pt x="304" y="206"/>
                </a:lnTo>
                <a:lnTo>
                  <a:pt x="428" y="176"/>
                </a:lnTo>
                <a:lnTo>
                  <a:pt x="423" y="147"/>
                </a:lnTo>
                <a:lnTo>
                  <a:pt x="469" y="142"/>
                </a:lnTo>
                <a:lnTo>
                  <a:pt x="615" y="264"/>
                </a:lnTo>
                <a:lnTo>
                  <a:pt x="675" y="452"/>
                </a:lnTo>
                <a:lnTo>
                  <a:pt x="756" y="557"/>
                </a:lnTo>
                <a:lnTo>
                  <a:pt x="950" y="745"/>
                </a:lnTo>
                <a:lnTo>
                  <a:pt x="1002" y="716"/>
                </a:lnTo>
                <a:lnTo>
                  <a:pt x="1014" y="704"/>
                </a:lnTo>
                <a:lnTo>
                  <a:pt x="1008" y="745"/>
                </a:lnTo>
                <a:lnTo>
                  <a:pt x="921" y="840"/>
                </a:lnTo>
                <a:lnTo>
                  <a:pt x="1008" y="785"/>
                </a:lnTo>
                <a:lnTo>
                  <a:pt x="1014" y="704"/>
                </a:lnTo>
                <a:lnTo>
                  <a:pt x="1014" y="481"/>
                </a:lnTo>
                <a:lnTo>
                  <a:pt x="915" y="322"/>
                </a:lnTo>
                <a:lnTo>
                  <a:pt x="903" y="316"/>
                </a:lnTo>
                <a:lnTo>
                  <a:pt x="903" y="275"/>
                </a:lnTo>
                <a:lnTo>
                  <a:pt x="774" y="111"/>
                </a:lnTo>
                <a:lnTo>
                  <a:pt x="744" y="0"/>
                </a:lnTo>
              </a:path>
            </a:pathLst>
          </a:custGeom>
          <a:solidFill>
            <a:schemeClr val="bg2"/>
          </a:solidFill>
          <a:ln w="1651">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20" name="Freeform 79">
            <a:extLst>
              <a:ext uri="{FF2B5EF4-FFF2-40B4-BE49-F238E27FC236}">
                <a16:creationId xmlns:a16="http://schemas.microsoft.com/office/drawing/2014/main" id="{6130BFBB-3979-48DD-B70F-B1E60ABEDF06}"/>
              </a:ext>
            </a:extLst>
          </p:cNvPr>
          <p:cNvSpPr>
            <a:spLocks/>
          </p:cNvSpPr>
          <p:nvPr/>
        </p:nvSpPr>
        <p:spPr bwMode="auto">
          <a:xfrm>
            <a:off x="7623053" y="2754059"/>
            <a:ext cx="490868" cy="587978"/>
          </a:xfrm>
          <a:custGeom>
            <a:avLst/>
            <a:gdLst>
              <a:gd name="T0" fmla="*/ 704503251 w 481"/>
              <a:gd name="T1" fmla="*/ 342203475 h 574"/>
              <a:gd name="T2" fmla="*/ 713402098 w 481"/>
              <a:gd name="T3" fmla="*/ 464738667 h 574"/>
              <a:gd name="T4" fmla="*/ 704503251 w 481"/>
              <a:gd name="T5" fmla="*/ 464738667 h 574"/>
              <a:gd name="T6" fmla="*/ 575468137 w 481"/>
              <a:gd name="T7" fmla="*/ 666473897 h 574"/>
              <a:gd name="T8" fmla="*/ 486478445 w 481"/>
              <a:gd name="T9" fmla="*/ 857748790 h 574"/>
              <a:gd name="T10" fmla="*/ 443466334 w 481"/>
              <a:gd name="T11" fmla="*/ 796480583 h 574"/>
              <a:gd name="T12" fmla="*/ 201710456 w 481"/>
              <a:gd name="T13" fmla="*/ 736707408 h 574"/>
              <a:gd name="T14" fmla="*/ 164631722 w 481"/>
              <a:gd name="T15" fmla="*/ 693372253 h 574"/>
              <a:gd name="T16" fmla="*/ 146832809 w 481"/>
              <a:gd name="T17" fmla="*/ 702337557 h 574"/>
              <a:gd name="T18" fmla="*/ 103821916 w 481"/>
              <a:gd name="T19" fmla="*/ 727742104 h 574"/>
              <a:gd name="T20" fmla="*/ 86023004 w 481"/>
              <a:gd name="T21" fmla="*/ 762110732 h 574"/>
              <a:gd name="T22" fmla="*/ 86023004 w 481"/>
              <a:gd name="T23" fmla="*/ 718775578 h 574"/>
              <a:gd name="T24" fmla="*/ 0 w 481"/>
              <a:gd name="T25" fmla="*/ 182308367 h 574"/>
              <a:gd name="T26" fmla="*/ 226923654 w 481"/>
              <a:gd name="T27" fmla="*/ 156905043 h 574"/>
              <a:gd name="T28" fmla="*/ 312947875 w 481"/>
              <a:gd name="T29" fmla="*/ 191274894 h 574"/>
              <a:gd name="T30" fmla="*/ 514658331 w 481"/>
              <a:gd name="T31" fmla="*/ 156905043 h 574"/>
              <a:gd name="T32" fmla="*/ 566569289 w 481"/>
              <a:gd name="T33" fmla="*/ 43335155 h 574"/>
              <a:gd name="T34" fmla="*/ 609580182 w 481"/>
              <a:gd name="T35" fmla="*/ 43335155 h 574"/>
              <a:gd name="T36" fmla="*/ 652592293 w 481"/>
              <a:gd name="T37" fmla="*/ 0 h 574"/>
              <a:gd name="T38" fmla="*/ 704503251 w 481"/>
              <a:gd name="T39" fmla="*/ 237598890 h 574"/>
              <a:gd name="T40" fmla="*/ 704503251 w 481"/>
              <a:gd name="T41" fmla="*/ 342203475 h 574"/>
              <a:gd name="T42" fmla="*/ 704503251 w 481"/>
              <a:gd name="T43" fmla="*/ 342203475 h 5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81" h="574">
                <a:moveTo>
                  <a:pt x="475" y="229"/>
                </a:moveTo>
                <a:lnTo>
                  <a:pt x="481" y="311"/>
                </a:lnTo>
                <a:lnTo>
                  <a:pt x="475" y="311"/>
                </a:lnTo>
                <a:lnTo>
                  <a:pt x="388" y="446"/>
                </a:lnTo>
                <a:lnTo>
                  <a:pt x="328" y="574"/>
                </a:lnTo>
                <a:lnTo>
                  <a:pt x="299" y="533"/>
                </a:lnTo>
                <a:lnTo>
                  <a:pt x="136" y="493"/>
                </a:lnTo>
                <a:lnTo>
                  <a:pt x="111" y="464"/>
                </a:lnTo>
                <a:lnTo>
                  <a:pt x="99" y="470"/>
                </a:lnTo>
                <a:lnTo>
                  <a:pt x="70" y="487"/>
                </a:lnTo>
                <a:lnTo>
                  <a:pt x="58" y="510"/>
                </a:lnTo>
                <a:lnTo>
                  <a:pt x="58" y="481"/>
                </a:lnTo>
                <a:lnTo>
                  <a:pt x="0" y="122"/>
                </a:lnTo>
                <a:lnTo>
                  <a:pt x="153" y="105"/>
                </a:lnTo>
                <a:lnTo>
                  <a:pt x="211" y="128"/>
                </a:lnTo>
                <a:lnTo>
                  <a:pt x="347" y="105"/>
                </a:lnTo>
                <a:lnTo>
                  <a:pt x="382" y="29"/>
                </a:lnTo>
                <a:lnTo>
                  <a:pt x="411" y="29"/>
                </a:lnTo>
                <a:lnTo>
                  <a:pt x="440" y="0"/>
                </a:lnTo>
                <a:lnTo>
                  <a:pt x="475" y="159"/>
                </a:lnTo>
                <a:lnTo>
                  <a:pt x="475" y="229"/>
                </a:lnTo>
              </a:path>
            </a:pathLst>
          </a:custGeom>
          <a:solidFill>
            <a:schemeClr val="bg2"/>
          </a:solidFill>
          <a:ln w="1588">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21" name="Freeform 80">
            <a:extLst>
              <a:ext uri="{FF2B5EF4-FFF2-40B4-BE49-F238E27FC236}">
                <a16:creationId xmlns:a16="http://schemas.microsoft.com/office/drawing/2014/main" id="{99F1BBB2-550A-4232-9513-D38411E3661C}"/>
              </a:ext>
            </a:extLst>
          </p:cNvPr>
          <p:cNvSpPr>
            <a:spLocks/>
          </p:cNvSpPr>
          <p:nvPr/>
        </p:nvSpPr>
        <p:spPr bwMode="auto">
          <a:xfrm>
            <a:off x="7958281" y="2921673"/>
            <a:ext cx="512153" cy="521465"/>
          </a:xfrm>
          <a:custGeom>
            <a:avLst/>
            <a:gdLst>
              <a:gd name="T0" fmla="*/ 0 w 500"/>
              <a:gd name="T1" fmla="*/ 608951055 h 510"/>
              <a:gd name="T2" fmla="*/ 89651354 w 500"/>
              <a:gd name="T3" fmla="*/ 418374730 h 510"/>
              <a:gd name="T4" fmla="*/ 219647162 w 500"/>
              <a:gd name="T5" fmla="*/ 217376711 h 510"/>
              <a:gd name="T6" fmla="*/ 228612053 w 500"/>
              <a:gd name="T7" fmla="*/ 217376711 h 510"/>
              <a:gd name="T8" fmla="*/ 219647162 w 500"/>
              <a:gd name="T9" fmla="*/ 95288772 h 510"/>
              <a:gd name="T10" fmla="*/ 219647162 w 500"/>
              <a:gd name="T11" fmla="*/ 0 h 510"/>
              <a:gd name="T12" fmla="*/ 237576944 w 500"/>
              <a:gd name="T13" fmla="*/ 26800387 h 510"/>
              <a:gd name="T14" fmla="*/ 271943989 w 500"/>
              <a:gd name="T15" fmla="*/ 147398466 h 510"/>
              <a:gd name="T16" fmla="*/ 271943989 w 500"/>
              <a:gd name="T17" fmla="*/ 172710214 h 510"/>
              <a:gd name="T18" fmla="*/ 289874993 w 500"/>
              <a:gd name="T19" fmla="*/ 217376711 h 510"/>
              <a:gd name="T20" fmla="*/ 466190218 w 500"/>
              <a:gd name="T21" fmla="*/ 165265797 h 510"/>
              <a:gd name="T22" fmla="*/ 484120000 w 500"/>
              <a:gd name="T23" fmla="*/ 276930821 h 510"/>
              <a:gd name="T24" fmla="*/ 703767162 w 500"/>
              <a:gd name="T25" fmla="*/ 138465411 h 510"/>
              <a:gd name="T26" fmla="*/ 747099098 w 500"/>
              <a:gd name="T27" fmla="*/ 165265797 h 510"/>
              <a:gd name="T28" fmla="*/ 747099098 w 500"/>
              <a:gd name="T29" fmla="*/ 217376711 h 510"/>
              <a:gd name="T30" fmla="*/ 729169316 w 500"/>
              <a:gd name="T31" fmla="*/ 233754183 h 510"/>
              <a:gd name="T32" fmla="*/ 657447744 w 500"/>
              <a:gd name="T33" fmla="*/ 208442435 h 510"/>
              <a:gd name="T34" fmla="*/ 614115808 w 500"/>
              <a:gd name="T35" fmla="*/ 340953289 h 510"/>
              <a:gd name="T36" fmla="*/ 587219913 w 500"/>
              <a:gd name="T37" fmla="*/ 332020234 h 510"/>
              <a:gd name="T38" fmla="*/ 552852868 w 500"/>
              <a:gd name="T39" fmla="*/ 427307786 h 510"/>
              <a:gd name="T40" fmla="*/ 466190218 w 500"/>
              <a:gd name="T41" fmla="*/ 409441675 h 510"/>
              <a:gd name="T42" fmla="*/ 431823173 w 500"/>
              <a:gd name="T43" fmla="*/ 513663503 h 510"/>
              <a:gd name="T44" fmla="*/ 388491238 w 500"/>
              <a:gd name="T45" fmla="*/ 646173136 h 510"/>
              <a:gd name="T46" fmla="*/ 219647162 w 500"/>
              <a:gd name="T47" fmla="*/ 759328020 h 510"/>
              <a:gd name="T48" fmla="*/ 107582358 w 500"/>
              <a:gd name="T49" fmla="*/ 689350995 h 510"/>
              <a:gd name="T50" fmla="*/ 89651354 w 500"/>
              <a:gd name="T51" fmla="*/ 741461909 h 510"/>
              <a:gd name="T52" fmla="*/ 0 w 500"/>
              <a:gd name="T53" fmla="*/ 608951055 h 510"/>
              <a:gd name="T54" fmla="*/ 0 w 500"/>
              <a:gd name="T55" fmla="*/ 608951055 h 5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00" h="510">
                <a:moveTo>
                  <a:pt x="0" y="409"/>
                </a:moveTo>
                <a:lnTo>
                  <a:pt x="60" y="281"/>
                </a:lnTo>
                <a:lnTo>
                  <a:pt x="147" y="146"/>
                </a:lnTo>
                <a:lnTo>
                  <a:pt x="153" y="146"/>
                </a:lnTo>
                <a:lnTo>
                  <a:pt x="147" y="64"/>
                </a:lnTo>
                <a:lnTo>
                  <a:pt x="147" y="0"/>
                </a:lnTo>
                <a:lnTo>
                  <a:pt x="159" y="18"/>
                </a:lnTo>
                <a:lnTo>
                  <a:pt x="182" y="99"/>
                </a:lnTo>
                <a:lnTo>
                  <a:pt x="182" y="116"/>
                </a:lnTo>
                <a:lnTo>
                  <a:pt x="194" y="146"/>
                </a:lnTo>
                <a:lnTo>
                  <a:pt x="312" y="111"/>
                </a:lnTo>
                <a:lnTo>
                  <a:pt x="324" y="186"/>
                </a:lnTo>
                <a:lnTo>
                  <a:pt x="471" y="93"/>
                </a:lnTo>
                <a:lnTo>
                  <a:pt x="500" y="111"/>
                </a:lnTo>
                <a:lnTo>
                  <a:pt x="500" y="146"/>
                </a:lnTo>
                <a:lnTo>
                  <a:pt x="488" y="157"/>
                </a:lnTo>
                <a:lnTo>
                  <a:pt x="440" y="140"/>
                </a:lnTo>
                <a:lnTo>
                  <a:pt x="411" y="229"/>
                </a:lnTo>
                <a:lnTo>
                  <a:pt x="393" y="223"/>
                </a:lnTo>
                <a:lnTo>
                  <a:pt x="370" y="287"/>
                </a:lnTo>
                <a:lnTo>
                  <a:pt x="312" y="275"/>
                </a:lnTo>
                <a:lnTo>
                  <a:pt x="289" y="345"/>
                </a:lnTo>
                <a:lnTo>
                  <a:pt x="260" y="434"/>
                </a:lnTo>
                <a:lnTo>
                  <a:pt x="147" y="510"/>
                </a:lnTo>
                <a:lnTo>
                  <a:pt x="72" y="463"/>
                </a:lnTo>
                <a:lnTo>
                  <a:pt x="60" y="498"/>
                </a:lnTo>
                <a:lnTo>
                  <a:pt x="0" y="409"/>
                </a:lnTo>
              </a:path>
            </a:pathLst>
          </a:custGeom>
          <a:solidFill>
            <a:schemeClr val="bg2"/>
          </a:solidFill>
          <a:ln w="1588">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22" name="Freeform 81">
            <a:extLst>
              <a:ext uri="{FF2B5EF4-FFF2-40B4-BE49-F238E27FC236}">
                <a16:creationId xmlns:a16="http://schemas.microsoft.com/office/drawing/2014/main" id="{80F9DEE2-5A7E-444A-8EC5-F8477197A4AC}"/>
              </a:ext>
            </a:extLst>
          </p:cNvPr>
          <p:cNvSpPr>
            <a:spLocks/>
          </p:cNvSpPr>
          <p:nvPr/>
        </p:nvSpPr>
        <p:spPr bwMode="auto">
          <a:xfrm>
            <a:off x="7371632" y="2280484"/>
            <a:ext cx="481557" cy="629217"/>
          </a:xfrm>
          <a:custGeom>
            <a:avLst/>
            <a:gdLst>
              <a:gd name="T0" fmla="*/ 599062541 w 469"/>
              <a:gd name="T1" fmla="*/ 843989579 h 616"/>
              <a:gd name="T2" fmla="*/ 369346931 w 469"/>
              <a:gd name="T3" fmla="*/ 869250378 h 616"/>
              <a:gd name="T4" fmla="*/ 16516086 w 469"/>
              <a:gd name="T5" fmla="*/ 915312968 h 616"/>
              <a:gd name="T6" fmla="*/ 16516086 w 469"/>
              <a:gd name="T7" fmla="*/ 907883322 h 616"/>
              <a:gd name="T8" fmla="*/ 105098132 w 469"/>
              <a:gd name="T9" fmla="*/ 731061387 h 616"/>
              <a:gd name="T10" fmla="*/ 0 w 469"/>
              <a:gd name="T11" fmla="*/ 399706459 h 616"/>
              <a:gd name="T12" fmla="*/ 105098132 w 469"/>
              <a:gd name="T13" fmla="*/ 111442262 h 616"/>
              <a:gd name="T14" fmla="*/ 105098132 w 469"/>
              <a:gd name="T15" fmla="*/ 147103348 h 616"/>
              <a:gd name="T16" fmla="*/ 139631321 w 469"/>
              <a:gd name="T17" fmla="*/ 193167157 h 616"/>
              <a:gd name="T18" fmla="*/ 201188939 w 469"/>
              <a:gd name="T19" fmla="*/ 0 h 616"/>
              <a:gd name="T20" fmla="*/ 447419409 w 469"/>
              <a:gd name="T21" fmla="*/ 60921884 h 616"/>
              <a:gd name="T22" fmla="*/ 499969701 w 469"/>
              <a:gd name="T23" fmla="*/ 227342313 h 616"/>
              <a:gd name="T24" fmla="*/ 421895997 w 469"/>
              <a:gd name="T25" fmla="*/ 426453187 h 616"/>
              <a:gd name="T26" fmla="*/ 474445063 w 469"/>
              <a:gd name="T27" fmla="*/ 435367544 h 616"/>
              <a:gd name="T28" fmla="*/ 582546455 w 469"/>
              <a:gd name="T29" fmla="*/ 297179773 h 616"/>
              <a:gd name="T30" fmla="*/ 704160673 w 469"/>
              <a:gd name="T31" fmla="*/ 460628343 h 616"/>
              <a:gd name="T32" fmla="*/ 695152122 w 469"/>
              <a:gd name="T33" fmla="*/ 583958040 h 616"/>
              <a:gd name="T34" fmla="*/ 660620158 w 469"/>
              <a:gd name="T35" fmla="*/ 644879924 h 616"/>
              <a:gd name="T36" fmla="*/ 599062541 w 469"/>
              <a:gd name="T37" fmla="*/ 843989579 h 616"/>
              <a:gd name="T38" fmla="*/ 599062541 w 469"/>
              <a:gd name="T39" fmla="*/ 843989579 h 6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69" h="616">
                <a:moveTo>
                  <a:pt x="399" y="568"/>
                </a:moveTo>
                <a:lnTo>
                  <a:pt x="246" y="585"/>
                </a:lnTo>
                <a:lnTo>
                  <a:pt x="11" y="616"/>
                </a:lnTo>
                <a:lnTo>
                  <a:pt x="11" y="611"/>
                </a:lnTo>
                <a:lnTo>
                  <a:pt x="70" y="492"/>
                </a:lnTo>
                <a:lnTo>
                  <a:pt x="0" y="269"/>
                </a:lnTo>
                <a:lnTo>
                  <a:pt x="70" y="75"/>
                </a:lnTo>
                <a:lnTo>
                  <a:pt x="70" y="99"/>
                </a:lnTo>
                <a:lnTo>
                  <a:pt x="93" y="130"/>
                </a:lnTo>
                <a:lnTo>
                  <a:pt x="134" y="0"/>
                </a:lnTo>
                <a:lnTo>
                  <a:pt x="298" y="41"/>
                </a:lnTo>
                <a:lnTo>
                  <a:pt x="333" y="153"/>
                </a:lnTo>
                <a:lnTo>
                  <a:pt x="281" y="287"/>
                </a:lnTo>
                <a:lnTo>
                  <a:pt x="316" y="293"/>
                </a:lnTo>
                <a:lnTo>
                  <a:pt x="388" y="200"/>
                </a:lnTo>
                <a:lnTo>
                  <a:pt x="469" y="310"/>
                </a:lnTo>
                <a:lnTo>
                  <a:pt x="463" y="393"/>
                </a:lnTo>
                <a:lnTo>
                  <a:pt x="440" y="434"/>
                </a:lnTo>
                <a:lnTo>
                  <a:pt x="399" y="568"/>
                </a:lnTo>
              </a:path>
            </a:pathLst>
          </a:custGeom>
          <a:solidFill>
            <a:schemeClr val="bg2"/>
          </a:solidFill>
          <a:ln w="1588">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23" name="Freeform 82">
            <a:extLst>
              <a:ext uri="{FF2B5EF4-FFF2-40B4-BE49-F238E27FC236}">
                <a16:creationId xmlns:a16="http://schemas.microsoft.com/office/drawing/2014/main" id="{2886F314-82D5-4B60-AF76-77FD64CA710E}"/>
              </a:ext>
            </a:extLst>
          </p:cNvPr>
          <p:cNvSpPr>
            <a:spLocks/>
          </p:cNvSpPr>
          <p:nvPr/>
        </p:nvSpPr>
        <p:spPr bwMode="auto">
          <a:xfrm>
            <a:off x="7317092" y="2880435"/>
            <a:ext cx="365823" cy="617244"/>
          </a:xfrm>
          <a:custGeom>
            <a:avLst/>
            <a:gdLst>
              <a:gd name="T0" fmla="*/ 95704907 w 357"/>
              <a:gd name="T1" fmla="*/ 44471160 h 605"/>
              <a:gd name="T2" fmla="*/ 79256180 w 357"/>
              <a:gd name="T3" fmla="*/ 81530054 h 605"/>
              <a:gd name="T4" fmla="*/ 0 w 357"/>
              <a:gd name="T5" fmla="*/ 45952882 h 605"/>
              <a:gd name="T6" fmla="*/ 88228324 w 357"/>
              <a:gd name="T7" fmla="*/ 575154325 h 605"/>
              <a:gd name="T8" fmla="*/ 88228324 w 357"/>
              <a:gd name="T9" fmla="*/ 609248556 h 605"/>
              <a:gd name="T10" fmla="*/ 122622562 w 357"/>
              <a:gd name="T11" fmla="*/ 653719716 h 605"/>
              <a:gd name="T12" fmla="*/ 52338525 w 357"/>
              <a:gd name="T13" fmla="*/ 896825719 h 605"/>
              <a:gd name="T14" fmla="*/ 279638138 w 357"/>
              <a:gd name="T15" fmla="*/ 862731488 h 605"/>
              <a:gd name="T16" fmla="*/ 333472225 w 357"/>
              <a:gd name="T17" fmla="*/ 776755049 h 605"/>
              <a:gd name="T18" fmla="*/ 360389880 w 357"/>
              <a:gd name="T19" fmla="*/ 828637257 h 605"/>
              <a:gd name="T20" fmla="*/ 533855406 w 357"/>
              <a:gd name="T21" fmla="*/ 575154325 h 605"/>
              <a:gd name="T22" fmla="*/ 533855406 w 357"/>
              <a:gd name="T23" fmla="*/ 532166106 h 605"/>
              <a:gd name="T24" fmla="*/ 447122643 w 357"/>
              <a:gd name="T25" fmla="*/ 0 h 605"/>
              <a:gd name="T26" fmla="*/ 95704907 w 357"/>
              <a:gd name="T27" fmla="*/ 45952882 h 605"/>
              <a:gd name="T28" fmla="*/ 95704907 w 357"/>
              <a:gd name="T29" fmla="*/ 45952882 h 60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57" h="605">
                <a:moveTo>
                  <a:pt x="64" y="30"/>
                </a:moveTo>
                <a:lnTo>
                  <a:pt x="53" y="55"/>
                </a:lnTo>
                <a:lnTo>
                  <a:pt x="0" y="31"/>
                </a:lnTo>
                <a:lnTo>
                  <a:pt x="59" y="388"/>
                </a:lnTo>
                <a:lnTo>
                  <a:pt x="59" y="411"/>
                </a:lnTo>
                <a:lnTo>
                  <a:pt x="82" y="441"/>
                </a:lnTo>
                <a:lnTo>
                  <a:pt x="35" y="605"/>
                </a:lnTo>
                <a:lnTo>
                  <a:pt x="187" y="582"/>
                </a:lnTo>
                <a:lnTo>
                  <a:pt x="223" y="524"/>
                </a:lnTo>
                <a:lnTo>
                  <a:pt x="241" y="559"/>
                </a:lnTo>
                <a:lnTo>
                  <a:pt x="357" y="388"/>
                </a:lnTo>
                <a:lnTo>
                  <a:pt x="357" y="359"/>
                </a:lnTo>
                <a:lnTo>
                  <a:pt x="299" y="0"/>
                </a:lnTo>
                <a:lnTo>
                  <a:pt x="64" y="31"/>
                </a:lnTo>
              </a:path>
            </a:pathLst>
          </a:custGeom>
          <a:solidFill>
            <a:schemeClr val="bg2"/>
          </a:solidFill>
          <a:ln w="1588">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24" name="Freeform 83">
            <a:extLst>
              <a:ext uri="{FF2B5EF4-FFF2-40B4-BE49-F238E27FC236}">
                <a16:creationId xmlns:a16="http://schemas.microsoft.com/office/drawing/2014/main" id="{5F48CA56-E3DE-4804-B8A9-B5A4DB912F9F}"/>
              </a:ext>
            </a:extLst>
          </p:cNvPr>
          <p:cNvSpPr>
            <a:spLocks/>
          </p:cNvSpPr>
          <p:nvPr/>
        </p:nvSpPr>
        <p:spPr bwMode="auto">
          <a:xfrm>
            <a:off x="7213331" y="3226305"/>
            <a:ext cx="807472" cy="462933"/>
          </a:xfrm>
          <a:custGeom>
            <a:avLst/>
            <a:gdLst>
              <a:gd name="T0" fmla="*/ 685126908 w 787"/>
              <a:gd name="T1" fmla="*/ 69021952 h 451"/>
              <a:gd name="T2" fmla="*/ 703117189 w 787"/>
              <a:gd name="T3" fmla="*/ 34511588 h 451"/>
              <a:gd name="T4" fmla="*/ 746593599 w 787"/>
              <a:gd name="T5" fmla="*/ 9003343 h 451"/>
              <a:gd name="T6" fmla="*/ 764583880 w 787"/>
              <a:gd name="T7" fmla="*/ 0 h 451"/>
              <a:gd name="T8" fmla="*/ 802063122 w 787"/>
              <a:gd name="T9" fmla="*/ 43513706 h 451"/>
              <a:gd name="T10" fmla="*/ 1046429982 w 787"/>
              <a:gd name="T11" fmla="*/ 103533540 h 451"/>
              <a:gd name="T12" fmla="*/ 1089906393 w 787"/>
              <a:gd name="T13" fmla="*/ 165053931 h 451"/>
              <a:gd name="T14" fmla="*/ 1179857797 w 787"/>
              <a:gd name="T15" fmla="*/ 298597388 h 451"/>
              <a:gd name="T16" fmla="*/ 1002953572 w 787"/>
              <a:gd name="T17" fmla="*/ 511666696 h 451"/>
              <a:gd name="T18" fmla="*/ 0 w 787"/>
              <a:gd name="T19" fmla="*/ 676720626 h 451"/>
              <a:gd name="T20" fmla="*/ 25486129 w 787"/>
              <a:gd name="T21" fmla="*/ 580689872 h 451"/>
              <a:gd name="T22" fmla="*/ 68962540 w 787"/>
              <a:gd name="T23" fmla="*/ 520670038 h 451"/>
              <a:gd name="T24" fmla="*/ 149918192 w 787"/>
              <a:gd name="T25" fmla="*/ 573187087 h 451"/>
              <a:gd name="T26" fmla="*/ 202390355 w 787"/>
              <a:gd name="T27" fmla="*/ 394628142 h 451"/>
              <a:gd name="T28" fmla="*/ 430265614 w 787"/>
              <a:gd name="T29" fmla="*/ 360117779 h 451"/>
              <a:gd name="T30" fmla="*/ 484236457 w 787"/>
              <a:gd name="T31" fmla="*/ 273089142 h 451"/>
              <a:gd name="T32" fmla="*/ 511221266 w 787"/>
              <a:gd name="T33" fmla="*/ 325606190 h 451"/>
              <a:gd name="T34" fmla="*/ 685126908 w 787"/>
              <a:gd name="T35" fmla="*/ 69021952 h 451"/>
              <a:gd name="T36" fmla="*/ 685126908 w 787"/>
              <a:gd name="T37" fmla="*/ 69021952 h 4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7" h="451">
                <a:moveTo>
                  <a:pt x="457" y="46"/>
                </a:moveTo>
                <a:lnTo>
                  <a:pt x="469" y="23"/>
                </a:lnTo>
                <a:lnTo>
                  <a:pt x="498" y="6"/>
                </a:lnTo>
                <a:lnTo>
                  <a:pt x="510" y="0"/>
                </a:lnTo>
                <a:lnTo>
                  <a:pt x="535" y="29"/>
                </a:lnTo>
                <a:lnTo>
                  <a:pt x="698" y="69"/>
                </a:lnTo>
                <a:lnTo>
                  <a:pt x="727" y="110"/>
                </a:lnTo>
                <a:lnTo>
                  <a:pt x="787" y="199"/>
                </a:lnTo>
                <a:lnTo>
                  <a:pt x="669" y="341"/>
                </a:lnTo>
                <a:lnTo>
                  <a:pt x="0" y="451"/>
                </a:lnTo>
                <a:lnTo>
                  <a:pt x="17" y="387"/>
                </a:lnTo>
                <a:lnTo>
                  <a:pt x="46" y="347"/>
                </a:lnTo>
                <a:lnTo>
                  <a:pt x="100" y="382"/>
                </a:lnTo>
                <a:lnTo>
                  <a:pt x="135" y="263"/>
                </a:lnTo>
                <a:lnTo>
                  <a:pt x="287" y="240"/>
                </a:lnTo>
                <a:lnTo>
                  <a:pt x="323" y="182"/>
                </a:lnTo>
                <a:lnTo>
                  <a:pt x="341" y="217"/>
                </a:lnTo>
                <a:lnTo>
                  <a:pt x="457" y="46"/>
                </a:lnTo>
              </a:path>
            </a:pathLst>
          </a:custGeom>
          <a:solidFill>
            <a:schemeClr val="accent4">
              <a:lumMod val="40000"/>
              <a:lumOff val="60000"/>
            </a:schemeClr>
          </a:solidFill>
          <a:ln w="1651">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25" name="Freeform 84">
            <a:extLst>
              <a:ext uri="{FF2B5EF4-FFF2-40B4-BE49-F238E27FC236}">
                <a16:creationId xmlns:a16="http://schemas.microsoft.com/office/drawing/2014/main" id="{9B4CE722-4AA5-4FCB-96B9-3CE9A7FCFBC1}"/>
              </a:ext>
            </a:extLst>
          </p:cNvPr>
          <p:cNvSpPr>
            <a:spLocks/>
          </p:cNvSpPr>
          <p:nvPr/>
        </p:nvSpPr>
        <p:spPr bwMode="auto">
          <a:xfrm>
            <a:off x="7132184" y="3544238"/>
            <a:ext cx="965774" cy="379127"/>
          </a:xfrm>
          <a:custGeom>
            <a:avLst/>
            <a:gdLst>
              <a:gd name="T0" fmla="*/ 810650717 w 945"/>
              <a:gd name="T1" fmla="*/ 447080890 h 370"/>
              <a:gd name="T2" fmla="*/ 1065001398 w 945"/>
              <a:gd name="T3" fmla="*/ 414184979 h 370"/>
              <a:gd name="T4" fmla="*/ 1081363594 w 945"/>
              <a:gd name="T5" fmla="*/ 352879630 h 370"/>
              <a:gd name="T6" fmla="*/ 1099212486 w 945"/>
              <a:gd name="T7" fmla="*/ 324470192 h 370"/>
              <a:gd name="T8" fmla="*/ 1378849200 w 945"/>
              <a:gd name="T9" fmla="*/ 64296331 h 370"/>
              <a:gd name="T10" fmla="*/ 1405623149 w 945"/>
              <a:gd name="T11" fmla="*/ 0 h 370"/>
              <a:gd name="T12" fmla="*/ 1117061379 w 945"/>
              <a:gd name="T13" fmla="*/ 46352885 h 370"/>
              <a:gd name="T14" fmla="*/ 121968855 w 945"/>
              <a:gd name="T15" fmla="*/ 210831217 h 370"/>
              <a:gd name="T16" fmla="*/ 69908874 w 945"/>
              <a:gd name="T17" fmla="*/ 342412415 h 370"/>
              <a:gd name="T18" fmla="*/ 0 w 945"/>
              <a:gd name="T19" fmla="*/ 553243632 h 370"/>
              <a:gd name="T20" fmla="*/ 349546807 w 945"/>
              <a:gd name="T21" fmla="*/ 509881730 h 370"/>
              <a:gd name="T22" fmla="*/ 810650717 w 945"/>
              <a:gd name="T23" fmla="*/ 448576381 h 370"/>
              <a:gd name="T24" fmla="*/ 810650717 w 945"/>
              <a:gd name="T25" fmla="*/ 448576381 h 3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45" h="370">
                <a:moveTo>
                  <a:pt x="545" y="299"/>
                </a:moveTo>
                <a:lnTo>
                  <a:pt x="716" y="277"/>
                </a:lnTo>
                <a:lnTo>
                  <a:pt x="727" y="236"/>
                </a:lnTo>
                <a:lnTo>
                  <a:pt x="739" y="217"/>
                </a:lnTo>
                <a:lnTo>
                  <a:pt x="927" y="43"/>
                </a:lnTo>
                <a:lnTo>
                  <a:pt x="945" y="0"/>
                </a:lnTo>
                <a:lnTo>
                  <a:pt x="751" y="31"/>
                </a:lnTo>
                <a:lnTo>
                  <a:pt x="82" y="141"/>
                </a:lnTo>
                <a:lnTo>
                  <a:pt x="47" y="229"/>
                </a:lnTo>
                <a:lnTo>
                  <a:pt x="0" y="370"/>
                </a:lnTo>
                <a:lnTo>
                  <a:pt x="235" y="341"/>
                </a:lnTo>
                <a:lnTo>
                  <a:pt x="545" y="300"/>
                </a:lnTo>
              </a:path>
            </a:pathLst>
          </a:custGeom>
          <a:solidFill>
            <a:schemeClr val="accent1">
              <a:lumMod val="75000"/>
            </a:schemeClr>
          </a:solidFill>
          <a:ln w="1651">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26" name="Freeform 85">
            <a:extLst>
              <a:ext uri="{FF2B5EF4-FFF2-40B4-BE49-F238E27FC236}">
                <a16:creationId xmlns:a16="http://schemas.microsoft.com/office/drawing/2014/main" id="{B96EC10D-91D9-4EC9-BC58-192DD539C37A}"/>
              </a:ext>
            </a:extLst>
          </p:cNvPr>
          <p:cNvSpPr>
            <a:spLocks/>
          </p:cNvSpPr>
          <p:nvPr/>
        </p:nvSpPr>
        <p:spPr bwMode="auto">
          <a:xfrm>
            <a:off x="7371632" y="3850200"/>
            <a:ext cx="484217" cy="715684"/>
          </a:xfrm>
          <a:custGeom>
            <a:avLst/>
            <a:gdLst>
              <a:gd name="T0" fmla="*/ 458780054 w 475"/>
              <a:gd name="T1" fmla="*/ 0 h 699"/>
              <a:gd name="T2" fmla="*/ 685210880 w 475"/>
              <a:gd name="T3" fmla="*/ 552381254 h 699"/>
              <a:gd name="T4" fmla="*/ 651172474 w 475"/>
              <a:gd name="T5" fmla="*/ 638971507 h 699"/>
              <a:gd name="T6" fmla="*/ 702969732 w 475"/>
              <a:gd name="T7" fmla="*/ 833051803 h 699"/>
              <a:gd name="T8" fmla="*/ 235310252 w 475"/>
              <a:gd name="T9" fmla="*/ 901726031 h 699"/>
              <a:gd name="T10" fmla="*/ 269348659 w 475"/>
              <a:gd name="T11" fmla="*/ 971893363 h 699"/>
              <a:gd name="T12" fmla="*/ 294507639 w 475"/>
              <a:gd name="T13" fmla="*/ 1009216074 h 699"/>
              <a:gd name="T14" fmla="*/ 198312037 w 475"/>
              <a:gd name="T15" fmla="*/ 1043553799 h 699"/>
              <a:gd name="T16" fmla="*/ 128754712 w 475"/>
              <a:gd name="T17" fmla="*/ 1036089501 h 699"/>
              <a:gd name="T18" fmla="*/ 0 w 475"/>
              <a:gd name="T19" fmla="*/ 62703034 h 699"/>
              <a:gd name="T20" fmla="*/ 458780054 w 475"/>
              <a:gd name="T21" fmla="*/ 1493104 h 699"/>
              <a:gd name="T22" fmla="*/ 458780054 w 475"/>
              <a:gd name="T23" fmla="*/ 1493104 h 6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75" h="699">
                <a:moveTo>
                  <a:pt x="310" y="0"/>
                </a:moveTo>
                <a:lnTo>
                  <a:pt x="463" y="370"/>
                </a:lnTo>
                <a:lnTo>
                  <a:pt x="440" y="428"/>
                </a:lnTo>
                <a:lnTo>
                  <a:pt x="475" y="558"/>
                </a:lnTo>
                <a:lnTo>
                  <a:pt x="159" y="604"/>
                </a:lnTo>
                <a:lnTo>
                  <a:pt x="182" y="651"/>
                </a:lnTo>
                <a:lnTo>
                  <a:pt x="199" y="676"/>
                </a:lnTo>
                <a:lnTo>
                  <a:pt x="134" y="699"/>
                </a:lnTo>
                <a:lnTo>
                  <a:pt x="87" y="694"/>
                </a:lnTo>
                <a:lnTo>
                  <a:pt x="0" y="42"/>
                </a:lnTo>
                <a:lnTo>
                  <a:pt x="310" y="1"/>
                </a:lnTo>
              </a:path>
            </a:pathLst>
          </a:custGeom>
          <a:solidFill>
            <a:schemeClr val="accent1">
              <a:lumMod val="75000"/>
            </a:schemeClr>
          </a:solidFill>
          <a:ln w="1588">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27" name="Freeform 86">
            <a:extLst>
              <a:ext uri="{FF2B5EF4-FFF2-40B4-BE49-F238E27FC236}">
                <a16:creationId xmlns:a16="http://schemas.microsoft.com/office/drawing/2014/main" id="{AF9F70A6-7762-4A5C-85D5-ADB32F57161E}"/>
              </a:ext>
            </a:extLst>
          </p:cNvPr>
          <p:cNvSpPr>
            <a:spLocks/>
          </p:cNvSpPr>
          <p:nvPr/>
        </p:nvSpPr>
        <p:spPr bwMode="auto">
          <a:xfrm>
            <a:off x="7035075" y="3894099"/>
            <a:ext cx="423025" cy="723666"/>
          </a:xfrm>
          <a:custGeom>
            <a:avLst/>
            <a:gdLst>
              <a:gd name="T0" fmla="*/ 485354569 w 415"/>
              <a:gd name="T1" fmla="*/ 0 h 710"/>
              <a:gd name="T2" fmla="*/ 614092242 w 415"/>
              <a:gd name="T3" fmla="*/ 964619306 h 710"/>
              <a:gd name="T4" fmla="*/ 424685552 w 415"/>
              <a:gd name="T5" fmla="*/ 972017074 h 710"/>
              <a:gd name="T6" fmla="*/ 390651832 w 415"/>
              <a:gd name="T7" fmla="*/ 1050429521 h 710"/>
              <a:gd name="T8" fmla="*/ 318144364 w 415"/>
              <a:gd name="T9" fmla="*/ 929111966 h 710"/>
              <a:gd name="T10" fmla="*/ 318144364 w 415"/>
              <a:gd name="T11" fmla="*/ 858097287 h 710"/>
              <a:gd name="T12" fmla="*/ 0 w 415"/>
              <a:gd name="T13" fmla="*/ 892125559 h 710"/>
              <a:gd name="T14" fmla="*/ 69547855 w 415"/>
              <a:gd name="T15" fmla="*/ 643572965 h 710"/>
              <a:gd name="T16" fmla="*/ 34033720 w 415"/>
              <a:gd name="T17" fmla="*/ 476392168 h 710"/>
              <a:gd name="T18" fmla="*/ 17756459 w 415"/>
              <a:gd name="T19" fmla="*/ 399458788 h 710"/>
              <a:gd name="T20" fmla="*/ 137615295 w 415"/>
              <a:gd name="T21" fmla="*/ 42905108 h 710"/>
              <a:gd name="T22" fmla="*/ 485354569 w 415"/>
              <a:gd name="T23" fmla="*/ 0 h 710"/>
              <a:gd name="T24" fmla="*/ 485354569 w 415"/>
              <a:gd name="T25" fmla="*/ 0 h 7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5" h="710">
                <a:moveTo>
                  <a:pt x="328" y="0"/>
                </a:moveTo>
                <a:lnTo>
                  <a:pt x="415" y="652"/>
                </a:lnTo>
                <a:lnTo>
                  <a:pt x="287" y="657"/>
                </a:lnTo>
                <a:lnTo>
                  <a:pt x="264" y="710"/>
                </a:lnTo>
                <a:lnTo>
                  <a:pt x="215" y="628"/>
                </a:lnTo>
                <a:lnTo>
                  <a:pt x="215" y="580"/>
                </a:lnTo>
                <a:lnTo>
                  <a:pt x="0" y="603"/>
                </a:lnTo>
                <a:lnTo>
                  <a:pt x="47" y="435"/>
                </a:lnTo>
                <a:lnTo>
                  <a:pt x="23" y="322"/>
                </a:lnTo>
                <a:lnTo>
                  <a:pt x="12" y="270"/>
                </a:lnTo>
                <a:lnTo>
                  <a:pt x="93" y="29"/>
                </a:lnTo>
                <a:lnTo>
                  <a:pt x="328" y="0"/>
                </a:lnTo>
              </a:path>
            </a:pathLst>
          </a:custGeom>
          <a:solidFill>
            <a:schemeClr val="bg2"/>
          </a:solidFill>
          <a:ln w="1588">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28" name="Freeform 87">
            <a:extLst>
              <a:ext uri="{FF2B5EF4-FFF2-40B4-BE49-F238E27FC236}">
                <a16:creationId xmlns:a16="http://schemas.microsoft.com/office/drawing/2014/main" id="{43D2CED7-F776-4A44-8C76-7EF7C1510BAC}"/>
              </a:ext>
            </a:extLst>
          </p:cNvPr>
          <p:cNvSpPr>
            <a:spLocks/>
          </p:cNvSpPr>
          <p:nvPr/>
        </p:nvSpPr>
        <p:spPr bwMode="auto">
          <a:xfrm>
            <a:off x="6968562" y="2082274"/>
            <a:ext cx="654492" cy="380457"/>
          </a:xfrm>
          <a:custGeom>
            <a:avLst/>
            <a:gdLst>
              <a:gd name="T0" fmla="*/ 393189113 w 640"/>
              <a:gd name="T1" fmla="*/ 557131623 h 370"/>
              <a:gd name="T2" fmla="*/ 332125647 w 640"/>
              <a:gd name="T3" fmla="*/ 353853587 h 370"/>
              <a:gd name="T4" fmla="*/ 271062182 w 640"/>
              <a:gd name="T5" fmla="*/ 353853587 h 370"/>
              <a:gd name="T6" fmla="*/ 8935700 w 640"/>
              <a:gd name="T7" fmla="*/ 292117231 h 370"/>
              <a:gd name="T8" fmla="*/ 0 w 640"/>
              <a:gd name="T9" fmla="*/ 274048263 h 370"/>
              <a:gd name="T10" fmla="*/ 0 w 640"/>
              <a:gd name="T11" fmla="*/ 265014393 h 370"/>
              <a:gd name="T12" fmla="*/ 8935700 w 640"/>
              <a:gd name="T13" fmla="*/ 239415972 h 370"/>
              <a:gd name="T14" fmla="*/ 306806203 w 640"/>
              <a:gd name="T15" fmla="*/ 0 h 370"/>
              <a:gd name="T16" fmla="*/ 358933968 w 640"/>
              <a:gd name="T17" fmla="*/ 18068968 h 370"/>
              <a:gd name="T18" fmla="*/ 306806203 w 640"/>
              <a:gd name="T19" fmla="*/ 114437615 h 370"/>
              <a:gd name="T20" fmla="*/ 297870503 w 640"/>
              <a:gd name="T21" fmla="*/ 152082423 h 370"/>
              <a:gd name="T22" fmla="*/ 306806203 w 640"/>
              <a:gd name="T23" fmla="*/ 131000938 h 370"/>
              <a:gd name="T24" fmla="*/ 332125647 w 640"/>
              <a:gd name="T25" fmla="*/ 131000938 h 370"/>
              <a:gd name="T26" fmla="*/ 409571636 w 640"/>
              <a:gd name="T27" fmla="*/ 204783681 h 370"/>
              <a:gd name="T28" fmla="*/ 427444257 w 640"/>
              <a:gd name="T29" fmla="*/ 186714714 h 370"/>
              <a:gd name="T30" fmla="*/ 516806140 w 640"/>
              <a:gd name="T31" fmla="*/ 186714714 h 370"/>
              <a:gd name="T32" fmla="*/ 525741840 w 640"/>
              <a:gd name="T33" fmla="*/ 161116293 h 370"/>
              <a:gd name="T34" fmla="*/ 551061285 w 640"/>
              <a:gd name="T35" fmla="*/ 161116293 h 370"/>
              <a:gd name="T36" fmla="*/ 707443360 w 640"/>
              <a:gd name="T37" fmla="*/ 105403744 h 370"/>
              <a:gd name="T38" fmla="*/ 750634204 w 640"/>
              <a:gd name="T39" fmla="*/ 152082423 h 370"/>
              <a:gd name="T40" fmla="*/ 883186932 w 640"/>
              <a:gd name="T41" fmla="*/ 131000938 h 370"/>
              <a:gd name="T42" fmla="*/ 909995253 w 640"/>
              <a:gd name="T43" fmla="*/ 168645746 h 370"/>
              <a:gd name="T44" fmla="*/ 953186098 w 640"/>
              <a:gd name="T45" fmla="*/ 230380875 h 370"/>
              <a:gd name="T46" fmla="*/ 482550996 w 640"/>
              <a:gd name="T47" fmla="*/ 326750749 h 370"/>
              <a:gd name="T48" fmla="*/ 393189113 w 640"/>
              <a:gd name="T49" fmla="*/ 557131623 h 370"/>
              <a:gd name="T50" fmla="*/ 393189113 w 640"/>
              <a:gd name="T51" fmla="*/ 557131623 h 3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40" h="370">
                <a:moveTo>
                  <a:pt x="264" y="370"/>
                </a:moveTo>
                <a:lnTo>
                  <a:pt x="223" y="235"/>
                </a:lnTo>
                <a:lnTo>
                  <a:pt x="182" y="235"/>
                </a:lnTo>
                <a:lnTo>
                  <a:pt x="6" y="194"/>
                </a:lnTo>
                <a:lnTo>
                  <a:pt x="0" y="182"/>
                </a:lnTo>
                <a:lnTo>
                  <a:pt x="0" y="176"/>
                </a:lnTo>
                <a:lnTo>
                  <a:pt x="6" y="159"/>
                </a:lnTo>
                <a:lnTo>
                  <a:pt x="206" y="0"/>
                </a:lnTo>
                <a:lnTo>
                  <a:pt x="241" y="12"/>
                </a:lnTo>
                <a:lnTo>
                  <a:pt x="206" y="76"/>
                </a:lnTo>
                <a:lnTo>
                  <a:pt x="200" y="101"/>
                </a:lnTo>
                <a:lnTo>
                  <a:pt x="206" y="87"/>
                </a:lnTo>
                <a:lnTo>
                  <a:pt x="223" y="87"/>
                </a:lnTo>
                <a:lnTo>
                  <a:pt x="275" y="136"/>
                </a:lnTo>
                <a:lnTo>
                  <a:pt x="287" y="124"/>
                </a:lnTo>
                <a:lnTo>
                  <a:pt x="347" y="124"/>
                </a:lnTo>
                <a:lnTo>
                  <a:pt x="353" y="107"/>
                </a:lnTo>
                <a:lnTo>
                  <a:pt x="370" y="107"/>
                </a:lnTo>
                <a:lnTo>
                  <a:pt x="475" y="70"/>
                </a:lnTo>
                <a:lnTo>
                  <a:pt x="504" y="101"/>
                </a:lnTo>
                <a:lnTo>
                  <a:pt x="593" y="87"/>
                </a:lnTo>
                <a:lnTo>
                  <a:pt x="611" y="112"/>
                </a:lnTo>
                <a:lnTo>
                  <a:pt x="640" y="153"/>
                </a:lnTo>
                <a:lnTo>
                  <a:pt x="324" y="217"/>
                </a:lnTo>
                <a:lnTo>
                  <a:pt x="264" y="370"/>
                </a:lnTo>
              </a:path>
            </a:pathLst>
          </a:custGeom>
          <a:solidFill>
            <a:schemeClr val="bg2"/>
          </a:solidFill>
          <a:ln w="1588">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29" name="Freeform 88">
            <a:extLst>
              <a:ext uri="{FF2B5EF4-FFF2-40B4-BE49-F238E27FC236}">
                <a16:creationId xmlns:a16="http://schemas.microsoft.com/office/drawing/2014/main" id="{3FC14069-6F87-4738-92E0-97AD2FFEABB6}"/>
              </a:ext>
            </a:extLst>
          </p:cNvPr>
          <p:cNvSpPr>
            <a:spLocks/>
          </p:cNvSpPr>
          <p:nvPr/>
        </p:nvSpPr>
        <p:spPr bwMode="auto">
          <a:xfrm>
            <a:off x="6710490" y="2209980"/>
            <a:ext cx="606602" cy="653161"/>
          </a:xfrm>
          <a:custGeom>
            <a:avLst/>
            <a:gdLst>
              <a:gd name="T0" fmla="*/ 77491481 w 593"/>
              <a:gd name="T1" fmla="*/ 52241058 h 638"/>
              <a:gd name="T2" fmla="*/ 77491481 w 593"/>
              <a:gd name="T3" fmla="*/ 104483338 h 638"/>
              <a:gd name="T4" fmla="*/ 86432195 w 593"/>
              <a:gd name="T5" fmla="*/ 191054933 h 638"/>
              <a:gd name="T6" fmla="*/ 0 w 593"/>
              <a:gd name="T7" fmla="*/ 298522950 h 638"/>
              <a:gd name="T8" fmla="*/ 17882649 w 593"/>
              <a:gd name="T9" fmla="*/ 505997898 h 638"/>
              <a:gd name="T10" fmla="*/ 262277637 w 593"/>
              <a:gd name="T11" fmla="*/ 647796452 h 638"/>
              <a:gd name="T12" fmla="*/ 262277637 w 593"/>
              <a:gd name="T13" fmla="*/ 708992771 h 638"/>
              <a:gd name="T14" fmla="*/ 314435060 w 593"/>
              <a:gd name="T15" fmla="*/ 882137182 h 638"/>
              <a:gd name="T16" fmla="*/ 384473910 w 593"/>
              <a:gd name="T17" fmla="*/ 952289983 h 638"/>
              <a:gd name="T18" fmla="*/ 831537704 w 593"/>
              <a:gd name="T19" fmla="*/ 891092443 h 638"/>
              <a:gd name="T20" fmla="*/ 785341165 w 593"/>
              <a:gd name="T21" fmla="*/ 726904514 h 638"/>
              <a:gd name="T22" fmla="*/ 883695126 w 593"/>
              <a:gd name="T23" fmla="*/ 268671266 h 638"/>
              <a:gd name="T24" fmla="*/ 777889756 w 593"/>
              <a:gd name="T25" fmla="*/ 462710879 h 638"/>
              <a:gd name="T26" fmla="*/ 760007107 w 593"/>
              <a:gd name="T27" fmla="*/ 419425081 h 638"/>
              <a:gd name="T28" fmla="*/ 768949042 w 593"/>
              <a:gd name="T29" fmla="*/ 367184023 h 638"/>
              <a:gd name="T30" fmla="*/ 707849684 w 593"/>
              <a:gd name="T31" fmla="*/ 165680879 h 638"/>
              <a:gd name="T32" fmla="*/ 646751548 w 593"/>
              <a:gd name="T33" fmla="*/ 165680879 h 638"/>
              <a:gd name="T34" fmla="*/ 384473910 w 593"/>
              <a:gd name="T35" fmla="*/ 104483338 h 638"/>
              <a:gd name="T36" fmla="*/ 375533196 w 593"/>
              <a:gd name="T37" fmla="*/ 86571595 h 638"/>
              <a:gd name="T38" fmla="*/ 375533196 w 593"/>
              <a:gd name="T39" fmla="*/ 77616334 h 638"/>
              <a:gd name="T40" fmla="*/ 271218352 w 593"/>
              <a:gd name="T41" fmla="*/ 52241058 h 638"/>
              <a:gd name="T42" fmla="*/ 254826228 w 593"/>
              <a:gd name="T43" fmla="*/ 0 h 638"/>
              <a:gd name="T44" fmla="*/ 104314845 w 593"/>
              <a:gd name="T45" fmla="*/ 43285797 h 638"/>
              <a:gd name="T46" fmla="*/ 77491481 w 593"/>
              <a:gd name="T47" fmla="*/ 52241058 h 638"/>
              <a:gd name="T48" fmla="*/ 77491481 w 593"/>
              <a:gd name="T49" fmla="*/ 52241058 h 6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93" h="638">
                <a:moveTo>
                  <a:pt x="52" y="35"/>
                </a:moveTo>
                <a:lnTo>
                  <a:pt x="52" y="70"/>
                </a:lnTo>
                <a:lnTo>
                  <a:pt x="58" y="128"/>
                </a:lnTo>
                <a:lnTo>
                  <a:pt x="0" y="200"/>
                </a:lnTo>
                <a:lnTo>
                  <a:pt x="12" y="339"/>
                </a:lnTo>
                <a:lnTo>
                  <a:pt x="176" y="434"/>
                </a:lnTo>
                <a:lnTo>
                  <a:pt x="176" y="475"/>
                </a:lnTo>
                <a:lnTo>
                  <a:pt x="211" y="591"/>
                </a:lnTo>
                <a:lnTo>
                  <a:pt x="258" y="638"/>
                </a:lnTo>
                <a:lnTo>
                  <a:pt x="558" y="597"/>
                </a:lnTo>
                <a:lnTo>
                  <a:pt x="527" y="487"/>
                </a:lnTo>
                <a:lnTo>
                  <a:pt x="593" y="180"/>
                </a:lnTo>
                <a:lnTo>
                  <a:pt x="522" y="310"/>
                </a:lnTo>
                <a:lnTo>
                  <a:pt x="510" y="281"/>
                </a:lnTo>
                <a:lnTo>
                  <a:pt x="516" y="246"/>
                </a:lnTo>
                <a:lnTo>
                  <a:pt x="475" y="111"/>
                </a:lnTo>
                <a:lnTo>
                  <a:pt x="434" y="111"/>
                </a:lnTo>
                <a:lnTo>
                  <a:pt x="258" y="70"/>
                </a:lnTo>
                <a:lnTo>
                  <a:pt x="252" y="58"/>
                </a:lnTo>
                <a:lnTo>
                  <a:pt x="252" y="52"/>
                </a:lnTo>
                <a:lnTo>
                  <a:pt x="182" y="35"/>
                </a:lnTo>
                <a:lnTo>
                  <a:pt x="171" y="0"/>
                </a:lnTo>
                <a:lnTo>
                  <a:pt x="70" y="29"/>
                </a:lnTo>
                <a:lnTo>
                  <a:pt x="52" y="35"/>
                </a:lnTo>
              </a:path>
            </a:pathLst>
          </a:custGeom>
          <a:solidFill>
            <a:schemeClr val="bg2"/>
          </a:solidFill>
          <a:ln w="1651">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30" name="Freeform 89">
            <a:extLst>
              <a:ext uri="{FF2B5EF4-FFF2-40B4-BE49-F238E27FC236}">
                <a16:creationId xmlns:a16="http://schemas.microsoft.com/office/drawing/2014/main" id="{ABB0FCC3-9594-4BB0-BAEC-26A908484AF7}"/>
              </a:ext>
            </a:extLst>
          </p:cNvPr>
          <p:cNvSpPr>
            <a:spLocks/>
          </p:cNvSpPr>
          <p:nvPr/>
        </p:nvSpPr>
        <p:spPr bwMode="auto">
          <a:xfrm>
            <a:off x="6721132" y="4229326"/>
            <a:ext cx="661143" cy="556052"/>
          </a:xfrm>
          <a:custGeom>
            <a:avLst/>
            <a:gdLst>
              <a:gd name="T0" fmla="*/ 0 w 645"/>
              <a:gd name="T1" fmla="*/ 25018112 h 547"/>
              <a:gd name="T2" fmla="*/ 492285075 w 645"/>
              <a:gd name="T3" fmla="*/ 0 h 547"/>
              <a:gd name="T4" fmla="*/ 528195604 w 645"/>
              <a:gd name="T5" fmla="*/ 157467439 h 547"/>
              <a:gd name="T6" fmla="*/ 457869339 w 645"/>
              <a:gd name="T7" fmla="*/ 404704324 h 547"/>
              <a:gd name="T8" fmla="*/ 779575425 w 645"/>
              <a:gd name="T9" fmla="*/ 370855933 h 547"/>
              <a:gd name="T10" fmla="*/ 779575425 w 645"/>
              <a:gd name="T11" fmla="*/ 441495736 h 547"/>
              <a:gd name="T12" fmla="*/ 852893724 w 645"/>
              <a:gd name="T13" fmla="*/ 562171763 h 547"/>
              <a:gd name="T14" fmla="*/ 869353583 w 645"/>
              <a:gd name="T15" fmla="*/ 571000828 h 547"/>
              <a:gd name="T16" fmla="*/ 930702521 w 645"/>
              <a:gd name="T17" fmla="*/ 535682140 h 547"/>
              <a:gd name="T18" fmla="*/ 869353583 w 645"/>
              <a:gd name="T19" fmla="*/ 665187232 h 547"/>
              <a:gd name="T20" fmla="*/ 965117033 w 645"/>
              <a:gd name="T21" fmla="*/ 753486380 h 547"/>
              <a:gd name="T22" fmla="*/ 930702521 w 645"/>
              <a:gd name="T23" fmla="*/ 804994114 h 547"/>
              <a:gd name="T24" fmla="*/ 779575425 w 645"/>
              <a:gd name="T25" fmla="*/ 699035623 h 547"/>
              <a:gd name="T26" fmla="*/ 779575425 w 645"/>
              <a:gd name="T27" fmla="*/ 778504492 h 547"/>
              <a:gd name="T28" fmla="*/ 692789301 w 645"/>
              <a:gd name="T29" fmla="*/ 762316658 h 547"/>
              <a:gd name="T30" fmla="*/ 683811975 w 645"/>
              <a:gd name="T31" fmla="*/ 804994114 h 547"/>
              <a:gd name="T32" fmla="*/ 402505694 w 645"/>
              <a:gd name="T33" fmla="*/ 672544787 h 547"/>
              <a:gd name="T34" fmla="*/ 411484243 w 645"/>
              <a:gd name="T35" fmla="*/ 699035623 h 547"/>
              <a:gd name="T36" fmla="*/ 297764917 w 645"/>
              <a:gd name="T37" fmla="*/ 732882801 h 547"/>
              <a:gd name="T38" fmla="*/ 297764917 w 645"/>
              <a:gd name="T39" fmla="*/ 707864689 h 547"/>
              <a:gd name="T40" fmla="*/ 68830247 w 645"/>
              <a:gd name="T41" fmla="*/ 690205344 h 547"/>
              <a:gd name="T42" fmla="*/ 50874371 w 645"/>
              <a:gd name="T43" fmla="*/ 562171763 h 547"/>
              <a:gd name="T44" fmla="*/ 106238017 w 645"/>
              <a:gd name="T45" fmla="*/ 519493094 h 547"/>
              <a:gd name="T46" fmla="*/ 77807574 w 645"/>
              <a:gd name="T47" fmla="*/ 276670742 h 547"/>
              <a:gd name="T48" fmla="*/ 25437186 w 645"/>
              <a:gd name="T49" fmla="*/ 242822352 h 547"/>
              <a:gd name="T50" fmla="*/ 0 w 645"/>
              <a:gd name="T51" fmla="*/ 25018112 h 547"/>
              <a:gd name="T52" fmla="*/ 0 w 645"/>
              <a:gd name="T53" fmla="*/ 25018112 h 54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645" h="547">
                <a:moveTo>
                  <a:pt x="0" y="17"/>
                </a:moveTo>
                <a:lnTo>
                  <a:pt x="329" y="0"/>
                </a:lnTo>
                <a:lnTo>
                  <a:pt x="353" y="107"/>
                </a:lnTo>
                <a:lnTo>
                  <a:pt x="306" y="275"/>
                </a:lnTo>
                <a:lnTo>
                  <a:pt x="521" y="252"/>
                </a:lnTo>
                <a:lnTo>
                  <a:pt x="521" y="300"/>
                </a:lnTo>
                <a:lnTo>
                  <a:pt x="570" y="382"/>
                </a:lnTo>
                <a:lnTo>
                  <a:pt x="581" y="388"/>
                </a:lnTo>
                <a:lnTo>
                  <a:pt x="622" y="364"/>
                </a:lnTo>
                <a:lnTo>
                  <a:pt x="581" y="452"/>
                </a:lnTo>
                <a:lnTo>
                  <a:pt x="645" y="512"/>
                </a:lnTo>
                <a:lnTo>
                  <a:pt x="622" y="547"/>
                </a:lnTo>
                <a:lnTo>
                  <a:pt x="521" y="475"/>
                </a:lnTo>
                <a:lnTo>
                  <a:pt x="521" y="529"/>
                </a:lnTo>
                <a:lnTo>
                  <a:pt x="463" y="518"/>
                </a:lnTo>
                <a:lnTo>
                  <a:pt x="457" y="547"/>
                </a:lnTo>
                <a:lnTo>
                  <a:pt x="269" y="457"/>
                </a:lnTo>
                <a:lnTo>
                  <a:pt x="275" y="475"/>
                </a:lnTo>
                <a:lnTo>
                  <a:pt x="199" y="498"/>
                </a:lnTo>
                <a:lnTo>
                  <a:pt x="199" y="481"/>
                </a:lnTo>
                <a:lnTo>
                  <a:pt x="46" y="469"/>
                </a:lnTo>
                <a:lnTo>
                  <a:pt x="34" y="382"/>
                </a:lnTo>
                <a:lnTo>
                  <a:pt x="71" y="353"/>
                </a:lnTo>
                <a:lnTo>
                  <a:pt x="52" y="188"/>
                </a:lnTo>
                <a:lnTo>
                  <a:pt x="17" y="165"/>
                </a:lnTo>
                <a:lnTo>
                  <a:pt x="0" y="17"/>
                </a:lnTo>
              </a:path>
            </a:pathLst>
          </a:custGeom>
          <a:solidFill>
            <a:schemeClr val="bg2"/>
          </a:solidFill>
          <a:ln w="1651">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31" name="Freeform 90">
            <a:extLst>
              <a:ext uri="{FF2B5EF4-FFF2-40B4-BE49-F238E27FC236}">
                <a16:creationId xmlns:a16="http://schemas.microsoft.com/office/drawing/2014/main" id="{77B761FB-0F47-4F13-82E6-A3F543179D3F}"/>
              </a:ext>
            </a:extLst>
          </p:cNvPr>
          <p:cNvSpPr>
            <a:spLocks/>
          </p:cNvSpPr>
          <p:nvPr/>
        </p:nvSpPr>
        <p:spPr bwMode="auto">
          <a:xfrm>
            <a:off x="6236915" y="1919982"/>
            <a:ext cx="738298" cy="834077"/>
          </a:xfrm>
          <a:custGeom>
            <a:avLst/>
            <a:gdLst>
              <a:gd name="T0" fmla="*/ 804141138 w 722"/>
              <a:gd name="T1" fmla="*/ 464233909 h 816"/>
              <a:gd name="T2" fmla="*/ 1075166548 w 722"/>
              <a:gd name="T3" fmla="*/ 150280145 h 816"/>
              <a:gd name="T4" fmla="*/ 1075166548 w 722"/>
              <a:gd name="T5" fmla="*/ 132425839 h 816"/>
              <a:gd name="T6" fmla="*/ 909871019 w 722"/>
              <a:gd name="T7" fmla="*/ 123498076 h 816"/>
              <a:gd name="T8" fmla="*/ 841370279 w 722"/>
              <a:gd name="T9" fmla="*/ 150280145 h 816"/>
              <a:gd name="T10" fmla="*/ 604595239 w 722"/>
              <a:gd name="T11" fmla="*/ 43149431 h 816"/>
              <a:gd name="T12" fmla="*/ 488441492 w 722"/>
              <a:gd name="T13" fmla="*/ 80348646 h 816"/>
              <a:gd name="T14" fmla="*/ 376755291 w 722"/>
              <a:gd name="T15" fmla="*/ 43149431 h 816"/>
              <a:gd name="T16" fmla="*/ 341014925 w 722"/>
              <a:gd name="T17" fmla="*/ 0 h 816"/>
              <a:gd name="T18" fmla="*/ 87859698 w 722"/>
              <a:gd name="T19" fmla="*/ 17855526 h 816"/>
              <a:gd name="T20" fmla="*/ 0 w 722"/>
              <a:gd name="T21" fmla="*/ 17855526 h 816"/>
              <a:gd name="T22" fmla="*/ 0 w 722"/>
              <a:gd name="T23" fmla="*/ 34222888 h 816"/>
              <a:gd name="T24" fmla="*/ 26805274 w 722"/>
              <a:gd name="T25" fmla="*/ 254435752 h 816"/>
              <a:gd name="T26" fmla="*/ 69989515 w 722"/>
              <a:gd name="T27" fmla="*/ 340735833 h 816"/>
              <a:gd name="T28" fmla="*/ 138491476 w 722"/>
              <a:gd name="T29" fmla="*/ 688910045 h 816"/>
              <a:gd name="T30" fmla="*/ 95306014 w 722"/>
              <a:gd name="T31" fmla="*/ 752891329 h 816"/>
              <a:gd name="T32" fmla="*/ 156360438 w 722"/>
              <a:gd name="T33" fmla="*/ 822824048 h 816"/>
              <a:gd name="T34" fmla="*/ 174230621 w 722"/>
              <a:gd name="T35" fmla="*/ 1205221148 h 816"/>
              <a:gd name="T36" fmla="*/ 186143262 w 722"/>
              <a:gd name="T37" fmla="*/ 1214148911 h 816"/>
              <a:gd name="T38" fmla="*/ 961991572 w 722"/>
              <a:gd name="T39" fmla="*/ 1127848830 h 816"/>
              <a:gd name="T40" fmla="*/ 953056480 w 722"/>
              <a:gd name="T41" fmla="*/ 1066843873 h 816"/>
              <a:gd name="T42" fmla="*/ 708835124 w 722"/>
              <a:gd name="T43" fmla="*/ 925491491 h 816"/>
              <a:gd name="T44" fmla="*/ 690966162 w 722"/>
              <a:gd name="T45" fmla="*/ 718668441 h 816"/>
              <a:gd name="T46" fmla="*/ 777337085 w 722"/>
              <a:gd name="T47" fmla="*/ 611537727 h 816"/>
              <a:gd name="T48" fmla="*/ 768401993 w 722"/>
              <a:gd name="T49" fmla="*/ 525238866 h 816"/>
              <a:gd name="T50" fmla="*/ 768401993 w 722"/>
              <a:gd name="T51" fmla="*/ 473160452 h 816"/>
              <a:gd name="T52" fmla="*/ 804141138 w 722"/>
              <a:gd name="T53" fmla="*/ 464233909 h 816"/>
              <a:gd name="T54" fmla="*/ 804141138 w 722"/>
              <a:gd name="T55" fmla="*/ 464233909 h 8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22" h="816">
                <a:moveTo>
                  <a:pt x="540" y="312"/>
                </a:moveTo>
                <a:lnTo>
                  <a:pt x="722" y="101"/>
                </a:lnTo>
                <a:lnTo>
                  <a:pt x="722" y="89"/>
                </a:lnTo>
                <a:lnTo>
                  <a:pt x="611" y="83"/>
                </a:lnTo>
                <a:lnTo>
                  <a:pt x="565" y="101"/>
                </a:lnTo>
                <a:lnTo>
                  <a:pt x="406" y="29"/>
                </a:lnTo>
                <a:lnTo>
                  <a:pt x="328" y="54"/>
                </a:lnTo>
                <a:lnTo>
                  <a:pt x="253" y="29"/>
                </a:lnTo>
                <a:lnTo>
                  <a:pt x="229" y="0"/>
                </a:lnTo>
                <a:lnTo>
                  <a:pt x="59" y="12"/>
                </a:lnTo>
                <a:lnTo>
                  <a:pt x="0" y="12"/>
                </a:lnTo>
                <a:lnTo>
                  <a:pt x="0" y="23"/>
                </a:lnTo>
                <a:lnTo>
                  <a:pt x="18" y="171"/>
                </a:lnTo>
                <a:lnTo>
                  <a:pt x="47" y="229"/>
                </a:lnTo>
                <a:lnTo>
                  <a:pt x="93" y="463"/>
                </a:lnTo>
                <a:lnTo>
                  <a:pt x="64" y="506"/>
                </a:lnTo>
                <a:lnTo>
                  <a:pt x="105" y="553"/>
                </a:lnTo>
                <a:lnTo>
                  <a:pt x="117" y="810"/>
                </a:lnTo>
                <a:lnTo>
                  <a:pt x="125" y="816"/>
                </a:lnTo>
                <a:lnTo>
                  <a:pt x="646" y="758"/>
                </a:lnTo>
                <a:lnTo>
                  <a:pt x="640" y="717"/>
                </a:lnTo>
                <a:lnTo>
                  <a:pt x="476" y="622"/>
                </a:lnTo>
                <a:lnTo>
                  <a:pt x="464" y="483"/>
                </a:lnTo>
                <a:lnTo>
                  <a:pt x="522" y="411"/>
                </a:lnTo>
                <a:lnTo>
                  <a:pt x="516" y="353"/>
                </a:lnTo>
                <a:lnTo>
                  <a:pt x="516" y="318"/>
                </a:lnTo>
                <a:lnTo>
                  <a:pt x="540" y="312"/>
                </a:lnTo>
              </a:path>
            </a:pathLst>
          </a:custGeom>
          <a:solidFill>
            <a:schemeClr val="bg2"/>
          </a:solidFill>
          <a:ln w="1588">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32" name="Freeform 91">
            <a:extLst>
              <a:ext uri="{FF2B5EF4-FFF2-40B4-BE49-F238E27FC236}">
                <a16:creationId xmlns:a16="http://schemas.microsoft.com/office/drawing/2014/main" id="{0F998EB4-3F08-46B3-B6DD-553B3E1F3BFC}"/>
              </a:ext>
            </a:extLst>
          </p:cNvPr>
          <p:cNvSpPr>
            <a:spLocks/>
          </p:cNvSpPr>
          <p:nvPr/>
        </p:nvSpPr>
        <p:spPr bwMode="auto">
          <a:xfrm>
            <a:off x="6332694" y="2696858"/>
            <a:ext cx="691739" cy="476236"/>
          </a:xfrm>
          <a:custGeom>
            <a:avLst/>
            <a:gdLst>
              <a:gd name="T0" fmla="*/ 35683061 w 677"/>
              <a:gd name="T1" fmla="*/ 76357917 h 469"/>
              <a:gd name="T2" fmla="*/ 0 w 677"/>
              <a:gd name="T3" fmla="*/ 102789271 h 469"/>
              <a:gd name="T4" fmla="*/ 17841530 w 677"/>
              <a:gd name="T5" fmla="*/ 256972572 h 469"/>
              <a:gd name="T6" fmla="*/ 26762295 w 677"/>
              <a:gd name="T7" fmla="*/ 327455778 h 469"/>
              <a:gd name="T8" fmla="*/ 150167839 w 677"/>
              <a:gd name="T9" fmla="*/ 600580170 h 469"/>
              <a:gd name="T10" fmla="*/ 159088604 w 677"/>
              <a:gd name="T11" fmla="*/ 654911556 h 469"/>
              <a:gd name="T12" fmla="*/ 168010589 w 677"/>
              <a:gd name="T13" fmla="*/ 688685087 h 469"/>
              <a:gd name="T14" fmla="*/ 813286990 w 677"/>
              <a:gd name="T15" fmla="*/ 646100700 h 469"/>
              <a:gd name="T16" fmla="*/ 848971270 w 677"/>
              <a:gd name="T17" fmla="*/ 672532054 h 469"/>
              <a:gd name="T18" fmla="*/ 917364615 w 677"/>
              <a:gd name="T19" fmla="*/ 515412610 h 469"/>
              <a:gd name="T20" fmla="*/ 901009473 w 677"/>
              <a:gd name="T21" fmla="*/ 464018580 h 469"/>
              <a:gd name="T22" fmla="*/ 999139109 w 677"/>
              <a:gd name="T23" fmla="*/ 403813695 h 469"/>
              <a:gd name="T24" fmla="*/ 1006573486 w 677"/>
              <a:gd name="T25" fmla="*/ 293682247 h 469"/>
              <a:gd name="T26" fmla="*/ 978323583 w 677"/>
              <a:gd name="T27" fmla="*/ 273124392 h 469"/>
              <a:gd name="T28" fmla="*/ 935206145 w 677"/>
              <a:gd name="T29" fmla="*/ 239350861 h 469"/>
              <a:gd name="T30" fmla="*/ 865326412 w 677"/>
              <a:gd name="T31" fmla="*/ 170336333 h 469"/>
              <a:gd name="T32" fmla="*/ 822208974 w 677"/>
              <a:gd name="T33" fmla="*/ 0 h 469"/>
              <a:gd name="T34" fmla="*/ 47577821 w 677"/>
              <a:gd name="T35" fmla="*/ 85167561 h 469"/>
              <a:gd name="T36" fmla="*/ 35683061 w 677"/>
              <a:gd name="T37" fmla="*/ 76357917 h 469"/>
              <a:gd name="T38" fmla="*/ 35683061 w 677"/>
              <a:gd name="T39" fmla="*/ 76357917 h 4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77" h="469">
                <a:moveTo>
                  <a:pt x="24" y="52"/>
                </a:moveTo>
                <a:lnTo>
                  <a:pt x="0" y="70"/>
                </a:lnTo>
                <a:lnTo>
                  <a:pt x="12" y="175"/>
                </a:lnTo>
                <a:lnTo>
                  <a:pt x="18" y="223"/>
                </a:lnTo>
                <a:lnTo>
                  <a:pt x="101" y="409"/>
                </a:lnTo>
                <a:lnTo>
                  <a:pt x="107" y="446"/>
                </a:lnTo>
                <a:lnTo>
                  <a:pt x="113" y="469"/>
                </a:lnTo>
                <a:lnTo>
                  <a:pt x="547" y="440"/>
                </a:lnTo>
                <a:lnTo>
                  <a:pt x="571" y="458"/>
                </a:lnTo>
                <a:lnTo>
                  <a:pt x="617" y="351"/>
                </a:lnTo>
                <a:lnTo>
                  <a:pt x="606" y="316"/>
                </a:lnTo>
                <a:lnTo>
                  <a:pt x="672" y="275"/>
                </a:lnTo>
                <a:lnTo>
                  <a:pt x="677" y="200"/>
                </a:lnTo>
                <a:lnTo>
                  <a:pt x="658" y="186"/>
                </a:lnTo>
                <a:lnTo>
                  <a:pt x="629" y="163"/>
                </a:lnTo>
                <a:lnTo>
                  <a:pt x="582" y="116"/>
                </a:lnTo>
                <a:lnTo>
                  <a:pt x="553" y="0"/>
                </a:lnTo>
                <a:lnTo>
                  <a:pt x="32" y="58"/>
                </a:lnTo>
                <a:lnTo>
                  <a:pt x="24" y="52"/>
                </a:lnTo>
              </a:path>
            </a:pathLst>
          </a:custGeom>
          <a:solidFill>
            <a:schemeClr val="bg2"/>
          </a:solidFill>
          <a:ln w="1651">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33" name="Freeform 92">
            <a:extLst>
              <a:ext uri="{FF2B5EF4-FFF2-40B4-BE49-F238E27FC236}">
                <a16:creationId xmlns:a16="http://schemas.microsoft.com/office/drawing/2014/main" id="{BC45E69A-E581-49BD-9696-19D2408C33C2}"/>
              </a:ext>
            </a:extLst>
          </p:cNvPr>
          <p:cNvSpPr>
            <a:spLocks/>
          </p:cNvSpPr>
          <p:nvPr/>
        </p:nvSpPr>
        <p:spPr bwMode="auto">
          <a:xfrm>
            <a:off x="6448427" y="3146489"/>
            <a:ext cx="783528" cy="631877"/>
          </a:xfrm>
          <a:custGeom>
            <a:avLst/>
            <a:gdLst>
              <a:gd name="T0" fmla="*/ 661105956 w 768"/>
              <a:gd name="T1" fmla="*/ 78145594 h 621"/>
              <a:gd name="T2" fmla="*/ 678893593 w 768"/>
              <a:gd name="T3" fmla="*/ 26540311 h 621"/>
              <a:gd name="T4" fmla="*/ 643318319 w 768"/>
              <a:gd name="T5" fmla="*/ 0 h 621"/>
              <a:gd name="T6" fmla="*/ 0 w 768"/>
              <a:gd name="T7" fmla="*/ 42759322 h 621"/>
              <a:gd name="T8" fmla="*/ 69667636 w 768"/>
              <a:gd name="T9" fmla="*/ 163664239 h 621"/>
              <a:gd name="T10" fmla="*/ 210487037 w 768"/>
              <a:gd name="T11" fmla="*/ 380409101 h 621"/>
              <a:gd name="T12" fmla="*/ 244579399 w 768"/>
              <a:gd name="T13" fmla="*/ 769664162 h 621"/>
              <a:gd name="T14" fmla="*/ 253473218 w 768"/>
              <a:gd name="T15" fmla="*/ 864029982 h 621"/>
              <a:gd name="T16" fmla="*/ 1009446571 w 768"/>
              <a:gd name="T17" fmla="*/ 794730349 h 621"/>
              <a:gd name="T18" fmla="*/ 982765115 w 768"/>
              <a:gd name="T19" fmla="*/ 906788090 h 621"/>
              <a:gd name="T20" fmla="*/ 1061326570 w 768"/>
              <a:gd name="T21" fmla="*/ 915635265 h 621"/>
              <a:gd name="T22" fmla="*/ 1113207786 w 768"/>
              <a:gd name="T23" fmla="*/ 785883174 h 621"/>
              <a:gd name="T24" fmla="*/ 1138406330 w 768"/>
              <a:gd name="T25" fmla="*/ 691518568 h 621"/>
              <a:gd name="T26" fmla="*/ 1138406330 w 768"/>
              <a:gd name="T27" fmla="*/ 657606420 h 621"/>
              <a:gd name="T28" fmla="*/ 1086526331 w 768"/>
              <a:gd name="T29" fmla="*/ 657606420 h 621"/>
              <a:gd name="T30" fmla="*/ 1086526331 w 768"/>
              <a:gd name="T31" fmla="*/ 614847098 h 621"/>
              <a:gd name="T32" fmla="*/ 1052432751 w 768"/>
              <a:gd name="T33" fmla="*/ 569138312 h 621"/>
              <a:gd name="T34" fmla="*/ 930883899 w 768"/>
              <a:gd name="T35" fmla="*/ 449708734 h 621"/>
              <a:gd name="T36" fmla="*/ 948671536 w 768"/>
              <a:gd name="T37" fmla="*/ 380409101 h 621"/>
              <a:gd name="T38" fmla="*/ 923472992 w 768"/>
              <a:gd name="T39" fmla="*/ 274247857 h 621"/>
              <a:gd name="T40" fmla="*/ 853805356 w 768"/>
              <a:gd name="T41" fmla="*/ 303737631 h 621"/>
              <a:gd name="T42" fmla="*/ 704092136 w 768"/>
              <a:gd name="T43" fmla="*/ 145971103 h 621"/>
              <a:gd name="T44" fmla="*/ 661105956 w 768"/>
              <a:gd name="T45" fmla="*/ 78145594 h 621"/>
              <a:gd name="T46" fmla="*/ 661105956 w 768"/>
              <a:gd name="T47" fmla="*/ 78145594 h 62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68" h="621">
                <a:moveTo>
                  <a:pt x="446" y="53"/>
                </a:moveTo>
                <a:lnTo>
                  <a:pt x="458" y="18"/>
                </a:lnTo>
                <a:lnTo>
                  <a:pt x="434" y="0"/>
                </a:lnTo>
                <a:lnTo>
                  <a:pt x="0" y="29"/>
                </a:lnTo>
                <a:lnTo>
                  <a:pt x="47" y="111"/>
                </a:lnTo>
                <a:lnTo>
                  <a:pt x="142" y="258"/>
                </a:lnTo>
                <a:lnTo>
                  <a:pt x="165" y="522"/>
                </a:lnTo>
                <a:lnTo>
                  <a:pt x="171" y="586"/>
                </a:lnTo>
                <a:lnTo>
                  <a:pt x="681" y="539"/>
                </a:lnTo>
                <a:lnTo>
                  <a:pt x="663" y="615"/>
                </a:lnTo>
                <a:lnTo>
                  <a:pt x="716" y="621"/>
                </a:lnTo>
                <a:lnTo>
                  <a:pt x="751" y="533"/>
                </a:lnTo>
                <a:lnTo>
                  <a:pt x="768" y="469"/>
                </a:lnTo>
                <a:lnTo>
                  <a:pt x="768" y="446"/>
                </a:lnTo>
                <a:lnTo>
                  <a:pt x="733" y="446"/>
                </a:lnTo>
                <a:lnTo>
                  <a:pt x="733" y="417"/>
                </a:lnTo>
                <a:lnTo>
                  <a:pt x="710" y="386"/>
                </a:lnTo>
                <a:lnTo>
                  <a:pt x="628" y="305"/>
                </a:lnTo>
                <a:lnTo>
                  <a:pt x="640" y="258"/>
                </a:lnTo>
                <a:lnTo>
                  <a:pt x="623" y="186"/>
                </a:lnTo>
                <a:lnTo>
                  <a:pt x="576" y="206"/>
                </a:lnTo>
                <a:lnTo>
                  <a:pt x="475" y="99"/>
                </a:lnTo>
                <a:lnTo>
                  <a:pt x="446" y="53"/>
                </a:lnTo>
              </a:path>
            </a:pathLst>
          </a:custGeom>
          <a:solidFill>
            <a:schemeClr val="bg2"/>
          </a:solidFill>
          <a:ln w="1651">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34" name="Freeform 93">
            <a:extLst>
              <a:ext uri="{FF2B5EF4-FFF2-40B4-BE49-F238E27FC236}">
                <a16:creationId xmlns:a16="http://schemas.microsoft.com/office/drawing/2014/main" id="{0B7334B2-A998-489C-891B-96AC2C65B903}"/>
              </a:ext>
            </a:extLst>
          </p:cNvPr>
          <p:cNvSpPr>
            <a:spLocks/>
          </p:cNvSpPr>
          <p:nvPr/>
        </p:nvSpPr>
        <p:spPr bwMode="auto">
          <a:xfrm>
            <a:off x="6620032" y="3694559"/>
            <a:ext cx="558712" cy="550731"/>
          </a:xfrm>
          <a:custGeom>
            <a:avLst/>
            <a:gdLst>
              <a:gd name="T0" fmla="*/ 637591616 w 545"/>
              <a:gd name="T1" fmla="*/ 776105906 h 539"/>
              <a:gd name="T2" fmla="*/ 624122042 w 545"/>
              <a:gd name="T3" fmla="*/ 689871646 h 539"/>
              <a:gd name="T4" fmla="*/ 745353096 w 545"/>
              <a:gd name="T5" fmla="*/ 331554771 h 539"/>
              <a:gd name="T6" fmla="*/ 815698280 w 545"/>
              <a:gd name="T7" fmla="*/ 121917067 h 539"/>
              <a:gd name="T8" fmla="*/ 736373381 w 545"/>
              <a:gd name="T9" fmla="*/ 112996365 h 539"/>
              <a:gd name="T10" fmla="*/ 763313751 w 545"/>
              <a:gd name="T11" fmla="*/ 0 h 539"/>
              <a:gd name="T12" fmla="*/ 0 w 545"/>
              <a:gd name="T13" fmla="*/ 69879235 h 539"/>
              <a:gd name="T14" fmla="*/ 43403590 w 545"/>
              <a:gd name="T15" fmla="*/ 680950944 h 539"/>
              <a:gd name="T16" fmla="*/ 130211993 w 545"/>
              <a:gd name="T17" fmla="*/ 706226672 h 539"/>
              <a:gd name="T18" fmla="*/ 148172648 w 545"/>
              <a:gd name="T19" fmla="*/ 801381634 h 539"/>
              <a:gd name="T20" fmla="*/ 640585262 w 545"/>
              <a:gd name="T21" fmla="*/ 776105906 h 539"/>
              <a:gd name="T22" fmla="*/ 640585262 w 545"/>
              <a:gd name="T23" fmla="*/ 776105906 h 5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5" h="539">
                <a:moveTo>
                  <a:pt x="426" y="522"/>
                </a:moveTo>
                <a:lnTo>
                  <a:pt x="417" y="464"/>
                </a:lnTo>
                <a:lnTo>
                  <a:pt x="498" y="223"/>
                </a:lnTo>
                <a:lnTo>
                  <a:pt x="545" y="82"/>
                </a:lnTo>
                <a:lnTo>
                  <a:pt x="492" y="76"/>
                </a:lnTo>
                <a:lnTo>
                  <a:pt x="510" y="0"/>
                </a:lnTo>
                <a:lnTo>
                  <a:pt x="0" y="47"/>
                </a:lnTo>
                <a:lnTo>
                  <a:pt x="29" y="458"/>
                </a:lnTo>
                <a:lnTo>
                  <a:pt x="87" y="475"/>
                </a:lnTo>
                <a:lnTo>
                  <a:pt x="99" y="539"/>
                </a:lnTo>
                <a:lnTo>
                  <a:pt x="428" y="522"/>
                </a:lnTo>
              </a:path>
            </a:pathLst>
          </a:custGeom>
          <a:solidFill>
            <a:schemeClr val="accent1">
              <a:lumMod val="75000"/>
            </a:schemeClr>
          </a:solidFill>
          <a:ln w="1651">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35" name="Freeform 94">
            <a:extLst>
              <a:ext uri="{FF2B5EF4-FFF2-40B4-BE49-F238E27FC236}">
                <a16:creationId xmlns:a16="http://schemas.microsoft.com/office/drawing/2014/main" id="{A6DC4066-1078-42AE-A8EA-567A3CC61F99}"/>
              </a:ext>
            </a:extLst>
          </p:cNvPr>
          <p:cNvSpPr>
            <a:spLocks/>
          </p:cNvSpPr>
          <p:nvPr/>
        </p:nvSpPr>
        <p:spPr bwMode="auto">
          <a:xfrm>
            <a:off x="5541184" y="1915991"/>
            <a:ext cx="791510" cy="476236"/>
          </a:xfrm>
          <a:custGeom>
            <a:avLst/>
            <a:gdLst>
              <a:gd name="T0" fmla="*/ 1154203442 w 773"/>
              <a:gd name="T1" fmla="*/ 688685087 h 469"/>
              <a:gd name="T2" fmla="*/ 0 w 773"/>
              <a:gd name="T3" fmla="*/ 663722411 h 469"/>
              <a:gd name="T4" fmla="*/ 25383450 w 773"/>
              <a:gd name="T5" fmla="*/ 0 h 469"/>
              <a:gd name="T6" fmla="*/ 1015340462 w 773"/>
              <a:gd name="T7" fmla="*/ 26431354 h 469"/>
              <a:gd name="T8" fmla="*/ 1015340462 w 773"/>
              <a:gd name="T9" fmla="*/ 42584386 h 469"/>
              <a:gd name="T10" fmla="*/ 1042217128 w 773"/>
              <a:gd name="T11" fmla="*/ 259908716 h 469"/>
              <a:gd name="T12" fmla="*/ 1076559875 w 773"/>
              <a:gd name="T13" fmla="*/ 345076276 h 469"/>
              <a:gd name="T14" fmla="*/ 1154203442 w 773"/>
              <a:gd name="T15" fmla="*/ 688685087 h 469"/>
              <a:gd name="T16" fmla="*/ 1154203442 w 773"/>
              <a:gd name="T17" fmla="*/ 688685087 h 4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73" h="469">
                <a:moveTo>
                  <a:pt x="773" y="469"/>
                </a:moveTo>
                <a:lnTo>
                  <a:pt x="0" y="452"/>
                </a:lnTo>
                <a:lnTo>
                  <a:pt x="17" y="0"/>
                </a:lnTo>
                <a:lnTo>
                  <a:pt x="680" y="18"/>
                </a:lnTo>
                <a:lnTo>
                  <a:pt x="680" y="29"/>
                </a:lnTo>
                <a:lnTo>
                  <a:pt x="698" y="177"/>
                </a:lnTo>
                <a:lnTo>
                  <a:pt x="721" y="235"/>
                </a:lnTo>
                <a:lnTo>
                  <a:pt x="773" y="469"/>
                </a:lnTo>
              </a:path>
            </a:pathLst>
          </a:custGeom>
          <a:solidFill>
            <a:schemeClr val="bg2"/>
          </a:solidFill>
          <a:ln w="1651">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36" name="Freeform 95">
            <a:extLst>
              <a:ext uri="{FF2B5EF4-FFF2-40B4-BE49-F238E27FC236}">
                <a16:creationId xmlns:a16="http://schemas.microsoft.com/office/drawing/2014/main" id="{0649D63D-7312-4CEC-A737-E66462CC4FC3}"/>
              </a:ext>
            </a:extLst>
          </p:cNvPr>
          <p:cNvSpPr>
            <a:spLocks/>
          </p:cNvSpPr>
          <p:nvPr/>
        </p:nvSpPr>
        <p:spPr bwMode="auto">
          <a:xfrm>
            <a:off x="5529212" y="2373603"/>
            <a:ext cx="827426" cy="500181"/>
          </a:xfrm>
          <a:custGeom>
            <a:avLst/>
            <a:gdLst>
              <a:gd name="T0" fmla="*/ 1169448072 w 809"/>
              <a:gd name="T1" fmla="*/ 25538005 h 487"/>
              <a:gd name="T2" fmla="*/ 17877397 w 809"/>
              <a:gd name="T3" fmla="*/ 0 h 487"/>
              <a:gd name="T4" fmla="*/ 8938088 w 809"/>
              <a:gd name="T5" fmla="*/ 195294159 h 487"/>
              <a:gd name="T6" fmla="*/ 0 w 809"/>
              <a:gd name="T7" fmla="*/ 626442260 h 487"/>
              <a:gd name="T8" fmla="*/ 867029942 w 809"/>
              <a:gd name="T9" fmla="*/ 635455818 h 487"/>
              <a:gd name="T10" fmla="*/ 978760315 w 809"/>
              <a:gd name="T11" fmla="*/ 679022164 h 487"/>
              <a:gd name="T12" fmla="*/ 1048778390 w 809"/>
              <a:gd name="T13" fmla="*/ 660995048 h 487"/>
              <a:gd name="T14" fmla="*/ 1100919068 w 809"/>
              <a:gd name="T15" fmla="*/ 679022164 h 487"/>
              <a:gd name="T16" fmla="*/ 1100919068 w 809"/>
              <a:gd name="T17" fmla="*/ 688035722 h 487"/>
              <a:gd name="T18" fmla="*/ 1187324248 w 809"/>
              <a:gd name="T19" fmla="*/ 731600842 h 487"/>
              <a:gd name="T20" fmla="*/ 1169448072 w 809"/>
              <a:gd name="T21" fmla="*/ 573863582 h 487"/>
              <a:gd name="T22" fmla="*/ 1205201645 w 809"/>
              <a:gd name="T23" fmla="*/ 546822909 h 487"/>
              <a:gd name="T24" fmla="*/ 1187324248 w 809"/>
              <a:gd name="T25" fmla="*/ 160741370 h 487"/>
              <a:gd name="T26" fmla="*/ 1126245482 w 809"/>
              <a:gd name="T27" fmla="*/ 90135577 h 487"/>
              <a:gd name="T28" fmla="*/ 1169448072 w 809"/>
              <a:gd name="T29" fmla="*/ 25538005 h 487"/>
              <a:gd name="T30" fmla="*/ 1169448072 w 809"/>
              <a:gd name="T31" fmla="*/ 25538005 h 4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9" h="487">
                <a:moveTo>
                  <a:pt x="785" y="17"/>
                </a:moveTo>
                <a:lnTo>
                  <a:pt x="12" y="0"/>
                </a:lnTo>
                <a:lnTo>
                  <a:pt x="6" y="130"/>
                </a:lnTo>
                <a:lnTo>
                  <a:pt x="0" y="417"/>
                </a:lnTo>
                <a:lnTo>
                  <a:pt x="582" y="423"/>
                </a:lnTo>
                <a:lnTo>
                  <a:pt x="657" y="452"/>
                </a:lnTo>
                <a:lnTo>
                  <a:pt x="704" y="440"/>
                </a:lnTo>
                <a:lnTo>
                  <a:pt x="739" y="452"/>
                </a:lnTo>
                <a:lnTo>
                  <a:pt x="739" y="458"/>
                </a:lnTo>
                <a:lnTo>
                  <a:pt x="797" y="487"/>
                </a:lnTo>
                <a:lnTo>
                  <a:pt x="785" y="382"/>
                </a:lnTo>
                <a:lnTo>
                  <a:pt x="809" y="364"/>
                </a:lnTo>
                <a:lnTo>
                  <a:pt x="797" y="107"/>
                </a:lnTo>
                <a:lnTo>
                  <a:pt x="756" y="60"/>
                </a:lnTo>
                <a:lnTo>
                  <a:pt x="785" y="17"/>
                </a:lnTo>
              </a:path>
            </a:pathLst>
          </a:custGeom>
          <a:solidFill>
            <a:schemeClr val="bg2"/>
          </a:solidFill>
          <a:ln w="1651">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37" name="Freeform 96">
            <a:extLst>
              <a:ext uri="{FF2B5EF4-FFF2-40B4-BE49-F238E27FC236}">
                <a16:creationId xmlns:a16="http://schemas.microsoft.com/office/drawing/2014/main" id="{51FEC61A-FA7B-4494-A514-75D0CE3D6DE9}"/>
              </a:ext>
            </a:extLst>
          </p:cNvPr>
          <p:cNvSpPr>
            <a:spLocks/>
          </p:cNvSpPr>
          <p:nvPr/>
        </p:nvSpPr>
        <p:spPr bwMode="auto">
          <a:xfrm>
            <a:off x="5522561" y="2801949"/>
            <a:ext cx="972426" cy="454951"/>
          </a:xfrm>
          <a:custGeom>
            <a:avLst/>
            <a:gdLst>
              <a:gd name="T0" fmla="*/ 1109322091 w 951"/>
              <a:gd name="T1" fmla="*/ 60756473 h 446"/>
              <a:gd name="T2" fmla="*/ 1109322091 w 951"/>
              <a:gd name="T3" fmla="*/ 51865163 h 446"/>
              <a:gd name="T4" fmla="*/ 1057206198 w 951"/>
              <a:gd name="T5" fmla="*/ 34082543 h 446"/>
              <a:gd name="T6" fmla="*/ 987222103 w 951"/>
              <a:gd name="T7" fmla="*/ 51865163 h 446"/>
              <a:gd name="T8" fmla="*/ 875545539 w 951"/>
              <a:gd name="T9" fmla="*/ 8891310 h 446"/>
              <a:gd name="T10" fmla="*/ 8934711 w 951"/>
              <a:gd name="T11" fmla="*/ 0 h 446"/>
              <a:gd name="T12" fmla="*/ 0 w 951"/>
              <a:gd name="T13" fmla="*/ 398622595 h 446"/>
              <a:gd name="T14" fmla="*/ 279936378 w 951"/>
              <a:gd name="T15" fmla="*/ 407513905 h 446"/>
              <a:gd name="T16" fmla="*/ 272491600 w 951"/>
              <a:gd name="T17" fmla="*/ 609048639 h 446"/>
              <a:gd name="T18" fmla="*/ 1109322091 w 951"/>
              <a:gd name="T19" fmla="*/ 643131182 h 446"/>
              <a:gd name="T20" fmla="*/ 1416061382 w 951"/>
              <a:gd name="T21" fmla="*/ 660913802 h 446"/>
              <a:gd name="T22" fmla="*/ 1346077287 w 951"/>
              <a:gd name="T23" fmla="*/ 539400857 h 446"/>
              <a:gd name="T24" fmla="*/ 1337142577 w 951"/>
              <a:gd name="T25" fmla="*/ 505317097 h 446"/>
              <a:gd name="T26" fmla="*/ 1328209086 w 951"/>
              <a:gd name="T27" fmla="*/ 450487758 h 446"/>
              <a:gd name="T28" fmla="*/ 1204620387 w 951"/>
              <a:gd name="T29" fmla="*/ 174860804 h 446"/>
              <a:gd name="T30" fmla="*/ 1195685676 w 951"/>
              <a:gd name="T31" fmla="*/ 103730325 h 446"/>
              <a:gd name="T32" fmla="*/ 1109322091 w 951"/>
              <a:gd name="T33" fmla="*/ 60756473 h 446"/>
              <a:gd name="T34" fmla="*/ 1109322091 w 951"/>
              <a:gd name="T35" fmla="*/ 60756473 h 4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51" h="446">
                <a:moveTo>
                  <a:pt x="745" y="41"/>
                </a:moveTo>
                <a:lnTo>
                  <a:pt x="745" y="35"/>
                </a:lnTo>
                <a:lnTo>
                  <a:pt x="710" y="23"/>
                </a:lnTo>
                <a:lnTo>
                  <a:pt x="663" y="35"/>
                </a:lnTo>
                <a:lnTo>
                  <a:pt x="588" y="6"/>
                </a:lnTo>
                <a:lnTo>
                  <a:pt x="6" y="0"/>
                </a:lnTo>
                <a:lnTo>
                  <a:pt x="0" y="269"/>
                </a:lnTo>
                <a:lnTo>
                  <a:pt x="188" y="275"/>
                </a:lnTo>
                <a:lnTo>
                  <a:pt x="183" y="411"/>
                </a:lnTo>
                <a:lnTo>
                  <a:pt x="745" y="434"/>
                </a:lnTo>
                <a:lnTo>
                  <a:pt x="951" y="446"/>
                </a:lnTo>
                <a:lnTo>
                  <a:pt x="904" y="364"/>
                </a:lnTo>
                <a:lnTo>
                  <a:pt x="898" y="341"/>
                </a:lnTo>
                <a:lnTo>
                  <a:pt x="892" y="304"/>
                </a:lnTo>
                <a:lnTo>
                  <a:pt x="809" y="118"/>
                </a:lnTo>
                <a:lnTo>
                  <a:pt x="803" y="70"/>
                </a:lnTo>
                <a:lnTo>
                  <a:pt x="745" y="41"/>
                </a:lnTo>
              </a:path>
            </a:pathLst>
          </a:custGeom>
          <a:solidFill>
            <a:schemeClr val="bg2"/>
          </a:solidFill>
          <a:ln w="1588">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38" name="Freeform 97">
            <a:extLst>
              <a:ext uri="{FF2B5EF4-FFF2-40B4-BE49-F238E27FC236}">
                <a16:creationId xmlns:a16="http://schemas.microsoft.com/office/drawing/2014/main" id="{E596FE5C-5112-45CD-8353-81727418DF1E}"/>
              </a:ext>
            </a:extLst>
          </p:cNvPr>
          <p:cNvSpPr>
            <a:spLocks/>
          </p:cNvSpPr>
          <p:nvPr/>
        </p:nvSpPr>
        <p:spPr bwMode="auto">
          <a:xfrm>
            <a:off x="5708798" y="3219653"/>
            <a:ext cx="905913" cy="456282"/>
          </a:xfrm>
          <a:custGeom>
            <a:avLst/>
            <a:gdLst>
              <a:gd name="T0" fmla="*/ 0 w 886"/>
              <a:gd name="T1" fmla="*/ 603673239 h 446"/>
              <a:gd name="T2" fmla="*/ 1319132352 w 886"/>
              <a:gd name="T3" fmla="*/ 664785666 h 446"/>
              <a:gd name="T4" fmla="*/ 1284888950 w 886"/>
              <a:gd name="T5" fmla="*/ 271279795 h 446"/>
              <a:gd name="T6" fmla="*/ 1143447011 w 886"/>
              <a:gd name="T7" fmla="*/ 52169473 h 446"/>
              <a:gd name="T8" fmla="*/ 836741369 w 886"/>
              <a:gd name="T9" fmla="*/ 34282343 h 446"/>
              <a:gd name="T10" fmla="*/ 0 w 886"/>
              <a:gd name="T11" fmla="*/ 0 h 446"/>
              <a:gd name="T12" fmla="*/ 0 w 886"/>
              <a:gd name="T13" fmla="*/ 603673239 h 446"/>
              <a:gd name="T14" fmla="*/ 0 w 886"/>
              <a:gd name="T15" fmla="*/ 603673239 h 44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6" h="446">
                <a:moveTo>
                  <a:pt x="0" y="405"/>
                </a:moveTo>
                <a:lnTo>
                  <a:pt x="886" y="446"/>
                </a:lnTo>
                <a:lnTo>
                  <a:pt x="863" y="182"/>
                </a:lnTo>
                <a:lnTo>
                  <a:pt x="768" y="35"/>
                </a:lnTo>
                <a:lnTo>
                  <a:pt x="562" y="23"/>
                </a:lnTo>
                <a:lnTo>
                  <a:pt x="0" y="0"/>
                </a:lnTo>
                <a:lnTo>
                  <a:pt x="0" y="405"/>
                </a:lnTo>
              </a:path>
            </a:pathLst>
          </a:custGeom>
          <a:solidFill>
            <a:schemeClr val="bg2"/>
          </a:solidFill>
          <a:ln w="1588">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39" name="Freeform 98">
            <a:extLst>
              <a:ext uri="{FF2B5EF4-FFF2-40B4-BE49-F238E27FC236}">
                <a16:creationId xmlns:a16="http://schemas.microsoft.com/office/drawing/2014/main" id="{834553B2-7204-4E74-9D76-7ED8CBF80D0D}"/>
              </a:ext>
            </a:extLst>
          </p:cNvPr>
          <p:cNvSpPr>
            <a:spLocks/>
          </p:cNvSpPr>
          <p:nvPr/>
        </p:nvSpPr>
        <p:spPr bwMode="auto">
          <a:xfrm>
            <a:off x="5582423" y="3624054"/>
            <a:ext cx="1070865" cy="540089"/>
          </a:xfrm>
          <a:custGeom>
            <a:avLst/>
            <a:gdLst>
              <a:gd name="T0" fmla="*/ 1509060336 w 1046"/>
              <a:gd name="T1" fmla="*/ 78975064 h 528"/>
              <a:gd name="T2" fmla="*/ 1518016891 w 1046"/>
              <a:gd name="T3" fmla="*/ 174340350 h 528"/>
              <a:gd name="T4" fmla="*/ 1561303036 w 1046"/>
              <a:gd name="T5" fmla="*/ 786766052 h 528"/>
              <a:gd name="T6" fmla="*/ 1444877600 w 1046"/>
              <a:gd name="T7" fmla="*/ 752493924 h 528"/>
              <a:gd name="T8" fmla="*/ 1086643515 w 1046"/>
              <a:gd name="T9" fmla="*/ 759945023 h 528"/>
              <a:gd name="T10" fmla="*/ 526902222 w 1046"/>
              <a:gd name="T11" fmla="*/ 610935238 h 528"/>
              <a:gd name="T12" fmla="*/ 510483297 w 1046"/>
              <a:gd name="T13" fmla="*/ 147518101 h 528"/>
              <a:gd name="T14" fmla="*/ 0 w 1046"/>
              <a:gd name="T15" fmla="*/ 113247193 h 528"/>
              <a:gd name="T16" fmla="*/ 0 w 1046"/>
              <a:gd name="T17" fmla="*/ 0 h 528"/>
              <a:gd name="T18" fmla="*/ 186580024 w 1046"/>
              <a:gd name="T19" fmla="*/ 17880686 h 528"/>
              <a:gd name="T20" fmla="*/ 1509060336 w 1046"/>
              <a:gd name="T21" fmla="*/ 78975064 h 528"/>
              <a:gd name="T22" fmla="*/ 1509060336 w 1046"/>
              <a:gd name="T23" fmla="*/ 78975064 h 5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46" h="528">
                <a:moveTo>
                  <a:pt x="1011" y="53"/>
                </a:moveTo>
                <a:lnTo>
                  <a:pt x="1017" y="117"/>
                </a:lnTo>
                <a:lnTo>
                  <a:pt x="1046" y="528"/>
                </a:lnTo>
                <a:lnTo>
                  <a:pt x="968" y="505"/>
                </a:lnTo>
                <a:lnTo>
                  <a:pt x="728" y="510"/>
                </a:lnTo>
                <a:lnTo>
                  <a:pt x="353" y="410"/>
                </a:lnTo>
                <a:lnTo>
                  <a:pt x="342" y="99"/>
                </a:lnTo>
                <a:lnTo>
                  <a:pt x="0" y="76"/>
                </a:lnTo>
                <a:lnTo>
                  <a:pt x="0" y="0"/>
                </a:lnTo>
                <a:lnTo>
                  <a:pt x="125" y="12"/>
                </a:lnTo>
                <a:lnTo>
                  <a:pt x="1011" y="53"/>
                </a:lnTo>
              </a:path>
            </a:pathLst>
          </a:custGeom>
          <a:solidFill>
            <a:schemeClr val="bg2"/>
          </a:solidFill>
          <a:ln w="1651">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40" name="Freeform 99">
            <a:extLst>
              <a:ext uri="{FF2B5EF4-FFF2-40B4-BE49-F238E27FC236}">
                <a16:creationId xmlns:a16="http://schemas.microsoft.com/office/drawing/2014/main" id="{6B13A661-3946-4AE3-8A11-FD818D9B6A8E}"/>
              </a:ext>
            </a:extLst>
          </p:cNvPr>
          <p:cNvSpPr>
            <a:spLocks/>
          </p:cNvSpPr>
          <p:nvPr/>
        </p:nvSpPr>
        <p:spPr bwMode="auto">
          <a:xfrm>
            <a:off x="5099535" y="3701210"/>
            <a:ext cx="1697421" cy="1569716"/>
          </a:xfrm>
          <a:custGeom>
            <a:avLst/>
            <a:gdLst>
              <a:gd name="T0" fmla="*/ 26738092 w 1662"/>
              <a:gd name="T1" fmla="*/ 992441273 h 1538"/>
              <a:gd name="T2" fmla="*/ 43078580 w 1662"/>
              <a:gd name="T3" fmla="*/ 949421076 h 1538"/>
              <a:gd name="T4" fmla="*/ 671437160 w 1662"/>
              <a:gd name="T5" fmla="*/ 992441273 h 1538"/>
              <a:gd name="T6" fmla="*/ 705602635 w 1662"/>
              <a:gd name="T7" fmla="*/ 0 h 1538"/>
              <a:gd name="T8" fmla="*/ 1213637362 w 1662"/>
              <a:gd name="T9" fmla="*/ 34119215 h 1538"/>
              <a:gd name="T10" fmla="*/ 1229977849 w 1662"/>
              <a:gd name="T11" fmla="*/ 495479497 h 1538"/>
              <a:gd name="T12" fmla="*/ 1787032818 w 1662"/>
              <a:gd name="T13" fmla="*/ 643825550 h 1538"/>
              <a:gd name="T14" fmla="*/ 2143547218 w 1662"/>
              <a:gd name="T15" fmla="*/ 636409283 h 1538"/>
              <a:gd name="T16" fmla="*/ 2147483646 w 1662"/>
              <a:gd name="T17" fmla="*/ 670528498 h 1538"/>
              <a:gd name="T18" fmla="*/ 2147483646 w 1662"/>
              <a:gd name="T19" fmla="*/ 695747948 h 1538"/>
              <a:gd name="T20" fmla="*/ 2147483646 w 1662"/>
              <a:gd name="T21" fmla="*/ 790689325 h 1538"/>
              <a:gd name="T22" fmla="*/ 2147483646 w 1662"/>
              <a:gd name="T23" fmla="*/ 1010243238 h 1538"/>
              <a:gd name="T24" fmla="*/ 2147483646 w 1662"/>
              <a:gd name="T25" fmla="*/ 1044362453 h 1538"/>
              <a:gd name="T26" fmla="*/ 2147483646 w 1662"/>
              <a:gd name="T27" fmla="*/ 1289135816 h 1538"/>
              <a:gd name="T28" fmla="*/ 2147483646 w 1662"/>
              <a:gd name="T29" fmla="*/ 1332156013 h 1538"/>
              <a:gd name="T30" fmla="*/ 2147483646 w 1662"/>
              <a:gd name="T31" fmla="*/ 1461217822 h 1538"/>
              <a:gd name="T32" fmla="*/ 2057390059 w 1662"/>
              <a:gd name="T33" fmla="*/ 1705991186 h 1538"/>
              <a:gd name="T34" fmla="*/ 2032136468 w 1662"/>
              <a:gd name="T35" fmla="*/ 1723791933 h 1538"/>
              <a:gd name="T36" fmla="*/ 1980144784 w 1662"/>
              <a:gd name="T37" fmla="*/ 1697090203 h 1538"/>
              <a:gd name="T38" fmla="*/ 1778119714 w 1662"/>
              <a:gd name="T39" fmla="*/ 2010101996 h 1538"/>
              <a:gd name="T40" fmla="*/ 1867248314 w 1662"/>
              <a:gd name="T41" fmla="*/ 2147483646 h 1538"/>
              <a:gd name="T42" fmla="*/ 1778119714 w 1662"/>
              <a:gd name="T43" fmla="*/ 2147483646 h 1538"/>
              <a:gd name="T44" fmla="*/ 1377039795 w 1662"/>
              <a:gd name="T45" fmla="*/ 2147483646 h 1538"/>
              <a:gd name="T46" fmla="*/ 1247802838 w 1662"/>
              <a:gd name="T47" fmla="*/ 1898842151 h 1538"/>
              <a:gd name="T48" fmla="*/ 1118565880 w 1662"/>
              <a:gd name="T49" fmla="*/ 1783130598 h 1538"/>
              <a:gd name="T50" fmla="*/ 1029437280 w 1662"/>
              <a:gd name="T51" fmla="*/ 1576929376 h 1538"/>
              <a:gd name="T52" fmla="*/ 907627706 w 1662"/>
              <a:gd name="T53" fmla="*/ 1470118805 h 1538"/>
              <a:gd name="T54" fmla="*/ 732341947 w 1662"/>
              <a:gd name="T55" fmla="*/ 1443415858 h 1538"/>
              <a:gd name="T56" fmla="*/ 628358580 w 1662"/>
              <a:gd name="T57" fmla="*/ 1679288238 h 1538"/>
              <a:gd name="T58" fmla="*/ 340175132 w 1662"/>
              <a:gd name="T59" fmla="*/ 1470118805 h 1538"/>
              <a:gd name="T60" fmla="*/ 279270345 w 1662"/>
              <a:gd name="T61" fmla="*/ 1271333851 h 1538"/>
              <a:gd name="T62" fmla="*/ 0 w 1662"/>
              <a:gd name="T63" fmla="*/ 992441273 h 1538"/>
              <a:gd name="T64" fmla="*/ 26738092 w 1662"/>
              <a:gd name="T65" fmla="*/ 992441273 h 1538"/>
              <a:gd name="T66" fmla="*/ 26738092 w 1662"/>
              <a:gd name="T67" fmla="*/ 992441273 h 15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62" h="1538">
                <a:moveTo>
                  <a:pt x="18" y="669"/>
                </a:moveTo>
                <a:lnTo>
                  <a:pt x="29" y="640"/>
                </a:lnTo>
                <a:lnTo>
                  <a:pt x="452" y="669"/>
                </a:lnTo>
                <a:lnTo>
                  <a:pt x="475" y="0"/>
                </a:lnTo>
                <a:lnTo>
                  <a:pt x="817" y="23"/>
                </a:lnTo>
                <a:lnTo>
                  <a:pt x="828" y="334"/>
                </a:lnTo>
                <a:lnTo>
                  <a:pt x="1203" y="434"/>
                </a:lnTo>
                <a:lnTo>
                  <a:pt x="1443" y="429"/>
                </a:lnTo>
                <a:lnTo>
                  <a:pt x="1521" y="452"/>
                </a:lnTo>
                <a:lnTo>
                  <a:pt x="1579" y="469"/>
                </a:lnTo>
                <a:lnTo>
                  <a:pt x="1591" y="533"/>
                </a:lnTo>
                <a:lnTo>
                  <a:pt x="1608" y="681"/>
                </a:lnTo>
                <a:lnTo>
                  <a:pt x="1643" y="704"/>
                </a:lnTo>
                <a:lnTo>
                  <a:pt x="1662" y="869"/>
                </a:lnTo>
                <a:lnTo>
                  <a:pt x="1625" y="898"/>
                </a:lnTo>
                <a:lnTo>
                  <a:pt x="1637" y="985"/>
                </a:lnTo>
                <a:lnTo>
                  <a:pt x="1385" y="1150"/>
                </a:lnTo>
                <a:lnTo>
                  <a:pt x="1368" y="1162"/>
                </a:lnTo>
                <a:lnTo>
                  <a:pt x="1333" y="1144"/>
                </a:lnTo>
                <a:lnTo>
                  <a:pt x="1197" y="1355"/>
                </a:lnTo>
                <a:lnTo>
                  <a:pt x="1257" y="1532"/>
                </a:lnTo>
                <a:lnTo>
                  <a:pt x="1197" y="1538"/>
                </a:lnTo>
                <a:lnTo>
                  <a:pt x="927" y="1480"/>
                </a:lnTo>
                <a:lnTo>
                  <a:pt x="840" y="1280"/>
                </a:lnTo>
                <a:lnTo>
                  <a:pt x="753" y="1202"/>
                </a:lnTo>
                <a:lnTo>
                  <a:pt x="693" y="1063"/>
                </a:lnTo>
                <a:lnTo>
                  <a:pt x="611" y="991"/>
                </a:lnTo>
                <a:lnTo>
                  <a:pt x="493" y="973"/>
                </a:lnTo>
                <a:lnTo>
                  <a:pt x="423" y="1132"/>
                </a:lnTo>
                <a:lnTo>
                  <a:pt x="229" y="991"/>
                </a:lnTo>
                <a:lnTo>
                  <a:pt x="188" y="857"/>
                </a:lnTo>
                <a:lnTo>
                  <a:pt x="0" y="669"/>
                </a:lnTo>
                <a:lnTo>
                  <a:pt x="18" y="669"/>
                </a:lnTo>
              </a:path>
            </a:pathLst>
          </a:custGeom>
          <a:solidFill>
            <a:schemeClr val="bg2"/>
          </a:solidFill>
          <a:ln w="1651">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grpSp>
        <p:nvGrpSpPr>
          <p:cNvPr id="341" name="Group 100">
            <a:extLst>
              <a:ext uri="{FF2B5EF4-FFF2-40B4-BE49-F238E27FC236}">
                <a16:creationId xmlns:a16="http://schemas.microsoft.com/office/drawing/2014/main" id="{3F1EBBA8-741C-4405-AA29-5842E26CA92D}"/>
              </a:ext>
            </a:extLst>
          </p:cNvPr>
          <p:cNvGrpSpPr>
            <a:grpSpLocks/>
          </p:cNvGrpSpPr>
          <p:nvPr/>
        </p:nvGrpSpPr>
        <p:grpSpPr bwMode="auto">
          <a:xfrm>
            <a:off x="4389173" y="1784295"/>
            <a:ext cx="1170635" cy="723666"/>
            <a:chOff x="1404" y="1022"/>
            <a:chExt cx="897" cy="554"/>
          </a:xfrm>
          <a:solidFill>
            <a:schemeClr val="bg2"/>
          </a:solidFill>
        </p:grpSpPr>
        <p:sp>
          <p:nvSpPr>
            <p:cNvPr id="342" name="Freeform 101">
              <a:extLst>
                <a:ext uri="{FF2B5EF4-FFF2-40B4-BE49-F238E27FC236}">
                  <a16:creationId xmlns:a16="http://schemas.microsoft.com/office/drawing/2014/main" id="{7C5DD2BA-6D9C-49F9-9589-FAFA133F56EB}"/>
                </a:ext>
              </a:extLst>
            </p:cNvPr>
            <p:cNvSpPr>
              <a:spLocks/>
            </p:cNvSpPr>
            <p:nvPr/>
          </p:nvSpPr>
          <p:spPr bwMode="auto">
            <a:xfrm>
              <a:off x="1404" y="1022"/>
              <a:ext cx="897" cy="554"/>
            </a:xfrm>
            <a:custGeom>
              <a:avLst/>
              <a:gdLst>
                <a:gd name="T0" fmla="*/ 0 w 1144"/>
                <a:gd name="T1" fmla="*/ 107 h 710"/>
                <a:gd name="T2" fmla="*/ 58 w 1144"/>
                <a:gd name="T3" fmla="*/ 235 h 710"/>
                <a:gd name="T4" fmla="*/ 73 w 1144"/>
                <a:gd name="T5" fmla="*/ 240 h 710"/>
                <a:gd name="T6" fmla="*/ 55 w 1144"/>
                <a:gd name="T7" fmla="*/ 328 h 710"/>
                <a:gd name="T8" fmla="*/ 84 w 1144"/>
                <a:gd name="T9" fmla="*/ 328 h 710"/>
                <a:gd name="T10" fmla="*/ 144 w 1144"/>
                <a:gd name="T11" fmla="*/ 425 h 710"/>
                <a:gd name="T12" fmla="*/ 252 w 1144"/>
                <a:gd name="T13" fmla="*/ 428 h 710"/>
                <a:gd name="T14" fmla="*/ 256 w 1144"/>
                <a:gd name="T15" fmla="*/ 403 h 710"/>
                <a:gd name="T16" fmla="*/ 689 w 1144"/>
                <a:gd name="T17" fmla="*/ 432 h 710"/>
                <a:gd name="T18" fmla="*/ 693 w 1144"/>
                <a:gd name="T19" fmla="*/ 353 h 710"/>
                <a:gd name="T20" fmla="*/ 703 w 1144"/>
                <a:gd name="T21" fmla="*/ 78 h 710"/>
                <a:gd name="T22" fmla="*/ 577 w 1144"/>
                <a:gd name="T23" fmla="*/ 71 h 710"/>
                <a:gd name="T24" fmla="*/ 562 w 1144"/>
                <a:gd name="T25" fmla="*/ 71 h 710"/>
                <a:gd name="T26" fmla="*/ 545 w 1144"/>
                <a:gd name="T27" fmla="*/ 68 h 710"/>
                <a:gd name="T28" fmla="*/ 249 w 1144"/>
                <a:gd name="T29" fmla="*/ 29 h 710"/>
                <a:gd name="T30" fmla="*/ 18 w 1144"/>
                <a:gd name="T31" fmla="*/ 0 h 710"/>
                <a:gd name="T32" fmla="*/ 0 w 1144"/>
                <a:gd name="T33" fmla="*/ 107 h 710"/>
                <a:gd name="T34" fmla="*/ 0 w 1144"/>
                <a:gd name="T35" fmla="*/ 107 h 710"/>
                <a:gd name="T36" fmla="*/ 0 w 1144"/>
                <a:gd name="T37" fmla="*/ 107 h 7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44" h="710">
                  <a:moveTo>
                    <a:pt x="0" y="175"/>
                  </a:moveTo>
                  <a:lnTo>
                    <a:pt x="95" y="386"/>
                  </a:lnTo>
                  <a:lnTo>
                    <a:pt x="118" y="394"/>
                  </a:lnTo>
                  <a:lnTo>
                    <a:pt x="89" y="539"/>
                  </a:lnTo>
                  <a:lnTo>
                    <a:pt x="136" y="539"/>
                  </a:lnTo>
                  <a:lnTo>
                    <a:pt x="235" y="698"/>
                  </a:lnTo>
                  <a:lnTo>
                    <a:pt x="411" y="704"/>
                  </a:lnTo>
                  <a:lnTo>
                    <a:pt x="417" y="663"/>
                  </a:lnTo>
                  <a:lnTo>
                    <a:pt x="1121" y="710"/>
                  </a:lnTo>
                  <a:lnTo>
                    <a:pt x="1127" y="580"/>
                  </a:lnTo>
                  <a:lnTo>
                    <a:pt x="1144" y="128"/>
                  </a:lnTo>
                  <a:lnTo>
                    <a:pt x="939" y="117"/>
                  </a:lnTo>
                  <a:lnTo>
                    <a:pt x="915" y="117"/>
                  </a:lnTo>
                  <a:lnTo>
                    <a:pt x="886" y="111"/>
                  </a:lnTo>
                  <a:lnTo>
                    <a:pt x="405" y="47"/>
                  </a:lnTo>
                  <a:lnTo>
                    <a:pt x="29" y="0"/>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43" name="Freeform 102">
              <a:extLst>
                <a:ext uri="{FF2B5EF4-FFF2-40B4-BE49-F238E27FC236}">
                  <a16:creationId xmlns:a16="http://schemas.microsoft.com/office/drawing/2014/main" id="{7EBB5D0B-5B3C-4FF7-85A9-27320708E935}"/>
                </a:ext>
              </a:extLst>
            </p:cNvPr>
            <p:cNvSpPr>
              <a:spLocks/>
            </p:cNvSpPr>
            <p:nvPr/>
          </p:nvSpPr>
          <p:spPr bwMode="auto">
            <a:xfrm>
              <a:off x="1404" y="1022"/>
              <a:ext cx="897" cy="554"/>
            </a:xfrm>
            <a:custGeom>
              <a:avLst/>
              <a:gdLst>
                <a:gd name="T0" fmla="*/ 0 w 1144"/>
                <a:gd name="T1" fmla="*/ 107 h 710"/>
                <a:gd name="T2" fmla="*/ 58 w 1144"/>
                <a:gd name="T3" fmla="*/ 235 h 710"/>
                <a:gd name="T4" fmla="*/ 73 w 1144"/>
                <a:gd name="T5" fmla="*/ 240 h 710"/>
                <a:gd name="T6" fmla="*/ 55 w 1144"/>
                <a:gd name="T7" fmla="*/ 328 h 710"/>
                <a:gd name="T8" fmla="*/ 84 w 1144"/>
                <a:gd name="T9" fmla="*/ 328 h 710"/>
                <a:gd name="T10" fmla="*/ 144 w 1144"/>
                <a:gd name="T11" fmla="*/ 425 h 710"/>
                <a:gd name="T12" fmla="*/ 252 w 1144"/>
                <a:gd name="T13" fmla="*/ 428 h 710"/>
                <a:gd name="T14" fmla="*/ 256 w 1144"/>
                <a:gd name="T15" fmla="*/ 403 h 710"/>
                <a:gd name="T16" fmla="*/ 689 w 1144"/>
                <a:gd name="T17" fmla="*/ 432 h 710"/>
                <a:gd name="T18" fmla="*/ 693 w 1144"/>
                <a:gd name="T19" fmla="*/ 353 h 710"/>
                <a:gd name="T20" fmla="*/ 703 w 1144"/>
                <a:gd name="T21" fmla="*/ 78 h 710"/>
                <a:gd name="T22" fmla="*/ 577 w 1144"/>
                <a:gd name="T23" fmla="*/ 71 h 710"/>
                <a:gd name="T24" fmla="*/ 562 w 1144"/>
                <a:gd name="T25" fmla="*/ 71 h 710"/>
                <a:gd name="T26" fmla="*/ 545 w 1144"/>
                <a:gd name="T27" fmla="*/ 68 h 710"/>
                <a:gd name="T28" fmla="*/ 249 w 1144"/>
                <a:gd name="T29" fmla="*/ 29 h 710"/>
                <a:gd name="T30" fmla="*/ 18 w 1144"/>
                <a:gd name="T31" fmla="*/ 0 h 710"/>
                <a:gd name="T32" fmla="*/ 0 w 1144"/>
                <a:gd name="T33" fmla="*/ 107 h 710"/>
                <a:gd name="T34" fmla="*/ 0 w 1144"/>
                <a:gd name="T35" fmla="*/ 107 h 7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44" h="710">
                  <a:moveTo>
                    <a:pt x="0" y="175"/>
                  </a:moveTo>
                  <a:lnTo>
                    <a:pt x="95" y="386"/>
                  </a:lnTo>
                  <a:lnTo>
                    <a:pt x="118" y="394"/>
                  </a:lnTo>
                  <a:lnTo>
                    <a:pt x="89" y="539"/>
                  </a:lnTo>
                  <a:lnTo>
                    <a:pt x="136" y="539"/>
                  </a:lnTo>
                  <a:lnTo>
                    <a:pt x="235" y="698"/>
                  </a:lnTo>
                  <a:lnTo>
                    <a:pt x="411" y="704"/>
                  </a:lnTo>
                  <a:lnTo>
                    <a:pt x="417" y="663"/>
                  </a:lnTo>
                  <a:lnTo>
                    <a:pt x="1121" y="710"/>
                  </a:lnTo>
                  <a:lnTo>
                    <a:pt x="1127" y="580"/>
                  </a:lnTo>
                  <a:lnTo>
                    <a:pt x="1144" y="128"/>
                  </a:lnTo>
                  <a:lnTo>
                    <a:pt x="939" y="117"/>
                  </a:lnTo>
                  <a:lnTo>
                    <a:pt x="915" y="117"/>
                  </a:lnTo>
                  <a:lnTo>
                    <a:pt x="886" y="111"/>
                  </a:lnTo>
                  <a:lnTo>
                    <a:pt x="405" y="47"/>
                  </a:lnTo>
                  <a:lnTo>
                    <a:pt x="29" y="0"/>
                  </a:lnTo>
                  <a:lnTo>
                    <a:pt x="0" y="175"/>
                  </a:lnTo>
                </a:path>
              </a:pathLst>
            </a:custGeom>
            <a:grpFill/>
            <a:ln w="1588">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grpSp>
      <p:sp>
        <p:nvSpPr>
          <p:cNvPr id="344" name="Freeform 103">
            <a:extLst>
              <a:ext uri="{FF2B5EF4-FFF2-40B4-BE49-F238E27FC236}">
                <a16:creationId xmlns:a16="http://schemas.microsoft.com/office/drawing/2014/main" id="{8D72EF5C-5599-4C01-8531-D631B4ED9E5D}"/>
              </a:ext>
            </a:extLst>
          </p:cNvPr>
          <p:cNvSpPr>
            <a:spLocks/>
          </p:cNvSpPr>
          <p:nvPr/>
        </p:nvSpPr>
        <p:spPr bwMode="auto">
          <a:xfrm>
            <a:off x="4756326" y="2462731"/>
            <a:ext cx="779537" cy="614584"/>
          </a:xfrm>
          <a:custGeom>
            <a:avLst/>
            <a:gdLst>
              <a:gd name="T0" fmla="*/ 1126768125 w 762"/>
              <a:gd name="T1" fmla="*/ 494109517 h 603"/>
              <a:gd name="T2" fmla="*/ 1117825521 w 762"/>
              <a:gd name="T3" fmla="*/ 892060084 h 603"/>
              <a:gd name="T4" fmla="*/ 289144608 w 762"/>
              <a:gd name="T5" fmla="*/ 849157762 h 603"/>
              <a:gd name="T6" fmla="*/ 0 w 762"/>
              <a:gd name="T7" fmla="*/ 832884971 h 603"/>
              <a:gd name="T8" fmla="*/ 16394571 w 762"/>
              <a:gd name="T9" fmla="*/ 613938756 h 603"/>
              <a:gd name="T10" fmla="*/ 77502163 w 762"/>
              <a:gd name="T11" fmla="*/ 60654126 h 603"/>
              <a:gd name="T12" fmla="*/ 86444767 w 762"/>
              <a:gd name="T13" fmla="*/ 0 h 603"/>
              <a:gd name="T14" fmla="*/ 1135710729 w 762"/>
              <a:gd name="T15" fmla="*/ 69530636 h 603"/>
              <a:gd name="T16" fmla="*/ 1126768125 w 762"/>
              <a:gd name="T17" fmla="*/ 494109517 h 603"/>
              <a:gd name="T18" fmla="*/ 1126768125 w 762"/>
              <a:gd name="T19" fmla="*/ 494109517 h 6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62" h="603">
                <a:moveTo>
                  <a:pt x="756" y="334"/>
                </a:moveTo>
                <a:lnTo>
                  <a:pt x="750" y="603"/>
                </a:lnTo>
                <a:lnTo>
                  <a:pt x="194" y="574"/>
                </a:lnTo>
                <a:lnTo>
                  <a:pt x="0" y="563"/>
                </a:lnTo>
                <a:lnTo>
                  <a:pt x="11" y="415"/>
                </a:lnTo>
                <a:lnTo>
                  <a:pt x="52" y="41"/>
                </a:lnTo>
                <a:lnTo>
                  <a:pt x="58" y="0"/>
                </a:lnTo>
                <a:lnTo>
                  <a:pt x="762" y="47"/>
                </a:lnTo>
                <a:lnTo>
                  <a:pt x="756" y="334"/>
                </a:lnTo>
              </a:path>
            </a:pathLst>
          </a:custGeom>
          <a:solidFill>
            <a:schemeClr val="bg2"/>
          </a:solidFill>
          <a:ln w="1588">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45" name="Freeform 104">
            <a:extLst>
              <a:ext uri="{FF2B5EF4-FFF2-40B4-BE49-F238E27FC236}">
                <a16:creationId xmlns:a16="http://schemas.microsoft.com/office/drawing/2014/main" id="{F2F59E18-C2F1-4962-BE83-9D534F0C27A0}"/>
              </a:ext>
            </a:extLst>
          </p:cNvPr>
          <p:cNvSpPr>
            <a:spLocks/>
          </p:cNvSpPr>
          <p:nvPr/>
        </p:nvSpPr>
        <p:spPr bwMode="auto">
          <a:xfrm>
            <a:off x="4899995" y="3048049"/>
            <a:ext cx="815454" cy="587978"/>
          </a:xfrm>
          <a:custGeom>
            <a:avLst/>
            <a:gdLst>
              <a:gd name="T0" fmla="*/ 992387620 w 799"/>
              <a:gd name="T1" fmla="*/ 836963056 h 576"/>
              <a:gd name="T2" fmla="*/ 0 w 799"/>
              <a:gd name="T3" fmla="*/ 793926990 h 576"/>
              <a:gd name="T4" fmla="*/ 51918557 w 799"/>
              <a:gd name="T5" fmla="*/ 330926254 h 576"/>
              <a:gd name="T6" fmla="*/ 81586477 w 799"/>
              <a:gd name="T7" fmla="*/ 0 h 576"/>
              <a:gd name="T8" fmla="*/ 906350772 w 799"/>
              <a:gd name="T9" fmla="*/ 43034848 h 576"/>
              <a:gd name="T10" fmla="*/ 1185228494 w 799"/>
              <a:gd name="T11" fmla="*/ 51939786 h 576"/>
              <a:gd name="T12" fmla="*/ 1177811210 w 799"/>
              <a:gd name="T13" fmla="*/ 253760276 h 576"/>
              <a:gd name="T14" fmla="*/ 1177811210 w 799"/>
              <a:gd name="T15" fmla="*/ 854770496 h 576"/>
              <a:gd name="T16" fmla="*/ 992387620 w 799"/>
              <a:gd name="T17" fmla="*/ 836963056 h 576"/>
              <a:gd name="T18" fmla="*/ 992387620 w 799"/>
              <a:gd name="T19" fmla="*/ 836963056 h 5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99" h="576">
                <a:moveTo>
                  <a:pt x="669" y="564"/>
                </a:moveTo>
                <a:lnTo>
                  <a:pt x="0" y="535"/>
                </a:lnTo>
                <a:lnTo>
                  <a:pt x="35" y="223"/>
                </a:lnTo>
                <a:lnTo>
                  <a:pt x="55" y="0"/>
                </a:lnTo>
                <a:lnTo>
                  <a:pt x="611" y="29"/>
                </a:lnTo>
                <a:lnTo>
                  <a:pt x="799" y="35"/>
                </a:lnTo>
                <a:lnTo>
                  <a:pt x="794" y="171"/>
                </a:lnTo>
                <a:lnTo>
                  <a:pt x="794" y="576"/>
                </a:lnTo>
                <a:lnTo>
                  <a:pt x="669" y="564"/>
                </a:lnTo>
              </a:path>
            </a:pathLst>
          </a:custGeom>
          <a:solidFill>
            <a:schemeClr val="bg2"/>
          </a:solidFill>
          <a:ln w="1651">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46" name="Freeform 105">
            <a:extLst>
              <a:ext uri="{FF2B5EF4-FFF2-40B4-BE49-F238E27FC236}">
                <a16:creationId xmlns:a16="http://schemas.microsoft.com/office/drawing/2014/main" id="{1E63D2C5-92E2-4056-9AD2-03D83D4963EE}"/>
              </a:ext>
            </a:extLst>
          </p:cNvPr>
          <p:cNvSpPr>
            <a:spLocks/>
          </p:cNvSpPr>
          <p:nvPr/>
        </p:nvSpPr>
        <p:spPr bwMode="auto">
          <a:xfrm>
            <a:off x="4809537" y="3593458"/>
            <a:ext cx="772886" cy="846050"/>
          </a:xfrm>
          <a:custGeom>
            <a:avLst/>
            <a:gdLst>
              <a:gd name="T0" fmla="*/ 1125274320 w 756"/>
              <a:gd name="T1" fmla="*/ 43329386 h 826"/>
              <a:gd name="T2" fmla="*/ 129495767 w 756"/>
              <a:gd name="T3" fmla="*/ 0 h 826"/>
              <a:gd name="T4" fmla="*/ 0 w 756"/>
              <a:gd name="T5" fmla="*/ 1217696572 h 826"/>
              <a:gd name="T6" fmla="*/ 165219284 w 756"/>
              <a:gd name="T7" fmla="*/ 1234132110 h 826"/>
              <a:gd name="T8" fmla="*/ 181592004 w 756"/>
              <a:gd name="T9" fmla="*/ 1131039022 h 826"/>
              <a:gd name="T10" fmla="*/ 418257103 w 756"/>
              <a:gd name="T11" fmla="*/ 1156437953 h 826"/>
              <a:gd name="T12" fmla="*/ 445048825 w 756"/>
              <a:gd name="T13" fmla="*/ 1156437953 h 826"/>
              <a:gd name="T14" fmla="*/ 461421545 w 756"/>
              <a:gd name="T15" fmla="*/ 1113109789 h 826"/>
              <a:gd name="T16" fmla="*/ 1091039232 w 756"/>
              <a:gd name="T17" fmla="*/ 1156437953 h 826"/>
              <a:gd name="T18" fmla="*/ 1125274320 w 756"/>
              <a:gd name="T19" fmla="*/ 156880786 h 826"/>
              <a:gd name="T20" fmla="*/ 1125274320 w 756"/>
              <a:gd name="T21" fmla="*/ 43329386 h 826"/>
              <a:gd name="T22" fmla="*/ 1125274320 w 756"/>
              <a:gd name="T23" fmla="*/ 43329386 h 8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56" h="826">
                <a:moveTo>
                  <a:pt x="756" y="29"/>
                </a:moveTo>
                <a:lnTo>
                  <a:pt x="87" y="0"/>
                </a:lnTo>
                <a:lnTo>
                  <a:pt x="0" y="815"/>
                </a:lnTo>
                <a:lnTo>
                  <a:pt x="111" y="826"/>
                </a:lnTo>
                <a:lnTo>
                  <a:pt x="122" y="757"/>
                </a:lnTo>
                <a:lnTo>
                  <a:pt x="281" y="774"/>
                </a:lnTo>
                <a:lnTo>
                  <a:pt x="299" y="774"/>
                </a:lnTo>
                <a:lnTo>
                  <a:pt x="310" y="745"/>
                </a:lnTo>
                <a:lnTo>
                  <a:pt x="733" y="774"/>
                </a:lnTo>
                <a:lnTo>
                  <a:pt x="756" y="105"/>
                </a:lnTo>
                <a:lnTo>
                  <a:pt x="756" y="29"/>
                </a:lnTo>
              </a:path>
            </a:pathLst>
          </a:custGeom>
          <a:solidFill>
            <a:schemeClr val="bg2"/>
          </a:solidFill>
          <a:ln w="1651">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47" name="Freeform 106">
            <a:extLst>
              <a:ext uri="{FF2B5EF4-FFF2-40B4-BE49-F238E27FC236}">
                <a16:creationId xmlns:a16="http://schemas.microsoft.com/office/drawing/2014/main" id="{3C2597DF-720D-4D47-9EFD-9F9B79D7D589}"/>
              </a:ext>
            </a:extLst>
          </p:cNvPr>
          <p:cNvSpPr>
            <a:spLocks/>
          </p:cNvSpPr>
          <p:nvPr/>
        </p:nvSpPr>
        <p:spPr bwMode="auto">
          <a:xfrm>
            <a:off x="4149725" y="1772322"/>
            <a:ext cx="659813" cy="1112104"/>
          </a:xfrm>
          <a:custGeom>
            <a:avLst/>
            <a:gdLst>
              <a:gd name="T0" fmla="*/ 392220273 w 646"/>
              <a:gd name="T1" fmla="*/ 16337716 h 1089"/>
              <a:gd name="T2" fmla="*/ 349135110 w 646"/>
              <a:gd name="T3" fmla="*/ 276247065 h 1089"/>
              <a:gd name="T4" fmla="*/ 490274732 w 646"/>
              <a:gd name="T5" fmla="*/ 589623862 h 1089"/>
              <a:gd name="T6" fmla="*/ 524446185 w 646"/>
              <a:gd name="T7" fmla="*/ 601504840 h 1089"/>
              <a:gd name="T8" fmla="*/ 481361023 w 646"/>
              <a:gd name="T9" fmla="*/ 816858997 h 1089"/>
              <a:gd name="T10" fmla="*/ 551188532 w 646"/>
              <a:gd name="T11" fmla="*/ 816858997 h 1089"/>
              <a:gd name="T12" fmla="*/ 689356511 w 646"/>
              <a:gd name="T13" fmla="*/ 1053005170 h 1089"/>
              <a:gd name="T14" fmla="*/ 959750402 w 646"/>
              <a:gd name="T15" fmla="*/ 1061916209 h 1089"/>
              <a:gd name="T16" fmla="*/ 898837821 w 646"/>
              <a:gd name="T17" fmla="*/ 1617380278 h 1089"/>
              <a:gd name="T18" fmla="*/ 447190788 w 646"/>
              <a:gd name="T19" fmla="*/ 1540149654 h 1089"/>
              <a:gd name="T20" fmla="*/ 0 w 646"/>
              <a:gd name="T21" fmla="*/ 1454007991 h 1089"/>
              <a:gd name="T22" fmla="*/ 35656056 w 646"/>
              <a:gd name="T23" fmla="*/ 1148057871 h 1089"/>
              <a:gd name="T24" fmla="*/ 86169107 w 646"/>
              <a:gd name="T25" fmla="*/ 1053005170 h 1089"/>
              <a:gd name="T26" fmla="*/ 51998872 w 646"/>
              <a:gd name="T27" fmla="*/ 966863508 h 1089"/>
              <a:gd name="T28" fmla="*/ 219880841 w 646"/>
              <a:gd name="T29" fmla="*/ 730717334 h 1089"/>
              <a:gd name="T30" fmla="*/ 158968259 w 646"/>
              <a:gd name="T31" fmla="*/ 662397748 h 1089"/>
              <a:gd name="T32" fmla="*/ 254051075 w 646"/>
              <a:gd name="T33" fmla="*/ 0 h 1089"/>
              <a:gd name="T34" fmla="*/ 392220273 w 646"/>
              <a:gd name="T35" fmla="*/ 16337716 h 1089"/>
              <a:gd name="T36" fmla="*/ 392220273 w 646"/>
              <a:gd name="T37" fmla="*/ 16337716 h 10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46" h="1089">
                <a:moveTo>
                  <a:pt x="264" y="11"/>
                </a:moveTo>
                <a:lnTo>
                  <a:pt x="235" y="186"/>
                </a:lnTo>
                <a:lnTo>
                  <a:pt x="330" y="397"/>
                </a:lnTo>
                <a:lnTo>
                  <a:pt x="353" y="405"/>
                </a:lnTo>
                <a:lnTo>
                  <a:pt x="324" y="550"/>
                </a:lnTo>
                <a:lnTo>
                  <a:pt x="371" y="550"/>
                </a:lnTo>
                <a:lnTo>
                  <a:pt x="464" y="709"/>
                </a:lnTo>
                <a:lnTo>
                  <a:pt x="646" y="715"/>
                </a:lnTo>
                <a:lnTo>
                  <a:pt x="605" y="1089"/>
                </a:lnTo>
                <a:lnTo>
                  <a:pt x="301" y="1037"/>
                </a:lnTo>
                <a:lnTo>
                  <a:pt x="0" y="979"/>
                </a:lnTo>
                <a:lnTo>
                  <a:pt x="24" y="773"/>
                </a:lnTo>
                <a:lnTo>
                  <a:pt x="58" y="709"/>
                </a:lnTo>
                <a:lnTo>
                  <a:pt x="35" y="651"/>
                </a:lnTo>
                <a:lnTo>
                  <a:pt x="148" y="492"/>
                </a:lnTo>
                <a:lnTo>
                  <a:pt x="107" y="446"/>
                </a:lnTo>
                <a:lnTo>
                  <a:pt x="171" y="0"/>
                </a:lnTo>
                <a:lnTo>
                  <a:pt x="264" y="11"/>
                </a:lnTo>
              </a:path>
            </a:pathLst>
          </a:custGeom>
          <a:solidFill>
            <a:schemeClr val="bg2"/>
          </a:solidFill>
          <a:ln w="1588">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48" name="Freeform 107">
            <a:extLst>
              <a:ext uri="{FF2B5EF4-FFF2-40B4-BE49-F238E27FC236}">
                <a16:creationId xmlns:a16="http://schemas.microsoft.com/office/drawing/2014/main" id="{47DA2095-DC07-4E09-8412-1FB1A65A5D56}"/>
              </a:ext>
            </a:extLst>
          </p:cNvPr>
          <p:cNvSpPr>
            <a:spLocks/>
          </p:cNvSpPr>
          <p:nvPr/>
        </p:nvSpPr>
        <p:spPr bwMode="auto">
          <a:xfrm>
            <a:off x="4318669" y="2829885"/>
            <a:ext cx="635868" cy="763574"/>
          </a:xfrm>
          <a:custGeom>
            <a:avLst/>
            <a:gdLst>
              <a:gd name="T0" fmla="*/ 652769767 w 623"/>
              <a:gd name="T1" fmla="*/ 77584823 h 746"/>
              <a:gd name="T2" fmla="*/ 636450766 w 623"/>
              <a:gd name="T3" fmla="*/ 298402979 h 746"/>
              <a:gd name="T4" fmla="*/ 924262248 w 623"/>
              <a:gd name="T5" fmla="*/ 314816023 h 746"/>
              <a:gd name="T6" fmla="*/ 894591338 w 623"/>
              <a:gd name="T7" fmla="*/ 647535296 h 746"/>
              <a:gd name="T8" fmla="*/ 842666027 w 623"/>
              <a:gd name="T9" fmla="*/ 1113044237 h 746"/>
              <a:gd name="T10" fmla="*/ 0 w 623"/>
              <a:gd name="T11" fmla="*/ 1066791628 h 746"/>
              <a:gd name="T12" fmla="*/ 201764625 w 623"/>
              <a:gd name="T13" fmla="*/ 0 h 746"/>
              <a:gd name="T14" fmla="*/ 652769767 w 623"/>
              <a:gd name="T15" fmla="*/ 77584823 h 746"/>
              <a:gd name="T16" fmla="*/ 652769767 w 623"/>
              <a:gd name="T17" fmla="*/ 77584823 h 7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3" h="746">
                <a:moveTo>
                  <a:pt x="440" y="52"/>
                </a:moveTo>
                <a:lnTo>
                  <a:pt x="429" y="200"/>
                </a:lnTo>
                <a:lnTo>
                  <a:pt x="623" y="211"/>
                </a:lnTo>
                <a:lnTo>
                  <a:pt x="603" y="434"/>
                </a:lnTo>
                <a:lnTo>
                  <a:pt x="568" y="746"/>
                </a:lnTo>
                <a:lnTo>
                  <a:pt x="0" y="715"/>
                </a:lnTo>
                <a:lnTo>
                  <a:pt x="136" y="0"/>
                </a:lnTo>
                <a:lnTo>
                  <a:pt x="440" y="52"/>
                </a:lnTo>
              </a:path>
            </a:pathLst>
          </a:custGeom>
          <a:solidFill>
            <a:schemeClr val="bg2"/>
          </a:solidFill>
          <a:ln w="1651">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49" name="Freeform 108">
            <a:extLst>
              <a:ext uri="{FF2B5EF4-FFF2-40B4-BE49-F238E27FC236}">
                <a16:creationId xmlns:a16="http://schemas.microsoft.com/office/drawing/2014/main" id="{6B268761-F838-47CD-A83C-8AD1D27407F6}"/>
              </a:ext>
            </a:extLst>
          </p:cNvPr>
          <p:cNvSpPr>
            <a:spLocks/>
          </p:cNvSpPr>
          <p:nvPr/>
        </p:nvSpPr>
        <p:spPr bwMode="auto">
          <a:xfrm>
            <a:off x="4160367" y="3561532"/>
            <a:ext cx="739629" cy="864674"/>
          </a:xfrm>
          <a:custGeom>
            <a:avLst/>
            <a:gdLst>
              <a:gd name="T0" fmla="*/ 52453404 w 721"/>
              <a:gd name="T1" fmla="*/ 788478130 h 846"/>
              <a:gd name="T2" fmla="*/ 0 w 721"/>
              <a:gd name="T3" fmla="*/ 892615785 h 846"/>
              <a:gd name="T4" fmla="*/ 597970279 w 721"/>
              <a:gd name="T5" fmla="*/ 1231809929 h 846"/>
              <a:gd name="T6" fmla="*/ 950157422 w 721"/>
              <a:gd name="T7" fmla="*/ 1258588671 h 846"/>
              <a:gd name="T8" fmla="*/ 1080542334 w 721"/>
              <a:gd name="T9" fmla="*/ 46118470 h 846"/>
              <a:gd name="T10" fmla="*/ 229296800 w 721"/>
              <a:gd name="T11" fmla="*/ 0 h 846"/>
              <a:gd name="T12" fmla="*/ 211313266 w 721"/>
              <a:gd name="T13" fmla="*/ 150257344 h 846"/>
              <a:gd name="T14" fmla="*/ 167851629 w 721"/>
              <a:gd name="T15" fmla="*/ 168109026 h 846"/>
              <a:gd name="T16" fmla="*/ 142373526 w 721"/>
              <a:gd name="T17" fmla="*/ 133892490 h 846"/>
              <a:gd name="T18" fmla="*/ 124389991 w 721"/>
              <a:gd name="T19" fmla="*/ 124966649 h 846"/>
              <a:gd name="T20" fmla="*/ 77931507 w 721"/>
              <a:gd name="T21" fmla="*/ 334731224 h 846"/>
              <a:gd name="T22" fmla="*/ 68938515 w 721"/>
              <a:gd name="T23" fmla="*/ 361509966 h 846"/>
              <a:gd name="T24" fmla="*/ 142373526 w 721"/>
              <a:gd name="T25" fmla="*/ 568298448 h 846"/>
              <a:gd name="T26" fmla="*/ 61445172 w 721"/>
              <a:gd name="T27" fmla="*/ 620367885 h 846"/>
              <a:gd name="T28" fmla="*/ 34469870 w 721"/>
              <a:gd name="T29" fmla="*/ 736408693 h 846"/>
              <a:gd name="T30" fmla="*/ 52453404 w 721"/>
              <a:gd name="T31" fmla="*/ 788478130 h 846"/>
              <a:gd name="T32" fmla="*/ 52453404 w 721"/>
              <a:gd name="T33" fmla="*/ 788478130 h 8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1" h="846">
                <a:moveTo>
                  <a:pt x="35" y="530"/>
                </a:moveTo>
                <a:lnTo>
                  <a:pt x="0" y="600"/>
                </a:lnTo>
                <a:lnTo>
                  <a:pt x="399" y="828"/>
                </a:lnTo>
                <a:lnTo>
                  <a:pt x="634" y="846"/>
                </a:lnTo>
                <a:lnTo>
                  <a:pt x="721" y="31"/>
                </a:lnTo>
                <a:lnTo>
                  <a:pt x="153" y="0"/>
                </a:lnTo>
                <a:lnTo>
                  <a:pt x="141" y="101"/>
                </a:lnTo>
                <a:lnTo>
                  <a:pt x="112" y="113"/>
                </a:lnTo>
                <a:lnTo>
                  <a:pt x="95" y="90"/>
                </a:lnTo>
                <a:lnTo>
                  <a:pt x="83" y="84"/>
                </a:lnTo>
                <a:lnTo>
                  <a:pt x="52" y="225"/>
                </a:lnTo>
                <a:lnTo>
                  <a:pt x="46" y="243"/>
                </a:lnTo>
                <a:lnTo>
                  <a:pt x="95" y="382"/>
                </a:lnTo>
                <a:lnTo>
                  <a:pt x="41" y="417"/>
                </a:lnTo>
                <a:lnTo>
                  <a:pt x="23" y="495"/>
                </a:lnTo>
                <a:lnTo>
                  <a:pt x="35" y="530"/>
                </a:lnTo>
              </a:path>
            </a:pathLst>
          </a:custGeom>
          <a:solidFill>
            <a:schemeClr val="bg2"/>
          </a:solidFill>
          <a:ln w="1588">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50" name="Freeform 109">
            <a:extLst>
              <a:ext uri="{FF2B5EF4-FFF2-40B4-BE49-F238E27FC236}">
                <a16:creationId xmlns:a16="http://schemas.microsoft.com/office/drawing/2014/main" id="{199749C3-D799-42BA-8B6E-D2784C22B297}"/>
              </a:ext>
            </a:extLst>
          </p:cNvPr>
          <p:cNvSpPr>
            <a:spLocks/>
          </p:cNvSpPr>
          <p:nvPr/>
        </p:nvSpPr>
        <p:spPr bwMode="auto">
          <a:xfrm>
            <a:off x="3556425" y="1644616"/>
            <a:ext cx="767565" cy="581327"/>
          </a:xfrm>
          <a:custGeom>
            <a:avLst/>
            <a:gdLst>
              <a:gd name="T0" fmla="*/ 635224871 w 751"/>
              <a:gd name="T1" fmla="*/ 752816291 h 571"/>
              <a:gd name="T2" fmla="*/ 260338182 w 751"/>
              <a:gd name="T3" fmla="*/ 761673296 h 571"/>
              <a:gd name="T4" fmla="*/ 174054796 w 751"/>
              <a:gd name="T5" fmla="*/ 718865652 h 571"/>
              <a:gd name="T6" fmla="*/ 174054796 w 751"/>
              <a:gd name="T7" fmla="*/ 633251579 h 571"/>
              <a:gd name="T8" fmla="*/ 26777098 w 751"/>
              <a:gd name="T9" fmla="*/ 572731140 h 571"/>
              <a:gd name="T10" fmla="*/ 17851399 w 751"/>
              <a:gd name="T11" fmla="*/ 547636291 h 571"/>
              <a:gd name="T12" fmla="*/ 26777098 w 751"/>
              <a:gd name="T13" fmla="*/ 355743015 h 571"/>
              <a:gd name="T14" fmla="*/ 26777098 w 751"/>
              <a:gd name="T15" fmla="*/ 329171999 h 571"/>
              <a:gd name="T16" fmla="*/ 17851399 w 751"/>
              <a:gd name="T17" fmla="*/ 270127727 h 571"/>
              <a:gd name="T18" fmla="*/ 8925699 w 751"/>
              <a:gd name="T19" fmla="*/ 218464292 h 571"/>
              <a:gd name="T20" fmla="*/ 0 w 751"/>
              <a:gd name="T21" fmla="*/ 157943853 h 571"/>
              <a:gd name="T22" fmla="*/ 52067392 w 751"/>
              <a:gd name="T23" fmla="*/ 69377445 h 571"/>
              <a:gd name="T24" fmla="*/ 199345090 w 751"/>
              <a:gd name="T25" fmla="*/ 184513654 h 571"/>
              <a:gd name="T26" fmla="*/ 269263881 w 751"/>
              <a:gd name="T27" fmla="*/ 94471078 h 571"/>
              <a:gd name="T28" fmla="*/ 260338182 w 751"/>
              <a:gd name="T29" fmla="*/ 69377445 h 571"/>
              <a:gd name="T30" fmla="*/ 260338182 w 751"/>
              <a:gd name="T31" fmla="*/ 26569801 h 571"/>
              <a:gd name="T32" fmla="*/ 269263881 w 751"/>
              <a:gd name="T33" fmla="*/ 0 h 571"/>
              <a:gd name="T34" fmla="*/ 1117222392 w 751"/>
              <a:gd name="T35" fmla="*/ 184513654 h 571"/>
              <a:gd name="T36" fmla="*/ 1022013306 w 751"/>
              <a:gd name="T37" fmla="*/ 842858866 h 571"/>
              <a:gd name="T38" fmla="*/ 635224871 w 751"/>
              <a:gd name="T39" fmla="*/ 752816291 h 571"/>
              <a:gd name="T40" fmla="*/ 635224871 w 751"/>
              <a:gd name="T41" fmla="*/ 752816291 h 5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51" h="571">
                <a:moveTo>
                  <a:pt x="427" y="510"/>
                </a:moveTo>
                <a:lnTo>
                  <a:pt x="175" y="516"/>
                </a:lnTo>
                <a:lnTo>
                  <a:pt x="117" y="487"/>
                </a:lnTo>
                <a:lnTo>
                  <a:pt x="117" y="429"/>
                </a:lnTo>
                <a:lnTo>
                  <a:pt x="18" y="388"/>
                </a:lnTo>
                <a:lnTo>
                  <a:pt x="12" y="371"/>
                </a:lnTo>
                <a:lnTo>
                  <a:pt x="18" y="241"/>
                </a:lnTo>
                <a:lnTo>
                  <a:pt x="18" y="223"/>
                </a:lnTo>
                <a:lnTo>
                  <a:pt x="12" y="183"/>
                </a:lnTo>
                <a:lnTo>
                  <a:pt x="6" y="148"/>
                </a:lnTo>
                <a:lnTo>
                  <a:pt x="0" y="107"/>
                </a:lnTo>
                <a:lnTo>
                  <a:pt x="35" y="47"/>
                </a:lnTo>
                <a:lnTo>
                  <a:pt x="134" y="125"/>
                </a:lnTo>
                <a:lnTo>
                  <a:pt x="181" y="64"/>
                </a:lnTo>
                <a:lnTo>
                  <a:pt x="175" y="47"/>
                </a:lnTo>
                <a:lnTo>
                  <a:pt x="175" y="18"/>
                </a:lnTo>
                <a:lnTo>
                  <a:pt x="181" y="0"/>
                </a:lnTo>
                <a:lnTo>
                  <a:pt x="751" y="125"/>
                </a:lnTo>
                <a:lnTo>
                  <a:pt x="687" y="571"/>
                </a:lnTo>
                <a:lnTo>
                  <a:pt x="427" y="510"/>
                </a:lnTo>
              </a:path>
            </a:pathLst>
          </a:custGeom>
          <a:solidFill>
            <a:schemeClr val="bg2"/>
          </a:solidFill>
          <a:ln w="1651">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51" name="Freeform 110">
            <a:extLst>
              <a:ext uri="{FF2B5EF4-FFF2-40B4-BE49-F238E27FC236}">
                <a16:creationId xmlns:a16="http://schemas.microsoft.com/office/drawing/2014/main" id="{883A3E33-BC84-48F7-B3F3-E34227A96AD1}"/>
              </a:ext>
            </a:extLst>
          </p:cNvPr>
          <p:cNvSpPr>
            <a:spLocks/>
          </p:cNvSpPr>
          <p:nvPr/>
        </p:nvSpPr>
        <p:spPr bwMode="auto">
          <a:xfrm>
            <a:off x="3376840" y="2042366"/>
            <a:ext cx="924535" cy="728987"/>
          </a:xfrm>
          <a:custGeom>
            <a:avLst/>
            <a:gdLst>
              <a:gd name="T0" fmla="*/ 0 w 904"/>
              <a:gd name="T1" fmla="*/ 710080892 h 716"/>
              <a:gd name="T2" fmla="*/ 25322475 w 904"/>
              <a:gd name="T3" fmla="*/ 658411208 h 716"/>
              <a:gd name="T4" fmla="*/ 271101089 w 904"/>
              <a:gd name="T5" fmla="*/ 78242039 h 716"/>
              <a:gd name="T6" fmla="*/ 288976208 w 904"/>
              <a:gd name="T7" fmla="*/ 78242039 h 716"/>
              <a:gd name="T8" fmla="*/ 288976208 w 904"/>
              <a:gd name="T9" fmla="*/ 0 h 716"/>
              <a:gd name="T10" fmla="*/ 436442888 w 904"/>
              <a:gd name="T11" fmla="*/ 60527136 h 716"/>
              <a:gd name="T12" fmla="*/ 436442888 w 904"/>
              <a:gd name="T13" fmla="*/ 146149170 h 716"/>
              <a:gd name="T14" fmla="*/ 522838076 w 904"/>
              <a:gd name="T15" fmla="*/ 188961402 h 716"/>
              <a:gd name="T16" fmla="*/ 898208252 w 904"/>
              <a:gd name="T17" fmla="*/ 180103950 h 716"/>
              <a:gd name="T18" fmla="*/ 1285495174 w 904"/>
              <a:gd name="T19" fmla="*/ 270155925 h 716"/>
              <a:gd name="T20" fmla="*/ 1346567886 w 904"/>
              <a:gd name="T21" fmla="*/ 338063056 h 716"/>
              <a:gd name="T22" fmla="*/ 1178246901 w 904"/>
              <a:gd name="T23" fmla="*/ 572787959 h 716"/>
              <a:gd name="T24" fmla="*/ 1212506935 w 904"/>
              <a:gd name="T25" fmla="*/ 658411208 h 716"/>
              <a:gd name="T26" fmla="*/ 1161861985 w 904"/>
              <a:gd name="T27" fmla="*/ 752891909 h 716"/>
              <a:gd name="T28" fmla="*/ 1126111747 w 904"/>
              <a:gd name="T29" fmla="*/ 1057001400 h 716"/>
              <a:gd name="T30" fmla="*/ 673283943 w 904"/>
              <a:gd name="T31" fmla="*/ 978759361 h 716"/>
              <a:gd name="T32" fmla="*/ 17875119 w 904"/>
              <a:gd name="T33" fmla="*/ 859182546 h 716"/>
              <a:gd name="T34" fmla="*/ 0 w 904"/>
              <a:gd name="T35" fmla="*/ 710080892 h 716"/>
              <a:gd name="T36" fmla="*/ 0 w 904"/>
              <a:gd name="T37" fmla="*/ 710080892 h 7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4" h="716">
                <a:moveTo>
                  <a:pt x="0" y="481"/>
                </a:moveTo>
                <a:lnTo>
                  <a:pt x="17" y="446"/>
                </a:lnTo>
                <a:lnTo>
                  <a:pt x="182" y="53"/>
                </a:lnTo>
                <a:lnTo>
                  <a:pt x="194" y="53"/>
                </a:lnTo>
                <a:lnTo>
                  <a:pt x="194" y="0"/>
                </a:lnTo>
                <a:lnTo>
                  <a:pt x="293" y="41"/>
                </a:lnTo>
                <a:lnTo>
                  <a:pt x="293" y="99"/>
                </a:lnTo>
                <a:lnTo>
                  <a:pt x="351" y="128"/>
                </a:lnTo>
                <a:lnTo>
                  <a:pt x="603" y="122"/>
                </a:lnTo>
                <a:lnTo>
                  <a:pt x="863" y="183"/>
                </a:lnTo>
                <a:lnTo>
                  <a:pt x="904" y="229"/>
                </a:lnTo>
                <a:lnTo>
                  <a:pt x="791" y="388"/>
                </a:lnTo>
                <a:lnTo>
                  <a:pt x="814" y="446"/>
                </a:lnTo>
                <a:lnTo>
                  <a:pt x="780" y="510"/>
                </a:lnTo>
                <a:lnTo>
                  <a:pt x="756" y="716"/>
                </a:lnTo>
                <a:lnTo>
                  <a:pt x="452" y="663"/>
                </a:lnTo>
                <a:lnTo>
                  <a:pt x="12" y="582"/>
                </a:lnTo>
                <a:lnTo>
                  <a:pt x="0" y="481"/>
                </a:lnTo>
              </a:path>
            </a:pathLst>
          </a:custGeom>
          <a:solidFill>
            <a:schemeClr val="bg2"/>
          </a:solidFill>
          <a:ln w="1651">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52" name="Freeform 111">
            <a:extLst>
              <a:ext uri="{FF2B5EF4-FFF2-40B4-BE49-F238E27FC236}">
                <a16:creationId xmlns:a16="http://schemas.microsoft.com/office/drawing/2014/main" id="{95EB0B40-09E1-4119-92D5-43928F5C8F30}"/>
              </a:ext>
            </a:extLst>
          </p:cNvPr>
          <p:cNvSpPr>
            <a:spLocks/>
          </p:cNvSpPr>
          <p:nvPr/>
        </p:nvSpPr>
        <p:spPr bwMode="auto">
          <a:xfrm>
            <a:off x="3733351" y="2716812"/>
            <a:ext cx="722335" cy="1076187"/>
          </a:xfrm>
          <a:custGeom>
            <a:avLst/>
            <a:gdLst>
              <a:gd name="T0" fmla="*/ 603771031 w 706"/>
              <a:gd name="T1" fmla="*/ 79139513 h 1051"/>
              <a:gd name="T2" fmla="*/ 1052499558 w 706"/>
              <a:gd name="T3" fmla="*/ 165745248 h 1051"/>
              <a:gd name="T4" fmla="*/ 849752138 w 706"/>
              <a:gd name="T5" fmla="*/ 1233386938 h 1051"/>
              <a:gd name="T6" fmla="*/ 831862337 w 706"/>
              <a:gd name="T7" fmla="*/ 1384200963 h 1051"/>
              <a:gd name="T8" fmla="*/ 788629871 w 706"/>
              <a:gd name="T9" fmla="*/ 1402119897 h 1051"/>
              <a:gd name="T10" fmla="*/ 763285985 w 706"/>
              <a:gd name="T11" fmla="*/ 1367775274 h 1051"/>
              <a:gd name="T12" fmla="*/ 745396184 w 706"/>
              <a:gd name="T13" fmla="*/ 1358817029 h 1051"/>
              <a:gd name="T14" fmla="*/ 699182085 w 706"/>
              <a:gd name="T15" fmla="*/ 1569358389 h 1051"/>
              <a:gd name="T16" fmla="*/ 0 w 706"/>
              <a:gd name="T17" fmla="*/ 631625302 h 1051"/>
              <a:gd name="T18" fmla="*/ 150570054 w 706"/>
              <a:gd name="T19" fmla="*/ 0 h 1051"/>
              <a:gd name="T20" fmla="*/ 603771031 w 706"/>
              <a:gd name="T21" fmla="*/ 79139513 h 1051"/>
              <a:gd name="T22" fmla="*/ 603771031 w 706"/>
              <a:gd name="T23" fmla="*/ 79139513 h 10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06" h="1051">
                <a:moveTo>
                  <a:pt x="405" y="53"/>
                </a:moveTo>
                <a:lnTo>
                  <a:pt x="706" y="111"/>
                </a:lnTo>
                <a:lnTo>
                  <a:pt x="570" y="826"/>
                </a:lnTo>
                <a:lnTo>
                  <a:pt x="558" y="927"/>
                </a:lnTo>
                <a:lnTo>
                  <a:pt x="529" y="939"/>
                </a:lnTo>
                <a:lnTo>
                  <a:pt x="512" y="916"/>
                </a:lnTo>
                <a:lnTo>
                  <a:pt x="500" y="910"/>
                </a:lnTo>
                <a:lnTo>
                  <a:pt x="469" y="1051"/>
                </a:lnTo>
                <a:lnTo>
                  <a:pt x="0" y="423"/>
                </a:lnTo>
                <a:lnTo>
                  <a:pt x="101" y="0"/>
                </a:lnTo>
                <a:lnTo>
                  <a:pt x="405" y="53"/>
                </a:lnTo>
              </a:path>
            </a:pathLst>
          </a:custGeom>
          <a:solidFill>
            <a:schemeClr val="bg2"/>
          </a:solidFill>
          <a:ln w="1651">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53" name="Freeform 112">
            <a:extLst>
              <a:ext uri="{FF2B5EF4-FFF2-40B4-BE49-F238E27FC236}">
                <a16:creationId xmlns:a16="http://schemas.microsoft.com/office/drawing/2014/main" id="{0FD3B114-3141-474D-A6BE-4274B3254223}"/>
              </a:ext>
            </a:extLst>
          </p:cNvPr>
          <p:cNvSpPr>
            <a:spLocks/>
          </p:cNvSpPr>
          <p:nvPr/>
        </p:nvSpPr>
        <p:spPr bwMode="auto">
          <a:xfrm>
            <a:off x="3311656" y="2631675"/>
            <a:ext cx="947150" cy="1543110"/>
          </a:xfrm>
          <a:custGeom>
            <a:avLst/>
            <a:gdLst>
              <a:gd name="T0" fmla="*/ 112990982 w 927"/>
              <a:gd name="T1" fmla="*/ 0 h 1509"/>
              <a:gd name="T2" fmla="*/ 767145706 w 927"/>
              <a:gd name="T3" fmla="*/ 123607484 h 1509"/>
              <a:gd name="T4" fmla="*/ 616986509 w 927"/>
              <a:gd name="T5" fmla="*/ 744620105 h 1509"/>
              <a:gd name="T6" fmla="*/ 1314257239 w 927"/>
              <a:gd name="T7" fmla="*/ 1688799501 h 1509"/>
              <a:gd name="T8" fmla="*/ 1305336770 w 927"/>
              <a:gd name="T9" fmla="*/ 1715605590 h 1509"/>
              <a:gd name="T10" fmla="*/ 1378185642 w 927"/>
              <a:gd name="T11" fmla="*/ 1922610204 h 1509"/>
              <a:gd name="T12" fmla="*/ 1297902640 w 927"/>
              <a:gd name="T13" fmla="*/ 1974733562 h 1509"/>
              <a:gd name="T14" fmla="*/ 1271142452 w 927"/>
              <a:gd name="T15" fmla="*/ 2099829867 h 1509"/>
              <a:gd name="T16" fmla="*/ 1288982171 w 927"/>
              <a:gd name="T17" fmla="*/ 2143017862 h 1509"/>
              <a:gd name="T18" fmla="*/ 1236948134 w 927"/>
              <a:gd name="T19" fmla="*/ 2147483646 h 1509"/>
              <a:gd name="T20" fmla="*/ 1202752596 w 927"/>
              <a:gd name="T21" fmla="*/ 2147483646 h 1509"/>
              <a:gd name="T22" fmla="*/ 1219107195 w 927"/>
              <a:gd name="T23" fmla="*/ 2147483646 h 1509"/>
              <a:gd name="T24" fmla="*/ 801340024 w 927"/>
              <a:gd name="T25" fmla="*/ 2143017862 h 1509"/>
              <a:gd name="T26" fmla="*/ 792419555 w 927"/>
              <a:gd name="T27" fmla="*/ 2116211773 h 1509"/>
              <a:gd name="T28" fmla="*/ 776066175 w 927"/>
              <a:gd name="T29" fmla="*/ 2017921558 h 1509"/>
              <a:gd name="T30" fmla="*/ 776066175 w 927"/>
              <a:gd name="T31" fmla="*/ 1983668925 h 1509"/>
              <a:gd name="T32" fmla="*/ 590226321 w 927"/>
              <a:gd name="T33" fmla="*/ 1775175491 h 1509"/>
              <a:gd name="T34" fmla="*/ 304776189 w 927"/>
              <a:gd name="T35" fmla="*/ 1599444649 h 1509"/>
              <a:gd name="T36" fmla="*/ 313696658 w 927"/>
              <a:gd name="T37" fmla="*/ 1504133295 h 1509"/>
              <a:gd name="T38" fmla="*/ 138264831 w 927"/>
              <a:gd name="T39" fmla="*/ 1172032377 h 1509"/>
              <a:gd name="T40" fmla="*/ 208139807 w 927"/>
              <a:gd name="T41" fmla="*/ 1128844381 h 1509"/>
              <a:gd name="T42" fmla="*/ 199219338 w 927"/>
              <a:gd name="T43" fmla="*/ 1085656386 h 1509"/>
              <a:gd name="T44" fmla="*/ 112990982 w 927"/>
              <a:gd name="T45" fmla="*/ 1067785660 h 1509"/>
              <a:gd name="T46" fmla="*/ 138264831 w 927"/>
              <a:gd name="T47" fmla="*/ 918862127 h 1509"/>
              <a:gd name="T48" fmla="*/ 208139807 w 927"/>
              <a:gd name="T49" fmla="*/ 962050122 h 1509"/>
              <a:gd name="T50" fmla="*/ 172459150 w 927"/>
              <a:gd name="T51" fmla="*/ 823550773 h 1509"/>
              <a:gd name="T52" fmla="*/ 138264831 w 927"/>
              <a:gd name="T53" fmla="*/ 866738768 h 1509"/>
              <a:gd name="T54" fmla="*/ 77309106 w 927"/>
              <a:gd name="T55" fmla="*/ 814614190 h 1509"/>
              <a:gd name="T56" fmla="*/ 34194318 w 927"/>
              <a:gd name="T57" fmla="*/ 673137199 h 1509"/>
              <a:gd name="T58" fmla="*/ 34194318 w 927"/>
              <a:gd name="T59" fmla="*/ 525702487 h 1509"/>
              <a:gd name="T60" fmla="*/ 60955726 w 927"/>
              <a:gd name="T61" fmla="*/ 421455770 h 1509"/>
              <a:gd name="T62" fmla="*/ 8920469 w 927"/>
              <a:gd name="T63" fmla="*/ 306783649 h 1509"/>
              <a:gd name="T64" fmla="*/ 0 w 927"/>
              <a:gd name="T65" fmla="*/ 288912923 h 1509"/>
              <a:gd name="T66" fmla="*/ 112990982 w 927"/>
              <a:gd name="T67" fmla="*/ 2978861 h 1509"/>
              <a:gd name="T68" fmla="*/ 112990982 w 927"/>
              <a:gd name="T69" fmla="*/ 2978861 h 150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27" h="1509">
                <a:moveTo>
                  <a:pt x="76" y="0"/>
                </a:moveTo>
                <a:lnTo>
                  <a:pt x="516" y="83"/>
                </a:lnTo>
                <a:lnTo>
                  <a:pt x="415" y="500"/>
                </a:lnTo>
                <a:lnTo>
                  <a:pt x="884" y="1134"/>
                </a:lnTo>
                <a:lnTo>
                  <a:pt x="878" y="1152"/>
                </a:lnTo>
                <a:lnTo>
                  <a:pt x="927" y="1291"/>
                </a:lnTo>
                <a:lnTo>
                  <a:pt x="873" y="1326"/>
                </a:lnTo>
                <a:lnTo>
                  <a:pt x="855" y="1410"/>
                </a:lnTo>
                <a:lnTo>
                  <a:pt x="867" y="1439"/>
                </a:lnTo>
                <a:lnTo>
                  <a:pt x="832" y="1509"/>
                </a:lnTo>
                <a:lnTo>
                  <a:pt x="809" y="1491"/>
                </a:lnTo>
                <a:lnTo>
                  <a:pt x="820" y="1468"/>
                </a:lnTo>
                <a:lnTo>
                  <a:pt x="539" y="1439"/>
                </a:lnTo>
                <a:lnTo>
                  <a:pt x="533" y="1421"/>
                </a:lnTo>
                <a:lnTo>
                  <a:pt x="522" y="1355"/>
                </a:lnTo>
                <a:lnTo>
                  <a:pt x="522" y="1332"/>
                </a:lnTo>
                <a:lnTo>
                  <a:pt x="397" y="1192"/>
                </a:lnTo>
                <a:lnTo>
                  <a:pt x="205" y="1074"/>
                </a:lnTo>
                <a:lnTo>
                  <a:pt x="211" y="1010"/>
                </a:lnTo>
                <a:lnTo>
                  <a:pt x="93" y="787"/>
                </a:lnTo>
                <a:lnTo>
                  <a:pt x="140" y="758"/>
                </a:lnTo>
                <a:lnTo>
                  <a:pt x="134" y="729"/>
                </a:lnTo>
                <a:lnTo>
                  <a:pt x="76" y="717"/>
                </a:lnTo>
                <a:lnTo>
                  <a:pt x="93" y="617"/>
                </a:lnTo>
                <a:lnTo>
                  <a:pt x="140" y="646"/>
                </a:lnTo>
                <a:lnTo>
                  <a:pt x="116" y="553"/>
                </a:lnTo>
                <a:lnTo>
                  <a:pt x="93" y="582"/>
                </a:lnTo>
                <a:lnTo>
                  <a:pt x="52" y="547"/>
                </a:lnTo>
                <a:lnTo>
                  <a:pt x="23" y="452"/>
                </a:lnTo>
                <a:lnTo>
                  <a:pt x="23" y="353"/>
                </a:lnTo>
                <a:lnTo>
                  <a:pt x="41" y="283"/>
                </a:lnTo>
                <a:lnTo>
                  <a:pt x="6" y="206"/>
                </a:lnTo>
                <a:lnTo>
                  <a:pt x="0" y="194"/>
                </a:lnTo>
                <a:lnTo>
                  <a:pt x="76" y="2"/>
                </a:lnTo>
              </a:path>
            </a:pathLst>
          </a:custGeom>
          <a:solidFill>
            <a:schemeClr val="bg2"/>
          </a:solidFill>
          <a:ln w="1588">
            <a:solidFill>
              <a:srgbClr val="000000"/>
            </a:solidFill>
            <a:prstDash val="solid"/>
            <a:round/>
            <a:headEnd/>
            <a:tailEnd/>
          </a:ln>
        </p:spPr>
        <p:txBody>
          <a:bodyPr/>
          <a:lstStyle/>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371" name="Text Box 130">
            <a:extLst>
              <a:ext uri="{FF2B5EF4-FFF2-40B4-BE49-F238E27FC236}">
                <a16:creationId xmlns:a16="http://schemas.microsoft.com/office/drawing/2014/main" id="{9DAFFB1C-5EDE-4A56-BB92-D227B506C8EB}"/>
              </a:ext>
            </a:extLst>
          </p:cNvPr>
          <p:cNvSpPr txBox="1">
            <a:spLocks noChangeArrowheads="1"/>
          </p:cNvSpPr>
          <p:nvPr/>
        </p:nvSpPr>
        <p:spPr bwMode="auto">
          <a:xfrm>
            <a:off x="6710682" y="3813971"/>
            <a:ext cx="50417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1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AR</a:t>
            </a:r>
          </a:p>
        </p:txBody>
      </p:sp>
      <p:sp>
        <p:nvSpPr>
          <p:cNvPr id="388" name="Text Box 147">
            <a:extLst>
              <a:ext uri="{FF2B5EF4-FFF2-40B4-BE49-F238E27FC236}">
                <a16:creationId xmlns:a16="http://schemas.microsoft.com/office/drawing/2014/main" id="{2374DEE0-A47C-4067-A7E3-4DFFBD1D2582}"/>
              </a:ext>
            </a:extLst>
          </p:cNvPr>
          <p:cNvSpPr txBox="1">
            <a:spLocks noChangeArrowheads="1"/>
          </p:cNvSpPr>
          <p:nvPr/>
        </p:nvSpPr>
        <p:spPr bwMode="auto">
          <a:xfrm>
            <a:off x="7422105" y="4012058"/>
            <a:ext cx="50284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1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AL</a:t>
            </a:r>
          </a:p>
        </p:txBody>
      </p:sp>
      <p:sp>
        <p:nvSpPr>
          <p:cNvPr id="389" name="Text Box 148">
            <a:extLst>
              <a:ext uri="{FF2B5EF4-FFF2-40B4-BE49-F238E27FC236}">
                <a16:creationId xmlns:a16="http://schemas.microsoft.com/office/drawing/2014/main" id="{9A4A9B83-FAA7-446D-A38E-B78CA2DAC5FE}"/>
              </a:ext>
            </a:extLst>
          </p:cNvPr>
          <p:cNvSpPr txBox="1">
            <a:spLocks noChangeArrowheads="1"/>
          </p:cNvSpPr>
          <p:nvPr/>
        </p:nvSpPr>
        <p:spPr bwMode="auto">
          <a:xfrm>
            <a:off x="7366241" y="3626562"/>
            <a:ext cx="50284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1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TN</a:t>
            </a:r>
          </a:p>
        </p:txBody>
      </p:sp>
      <p:sp>
        <p:nvSpPr>
          <p:cNvPr id="135" name="TextBox 134">
            <a:extLst>
              <a:ext uri="{FF2B5EF4-FFF2-40B4-BE49-F238E27FC236}">
                <a16:creationId xmlns:a16="http://schemas.microsoft.com/office/drawing/2014/main" id="{C519F2C7-1029-4F8C-A0C8-A7C2A4E0BD55}"/>
              </a:ext>
            </a:extLst>
          </p:cNvPr>
          <p:cNvSpPr txBox="1"/>
          <p:nvPr/>
        </p:nvSpPr>
        <p:spPr>
          <a:xfrm>
            <a:off x="416785" y="4262263"/>
            <a:ext cx="2732104" cy="2031325"/>
          </a:xfrm>
          <a:prstGeom prst="rect">
            <a:avLst/>
          </a:prstGeom>
          <a:noFill/>
          <a:ln>
            <a:noFill/>
          </a:ln>
        </p:spPr>
        <p:txBody>
          <a:bodyPr wrap="square" rtlCol="0">
            <a:spAutoFit/>
          </a:bodyPr>
          <a:lstStyle/>
          <a:p>
            <a:r>
              <a:rPr lang="en-US" sz="1400" dirty="0"/>
              <a:t>Raising the education levels of the population and workforce</a:t>
            </a:r>
          </a:p>
          <a:p>
            <a:endParaRPr lang="en-US" sz="1400" dirty="0"/>
          </a:p>
          <a:p>
            <a:r>
              <a:rPr lang="en-US" sz="1400" dirty="0"/>
              <a:t>Meeting employment and workforce demands and aspiration</a:t>
            </a:r>
          </a:p>
          <a:p>
            <a:endParaRPr lang="en-US" sz="1400" dirty="0"/>
          </a:p>
          <a:p>
            <a:r>
              <a:rPr lang="en-US" sz="1400" dirty="0"/>
              <a:t>Addressing population challenges related to growth, diversity, and age</a:t>
            </a:r>
          </a:p>
        </p:txBody>
      </p:sp>
      <p:sp>
        <p:nvSpPr>
          <p:cNvPr id="4" name="Freeform: Shape 3">
            <a:extLst>
              <a:ext uri="{FF2B5EF4-FFF2-40B4-BE49-F238E27FC236}">
                <a16:creationId xmlns:a16="http://schemas.microsoft.com/office/drawing/2014/main" id="{17005356-A608-4731-A650-5568EDFAFCDB}"/>
              </a:ext>
            </a:extLst>
          </p:cNvPr>
          <p:cNvSpPr/>
          <p:nvPr/>
        </p:nvSpPr>
        <p:spPr>
          <a:xfrm>
            <a:off x="7789333" y="1396235"/>
            <a:ext cx="1822027" cy="2866028"/>
          </a:xfrm>
          <a:custGeom>
            <a:avLst/>
            <a:gdLst>
              <a:gd name="connsiteX0" fmla="*/ 0 w 1822027"/>
              <a:gd name="connsiteY0" fmla="*/ 2661920 h 2661920"/>
              <a:gd name="connsiteX1" fmla="*/ 1808480 w 1822027"/>
              <a:gd name="connsiteY1" fmla="*/ 0 h 2661920"/>
              <a:gd name="connsiteX2" fmla="*/ 1822027 w 1822027"/>
              <a:gd name="connsiteY2" fmla="*/ 1876213 h 2661920"/>
              <a:gd name="connsiteX3" fmla="*/ 0 w 1822027"/>
              <a:gd name="connsiteY3" fmla="*/ 2661920 h 2661920"/>
            </a:gdLst>
            <a:ahLst/>
            <a:cxnLst>
              <a:cxn ang="0">
                <a:pos x="connsiteX0" y="connsiteY0"/>
              </a:cxn>
              <a:cxn ang="0">
                <a:pos x="connsiteX1" y="connsiteY1"/>
              </a:cxn>
              <a:cxn ang="0">
                <a:pos x="connsiteX2" y="connsiteY2"/>
              </a:cxn>
              <a:cxn ang="0">
                <a:pos x="connsiteX3" y="connsiteY3"/>
              </a:cxn>
            </a:cxnLst>
            <a:rect l="l" t="t" r="r" b="b"/>
            <a:pathLst>
              <a:path w="1822027" h="2661920">
                <a:moveTo>
                  <a:pt x="0" y="2661920"/>
                </a:moveTo>
                <a:lnTo>
                  <a:pt x="1808480" y="0"/>
                </a:lnTo>
                <a:cubicBezTo>
                  <a:pt x="1812996" y="625404"/>
                  <a:pt x="1817511" y="1250809"/>
                  <a:pt x="1822027" y="1876213"/>
                </a:cubicBezTo>
                <a:lnTo>
                  <a:pt x="0" y="2661920"/>
                </a:lnTo>
                <a:close/>
              </a:path>
            </a:pathLst>
          </a:custGeom>
          <a:solidFill>
            <a:schemeClr val="accent2">
              <a:lumMod val="60000"/>
              <a:lumOff val="40000"/>
              <a:alpha val="3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0" name="Picture 639" descr="A map of the world&#10;&#10;Description automatically generated with medium confidence">
            <a:extLst>
              <a:ext uri="{FF2B5EF4-FFF2-40B4-BE49-F238E27FC236}">
                <a16:creationId xmlns:a16="http://schemas.microsoft.com/office/drawing/2014/main" id="{E82551A7-DCDA-40B6-B74C-4726BCBF5B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4986885" y="5288221"/>
            <a:ext cx="3228310" cy="941780"/>
          </a:xfrm>
          <a:prstGeom prst="rect">
            <a:avLst/>
          </a:prstGeom>
          <a:ln>
            <a:solidFill>
              <a:schemeClr val="tx1"/>
            </a:solidFill>
          </a:ln>
          <a:effectLst>
            <a:outerShdw blurRad="50800" dist="38100" dir="2700000" algn="tl" rotWithShape="0">
              <a:prstClr val="black">
                <a:alpha val="40000"/>
              </a:prstClr>
            </a:outerShdw>
          </a:effectLst>
        </p:spPr>
      </p:pic>
      <p:pic>
        <p:nvPicPr>
          <p:cNvPr id="641" name="Picture 640" descr="Map&#10;&#10;Description automatically generated">
            <a:extLst>
              <a:ext uri="{FF2B5EF4-FFF2-40B4-BE49-F238E27FC236}">
                <a16:creationId xmlns:a16="http://schemas.microsoft.com/office/drawing/2014/main" id="{D04399D0-F1BC-4CF5-BF7B-F655D198C5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681" y="2060989"/>
            <a:ext cx="1999188" cy="1684120"/>
          </a:xfrm>
          <a:prstGeom prst="rect">
            <a:avLst/>
          </a:prstGeom>
          <a:ln>
            <a:solidFill>
              <a:schemeClr val="tx1"/>
            </a:solidFill>
          </a:ln>
          <a:effectLst>
            <a:outerShdw blurRad="50800" dist="38100" dir="2700000" algn="tl" rotWithShape="0">
              <a:prstClr val="black">
                <a:alpha val="40000"/>
              </a:prstClr>
            </a:outerShdw>
          </a:effectLst>
        </p:spPr>
      </p:pic>
      <p:sp>
        <p:nvSpPr>
          <p:cNvPr id="6" name="Freeform: Shape 5">
            <a:extLst>
              <a:ext uri="{FF2B5EF4-FFF2-40B4-BE49-F238E27FC236}">
                <a16:creationId xmlns:a16="http://schemas.microsoft.com/office/drawing/2014/main" id="{6C3FE556-2BD6-41D4-A654-30E80D68AA6C}"/>
              </a:ext>
            </a:extLst>
          </p:cNvPr>
          <p:cNvSpPr/>
          <p:nvPr/>
        </p:nvSpPr>
        <p:spPr>
          <a:xfrm>
            <a:off x="4971627" y="3887893"/>
            <a:ext cx="3278293" cy="1402080"/>
          </a:xfrm>
          <a:custGeom>
            <a:avLst/>
            <a:gdLst>
              <a:gd name="connsiteX0" fmla="*/ 2309706 w 3278293"/>
              <a:gd name="connsiteY0" fmla="*/ 0 h 1402080"/>
              <a:gd name="connsiteX1" fmla="*/ 0 w 3278293"/>
              <a:gd name="connsiteY1" fmla="*/ 1395307 h 1402080"/>
              <a:gd name="connsiteX2" fmla="*/ 3278293 w 3278293"/>
              <a:gd name="connsiteY2" fmla="*/ 1402080 h 1402080"/>
              <a:gd name="connsiteX3" fmla="*/ 2309706 w 3278293"/>
              <a:gd name="connsiteY3" fmla="*/ 0 h 1402080"/>
            </a:gdLst>
            <a:ahLst/>
            <a:cxnLst>
              <a:cxn ang="0">
                <a:pos x="connsiteX0" y="connsiteY0"/>
              </a:cxn>
              <a:cxn ang="0">
                <a:pos x="connsiteX1" y="connsiteY1"/>
              </a:cxn>
              <a:cxn ang="0">
                <a:pos x="connsiteX2" y="connsiteY2"/>
              </a:cxn>
              <a:cxn ang="0">
                <a:pos x="connsiteX3" y="connsiteY3"/>
              </a:cxn>
            </a:cxnLst>
            <a:rect l="l" t="t" r="r" b="b"/>
            <a:pathLst>
              <a:path w="3278293" h="1402080">
                <a:moveTo>
                  <a:pt x="2309706" y="0"/>
                </a:moveTo>
                <a:lnTo>
                  <a:pt x="0" y="1395307"/>
                </a:lnTo>
                <a:lnTo>
                  <a:pt x="3278293" y="1402080"/>
                </a:lnTo>
                <a:lnTo>
                  <a:pt x="2309706" y="0"/>
                </a:lnTo>
                <a:close/>
              </a:path>
            </a:pathLst>
          </a:custGeom>
          <a:solidFill>
            <a:schemeClr val="accent2">
              <a:lumMod val="60000"/>
              <a:lumOff val="40000"/>
              <a:alpha val="3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Shape 6">
            <a:extLst>
              <a:ext uri="{FF2B5EF4-FFF2-40B4-BE49-F238E27FC236}">
                <a16:creationId xmlns:a16="http://schemas.microsoft.com/office/drawing/2014/main" id="{DE6EDE1C-8A8E-46BF-A61E-039832E8B05F}"/>
              </a:ext>
            </a:extLst>
          </p:cNvPr>
          <p:cNvSpPr/>
          <p:nvPr/>
        </p:nvSpPr>
        <p:spPr>
          <a:xfrm>
            <a:off x="5195147" y="2032000"/>
            <a:ext cx="1442720" cy="1835573"/>
          </a:xfrm>
          <a:custGeom>
            <a:avLst/>
            <a:gdLst>
              <a:gd name="connsiteX0" fmla="*/ 1442720 w 1442720"/>
              <a:gd name="connsiteY0" fmla="*/ 1835573 h 1835573"/>
              <a:gd name="connsiteX1" fmla="*/ 6773 w 1442720"/>
              <a:gd name="connsiteY1" fmla="*/ 1700107 h 1835573"/>
              <a:gd name="connsiteX2" fmla="*/ 0 w 1442720"/>
              <a:gd name="connsiteY2" fmla="*/ 0 h 1835573"/>
              <a:gd name="connsiteX3" fmla="*/ 1442720 w 1442720"/>
              <a:gd name="connsiteY3" fmla="*/ 1835573 h 1835573"/>
            </a:gdLst>
            <a:ahLst/>
            <a:cxnLst>
              <a:cxn ang="0">
                <a:pos x="connsiteX0" y="connsiteY0"/>
              </a:cxn>
              <a:cxn ang="0">
                <a:pos x="connsiteX1" y="connsiteY1"/>
              </a:cxn>
              <a:cxn ang="0">
                <a:pos x="connsiteX2" y="connsiteY2"/>
              </a:cxn>
              <a:cxn ang="0">
                <a:pos x="connsiteX3" y="connsiteY3"/>
              </a:cxn>
            </a:cxnLst>
            <a:rect l="l" t="t" r="r" b="b"/>
            <a:pathLst>
              <a:path w="1442720" h="1835573">
                <a:moveTo>
                  <a:pt x="1442720" y="1835573"/>
                </a:moveTo>
                <a:lnTo>
                  <a:pt x="6773" y="1700107"/>
                </a:lnTo>
                <a:cubicBezTo>
                  <a:pt x="4515" y="1133405"/>
                  <a:pt x="2258" y="566702"/>
                  <a:pt x="0" y="0"/>
                </a:cubicBezTo>
                <a:lnTo>
                  <a:pt x="1442720" y="1835573"/>
                </a:lnTo>
                <a:close/>
              </a:path>
            </a:pathLst>
          </a:custGeom>
          <a:solidFill>
            <a:schemeClr val="accent2">
              <a:lumMod val="60000"/>
              <a:lumOff val="40000"/>
              <a:alpha val="3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TextBox 641">
            <a:extLst>
              <a:ext uri="{FF2B5EF4-FFF2-40B4-BE49-F238E27FC236}">
                <a16:creationId xmlns:a16="http://schemas.microsoft.com/office/drawing/2014/main" id="{A2D5858B-329D-4EE0-8E43-EC79091EFB82}"/>
              </a:ext>
            </a:extLst>
          </p:cNvPr>
          <p:cNvSpPr txBox="1"/>
          <p:nvPr/>
        </p:nvSpPr>
        <p:spPr>
          <a:xfrm>
            <a:off x="9027778" y="4185549"/>
            <a:ext cx="2817742" cy="2285241"/>
          </a:xfrm>
          <a:prstGeom prst="rect">
            <a:avLst/>
          </a:prstGeom>
          <a:noFill/>
          <a:ln w="12700">
            <a:solidFill>
              <a:schemeClr val="accent2"/>
            </a:solidFill>
          </a:ln>
        </p:spPr>
        <p:txBody>
          <a:bodyPr wrap="square" rtlCol="0">
            <a:spAutoFit/>
          </a:bodyPr>
          <a:lstStyle/>
          <a:p>
            <a:pPr>
              <a:spcBef>
                <a:spcPts val="1200"/>
              </a:spcBef>
            </a:pPr>
            <a:endParaRPr lang="en-US" sz="1000" b="1"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en-US" sz="1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Houston Davis</a:t>
            </a:r>
            <a:r>
              <a:rPr lang="en-US" sz="10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President: University of Central Arkansas</a:t>
            </a:r>
          </a:p>
          <a:p>
            <a:pPr>
              <a:spcBef>
                <a:spcPts val="1200"/>
              </a:spcBef>
            </a:pPr>
            <a:r>
              <a:rPr lang="en-US" sz="1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Brian Noland</a:t>
            </a:r>
            <a:r>
              <a:rPr lang="en-US" sz="10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President: East Tennessee State University</a:t>
            </a:r>
          </a:p>
          <a:p>
            <a:pPr>
              <a:spcBef>
                <a:spcPts val="1200"/>
              </a:spcBef>
            </a:pPr>
            <a:r>
              <a:rPr lang="en-US" sz="1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Patrick Kelly</a:t>
            </a:r>
            <a:r>
              <a:rPr lang="en-US" sz="10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Research Officer: Alabama Commission on Higher Education, East Tennessee State University, Kentucky Council on Postsecondary Education</a:t>
            </a:r>
          </a:p>
          <a:p>
            <a:pPr>
              <a:spcBef>
                <a:spcPts val="1200"/>
              </a:spcBef>
            </a:pPr>
            <a:r>
              <a:rPr lang="en-US" sz="1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Jim Purcell</a:t>
            </a:r>
            <a:r>
              <a:rPr lang="en-US" sz="10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Executive Director: Alabama Commission on Higher Education</a:t>
            </a:r>
          </a:p>
        </p:txBody>
      </p:sp>
      <p:sp>
        <p:nvSpPr>
          <p:cNvPr id="133" name="TextBox 132">
            <a:extLst>
              <a:ext uri="{FF2B5EF4-FFF2-40B4-BE49-F238E27FC236}">
                <a16:creationId xmlns:a16="http://schemas.microsoft.com/office/drawing/2014/main" id="{EA129647-B7F4-4BC3-849C-BCDB241E5F34}"/>
              </a:ext>
            </a:extLst>
          </p:cNvPr>
          <p:cNvSpPr txBox="1"/>
          <p:nvPr/>
        </p:nvSpPr>
        <p:spPr>
          <a:xfrm>
            <a:off x="733390" y="3956416"/>
            <a:ext cx="1829085" cy="307777"/>
          </a:xfrm>
          <a:prstGeom prst="rect">
            <a:avLst/>
          </a:prstGeom>
          <a:solidFill>
            <a:schemeClr val="bg1"/>
          </a:solidFill>
          <a:ln>
            <a:solidFill>
              <a:schemeClr val="accent2"/>
            </a:solidFill>
          </a:ln>
        </p:spPr>
        <p:txBody>
          <a:bodyPr wrap="square" rtlCol="0">
            <a:spAutoFit/>
          </a:bodyPr>
          <a:lstStyle/>
          <a:p>
            <a:pPr algn="ctr"/>
            <a:r>
              <a:rPr lang="en-US" sz="14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Finding Solutions</a:t>
            </a:r>
          </a:p>
        </p:txBody>
      </p:sp>
      <p:sp>
        <p:nvSpPr>
          <p:cNvPr id="120" name="TextBox 119">
            <a:extLst>
              <a:ext uri="{FF2B5EF4-FFF2-40B4-BE49-F238E27FC236}">
                <a16:creationId xmlns:a16="http://schemas.microsoft.com/office/drawing/2014/main" id="{D6DECCB8-32D9-4AA9-9703-749890706394}"/>
              </a:ext>
            </a:extLst>
          </p:cNvPr>
          <p:cNvSpPr txBox="1"/>
          <p:nvPr/>
        </p:nvSpPr>
        <p:spPr>
          <a:xfrm>
            <a:off x="9536373" y="3956416"/>
            <a:ext cx="1826677" cy="307777"/>
          </a:xfrm>
          <a:prstGeom prst="rect">
            <a:avLst/>
          </a:prstGeom>
          <a:solidFill>
            <a:schemeClr val="accent1">
              <a:lumMod val="20000"/>
              <a:lumOff val="80000"/>
            </a:schemeClr>
          </a:solidFill>
          <a:ln>
            <a:solidFill>
              <a:schemeClr val="accent2"/>
            </a:solidFill>
          </a:ln>
        </p:spPr>
        <p:txBody>
          <a:bodyPr wrap="square" rtlCol="0">
            <a:spAutoFit/>
          </a:bodyPr>
          <a:lstStyle/>
          <a:p>
            <a:pPr algn="ctr"/>
            <a:r>
              <a:rPr lang="en-US" sz="14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Needs Index Team</a:t>
            </a:r>
          </a:p>
        </p:txBody>
      </p:sp>
      <p:pic>
        <p:nvPicPr>
          <p:cNvPr id="479" name="Picture 478" descr="Map&#10;&#10;Description automatically generated">
            <a:extLst>
              <a:ext uri="{FF2B5EF4-FFF2-40B4-BE49-F238E27FC236}">
                <a16:creationId xmlns:a16="http://schemas.microsoft.com/office/drawing/2014/main" id="{B31A730B-0B98-4E6A-8E34-A44B853ABA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4311" y="1432882"/>
            <a:ext cx="1300600" cy="1987862"/>
          </a:xfrm>
          <a:prstGeom prst="rect">
            <a:avLst/>
          </a:prstGeom>
          <a:ln>
            <a:solidFill>
              <a:schemeClr val="tx1"/>
            </a:solidFill>
          </a:ln>
          <a:effectLst>
            <a:outerShdw blurRad="50800" dist="38100" dir="2700000" algn="tl" rotWithShape="0">
              <a:prstClr val="black">
                <a:alpha val="40000"/>
              </a:prstClr>
            </a:outerShdw>
          </a:effectLst>
        </p:spPr>
      </p:pic>
      <p:sp>
        <p:nvSpPr>
          <p:cNvPr id="80" name="Text Box 147">
            <a:extLst>
              <a:ext uri="{FF2B5EF4-FFF2-40B4-BE49-F238E27FC236}">
                <a16:creationId xmlns:a16="http://schemas.microsoft.com/office/drawing/2014/main" id="{54269B47-6082-7403-6559-974D8B31E22D}"/>
              </a:ext>
            </a:extLst>
          </p:cNvPr>
          <p:cNvSpPr txBox="1">
            <a:spLocks noChangeArrowheads="1"/>
          </p:cNvSpPr>
          <p:nvPr/>
        </p:nvSpPr>
        <p:spPr bwMode="auto">
          <a:xfrm>
            <a:off x="7569030" y="3332178"/>
            <a:ext cx="50284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100" dirty="0">
                <a:latin typeface="Open Sans" panose="020B0606030504020204" pitchFamily="34" charset="0"/>
                <a:ea typeface="Open Sans" panose="020B0606030504020204" pitchFamily="34" charset="0"/>
                <a:cs typeface="Open Sans" panose="020B0606030504020204" pitchFamily="34" charset="0"/>
              </a:rPr>
              <a:t>KY</a:t>
            </a:r>
          </a:p>
        </p:txBody>
      </p:sp>
    </p:spTree>
    <p:extLst>
      <p:ext uri="{BB962C8B-B14F-4D97-AF65-F5344CB8AC3E}">
        <p14:creationId xmlns:p14="http://schemas.microsoft.com/office/powerpoint/2010/main" val="4303234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F949BA10-A36C-4F0F-ACCA-C0CA3A098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335" y="969736"/>
            <a:ext cx="3699980" cy="5655120"/>
          </a:xfrm>
          <a:prstGeom prst="rect">
            <a:avLst/>
          </a:prstGeom>
        </p:spPr>
      </p:pic>
      <p:grpSp>
        <p:nvGrpSpPr>
          <p:cNvPr id="14" name="Group 13">
            <a:extLst>
              <a:ext uri="{FF2B5EF4-FFF2-40B4-BE49-F238E27FC236}">
                <a16:creationId xmlns:a16="http://schemas.microsoft.com/office/drawing/2014/main" id="{BA966FDA-53EF-7743-8E5E-F5F5E6A0F0B9}"/>
              </a:ext>
            </a:extLst>
          </p:cNvPr>
          <p:cNvGrpSpPr/>
          <p:nvPr/>
        </p:nvGrpSpPr>
        <p:grpSpPr>
          <a:xfrm>
            <a:off x="5100564" y="681841"/>
            <a:ext cx="4763330" cy="2912738"/>
            <a:chOff x="5100564" y="681841"/>
            <a:chExt cx="4763330" cy="2912738"/>
          </a:xfrm>
        </p:grpSpPr>
        <p:pic>
          <p:nvPicPr>
            <p:cNvPr id="7" name="Picture 6" descr="Map&#10;&#10;Description automatically generated">
              <a:extLst>
                <a:ext uri="{FF2B5EF4-FFF2-40B4-BE49-F238E27FC236}">
                  <a16:creationId xmlns:a16="http://schemas.microsoft.com/office/drawing/2014/main" id="{601A7FD0-A4CD-46B4-9691-7645489C1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0564" y="681841"/>
              <a:ext cx="2161923" cy="2912738"/>
            </a:xfrm>
            <a:prstGeom prst="rect">
              <a:avLst/>
            </a:prstGeom>
          </p:spPr>
        </p:pic>
        <p:sp>
          <p:nvSpPr>
            <p:cNvPr id="13" name="TextBox 12">
              <a:extLst>
                <a:ext uri="{FF2B5EF4-FFF2-40B4-BE49-F238E27FC236}">
                  <a16:creationId xmlns:a16="http://schemas.microsoft.com/office/drawing/2014/main" id="{B5EE1B42-2F1A-4164-9598-A38A82291641}"/>
                </a:ext>
              </a:extLst>
            </p:cNvPr>
            <p:cNvSpPr txBox="1"/>
            <p:nvPr/>
          </p:nvSpPr>
          <p:spPr>
            <a:xfrm>
              <a:off x="7231544" y="786558"/>
              <a:ext cx="2127080" cy="307777"/>
            </a:xfrm>
            <a:prstGeom prst="rect">
              <a:avLst/>
            </a:prstGeom>
            <a:noFill/>
          </p:spPr>
          <p:txBody>
            <a:bodyPr wrap="square" rtlCol="0">
              <a:spAutoFit/>
            </a:bodyPr>
            <a:lstStyle/>
            <a:p>
              <a:pPr algn="ctr"/>
              <a:r>
                <a:rPr lang="en-US" sz="1400" b="1" dirty="0">
                  <a:solidFill>
                    <a:schemeClr val="accent1">
                      <a:lumMod val="75000"/>
                    </a:schemeClr>
                  </a:solidFill>
                  <a:latin typeface="Montserrat" panose="00000500000000000000" pitchFamily="2" charset="0"/>
                </a:rPr>
                <a:t>Education</a:t>
              </a:r>
            </a:p>
          </p:txBody>
        </p:sp>
        <p:sp>
          <p:nvSpPr>
            <p:cNvPr id="24" name="TextBox 23">
              <a:extLst>
                <a:ext uri="{FF2B5EF4-FFF2-40B4-BE49-F238E27FC236}">
                  <a16:creationId xmlns:a16="http://schemas.microsoft.com/office/drawing/2014/main" id="{0FAD9ACB-4824-426D-846D-2206FFC76DDF}"/>
                </a:ext>
              </a:extLst>
            </p:cNvPr>
            <p:cNvSpPr txBox="1"/>
            <p:nvPr/>
          </p:nvSpPr>
          <p:spPr>
            <a:xfrm>
              <a:off x="7091715" y="1142557"/>
              <a:ext cx="2772179" cy="1377300"/>
            </a:xfrm>
            <a:prstGeom prst="rect">
              <a:avLst/>
            </a:prstGeom>
            <a:noFill/>
          </p:spPr>
          <p:txBody>
            <a:bodyPr wrap="square" rtlCol="0">
              <a:spAutoFit/>
            </a:bodyPr>
            <a:lstStyle/>
            <a:p>
              <a:pPr marL="171450" indent="-171450">
                <a:spcBef>
                  <a:spcPts val="300"/>
                </a:spcBef>
                <a:buClr>
                  <a:schemeClr val="accent1"/>
                </a:buClr>
                <a:buSzPct val="120000"/>
                <a:buFont typeface="Arial" panose="020B0604020202020204" pitchFamily="34" charset="0"/>
                <a:buChar char="•"/>
              </a:pPr>
              <a:r>
                <a:rPr lang="en-US" sz="1050" dirty="0"/>
                <a:t>Ages 18 to 64 with a High School Diploma</a:t>
              </a:r>
            </a:p>
            <a:p>
              <a:pPr marL="171450" indent="-171450">
                <a:spcBef>
                  <a:spcPts val="300"/>
                </a:spcBef>
                <a:buClr>
                  <a:schemeClr val="accent1"/>
                </a:buClr>
                <a:buSzPct val="120000"/>
                <a:buFont typeface="Arial" panose="020B0604020202020204" pitchFamily="34" charset="0"/>
                <a:buChar char="•"/>
              </a:pPr>
              <a:r>
                <a:rPr lang="en-US" sz="1050" dirty="0"/>
                <a:t>Ages 25 to 64 with an Associates Degree</a:t>
              </a:r>
            </a:p>
            <a:p>
              <a:pPr marL="171450" indent="-171450">
                <a:spcBef>
                  <a:spcPts val="300"/>
                </a:spcBef>
                <a:buClr>
                  <a:schemeClr val="accent1"/>
                </a:buClr>
                <a:buSzPct val="120000"/>
                <a:buFont typeface="Arial" panose="020B0604020202020204" pitchFamily="34" charset="0"/>
                <a:buChar char="•"/>
              </a:pPr>
              <a:r>
                <a:rPr lang="en-US" sz="1050" dirty="0"/>
                <a:t>Ages 25 to 64 with a Bachelor’s Degree</a:t>
              </a:r>
            </a:p>
            <a:p>
              <a:pPr marL="171450" indent="-171450">
                <a:spcBef>
                  <a:spcPts val="300"/>
                </a:spcBef>
                <a:buClr>
                  <a:schemeClr val="accent1"/>
                </a:buClr>
                <a:buSzPct val="120000"/>
                <a:buFont typeface="Arial" panose="020B0604020202020204" pitchFamily="34" charset="0"/>
                <a:buChar char="•"/>
              </a:pPr>
              <a:r>
                <a:rPr lang="en-US" sz="1050" dirty="0"/>
                <a:t>Difference in College Attainment between Young and Older Adults</a:t>
              </a:r>
            </a:p>
            <a:p>
              <a:pPr marL="171450" indent="-171450">
                <a:spcBef>
                  <a:spcPts val="300"/>
                </a:spcBef>
                <a:buClr>
                  <a:schemeClr val="accent1"/>
                </a:buClr>
                <a:buSzPct val="120000"/>
                <a:buFont typeface="Arial" panose="020B0604020202020204" pitchFamily="34" charset="0"/>
                <a:buChar char="•"/>
              </a:pPr>
              <a:r>
                <a:rPr lang="en-US" sz="1050" dirty="0"/>
                <a:t>Ages 18 to 29 with No College Credential, Not Enrolled</a:t>
              </a:r>
            </a:p>
          </p:txBody>
        </p:sp>
        <p:cxnSp>
          <p:nvCxnSpPr>
            <p:cNvPr id="31" name="Straight Connector 30">
              <a:extLst>
                <a:ext uri="{FF2B5EF4-FFF2-40B4-BE49-F238E27FC236}">
                  <a16:creationId xmlns:a16="http://schemas.microsoft.com/office/drawing/2014/main" id="{D68401E4-351B-461E-9CC8-1C857A5CD6D9}"/>
                </a:ext>
              </a:extLst>
            </p:cNvPr>
            <p:cNvCxnSpPr>
              <a:cxnSpLocks/>
            </p:cNvCxnSpPr>
            <p:nvPr/>
          </p:nvCxnSpPr>
          <p:spPr>
            <a:xfrm>
              <a:off x="6714574" y="1069283"/>
              <a:ext cx="2969035" cy="0"/>
            </a:xfrm>
            <a:prstGeom prst="line">
              <a:avLst/>
            </a:prstGeom>
            <a:ln w="190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49" name="TextBox 48">
            <a:extLst>
              <a:ext uri="{FF2B5EF4-FFF2-40B4-BE49-F238E27FC236}">
                <a16:creationId xmlns:a16="http://schemas.microsoft.com/office/drawing/2014/main" id="{4667F3B5-4A1B-4610-B8FE-EE07EAFB52C2}"/>
              </a:ext>
            </a:extLst>
          </p:cNvPr>
          <p:cNvSpPr txBox="1"/>
          <p:nvPr/>
        </p:nvSpPr>
        <p:spPr>
          <a:xfrm>
            <a:off x="1865458" y="5845884"/>
            <a:ext cx="3201584" cy="873444"/>
          </a:xfrm>
          <a:prstGeom prst="rect">
            <a:avLst/>
          </a:prstGeom>
          <a:noFill/>
        </p:spPr>
        <p:txBody>
          <a:bodyPr wrap="square" rtlCol="0">
            <a:spAutoFit/>
          </a:bodyPr>
          <a:lstStyle/>
          <a:p>
            <a:pPr marL="171450">
              <a:lnSpc>
                <a:spcPct val="114000"/>
              </a:lnSpc>
              <a:spcBef>
                <a:spcPts val="200"/>
              </a:spcBef>
              <a:buClr>
                <a:schemeClr val="accent4"/>
              </a:buClr>
            </a:pPr>
            <a:r>
              <a:rPr lang="en-US" sz="700" dirty="0">
                <a:solidFill>
                  <a:schemeClr val="tx1">
                    <a:lumMod val="65000"/>
                    <a:lumOff val="35000"/>
                  </a:schemeClr>
                </a:solidFill>
              </a:rPr>
              <a:t>Data Sources</a:t>
            </a:r>
          </a:p>
          <a:p>
            <a:pPr marL="171450">
              <a:lnSpc>
                <a:spcPct val="114000"/>
              </a:lnSpc>
              <a:spcBef>
                <a:spcPts val="200"/>
              </a:spcBef>
              <a:buClr>
                <a:schemeClr val="accent4"/>
              </a:buClr>
            </a:pPr>
            <a:r>
              <a:rPr lang="en-US" sz="700" dirty="0">
                <a:solidFill>
                  <a:schemeClr val="tx1">
                    <a:lumMod val="65000"/>
                    <a:lumOff val="35000"/>
                  </a:schemeClr>
                </a:solidFill>
                <a:latin typeface="+mj-lt"/>
                <a:hlinkClick r:id="rId4">
                  <a:extLst>
                    <a:ext uri="{A12FA001-AC4F-418D-AE19-62706E023703}">
                      <ahyp:hlinkClr xmlns:ahyp="http://schemas.microsoft.com/office/drawing/2018/hyperlinkcolor" val="tx"/>
                    </a:ext>
                  </a:extLst>
                </a:hlinkClick>
              </a:rPr>
              <a:t>U.S. Census Bureau, 2019 American Community Survey 5-year PUMS</a:t>
            </a:r>
            <a:r>
              <a:rPr lang="en-US" sz="700" dirty="0">
                <a:solidFill>
                  <a:schemeClr val="tx1">
                    <a:lumMod val="65000"/>
                    <a:lumOff val="35000"/>
                  </a:schemeClr>
                </a:solidFill>
                <a:latin typeface="+mj-lt"/>
              </a:rPr>
              <a:t> (Public Use Microdata Sample). </a:t>
            </a:r>
          </a:p>
          <a:p>
            <a:pPr marL="171450">
              <a:lnSpc>
                <a:spcPct val="114000"/>
              </a:lnSpc>
              <a:spcBef>
                <a:spcPts val="200"/>
              </a:spcBef>
              <a:buClr>
                <a:schemeClr val="accent4"/>
              </a:buClr>
            </a:pPr>
            <a:r>
              <a:rPr lang="en-US" sz="700" dirty="0">
                <a:solidFill>
                  <a:schemeClr val="tx1">
                    <a:lumMod val="65000"/>
                    <a:lumOff val="35000"/>
                  </a:schemeClr>
                </a:solidFill>
                <a:effectLst/>
                <a:latin typeface="+mj-lt"/>
              </a:rPr>
              <a:t>Steven Ruggles, Sarah Flood, Sophia Foster, Ronald </a:t>
            </a:r>
            <a:r>
              <a:rPr lang="en-US" sz="700" dirty="0" err="1">
                <a:solidFill>
                  <a:schemeClr val="tx1">
                    <a:lumMod val="65000"/>
                    <a:lumOff val="35000"/>
                  </a:schemeClr>
                </a:solidFill>
                <a:effectLst/>
                <a:latin typeface="+mj-lt"/>
              </a:rPr>
              <a:t>Goeken</a:t>
            </a:r>
            <a:r>
              <a:rPr lang="en-US" sz="700" dirty="0">
                <a:solidFill>
                  <a:schemeClr val="tx1">
                    <a:lumMod val="65000"/>
                    <a:lumOff val="35000"/>
                  </a:schemeClr>
                </a:solidFill>
                <a:effectLst/>
                <a:latin typeface="+mj-lt"/>
              </a:rPr>
              <a:t>, Jose </a:t>
            </a:r>
            <a:r>
              <a:rPr lang="en-US" sz="700" dirty="0" err="1">
                <a:solidFill>
                  <a:schemeClr val="tx1">
                    <a:lumMod val="65000"/>
                    <a:lumOff val="35000"/>
                  </a:schemeClr>
                </a:solidFill>
                <a:effectLst/>
                <a:latin typeface="+mj-lt"/>
              </a:rPr>
              <a:t>Pacas</a:t>
            </a:r>
            <a:r>
              <a:rPr lang="en-US" sz="700" dirty="0">
                <a:solidFill>
                  <a:schemeClr val="tx1">
                    <a:lumMod val="65000"/>
                    <a:lumOff val="35000"/>
                  </a:schemeClr>
                </a:solidFill>
                <a:effectLst/>
                <a:latin typeface="+mj-lt"/>
              </a:rPr>
              <a:t>, Megan </a:t>
            </a:r>
            <a:r>
              <a:rPr lang="en-US" sz="700" dirty="0" err="1">
                <a:solidFill>
                  <a:schemeClr val="tx1">
                    <a:lumMod val="65000"/>
                    <a:lumOff val="35000"/>
                  </a:schemeClr>
                </a:solidFill>
                <a:effectLst/>
                <a:latin typeface="+mj-lt"/>
              </a:rPr>
              <a:t>Schouweiler</a:t>
            </a:r>
            <a:r>
              <a:rPr lang="en-US" sz="700" dirty="0">
                <a:solidFill>
                  <a:schemeClr val="tx1">
                    <a:lumMod val="65000"/>
                    <a:lumOff val="35000"/>
                  </a:schemeClr>
                </a:solidFill>
                <a:effectLst/>
                <a:latin typeface="+mj-lt"/>
              </a:rPr>
              <a:t> and Matthew Sobek. IPUMS USA: Version 11.0 [dataset]. Minneapolis, MN: IPUMS, 2021. https://doi.org/10.18128/D010.V11.0</a:t>
            </a:r>
            <a:endParaRPr lang="en-US" sz="700" cap="all" dirty="0">
              <a:solidFill>
                <a:schemeClr val="tx1">
                  <a:lumMod val="65000"/>
                  <a:lumOff val="35000"/>
                </a:schemeClr>
              </a:solidFill>
              <a:latin typeface="+mj-lt"/>
            </a:endParaRPr>
          </a:p>
        </p:txBody>
      </p:sp>
      <p:sp>
        <p:nvSpPr>
          <p:cNvPr id="47" name="TextBox 46">
            <a:extLst>
              <a:ext uri="{FF2B5EF4-FFF2-40B4-BE49-F238E27FC236}">
                <a16:creationId xmlns:a16="http://schemas.microsoft.com/office/drawing/2014/main" id="{F8955870-ABA6-4C40-88E0-CE5503F3B067}"/>
              </a:ext>
            </a:extLst>
          </p:cNvPr>
          <p:cNvSpPr txBox="1"/>
          <p:nvPr/>
        </p:nvSpPr>
        <p:spPr>
          <a:xfrm>
            <a:off x="234967" y="755089"/>
            <a:ext cx="4552896" cy="338554"/>
          </a:xfrm>
          <a:prstGeom prst="rect">
            <a:avLst/>
          </a:prstGeom>
          <a:noFill/>
        </p:spPr>
        <p:txBody>
          <a:bodyPr wrap="square" rtlCol="0">
            <a:spAutoFit/>
          </a:bodyPr>
          <a:lstStyle/>
          <a:p>
            <a:pPr algn="ctr"/>
            <a:r>
              <a:rPr lang="en-US" sz="1600" b="1" dirty="0">
                <a:solidFill>
                  <a:schemeClr val="accent1">
                    <a:lumMod val="75000"/>
                  </a:schemeClr>
                </a:solidFill>
                <a:latin typeface="Montserrat" panose="00000500000000000000" pitchFamily="2" charset="0"/>
              </a:rPr>
              <a:t>Overall Education and Workforce Need</a:t>
            </a:r>
          </a:p>
        </p:txBody>
      </p:sp>
      <p:grpSp>
        <p:nvGrpSpPr>
          <p:cNvPr id="52" name="Group 51">
            <a:extLst>
              <a:ext uri="{FF2B5EF4-FFF2-40B4-BE49-F238E27FC236}">
                <a16:creationId xmlns:a16="http://schemas.microsoft.com/office/drawing/2014/main" id="{22C3B56A-EB3E-45F9-A684-0238AB270691}"/>
              </a:ext>
            </a:extLst>
          </p:cNvPr>
          <p:cNvGrpSpPr/>
          <p:nvPr/>
        </p:nvGrpSpPr>
        <p:grpSpPr>
          <a:xfrm>
            <a:off x="944267" y="1150500"/>
            <a:ext cx="3292266" cy="5318140"/>
            <a:chOff x="2930526" y="1111250"/>
            <a:chExt cx="2979738" cy="4813300"/>
          </a:xfrm>
        </p:grpSpPr>
        <p:sp>
          <p:nvSpPr>
            <p:cNvPr id="53" name="Freeform 167">
              <a:extLst>
                <a:ext uri="{FF2B5EF4-FFF2-40B4-BE49-F238E27FC236}">
                  <a16:creationId xmlns:a16="http://schemas.microsoft.com/office/drawing/2014/main" id="{F08AA580-870B-4C9C-BE41-A14AE7A402ED}"/>
                </a:ext>
              </a:extLst>
            </p:cNvPr>
            <p:cNvSpPr>
              <a:spLocks/>
            </p:cNvSpPr>
            <p:nvPr/>
          </p:nvSpPr>
          <p:spPr bwMode="auto">
            <a:xfrm>
              <a:off x="3451226" y="2490788"/>
              <a:ext cx="646113" cy="596900"/>
            </a:xfrm>
            <a:custGeom>
              <a:avLst/>
              <a:gdLst>
                <a:gd name="T0" fmla="*/ 5 w 407"/>
                <a:gd name="T1" fmla="*/ 265 h 376"/>
                <a:gd name="T2" fmla="*/ 5 w 407"/>
                <a:gd name="T3" fmla="*/ 239 h 376"/>
                <a:gd name="T4" fmla="*/ 5 w 407"/>
                <a:gd name="T5" fmla="*/ 212 h 376"/>
                <a:gd name="T6" fmla="*/ 5 w 407"/>
                <a:gd name="T7" fmla="*/ 180 h 376"/>
                <a:gd name="T8" fmla="*/ 5 w 407"/>
                <a:gd name="T9" fmla="*/ 154 h 376"/>
                <a:gd name="T10" fmla="*/ 0 w 407"/>
                <a:gd name="T11" fmla="*/ 122 h 376"/>
                <a:gd name="T12" fmla="*/ 0 w 407"/>
                <a:gd name="T13" fmla="*/ 90 h 376"/>
                <a:gd name="T14" fmla="*/ 0 w 407"/>
                <a:gd name="T15" fmla="*/ 58 h 376"/>
                <a:gd name="T16" fmla="*/ 27 w 407"/>
                <a:gd name="T17" fmla="*/ 53 h 376"/>
                <a:gd name="T18" fmla="*/ 48 w 407"/>
                <a:gd name="T19" fmla="*/ 58 h 376"/>
                <a:gd name="T20" fmla="*/ 74 w 407"/>
                <a:gd name="T21" fmla="*/ 58 h 376"/>
                <a:gd name="T22" fmla="*/ 95 w 407"/>
                <a:gd name="T23" fmla="*/ 53 h 376"/>
                <a:gd name="T24" fmla="*/ 95 w 407"/>
                <a:gd name="T25" fmla="*/ 21 h 376"/>
                <a:gd name="T26" fmla="*/ 111 w 407"/>
                <a:gd name="T27" fmla="*/ 11 h 376"/>
                <a:gd name="T28" fmla="*/ 127 w 407"/>
                <a:gd name="T29" fmla="*/ 0 h 376"/>
                <a:gd name="T30" fmla="*/ 154 w 407"/>
                <a:gd name="T31" fmla="*/ 5 h 376"/>
                <a:gd name="T32" fmla="*/ 180 w 407"/>
                <a:gd name="T33" fmla="*/ 5 h 376"/>
                <a:gd name="T34" fmla="*/ 206 w 407"/>
                <a:gd name="T35" fmla="*/ 5 h 376"/>
                <a:gd name="T36" fmla="*/ 233 w 407"/>
                <a:gd name="T37" fmla="*/ 5 h 376"/>
                <a:gd name="T38" fmla="*/ 249 w 407"/>
                <a:gd name="T39" fmla="*/ 16 h 376"/>
                <a:gd name="T40" fmla="*/ 275 w 407"/>
                <a:gd name="T41" fmla="*/ 16 h 376"/>
                <a:gd name="T42" fmla="*/ 275 w 407"/>
                <a:gd name="T43" fmla="*/ 58 h 376"/>
                <a:gd name="T44" fmla="*/ 307 w 407"/>
                <a:gd name="T45" fmla="*/ 64 h 376"/>
                <a:gd name="T46" fmla="*/ 291 w 407"/>
                <a:gd name="T47" fmla="*/ 74 h 376"/>
                <a:gd name="T48" fmla="*/ 286 w 407"/>
                <a:gd name="T49" fmla="*/ 74 h 376"/>
                <a:gd name="T50" fmla="*/ 270 w 407"/>
                <a:gd name="T51" fmla="*/ 80 h 376"/>
                <a:gd name="T52" fmla="*/ 270 w 407"/>
                <a:gd name="T53" fmla="*/ 95 h 376"/>
                <a:gd name="T54" fmla="*/ 286 w 407"/>
                <a:gd name="T55" fmla="*/ 106 h 376"/>
                <a:gd name="T56" fmla="*/ 302 w 407"/>
                <a:gd name="T57" fmla="*/ 117 h 376"/>
                <a:gd name="T58" fmla="*/ 312 w 407"/>
                <a:gd name="T59" fmla="*/ 133 h 376"/>
                <a:gd name="T60" fmla="*/ 323 w 407"/>
                <a:gd name="T61" fmla="*/ 148 h 376"/>
                <a:gd name="T62" fmla="*/ 339 w 407"/>
                <a:gd name="T63" fmla="*/ 159 h 376"/>
                <a:gd name="T64" fmla="*/ 349 w 407"/>
                <a:gd name="T65" fmla="*/ 175 h 376"/>
                <a:gd name="T66" fmla="*/ 360 w 407"/>
                <a:gd name="T67" fmla="*/ 191 h 376"/>
                <a:gd name="T68" fmla="*/ 376 w 407"/>
                <a:gd name="T69" fmla="*/ 201 h 376"/>
                <a:gd name="T70" fmla="*/ 397 w 407"/>
                <a:gd name="T71" fmla="*/ 207 h 376"/>
                <a:gd name="T72" fmla="*/ 407 w 407"/>
                <a:gd name="T73" fmla="*/ 223 h 376"/>
                <a:gd name="T74" fmla="*/ 386 w 407"/>
                <a:gd name="T75" fmla="*/ 244 h 376"/>
                <a:gd name="T76" fmla="*/ 370 w 407"/>
                <a:gd name="T77" fmla="*/ 233 h 376"/>
                <a:gd name="T78" fmla="*/ 354 w 407"/>
                <a:gd name="T79" fmla="*/ 244 h 376"/>
                <a:gd name="T80" fmla="*/ 339 w 407"/>
                <a:gd name="T81" fmla="*/ 254 h 376"/>
                <a:gd name="T82" fmla="*/ 339 w 407"/>
                <a:gd name="T83" fmla="*/ 286 h 376"/>
                <a:gd name="T84" fmla="*/ 328 w 407"/>
                <a:gd name="T85" fmla="*/ 297 h 376"/>
                <a:gd name="T86" fmla="*/ 302 w 407"/>
                <a:gd name="T87" fmla="*/ 297 h 376"/>
                <a:gd name="T88" fmla="*/ 286 w 407"/>
                <a:gd name="T89" fmla="*/ 313 h 376"/>
                <a:gd name="T90" fmla="*/ 275 w 407"/>
                <a:gd name="T91" fmla="*/ 339 h 376"/>
                <a:gd name="T92" fmla="*/ 275 w 407"/>
                <a:gd name="T93" fmla="*/ 376 h 376"/>
                <a:gd name="T94" fmla="*/ 249 w 407"/>
                <a:gd name="T95" fmla="*/ 376 h 376"/>
                <a:gd name="T96" fmla="*/ 222 w 407"/>
                <a:gd name="T97" fmla="*/ 376 h 376"/>
                <a:gd name="T98" fmla="*/ 196 w 407"/>
                <a:gd name="T99" fmla="*/ 376 h 376"/>
                <a:gd name="T100" fmla="*/ 169 w 407"/>
                <a:gd name="T101" fmla="*/ 376 h 376"/>
                <a:gd name="T102" fmla="*/ 138 w 407"/>
                <a:gd name="T103" fmla="*/ 376 h 376"/>
                <a:gd name="T104" fmla="*/ 111 w 407"/>
                <a:gd name="T105" fmla="*/ 376 h 376"/>
                <a:gd name="T106" fmla="*/ 79 w 407"/>
                <a:gd name="T107" fmla="*/ 376 h 376"/>
                <a:gd name="T108" fmla="*/ 48 w 407"/>
                <a:gd name="T109" fmla="*/ 371 h 376"/>
                <a:gd name="T110" fmla="*/ 16 w 407"/>
                <a:gd name="T111" fmla="*/ 371 h 376"/>
                <a:gd name="T112" fmla="*/ 5 w 407"/>
                <a:gd name="T113" fmla="*/ 355 h 376"/>
                <a:gd name="T114" fmla="*/ 5 w 407"/>
                <a:gd name="T115" fmla="*/ 329 h 376"/>
                <a:gd name="T116" fmla="*/ 0 w 407"/>
                <a:gd name="T117" fmla="*/ 302 h 376"/>
                <a:gd name="T118" fmla="*/ 5 w 407"/>
                <a:gd name="T119" fmla="*/ 28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7" h="376">
                  <a:moveTo>
                    <a:pt x="5" y="286"/>
                  </a:moveTo>
                  <a:lnTo>
                    <a:pt x="5" y="281"/>
                  </a:lnTo>
                  <a:lnTo>
                    <a:pt x="5" y="276"/>
                  </a:lnTo>
                  <a:lnTo>
                    <a:pt x="5" y="270"/>
                  </a:lnTo>
                  <a:lnTo>
                    <a:pt x="5" y="265"/>
                  </a:lnTo>
                  <a:lnTo>
                    <a:pt x="5" y="260"/>
                  </a:lnTo>
                  <a:lnTo>
                    <a:pt x="5" y="254"/>
                  </a:lnTo>
                  <a:lnTo>
                    <a:pt x="5" y="249"/>
                  </a:lnTo>
                  <a:lnTo>
                    <a:pt x="5" y="244"/>
                  </a:lnTo>
                  <a:lnTo>
                    <a:pt x="5" y="239"/>
                  </a:lnTo>
                  <a:lnTo>
                    <a:pt x="5" y="233"/>
                  </a:lnTo>
                  <a:lnTo>
                    <a:pt x="5" y="228"/>
                  </a:lnTo>
                  <a:lnTo>
                    <a:pt x="5" y="223"/>
                  </a:lnTo>
                  <a:lnTo>
                    <a:pt x="5" y="217"/>
                  </a:lnTo>
                  <a:lnTo>
                    <a:pt x="5" y="212"/>
                  </a:lnTo>
                  <a:lnTo>
                    <a:pt x="0" y="207"/>
                  </a:lnTo>
                  <a:lnTo>
                    <a:pt x="0" y="201"/>
                  </a:lnTo>
                  <a:lnTo>
                    <a:pt x="5" y="196"/>
                  </a:lnTo>
                  <a:lnTo>
                    <a:pt x="5" y="186"/>
                  </a:lnTo>
                  <a:lnTo>
                    <a:pt x="5" y="180"/>
                  </a:lnTo>
                  <a:lnTo>
                    <a:pt x="0" y="175"/>
                  </a:lnTo>
                  <a:lnTo>
                    <a:pt x="0" y="170"/>
                  </a:lnTo>
                  <a:lnTo>
                    <a:pt x="0" y="164"/>
                  </a:lnTo>
                  <a:lnTo>
                    <a:pt x="5" y="159"/>
                  </a:lnTo>
                  <a:lnTo>
                    <a:pt x="5" y="154"/>
                  </a:lnTo>
                  <a:lnTo>
                    <a:pt x="5" y="148"/>
                  </a:lnTo>
                  <a:lnTo>
                    <a:pt x="5" y="143"/>
                  </a:lnTo>
                  <a:lnTo>
                    <a:pt x="0" y="138"/>
                  </a:lnTo>
                  <a:lnTo>
                    <a:pt x="5" y="127"/>
                  </a:lnTo>
                  <a:lnTo>
                    <a:pt x="0" y="122"/>
                  </a:lnTo>
                  <a:lnTo>
                    <a:pt x="0" y="117"/>
                  </a:lnTo>
                  <a:lnTo>
                    <a:pt x="0" y="111"/>
                  </a:lnTo>
                  <a:lnTo>
                    <a:pt x="0" y="106"/>
                  </a:lnTo>
                  <a:lnTo>
                    <a:pt x="0" y="95"/>
                  </a:lnTo>
                  <a:lnTo>
                    <a:pt x="0" y="90"/>
                  </a:lnTo>
                  <a:lnTo>
                    <a:pt x="0" y="85"/>
                  </a:lnTo>
                  <a:lnTo>
                    <a:pt x="0" y="74"/>
                  </a:lnTo>
                  <a:lnTo>
                    <a:pt x="0" y="69"/>
                  </a:lnTo>
                  <a:lnTo>
                    <a:pt x="0" y="64"/>
                  </a:lnTo>
                  <a:lnTo>
                    <a:pt x="0" y="58"/>
                  </a:lnTo>
                  <a:lnTo>
                    <a:pt x="0" y="53"/>
                  </a:lnTo>
                  <a:lnTo>
                    <a:pt x="11" y="53"/>
                  </a:lnTo>
                  <a:lnTo>
                    <a:pt x="16" y="53"/>
                  </a:lnTo>
                  <a:lnTo>
                    <a:pt x="21" y="53"/>
                  </a:lnTo>
                  <a:lnTo>
                    <a:pt x="27" y="53"/>
                  </a:lnTo>
                  <a:lnTo>
                    <a:pt x="32" y="53"/>
                  </a:lnTo>
                  <a:lnTo>
                    <a:pt x="37" y="53"/>
                  </a:lnTo>
                  <a:lnTo>
                    <a:pt x="37" y="58"/>
                  </a:lnTo>
                  <a:lnTo>
                    <a:pt x="42" y="58"/>
                  </a:lnTo>
                  <a:lnTo>
                    <a:pt x="48" y="58"/>
                  </a:lnTo>
                  <a:lnTo>
                    <a:pt x="53" y="58"/>
                  </a:lnTo>
                  <a:lnTo>
                    <a:pt x="58" y="58"/>
                  </a:lnTo>
                  <a:lnTo>
                    <a:pt x="64" y="58"/>
                  </a:lnTo>
                  <a:lnTo>
                    <a:pt x="69" y="58"/>
                  </a:lnTo>
                  <a:lnTo>
                    <a:pt x="74" y="58"/>
                  </a:lnTo>
                  <a:lnTo>
                    <a:pt x="79" y="58"/>
                  </a:lnTo>
                  <a:lnTo>
                    <a:pt x="85" y="58"/>
                  </a:lnTo>
                  <a:lnTo>
                    <a:pt x="90" y="58"/>
                  </a:lnTo>
                  <a:lnTo>
                    <a:pt x="95" y="58"/>
                  </a:lnTo>
                  <a:lnTo>
                    <a:pt x="95" y="53"/>
                  </a:lnTo>
                  <a:lnTo>
                    <a:pt x="95" y="48"/>
                  </a:lnTo>
                  <a:lnTo>
                    <a:pt x="95" y="42"/>
                  </a:lnTo>
                  <a:lnTo>
                    <a:pt x="95" y="37"/>
                  </a:lnTo>
                  <a:lnTo>
                    <a:pt x="95" y="32"/>
                  </a:lnTo>
                  <a:lnTo>
                    <a:pt x="95" y="21"/>
                  </a:lnTo>
                  <a:lnTo>
                    <a:pt x="101" y="21"/>
                  </a:lnTo>
                  <a:lnTo>
                    <a:pt x="106" y="21"/>
                  </a:lnTo>
                  <a:lnTo>
                    <a:pt x="111" y="21"/>
                  </a:lnTo>
                  <a:lnTo>
                    <a:pt x="111" y="16"/>
                  </a:lnTo>
                  <a:lnTo>
                    <a:pt x="111" y="11"/>
                  </a:lnTo>
                  <a:lnTo>
                    <a:pt x="111" y="5"/>
                  </a:lnTo>
                  <a:lnTo>
                    <a:pt x="111" y="0"/>
                  </a:lnTo>
                  <a:lnTo>
                    <a:pt x="116" y="0"/>
                  </a:lnTo>
                  <a:lnTo>
                    <a:pt x="122" y="0"/>
                  </a:lnTo>
                  <a:lnTo>
                    <a:pt x="127" y="0"/>
                  </a:lnTo>
                  <a:lnTo>
                    <a:pt x="132" y="0"/>
                  </a:lnTo>
                  <a:lnTo>
                    <a:pt x="138" y="0"/>
                  </a:lnTo>
                  <a:lnTo>
                    <a:pt x="143" y="0"/>
                  </a:lnTo>
                  <a:lnTo>
                    <a:pt x="148" y="5"/>
                  </a:lnTo>
                  <a:lnTo>
                    <a:pt x="154" y="5"/>
                  </a:lnTo>
                  <a:lnTo>
                    <a:pt x="159" y="5"/>
                  </a:lnTo>
                  <a:lnTo>
                    <a:pt x="164" y="5"/>
                  </a:lnTo>
                  <a:lnTo>
                    <a:pt x="169" y="5"/>
                  </a:lnTo>
                  <a:lnTo>
                    <a:pt x="175" y="5"/>
                  </a:lnTo>
                  <a:lnTo>
                    <a:pt x="180" y="5"/>
                  </a:lnTo>
                  <a:lnTo>
                    <a:pt x="185" y="5"/>
                  </a:lnTo>
                  <a:lnTo>
                    <a:pt x="191" y="5"/>
                  </a:lnTo>
                  <a:lnTo>
                    <a:pt x="196" y="5"/>
                  </a:lnTo>
                  <a:lnTo>
                    <a:pt x="201" y="5"/>
                  </a:lnTo>
                  <a:lnTo>
                    <a:pt x="206" y="5"/>
                  </a:lnTo>
                  <a:lnTo>
                    <a:pt x="212" y="5"/>
                  </a:lnTo>
                  <a:lnTo>
                    <a:pt x="217" y="5"/>
                  </a:lnTo>
                  <a:lnTo>
                    <a:pt x="222" y="5"/>
                  </a:lnTo>
                  <a:lnTo>
                    <a:pt x="228" y="5"/>
                  </a:lnTo>
                  <a:lnTo>
                    <a:pt x="233" y="5"/>
                  </a:lnTo>
                  <a:lnTo>
                    <a:pt x="238" y="5"/>
                  </a:lnTo>
                  <a:lnTo>
                    <a:pt x="243" y="5"/>
                  </a:lnTo>
                  <a:lnTo>
                    <a:pt x="249" y="5"/>
                  </a:lnTo>
                  <a:lnTo>
                    <a:pt x="249" y="11"/>
                  </a:lnTo>
                  <a:lnTo>
                    <a:pt x="249" y="16"/>
                  </a:lnTo>
                  <a:lnTo>
                    <a:pt x="254" y="16"/>
                  </a:lnTo>
                  <a:lnTo>
                    <a:pt x="259" y="16"/>
                  </a:lnTo>
                  <a:lnTo>
                    <a:pt x="265" y="16"/>
                  </a:lnTo>
                  <a:lnTo>
                    <a:pt x="270" y="16"/>
                  </a:lnTo>
                  <a:lnTo>
                    <a:pt x="275" y="16"/>
                  </a:lnTo>
                  <a:lnTo>
                    <a:pt x="275" y="26"/>
                  </a:lnTo>
                  <a:lnTo>
                    <a:pt x="275" y="37"/>
                  </a:lnTo>
                  <a:lnTo>
                    <a:pt x="275" y="42"/>
                  </a:lnTo>
                  <a:lnTo>
                    <a:pt x="275" y="53"/>
                  </a:lnTo>
                  <a:lnTo>
                    <a:pt x="275" y="58"/>
                  </a:lnTo>
                  <a:lnTo>
                    <a:pt x="286" y="58"/>
                  </a:lnTo>
                  <a:lnTo>
                    <a:pt x="291" y="58"/>
                  </a:lnTo>
                  <a:lnTo>
                    <a:pt x="296" y="64"/>
                  </a:lnTo>
                  <a:lnTo>
                    <a:pt x="302" y="64"/>
                  </a:lnTo>
                  <a:lnTo>
                    <a:pt x="307" y="64"/>
                  </a:lnTo>
                  <a:lnTo>
                    <a:pt x="307" y="69"/>
                  </a:lnTo>
                  <a:lnTo>
                    <a:pt x="302" y="69"/>
                  </a:lnTo>
                  <a:lnTo>
                    <a:pt x="296" y="69"/>
                  </a:lnTo>
                  <a:lnTo>
                    <a:pt x="291" y="69"/>
                  </a:lnTo>
                  <a:lnTo>
                    <a:pt x="291" y="74"/>
                  </a:lnTo>
                  <a:lnTo>
                    <a:pt x="291" y="80"/>
                  </a:lnTo>
                  <a:lnTo>
                    <a:pt x="291" y="85"/>
                  </a:lnTo>
                  <a:lnTo>
                    <a:pt x="286" y="85"/>
                  </a:lnTo>
                  <a:lnTo>
                    <a:pt x="286" y="80"/>
                  </a:lnTo>
                  <a:lnTo>
                    <a:pt x="286" y="74"/>
                  </a:lnTo>
                  <a:lnTo>
                    <a:pt x="280" y="74"/>
                  </a:lnTo>
                  <a:lnTo>
                    <a:pt x="275" y="80"/>
                  </a:lnTo>
                  <a:lnTo>
                    <a:pt x="275" y="74"/>
                  </a:lnTo>
                  <a:lnTo>
                    <a:pt x="270" y="74"/>
                  </a:lnTo>
                  <a:lnTo>
                    <a:pt x="270" y="80"/>
                  </a:lnTo>
                  <a:lnTo>
                    <a:pt x="265" y="80"/>
                  </a:lnTo>
                  <a:lnTo>
                    <a:pt x="265" y="85"/>
                  </a:lnTo>
                  <a:lnTo>
                    <a:pt x="265" y="90"/>
                  </a:lnTo>
                  <a:lnTo>
                    <a:pt x="265" y="95"/>
                  </a:lnTo>
                  <a:lnTo>
                    <a:pt x="270" y="95"/>
                  </a:lnTo>
                  <a:lnTo>
                    <a:pt x="275" y="95"/>
                  </a:lnTo>
                  <a:lnTo>
                    <a:pt x="275" y="101"/>
                  </a:lnTo>
                  <a:lnTo>
                    <a:pt x="275" y="106"/>
                  </a:lnTo>
                  <a:lnTo>
                    <a:pt x="280" y="106"/>
                  </a:lnTo>
                  <a:lnTo>
                    <a:pt x="286" y="106"/>
                  </a:lnTo>
                  <a:lnTo>
                    <a:pt x="291" y="106"/>
                  </a:lnTo>
                  <a:lnTo>
                    <a:pt x="291" y="111"/>
                  </a:lnTo>
                  <a:lnTo>
                    <a:pt x="291" y="117"/>
                  </a:lnTo>
                  <a:lnTo>
                    <a:pt x="296" y="117"/>
                  </a:lnTo>
                  <a:lnTo>
                    <a:pt x="302" y="117"/>
                  </a:lnTo>
                  <a:lnTo>
                    <a:pt x="302" y="122"/>
                  </a:lnTo>
                  <a:lnTo>
                    <a:pt x="307" y="122"/>
                  </a:lnTo>
                  <a:lnTo>
                    <a:pt x="307" y="127"/>
                  </a:lnTo>
                  <a:lnTo>
                    <a:pt x="312" y="127"/>
                  </a:lnTo>
                  <a:lnTo>
                    <a:pt x="312" y="133"/>
                  </a:lnTo>
                  <a:lnTo>
                    <a:pt x="317" y="133"/>
                  </a:lnTo>
                  <a:lnTo>
                    <a:pt x="323" y="133"/>
                  </a:lnTo>
                  <a:lnTo>
                    <a:pt x="323" y="138"/>
                  </a:lnTo>
                  <a:lnTo>
                    <a:pt x="323" y="143"/>
                  </a:lnTo>
                  <a:lnTo>
                    <a:pt x="323" y="148"/>
                  </a:lnTo>
                  <a:lnTo>
                    <a:pt x="323" y="154"/>
                  </a:lnTo>
                  <a:lnTo>
                    <a:pt x="328" y="154"/>
                  </a:lnTo>
                  <a:lnTo>
                    <a:pt x="328" y="159"/>
                  </a:lnTo>
                  <a:lnTo>
                    <a:pt x="333" y="159"/>
                  </a:lnTo>
                  <a:lnTo>
                    <a:pt x="339" y="159"/>
                  </a:lnTo>
                  <a:lnTo>
                    <a:pt x="339" y="164"/>
                  </a:lnTo>
                  <a:lnTo>
                    <a:pt x="339" y="170"/>
                  </a:lnTo>
                  <a:lnTo>
                    <a:pt x="344" y="170"/>
                  </a:lnTo>
                  <a:lnTo>
                    <a:pt x="349" y="170"/>
                  </a:lnTo>
                  <a:lnTo>
                    <a:pt x="349" y="175"/>
                  </a:lnTo>
                  <a:lnTo>
                    <a:pt x="349" y="180"/>
                  </a:lnTo>
                  <a:lnTo>
                    <a:pt x="354" y="180"/>
                  </a:lnTo>
                  <a:lnTo>
                    <a:pt x="354" y="186"/>
                  </a:lnTo>
                  <a:lnTo>
                    <a:pt x="354" y="191"/>
                  </a:lnTo>
                  <a:lnTo>
                    <a:pt x="360" y="191"/>
                  </a:lnTo>
                  <a:lnTo>
                    <a:pt x="365" y="191"/>
                  </a:lnTo>
                  <a:lnTo>
                    <a:pt x="370" y="191"/>
                  </a:lnTo>
                  <a:lnTo>
                    <a:pt x="376" y="191"/>
                  </a:lnTo>
                  <a:lnTo>
                    <a:pt x="376" y="196"/>
                  </a:lnTo>
                  <a:lnTo>
                    <a:pt x="376" y="201"/>
                  </a:lnTo>
                  <a:lnTo>
                    <a:pt x="381" y="201"/>
                  </a:lnTo>
                  <a:lnTo>
                    <a:pt x="386" y="201"/>
                  </a:lnTo>
                  <a:lnTo>
                    <a:pt x="391" y="201"/>
                  </a:lnTo>
                  <a:lnTo>
                    <a:pt x="397" y="201"/>
                  </a:lnTo>
                  <a:lnTo>
                    <a:pt x="397" y="207"/>
                  </a:lnTo>
                  <a:lnTo>
                    <a:pt x="402" y="207"/>
                  </a:lnTo>
                  <a:lnTo>
                    <a:pt x="407" y="207"/>
                  </a:lnTo>
                  <a:lnTo>
                    <a:pt x="407" y="212"/>
                  </a:lnTo>
                  <a:lnTo>
                    <a:pt x="407" y="217"/>
                  </a:lnTo>
                  <a:lnTo>
                    <a:pt x="407" y="223"/>
                  </a:lnTo>
                  <a:lnTo>
                    <a:pt x="407" y="228"/>
                  </a:lnTo>
                  <a:lnTo>
                    <a:pt x="402" y="228"/>
                  </a:lnTo>
                  <a:lnTo>
                    <a:pt x="397" y="228"/>
                  </a:lnTo>
                  <a:lnTo>
                    <a:pt x="391" y="239"/>
                  </a:lnTo>
                  <a:lnTo>
                    <a:pt x="386" y="244"/>
                  </a:lnTo>
                  <a:lnTo>
                    <a:pt x="381" y="244"/>
                  </a:lnTo>
                  <a:lnTo>
                    <a:pt x="376" y="244"/>
                  </a:lnTo>
                  <a:lnTo>
                    <a:pt x="376" y="239"/>
                  </a:lnTo>
                  <a:lnTo>
                    <a:pt x="376" y="233"/>
                  </a:lnTo>
                  <a:lnTo>
                    <a:pt x="370" y="233"/>
                  </a:lnTo>
                  <a:lnTo>
                    <a:pt x="365" y="233"/>
                  </a:lnTo>
                  <a:lnTo>
                    <a:pt x="365" y="239"/>
                  </a:lnTo>
                  <a:lnTo>
                    <a:pt x="360" y="239"/>
                  </a:lnTo>
                  <a:lnTo>
                    <a:pt x="354" y="239"/>
                  </a:lnTo>
                  <a:lnTo>
                    <a:pt x="354" y="244"/>
                  </a:lnTo>
                  <a:lnTo>
                    <a:pt x="349" y="244"/>
                  </a:lnTo>
                  <a:lnTo>
                    <a:pt x="349" y="249"/>
                  </a:lnTo>
                  <a:lnTo>
                    <a:pt x="344" y="249"/>
                  </a:lnTo>
                  <a:lnTo>
                    <a:pt x="344" y="254"/>
                  </a:lnTo>
                  <a:lnTo>
                    <a:pt x="339" y="254"/>
                  </a:lnTo>
                  <a:lnTo>
                    <a:pt x="339" y="260"/>
                  </a:lnTo>
                  <a:lnTo>
                    <a:pt x="339" y="265"/>
                  </a:lnTo>
                  <a:lnTo>
                    <a:pt x="339" y="270"/>
                  </a:lnTo>
                  <a:lnTo>
                    <a:pt x="339" y="276"/>
                  </a:lnTo>
                  <a:lnTo>
                    <a:pt x="339" y="286"/>
                  </a:lnTo>
                  <a:lnTo>
                    <a:pt x="339" y="292"/>
                  </a:lnTo>
                  <a:lnTo>
                    <a:pt x="339" y="297"/>
                  </a:lnTo>
                  <a:lnTo>
                    <a:pt x="339" y="302"/>
                  </a:lnTo>
                  <a:lnTo>
                    <a:pt x="333" y="302"/>
                  </a:lnTo>
                  <a:lnTo>
                    <a:pt x="328" y="297"/>
                  </a:lnTo>
                  <a:lnTo>
                    <a:pt x="323" y="297"/>
                  </a:lnTo>
                  <a:lnTo>
                    <a:pt x="317" y="297"/>
                  </a:lnTo>
                  <a:lnTo>
                    <a:pt x="312" y="297"/>
                  </a:lnTo>
                  <a:lnTo>
                    <a:pt x="307" y="297"/>
                  </a:lnTo>
                  <a:lnTo>
                    <a:pt x="302" y="297"/>
                  </a:lnTo>
                  <a:lnTo>
                    <a:pt x="296" y="297"/>
                  </a:lnTo>
                  <a:lnTo>
                    <a:pt x="291" y="302"/>
                  </a:lnTo>
                  <a:lnTo>
                    <a:pt x="291" y="307"/>
                  </a:lnTo>
                  <a:lnTo>
                    <a:pt x="286" y="307"/>
                  </a:lnTo>
                  <a:lnTo>
                    <a:pt x="286" y="313"/>
                  </a:lnTo>
                  <a:lnTo>
                    <a:pt x="280" y="318"/>
                  </a:lnTo>
                  <a:lnTo>
                    <a:pt x="280" y="323"/>
                  </a:lnTo>
                  <a:lnTo>
                    <a:pt x="280" y="329"/>
                  </a:lnTo>
                  <a:lnTo>
                    <a:pt x="280" y="334"/>
                  </a:lnTo>
                  <a:lnTo>
                    <a:pt x="275" y="339"/>
                  </a:lnTo>
                  <a:lnTo>
                    <a:pt x="275" y="345"/>
                  </a:lnTo>
                  <a:lnTo>
                    <a:pt x="275" y="355"/>
                  </a:lnTo>
                  <a:lnTo>
                    <a:pt x="275" y="366"/>
                  </a:lnTo>
                  <a:lnTo>
                    <a:pt x="275" y="371"/>
                  </a:lnTo>
                  <a:lnTo>
                    <a:pt x="275" y="376"/>
                  </a:lnTo>
                  <a:lnTo>
                    <a:pt x="270" y="376"/>
                  </a:lnTo>
                  <a:lnTo>
                    <a:pt x="265" y="376"/>
                  </a:lnTo>
                  <a:lnTo>
                    <a:pt x="259" y="376"/>
                  </a:lnTo>
                  <a:lnTo>
                    <a:pt x="254" y="376"/>
                  </a:lnTo>
                  <a:lnTo>
                    <a:pt x="249" y="376"/>
                  </a:lnTo>
                  <a:lnTo>
                    <a:pt x="243" y="376"/>
                  </a:lnTo>
                  <a:lnTo>
                    <a:pt x="238" y="376"/>
                  </a:lnTo>
                  <a:lnTo>
                    <a:pt x="233" y="376"/>
                  </a:lnTo>
                  <a:lnTo>
                    <a:pt x="228" y="376"/>
                  </a:lnTo>
                  <a:lnTo>
                    <a:pt x="222" y="376"/>
                  </a:lnTo>
                  <a:lnTo>
                    <a:pt x="217" y="376"/>
                  </a:lnTo>
                  <a:lnTo>
                    <a:pt x="212" y="376"/>
                  </a:lnTo>
                  <a:lnTo>
                    <a:pt x="206" y="376"/>
                  </a:lnTo>
                  <a:lnTo>
                    <a:pt x="201" y="376"/>
                  </a:lnTo>
                  <a:lnTo>
                    <a:pt x="196" y="376"/>
                  </a:lnTo>
                  <a:lnTo>
                    <a:pt x="191" y="376"/>
                  </a:lnTo>
                  <a:lnTo>
                    <a:pt x="185" y="376"/>
                  </a:lnTo>
                  <a:lnTo>
                    <a:pt x="180" y="376"/>
                  </a:lnTo>
                  <a:lnTo>
                    <a:pt x="175" y="376"/>
                  </a:lnTo>
                  <a:lnTo>
                    <a:pt x="169" y="376"/>
                  </a:lnTo>
                  <a:lnTo>
                    <a:pt x="164" y="376"/>
                  </a:lnTo>
                  <a:lnTo>
                    <a:pt x="159" y="376"/>
                  </a:lnTo>
                  <a:lnTo>
                    <a:pt x="154" y="376"/>
                  </a:lnTo>
                  <a:lnTo>
                    <a:pt x="148" y="376"/>
                  </a:lnTo>
                  <a:lnTo>
                    <a:pt x="138" y="376"/>
                  </a:lnTo>
                  <a:lnTo>
                    <a:pt x="132" y="376"/>
                  </a:lnTo>
                  <a:lnTo>
                    <a:pt x="127" y="376"/>
                  </a:lnTo>
                  <a:lnTo>
                    <a:pt x="122" y="376"/>
                  </a:lnTo>
                  <a:lnTo>
                    <a:pt x="116" y="376"/>
                  </a:lnTo>
                  <a:lnTo>
                    <a:pt x="111" y="376"/>
                  </a:lnTo>
                  <a:lnTo>
                    <a:pt x="106" y="376"/>
                  </a:lnTo>
                  <a:lnTo>
                    <a:pt x="95" y="376"/>
                  </a:lnTo>
                  <a:lnTo>
                    <a:pt x="90" y="376"/>
                  </a:lnTo>
                  <a:lnTo>
                    <a:pt x="85" y="376"/>
                  </a:lnTo>
                  <a:lnTo>
                    <a:pt x="79" y="376"/>
                  </a:lnTo>
                  <a:lnTo>
                    <a:pt x="74" y="376"/>
                  </a:lnTo>
                  <a:lnTo>
                    <a:pt x="69" y="376"/>
                  </a:lnTo>
                  <a:lnTo>
                    <a:pt x="69" y="371"/>
                  </a:lnTo>
                  <a:lnTo>
                    <a:pt x="64" y="371"/>
                  </a:lnTo>
                  <a:lnTo>
                    <a:pt x="48" y="371"/>
                  </a:lnTo>
                  <a:lnTo>
                    <a:pt x="42" y="371"/>
                  </a:lnTo>
                  <a:lnTo>
                    <a:pt x="37" y="371"/>
                  </a:lnTo>
                  <a:lnTo>
                    <a:pt x="32" y="371"/>
                  </a:lnTo>
                  <a:lnTo>
                    <a:pt x="27" y="371"/>
                  </a:lnTo>
                  <a:lnTo>
                    <a:pt x="16" y="371"/>
                  </a:lnTo>
                  <a:lnTo>
                    <a:pt x="11" y="371"/>
                  </a:lnTo>
                  <a:lnTo>
                    <a:pt x="5" y="371"/>
                  </a:lnTo>
                  <a:lnTo>
                    <a:pt x="5" y="366"/>
                  </a:lnTo>
                  <a:lnTo>
                    <a:pt x="5" y="360"/>
                  </a:lnTo>
                  <a:lnTo>
                    <a:pt x="5" y="355"/>
                  </a:lnTo>
                  <a:lnTo>
                    <a:pt x="5" y="350"/>
                  </a:lnTo>
                  <a:lnTo>
                    <a:pt x="5" y="345"/>
                  </a:lnTo>
                  <a:lnTo>
                    <a:pt x="5" y="339"/>
                  </a:lnTo>
                  <a:lnTo>
                    <a:pt x="5" y="334"/>
                  </a:lnTo>
                  <a:lnTo>
                    <a:pt x="5" y="329"/>
                  </a:lnTo>
                  <a:lnTo>
                    <a:pt x="5" y="323"/>
                  </a:lnTo>
                  <a:lnTo>
                    <a:pt x="0" y="323"/>
                  </a:lnTo>
                  <a:lnTo>
                    <a:pt x="0" y="313"/>
                  </a:lnTo>
                  <a:lnTo>
                    <a:pt x="0" y="307"/>
                  </a:lnTo>
                  <a:lnTo>
                    <a:pt x="0" y="302"/>
                  </a:lnTo>
                  <a:lnTo>
                    <a:pt x="5" y="302"/>
                  </a:lnTo>
                  <a:lnTo>
                    <a:pt x="0" y="302"/>
                  </a:lnTo>
                  <a:lnTo>
                    <a:pt x="5" y="302"/>
                  </a:lnTo>
                  <a:lnTo>
                    <a:pt x="5" y="297"/>
                  </a:lnTo>
                  <a:lnTo>
                    <a:pt x="5" y="286"/>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54" name="Freeform 168">
              <a:extLst>
                <a:ext uri="{FF2B5EF4-FFF2-40B4-BE49-F238E27FC236}">
                  <a16:creationId xmlns:a16="http://schemas.microsoft.com/office/drawing/2014/main" id="{55A16600-9354-4C93-8603-DEEFEA780E78}"/>
                </a:ext>
              </a:extLst>
            </p:cNvPr>
            <p:cNvSpPr>
              <a:spLocks/>
            </p:cNvSpPr>
            <p:nvPr/>
          </p:nvSpPr>
          <p:spPr bwMode="auto">
            <a:xfrm>
              <a:off x="3149601" y="2944813"/>
              <a:ext cx="419100" cy="631825"/>
            </a:xfrm>
            <a:custGeom>
              <a:avLst/>
              <a:gdLst>
                <a:gd name="T0" fmla="*/ 42 w 264"/>
                <a:gd name="T1" fmla="*/ 207 h 398"/>
                <a:gd name="T2" fmla="*/ 21 w 264"/>
                <a:gd name="T3" fmla="*/ 202 h 398"/>
                <a:gd name="T4" fmla="*/ 21 w 264"/>
                <a:gd name="T5" fmla="*/ 180 h 398"/>
                <a:gd name="T6" fmla="*/ 5 w 264"/>
                <a:gd name="T7" fmla="*/ 149 h 398"/>
                <a:gd name="T8" fmla="*/ 21 w 264"/>
                <a:gd name="T9" fmla="*/ 133 h 398"/>
                <a:gd name="T10" fmla="*/ 26 w 264"/>
                <a:gd name="T11" fmla="*/ 122 h 398"/>
                <a:gd name="T12" fmla="*/ 16 w 264"/>
                <a:gd name="T13" fmla="*/ 90 h 398"/>
                <a:gd name="T14" fmla="*/ 26 w 264"/>
                <a:gd name="T15" fmla="*/ 80 h 398"/>
                <a:gd name="T16" fmla="*/ 42 w 264"/>
                <a:gd name="T17" fmla="*/ 74 h 398"/>
                <a:gd name="T18" fmla="*/ 58 w 264"/>
                <a:gd name="T19" fmla="*/ 69 h 398"/>
                <a:gd name="T20" fmla="*/ 69 w 264"/>
                <a:gd name="T21" fmla="*/ 69 h 398"/>
                <a:gd name="T22" fmla="*/ 84 w 264"/>
                <a:gd name="T23" fmla="*/ 74 h 398"/>
                <a:gd name="T24" fmla="*/ 90 w 264"/>
                <a:gd name="T25" fmla="*/ 59 h 398"/>
                <a:gd name="T26" fmla="*/ 106 w 264"/>
                <a:gd name="T27" fmla="*/ 53 h 398"/>
                <a:gd name="T28" fmla="*/ 116 w 264"/>
                <a:gd name="T29" fmla="*/ 43 h 398"/>
                <a:gd name="T30" fmla="*/ 137 w 264"/>
                <a:gd name="T31" fmla="*/ 32 h 398"/>
                <a:gd name="T32" fmla="*/ 153 w 264"/>
                <a:gd name="T33" fmla="*/ 21 h 398"/>
                <a:gd name="T34" fmla="*/ 164 w 264"/>
                <a:gd name="T35" fmla="*/ 16 h 398"/>
                <a:gd name="T36" fmla="*/ 174 w 264"/>
                <a:gd name="T37" fmla="*/ 6 h 398"/>
                <a:gd name="T38" fmla="*/ 190 w 264"/>
                <a:gd name="T39" fmla="*/ 16 h 398"/>
                <a:gd name="T40" fmla="*/ 195 w 264"/>
                <a:gd name="T41" fmla="*/ 48 h 398"/>
                <a:gd name="T42" fmla="*/ 201 w 264"/>
                <a:gd name="T43" fmla="*/ 85 h 398"/>
                <a:gd name="T44" fmla="*/ 259 w 264"/>
                <a:gd name="T45" fmla="*/ 85 h 398"/>
                <a:gd name="T46" fmla="*/ 254 w 264"/>
                <a:gd name="T47" fmla="*/ 101 h 398"/>
                <a:gd name="T48" fmla="*/ 243 w 264"/>
                <a:gd name="T49" fmla="*/ 112 h 398"/>
                <a:gd name="T50" fmla="*/ 248 w 264"/>
                <a:gd name="T51" fmla="*/ 122 h 398"/>
                <a:gd name="T52" fmla="*/ 232 w 264"/>
                <a:gd name="T53" fmla="*/ 138 h 398"/>
                <a:gd name="T54" fmla="*/ 232 w 264"/>
                <a:gd name="T55" fmla="*/ 149 h 398"/>
                <a:gd name="T56" fmla="*/ 211 w 264"/>
                <a:gd name="T57" fmla="*/ 159 h 398"/>
                <a:gd name="T58" fmla="*/ 201 w 264"/>
                <a:gd name="T59" fmla="*/ 180 h 398"/>
                <a:gd name="T60" fmla="*/ 206 w 264"/>
                <a:gd name="T61" fmla="*/ 196 h 398"/>
                <a:gd name="T62" fmla="*/ 195 w 264"/>
                <a:gd name="T63" fmla="*/ 223 h 398"/>
                <a:gd name="T64" fmla="*/ 180 w 264"/>
                <a:gd name="T65" fmla="*/ 244 h 398"/>
                <a:gd name="T66" fmla="*/ 201 w 264"/>
                <a:gd name="T67" fmla="*/ 244 h 398"/>
                <a:gd name="T68" fmla="*/ 201 w 264"/>
                <a:gd name="T69" fmla="*/ 265 h 398"/>
                <a:gd name="T70" fmla="*/ 217 w 264"/>
                <a:gd name="T71" fmla="*/ 271 h 398"/>
                <a:gd name="T72" fmla="*/ 217 w 264"/>
                <a:gd name="T73" fmla="*/ 302 h 398"/>
                <a:gd name="T74" fmla="*/ 243 w 264"/>
                <a:gd name="T75" fmla="*/ 318 h 398"/>
                <a:gd name="T76" fmla="*/ 217 w 264"/>
                <a:gd name="T77" fmla="*/ 324 h 398"/>
                <a:gd name="T78" fmla="*/ 211 w 264"/>
                <a:gd name="T79" fmla="*/ 334 h 398"/>
                <a:gd name="T80" fmla="*/ 238 w 264"/>
                <a:gd name="T81" fmla="*/ 339 h 398"/>
                <a:gd name="T82" fmla="*/ 232 w 264"/>
                <a:gd name="T83" fmla="*/ 355 h 398"/>
                <a:gd name="T84" fmla="*/ 222 w 264"/>
                <a:gd name="T85" fmla="*/ 366 h 398"/>
                <a:gd name="T86" fmla="*/ 211 w 264"/>
                <a:gd name="T87" fmla="*/ 382 h 398"/>
                <a:gd name="T88" fmla="*/ 201 w 264"/>
                <a:gd name="T89" fmla="*/ 382 h 398"/>
                <a:gd name="T90" fmla="*/ 180 w 264"/>
                <a:gd name="T91" fmla="*/ 382 h 398"/>
                <a:gd name="T92" fmla="*/ 164 w 264"/>
                <a:gd name="T93" fmla="*/ 345 h 398"/>
                <a:gd name="T94" fmla="*/ 190 w 264"/>
                <a:gd name="T95" fmla="*/ 345 h 398"/>
                <a:gd name="T96" fmla="*/ 164 w 264"/>
                <a:gd name="T97" fmla="*/ 334 h 398"/>
                <a:gd name="T98" fmla="*/ 132 w 264"/>
                <a:gd name="T99" fmla="*/ 329 h 398"/>
                <a:gd name="T100" fmla="*/ 100 w 264"/>
                <a:gd name="T101" fmla="*/ 345 h 398"/>
                <a:gd name="T102" fmla="*/ 69 w 264"/>
                <a:gd name="T103" fmla="*/ 334 h 398"/>
                <a:gd name="T104" fmla="*/ 79 w 264"/>
                <a:gd name="T105" fmla="*/ 308 h 398"/>
                <a:gd name="T106" fmla="*/ 74 w 264"/>
                <a:gd name="T107" fmla="*/ 286 h 398"/>
                <a:gd name="T108" fmla="*/ 53 w 264"/>
                <a:gd name="T109" fmla="*/ 281 h 398"/>
                <a:gd name="T110" fmla="*/ 53 w 264"/>
                <a:gd name="T111" fmla="*/ 255 h 398"/>
                <a:gd name="T112" fmla="*/ 69 w 264"/>
                <a:gd name="T113" fmla="*/ 239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4" h="398">
                  <a:moveTo>
                    <a:pt x="69" y="218"/>
                  </a:moveTo>
                  <a:lnTo>
                    <a:pt x="63" y="218"/>
                  </a:lnTo>
                  <a:lnTo>
                    <a:pt x="58" y="223"/>
                  </a:lnTo>
                  <a:lnTo>
                    <a:pt x="53" y="223"/>
                  </a:lnTo>
                  <a:lnTo>
                    <a:pt x="53" y="218"/>
                  </a:lnTo>
                  <a:lnTo>
                    <a:pt x="47" y="212"/>
                  </a:lnTo>
                  <a:lnTo>
                    <a:pt x="42" y="212"/>
                  </a:lnTo>
                  <a:lnTo>
                    <a:pt x="42" y="207"/>
                  </a:lnTo>
                  <a:lnTo>
                    <a:pt x="42" y="202"/>
                  </a:lnTo>
                  <a:lnTo>
                    <a:pt x="37" y="202"/>
                  </a:lnTo>
                  <a:lnTo>
                    <a:pt x="37" y="196"/>
                  </a:lnTo>
                  <a:lnTo>
                    <a:pt x="32" y="202"/>
                  </a:lnTo>
                  <a:lnTo>
                    <a:pt x="32" y="207"/>
                  </a:lnTo>
                  <a:lnTo>
                    <a:pt x="26" y="207"/>
                  </a:lnTo>
                  <a:lnTo>
                    <a:pt x="26" y="202"/>
                  </a:lnTo>
                  <a:lnTo>
                    <a:pt x="21" y="202"/>
                  </a:lnTo>
                  <a:lnTo>
                    <a:pt x="16" y="202"/>
                  </a:lnTo>
                  <a:lnTo>
                    <a:pt x="10" y="196"/>
                  </a:lnTo>
                  <a:lnTo>
                    <a:pt x="16" y="196"/>
                  </a:lnTo>
                  <a:lnTo>
                    <a:pt x="21" y="196"/>
                  </a:lnTo>
                  <a:lnTo>
                    <a:pt x="26" y="191"/>
                  </a:lnTo>
                  <a:lnTo>
                    <a:pt x="26" y="186"/>
                  </a:lnTo>
                  <a:lnTo>
                    <a:pt x="26" y="180"/>
                  </a:lnTo>
                  <a:lnTo>
                    <a:pt x="21" y="180"/>
                  </a:lnTo>
                  <a:lnTo>
                    <a:pt x="16" y="175"/>
                  </a:lnTo>
                  <a:lnTo>
                    <a:pt x="10" y="175"/>
                  </a:lnTo>
                  <a:lnTo>
                    <a:pt x="10" y="170"/>
                  </a:lnTo>
                  <a:lnTo>
                    <a:pt x="10" y="165"/>
                  </a:lnTo>
                  <a:lnTo>
                    <a:pt x="10" y="159"/>
                  </a:lnTo>
                  <a:lnTo>
                    <a:pt x="10" y="154"/>
                  </a:lnTo>
                  <a:lnTo>
                    <a:pt x="10" y="149"/>
                  </a:lnTo>
                  <a:lnTo>
                    <a:pt x="5" y="149"/>
                  </a:lnTo>
                  <a:lnTo>
                    <a:pt x="0" y="149"/>
                  </a:lnTo>
                  <a:lnTo>
                    <a:pt x="0" y="143"/>
                  </a:lnTo>
                  <a:lnTo>
                    <a:pt x="0" y="138"/>
                  </a:lnTo>
                  <a:lnTo>
                    <a:pt x="5" y="138"/>
                  </a:lnTo>
                  <a:lnTo>
                    <a:pt x="5" y="133"/>
                  </a:lnTo>
                  <a:lnTo>
                    <a:pt x="10" y="138"/>
                  </a:lnTo>
                  <a:lnTo>
                    <a:pt x="16" y="138"/>
                  </a:lnTo>
                  <a:lnTo>
                    <a:pt x="21" y="133"/>
                  </a:lnTo>
                  <a:lnTo>
                    <a:pt x="16" y="133"/>
                  </a:lnTo>
                  <a:lnTo>
                    <a:pt x="16" y="127"/>
                  </a:lnTo>
                  <a:lnTo>
                    <a:pt x="10" y="127"/>
                  </a:lnTo>
                  <a:lnTo>
                    <a:pt x="10" y="122"/>
                  </a:lnTo>
                  <a:lnTo>
                    <a:pt x="10" y="117"/>
                  </a:lnTo>
                  <a:lnTo>
                    <a:pt x="16" y="122"/>
                  </a:lnTo>
                  <a:lnTo>
                    <a:pt x="21" y="122"/>
                  </a:lnTo>
                  <a:lnTo>
                    <a:pt x="26" y="122"/>
                  </a:lnTo>
                  <a:lnTo>
                    <a:pt x="26" y="117"/>
                  </a:lnTo>
                  <a:lnTo>
                    <a:pt x="21" y="117"/>
                  </a:lnTo>
                  <a:lnTo>
                    <a:pt x="21" y="112"/>
                  </a:lnTo>
                  <a:lnTo>
                    <a:pt x="21" y="106"/>
                  </a:lnTo>
                  <a:lnTo>
                    <a:pt x="16" y="101"/>
                  </a:lnTo>
                  <a:lnTo>
                    <a:pt x="21" y="101"/>
                  </a:lnTo>
                  <a:lnTo>
                    <a:pt x="16" y="96"/>
                  </a:lnTo>
                  <a:lnTo>
                    <a:pt x="16" y="90"/>
                  </a:lnTo>
                  <a:lnTo>
                    <a:pt x="21" y="90"/>
                  </a:lnTo>
                  <a:lnTo>
                    <a:pt x="16" y="90"/>
                  </a:lnTo>
                  <a:lnTo>
                    <a:pt x="21" y="90"/>
                  </a:lnTo>
                  <a:lnTo>
                    <a:pt x="21" y="85"/>
                  </a:lnTo>
                  <a:lnTo>
                    <a:pt x="26" y="85"/>
                  </a:lnTo>
                  <a:lnTo>
                    <a:pt x="26" y="80"/>
                  </a:lnTo>
                  <a:lnTo>
                    <a:pt x="26" y="85"/>
                  </a:lnTo>
                  <a:lnTo>
                    <a:pt x="26" y="80"/>
                  </a:lnTo>
                  <a:lnTo>
                    <a:pt x="32" y="80"/>
                  </a:lnTo>
                  <a:lnTo>
                    <a:pt x="32" y="74"/>
                  </a:lnTo>
                  <a:lnTo>
                    <a:pt x="32" y="69"/>
                  </a:lnTo>
                  <a:lnTo>
                    <a:pt x="32" y="74"/>
                  </a:lnTo>
                  <a:lnTo>
                    <a:pt x="32" y="69"/>
                  </a:lnTo>
                  <a:lnTo>
                    <a:pt x="37" y="69"/>
                  </a:lnTo>
                  <a:lnTo>
                    <a:pt x="37" y="74"/>
                  </a:lnTo>
                  <a:lnTo>
                    <a:pt x="42" y="74"/>
                  </a:lnTo>
                  <a:lnTo>
                    <a:pt x="42" y="69"/>
                  </a:lnTo>
                  <a:lnTo>
                    <a:pt x="47" y="69"/>
                  </a:lnTo>
                  <a:lnTo>
                    <a:pt x="53" y="69"/>
                  </a:lnTo>
                  <a:lnTo>
                    <a:pt x="53" y="74"/>
                  </a:lnTo>
                  <a:lnTo>
                    <a:pt x="53" y="69"/>
                  </a:lnTo>
                  <a:lnTo>
                    <a:pt x="53" y="74"/>
                  </a:lnTo>
                  <a:lnTo>
                    <a:pt x="58" y="74"/>
                  </a:lnTo>
                  <a:lnTo>
                    <a:pt x="58" y="69"/>
                  </a:lnTo>
                  <a:lnTo>
                    <a:pt x="63" y="69"/>
                  </a:lnTo>
                  <a:lnTo>
                    <a:pt x="63" y="74"/>
                  </a:lnTo>
                  <a:lnTo>
                    <a:pt x="63" y="69"/>
                  </a:lnTo>
                  <a:lnTo>
                    <a:pt x="69" y="69"/>
                  </a:lnTo>
                  <a:lnTo>
                    <a:pt x="63" y="69"/>
                  </a:lnTo>
                  <a:lnTo>
                    <a:pt x="63" y="64"/>
                  </a:lnTo>
                  <a:lnTo>
                    <a:pt x="63" y="69"/>
                  </a:lnTo>
                  <a:lnTo>
                    <a:pt x="69" y="69"/>
                  </a:lnTo>
                  <a:lnTo>
                    <a:pt x="69" y="64"/>
                  </a:lnTo>
                  <a:lnTo>
                    <a:pt x="74" y="64"/>
                  </a:lnTo>
                  <a:lnTo>
                    <a:pt x="74" y="69"/>
                  </a:lnTo>
                  <a:lnTo>
                    <a:pt x="79" y="69"/>
                  </a:lnTo>
                  <a:lnTo>
                    <a:pt x="79" y="74"/>
                  </a:lnTo>
                  <a:lnTo>
                    <a:pt x="79" y="69"/>
                  </a:lnTo>
                  <a:lnTo>
                    <a:pt x="84" y="69"/>
                  </a:lnTo>
                  <a:lnTo>
                    <a:pt x="84" y="74"/>
                  </a:lnTo>
                  <a:lnTo>
                    <a:pt x="84" y="69"/>
                  </a:lnTo>
                  <a:lnTo>
                    <a:pt x="90" y="69"/>
                  </a:lnTo>
                  <a:lnTo>
                    <a:pt x="90" y="64"/>
                  </a:lnTo>
                  <a:lnTo>
                    <a:pt x="90" y="59"/>
                  </a:lnTo>
                  <a:lnTo>
                    <a:pt x="90" y="64"/>
                  </a:lnTo>
                  <a:lnTo>
                    <a:pt x="95" y="64"/>
                  </a:lnTo>
                  <a:lnTo>
                    <a:pt x="95" y="59"/>
                  </a:lnTo>
                  <a:lnTo>
                    <a:pt x="90" y="59"/>
                  </a:lnTo>
                  <a:lnTo>
                    <a:pt x="95" y="59"/>
                  </a:lnTo>
                  <a:lnTo>
                    <a:pt x="95" y="53"/>
                  </a:lnTo>
                  <a:lnTo>
                    <a:pt x="100" y="53"/>
                  </a:lnTo>
                  <a:lnTo>
                    <a:pt x="95" y="53"/>
                  </a:lnTo>
                  <a:lnTo>
                    <a:pt x="100" y="53"/>
                  </a:lnTo>
                  <a:lnTo>
                    <a:pt x="106" y="53"/>
                  </a:lnTo>
                  <a:lnTo>
                    <a:pt x="106" y="48"/>
                  </a:lnTo>
                  <a:lnTo>
                    <a:pt x="106" y="53"/>
                  </a:lnTo>
                  <a:lnTo>
                    <a:pt x="111" y="53"/>
                  </a:lnTo>
                  <a:lnTo>
                    <a:pt x="111" y="48"/>
                  </a:lnTo>
                  <a:lnTo>
                    <a:pt x="111" y="53"/>
                  </a:lnTo>
                  <a:lnTo>
                    <a:pt x="111" y="48"/>
                  </a:lnTo>
                  <a:lnTo>
                    <a:pt x="116" y="48"/>
                  </a:lnTo>
                  <a:lnTo>
                    <a:pt x="111" y="48"/>
                  </a:lnTo>
                  <a:lnTo>
                    <a:pt x="116" y="48"/>
                  </a:lnTo>
                  <a:lnTo>
                    <a:pt x="116" y="43"/>
                  </a:lnTo>
                  <a:lnTo>
                    <a:pt x="121" y="43"/>
                  </a:lnTo>
                  <a:lnTo>
                    <a:pt x="121" y="48"/>
                  </a:lnTo>
                  <a:lnTo>
                    <a:pt x="127" y="48"/>
                  </a:lnTo>
                  <a:lnTo>
                    <a:pt x="127" y="43"/>
                  </a:lnTo>
                  <a:lnTo>
                    <a:pt x="132" y="43"/>
                  </a:lnTo>
                  <a:lnTo>
                    <a:pt x="132" y="37"/>
                  </a:lnTo>
                  <a:lnTo>
                    <a:pt x="132" y="32"/>
                  </a:lnTo>
                  <a:lnTo>
                    <a:pt x="137" y="32"/>
                  </a:lnTo>
                  <a:lnTo>
                    <a:pt x="137" y="27"/>
                  </a:lnTo>
                  <a:lnTo>
                    <a:pt x="143" y="21"/>
                  </a:lnTo>
                  <a:lnTo>
                    <a:pt x="143" y="27"/>
                  </a:lnTo>
                  <a:lnTo>
                    <a:pt x="143" y="21"/>
                  </a:lnTo>
                  <a:lnTo>
                    <a:pt x="143" y="27"/>
                  </a:lnTo>
                  <a:lnTo>
                    <a:pt x="143" y="21"/>
                  </a:lnTo>
                  <a:lnTo>
                    <a:pt x="148" y="21"/>
                  </a:lnTo>
                  <a:lnTo>
                    <a:pt x="153" y="21"/>
                  </a:lnTo>
                  <a:lnTo>
                    <a:pt x="153" y="16"/>
                  </a:lnTo>
                  <a:lnTo>
                    <a:pt x="153" y="21"/>
                  </a:lnTo>
                  <a:lnTo>
                    <a:pt x="153" y="16"/>
                  </a:lnTo>
                  <a:lnTo>
                    <a:pt x="158" y="16"/>
                  </a:lnTo>
                  <a:lnTo>
                    <a:pt x="153" y="21"/>
                  </a:lnTo>
                  <a:lnTo>
                    <a:pt x="158" y="21"/>
                  </a:lnTo>
                  <a:lnTo>
                    <a:pt x="158" y="16"/>
                  </a:lnTo>
                  <a:lnTo>
                    <a:pt x="164" y="16"/>
                  </a:lnTo>
                  <a:lnTo>
                    <a:pt x="164" y="11"/>
                  </a:lnTo>
                  <a:lnTo>
                    <a:pt x="164" y="16"/>
                  </a:lnTo>
                  <a:lnTo>
                    <a:pt x="164" y="11"/>
                  </a:lnTo>
                  <a:lnTo>
                    <a:pt x="169" y="11"/>
                  </a:lnTo>
                  <a:lnTo>
                    <a:pt x="174" y="11"/>
                  </a:lnTo>
                  <a:lnTo>
                    <a:pt x="174" y="6"/>
                  </a:lnTo>
                  <a:lnTo>
                    <a:pt x="174" y="11"/>
                  </a:lnTo>
                  <a:lnTo>
                    <a:pt x="174" y="6"/>
                  </a:lnTo>
                  <a:lnTo>
                    <a:pt x="180" y="6"/>
                  </a:lnTo>
                  <a:lnTo>
                    <a:pt x="185" y="6"/>
                  </a:lnTo>
                  <a:lnTo>
                    <a:pt x="190" y="6"/>
                  </a:lnTo>
                  <a:lnTo>
                    <a:pt x="190" y="0"/>
                  </a:lnTo>
                  <a:lnTo>
                    <a:pt x="195" y="0"/>
                  </a:lnTo>
                  <a:lnTo>
                    <a:pt x="195" y="11"/>
                  </a:lnTo>
                  <a:lnTo>
                    <a:pt x="195" y="16"/>
                  </a:lnTo>
                  <a:lnTo>
                    <a:pt x="190" y="16"/>
                  </a:lnTo>
                  <a:lnTo>
                    <a:pt x="195" y="16"/>
                  </a:lnTo>
                  <a:lnTo>
                    <a:pt x="190" y="16"/>
                  </a:lnTo>
                  <a:lnTo>
                    <a:pt x="190" y="21"/>
                  </a:lnTo>
                  <a:lnTo>
                    <a:pt x="190" y="27"/>
                  </a:lnTo>
                  <a:lnTo>
                    <a:pt x="190" y="37"/>
                  </a:lnTo>
                  <a:lnTo>
                    <a:pt x="195" y="37"/>
                  </a:lnTo>
                  <a:lnTo>
                    <a:pt x="195" y="43"/>
                  </a:lnTo>
                  <a:lnTo>
                    <a:pt x="195" y="48"/>
                  </a:lnTo>
                  <a:lnTo>
                    <a:pt x="195" y="53"/>
                  </a:lnTo>
                  <a:lnTo>
                    <a:pt x="195" y="59"/>
                  </a:lnTo>
                  <a:lnTo>
                    <a:pt x="195" y="64"/>
                  </a:lnTo>
                  <a:lnTo>
                    <a:pt x="195" y="69"/>
                  </a:lnTo>
                  <a:lnTo>
                    <a:pt x="195" y="74"/>
                  </a:lnTo>
                  <a:lnTo>
                    <a:pt x="195" y="80"/>
                  </a:lnTo>
                  <a:lnTo>
                    <a:pt x="195" y="85"/>
                  </a:lnTo>
                  <a:lnTo>
                    <a:pt x="201" y="85"/>
                  </a:lnTo>
                  <a:lnTo>
                    <a:pt x="206" y="85"/>
                  </a:lnTo>
                  <a:lnTo>
                    <a:pt x="217" y="85"/>
                  </a:lnTo>
                  <a:lnTo>
                    <a:pt x="222" y="85"/>
                  </a:lnTo>
                  <a:lnTo>
                    <a:pt x="227" y="85"/>
                  </a:lnTo>
                  <a:lnTo>
                    <a:pt x="232" y="85"/>
                  </a:lnTo>
                  <a:lnTo>
                    <a:pt x="238" y="85"/>
                  </a:lnTo>
                  <a:lnTo>
                    <a:pt x="254" y="85"/>
                  </a:lnTo>
                  <a:lnTo>
                    <a:pt x="259" y="85"/>
                  </a:lnTo>
                  <a:lnTo>
                    <a:pt x="259" y="90"/>
                  </a:lnTo>
                  <a:lnTo>
                    <a:pt x="259" y="96"/>
                  </a:lnTo>
                  <a:lnTo>
                    <a:pt x="264" y="96"/>
                  </a:lnTo>
                  <a:lnTo>
                    <a:pt x="264" y="101"/>
                  </a:lnTo>
                  <a:lnTo>
                    <a:pt x="259" y="101"/>
                  </a:lnTo>
                  <a:lnTo>
                    <a:pt x="259" y="106"/>
                  </a:lnTo>
                  <a:lnTo>
                    <a:pt x="254" y="106"/>
                  </a:lnTo>
                  <a:lnTo>
                    <a:pt x="254" y="101"/>
                  </a:lnTo>
                  <a:lnTo>
                    <a:pt x="254" y="106"/>
                  </a:lnTo>
                  <a:lnTo>
                    <a:pt x="248" y="106"/>
                  </a:lnTo>
                  <a:lnTo>
                    <a:pt x="248" y="112"/>
                  </a:lnTo>
                  <a:lnTo>
                    <a:pt x="243" y="112"/>
                  </a:lnTo>
                  <a:lnTo>
                    <a:pt x="243" y="106"/>
                  </a:lnTo>
                  <a:lnTo>
                    <a:pt x="238" y="106"/>
                  </a:lnTo>
                  <a:lnTo>
                    <a:pt x="238" y="112"/>
                  </a:lnTo>
                  <a:lnTo>
                    <a:pt x="243" y="112"/>
                  </a:lnTo>
                  <a:lnTo>
                    <a:pt x="238" y="117"/>
                  </a:lnTo>
                  <a:lnTo>
                    <a:pt x="243" y="117"/>
                  </a:lnTo>
                  <a:lnTo>
                    <a:pt x="243" y="122"/>
                  </a:lnTo>
                  <a:lnTo>
                    <a:pt x="238" y="122"/>
                  </a:lnTo>
                  <a:lnTo>
                    <a:pt x="238" y="127"/>
                  </a:lnTo>
                  <a:lnTo>
                    <a:pt x="243" y="127"/>
                  </a:lnTo>
                  <a:lnTo>
                    <a:pt x="248" y="127"/>
                  </a:lnTo>
                  <a:lnTo>
                    <a:pt x="248" y="122"/>
                  </a:lnTo>
                  <a:lnTo>
                    <a:pt x="248" y="127"/>
                  </a:lnTo>
                  <a:lnTo>
                    <a:pt x="248" y="133"/>
                  </a:lnTo>
                  <a:lnTo>
                    <a:pt x="243" y="133"/>
                  </a:lnTo>
                  <a:lnTo>
                    <a:pt x="243" y="138"/>
                  </a:lnTo>
                  <a:lnTo>
                    <a:pt x="238" y="138"/>
                  </a:lnTo>
                  <a:lnTo>
                    <a:pt x="238" y="133"/>
                  </a:lnTo>
                  <a:lnTo>
                    <a:pt x="232" y="133"/>
                  </a:lnTo>
                  <a:lnTo>
                    <a:pt x="232" y="138"/>
                  </a:lnTo>
                  <a:lnTo>
                    <a:pt x="238" y="138"/>
                  </a:lnTo>
                  <a:lnTo>
                    <a:pt x="232" y="138"/>
                  </a:lnTo>
                  <a:lnTo>
                    <a:pt x="232" y="143"/>
                  </a:lnTo>
                  <a:lnTo>
                    <a:pt x="227" y="143"/>
                  </a:lnTo>
                  <a:lnTo>
                    <a:pt x="227" y="138"/>
                  </a:lnTo>
                  <a:lnTo>
                    <a:pt x="227" y="143"/>
                  </a:lnTo>
                  <a:lnTo>
                    <a:pt x="227" y="149"/>
                  </a:lnTo>
                  <a:lnTo>
                    <a:pt x="232" y="149"/>
                  </a:lnTo>
                  <a:lnTo>
                    <a:pt x="232" y="154"/>
                  </a:lnTo>
                  <a:lnTo>
                    <a:pt x="232" y="159"/>
                  </a:lnTo>
                  <a:lnTo>
                    <a:pt x="227" y="159"/>
                  </a:lnTo>
                  <a:lnTo>
                    <a:pt x="227" y="154"/>
                  </a:lnTo>
                  <a:lnTo>
                    <a:pt x="222" y="154"/>
                  </a:lnTo>
                  <a:lnTo>
                    <a:pt x="222" y="159"/>
                  </a:lnTo>
                  <a:lnTo>
                    <a:pt x="217" y="159"/>
                  </a:lnTo>
                  <a:lnTo>
                    <a:pt x="211" y="159"/>
                  </a:lnTo>
                  <a:lnTo>
                    <a:pt x="211" y="165"/>
                  </a:lnTo>
                  <a:lnTo>
                    <a:pt x="206" y="165"/>
                  </a:lnTo>
                  <a:lnTo>
                    <a:pt x="201" y="165"/>
                  </a:lnTo>
                  <a:lnTo>
                    <a:pt x="206" y="165"/>
                  </a:lnTo>
                  <a:lnTo>
                    <a:pt x="206" y="170"/>
                  </a:lnTo>
                  <a:lnTo>
                    <a:pt x="201" y="170"/>
                  </a:lnTo>
                  <a:lnTo>
                    <a:pt x="201" y="175"/>
                  </a:lnTo>
                  <a:lnTo>
                    <a:pt x="201" y="180"/>
                  </a:lnTo>
                  <a:lnTo>
                    <a:pt x="195" y="180"/>
                  </a:lnTo>
                  <a:lnTo>
                    <a:pt x="195" y="186"/>
                  </a:lnTo>
                  <a:lnTo>
                    <a:pt x="201" y="186"/>
                  </a:lnTo>
                  <a:lnTo>
                    <a:pt x="201" y="191"/>
                  </a:lnTo>
                  <a:lnTo>
                    <a:pt x="195" y="191"/>
                  </a:lnTo>
                  <a:lnTo>
                    <a:pt x="195" y="196"/>
                  </a:lnTo>
                  <a:lnTo>
                    <a:pt x="201" y="196"/>
                  </a:lnTo>
                  <a:lnTo>
                    <a:pt x="206" y="196"/>
                  </a:lnTo>
                  <a:lnTo>
                    <a:pt x="206" y="202"/>
                  </a:lnTo>
                  <a:lnTo>
                    <a:pt x="201" y="202"/>
                  </a:lnTo>
                  <a:lnTo>
                    <a:pt x="206" y="207"/>
                  </a:lnTo>
                  <a:lnTo>
                    <a:pt x="206" y="212"/>
                  </a:lnTo>
                  <a:lnTo>
                    <a:pt x="206" y="218"/>
                  </a:lnTo>
                  <a:lnTo>
                    <a:pt x="201" y="218"/>
                  </a:lnTo>
                  <a:lnTo>
                    <a:pt x="201" y="223"/>
                  </a:lnTo>
                  <a:lnTo>
                    <a:pt x="195" y="223"/>
                  </a:lnTo>
                  <a:lnTo>
                    <a:pt x="195" y="228"/>
                  </a:lnTo>
                  <a:lnTo>
                    <a:pt x="195" y="233"/>
                  </a:lnTo>
                  <a:lnTo>
                    <a:pt x="190" y="233"/>
                  </a:lnTo>
                  <a:lnTo>
                    <a:pt x="185" y="233"/>
                  </a:lnTo>
                  <a:lnTo>
                    <a:pt x="185" y="239"/>
                  </a:lnTo>
                  <a:lnTo>
                    <a:pt x="180" y="239"/>
                  </a:lnTo>
                  <a:lnTo>
                    <a:pt x="174" y="244"/>
                  </a:lnTo>
                  <a:lnTo>
                    <a:pt x="180" y="244"/>
                  </a:lnTo>
                  <a:lnTo>
                    <a:pt x="180" y="249"/>
                  </a:lnTo>
                  <a:lnTo>
                    <a:pt x="180" y="244"/>
                  </a:lnTo>
                  <a:lnTo>
                    <a:pt x="185" y="244"/>
                  </a:lnTo>
                  <a:lnTo>
                    <a:pt x="190" y="244"/>
                  </a:lnTo>
                  <a:lnTo>
                    <a:pt x="195" y="244"/>
                  </a:lnTo>
                  <a:lnTo>
                    <a:pt x="195" y="239"/>
                  </a:lnTo>
                  <a:lnTo>
                    <a:pt x="201" y="239"/>
                  </a:lnTo>
                  <a:lnTo>
                    <a:pt x="201" y="244"/>
                  </a:lnTo>
                  <a:lnTo>
                    <a:pt x="206" y="244"/>
                  </a:lnTo>
                  <a:lnTo>
                    <a:pt x="206" y="249"/>
                  </a:lnTo>
                  <a:lnTo>
                    <a:pt x="211" y="249"/>
                  </a:lnTo>
                  <a:lnTo>
                    <a:pt x="211" y="255"/>
                  </a:lnTo>
                  <a:lnTo>
                    <a:pt x="211" y="260"/>
                  </a:lnTo>
                  <a:lnTo>
                    <a:pt x="206" y="260"/>
                  </a:lnTo>
                  <a:lnTo>
                    <a:pt x="201" y="260"/>
                  </a:lnTo>
                  <a:lnTo>
                    <a:pt x="201" y="265"/>
                  </a:lnTo>
                  <a:lnTo>
                    <a:pt x="195" y="265"/>
                  </a:lnTo>
                  <a:lnTo>
                    <a:pt x="195" y="271"/>
                  </a:lnTo>
                  <a:lnTo>
                    <a:pt x="195" y="276"/>
                  </a:lnTo>
                  <a:lnTo>
                    <a:pt x="201" y="276"/>
                  </a:lnTo>
                  <a:lnTo>
                    <a:pt x="206" y="276"/>
                  </a:lnTo>
                  <a:lnTo>
                    <a:pt x="211" y="276"/>
                  </a:lnTo>
                  <a:lnTo>
                    <a:pt x="211" y="271"/>
                  </a:lnTo>
                  <a:lnTo>
                    <a:pt x="217" y="271"/>
                  </a:lnTo>
                  <a:lnTo>
                    <a:pt x="217" y="276"/>
                  </a:lnTo>
                  <a:lnTo>
                    <a:pt x="217" y="281"/>
                  </a:lnTo>
                  <a:lnTo>
                    <a:pt x="217" y="286"/>
                  </a:lnTo>
                  <a:lnTo>
                    <a:pt x="217" y="292"/>
                  </a:lnTo>
                  <a:lnTo>
                    <a:pt x="222" y="292"/>
                  </a:lnTo>
                  <a:lnTo>
                    <a:pt x="222" y="297"/>
                  </a:lnTo>
                  <a:lnTo>
                    <a:pt x="217" y="297"/>
                  </a:lnTo>
                  <a:lnTo>
                    <a:pt x="217" y="302"/>
                  </a:lnTo>
                  <a:lnTo>
                    <a:pt x="217" y="308"/>
                  </a:lnTo>
                  <a:lnTo>
                    <a:pt x="222" y="313"/>
                  </a:lnTo>
                  <a:lnTo>
                    <a:pt x="227" y="313"/>
                  </a:lnTo>
                  <a:lnTo>
                    <a:pt x="232" y="313"/>
                  </a:lnTo>
                  <a:lnTo>
                    <a:pt x="238" y="308"/>
                  </a:lnTo>
                  <a:lnTo>
                    <a:pt x="243" y="308"/>
                  </a:lnTo>
                  <a:lnTo>
                    <a:pt x="243" y="313"/>
                  </a:lnTo>
                  <a:lnTo>
                    <a:pt x="243" y="318"/>
                  </a:lnTo>
                  <a:lnTo>
                    <a:pt x="238" y="318"/>
                  </a:lnTo>
                  <a:lnTo>
                    <a:pt x="238" y="324"/>
                  </a:lnTo>
                  <a:lnTo>
                    <a:pt x="232" y="324"/>
                  </a:lnTo>
                  <a:lnTo>
                    <a:pt x="232" y="318"/>
                  </a:lnTo>
                  <a:lnTo>
                    <a:pt x="227" y="318"/>
                  </a:lnTo>
                  <a:lnTo>
                    <a:pt x="222" y="318"/>
                  </a:lnTo>
                  <a:lnTo>
                    <a:pt x="217" y="318"/>
                  </a:lnTo>
                  <a:lnTo>
                    <a:pt x="217" y="324"/>
                  </a:lnTo>
                  <a:lnTo>
                    <a:pt x="211" y="318"/>
                  </a:lnTo>
                  <a:lnTo>
                    <a:pt x="211" y="324"/>
                  </a:lnTo>
                  <a:lnTo>
                    <a:pt x="211" y="318"/>
                  </a:lnTo>
                  <a:lnTo>
                    <a:pt x="206" y="318"/>
                  </a:lnTo>
                  <a:lnTo>
                    <a:pt x="206" y="324"/>
                  </a:lnTo>
                  <a:lnTo>
                    <a:pt x="206" y="329"/>
                  </a:lnTo>
                  <a:lnTo>
                    <a:pt x="211" y="329"/>
                  </a:lnTo>
                  <a:lnTo>
                    <a:pt x="211" y="334"/>
                  </a:lnTo>
                  <a:lnTo>
                    <a:pt x="211" y="339"/>
                  </a:lnTo>
                  <a:lnTo>
                    <a:pt x="217" y="339"/>
                  </a:lnTo>
                  <a:lnTo>
                    <a:pt x="222" y="339"/>
                  </a:lnTo>
                  <a:lnTo>
                    <a:pt x="227" y="339"/>
                  </a:lnTo>
                  <a:lnTo>
                    <a:pt x="232" y="339"/>
                  </a:lnTo>
                  <a:lnTo>
                    <a:pt x="232" y="334"/>
                  </a:lnTo>
                  <a:lnTo>
                    <a:pt x="238" y="334"/>
                  </a:lnTo>
                  <a:lnTo>
                    <a:pt x="238" y="339"/>
                  </a:lnTo>
                  <a:lnTo>
                    <a:pt x="243" y="339"/>
                  </a:lnTo>
                  <a:lnTo>
                    <a:pt x="243" y="345"/>
                  </a:lnTo>
                  <a:lnTo>
                    <a:pt x="243" y="350"/>
                  </a:lnTo>
                  <a:lnTo>
                    <a:pt x="248" y="350"/>
                  </a:lnTo>
                  <a:lnTo>
                    <a:pt x="243" y="350"/>
                  </a:lnTo>
                  <a:lnTo>
                    <a:pt x="243" y="355"/>
                  </a:lnTo>
                  <a:lnTo>
                    <a:pt x="238" y="355"/>
                  </a:lnTo>
                  <a:lnTo>
                    <a:pt x="232" y="355"/>
                  </a:lnTo>
                  <a:lnTo>
                    <a:pt x="232" y="361"/>
                  </a:lnTo>
                  <a:lnTo>
                    <a:pt x="232" y="366"/>
                  </a:lnTo>
                  <a:lnTo>
                    <a:pt x="227" y="366"/>
                  </a:lnTo>
                  <a:lnTo>
                    <a:pt x="227" y="361"/>
                  </a:lnTo>
                  <a:lnTo>
                    <a:pt x="227" y="355"/>
                  </a:lnTo>
                  <a:lnTo>
                    <a:pt x="222" y="355"/>
                  </a:lnTo>
                  <a:lnTo>
                    <a:pt x="222" y="361"/>
                  </a:lnTo>
                  <a:lnTo>
                    <a:pt x="222" y="366"/>
                  </a:lnTo>
                  <a:lnTo>
                    <a:pt x="217" y="366"/>
                  </a:lnTo>
                  <a:lnTo>
                    <a:pt x="217" y="371"/>
                  </a:lnTo>
                  <a:lnTo>
                    <a:pt x="217" y="366"/>
                  </a:lnTo>
                  <a:lnTo>
                    <a:pt x="211" y="366"/>
                  </a:lnTo>
                  <a:lnTo>
                    <a:pt x="211" y="371"/>
                  </a:lnTo>
                  <a:lnTo>
                    <a:pt x="211" y="377"/>
                  </a:lnTo>
                  <a:lnTo>
                    <a:pt x="217" y="382"/>
                  </a:lnTo>
                  <a:lnTo>
                    <a:pt x="211" y="382"/>
                  </a:lnTo>
                  <a:lnTo>
                    <a:pt x="211" y="387"/>
                  </a:lnTo>
                  <a:lnTo>
                    <a:pt x="206" y="392"/>
                  </a:lnTo>
                  <a:lnTo>
                    <a:pt x="206" y="398"/>
                  </a:lnTo>
                  <a:lnTo>
                    <a:pt x="201" y="398"/>
                  </a:lnTo>
                  <a:lnTo>
                    <a:pt x="201" y="392"/>
                  </a:lnTo>
                  <a:lnTo>
                    <a:pt x="201" y="387"/>
                  </a:lnTo>
                  <a:lnTo>
                    <a:pt x="206" y="382"/>
                  </a:lnTo>
                  <a:lnTo>
                    <a:pt x="201" y="382"/>
                  </a:lnTo>
                  <a:lnTo>
                    <a:pt x="201" y="377"/>
                  </a:lnTo>
                  <a:lnTo>
                    <a:pt x="195" y="377"/>
                  </a:lnTo>
                  <a:lnTo>
                    <a:pt x="190" y="377"/>
                  </a:lnTo>
                  <a:lnTo>
                    <a:pt x="190" y="382"/>
                  </a:lnTo>
                  <a:lnTo>
                    <a:pt x="185" y="382"/>
                  </a:lnTo>
                  <a:lnTo>
                    <a:pt x="185" y="387"/>
                  </a:lnTo>
                  <a:lnTo>
                    <a:pt x="180" y="387"/>
                  </a:lnTo>
                  <a:lnTo>
                    <a:pt x="180" y="382"/>
                  </a:lnTo>
                  <a:lnTo>
                    <a:pt x="174" y="382"/>
                  </a:lnTo>
                  <a:lnTo>
                    <a:pt x="174" y="377"/>
                  </a:lnTo>
                  <a:lnTo>
                    <a:pt x="174" y="371"/>
                  </a:lnTo>
                  <a:lnTo>
                    <a:pt x="174" y="366"/>
                  </a:lnTo>
                  <a:lnTo>
                    <a:pt x="174" y="361"/>
                  </a:lnTo>
                  <a:lnTo>
                    <a:pt x="169" y="355"/>
                  </a:lnTo>
                  <a:lnTo>
                    <a:pt x="164" y="350"/>
                  </a:lnTo>
                  <a:lnTo>
                    <a:pt x="164" y="345"/>
                  </a:lnTo>
                  <a:lnTo>
                    <a:pt x="169" y="339"/>
                  </a:lnTo>
                  <a:lnTo>
                    <a:pt x="174" y="339"/>
                  </a:lnTo>
                  <a:lnTo>
                    <a:pt x="180" y="339"/>
                  </a:lnTo>
                  <a:lnTo>
                    <a:pt x="180" y="345"/>
                  </a:lnTo>
                  <a:lnTo>
                    <a:pt x="180" y="350"/>
                  </a:lnTo>
                  <a:lnTo>
                    <a:pt x="185" y="350"/>
                  </a:lnTo>
                  <a:lnTo>
                    <a:pt x="185" y="345"/>
                  </a:lnTo>
                  <a:lnTo>
                    <a:pt x="190" y="345"/>
                  </a:lnTo>
                  <a:lnTo>
                    <a:pt x="190" y="339"/>
                  </a:lnTo>
                  <a:lnTo>
                    <a:pt x="185" y="339"/>
                  </a:lnTo>
                  <a:lnTo>
                    <a:pt x="185" y="334"/>
                  </a:lnTo>
                  <a:lnTo>
                    <a:pt x="180" y="329"/>
                  </a:lnTo>
                  <a:lnTo>
                    <a:pt x="174" y="329"/>
                  </a:lnTo>
                  <a:lnTo>
                    <a:pt x="169" y="329"/>
                  </a:lnTo>
                  <a:lnTo>
                    <a:pt x="169" y="334"/>
                  </a:lnTo>
                  <a:lnTo>
                    <a:pt x="164" y="334"/>
                  </a:lnTo>
                  <a:lnTo>
                    <a:pt x="158" y="334"/>
                  </a:lnTo>
                  <a:lnTo>
                    <a:pt x="153" y="329"/>
                  </a:lnTo>
                  <a:lnTo>
                    <a:pt x="153" y="324"/>
                  </a:lnTo>
                  <a:lnTo>
                    <a:pt x="148" y="324"/>
                  </a:lnTo>
                  <a:lnTo>
                    <a:pt x="143" y="324"/>
                  </a:lnTo>
                  <a:lnTo>
                    <a:pt x="143" y="329"/>
                  </a:lnTo>
                  <a:lnTo>
                    <a:pt x="137" y="329"/>
                  </a:lnTo>
                  <a:lnTo>
                    <a:pt x="132" y="329"/>
                  </a:lnTo>
                  <a:lnTo>
                    <a:pt x="127" y="334"/>
                  </a:lnTo>
                  <a:lnTo>
                    <a:pt x="121" y="334"/>
                  </a:lnTo>
                  <a:lnTo>
                    <a:pt x="121" y="339"/>
                  </a:lnTo>
                  <a:lnTo>
                    <a:pt x="116" y="339"/>
                  </a:lnTo>
                  <a:lnTo>
                    <a:pt x="111" y="339"/>
                  </a:lnTo>
                  <a:lnTo>
                    <a:pt x="106" y="339"/>
                  </a:lnTo>
                  <a:lnTo>
                    <a:pt x="106" y="345"/>
                  </a:lnTo>
                  <a:lnTo>
                    <a:pt x="100" y="345"/>
                  </a:lnTo>
                  <a:lnTo>
                    <a:pt x="95" y="345"/>
                  </a:lnTo>
                  <a:lnTo>
                    <a:pt x="90" y="345"/>
                  </a:lnTo>
                  <a:lnTo>
                    <a:pt x="84" y="345"/>
                  </a:lnTo>
                  <a:lnTo>
                    <a:pt x="79" y="350"/>
                  </a:lnTo>
                  <a:lnTo>
                    <a:pt x="79" y="345"/>
                  </a:lnTo>
                  <a:lnTo>
                    <a:pt x="74" y="345"/>
                  </a:lnTo>
                  <a:lnTo>
                    <a:pt x="74" y="339"/>
                  </a:lnTo>
                  <a:lnTo>
                    <a:pt x="69" y="334"/>
                  </a:lnTo>
                  <a:lnTo>
                    <a:pt x="69" y="329"/>
                  </a:lnTo>
                  <a:lnTo>
                    <a:pt x="63" y="329"/>
                  </a:lnTo>
                  <a:lnTo>
                    <a:pt x="69" y="324"/>
                  </a:lnTo>
                  <a:lnTo>
                    <a:pt x="69" y="318"/>
                  </a:lnTo>
                  <a:lnTo>
                    <a:pt x="74" y="318"/>
                  </a:lnTo>
                  <a:lnTo>
                    <a:pt x="79" y="318"/>
                  </a:lnTo>
                  <a:lnTo>
                    <a:pt x="79" y="313"/>
                  </a:lnTo>
                  <a:lnTo>
                    <a:pt x="79" y="308"/>
                  </a:lnTo>
                  <a:lnTo>
                    <a:pt x="79" y="302"/>
                  </a:lnTo>
                  <a:lnTo>
                    <a:pt x="79" y="297"/>
                  </a:lnTo>
                  <a:lnTo>
                    <a:pt x="84" y="292"/>
                  </a:lnTo>
                  <a:lnTo>
                    <a:pt x="84" y="286"/>
                  </a:lnTo>
                  <a:lnTo>
                    <a:pt x="79" y="286"/>
                  </a:lnTo>
                  <a:lnTo>
                    <a:pt x="79" y="281"/>
                  </a:lnTo>
                  <a:lnTo>
                    <a:pt x="79" y="286"/>
                  </a:lnTo>
                  <a:lnTo>
                    <a:pt x="74" y="286"/>
                  </a:lnTo>
                  <a:lnTo>
                    <a:pt x="74" y="292"/>
                  </a:lnTo>
                  <a:lnTo>
                    <a:pt x="69" y="292"/>
                  </a:lnTo>
                  <a:lnTo>
                    <a:pt x="63" y="292"/>
                  </a:lnTo>
                  <a:lnTo>
                    <a:pt x="58" y="292"/>
                  </a:lnTo>
                  <a:lnTo>
                    <a:pt x="53" y="286"/>
                  </a:lnTo>
                  <a:lnTo>
                    <a:pt x="47" y="286"/>
                  </a:lnTo>
                  <a:lnTo>
                    <a:pt x="47" y="281"/>
                  </a:lnTo>
                  <a:lnTo>
                    <a:pt x="53" y="281"/>
                  </a:lnTo>
                  <a:lnTo>
                    <a:pt x="58" y="281"/>
                  </a:lnTo>
                  <a:lnTo>
                    <a:pt x="58" y="276"/>
                  </a:lnTo>
                  <a:lnTo>
                    <a:pt x="63" y="276"/>
                  </a:lnTo>
                  <a:lnTo>
                    <a:pt x="63" y="271"/>
                  </a:lnTo>
                  <a:lnTo>
                    <a:pt x="63" y="265"/>
                  </a:lnTo>
                  <a:lnTo>
                    <a:pt x="58" y="260"/>
                  </a:lnTo>
                  <a:lnTo>
                    <a:pt x="53" y="260"/>
                  </a:lnTo>
                  <a:lnTo>
                    <a:pt x="53" y="255"/>
                  </a:lnTo>
                  <a:lnTo>
                    <a:pt x="53" y="249"/>
                  </a:lnTo>
                  <a:lnTo>
                    <a:pt x="53" y="244"/>
                  </a:lnTo>
                  <a:lnTo>
                    <a:pt x="53" y="239"/>
                  </a:lnTo>
                  <a:lnTo>
                    <a:pt x="53" y="233"/>
                  </a:lnTo>
                  <a:lnTo>
                    <a:pt x="58" y="233"/>
                  </a:lnTo>
                  <a:lnTo>
                    <a:pt x="63" y="233"/>
                  </a:lnTo>
                  <a:lnTo>
                    <a:pt x="63" y="239"/>
                  </a:lnTo>
                  <a:lnTo>
                    <a:pt x="69" y="239"/>
                  </a:lnTo>
                  <a:lnTo>
                    <a:pt x="69" y="233"/>
                  </a:lnTo>
                  <a:lnTo>
                    <a:pt x="74" y="228"/>
                  </a:lnTo>
                  <a:lnTo>
                    <a:pt x="74" y="223"/>
                  </a:lnTo>
                  <a:lnTo>
                    <a:pt x="69" y="218"/>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55" name="Freeform 169">
              <a:extLst>
                <a:ext uri="{FF2B5EF4-FFF2-40B4-BE49-F238E27FC236}">
                  <a16:creationId xmlns:a16="http://schemas.microsoft.com/office/drawing/2014/main" id="{6A748E1D-1474-4BC1-9E4E-3DA598CBECB9}"/>
                </a:ext>
              </a:extLst>
            </p:cNvPr>
            <p:cNvSpPr>
              <a:spLocks/>
            </p:cNvSpPr>
            <p:nvPr/>
          </p:nvSpPr>
          <p:spPr bwMode="auto">
            <a:xfrm>
              <a:off x="3425826" y="3087688"/>
              <a:ext cx="377825" cy="522288"/>
            </a:xfrm>
            <a:custGeom>
              <a:avLst/>
              <a:gdLst>
                <a:gd name="T0" fmla="*/ 21 w 238"/>
                <a:gd name="T1" fmla="*/ 101 h 329"/>
                <a:gd name="T2" fmla="*/ 27 w 238"/>
                <a:gd name="T3" fmla="*/ 90 h 329"/>
                <a:gd name="T4" fmla="*/ 27 w 238"/>
                <a:gd name="T5" fmla="*/ 75 h 329"/>
                <a:gd name="T6" fmla="*/ 48 w 238"/>
                <a:gd name="T7" fmla="*/ 69 h 329"/>
                <a:gd name="T8" fmla="*/ 58 w 238"/>
                <a:gd name="T9" fmla="*/ 64 h 329"/>
                <a:gd name="T10" fmla="*/ 53 w 238"/>
                <a:gd name="T11" fmla="*/ 53 h 329"/>
                <a:gd name="T12" fmla="*/ 58 w 238"/>
                <a:gd name="T13" fmla="*/ 43 h 329"/>
                <a:gd name="T14" fmla="*/ 74 w 238"/>
                <a:gd name="T15" fmla="*/ 43 h 329"/>
                <a:gd name="T16" fmla="*/ 64 w 238"/>
                <a:gd name="T17" fmla="*/ 37 h 329"/>
                <a:gd name="T18" fmla="*/ 69 w 238"/>
                <a:gd name="T19" fmla="*/ 22 h 329"/>
                <a:gd name="T20" fmla="*/ 74 w 238"/>
                <a:gd name="T21" fmla="*/ 22 h 329"/>
                <a:gd name="T22" fmla="*/ 85 w 238"/>
                <a:gd name="T23" fmla="*/ 16 h 329"/>
                <a:gd name="T24" fmla="*/ 85 w 238"/>
                <a:gd name="T25" fmla="*/ 0 h 329"/>
                <a:gd name="T26" fmla="*/ 111 w 238"/>
                <a:gd name="T27" fmla="*/ 0 h 329"/>
                <a:gd name="T28" fmla="*/ 143 w 238"/>
                <a:gd name="T29" fmla="*/ 0 h 329"/>
                <a:gd name="T30" fmla="*/ 175 w 238"/>
                <a:gd name="T31" fmla="*/ 0 h 329"/>
                <a:gd name="T32" fmla="*/ 201 w 238"/>
                <a:gd name="T33" fmla="*/ 0 h 329"/>
                <a:gd name="T34" fmla="*/ 228 w 238"/>
                <a:gd name="T35" fmla="*/ 0 h 329"/>
                <a:gd name="T36" fmla="*/ 238 w 238"/>
                <a:gd name="T37" fmla="*/ 16 h 329"/>
                <a:gd name="T38" fmla="*/ 238 w 238"/>
                <a:gd name="T39" fmla="*/ 48 h 329"/>
                <a:gd name="T40" fmla="*/ 238 w 238"/>
                <a:gd name="T41" fmla="*/ 75 h 329"/>
                <a:gd name="T42" fmla="*/ 238 w 238"/>
                <a:gd name="T43" fmla="*/ 101 h 329"/>
                <a:gd name="T44" fmla="*/ 222 w 238"/>
                <a:gd name="T45" fmla="*/ 112 h 329"/>
                <a:gd name="T46" fmla="*/ 212 w 238"/>
                <a:gd name="T47" fmla="*/ 128 h 329"/>
                <a:gd name="T48" fmla="*/ 212 w 238"/>
                <a:gd name="T49" fmla="*/ 154 h 329"/>
                <a:gd name="T50" fmla="*/ 212 w 238"/>
                <a:gd name="T51" fmla="*/ 181 h 329"/>
                <a:gd name="T52" fmla="*/ 212 w 238"/>
                <a:gd name="T53" fmla="*/ 212 h 329"/>
                <a:gd name="T54" fmla="*/ 191 w 238"/>
                <a:gd name="T55" fmla="*/ 218 h 329"/>
                <a:gd name="T56" fmla="*/ 185 w 238"/>
                <a:gd name="T57" fmla="*/ 239 h 329"/>
                <a:gd name="T58" fmla="*/ 185 w 238"/>
                <a:gd name="T59" fmla="*/ 265 h 329"/>
                <a:gd name="T60" fmla="*/ 185 w 238"/>
                <a:gd name="T61" fmla="*/ 292 h 329"/>
                <a:gd name="T62" fmla="*/ 185 w 238"/>
                <a:gd name="T63" fmla="*/ 318 h 329"/>
                <a:gd name="T64" fmla="*/ 170 w 238"/>
                <a:gd name="T65" fmla="*/ 329 h 329"/>
                <a:gd name="T66" fmla="*/ 138 w 238"/>
                <a:gd name="T67" fmla="*/ 329 h 329"/>
                <a:gd name="T68" fmla="*/ 106 w 238"/>
                <a:gd name="T69" fmla="*/ 329 h 329"/>
                <a:gd name="T70" fmla="*/ 74 w 238"/>
                <a:gd name="T71" fmla="*/ 329 h 329"/>
                <a:gd name="T72" fmla="*/ 74 w 238"/>
                <a:gd name="T73" fmla="*/ 302 h 329"/>
                <a:gd name="T74" fmla="*/ 43 w 238"/>
                <a:gd name="T75" fmla="*/ 302 h 329"/>
                <a:gd name="T76" fmla="*/ 43 w 238"/>
                <a:gd name="T77" fmla="*/ 292 h 329"/>
                <a:gd name="T78" fmla="*/ 43 w 238"/>
                <a:gd name="T79" fmla="*/ 281 h 329"/>
                <a:gd name="T80" fmla="*/ 53 w 238"/>
                <a:gd name="T81" fmla="*/ 265 h 329"/>
                <a:gd name="T82" fmla="*/ 58 w 238"/>
                <a:gd name="T83" fmla="*/ 265 h 329"/>
                <a:gd name="T84" fmla="*/ 69 w 238"/>
                <a:gd name="T85" fmla="*/ 260 h 329"/>
                <a:gd name="T86" fmla="*/ 58 w 238"/>
                <a:gd name="T87" fmla="*/ 244 h 329"/>
                <a:gd name="T88" fmla="*/ 37 w 238"/>
                <a:gd name="T89" fmla="*/ 249 h 329"/>
                <a:gd name="T90" fmla="*/ 32 w 238"/>
                <a:gd name="T91" fmla="*/ 228 h 329"/>
                <a:gd name="T92" fmla="*/ 43 w 238"/>
                <a:gd name="T93" fmla="*/ 228 h 329"/>
                <a:gd name="T94" fmla="*/ 64 w 238"/>
                <a:gd name="T95" fmla="*/ 234 h 329"/>
                <a:gd name="T96" fmla="*/ 64 w 238"/>
                <a:gd name="T97" fmla="*/ 218 h 329"/>
                <a:gd name="T98" fmla="*/ 43 w 238"/>
                <a:gd name="T99" fmla="*/ 212 h 329"/>
                <a:gd name="T100" fmla="*/ 43 w 238"/>
                <a:gd name="T101" fmla="*/ 196 h 329"/>
                <a:gd name="T102" fmla="*/ 37 w 238"/>
                <a:gd name="T103" fmla="*/ 186 h 329"/>
                <a:gd name="T104" fmla="*/ 21 w 238"/>
                <a:gd name="T105" fmla="*/ 175 h 329"/>
                <a:gd name="T106" fmla="*/ 37 w 238"/>
                <a:gd name="T107" fmla="*/ 165 h 329"/>
                <a:gd name="T108" fmla="*/ 27 w 238"/>
                <a:gd name="T109" fmla="*/ 149 h 329"/>
                <a:gd name="T110" fmla="*/ 6 w 238"/>
                <a:gd name="T111" fmla="*/ 154 h 329"/>
                <a:gd name="T112" fmla="*/ 11 w 238"/>
                <a:gd name="T113" fmla="*/ 149 h 329"/>
                <a:gd name="T114" fmla="*/ 21 w 238"/>
                <a:gd name="T115" fmla="*/ 133 h 329"/>
                <a:gd name="T116" fmla="*/ 32 w 238"/>
                <a:gd name="T117" fmla="*/ 11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8" h="329">
                  <a:moveTo>
                    <a:pt x="32" y="112"/>
                  </a:moveTo>
                  <a:lnTo>
                    <a:pt x="32" y="106"/>
                  </a:lnTo>
                  <a:lnTo>
                    <a:pt x="27" y="106"/>
                  </a:lnTo>
                  <a:lnTo>
                    <a:pt x="21" y="106"/>
                  </a:lnTo>
                  <a:lnTo>
                    <a:pt x="21" y="101"/>
                  </a:lnTo>
                  <a:lnTo>
                    <a:pt x="27" y="101"/>
                  </a:lnTo>
                  <a:lnTo>
                    <a:pt x="27" y="96"/>
                  </a:lnTo>
                  <a:lnTo>
                    <a:pt x="21" y="96"/>
                  </a:lnTo>
                  <a:lnTo>
                    <a:pt x="21" y="90"/>
                  </a:lnTo>
                  <a:lnTo>
                    <a:pt x="27" y="90"/>
                  </a:lnTo>
                  <a:lnTo>
                    <a:pt x="27" y="85"/>
                  </a:lnTo>
                  <a:lnTo>
                    <a:pt x="27" y="80"/>
                  </a:lnTo>
                  <a:lnTo>
                    <a:pt x="32" y="80"/>
                  </a:lnTo>
                  <a:lnTo>
                    <a:pt x="32" y="75"/>
                  </a:lnTo>
                  <a:lnTo>
                    <a:pt x="27" y="75"/>
                  </a:lnTo>
                  <a:lnTo>
                    <a:pt x="32" y="75"/>
                  </a:lnTo>
                  <a:lnTo>
                    <a:pt x="37" y="75"/>
                  </a:lnTo>
                  <a:lnTo>
                    <a:pt x="37" y="69"/>
                  </a:lnTo>
                  <a:lnTo>
                    <a:pt x="43" y="69"/>
                  </a:lnTo>
                  <a:lnTo>
                    <a:pt x="48" y="69"/>
                  </a:lnTo>
                  <a:lnTo>
                    <a:pt x="48" y="64"/>
                  </a:lnTo>
                  <a:lnTo>
                    <a:pt x="53" y="64"/>
                  </a:lnTo>
                  <a:lnTo>
                    <a:pt x="53" y="69"/>
                  </a:lnTo>
                  <a:lnTo>
                    <a:pt x="58" y="69"/>
                  </a:lnTo>
                  <a:lnTo>
                    <a:pt x="58" y="64"/>
                  </a:lnTo>
                  <a:lnTo>
                    <a:pt x="58" y="59"/>
                  </a:lnTo>
                  <a:lnTo>
                    <a:pt x="53" y="59"/>
                  </a:lnTo>
                  <a:lnTo>
                    <a:pt x="53" y="53"/>
                  </a:lnTo>
                  <a:lnTo>
                    <a:pt x="53" y="48"/>
                  </a:lnTo>
                  <a:lnTo>
                    <a:pt x="53" y="53"/>
                  </a:lnTo>
                  <a:lnTo>
                    <a:pt x="58" y="53"/>
                  </a:lnTo>
                  <a:lnTo>
                    <a:pt x="58" y="48"/>
                  </a:lnTo>
                  <a:lnTo>
                    <a:pt x="64" y="48"/>
                  </a:lnTo>
                  <a:lnTo>
                    <a:pt x="58" y="48"/>
                  </a:lnTo>
                  <a:lnTo>
                    <a:pt x="58" y="43"/>
                  </a:lnTo>
                  <a:lnTo>
                    <a:pt x="64" y="43"/>
                  </a:lnTo>
                  <a:lnTo>
                    <a:pt x="64" y="48"/>
                  </a:lnTo>
                  <a:lnTo>
                    <a:pt x="69" y="48"/>
                  </a:lnTo>
                  <a:lnTo>
                    <a:pt x="69" y="43"/>
                  </a:lnTo>
                  <a:lnTo>
                    <a:pt x="74" y="43"/>
                  </a:lnTo>
                  <a:lnTo>
                    <a:pt x="74" y="37"/>
                  </a:lnTo>
                  <a:lnTo>
                    <a:pt x="74" y="32"/>
                  </a:lnTo>
                  <a:lnTo>
                    <a:pt x="74" y="37"/>
                  </a:lnTo>
                  <a:lnTo>
                    <a:pt x="69" y="37"/>
                  </a:lnTo>
                  <a:lnTo>
                    <a:pt x="64" y="37"/>
                  </a:lnTo>
                  <a:lnTo>
                    <a:pt x="64" y="32"/>
                  </a:lnTo>
                  <a:lnTo>
                    <a:pt x="69" y="32"/>
                  </a:lnTo>
                  <a:lnTo>
                    <a:pt x="69" y="27"/>
                  </a:lnTo>
                  <a:lnTo>
                    <a:pt x="64" y="27"/>
                  </a:lnTo>
                  <a:lnTo>
                    <a:pt x="69" y="22"/>
                  </a:lnTo>
                  <a:lnTo>
                    <a:pt x="64" y="22"/>
                  </a:lnTo>
                  <a:lnTo>
                    <a:pt x="64" y="16"/>
                  </a:lnTo>
                  <a:lnTo>
                    <a:pt x="69" y="16"/>
                  </a:lnTo>
                  <a:lnTo>
                    <a:pt x="69" y="22"/>
                  </a:lnTo>
                  <a:lnTo>
                    <a:pt x="74" y="22"/>
                  </a:lnTo>
                  <a:lnTo>
                    <a:pt x="74" y="16"/>
                  </a:lnTo>
                  <a:lnTo>
                    <a:pt x="80" y="16"/>
                  </a:lnTo>
                  <a:lnTo>
                    <a:pt x="80" y="11"/>
                  </a:lnTo>
                  <a:lnTo>
                    <a:pt x="80" y="16"/>
                  </a:lnTo>
                  <a:lnTo>
                    <a:pt x="85" y="16"/>
                  </a:lnTo>
                  <a:lnTo>
                    <a:pt x="85" y="11"/>
                  </a:lnTo>
                  <a:lnTo>
                    <a:pt x="90" y="11"/>
                  </a:lnTo>
                  <a:lnTo>
                    <a:pt x="90" y="6"/>
                  </a:lnTo>
                  <a:lnTo>
                    <a:pt x="85" y="6"/>
                  </a:lnTo>
                  <a:lnTo>
                    <a:pt x="85" y="0"/>
                  </a:lnTo>
                  <a:lnTo>
                    <a:pt x="90" y="0"/>
                  </a:lnTo>
                  <a:lnTo>
                    <a:pt x="95" y="0"/>
                  </a:lnTo>
                  <a:lnTo>
                    <a:pt x="101" y="0"/>
                  </a:lnTo>
                  <a:lnTo>
                    <a:pt x="106" y="0"/>
                  </a:lnTo>
                  <a:lnTo>
                    <a:pt x="111" y="0"/>
                  </a:lnTo>
                  <a:lnTo>
                    <a:pt x="122" y="0"/>
                  </a:lnTo>
                  <a:lnTo>
                    <a:pt x="127" y="0"/>
                  </a:lnTo>
                  <a:lnTo>
                    <a:pt x="132" y="0"/>
                  </a:lnTo>
                  <a:lnTo>
                    <a:pt x="138" y="0"/>
                  </a:lnTo>
                  <a:lnTo>
                    <a:pt x="143" y="0"/>
                  </a:lnTo>
                  <a:lnTo>
                    <a:pt x="148" y="0"/>
                  </a:lnTo>
                  <a:lnTo>
                    <a:pt x="154" y="0"/>
                  </a:lnTo>
                  <a:lnTo>
                    <a:pt x="164" y="0"/>
                  </a:lnTo>
                  <a:lnTo>
                    <a:pt x="170" y="0"/>
                  </a:lnTo>
                  <a:lnTo>
                    <a:pt x="175" y="0"/>
                  </a:lnTo>
                  <a:lnTo>
                    <a:pt x="180" y="0"/>
                  </a:lnTo>
                  <a:lnTo>
                    <a:pt x="185" y="0"/>
                  </a:lnTo>
                  <a:lnTo>
                    <a:pt x="191" y="0"/>
                  </a:lnTo>
                  <a:lnTo>
                    <a:pt x="196" y="0"/>
                  </a:lnTo>
                  <a:lnTo>
                    <a:pt x="201" y="0"/>
                  </a:lnTo>
                  <a:lnTo>
                    <a:pt x="207" y="0"/>
                  </a:lnTo>
                  <a:lnTo>
                    <a:pt x="212" y="0"/>
                  </a:lnTo>
                  <a:lnTo>
                    <a:pt x="217" y="0"/>
                  </a:lnTo>
                  <a:lnTo>
                    <a:pt x="222" y="0"/>
                  </a:lnTo>
                  <a:lnTo>
                    <a:pt x="228" y="0"/>
                  </a:lnTo>
                  <a:lnTo>
                    <a:pt x="233" y="0"/>
                  </a:lnTo>
                  <a:lnTo>
                    <a:pt x="238" y="0"/>
                  </a:lnTo>
                  <a:lnTo>
                    <a:pt x="238" y="6"/>
                  </a:lnTo>
                  <a:lnTo>
                    <a:pt x="238" y="11"/>
                  </a:lnTo>
                  <a:lnTo>
                    <a:pt x="238" y="16"/>
                  </a:lnTo>
                  <a:lnTo>
                    <a:pt x="238" y="22"/>
                  </a:lnTo>
                  <a:lnTo>
                    <a:pt x="238" y="27"/>
                  </a:lnTo>
                  <a:lnTo>
                    <a:pt x="238" y="37"/>
                  </a:lnTo>
                  <a:lnTo>
                    <a:pt x="238" y="43"/>
                  </a:lnTo>
                  <a:lnTo>
                    <a:pt x="238" y="48"/>
                  </a:lnTo>
                  <a:lnTo>
                    <a:pt x="238" y="53"/>
                  </a:lnTo>
                  <a:lnTo>
                    <a:pt x="238" y="59"/>
                  </a:lnTo>
                  <a:lnTo>
                    <a:pt x="238" y="64"/>
                  </a:lnTo>
                  <a:lnTo>
                    <a:pt x="238" y="69"/>
                  </a:lnTo>
                  <a:lnTo>
                    <a:pt x="238" y="75"/>
                  </a:lnTo>
                  <a:lnTo>
                    <a:pt x="238" y="80"/>
                  </a:lnTo>
                  <a:lnTo>
                    <a:pt x="238" y="85"/>
                  </a:lnTo>
                  <a:lnTo>
                    <a:pt x="238" y="90"/>
                  </a:lnTo>
                  <a:lnTo>
                    <a:pt x="238" y="96"/>
                  </a:lnTo>
                  <a:lnTo>
                    <a:pt x="238" y="101"/>
                  </a:lnTo>
                  <a:lnTo>
                    <a:pt x="238" y="106"/>
                  </a:lnTo>
                  <a:lnTo>
                    <a:pt x="238" y="112"/>
                  </a:lnTo>
                  <a:lnTo>
                    <a:pt x="233" y="112"/>
                  </a:lnTo>
                  <a:lnTo>
                    <a:pt x="228" y="112"/>
                  </a:lnTo>
                  <a:lnTo>
                    <a:pt x="222" y="112"/>
                  </a:lnTo>
                  <a:lnTo>
                    <a:pt x="217" y="112"/>
                  </a:lnTo>
                  <a:lnTo>
                    <a:pt x="212" y="112"/>
                  </a:lnTo>
                  <a:lnTo>
                    <a:pt x="212" y="117"/>
                  </a:lnTo>
                  <a:lnTo>
                    <a:pt x="212" y="122"/>
                  </a:lnTo>
                  <a:lnTo>
                    <a:pt x="212" y="128"/>
                  </a:lnTo>
                  <a:lnTo>
                    <a:pt x="212" y="133"/>
                  </a:lnTo>
                  <a:lnTo>
                    <a:pt x="212" y="138"/>
                  </a:lnTo>
                  <a:lnTo>
                    <a:pt x="212" y="143"/>
                  </a:lnTo>
                  <a:lnTo>
                    <a:pt x="212" y="149"/>
                  </a:lnTo>
                  <a:lnTo>
                    <a:pt x="212" y="154"/>
                  </a:lnTo>
                  <a:lnTo>
                    <a:pt x="212" y="159"/>
                  </a:lnTo>
                  <a:lnTo>
                    <a:pt x="212" y="165"/>
                  </a:lnTo>
                  <a:lnTo>
                    <a:pt x="212" y="170"/>
                  </a:lnTo>
                  <a:lnTo>
                    <a:pt x="212" y="175"/>
                  </a:lnTo>
                  <a:lnTo>
                    <a:pt x="212" y="181"/>
                  </a:lnTo>
                  <a:lnTo>
                    <a:pt x="212" y="186"/>
                  </a:lnTo>
                  <a:lnTo>
                    <a:pt x="212" y="191"/>
                  </a:lnTo>
                  <a:lnTo>
                    <a:pt x="212" y="196"/>
                  </a:lnTo>
                  <a:lnTo>
                    <a:pt x="212" y="202"/>
                  </a:lnTo>
                  <a:lnTo>
                    <a:pt x="212" y="212"/>
                  </a:lnTo>
                  <a:lnTo>
                    <a:pt x="212" y="218"/>
                  </a:lnTo>
                  <a:lnTo>
                    <a:pt x="207" y="218"/>
                  </a:lnTo>
                  <a:lnTo>
                    <a:pt x="201" y="218"/>
                  </a:lnTo>
                  <a:lnTo>
                    <a:pt x="196" y="218"/>
                  </a:lnTo>
                  <a:lnTo>
                    <a:pt x="191" y="218"/>
                  </a:lnTo>
                  <a:lnTo>
                    <a:pt x="185" y="218"/>
                  </a:lnTo>
                  <a:lnTo>
                    <a:pt x="185" y="223"/>
                  </a:lnTo>
                  <a:lnTo>
                    <a:pt x="185" y="228"/>
                  </a:lnTo>
                  <a:lnTo>
                    <a:pt x="185" y="234"/>
                  </a:lnTo>
                  <a:lnTo>
                    <a:pt x="185" y="239"/>
                  </a:lnTo>
                  <a:lnTo>
                    <a:pt x="185" y="244"/>
                  </a:lnTo>
                  <a:lnTo>
                    <a:pt x="185" y="249"/>
                  </a:lnTo>
                  <a:lnTo>
                    <a:pt x="185" y="255"/>
                  </a:lnTo>
                  <a:lnTo>
                    <a:pt x="185" y="260"/>
                  </a:lnTo>
                  <a:lnTo>
                    <a:pt x="185" y="265"/>
                  </a:lnTo>
                  <a:lnTo>
                    <a:pt x="185" y="271"/>
                  </a:lnTo>
                  <a:lnTo>
                    <a:pt x="185" y="276"/>
                  </a:lnTo>
                  <a:lnTo>
                    <a:pt x="185" y="281"/>
                  </a:lnTo>
                  <a:lnTo>
                    <a:pt x="185" y="287"/>
                  </a:lnTo>
                  <a:lnTo>
                    <a:pt x="185" y="292"/>
                  </a:lnTo>
                  <a:lnTo>
                    <a:pt x="185" y="297"/>
                  </a:lnTo>
                  <a:lnTo>
                    <a:pt x="185" y="302"/>
                  </a:lnTo>
                  <a:lnTo>
                    <a:pt x="185" y="308"/>
                  </a:lnTo>
                  <a:lnTo>
                    <a:pt x="185" y="313"/>
                  </a:lnTo>
                  <a:lnTo>
                    <a:pt x="185" y="318"/>
                  </a:lnTo>
                  <a:lnTo>
                    <a:pt x="185" y="324"/>
                  </a:lnTo>
                  <a:lnTo>
                    <a:pt x="185" y="329"/>
                  </a:lnTo>
                  <a:lnTo>
                    <a:pt x="180" y="329"/>
                  </a:lnTo>
                  <a:lnTo>
                    <a:pt x="175" y="329"/>
                  </a:lnTo>
                  <a:lnTo>
                    <a:pt x="170" y="329"/>
                  </a:lnTo>
                  <a:lnTo>
                    <a:pt x="164" y="329"/>
                  </a:lnTo>
                  <a:lnTo>
                    <a:pt x="159" y="329"/>
                  </a:lnTo>
                  <a:lnTo>
                    <a:pt x="154" y="329"/>
                  </a:lnTo>
                  <a:lnTo>
                    <a:pt x="148" y="329"/>
                  </a:lnTo>
                  <a:lnTo>
                    <a:pt x="138" y="329"/>
                  </a:lnTo>
                  <a:lnTo>
                    <a:pt x="132" y="329"/>
                  </a:lnTo>
                  <a:lnTo>
                    <a:pt x="127" y="329"/>
                  </a:lnTo>
                  <a:lnTo>
                    <a:pt x="122" y="329"/>
                  </a:lnTo>
                  <a:lnTo>
                    <a:pt x="111" y="329"/>
                  </a:lnTo>
                  <a:lnTo>
                    <a:pt x="106" y="329"/>
                  </a:lnTo>
                  <a:lnTo>
                    <a:pt x="95" y="329"/>
                  </a:lnTo>
                  <a:lnTo>
                    <a:pt x="90" y="329"/>
                  </a:lnTo>
                  <a:lnTo>
                    <a:pt x="85" y="329"/>
                  </a:lnTo>
                  <a:lnTo>
                    <a:pt x="80" y="329"/>
                  </a:lnTo>
                  <a:lnTo>
                    <a:pt x="74" y="329"/>
                  </a:lnTo>
                  <a:lnTo>
                    <a:pt x="74" y="324"/>
                  </a:lnTo>
                  <a:lnTo>
                    <a:pt x="74" y="318"/>
                  </a:lnTo>
                  <a:lnTo>
                    <a:pt x="74" y="313"/>
                  </a:lnTo>
                  <a:lnTo>
                    <a:pt x="74" y="308"/>
                  </a:lnTo>
                  <a:lnTo>
                    <a:pt x="74" y="302"/>
                  </a:lnTo>
                  <a:lnTo>
                    <a:pt x="69" y="302"/>
                  </a:lnTo>
                  <a:lnTo>
                    <a:pt x="64" y="302"/>
                  </a:lnTo>
                  <a:lnTo>
                    <a:pt x="58" y="302"/>
                  </a:lnTo>
                  <a:lnTo>
                    <a:pt x="48" y="302"/>
                  </a:lnTo>
                  <a:lnTo>
                    <a:pt x="43" y="302"/>
                  </a:lnTo>
                  <a:lnTo>
                    <a:pt x="37" y="302"/>
                  </a:lnTo>
                  <a:lnTo>
                    <a:pt x="32" y="302"/>
                  </a:lnTo>
                  <a:lnTo>
                    <a:pt x="37" y="297"/>
                  </a:lnTo>
                  <a:lnTo>
                    <a:pt x="37" y="292"/>
                  </a:lnTo>
                  <a:lnTo>
                    <a:pt x="43" y="292"/>
                  </a:lnTo>
                  <a:lnTo>
                    <a:pt x="37" y="287"/>
                  </a:lnTo>
                  <a:lnTo>
                    <a:pt x="37" y="281"/>
                  </a:lnTo>
                  <a:lnTo>
                    <a:pt x="37" y="276"/>
                  </a:lnTo>
                  <a:lnTo>
                    <a:pt x="43" y="276"/>
                  </a:lnTo>
                  <a:lnTo>
                    <a:pt x="43" y="281"/>
                  </a:lnTo>
                  <a:lnTo>
                    <a:pt x="43" y="276"/>
                  </a:lnTo>
                  <a:lnTo>
                    <a:pt x="48" y="276"/>
                  </a:lnTo>
                  <a:lnTo>
                    <a:pt x="48" y="271"/>
                  </a:lnTo>
                  <a:lnTo>
                    <a:pt x="48" y="265"/>
                  </a:lnTo>
                  <a:lnTo>
                    <a:pt x="53" y="265"/>
                  </a:lnTo>
                  <a:lnTo>
                    <a:pt x="53" y="271"/>
                  </a:lnTo>
                  <a:lnTo>
                    <a:pt x="53" y="276"/>
                  </a:lnTo>
                  <a:lnTo>
                    <a:pt x="58" y="276"/>
                  </a:lnTo>
                  <a:lnTo>
                    <a:pt x="58" y="271"/>
                  </a:lnTo>
                  <a:lnTo>
                    <a:pt x="58" y="265"/>
                  </a:lnTo>
                  <a:lnTo>
                    <a:pt x="64" y="265"/>
                  </a:lnTo>
                  <a:lnTo>
                    <a:pt x="69" y="265"/>
                  </a:lnTo>
                  <a:lnTo>
                    <a:pt x="69" y="260"/>
                  </a:lnTo>
                  <a:lnTo>
                    <a:pt x="74" y="260"/>
                  </a:lnTo>
                  <a:lnTo>
                    <a:pt x="69" y="260"/>
                  </a:lnTo>
                  <a:lnTo>
                    <a:pt x="69" y="255"/>
                  </a:lnTo>
                  <a:lnTo>
                    <a:pt x="69" y="249"/>
                  </a:lnTo>
                  <a:lnTo>
                    <a:pt x="64" y="249"/>
                  </a:lnTo>
                  <a:lnTo>
                    <a:pt x="64" y="244"/>
                  </a:lnTo>
                  <a:lnTo>
                    <a:pt x="58" y="244"/>
                  </a:lnTo>
                  <a:lnTo>
                    <a:pt x="58" y="249"/>
                  </a:lnTo>
                  <a:lnTo>
                    <a:pt x="53" y="249"/>
                  </a:lnTo>
                  <a:lnTo>
                    <a:pt x="48" y="249"/>
                  </a:lnTo>
                  <a:lnTo>
                    <a:pt x="43" y="249"/>
                  </a:lnTo>
                  <a:lnTo>
                    <a:pt x="37" y="249"/>
                  </a:lnTo>
                  <a:lnTo>
                    <a:pt x="37" y="244"/>
                  </a:lnTo>
                  <a:lnTo>
                    <a:pt x="37" y="239"/>
                  </a:lnTo>
                  <a:lnTo>
                    <a:pt x="32" y="239"/>
                  </a:lnTo>
                  <a:lnTo>
                    <a:pt x="32" y="234"/>
                  </a:lnTo>
                  <a:lnTo>
                    <a:pt x="32" y="228"/>
                  </a:lnTo>
                  <a:lnTo>
                    <a:pt x="37" y="228"/>
                  </a:lnTo>
                  <a:lnTo>
                    <a:pt x="37" y="234"/>
                  </a:lnTo>
                  <a:lnTo>
                    <a:pt x="37" y="228"/>
                  </a:lnTo>
                  <a:lnTo>
                    <a:pt x="43" y="234"/>
                  </a:lnTo>
                  <a:lnTo>
                    <a:pt x="43" y="228"/>
                  </a:lnTo>
                  <a:lnTo>
                    <a:pt x="48" y="228"/>
                  </a:lnTo>
                  <a:lnTo>
                    <a:pt x="53" y="228"/>
                  </a:lnTo>
                  <a:lnTo>
                    <a:pt x="58" y="228"/>
                  </a:lnTo>
                  <a:lnTo>
                    <a:pt x="58" y="234"/>
                  </a:lnTo>
                  <a:lnTo>
                    <a:pt x="64" y="234"/>
                  </a:lnTo>
                  <a:lnTo>
                    <a:pt x="64" y="228"/>
                  </a:lnTo>
                  <a:lnTo>
                    <a:pt x="69" y="228"/>
                  </a:lnTo>
                  <a:lnTo>
                    <a:pt x="69" y="223"/>
                  </a:lnTo>
                  <a:lnTo>
                    <a:pt x="69" y="218"/>
                  </a:lnTo>
                  <a:lnTo>
                    <a:pt x="64" y="218"/>
                  </a:lnTo>
                  <a:lnTo>
                    <a:pt x="58" y="223"/>
                  </a:lnTo>
                  <a:lnTo>
                    <a:pt x="53" y="223"/>
                  </a:lnTo>
                  <a:lnTo>
                    <a:pt x="48" y="223"/>
                  </a:lnTo>
                  <a:lnTo>
                    <a:pt x="43" y="218"/>
                  </a:lnTo>
                  <a:lnTo>
                    <a:pt x="43" y="212"/>
                  </a:lnTo>
                  <a:lnTo>
                    <a:pt x="43" y="207"/>
                  </a:lnTo>
                  <a:lnTo>
                    <a:pt x="48" y="207"/>
                  </a:lnTo>
                  <a:lnTo>
                    <a:pt x="48" y="202"/>
                  </a:lnTo>
                  <a:lnTo>
                    <a:pt x="43" y="202"/>
                  </a:lnTo>
                  <a:lnTo>
                    <a:pt x="43" y="196"/>
                  </a:lnTo>
                  <a:lnTo>
                    <a:pt x="43" y="191"/>
                  </a:lnTo>
                  <a:lnTo>
                    <a:pt x="43" y="186"/>
                  </a:lnTo>
                  <a:lnTo>
                    <a:pt x="43" y="181"/>
                  </a:lnTo>
                  <a:lnTo>
                    <a:pt x="37" y="181"/>
                  </a:lnTo>
                  <a:lnTo>
                    <a:pt x="37" y="186"/>
                  </a:lnTo>
                  <a:lnTo>
                    <a:pt x="32" y="186"/>
                  </a:lnTo>
                  <a:lnTo>
                    <a:pt x="27" y="186"/>
                  </a:lnTo>
                  <a:lnTo>
                    <a:pt x="21" y="186"/>
                  </a:lnTo>
                  <a:lnTo>
                    <a:pt x="21" y="181"/>
                  </a:lnTo>
                  <a:lnTo>
                    <a:pt x="21" y="175"/>
                  </a:lnTo>
                  <a:lnTo>
                    <a:pt x="27" y="175"/>
                  </a:lnTo>
                  <a:lnTo>
                    <a:pt x="27" y="170"/>
                  </a:lnTo>
                  <a:lnTo>
                    <a:pt x="32" y="170"/>
                  </a:lnTo>
                  <a:lnTo>
                    <a:pt x="37" y="170"/>
                  </a:lnTo>
                  <a:lnTo>
                    <a:pt x="37" y="165"/>
                  </a:lnTo>
                  <a:lnTo>
                    <a:pt x="37" y="159"/>
                  </a:lnTo>
                  <a:lnTo>
                    <a:pt x="32" y="159"/>
                  </a:lnTo>
                  <a:lnTo>
                    <a:pt x="32" y="154"/>
                  </a:lnTo>
                  <a:lnTo>
                    <a:pt x="27" y="154"/>
                  </a:lnTo>
                  <a:lnTo>
                    <a:pt x="27" y="149"/>
                  </a:lnTo>
                  <a:lnTo>
                    <a:pt x="21" y="149"/>
                  </a:lnTo>
                  <a:lnTo>
                    <a:pt x="21" y="154"/>
                  </a:lnTo>
                  <a:lnTo>
                    <a:pt x="16" y="154"/>
                  </a:lnTo>
                  <a:lnTo>
                    <a:pt x="11" y="154"/>
                  </a:lnTo>
                  <a:lnTo>
                    <a:pt x="6" y="154"/>
                  </a:lnTo>
                  <a:lnTo>
                    <a:pt x="6" y="159"/>
                  </a:lnTo>
                  <a:lnTo>
                    <a:pt x="6" y="154"/>
                  </a:lnTo>
                  <a:lnTo>
                    <a:pt x="0" y="154"/>
                  </a:lnTo>
                  <a:lnTo>
                    <a:pt x="6" y="149"/>
                  </a:lnTo>
                  <a:lnTo>
                    <a:pt x="11" y="149"/>
                  </a:lnTo>
                  <a:lnTo>
                    <a:pt x="11" y="143"/>
                  </a:lnTo>
                  <a:lnTo>
                    <a:pt x="16" y="143"/>
                  </a:lnTo>
                  <a:lnTo>
                    <a:pt x="21" y="143"/>
                  </a:lnTo>
                  <a:lnTo>
                    <a:pt x="21" y="138"/>
                  </a:lnTo>
                  <a:lnTo>
                    <a:pt x="21" y="133"/>
                  </a:lnTo>
                  <a:lnTo>
                    <a:pt x="27" y="133"/>
                  </a:lnTo>
                  <a:lnTo>
                    <a:pt x="27" y="128"/>
                  </a:lnTo>
                  <a:lnTo>
                    <a:pt x="32" y="128"/>
                  </a:lnTo>
                  <a:lnTo>
                    <a:pt x="32" y="122"/>
                  </a:lnTo>
                  <a:lnTo>
                    <a:pt x="32" y="117"/>
                  </a:lnTo>
                  <a:lnTo>
                    <a:pt x="27" y="112"/>
                  </a:lnTo>
                  <a:lnTo>
                    <a:pt x="32" y="112"/>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56" name="Freeform 170">
              <a:extLst>
                <a:ext uri="{FF2B5EF4-FFF2-40B4-BE49-F238E27FC236}">
                  <a16:creationId xmlns:a16="http://schemas.microsoft.com/office/drawing/2014/main" id="{6C3FA8EB-A160-4AC0-B20F-179774D0F82B}"/>
                </a:ext>
              </a:extLst>
            </p:cNvPr>
            <p:cNvSpPr>
              <a:spLocks/>
            </p:cNvSpPr>
            <p:nvPr/>
          </p:nvSpPr>
          <p:spPr bwMode="auto">
            <a:xfrm>
              <a:off x="3224213" y="3543300"/>
              <a:ext cx="538163" cy="554038"/>
            </a:xfrm>
            <a:custGeom>
              <a:avLst/>
              <a:gdLst>
                <a:gd name="T0" fmla="*/ 90 w 339"/>
                <a:gd name="T1" fmla="*/ 148 h 349"/>
                <a:gd name="T2" fmla="*/ 80 w 339"/>
                <a:gd name="T3" fmla="*/ 127 h 349"/>
                <a:gd name="T4" fmla="*/ 59 w 339"/>
                <a:gd name="T5" fmla="*/ 121 h 349"/>
                <a:gd name="T6" fmla="*/ 43 w 339"/>
                <a:gd name="T7" fmla="*/ 111 h 349"/>
                <a:gd name="T8" fmla="*/ 37 w 339"/>
                <a:gd name="T9" fmla="*/ 90 h 349"/>
                <a:gd name="T10" fmla="*/ 48 w 339"/>
                <a:gd name="T11" fmla="*/ 68 h 349"/>
                <a:gd name="T12" fmla="*/ 64 w 339"/>
                <a:gd name="T13" fmla="*/ 58 h 349"/>
                <a:gd name="T14" fmla="*/ 85 w 339"/>
                <a:gd name="T15" fmla="*/ 42 h 349"/>
                <a:gd name="T16" fmla="*/ 101 w 339"/>
                <a:gd name="T17" fmla="*/ 21 h 349"/>
                <a:gd name="T18" fmla="*/ 122 w 339"/>
                <a:gd name="T19" fmla="*/ 15 h 349"/>
                <a:gd name="T20" fmla="*/ 143 w 339"/>
                <a:gd name="T21" fmla="*/ 15 h 349"/>
                <a:gd name="T22" fmla="*/ 143 w 339"/>
                <a:gd name="T23" fmla="*/ 0 h 349"/>
                <a:gd name="T24" fmla="*/ 154 w 339"/>
                <a:gd name="T25" fmla="*/ 10 h 349"/>
                <a:gd name="T26" fmla="*/ 164 w 339"/>
                <a:gd name="T27" fmla="*/ 15 h 349"/>
                <a:gd name="T28" fmla="*/ 196 w 339"/>
                <a:gd name="T29" fmla="*/ 15 h 349"/>
                <a:gd name="T30" fmla="*/ 201 w 339"/>
                <a:gd name="T31" fmla="*/ 37 h 349"/>
                <a:gd name="T32" fmla="*/ 222 w 339"/>
                <a:gd name="T33" fmla="*/ 42 h 349"/>
                <a:gd name="T34" fmla="*/ 259 w 339"/>
                <a:gd name="T35" fmla="*/ 42 h 349"/>
                <a:gd name="T36" fmla="*/ 291 w 339"/>
                <a:gd name="T37" fmla="*/ 42 h 349"/>
                <a:gd name="T38" fmla="*/ 312 w 339"/>
                <a:gd name="T39" fmla="*/ 47 h 349"/>
                <a:gd name="T40" fmla="*/ 312 w 339"/>
                <a:gd name="T41" fmla="*/ 74 h 349"/>
                <a:gd name="T42" fmla="*/ 307 w 339"/>
                <a:gd name="T43" fmla="*/ 106 h 349"/>
                <a:gd name="T44" fmla="*/ 312 w 339"/>
                <a:gd name="T45" fmla="*/ 148 h 349"/>
                <a:gd name="T46" fmla="*/ 339 w 339"/>
                <a:gd name="T47" fmla="*/ 148 h 349"/>
                <a:gd name="T48" fmla="*/ 328 w 339"/>
                <a:gd name="T49" fmla="*/ 174 h 349"/>
                <a:gd name="T50" fmla="*/ 312 w 339"/>
                <a:gd name="T51" fmla="*/ 190 h 349"/>
                <a:gd name="T52" fmla="*/ 312 w 339"/>
                <a:gd name="T53" fmla="*/ 249 h 349"/>
                <a:gd name="T54" fmla="*/ 297 w 339"/>
                <a:gd name="T55" fmla="*/ 259 h 349"/>
                <a:gd name="T56" fmla="*/ 265 w 339"/>
                <a:gd name="T57" fmla="*/ 259 h 349"/>
                <a:gd name="T58" fmla="*/ 259 w 339"/>
                <a:gd name="T59" fmla="*/ 280 h 349"/>
                <a:gd name="T60" fmla="*/ 259 w 339"/>
                <a:gd name="T61" fmla="*/ 307 h 349"/>
                <a:gd name="T62" fmla="*/ 259 w 339"/>
                <a:gd name="T63" fmla="*/ 339 h 349"/>
                <a:gd name="T64" fmla="*/ 233 w 339"/>
                <a:gd name="T65" fmla="*/ 344 h 349"/>
                <a:gd name="T66" fmla="*/ 207 w 339"/>
                <a:gd name="T67" fmla="*/ 349 h 349"/>
                <a:gd name="T68" fmla="*/ 170 w 339"/>
                <a:gd name="T69" fmla="*/ 349 h 349"/>
                <a:gd name="T70" fmla="*/ 138 w 339"/>
                <a:gd name="T71" fmla="*/ 349 h 349"/>
                <a:gd name="T72" fmla="*/ 111 w 339"/>
                <a:gd name="T73" fmla="*/ 349 h 349"/>
                <a:gd name="T74" fmla="*/ 80 w 339"/>
                <a:gd name="T75" fmla="*/ 349 h 349"/>
                <a:gd name="T76" fmla="*/ 53 w 339"/>
                <a:gd name="T77" fmla="*/ 349 h 349"/>
                <a:gd name="T78" fmla="*/ 27 w 339"/>
                <a:gd name="T79" fmla="*/ 349 h 349"/>
                <a:gd name="T80" fmla="*/ 11 w 339"/>
                <a:gd name="T81" fmla="*/ 339 h 349"/>
                <a:gd name="T82" fmla="*/ 0 w 339"/>
                <a:gd name="T83" fmla="*/ 328 h 349"/>
                <a:gd name="T84" fmla="*/ 11 w 339"/>
                <a:gd name="T85" fmla="*/ 302 h 349"/>
                <a:gd name="T86" fmla="*/ 27 w 339"/>
                <a:gd name="T87" fmla="*/ 296 h 349"/>
                <a:gd name="T88" fmla="*/ 37 w 339"/>
                <a:gd name="T89" fmla="*/ 280 h 349"/>
                <a:gd name="T90" fmla="*/ 37 w 339"/>
                <a:gd name="T91" fmla="*/ 265 h 349"/>
                <a:gd name="T92" fmla="*/ 48 w 339"/>
                <a:gd name="T93" fmla="*/ 254 h 349"/>
                <a:gd name="T94" fmla="*/ 53 w 339"/>
                <a:gd name="T95" fmla="*/ 233 h 349"/>
                <a:gd name="T96" fmla="*/ 53 w 339"/>
                <a:gd name="T97" fmla="*/ 212 h 349"/>
                <a:gd name="T98" fmla="*/ 59 w 339"/>
                <a:gd name="T99" fmla="*/ 185 h 349"/>
                <a:gd name="T100" fmla="*/ 53 w 339"/>
                <a:gd name="T101" fmla="*/ 169 h 349"/>
                <a:gd name="T102" fmla="*/ 69 w 339"/>
                <a:gd name="T103" fmla="*/ 159 h 349"/>
                <a:gd name="T104" fmla="*/ 80 w 339"/>
                <a:gd name="T105" fmla="*/ 159 h 349"/>
                <a:gd name="T106" fmla="*/ 90 w 339"/>
                <a:gd name="T107" fmla="*/ 164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9" h="349">
                  <a:moveTo>
                    <a:pt x="96" y="159"/>
                  </a:moveTo>
                  <a:lnTo>
                    <a:pt x="96" y="153"/>
                  </a:lnTo>
                  <a:lnTo>
                    <a:pt x="101" y="148"/>
                  </a:lnTo>
                  <a:lnTo>
                    <a:pt x="96" y="148"/>
                  </a:lnTo>
                  <a:lnTo>
                    <a:pt x="90" y="148"/>
                  </a:lnTo>
                  <a:lnTo>
                    <a:pt x="90" y="143"/>
                  </a:lnTo>
                  <a:lnTo>
                    <a:pt x="90" y="137"/>
                  </a:lnTo>
                  <a:lnTo>
                    <a:pt x="85" y="137"/>
                  </a:lnTo>
                  <a:lnTo>
                    <a:pt x="80" y="132"/>
                  </a:lnTo>
                  <a:lnTo>
                    <a:pt x="80" y="127"/>
                  </a:lnTo>
                  <a:lnTo>
                    <a:pt x="74" y="127"/>
                  </a:lnTo>
                  <a:lnTo>
                    <a:pt x="69" y="127"/>
                  </a:lnTo>
                  <a:lnTo>
                    <a:pt x="64" y="127"/>
                  </a:lnTo>
                  <a:lnTo>
                    <a:pt x="64" y="121"/>
                  </a:lnTo>
                  <a:lnTo>
                    <a:pt x="59" y="121"/>
                  </a:lnTo>
                  <a:lnTo>
                    <a:pt x="59" y="116"/>
                  </a:lnTo>
                  <a:lnTo>
                    <a:pt x="53" y="116"/>
                  </a:lnTo>
                  <a:lnTo>
                    <a:pt x="53" y="111"/>
                  </a:lnTo>
                  <a:lnTo>
                    <a:pt x="48" y="111"/>
                  </a:lnTo>
                  <a:lnTo>
                    <a:pt x="43" y="111"/>
                  </a:lnTo>
                  <a:lnTo>
                    <a:pt x="37" y="111"/>
                  </a:lnTo>
                  <a:lnTo>
                    <a:pt x="37" y="106"/>
                  </a:lnTo>
                  <a:lnTo>
                    <a:pt x="37" y="100"/>
                  </a:lnTo>
                  <a:lnTo>
                    <a:pt x="37" y="95"/>
                  </a:lnTo>
                  <a:lnTo>
                    <a:pt x="37" y="90"/>
                  </a:lnTo>
                  <a:lnTo>
                    <a:pt x="37" y="84"/>
                  </a:lnTo>
                  <a:lnTo>
                    <a:pt x="37" y="79"/>
                  </a:lnTo>
                  <a:lnTo>
                    <a:pt x="43" y="79"/>
                  </a:lnTo>
                  <a:lnTo>
                    <a:pt x="43" y="74"/>
                  </a:lnTo>
                  <a:lnTo>
                    <a:pt x="48" y="68"/>
                  </a:lnTo>
                  <a:lnTo>
                    <a:pt x="53" y="68"/>
                  </a:lnTo>
                  <a:lnTo>
                    <a:pt x="53" y="63"/>
                  </a:lnTo>
                  <a:lnTo>
                    <a:pt x="59" y="63"/>
                  </a:lnTo>
                  <a:lnTo>
                    <a:pt x="59" y="58"/>
                  </a:lnTo>
                  <a:lnTo>
                    <a:pt x="64" y="58"/>
                  </a:lnTo>
                  <a:lnTo>
                    <a:pt x="69" y="58"/>
                  </a:lnTo>
                  <a:lnTo>
                    <a:pt x="74" y="58"/>
                  </a:lnTo>
                  <a:lnTo>
                    <a:pt x="80" y="53"/>
                  </a:lnTo>
                  <a:lnTo>
                    <a:pt x="85" y="47"/>
                  </a:lnTo>
                  <a:lnTo>
                    <a:pt x="85" y="42"/>
                  </a:lnTo>
                  <a:lnTo>
                    <a:pt x="90" y="37"/>
                  </a:lnTo>
                  <a:lnTo>
                    <a:pt x="90" y="31"/>
                  </a:lnTo>
                  <a:lnTo>
                    <a:pt x="96" y="31"/>
                  </a:lnTo>
                  <a:lnTo>
                    <a:pt x="101" y="26"/>
                  </a:lnTo>
                  <a:lnTo>
                    <a:pt x="101" y="21"/>
                  </a:lnTo>
                  <a:lnTo>
                    <a:pt x="106" y="21"/>
                  </a:lnTo>
                  <a:lnTo>
                    <a:pt x="106" y="15"/>
                  </a:lnTo>
                  <a:lnTo>
                    <a:pt x="111" y="15"/>
                  </a:lnTo>
                  <a:lnTo>
                    <a:pt x="117" y="15"/>
                  </a:lnTo>
                  <a:lnTo>
                    <a:pt x="122" y="15"/>
                  </a:lnTo>
                  <a:lnTo>
                    <a:pt x="127" y="15"/>
                  </a:lnTo>
                  <a:lnTo>
                    <a:pt x="133" y="21"/>
                  </a:lnTo>
                  <a:lnTo>
                    <a:pt x="138" y="21"/>
                  </a:lnTo>
                  <a:lnTo>
                    <a:pt x="143" y="21"/>
                  </a:lnTo>
                  <a:lnTo>
                    <a:pt x="143" y="15"/>
                  </a:lnTo>
                  <a:lnTo>
                    <a:pt x="143" y="10"/>
                  </a:lnTo>
                  <a:lnTo>
                    <a:pt x="138" y="10"/>
                  </a:lnTo>
                  <a:lnTo>
                    <a:pt x="138" y="5"/>
                  </a:lnTo>
                  <a:lnTo>
                    <a:pt x="143" y="5"/>
                  </a:lnTo>
                  <a:lnTo>
                    <a:pt x="143" y="0"/>
                  </a:lnTo>
                  <a:lnTo>
                    <a:pt x="148" y="0"/>
                  </a:lnTo>
                  <a:lnTo>
                    <a:pt x="154" y="0"/>
                  </a:lnTo>
                  <a:lnTo>
                    <a:pt x="154" y="5"/>
                  </a:lnTo>
                  <a:lnTo>
                    <a:pt x="159" y="5"/>
                  </a:lnTo>
                  <a:lnTo>
                    <a:pt x="154" y="10"/>
                  </a:lnTo>
                  <a:lnTo>
                    <a:pt x="154" y="15"/>
                  </a:lnTo>
                  <a:lnTo>
                    <a:pt x="154" y="21"/>
                  </a:lnTo>
                  <a:lnTo>
                    <a:pt x="159" y="21"/>
                  </a:lnTo>
                  <a:lnTo>
                    <a:pt x="159" y="15"/>
                  </a:lnTo>
                  <a:lnTo>
                    <a:pt x="164" y="15"/>
                  </a:lnTo>
                  <a:lnTo>
                    <a:pt x="170" y="15"/>
                  </a:lnTo>
                  <a:lnTo>
                    <a:pt x="175" y="15"/>
                  </a:lnTo>
                  <a:lnTo>
                    <a:pt x="185" y="15"/>
                  </a:lnTo>
                  <a:lnTo>
                    <a:pt x="191" y="15"/>
                  </a:lnTo>
                  <a:lnTo>
                    <a:pt x="196" y="15"/>
                  </a:lnTo>
                  <a:lnTo>
                    <a:pt x="201" y="15"/>
                  </a:lnTo>
                  <a:lnTo>
                    <a:pt x="201" y="21"/>
                  </a:lnTo>
                  <a:lnTo>
                    <a:pt x="201" y="26"/>
                  </a:lnTo>
                  <a:lnTo>
                    <a:pt x="201" y="31"/>
                  </a:lnTo>
                  <a:lnTo>
                    <a:pt x="201" y="37"/>
                  </a:lnTo>
                  <a:lnTo>
                    <a:pt x="201" y="42"/>
                  </a:lnTo>
                  <a:lnTo>
                    <a:pt x="207" y="42"/>
                  </a:lnTo>
                  <a:lnTo>
                    <a:pt x="212" y="42"/>
                  </a:lnTo>
                  <a:lnTo>
                    <a:pt x="217" y="42"/>
                  </a:lnTo>
                  <a:lnTo>
                    <a:pt x="222" y="42"/>
                  </a:lnTo>
                  <a:lnTo>
                    <a:pt x="233" y="42"/>
                  </a:lnTo>
                  <a:lnTo>
                    <a:pt x="238" y="42"/>
                  </a:lnTo>
                  <a:lnTo>
                    <a:pt x="249" y="42"/>
                  </a:lnTo>
                  <a:lnTo>
                    <a:pt x="254" y="42"/>
                  </a:lnTo>
                  <a:lnTo>
                    <a:pt x="259" y="42"/>
                  </a:lnTo>
                  <a:lnTo>
                    <a:pt x="265" y="42"/>
                  </a:lnTo>
                  <a:lnTo>
                    <a:pt x="275" y="42"/>
                  </a:lnTo>
                  <a:lnTo>
                    <a:pt x="281" y="42"/>
                  </a:lnTo>
                  <a:lnTo>
                    <a:pt x="286" y="42"/>
                  </a:lnTo>
                  <a:lnTo>
                    <a:pt x="291" y="42"/>
                  </a:lnTo>
                  <a:lnTo>
                    <a:pt x="297" y="42"/>
                  </a:lnTo>
                  <a:lnTo>
                    <a:pt x="302" y="42"/>
                  </a:lnTo>
                  <a:lnTo>
                    <a:pt x="307" y="42"/>
                  </a:lnTo>
                  <a:lnTo>
                    <a:pt x="312" y="42"/>
                  </a:lnTo>
                  <a:lnTo>
                    <a:pt x="312" y="47"/>
                  </a:lnTo>
                  <a:lnTo>
                    <a:pt x="312" y="53"/>
                  </a:lnTo>
                  <a:lnTo>
                    <a:pt x="312" y="58"/>
                  </a:lnTo>
                  <a:lnTo>
                    <a:pt x="312" y="63"/>
                  </a:lnTo>
                  <a:lnTo>
                    <a:pt x="312" y="68"/>
                  </a:lnTo>
                  <a:lnTo>
                    <a:pt x="312" y="74"/>
                  </a:lnTo>
                  <a:lnTo>
                    <a:pt x="312" y="79"/>
                  </a:lnTo>
                  <a:lnTo>
                    <a:pt x="312" y="84"/>
                  </a:lnTo>
                  <a:lnTo>
                    <a:pt x="312" y="90"/>
                  </a:lnTo>
                  <a:lnTo>
                    <a:pt x="312" y="100"/>
                  </a:lnTo>
                  <a:lnTo>
                    <a:pt x="307" y="106"/>
                  </a:lnTo>
                  <a:lnTo>
                    <a:pt x="312" y="121"/>
                  </a:lnTo>
                  <a:lnTo>
                    <a:pt x="312" y="127"/>
                  </a:lnTo>
                  <a:lnTo>
                    <a:pt x="312" y="132"/>
                  </a:lnTo>
                  <a:lnTo>
                    <a:pt x="312" y="143"/>
                  </a:lnTo>
                  <a:lnTo>
                    <a:pt x="312" y="148"/>
                  </a:lnTo>
                  <a:lnTo>
                    <a:pt x="318" y="148"/>
                  </a:lnTo>
                  <a:lnTo>
                    <a:pt x="323" y="148"/>
                  </a:lnTo>
                  <a:lnTo>
                    <a:pt x="328" y="148"/>
                  </a:lnTo>
                  <a:lnTo>
                    <a:pt x="334" y="148"/>
                  </a:lnTo>
                  <a:lnTo>
                    <a:pt x="339" y="148"/>
                  </a:lnTo>
                  <a:lnTo>
                    <a:pt x="339" y="153"/>
                  </a:lnTo>
                  <a:lnTo>
                    <a:pt x="339" y="169"/>
                  </a:lnTo>
                  <a:lnTo>
                    <a:pt x="339" y="174"/>
                  </a:lnTo>
                  <a:lnTo>
                    <a:pt x="334" y="174"/>
                  </a:lnTo>
                  <a:lnTo>
                    <a:pt x="328" y="174"/>
                  </a:lnTo>
                  <a:lnTo>
                    <a:pt x="323" y="174"/>
                  </a:lnTo>
                  <a:lnTo>
                    <a:pt x="318" y="174"/>
                  </a:lnTo>
                  <a:lnTo>
                    <a:pt x="312" y="180"/>
                  </a:lnTo>
                  <a:lnTo>
                    <a:pt x="312" y="185"/>
                  </a:lnTo>
                  <a:lnTo>
                    <a:pt x="312" y="190"/>
                  </a:lnTo>
                  <a:lnTo>
                    <a:pt x="312" y="212"/>
                  </a:lnTo>
                  <a:lnTo>
                    <a:pt x="312" y="222"/>
                  </a:lnTo>
                  <a:lnTo>
                    <a:pt x="312" y="227"/>
                  </a:lnTo>
                  <a:lnTo>
                    <a:pt x="312" y="233"/>
                  </a:lnTo>
                  <a:lnTo>
                    <a:pt x="312" y="249"/>
                  </a:lnTo>
                  <a:lnTo>
                    <a:pt x="312" y="254"/>
                  </a:lnTo>
                  <a:lnTo>
                    <a:pt x="312" y="259"/>
                  </a:lnTo>
                  <a:lnTo>
                    <a:pt x="307" y="259"/>
                  </a:lnTo>
                  <a:lnTo>
                    <a:pt x="302" y="259"/>
                  </a:lnTo>
                  <a:lnTo>
                    <a:pt x="297" y="259"/>
                  </a:lnTo>
                  <a:lnTo>
                    <a:pt x="291" y="259"/>
                  </a:lnTo>
                  <a:lnTo>
                    <a:pt x="286" y="259"/>
                  </a:lnTo>
                  <a:lnTo>
                    <a:pt x="281" y="259"/>
                  </a:lnTo>
                  <a:lnTo>
                    <a:pt x="270" y="259"/>
                  </a:lnTo>
                  <a:lnTo>
                    <a:pt x="265" y="259"/>
                  </a:lnTo>
                  <a:lnTo>
                    <a:pt x="259" y="259"/>
                  </a:lnTo>
                  <a:lnTo>
                    <a:pt x="259" y="265"/>
                  </a:lnTo>
                  <a:lnTo>
                    <a:pt x="259" y="270"/>
                  </a:lnTo>
                  <a:lnTo>
                    <a:pt x="259" y="275"/>
                  </a:lnTo>
                  <a:lnTo>
                    <a:pt x="259" y="280"/>
                  </a:lnTo>
                  <a:lnTo>
                    <a:pt x="259" y="286"/>
                  </a:lnTo>
                  <a:lnTo>
                    <a:pt x="259" y="291"/>
                  </a:lnTo>
                  <a:lnTo>
                    <a:pt x="259" y="296"/>
                  </a:lnTo>
                  <a:lnTo>
                    <a:pt x="259" y="302"/>
                  </a:lnTo>
                  <a:lnTo>
                    <a:pt x="259" y="307"/>
                  </a:lnTo>
                  <a:lnTo>
                    <a:pt x="259" y="318"/>
                  </a:lnTo>
                  <a:lnTo>
                    <a:pt x="259" y="323"/>
                  </a:lnTo>
                  <a:lnTo>
                    <a:pt x="259" y="328"/>
                  </a:lnTo>
                  <a:lnTo>
                    <a:pt x="259" y="333"/>
                  </a:lnTo>
                  <a:lnTo>
                    <a:pt x="259" y="339"/>
                  </a:lnTo>
                  <a:lnTo>
                    <a:pt x="254" y="339"/>
                  </a:lnTo>
                  <a:lnTo>
                    <a:pt x="249" y="339"/>
                  </a:lnTo>
                  <a:lnTo>
                    <a:pt x="238" y="339"/>
                  </a:lnTo>
                  <a:lnTo>
                    <a:pt x="233" y="339"/>
                  </a:lnTo>
                  <a:lnTo>
                    <a:pt x="233" y="344"/>
                  </a:lnTo>
                  <a:lnTo>
                    <a:pt x="233" y="349"/>
                  </a:lnTo>
                  <a:lnTo>
                    <a:pt x="228" y="349"/>
                  </a:lnTo>
                  <a:lnTo>
                    <a:pt x="222" y="349"/>
                  </a:lnTo>
                  <a:lnTo>
                    <a:pt x="212" y="349"/>
                  </a:lnTo>
                  <a:lnTo>
                    <a:pt x="207" y="349"/>
                  </a:lnTo>
                  <a:lnTo>
                    <a:pt x="201" y="349"/>
                  </a:lnTo>
                  <a:lnTo>
                    <a:pt x="191" y="349"/>
                  </a:lnTo>
                  <a:lnTo>
                    <a:pt x="185" y="349"/>
                  </a:lnTo>
                  <a:lnTo>
                    <a:pt x="175" y="349"/>
                  </a:lnTo>
                  <a:lnTo>
                    <a:pt x="170" y="349"/>
                  </a:lnTo>
                  <a:lnTo>
                    <a:pt x="164" y="349"/>
                  </a:lnTo>
                  <a:lnTo>
                    <a:pt x="159" y="349"/>
                  </a:lnTo>
                  <a:lnTo>
                    <a:pt x="148" y="349"/>
                  </a:lnTo>
                  <a:lnTo>
                    <a:pt x="143" y="349"/>
                  </a:lnTo>
                  <a:lnTo>
                    <a:pt x="138" y="349"/>
                  </a:lnTo>
                  <a:lnTo>
                    <a:pt x="133" y="349"/>
                  </a:lnTo>
                  <a:lnTo>
                    <a:pt x="127" y="349"/>
                  </a:lnTo>
                  <a:lnTo>
                    <a:pt x="122" y="349"/>
                  </a:lnTo>
                  <a:lnTo>
                    <a:pt x="117" y="349"/>
                  </a:lnTo>
                  <a:lnTo>
                    <a:pt x="111" y="349"/>
                  </a:lnTo>
                  <a:lnTo>
                    <a:pt x="101" y="349"/>
                  </a:lnTo>
                  <a:lnTo>
                    <a:pt x="96" y="349"/>
                  </a:lnTo>
                  <a:lnTo>
                    <a:pt x="90" y="349"/>
                  </a:lnTo>
                  <a:lnTo>
                    <a:pt x="85" y="349"/>
                  </a:lnTo>
                  <a:lnTo>
                    <a:pt x="80" y="349"/>
                  </a:lnTo>
                  <a:lnTo>
                    <a:pt x="74" y="349"/>
                  </a:lnTo>
                  <a:lnTo>
                    <a:pt x="69" y="349"/>
                  </a:lnTo>
                  <a:lnTo>
                    <a:pt x="64" y="349"/>
                  </a:lnTo>
                  <a:lnTo>
                    <a:pt x="59" y="349"/>
                  </a:lnTo>
                  <a:lnTo>
                    <a:pt x="53" y="349"/>
                  </a:lnTo>
                  <a:lnTo>
                    <a:pt x="48" y="349"/>
                  </a:lnTo>
                  <a:lnTo>
                    <a:pt x="43" y="349"/>
                  </a:lnTo>
                  <a:lnTo>
                    <a:pt x="37" y="349"/>
                  </a:lnTo>
                  <a:lnTo>
                    <a:pt x="32" y="349"/>
                  </a:lnTo>
                  <a:lnTo>
                    <a:pt x="27" y="349"/>
                  </a:lnTo>
                  <a:lnTo>
                    <a:pt x="22" y="349"/>
                  </a:lnTo>
                  <a:lnTo>
                    <a:pt x="22" y="344"/>
                  </a:lnTo>
                  <a:lnTo>
                    <a:pt x="16" y="344"/>
                  </a:lnTo>
                  <a:lnTo>
                    <a:pt x="16" y="339"/>
                  </a:lnTo>
                  <a:lnTo>
                    <a:pt x="11" y="339"/>
                  </a:lnTo>
                  <a:lnTo>
                    <a:pt x="11" y="344"/>
                  </a:lnTo>
                  <a:lnTo>
                    <a:pt x="6" y="344"/>
                  </a:lnTo>
                  <a:lnTo>
                    <a:pt x="0" y="339"/>
                  </a:lnTo>
                  <a:lnTo>
                    <a:pt x="0" y="333"/>
                  </a:lnTo>
                  <a:lnTo>
                    <a:pt x="0" y="328"/>
                  </a:lnTo>
                  <a:lnTo>
                    <a:pt x="0" y="323"/>
                  </a:lnTo>
                  <a:lnTo>
                    <a:pt x="0" y="318"/>
                  </a:lnTo>
                  <a:lnTo>
                    <a:pt x="0" y="312"/>
                  </a:lnTo>
                  <a:lnTo>
                    <a:pt x="0" y="307"/>
                  </a:lnTo>
                  <a:lnTo>
                    <a:pt x="11" y="302"/>
                  </a:lnTo>
                  <a:lnTo>
                    <a:pt x="11" y="296"/>
                  </a:lnTo>
                  <a:lnTo>
                    <a:pt x="16" y="296"/>
                  </a:lnTo>
                  <a:lnTo>
                    <a:pt x="22" y="302"/>
                  </a:lnTo>
                  <a:lnTo>
                    <a:pt x="27" y="302"/>
                  </a:lnTo>
                  <a:lnTo>
                    <a:pt x="27" y="296"/>
                  </a:lnTo>
                  <a:lnTo>
                    <a:pt x="32" y="296"/>
                  </a:lnTo>
                  <a:lnTo>
                    <a:pt x="32" y="291"/>
                  </a:lnTo>
                  <a:lnTo>
                    <a:pt x="37" y="291"/>
                  </a:lnTo>
                  <a:lnTo>
                    <a:pt x="37" y="286"/>
                  </a:lnTo>
                  <a:lnTo>
                    <a:pt x="37" y="280"/>
                  </a:lnTo>
                  <a:lnTo>
                    <a:pt x="32" y="280"/>
                  </a:lnTo>
                  <a:lnTo>
                    <a:pt x="32" y="275"/>
                  </a:lnTo>
                  <a:lnTo>
                    <a:pt x="37" y="275"/>
                  </a:lnTo>
                  <a:lnTo>
                    <a:pt x="37" y="270"/>
                  </a:lnTo>
                  <a:lnTo>
                    <a:pt x="37" y="265"/>
                  </a:lnTo>
                  <a:lnTo>
                    <a:pt x="37" y="259"/>
                  </a:lnTo>
                  <a:lnTo>
                    <a:pt x="43" y="254"/>
                  </a:lnTo>
                  <a:lnTo>
                    <a:pt x="43" y="249"/>
                  </a:lnTo>
                  <a:lnTo>
                    <a:pt x="48" y="249"/>
                  </a:lnTo>
                  <a:lnTo>
                    <a:pt x="48" y="254"/>
                  </a:lnTo>
                  <a:lnTo>
                    <a:pt x="48" y="249"/>
                  </a:lnTo>
                  <a:lnTo>
                    <a:pt x="53" y="249"/>
                  </a:lnTo>
                  <a:lnTo>
                    <a:pt x="53" y="243"/>
                  </a:lnTo>
                  <a:lnTo>
                    <a:pt x="53" y="238"/>
                  </a:lnTo>
                  <a:lnTo>
                    <a:pt x="53" y="233"/>
                  </a:lnTo>
                  <a:lnTo>
                    <a:pt x="59" y="233"/>
                  </a:lnTo>
                  <a:lnTo>
                    <a:pt x="59" y="227"/>
                  </a:lnTo>
                  <a:lnTo>
                    <a:pt x="59" y="222"/>
                  </a:lnTo>
                  <a:lnTo>
                    <a:pt x="53" y="217"/>
                  </a:lnTo>
                  <a:lnTo>
                    <a:pt x="53" y="212"/>
                  </a:lnTo>
                  <a:lnTo>
                    <a:pt x="59" y="206"/>
                  </a:lnTo>
                  <a:lnTo>
                    <a:pt x="59" y="201"/>
                  </a:lnTo>
                  <a:lnTo>
                    <a:pt x="53" y="196"/>
                  </a:lnTo>
                  <a:lnTo>
                    <a:pt x="53" y="190"/>
                  </a:lnTo>
                  <a:lnTo>
                    <a:pt x="59" y="185"/>
                  </a:lnTo>
                  <a:lnTo>
                    <a:pt x="59" y="180"/>
                  </a:lnTo>
                  <a:lnTo>
                    <a:pt x="53" y="174"/>
                  </a:lnTo>
                  <a:lnTo>
                    <a:pt x="48" y="174"/>
                  </a:lnTo>
                  <a:lnTo>
                    <a:pt x="48" y="169"/>
                  </a:lnTo>
                  <a:lnTo>
                    <a:pt x="53" y="169"/>
                  </a:lnTo>
                  <a:lnTo>
                    <a:pt x="53" y="164"/>
                  </a:lnTo>
                  <a:lnTo>
                    <a:pt x="59" y="164"/>
                  </a:lnTo>
                  <a:lnTo>
                    <a:pt x="59" y="159"/>
                  </a:lnTo>
                  <a:lnTo>
                    <a:pt x="64" y="159"/>
                  </a:lnTo>
                  <a:lnTo>
                    <a:pt x="69" y="159"/>
                  </a:lnTo>
                  <a:lnTo>
                    <a:pt x="69" y="153"/>
                  </a:lnTo>
                  <a:lnTo>
                    <a:pt x="74" y="148"/>
                  </a:lnTo>
                  <a:lnTo>
                    <a:pt x="74" y="153"/>
                  </a:lnTo>
                  <a:lnTo>
                    <a:pt x="80" y="153"/>
                  </a:lnTo>
                  <a:lnTo>
                    <a:pt x="80" y="159"/>
                  </a:lnTo>
                  <a:lnTo>
                    <a:pt x="85" y="153"/>
                  </a:lnTo>
                  <a:lnTo>
                    <a:pt x="90" y="153"/>
                  </a:lnTo>
                  <a:lnTo>
                    <a:pt x="96" y="153"/>
                  </a:lnTo>
                  <a:lnTo>
                    <a:pt x="96" y="159"/>
                  </a:lnTo>
                  <a:lnTo>
                    <a:pt x="90" y="164"/>
                  </a:lnTo>
                  <a:lnTo>
                    <a:pt x="96" y="164"/>
                  </a:lnTo>
                  <a:lnTo>
                    <a:pt x="101" y="164"/>
                  </a:lnTo>
                  <a:lnTo>
                    <a:pt x="96" y="159"/>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57" name="Freeform 171">
              <a:extLst>
                <a:ext uri="{FF2B5EF4-FFF2-40B4-BE49-F238E27FC236}">
                  <a16:creationId xmlns:a16="http://schemas.microsoft.com/office/drawing/2014/main" id="{EBC82ADC-BC18-468B-B6E5-B16B2C335624}"/>
                </a:ext>
              </a:extLst>
            </p:cNvPr>
            <p:cNvSpPr>
              <a:spLocks/>
            </p:cNvSpPr>
            <p:nvPr/>
          </p:nvSpPr>
          <p:spPr bwMode="auto">
            <a:xfrm>
              <a:off x="3040063" y="2566988"/>
              <a:ext cx="419100" cy="538163"/>
            </a:xfrm>
            <a:custGeom>
              <a:avLst/>
              <a:gdLst>
                <a:gd name="T0" fmla="*/ 21 w 264"/>
                <a:gd name="T1" fmla="*/ 100 h 339"/>
                <a:gd name="T2" fmla="*/ 27 w 264"/>
                <a:gd name="T3" fmla="*/ 79 h 339"/>
                <a:gd name="T4" fmla="*/ 27 w 264"/>
                <a:gd name="T5" fmla="*/ 47 h 339"/>
                <a:gd name="T6" fmla="*/ 32 w 264"/>
                <a:gd name="T7" fmla="*/ 32 h 339"/>
                <a:gd name="T8" fmla="*/ 32 w 264"/>
                <a:gd name="T9" fmla="*/ 10 h 339"/>
                <a:gd name="T10" fmla="*/ 42 w 264"/>
                <a:gd name="T11" fmla="*/ 0 h 339"/>
                <a:gd name="T12" fmla="*/ 64 w 264"/>
                <a:gd name="T13" fmla="*/ 0 h 339"/>
                <a:gd name="T14" fmla="*/ 90 w 264"/>
                <a:gd name="T15" fmla="*/ 0 h 339"/>
                <a:gd name="T16" fmla="*/ 111 w 264"/>
                <a:gd name="T17" fmla="*/ 0 h 339"/>
                <a:gd name="T18" fmla="*/ 132 w 264"/>
                <a:gd name="T19" fmla="*/ 5 h 339"/>
                <a:gd name="T20" fmla="*/ 153 w 264"/>
                <a:gd name="T21" fmla="*/ 5 h 339"/>
                <a:gd name="T22" fmla="*/ 175 w 264"/>
                <a:gd name="T23" fmla="*/ 5 h 339"/>
                <a:gd name="T24" fmla="*/ 206 w 264"/>
                <a:gd name="T25" fmla="*/ 5 h 339"/>
                <a:gd name="T26" fmla="*/ 227 w 264"/>
                <a:gd name="T27" fmla="*/ 5 h 339"/>
                <a:gd name="T28" fmla="*/ 249 w 264"/>
                <a:gd name="T29" fmla="*/ 5 h 339"/>
                <a:gd name="T30" fmla="*/ 259 w 264"/>
                <a:gd name="T31" fmla="*/ 16 h 339"/>
                <a:gd name="T32" fmla="*/ 259 w 264"/>
                <a:gd name="T33" fmla="*/ 42 h 339"/>
                <a:gd name="T34" fmla="*/ 259 w 264"/>
                <a:gd name="T35" fmla="*/ 69 h 339"/>
                <a:gd name="T36" fmla="*/ 264 w 264"/>
                <a:gd name="T37" fmla="*/ 95 h 339"/>
                <a:gd name="T38" fmla="*/ 259 w 264"/>
                <a:gd name="T39" fmla="*/ 116 h 339"/>
                <a:gd name="T40" fmla="*/ 264 w 264"/>
                <a:gd name="T41" fmla="*/ 138 h 339"/>
                <a:gd name="T42" fmla="*/ 264 w 264"/>
                <a:gd name="T43" fmla="*/ 164 h 339"/>
                <a:gd name="T44" fmla="*/ 264 w 264"/>
                <a:gd name="T45" fmla="*/ 185 h 339"/>
                <a:gd name="T46" fmla="*/ 264 w 264"/>
                <a:gd name="T47" fmla="*/ 206 h 339"/>
                <a:gd name="T48" fmla="*/ 264 w 264"/>
                <a:gd name="T49" fmla="*/ 228 h 339"/>
                <a:gd name="T50" fmla="*/ 259 w 264"/>
                <a:gd name="T51" fmla="*/ 244 h 339"/>
                <a:gd name="T52" fmla="*/ 243 w 264"/>
                <a:gd name="T53" fmla="*/ 249 h 339"/>
                <a:gd name="T54" fmla="*/ 233 w 264"/>
                <a:gd name="T55" fmla="*/ 249 h 339"/>
                <a:gd name="T56" fmla="*/ 227 w 264"/>
                <a:gd name="T57" fmla="*/ 254 h 339"/>
                <a:gd name="T58" fmla="*/ 222 w 264"/>
                <a:gd name="T59" fmla="*/ 254 h 339"/>
                <a:gd name="T60" fmla="*/ 217 w 264"/>
                <a:gd name="T61" fmla="*/ 259 h 339"/>
                <a:gd name="T62" fmla="*/ 212 w 264"/>
                <a:gd name="T63" fmla="*/ 265 h 339"/>
                <a:gd name="T64" fmla="*/ 201 w 264"/>
                <a:gd name="T65" fmla="*/ 270 h 339"/>
                <a:gd name="T66" fmla="*/ 196 w 264"/>
                <a:gd name="T67" fmla="*/ 286 h 339"/>
                <a:gd name="T68" fmla="*/ 185 w 264"/>
                <a:gd name="T69" fmla="*/ 286 h 339"/>
                <a:gd name="T70" fmla="*/ 180 w 264"/>
                <a:gd name="T71" fmla="*/ 291 h 339"/>
                <a:gd name="T72" fmla="*/ 175 w 264"/>
                <a:gd name="T73" fmla="*/ 286 h 339"/>
                <a:gd name="T74" fmla="*/ 169 w 264"/>
                <a:gd name="T75" fmla="*/ 291 h 339"/>
                <a:gd name="T76" fmla="*/ 164 w 264"/>
                <a:gd name="T77" fmla="*/ 297 h 339"/>
                <a:gd name="T78" fmla="*/ 159 w 264"/>
                <a:gd name="T79" fmla="*/ 302 h 339"/>
                <a:gd name="T80" fmla="*/ 153 w 264"/>
                <a:gd name="T81" fmla="*/ 307 h 339"/>
                <a:gd name="T82" fmla="*/ 143 w 264"/>
                <a:gd name="T83" fmla="*/ 307 h 339"/>
                <a:gd name="T84" fmla="*/ 132 w 264"/>
                <a:gd name="T85" fmla="*/ 307 h 339"/>
                <a:gd name="T86" fmla="*/ 132 w 264"/>
                <a:gd name="T87" fmla="*/ 307 h 339"/>
                <a:gd name="T88" fmla="*/ 127 w 264"/>
                <a:gd name="T89" fmla="*/ 312 h 339"/>
                <a:gd name="T90" fmla="*/ 122 w 264"/>
                <a:gd name="T91" fmla="*/ 307 h 339"/>
                <a:gd name="T92" fmla="*/ 106 w 264"/>
                <a:gd name="T93" fmla="*/ 312 h 339"/>
                <a:gd name="T94" fmla="*/ 101 w 264"/>
                <a:gd name="T95" fmla="*/ 307 h 339"/>
                <a:gd name="T96" fmla="*/ 95 w 264"/>
                <a:gd name="T97" fmla="*/ 323 h 339"/>
                <a:gd name="T98" fmla="*/ 90 w 264"/>
                <a:gd name="T99" fmla="*/ 328 h 339"/>
                <a:gd name="T100" fmla="*/ 85 w 264"/>
                <a:gd name="T101" fmla="*/ 334 h 339"/>
                <a:gd name="T102" fmla="*/ 53 w 264"/>
                <a:gd name="T103" fmla="*/ 334 h 339"/>
                <a:gd name="T104" fmla="*/ 32 w 264"/>
                <a:gd name="T105" fmla="*/ 339 h 339"/>
                <a:gd name="T106" fmla="*/ 11 w 264"/>
                <a:gd name="T107" fmla="*/ 339 h 339"/>
                <a:gd name="T108" fmla="*/ 0 w 264"/>
                <a:gd name="T109" fmla="*/ 328 h 339"/>
                <a:gd name="T110" fmla="*/ 0 w 264"/>
                <a:gd name="T111" fmla="*/ 302 h 339"/>
                <a:gd name="T112" fmla="*/ 5 w 264"/>
                <a:gd name="T113" fmla="*/ 265 h 339"/>
                <a:gd name="T114" fmla="*/ 11 w 264"/>
                <a:gd name="T115" fmla="*/ 238 h 339"/>
                <a:gd name="T116" fmla="*/ 11 w 264"/>
                <a:gd name="T117" fmla="*/ 217 h 339"/>
                <a:gd name="T118" fmla="*/ 16 w 264"/>
                <a:gd name="T119" fmla="*/ 196 h 339"/>
                <a:gd name="T120" fmla="*/ 16 w 264"/>
                <a:gd name="T121" fmla="*/ 175 h 339"/>
                <a:gd name="T122" fmla="*/ 16 w 264"/>
                <a:gd name="T123" fmla="*/ 153 h 339"/>
                <a:gd name="T124" fmla="*/ 21 w 264"/>
                <a:gd name="T125" fmla="*/ 13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4" h="339">
                  <a:moveTo>
                    <a:pt x="21" y="116"/>
                  </a:moveTo>
                  <a:lnTo>
                    <a:pt x="21" y="111"/>
                  </a:lnTo>
                  <a:lnTo>
                    <a:pt x="21" y="106"/>
                  </a:lnTo>
                  <a:lnTo>
                    <a:pt x="21" y="100"/>
                  </a:lnTo>
                  <a:lnTo>
                    <a:pt x="21" y="95"/>
                  </a:lnTo>
                  <a:lnTo>
                    <a:pt x="27" y="90"/>
                  </a:lnTo>
                  <a:lnTo>
                    <a:pt x="27" y="85"/>
                  </a:lnTo>
                  <a:lnTo>
                    <a:pt x="27" y="79"/>
                  </a:lnTo>
                  <a:lnTo>
                    <a:pt x="27" y="69"/>
                  </a:lnTo>
                  <a:lnTo>
                    <a:pt x="27" y="58"/>
                  </a:lnTo>
                  <a:lnTo>
                    <a:pt x="27" y="53"/>
                  </a:lnTo>
                  <a:lnTo>
                    <a:pt x="27" y="47"/>
                  </a:lnTo>
                  <a:lnTo>
                    <a:pt x="27" y="42"/>
                  </a:lnTo>
                  <a:lnTo>
                    <a:pt x="32" y="42"/>
                  </a:lnTo>
                  <a:lnTo>
                    <a:pt x="32" y="37"/>
                  </a:lnTo>
                  <a:lnTo>
                    <a:pt x="32" y="32"/>
                  </a:lnTo>
                  <a:lnTo>
                    <a:pt x="32" y="26"/>
                  </a:lnTo>
                  <a:lnTo>
                    <a:pt x="32" y="21"/>
                  </a:lnTo>
                  <a:lnTo>
                    <a:pt x="32" y="16"/>
                  </a:lnTo>
                  <a:lnTo>
                    <a:pt x="32" y="10"/>
                  </a:lnTo>
                  <a:lnTo>
                    <a:pt x="32" y="5"/>
                  </a:lnTo>
                  <a:lnTo>
                    <a:pt x="32" y="0"/>
                  </a:lnTo>
                  <a:lnTo>
                    <a:pt x="37" y="0"/>
                  </a:lnTo>
                  <a:lnTo>
                    <a:pt x="42" y="0"/>
                  </a:lnTo>
                  <a:lnTo>
                    <a:pt x="48" y="0"/>
                  </a:lnTo>
                  <a:lnTo>
                    <a:pt x="53" y="0"/>
                  </a:lnTo>
                  <a:lnTo>
                    <a:pt x="58" y="0"/>
                  </a:lnTo>
                  <a:lnTo>
                    <a:pt x="64" y="0"/>
                  </a:lnTo>
                  <a:lnTo>
                    <a:pt x="69" y="0"/>
                  </a:lnTo>
                  <a:lnTo>
                    <a:pt x="74" y="0"/>
                  </a:lnTo>
                  <a:lnTo>
                    <a:pt x="85" y="0"/>
                  </a:lnTo>
                  <a:lnTo>
                    <a:pt x="90" y="0"/>
                  </a:lnTo>
                  <a:lnTo>
                    <a:pt x="95" y="0"/>
                  </a:lnTo>
                  <a:lnTo>
                    <a:pt x="101" y="0"/>
                  </a:lnTo>
                  <a:lnTo>
                    <a:pt x="106" y="0"/>
                  </a:lnTo>
                  <a:lnTo>
                    <a:pt x="111" y="0"/>
                  </a:lnTo>
                  <a:lnTo>
                    <a:pt x="111" y="5"/>
                  </a:lnTo>
                  <a:lnTo>
                    <a:pt x="116" y="5"/>
                  </a:lnTo>
                  <a:lnTo>
                    <a:pt x="127" y="5"/>
                  </a:lnTo>
                  <a:lnTo>
                    <a:pt x="132" y="5"/>
                  </a:lnTo>
                  <a:lnTo>
                    <a:pt x="138" y="5"/>
                  </a:lnTo>
                  <a:lnTo>
                    <a:pt x="143" y="5"/>
                  </a:lnTo>
                  <a:lnTo>
                    <a:pt x="148" y="5"/>
                  </a:lnTo>
                  <a:lnTo>
                    <a:pt x="153" y="5"/>
                  </a:lnTo>
                  <a:lnTo>
                    <a:pt x="159" y="5"/>
                  </a:lnTo>
                  <a:lnTo>
                    <a:pt x="164" y="5"/>
                  </a:lnTo>
                  <a:lnTo>
                    <a:pt x="169" y="5"/>
                  </a:lnTo>
                  <a:lnTo>
                    <a:pt x="175" y="5"/>
                  </a:lnTo>
                  <a:lnTo>
                    <a:pt x="180" y="5"/>
                  </a:lnTo>
                  <a:lnTo>
                    <a:pt x="190" y="5"/>
                  </a:lnTo>
                  <a:lnTo>
                    <a:pt x="196" y="5"/>
                  </a:lnTo>
                  <a:lnTo>
                    <a:pt x="206" y="5"/>
                  </a:lnTo>
                  <a:lnTo>
                    <a:pt x="212" y="5"/>
                  </a:lnTo>
                  <a:lnTo>
                    <a:pt x="217" y="5"/>
                  </a:lnTo>
                  <a:lnTo>
                    <a:pt x="222" y="5"/>
                  </a:lnTo>
                  <a:lnTo>
                    <a:pt x="227" y="5"/>
                  </a:lnTo>
                  <a:lnTo>
                    <a:pt x="233" y="5"/>
                  </a:lnTo>
                  <a:lnTo>
                    <a:pt x="238" y="5"/>
                  </a:lnTo>
                  <a:lnTo>
                    <a:pt x="243" y="5"/>
                  </a:lnTo>
                  <a:lnTo>
                    <a:pt x="249" y="5"/>
                  </a:lnTo>
                  <a:lnTo>
                    <a:pt x="254" y="5"/>
                  </a:lnTo>
                  <a:lnTo>
                    <a:pt x="259" y="5"/>
                  </a:lnTo>
                  <a:lnTo>
                    <a:pt x="259" y="10"/>
                  </a:lnTo>
                  <a:lnTo>
                    <a:pt x="259" y="16"/>
                  </a:lnTo>
                  <a:lnTo>
                    <a:pt x="259" y="21"/>
                  </a:lnTo>
                  <a:lnTo>
                    <a:pt x="259" y="26"/>
                  </a:lnTo>
                  <a:lnTo>
                    <a:pt x="259" y="37"/>
                  </a:lnTo>
                  <a:lnTo>
                    <a:pt x="259" y="42"/>
                  </a:lnTo>
                  <a:lnTo>
                    <a:pt x="259" y="47"/>
                  </a:lnTo>
                  <a:lnTo>
                    <a:pt x="259" y="58"/>
                  </a:lnTo>
                  <a:lnTo>
                    <a:pt x="259" y="63"/>
                  </a:lnTo>
                  <a:lnTo>
                    <a:pt x="259" y="69"/>
                  </a:lnTo>
                  <a:lnTo>
                    <a:pt x="259" y="74"/>
                  </a:lnTo>
                  <a:lnTo>
                    <a:pt x="264" y="79"/>
                  </a:lnTo>
                  <a:lnTo>
                    <a:pt x="259" y="90"/>
                  </a:lnTo>
                  <a:lnTo>
                    <a:pt x="264" y="95"/>
                  </a:lnTo>
                  <a:lnTo>
                    <a:pt x="264" y="100"/>
                  </a:lnTo>
                  <a:lnTo>
                    <a:pt x="264" y="106"/>
                  </a:lnTo>
                  <a:lnTo>
                    <a:pt x="264" y="111"/>
                  </a:lnTo>
                  <a:lnTo>
                    <a:pt x="259" y="116"/>
                  </a:lnTo>
                  <a:lnTo>
                    <a:pt x="259" y="122"/>
                  </a:lnTo>
                  <a:lnTo>
                    <a:pt x="259" y="127"/>
                  </a:lnTo>
                  <a:lnTo>
                    <a:pt x="264" y="132"/>
                  </a:lnTo>
                  <a:lnTo>
                    <a:pt x="264" y="138"/>
                  </a:lnTo>
                  <a:lnTo>
                    <a:pt x="264" y="148"/>
                  </a:lnTo>
                  <a:lnTo>
                    <a:pt x="259" y="153"/>
                  </a:lnTo>
                  <a:lnTo>
                    <a:pt x="259" y="159"/>
                  </a:lnTo>
                  <a:lnTo>
                    <a:pt x="264" y="164"/>
                  </a:lnTo>
                  <a:lnTo>
                    <a:pt x="264" y="169"/>
                  </a:lnTo>
                  <a:lnTo>
                    <a:pt x="264" y="175"/>
                  </a:lnTo>
                  <a:lnTo>
                    <a:pt x="264" y="180"/>
                  </a:lnTo>
                  <a:lnTo>
                    <a:pt x="264" y="185"/>
                  </a:lnTo>
                  <a:lnTo>
                    <a:pt x="264" y="191"/>
                  </a:lnTo>
                  <a:lnTo>
                    <a:pt x="264" y="196"/>
                  </a:lnTo>
                  <a:lnTo>
                    <a:pt x="264" y="201"/>
                  </a:lnTo>
                  <a:lnTo>
                    <a:pt x="264" y="206"/>
                  </a:lnTo>
                  <a:lnTo>
                    <a:pt x="264" y="212"/>
                  </a:lnTo>
                  <a:lnTo>
                    <a:pt x="264" y="217"/>
                  </a:lnTo>
                  <a:lnTo>
                    <a:pt x="264" y="222"/>
                  </a:lnTo>
                  <a:lnTo>
                    <a:pt x="264" y="228"/>
                  </a:lnTo>
                  <a:lnTo>
                    <a:pt x="264" y="233"/>
                  </a:lnTo>
                  <a:lnTo>
                    <a:pt x="264" y="238"/>
                  </a:lnTo>
                  <a:lnTo>
                    <a:pt x="259" y="238"/>
                  </a:lnTo>
                  <a:lnTo>
                    <a:pt x="259" y="244"/>
                  </a:lnTo>
                  <a:lnTo>
                    <a:pt x="254" y="244"/>
                  </a:lnTo>
                  <a:lnTo>
                    <a:pt x="249" y="244"/>
                  </a:lnTo>
                  <a:lnTo>
                    <a:pt x="243" y="244"/>
                  </a:lnTo>
                  <a:lnTo>
                    <a:pt x="243" y="249"/>
                  </a:lnTo>
                  <a:lnTo>
                    <a:pt x="243" y="244"/>
                  </a:lnTo>
                  <a:lnTo>
                    <a:pt x="243" y="249"/>
                  </a:lnTo>
                  <a:lnTo>
                    <a:pt x="238" y="249"/>
                  </a:lnTo>
                  <a:lnTo>
                    <a:pt x="233" y="249"/>
                  </a:lnTo>
                  <a:lnTo>
                    <a:pt x="233" y="254"/>
                  </a:lnTo>
                  <a:lnTo>
                    <a:pt x="233" y="249"/>
                  </a:lnTo>
                  <a:lnTo>
                    <a:pt x="233" y="254"/>
                  </a:lnTo>
                  <a:lnTo>
                    <a:pt x="227" y="254"/>
                  </a:lnTo>
                  <a:lnTo>
                    <a:pt x="227" y="259"/>
                  </a:lnTo>
                  <a:lnTo>
                    <a:pt x="222" y="259"/>
                  </a:lnTo>
                  <a:lnTo>
                    <a:pt x="227" y="254"/>
                  </a:lnTo>
                  <a:lnTo>
                    <a:pt x="222" y="254"/>
                  </a:lnTo>
                  <a:lnTo>
                    <a:pt x="222" y="259"/>
                  </a:lnTo>
                  <a:lnTo>
                    <a:pt x="222" y="254"/>
                  </a:lnTo>
                  <a:lnTo>
                    <a:pt x="222" y="259"/>
                  </a:lnTo>
                  <a:lnTo>
                    <a:pt x="217" y="259"/>
                  </a:lnTo>
                  <a:lnTo>
                    <a:pt x="212" y="259"/>
                  </a:lnTo>
                  <a:lnTo>
                    <a:pt x="212" y="265"/>
                  </a:lnTo>
                  <a:lnTo>
                    <a:pt x="212" y="259"/>
                  </a:lnTo>
                  <a:lnTo>
                    <a:pt x="212" y="265"/>
                  </a:lnTo>
                  <a:lnTo>
                    <a:pt x="212" y="259"/>
                  </a:lnTo>
                  <a:lnTo>
                    <a:pt x="206" y="265"/>
                  </a:lnTo>
                  <a:lnTo>
                    <a:pt x="206" y="270"/>
                  </a:lnTo>
                  <a:lnTo>
                    <a:pt x="201" y="270"/>
                  </a:lnTo>
                  <a:lnTo>
                    <a:pt x="201" y="275"/>
                  </a:lnTo>
                  <a:lnTo>
                    <a:pt x="201" y="281"/>
                  </a:lnTo>
                  <a:lnTo>
                    <a:pt x="196" y="281"/>
                  </a:lnTo>
                  <a:lnTo>
                    <a:pt x="196" y="286"/>
                  </a:lnTo>
                  <a:lnTo>
                    <a:pt x="190" y="286"/>
                  </a:lnTo>
                  <a:lnTo>
                    <a:pt x="190" y="281"/>
                  </a:lnTo>
                  <a:lnTo>
                    <a:pt x="185" y="281"/>
                  </a:lnTo>
                  <a:lnTo>
                    <a:pt x="185" y="286"/>
                  </a:lnTo>
                  <a:lnTo>
                    <a:pt x="180" y="286"/>
                  </a:lnTo>
                  <a:lnTo>
                    <a:pt x="185" y="286"/>
                  </a:lnTo>
                  <a:lnTo>
                    <a:pt x="180" y="286"/>
                  </a:lnTo>
                  <a:lnTo>
                    <a:pt x="180" y="291"/>
                  </a:lnTo>
                  <a:lnTo>
                    <a:pt x="180" y="286"/>
                  </a:lnTo>
                  <a:lnTo>
                    <a:pt x="180" y="291"/>
                  </a:lnTo>
                  <a:lnTo>
                    <a:pt x="175" y="291"/>
                  </a:lnTo>
                  <a:lnTo>
                    <a:pt x="175" y="286"/>
                  </a:lnTo>
                  <a:lnTo>
                    <a:pt x="175" y="291"/>
                  </a:lnTo>
                  <a:lnTo>
                    <a:pt x="169" y="291"/>
                  </a:lnTo>
                  <a:lnTo>
                    <a:pt x="164" y="291"/>
                  </a:lnTo>
                  <a:lnTo>
                    <a:pt x="169" y="291"/>
                  </a:lnTo>
                  <a:lnTo>
                    <a:pt x="164" y="291"/>
                  </a:lnTo>
                  <a:lnTo>
                    <a:pt x="164" y="297"/>
                  </a:lnTo>
                  <a:lnTo>
                    <a:pt x="159" y="297"/>
                  </a:lnTo>
                  <a:lnTo>
                    <a:pt x="164" y="297"/>
                  </a:lnTo>
                  <a:lnTo>
                    <a:pt x="164" y="302"/>
                  </a:lnTo>
                  <a:lnTo>
                    <a:pt x="159" y="302"/>
                  </a:lnTo>
                  <a:lnTo>
                    <a:pt x="159" y="297"/>
                  </a:lnTo>
                  <a:lnTo>
                    <a:pt x="159" y="302"/>
                  </a:lnTo>
                  <a:lnTo>
                    <a:pt x="159" y="307"/>
                  </a:lnTo>
                  <a:lnTo>
                    <a:pt x="153" y="307"/>
                  </a:lnTo>
                  <a:lnTo>
                    <a:pt x="153" y="312"/>
                  </a:lnTo>
                  <a:lnTo>
                    <a:pt x="153" y="307"/>
                  </a:lnTo>
                  <a:lnTo>
                    <a:pt x="148" y="307"/>
                  </a:lnTo>
                  <a:lnTo>
                    <a:pt x="148" y="312"/>
                  </a:lnTo>
                  <a:lnTo>
                    <a:pt x="148" y="307"/>
                  </a:lnTo>
                  <a:lnTo>
                    <a:pt x="143" y="307"/>
                  </a:lnTo>
                  <a:lnTo>
                    <a:pt x="143" y="302"/>
                  </a:lnTo>
                  <a:lnTo>
                    <a:pt x="138" y="302"/>
                  </a:lnTo>
                  <a:lnTo>
                    <a:pt x="138" y="307"/>
                  </a:lnTo>
                  <a:lnTo>
                    <a:pt x="132" y="307"/>
                  </a:lnTo>
                  <a:lnTo>
                    <a:pt x="132" y="302"/>
                  </a:lnTo>
                  <a:lnTo>
                    <a:pt x="132" y="307"/>
                  </a:lnTo>
                  <a:lnTo>
                    <a:pt x="138" y="307"/>
                  </a:lnTo>
                  <a:lnTo>
                    <a:pt x="132" y="307"/>
                  </a:lnTo>
                  <a:lnTo>
                    <a:pt x="132" y="312"/>
                  </a:lnTo>
                  <a:lnTo>
                    <a:pt x="132" y="307"/>
                  </a:lnTo>
                  <a:lnTo>
                    <a:pt x="127" y="307"/>
                  </a:lnTo>
                  <a:lnTo>
                    <a:pt x="127" y="312"/>
                  </a:lnTo>
                  <a:lnTo>
                    <a:pt x="122" y="312"/>
                  </a:lnTo>
                  <a:lnTo>
                    <a:pt x="122" y="307"/>
                  </a:lnTo>
                  <a:lnTo>
                    <a:pt x="122" y="312"/>
                  </a:lnTo>
                  <a:lnTo>
                    <a:pt x="122" y="307"/>
                  </a:lnTo>
                  <a:lnTo>
                    <a:pt x="116" y="307"/>
                  </a:lnTo>
                  <a:lnTo>
                    <a:pt x="111" y="307"/>
                  </a:lnTo>
                  <a:lnTo>
                    <a:pt x="111" y="312"/>
                  </a:lnTo>
                  <a:lnTo>
                    <a:pt x="106" y="312"/>
                  </a:lnTo>
                  <a:lnTo>
                    <a:pt x="106" y="307"/>
                  </a:lnTo>
                  <a:lnTo>
                    <a:pt x="101" y="307"/>
                  </a:lnTo>
                  <a:lnTo>
                    <a:pt x="101" y="312"/>
                  </a:lnTo>
                  <a:lnTo>
                    <a:pt x="101" y="307"/>
                  </a:lnTo>
                  <a:lnTo>
                    <a:pt x="101" y="312"/>
                  </a:lnTo>
                  <a:lnTo>
                    <a:pt x="101" y="318"/>
                  </a:lnTo>
                  <a:lnTo>
                    <a:pt x="95" y="318"/>
                  </a:lnTo>
                  <a:lnTo>
                    <a:pt x="95" y="323"/>
                  </a:lnTo>
                  <a:lnTo>
                    <a:pt x="95" y="318"/>
                  </a:lnTo>
                  <a:lnTo>
                    <a:pt x="95" y="323"/>
                  </a:lnTo>
                  <a:lnTo>
                    <a:pt x="90" y="323"/>
                  </a:lnTo>
                  <a:lnTo>
                    <a:pt x="90" y="328"/>
                  </a:lnTo>
                  <a:lnTo>
                    <a:pt x="85" y="328"/>
                  </a:lnTo>
                  <a:lnTo>
                    <a:pt x="90" y="328"/>
                  </a:lnTo>
                  <a:lnTo>
                    <a:pt x="85" y="328"/>
                  </a:lnTo>
                  <a:lnTo>
                    <a:pt x="85" y="334"/>
                  </a:lnTo>
                  <a:lnTo>
                    <a:pt x="74" y="334"/>
                  </a:lnTo>
                  <a:lnTo>
                    <a:pt x="64" y="334"/>
                  </a:lnTo>
                  <a:lnTo>
                    <a:pt x="58" y="334"/>
                  </a:lnTo>
                  <a:lnTo>
                    <a:pt x="53" y="334"/>
                  </a:lnTo>
                  <a:lnTo>
                    <a:pt x="48" y="339"/>
                  </a:lnTo>
                  <a:lnTo>
                    <a:pt x="42" y="339"/>
                  </a:lnTo>
                  <a:lnTo>
                    <a:pt x="37" y="339"/>
                  </a:lnTo>
                  <a:lnTo>
                    <a:pt x="32" y="339"/>
                  </a:lnTo>
                  <a:lnTo>
                    <a:pt x="27" y="339"/>
                  </a:lnTo>
                  <a:lnTo>
                    <a:pt x="21" y="339"/>
                  </a:lnTo>
                  <a:lnTo>
                    <a:pt x="16" y="339"/>
                  </a:lnTo>
                  <a:lnTo>
                    <a:pt x="11" y="339"/>
                  </a:lnTo>
                  <a:lnTo>
                    <a:pt x="5" y="339"/>
                  </a:lnTo>
                  <a:lnTo>
                    <a:pt x="0" y="339"/>
                  </a:lnTo>
                  <a:lnTo>
                    <a:pt x="0" y="334"/>
                  </a:lnTo>
                  <a:lnTo>
                    <a:pt x="0" y="328"/>
                  </a:lnTo>
                  <a:lnTo>
                    <a:pt x="0" y="318"/>
                  </a:lnTo>
                  <a:lnTo>
                    <a:pt x="0" y="312"/>
                  </a:lnTo>
                  <a:lnTo>
                    <a:pt x="0" y="307"/>
                  </a:lnTo>
                  <a:lnTo>
                    <a:pt x="0" y="302"/>
                  </a:lnTo>
                  <a:lnTo>
                    <a:pt x="5" y="286"/>
                  </a:lnTo>
                  <a:lnTo>
                    <a:pt x="5" y="275"/>
                  </a:lnTo>
                  <a:lnTo>
                    <a:pt x="5" y="270"/>
                  </a:lnTo>
                  <a:lnTo>
                    <a:pt x="5" y="265"/>
                  </a:lnTo>
                  <a:lnTo>
                    <a:pt x="5" y="259"/>
                  </a:lnTo>
                  <a:lnTo>
                    <a:pt x="5" y="249"/>
                  </a:lnTo>
                  <a:lnTo>
                    <a:pt x="11" y="244"/>
                  </a:lnTo>
                  <a:lnTo>
                    <a:pt x="11" y="238"/>
                  </a:lnTo>
                  <a:lnTo>
                    <a:pt x="11" y="233"/>
                  </a:lnTo>
                  <a:lnTo>
                    <a:pt x="11" y="228"/>
                  </a:lnTo>
                  <a:lnTo>
                    <a:pt x="11" y="222"/>
                  </a:lnTo>
                  <a:lnTo>
                    <a:pt x="11" y="217"/>
                  </a:lnTo>
                  <a:lnTo>
                    <a:pt x="11" y="212"/>
                  </a:lnTo>
                  <a:lnTo>
                    <a:pt x="11" y="206"/>
                  </a:lnTo>
                  <a:lnTo>
                    <a:pt x="11" y="201"/>
                  </a:lnTo>
                  <a:lnTo>
                    <a:pt x="16" y="196"/>
                  </a:lnTo>
                  <a:lnTo>
                    <a:pt x="16" y="191"/>
                  </a:lnTo>
                  <a:lnTo>
                    <a:pt x="16" y="185"/>
                  </a:lnTo>
                  <a:lnTo>
                    <a:pt x="16" y="180"/>
                  </a:lnTo>
                  <a:lnTo>
                    <a:pt x="16" y="175"/>
                  </a:lnTo>
                  <a:lnTo>
                    <a:pt x="16" y="169"/>
                  </a:lnTo>
                  <a:lnTo>
                    <a:pt x="16" y="164"/>
                  </a:lnTo>
                  <a:lnTo>
                    <a:pt x="16" y="159"/>
                  </a:lnTo>
                  <a:lnTo>
                    <a:pt x="16" y="153"/>
                  </a:lnTo>
                  <a:lnTo>
                    <a:pt x="16" y="148"/>
                  </a:lnTo>
                  <a:lnTo>
                    <a:pt x="21" y="143"/>
                  </a:lnTo>
                  <a:lnTo>
                    <a:pt x="21" y="138"/>
                  </a:lnTo>
                  <a:lnTo>
                    <a:pt x="21" y="132"/>
                  </a:lnTo>
                  <a:lnTo>
                    <a:pt x="21" y="127"/>
                  </a:lnTo>
                  <a:lnTo>
                    <a:pt x="21" y="122"/>
                  </a:lnTo>
                  <a:lnTo>
                    <a:pt x="21" y="116"/>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58" name="Freeform 172">
              <a:extLst>
                <a:ext uri="{FF2B5EF4-FFF2-40B4-BE49-F238E27FC236}">
                  <a16:creationId xmlns:a16="http://schemas.microsoft.com/office/drawing/2014/main" id="{35B835AE-29EB-45F5-AF03-943F33A46A03}"/>
                </a:ext>
              </a:extLst>
            </p:cNvPr>
            <p:cNvSpPr>
              <a:spLocks/>
            </p:cNvSpPr>
            <p:nvPr/>
          </p:nvSpPr>
          <p:spPr bwMode="auto">
            <a:xfrm>
              <a:off x="2973388" y="3097213"/>
              <a:ext cx="477838" cy="681038"/>
            </a:xfrm>
            <a:custGeom>
              <a:avLst/>
              <a:gdLst>
                <a:gd name="T0" fmla="*/ 26 w 301"/>
                <a:gd name="T1" fmla="*/ 127 h 429"/>
                <a:gd name="T2" fmla="*/ 32 w 301"/>
                <a:gd name="T3" fmla="*/ 95 h 429"/>
                <a:gd name="T4" fmla="*/ 37 w 301"/>
                <a:gd name="T5" fmla="*/ 63 h 429"/>
                <a:gd name="T6" fmla="*/ 37 w 301"/>
                <a:gd name="T7" fmla="*/ 26 h 429"/>
                <a:gd name="T8" fmla="*/ 47 w 301"/>
                <a:gd name="T9" fmla="*/ 5 h 429"/>
                <a:gd name="T10" fmla="*/ 79 w 301"/>
                <a:gd name="T11" fmla="*/ 5 h 429"/>
                <a:gd name="T12" fmla="*/ 116 w 301"/>
                <a:gd name="T13" fmla="*/ 0 h 429"/>
                <a:gd name="T14" fmla="*/ 132 w 301"/>
                <a:gd name="T15" fmla="*/ 21 h 429"/>
                <a:gd name="T16" fmla="*/ 121 w 301"/>
                <a:gd name="T17" fmla="*/ 26 h 429"/>
                <a:gd name="T18" fmla="*/ 121 w 301"/>
                <a:gd name="T19" fmla="*/ 42 h 429"/>
                <a:gd name="T20" fmla="*/ 116 w 301"/>
                <a:gd name="T21" fmla="*/ 53 h 429"/>
                <a:gd name="T22" fmla="*/ 121 w 301"/>
                <a:gd name="T23" fmla="*/ 79 h 429"/>
                <a:gd name="T24" fmla="*/ 132 w 301"/>
                <a:gd name="T25" fmla="*/ 100 h 429"/>
                <a:gd name="T26" fmla="*/ 137 w 301"/>
                <a:gd name="T27" fmla="*/ 111 h 429"/>
                <a:gd name="T28" fmla="*/ 153 w 301"/>
                <a:gd name="T29" fmla="*/ 111 h 429"/>
                <a:gd name="T30" fmla="*/ 174 w 301"/>
                <a:gd name="T31" fmla="*/ 122 h 429"/>
                <a:gd name="T32" fmla="*/ 174 w 301"/>
                <a:gd name="T33" fmla="*/ 143 h 429"/>
                <a:gd name="T34" fmla="*/ 164 w 301"/>
                <a:gd name="T35" fmla="*/ 153 h 429"/>
                <a:gd name="T36" fmla="*/ 174 w 301"/>
                <a:gd name="T37" fmla="*/ 180 h 429"/>
                <a:gd name="T38" fmla="*/ 164 w 301"/>
                <a:gd name="T39" fmla="*/ 190 h 429"/>
                <a:gd name="T40" fmla="*/ 190 w 301"/>
                <a:gd name="T41" fmla="*/ 190 h 429"/>
                <a:gd name="T42" fmla="*/ 190 w 301"/>
                <a:gd name="T43" fmla="*/ 206 h 429"/>
                <a:gd name="T44" fmla="*/ 180 w 301"/>
                <a:gd name="T45" fmla="*/ 228 h 429"/>
                <a:gd name="T46" fmla="*/ 190 w 301"/>
                <a:gd name="T47" fmla="*/ 249 h 429"/>
                <a:gd name="T48" fmla="*/ 217 w 301"/>
                <a:gd name="T49" fmla="*/ 249 h 429"/>
                <a:gd name="T50" fmla="*/ 238 w 301"/>
                <a:gd name="T51" fmla="*/ 238 h 429"/>
                <a:gd name="T52" fmla="*/ 264 w 301"/>
                <a:gd name="T53" fmla="*/ 228 h 429"/>
                <a:gd name="T54" fmla="*/ 285 w 301"/>
                <a:gd name="T55" fmla="*/ 233 h 429"/>
                <a:gd name="T56" fmla="*/ 296 w 301"/>
                <a:gd name="T57" fmla="*/ 249 h 429"/>
                <a:gd name="T58" fmla="*/ 280 w 301"/>
                <a:gd name="T59" fmla="*/ 243 h 429"/>
                <a:gd name="T60" fmla="*/ 285 w 301"/>
                <a:gd name="T61" fmla="*/ 275 h 429"/>
                <a:gd name="T62" fmla="*/ 301 w 301"/>
                <a:gd name="T63" fmla="*/ 291 h 429"/>
                <a:gd name="T64" fmla="*/ 280 w 301"/>
                <a:gd name="T65" fmla="*/ 296 h 429"/>
                <a:gd name="T66" fmla="*/ 259 w 301"/>
                <a:gd name="T67" fmla="*/ 307 h 429"/>
                <a:gd name="T68" fmla="*/ 238 w 301"/>
                <a:gd name="T69" fmla="*/ 334 h 429"/>
                <a:gd name="T70" fmla="*/ 211 w 301"/>
                <a:gd name="T71" fmla="*/ 344 h 429"/>
                <a:gd name="T72" fmla="*/ 195 w 301"/>
                <a:gd name="T73" fmla="*/ 365 h 429"/>
                <a:gd name="T74" fmla="*/ 201 w 301"/>
                <a:gd name="T75" fmla="*/ 392 h 429"/>
                <a:gd name="T76" fmla="*/ 222 w 301"/>
                <a:gd name="T77" fmla="*/ 402 h 429"/>
                <a:gd name="T78" fmla="*/ 243 w 301"/>
                <a:gd name="T79" fmla="*/ 418 h 429"/>
                <a:gd name="T80" fmla="*/ 232 w 301"/>
                <a:gd name="T81" fmla="*/ 429 h 429"/>
                <a:gd name="T82" fmla="*/ 190 w 301"/>
                <a:gd name="T83" fmla="*/ 429 h 429"/>
                <a:gd name="T84" fmla="*/ 158 w 301"/>
                <a:gd name="T85" fmla="*/ 429 h 429"/>
                <a:gd name="T86" fmla="*/ 127 w 301"/>
                <a:gd name="T87" fmla="*/ 429 h 429"/>
                <a:gd name="T88" fmla="*/ 90 w 301"/>
                <a:gd name="T89" fmla="*/ 429 h 429"/>
                <a:gd name="T90" fmla="*/ 47 w 301"/>
                <a:gd name="T91" fmla="*/ 429 h 429"/>
                <a:gd name="T92" fmla="*/ 16 w 301"/>
                <a:gd name="T93" fmla="*/ 429 h 429"/>
                <a:gd name="T94" fmla="*/ 0 w 301"/>
                <a:gd name="T95" fmla="*/ 402 h 429"/>
                <a:gd name="T96" fmla="*/ 5 w 301"/>
                <a:gd name="T97" fmla="*/ 376 h 429"/>
                <a:gd name="T98" fmla="*/ 5 w 301"/>
                <a:gd name="T99" fmla="*/ 344 h 429"/>
                <a:gd name="T100" fmla="*/ 10 w 301"/>
                <a:gd name="T101" fmla="*/ 318 h 429"/>
                <a:gd name="T102" fmla="*/ 16 w 301"/>
                <a:gd name="T103" fmla="*/ 286 h 429"/>
                <a:gd name="T104" fmla="*/ 16 w 301"/>
                <a:gd name="T105" fmla="*/ 254 h 429"/>
                <a:gd name="T106" fmla="*/ 21 w 301"/>
                <a:gd name="T107" fmla="*/ 222 h 429"/>
                <a:gd name="T108" fmla="*/ 21 w 301"/>
                <a:gd name="T109" fmla="*/ 190 h 429"/>
                <a:gd name="T110" fmla="*/ 26 w 301"/>
                <a:gd name="T111" fmla="*/ 159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1" h="429">
                  <a:moveTo>
                    <a:pt x="26" y="159"/>
                  </a:moveTo>
                  <a:lnTo>
                    <a:pt x="26" y="153"/>
                  </a:lnTo>
                  <a:lnTo>
                    <a:pt x="26" y="148"/>
                  </a:lnTo>
                  <a:lnTo>
                    <a:pt x="26" y="137"/>
                  </a:lnTo>
                  <a:lnTo>
                    <a:pt x="26" y="132"/>
                  </a:lnTo>
                  <a:lnTo>
                    <a:pt x="26" y="127"/>
                  </a:lnTo>
                  <a:lnTo>
                    <a:pt x="32" y="122"/>
                  </a:lnTo>
                  <a:lnTo>
                    <a:pt x="32" y="116"/>
                  </a:lnTo>
                  <a:lnTo>
                    <a:pt x="32" y="111"/>
                  </a:lnTo>
                  <a:lnTo>
                    <a:pt x="32" y="106"/>
                  </a:lnTo>
                  <a:lnTo>
                    <a:pt x="32" y="100"/>
                  </a:lnTo>
                  <a:lnTo>
                    <a:pt x="32" y="95"/>
                  </a:lnTo>
                  <a:lnTo>
                    <a:pt x="32" y="90"/>
                  </a:lnTo>
                  <a:lnTo>
                    <a:pt x="32" y="84"/>
                  </a:lnTo>
                  <a:lnTo>
                    <a:pt x="32" y="79"/>
                  </a:lnTo>
                  <a:lnTo>
                    <a:pt x="32" y="74"/>
                  </a:lnTo>
                  <a:lnTo>
                    <a:pt x="37" y="69"/>
                  </a:lnTo>
                  <a:lnTo>
                    <a:pt x="37" y="63"/>
                  </a:lnTo>
                  <a:lnTo>
                    <a:pt x="37" y="58"/>
                  </a:lnTo>
                  <a:lnTo>
                    <a:pt x="37" y="53"/>
                  </a:lnTo>
                  <a:lnTo>
                    <a:pt x="37" y="47"/>
                  </a:lnTo>
                  <a:lnTo>
                    <a:pt x="37" y="42"/>
                  </a:lnTo>
                  <a:lnTo>
                    <a:pt x="37" y="31"/>
                  </a:lnTo>
                  <a:lnTo>
                    <a:pt x="37" y="26"/>
                  </a:lnTo>
                  <a:lnTo>
                    <a:pt x="37" y="21"/>
                  </a:lnTo>
                  <a:lnTo>
                    <a:pt x="42" y="21"/>
                  </a:lnTo>
                  <a:lnTo>
                    <a:pt x="42" y="16"/>
                  </a:lnTo>
                  <a:lnTo>
                    <a:pt x="42" y="10"/>
                  </a:lnTo>
                  <a:lnTo>
                    <a:pt x="42" y="5"/>
                  </a:lnTo>
                  <a:lnTo>
                    <a:pt x="47" y="5"/>
                  </a:lnTo>
                  <a:lnTo>
                    <a:pt x="53" y="5"/>
                  </a:lnTo>
                  <a:lnTo>
                    <a:pt x="58" y="5"/>
                  </a:lnTo>
                  <a:lnTo>
                    <a:pt x="63" y="5"/>
                  </a:lnTo>
                  <a:lnTo>
                    <a:pt x="69" y="5"/>
                  </a:lnTo>
                  <a:lnTo>
                    <a:pt x="74" y="5"/>
                  </a:lnTo>
                  <a:lnTo>
                    <a:pt x="79" y="5"/>
                  </a:lnTo>
                  <a:lnTo>
                    <a:pt x="84" y="5"/>
                  </a:lnTo>
                  <a:lnTo>
                    <a:pt x="90" y="5"/>
                  </a:lnTo>
                  <a:lnTo>
                    <a:pt x="95" y="0"/>
                  </a:lnTo>
                  <a:lnTo>
                    <a:pt x="100" y="0"/>
                  </a:lnTo>
                  <a:lnTo>
                    <a:pt x="106" y="0"/>
                  </a:lnTo>
                  <a:lnTo>
                    <a:pt x="116" y="0"/>
                  </a:lnTo>
                  <a:lnTo>
                    <a:pt x="127" y="0"/>
                  </a:lnTo>
                  <a:lnTo>
                    <a:pt x="132" y="5"/>
                  </a:lnTo>
                  <a:lnTo>
                    <a:pt x="127" y="5"/>
                  </a:lnTo>
                  <a:lnTo>
                    <a:pt x="132" y="10"/>
                  </a:lnTo>
                  <a:lnTo>
                    <a:pt x="132" y="16"/>
                  </a:lnTo>
                  <a:lnTo>
                    <a:pt x="132" y="21"/>
                  </a:lnTo>
                  <a:lnTo>
                    <a:pt x="137" y="21"/>
                  </a:lnTo>
                  <a:lnTo>
                    <a:pt x="137" y="26"/>
                  </a:lnTo>
                  <a:lnTo>
                    <a:pt x="132" y="26"/>
                  </a:lnTo>
                  <a:lnTo>
                    <a:pt x="127" y="26"/>
                  </a:lnTo>
                  <a:lnTo>
                    <a:pt x="121" y="21"/>
                  </a:lnTo>
                  <a:lnTo>
                    <a:pt x="121" y="26"/>
                  </a:lnTo>
                  <a:lnTo>
                    <a:pt x="121" y="31"/>
                  </a:lnTo>
                  <a:lnTo>
                    <a:pt x="127" y="31"/>
                  </a:lnTo>
                  <a:lnTo>
                    <a:pt x="127" y="37"/>
                  </a:lnTo>
                  <a:lnTo>
                    <a:pt x="132" y="37"/>
                  </a:lnTo>
                  <a:lnTo>
                    <a:pt x="127" y="42"/>
                  </a:lnTo>
                  <a:lnTo>
                    <a:pt x="121" y="42"/>
                  </a:lnTo>
                  <a:lnTo>
                    <a:pt x="116" y="37"/>
                  </a:lnTo>
                  <a:lnTo>
                    <a:pt x="116" y="42"/>
                  </a:lnTo>
                  <a:lnTo>
                    <a:pt x="111" y="42"/>
                  </a:lnTo>
                  <a:lnTo>
                    <a:pt x="111" y="47"/>
                  </a:lnTo>
                  <a:lnTo>
                    <a:pt x="111" y="53"/>
                  </a:lnTo>
                  <a:lnTo>
                    <a:pt x="116" y="53"/>
                  </a:lnTo>
                  <a:lnTo>
                    <a:pt x="121" y="53"/>
                  </a:lnTo>
                  <a:lnTo>
                    <a:pt x="121" y="58"/>
                  </a:lnTo>
                  <a:lnTo>
                    <a:pt x="121" y="63"/>
                  </a:lnTo>
                  <a:lnTo>
                    <a:pt x="121" y="69"/>
                  </a:lnTo>
                  <a:lnTo>
                    <a:pt x="121" y="74"/>
                  </a:lnTo>
                  <a:lnTo>
                    <a:pt x="121" y="79"/>
                  </a:lnTo>
                  <a:lnTo>
                    <a:pt x="127" y="79"/>
                  </a:lnTo>
                  <a:lnTo>
                    <a:pt x="132" y="84"/>
                  </a:lnTo>
                  <a:lnTo>
                    <a:pt x="137" y="84"/>
                  </a:lnTo>
                  <a:lnTo>
                    <a:pt x="137" y="90"/>
                  </a:lnTo>
                  <a:lnTo>
                    <a:pt x="137" y="95"/>
                  </a:lnTo>
                  <a:lnTo>
                    <a:pt x="132" y="100"/>
                  </a:lnTo>
                  <a:lnTo>
                    <a:pt x="127" y="100"/>
                  </a:lnTo>
                  <a:lnTo>
                    <a:pt x="121" y="100"/>
                  </a:lnTo>
                  <a:lnTo>
                    <a:pt x="127" y="106"/>
                  </a:lnTo>
                  <a:lnTo>
                    <a:pt x="132" y="106"/>
                  </a:lnTo>
                  <a:lnTo>
                    <a:pt x="137" y="106"/>
                  </a:lnTo>
                  <a:lnTo>
                    <a:pt x="137" y="111"/>
                  </a:lnTo>
                  <a:lnTo>
                    <a:pt x="143" y="111"/>
                  </a:lnTo>
                  <a:lnTo>
                    <a:pt x="143" y="106"/>
                  </a:lnTo>
                  <a:lnTo>
                    <a:pt x="148" y="100"/>
                  </a:lnTo>
                  <a:lnTo>
                    <a:pt x="148" y="106"/>
                  </a:lnTo>
                  <a:lnTo>
                    <a:pt x="153" y="106"/>
                  </a:lnTo>
                  <a:lnTo>
                    <a:pt x="153" y="111"/>
                  </a:lnTo>
                  <a:lnTo>
                    <a:pt x="153" y="116"/>
                  </a:lnTo>
                  <a:lnTo>
                    <a:pt x="158" y="116"/>
                  </a:lnTo>
                  <a:lnTo>
                    <a:pt x="164" y="122"/>
                  </a:lnTo>
                  <a:lnTo>
                    <a:pt x="164" y="127"/>
                  </a:lnTo>
                  <a:lnTo>
                    <a:pt x="169" y="127"/>
                  </a:lnTo>
                  <a:lnTo>
                    <a:pt x="174" y="122"/>
                  </a:lnTo>
                  <a:lnTo>
                    <a:pt x="180" y="122"/>
                  </a:lnTo>
                  <a:lnTo>
                    <a:pt x="185" y="127"/>
                  </a:lnTo>
                  <a:lnTo>
                    <a:pt x="185" y="132"/>
                  </a:lnTo>
                  <a:lnTo>
                    <a:pt x="180" y="137"/>
                  </a:lnTo>
                  <a:lnTo>
                    <a:pt x="180" y="143"/>
                  </a:lnTo>
                  <a:lnTo>
                    <a:pt x="174" y="143"/>
                  </a:lnTo>
                  <a:lnTo>
                    <a:pt x="174" y="137"/>
                  </a:lnTo>
                  <a:lnTo>
                    <a:pt x="169" y="137"/>
                  </a:lnTo>
                  <a:lnTo>
                    <a:pt x="164" y="137"/>
                  </a:lnTo>
                  <a:lnTo>
                    <a:pt x="164" y="143"/>
                  </a:lnTo>
                  <a:lnTo>
                    <a:pt x="164" y="148"/>
                  </a:lnTo>
                  <a:lnTo>
                    <a:pt x="164" y="153"/>
                  </a:lnTo>
                  <a:lnTo>
                    <a:pt x="164" y="159"/>
                  </a:lnTo>
                  <a:lnTo>
                    <a:pt x="164" y="164"/>
                  </a:lnTo>
                  <a:lnTo>
                    <a:pt x="169" y="164"/>
                  </a:lnTo>
                  <a:lnTo>
                    <a:pt x="174" y="169"/>
                  </a:lnTo>
                  <a:lnTo>
                    <a:pt x="174" y="175"/>
                  </a:lnTo>
                  <a:lnTo>
                    <a:pt x="174" y="180"/>
                  </a:lnTo>
                  <a:lnTo>
                    <a:pt x="169" y="180"/>
                  </a:lnTo>
                  <a:lnTo>
                    <a:pt x="169" y="185"/>
                  </a:lnTo>
                  <a:lnTo>
                    <a:pt x="164" y="185"/>
                  </a:lnTo>
                  <a:lnTo>
                    <a:pt x="158" y="185"/>
                  </a:lnTo>
                  <a:lnTo>
                    <a:pt x="158" y="190"/>
                  </a:lnTo>
                  <a:lnTo>
                    <a:pt x="164" y="190"/>
                  </a:lnTo>
                  <a:lnTo>
                    <a:pt x="169" y="196"/>
                  </a:lnTo>
                  <a:lnTo>
                    <a:pt x="174" y="196"/>
                  </a:lnTo>
                  <a:lnTo>
                    <a:pt x="180" y="196"/>
                  </a:lnTo>
                  <a:lnTo>
                    <a:pt x="185" y="196"/>
                  </a:lnTo>
                  <a:lnTo>
                    <a:pt x="185" y="190"/>
                  </a:lnTo>
                  <a:lnTo>
                    <a:pt x="190" y="190"/>
                  </a:lnTo>
                  <a:lnTo>
                    <a:pt x="190" y="185"/>
                  </a:lnTo>
                  <a:lnTo>
                    <a:pt x="190" y="190"/>
                  </a:lnTo>
                  <a:lnTo>
                    <a:pt x="195" y="190"/>
                  </a:lnTo>
                  <a:lnTo>
                    <a:pt x="195" y="196"/>
                  </a:lnTo>
                  <a:lnTo>
                    <a:pt x="190" y="201"/>
                  </a:lnTo>
                  <a:lnTo>
                    <a:pt x="190" y="206"/>
                  </a:lnTo>
                  <a:lnTo>
                    <a:pt x="190" y="212"/>
                  </a:lnTo>
                  <a:lnTo>
                    <a:pt x="190" y="217"/>
                  </a:lnTo>
                  <a:lnTo>
                    <a:pt x="190" y="222"/>
                  </a:lnTo>
                  <a:lnTo>
                    <a:pt x="185" y="222"/>
                  </a:lnTo>
                  <a:lnTo>
                    <a:pt x="180" y="222"/>
                  </a:lnTo>
                  <a:lnTo>
                    <a:pt x="180" y="228"/>
                  </a:lnTo>
                  <a:lnTo>
                    <a:pt x="174" y="233"/>
                  </a:lnTo>
                  <a:lnTo>
                    <a:pt x="180" y="233"/>
                  </a:lnTo>
                  <a:lnTo>
                    <a:pt x="180" y="238"/>
                  </a:lnTo>
                  <a:lnTo>
                    <a:pt x="185" y="243"/>
                  </a:lnTo>
                  <a:lnTo>
                    <a:pt x="185" y="249"/>
                  </a:lnTo>
                  <a:lnTo>
                    <a:pt x="190" y="249"/>
                  </a:lnTo>
                  <a:lnTo>
                    <a:pt x="190" y="254"/>
                  </a:lnTo>
                  <a:lnTo>
                    <a:pt x="195" y="249"/>
                  </a:lnTo>
                  <a:lnTo>
                    <a:pt x="201" y="249"/>
                  </a:lnTo>
                  <a:lnTo>
                    <a:pt x="206" y="249"/>
                  </a:lnTo>
                  <a:lnTo>
                    <a:pt x="211" y="249"/>
                  </a:lnTo>
                  <a:lnTo>
                    <a:pt x="217" y="249"/>
                  </a:lnTo>
                  <a:lnTo>
                    <a:pt x="217" y="243"/>
                  </a:lnTo>
                  <a:lnTo>
                    <a:pt x="222" y="243"/>
                  </a:lnTo>
                  <a:lnTo>
                    <a:pt x="227" y="243"/>
                  </a:lnTo>
                  <a:lnTo>
                    <a:pt x="232" y="243"/>
                  </a:lnTo>
                  <a:lnTo>
                    <a:pt x="232" y="238"/>
                  </a:lnTo>
                  <a:lnTo>
                    <a:pt x="238" y="238"/>
                  </a:lnTo>
                  <a:lnTo>
                    <a:pt x="243" y="233"/>
                  </a:lnTo>
                  <a:lnTo>
                    <a:pt x="248" y="233"/>
                  </a:lnTo>
                  <a:lnTo>
                    <a:pt x="254" y="233"/>
                  </a:lnTo>
                  <a:lnTo>
                    <a:pt x="254" y="228"/>
                  </a:lnTo>
                  <a:lnTo>
                    <a:pt x="259" y="228"/>
                  </a:lnTo>
                  <a:lnTo>
                    <a:pt x="264" y="228"/>
                  </a:lnTo>
                  <a:lnTo>
                    <a:pt x="264" y="233"/>
                  </a:lnTo>
                  <a:lnTo>
                    <a:pt x="269" y="238"/>
                  </a:lnTo>
                  <a:lnTo>
                    <a:pt x="275" y="238"/>
                  </a:lnTo>
                  <a:lnTo>
                    <a:pt x="280" y="238"/>
                  </a:lnTo>
                  <a:lnTo>
                    <a:pt x="280" y="233"/>
                  </a:lnTo>
                  <a:lnTo>
                    <a:pt x="285" y="233"/>
                  </a:lnTo>
                  <a:lnTo>
                    <a:pt x="291" y="233"/>
                  </a:lnTo>
                  <a:lnTo>
                    <a:pt x="296" y="238"/>
                  </a:lnTo>
                  <a:lnTo>
                    <a:pt x="296" y="243"/>
                  </a:lnTo>
                  <a:lnTo>
                    <a:pt x="301" y="243"/>
                  </a:lnTo>
                  <a:lnTo>
                    <a:pt x="301" y="249"/>
                  </a:lnTo>
                  <a:lnTo>
                    <a:pt x="296" y="249"/>
                  </a:lnTo>
                  <a:lnTo>
                    <a:pt x="296" y="254"/>
                  </a:lnTo>
                  <a:lnTo>
                    <a:pt x="291" y="254"/>
                  </a:lnTo>
                  <a:lnTo>
                    <a:pt x="291" y="249"/>
                  </a:lnTo>
                  <a:lnTo>
                    <a:pt x="291" y="243"/>
                  </a:lnTo>
                  <a:lnTo>
                    <a:pt x="285" y="243"/>
                  </a:lnTo>
                  <a:lnTo>
                    <a:pt x="280" y="243"/>
                  </a:lnTo>
                  <a:lnTo>
                    <a:pt x="275" y="249"/>
                  </a:lnTo>
                  <a:lnTo>
                    <a:pt x="275" y="254"/>
                  </a:lnTo>
                  <a:lnTo>
                    <a:pt x="280" y="259"/>
                  </a:lnTo>
                  <a:lnTo>
                    <a:pt x="285" y="265"/>
                  </a:lnTo>
                  <a:lnTo>
                    <a:pt x="285" y="270"/>
                  </a:lnTo>
                  <a:lnTo>
                    <a:pt x="285" y="275"/>
                  </a:lnTo>
                  <a:lnTo>
                    <a:pt x="285" y="281"/>
                  </a:lnTo>
                  <a:lnTo>
                    <a:pt x="285" y="286"/>
                  </a:lnTo>
                  <a:lnTo>
                    <a:pt x="291" y="286"/>
                  </a:lnTo>
                  <a:lnTo>
                    <a:pt x="291" y="291"/>
                  </a:lnTo>
                  <a:lnTo>
                    <a:pt x="296" y="291"/>
                  </a:lnTo>
                  <a:lnTo>
                    <a:pt x="301" y="291"/>
                  </a:lnTo>
                  <a:lnTo>
                    <a:pt x="301" y="296"/>
                  </a:lnTo>
                  <a:lnTo>
                    <a:pt x="301" y="302"/>
                  </a:lnTo>
                  <a:lnTo>
                    <a:pt x="296" y="302"/>
                  </a:lnTo>
                  <a:lnTo>
                    <a:pt x="291" y="302"/>
                  </a:lnTo>
                  <a:lnTo>
                    <a:pt x="285" y="296"/>
                  </a:lnTo>
                  <a:lnTo>
                    <a:pt x="280" y="296"/>
                  </a:lnTo>
                  <a:lnTo>
                    <a:pt x="275" y="296"/>
                  </a:lnTo>
                  <a:lnTo>
                    <a:pt x="269" y="296"/>
                  </a:lnTo>
                  <a:lnTo>
                    <a:pt x="264" y="296"/>
                  </a:lnTo>
                  <a:lnTo>
                    <a:pt x="264" y="302"/>
                  </a:lnTo>
                  <a:lnTo>
                    <a:pt x="259" y="302"/>
                  </a:lnTo>
                  <a:lnTo>
                    <a:pt x="259" y="307"/>
                  </a:lnTo>
                  <a:lnTo>
                    <a:pt x="254" y="312"/>
                  </a:lnTo>
                  <a:lnTo>
                    <a:pt x="248" y="312"/>
                  </a:lnTo>
                  <a:lnTo>
                    <a:pt x="248" y="318"/>
                  </a:lnTo>
                  <a:lnTo>
                    <a:pt x="243" y="323"/>
                  </a:lnTo>
                  <a:lnTo>
                    <a:pt x="243" y="328"/>
                  </a:lnTo>
                  <a:lnTo>
                    <a:pt x="238" y="334"/>
                  </a:lnTo>
                  <a:lnTo>
                    <a:pt x="232" y="339"/>
                  </a:lnTo>
                  <a:lnTo>
                    <a:pt x="227" y="339"/>
                  </a:lnTo>
                  <a:lnTo>
                    <a:pt x="222" y="339"/>
                  </a:lnTo>
                  <a:lnTo>
                    <a:pt x="217" y="339"/>
                  </a:lnTo>
                  <a:lnTo>
                    <a:pt x="217" y="344"/>
                  </a:lnTo>
                  <a:lnTo>
                    <a:pt x="211" y="344"/>
                  </a:lnTo>
                  <a:lnTo>
                    <a:pt x="211" y="349"/>
                  </a:lnTo>
                  <a:lnTo>
                    <a:pt x="206" y="349"/>
                  </a:lnTo>
                  <a:lnTo>
                    <a:pt x="201" y="355"/>
                  </a:lnTo>
                  <a:lnTo>
                    <a:pt x="201" y="360"/>
                  </a:lnTo>
                  <a:lnTo>
                    <a:pt x="195" y="360"/>
                  </a:lnTo>
                  <a:lnTo>
                    <a:pt x="195" y="365"/>
                  </a:lnTo>
                  <a:lnTo>
                    <a:pt x="195" y="371"/>
                  </a:lnTo>
                  <a:lnTo>
                    <a:pt x="195" y="376"/>
                  </a:lnTo>
                  <a:lnTo>
                    <a:pt x="195" y="381"/>
                  </a:lnTo>
                  <a:lnTo>
                    <a:pt x="195" y="387"/>
                  </a:lnTo>
                  <a:lnTo>
                    <a:pt x="195" y="392"/>
                  </a:lnTo>
                  <a:lnTo>
                    <a:pt x="201" y="392"/>
                  </a:lnTo>
                  <a:lnTo>
                    <a:pt x="206" y="392"/>
                  </a:lnTo>
                  <a:lnTo>
                    <a:pt x="211" y="392"/>
                  </a:lnTo>
                  <a:lnTo>
                    <a:pt x="211" y="397"/>
                  </a:lnTo>
                  <a:lnTo>
                    <a:pt x="217" y="397"/>
                  </a:lnTo>
                  <a:lnTo>
                    <a:pt x="217" y="402"/>
                  </a:lnTo>
                  <a:lnTo>
                    <a:pt x="222" y="402"/>
                  </a:lnTo>
                  <a:lnTo>
                    <a:pt x="222" y="408"/>
                  </a:lnTo>
                  <a:lnTo>
                    <a:pt x="227" y="408"/>
                  </a:lnTo>
                  <a:lnTo>
                    <a:pt x="232" y="408"/>
                  </a:lnTo>
                  <a:lnTo>
                    <a:pt x="238" y="408"/>
                  </a:lnTo>
                  <a:lnTo>
                    <a:pt x="238" y="413"/>
                  </a:lnTo>
                  <a:lnTo>
                    <a:pt x="243" y="418"/>
                  </a:lnTo>
                  <a:lnTo>
                    <a:pt x="248" y="418"/>
                  </a:lnTo>
                  <a:lnTo>
                    <a:pt x="248" y="424"/>
                  </a:lnTo>
                  <a:lnTo>
                    <a:pt x="248" y="429"/>
                  </a:lnTo>
                  <a:lnTo>
                    <a:pt x="254" y="429"/>
                  </a:lnTo>
                  <a:lnTo>
                    <a:pt x="238" y="429"/>
                  </a:lnTo>
                  <a:lnTo>
                    <a:pt x="232" y="429"/>
                  </a:lnTo>
                  <a:lnTo>
                    <a:pt x="227" y="429"/>
                  </a:lnTo>
                  <a:lnTo>
                    <a:pt x="222" y="429"/>
                  </a:lnTo>
                  <a:lnTo>
                    <a:pt x="217" y="429"/>
                  </a:lnTo>
                  <a:lnTo>
                    <a:pt x="211" y="429"/>
                  </a:lnTo>
                  <a:lnTo>
                    <a:pt x="195" y="429"/>
                  </a:lnTo>
                  <a:lnTo>
                    <a:pt x="190" y="429"/>
                  </a:lnTo>
                  <a:lnTo>
                    <a:pt x="185" y="429"/>
                  </a:lnTo>
                  <a:lnTo>
                    <a:pt x="180" y="429"/>
                  </a:lnTo>
                  <a:lnTo>
                    <a:pt x="174" y="429"/>
                  </a:lnTo>
                  <a:lnTo>
                    <a:pt x="169" y="429"/>
                  </a:lnTo>
                  <a:lnTo>
                    <a:pt x="164" y="429"/>
                  </a:lnTo>
                  <a:lnTo>
                    <a:pt x="158" y="429"/>
                  </a:lnTo>
                  <a:lnTo>
                    <a:pt x="153" y="429"/>
                  </a:lnTo>
                  <a:lnTo>
                    <a:pt x="148" y="429"/>
                  </a:lnTo>
                  <a:lnTo>
                    <a:pt x="143" y="429"/>
                  </a:lnTo>
                  <a:lnTo>
                    <a:pt x="137" y="429"/>
                  </a:lnTo>
                  <a:lnTo>
                    <a:pt x="132" y="429"/>
                  </a:lnTo>
                  <a:lnTo>
                    <a:pt x="127" y="429"/>
                  </a:lnTo>
                  <a:lnTo>
                    <a:pt x="121" y="429"/>
                  </a:lnTo>
                  <a:lnTo>
                    <a:pt x="116" y="429"/>
                  </a:lnTo>
                  <a:lnTo>
                    <a:pt x="111" y="429"/>
                  </a:lnTo>
                  <a:lnTo>
                    <a:pt x="100" y="429"/>
                  </a:lnTo>
                  <a:lnTo>
                    <a:pt x="95" y="429"/>
                  </a:lnTo>
                  <a:lnTo>
                    <a:pt x="90" y="429"/>
                  </a:lnTo>
                  <a:lnTo>
                    <a:pt x="84" y="429"/>
                  </a:lnTo>
                  <a:lnTo>
                    <a:pt x="79" y="429"/>
                  </a:lnTo>
                  <a:lnTo>
                    <a:pt x="74" y="429"/>
                  </a:lnTo>
                  <a:lnTo>
                    <a:pt x="63" y="429"/>
                  </a:lnTo>
                  <a:lnTo>
                    <a:pt x="53" y="429"/>
                  </a:lnTo>
                  <a:lnTo>
                    <a:pt x="47" y="429"/>
                  </a:lnTo>
                  <a:lnTo>
                    <a:pt x="42" y="429"/>
                  </a:lnTo>
                  <a:lnTo>
                    <a:pt x="37" y="429"/>
                  </a:lnTo>
                  <a:lnTo>
                    <a:pt x="32" y="429"/>
                  </a:lnTo>
                  <a:lnTo>
                    <a:pt x="26" y="429"/>
                  </a:lnTo>
                  <a:lnTo>
                    <a:pt x="21" y="429"/>
                  </a:lnTo>
                  <a:lnTo>
                    <a:pt x="16" y="429"/>
                  </a:lnTo>
                  <a:lnTo>
                    <a:pt x="10" y="429"/>
                  </a:lnTo>
                  <a:lnTo>
                    <a:pt x="0" y="429"/>
                  </a:lnTo>
                  <a:lnTo>
                    <a:pt x="0" y="418"/>
                  </a:lnTo>
                  <a:lnTo>
                    <a:pt x="0" y="413"/>
                  </a:lnTo>
                  <a:lnTo>
                    <a:pt x="0" y="408"/>
                  </a:lnTo>
                  <a:lnTo>
                    <a:pt x="0" y="402"/>
                  </a:lnTo>
                  <a:lnTo>
                    <a:pt x="0" y="397"/>
                  </a:lnTo>
                  <a:lnTo>
                    <a:pt x="0" y="392"/>
                  </a:lnTo>
                  <a:lnTo>
                    <a:pt x="5" y="392"/>
                  </a:lnTo>
                  <a:lnTo>
                    <a:pt x="5" y="387"/>
                  </a:lnTo>
                  <a:lnTo>
                    <a:pt x="5" y="381"/>
                  </a:lnTo>
                  <a:lnTo>
                    <a:pt x="5" y="376"/>
                  </a:lnTo>
                  <a:lnTo>
                    <a:pt x="5" y="371"/>
                  </a:lnTo>
                  <a:lnTo>
                    <a:pt x="5" y="365"/>
                  </a:lnTo>
                  <a:lnTo>
                    <a:pt x="5" y="360"/>
                  </a:lnTo>
                  <a:lnTo>
                    <a:pt x="5" y="355"/>
                  </a:lnTo>
                  <a:lnTo>
                    <a:pt x="5" y="349"/>
                  </a:lnTo>
                  <a:lnTo>
                    <a:pt x="5" y="344"/>
                  </a:lnTo>
                  <a:lnTo>
                    <a:pt x="10" y="344"/>
                  </a:lnTo>
                  <a:lnTo>
                    <a:pt x="10" y="339"/>
                  </a:lnTo>
                  <a:lnTo>
                    <a:pt x="10" y="334"/>
                  </a:lnTo>
                  <a:lnTo>
                    <a:pt x="10" y="328"/>
                  </a:lnTo>
                  <a:lnTo>
                    <a:pt x="10" y="323"/>
                  </a:lnTo>
                  <a:lnTo>
                    <a:pt x="10" y="318"/>
                  </a:lnTo>
                  <a:lnTo>
                    <a:pt x="10" y="312"/>
                  </a:lnTo>
                  <a:lnTo>
                    <a:pt x="10" y="307"/>
                  </a:lnTo>
                  <a:lnTo>
                    <a:pt x="10" y="302"/>
                  </a:lnTo>
                  <a:lnTo>
                    <a:pt x="10" y="296"/>
                  </a:lnTo>
                  <a:lnTo>
                    <a:pt x="10" y="291"/>
                  </a:lnTo>
                  <a:lnTo>
                    <a:pt x="16" y="286"/>
                  </a:lnTo>
                  <a:lnTo>
                    <a:pt x="16" y="281"/>
                  </a:lnTo>
                  <a:lnTo>
                    <a:pt x="16" y="275"/>
                  </a:lnTo>
                  <a:lnTo>
                    <a:pt x="16" y="270"/>
                  </a:lnTo>
                  <a:lnTo>
                    <a:pt x="16" y="265"/>
                  </a:lnTo>
                  <a:lnTo>
                    <a:pt x="16" y="259"/>
                  </a:lnTo>
                  <a:lnTo>
                    <a:pt x="16" y="254"/>
                  </a:lnTo>
                  <a:lnTo>
                    <a:pt x="16" y="249"/>
                  </a:lnTo>
                  <a:lnTo>
                    <a:pt x="16" y="243"/>
                  </a:lnTo>
                  <a:lnTo>
                    <a:pt x="16" y="238"/>
                  </a:lnTo>
                  <a:lnTo>
                    <a:pt x="21" y="233"/>
                  </a:lnTo>
                  <a:lnTo>
                    <a:pt x="21" y="228"/>
                  </a:lnTo>
                  <a:lnTo>
                    <a:pt x="21" y="222"/>
                  </a:lnTo>
                  <a:lnTo>
                    <a:pt x="21" y="217"/>
                  </a:lnTo>
                  <a:lnTo>
                    <a:pt x="21" y="212"/>
                  </a:lnTo>
                  <a:lnTo>
                    <a:pt x="21" y="206"/>
                  </a:lnTo>
                  <a:lnTo>
                    <a:pt x="21" y="201"/>
                  </a:lnTo>
                  <a:lnTo>
                    <a:pt x="21" y="196"/>
                  </a:lnTo>
                  <a:lnTo>
                    <a:pt x="21" y="190"/>
                  </a:lnTo>
                  <a:lnTo>
                    <a:pt x="21" y="185"/>
                  </a:lnTo>
                  <a:lnTo>
                    <a:pt x="21" y="180"/>
                  </a:lnTo>
                  <a:lnTo>
                    <a:pt x="26" y="180"/>
                  </a:lnTo>
                  <a:lnTo>
                    <a:pt x="26" y="169"/>
                  </a:lnTo>
                  <a:lnTo>
                    <a:pt x="26" y="164"/>
                  </a:lnTo>
                  <a:lnTo>
                    <a:pt x="26" y="159"/>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59" name="Freeform 173">
              <a:extLst>
                <a:ext uri="{FF2B5EF4-FFF2-40B4-BE49-F238E27FC236}">
                  <a16:creationId xmlns:a16="http://schemas.microsoft.com/office/drawing/2014/main" id="{EFA37D05-B7B6-4CDA-9B79-5F9E927C51FD}"/>
                </a:ext>
              </a:extLst>
            </p:cNvPr>
            <p:cNvSpPr>
              <a:spLocks/>
            </p:cNvSpPr>
            <p:nvPr/>
          </p:nvSpPr>
          <p:spPr bwMode="auto">
            <a:xfrm>
              <a:off x="3090863" y="2044700"/>
              <a:ext cx="276225" cy="530225"/>
            </a:xfrm>
            <a:custGeom>
              <a:avLst/>
              <a:gdLst>
                <a:gd name="T0" fmla="*/ 21 w 174"/>
                <a:gd name="T1" fmla="*/ 148 h 334"/>
                <a:gd name="T2" fmla="*/ 21 w 174"/>
                <a:gd name="T3" fmla="*/ 127 h 334"/>
                <a:gd name="T4" fmla="*/ 26 w 174"/>
                <a:gd name="T5" fmla="*/ 117 h 334"/>
                <a:gd name="T6" fmla="*/ 26 w 174"/>
                <a:gd name="T7" fmla="*/ 101 h 334"/>
                <a:gd name="T8" fmla="*/ 26 w 174"/>
                <a:gd name="T9" fmla="*/ 85 h 334"/>
                <a:gd name="T10" fmla="*/ 32 w 174"/>
                <a:gd name="T11" fmla="*/ 69 h 334"/>
                <a:gd name="T12" fmla="*/ 32 w 174"/>
                <a:gd name="T13" fmla="*/ 53 h 334"/>
                <a:gd name="T14" fmla="*/ 32 w 174"/>
                <a:gd name="T15" fmla="*/ 37 h 334"/>
                <a:gd name="T16" fmla="*/ 37 w 174"/>
                <a:gd name="T17" fmla="*/ 27 h 334"/>
                <a:gd name="T18" fmla="*/ 37 w 174"/>
                <a:gd name="T19" fmla="*/ 11 h 334"/>
                <a:gd name="T20" fmla="*/ 42 w 174"/>
                <a:gd name="T21" fmla="*/ 0 h 334"/>
                <a:gd name="T22" fmla="*/ 53 w 174"/>
                <a:gd name="T23" fmla="*/ 5 h 334"/>
                <a:gd name="T24" fmla="*/ 74 w 174"/>
                <a:gd name="T25" fmla="*/ 5 h 334"/>
                <a:gd name="T26" fmla="*/ 95 w 174"/>
                <a:gd name="T27" fmla="*/ 5 h 334"/>
                <a:gd name="T28" fmla="*/ 116 w 174"/>
                <a:gd name="T29" fmla="*/ 5 h 334"/>
                <a:gd name="T30" fmla="*/ 137 w 174"/>
                <a:gd name="T31" fmla="*/ 5 h 334"/>
                <a:gd name="T32" fmla="*/ 153 w 174"/>
                <a:gd name="T33" fmla="*/ 11 h 334"/>
                <a:gd name="T34" fmla="*/ 153 w 174"/>
                <a:gd name="T35" fmla="*/ 27 h 334"/>
                <a:gd name="T36" fmla="*/ 169 w 174"/>
                <a:gd name="T37" fmla="*/ 27 h 334"/>
                <a:gd name="T38" fmla="*/ 169 w 174"/>
                <a:gd name="T39" fmla="*/ 42 h 334"/>
                <a:gd name="T40" fmla="*/ 169 w 174"/>
                <a:gd name="T41" fmla="*/ 58 h 334"/>
                <a:gd name="T42" fmla="*/ 169 w 174"/>
                <a:gd name="T43" fmla="*/ 74 h 334"/>
                <a:gd name="T44" fmla="*/ 169 w 174"/>
                <a:gd name="T45" fmla="*/ 95 h 334"/>
                <a:gd name="T46" fmla="*/ 169 w 174"/>
                <a:gd name="T47" fmla="*/ 117 h 334"/>
                <a:gd name="T48" fmla="*/ 169 w 174"/>
                <a:gd name="T49" fmla="*/ 138 h 334"/>
                <a:gd name="T50" fmla="*/ 169 w 174"/>
                <a:gd name="T51" fmla="*/ 164 h 334"/>
                <a:gd name="T52" fmla="*/ 169 w 174"/>
                <a:gd name="T53" fmla="*/ 180 h 334"/>
                <a:gd name="T54" fmla="*/ 174 w 174"/>
                <a:gd name="T55" fmla="*/ 196 h 334"/>
                <a:gd name="T56" fmla="*/ 174 w 174"/>
                <a:gd name="T57" fmla="*/ 212 h 334"/>
                <a:gd name="T58" fmla="*/ 174 w 174"/>
                <a:gd name="T59" fmla="*/ 239 h 334"/>
                <a:gd name="T60" fmla="*/ 174 w 174"/>
                <a:gd name="T61" fmla="*/ 260 h 334"/>
                <a:gd name="T62" fmla="*/ 174 w 174"/>
                <a:gd name="T63" fmla="*/ 276 h 334"/>
                <a:gd name="T64" fmla="*/ 174 w 174"/>
                <a:gd name="T65" fmla="*/ 302 h 334"/>
                <a:gd name="T66" fmla="*/ 174 w 174"/>
                <a:gd name="T67" fmla="*/ 323 h 334"/>
                <a:gd name="T68" fmla="*/ 164 w 174"/>
                <a:gd name="T69" fmla="*/ 334 h 334"/>
                <a:gd name="T70" fmla="*/ 143 w 174"/>
                <a:gd name="T71" fmla="*/ 334 h 334"/>
                <a:gd name="T72" fmla="*/ 127 w 174"/>
                <a:gd name="T73" fmla="*/ 334 h 334"/>
                <a:gd name="T74" fmla="*/ 111 w 174"/>
                <a:gd name="T75" fmla="*/ 334 h 334"/>
                <a:gd name="T76" fmla="*/ 95 w 174"/>
                <a:gd name="T77" fmla="*/ 334 h 334"/>
                <a:gd name="T78" fmla="*/ 79 w 174"/>
                <a:gd name="T79" fmla="*/ 329 h 334"/>
                <a:gd name="T80" fmla="*/ 63 w 174"/>
                <a:gd name="T81" fmla="*/ 329 h 334"/>
                <a:gd name="T82" fmla="*/ 42 w 174"/>
                <a:gd name="T83" fmla="*/ 329 h 334"/>
                <a:gd name="T84" fmla="*/ 26 w 174"/>
                <a:gd name="T85" fmla="*/ 329 h 334"/>
                <a:gd name="T86" fmla="*/ 10 w 174"/>
                <a:gd name="T87" fmla="*/ 329 h 334"/>
                <a:gd name="T88" fmla="*/ 0 w 174"/>
                <a:gd name="T89" fmla="*/ 323 h 334"/>
                <a:gd name="T90" fmla="*/ 5 w 174"/>
                <a:gd name="T91" fmla="*/ 307 h 334"/>
                <a:gd name="T92" fmla="*/ 5 w 174"/>
                <a:gd name="T93" fmla="*/ 292 h 334"/>
                <a:gd name="T94" fmla="*/ 5 w 174"/>
                <a:gd name="T95" fmla="*/ 276 h 334"/>
                <a:gd name="T96" fmla="*/ 10 w 174"/>
                <a:gd name="T97" fmla="*/ 265 h 334"/>
                <a:gd name="T98" fmla="*/ 10 w 174"/>
                <a:gd name="T99" fmla="*/ 249 h 334"/>
                <a:gd name="T100" fmla="*/ 10 w 174"/>
                <a:gd name="T101" fmla="*/ 233 h 334"/>
                <a:gd name="T102" fmla="*/ 10 w 174"/>
                <a:gd name="T103" fmla="*/ 217 h 334"/>
                <a:gd name="T104" fmla="*/ 16 w 174"/>
                <a:gd name="T105" fmla="*/ 201 h 334"/>
                <a:gd name="T106" fmla="*/ 16 w 174"/>
                <a:gd name="T107" fmla="*/ 186 h 334"/>
                <a:gd name="T108" fmla="*/ 16 w 174"/>
                <a:gd name="T109" fmla="*/ 170 h 334"/>
                <a:gd name="T110" fmla="*/ 21 w 174"/>
                <a:gd name="T111" fmla="*/ 15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4" h="334">
                  <a:moveTo>
                    <a:pt x="21" y="159"/>
                  </a:moveTo>
                  <a:lnTo>
                    <a:pt x="21" y="154"/>
                  </a:lnTo>
                  <a:lnTo>
                    <a:pt x="21" y="148"/>
                  </a:lnTo>
                  <a:lnTo>
                    <a:pt x="21" y="138"/>
                  </a:lnTo>
                  <a:lnTo>
                    <a:pt x="21" y="133"/>
                  </a:lnTo>
                  <a:lnTo>
                    <a:pt x="21" y="127"/>
                  </a:lnTo>
                  <a:lnTo>
                    <a:pt x="21" y="122"/>
                  </a:lnTo>
                  <a:lnTo>
                    <a:pt x="26" y="122"/>
                  </a:lnTo>
                  <a:lnTo>
                    <a:pt x="26" y="117"/>
                  </a:lnTo>
                  <a:lnTo>
                    <a:pt x="26" y="111"/>
                  </a:lnTo>
                  <a:lnTo>
                    <a:pt x="26" y="106"/>
                  </a:lnTo>
                  <a:lnTo>
                    <a:pt x="26" y="101"/>
                  </a:lnTo>
                  <a:lnTo>
                    <a:pt x="26" y="95"/>
                  </a:lnTo>
                  <a:lnTo>
                    <a:pt x="26" y="90"/>
                  </a:lnTo>
                  <a:lnTo>
                    <a:pt x="26" y="85"/>
                  </a:lnTo>
                  <a:lnTo>
                    <a:pt x="26" y="80"/>
                  </a:lnTo>
                  <a:lnTo>
                    <a:pt x="26" y="74"/>
                  </a:lnTo>
                  <a:lnTo>
                    <a:pt x="32" y="69"/>
                  </a:lnTo>
                  <a:lnTo>
                    <a:pt x="32" y="64"/>
                  </a:lnTo>
                  <a:lnTo>
                    <a:pt x="32" y="58"/>
                  </a:lnTo>
                  <a:lnTo>
                    <a:pt x="32" y="53"/>
                  </a:lnTo>
                  <a:lnTo>
                    <a:pt x="32" y="48"/>
                  </a:lnTo>
                  <a:lnTo>
                    <a:pt x="32" y="42"/>
                  </a:lnTo>
                  <a:lnTo>
                    <a:pt x="32" y="37"/>
                  </a:lnTo>
                  <a:lnTo>
                    <a:pt x="32" y="32"/>
                  </a:lnTo>
                  <a:lnTo>
                    <a:pt x="32" y="27"/>
                  </a:lnTo>
                  <a:lnTo>
                    <a:pt x="37" y="27"/>
                  </a:lnTo>
                  <a:lnTo>
                    <a:pt x="37" y="21"/>
                  </a:lnTo>
                  <a:lnTo>
                    <a:pt x="37" y="16"/>
                  </a:lnTo>
                  <a:lnTo>
                    <a:pt x="37" y="11"/>
                  </a:lnTo>
                  <a:lnTo>
                    <a:pt x="37" y="5"/>
                  </a:lnTo>
                  <a:lnTo>
                    <a:pt x="37" y="0"/>
                  </a:lnTo>
                  <a:lnTo>
                    <a:pt x="42" y="0"/>
                  </a:lnTo>
                  <a:lnTo>
                    <a:pt x="47" y="0"/>
                  </a:lnTo>
                  <a:lnTo>
                    <a:pt x="53" y="0"/>
                  </a:lnTo>
                  <a:lnTo>
                    <a:pt x="53" y="5"/>
                  </a:lnTo>
                  <a:lnTo>
                    <a:pt x="58" y="5"/>
                  </a:lnTo>
                  <a:lnTo>
                    <a:pt x="69" y="5"/>
                  </a:lnTo>
                  <a:lnTo>
                    <a:pt x="74" y="5"/>
                  </a:lnTo>
                  <a:lnTo>
                    <a:pt x="79" y="5"/>
                  </a:lnTo>
                  <a:lnTo>
                    <a:pt x="90" y="5"/>
                  </a:lnTo>
                  <a:lnTo>
                    <a:pt x="95" y="5"/>
                  </a:lnTo>
                  <a:lnTo>
                    <a:pt x="106" y="5"/>
                  </a:lnTo>
                  <a:lnTo>
                    <a:pt x="111" y="5"/>
                  </a:lnTo>
                  <a:lnTo>
                    <a:pt x="116" y="5"/>
                  </a:lnTo>
                  <a:lnTo>
                    <a:pt x="127" y="5"/>
                  </a:lnTo>
                  <a:lnTo>
                    <a:pt x="132" y="5"/>
                  </a:lnTo>
                  <a:lnTo>
                    <a:pt x="137" y="5"/>
                  </a:lnTo>
                  <a:lnTo>
                    <a:pt x="143" y="5"/>
                  </a:lnTo>
                  <a:lnTo>
                    <a:pt x="153" y="5"/>
                  </a:lnTo>
                  <a:lnTo>
                    <a:pt x="153" y="11"/>
                  </a:lnTo>
                  <a:lnTo>
                    <a:pt x="153" y="16"/>
                  </a:lnTo>
                  <a:lnTo>
                    <a:pt x="153" y="21"/>
                  </a:lnTo>
                  <a:lnTo>
                    <a:pt x="153" y="27"/>
                  </a:lnTo>
                  <a:lnTo>
                    <a:pt x="158" y="27"/>
                  </a:lnTo>
                  <a:lnTo>
                    <a:pt x="164" y="27"/>
                  </a:lnTo>
                  <a:lnTo>
                    <a:pt x="169" y="27"/>
                  </a:lnTo>
                  <a:lnTo>
                    <a:pt x="169" y="32"/>
                  </a:lnTo>
                  <a:lnTo>
                    <a:pt x="169" y="37"/>
                  </a:lnTo>
                  <a:lnTo>
                    <a:pt x="169" y="42"/>
                  </a:lnTo>
                  <a:lnTo>
                    <a:pt x="169" y="48"/>
                  </a:lnTo>
                  <a:lnTo>
                    <a:pt x="169" y="53"/>
                  </a:lnTo>
                  <a:lnTo>
                    <a:pt x="169" y="58"/>
                  </a:lnTo>
                  <a:lnTo>
                    <a:pt x="169" y="64"/>
                  </a:lnTo>
                  <a:lnTo>
                    <a:pt x="169" y="69"/>
                  </a:lnTo>
                  <a:lnTo>
                    <a:pt x="169" y="74"/>
                  </a:lnTo>
                  <a:lnTo>
                    <a:pt x="169" y="85"/>
                  </a:lnTo>
                  <a:lnTo>
                    <a:pt x="169" y="90"/>
                  </a:lnTo>
                  <a:lnTo>
                    <a:pt x="169" y="95"/>
                  </a:lnTo>
                  <a:lnTo>
                    <a:pt x="169" y="101"/>
                  </a:lnTo>
                  <a:lnTo>
                    <a:pt x="169" y="111"/>
                  </a:lnTo>
                  <a:lnTo>
                    <a:pt x="169" y="117"/>
                  </a:lnTo>
                  <a:lnTo>
                    <a:pt x="169" y="122"/>
                  </a:lnTo>
                  <a:lnTo>
                    <a:pt x="169" y="127"/>
                  </a:lnTo>
                  <a:lnTo>
                    <a:pt x="169" y="138"/>
                  </a:lnTo>
                  <a:lnTo>
                    <a:pt x="169" y="148"/>
                  </a:lnTo>
                  <a:lnTo>
                    <a:pt x="169" y="159"/>
                  </a:lnTo>
                  <a:lnTo>
                    <a:pt x="169" y="164"/>
                  </a:lnTo>
                  <a:lnTo>
                    <a:pt x="169" y="170"/>
                  </a:lnTo>
                  <a:lnTo>
                    <a:pt x="169" y="175"/>
                  </a:lnTo>
                  <a:lnTo>
                    <a:pt x="169" y="180"/>
                  </a:lnTo>
                  <a:lnTo>
                    <a:pt x="174" y="186"/>
                  </a:lnTo>
                  <a:lnTo>
                    <a:pt x="174" y="191"/>
                  </a:lnTo>
                  <a:lnTo>
                    <a:pt x="174" y="196"/>
                  </a:lnTo>
                  <a:lnTo>
                    <a:pt x="174" y="201"/>
                  </a:lnTo>
                  <a:lnTo>
                    <a:pt x="174" y="207"/>
                  </a:lnTo>
                  <a:lnTo>
                    <a:pt x="174" y="212"/>
                  </a:lnTo>
                  <a:lnTo>
                    <a:pt x="174" y="217"/>
                  </a:lnTo>
                  <a:lnTo>
                    <a:pt x="174" y="223"/>
                  </a:lnTo>
                  <a:lnTo>
                    <a:pt x="174" y="239"/>
                  </a:lnTo>
                  <a:lnTo>
                    <a:pt x="174" y="249"/>
                  </a:lnTo>
                  <a:lnTo>
                    <a:pt x="174" y="254"/>
                  </a:lnTo>
                  <a:lnTo>
                    <a:pt x="174" y="260"/>
                  </a:lnTo>
                  <a:lnTo>
                    <a:pt x="174" y="265"/>
                  </a:lnTo>
                  <a:lnTo>
                    <a:pt x="174" y="270"/>
                  </a:lnTo>
                  <a:lnTo>
                    <a:pt x="174" y="276"/>
                  </a:lnTo>
                  <a:lnTo>
                    <a:pt x="174" y="281"/>
                  </a:lnTo>
                  <a:lnTo>
                    <a:pt x="174" y="297"/>
                  </a:lnTo>
                  <a:lnTo>
                    <a:pt x="174" y="302"/>
                  </a:lnTo>
                  <a:lnTo>
                    <a:pt x="174" y="313"/>
                  </a:lnTo>
                  <a:lnTo>
                    <a:pt x="174" y="318"/>
                  </a:lnTo>
                  <a:lnTo>
                    <a:pt x="174" y="323"/>
                  </a:lnTo>
                  <a:lnTo>
                    <a:pt x="174" y="329"/>
                  </a:lnTo>
                  <a:lnTo>
                    <a:pt x="174" y="334"/>
                  </a:lnTo>
                  <a:lnTo>
                    <a:pt x="164" y="334"/>
                  </a:lnTo>
                  <a:lnTo>
                    <a:pt x="158" y="334"/>
                  </a:lnTo>
                  <a:lnTo>
                    <a:pt x="148" y="334"/>
                  </a:lnTo>
                  <a:lnTo>
                    <a:pt x="143" y="334"/>
                  </a:lnTo>
                  <a:lnTo>
                    <a:pt x="137" y="334"/>
                  </a:lnTo>
                  <a:lnTo>
                    <a:pt x="132" y="334"/>
                  </a:lnTo>
                  <a:lnTo>
                    <a:pt x="127" y="334"/>
                  </a:lnTo>
                  <a:lnTo>
                    <a:pt x="121" y="334"/>
                  </a:lnTo>
                  <a:lnTo>
                    <a:pt x="116" y="334"/>
                  </a:lnTo>
                  <a:lnTo>
                    <a:pt x="111" y="334"/>
                  </a:lnTo>
                  <a:lnTo>
                    <a:pt x="106" y="334"/>
                  </a:lnTo>
                  <a:lnTo>
                    <a:pt x="100" y="334"/>
                  </a:lnTo>
                  <a:lnTo>
                    <a:pt x="95" y="334"/>
                  </a:lnTo>
                  <a:lnTo>
                    <a:pt x="84" y="334"/>
                  </a:lnTo>
                  <a:lnTo>
                    <a:pt x="79" y="334"/>
                  </a:lnTo>
                  <a:lnTo>
                    <a:pt x="79" y="329"/>
                  </a:lnTo>
                  <a:lnTo>
                    <a:pt x="74" y="329"/>
                  </a:lnTo>
                  <a:lnTo>
                    <a:pt x="69" y="329"/>
                  </a:lnTo>
                  <a:lnTo>
                    <a:pt x="63" y="329"/>
                  </a:lnTo>
                  <a:lnTo>
                    <a:pt x="58" y="329"/>
                  </a:lnTo>
                  <a:lnTo>
                    <a:pt x="53" y="329"/>
                  </a:lnTo>
                  <a:lnTo>
                    <a:pt x="42" y="329"/>
                  </a:lnTo>
                  <a:lnTo>
                    <a:pt x="37" y="329"/>
                  </a:lnTo>
                  <a:lnTo>
                    <a:pt x="32" y="329"/>
                  </a:lnTo>
                  <a:lnTo>
                    <a:pt x="26" y="329"/>
                  </a:lnTo>
                  <a:lnTo>
                    <a:pt x="21" y="329"/>
                  </a:lnTo>
                  <a:lnTo>
                    <a:pt x="16" y="329"/>
                  </a:lnTo>
                  <a:lnTo>
                    <a:pt x="10" y="329"/>
                  </a:lnTo>
                  <a:lnTo>
                    <a:pt x="5" y="329"/>
                  </a:lnTo>
                  <a:lnTo>
                    <a:pt x="0" y="329"/>
                  </a:lnTo>
                  <a:lnTo>
                    <a:pt x="0" y="323"/>
                  </a:lnTo>
                  <a:lnTo>
                    <a:pt x="5" y="318"/>
                  </a:lnTo>
                  <a:lnTo>
                    <a:pt x="5" y="313"/>
                  </a:lnTo>
                  <a:lnTo>
                    <a:pt x="5" y="307"/>
                  </a:lnTo>
                  <a:lnTo>
                    <a:pt x="5" y="302"/>
                  </a:lnTo>
                  <a:lnTo>
                    <a:pt x="5" y="297"/>
                  </a:lnTo>
                  <a:lnTo>
                    <a:pt x="5" y="292"/>
                  </a:lnTo>
                  <a:lnTo>
                    <a:pt x="5" y="286"/>
                  </a:lnTo>
                  <a:lnTo>
                    <a:pt x="5" y="281"/>
                  </a:lnTo>
                  <a:lnTo>
                    <a:pt x="5" y="276"/>
                  </a:lnTo>
                  <a:lnTo>
                    <a:pt x="5" y="270"/>
                  </a:lnTo>
                  <a:lnTo>
                    <a:pt x="5" y="265"/>
                  </a:lnTo>
                  <a:lnTo>
                    <a:pt x="10" y="265"/>
                  </a:lnTo>
                  <a:lnTo>
                    <a:pt x="10" y="260"/>
                  </a:lnTo>
                  <a:lnTo>
                    <a:pt x="10" y="254"/>
                  </a:lnTo>
                  <a:lnTo>
                    <a:pt x="10" y="249"/>
                  </a:lnTo>
                  <a:lnTo>
                    <a:pt x="10" y="244"/>
                  </a:lnTo>
                  <a:lnTo>
                    <a:pt x="10" y="239"/>
                  </a:lnTo>
                  <a:lnTo>
                    <a:pt x="10" y="233"/>
                  </a:lnTo>
                  <a:lnTo>
                    <a:pt x="10" y="228"/>
                  </a:lnTo>
                  <a:lnTo>
                    <a:pt x="10" y="223"/>
                  </a:lnTo>
                  <a:lnTo>
                    <a:pt x="10" y="217"/>
                  </a:lnTo>
                  <a:lnTo>
                    <a:pt x="16" y="212"/>
                  </a:lnTo>
                  <a:lnTo>
                    <a:pt x="16" y="207"/>
                  </a:lnTo>
                  <a:lnTo>
                    <a:pt x="16" y="201"/>
                  </a:lnTo>
                  <a:lnTo>
                    <a:pt x="16" y="196"/>
                  </a:lnTo>
                  <a:lnTo>
                    <a:pt x="16" y="191"/>
                  </a:lnTo>
                  <a:lnTo>
                    <a:pt x="16" y="186"/>
                  </a:lnTo>
                  <a:lnTo>
                    <a:pt x="16" y="180"/>
                  </a:lnTo>
                  <a:lnTo>
                    <a:pt x="16" y="175"/>
                  </a:lnTo>
                  <a:lnTo>
                    <a:pt x="16" y="170"/>
                  </a:lnTo>
                  <a:lnTo>
                    <a:pt x="16" y="164"/>
                  </a:lnTo>
                  <a:lnTo>
                    <a:pt x="21" y="164"/>
                  </a:lnTo>
                  <a:lnTo>
                    <a:pt x="21" y="159"/>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60" name="Freeform 174">
              <a:extLst>
                <a:ext uri="{FF2B5EF4-FFF2-40B4-BE49-F238E27FC236}">
                  <a16:creationId xmlns:a16="http://schemas.microsoft.com/office/drawing/2014/main" id="{0AFDC8C3-1E83-42CF-9282-75041A0E8C05}"/>
                </a:ext>
              </a:extLst>
            </p:cNvPr>
            <p:cNvSpPr>
              <a:spLocks/>
            </p:cNvSpPr>
            <p:nvPr/>
          </p:nvSpPr>
          <p:spPr bwMode="auto">
            <a:xfrm>
              <a:off x="3208338" y="1211263"/>
              <a:ext cx="595313" cy="336550"/>
            </a:xfrm>
            <a:custGeom>
              <a:avLst/>
              <a:gdLst>
                <a:gd name="T0" fmla="*/ 137 w 375"/>
                <a:gd name="T1" fmla="*/ 85 h 212"/>
                <a:gd name="T2" fmla="*/ 148 w 375"/>
                <a:gd name="T3" fmla="*/ 96 h 212"/>
                <a:gd name="T4" fmla="*/ 164 w 375"/>
                <a:gd name="T5" fmla="*/ 101 h 212"/>
                <a:gd name="T6" fmla="*/ 180 w 375"/>
                <a:gd name="T7" fmla="*/ 106 h 212"/>
                <a:gd name="T8" fmla="*/ 201 w 375"/>
                <a:gd name="T9" fmla="*/ 101 h 212"/>
                <a:gd name="T10" fmla="*/ 217 w 375"/>
                <a:gd name="T11" fmla="*/ 96 h 212"/>
                <a:gd name="T12" fmla="*/ 227 w 375"/>
                <a:gd name="T13" fmla="*/ 80 h 212"/>
                <a:gd name="T14" fmla="*/ 243 w 375"/>
                <a:gd name="T15" fmla="*/ 75 h 212"/>
                <a:gd name="T16" fmla="*/ 259 w 375"/>
                <a:gd name="T17" fmla="*/ 69 h 212"/>
                <a:gd name="T18" fmla="*/ 275 w 375"/>
                <a:gd name="T19" fmla="*/ 64 h 212"/>
                <a:gd name="T20" fmla="*/ 285 w 375"/>
                <a:gd name="T21" fmla="*/ 53 h 212"/>
                <a:gd name="T22" fmla="*/ 307 w 375"/>
                <a:gd name="T23" fmla="*/ 48 h 212"/>
                <a:gd name="T24" fmla="*/ 322 w 375"/>
                <a:gd name="T25" fmla="*/ 43 h 212"/>
                <a:gd name="T26" fmla="*/ 333 w 375"/>
                <a:gd name="T27" fmla="*/ 53 h 212"/>
                <a:gd name="T28" fmla="*/ 354 w 375"/>
                <a:gd name="T29" fmla="*/ 59 h 212"/>
                <a:gd name="T30" fmla="*/ 370 w 375"/>
                <a:gd name="T31" fmla="*/ 64 h 212"/>
                <a:gd name="T32" fmla="*/ 375 w 375"/>
                <a:gd name="T33" fmla="*/ 80 h 212"/>
                <a:gd name="T34" fmla="*/ 370 w 375"/>
                <a:gd name="T35" fmla="*/ 96 h 212"/>
                <a:gd name="T36" fmla="*/ 375 w 375"/>
                <a:gd name="T37" fmla="*/ 101 h 212"/>
                <a:gd name="T38" fmla="*/ 365 w 375"/>
                <a:gd name="T39" fmla="*/ 112 h 212"/>
                <a:gd name="T40" fmla="*/ 365 w 375"/>
                <a:gd name="T41" fmla="*/ 122 h 212"/>
                <a:gd name="T42" fmla="*/ 359 w 375"/>
                <a:gd name="T43" fmla="*/ 138 h 212"/>
                <a:gd name="T44" fmla="*/ 365 w 375"/>
                <a:gd name="T45" fmla="*/ 143 h 212"/>
                <a:gd name="T46" fmla="*/ 359 w 375"/>
                <a:gd name="T47" fmla="*/ 149 h 212"/>
                <a:gd name="T48" fmla="*/ 349 w 375"/>
                <a:gd name="T49" fmla="*/ 159 h 212"/>
                <a:gd name="T50" fmla="*/ 344 w 375"/>
                <a:gd name="T51" fmla="*/ 165 h 212"/>
                <a:gd name="T52" fmla="*/ 338 w 375"/>
                <a:gd name="T53" fmla="*/ 170 h 212"/>
                <a:gd name="T54" fmla="*/ 338 w 375"/>
                <a:gd name="T55" fmla="*/ 170 h 212"/>
                <a:gd name="T56" fmla="*/ 333 w 375"/>
                <a:gd name="T57" fmla="*/ 175 h 212"/>
                <a:gd name="T58" fmla="*/ 333 w 375"/>
                <a:gd name="T59" fmla="*/ 186 h 212"/>
                <a:gd name="T60" fmla="*/ 328 w 375"/>
                <a:gd name="T61" fmla="*/ 202 h 212"/>
                <a:gd name="T62" fmla="*/ 322 w 375"/>
                <a:gd name="T63" fmla="*/ 207 h 212"/>
                <a:gd name="T64" fmla="*/ 307 w 375"/>
                <a:gd name="T65" fmla="*/ 207 h 212"/>
                <a:gd name="T66" fmla="*/ 280 w 375"/>
                <a:gd name="T67" fmla="*/ 207 h 212"/>
                <a:gd name="T68" fmla="*/ 259 w 375"/>
                <a:gd name="T69" fmla="*/ 207 h 212"/>
                <a:gd name="T70" fmla="*/ 232 w 375"/>
                <a:gd name="T71" fmla="*/ 207 h 212"/>
                <a:gd name="T72" fmla="*/ 211 w 375"/>
                <a:gd name="T73" fmla="*/ 207 h 212"/>
                <a:gd name="T74" fmla="*/ 190 w 375"/>
                <a:gd name="T75" fmla="*/ 207 h 212"/>
                <a:gd name="T76" fmla="*/ 164 w 375"/>
                <a:gd name="T77" fmla="*/ 207 h 212"/>
                <a:gd name="T78" fmla="*/ 143 w 375"/>
                <a:gd name="T79" fmla="*/ 207 h 212"/>
                <a:gd name="T80" fmla="*/ 116 w 375"/>
                <a:gd name="T81" fmla="*/ 207 h 212"/>
                <a:gd name="T82" fmla="*/ 95 w 375"/>
                <a:gd name="T83" fmla="*/ 207 h 212"/>
                <a:gd name="T84" fmla="*/ 74 w 375"/>
                <a:gd name="T85" fmla="*/ 202 h 212"/>
                <a:gd name="T86" fmla="*/ 53 w 375"/>
                <a:gd name="T87" fmla="*/ 202 h 212"/>
                <a:gd name="T88" fmla="*/ 26 w 375"/>
                <a:gd name="T89" fmla="*/ 202 h 212"/>
                <a:gd name="T90" fmla="*/ 0 w 375"/>
                <a:gd name="T91" fmla="*/ 202 h 212"/>
                <a:gd name="T92" fmla="*/ 0 w 375"/>
                <a:gd name="T93" fmla="*/ 181 h 212"/>
                <a:gd name="T94" fmla="*/ 5 w 375"/>
                <a:gd name="T95" fmla="*/ 159 h 212"/>
                <a:gd name="T96" fmla="*/ 5 w 375"/>
                <a:gd name="T97" fmla="*/ 138 h 212"/>
                <a:gd name="T98" fmla="*/ 10 w 375"/>
                <a:gd name="T99" fmla="*/ 122 h 212"/>
                <a:gd name="T100" fmla="*/ 10 w 375"/>
                <a:gd name="T101" fmla="*/ 101 h 212"/>
                <a:gd name="T102" fmla="*/ 10 w 375"/>
                <a:gd name="T103" fmla="*/ 80 h 212"/>
                <a:gd name="T104" fmla="*/ 16 w 375"/>
                <a:gd name="T105" fmla="*/ 59 h 212"/>
                <a:gd name="T106" fmla="*/ 16 w 375"/>
                <a:gd name="T107" fmla="*/ 37 h 212"/>
                <a:gd name="T108" fmla="*/ 21 w 375"/>
                <a:gd name="T109" fmla="*/ 22 h 212"/>
                <a:gd name="T110" fmla="*/ 26 w 375"/>
                <a:gd name="T111" fmla="*/ 6 h 212"/>
                <a:gd name="T112" fmla="*/ 42 w 375"/>
                <a:gd name="T113" fmla="*/ 0 h 212"/>
                <a:gd name="T114" fmla="*/ 63 w 375"/>
                <a:gd name="T115" fmla="*/ 0 h 212"/>
                <a:gd name="T116" fmla="*/ 74 w 375"/>
                <a:gd name="T117" fmla="*/ 11 h 212"/>
                <a:gd name="T118" fmla="*/ 95 w 375"/>
                <a:gd name="T119" fmla="*/ 22 h 212"/>
                <a:gd name="T120" fmla="*/ 106 w 375"/>
                <a:gd name="T121" fmla="*/ 32 h 212"/>
                <a:gd name="T122" fmla="*/ 106 w 375"/>
                <a:gd name="T123" fmla="*/ 53 h 212"/>
                <a:gd name="T124" fmla="*/ 116 w 375"/>
                <a:gd name="T125" fmla="*/ 6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5" h="212">
                  <a:moveTo>
                    <a:pt x="132" y="75"/>
                  </a:moveTo>
                  <a:lnTo>
                    <a:pt x="132" y="80"/>
                  </a:lnTo>
                  <a:lnTo>
                    <a:pt x="137" y="80"/>
                  </a:lnTo>
                  <a:lnTo>
                    <a:pt x="137" y="85"/>
                  </a:lnTo>
                  <a:lnTo>
                    <a:pt x="143" y="85"/>
                  </a:lnTo>
                  <a:lnTo>
                    <a:pt x="143" y="90"/>
                  </a:lnTo>
                  <a:lnTo>
                    <a:pt x="148" y="90"/>
                  </a:lnTo>
                  <a:lnTo>
                    <a:pt x="148" y="96"/>
                  </a:lnTo>
                  <a:lnTo>
                    <a:pt x="153" y="96"/>
                  </a:lnTo>
                  <a:lnTo>
                    <a:pt x="153" y="101"/>
                  </a:lnTo>
                  <a:lnTo>
                    <a:pt x="158" y="101"/>
                  </a:lnTo>
                  <a:lnTo>
                    <a:pt x="164" y="101"/>
                  </a:lnTo>
                  <a:lnTo>
                    <a:pt x="164" y="106"/>
                  </a:lnTo>
                  <a:lnTo>
                    <a:pt x="169" y="106"/>
                  </a:lnTo>
                  <a:lnTo>
                    <a:pt x="174" y="106"/>
                  </a:lnTo>
                  <a:lnTo>
                    <a:pt x="180" y="106"/>
                  </a:lnTo>
                  <a:lnTo>
                    <a:pt x="185" y="106"/>
                  </a:lnTo>
                  <a:lnTo>
                    <a:pt x="190" y="106"/>
                  </a:lnTo>
                  <a:lnTo>
                    <a:pt x="195" y="106"/>
                  </a:lnTo>
                  <a:lnTo>
                    <a:pt x="201" y="101"/>
                  </a:lnTo>
                  <a:lnTo>
                    <a:pt x="206" y="101"/>
                  </a:lnTo>
                  <a:lnTo>
                    <a:pt x="211" y="101"/>
                  </a:lnTo>
                  <a:lnTo>
                    <a:pt x="211" y="96"/>
                  </a:lnTo>
                  <a:lnTo>
                    <a:pt x="217" y="96"/>
                  </a:lnTo>
                  <a:lnTo>
                    <a:pt x="217" y="90"/>
                  </a:lnTo>
                  <a:lnTo>
                    <a:pt x="222" y="85"/>
                  </a:lnTo>
                  <a:lnTo>
                    <a:pt x="222" y="80"/>
                  </a:lnTo>
                  <a:lnTo>
                    <a:pt x="227" y="80"/>
                  </a:lnTo>
                  <a:lnTo>
                    <a:pt x="232" y="80"/>
                  </a:lnTo>
                  <a:lnTo>
                    <a:pt x="238" y="80"/>
                  </a:lnTo>
                  <a:lnTo>
                    <a:pt x="238" y="75"/>
                  </a:lnTo>
                  <a:lnTo>
                    <a:pt x="243" y="75"/>
                  </a:lnTo>
                  <a:lnTo>
                    <a:pt x="248" y="75"/>
                  </a:lnTo>
                  <a:lnTo>
                    <a:pt x="254" y="75"/>
                  </a:lnTo>
                  <a:lnTo>
                    <a:pt x="254" y="69"/>
                  </a:lnTo>
                  <a:lnTo>
                    <a:pt x="259" y="69"/>
                  </a:lnTo>
                  <a:lnTo>
                    <a:pt x="264" y="69"/>
                  </a:lnTo>
                  <a:lnTo>
                    <a:pt x="269" y="69"/>
                  </a:lnTo>
                  <a:lnTo>
                    <a:pt x="269" y="64"/>
                  </a:lnTo>
                  <a:lnTo>
                    <a:pt x="275" y="64"/>
                  </a:lnTo>
                  <a:lnTo>
                    <a:pt x="280" y="64"/>
                  </a:lnTo>
                  <a:lnTo>
                    <a:pt x="280" y="59"/>
                  </a:lnTo>
                  <a:lnTo>
                    <a:pt x="285" y="59"/>
                  </a:lnTo>
                  <a:lnTo>
                    <a:pt x="285" y="53"/>
                  </a:lnTo>
                  <a:lnTo>
                    <a:pt x="291" y="53"/>
                  </a:lnTo>
                  <a:lnTo>
                    <a:pt x="296" y="48"/>
                  </a:lnTo>
                  <a:lnTo>
                    <a:pt x="301" y="48"/>
                  </a:lnTo>
                  <a:lnTo>
                    <a:pt x="307" y="48"/>
                  </a:lnTo>
                  <a:lnTo>
                    <a:pt x="312" y="48"/>
                  </a:lnTo>
                  <a:lnTo>
                    <a:pt x="317" y="48"/>
                  </a:lnTo>
                  <a:lnTo>
                    <a:pt x="317" y="43"/>
                  </a:lnTo>
                  <a:lnTo>
                    <a:pt x="322" y="43"/>
                  </a:lnTo>
                  <a:lnTo>
                    <a:pt x="322" y="48"/>
                  </a:lnTo>
                  <a:lnTo>
                    <a:pt x="328" y="48"/>
                  </a:lnTo>
                  <a:lnTo>
                    <a:pt x="328" y="53"/>
                  </a:lnTo>
                  <a:lnTo>
                    <a:pt x="333" y="53"/>
                  </a:lnTo>
                  <a:lnTo>
                    <a:pt x="338" y="53"/>
                  </a:lnTo>
                  <a:lnTo>
                    <a:pt x="344" y="59"/>
                  </a:lnTo>
                  <a:lnTo>
                    <a:pt x="349" y="59"/>
                  </a:lnTo>
                  <a:lnTo>
                    <a:pt x="354" y="59"/>
                  </a:lnTo>
                  <a:lnTo>
                    <a:pt x="359" y="59"/>
                  </a:lnTo>
                  <a:lnTo>
                    <a:pt x="365" y="59"/>
                  </a:lnTo>
                  <a:lnTo>
                    <a:pt x="365" y="64"/>
                  </a:lnTo>
                  <a:lnTo>
                    <a:pt x="370" y="64"/>
                  </a:lnTo>
                  <a:lnTo>
                    <a:pt x="370" y="69"/>
                  </a:lnTo>
                  <a:lnTo>
                    <a:pt x="370" y="75"/>
                  </a:lnTo>
                  <a:lnTo>
                    <a:pt x="370" y="80"/>
                  </a:lnTo>
                  <a:lnTo>
                    <a:pt x="375" y="80"/>
                  </a:lnTo>
                  <a:lnTo>
                    <a:pt x="375" y="85"/>
                  </a:lnTo>
                  <a:lnTo>
                    <a:pt x="375" y="90"/>
                  </a:lnTo>
                  <a:lnTo>
                    <a:pt x="370" y="90"/>
                  </a:lnTo>
                  <a:lnTo>
                    <a:pt x="370" y="96"/>
                  </a:lnTo>
                  <a:lnTo>
                    <a:pt x="370" y="101"/>
                  </a:lnTo>
                  <a:lnTo>
                    <a:pt x="375" y="101"/>
                  </a:lnTo>
                  <a:lnTo>
                    <a:pt x="370" y="101"/>
                  </a:lnTo>
                  <a:lnTo>
                    <a:pt x="375" y="101"/>
                  </a:lnTo>
                  <a:lnTo>
                    <a:pt x="370" y="101"/>
                  </a:lnTo>
                  <a:lnTo>
                    <a:pt x="370" y="106"/>
                  </a:lnTo>
                  <a:lnTo>
                    <a:pt x="365" y="106"/>
                  </a:lnTo>
                  <a:lnTo>
                    <a:pt x="365" y="112"/>
                  </a:lnTo>
                  <a:lnTo>
                    <a:pt x="370" y="112"/>
                  </a:lnTo>
                  <a:lnTo>
                    <a:pt x="370" y="117"/>
                  </a:lnTo>
                  <a:lnTo>
                    <a:pt x="370" y="122"/>
                  </a:lnTo>
                  <a:lnTo>
                    <a:pt x="365" y="122"/>
                  </a:lnTo>
                  <a:lnTo>
                    <a:pt x="365" y="128"/>
                  </a:lnTo>
                  <a:lnTo>
                    <a:pt x="359" y="128"/>
                  </a:lnTo>
                  <a:lnTo>
                    <a:pt x="359" y="133"/>
                  </a:lnTo>
                  <a:lnTo>
                    <a:pt x="359" y="138"/>
                  </a:lnTo>
                  <a:lnTo>
                    <a:pt x="359" y="143"/>
                  </a:lnTo>
                  <a:lnTo>
                    <a:pt x="359" y="138"/>
                  </a:lnTo>
                  <a:lnTo>
                    <a:pt x="359" y="143"/>
                  </a:lnTo>
                  <a:lnTo>
                    <a:pt x="365" y="143"/>
                  </a:lnTo>
                  <a:lnTo>
                    <a:pt x="359" y="143"/>
                  </a:lnTo>
                  <a:lnTo>
                    <a:pt x="359" y="149"/>
                  </a:lnTo>
                  <a:lnTo>
                    <a:pt x="365" y="149"/>
                  </a:lnTo>
                  <a:lnTo>
                    <a:pt x="359" y="149"/>
                  </a:lnTo>
                  <a:lnTo>
                    <a:pt x="359" y="154"/>
                  </a:lnTo>
                  <a:lnTo>
                    <a:pt x="359" y="159"/>
                  </a:lnTo>
                  <a:lnTo>
                    <a:pt x="354" y="159"/>
                  </a:lnTo>
                  <a:lnTo>
                    <a:pt x="349" y="159"/>
                  </a:lnTo>
                  <a:lnTo>
                    <a:pt x="344" y="159"/>
                  </a:lnTo>
                  <a:lnTo>
                    <a:pt x="344" y="165"/>
                  </a:lnTo>
                  <a:lnTo>
                    <a:pt x="338" y="165"/>
                  </a:lnTo>
                  <a:lnTo>
                    <a:pt x="344" y="165"/>
                  </a:lnTo>
                  <a:lnTo>
                    <a:pt x="338" y="165"/>
                  </a:lnTo>
                  <a:lnTo>
                    <a:pt x="338" y="170"/>
                  </a:lnTo>
                  <a:lnTo>
                    <a:pt x="344" y="170"/>
                  </a:lnTo>
                  <a:lnTo>
                    <a:pt x="338" y="170"/>
                  </a:lnTo>
                  <a:lnTo>
                    <a:pt x="344" y="170"/>
                  </a:lnTo>
                  <a:lnTo>
                    <a:pt x="338" y="170"/>
                  </a:lnTo>
                  <a:lnTo>
                    <a:pt x="338" y="175"/>
                  </a:lnTo>
                  <a:lnTo>
                    <a:pt x="338" y="170"/>
                  </a:lnTo>
                  <a:lnTo>
                    <a:pt x="338" y="175"/>
                  </a:lnTo>
                  <a:lnTo>
                    <a:pt x="333" y="175"/>
                  </a:lnTo>
                  <a:lnTo>
                    <a:pt x="338" y="175"/>
                  </a:lnTo>
                  <a:lnTo>
                    <a:pt x="333" y="175"/>
                  </a:lnTo>
                  <a:lnTo>
                    <a:pt x="333" y="181"/>
                  </a:lnTo>
                  <a:lnTo>
                    <a:pt x="328" y="181"/>
                  </a:lnTo>
                  <a:lnTo>
                    <a:pt x="333" y="181"/>
                  </a:lnTo>
                  <a:lnTo>
                    <a:pt x="333" y="186"/>
                  </a:lnTo>
                  <a:lnTo>
                    <a:pt x="328" y="186"/>
                  </a:lnTo>
                  <a:lnTo>
                    <a:pt x="328" y="191"/>
                  </a:lnTo>
                  <a:lnTo>
                    <a:pt x="328" y="196"/>
                  </a:lnTo>
                  <a:lnTo>
                    <a:pt x="328" y="202"/>
                  </a:lnTo>
                  <a:lnTo>
                    <a:pt x="322" y="202"/>
                  </a:lnTo>
                  <a:lnTo>
                    <a:pt x="322" y="207"/>
                  </a:lnTo>
                  <a:lnTo>
                    <a:pt x="322" y="212"/>
                  </a:lnTo>
                  <a:lnTo>
                    <a:pt x="322" y="207"/>
                  </a:lnTo>
                  <a:lnTo>
                    <a:pt x="322" y="212"/>
                  </a:lnTo>
                  <a:lnTo>
                    <a:pt x="317" y="212"/>
                  </a:lnTo>
                  <a:lnTo>
                    <a:pt x="312" y="212"/>
                  </a:lnTo>
                  <a:lnTo>
                    <a:pt x="307" y="207"/>
                  </a:lnTo>
                  <a:lnTo>
                    <a:pt x="301" y="207"/>
                  </a:lnTo>
                  <a:lnTo>
                    <a:pt x="291" y="207"/>
                  </a:lnTo>
                  <a:lnTo>
                    <a:pt x="285" y="207"/>
                  </a:lnTo>
                  <a:lnTo>
                    <a:pt x="280" y="207"/>
                  </a:lnTo>
                  <a:lnTo>
                    <a:pt x="275" y="207"/>
                  </a:lnTo>
                  <a:lnTo>
                    <a:pt x="269" y="207"/>
                  </a:lnTo>
                  <a:lnTo>
                    <a:pt x="264" y="207"/>
                  </a:lnTo>
                  <a:lnTo>
                    <a:pt x="259" y="207"/>
                  </a:lnTo>
                  <a:lnTo>
                    <a:pt x="254" y="207"/>
                  </a:lnTo>
                  <a:lnTo>
                    <a:pt x="243" y="207"/>
                  </a:lnTo>
                  <a:lnTo>
                    <a:pt x="238" y="207"/>
                  </a:lnTo>
                  <a:lnTo>
                    <a:pt x="232" y="207"/>
                  </a:lnTo>
                  <a:lnTo>
                    <a:pt x="227" y="207"/>
                  </a:lnTo>
                  <a:lnTo>
                    <a:pt x="222" y="207"/>
                  </a:lnTo>
                  <a:lnTo>
                    <a:pt x="217" y="207"/>
                  </a:lnTo>
                  <a:lnTo>
                    <a:pt x="211" y="207"/>
                  </a:lnTo>
                  <a:lnTo>
                    <a:pt x="206" y="207"/>
                  </a:lnTo>
                  <a:lnTo>
                    <a:pt x="201" y="207"/>
                  </a:lnTo>
                  <a:lnTo>
                    <a:pt x="195" y="207"/>
                  </a:lnTo>
                  <a:lnTo>
                    <a:pt x="190" y="207"/>
                  </a:lnTo>
                  <a:lnTo>
                    <a:pt x="180" y="207"/>
                  </a:lnTo>
                  <a:lnTo>
                    <a:pt x="174" y="207"/>
                  </a:lnTo>
                  <a:lnTo>
                    <a:pt x="169" y="207"/>
                  </a:lnTo>
                  <a:lnTo>
                    <a:pt x="164" y="207"/>
                  </a:lnTo>
                  <a:lnTo>
                    <a:pt x="158" y="207"/>
                  </a:lnTo>
                  <a:lnTo>
                    <a:pt x="153" y="207"/>
                  </a:lnTo>
                  <a:lnTo>
                    <a:pt x="148" y="207"/>
                  </a:lnTo>
                  <a:lnTo>
                    <a:pt x="143" y="207"/>
                  </a:lnTo>
                  <a:lnTo>
                    <a:pt x="137" y="207"/>
                  </a:lnTo>
                  <a:lnTo>
                    <a:pt x="132" y="207"/>
                  </a:lnTo>
                  <a:lnTo>
                    <a:pt x="121" y="207"/>
                  </a:lnTo>
                  <a:lnTo>
                    <a:pt x="116" y="207"/>
                  </a:lnTo>
                  <a:lnTo>
                    <a:pt x="111" y="207"/>
                  </a:lnTo>
                  <a:lnTo>
                    <a:pt x="106" y="207"/>
                  </a:lnTo>
                  <a:lnTo>
                    <a:pt x="100" y="207"/>
                  </a:lnTo>
                  <a:lnTo>
                    <a:pt x="95" y="207"/>
                  </a:lnTo>
                  <a:lnTo>
                    <a:pt x="90" y="207"/>
                  </a:lnTo>
                  <a:lnTo>
                    <a:pt x="84" y="202"/>
                  </a:lnTo>
                  <a:lnTo>
                    <a:pt x="79" y="202"/>
                  </a:lnTo>
                  <a:lnTo>
                    <a:pt x="74" y="202"/>
                  </a:lnTo>
                  <a:lnTo>
                    <a:pt x="69" y="202"/>
                  </a:lnTo>
                  <a:lnTo>
                    <a:pt x="63" y="202"/>
                  </a:lnTo>
                  <a:lnTo>
                    <a:pt x="58" y="202"/>
                  </a:lnTo>
                  <a:lnTo>
                    <a:pt x="53" y="202"/>
                  </a:lnTo>
                  <a:lnTo>
                    <a:pt x="42" y="202"/>
                  </a:lnTo>
                  <a:lnTo>
                    <a:pt x="37" y="202"/>
                  </a:lnTo>
                  <a:lnTo>
                    <a:pt x="32" y="202"/>
                  </a:lnTo>
                  <a:lnTo>
                    <a:pt x="26" y="202"/>
                  </a:lnTo>
                  <a:lnTo>
                    <a:pt x="16" y="202"/>
                  </a:lnTo>
                  <a:lnTo>
                    <a:pt x="10" y="202"/>
                  </a:lnTo>
                  <a:lnTo>
                    <a:pt x="5" y="202"/>
                  </a:lnTo>
                  <a:lnTo>
                    <a:pt x="0" y="202"/>
                  </a:lnTo>
                  <a:lnTo>
                    <a:pt x="0" y="196"/>
                  </a:lnTo>
                  <a:lnTo>
                    <a:pt x="0" y="191"/>
                  </a:lnTo>
                  <a:lnTo>
                    <a:pt x="0" y="186"/>
                  </a:lnTo>
                  <a:lnTo>
                    <a:pt x="0" y="181"/>
                  </a:lnTo>
                  <a:lnTo>
                    <a:pt x="0" y="175"/>
                  </a:lnTo>
                  <a:lnTo>
                    <a:pt x="0" y="170"/>
                  </a:lnTo>
                  <a:lnTo>
                    <a:pt x="0" y="165"/>
                  </a:lnTo>
                  <a:lnTo>
                    <a:pt x="5" y="159"/>
                  </a:lnTo>
                  <a:lnTo>
                    <a:pt x="5" y="154"/>
                  </a:lnTo>
                  <a:lnTo>
                    <a:pt x="5" y="149"/>
                  </a:lnTo>
                  <a:lnTo>
                    <a:pt x="5" y="143"/>
                  </a:lnTo>
                  <a:lnTo>
                    <a:pt x="5" y="138"/>
                  </a:lnTo>
                  <a:lnTo>
                    <a:pt x="5" y="133"/>
                  </a:lnTo>
                  <a:lnTo>
                    <a:pt x="5" y="128"/>
                  </a:lnTo>
                  <a:lnTo>
                    <a:pt x="5" y="122"/>
                  </a:lnTo>
                  <a:lnTo>
                    <a:pt x="10" y="122"/>
                  </a:lnTo>
                  <a:lnTo>
                    <a:pt x="10" y="117"/>
                  </a:lnTo>
                  <a:lnTo>
                    <a:pt x="10" y="112"/>
                  </a:lnTo>
                  <a:lnTo>
                    <a:pt x="10" y="106"/>
                  </a:lnTo>
                  <a:lnTo>
                    <a:pt x="10" y="101"/>
                  </a:lnTo>
                  <a:lnTo>
                    <a:pt x="10" y="96"/>
                  </a:lnTo>
                  <a:lnTo>
                    <a:pt x="10" y="90"/>
                  </a:lnTo>
                  <a:lnTo>
                    <a:pt x="10" y="85"/>
                  </a:lnTo>
                  <a:lnTo>
                    <a:pt x="10" y="80"/>
                  </a:lnTo>
                  <a:lnTo>
                    <a:pt x="10" y="75"/>
                  </a:lnTo>
                  <a:lnTo>
                    <a:pt x="16" y="75"/>
                  </a:lnTo>
                  <a:lnTo>
                    <a:pt x="16" y="64"/>
                  </a:lnTo>
                  <a:lnTo>
                    <a:pt x="16" y="59"/>
                  </a:lnTo>
                  <a:lnTo>
                    <a:pt x="16" y="53"/>
                  </a:lnTo>
                  <a:lnTo>
                    <a:pt x="16" y="48"/>
                  </a:lnTo>
                  <a:lnTo>
                    <a:pt x="16" y="43"/>
                  </a:lnTo>
                  <a:lnTo>
                    <a:pt x="16" y="37"/>
                  </a:lnTo>
                  <a:lnTo>
                    <a:pt x="16" y="32"/>
                  </a:lnTo>
                  <a:lnTo>
                    <a:pt x="16" y="27"/>
                  </a:lnTo>
                  <a:lnTo>
                    <a:pt x="16" y="22"/>
                  </a:lnTo>
                  <a:lnTo>
                    <a:pt x="21" y="22"/>
                  </a:lnTo>
                  <a:lnTo>
                    <a:pt x="21" y="16"/>
                  </a:lnTo>
                  <a:lnTo>
                    <a:pt x="21" y="11"/>
                  </a:lnTo>
                  <a:lnTo>
                    <a:pt x="21" y="6"/>
                  </a:lnTo>
                  <a:lnTo>
                    <a:pt x="26" y="6"/>
                  </a:lnTo>
                  <a:lnTo>
                    <a:pt x="32" y="6"/>
                  </a:lnTo>
                  <a:lnTo>
                    <a:pt x="37" y="6"/>
                  </a:lnTo>
                  <a:lnTo>
                    <a:pt x="37" y="0"/>
                  </a:lnTo>
                  <a:lnTo>
                    <a:pt x="42" y="0"/>
                  </a:lnTo>
                  <a:lnTo>
                    <a:pt x="47" y="0"/>
                  </a:lnTo>
                  <a:lnTo>
                    <a:pt x="53" y="0"/>
                  </a:lnTo>
                  <a:lnTo>
                    <a:pt x="58" y="0"/>
                  </a:lnTo>
                  <a:lnTo>
                    <a:pt x="63" y="0"/>
                  </a:lnTo>
                  <a:lnTo>
                    <a:pt x="63" y="6"/>
                  </a:lnTo>
                  <a:lnTo>
                    <a:pt x="69" y="6"/>
                  </a:lnTo>
                  <a:lnTo>
                    <a:pt x="74" y="6"/>
                  </a:lnTo>
                  <a:lnTo>
                    <a:pt x="74" y="11"/>
                  </a:lnTo>
                  <a:lnTo>
                    <a:pt x="79" y="11"/>
                  </a:lnTo>
                  <a:lnTo>
                    <a:pt x="84" y="11"/>
                  </a:lnTo>
                  <a:lnTo>
                    <a:pt x="90" y="16"/>
                  </a:lnTo>
                  <a:lnTo>
                    <a:pt x="95" y="22"/>
                  </a:lnTo>
                  <a:lnTo>
                    <a:pt x="95" y="27"/>
                  </a:lnTo>
                  <a:lnTo>
                    <a:pt x="100" y="27"/>
                  </a:lnTo>
                  <a:lnTo>
                    <a:pt x="100" y="32"/>
                  </a:lnTo>
                  <a:lnTo>
                    <a:pt x="106" y="32"/>
                  </a:lnTo>
                  <a:lnTo>
                    <a:pt x="106" y="37"/>
                  </a:lnTo>
                  <a:lnTo>
                    <a:pt x="106" y="43"/>
                  </a:lnTo>
                  <a:lnTo>
                    <a:pt x="106" y="48"/>
                  </a:lnTo>
                  <a:lnTo>
                    <a:pt x="106" y="53"/>
                  </a:lnTo>
                  <a:lnTo>
                    <a:pt x="111" y="53"/>
                  </a:lnTo>
                  <a:lnTo>
                    <a:pt x="111" y="59"/>
                  </a:lnTo>
                  <a:lnTo>
                    <a:pt x="111" y="64"/>
                  </a:lnTo>
                  <a:lnTo>
                    <a:pt x="116" y="64"/>
                  </a:lnTo>
                  <a:lnTo>
                    <a:pt x="121" y="69"/>
                  </a:lnTo>
                  <a:lnTo>
                    <a:pt x="127" y="75"/>
                  </a:lnTo>
                  <a:lnTo>
                    <a:pt x="132" y="75"/>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61" name="Freeform 175">
              <a:extLst>
                <a:ext uri="{FF2B5EF4-FFF2-40B4-BE49-F238E27FC236}">
                  <a16:creationId xmlns:a16="http://schemas.microsoft.com/office/drawing/2014/main" id="{4F739690-C5FF-42AE-90AD-99709EE4623B}"/>
                </a:ext>
              </a:extLst>
            </p:cNvPr>
            <p:cNvSpPr>
              <a:spLocks/>
            </p:cNvSpPr>
            <p:nvPr/>
          </p:nvSpPr>
          <p:spPr bwMode="auto">
            <a:xfrm>
              <a:off x="3359151" y="2187575"/>
              <a:ext cx="444500" cy="395288"/>
            </a:xfrm>
            <a:custGeom>
              <a:avLst/>
              <a:gdLst>
                <a:gd name="T0" fmla="*/ 0 w 280"/>
                <a:gd name="T1" fmla="*/ 85 h 249"/>
                <a:gd name="T2" fmla="*/ 0 w 280"/>
                <a:gd name="T3" fmla="*/ 69 h 249"/>
                <a:gd name="T4" fmla="*/ 0 w 280"/>
                <a:gd name="T5" fmla="*/ 37 h 249"/>
                <a:gd name="T6" fmla="*/ 0 w 280"/>
                <a:gd name="T7" fmla="*/ 21 h 249"/>
                <a:gd name="T8" fmla="*/ 0 w 280"/>
                <a:gd name="T9" fmla="*/ 0 h 249"/>
                <a:gd name="T10" fmla="*/ 16 w 280"/>
                <a:gd name="T11" fmla="*/ 0 h 249"/>
                <a:gd name="T12" fmla="*/ 32 w 280"/>
                <a:gd name="T13" fmla="*/ 0 h 249"/>
                <a:gd name="T14" fmla="*/ 48 w 280"/>
                <a:gd name="T15" fmla="*/ 0 h 249"/>
                <a:gd name="T16" fmla="*/ 63 w 280"/>
                <a:gd name="T17" fmla="*/ 0 h 249"/>
                <a:gd name="T18" fmla="*/ 79 w 280"/>
                <a:gd name="T19" fmla="*/ 0 h 249"/>
                <a:gd name="T20" fmla="*/ 100 w 280"/>
                <a:gd name="T21" fmla="*/ 0 h 249"/>
                <a:gd name="T22" fmla="*/ 116 w 280"/>
                <a:gd name="T23" fmla="*/ 0 h 249"/>
                <a:gd name="T24" fmla="*/ 132 w 280"/>
                <a:gd name="T25" fmla="*/ 0 h 249"/>
                <a:gd name="T26" fmla="*/ 148 w 280"/>
                <a:gd name="T27" fmla="*/ 0 h 249"/>
                <a:gd name="T28" fmla="*/ 169 w 280"/>
                <a:gd name="T29" fmla="*/ 0 h 249"/>
                <a:gd name="T30" fmla="*/ 169 w 280"/>
                <a:gd name="T31" fmla="*/ 21 h 249"/>
                <a:gd name="T32" fmla="*/ 180 w 280"/>
                <a:gd name="T33" fmla="*/ 27 h 249"/>
                <a:gd name="T34" fmla="*/ 190 w 280"/>
                <a:gd name="T35" fmla="*/ 32 h 249"/>
                <a:gd name="T36" fmla="*/ 206 w 280"/>
                <a:gd name="T37" fmla="*/ 32 h 249"/>
                <a:gd name="T38" fmla="*/ 222 w 280"/>
                <a:gd name="T39" fmla="*/ 37 h 249"/>
                <a:gd name="T40" fmla="*/ 222 w 280"/>
                <a:gd name="T41" fmla="*/ 64 h 249"/>
                <a:gd name="T42" fmla="*/ 222 w 280"/>
                <a:gd name="T43" fmla="*/ 85 h 249"/>
                <a:gd name="T44" fmla="*/ 222 w 280"/>
                <a:gd name="T45" fmla="*/ 101 h 249"/>
                <a:gd name="T46" fmla="*/ 222 w 280"/>
                <a:gd name="T47" fmla="*/ 122 h 249"/>
                <a:gd name="T48" fmla="*/ 222 w 280"/>
                <a:gd name="T49" fmla="*/ 138 h 249"/>
                <a:gd name="T50" fmla="*/ 233 w 280"/>
                <a:gd name="T51" fmla="*/ 143 h 249"/>
                <a:gd name="T52" fmla="*/ 264 w 280"/>
                <a:gd name="T53" fmla="*/ 143 h 249"/>
                <a:gd name="T54" fmla="*/ 280 w 280"/>
                <a:gd name="T55" fmla="*/ 143 h 249"/>
                <a:gd name="T56" fmla="*/ 280 w 280"/>
                <a:gd name="T57" fmla="*/ 159 h 249"/>
                <a:gd name="T58" fmla="*/ 280 w 280"/>
                <a:gd name="T59" fmla="*/ 180 h 249"/>
                <a:gd name="T60" fmla="*/ 270 w 280"/>
                <a:gd name="T61" fmla="*/ 196 h 249"/>
                <a:gd name="T62" fmla="*/ 254 w 280"/>
                <a:gd name="T63" fmla="*/ 196 h 249"/>
                <a:gd name="T64" fmla="*/ 238 w 280"/>
                <a:gd name="T65" fmla="*/ 196 h 249"/>
                <a:gd name="T66" fmla="*/ 222 w 280"/>
                <a:gd name="T67" fmla="*/ 196 h 249"/>
                <a:gd name="T68" fmla="*/ 206 w 280"/>
                <a:gd name="T69" fmla="*/ 196 h 249"/>
                <a:gd name="T70" fmla="*/ 190 w 280"/>
                <a:gd name="T71" fmla="*/ 191 h 249"/>
                <a:gd name="T72" fmla="*/ 174 w 280"/>
                <a:gd name="T73" fmla="*/ 191 h 249"/>
                <a:gd name="T74" fmla="*/ 169 w 280"/>
                <a:gd name="T75" fmla="*/ 202 h 249"/>
                <a:gd name="T76" fmla="*/ 164 w 280"/>
                <a:gd name="T77" fmla="*/ 212 h 249"/>
                <a:gd name="T78" fmla="*/ 153 w 280"/>
                <a:gd name="T79" fmla="*/ 223 h 249"/>
                <a:gd name="T80" fmla="*/ 153 w 280"/>
                <a:gd name="T81" fmla="*/ 239 h 249"/>
                <a:gd name="T82" fmla="*/ 148 w 280"/>
                <a:gd name="T83" fmla="*/ 249 h 249"/>
                <a:gd name="T84" fmla="*/ 132 w 280"/>
                <a:gd name="T85" fmla="*/ 249 h 249"/>
                <a:gd name="T86" fmla="*/ 116 w 280"/>
                <a:gd name="T87" fmla="*/ 249 h 249"/>
                <a:gd name="T88" fmla="*/ 100 w 280"/>
                <a:gd name="T89" fmla="*/ 249 h 249"/>
                <a:gd name="T90" fmla="*/ 90 w 280"/>
                <a:gd name="T91" fmla="*/ 244 h 249"/>
                <a:gd name="T92" fmla="*/ 74 w 280"/>
                <a:gd name="T93" fmla="*/ 244 h 249"/>
                <a:gd name="T94" fmla="*/ 53 w 280"/>
                <a:gd name="T95" fmla="*/ 244 h 249"/>
                <a:gd name="T96" fmla="*/ 37 w 280"/>
                <a:gd name="T97" fmla="*/ 244 h 249"/>
                <a:gd name="T98" fmla="*/ 21 w 280"/>
                <a:gd name="T99" fmla="*/ 244 h 249"/>
                <a:gd name="T100" fmla="*/ 5 w 280"/>
                <a:gd name="T101" fmla="*/ 244 h 249"/>
                <a:gd name="T102" fmla="*/ 5 w 280"/>
                <a:gd name="T103" fmla="*/ 228 h 249"/>
                <a:gd name="T104" fmla="*/ 5 w 280"/>
                <a:gd name="T105" fmla="*/ 207 h 249"/>
                <a:gd name="T106" fmla="*/ 5 w 280"/>
                <a:gd name="T107" fmla="*/ 180 h 249"/>
                <a:gd name="T108" fmla="*/ 5 w 280"/>
                <a:gd name="T109" fmla="*/ 164 h 249"/>
                <a:gd name="T110" fmla="*/ 5 w 280"/>
                <a:gd name="T111" fmla="*/ 133 h 249"/>
                <a:gd name="T112" fmla="*/ 5 w 280"/>
                <a:gd name="T113" fmla="*/ 117 h 249"/>
                <a:gd name="T114" fmla="*/ 5 w 280"/>
                <a:gd name="T115" fmla="*/ 10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0" h="249">
                  <a:moveTo>
                    <a:pt x="5" y="96"/>
                  </a:moveTo>
                  <a:lnTo>
                    <a:pt x="0" y="90"/>
                  </a:lnTo>
                  <a:lnTo>
                    <a:pt x="0" y="85"/>
                  </a:lnTo>
                  <a:lnTo>
                    <a:pt x="0" y="80"/>
                  </a:lnTo>
                  <a:lnTo>
                    <a:pt x="0" y="74"/>
                  </a:lnTo>
                  <a:lnTo>
                    <a:pt x="0" y="69"/>
                  </a:lnTo>
                  <a:lnTo>
                    <a:pt x="0" y="58"/>
                  </a:lnTo>
                  <a:lnTo>
                    <a:pt x="0" y="48"/>
                  </a:lnTo>
                  <a:lnTo>
                    <a:pt x="0" y="37"/>
                  </a:lnTo>
                  <a:lnTo>
                    <a:pt x="0" y="32"/>
                  </a:lnTo>
                  <a:lnTo>
                    <a:pt x="0" y="27"/>
                  </a:lnTo>
                  <a:lnTo>
                    <a:pt x="0" y="21"/>
                  </a:lnTo>
                  <a:lnTo>
                    <a:pt x="0" y="11"/>
                  </a:lnTo>
                  <a:lnTo>
                    <a:pt x="0" y="5"/>
                  </a:lnTo>
                  <a:lnTo>
                    <a:pt x="0" y="0"/>
                  </a:lnTo>
                  <a:lnTo>
                    <a:pt x="5" y="0"/>
                  </a:lnTo>
                  <a:lnTo>
                    <a:pt x="11" y="0"/>
                  </a:lnTo>
                  <a:lnTo>
                    <a:pt x="16" y="0"/>
                  </a:lnTo>
                  <a:lnTo>
                    <a:pt x="21" y="0"/>
                  </a:lnTo>
                  <a:lnTo>
                    <a:pt x="26" y="0"/>
                  </a:lnTo>
                  <a:lnTo>
                    <a:pt x="32" y="0"/>
                  </a:lnTo>
                  <a:lnTo>
                    <a:pt x="37" y="0"/>
                  </a:lnTo>
                  <a:lnTo>
                    <a:pt x="42" y="0"/>
                  </a:lnTo>
                  <a:lnTo>
                    <a:pt x="48" y="0"/>
                  </a:lnTo>
                  <a:lnTo>
                    <a:pt x="53" y="0"/>
                  </a:lnTo>
                  <a:lnTo>
                    <a:pt x="58" y="0"/>
                  </a:lnTo>
                  <a:lnTo>
                    <a:pt x="63" y="0"/>
                  </a:lnTo>
                  <a:lnTo>
                    <a:pt x="69" y="0"/>
                  </a:lnTo>
                  <a:lnTo>
                    <a:pt x="74" y="0"/>
                  </a:lnTo>
                  <a:lnTo>
                    <a:pt x="79" y="0"/>
                  </a:lnTo>
                  <a:lnTo>
                    <a:pt x="85" y="0"/>
                  </a:lnTo>
                  <a:lnTo>
                    <a:pt x="95" y="0"/>
                  </a:lnTo>
                  <a:lnTo>
                    <a:pt x="100" y="0"/>
                  </a:lnTo>
                  <a:lnTo>
                    <a:pt x="106" y="0"/>
                  </a:lnTo>
                  <a:lnTo>
                    <a:pt x="111" y="0"/>
                  </a:lnTo>
                  <a:lnTo>
                    <a:pt x="116" y="0"/>
                  </a:lnTo>
                  <a:lnTo>
                    <a:pt x="122" y="0"/>
                  </a:lnTo>
                  <a:lnTo>
                    <a:pt x="127" y="0"/>
                  </a:lnTo>
                  <a:lnTo>
                    <a:pt x="132" y="0"/>
                  </a:lnTo>
                  <a:lnTo>
                    <a:pt x="137" y="0"/>
                  </a:lnTo>
                  <a:lnTo>
                    <a:pt x="143" y="0"/>
                  </a:lnTo>
                  <a:lnTo>
                    <a:pt x="148" y="0"/>
                  </a:lnTo>
                  <a:lnTo>
                    <a:pt x="153" y="0"/>
                  </a:lnTo>
                  <a:lnTo>
                    <a:pt x="159" y="0"/>
                  </a:lnTo>
                  <a:lnTo>
                    <a:pt x="169" y="0"/>
                  </a:lnTo>
                  <a:lnTo>
                    <a:pt x="169" y="5"/>
                  </a:lnTo>
                  <a:lnTo>
                    <a:pt x="169" y="11"/>
                  </a:lnTo>
                  <a:lnTo>
                    <a:pt x="169" y="21"/>
                  </a:lnTo>
                  <a:lnTo>
                    <a:pt x="169" y="27"/>
                  </a:lnTo>
                  <a:lnTo>
                    <a:pt x="174" y="27"/>
                  </a:lnTo>
                  <a:lnTo>
                    <a:pt x="180" y="27"/>
                  </a:lnTo>
                  <a:lnTo>
                    <a:pt x="185" y="27"/>
                  </a:lnTo>
                  <a:lnTo>
                    <a:pt x="185" y="32"/>
                  </a:lnTo>
                  <a:lnTo>
                    <a:pt x="190" y="32"/>
                  </a:lnTo>
                  <a:lnTo>
                    <a:pt x="196" y="32"/>
                  </a:lnTo>
                  <a:lnTo>
                    <a:pt x="201" y="32"/>
                  </a:lnTo>
                  <a:lnTo>
                    <a:pt x="206" y="32"/>
                  </a:lnTo>
                  <a:lnTo>
                    <a:pt x="217" y="32"/>
                  </a:lnTo>
                  <a:lnTo>
                    <a:pt x="222" y="32"/>
                  </a:lnTo>
                  <a:lnTo>
                    <a:pt x="222" y="37"/>
                  </a:lnTo>
                  <a:lnTo>
                    <a:pt x="222" y="53"/>
                  </a:lnTo>
                  <a:lnTo>
                    <a:pt x="222" y="58"/>
                  </a:lnTo>
                  <a:lnTo>
                    <a:pt x="222" y="64"/>
                  </a:lnTo>
                  <a:lnTo>
                    <a:pt x="222" y="69"/>
                  </a:lnTo>
                  <a:lnTo>
                    <a:pt x="222" y="80"/>
                  </a:lnTo>
                  <a:lnTo>
                    <a:pt x="222" y="85"/>
                  </a:lnTo>
                  <a:lnTo>
                    <a:pt x="222" y="90"/>
                  </a:lnTo>
                  <a:lnTo>
                    <a:pt x="222" y="96"/>
                  </a:lnTo>
                  <a:lnTo>
                    <a:pt x="222" y="101"/>
                  </a:lnTo>
                  <a:lnTo>
                    <a:pt x="222" y="106"/>
                  </a:lnTo>
                  <a:lnTo>
                    <a:pt x="222" y="117"/>
                  </a:lnTo>
                  <a:lnTo>
                    <a:pt x="222" y="122"/>
                  </a:lnTo>
                  <a:lnTo>
                    <a:pt x="222" y="127"/>
                  </a:lnTo>
                  <a:lnTo>
                    <a:pt x="222" y="133"/>
                  </a:lnTo>
                  <a:lnTo>
                    <a:pt x="222" y="138"/>
                  </a:lnTo>
                  <a:lnTo>
                    <a:pt x="227" y="138"/>
                  </a:lnTo>
                  <a:lnTo>
                    <a:pt x="227" y="143"/>
                  </a:lnTo>
                  <a:lnTo>
                    <a:pt x="233" y="143"/>
                  </a:lnTo>
                  <a:lnTo>
                    <a:pt x="238" y="143"/>
                  </a:lnTo>
                  <a:lnTo>
                    <a:pt x="243" y="143"/>
                  </a:lnTo>
                  <a:lnTo>
                    <a:pt x="264" y="143"/>
                  </a:lnTo>
                  <a:lnTo>
                    <a:pt x="270" y="143"/>
                  </a:lnTo>
                  <a:lnTo>
                    <a:pt x="275" y="143"/>
                  </a:lnTo>
                  <a:lnTo>
                    <a:pt x="280" y="143"/>
                  </a:lnTo>
                  <a:lnTo>
                    <a:pt x="280" y="149"/>
                  </a:lnTo>
                  <a:lnTo>
                    <a:pt x="280" y="154"/>
                  </a:lnTo>
                  <a:lnTo>
                    <a:pt x="280" y="159"/>
                  </a:lnTo>
                  <a:lnTo>
                    <a:pt x="280" y="164"/>
                  </a:lnTo>
                  <a:lnTo>
                    <a:pt x="280" y="175"/>
                  </a:lnTo>
                  <a:lnTo>
                    <a:pt x="280" y="180"/>
                  </a:lnTo>
                  <a:lnTo>
                    <a:pt x="280" y="196"/>
                  </a:lnTo>
                  <a:lnTo>
                    <a:pt x="275" y="196"/>
                  </a:lnTo>
                  <a:lnTo>
                    <a:pt x="270" y="196"/>
                  </a:lnTo>
                  <a:lnTo>
                    <a:pt x="264" y="196"/>
                  </a:lnTo>
                  <a:lnTo>
                    <a:pt x="259" y="196"/>
                  </a:lnTo>
                  <a:lnTo>
                    <a:pt x="254" y="196"/>
                  </a:lnTo>
                  <a:lnTo>
                    <a:pt x="249" y="196"/>
                  </a:lnTo>
                  <a:lnTo>
                    <a:pt x="243" y="196"/>
                  </a:lnTo>
                  <a:lnTo>
                    <a:pt x="238" y="196"/>
                  </a:lnTo>
                  <a:lnTo>
                    <a:pt x="233" y="196"/>
                  </a:lnTo>
                  <a:lnTo>
                    <a:pt x="227" y="196"/>
                  </a:lnTo>
                  <a:lnTo>
                    <a:pt x="222" y="196"/>
                  </a:lnTo>
                  <a:lnTo>
                    <a:pt x="217" y="196"/>
                  </a:lnTo>
                  <a:lnTo>
                    <a:pt x="212" y="196"/>
                  </a:lnTo>
                  <a:lnTo>
                    <a:pt x="206" y="196"/>
                  </a:lnTo>
                  <a:lnTo>
                    <a:pt x="201" y="191"/>
                  </a:lnTo>
                  <a:lnTo>
                    <a:pt x="196" y="191"/>
                  </a:lnTo>
                  <a:lnTo>
                    <a:pt x="190" y="191"/>
                  </a:lnTo>
                  <a:lnTo>
                    <a:pt x="185" y="191"/>
                  </a:lnTo>
                  <a:lnTo>
                    <a:pt x="180" y="191"/>
                  </a:lnTo>
                  <a:lnTo>
                    <a:pt x="174" y="191"/>
                  </a:lnTo>
                  <a:lnTo>
                    <a:pt x="169" y="191"/>
                  </a:lnTo>
                  <a:lnTo>
                    <a:pt x="169" y="196"/>
                  </a:lnTo>
                  <a:lnTo>
                    <a:pt x="169" y="202"/>
                  </a:lnTo>
                  <a:lnTo>
                    <a:pt x="169" y="207"/>
                  </a:lnTo>
                  <a:lnTo>
                    <a:pt x="169" y="212"/>
                  </a:lnTo>
                  <a:lnTo>
                    <a:pt x="164" y="212"/>
                  </a:lnTo>
                  <a:lnTo>
                    <a:pt x="159" y="212"/>
                  </a:lnTo>
                  <a:lnTo>
                    <a:pt x="153" y="212"/>
                  </a:lnTo>
                  <a:lnTo>
                    <a:pt x="153" y="223"/>
                  </a:lnTo>
                  <a:lnTo>
                    <a:pt x="153" y="228"/>
                  </a:lnTo>
                  <a:lnTo>
                    <a:pt x="153" y="233"/>
                  </a:lnTo>
                  <a:lnTo>
                    <a:pt x="153" y="239"/>
                  </a:lnTo>
                  <a:lnTo>
                    <a:pt x="153" y="244"/>
                  </a:lnTo>
                  <a:lnTo>
                    <a:pt x="153" y="249"/>
                  </a:lnTo>
                  <a:lnTo>
                    <a:pt x="148" y="249"/>
                  </a:lnTo>
                  <a:lnTo>
                    <a:pt x="143" y="249"/>
                  </a:lnTo>
                  <a:lnTo>
                    <a:pt x="137" y="249"/>
                  </a:lnTo>
                  <a:lnTo>
                    <a:pt x="132" y="249"/>
                  </a:lnTo>
                  <a:lnTo>
                    <a:pt x="127" y="249"/>
                  </a:lnTo>
                  <a:lnTo>
                    <a:pt x="122" y="249"/>
                  </a:lnTo>
                  <a:lnTo>
                    <a:pt x="116" y="249"/>
                  </a:lnTo>
                  <a:lnTo>
                    <a:pt x="111" y="249"/>
                  </a:lnTo>
                  <a:lnTo>
                    <a:pt x="106" y="249"/>
                  </a:lnTo>
                  <a:lnTo>
                    <a:pt x="100" y="249"/>
                  </a:lnTo>
                  <a:lnTo>
                    <a:pt x="95" y="249"/>
                  </a:lnTo>
                  <a:lnTo>
                    <a:pt x="95" y="244"/>
                  </a:lnTo>
                  <a:lnTo>
                    <a:pt x="90" y="244"/>
                  </a:lnTo>
                  <a:lnTo>
                    <a:pt x="85" y="244"/>
                  </a:lnTo>
                  <a:lnTo>
                    <a:pt x="79" y="244"/>
                  </a:lnTo>
                  <a:lnTo>
                    <a:pt x="74" y="244"/>
                  </a:lnTo>
                  <a:lnTo>
                    <a:pt x="69" y="244"/>
                  </a:lnTo>
                  <a:lnTo>
                    <a:pt x="58" y="244"/>
                  </a:lnTo>
                  <a:lnTo>
                    <a:pt x="53" y="244"/>
                  </a:lnTo>
                  <a:lnTo>
                    <a:pt x="48" y="244"/>
                  </a:lnTo>
                  <a:lnTo>
                    <a:pt x="42" y="244"/>
                  </a:lnTo>
                  <a:lnTo>
                    <a:pt x="37" y="244"/>
                  </a:lnTo>
                  <a:lnTo>
                    <a:pt x="32" y="244"/>
                  </a:lnTo>
                  <a:lnTo>
                    <a:pt x="26" y="244"/>
                  </a:lnTo>
                  <a:lnTo>
                    <a:pt x="21" y="244"/>
                  </a:lnTo>
                  <a:lnTo>
                    <a:pt x="16" y="244"/>
                  </a:lnTo>
                  <a:lnTo>
                    <a:pt x="11" y="244"/>
                  </a:lnTo>
                  <a:lnTo>
                    <a:pt x="5" y="244"/>
                  </a:lnTo>
                  <a:lnTo>
                    <a:pt x="5" y="239"/>
                  </a:lnTo>
                  <a:lnTo>
                    <a:pt x="5" y="233"/>
                  </a:lnTo>
                  <a:lnTo>
                    <a:pt x="5" y="228"/>
                  </a:lnTo>
                  <a:lnTo>
                    <a:pt x="5" y="223"/>
                  </a:lnTo>
                  <a:lnTo>
                    <a:pt x="5" y="212"/>
                  </a:lnTo>
                  <a:lnTo>
                    <a:pt x="5" y="207"/>
                  </a:lnTo>
                  <a:lnTo>
                    <a:pt x="5" y="191"/>
                  </a:lnTo>
                  <a:lnTo>
                    <a:pt x="5" y="186"/>
                  </a:lnTo>
                  <a:lnTo>
                    <a:pt x="5" y="180"/>
                  </a:lnTo>
                  <a:lnTo>
                    <a:pt x="5" y="175"/>
                  </a:lnTo>
                  <a:lnTo>
                    <a:pt x="5" y="170"/>
                  </a:lnTo>
                  <a:lnTo>
                    <a:pt x="5" y="164"/>
                  </a:lnTo>
                  <a:lnTo>
                    <a:pt x="5" y="159"/>
                  </a:lnTo>
                  <a:lnTo>
                    <a:pt x="5" y="149"/>
                  </a:lnTo>
                  <a:lnTo>
                    <a:pt x="5" y="133"/>
                  </a:lnTo>
                  <a:lnTo>
                    <a:pt x="5" y="127"/>
                  </a:lnTo>
                  <a:lnTo>
                    <a:pt x="5" y="122"/>
                  </a:lnTo>
                  <a:lnTo>
                    <a:pt x="5" y="117"/>
                  </a:lnTo>
                  <a:lnTo>
                    <a:pt x="5" y="111"/>
                  </a:lnTo>
                  <a:lnTo>
                    <a:pt x="5" y="106"/>
                  </a:lnTo>
                  <a:lnTo>
                    <a:pt x="5" y="101"/>
                  </a:lnTo>
                  <a:lnTo>
                    <a:pt x="5" y="96"/>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62" name="Freeform 176">
              <a:extLst>
                <a:ext uri="{FF2B5EF4-FFF2-40B4-BE49-F238E27FC236}">
                  <a16:creationId xmlns:a16="http://schemas.microsoft.com/office/drawing/2014/main" id="{2A04BABF-2465-4D3F-9654-5166FF20A36F}"/>
                </a:ext>
              </a:extLst>
            </p:cNvPr>
            <p:cNvSpPr>
              <a:spLocks/>
            </p:cNvSpPr>
            <p:nvPr/>
          </p:nvSpPr>
          <p:spPr bwMode="auto">
            <a:xfrm>
              <a:off x="3175001" y="1531938"/>
              <a:ext cx="536575" cy="268288"/>
            </a:xfrm>
            <a:custGeom>
              <a:avLst/>
              <a:gdLst>
                <a:gd name="T0" fmla="*/ 5 w 338"/>
                <a:gd name="T1" fmla="*/ 111 h 169"/>
                <a:gd name="T2" fmla="*/ 10 w 338"/>
                <a:gd name="T3" fmla="*/ 100 h 169"/>
                <a:gd name="T4" fmla="*/ 10 w 338"/>
                <a:gd name="T5" fmla="*/ 85 h 169"/>
                <a:gd name="T6" fmla="*/ 10 w 338"/>
                <a:gd name="T7" fmla="*/ 69 h 169"/>
                <a:gd name="T8" fmla="*/ 10 w 338"/>
                <a:gd name="T9" fmla="*/ 53 h 169"/>
                <a:gd name="T10" fmla="*/ 16 w 338"/>
                <a:gd name="T11" fmla="*/ 42 h 169"/>
                <a:gd name="T12" fmla="*/ 16 w 338"/>
                <a:gd name="T13" fmla="*/ 26 h 169"/>
                <a:gd name="T14" fmla="*/ 16 w 338"/>
                <a:gd name="T15" fmla="*/ 10 h 169"/>
                <a:gd name="T16" fmla="*/ 26 w 338"/>
                <a:gd name="T17" fmla="*/ 0 h 169"/>
                <a:gd name="T18" fmla="*/ 47 w 338"/>
                <a:gd name="T19" fmla="*/ 0 h 169"/>
                <a:gd name="T20" fmla="*/ 63 w 338"/>
                <a:gd name="T21" fmla="*/ 0 h 169"/>
                <a:gd name="T22" fmla="*/ 84 w 338"/>
                <a:gd name="T23" fmla="*/ 0 h 169"/>
                <a:gd name="T24" fmla="*/ 100 w 338"/>
                <a:gd name="T25" fmla="*/ 0 h 169"/>
                <a:gd name="T26" fmla="*/ 116 w 338"/>
                <a:gd name="T27" fmla="*/ 5 h 169"/>
                <a:gd name="T28" fmla="*/ 132 w 338"/>
                <a:gd name="T29" fmla="*/ 5 h 169"/>
                <a:gd name="T30" fmla="*/ 153 w 338"/>
                <a:gd name="T31" fmla="*/ 5 h 169"/>
                <a:gd name="T32" fmla="*/ 169 w 338"/>
                <a:gd name="T33" fmla="*/ 5 h 169"/>
                <a:gd name="T34" fmla="*/ 185 w 338"/>
                <a:gd name="T35" fmla="*/ 5 h 169"/>
                <a:gd name="T36" fmla="*/ 201 w 338"/>
                <a:gd name="T37" fmla="*/ 5 h 169"/>
                <a:gd name="T38" fmla="*/ 222 w 338"/>
                <a:gd name="T39" fmla="*/ 5 h 169"/>
                <a:gd name="T40" fmla="*/ 238 w 338"/>
                <a:gd name="T41" fmla="*/ 5 h 169"/>
                <a:gd name="T42" fmla="*/ 253 w 338"/>
                <a:gd name="T43" fmla="*/ 5 h 169"/>
                <a:gd name="T44" fmla="*/ 275 w 338"/>
                <a:gd name="T45" fmla="*/ 5 h 169"/>
                <a:gd name="T46" fmla="*/ 290 w 338"/>
                <a:gd name="T47" fmla="*/ 5 h 169"/>
                <a:gd name="T48" fmla="*/ 306 w 338"/>
                <a:gd name="T49" fmla="*/ 5 h 169"/>
                <a:gd name="T50" fmla="*/ 328 w 338"/>
                <a:gd name="T51" fmla="*/ 5 h 169"/>
                <a:gd name="T52" fmla="*/ 338 w 338"/>
                <a:gd name="T53" fmla="*/ 16 h 169"/>
                <a:gd name="T54" fmla="*/ 338 w 338"/>
                <a:gd name="T55" fmla="*/ 32 h 169"/>
                <a:gd name="T56" fmla="*/ 338 w 338"/>
                <a:gd name="T57" fmla="*/ 47 h 169"/>
                <a:gd name="T58" fmla="*/ 338 w 338"/>
                <a:gd name="T59" fmla="*/ 63 h 169"/>
                <a:gd name="T60" fmla="*/ 338 w 338"/>
                <a:gd name="T61" fmla="*/ 85 h 169"/>
                <a:gd name="T62" fmla="*/ 338 w 338"/>
                <a:gd name="T63" fmla="*/ 100 h 169"/>
                <a:gd name="T64" fmla="*/ 338 w 338"/>
                <a:gd name="T65" fmla="*/ 116 h 169"/>
                <a:gd name="T66" fmla="*/ 338 w 338"/>
                <a:gd name="T67" fmla="*/ 138 h 169"/>
                <a:gd name="T68" fmla="*/ 338 w 338"/>
                <a:gd name="T69" fmla="*/ 153 h 169"/>
                <a:gd name="T70" fmla="*/ 338 w 338"/>
                <a:gd name="T71" fmla="*/ 169 h 169"/>
                <a:gd name="T72" fmla="*/ 322 w 338"/>
                <a:gd name="T73" fmla="*/ 169 h 169"/>
                <a:gd name="T74" fmla="*/ 306 w 338"/>
                <a:gd name="T75" fmla="*/ 169 h 169"/>
                <a:gd name="T76" fmla="*/ 290 w 338"/>
                <a:gd name="T77" fmla="*/ 169 h 169"/>
                <a:gd name="T78" fmla="*/ 275 w 338"/>
                <a:gd name="T79" fmla="*/ 169 h 169"/>
                <a:gd name="T80" fmla="*/ 259 w 338"/>
                <a:gd name="T81" fmla="*/ 169 h 169"/>
                <a:gd name="T82" fmla="*/ 243 w 338"/>
                <a:gd name="T83" fmla="*/ 169 h 169"/>
                <a:gd name="T84" fmla="*/ 227 w 338"/>
                <a:gd name="T85" fmla="*/ 169 h 169"/>
                <a:gd name="T86" fmla="*/ 211 w 338"/>
                <a:gd name="T87" fmla="*/ 169 h 169"/>
                <a:gd name="T88" fmla="*/ 195 w 338"/>
                <a:gd name="T89" fmla="*/ 169 h 169"/>
                <a:gd name="T90" fmla="*/ 179 w 338"/>
                <a:gd name="T91" fmla="*/ 169 h 169"/>
                <a:gd name="T92" fmla="*/ 164 w 338"/>
                <a:gd name="T93" fmla="*/ 169 h 169"/>
                <a:gd name="T94" fmla="*/ 148 w 338"/>
                <a:gd name="T95" fmla="*/ 169 h 169"/>
                <a:gd name="T96" fmla="*/ 132 w 338"/>
                <a:gd name="T97" fmla="*/ 164 h 169"/>
                <a:gd name="T98" fmla="*/ 111 w 338"/>
                <a:gd name="T99" fmla="*/ 164 h 169"/>
                <a:gd name="T100" fmla="*/ 90 w 338"/>
                <a:gd name="T101" fmla="*/ 164 h 169"/>
                <a:gd name="T102" fmla="*/ 74 w 338"/>
                <a:gd name="T103" fmla="*/ 164 h 169"/>
                <a:gd name="T104" fmla="*/ 58 w 338"/>
                <a:gd name="T105" fmla="*/ 164 h 169"/>
                <a:gd name="T106" fmla="*/ 42 w 338"/>
                <a:gd name="T107" fmla="*/ 164 h 169"/>
                <a:gd name="T108" fmla="*/ 26 w 338"/>
                <a:gd name="T109" fmla="*/ 164 h 169"/>
                <a:gd name="T110" fmla="*/ 0 w 338"/>
                <a:gd name="T111" fmla="*/ 153 h 169"/>
                <a:gd name="T112" fmla="*/ 5 w 338"/>
                <a:gd name="T113" fmla="*/ 13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8" h="169">
                  <a:moveTo>
                    <a:pt x="5" y="122"/>
                  </a:moveTo>
                  <a:lnTo>
                    <a:pt x="5" y="116"/>
                  </a:lnTo>
                  <a:lnTo>
                    <a:pt x="5" y="111"/>
                  </a:lnTo>
                  <a:lnTo>
                    <a:pt x="5" y="106"/>
                  </a:lnTo>
                  <a:lnTo>
                    <a:pt x="5" y="100"/>
                  </a:lnTo>
                  <a:lnTo>
                    <a:pt x="10" y="100"/>
                  </a:lnTo>
                  <a:lnTo>
                    <a:pt x="10" y="95"/>
                  </a:lnTo>
                  <a:lnTo>
                    <a:pt x="10" y="90"/>
                  </a:lnTo>
                  <a:lnTo>
                    <a:pt x="10" y="85"/>
                  </a:lnTo>
                  <a:lnTo>
                    <a:pt x="10" y="79"/>
                  </a:lnTo>
                  <a:lnTo>
                    <a:pt x="10" y="74"/>
                  </a:lnTo>
                  <a:lnTo>
                    <a:pt x="10" y="69"/>
                  </a:lnTo>
                  <a:lnTo>
                    <a:pt x="10" y="63"/>
                  </a:lnTo>
                  <a:lnTo>
                    <a:pt x="10" y="58"/>
                  </a:lnTo>
                  <a:lnTo>
                    <a:pt x="10" y="53"/>
                  </a:lnTo>
                  <a:lnTo>
                    <a:pt x="10" y="47"/>
                  </a:lnTo>
                  <a:lnTo>
                    <a:pt x="16" y="47"/>
                  </a:lnTo>
                  <a:lnTo>
                    <a:pt x="16" y="42"/>
                  </a:lnTo>
                  <a:lnTo>
                    <a:pt x="16" y="37"/>
                  </a:lnTo>
                  <a:lnTo>
                    <a:pt x="16" y="32"/>
                  </a:lnTo>
                  <a:lnTo>
                    <a:pt x="16" y="26"/>
                  </a:lnTo>
                  <a:lnTo>
                    <a:pt x="16" y="21"/>
                  </a:lnTo>
                  <a:lnTo>
                    <a:pt x="16" y="16"/>
                  </a:lnTo>
                  <a:lnTo>
                    <a:pt x="16" y="10"/>
                  </a:lnTo>
                  <a:lnTo>
                    <a:pt x="16" y="5"/>
                  </a:lnTo>
                  <a:lnTo>
                    <a:pt x="21" y="0"/>
                  </a:lnTo>
                  <a:lnTo>
                    <a:pt x="26" y="0"/>
                  </a:lnTo>
                  <a:lnTo>
                    <a:pt x="31" y="0"/>
                  </a:lnTo>
                  <a:lnTo>
                    <a:pt x="37" y="0"/>
                  </a:lnTo>
                  <a:lnTo>
                    <a:pt x="47" y="0"/>
                  </a:lnTo>
                  <a:lnTo>
                    <a:pt x="53" y="0"/>
                  </a:lnTo>
                  <a:lnTo>
                    <a:pt x="58" y="0"/>
                  </a:lnTo>
                  <a:lnTo>
                    <a:pt x="63" y="0"/>
                  </a:lnTo>
                  <a:lnTo>
                    <a:pt x="74" y="0"/>
                  </a:lnTo>
                  <a:lnTo>
                    <a:pt x="79" y="0"/>
                  </a:lnTo>
                  <a:lnTo>
                    <a:pt x="84" y="0"/>
                  </a:lnTo>
                  <a:lnTo>
                    <a:pt x="90" y="0"/>
                  </a:lnTo>
                  <a:lnTo>
                    <a:pt x="95" y="0"/>
                  </a:lnTo>
                  <a:lnTo>
                    <a:pt x="100" y="0"/>
                  </a:lnTo>
                  <a:lnTo>
                    <a:pt x="105" y="0"/>
                  </a:lnTo>
                  <a:lnTo>
                    <a:pt x="111" y="5"/>
                  </a:lnTo>
                  <a:lnTo>
                    <a:pt x="116" y="5"/>
                  </a:lnTo>
                  <a:lnTo>
                    <a:pt x="121" y="5"/>
                  </a:lnTo>
                  <a:lnTo>
                    <a:pt x="127" y="5"/>
                  </a:lnTo>
                  <a:lnTo>
                    <a:pt x="132" y="5"/>
                  </a:lnTo>
                  <a:lnTo>
                    <a:pt x="137" y="5"/>
                  </a:lnTo>
                  <a:lnTo>
                    <a:pt x="142" y="5"/>
                  </a:lnTo>
                  <a:lnTo>
                    <a:pt x="153" y="5"/>
                  </a:lnTo>
                  <a:lnTo>
                    <a:pt x="158" y="5"/>
                  </a:lnTo>
                  <a:lnTo>
                    <a:pt x="164" y="5"/>
                  </a:lnTo>
                  <a:lnTo>
                    <a:pt x="169" y="5"/>
                  </a:lnTo>
                  <a:lnTo>
                    <a:pt x="174" y="5"/>
                  </a:lnTo>
                  <a:lnTo>
                    <a:pt x="179" y="5"/>
                  </a:lnTo>
                  <a:lnTo>
                    <a:pt x="185" y="5"/>
                  </a:lnTo>
                  <a:lnTo>
                    <a:pt x="190" y="5"/>
                  </a:lnTo>
                  <a:lnTo>
                    <a:pt x="195" y="5"/>
                  </a:lnTo>
                  <a:lnTo>
                    <a:pt x="201" y="5"/>
                  </a:lnTo>
                  <a:lnTo>
                    <a:pt x="211" y="5"/>
                  </a:lnTo>
                  <a:lnTo>
                    <a:pt x="216" y="5"/>
                  </a:lnTo>
                  <a:lnTo>
                    <a:pt x="222" y="5"/>
                  </a:lnTo>
                  <a:lnTo>
                    <a:pt x="227" y="5"/>
                  </a:lnTo>
                  <a:lnTo>
                    <a:pt x="232" y="5"/>
                  </a:lnTo>
                  <a:lnTo>
                    <a:pt x="238" y="5"/>
                  </a:lnTo>
                  <a:lnTo>
                    <a:pt x="243" y="5"/>
                  </a:lnTo>
                  <a:lnTo>
                    <a:pt x="248" y="5"/>
                  </a:lnTo>
                  <a:lnTo>
                    <a:pt x="253" y="5"/>
                  </a:lnTo>
                  <a:lnTo>
                    <a:pt x="259" y="5"/>
                  </a:lnTo>
                  <a:lnTo>
                    <a:pt x="264" y="5"/>
                  </a:lnTo>
                  <a:lnTo>
                    <a:pt x="275" y="5"/>
                  </a:lnTo>
                  <a:lnTo>
                    <a:pt x="280" y="5"/>
                  </a:lnTo>
                  <a:lnTo>
                    <a:pt x="285" y="5"/>
                  </a:lnTo>
                  <a:lnTo>
                    <a:pt x="290" y="5"/>
                  </a:lnTo>
                  <a:lnTo>
                    <a:pt x="296" y="5"/>
                  </a:lnTo>
                  <a:lnTo>
                    <a:pt x="301" y="5"/>
                  </a:lnTo>
                  <a:lnTo>
                    <a:pt x="306" y="5"/>
                  </a:lnTo>
                  <a:lnTo>
                    <a:pt x="312" y="5"/>
                  </a:lnTo>
                  <a:lnTo>
                    <a:pt x="322" y="5"/>
                  </a:lnTo>
                  <a:lnTo>
                    <a:pt x="328" y="5"/>
                  </a:lnTo>
                  <a:lnTo>
                    <a:pt x="333" y="10"/>
                  </a:lnTo>
                  <a:lnTo>
                    <a:pt x="338" y="10"/>
                  </a:lnTo>
                  <a:lnTo>
                    <a:pt x="338" y="16"/>
                  </a:lnTo>
                  <a:lnTo>
                    <a:pt x="338" y="21"/>
                  </a:lnTo>
                  <a:lnTo>
                    <a:pt x="338" y="26"/>
                  </a:lnTo>
                  <a:lnTo>
                    <a:pt x="338" y="32"/>
                  </a:lnTo>
                  <a:lnTo>
                    <a:pt x="338" y="37"/>
                  </a:lnTo>
                  <a:lnTo>
                    <a:pt x="338" y="42"/>
                  </a:lnTo>
                  <a:lnTo>
                    <a:pt x="338" y="47"/>
                  </a:lnTo>
                  <a:lnTo>
                    <a:pt x="338" y="53"/>
                  </a:lnTo>
                  <a:lnTo>
                    <a:pt x="338" y="58"/>
                  </a:lnTo>
                  <a:lnTo>
                    <a:pt x="338" y="63"/>
                  </a:lnTo>
                  <a:lnTo>
                    <a:pt x="338" y="69"/>
                  </a:lnTo>
                  <a:lnTo>
                    <a:pt x="338" y="74"/>
                  </a:lnTo>
                  <a:lnTo>
                    <a:pt x="338" y="85"/>
                  </a:lnTo>
                  <a:lnTo>
                    <a:pt x="338" y="90"/>
                  </a:lnTo>
                  <a:lnTo>
                    <a:pt x="338" y="95"/>
                  </a:lnTo>
                  <a:lnTo>
                    <a:pt x="338" y="100"/>
                  </a:lnTo>
                  <a:lnTo>
                    <a:pt x="338" y="106"/>
                  </a:lnTo>
                  <a:lnTo>
                    <a:pt x="338" y="111"/>
                  </a:lnTo>
                  <a:lnTo>
                    <a:pt x="338" y="116"/>
                  </a:lnTo>
                  <a:lnTo>
                    <a:pt x="338" y="127"/>
                  </a:lnTo>
                  <a:lnTo>
                    <a:pt x="338" y="132"/>
                  </a:lnTo>
                  <a:lnTo>
                    <a:pt x="338" y="138"/>
                  </a:lnTo>
                  <a:lnTo>
                    <a:pt x="338" y="143"/>
                  </a:lnTo>
                  <a:lnTo>
                    <a:pt x="338" y="148"/>
                  </a:lnTo>
                  <a:lnTo>
                    <a:pt x="338" y="153"/>
                  </a:lnTo>
                  <a:lnTo>
                    <a:pt x="338" y="159"/>
                  </a:lnTo>
                  <a:lnTo>
                    <a:pt x="338" y="164"/>
                  </a:lnTo>
                  <a:lnTo>
                    <a:pt x="338" y="169"/>
                  </a:lnTo>
                  <a:lnTo>
                    <a:pt x="333" y="169"/>
                  </a:lnTo>
                  <a:lnTo>
                    <a:pt x="328" y="169"/>
                  </a:lnTo>
                  <a:lnTo>
                    <a:pt x="322" y="169"/>
                  </a:lnTo>
                  <a:lnTo>
                    <a:pt x="317" y="169"/>
                  </a:lnTo>
                  <a:lnTo>
                    <a:pt x="312" y="169"/>
                  </a:lnTo>
                  <a:lnTo>
                    <a:pt x="306" y="169"/>
                  </a:lnTo>
                  <a:lnTo>
                    <a:pt x="301" y="169"/>
                  </a:lnTo>
                  <a:lnTo>
                    <a:pt x="296" y="169"/>
                  </a:lnTo>
                  <a:lnTo>
                    <a:pt x="290" y="169"/>
                  </a:lnTo>
                  <a:lnTo>
                    <a:pt x="285" y="169"/>
                  </a:lnTo>
                  <a:lnTo>
                    <a:pt x="280" y="169"/>
                  </a:lnTo>
                  <a:lnTo>
                    <a:pt x="275" y="169"/>
                  </a:lnTo>
                  <a:lnTo>
                    <a:pt x="269" y="169"/>
                  </a:lnTo>
                  <a:lnTo>
                    <a:pt x="264" y="169"/>
                  </a:lnTo>
                  <a:lnTo>
                    <a:pt x="259" y="169"/>
                  </a:lnTo>
                  <a:lnTo>
                    <a:pt x="253" y="169"/>
                  </a:lnTo>
                  <a:lnTo>
                    <a:pt x="248" y="169"/>
                  </a:lnTo>
                  <a:lnTo>
                    <a:pt x="243" y="169"/>
                  </a:lnTo>
                  <a:lnTo>
                    <a:pt x="238" y="169"/>
                  </a:lnTo>
                  <a:lnTo>
                    <a:pt x="232" y="169"/>
                  </a:lnTo>
                  <a:lnTo>
                    <a:pt x="227" y="169"/>
                  </a:lnTo>
                  <a:lnTo>
                    <a:pt x="222" y="169"/>
                  </a:lnTo>
                  <a:lnTo>
                    <a:pt x="216" y="169"/>
                  </a:lnTo>
                  <a:lnTo>
                    <a:pt x="211" y="169"/>
                  </a:lnTo>
                  <a:lnTo>
                    <a:pt x="206" y="169"/>
                  </a:lnTo>
                  <a:lnTo>
                    <a:pt x="201" y="169"/>
                  </a:lnTo>
                  <a:lnTo>
                    <a:pt x="195" y="169"/>
                  </a:lnTo>
                  <a:lnTo>
                    <a:pt x="190" y="169"/>
                  </a:lnTo>
                  <a:lnTo>
                    <a:pt x="185" y="169"/>
                  </a:lnTo>
                  <a:lnTo>
                    <a:pt x="179" y="169"/>
                  </a:lnTo>
                  <a:lnTo>
                    <a:pt x="174" y="169"/>
                  </a:lnTo>
                  <a:lnTo>
                    <a:pt x="169" y="169"/>
                  </a:lnTo>
                  <a:lnTo>
                    <a:pt x="164" y="169"/>
                  </a:lnTo>
                  <a:lnTo>
                    <a:pt x="158" y="169"/>
                  </a:lnTo>
                  <a:lnTo>
                    <a:pt x="153" y="169"/>
                  </a:lnTo>
                  <a:lnTo>
                    <a:pt x="148" y="169"/>
                  </a:lnTo>
                  <a:lnTo>
                    <a:pt x="142" y="164"/>
                  </a:lnTo>
                  <a:lnTo>
                    <a:pt x="137" y="164"/>
                  </a:lnTo>
                  <a:lnTo>
                    <a:pt x="132" y="164"/>
                  </a:lnTo>
                  <a:lnTo>
                    <a:pt x="121" y="164"/>
                  </a:lnTo>
                  <a:lnTo>
                    <a:pt x="116" y="164"/>
                  </a:lnTo>
                  <a:lnTo>
                    <a:pt x="111" y="164"/>
                  </a:lnTo>
                  <a:lnTo>
                    <a:pt x="100" y="164"/>
                  </a:lnTo>
                  <a:lnTo>
                    <a:pt x="95" y="164"/>
                  </a:lnTo>
                  <a:lnTo>
                    <a:pt x="90" y="164"/>
                  </a:lnTo>
                  <a:lnTo>
                    <a:pt x="84" y="164"/>
                  </a:lnTo>
                  <a:lnTo>
                    <a:pt x="79" y="164"/>
                  </a:lnTo>
                  <a:lnTo>
                    <a:pt x="74" y="164"/>
                  </a:lnTo>
                  <a:lnTo>
                    <a:pt x="68" y="164"/>
                  </a:lnTo>
                  <a:lnTo>
                    <a:pt x="63" y="164"/>
                  </a:lnTo>
                  <a:lnTo>
                    <a:pt x="58" y="164"/>
                  </a:lnTo>
                  <a:lnTo>
                    <a:pt x="53" y="164"/>
                  </a:lnTo>
                  <a:lnTo>
                    <a:pt x="47" y="164"/>
                  </a:lnTo>
                  <a:lnTo>
                    <a:pt x="42" y="164"/>
                  </a:lnTo>
                  <a:lnTo>
                    <a:pt x="37" y="164"/>
                  </a:lnTo>
                  <a:lnTo>
                    <a:pt x="31" y="164"/>
                  </a:lnTo>
                  <a:lnTo>
                    <a:pt x="26" y="164"/>
                  </a:lnTo>
                  <a:lnTo>
                    <a:pt x="21" y="164"/>
                  </a:lnTo>
                  <a:lnTo>
                    <a:pt x="0" y="159"/>
                  </a:lnTo>
                  <a:lnTo>
                    <a:pt x="0" y="153"/>
                  </a:lnTo>
                  <a:lnTo>
                    <a:pt x="5" y="148"/>
                  </a:lnTo>
                  <a:lnTo>
                    <a:pt x="5" y="138"/>
                  </a:lnTo>
                  <a:lnTo>
                    <a:pt x="5" y="132"/>
                  </a:lnTo>
                  <a:lnTo>
                    <a:pt x="5" y="127"/>
                  </a:lnTo>
                  <a:lnTo>
                    <a:pt x="5" y="122"/>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63" name="Freeform 177">
              <a:extLst>
                <a:ext uri="{FF2B5EF4-FFF2-40B4-BE49-F238E27FC236}">
                  <a16:creationId xmlns:a16="http://schemas.microsoft.com/office/drawing/2014/main" id="{ACFFB463-452B-45D1-9F5B-F155EC038D4C}"/>
                </a:ext>
              </a:extLst>
            </p:cNvPr>
            <p:cNvSpPr>
              <a:spLocks/>
            </p:cNvSpPr>
            <p:nvPr/>
          </p:nvSpPr>
          <p:spPr bwMode="auto">
            <a:xfrm>
              <a:off x="3149601" y="1111250"/>
              <a:ext cx="830263" cy="268288"/>
            </a:xfrm>
            <a:custGeom>
              <a:avLst/>
              <a:gdLst>
                <a:gd name="T0" fmla="*/ 137 w 523"/>
                <a:gd name="T1" fmla="*/ 90 h 169"/>
                <a:gd name="T2" fmla="*/ 116 w 523"/>
                <a:gd name="T3" fmla="*/ 74 h 169"/>
                <a:gd name="T4" fmla="*/ 100 w 523"/>
                <a:gd name="T5" fmla="*/ 63 h 169"/>
                <a:gd name="T6" fmla="*/ 74 w 523"/>
                <a:gd name="T7" fmla="*/ 63 h 169"/>
                <a:gd name="T8" fmla="*/ 53 w 523"/>
                <a:gd name="T9" fmla="*/ 69 h 169"/>
                <a:gd name="T10" fmla="*/ 37 w 523"/>
                <a:gd name="T11" fmla="*/ 58 h 169"/>
                <a:gd name="T12" fmla="*/ 21 w 523"/>
                <a:gd name="T13" fmla="*/ 47 h 169"/>
                <a:gd name="T14" fmla="*/ 16 w 523"/>
                <a:gd name="T15" fmla="*/ 26 h 169"/>
                <a:gd name="T16" fmla="*/ 5 w 523"/>
                <a:gd name="T17" fmla="*/ 10 h 169"/>
                <a:gd name="T18" fmla="*/ 10 w 523"/>
                <a:gd name="T19" fmla="*/ 0 h 169"/>
                <a:gd name="T20" fmla="*/ 42 w 523"/>
                <a:gd name="T21" fmla="*/ 0 h 169"/>
                <a:gd name="T22" fmla="*/ 69 w 523"/>
                <a:gd name="T23" fmla="*/ 0 h 169"/>
                <a:gd name="T24" fmla="*/ 95 w 523"/>
                <a:gd name="T25" fmla="*/ 0 h 169"/>
                <a:gd name="T26" fmla="*/ 121 w 523"/>
                <a:gd name="T27" fmla="*/ 0 h 169"/>
                <a:gd name="T28" fmla="*/ 148 w 523"/>
                <a:gd name="T29" fmla="*/ 0 h 169"/>
                <a:gd name="T30" fmla="*/ 174 w 523"/>
                <a:gd name="T31" fmla="*/ 0 h 169"/>
                <a:gd name="T32" fmla="*/ 201 w 523"/>
                <a:gd name="T33" fmla="*/ 0 h 169"/>
                <a:gd name="T34" fmla="*/ 232 w 523"/>
                <a:gd name="T35" fmla="*/ 0 h 169"/>
                <a:gd name="T36" fmla="*/ 259 w 523"/>
                <a:gd name="T37" fmla="*/ 0 h 169"/>
                <a:gd name="T38" fmla="*/ 285 w 523"/>
                <a:gd name="T39" fmla="*/ 0 h 169"/>
                <a:gd name="T40" fmla="*/ 312 w 523"/>
                <a:gd name="T41" fmla="*/ 0 h 169"/>
                <a:gd name="T42" fmla="*/ 338 w 523"/>
                <a:gd name="T43" fmla="*/ 0 h 169"/>
                <a:gd name="T44" fmla="*/ 365 w 523"/>
                <a:gd name="T45" fmla="*/ 0 h 169"/>
                <a:gd name="T46" fmla="*/ 391 w 523"/>
                <a:gd name="T47" fmla="*/ 0 h 169"/>
                <a:gd name="T48" fmla="*/ 418 w 523"/>
                <a:gd name="T49" fmla="*/ 0 h 169"/>
                <a:gd name="T50" fmla="*/ 444 w 523"/>
                <a:gd name="T51" fmla="*/ 0 h 169"/>
                <a:gd name="T52" fmla="*/ 470 w 523"/>
                <a:gd name="T53" fmla="*/ 0 h 169"/>
                <a:gd name="T54" fmla="*/ 492 w 523"/>
                <a:gd name="T55" fmla="*/ 5 h 169"/>
                <a:gd name="T56" fmla="*/ 518 w 523"/>
                <a:gd name="T57" fmla="*/ 5 h 169"/>
                <a:gd name="T58" fmla="*/ 523 w 523"/>
                <a:gd name="T59" fmla="*/ 26 h 169"/>
                <a:gd name="T60" fmla="*/ 523 w 523"/>
                <a:gd name="T61" fmla="*/ 58 h 169"/>
                <a:gd name="T62" fmla="*/ 518 w 523"/>
                <a:gd name="T63" fmla="*/ 85 h 169"/>
                <a:gd name="T64" fmla="*/ 518 w 523"/>
                <a:gd name="T65" fmla="*/ 111 h 169"/>
                <a:gd name="T66" fmla="*/ 507 w 523"/>
                <a:gd name="T67" fmla="*/ 127 h 169"/>
                <a:gd name="T68" fmla="*/ 492 w 523"/>
                <a:gd name="T69" fmla="*/ 138 h 169"/>
                <a:gd name="T70" fmla="*/ 492 w 523"/>
                <a:gd name="T71" fmla="*/ 153 h 169"/>
                <a:gd name="T72" fmla="*/ 476 w 523"/>
                <a:gd name="T73" fmla="*/ 159 h 169"/>
                <a:gd name="T74" fmla="*/ 449 w 523"/>
                <a:gd name="T75" fmla="*/ 132 h 169"/>
                <a:gd name="T76" fmla="*/ 428 w 523"/>
                <a:gd name="T77" fmla="*/ 127 h 169"/>
                <a:gd name="T78" fmla="*/ 402 w 523"/>
                <a:gd name="T79" fmla="*/ 127 h 169"/>
                <a:gd name="T80" fmla="*/ 381 w 523"/>
                <a:gd name="T81" fmla="*/ 122 h 169"/>
                <a:gd name="T82" fmla="*/ 359 w 523"/>
                <a:gd name="T83" fmla="*/ 111 h 169"/>
                <a:gd name="T84" fmla="*/ 344 w 523"/>
                <a:gd name="T85" fmla="*/ 111 h 169"/>
                <a:gd name="T86" fmla="*/ 322 w 523"/>
                <a:gd name="T87" fmla="*/ 122 h 169"/>
                <a:gd name="T88" fmla="*/ 306 w 523"/>
                <a:gd name="T89" fmla="*/ 132 h 169"/>
                <a:gd name="T90" fmla="*/ 285 w 523"/>
                <a:gd name="T91" fmla="*/ 138 h 169"/>
                <a:gd name="T92" fmla="*/ 264 w 523"/>
                <a:gd name="T93" fmla="*/ 143 h 169"/>
                <a:gd name="T94" fmla="*/ 248 w 523"/>
                <a:gd name="T95" fmla="*/ 159 h 169"/>
                <a:gd name="T96" fmla="*/ 227 w 523"/>
                <a:gd name="T97" fmla="*/ 169 h 169"/>
                <a:gd name="T98" fmla="*/ 201 w 523"/>
                <a:gd name="T99" fmla="*/ 169 h 169"/>
                <a:gd name="T100" fmla="*/ 185 w 523"/>
                <a:gd name="T101" fmla="*/ 159 h 169"/>
                <a:gd name="T102" fmla="*/ 174 w 523"/>
                <a:gd name="T103" fmla="*/ 143 h 169"/>
                <a:gd name="T104" fmla="*/ 153 w 523"/>
                <a:gd name="T105" fmla="*/ 127 h 169"/>
                <a:gd name="T106" fmla="*/ 143 w 523"/>
                <a:gd name="T107" fmla="*/ 111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3" h="169">
                  <a:moveTo>
                    <a:pt x="143" y="106"/>
                  </a:moveTo>
                  <a:lnTo>
                    <a:pt x="143" y="100"/>
                  </a:lnTo>
                  <a:lnTo>
                    <a:pt x="143" y="95"/>
                  </a:lnTo>
                  <a:lnTo>
                    <a:pt x="137" y="95"/>
                  </a:lnTo>
                  <a:lnTo>
                    <a:pt x="137" y="90"/>
                  </a:lnTo>
                  <a:lnTo>
                    <a:pt x="132" y="90"/>
                  </a:lnTo>
                  <a:lnTo>
                    <a:pt x="132" y="85"/>
                  </a:lnTo>
                  <a:lnTo>
                    <a:pt x="127" y="79"/>
                  </a:lnTo>
                  <a:lnTo>
                    <a:pt x="121" y="74"/>
                  </a:lnTo>
                  <a:lnTo>
                    <a:pt x="116" y="74"/>
                  </a:lnTo>
                  <a:lnTo>
                    <a:pt x="111" y="74"/>
                  </a:lnTo>
                  <a:lnTo>
                    <a:pt x="111" y="69"/>
                  </a:lnTo>
                  <a:lnTo>
                    <a:pt x="106" y="69"/>
                  </a:lnTo>
                  <a:lnTo>
                    <a:pt x="100" y="69"/>
                  </a:lnTo>
                  <a:lnTo>
                    <a:pt x="100" y="63"/>
                  </a:lnTo>
                  <a:lnTo>
                    <a:pt x="95" y="63"/>
                  </a:lnTo>
                  <a:lnTo>
                    <a:pt x="90" y="63"/>
                  </a:lnTo>
                  <a:lnTo>
                    <a:pt x="84" y="63"/>
                  </a:lnTo>
                  <a:lnTo>
                    <a:pt x="79" y="63"/>
                  </a:lnTo>
                  <a:lnTo>
                    <a:pt x="74" y="63"/>
                  </a:lnTo>
                  <a:lnTo>
                    <a:pt x="74" y="69"/>
                  </a:lnTo>
                  <a:lnTo>
                    <a:pt x="69" y="69"/>
                  </a:lnTo>
                  <a:lnTo>
                    <a:pt x="63" y="69"/>
                  </a:lnTo>
                  <a:lnTo>
                    <a:pt x="58" y="69"/>
                  </a:lnTo>
                  <a:lnTo>
                    <a:pt x="53" y="69"/>
                  </a:lnTo>
                  <a:lnTo>
                    <a:pt x="47" y="69"/>
                  </a:lnTo>
                  <a:lnTo>
                    <a:pt x="47" y="63"/>
                  </a:lnTo>
                  <a:lnTo>
                    <a:pt x="42" y="63"/>
                  </a:lnTo>
                  <a:lnTo>
                    <a:pt x="37" y="63"/>
                  </a:lnTo>
                  <a:lnTo>
                    <a:pt x="37" y="58"/>
                  </a:lnTo>
                  <a:lnTo>
                    <a:pt x="32" y="58"/>
                  </a:lnTo>
                  <a:lnTo>
                    <a:pt x="32" y="53"/>
                  </a:lnTo>
                  <a:lnTo>
                    <a:pt x="26" y="53"/>
                  </a:lnTo>
                  <a:lnTo>
                    <a:pt x="26" y="47"/>
                  </a:lnTo>
                  <a:lnTo>
                    <a:pt x="21" y="47"/>
                  </a:lnTo>
                  <a:lnTo>
                    <a:pt x="21" y="42"/>
                  </a:lnTo>
                  <a:lnTo>
                    <a:pt x="21" y="37"/>
                  </a:lnTo>
                  <a:lnTo>
                    <a:pt x="21" y="32"/>
                  </a:lnTo>
                  <a:lnTo>
                    <a:pt x="16" y="32"/>
                  </a:lnTo>
                  <a:lnTo>
                    <a:pt x="16" y="26"/>
                  </a:lnTo>
                  <a:lnTo>
                    <a:pt x="16" y="21"/>
                  </a:lnTo>
                  <a:lnTo>
                    <a:pt x="10" y="21"/>
                  </a:lnTo>
                  <a:lnTo>
                    <a:pt x="10" y="16"/>
                  </a:lnTo>
                  <a:lnTo>
                    <a:pt x="5" y="16"/>
                  </a:lnTo>
                  <a:lnTo>
                    <a:pt x="5" y="10"/>
                  </a:lnTo>
                  <a:lnTo>
                    <a:pt x="5" y="5"/>
                  </a:lnTo>
                  <a:lnTo>
                    <a:pt x="5" y="0"/>
                  </a:lnTo>
                  <a:lnTo>
                    <a:pt x="0" y="0"/>
                  </a:lnTo>
                  <a:lnTo>
                    <a:pt x="5" y="0"/>
                  </a:lnTo>
                  <a:lnTo>
                    <a:pt x="10" y="0"/>
                  </a:lnTo>
                  <a:lnTo>
                    <a:pt x="16" y="0"/>
                  </a:lnTo>
                  <a:lnTo>
                    <a:pt x="26" y="0"/>
                  </a:lnTo>
                  <a:lnTo>
                    <a:pt x="32" y="0"/>
                  </a:lnTo>
                  <a:lnTo>
                    <a:pt x="37" y="0"/>
                  </a:lnTo>
                  <a:lnTo>
                    <a:pt x="42" y="0"/>
                  </a:lnTo>
                  <a:lnTo>
                    <a:pt x="47" y="0"/>
                  </a:lnTo>
                  <a:lnTo>
                    <a:pt x="53" y="0"/>
                  </a:lnTo>
                  <a:lnTo>
                    <a:pt x="58" y="0"/>
                  </a:lnTo>
                  <a:lnTo>
                    <a:pt x="63" y="0"/>
                  </a:lnTo>
                  <a:lnTo>
                    <a:pt x="69" y="0"/>
                  </a:lnTo>
                  <a:lnTo>
                    <a:pt x="74" y="0"/>
                  </a:lnTo>
                  <a:lnTo>
                    <a:pt x="79" y="0"/>
                  </a:lnTo>
                  <a:lnTo>
                    <a:pt x="84" y="0"/>
                  </a:lnTo>
                  <a:lnTo>
                    <a:pt x="90" y="0"/>
                  </a:lnTo>
                  <a:lnTo>
                    <a:pt x="95" y="0"/>
                  </a:lnTo>
                  <a:lnTo>
                    <a:pt x="100" y="0"/>
                  </a:lnTo>
                  <a:lnTo>
                    <a:pt x="106" y="0"/>
                  </a:lnTo>
                  <a:lnTo>
                    <a:pt x="111" y="0"/>
                  </a:lnTo>
                  <a:lnTo>
                    <a:pt x="116" y="0"/>
                  </a:lnTo>
                  <a:lnTo>
                    <a:pt x="121" y="0"/>
                  </a:lnTo>
                  <a:lnTo>
                    <a:pt x="127" y="0"/>
                  </a:lnTo>
                  <a:lnTo>
                    <a:pt x="132" y="0"/>
                  </a:lnTo>
                  <a:lnTo>
                    <a:pt x="137" y="0"/>
                  </a:lnTo>
                  <a:lnTo>
                    <a:pt x="143" y="0"/>
                  </a:lnTo>
                  <a:lnTo>
                    <a:pt x="148" y="0"/>
                  </a:lnTo>
                  <a:lnTo>
                    <a:pt x="153" y="0"/>
                  </a:lnTo>
                  <a:lnTo>
                    <a:pt x="158" y="0"/>
                  </a:lnTo>
                  <a:lnTo>
                    <a:pt x="164" y="0"/>
                  </a:lnTo>
                  <a:lnTo>
                    <a:pt x="169" y="0"/>
                  </a:lnTo>
                  <a:lnTo>
                    <a:pt x="174" y="0"/>
                  </a:lnTo>
                  <a:lnTo>
                    <a:pt x="180" y="0"/>
                  </a:lnTo>
                  <a:lnTo>
                    <a:pt x="185" y="0"/>
                  </a:lnTo>
                  <a:lnTo>
                    <a:pt x="190" y="0"/>
                  </a:lnTo>
                  <a:lnTo>
                    <a:pt x="195" y="0"/>
                  </a:lnTo>
                  <a:lnTo>
                    <a:pt x="201" y="0"/>
                  </a:lnTo>
                  <a:lnTo>
                    <a:pt x="206" y="0"/>
                  </a:lnTo>
                  <a:lnTo>
                    <a:pt x="217" y="0"/>
                  </a:lnTo>
                  <a:lnTo>
                    <a:pt x="222" y="0"/>
                  </a:lnTo>
                  <a:lnTo>
                    <a:pt x="227" y="0"/>
                  </a:lnTo>
                  <a:lnTo>
                    <a:pt x="232" y="0"/>
                  </a:lnTo>
                  <a:lnTo>
                    <a:pt x="238" y="0"/>
                  </a:lnTo>
                  <a:lnTo>
                    <a:pt x="243" y="0"/>
                  </a:lnTo>
                  <a:lnTo>
                    <a:pt x="248" y="0"/>
                  </a:lnTo>
                  <a:lnTo>
                    <a:pt x="254" y="0"/>
                  </a:lnTo>
                  <a:lnTo>
                    <a:pt x="259" y="0"/>
                  </a:lnTo>
                  <a:lnTo>
                    <a:pt x="264" y="0"/>
                  </a:lnTo>
                  <a:lnTo>
                    <a:pt x="269" y="0"/>
                  </a:lnTo>
                  <a:lnTo>
                    <a:pt x="275" y="0"/>
                  </a:lnTo>
                  <a:lnTo>
                    <a:pt x="280" y="0"/>
                  </a:lnTo>
                  <a:lnTo>
                    <a:pt x="285" y="0"/>
                  </a:lnTo>
                  <a:lnTo>
                    <a:pt x="291" y="0"/>
                  </a:lnTo>
                  <a:lnTo>
                    <a:pt x="296" y="0"/>
                  </a:lnTo>
                  <a:lnTo>
                    <a:pt x="301" y="0"/>
                  </a:lnTo>
                  <a:lnTo>
                    <a:pt x="306" y="0"/>
                  </a:lnTo>
                  <a:lnTo>
                    <a:pt x="312" y="0"/>
                  </a:lnTo>
                  <a:lnTo>
                    <a:pt x="317" y="0"/>
                  </a:lnTo>
                  <a:lnTo>
                    <a:pt x="322" y="0"/>
                  </a:lnTo>
                  <a:lnTo>
                    <a:pt x="328" y="0"/>
                  </a:lnTo>
                  <a:lnTo>
                    <a:pt x="333" y="0"/>
                  </a:lnTo>
                  <a:lnTo>
                    <a:pt x="338" y="0"/>
                  </a:lnTo>
                  <a:lnTo>
                    <a:pt x="344" y="0"/>
                  </a:lnTo>
                  <a:lnTo>
                    <a:pt x="349" y="0"/>
                  </a:lnTo>
                  <a:lnTo>
                    <a:pt x="354" y="0"/>
                  </a:lnTo>
                  <a:lnTo>
                    <a:pt x="359" y="0"/>
                  </a:lnTo>
                  <a:lnTo>
                    <a:pt x="365" y="0"/>
                  </a:lnTo>
                  <a:lnTo>
                    <a:pt x="370" y="0"/>
                  </a:lnTo>
                  <a:lnTo>
                    <a:pt x="375" y="0"/>
                  </a:lnTo>
                  <a:lnTo>
                    <a:pt x="381" y="0"/>
                  </a:lnTo>
                  <a:lnTo>
                    <a:pt x="386" y="0"/>
                  </a:lnTo>
                  <a:lnTo>
                    <a:pt x="391" y="0"/>
                  </a:lnTo>
                  <a:lnTo>
                    <a:pt x="396" y="0"/>
                  </a:lnTo>
                  <a:lnTo>
                    <a:pt x="402" y="0"/>
                  </a:lnTo>
                  <a:lnTo>
                    <a:pt x="407" y="0"/>
                  </a:lnTo>
                  <a:lnTo>
                    <a:pt x="412" y="0"/>
                  </a:lnTo>
                  <a:lnTo>
                    <a:pt x="418" y="0"/>
                  </a:lnTo>
                  <a:lnTo>
                    <a:pt x="423" y="0"/>
                  </a:lnTo>
                  <a:lnTo>
                    <a:pt x="428" y="0"/>
                  </a:lnTo>
                  <a:lnTo>
                    <a:pt x="433" y="0"/>
                  </a:lnTo>
                  <a:lnTo>
                    <a:pt x="439" y="0"/>
                  </a:lnTo>
                  <a:lnTo>
                    <a:pt x="444" y="0"/>
                  </a:lnTo>
                  <a:lnTo>
                    <a:pt x="449" y="0"/>
                  </a:lnTo>
                  <a:lnTo>
                    <a:pt x="455" y="0"/>
                  </a:lnTo>
                  <a:lnTo>
                    <a:pt x="460" y="0"/>
                  </a:lnTo>
                  <a:lnTo>
                    <a:pt x="465" y="0"/>
                  </a:lnTo>
                  <a:lnTo>
                    <a:pt x="470" y="0"/>
                  </a:lnTo>
                  <a:lnTo>
                    <a:pt x="476" y="0"/>
                  </a:lnTo>
                  <a:lnTo>
                    <a:pt x="476" y="5"/>
                  </a:lnTo>
                  <a:lnTo>
                    <a:pt x="481" y="5"/>
                  </a:lnTo>
                  <a:lnTo>
                    <a:pt x="486" y="5"/>
                  </a:lnTo>
                  <a:lnTo>
                    <a:pt x="492" y="5"/>
                  </a:lnTo>
                  <a:lnTo>
                    <a:pt x="497" y="5"/>
                  </a:lnTo>
                  <a:lnTo>
                    <a:pt x="502" y="5"/>
                  </a:lnTo>
                  <a:lnTo>
                    <a:pt x="507" y="5"/>
                  </a:lnTo>
                  <a:lnTo>
                    <a:pt x="513" y="5"/>
                  </a:lnTo>
                  <a:lnTo>
                    <a:pt x="518" y="5"/>
                  </a:lnTo>
                  <a:lnTo>
                    <a:pt x="523" y="5"/>
                  </a:lnTo>
                  <a:lnTo>
                    <a:pt x="523" y="10"/>
                  </a:lnTo>
                  <a:lnTo>
                    <a:pt x="523" y="16"/>
                  </a:lnTo>
                  <a:lnTo>
                    <a:pt x="523" y="21"/>
                  </a:lnTo>
                  <a:lnTo>
                    <a:pt x="523" y="26"/>
                  </a:lnTo>
                  <a:lnTo>
                    <a:pt x="523" y="32"/>
                  </a:lnTo>
                  <a:lnTo>
                    <a:pt x="523" y="37"/>
                  </a:lnTo>
                  <a:lnTo>
                    <a:pt x="523" y="42"/>
                  </a:lnTo>
                  <a:lnTo>
                    <a:pt x="523" y="47"/>
                  </a:lnTo>
                  <a:lnTo>
                    <a:pt x="523" y="58"/>
                  </a:lnTo>
                  <a:lnTo>
                    <a:pt x="523" y="63"/>
                  </a:lnTo>
                  <a:lnTo>
                    <a:pt x="518" y="69"/>
                  </a:lnTo>
                  <a:lnTo>
                    <a:pt x="518" y="74"/>
                  </a:lnTo>
                  <a:lnTo>
                    <a:pt x="518" y="79"/>
                  </a:lnTo>
                  <a:lnTo>
                    <a:pt x="518" y="85"/>
                  </a:lnTo>
                  <a:lnTo>
                    <a:pt x="518" y="90"/>
                  </a:lnTo>
                  <a:lnTo>
                    <a:pt x="518" y="95"/>
                  </a:lnTo>
                  <a:lnTo>
                    <a:pt x="518" y="100"/>
                  </a:lnTo>
                  <a:lnTo>
                    <a:pt x="518" y="106"/>
                  </a:lnTo>
                  <a:lnTo>
                    <a:pt x="518" y="111"/>
                  </a:lnTo>
                  <a:lnTo>
                    <a:pt x="518" y="116"/>
                  </a:lnTo>
                  <a:lnTo>
                    <a:pt x="518" y="122"/>
                  </a:lnTo>
                  <a:lnTo>
                    <a:pt x="513" y="122"/>
                  </a:lnTo>
                  <a:lnTo>
                    <a:pt x="513" y="127"/>
                  </a:lnTo>
                  <a:lnTo>
                    <a:pt x="507" y="127"/>
                  </a:lnTo>
                  <a:lnTo>
                    <a:pt x="507" y="132"/>
                  </a:lnTo>
                  <a:lnTo>
                    <a:pt x="502" y="132"/>
                  </a:lnTo>
                  <a:lnTo>
                    <a:pt x="497" y="132"/>
                  </a:lnTo>
                  <a:lnTo>
                    <a:pt x="497" y="138"/>
                  </a:lnTo>
                  <a:lnTo>
                    <a:pt x="492" y="138"/>
                  </a:lnTo>
                  <a:lnTo>
                    <a:pt x="486" y="138"/>
                  </a:lnTo>
                  <a:lnTo>
                    <a:pt x="486" y="143"/>
                  </a:lnTo>
                  <a:lnTo>
                    <a:pt x="486" y="148"/>
                  </a:lnTo>
                  <a:lnTo>
                    <a:pt x="492" y="148"/>
                  </a:lnTo>
                  <a:lnTo>
                    <a:pt x="492" y="153"/>
                  </a:lnTo>
                  <a:lnTo>
                    <a:pt x="497" y="153"/>
                  </a:lnTo>
                  <a:lnTo>
                    <a:pt x="492" y="153"/>
                  </a:lnTo>
                  <a:lnTo>
                    <a:pt x="486" y="159"/>
                  </a:lnTo>
                  <a:lnTo>
                    <a:pt x="481" y="159"/>
                  </a:lnTo>
                  <a:lnTo>
                    <a:pt x="476" y="159"/>
                  </a:lnTo>
                  <a:lnTo>
                    <a:pt x="470" y="153"/>
                  </a:lnTo>
                  <a:lnTo>
                    <a:pt x="465" y="143"/>
                  </a:lnTo>
                  <a:lnTo>
                    <a:pt x="460" y="138"/>
                  </a:lnTo>
                  <a:lnTo>
                    <a:pt x="455" y="132"/>
                  </a:lnTo>
                  <a:lnTo>
                    <a:pt x="449" y="132"/>
                  </a:lnTo>
                  <a:lnTo>
                    <a:pt x="449" y="127"/>
                  </a:lnTo>
                  <a:lnTo>
                    <a:pt x="444" y="127"/>
                  </a:lnTo>
                  <a:lnTo>
                    <a:pt x="439" y="127"/>
                  </a:lnTo>
                  <a:lnTo>
                    <a:pt x="433" y="127"/>
                  </a:lnTo>
                  <a:lnTo>
                    <a:pt x="428" y="127"/>
                  </a:lnTo>
                  <a:lnTo>
                    <a:pt x="423" y="127"/>
                  </a:lnTo>
                  <a:lnTo>
                    <a:pt x="418" y="127"/>
                  </a:lnTo>
                  <a:lnTo>
                    <a:pt x="412" y="127"/>
                  </a:lnTo>
                  <a:lnTo>
                    <a:pt x="407" y="127"/>
                  </a:lnTo>
                  <a:lnTo>
                    <a:pt x="402" y="127"/>
                  </a:lnTo>
                  <a:lnTo>
                    <a:pt x="402" y="122"/>
                  </a:lnTo>
                  <a:lnTo>
                    <a:pt x="396" y="122"/>
                  </a:lnTo>
                  <a:lnTo>
                    <a:pt x="391" y="122"/>
                  </a:lnTo>
                  <a:lnTo>
                    <a:pt x="386" y="122"/>
                  </a:lnTo>
                  <a:lnTo>
                    <a:pt x="381" y="122"/>
                  </a:lnTo>
                  <a:lnTo>
                    <a:pt x="375" y="116"/>
                  </a:lnTo>
                  <a:lnTo>
                    <a:pt x="370" y="116"/>
                  </a:lnTo>
                  <a:lnTo>
                    <a:pt x="365" y="116"/>
                  </a:lnTo>
                  <a:lnTo>
                    <a:pt x="365" y="111"/>
                  </a:lnTo>
                  <a:lnTo>
                    <a:pt x="359" y="111"/>
                  </a:lnTo>
                  <a:lnTo>
                    <a:pt x="359" y="106"/>
                  </a:lnTo>
                  <a:lnTo>
                    <a:pt x="354" y="106"/>
                  </a:lnTo>
                  <a:lnTo>
                    <a:pt x="354" y="111"/>
                  </a:lnTo>
                  <a:lnTo>
                    <a:pt x="349" y="111"/>
                  </a:lnTo>
                  <a:lnTo>
                    <a:pt x="344" y="111"/>
                  </a:lnTo>
                  <a:lnTo>
                    <a:pt x="338" y="111"/>
                  </a:lnTo>
                  <a:lnTo>
                    <a:pt x="333" y="111"/>
                  </a:lnTo>
                  <a:lnTo>
                    <a:pt x="328" y="116"/>
                  </a:lnTo>
                  <a:lnTo>
                    <a:pt x="322" y="116"/>
                  </a:lnTo>
                  <a:lnTo>
                    <a:pt x="322" y="122"/>
                  </a:lnTo>
                  <a:lnTo>
                    <a:pt x="317" y="122"/>
                  </a:lnTo>
                  <a:lnTo>
                    <a:pt x="317" y="127"/>
                  </a:lnTo>
                  <a:lnTo>
                    <a:pt x="312" y="127"/>
                  </a:lnTo>
                  <a:lnTo>
                    <a:pt x="306" y="127"/>
                  </a:lnTo>
                  <a:lnTo>
                    <a:pt x="306" y="132"/>
                  </a:lnTo>
                  <a:lnTo>
                    <a:pt x="301" y="132"/>
                  </a:lnTo>
                  <a:lnTo>
                    <a:pt x="296" y="132"/>
                  </a:lnTo>
                  <a:lnTo>
                    <a:pt x="291" y="132"/>
                  </a:lnTo>
                  <a:lnTo>
                    <a:pt x="291" y="138"/>
                  </a:lnTo>
                  <a:lnTo>
                    <a:pt x="285" y="138"/>
                  </a:lnTo>
                  <a:lnTo>
                    <a:pt x="280" y="138"/>
                  </a:lnTo>
                  <a:lnTo>
                    <a:pt x="275" y="138"/>
                  </a:lnTo>
                  <a:lnTo>
                    <a:pt x="275" y="143"/>
                  </a:lnTo>
                  <a:lnTo>
                    <a:pt x="269" y="143"/>
                  </a:lnTo>
                  <a:lnTo>
                    <a:pt x="264" y="143"/>
                  </a:lnTo>
                  <a:lnTo>
                    <a:pt x="259" y="143"/>
                  </a:lnTo>
                  <a:lnTo>
                    <a:pt x="259" y="148"/>
                  </a:lnTo>
                  <a:lnTo>
                    <a:pt x="254" y="153"/>
                  </a:lnTo>
                  <a:lnTo>
                    <a:pt x="254" y="159"/>
                  </a:lnTo>
                  <a:lnTo>
                    <a:pt x="248" y="159"/>
                  </a:lnTo>
                  <a:lnTo>
                    <a:pt x="248" y="164"/>
                  </a:lnTo>
                  <a:lnTo>
                    <a:pt x="243" y="164"/>
                  </a:lnTo>
                  <a:lnTo>
                    <a:pt x="238" y="164"/>
                  </a:lnTo>
                  <a:lnTo>
                    <a:pt x="232" y="169"/>
                  </a:lnTo>
                  <a:lnTo>
                    <a:pt x="227" y="169"/>
                  </a:lnTo>
                  <a:lnTo>
                    <a:pt x="222" y="169"/>
                  </a:lnTo>
                  <a:lnTo>
                    <a:pt x="217" y="169"/>
                  </a:lnTo>
                  <a:lnTo>
                    <a:pt x="211" y="169"/>
                  </a:lnTo>
                  <a:lnTo>
                    <a:pt x="206" y="169"/>
                  </a:lnTo>
                  <a:lnTo>
                    <a:pt x="201" y="169"/>
                  </a:lnTo>
                  <a:lnTo>
                    <a:pt x="201" y="164"/>
                  </a:lnTo>
                  <a:lnTo>
                    <a:pt x="195" y="164"/>
                  </a:lnTo>
                  <a:lnTo>
                    <a:pt x="190" y="164"/>
                  </a:lnTo>
                  <a:lnTo>
                    <a:pt x="190" y="159"/>
                  </a:lnTo>
                  <a:lnTo>
                    <a:pt x="185" y="159"/>
                  </a:lnTo>
                  <a:lnTo>
                    <a:pt x="185" y="153"/>
                  </a:lnTo>
                  <a:lnTo>
                    <a:pt x="180" y="153"/>
                  </a:lnTo>
                  <a:lnTo>
                    <a:pt x="180" y="148"/>
                  </a:lnTo>
                  <a:lnTo>
                    <a:pt x="174" y="148"/>
                  </a:lnTo>
                  <a:lnTo>
                    <a:pt x="174" y="143"/>
                  </a:lnTo>
                  <a:lnTo>
                    <a:pt x="169" y="143"/>
                  </a:lnTo>
                  <a:lnTo>
                    <a:pt x="169" y="138"/>
                  </a:lnTo>
                  <a:lnTo>
                    <a:pt x="164" y="138"/>
                  </a:lnTo>
                  <a:lnTo>
                    <a:pt x="158" y="132"/>
                  </a:lnTo>
                  <a:lnTo>
                    <a:pt x="153" y="127"/>
                  </a:lnTo>
                  <a:lnTo>
                    <a:pt x="148" y="127"/>
                  </a:lnTo>
                  <a:lnTo>
                    <a:pt x="148" y="122"/>
                  </a:lnTo>
                  <a:lnTo>
                    <a:pt x="148" y="116"/>
                  </a:lnTo>
                  <a:lnTo>
                    <a:pt x="143" y="116"/>
                  </a:lnTo>
                  <a:lnTo>
                    <a:pt x="143" y="111"/>
                  </a:lnTo>
                  <a:lnTo>
                    <a:pt x="143" y="106"/>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64" name="Freeform 178">
              <a:extLst>
                <a:ext uri="{FF2B5EF4-FFF2-40B4-BE49-F238E27FC236}">
                  <a16:creationId xmlns:a16="http://schemas.microsoft.com/office/drawing/2014/main" id="{4B3568F2-B9F7-4551-95B7-CDC26C5B8431}"/>
                </a:ext>
              </a:extLst>
            </p:cNvPr>
            <p:cNvSpPr>
              <a:spLocks/>
            </p:cNvSpPr>
            <p:nvPr/>
          </p:nvSpPr>
          <p:spPr bwMode="auto">
            <a:xfrm>
              <a:off x="3711576" y="1312863"/>
              <a:ext cx="352425" cy="496888"/>
            </a:xfrm>
            <a:custGeom>
              <a:avLst/>
              <a:gdLst>
                <a:gd name="T0" fmla="*/ 0 w 222"/>
                <a:gd name="T1" fmla="*/ 159 h 313"/>
                <a:gd name="T2" fmla="*/ 5 w 222"/>
                <a:gd name="T3" fmla="*/ 143 h 313"/>
                <a:gd name="T4" fmla="*/ 11 w 222"/>
                <a:gd name="T5" fmla="*/ 138 h 313"/>
                <a:gd name="T6" fmla="*/ 16 w 222"/>
                <a:gd name="T7" fmla="*/ 122 h 313"/>
                <a:gd name="T8" fmla="*/ 16 w 222"/>
                <a:gd name="T9" fmla="*/ 111 h 313"/>
                <a:gd name="T10" fmla="*/ 21 w 222"/>
                <a:gd name="T11" fmla="*/ 106 h 313"/>
                <a:gd name="T12" fmla="*/ 21 w 222"/>
                <a:gd name="T13" fmla="*/ 106 h 313"/>
                <a:gd name="T14" fmla="*/ 27 w 222"/>
                <a:gd name="T15" fmla="*/ 101 h 313"/>
                <a:gd name="T16" fmla="*/ 32 w 222"/>
                <a:gd name="T17" fmla="*/ 95 h 313"/>
                <a:gd name="T18" fmla="*/ 42 w 222"/>
                <a:gd name="T19" fmla="*/ 85 h 313"/>
                <a:gd name="T20" fmla="*/ 48 w 222"/>
                <a:gd name="T21" fmla="*/ 79 h 313"/>
                <a:gd name="T22" fmla="*/ 42 w 222"/>
                <a:gd name="T23" fmla="*/ 74 h 313"/>
                <a:gd name="T24" fmla="*/ 48 w 222"/>
                <a:gd name="T25" fmla="*/ 58 h 313"/>
                <a:gd name="T26" fmla="*/ 48 w 222"/>
                <a:gd name="T27" fmla="*/ 48 h 313"/>
                <a:gd name="T28" fmla="*/ 58 w 222"/>
                <a:gd name="T29" fmla="*/ 37 h 313"/>
                <a:gd name="T30" fmla="*/ 53 w 222"/>
                <a:gd name="T31" fmla="*/ 32 h 313"/>
                <a:gd name="T32" fmla="*/ 58 w 222"/>
                <a:gd name="T33" fmla="*/ 16 h 313"/>
                <a:gd name="T34" fmla="*/ 53 w 222"/>
                <a:gd name="T35" fmla="*/ 0 h 313"/>
                <a:gd name="T36" fmla="*/ 74 w 222"/>
                <a:gd name="T37" fmla="*/ 0 h 313"/>
                <a:gd name="T38" fmla="*/ 95 w 222"/>
                <a:gd name="T39" fmla="*/ 0 h 313"/>
                <a:gd name="T40" fmla="*/ 111 w 222"/>
                <a:gd name="T41" fmla="*/ 16 h 313"/>
                <a:gd name="T42" fmla="*/ 132 w 222"/>
                <a:gd name="T43" fmla="*/ 32 h 313"/>
                <a:gd name="T44" fmla="*/ 148 w 222"/>
                <a:gd name="T45" fmla="*/ 21 h 313"/>
                <a:gd name="T46" fmla="*/ 169 w 222"/>
                <a:gd name="T47" fmla="*/ 26 h 313"/>
                <a:gd name="T48" fmla="*/ 185 w 222"/>
                <a:gd name="T49" fmla="*/ 37 h 313"/>
                <a:gd name="T50" fmla="*/ 206 w 222"/>
                <a:gd name="T51" fmla="*/ 48 h 313"/>
                <a:gd name="T52" fmla="*/ 217 w 222"/>
                <a:gd name="T53" fmla="*/ 64 h 313"/>
                <a:gd name="T54" fmla="*/ 222 w 222"/>
                <a:gd name="T55" fmla="*/ 79 h 313"/>
                <a:gd name="T56" fmla="*/ 222 w 222"/>
                <a:gd name="T57" fmla="*/ 101 h 313"/>
                <a:gd name="T58" fmla="*/ 222 w 222"/>
                <a:gd name="T59" fmla="*/ 122 h 313"/>
                <a:gd name="T60" fmla="*/ 222 w 222"/>
                <a:gd name="T61" fmla="*/ 143 h 313"/>
                <a:gd name="T62" fmla="*/ 222 w 222"/>
                <a:gd name="T63" fmla="*/ 164 h 313"/>
                <a:gd name="T64" fmla="*/ 222 w 222"/>
                <a:gd name="T65" fmla="*/ 185 h 313"/>
                <a:gd name="T66" fmla="*/ 222 w 222"/>
                <a:gd name="T67" fmla="*/ 207 h 313"/>
                <a:gd name="T68" fmla="*/ 222 w 222"/>
                <a:gd name="T69" fmla="*/ 233 h 313"/>
                <a:gd name="T70" fmla="*/ 222 w 222"/>
                <a:gd name="T71" fmla="*/ 265 h 313"/>
                <a:gd name="T72" fmla="*/ 222 w 222"/>
                <a:gd name="T73" fmla="*/ 286 h 313"/>
                <a:gd name="T74" fmla="*/ 222 w 222"/>
                <a:gd name="T75" fmla="*/ 307 h 313"/>
                <a:gd name="T76" fmla="*/ 206 w 222"/>
                <a:gd name="T77" fmla="*/ 313 h 313"/>
                <a:gd name="T78" fmla="*/ 180 w 222"/>
                <a:gd name="T79" fmla="*/ 313 h 313"/>
                <a:gd name="T80" fmla="*/ 159 w 222"/>
                <a:gd name="T81" fmla="*/ 313 h 313"/>
                <a:gd name="T82" fmla="*/ 138 w 222"/>
                <a:gd name="T83" fmla="*/ 313 h 313"/>
                <a:gd name="T84" fmla="*/ 116 w 222"/>
                <a:gd name="T85" fmla="*/ 313 h 313"/>
                <a:gd name="T86" fmla="*/ 95 w 222"/>
                <a:gd name="T87" fmla="*/ 313 h 313"/>
                <a:gd name="T88" fmla="*/ 74 w 222"/>
                <a:gd name="T89" fmla="*/ 313 h 313"/>
                <a:gd name="T90" fmla="*/ 53 w 222"/>
                <a:gd name="T91" fmla="*/ 313 h 313"/>
                <a:gd name="T92" fmla="*/ 27 w 222"/>
                <a:gd name="T93" fmla="*/ 307 h 313"/>
                <a:gd name="T94" fmla="*/ 5 w 222"/>
                <a:gd name="T95" fmla="*/ 307 h 313"/>
                <a:gd name="T96" fmla="*/ 0 w 222"/>
                <a:gd name="T97" fmla="*/ 291 h 313"/>
                <a:gd name="T98" fmla="*/ 0 w 222"/>
                <a:gd name="T99" fmla="*/ 270 h 313"/>
                <a:gd name="T100" fmla="*/ 0 w 222"/>
                <a:gd name="T101" fmla="*/ 244 h 313"/>
                <a:gd name="T102" fmla="*/ 0 w 222"/>
                <a:gd name="T103" fmla="*/ 223 h 313"/>
                <a:gd name="T104" fmla="*/ 0 w 222"/>
                <a:gd name="T105" fmla="*/ 196 h 313"/>
                <a:gd name="T106" fmla="*/ 0 w 222"/>
                <a:gd name="T107" fmla="*/ 175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 h="313">
                  <a:moveTo>
                    <a:pt x="0" y="175"/>
                  </a:moveTo>
                  <a:lnTo>
                    <a:pt x="0" y="170"/>
                  </a:lnTo>
                  <a:lnTo>
                    <a:pt x="0" y="164"/>
                  </a:lnTo>
                  <a:lnTo>
                    <a:pt x="0" y="159"/>
                  </a:lnTo>
                  <a:lnTo>
                    <a:pt x="0" y="154"/>
                  </a:lnTo>
                  <a:lnTo>
                    <a:pt x="0" y="148"/>
                  </a:lnTo>
                  <a:lnTo>
                    <a:pt x="5" y="148"/>
                  </a:lnTo>
                  <a:lnTo>
                    <a:pt x="5" y="143"/>
                  </a:lnTo>
                  <a:lnTo>
                    <a:pt x="5" y="148"/>
                  </a:lnTo>
                  <a:lnTo>
                    <a:pt x="5" y="143"/>
                  </a:lnTo>
                  <a:lnTo>
                    <a:pt x="5" y="138"/>
                  </a:lnTo>
                  <a:lnTo>
                    <a:pt x="11" y="138"/>
                  </a:lnTo>
                  <a:lnTo>
                    <a:pt x="11" y="132"/>
                  </a:lnTo>
                  <a:lnTo>
                    <a:pt x="11" y="127"/>
                  </a:lnTo>
                  <a:lnTo>
                    <a:pt x="11" y="122"/>
                  </a:lnTo>
                  <a:lnTo>
                    <a:pt x="16" y="122"/>
                  </a:lnTo>
                  <a:lnTo>
                    <a:pt x="16" y="117"/>
                  </a:lnTo>
                  <a:lnTo>
                    <a:pt x="11" y="117"/>
                  </a:lnTo>
                  <a:lnTo>
                    <a:pt x="16" y="117"/>
                  </a:lnTo>
                  <a:lnTo>
                    <a:pt x="16" y="111"/>
                  </a:lnTo>
                  <a:lnTo>
                    <a:pt x="21" y="111"/>
                  </a:lnTo>
                  <a:lnTo>
                    <a:pt x="16" y="111"/>
                  </a:lnTo>
                  <a:lnTo>
                    <a:pt x="21" y="111"/>
                  </a:lnTo>
                  <a:lnTo>
                    <a:pt x="21" y="106"/>
                  </a:lnTo>
                  <a:lnTo>
                    <a:pt x="21" y="111"/>
                  </a:lnTo>
                  <a:lnTo>
                    <a:pt x="21" y="106"/>
                  </a:lnTo>
                  <a:lnTo>
                    <a:pt x="27" y="106"/>
                  </a:lnTo>
                  <a:lnTo>
                    <a:pt x="21" y="106"/>
                  </a:lnTo>
                  <a:lnTo>
                    <a:pt x="27" y="106"/>
                  </a:lnTo>
                  <a:lnTo>
                    <a:pt x="21" y="106"/>
                  </a:lnTo>
                  <a:lnTo>
                    <a:pt x="21" y="101"/>
                  </a:lnTo>
                  <a:lnTo>
                    <a:pt x="27" y="101"/>
                  </a:lnTo>
                  <a:lnTo>
                    <a:pt x="21" y="101"/>
                  </a:lnTo>
                  <a:lnTo>
                    <a:pt x="27" y="101"/>
                  </a:lnTo>
                  <a:lnTo>
                    <a:pt x="27" y="95"/>
                  </a:lnTo>
                  <a:lnTo>
                    <a:pt x="32" y="95"/>
                  </a:lnTo>
                  <a:lnTo>
                    <a:pt x="37" y="95"/>
                  </a:lnTo>
                  <a:lnTo>
                    <a:pt x="42" y="95"/>
                  </a:lnTo>
                  <a:lnTo>
                    <a:pt x="42" y="90"/>
                  </a:lnTo>
                  <a:lnTo>
                    <a:pt x="42" y="85"/>
                  </a:lnTo>
                  <a:lnTo>
                    <a:pt x="48" y="85"/>
                  </a:lnTo>
                  <a:lnTo>
                    <a:pt x="42" y="85"/>
                  </a:lnTo>
                  <a:lnTo>
                    <a:pt x="42" y="79"/>
                  </a:lnTo>
                  <a:lnTo>
                    <a:pt x="48" y="79"/>
                  </a:lnTo>
                  <a:lnTo>
                    <a:pt x="42" y="79"/>
                  </a:lnTo>
                  <a:lnTo>
                    <a:pt x="42" y="74"/>
                  </a:lnTo>
                  <a:lnTo>
                    <a:pt x="42" y="79"/>
                  </a:lnTo>
                  <a:lnTo>
                    <a:pt x="42" y="74"/>
                  </a:lnTo>
                  <a:lnTo>
                    <a:pt x="42" y="69"/>
                  </a:lnTo>
                  <a:lnTo>
                    <a:pt x="42" y="64"/>
                  </a:lnTo>
                  <a:lnTo>
                    <a:pt x="48" y="64"/>
                  </a:lnTo>
                  <a:lnTo>
                    <a:pt x="48" y="58"/>
                  </a:lnTo>
                  <a:lnTo>
                    <a:pt x="53" y="58"/>
                  </a:lnTo>
                  <a:lnTo>
                    <a:pt x="53" y="53"/>
                  </a:lnTo>
                  <a:lnTo>
                    <a:pt x="53" y="48"/>
                  </a:lnTo>
                  <a:lnTo>
                    <a:pt x="48" y="48"/>
                  </a:lnTo>
                  <a:lnTo>
                    <a:pt x="48" y="42"/>
                  </a:lnTo>
                  <a:lnTo>
                    <a:pt x="53" y="42"/>
                  </a:lnTo>
                  <a:lnTo>
                    <a:pt x="53" y="37"/>
                  </a:lnTo>
                  <a:lnTo>
                    <a:pt x="58" y="37"/>
                  </a:lnTo>
                  <a:lnTo>
                    <a:pt x="53" y="37"/>
                  </a:lnTo>
                  <a:lnTo>
                    <a:pt x="58" y="37"/>
                  </a:lnTo>
                  <a:lnTo>
                    <a:pt x="53" y="37"/>
                  </a:lnTo>
                  <a:lnTo>
                    <a:pt x="53" y="32"/>
                  </a:lnTo>
                  <a:lnTo>
                    <a:pt x="53" y="26"/>
                  </a:lnTo>
                  <a:lnTo>
                    <a:pt x="58" y="26"/>
                  </a:lnTo>
                  <a:lnTo>
                    <a:pt x="58" y="21"/>
                  </a:lnTo>
                  <a:lnTo>
                    <a:pt x="58" y="16"/>
                  </a:lnTo>
                  <a:lnTo>
                    <a:pt x="53" y="16"/>
                  </a:lnTo>
                  <a:lnTo>
                    <a:pt x="53" y="11"/>
                  </a:lnTo>
                  <a:lnTo>
                    <a:pt x="53" y="5"/>
                  </a:lnTo>
                  <a:lnTo>
                    <a:pt x="53" y="0"/>
                  </a:lnTo>
                  <a:lnTo>
                    <a:pt x="58" y="0"/>
                  </a:lnTo>
                  <a:lnTo>
                    <a:pt x="64" y="0"/>
                  </a:lnTo>
                  <a:lnTo>
                    <a:pt x="69" y="0"/>
                  </a:lnTo>
                  <a:lnTo>
                    <a:pt x="74" y="0"/>
                  </a:lnTo>
                  <a:lnTo>
                    <a:pt x="79" y="0"/>
                  </a:lnTo>
                  <a:lnTo>
                    <a:pt x="85" y="0"/>
                  </a:lnTo>
                  <a:lnTo>
                    <a:pt x="90" y="0"/>
                  </a:lnTo>
                  <a:lnTo>
                    <a:pt x="95" y="0"/>
                  </a:lnTo>
                  <a:lnTo>
                    <a:pt x="95" y="5"/>
                  </a:lnTo>
                  <a:lnTo>
                    <a:pt x="101" y="5"/>
                  </a:lnTo>
                  <a:lnTo>
                    <a:pt x="106" y="11"/>
                  </a:lnTo>
                  <a:lnTo>
                    <a:pt x="111" y="16"/>
                  </a:lnTo>
                  <a:lnTo>
                    <a:pt x="116" y="26"/>
                  </a:lnTo>
                  <a:lnTo>
                    <a:pt x="122" y="32"/>
                  </a:lnTo>
                  <a:lnTo>
                    <a:pt x="127" y="32"/>
                  </a:lnTo>
                  <a:lnTo>
                    <a:pt x="132" y="32"/>
                  </a:lnTo>
                  <a:lnTo>
                    <a:pt x="138" y="26"/>
                  </a:lnTo>
                  <a:lnTo>
                    <a:pt x="143" y="26"/>
                  </a:lnTo>
                  <a:lnTo>
                    <a:pt x="148" y="26"/>
                  </a:lnTo>
                  <a:lnTo>
                    <a:pt x="148" y="21"/>
                  </a:lnTo>
                  <a:lnTo>
                    <a:pt x="153" y="21"/>
                  </a:lnTo>
                  <a:lnTo>
                    <a:pt x="159" y="21"/>
                  </a:lnTo>
                  <a:lnTo>
                    <a:pt x="164" y="26"/>
                  </a:lnTo>
                  <a:lnTo>
                    <a:pt x="169" y="26"/>
                  </a:lnTo>
                  <a:lnTo>
                    <a:pt x="175" y="32"/>
                  </a:lnTo>
                  <a:lnTo>
                    <a:pt x="180" y="32"/>
                  </a:lnTo>
                  <a:lnTo>
                    <a:pt x="185" y="32"/>
                  </a:lnTo>
                  <a:lnTo>
                    <a:pt x="185" y="37"/>
                  </a:lnTo>
                  <a:lnTo>
                    <a:pt x="190" y="37"/>
                  </a:lnTo>
                  <a:lnTo>
                    <a:pt x="196" y="42"/>
                  </a:lnTo>
                  <a:lnTo>
                    <a:pt x="201" y="42"/>
                  </a:lnTo>
                  <a:lnTo>
                    <a:pt x="206" y="48"/>
                  </a:lnTo>
                  <a:lnTo>
                    <a:pt x="206" y="53"/>
                  </a:lnTo>
                  <a:lnTo>
                    <a:pt x="212" y="58"/>
                  </a:lnTo>
                  <a:lnTo>
                    <a:pt x="212" y="64"/>
                  </a:lnTo>
                  <a:lnTo>
                    <a:pt x="217" y="64"/>
                  </a:lnTo>
                  <a:lnTo>
                    <a:pt x="217" y="69"/>
                  </a:lnTo>
                  <a:lnTo>
                    <a:pt x="222" y="69"/>
                  </a:lnTo>
                  <a:lnTo>
                    <a:pt x="222" y="74"/>
                  </a:lnTo>
                  <a:lnTo>
                    <a:pt x="222" y="79"/>
                  </a:lnTo>
                  <a:lnTo>
                    <a:pt x="222" y="85"/>
                  </a:lnTo>
                  <a:lnTo>
                    <a:pt x="222" y="90"/>
                  </a:lnTo>
                  <a:lnTo>
                    <a:pt x="222" y="95"/>
                  </a:lnTo>
                  <a:lnTo>
                    <a:pt x="222" y="101"/>
                  </a:lnTo>
                  <a:lnTo>
                    <a:pt x="222" y="106"/>
                  </a:lnTo>
                  <a:lnTo>
                    <a:pt x="222" y="111"/>
                  </a:lnTo>
                  <a:lnTo>
                    <a:pt x="222" y="117"/>
                  </a:lnTo>
                  <a:lnTo>
                    <a:pt x="222" y="122"/>
                  </a:lnTo>
                  <a:lnTo>
                    <a:pt x="222" y="127"/>
                  </a:lnTo>
                  <a:lnTo>
                    <a:pt x="222" y="132"/>
                  </a:lnTo>
                  <a:lnTo>
                    <a:pt x="222" y="138"/>
                  </a:lnTo>
                  <a:lnTo>
                    <a:pt x="222" y="143"/>
                  </a:lnTo>
                  <a:lnTo>
                    <a:pt x="222" y="148"/>
                  </a:lnTo>
                  <a:lnTo>
                    <a:pt x="222" y="154"/>
                  </a:lnTo>
                  <a:lnTo>
                    <a:pt x="222" y="159"/>
                  </a:lnTo>
                  <a:lnTo>
                    <a:pt x="222" y="164"/>
                  </a:lnTo>
                  <a:lnTo>
                    <a:pt x="222" y="170"/>
                  </a:lnTo>
                  <a:lnTo>
                    <a:pt x="222" y="175"/>
                  </a:lnTo>
                  <a:lnTo>
                    <a:pt x="222" y="180"/>
                  </a:lnTo>
                  <a:lnTo>
                    <a:pt x="222" y="185"/>
                  </a:lnTo>
                  <a:lnTo>
                    <a:pt x="222" y="191"/>
                  </a:lnTo>
                  <a:lnTo>
                    <a:pt x="222" y="196"/>
                  </a:lnTo>
                  <a:lnTo>
                    <a:pt x="222" y="201"/>
                  </a:lnTo>
                  <a:lnTo>
                    <a:pt x="222" y="207"/>
                  </a:lnTo>
                  <a:lnTo>
                    <a:pt x="222" y="212"/>
                  </a:lnTo>
                  <a:lnTo>
                    <a:pt x="222" y="223"/>
                  </a:lnTo>
                  <a:lnTo>
                    <a:pt x="222" y="228"/>
                  </a:lnTo>
                  <a:lnTo>
                    <a:pt x="222" y="233"/>
                  </a:lnTo>
                  <a:lnTo>
                    <a:pt x="222" y="238"/>
                  </a:lnTo>
                  <a:lnTo>
                    <a:pt x="222" y="249"/>
                  </a:lnTo>
                  <a:lnTo>
                    <a:pt x="222" y="260"/>
                  </a:lnTo>
                  <a:lnTo>
                    <a:pt x="222" y="265"/>
                  </a:lnTo>
                  <a:lnTo>
                    <a:pt x="222" y="270"/>
                  </a:lnTo>
                  <a:lnTo>
                    <a:pt x="222" y="276"/>
                  </a:lnTo>
                  <a:lnTo>
                    <a:pt x="222" y="281"/>
                  </a:lnTo>
                  <a:lnTo>
                    <a:pt x="222" y="286"/>
                  </a:lnTo>
                  <a:lnTo>
                    <a:pt x="222" y="291"/>
                  </a:lnTo>
                  <a:lnTo>
                    <a:pt x="222" y="297"/>
                  </a:lnTo>
                  <a:lnTo>
                    <a:pt x="222" y="302"/>
                  </a:lnTo>
                  <a:lnTo>
                    <a:pt x="222" y="307"/>
                  </a:lnTo>
                  <a:lnTo>
                    <a:pt x="222" y="313"/>
                  </a:lnTo>
                  <a:lnTo>
                    <a:pt x="217" y="313"/>
                  </a:lnTo>
                  <a:lnTo>
                    <a:pt x="212" y="313"/>
                  </a:lnTo>
                  <a:lnTo>
                    <a:pt x="206" y="313"/>
                  </a:lnTo>
                  <a:lnTo>
                    <a:pt x="201" y="313"/>
                  </a:lnTo>
                  <a:lnTo>
                    <a:pt x="190" y="313"/>
                  </a:lnTo>
                  <a:lnTo>
                    <a:pt x="185" y="313"/>
                  </a:lnTo>
                  <a:lnTo>
                    <a:pt x="180" y="313"/>
                  </a:lnTo>
                  <a:lnTo>
                    <a:pt x="175" y="313"/>
                  </a:lnTo>
                  <a:lnTo>
                    <a:pt x="169" y="313"/>
                  </a:lnTo>
                  <a:lnTo>
                    <a:pt x="164" y="313"/>
                  </a:lnTo>
                  <a:lnTo>
                    <a:pt x="159" y="313"/>
                  </a:lnTo>
                  <a:lnTo>
                    <a:pt x="153" y="313"/>
                  </a:lnTo>
                  <a:lnTo>
                    <a:pt x="148" y="313"/>
                  </a:lnTo>
                  <a:lnTo>
                    <a:pt x="143" y="313"/>
                  </a:lnTo>
                  <a:lnTo>
                    <a:pt x="138" y="313"/>
                  </a:lnTo>
                  <a:lnTo>
                    <a:pt x="132" y="313"/>
                  </a:lnTo>
                  <a:lnTo>
                    <a:pt x="127" y="313"/>
                  </a:lnTo>
                  <a:lnTo>
                    <a:pt x="122" y="313"/>
                  </a:lnTo>
                  <a:lnTo>
                    <a:pt x="116" y="313"/>
                  </a:lnTo>
                  <a:lnTo>
                    <a:pt x="111" y="313"/>
                  </a:lnTo>
                  <a:lnTo>
                    <a:pt x="106" y="313"/>
                  </a:lnTo>
                  <a:lnTo>
                    <a:pt x="101" y="313"/>
                  </a:lnTo>
                  <a:lnTo>
                    <a:pt x="95" y="313"/>
                  </a:lnTo>
                  <a:lnTo>
                    <a:pt x="90" y="313"/>
                  </a:lnTo>
                  <a:lnTo>
                    <a:pt x="85" y="313"/>
                  </a:lnTo>
                  <a:lnTo>
                    <a:pt x="79" y="313"/>
                  </a:lnTo>
                  <a:lnTo>
                    <a:pt x="74" y="313"/>
                  </a:lnTo>
                  <a:lnTo>
                    <a:pt x="69" y="313"/>
                  </a:lnTo>
                  <a:lnTo>
                    <a:pt x="64" y="313"/>
                  </a:lnTo>
                  <a:lnTo>
                    <a:pt x="58" y="313"/>
                  </a:lnTo>
                  <a:lnTo>
                    <a:pt x="53" y="313"/>
                  </a:lnTo>
                  <a:lnTo>
                    <a:pt x="48" y="313"/>
                  </a:lnTo>
                  <a:lnTo>
                    <a:pt x="37" y="313"/>
                  </a:lnTo>
                  <a:lnTo>
                    <a:pt x="32" y="313"/>
                  </a:lnTo>
                  <a:lnTo>
                    <a:pt x="27" y="307"/>
                  </a:lnTo>
                  <a:lnTo>
                    <a:pt x="21" y="307"/>
                  </a:lnTo>
                  <a:lnTo>
                    <a:pt x="16" y="307"/>
                  </a:lnTo>
                  <a:lnTo>
                    <a:pt x="11" y="307"/>
                  </a:lnTo>
                  <a:lnTo>
                    <a:pt x="5" y="307"/>
                  </a:lnTo>
                  <a:lnTo>
                    <a:pt x="0" y="307"/>
                  </a:lnTo>
                  <a:lnTo>
                    <a:pt x="0" y="302"/>
                  </a:lnTo>
                  <a:lnTo>
                    <a:pt x="0" y="297"/>
                  </a:lnTo>
                  <a:lnTo>
                    <a:pt x="0" y="291"/>
                  </a:lnTo>
                  <a:lnTo>
                    <a:pt x="0" y="286"/>
                  </a:lnTo>
                  <a:lnTo>
                    <a:pt x="0" y="281"/>
                  </a:lnTo>
                  <a:lnTo>
                    <a:pt x="0" y="276"/>
                  </a:lnTo>
                  <a:lnTo>
                    <a:pt x="0" y="270"/>
                  </a:lnTo>
                  <a:lnTo>
                    <a:pt x="0" y="265"/>
                  </a:lnTo>
                  <a:lnTo>
                    <a:pt x="0" y="254"/>
                  </a:lnTo>
                  <a:lnTo>
                    <a:pt x="0" y="249"/>
                  </a:lnTo>
                  <a:lnTo>
                    <a:pt x="0" y="244"/>
                  </a:lnTo>
                  <a:lnTo>
                    <a:pt x="0" y="238"/>
                  </a:lnTo>
                  <a:lnTo>
                    <a:pt x="0" y="233"/>
                  </a:lnTo>
                  <a:lnTo>
                    <a:pt x="0" y="228"/>
                  </a:lnTo>
                  <a:lnTo>
                    <a:pt x="0" y="223"/>
                  </a:lnTo>
                  <a:lnTo>
                    <a:pt x="0" y="212"/>
                  </a:lnTo>
                  <a:lnTo>
                    <a:pt x="0" y="207"/>
                  </a:lnTo>
                  <a:lnTo>
                    <a:pt x="0" y="201"/>
                  </a:lnTo>
                  <a:lnTo>
                    <a:pt x="0" y="196"/>
                  </a:lnTo>
                  <a:lnTo>
                    <a:pt x="0" y="191"/>
                  </a:lnTo>
                  <a:lnTo>
                    <a:pt x="0" y="185"/>
                  </a:lnTo>
                  <a:lnTo>
                    <a:pt x="0" y="180"/>
                  </a:lnTo>
                  <a:lnTo>
                    <a:pt x="0" y="175"/>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65" name="Freeform 179">
              <a:extLst>
                <a:ext uri="{FF2B5EF4-FFF2-40B4-BE49-F238E27FC236}">
                  <a16:creationId xmlns:a16="http://schemas.microsoft.com/office/drawing/2014/main" id="{6ABD233C-59BF-4E94-8E25-92A5D1606B58}"/>
                </a:ext>
              </a:extLst>
            </p:cNvPr>
            <p:cNvSpPr>
              <a:spLocks/>
            </p:cNvSpPr>
            <p:nvPr/>
          </p:nvSpPr>
          <p:spPr bwMode="auto">
            <a:xfrm>
              <a:off x="3149601" y="1784350"/>
              <a:ext cx="477838" cy="403225"/>
            </a:xfrm>
            <a:custGeom>
              <a:avLst/>
              <a:gdLst>
                <a:gd name="T0" fmla="*/ 0 w 301"/>
                <a:gd name="T1" fmla="*/ 143 h 254"/>
                <a:gd name="T2" fmla="*/ 5 w 301"/>
                <a:gd name="T3" fmla="*/ 127 h 254"/>
                <a:gd name="T4" fmla="*/ 5 w 301"/>
                <a:gd name="T5" fmla="*/ 111 h 254"/>
                <a:gd name="T6" fmla="*/ 10 w 301"/>
                <a:gd name="T7" fmla="*/ 85 h 254"/>
                <a:gd name="T8" fmla="*/ 10 w 301"/>
                <a:gd name="T9" fmla="*/ 69 h 254"/>
                <a:gd name="T10" fmla="*/ 10 w 301"/>
                <a:gd name="T11" fmla="*/ 47 h 254"/>
                <a:gd name="T12" fmla="*/ 16 w 301"/>
                <a:gd name="T13" fmla="*/ 32 h 254"/>
                <a:gd name="T14" fmla="*/ 16 w 301"/>
                <a:gd name="T15" fmla="*/ 16 h 254"/>
                <a:gd name="T16" fmla="*/ 16 w 301"/>
                <a:gd name="T17" fmla="*/ 0 h 254"/>
                <a:gd name="T18" fmla="*/ 47 w 301"/>
                <a:gd name="T19" fmla="*/ 5 h 254"/>
                <a:gd name="T20" fmla="*/ 63 w 301"/>
                <a:gd name="T21" fmla="*/ 5 h 254"/>
                <a:gd name="T22" fmla="*/ 79 w 301"/>
                <a:gd name="T23" fmla="*/ 5 h 254"/>
                <a:gd name="T24" fmla="*/ 95 w 301"/>
                <a:gd name="T25" fmla="*/ 5 h 254"/>
                <a:gd name="T26" fmla="*/ 111 w 301"/>
                <a:gd name="T27" fmla="*/ 5 h 254"/>
                <a:gd name="T28" fmla="*/ 132 w 301"/>
                <a:gd name="T29" fmla="*/ 5 h 254"/>
                <a:gd name="T30" fmla="*/ 153 w 301"/>
                <a:gd name="T31" fmla="*/ 5 h 254"/>
                <a:gd name="T32" fmla="*/ 169 w 301"/>
                <a:gd name="T33" fmla="*/ 10 h 254"/>
                <a:gd name="T34" fmla="*/ 185 w 301"/>
                <a:gd name="T35" fmla="*/ 10 h 254"/>
                <a:gd name="T36" fmla="*/ 201 w 301"/>
                <a:gd name="T37" fmla="*/ 10 h 254"/>
                <a:gd name="T38" fmla="*/ 217 w 301"/>
                <a:gd name="T39" fmla="*/ 10 h 254"/>
                <a:gd name="T40" fmla="*/ 232 w 301"/>
                <a:gd name="T41" fmla="*/ 10 h 254"/>
                <a:gd name="T42" fmla="*/ 248 w 301"/>
                <a:gd name="T43" fmla="*/ 10 h 254"/>
                <a:gd name="T44" fmla="*/ 264 w 301"/>
                <a:gd name="T45" fmla="*/ 10 h 254"/>
                <a:gd name="T46" fmla="*/ 280 w 301"/>
                <a:gd name="T47" fmla="*/ 10 h 254"/>
                <a:gd name="T48" fmla="*/ 296 w 301"/>
                <a:gd name="T49" fmla="*/ 10 h 254"/>
                <a:gd name="T50" fmla="*/ 301 w 301"/>
                <a:gd name="T51" fmla="*/ 26 h 254"/>
                <a:gd name="T52" fmla="*/ 301 w 301"/>
                <a:gd name="T53" fmla="*/ 42 h 254"/>
                <a:gd name="T54" fmla="*/ 301 w 301"/>
                <a:gd name="T55" fmla="*/ 58 h 254"/>
                <a:gd name="T56" fmla="*/ 301 w 301"/>
                <a:gd name="T57" fmla="*/ 74 h 254"/>
                <a:gd name="T58" fmla="*/ 301 w 301"/>
                <a:gd name="T59" fmla="*/ 90 h 254"/>
                <a:gd name="T60" fmla="*/ 301 w 301"/>
                <a:gd name="T61" fmla="*/ 106 h 254"/>
                <a:gd name="T62" fmla="*/ 296 w 301"/>
                <a:gd name="T63" fmla="*/ 122 h 254"/>
                <a:gd name="T64" fmla="*/ 296 w 301"/>
                <a:gd name="T65" fmla="*/ 138 h 254"/>
                <a:gd name="T66" fmla="*/ 301 w 301"/>
                <a:gd name="T67" fmla="*/ 148 h 254"/>
                <a:gd name="T68" fmla="*/ 301 w 301"/>
                <a:gd name="T69" fmla="*/ 164 h 254"/>
                <a:gd name="T70" fmla="*/ 301 w 301"/>
                <a:gd name="T71" fmla="*/ 185 h 254"/>
                <a:gd name="T72" fmla="*/ 301 w 301"/>
                <a:gd name="T73" fmla="*/ 201 h 254"/>
                <a:gd name="T74" fmla="*/ 301 w 301"/>
                <a:gd name="T75" fmla="*/ 222 h 254"/>
                <a:gd name="T76" fmla="*/ 301 w 301"/>
                <a:gd name="T77" fmla="*/ 238 h 254"/>
                <a:gd name="T78" fmla="*/ 301 w 301"/>
                <a:gd name="T79" fmla="*/ 254 h 254"/>
                <a:gd name="T80" fmla="*/ 280 w 301"/>
                <a:gd name="T81" fmla="*/ 254 h 254"/>
                <a:gd name="T82" fmla="*/ 264 w 301"/>
                <a:gd name="T83" fmla="*/ 254 h 254"/>
                <a:gd name="T84" fmla="*/ 248 w 301"/>
                <a:gd name="T85" fmla="*/ 254 h 254"/>
                <a:gd name="T86" fmla="*/ 232 w 301"/>
                <a:gd name="T87" fmla="*/ 254 h 254"/>
                <a:gd name="T88" fmla="*/ 211 w 301"/>
                <a:gd name="T89" fmla="*/ 254 h 254"/>
                <a:gd name="T90" fmla="*/ 195 w 301"/>
                <a:gd name="T91" fmla="*/ 254 h 254"/>
                <a:gd name="T92" fmla="*/ 180 w 301"/>
                <a:gd name="T93" fmla="*/ 254 h 254"/>
                <a:gd name="T94" fmla="*/ 164 w 301"/>
                <a:gd name="T95" fmla="*/ 254 h 254"/>
                <a:gd name="T96" fmla="*/ 148 w 301"/>
                <a:gd name="T97" fmla="*/ 254 h 254"/>
                <a:gd name="T98" fmla="*/ 132 w 301"/>
                <a:gd name="T99" fmla="*/ 254 h 254"/>
                <a:gd name="T100" fmla="*/ 132 w 301"/>
                <a:gd name="T101" fmla="*/ 233 h 254"/>
                <a:gd name="T102" fmla="*/ 132 w 301"/>
                <a:gd name="T103" fmla="*/ 217 h 254"/>
                <a:gd name="T104" fmla="*/ 132 w 301"/>
                <a:gd name="T105" fmla="*/ 201 h 254"/>
                <a:gd name="T106" fmla="*/ 127 w 301"/>
                <a:gd name="T107" fmla="*/ 191 h 254"/>
                <a:gd name="T108" fmla="*/ 116 w 301"/>
                <a:gd name="T109" fmla="*/ 185 h 254"/>
                <a:gd name="T110" fmla="*/ 116 w 301"/>
                <a:gd name="T111" fmla="*/ 169 h 254"/>
                <a:gd name="T112" fmla="*/ 95 w 301"/>
                <a:gd name="T113" fmla="*/ 169 h 254"/>
                <a:gd name="T114" fmla="*/ 74 w 301"/>
                <a:gd name="T115" fmla="*/ 169 h 254"/>
                <a:gd name="T116" fmla="*/ 53 w 301"/>
                <a:gd name="T117" fmla="*/ 169 h 254"/>
                <a:gd name="T118" fmla="*/ 32 w 301"/>
                <a:gd name="T119" fmla="*/ 169 h 254"/>
                <a:gd name="T120" fmla="*/ 16 w 301"/>
                <a:gd name="T121" fmla="*/ 164 h 254"/>
                <a:gd name="T122" fmla="*/ 0 w 301"/>
                <a:gd name="T123" fmla="*/ 16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1" h="254">
                  <a:moveTo>
                    <a:pt x="0" y="159"/>
                  </a:moveTo>
                  <a:lnTo>
                    <a:pt x="0" y="148"/>
                  </a:lnTo>
                  <a:lnTo>
                    <a:pt x="0" y="143"/>
                  </a:lnTo>
                  <a:lnTo>
                    <a:pt x="0" y="138"/>
                  </a:lnTo>
                  <a:lnTo>
                    <a:pt x="5" y="132"/>
                  </a:lnTo>
                  <a:lnTo>
                    <a:pt x="5" y="127"/>
                  </a:lnTo>
                  <a:lnTo>
                    <a:pt x="5" y="122"/>
                  </a:lnTo>
                  <a:lnTo>
                    <a:pt x="5" y="116"/>
                  </a:lnTo>
                  <a:lnTo>
                    <a:pt x="5" y="111"/>
                  </a:lnTo>
                  <a:lnTo>
                    <a:pt x="5" y="106"/>
                  </a:lnTo>
                  <a:lnTo>
                    <a:pt x="5" y="95"/>
                  </a:lnTo>
                  <a:lnTo>
                    <a:pt x="10" y="85"/>
                  </a:lnTo>
                  <a:lnTo>
                    <a:pt x="10" y="79"/>
                  </a:lnTo>
                  <a:lnTo>
                    <a:pt x="10" y="74"/>
                  </a:lnTo>
                  <a:lnTo>
                    <a:pt x="10" y="69"/>
                  </a:lnTo>
                  <a:lnTo>
                    <a:pt x="10" y="63"/>
                  </a:lnTo>
                  <a:lnTo>
                    <a:pt x="10" y="58"/>
                  </a:lnTo>
                  <a:lnTo>
                    <a:pt x="10" y="47"/>
                  </a:lnTo>
                  <a:lnTo>
                    <a:pt x="10" y="42"/>
                  </a:lnTo>
                  <a:lnTo>
                    <a:pt x="16" y="37"/>
                  </a:lnTo>
                  <a:lnTo>
                    <a:pt x="16" y="32"/>
                  </a:lnTo>
                  <a:lnTo>
                    <a:pt x="16" y="26"/>
                  </a:lnTo>
                  <a:lnTo>
                    <a:pt x="16" y="21"/>
                  </a:lnTo>
                  <a:lnTo>
                    <a:pt x="16" y="16"/>
                  </a:lnTo>
                  <a:lnTo>
                    <a:pt x="16" y="10"/>
                  </a:lnTo>
                  <a:lnTo>
                    <a:pt x="16" y="5"/>
                  </a:lnTo>
                  <a:lnTo>
                    <a:pt x="16" y="0"/>
                  </a:lnTo>
                  <a:lnTo>
                    <a:pt x="37" y="5"/>
                  </a:lnTo>
                  <a:lnTo>
                    <a:pt x="42" y="5"/>
                  </a:lnTo>
                  <a:lnTo>
                    <a:pt x="47" y="5"/>
                  </a:lnTo>
                  <a:lnTo>
                    <a:pt x="53" y="5"/>
                  </a:lnTo>
                  <a:lnTo>
                    <a:pt x="58" y="5"/>
                  </a:lnTo>
                  <a:lnTo>
                    <a:pt x="63" y="5"/>
                  </a:lnTo>
                  <a:lnTo>
                    <a:pt x="69" y="5"/>
                  </a:lnTo>
                  <a:lnTo>
                    <a:pt x="74" y="5"/>
                  </a:lnTo>
                  <a:lnTo>
                    <a:pt x="79" y="5"/>
                  </a:lnTo>
                  <a:lnTo>
                    <a:pt x="84" y="5"/>
                  </a:lnTo>
                  <a:lnTo>
                    <a:pt x="90" y="5"/>
                  </a:lnTo>
                  <a:lnTo>
                    <a:pt x="95" y="5"/>
                  </a:lnTo>
                  <a:lnTo>
                    <a:pt x="100" y="5"/>
                  </a:lnTo>
                  <a:lnTo>
                    <a:pt x="106" y="5"/>
                  </a:lnTo>
                  <a:lnTo>
                    <a:pt x="111" y="5"/>
                  </a:lnTo>
                  <a:lnTo>
                    <a:pt x="116" y="5"/>
                  </a:lnTo>
                  <a:lnTo>
                    <a:pt x="127" y="5"/>
                  </a:lnTo>
                  <a:lnTo>
                    <a:pt x="132" y="5"/>
                  </a:lnTo>
                  <a:lnTo>
                    <a:pt x="137" y="5"/>
                  </a:lnTo>
                  <a:lnTo>
                    <a:pt x="148" y="5"/>
                  </a:lnTo>
                  <a:lnTo>
                    <a:pt x="153" y="5"/>
                  </a:lnTo>
                  <a:lnTo>
                    <a:pt x="158" y="5"/>
                  </a:lnTo>
                  <a:lnTo>
                    <a:pt x="164" y="10"/>
                  </a:lnTo>
                  <a:lnTo>
                    <a:pt x="169" y="10"/>
                  </a:lnTo>
                  <a:lnTo>
                    <a:pt x="174" y="10"/>
                  </a:lnTo>
                  <a:lnTo>
                    <a:pt x="180" y="10"/>
                  </a:lnTo>
                  <a:lnTo>
                    <a:pt x="185" y="10"/>
                  </a:lnTo>
                  <a:lnTo>
                    <a:pt x="190" y="10"/>
                  </a:lnTo>
                  <a:lnTo>
                    <a:pt x="195" y="10"/>
                  </a:lnTo>
                  <a:lnTo>
                    <a:pt x="201" y="10"/>
                  </a:lnTo>
                  <a:lnTo>
                    <a:pt x="206" y="10"/>
                  </a:lnTo>
                  <a:lnTo>
                    <a:pt x="211" y="10"/>
                  </a:lnTo>
                  <a:lnTo>
                    <a:pt x="217" y="10"/>
                  </a:lnTo>
                  <a:lnTo>
                    <a:pt x="222" y="10"/>
                  </a:lnTo>
                  <a:lnTo>
                    <a:pt x="227" y="10"/>
                  </a:lnTo>
                  <a:lnTo>
                    <a:pt x="232" y="10"/>
                  </a:lnTo>
                  <a:lnTo>
                    <a:pt x="238" y="10"/>
                  </a:lnTo>
                  <a:lnTo>
                    <a:pt x="243" y="10"/>
                  </a:lnTo>
                  <a:lnTo>
                    <a:pt x="248" y="10"/>
                  </a:lnTo>
                  <a:lnTo>
                    <a:pt x="254" y="10"/>
                  </a:lnTo>
                  <a:lnTo>
                    <a:pt x="259" y="10"/>
                  </a:lnTo>
                  <a:lnTo>
                    <a:pt x="264" y="10"/>
                  </a:lnTo>
                  <a:lnTo>
                    <a:pt x="269" y="10"/>
                  </a:lnTo>
                  <a:lnTo>
                    <a:pt x="275" y="10"/>
                  </a:lnTo>
                  <a:lnTo>
                    <a:pt x="280" y="10"/>
                  </a:lnTo>
                  <a:lnTo>
                    <a:pt x="285" y="10"/>
                  </a:lnTo>
                  <a:lnTo>
                    <a:pt x="291" y="10"/>
                  </a:lnTo>
                  <a:lnTo>
                    <a:pt x="296" y="10"/>
                  </a:lnTo>
                  <a:lnTo>
                    <a:pt x="301" y="10"/>
                  </a:lnTo>
                  <a:lnTo>
                    <a:pt x="301" y="16"/>
                  </a:lnTo>
                  <a:lnTo>
                    <a:pt x="301" y="26"/>
                  </a:lnTo>
                  <a:lnTo>
                    <a:pt x="301" y="32"/>
                  </a:lnTo>
                  <a:lnTo>
                    <a:pt x="301" y="37"/>
                  </a:lnTo>
                  <a:lnTo>
                    <a:pt x="301" y="42"/>
                  </a:lnTo>
                  <a:lnTo>
                    <a:pt x="301" y="47"/>
                  </a:lnTo>
                  <a:lnTo>
                    <a:pt x="301" y="53"/>
                  </a:lnTo>
                  <a:lnTo>
                    <a:pt x="301" y="58"/>
                  </a:lnTo>
                  <a:lnTo>
                    <a:pt x="301" y="63"/>
                  </a:lnTo>
                  <a:lnTo>
                    <a:pt x="301" y="69"/>
                  </a:lnTo>
                  <a:lnTo>
                    <a:pt x="301" y="74"/>
                  </a:lnTo>
                  <a:lnTo>
                    <a:pt x="301" y="79"/>
                  </a:lnTo>
                  <a:lnTo>
                    <a:pt x="301" y="85"/>
                  </a:lnTo>
                  <a:lnTo>
                    <a:pt x="301" y="90"/>
                  </a:lnTo>
                  <a:lnTo>
                    <a:pt x="301" y="95"/>
                  </a:lnTo>
                  <a:lnTo>
                    <a:pt x="301" y="100"/>
                  </a:lnTo>
                  <a:lnTo>
                    <a:pt x="301" y="106"/>
                  </a:lnTo>
                  <a:lnTo>
                    <a:pt x="301" y="111"/>
                  </a:lnTo>
                  <a:lnTo>
                    <a:pt x="301" y="116"/>
                  </a:lnTo>
                  <a:lnTo>
                    <a:pt x="296" y="122"/>
                  </a:lnTo>
                  <a:lnTo>
                    <a:pt x="296" y="127"/>
                  </a:lnTo>
                  <a:lnTo>
                    <a:pt x="296" y="132"/>
                  </a:lnTo>
                  <a:lnTo>
                    <a:pt x="296" y="138"/>
                  </a:lnTo>
                  <a:lnTo>
                    <a:pt x="296" y="143"/>
                  </a:lnTo>
                  <a:lnTo>
                    <a:pt x="296" y="148"/>
                  </a:lnTo>
                  <a:lnTo>
                    <a:pt x="301" y="148"/>
                  </a:lnTo>
                  <a:lnTo>
                    <a:pt x="301" y="153"/>
                  </a:lnTo>
                  <a:lnTo>
                    <a:pt x="301" y="159"/>
                  </a:lnTo>
                  <a:lnTo>
                    <a:pt x="301" y="164"/>
                  </a:lnTo>
                  <a:lnTo>
                    <a:pt x="301" y="175"/>
                  </a:lnTo>
                  <a:lnTo>
                    <a:pt x="301" y="180"/>
                  </a:lnTo>
                  <a:lnTo>
                    <a:pt x="301" y="185"/>
                  </a:lnTo>
                  <a:lnTo>
                    <a:pt x="301" y="191"/>
                  </a:lnTo>
                  <a:lnTo>
                    <a:pt x="301" y="196"/>
                  </a:lnTo>
                  <a:lnTo>
                    <a:pt x="301" y="201"/>
                  </a:lnTo>
                  <a:lnTo>
                    <a:pt x="301" y="212"/>
                  </a:lnTo>
                  <a:lnTo>
                    <a:pt x="301" y="217"/>
                  </a:lnTo>
                  <a:lnTo>
                    <a:pt x="301" y="222"/>
                  </a:lnTo>
                  <a:lnTo>
                    <a:pt x="301" y="228"/>
                  </a:lnTo>
                  <a:lnTo>
                    <a:pt x="301" y="233"/>
                  </a:lnTo>
                  <a:lnTo>
                    <a:pt x="301" y="238"/>
                  </a:lnTo>
                  <a:lnTo>
                    <a:pt x="301" y="244"/>
                  </a:lnTo>
                  <a:lnTo>
                    <a:pt x="301" y="249"/>
                  </a:lnTo>
                  <a:lnTo>
                    <a:pt x="301" y="254"/>
                  </a:lnTo>
                  <a:lnTo>
                    <a:pt x="291" y="254"/>
                  </a:lnTo>
                  <a:lnTo>
                    <a:pt x="285" y="254"/>
                  </a:lnTo>
                  <a:lnTo>
                    <a:pt x="280" y="254"/>
                  </a:lnTo>
                  <a:lnTo>
                    <a:pt x="275" y="254"/>
                  </a:lnTo>
                  <a:lnTo>
                    <a:pt x="269" y="254"/>
                  </a:lnTo>
                  <a:lnTo>
                    <a:pt x="264" y="254"/>
                  </a:lnTo>
                  <a:lnTo>
                    <a:pt x="259" y="254"/>
                  </a:lnTo>
                  <a:lnTo>
                    <a:pt x="254" y="254"/>
                  </a:lnTo>
                  <a:lnTo>
                    <a:pt x="248" y="254"/>
                  </a:lnTo>
                  <a:lnTo>
                    <a:pt x="243" y="254"/>
                  </a:lnTo>
                  <a:lnTo>
                    <a:pt x="238" y="254"/>
                  </a:lnTo>
                  <a:lnTo>
                    <a:pt x="232" y="254"/>
                  </a:lnTo>
                  <a:lnTo>
                    <a:pt x="227" y="254"/>
                  </a:lnTo>
                  <a:lnTo>
                    <a:pt x="217" y="254"/>
                  </a:lnTo>
                  <a:lnTo>
                    <a:pt x="211" y="254"/>
                  </a:lnTo>
                  <a:lnTo>
                    <a:pt x="206" y="254"/>
                  </a:lnTo>
                  <a:lnTo>
                    <a:pt x="201" y="254"/>
                  </a:lnTo>
                  <a:lnTo>
                    <a:pt x="195" y="254"/>
                  </a:lnTo>
                  <a:lnTo>
                    <a:pt x="190" y="254"/>
                  </a:lnTo>
                  <a:lnTo>
                    <a:pt x="185" y="254"/>
                  </a:lnTo>
                  <a:lnTo>
                    <a:pt x="180" y="254"/>
                  </a:lnTo>
                  <a:lnTo>
                    <a:pt x="174" y="254"/>
                  </a:lnTo>
                  <a:lnTo>
                    <a:pt x="169" y="254"/>
                  </a:lnTo>
                  <a:lnTo>
                    <a:pt x="164" y="254"/>
                  </a:lnTo>
                  <a:lnTo>
                    <a:pt x="158" y="254"/>
                  </a:lnTo>
                  <a:lnTo>
                    <a:pt x="153" y="254"/>
                  </a:lnTo>
                  <a:lnTo>
                    <a:pt x="148" y="254"/>
                  </a:lnTo>
                  <a:lnTo>
                    <a:pt x="143" y="254"/>
                  </a:lnTo>
                  <a:lnTo>
                    <a:pt x="137" y="254"/>
                  </a:lnTo>
                  <a:lnTo>
                    <a:pt x="132" y="254"/>
                  </a:lnTo>
                  <a:lnTo>
                    <a:pt x="132" y="249"/>
                  </a:lnTo>
                  <a:lnTo>
                    <a:pt x="132" y="238"/>
                  </a:lnTo>
                  <a:lnTo>
                    <a:pt x="132" y="233"/>
                  </a:lnTo>
                  <a:lnTo>
                    <a:pt x="132" y="228"/>
                  </a:lnTo>
                  <a:lnTo>
                    <a:pt x="132" y="222"/>
                  </a:lnTo>
                  <a:lnTo>
                    <a:pt x="132" y="217"/>
                  </a:lnTo>
                  <a:lnTo>
                    <a:pt x="132" y="212"/>
                  </a:lnTo>
                  <a:lnTo>
                    <a:pt x="132" y="206"/>
                  </a:lnTo>
                  <a:lnTo>
                    <a:pt x="132" y="201"/>
                  </a:lnTo>
                  <a:lnTo>
                    <a:pt x="132" y="196"/>
                  </a:lnTo>
                  <a:lnTo>
                    <a:pt x="132" y="191"/>
                  </a:lnTo>
                  <a:lnTo>
                    <a:pt x="127" y="191"/>
                  </a:lnTo>
                  <a:lnTo>
                    <a:pt x="121" y="191"/>
                  </a:lnTo>
                  <a:lnTo>
                    <a:pt x="116" y="191"/>
                  </a:lnTo>
                  <a:lnTo>
                    <a:pt x="116" y="185"/>
                  </a:lnTo>
                  <a:lnTo>
                    <a:pt x="116" y="180"/>
                  </a:lnTo>
                  <a:lnTo>
                    <a:pt x="116" y="175"/>
                  </a:lnTo>
                  <a:lnTo>
                    <a:pt x="116" y="169"/>
                  </a:lnTo>
                  <a:lnTo>
                    <a:pt x="106" y="169"/>
                  </a:lnTo>
                  <a:lnTo>
                    <a:pt x="100" y="169"/>
                  </a:lnTo>
                  <a:lnTo>
                    <a:pt x="95" y="169"/>
                  </a:lnTo>
                  <a:lnTo>
                    <a:pt x="90" y="169"/>
                  </a:lnTo>
                  <a:lnTo>
                    <a:pt x="79" y="169"/>
                  </a:lnTo>
                  <a:lnTo>
                    <a:pt x="74" y="169"/>
                  </a:lnTo>
                  <a:lnTo>
                    <a:pt x="69" y="169"/>
                  </a:lnTo>
                  <a:lnTo>
                    <a:pt x="58" y="169"/>
                  </a:lnTo>
                  <a:lnTo>
                    <a:pt x="53" y="169"/>
                  </a:lnTo>
                  <a:lnTo>
                    <a:pt x="42" y="169"/>
                  </a:lnTo>
                  <a:lnTo>
                    <a:pt x="37" y="169"/>
                  </a:lnTo>
                  <a:lnTo>
                    <a:pt x="32" y="169"/>
                  </a:lnTo>
                  <a:lnTo>
                    <a:pt x="21" y="169"/>
                  </a:lnTo>
                  <a:lnTo>
                    <a:pt x="16" y="169"/>
                  </a:lnTo>
                  <a:lnTo>
                    <a:pt x="16" y="164"/>
                  </a:lnTo>
                  <a:lnTo>
                    <a:pt x="10" y="164"/>
                  </a:lnTo>
                  <a:lnTo>
                    <a:pt x="5" y="164"/>
                  </a:lnTo>
                  <a:lnTo>
                    <a:pt x="0" y="164"/>
                  </a:lnTo>
                  <a:lnTo>
                    <a:pt x="0" y="159"/>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66" name="Freeform 180">
              <a:extLst>
                <a:ext uri="{FF2B5EF4-FFF2-40B4-BE49-F238E27FC236}">
                  <a16:creationId xmlns:a16="http://schemas.microsoft.com/office/drawing/2014/main" id="{1AA7904E-CE8F-4FD8-95C3-A8E933A262B8}"/>
                </a:ext>
              </a:extLst>
            </p:cNvPr>
            <p:cNvSpPr>
              <a:spLocks/>
            </p:cNvSpPr>
            <p:nvPr/>
          </p:nvSpPr>
          <p:spPr bwMode="auto">
            <a:xfrm>
              <a:off x="3627438" y="2103438"/>
              <a:ext cx="561975" cy="488950"/>
            </a:xfrm>
            <a:custGeom>
              <a:avLst/>
              <a:gdLst>
                <a:gd name="T0" fmla="*/ 21 w 354"/>
                <a:gd name="T1" fmla="*/ 85 h 308"/>
                <a:gd name="T2" fmla="*/ 5 w 354"/>
                <a:gd name="T3" fmla="*/ 80 h 308"/>
                <a:gd name="T4" fmla="*/ 0 w 354"/>
                <a:gd name="T5" fmla="*/ 58 h 308"/>
                <a:gd name="T6" fmla="*/ 0 w 354"/>
                <a:gd name="T7" fmla="*/ 37 h 308"/>
                <a:gd name="T8" fmla="*/ 0 w 354"/>
                <a:gd name="T9" fmla="*/ 16 h 308"/>
                <a:gd name="T10" fmla="*/ 11 w 354"/>
                <a:gd name="T11" fmla="*/ 0 h 308"/>
                <a:gd name="T12" fmla="*/ 32 w 354"/>
                <a:gd name="T13" fmla="*/ 0 h 308"/>
                <a:gd name="T14" fmla="*/ 58 w 354"/>
                <a:gd name="T15" fmla="*/ 0 h 308"/>
                <a:gd name="T16" fmla="*/ 85 w 354"/>
                <a:gd name="T17" fmla="*/ 5 h 308"/>
                <a:gd name="T18" fmla="*/ 106 w 354"/>
                <a:gd name="T19" fmla="*/ 5 h 308"/>
                <a:gd name="T20" fmla="*/ 127 w 354"/>
                <a:gd name="T21" fmla="*/ 5 h 308"/>
                <a:gd name="T22" fmla="*/ 148 w 354"/>
                <a:gd name="T23" fmla="*/ 5 h 308"/>
                <a:gd name="T24" fmla="*/ 169 w 354"/>
                <a:gd name="T25" fmla="*/ 5 h 308"/>
                <a:gd name="T26" fmla="*/ 196 w 354"/>
                <a:gd name="T27" fmla="*/ 5 h 308"/>
                <a:gd name="T28" fmla="*/ 217 w 354"/>
                <a:gd name="T29" fmla="*/ 5 h 308"/>
                <a:gd name="T30" fmla="*/ 228 w 354"/>
                <a:gd name="T31" fmla="*/ 5 h 308"/>
                <a:gd name="T32" fmla="*/ 243 w 354"/>
                <a:gd name="T33" fmla="*/ 0 h 308"/>
                <a:gd name="T34" fmla="*/ 254 w 354"/>
                <a:gd name="T35" fmla="*/ 11 h 308"/>
                <a:gd name="T36" fmla="*/ 265 w 354"/>
                <a:gd name="T37" fmla="*/ 21 h 308"/>
                <a:gd name="T38" fmla="*/ 270 w 354"/>
                <a:gd name="T39" fmla="*/ 32 h 308"/>
                <a:gd name="T40" fmla="*/ 280 w 354"/>
                <a:gd name="T41" fmla="*/ 43 h 308"/>
                <a:gd name="T42" fmla="*/ 286 w 354"/>
                <a:gd name="T43" fmla="*/ 58 h 308"/>
                <a:gd name="T44" fmla="*/ 286 w 354"/>
                <a:gd name="T45" fmla="*/ 69 h 308"/>
                <a:gd name="T46" fmla="*/ 296 w 354"/>
                <a:gd name="T47" fmla="*/ 69 h 308"/>
                <a:gd name="T48" fmla="*/ 317 w 354"/>
                <a:gd name="T49" fmla="*/ 69 h 308"/>
                <a:gd name="T50" fmla="*/ 328 w 354"/>
                <a:gd name="T51" fmla="*/ 80 h 308"/>
                <a:gd name="T52" fmla="*/ 339 w 354"/>
                <a:gd name="T53" fmla="*/ 90 h 308"/>
                <a:gd name="T54" fmla="*/ 354 w 354"/>
                <a:gd name="T55" fmla="*/ 96 h 308"/>
                <a:gd name="T56" fmla="*/ 354 w 354"/>
                <a:gd name="T57" fmla="*/ 117 h 308"/>
                <a:gd name="T58" fmla="*/ 344 w 354"/>
                <a:gd name="T59" fmla="*/ 127 h 308"/>
                <a:gd name="T60" fmla="*/ 328 w 354"/>
                <a:gd name="T61" fmla="*/ 133 h 308"/>
                <a:gd name="T62" fmla="*/ 317 w 354"/>
                <a:gd name="T63" fmla="*/ 143 h 308"/>
                <a:gd name="T64" fmla="*/ 312 w 354"/>
                <a:gd name="T65" fmla="*/ 159 h 308"/>
                <a:gd name="T66" fmla="*/ 312 w 354"/>
                <a:gd name="T67" fmla="*/ 186 h 308"/>
                <a:gd name="T68" fmla="*/ 302 w 354"/>
                <a:gd name="T69" fmla="*/ 196 h 308"/>
                <a:gd name="T70" fmla="*/ 302 w 354"/>
                <a:gd name="T71" fmla="*/ 217 h 308"/>
                <a:gd name="T72" fmla="*/ 280 w 354"/>
                <a:gd name="T73" fmla="*/ 217 h 308"/>
                <a:gd name="T74" fmla="*/ 275 w 354"/>
                <a:gd name="T75" fmla="*/ 233 h 308"/>
                <a:gd name="T76" fmla="*/ 254 w 354"/>
                <a:gd name="T77" fmla="*/ 239 h 308"/>
                <a:gd name="T78" fmla="*/ 238 w 354"/>
                <a:gd name="T79" fmla="*/ 244 h 308"/>
                <a:gd name="T80" fmla="*/ 228 w 354"/>
                <a:gd name="T81" fmla="*/ 255 h 308"/>
                <a:gd name="T82" fmla="*/ 222 w 354"/>
                <a:gd name="T83" fmla="*/ 270 h 308"/>
                <a:gd name="T84" fmla="*/ 233 w 354"/>
                <a:gd name="T85" fmla="*/ 281 h 308"/>
                <a:gd name="T86" fmla="*/ 217 w 354"/>
                <a:gd name="T87" fmla="*/ 292 h 308"/>
                <a:gd name="T88" fmla="*/ 206 w 354"/>
                <a:gd name="T89" fmla="*/ 292 h 308"/>
                <a:gd name="T90" fmla="*/ 196 w 354"/>
                <a:gd name="T91" fmla="*/ 302 h 308"/>
                <a:gd name="T92" fmla="*/ 191 w 354"/>
                <a:gd name="T93" fmla="*/ 297 h 308"/>
                <a:gd name="T94" fmla="*/ 191 w 354"/>
                <a:gd name="T95" fmla="*/ 308 h 308"/>
                <a:gd name="T96" fmla="*/ 164 w 354"/>
                <a:gd name="T97" fmla="*/ 302 h 308"/>
                <a:gd name="T98" fmla="*/ 164 w 354"/>
                <a:gd name="T99" fmla="*/ 270 h 308"/>
                <a:gd name="T100" fmla="*/ 148 w 354"/>
                <a:gd name="T101" fmla="*/ 260 h 308"/>
                <a:gd name="T102" fmla="*/ 138 w 354"/>
                <a:gd name="T103" fmla="*/ 249 h 308"/>
                <a:gd name="T104" fmla="*/ 117 w 354"/>
                <a:gd name="T105" fmla="*/ 249 h 308"/>
                <a:gd name="T106" fmla="*/ 111 w 354"/>
                <a:gd name="T107" fmla="*/ 217 h 308"/>
                <a:gd name="T108" fmla="*/ 111 w 354"/>
                <a:gd name="T109" fmla="*/ 196 h 308"/>
                <a:gd name="T110" fmla="*/ 74 w 354"/>
                <a:gd name="T111" fmla="*/ 196 h 308"/>
                <a:gd name="T112" fmla="*/ 58 w 354"/>
                <a:gd name="T113" fmla="*/ 191 h 308"/>
                <a:gd name="T114" fmla="*/ 53 w 354"/>
                <a:gd name="T115" fmla="*/ 175 h 308"/>
                <a:gd name="T116" fmla="*/ 53 w 354"/>
                <a:gd name="T117" fmla="*/ 149 h 308"/>
                <a:gd name="T118" fmla="*/ 53 w 354"/>
                <a:gd name="T119" fmla="*/ 122 h 308"/>
                <a:gd name="T120" fmla="*/ 53 w 354"/>
                <a:gd name="T121" fmla="*/ 9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4" h="308">
                  <a:moveTo>
                    <a:pt x="37" y="85"/>
                  </a:moveTo>
                  <a:lnTo>
                    <a:pt x="32" y="85"/>
                  </a:lnTo>
                  <a:lnTo>
                    <a:pt x="27" y="85"/>
                  </a:lnTo>
                  <a:lnTo>
                    <a:pt x="21" y="85"/>
                  </a:lnTo>
                  <a:lnTo>
                    <a:pt x="16" y="85"/>
                  </a:lnTo>
                  <a:lnTo>
                    <a:pt x="16" y="80"/>
                  </a:lnTo>
                  <a:lnTo>
                    <a:pt x="11" y="80"/>
                  </a:lnTo>
                  <a:lnTo>
                    <a:pt x="5" y="80"/>
                  </a:lnTo>
                  <a:lnTo>
                    <a:pt x="0" y="80"/>
                  </a:lnTo>
                  <a:lnTo>
                    <a:pt x="0" y="74"/>
                  </a:lnTo>
                  <a:lnTo>
                    <a:pt x="0" y="64"/>
                  </a:lnTo>
                  <a:lnTo>
                    <a:pt x="0" y="58"/>
                  </a:lnTo>
                  <a:lnTo>
                    <a:pt x="0" y="53"/>
                  </a:lnTo>
                  <a:lnTo>
                    <a:pt x="0" y="48"/>
                  </a:lnTo>
                  <a:lnTo>
                    <a:pt x="0" y="43"/>
                  </a:lnTo>
                  <a:lnTo>
                    <a:pt x="0" y="37"/>
                  </a:lnTo>
                  <a:lnTo>
                    <a:pt x="0" y="32"/>
                  </a:lnTo>
                  <a:lnTo>
                    <a:pt x="0" y="27"/>
                  </a:lnTo>
                  <a:lnTo>
                    <a:pt x="0" y="21"/>
                  </a:lnTo>
                  <a:lnTo>
                    <a:pt x="0" y="16"/>
                  </a:lnTo>
                  <a:lnTo>
                    <a:pt x="0" y="11"/>
                  </a:lnTo>
                  <a:lnTo>
                    <a:pt x="0" y="0"/>
                  </a:lnTo>
                  <a:lnTo>
                    <a:pt x="5" y="0"/>
                  </a:lnTo>
                  <a:lnTo>
                    <a:pt x="11" y="0"/>
                  </a:lnTo>
                  <a:lnTo>
                    <a:pt x="16" y="0"/>
                  </a:lnTo>
                  <a:lnTo>
                    <a:pt x="21" y="0"/>
                  </a:lnTo>
                  <a:lnTo>
                    <a:pt x="27" y="0"/>
                  </a:lnTo>
                  <a:lnTo>
                    <a:pt x="32" y="0"/>
                  </a:lnTo>
                  <a:lnTo>
                    <a:pt x="37" y="0"/>
                  </a:lnTo>
                  <a:lnTo>
                    <a:pt x="48" y="0"/>
                  </a:lnTo>
                  <a:lnTo>
                    <a:pt x="53" y="0"/>
                  </a:lnTo>
                  <a:lnTo>
                    <a:pt x="58" y="0"/>
                  </a:lnTo>
                  <a:lnTo>
                    <a:pt x="69" y="5"/>
                  </a:lnTo>
                  <a:lnTo>
                    <a:pt x="74" y="5"/>
                  </a:lnTo>
                  <a:lnTo>
                    <a:pt x="80" y="5"/>
                  </a:lnTo>
                  <a:lnTo>
                    <a:pt x="85" y="5"/>
                  </a:lnTo>
                  <a:lnTo>
                    <a:pt x="90" y="5"/>
                  </a:lnTo>
                  <a:lnTo>
                    <a:pt x="95" y="5"/>
                  </a:lnTo>
                  <a:lnTo>
                    <a:pt x="101" y="5"/>
                  </a:lnTo>
                  <a:lnTo>
                    <a:pt x="106" y="5"/>
                  </a:lnTo>
                  <a:lnTo>
                    <a:pt x="111" y="5"/>
                  </a:lnTo>
                  <a:lnTo>
                    <a:pt x="117" y="5"/>
                  </a:lnTo>
                  <a:lnTo>
                    <a:pt x="122" y="5"/>
                  </a:lnTo>
                  <a:lnTo>
                    <a:pt x="127" y="5"/>
                  </a:lnTo>
                  <a:lnTo>
                    <a:pt x="132" y="5"/>
                  </a:lnTo>
                  <a:lnTo>
                    <a:pt x="138" y="5"/>
                  </a:lnTo>
                  <a:lnTo>
                    <a:pt x="143" y="5"/>
                  </a:lnTo>
                  <a:lnTo>
                    <a:pt x="148" y="5"/>
                  </a:lnTo>
                  <a:lnTo>
                    <a:pt x="154" y="5"/>
                  </a:lnTo>
                  <a:lnTo>
                    <a:pt x="159" y="5"/>
                  </a:lnTo>
                  <a:lnTo>
                    <a:pt x="164" y="5"/>
                  </a:lnTo>
                  <a:lnTo>
                    <a:pt x="169" y="5"/>
                  </a:lnTo>
                  <a:lnTo>
                    <a:pt x="180" y="5"/>
                  </a:lnTo>
                  <a:lnTo>
                    <a:pt x="185" y="5"/>
                  </a:lnTo>
                  <a:lnTo>
                    <a:pt x="191" y="5"/>
                  </a:lnTo>
                  <a:lnTo>
                    <a:pt x="196" y="5"/>
                  </a:lnTo>
                  <a:lnTo>
                    <a:pt x="201" y="5"/>
                  </a:lnTo>
                  <a:lnTo>
                    <a:pt x="206" y="5"/>
                  </a:lnTo>
                  <a:lnTo>
                    <a:pt x="212" y="5"/>
                  </a:lnTo>
                  <a:lnTo>
                    <a:pt x="217" y="5"/>
                  </a:lnTo>
                  <a:lnTo>
                    <a:pt x="222" y="5"/>
                  </a:lnTo>
                  <a:lnTo>
                    <a:pt x="222" y="11"/>
                  </a:lnTo>
                  <a:lnTo>
                    <a:pt x="228" y="11"/>
                  </a:lnTo>
                  <a:lnTo>
                    <a:pt x="228" y="5"/>
                  </a:lnTo>
                  <a:lnTo>
                    <a:pt x="228" y="0"/>
                  </a:lnTo>
                  <a:lnTo>
                    <a:pt x="233" y="0"/>
                  </a:lnTo>
                  <a:lnTo>
                    <a:pt x="238" y="0"/>
                  </a:lnTo>
                  <a:lnTo>
                    <a:pt x="243" y="0"/>
                  </a:lnTo>
                  <a:lnTo>
                    <a:pt x="249" y="0"/>
                  </a:lnTo>
                  <a:lnTo>
                    <a:pt x="249" y="5"/>
                  </a:lnTo>
                  <a:lnTo>
                    <a:pt x="254" y="5"/>
                  </a:lnTo>
                  <a:lnTo>
                    <a:pt x="254" y="11"/>
                  </a:lnTo>
                  <a:lnTo>
                    <a:pt x="259" y="11"/>
                  </a:lnTo>
                  <a:lnTo>
                    <a:pt x="259" y="16"/>
                  </a:lnTo>
                  <a:lnTo>
                    <a:pt x="259" y="21"/>
                  </a:lnTo>
                  <a:lnTo>
                    <a:pt x="265" y="21"/>
                  </a:lnTo>
                  <a:lnTo>
                    <a:pt x="265" y="27"/>
                  </a:lnTo>
                  <a:lnTo>
                    <a:pt x="270" y="27"/>
                  </a:lnTo>
                  <a:lnTo>
                    <a:pt x="275" y="27"/>
                  </a:lnTo>
                  <a:lnTo>
                    <a:pt x="270" y="32"/>
                  </a:lnTo>
                  <a:lnTo>
                    <a:pt x="275" y="32"/>
                  </a:lnTo>
                  <a:lnTo>
                    <a:pt x="275" y="37"/>
                  </a:lnTo>
                  <a:lnTo>
                    <a:pt x="275" y="43"/>
                  </a:lnTo>
                  <a:lnTo>
                    <a:pt x="280" y="43"/>
                  </a:lnTo>
                  <a:lnTo>
                    <a:pt x="280" y="48"/>
                  </a:lnTo>
                  <a:lnTo>
                    <a:pt x="286" y="48"/>
                  </a:lnTo>
                  <a:lnTo>
                    <a:pt x="286" y="53"/>
                  </a:lnTo>
                  <a:lnTo>
                    <a:pt x="286" y="58"/>
                  </a:lnTo>
                  <a:lnTo>
                    <a:pt x="286" y="64"/>
                  </a:lnTo>
                  <a:lnTo>
                    <a:pt x="280" y="64"/>
                  </a:lnTo>
                  <a:lnTo>
                    <a:pt x="280" y="69"/>
                  </a:lnTo>
                  <a:lnTo>
                    <a:pt x="286" y="69"/>
                  </a:lnTo>
                  <a:lnTo>
                    <a:pt x="280" y="69"/>
                  </a:lnTo>
                  <a:lnTo>
                    <a:pt x="286" y="69"/>
                  </a:lnTo>
                  <a:lnTo>
                    <a:pt x="291" y="69"/>
                  </a:lnTo>
                  <a:lnTo>
                    <a:pt x="296" y="69"/>
                  </a:lnTo>
                  <a:lnTo>
                    <a:pt x="302" y="69"/>
                  </a:lnTo>
                  <a:lnTo>
                    <a:pt x="307" y="69"/>
                  </a:lnTo>
                  <a:lnTo>
                    <a:pt x="312" y="69"/>
                  </a:lnTo>
                  <a:lnTo>
                    <a:pt x="317" y="69"/>
                  </a:lnTo>
                  <a:lnTo>
                    <a:pt x="323" y="69"/>
                  </a:lnTo>
                  <a:lnTo>
                    <a:pt x="328" y="69"/>
                  </a:lnTo>
                  <a:lnTo>
                    <a:pt x="328" y="74"/>
                  </a:lnTo>
                  <a:lnTo>
                    <a:pt x="328" y="80"/>
                  </a:lnTo>
                  <a:lnTo>
                    <a:pt x="328" y="85"/>
                  </a:lnTo>
                  <a:lnTo>
                    <a:pt x="333" y="85"/>
                  </a:lnTo>
                  <a:lnTo>
                    <a:pt x="333" y="90"/>
                  </a:lnTo>
                  <a:lnTo>
                    <a:pt x="339" y="90"/>
                  </a:lnTo>
                  <a:lnTo>
                    <a:pt x="344" y="90"/>
                  </a:lnTo>
                  <a:lnTo>
                    <a:pt x="349" y="90"/>
                  </a:lnTo>
                  <a:lnTo>
                    <a:pt x="349" y="96"/>
                  </a:lnTo>
                  <a:lnTo>
                    <a:pt x="354" y="96"/>
                  </a:lnTo>
                  <a:lnTo>
                    <a:pt x="354" y="101"/>
                  </a:lnTo>
                  <a:lnTo>
                    <a:pt x="354" y="106"/>
                  </a:lnTo>
                  <a:lnTo>
                    <a:pt x="354" y="111"/>
                  </a:lnTo>
                  <a:lnTo>
                    <a:pt x="354" y="117"/>
                  </a:lnTo>
                  <a:lnTo>
                    <a:pt x="354" y="122"/>
                  </a:lnTo>
                  <a:lnTo>
                    <a:pt x="354" y="127"/>
                  </a:lnTo>
                  <a:lnTo>
                    <a:pt x="349" y="127"/>
                  </a:lnTo>
                  <a:lnTo>
                    <a:pt x="344" y="127"/>
                  </a:lnTo>
                  <a:lnTo>
                    <a:pt x="344" y="133"/>
                  </a:lnTo>
                  <a:lnTo>
                    <a:pt x="339" y="133"/>
                  </a:lnTo>
                  <a:lnTo>
                    <a:pt x="333" y="133"/>
                  </a:lnTo>
                  <a:lnTo>
                    <a:pt x="328" y="133"/>
                  </a:lnTo>
                  <a:lnTo>
                    <a:pt x="328" y="138"/>
                  </a:lnTo>
                  <a:lnTo>
                    <a:pt x="328" y="143"/>
                  </a:lnTo>
                  <a:lnTo>
                    <a:pt x="323" y="143"/>
                  </a:lnTo>
                  <a:lnTo>
                    <a:pt x="317" y="143"/>
                  </a:lnTo>
                  <a:lnTo>
                    <a:pt x="317" y="149"/>
                  </a:lnTo>
                  <a:lnTo>
                    <a:pt x="317" y="154"/>
                  </a:lnTo>
                  <a:lnTo>
                    <a:pt x="317" y="159"/>
                  </a:lnTo>
                  <a:lnTo>
                    <a:pt x="312" y="159"/>
                  </a:lnTo>
                  <a:lnTo>
                    <a:pt x="312" y="164"/>
                  </a:lnTo>
                  <a:lnTo>
                    <a:pt x="312" y="170"/>
                  </a:lnTo>
                  <a:lnTo>
                    <a:pt x="312" y="175"/>
                  </a:lnTo>
                  <a:lnTo>
                    <a:pt x="312" y="186"/>
                  </a:lnTo>
                  <a:lnTo>
                    <a:pt x="312" y="191"/>
                  </a:lnTo>
                  <a:lnTo>
                    <a:pt x="312" y="196"/>
                  </a:lnTo>
                  <a:lnTo>
                    <a:pt x="307" y="196"/>
                  </a:lnTo>
                  <a:lnTo>
                    <a:pt x="302" y="196"/>
                  </a:lnTo>
                  <a:lnTo>
                    <a:pt x="302" y="202"/>
                  </a:lnTo>
                  <a:lnTo>
                    <a:pt x="302" y="207"/>
                  </a:lnTo>
                  <a:lnTo>
                    <a:pt x="302" y="212"/>
                  </a:lnTo>
                  <a:lnTo>
                    <a:pt x="302" y="217"/>
                  </a:lnTo>
                  <a:lnTo>
                    <a:pt x="296" y="217"/>
                  </a:lnTo>
                  <a:lnTo>
                    <a:pt x="291" y="217"/>
                  </a:lnTo>
                  <a:lnTo>
                    <a:pt x="286" y="217"/>
                  </a:lnTo>
                  <a:lnTo>
                    <a:pt x="280" y="217"/>
                  </a:lnTo>
                  <a:lnTo>
                    <a:pt x="280" y="223"/>
                  </a:lnTo>
                  <a:lnTo>
                    <a:pt x="280" y="228"/>
                  </a:lnTo>
                  <a:lnTo>
                    <a:pt x="280" y="233"/>
                  </a:lnTo>
                  <a:lnTo>
                    <a:pt x="275" y="233"/>
                  </a:lnTo>
                  <a:lnTo>
                    <a:pt x="265" y="233"/>
                  </a:lnTo>
                  <a:lnTo>
                    <a:pt x="259" y="233"/>
                  </a:lnTo>
                  <a:lnTo>
                    <a:pt x="254" y="233"/>
                  </a:lnTo>
                  <a:lnTo>
                    <a:pt x="254" y="239"/>
                  </a:lnTo>
                  <a:lnTo>
                    <a:pt x="254" y="244"/>
                  </a:lnTo>
                  <a:lnTo>
                    <a:pt x="249" y="244"/>
                  </a:lnTo>
                  <a:lnTo>
                    <a:pt x="243" y="244"/>
                  </a:lnTo>
                  <a:lnTo>
                    <a:pt x="238" y="244"/>
                  </a:lnTo>
                  <a:lnTo>
                    <a:pt x="238" y="249"/>
                  </a:lnTo>
                  <a:lnTo>
                    <a:pt x="233" y="249"/>
                  </a:lnTo>
                  <a:lnTo>
                    <a:pt x="228" y="249"/>
                  </a:lnTo>
                  <a:lnTo>
                    <a:pt x="228" y="255"/>
                  </a:lnTo>
                  <a:lnTo>
                    <a:pt x="228" y="260"/>
                  </a:lnTo>
                  <a:lnTo>
                    <a:pt x="222" y="260"/>
                  </a:lnTo>
                  <a:lnTo>
                    <a:pt x="222" y="265"/>
                  </a:lnTo>
                  <a:lnTo>
                    <a:pt x="222" y="270"/>
                  </a:lnTo>
                  <a:lnTo>
                    <a:pt x="228" y="270"/>
                  </a:lnTo>
                  <a:lnTo>
                    <a:pt x="228" y="276"/>
                  </a:lnTo>
                  <a:lnTo>
                    <a:pt x="233" y="276"/>
                  </a:lnTo>
                  <a:lnTo>
                    <a:pt x="233" y="281"/>
                  </a:lnTo>
                  <a:lnTo>
                    <a:pt x="228" y="281"/>
                  </a:lnTo>
                  <a:lnTo>
                    <a:pt x="222" y="286"/>
                  </a:lnTo>
                  <a:lnTo>
                    <a:pt x="222" y="292"/>
                  </a:lnTo>
                  <a:lnTo>
                    <a:pt x="217" y="292"/>
                  </a:lnTo>
                  <a:lnTo>
                    <a:pt x="212" y="292"/>
                  </a:lnTo>
                  <a:lnTo>
                    <a:pt x="212" y="286"/>
                  </a:lnTo>
                  <a:lnTo>
                    <a:pt x="206" y="286"/>
                  </a:lnTo>
                  <a:lnTo>
                    <a:pt x="206" y="292"/>
                  </a:lnTo>
                  <a:lnTo>
                    <a:pt x="206" y="297"/>
                  </a:lnTo>
                  <a:lnTo>
                    <a:pt x="201" y="297"/>
                  </a:lnTo>
                  <a:lnTo>
                    <a:pt x="201" y="302"/>
                  </a:lnTo>
                  <a:lnTo>
                    <a:pt x="196" y="302"/>
                  </a:lnTo>
                  <a:lnTo>
                    <a:pt x="196" y="297"/>
                  </a:lnTo>
                  <a:lnTo>
                    <a:pt x="191" y="297"/>
                  </a:lnTo>
                  <a:lnTo>
                    <a:pt x="191" y="292"/>
                  </a:lnTo>
                  <a:lnTo>
                    <a:pt x="191" y="297"/>
                  </a:lnTo>
                  <a:lnTo>
                    <a:pt x="185" y="297"/>
                  </a:lnTo>
                  <a:lnTo>
                    <a:pt x="185" y="302"/>
                  </a:lnTo>
                  <a:lnTo>
                    <a:pt x="191" y="302"/>
                  </a:lnTo>
                  <a:lnTo>
                    <a:pt x="191" y="308"/>
                  </a:lnTo>
                  <a:lnTo>
                    <a:pt x="185" y="308"/>
                  </a:lnTo>
                  <a:lnTo>
                    <a:pt x="180" y="302"/>
                  </a:lnTo>
                  <a:lnTo>
                    <a:pt x="175" y="302"/>
                  </a:lnTo>
                  <a:lnTo>
                    <a:pt x="164" y="302"/>
                  </a:lnTo>
                  <a:lnTo>
                    <a:pt x="164" y="297"/>
                  </a:lnTo>
                  <a:lnTo>
                    <a:pt x="164" y="286"/>
                  </a:lnTo>
                  <a:lnTo>
                    <a:pt x="164" y="281"/>
                  </a:lnTo>
                  <a:lnTo>
                    <a:pt x="164" y="270"/>
                  </a:lnTo>
                  <a:lnTo>
                    <a:pt x="164" y="260"/>
                  </a:lnTo>
                  <a:lnTo>
                    <a:pt x="159" y="260"/>
                  </a:lnTo>
                  <a:lnTo>
                    <a:pt x="154" y="260"/>
                  </a:lnTo>
                  <a:lnTo>
                    <a:pt x="148" y="260"/>
                  </a:lnTo>
                  <a:lnTo>
                    <a:pt x="143" y="260"/>
                  </a:lnTo>
                  <a:lnTo>
                    <a:pt x="138" y="260"/>
                  </a:lnTo>
                  <a:lnTo>
                    <a:pt x="138" y="255"/>
                  </a:lnTo>
                  <a:lnTo>
                    <a:pt x="138" y="249"/>
                  </a:lnTo>
                  <a:lnTo>
                    <a:pt x="132" y="249"/>
                  </a:lnTo>
                  <a:lnTo>
                    <a:pt x="127" y="249"/>
                  </a:lnTo>
                  <a:lnTo>
                    <a:pt x="122" y="249"/>
                  </a:lnTo>
                  <a:lnTo>
                    <a:pt x="117" y="249"/>
                  </a:lnTo>
                  <a:lnTo>
                    <a:pt x="111" y="249"/>
                  </a:lnTo>
                  <a:lnTo>
                    <a:pt x="111" y="233"/>
                  </a:lnTo>
                  <a:lnTo>
                    <a:pt x="111" y="228"/>
                  </a:lnTo>
                  <a:lnTo>
                    <a:pt x="111" y="217"/>
                  </a:lnTo>
                  <a:lnTo>
                    <a:pt x="111" y="212"/>
                  </a:lnTo>
                  <a:lnTo>
                    <a:pt x="111" y="207"/>
                  </a:lnTo>
                  <a:lnTo>
                    <a:pt x="111" y="202"/>
                  </a:lnTo>
                  <a:lnTo>
                    <a:pt x="111" y="196"/>
                  </a:lnTo>
                  <a:lnTo>
                    <a:pt x="106" y="196"/>
                  </a:lnTo>
                  <a:lnTo>
                    <a:pt x="101" y="196"/>
                  </a:lnTo>
                  <a:lnTo>
                    <a:pt x="95" y="196"/>
                  </a:lnTo>
                  <a:lnTo>
                    <a:pt x="74" y="196"/>
                  </a:lnTo>
                  <a:lnTo>
                    <a:pt x="69" y="196"/>
                  </a:lnTo>
                  <a:lnTo>
                    <a:pt x="64" y="196"/>
                  </a:lnTo>
                  <a:lnTo>
                    <a:pt x="58" y="196"/>
                  </a:lnTo>
                  <a:lnTo>
                    <a:pt x="58" y="191"/>
                  </a:lnTo>
                  <a:lnTo>
                    <a:pt x="53" y="191"/>
                  </a:lnTo>
                  <a:lnTo>
                    <a:pt x="53" y="186"/>
                  </a:lnTo>
                  <a:lnTo>
                    <a:pt x="53" y="180"/>
                  </a:lnTo>
                  <a:lnTo>
                    <a:pt x="53" y="175"/>
                  </a:lnTo>
                  <a:lnTo>
                    <a:pt x="53" y="170"/>
                  </a:lnTo>
                  <a:lnTo>
                    <a:pt x="53" y="159"/>
                  </a:lnTo>
                  <a:lnTo>
                    <a:pt x="53" y="154"/>
                  </a:lnTo>
                  <a:lnTo>
                    <a:pt x="53" y="149"/>
                  </a:lnTo>
                  <a:lnTo>
                    <a:pt x="53" y="143"/>
                  </a:lnTo>
                  <a:lnTo>
                    <a:pt x="53" y="138"/>
                  </a:lnTo>
                  <a:lnTo>
                    <a:pt x="53" y="133"/>
                  </a:lnTo>
                  <a:lnTo>
                    <a:pt x="53" y="122"/>
                  </a:lnTo>
                  <a:lnTo>
                    <a:pt x="53" y="117"/>
                  </a:lnTo>
                  <a:lnTo>
                    <a:pt x="53" y="111"/>
                  </a:lnTo>
                  <a:lnTo>
                    <a:pt x="53" y="106"/>
                  </a:lnTo>
                  <a:lnTo>
                    <a:pt x="53" y="90"/>
                  </a:lnTo>
                  <a:lnTo>
                    <a:pt x="53" y="85"/>
                  </a:lnTo>
                  <a:lnTo>
                    <a:pt x="48" y="85"/>
                  </a:lnTo>
                  <a:lnTo>
                    <a:pt x="37" y="85"/>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67" name="Freeform 181">
              <a:extLst>
                <a:ext uri="{FF2B5EF4-FFF2-40B4-BE49-F238E27FC236}">
                  <a16:creationId xmlns:a16="http://schemas.microsoft.com/office/drawing/2014/main" id="{ED87A75B-A863-45F3-9C3F-0CA7D85421F7}"/>
                </a:ext>
              </a:extLst>
            </p:cNvPr>
            <p:cNvSpPr>
              <a:spLocks/>
            </p:cNvSpPr>
            <p:nvPr/>
          </p:nvSpPr>
          <p:spPr bwMode="auto">
            <a:xfrm>
              <a:off x="3619501" y="1800225"/>
              <a:ext cx="444500" cy="320675"/>
            </a:xfrm>
            <a:custGeom>
              <a:avLst/>
              <a:gdLst>
                <a:gd name="T0" fmla="*/ 5 w 280"/>
                <a:gd name="T1" fmla="*/ 106 h 202"/>
                <a:gd name="T2" fmla="*/ 5 w 280"/>
                <a:gd name="T3" fmla="*/ 90 h 202"/>
                <a:gd name="T4" fmla="*/ 5 w 280"/>
                <a:gd name="T5" fmla="*/ 75 h 202"/>
                <a:gd name="T6" fmla="*/ 5 w 280"/>
                <a:gd name="T7" fmla="*/ 59 h 202"/>
                <a:gd name="T8" fmla="*/ 5 w 280"/>
                <a:gd name="T9" fmla="*/ 43 h 202"/>
                <a:gd name="T10" fmla="*/ 5 w 280"/>
                <a:gd name="T11" fmla="*/ 27 h 202"/>
                <a:gd name="T12" fmla="*/ 5 w 280"/>
                <a:gd name="T13" fmla="*/ 6 h 202"/>
                <a:gd name="T14" fmla="*/ 16 w 280"/>
                <a:gd name="T15" fmla="*/ 0 h 202"/>
                <a:gd name="T16" fmla="*/ 32 w 280"/>
                <a:gd name="T17" fmla="*/ 0 h 202"/>
                <a:gd name="T18" fmla="*/ 48 w 280"/>
                <a:gd name="T19" fmla="*/ 0 h 202"/>
                <a:gd name="T20" fmla="*/ 63 w 280"/>
                <a:gd name="T21" fmla="*/ 0 h 202"/>
                <a:gd name="T22" fmla="*/ 79 w 280"/>
                <a:gd name="T23" fmla="*/ 0 h 202"/>
                <a:gd name="T24" fmla="*/ 95 w 280"/>
                <a:gd name="T25" fmla="*/ 6 h 202"/>
                <a:gd name="T26" fmla="*/ 116 w 280"/>
                <a:gd name="T27" fmla="*/ 6 h 202"/>
                <a:gd name="T28" fmla="*/ 132 w 280"/>
                <a:gd name="T29" fmla="*/ 6 h 202"/>
                <a:gd name="T30" fmla="*/ 148 w 280"/>
                <a:gd name="T31" fmla="*/ 6 h 202"/>
                <a:gd name="T32" fmla="*/ 164 w 280"/>
                <a:gd name="T33" fmla="*/ 6 h 202"/>
                <a:gd name="T34" fmla="*/ 180 w 280"/>
                <a:gd name="T35" fmla="*/ 6 h 202"/>
                <a:gd name="T36" fmla="*/ 196 w 280"/>
                <a:gd name="T37" fmla="*/ 6 h 202"/>
                <a:gd name="T38" fmla="*/ 211 w 280"/>
                <a:gd name="T39" fmla="*/ 6 h 202"/>
                <a:gd name="T40" fmla="*/ 227 w 280"/>
                <a:gd name="T41" fmla="*/ 6 h 202"/>
                <a:gd name="T42" fmla="*/ 243 w 280"/>
                <a:gd name="T43" fmla="*/ 6 h 202"/>
                <a:gd name="T44" fmla="*/ 264 w 280"/>
                <a:gd name="T45" fmla="*/ 6 h 202"/>
                <a:gd name="T46" fmla="*/ 280 w 280"/>
                <a:gd name="T47" fmla="*/ 6 h 202"/>
                <a:gd name="T48" fmla="*/ 280 w 280"/>
                <a:gd name="T49" fmla="*/ 22 h 202"/>
                <a:gd name="T50" fmla="*/ 280 w 280"/>
                <a:gd name="T51" fmla="*/ 37 h 202"/>
                <a:gd name="T52" fmla="*/ 280 w 280"/>
                <a:gd name="T53" fmla="*/ 53 h 202"/>
                <a:gd name="T54" fmla="*/ 280 w 280"/>
                <a:gd name="T55" fmla="*/ 69 h 202"/>
                <a:gd name="T56" fmla="*/ 280 w 280"/>
                <a:gd name="T57" fmla="*/ 85 h 202"/>
                <a:gd name="T58" fmla="*/ 275 w 280"/>
                <a:gd name="T59" fmla="*/ 101 h 202"/>
                <a:gd name="T60" fmla="*/ 275 w 280"/>
                <a:gd name="T61" fmla="*/ 117 h 202"/>
                <a:gd name="T62" fmla="*/ 275 w 280"/>
                <a:gd name="T63" fmla="*/ 133 h 202"/>
                <a:gd name="T64" fmla="*/ 275 w 280"/>
                <a:gd name="T65" fmla="*/ 149 h 202"/>
                <a:gd name="T66" fmla="*/ 275 w 280"/>
                <a:gd name="T67" fmla="*/ 165 h 202"/>
                <a:gd name="T68" fmla="*/ 275 w 280"/>
                <a:gd name="T69" fmla="*/ 181 h 202"/>
                <a:gd name="T70" fmla="*/ 275 w 280"/>
                <a:gd name="T71" fmla="*/ 196 h 202"/>
                <a:gd name="T72" fmla="*/ 259 w 280"/>
                <a:gd name="T73" fmla="*/ 196 h 202"/>
                <a:gd name="T74" fmla="*/ 248 w 280"/>
                <a:gd name="T75" fmla="*/ 191 h 202"/>
                <a:gd name="T76" fmla="*/ 233 w 280"/>
                <a:gd name="T77" fmla="*/ 191 h 202"/>
                <a:gd name="T78" fmla="*/ 227 w 280"/>
                <a:gd name="T79" fmla="*/ 202 h 202"/>
                <a:gd name="T80" fmla="*/ 217 w 280"/>
                <a:gd name="T81" fmla="*/ 196 h 202"/>
                <a:gd name="T82" fmla="*/ 201 w 280"/>
                <a:gd name="T83" fmla="*/ 196 h 202"/>
                <a:gd name="T84" fmla="*/ 185 w 280"/>
                <a:gd name="T85" fmla="*/ 196 h 202"/>
                <a:gd name="T86" fmla="*/ 164 w 280"/>
                <a:gd name="T87" fmla="*/ 196 h 202"/>
                <a:gd name="T88" fmla="*/ 148 w 280"/>
                <a:gd name="T89" fmla="*/ 196 h 202"/>
                <a:gd name="T90" fmla="*/ 132 w 280"/>
                <a:gd name="T91" fmla="*/ 196 h 202"/>
                <a:gd name="T92" fmla="*/ 116 w 280"/>
                <a:gd name="T93" fmla="*/ 196 h 202"/>
                <a:gd name="T94" fmla="*/ 100 w 280"/>
                <a:gd name="T95" fmla="*/ 196 h 202"/>
                <a:gd name="T96" fmla="*/ 85 w 280"/>
                <a:gd name="T97" fmla="*/ 196 h 202"/>
                <a:gd name="T98" fmla="*/ 63 w 280"/>
                <a:gd name="T99" fmla="*/ 191 h 202"/>
                <a:gd name="T100" fmla="*/ 42 w 280"/>
                <a:gd name="T101" fmla="*/ 191 h 202"/>
                <a:gd name="T102" fmla="*/ 26 w 280"/>
                <a:gd name="T103" fmla="*/ 191 h 202"/>
                <a:gd name="T104" fmla="*/ 10 w 280"/>
                <a:gd name="T105" fmla="*/ 191 h 202"/>
                <a:gd name="T106" fmla="*/ 5 w 280"/>
                <a:gd name="T107" fmla="*/ 181 h 202"/>
                <a:gd name="T108" fmla="*/ 5 w 280"/>
                <a:gd name="T109" fmla="*/ 165 h 202"/>
                <a:gd name="T110" fmla="*/ 5 w 280"/>
                <a:gd name="T111" fmla="*/ 143 h 202"/>
                <a:gd name="T112" fmla="*/ 0 w 280"/>
                <a:gd name="T113" fmla="*/ 133 h 202"/>
                <a:gd name="T114" fmla="*/ 0 w 280"/>
                <a:gd name="T115" fmla="*/ 11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0" h="202">
                  <a:moveTo>
                    <a:pt x="0" y="117"/>
                  </a:moveTo>
                  <a:lnTo>
                    <a:pt x="0" y="112"/>
                  </a:lnTo>
                  <a:lnTo>
                    <a:pt x="5" y="106"/>
                  </a:lnTo>
                  <a:lnTo>
                    <a:pt x="5" y="101"/>
                  </a:lnTo>
                  <a:lnTo>
                    <a:pt x="5" y="96"/>
                  </a:lnTo>
                  <a:lnTo>
                    <a:pt x="5" y="90"/>
                  </a:lnTo>
                  <a:lnTo>
                    <a:pt x="5" y="85"/>
                  </a:lnTo>
                  <a:lnTo>
                    <a:pt x="5" y="80"/>
                  </a:lnTo>
                  <a:lnTo>
                    <a:pt x="5" y="75"/>
                  </a:lnTo>
                  <a:lnTo>
                    <a:pt x="5" y="69"/>
                  </a:lnTo>
                  <a:lnTo>
                    <a:pt x="5" y="64"/>
                  </a:lnTo>
                  <a:lnTo>
                    <a:pt x="5" y="59"/>
                  </a:lnTo>
                  <a:lnTo>
                    <a:pt x="5" y="53"/>
                  </a:lnTo>
                  <a:lnTo>
                    <a:pt x="5" y="48"/>
                  </a:lnTo>
                  <a:lnTo>
                    <a:pt x="5" y="43"/>
                  </a:lnTo>
                  <a:lnTo>
                    <a:pt x="5" y="37"/>
                  </a:lnTo>
                  <a:lnTo>
                    <a:pt x="5" y="32"/>
                  </a:lnTo>
                  <a:lnTo>
                    <a:pt x="5" y="27"/>
                  </a:lnTo>
                  <a:lnTo>
                    <a:pt x="5" y="22"/>
                  </a:lnTo>
                  <a:lnTo>
                    <a:pt x="5" y="16"/>
                  </a:lnTo>
                  <a:lnTo>
                    <a:pt x="5" y="6"/>
                  </a:lnTo>
                  <a:lnTo>
                    <a:pt x="5" y="0"/>
                  </a:lnTo>
                  <a:lnTo>
                    <a:pt x="10" y="0"/>
                  </a:lnTo>
                  <a:lnTo>
                    <a:pt x="16" y="0"/>
                  </a:lnTo>
                  <a:lnTo>
                    <a:pt x="21" y="0"/>
                  </a:lnTo>
                  <a:lnTo>
                    <a:pt x="26" y="0"/>
                  </a:lnTo>
                  <a:lnTo>
                    <a:pt x="32" y="0"/>
                  </a:lnTo>
                  <a:lnTo>
                    <a:pt x="37" y="0"/>
                  </a:lnTo>
                  <a:lnTo>
                    <a:pt x="42" y="0"/>
                  </a:lnTo>
                  <a:lnTo>
                    <a:pt x="48" y="0"/>
                  </a:lnTo>
                  <a:lnTo>
                    <a:pt x="53" y="0"/>
                  </a:lnTo>
                  <a:lnTo>
                    <a:pt x="58" y="0"/>
                  </a:lnTo>
                  <a:lnTo>
                    <a:pt x="63" y="0"/>
                  </a:lnTo>
                  <a:lnTo>
                    <a:pt x="69" y="0"/>
                  </a:lnTo>
                  <a:lnTo>
                    <a:pt x="74" y="0"/>
                  </a:lnTo>
                  <a:lnTo>
                    <a:pt x="79" y="0"/>
                  </a:lnTo>
                  <a:lnTo>
                    <a:pt x="85" y="0"/>
                  </a:lnTo>
                  <a:lnTo>
                    <a:pt x="90" y="6"/>
                  </a:lnTo>
                  <a:lnTo>
                    <a:pt x="95" y="6"/>
                  </a:lnTo>
                  <a:lnTo>
                    <a:pt x="106" y="6"/>
                  </a:lnTo>
                  <a:lnTo>
                    <a:pt x="111" y="6"/>
                  </a:lnTo>
                  <a:lnTo>
                    <a:pt x="116" y="6"/>
                  </a:lnTo>
                  <a:lnTo>
                    <a:pt x="122" y="6"/>
                  </a:lnTo>
                  <a:lnTo>
                    <a:pt x="127" y="6"/>
                  </a:lnTo>
                  <a:lnTo>
                    <a:pt x="132" y="6"/>
                  </a:lnTo>
                  <a:lnTo>
                    <a:pt x="137" y="6"/>
                  </a:lnTo>
                  <a:lnTo>
                    <a:pt x="143" y="6"/>
                  </a:lnTo>
                  <a:lnTo>
                    <a:pt x="148" y="6"/>
                  </a:lnTo>
                  <a:lnTo>
                    <a:pt x="153" y="6"/>
                  </a:lnTo>
                  <a:lnTo>
                    <a:pt x="159" y="6"/>
                  </a:lnTo>
                  <a:lnTo>
                    <a:pt x="164" y="6"/>
                  </a:lnTo>
                  <a:lnTo>
                    <a:pt x="169" y="6"/>
                  </a:lnTo>
                  <a:lnTo>
                    <a:pt x="174" y="6"/>
                  </a:lnTo>
                  <a:lnTo>
                    <a:pt x="180" y="6"/>
                  </a:lnTo>
                  <a:lnTo>
                    <a:pt x="185" y="6"/>
                  </a:lnTo>
                  <a:lnTo>
                    <a:pt x="190" y="6"/>
                  </a:lnTo>
                  <a:lnTo>
                    <a:pt x="196" y="6"/>
                  </a:lnTo>
                  <a:lnTo>
                    <a:pt x="201" y="6"/>
                  </a:lnTo>
                  <a:lnTo>
                    <a:pt x="206" y="6"/>
                  </a:lnTo>
                  <a:lnTo>
                    <a:pt x="211" y="6"/>
                  </a:lnTo>
                  <a:lnTo>
                    <a:pt x="217" y="6"/>
                  </a:lnTo>
                  <a:lnTo>
                    <a:pt x="222" y="6"/>
                  </a:lnTo>
                  <a:lnTo>
                    <a:pt x="227" y="6"/>
                  </a:lnTo>
                  <a:lnTo>
                    <a:pt x="233" y="6"/>
                  </a:lnTo>
                  <a:lnTo>
                    <a:pt x="238" y="6"/>
                  </a:lnTo>
                  <a:lnTo>
                    <a:pt x="243" y="6"/>
                  </a:lnTo>
                  <a:lnTo>
                    <a:pt x="248" y="6"/>
                  </a:lnTo>
                  <a:lnTo>
                    <a:pt x="259" y="6"/>
                  </a:lnTo>
                  <a:lnTo>
                    <a:pt x="264" y="6"/>
                  </a:lnTo>
                  <a:lnTo>
                    <a:pt x="270" y="6"/>
                  </a:lnTo>
                  <a:lnTo>
                    <a:pt x="275" y="6"/>
                  </a:lnTo>
                  <a:lnTo>
                    <a:pt x="280" y="6"/>
                  </a:lnTo>
                  <a:lnTo>
                    <a:pt x="280" y="11"/>
                  </a:lnTo>
                  <a:lnTo>
                    <a:pt x="280" y="16"/>
                  </a:lnTo>
                  <a:lnTo>
                    <a:pt x="280" y="22"/>
                  </a:lnTo>
                  <a:lnTo>
                    <a:pt x="280" y="27"/>
                  </a:lnTo>
                  <a:lnTo>
                    <a:pt x="280" y="32"/>
                  </a:lnTo>
                  <a:lnTo>
                    <a:pt x="280" y="37"/>
                  </a:lnTo>
                  <a:lnTo>
                    <a:pt x="280" y="43"/>
                  </a:lnTo>
                  <a:lnTo>
                    <a:pt x="280" y="48"/>
                  </a:lnTo>
                  <a:lnTo>
                    <a:pt x="280" y="53"/>
                  </a:lnTo>
                  <a:lnTo>
                    <a:pt x="280" y="59"/>
                  </a:lnTo>
                  <a:lnTo>
                    <a:pt x="280" y="64"/>
                  </a:lnTo>
                  <a:lnTo>
                    <a:pt x="280" y="69"/>
                  </a:lnTo>
                  <a:lnTo>
                    <a:pt x="280" y="75"/>
                  </a:lnTo>
                  <a:lnTo>
                    <a:pt x="280" y="80"/>
                  </a:lnTo>
                  <a:lnTo>
                    <a:pt x="280" y="85"/>
                  </a:lnTo>
                  <a:lnTo>
                    <a:pt x="280" y="90"/>
                  </a:lnTo>
                  <a:lnTo>
                    <a:pt x="280" y="96"/>
                  </a:lnTo>
                  <a:lnTo>
                    <a:pt x="275" y="101"/>
                  </a:lnTo>
                  <a:lnTo>
                    <a:pt x="275" y="106"/>
                  </a:lnTo>
                  <a:lnTo>
                    <a:pt x="275" y="112"/>
                  </a:lnTo>
                  <a:lnTo>
                    <a:pt x="275" y="117"/>
                  </a:lnTo>
                  <a:lnTo>
                    <a:pt x="275" y="122"/>
                  </a:lnTo>
                  <a:lnTo>
                    <a:pt x="275" y="128"/>
                  </a:lnTo>
                  <a:lnTo>
                    <a:pt x="275" y="133"/>
                  </a:lnTo>
                  <a:lnTo>
                    <a:pt x="275" y="138"/>
                  </a:lnTo>
                  <a:lnTo>
                    <a:pt x="275" y="143"/>
                  </a:lnTo>
                  <a:lnTo>
                    <a:pt x="275" y="149"/>
                  </a:lnTo>
                  <a:lnTo>
                    <a:pt x="275" y="154"/>
                  </a:lnTo>
                  <a:lnTo>
                    <a:pt x="275" y="159"/>
                  </a:lnTo>
                  <a:lnTo>
                    <a:pt x="275" y="165"/>
                  </a:lnTo>
                  <a:lnTo>
                    <a:pt x="275" y="170"/>
                  </a:lnTo>
                  <a:lnTo>
                    <a:pt x="275" y="175"/>
                  </a:lnTo>
                  <a:lnTo>
                    <a:pt x="275" y="181"/>
                  </a:lnTo>
                  <a:lnTo>
                    <a:pt x="275" y="186"/>
                  </a:lnTo>
                  <a:lnTo>
                    <a:pt x="275" y="191"/>
                  </a:lnTo>
                  <a:lnTo>
                    <a:pt x="275" y="196"/>
                  </a:lnTo>
                  <a:lnTo>
                    <a:pt x="270" y="196"/>
                  </a:lnTo>
                  <a:lnTo>
                    <a:pt x="264" y="196"/>
                  </a:lnTo>
                  <a:lnTo>
                    <a:pt x="259" y="196"/>
                  </a:lnTo>
                  <a:lnTo>
                    <a:pt x="254" y="196"/>
                  </a:lnTo>
                  <a:lnTo>
                    <a:pt x="254" y="191"/>
                  </a:lnTo>
                  <a:lnTo>
                    <a:pt x="248" y="191"/>
                  </a:lnTo>
                  <a:lnTo>
                    <a:pt x="243" y="191"/>
                  </a:lnTo>
                  <a:lnTo>
                    <a:pt x="238" y="191"/>
                  </a:lnTo>
                  <a:lnTo>
                    <a:pt x="233" y="191"/>
                  </a:lnTo>
                  <a:lnTo>
                    <a:pt x="233" y="196"/>
                  </a:lnTo>
                  <a:lnTo>
                    <a:pt x="233" y="202"/>
                  </a:lnTo>
                  <a:lnTo>
                    <a:pt x="227" y="202"/>
                  </a:lnTo>
                  <a:lnTo>
                    <a:pt x="227" y="196"/>
                  </a:lnTo>
                  <a:lnTo>
                    <a:pt x="222" y="196"/>
                  </a:lnTo>
                  <a:lnTo>
                    <a:pt x="217" y="196"/>
                  </a:lnTo>
                  <a:lnTo>
                    <a:pt x="211" y="196"/>
                  </a:lnTo>
                  <a:lnTo>
                    <a:pt x="206" y="196"/>
                  </a:lnTo>
                  <a:lnTo>
                    <a:pt x="201" y="196"/>
                  </a:lnTo>
                  <a:lnTo>
                    <a:pt x="196" y="196"/>
                  </a:lnTo>
                  <a:lnTo>
                    <a:pt x="190" y="196"/>
                  </a:lnTo>
                  <a:lnTo>
                    <a:pt x="185" y="196"/>
                  </a:lnTo>
                  <a:lnTo>
                    <a:pt x="174" y="196"/>
                  </a:lnTo>
                  <a:lnTo>
                    <a:pt x="169" y="196"/>
                  </a:lnTo>
                  <a:lnTo>
                    <a:pt x="164" y="196"/>
                  </a:lnTo>
                  <a:lnTo>
                    <a:pt x="159" y="196"/>
                  </a:lnTo>
                  <a:lnTo>
                    <a:pt x="153" y="196"/>
                  </a:lnTo>
                  <a:lnTo>
                    <a:pt x="148" y="196"/>
                  </a:lnTo>
                  <a:lnTo>
                    <a:pt x="143" y="196"/>
                  </a:lnTo>
                  <a:lnTo>
                    <a:pt x="137" y="196"/>
                  </a:lnTo>
                  <a:lnTo>
                    <a:pt x="132" y="196"/>
                  </a:lnTo>
                  <a:lnTo>
                    <a:pt x="127" y="196"/>
                  </a:lnTo>
                  <a:lnTo>
                    <a:pt x="122" y="196"/>
                  </a:lnTo>
                  <a:lnTo>
                    <a:pt x="116" y="196"/>
                  </a:lnTo>
                  <a:lnTo>
                    <a:pt x="111" y="196"/>
                  </a:lnTo>
                  <a:lnTo>
                    <a:pt x="106" y="196"/>
                  </a:lnTo>
                  <a:lnTo>
                    <a:pt x="100" y="196"/>
                  </a:lnTo>
                  <a:lnTo>
                    <a:pt x="95" y="196"/>
                  </a:lnTo>
                  <a:lnTo>
                    <a:pt x="90" y="196"/>
                  </a:lnTo>
                  <a:lnTo>
                    <a:pt x="85" y="196"/>
                  </a:lnTo>
                  <a:lnTo>
                    <a:pt x="79" y="196"/>
                  </a:lnTo>
                  <a:lnTo>
                    <a:pt x="74" y="196"/>
                  </a:lnTo>
                  <a:lnTo>
                    <a:pt x="63" y="191"/>
                  </a:lnTo>
                  <a:lnTo>
                    <a:pt x="58" y="191"/>
                  </a:lnTo>
                  <a:lnTo>
                    <a:pt x="53" y="191"/>
                  </a:lnTo>
                  <a:lnTo>
                    <a:pt x="42" y="191"/>
                  </a:lnTo>
                  <a:lnTo>
                    <a:pt x="37" y="191"/>
                  </a:lnTo>
                  <a:lnTo>
                    <a:pt x="32" y="191"/>
                  </a:lnTo>
                  <a:lnTo>
                    <a:pt x="26" y="191"/>
                  </a:lnTo>
                  <a:lnTo>
                    <a:pt x="21" y="191"/>
                  </a:lnTo>
                  <a:lnTo>
                    <a:pt x="16" y="191"/>
                  </a:lnTo>
                  <a:lnTo>
                    <a:pt x="10" y="191"/>
                  </a:lnTo>
                  <a:lnTo>
                    <a:pt x="5" y="191"/>
                  </a:lnTo>
                  <a:lnTo>
                    <a:pt x="5" y="186"/>
                  </a:lnTo>
                  <a:lnTo>
                    <a:pt x="5" y="181"/>
                  </a:lnTo>
                  <a:lnTo>
                    <a:pt x="5" y="175"/>
                  </a:lnTo>
                  <a:lnTo>
                    <a:pt x="5" y="170"/>
                  </a:lnTo>
                  <a:lnTo>
                    <a:pt x="5" y="165"/>
                  </a:lnTo>
                  <a:lnTo>
                    <a:pt x="5" y="154"/>
                  </a:lnTo>
                  <a:lnTo>
                    <a:pt x="5" y="149"/>
                  </a:lnTo>
                  <a:lnTo>
                    <a:pt x="5" y="143"/>
                  </a:lnTo>
                  <a:lnTo>
                    <a:pt x="5" y="138"/>
                  </a:lnTo>
                  <a:lnTo>
                    <a:pt x="0" y="138"/>
                  </a:lnTo>
                  <a:lnTo>
                    <a:pt x="0" y="133"/>
                  </a:lnTo>
                  <a:lnTo>
                    <a:pt x="0" y="128"/>
                  </a:lnTo>
                  <a:lnTo>
                    <a:pt x="0" y="122"/>
                  </a:lnTo>
                  <a:lnTo>
                    <a:pt x="0" y="117"/>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68" name="Freeform 182">
              <a:extLst>
                <a:ext uri="{FF2B5EF4-FFF2-40B4-BE49-F238E27FC236}">
                  <a16:creationId xmlns:a16="http://schemas.microsoft.com/office/drawing/2014/main" id="{395A3456-7DA0-40CF-88F7-A86245B3897B}"/>
                </a:ext>
              </a:extLst>
            </p:cNvPr>
            <p:cNvSpPr>
              <a:spLocks/>
            </p:cNvSpPr>
            <p:nvPr/>
          </p:nvSpPr>
          <p:spPr bwMode="auto">
            <a:xfrm>
              <a:off x="3175001" y="4097338"/>
              <a:ext cx="561975" cy="792163"/>
            </a:xfrm>
            <a:custGeom>
              <a:avLst/>
              <a:gdLst>
                <a:gd name="T0" fmla="*/ 42 w 354"/>
                <a:gd name="T1" fmla="*/ 170 h 499"/>
                <a:gd name="T2" fmla="*/ 31 w 354"/>
                <a:gd name="T3" fmla="*/ 138 h 499"/>
                <a:gd name="T4" fmla="*/ 10 w 354"/>
                <a:gd name="T5" fmla="*/ 138 h 499"/>
                <a:gd name="T6" fmla="*/ 0 w 354"/>
                <a:gd name="T7" fmla="*/ 101 h 499"/>
                <a:gd name="T8" fmla="*/ 16 w 354"/>
                <a:gd name="T9" fmla="*/ 80 h 499"/>
                <a:gd name="T10" fmla="*/ 26 w 354"/>
                <a:gd name="T11" fmla="*/ 48 h 499"/>
                <a:gd name="T12" fmla="*/ 58 w 354"/>
                <a:gd name="T13" fmla="*/ 43 h 499"/>
                <a:gd name="T14" fmla="*/ 47 w 354"/>
                <a:gd name="T15" fmla="*/ 43 h 499"/>
                <a:gd name="T16" fmla="*/ 31 w 354"/>
                <a:gd name="T17" fmla="*/ 32 h 499"/>
                <a:gd name="T18" fmla="*/ 42 w 354"/>
                <a:gd name="T19" fmla="*/ 16 h 499"/>
                <a:gd name="T20" fmla="*/ 53 w 354"/>
                <a:gd name="T21" fmla="*/ 11 h 499"/>
                <a:gd name="T22" fmla="*/ 68 w 354"/>
                <a:gd name="T23" fmla="*/ 0 h 499"/>
                <a:gd name="T24" fmla="*/ 105 w 354"/>
                <a:gd name="T25" fmla="*/ 0 h 499"/>
                <a:gd name="T26" fmla="*/ 148 w 354"/>
                <a:gd name="T27" fmla="*/ 0 h 499"/>
                <a:gd name="T28" fmla="*/ 190 w 354"/>
                <a:gd name="T29" fmla="*/ 0 h 499"/>
                <a:gd name="T30" fmla="*/ 238 w 354"/>
                <a:gd name="T31" fmla="*/ 0 h 499"/>
                <a:gd name="T32" fmla="*/ 264 w 354"/>
                <a:gd name="T33" fmla="*/ 16 h 499"/>
                <a:gd name="T34" fmla="*/ 269 w 354"/>
                <a:gd name="T35" fmla="*/ 69 h 499"/>
                <a:gd name="T36" fmla="*/ 290 w 354"/>
                <a:gd name="T37" fmla="*/ 96 h 499"/>
                <a:gd name="T38" fmla="*/ 328 w 354"/>
                <a:gd name="T39" fmla="*/ 101 h 499"/>
                <a:gd name="T40" fmla="*/ 343 w 354"/>
                <a:gd name="T41" fmla="*/ 112 h 499"/>
                <a:gd name="T42" fmla="*/ 343 w 354"/>
                <a:gd name="T43" fmla="*/ 175 h 499"/>
                <a:gd name="T44" fmla="*/ 317 w 354"/>
                <a:gd name="T45" fmla="*/ 202 h 499"/>
                <a:gd name="T46" fmla="*/ 317 w 354"/>
                <a:gd name="T47" fmla="*/ 250 h 499"/>
                <a:gd name="T48" fmla="*/ 317 w 354"/>
                <a:gd name="T49" fmla="*/ 271 h 499"/>
                <a:gd name="T50" fmla="*/ 290 w 354"/>
                <a:gd name="T51" fmla="*/ 297 h 499"/>
                <a:gd name="T52" fmla="*/ 322 w 354"/>
                <a:gd name="T53" fmla="*/ 318 h 499"/>
                <a:gd name="T54" fmla="*/ 312 w 354"/>
                <a:gd name="T55" fmla="*/ 350 h 499"/>
                <a:gd name="T56" fmla="*/ 280 w 354"/>
                <a:gd name="T57" fmla="*/ 350 h 499"/>
                <a:gd name="T58" fmla="*/ 248 w 354"/>
                <a:gd name="T59" fmla="*/ 366 h 499"/>
                <a:gd name="T60" fmla="*/ 238 w 354"/>
                <a:gd name="T61" fmla="*/ 393 h 499"/>
                <a:gd name="T62" fmla="*/ 222 w 354"/>
                <a:gd name="T63" fmla="*/ 398 h 499"/>
                <a:gd name="T64" fmla="*/ 211 w 354"/>
                <a:gd name="T65" fmla="*/ 409 h 499"/>
                <a:gd name="T66" fmla="*/ 216 w 354"/>
                <a:gd name="T67" fmla="*/ 430 h 499"/>
                <a:gd name="T68" fmla="*/ 195 w 354"/>
                <a:gd name="T69" fmla="*/ 424 h 499"/>
                <a:gd name="T70" fmla="*/ 201 w 354"/>
                <a:gd name="T71" fmla="*/ 435 h 499"/>
                <a:gd name="T72" fmla="*/ 185 w 354"/>
                <a:gd name="T73" fmla="*/ 440 h 499"/>
                <a:gd name="T74" fmla="*/ 174 w 354"/>
                <a:gd name="T75" fmla="*/ 456 h 499"/>
                <a:gd name="T76" fmla="*/ 174 w 354"/>
                <a:gd name="T77" fmla="*/ 477 h 499"/>
                <a:gd name="T78" fmla="*/ 169 w 354"/>
                <a:gd name="T79" fmla="*/ 483 h 499"/>
                <a:gd name="T80" fmla="*/ 153 w 354"/>
                <a:gd name="T81" fmla="*/ 493 h 499"/>
                <a:gd name="T82" fmla="*/ 132 w 354"/>
                <a:gd name="T83" fmla="*/ 499 h 499"/>
                <a:gd name="T84" fmla="*/ 121 w 354"/>
                <a:gd name="T85" fmla="*/ 483 h 499"/>
                <a:gd name="T86" fmla="*/ 116 w 354"/>
                <a:gd name="T87" fmla="*/ 462 h 499"/>
                <a:gd name="T88" fmla="*/ 105 w 354"/>
                <a:gd name="T89" fmla="*/ 446 h 499"/>
                <a:gd name="T90" fmla="*/ 121 w 354"/>
                <a:gd name="T91" fmla="*/ 435 h 499"/>
                <a:gd name="T92" fmla="*/ 127 w 354"/>
                <a:gd name="T93" fmla="*/ 419 h 499"/>
                <a:gd name="T94" fmla="*/ 137 w 354"/>
                <a:gd name="T95" fmla="*/ 403 h 499"/>
                <a:gd name="T96" fmla="*/ 148 w 354"/>
                <a:gd name="T97" fmla="*/ 398 h 499"/>
                <a:gd name="T98" fmla="*/ 148 w 354"/>
                <a:gd name="T99" fmla="*/ 377 h 499"/>
                <a:gd name="T100" fmla="*/ 132 w 354"/>
                <a:gd name="T101" fmla="*/ 382 h 499"/>
                <a:gd name="T102" fmla="*/ 127 w 354"/>
                <a:gd name="T103" fmla="*/ 371 h 499"/>
                <a:gd name="T104" fmla="*/ 132 w 354"/>
                <a:gd name="T105" fmla="*/ 361 h 499"/>
                <a:gd name="T106" fmla="*/ 132 w 354"/>
                <a:gd name="T107" fmla="*/ 345 h 499"/>
                <a:gd name="T108" fmla="*/ 137 w 354"/>
                <a:gd name="T109" fmla="*/ 324 h 499"/>
                <a:gd name="T110" fmla="*/ 132 w 354"/>
                <a:gd name="T111" fmla="*/ 297 h 499"/>
                <a:gd name="T112" fmla="*/ 105 w 354"/>
                <a:gd name="T113" fmla="*/ 281 h 499"/>
                <a:gd name="T114" fmla="*/ 74 w 354"/>
                <a:gd name="T115" fmla="*/ 265 h 499"/>
                <a:gd name="T116" fmla="*/ 74 w 354"/>
                <a:gd name="T117" fmla="*/ 250 h 499"/>
                <a:gd name="T118" fmla="*/ 53 w 354"/>
                <a:gd name="T119" fmla="*/ 244 h 499"/>
                <a:gd name="T120" fmla="*/ 47 w 354"/>
                <a:gd name="T121" fmla="*/ 212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4" h="499">
                  <a:moveTo>
                    <a:pt x="53" y="197"/>
                  </a:moveTo>
                  <a:lnTo>
                    <a:pt x="53" y="191"/>
                  </a:lnTo>
                  <a:lnTo>
                    <a:pt x="47" y="191"/>
                  </a:lnTo>
                  <a:lnTo>
                    <a:pt x="47" y="186"/>
                  </a:lnTo>
                  <a:lnTo>
                    <a:pt x="47" y="181"/>
                  </a:lnTo>
                  <a:lnTo>
                    <a:pt x="47" y="175"/>
                  </a:lnTo>
                  <a:lnTo>
                    <a:pt x="42" y="170"/>
                  </a:lnTo>
                  <a:lnTo>
                    <a:pt x="42" y="159"/>
                  </a:lnTo>
                  <a:lnTo>
                    <a:pt x="42" y="154"/>
                  </a:lnTo>
                  <a:lnTo>
                    <a:pt x="42" y="149"/>
                  </a:lnTo>
                  <a:lnTo>
                    <a:pt x="37" y="149"/>
                  </a:lnTo>
                  <a:lnTo>
                    <a:pt x="37" y="144"/>
                  </a:lnTo>
                  <a:lnTo>
                    <a:pt x="37" y="138"/>
                  </a:lnTo>
                  <a:lnTo>
                    <a:pt x="31" y="138"/>
                  </a:lnTo>
                  <a:lnTo>
                    <a:pt x="31" y="144"/>
                  </a:lnTo>
                  <a:lnTo>
                    <a:pt x="26" y="144"/>
                  </a:lnTo>
                  <a:lnTo>
                    <a:pt x="21" y="149"/>
                  </a:lnTo>
                  <a:lnTo>
                    <a:pt x="16" y="149"/>
                  </a:lnTo>
                  <a:lnTo>
                    <a:pt x="16" y="144"/>
                  </a:lnTo>
                  <a:lnTo>
                    <a:pt x="10" y="144"/>
                  </a:lnTo>
                  <a:lnTo>
                    <a:pt x="10" y="138"/>
                  </a:lnTo>
                  <a:lnTo>
                    <a:pt x="5" y="133"/>
                  </a:lnTo>
                  <a:lnTo>
                    <a:pt x="5" y="128"/>
                  </a:lnTo>
                  <a:lnTo>
                    <a:pt x="5" y="122"/>
                  </a:lnTo>
                  <a:lnTo>
                    <a:pt x="0" y="117"/>
                  </a:lnTo>
                  <a:lnTo>
                    <a:pt x="0" y="112"/>
                  </a:lnTo>
                  <a:lnTo>
                    <a:pt x="0" y="106"/>
                  </a:lnTo>
                  <a:lnTo>
                    <a:pt x="0" y="101"/>
                  </a:lnTo>
                  <a:lnTo>
                    <a:pt x="5" y="101"/>
                  </a:lnTo>
                  <a:lnTo>
                    <a:pt x="5" y="96"/>
                  </a:lnTo>
                  <a:lnTo>
                    <a:pt x="5" y="91"/>
                  </a:lnTo>
                  <a:lnTo>
                    <a:pt x="10" y="91"/>
                  </a:lnTo>
                  <a:lnTo>
                    <a:pt x="10" y="85"/>
                  </a:lnTo>
                  <a:lnTo>
                    <a:pt x="10" y="80"/>
                  </a:lnTo>
                  <a:lnTo>
                    <a:pt x="16" y="80"/>
                  </a:lnTo>
                  <a:lnTo>
                    <a:pt x="16" y="75"/>
                  </a:lnTo>
                  <a:lnTo>
                    <a:pt x="21" y="75"/>
                  </a:lnTo>
                  <a:lnTo>
                    <a:pt x="21" y="69"/>
                  </a:lnTo>
                  <a:lnTo>
                    <a:pt x="21" y="64"/>
                  </a:lnTo>
                  <a:lnTo>
                    <a:pt x="21" y="59"/>
                  </a:lnTo>
                  <a:lnTo>
                    <a:pt x="26" y="53"/>
                  </a:lnTo>
                  <a:lnTo>
                    <a:pt x="26" y="48"/>
                  </a:lnTo>
                  <a:lnTo>
                    <a:pt x="31" y="53"/>
                  </a:lnTo>
                  <a:lnTo>
                    <a:pt x="37" y="48"/>
                  </a:lnTo>
                  <a:lnTo>
                    <a:pt x="42" y="48"/>
                  </a:lnTo>
                  <a:lnTo>
                    <a:pt x="47" y="48"/>
                  </a:lnTo>
                  <a:lnTo>
                    <a:pt x="47" y="43"/>
                  </a:lnTo>
                  <a:lnTo>
                    <a:pt x="53" y="43"/>
                  </a:lnTo>
                  <a:lnTo>
                    <a:pt x="58" y="43"/>
                  </a:lnTo>
                  <a:lnTo>
                    <a:pt x="63" y="43"/>
                  </a:lnTo>
                  <a:lnTo>
                    <a:pt x="63" y="38"/>
                  </a:lnTo>
                  <a:lnTo>
                    <a:pt x="58" y="32"/>
                  </a:lnTo>
                  <a:lnTo>
                    <a:pt x="53" y="32"/>
                  </a:lnTo>
                  <a:lnTo>
                    <a:pt x="53" y="38"/>
                  </a:lnTo>
                  <a:lnTo>
                    <a:pt x="47" y="38"/>
                  </a:lnTo>
                  <a:lnTo>
                    <a:pt x="47" y="43"/>
                  </a:lnTo>
                  <a:lnTo>
                    <a:pt x="42" y="43"/>
                  </a:lnTo>
                  <a:lnTo>
                    <a:pt x="42" y="38"/>
                  </a:lnTo>
                  <a:lnTo>
                    <a:pt x="42" y="32"/>
                  </a:lnTo>
                  <a:lnTo>
                    <a:pt x="37" y="32"/>
                  </a:lnTo>
                  <a:lnTo>
                    <a:pt x="37" y="27"/>
                  </a:lnTo>
                  <a:lnTo>
                    <a:pt x="31" y="27"/>
                  </a:lnTo>
                  <a:lnTo>
                    <a:pt x="31" y="32"/>
                  </a:lnTo>
                  <a:lnTo>
                    <a:pt x="31" y="27"/>
                  </a:lnTo>
                  <a:lnTo>
                    <a:pt x="26" y="27"/>
                  </a:lnTo>
                  <a:lnTo>
                    <a:pt x="26" y="22"/>
                  </a:lnTo>
                  <a:lnTo>
                    <a:pt x="31" y="22"/>
                  </a:lnTo>
                  <a:lnTo>
                    <a:pt x="37" y="22"/>
                  </a:lnTo>
                  <a:lnTo>
                    <a:pt x="37" y="16"/>
                  </a:lnTo>
                  <a:lnTo>
                    <a:pt x="42" y="16"/>
                  </a:lnTo>
                  <a:lnTo>
                    <a:pt x="47" y="16"/>
                  </a:lnTo>
                  <a:lnTo>
                    <a:pt x="47" y="22"/>
                  </a:lnTo>
                  <a:lnTo>
                    <a:pt x="53" y="22"/>
                  </a:lnTo>
                  <a:lnTo>
                    <a:pt x="53" y="16"/>
                  </a:lnTo>
                  <a:lnTo>
                    <a:pt x="58" y="16"/>
                  </a:lnTo>
                  <a:lnTo>
                    <a:pt x="53" y="16"/>
                  </a:lnTo>
                  <a:lnTo>
                    <a:pt x="53" y="11"/>
                  </a:lnTo>
                  <a:lnTo>
                    <a:pt x="53" y="6"/>
                  </a:lnTo>
                  <a:lnTo>
                    <a:pt x="58" y="6"/>
                  </a:lnTo>
                  <a:lnTo>
                    <a:pt x="58" y="0"/>
                  </a:lnTo>
                  <a:lnTo>
                    <a:pt x="53" y="0"/>
                  </a:lnTo>
                  <a:lnTo>
                    <a:pt x="58" y="0"/>
                  </a:lnTo>
                  <a:lnTo>
                    <a:pt x="63" y="0"/>
                  </a:lnTo>
                  <a:lnTo>
                    <a:pt x="68" y="0"/>
                  </a:lnTo>
                  <a:lnTo>
                    <a:pt x="74" y="0"/>
                  </a:lnTo>
                  <a:lnTo>
                    <a:pt x="79" y="0"/>
                  </a:lnTo>
                  <a:lnTo>
                    <a:pt x="84" y="0"/>
                  </a:lnTo>
                  <a:lnTo>
                    <a:pt x="90" y="0"/>
                  </a:lnTo>
                  <a:lnTo>
                    <a:pt x="95" y="0"/>
                  </a:lnTo>
                  <a:lnTo>
                    <a:pt x="100" y="0"/>
                  </a:lnTo>
                  <a:lnTo>
                    <a:pt x="105" y="0"/>
                  </a:lnTo>
                  <a:lnTo>
                    <a:pt x="111" y="0"/>
                  </a:lnTo>
                  <a:lnTo>
                    <a:pt x="116" y="0"/>
                  </a:lnTo>
                  <a:lnTo>
                    <a:pt x="121" y="0"/>
                  </a:lnTo>
                  <a:lnTo>
                    <a:pt x="127" y="0"/>
                  </a:lnTo>
                  <a:lnTo>
                    <a:pt x="132" y="0"/>
                  </a:lnTo>
                  <a:lnTo>
                    <a:pt x="142" y="0"/>
                  </a:lnTo>
                  <a:lnTo>
                    <a:pt x="148" y="0"/>
                  </a:lnTo>
                  <a:lnTo>
                    <a:pt x="153" y="0"/>
                  </a:lnTo>
                  <a:lnTo>
                    <a:pt x="158" y="0"/>
                  </a:lnTo>
                  <a:lnTo>
                    <a:pt x="164" y="0"/>
                  </a:lnTo>
                  <a:lnTo>
                    <a:pt x="169" y="0"/>
                  </a:lnTo>
                  <a:lnTo>
                    <a:pt x="174" y="0"/>
                  </a:lnTo>
                  <a:lnTo>
                    <a:pt x="179" y="0"/>
                  </a:lnTo>
                  <a:lnTo>
                    <a:pt x="190" y="0"/>
                  </a:lnTo>
                  <a:lnTo>
                    <a:pt x="195" y="0"/>
                  </a:lnTo>
                  <a:lnTo>
                    <a:pt x="201" y="0"/>
                  </a:lnTo>
                  <a:lnTo>
                    <a:pt x="206" y="0"/>
                  </a:lnTo>
                  <a:lnTo>
                    <a:pt x="216" y="0"/>
                  </a:lnTo>
                  <a:lnTo>
                    <a:pt x="222" y="0"/>
                  </a:lnTo>
                  <a:lnTo>
                    <a:pt x="232" y="0"/>
                  </a:lnTo>
                  <a:lnTo>
                    <a:pt x="238" y="0"/>
                  </a:lnTo>
                  <a:lnTo>
                    <a:pt x="243" y="0"/>
                  </a:lnTo>
                  <a:lnTo>
                    <a:pt x="253" y="0"/>
                  </a:lnTo>
                  <a:lnTo>
                    <a:pt x="259" y="0"/>
                  </a:lnTo>
                  <a:lnTo>
                    <a:pt x="264" y="0"/>
                  </a:lnTo>
                  <a:lnTo>
                    <a:pt x="264" y="6"/>
                  </a:lnTo>
                  <a:lnTo>
                    <a:pt x="264" y="11"/>
                  </a:lnTo>
                  <a:lnTo>
                    <a:pt x="264" y="16"/>
                  </a:lnTo>
                  <a:lnTo>
                    <a:pt x="264" y="22"/>
                  </a:lnTo>
                  <a:lnTo>
                    <a:pt x="264" y="38"/>
                  </a:lnTo>
                  <a:lnTo>
                    <a:pt x="264" y="48"/>
                  </a:lnTo>
                  <a:lnTo>
                    <a:pt x="264" y="59"/>
                  </a:lnTo>
                  <a:lnTo>
                    <a:pt x="264" y="64"/>
                  </a:lnTo>
                  <a:lnTo>
                    <a:pt x="264" y="69"/>
                  </a:lnTo>
                  <a:lnTo>
                    <a:pt x="269" y="69"/>
                  </a:lnTo>
                  <a:lnTo>
                    <a:pt x="275" y="69"/>
                  </a:lnTo>
                  <a:lnTo>
                    <a:pt x="285" y="69"/>
                  </a:lnTo>
                  <a:lnTo>
                    <a:pt x="290" y="75"/>
                  </a:lnTo>
                  <a:lnTo>
                    <a:pt x="290" y="80"/>
                  </a:lnTo>
                  <a:lnTo>
                    <a:pt x="290" y="85"/>
                  </a:lnTo>
                  <a:lnTo>
                    <a:pt x="290" y="91"/>
                  </a:lnTo>
                  <a:lnTo>
                    <a:pt x="290" y="96"/>
                  </a:lnTo>
                  <a:lnTo>
                    <a:pt x="290" y="101"/>
                  </a:lnTo>
                  <a:lnTo>
                    <a:pt x="296" y="101"/>
                  </a:lnTo>
                  <a:lnTo>
                    <a:pt x="306" y="101"/>
                  </a:lnTo>
                  <a:lnTo>
                    <a:pt x="312" y="101"/>
                  </a:lnTo>
                  <a:lnTo>
                    <a:pt x="317" y="101"/>
                  </a:lnTo>
                  <a:lnTo>
                    <a:pt x="322" y="101"/>
                  </a:lnTo>
                  <a:lnTo>
                    <a:pt x="328" y="101"/>
                  </a:lnTo>
                  <a:lnTo>
                    <a:pt x="333" y="101"/>
                  </a:lnTo>
                  <a:lnTo>
                    <a:pt x="338" y="101"/>
                  </a:lnTo>
                  <a:lnTo>
                    <a:pt x="343" y="101"/>
                  </a:lnTo>
                  <a:lnTo>
                    <a:pt x="354" y="101"/>
                  </a:lnTo>
                  <a:lnTo>
                    <a:pt x="354" y="106"/>
                  </a:lnTo>
                  <a:lnTo>
                    <a:pt x="343" y="106"/>
                  </a:lnTo>
                  <a:lnTo>
                    <a:pt x="343" y="112"/>
                  </a:lnTo>
                  <a:lnTo>
                    <a:pt x="343" y="117"/>
                  </a:lnTo>
                  <a:lnTo>
                    <a:pt x="343" y="122"/>
                  </a:lnTo>
                  <a:lnTo>
                    <a:pt x="343" y="128"/>
                  </a:lnTo>
                  <a:lnTo>
                    <a:pt x="343" y="144"/>
                  </a:lnTo>
                  <a:lnTo>
                    <a:pt x="343" y="149"/>
                  </a:lnTo>
                  <a:lnTo>
                    <a:pt x="343" y="159"/>
                  </a:lnTo>
                  <a:lnTo>
                    <a:pt x="343" y="175"/>
                  </a:lnTo>
                  <a:lnTo>
                    <a:pt x="343" y="181"/>
                  </a:lnTo>
                  <a:lnTo>
                    <a:pt x="328" y="181"/>
                  </a:lnTo>
                  <a:lnTo>
                    <a:pt x="317" y="181"/>
                  </a:lnTo>
                  <a:lnTo>
                    <a:pt x="317" y="186"/>
                  </a:lnTo>
                  <a:lnTo>
                    <a:pt x="317" y="191"/>
                  </a:lnTo>
                  <a:lnTo>
                    <a:pt x="317" y="197"/>
                  </a:lnTo>
                  <a:lnTo>
                    <a:pt x="317" y="202"/>
                  </a:lnTo>
                  <a:lnTo>
                    <a:pt x="317" y="207"/>
                  </a:lnTo>
                  <a:lnTo>
                    <a:pt x="317" y="223"/>
                  </a:lnTo>
                  <a:lnTo>
                    <a:pt x="317" y="228"/>
                  </a:lnTo>
                  <a:lnTo>
                    <a:pt x="317" y="234"/>
                  </a:lnTo>
                  <a:lnTo>
                    <a:pt x="317" y="239"/>
                  </a:lnTo>
                  <a:lnTo>
                    <a:pt x="317" y="244"/>
                  </a:lnTo>
                  <a:lnTo>
                    <a:pt x="317" y="250"/>
                  </a:lnTo>
                  <a:lnTo>
                    <a:pt x="317" y="255"/>
                  </a:lnTo>
                  <a:lnTo>
                    <a:pt x="317" y="260"/>
                  </a:lnTo>
                  <a:lnTo>
                    <a:pt x="322" y="260"/>
                  </a:lnTo>
                  <a:lnTo>
                    <a:pt x="322" y="265"/>
                  </a:lnTo>
                  <a:lnTo>
                    <a:pt x="317" y="265"/>
                  </a:lnTo>
                  <a:lnTo>
                    <a:pt x="322" y="271"/>
                  </a:lnTo>
                  <a:lnTo>
                    <a:pt x="317" y="271"/>
                  </a:lnTo>
                  <a:lnTo>
                    <a:pt x="312" y="276"/>
                  </a:lnTo>
                  <a:lnTo>
                    <a:pt x="312" y="281"/>
                  </a:lnTo>
                  <a:lnTo>
                    <a:pt x="306" y="287"/>
                  </a:lnTo>
                  <a:lnTo>
                    <a:pt x="301" y="287"/>
                  </a:lnTo>
                  <a:lnTo>
                    <a:pt x="296" y="292"/>
                  </a:lnTo>
                  <a:lnTo>
                    <a:pt x="290" y="292"/>
                  </a:lnTo>
                  <a:lnTo>
                    <a:pt x="290" y="297"/>
                  </a:lnTo>
                  <a:lnTo>
                    <a:pt x="296" y="303"/>
                  </a:lnTo>
                  <a:lnTo>
                    <a:pt x="301" y="303"/>
                  </a:lnTo>
                  <a:lnTo>
                    <a:pt x="306" y="308"/>
                  </a:lnTo>
                  <a:lnTo>
                    <a:pt x="312" y="308"/>
                  </a:lnTo>
                  <a:lnTo>
                    <a:pt x="312" y="313"/>
                  </a:lnTo>
                  <a:lnTo>
                    <a:pt x="317" y="313"/>
                  </a:lnTo>
                  <a:lnTo>
                    <a:pt x="322" y="318"/>
                  </a:lnTo>
                  <a:lnTo>
                    <a:pt x="322" y="324"/>
                  </a:lnTo>
                  <a:lnTo>
                    <a:pt x="322" y="329"/>
                  </a:lnTo>
                  <a:lnTo>
                    <a:pt x="317" y="334"/>
                  </a:lnTo>
                  <a:lnTo>
                    <a:pt x="317" y="340"/>
                  </a:lnTo>
                  <a:lnTo>
                    <a:pt x="317" y="345"/>
                  </a:lnTo>
                  <a:lnTo>
                    <a:pt x="312" y="345"/>
                  </a:lnTo>
                  <a:lnTo>
                    <a:pt x="312" y="350"/>
                  </a:lnTo>
                  <a:lnTo>
                    <a:pt x="306" y="350"/>
                  </a:lnTo>
                  <a:lnTo>
                    <a:pt x="306" y="356"/>
                  </a:lnTo>
                  <a:lnTo>
                    <a:pt x="301" y="361"/>
                  </a:lnTo>
                  <a:lnTo>
                    <a:pt x="296" y="361"/>
                  </a:lnTo>
                  <a:lnTo>
                    <a:pt x="290" y="361"/>
                  </a:lnTo>
                  <a:lnTo>
                    <a:pt x="285" y="356"/>
                  </a:lnTo>
                  <a:lnTo>
                    <a:pt x="280" y="350"/>
                  </a:lnTo>
                  <a:lnTo>
                    <a:pt x="275" y="350"/>
                  </a:lnTo>
                  <a:lnTo>
                    <a:pt x="269" y="350"/>
                  </a:lnTo>
                  <a:lnTo>
                    <a:pt x="264" y="356"/>
                  </a:lnTo>
                  <a:lnTo>
                    <a:pt x="259" y="361"/>
                  </a:lnTo>
                  <a:lnTo>
                    <a:pt x="253" y="361"/>
                  </a:lnTo>
                  <a:lnTo>
                    <a:pt x="253" y="366"/>
                  </a:lnTo>
                  <a:lnTo>
                    <a:pt x="248" y="366"/>
                  </a:lnTo>
                  <a:lnTo>
                    <a:pt x="243" y="366"/>
                  </a:lnTo>
                  <a:lnTo>
                    <a:pt x="243" y="371"/>
                  </a:lnTo>
                  <a:lnTo>
                    <a:pt x="243" y="377"/>
                  </a:lnTo>
                  <a:lnTo>
                    <a:pt x="238" y="377"/>
                  </a:lnTo>
                  <a:lnTo>
                    <a:pt x="238" y="382"/>
                  </a:lnTo>
                  <a:lnTo>
                    <a:pt x="238" y="387"/>
                  </a:lnTo>
                  <a:lnTo>
                    <a:pt x="238" y="393"/>
                  </a:lnTo>
                  <a:lnTo>
                    <a:pt x="238" y="398"/>
                  </a:lnTo>
                  <a:lnTo>
                    <a:pt x="238" y="403"/>
                  </a:lnTo>
                  <a:lnTo>
                    <a:pt x="232" y="409"/>
                  </a:lnTo>
                  <a:lnTo>
                    <a:pt x="227" y="409"/>
                  </a:lnTo>
                  <a:lnTo>
                    <a:pt x="222" y="409"/>
                  </a:lnTo>
                  <a:lnTo>
                    <a:pt x="222" y="403"/>
                  </a:lnTo>
                  <a:lnTo>
                    <a:pt x="222" y="398"/>
                  </a:lnTo>
                  <a:lnTo>
                    <a:pt x="222" y="393"/>
                  </a:lnTo>
                  <a:lnTo>
                    <a:pt x="222" y="387"/>
                  </a:lnTo>
                  <a:lnTo>
                    <a:pt x="216" y="387"/>
                  </a:lnTo>
                  <a:lnTo>
                    <a:pt x="216" y="393"/>
                  </a:lnTo>
                  <a:lnTo>
                    <a:pt x="216" y="398"/>
                  </a:lnTo>
                  <a:lnTo>
                    <a:pt x="211" y="403"/>
                  </a:lnTo>
                  <a:lnTo>
                    <a:pt x="211" y="409"/>
                  </a:lnTo>
                  <a:lnTo>
                    <a:pt x="206" y="409"/>
                  </a:lnTo>
                  <a:lnTo>
                    <a:pt x="206" y="414"/>
                  </a:lnTo>
                  <a:lnTo>
                    <a:pt x="206" y="419"/>
                  </a:lnTo>
                  <a:lnTo>
                    <a:pt x="206" y="424"/>
                  </a:lnTo>
                  <a:lnTo>
                    <a:pt x="211" y="424"/>
                  </a:lnTo>
                  <a:lnTo>
                    <a:pt x="211" y="430"/>
                  </a:lnTo>
                  <a:lnTo>
                    <a:pt x="216" y="430"/>
                  </a:lnTo>
                  <a:lnTo>
                    <a:pt x="216" y="435"/>
                  </a:lnTo>
                  <a:lnTo>
                    <a:pt x="211" y="435"/>
                  </a:lnTo>
                  <a:lnTo>
                    <a:pt x="211" y="430"/>
                  </a:lnTo>
                  <a:lnTo>
                    <a:pt x="206" y="430"/>
                  </a:lnTo>
                  <a:lnTo>
                    <a:pt x="201" y="430"/>
                  </a:lnTo>
                  <a:lnTo>
                    <a:pt x="201" y="424"/>
                  </a:lnTo>
                  <a:lnTo>
                    <a:pt x="195" y="424"/>
                  </a:lnTo>
                  <a:lnTo>
                    <a:pt x="195" y="419"/>
                  </a:lnTo>
                  <a:lnTo>
                    <a:pt x="190" y="419"/>
                  </a:lnTo>
                  <a:lnTo>
                    <a:pt x="190" y="424"/>
                  </a:lnTo>
                  <a:lnTo>
                    <a:pt x="195" y="424"/>
                  </a:lnTo>
                  <a:lnTo>
                    <a:pt x="195" y="430"/>
                  </a:lnTo>
                  <a:lnTo>
                    <a:pt x="201" y="430"/>
                  </a:lnTo>
                  <a:lnTo>
                    <a:pt x="201" y="435"/>
                  </a:lnTo>
                  <a:lnTo>
                    <a:pt x="201" y="440"/>
                  </a:lnTo>
                  <a:lnTo>
                    <a:pt x="206" y="440"/>
                  </a:lnTo>
                  <a:lnTo>
                    <a:pt x="206" y="446"/>
                  </a:lnTo>
                  <a:lnTo>
                    <a:pt x="201" y="446"/>
                  </a:lnTo>
                  <a:lnTo>
                    <a:pt x="195" y="446"/>
                  </a:lnTo>
                  <a:lnTo>
                    <a:pt x="190" y="446"/>
                  </a:lnTo>
                  <a:lnTo>
                    <a:pt x="185" y="440"/>
                  </a:lnTo>
                  <a:lnTo>
                    <a:pt x="185" y="446"/>
                  </a:lnTo>
                  <a:lnTo>
                    <a:pt x="179" y="446"/>
                  </a:lnTo>
                  <a:lnTo>
                    <a:pt x="179" y="451"/>
                  </a:lnTo>
                  <a:lnTo>
                    <a:pt x="179" y="456"/>
                  </a:lnTo>
                  <a:lnTo>
                    <a:pt x="174" y="456"/>
                  </a:lnTo>
                  <a:lnTo>
                    <a:pt x="169" y="456"/>
                  </a:lnTo>
                  <a:lnTo>
                    <a:pt x="174" y="456"/>
                  </a:lnTo>
                  <a:lnTo>
                    <a:pt x="174" y="462"/>
                  </a:lnTo>
                  <a:lnTo>
                    <a:pt x="179" y="462"/>
                  </a:lnTo>
                  <a:lnTo>
                    <a:pt x="174" y="462"/>
                  </a:lnTo>
                  <a:lnTo>
                    <a:pt x="174" y="467"/>
                  </a:lnTo>
                  <a:lnTo>
                    <a:pt x="174" y="472"/>
                  </a:lnTo>
                  <a:lnTo>
                    <a:pt x="179" y="472"/>
                  </a:lnTo>
                  <a:lnTo>
                    <a:pt x="174" y="477"/>
                  </a:lnTo>
                  <a:lnTo>
                    <a:pt x="174" y="472"/>
                  </a:lnTo>
                  <a:lnTo>
                    <a:pt x="169" y="472"/>
                  </a:lnTo>
                  <a:lnTo>
                    <a:pt x="169" y="467"/>
                  </a:lnTo>
                  <a:lnTo>
                    <a:pt x="164" y="467"/>
                  </a:lnTo>
                  <a:lnTo>
                    <a:pt x="164" y="472"/>
                  </a:lnTo>
                  <a:lnTo>
                    <a:pt x="164" y="477"/>
                  </a:lnTo>
                  <a:lnTo>
                    <a:pt x="169" y="483"/>
                  </a:lnTo>
                  <a:lnTo>
                    <a:pt x="169" y="488"/>
                  </a:lnTo>
                  <a:lnTo>
                    <a:pt x="164" y="488"/>
                  </a:lnTo>
                  <a:lnTo>
                    <a:pt x="164" y="483"/>
                  </a:lnTo>
                  <a:lnTo>
                    <a:pt x="158" y="483"/>
                  </a:lnTo>
                  <a:lnTo>
                    <a:pt x="158" y="488"/>
                  </a:lnTo>
                  <a:lnTo>
                    <a:pt x="158" y="493"/>
                  </a:lnTo>
                  <a:lnTo>
                    <a:pt x="153" y="493"/>
                  </a:lnTo>
                  <a:lnTo>
                    <a:pt x="153" y="488"/>
                  </a:lnTo>
                  <a:lnTo>
                    <a:pt x="148" y="488"/>
                  </a:lnTo>
                  <a:lnTo>
                    <a:pt x="148" y="493"/>
                  </a:lnTo>
                  <a:lnTo>
                    <a:pt x="142" y="493"/>
                  </a:lnTo>
                  <a:lnTo>
                    <a:pt x="137" y="493"/>
                  </a:lnTo>
                  <a:lnTo>
                    <a:pt x="137" y="499"/>
                  </a:lnTo>
                  <a:lnTo>
                    <a:pt x="132" y="499"/>
                  </a:lnTo>
                  <a:lnTo>
                    <a:pt x="127" y="499"/>
                  </a:lnTo>
                  <a:lnTo>
                    <a:pt x="121" y="499"/>
                  </a:lnTo>
                  <a:lnTo>
                    <a:pt x="121" y="493"/>
                  </a:lnTo>
                  <a:lnTo>
                    <a:pt x="116" y="493"/>
                  </a:lnTo>
                  <a:lnTo>
                    <a:pt x="116" y="488"/>
                  </a:lnTo>
                  <a:lnTo>
                    <a:pt x="121" y="488"/>
                  </a:lnTo>
                  <a:lnTo>
                    <a:pt x="121" y="483"/>
                  </a:lnTo>
                  <a:lnTo>
                    <a:pt x="121" y="477"/>
                  </a:lnTo>
                  <a:lnTo>
                    <a:pt x="127" y="477"/>
                  </a:lnTo>
                  <a:lnTo>
                    <a:pt x="127" y="472"/>
                  </a:lnTo>
                  <a:lnTo>
                    <a:pt x="127" y="467"/>
                  </a:lnTo>
                  <a:lnTo>
                    <a:pt x="121" y="467"/>
                  </a:lnTo>
                  <a:lnTo>
                    <a:pt x="121" y="462"/>
                  </a:lnTo>
                  <a:lnTo>
                    <a:pt x="116" y="462"/>
                  </a:lnTo>
                  <a:lnTo>
                    <a:pt x="111" y="462"/>
                  </a:lnTo>
                  <a:lnTo>
                    <a:pt x="111" y="456"/>
                  </a:lnTo>
                  <a:lnTo>
                    <a:pt x="105" y="456"/>
                  </a:lnTo>
                  <a:lnTo>
                    <a:pt x="100" y="456"/>
                  </a:lnTo>
                  <a:lnTo>
                    <a:pt x="100" y="451"/>
                  </a:lnTo>
                  <a:lnTo>
                    <a:pt x="105" y="451"/>
                  </a:lnTo>
                  <a:lnTo>
                    <a:pt x="105" y="446"/>
                  </a:lnTo>
                  <a:lnTo>
                    <a:pt x="111" y="446"/>
                  </a:lnTo>
                  <a:lnTo>
                    <a:pt x="111" y="451"/>
                  </a:lnTo>
                  <a:lnTo>
                    <a:pt x="116" y="451"/>
                  </a:lnTo>
                  <a:lnTo>
                    <a:pt x="116" y="446"/>
                  </a:lnTo>
                  <a:lnTo>
                    <a:pt x="116" y="440"/>
                  </a:lnTo>
                  <a:lnTo>
                    <a:pt x="116" y="435"/>
                  </a:lnTo>
                  <a:lnTo>
                    <a:pt x="121" y="435"/>
                  </a:lnTo>
                  <a:lnTo>
                    <a:pt x="121" y="430"/>
                  </a:lnTo>
                  <a:lnTo>
                    <a:pt x="116" y="430"/>
                  </a:lnTo>
                  <a:lnTo>
                    <a:pt x="111" y="424"/>
                  </a:lnTo>
                  <a:lnTo>
                    <a:pt x="111" y="419"/>
                  </a:lnTo>
                  <a:lnTo>
                    <a:pt x="116" y="419"/>
                  </a:lnTo>
                  <a:lnTo>
                    <a:pt x="121" y="419"/>
                  </a:lnTo>
                  <a:lnTo>
                    <a:pt x="127" y="419"/>
                  </a:lnTo>
                  <a:lnTo>
                    <a:pt x="127" y="424"/>
                  </a:lnTo>
                  <a:lnTo>
                    <a:pt x="132" y="424"/>
                  </a:lnTo>
                  <a:lnTo>
                    <a:pt x="132" y="419"/>
                  </a:lnTo>
                  <a:lnTo>
                    <a:pt x="132" y="414"/>
                  </a:lnTo>
                  <a:lnTo>
                    <a:pt x="132" y="409"/>
                  </a:lnTo>
                  <a:lnTo>
                    <a:pt x="132" y="403"/>
                  </a:lnTo>
                  <a:lnTo>
                    <a:pt x="137" y="403"/>
                  </a:lnTo>
                  <a:lnTo>
                    <a:pt x="137" y="409"/>
                  </a:lnTo>
                  <a:lnTo>
                    <a:pt x="137" y="414"/>
                  </a:lnTo>
                  <a:lnTo>
                    <a:pt x="142" y="414"/>
                  </a:lnTo>
                  <a:lnTo>
                    <a:pt x="142" y="409"/>
                  </a:lnTo>
                  <a:lnTo>
                    <a:pt x="142" y="403"/>
                  </a:lnTo>
                  <a:lnTo>
                    <a:pt x="148" y="403"/>
                  </a:lnTo>
                  <a:lnTo>
                    <a:pt x="148" y="398"/>
                  </a:lnTo>
                  <a:lnTo>
                    <a:pt x="148" y="393"/>
                  </a:lnTo>
                  <a:lnTo>
                    <a:pt x="148" y="387"/>
                  </a:lnTo>
                  <a:lnTo>
                    <a:pt x="148" y="382"/>
                  </a:lnTo>
                  <a:lnTo>
                    <a:pt x="153" y="377"/>
                  </a:lnTo>
                  <a:lnTo>
                    <a:pt x="153" y="371"/>
                  </a:lnTo>
                  <a:lnTo>
                    <a:pt x="148" y="371"/>
                  </a:lnTo>
                  <a:lnTo>
                    <a:pt x="148" y="377"/>
                  </a:lnTo>
                  <a:lnTo>
                    <a:pt x="142" y="377"/>
                  </a:lnTo>
                  <a:lnTo>
                    <a:pt x="142" y="371"/>
                  </a:lnTo>
                  <a:lnTo>
                    <a:pt x="137" y="371"/>
                  </a:lnTo>
                  <a:lnTo>
                    <a:pt x="132" y="371"/>
                  </a:lnTo>
                  <a:lnTo>
                    <a:pt x="132" y="377"/>
                  </a:lnTo>
                  <a:lnTo>
                    <a:pt x="137" y="382"/>
                  </a:lnTo>
                  <a:lnTo>
                    <a:pt x="132" y="382"/>
                  </a:lnTo>
                  <a:lnTo>
                    <a:pt x="132" y="377"/>
                  </a:lnTo>
                  <a:lnTo>
                    <a:pt x="132" y="382"/>
                  </a:lnTo>
                  <a:lnTo>
                    <a:pt x="127" y="382"/>
                  </a:lnTo>
                  <a:lnTo>
                    <a:pt x="121" y="382"/>
                  </a:lnTo>
                  <a:lnTo>
                    <a:pt x="121" y="377"/>
                  </a:lnTo>
                  <a:lnTo>
                    <a:pt x="127" y="377"/>
                  </a:lnTo>
                  <a:lnTo>
                    <a:pt x="127" y="371"/>
                  </a:lnTo>
                  <a:lnTo>
                    <a:pt x="132" y="371"/>
                  </a:lnTo>
                  <a:lnTo>
                    <a:pt x="137" y="371"/>
                  </a:lnTo>
                  <a:lnTo>
                    <a:pt x="142" y="371"/>
                  </a:lnTo>
                  <a:lnTo>
                    <a:pt x="142" y="366"/>
                  </a:lnTo>
                  <a:lnTo>
                    <a:pt x="142" y="361"/>
                  </a:lnTo>
                  <a:lnTo>
                    <a:pt x="137" y="361"/>
                  </a:lnTo>
                  <a:lnTo>
                    <a:pt x="132" y="361"/>
                  </a:lnTo>
                  <a:lnTo>
                    <a:pt x="132" y="366"/>
                  </a:lnTo>
                  <a:lnTo>
                    <a:pt x="132" y="361"/>
                  </a:lnTo>
                  <a:lnTo>
                    <a:pt x="132" y="356"/>
                  </a:lnTo>
                  <a:lnTo>
                    <a:pt x="137" y="356"/>
                  </a:lnTo>
                  <a:lnTo>
                    <a:pt x="137" y="350"/>
                  </a:lnTo>
                  <a:lnTo>
                    <a:pt x="137" y="345"/>
                  </a:lnTo>
                  <a:lnTo>
                    <a:pt x="132" y="345"/>
                  </a:lnTo>
                  <a:lnTo>
                    <a:pt x="127" y="345"/>
                  </a:lnTo>
                  <a:lnTo>
                    <a:pt x="127" y="340"/>
                  </a:lnTo>
                  <a:lnTo>
                    <a:pt x="132" y="340"/>
                  </a:lnTo>
                  <a:lnTo>
                    <a:pt x="137" y="340"/>
                  </a:lnTo>
                  <a:lnTo>
                    <a:pt x="137" y="334"/>
                  </a:lnTo>
                  <a:lnTo>
                    <a:pt x="137" y="329"/>
                  </a:lnTo>
                  <a:lnTo>
                    <a:pt x="137" y="324"/>
                  </a:lnTo>
                  <a:lnTo>
                    <a:pt x="137" y="318"/>
                  </a:lnTo>
                  <a:lnTo>
                    <a:pt x="137" y="313"/>
                  </a:lnTo>
                  <a:lnTo>
                    <a:pt x="142" y="313"/>
                  </a:lnTo>
                  <a:lnTo>
                    <a:pt x="142" y="308"/>
                  </a:lnTo>
                  <a:lnTo>
                    <a:pt x="137" y="303"/>
                  </a:lnTo>
                  <a:lnTo>
                    <a:pt x="132" y="303"/>
                  </a:lnTo>
                  <a:lnTo>
                    <a:pt x="132" y="297"/>
                  </a:lnTo>
                  <a:lnTo>
                    <a:pt x="127" y="297"/>
                  </a:lnTo>
                  <a:lnTo>
                    <a:pt x="127" y="292"/>
                  </a:lnTo>
                  <a:lnTo>
                    <a:pt x="121" y="287"/>
                  </a:lnTo>
                  <a:lnTo>
                    <a:pt x="116" y="287"/>
                  </a:lnTo>
                  <a:lnTo>
                    <a:pt x="111" y="287"/>
                  </a:lnTo>
                  <a:lnTo>
                    <a:pt x="105" y="287"/>
                  </a:lnTo>
                  <a:lnTo>
                    <a:pt x="105" y="281"/>
                  </a:lnTo>
                  <a:lnTo>
                    <a:pt x="100" y="281"/>
                  </a:lnTo>
                  <a:lnTo>
                    <a:pt x="95" y="281"/>
                  </a:lnTo>
                  <a:lnTo>
                    <a:pt x="95" y="276"/>
                  </a:lnTo>
                  <a:lnTo>
                    <a:pt x="90" y="276"/>
                  </a:lnTo>
                  <a:lnTo>
                    <a:pt x="84" y="271"/>
                  </a:lnTo>
                  <a:lnTo>
                    <a:pt x="79" y="271"/>
                  </a:lnTo>
                  <a:lnTo>
                    <a:pt x="74" y="265"/>
                  </a:lnTo>
                  <a:lnTo>
                    <a:pt x="74" y="260"/>
                  </a:lnTo>
                  <a:lnTo>
                    <a:pt x="79" y="260"/>
                  </a:lnTo>
                  <a:lnTo>
                    <a:pt x="84" y="260"/>
                  </a:lnTo>
                  <a:lnTo>
                    <a:pt x="84" y="255"/>
                  </a:lnTo>
                  <a:lnTo>
                    <a:pt x="79" y="255"/>
                  </a:lnTo>
                  <a:lnTo>
                    <a:pt x="79" y="250"/>
                  </a:lnTo>
                  <a:lnTo>
                    <a:pt x="74" y="250"/>
                  </a:lnTo>
                  <a:lnTo>
                    <a:pt x="74" y="255"/>
                  </a:lnTo>
                  <a:lnTo>
                    <a:pt x="68" y="255"/>
                  </a:lnTo>
                  <a:lnTo>
                    <a:pt x="63" y="255"/>
                  </a:lnTo>
                  <a:lnTo>
                    <a:pt x="63" y="250"/>
                  </a:lnTo>
                  <a:lnTo>
                    <a:pt x="58" y="250"/>
                  </a:lnTo>
                  <a:lnTo>
                    <a:pt x="58" y="244"/>
                  </a:lnTo>
                  <a:lnTo>
                    <a:pt x="53" y="244"/>
                  </a:lnTo>
                  <a:lnTo>
                    <a:pt x="53" y="239"/>
                  </a:lnTo>
                  <a:lnTo>
                    <a:pt x="53" y="234"/>
                  </a:lnTo>
                  <a:lnTo>
                    <a:pt x="53" y="228"/>
                  </a:lnTo>
                  <a:lnTo>
                    <a:pt x="47" y="228"/>
                  </a:lnTo>
                  <a:lnTo>
                    <a:pt x="47" y="223"/>
                  </a:lnTo>
                  <a:lnTo>
                    <a:pt x="47" y="218"/>
                  </a:lnTo>
                  <a:lnTo>
                    <a:pt x="47" y="212"/>
                  </a:lnTo>
                  <a:lnTo>
                    <a:pt x="47" y="207"/>
                  </a:lnTo>
                  <a:lnTo>
                    <a:pt x="42" y="207"/>
                  </a:lnTo>
                  <a:lnTo>
                    <a:pt x="47" y="207"/>
                  </a:lnTo>
                  <a:lnTo>
                    <a:pt x="53" y="202"/>
                  </a:lnTo>
                  <a:lnTo>
                    <a:pt x="53" y="197"/>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69" name="Freeform 183">
              <a:extLst>
                <a:ext uri="{FF2B5EF4-FFF2-40B4-BE49-F238E27FC236}">
                  <a16:creationId xmlns:a16="http://schemas.microsoft.com/office/drawing/2014/main" id="{ECA5345C-EA21-42D0-98BC-8B4520CD3676}"/>
                </a:ext>
              </a:extLst>
            </p:cNvPr>
            <p:cNvSpPr>
              <a:spLocks/>
            </p:cNvSpPr>
            <p:nvPr/>
          </p:nvSpPr>
          <p:spPr bwMode="auto">
            <a:xfrm>
              <a:off x="3292476" y="4762500"/>
              <a:ext cx="554038" cy="1162050"/>
            </a:xfrm>
            <a:custGeom>
              <a:avLst/>
              <a:gdLst>
                <a:gd name="T0" fmla="*/ 21 w 349"/>
                <a:gd name="T1" fmla="*/ 403 h 732"/>
                <a:gd name="T2" fmla="*/ 10 w 349"/>
                <a:gd name="T3" fmla="*/ 371 h 732"/>
                <a:gd name="T4" fmla="*/ 5 w 349"/>
                <a:gd name="T5" fmla="*/ 345 h 732"/>
                <a:gd name="T6" fmla="*/ 26 w 349"/>
                <a:gd name="T7" fmla="*/ 313 h 732"/>
                <a:gd name="T8" fmla="*/ 37 w 349"/>
                <a:gd name="T9" fmla="*/ 286 h 732"/>
                <a:gd name="T10" fmla="*/ 42 w 349"/>
                <a:gd name="T11" fmla="*/ 255 h 732"/>
                <a:gd name="T12" fmla="*/ 53 w 349"/>
                <a:gd name="T13" fmla="*/ 228 h 732"/>
                <a:gd name="T14" fmla="*/ 42 w 349"/>
                <a:gd name="T15" fmla="*/ 207 h 732"/>
                <a:gd name="T16" fmla="*/ 42 w 349"/>
                <a:gd name="T17" fmla="*/ 175 h 732"/>
                <a:gd name="T18" fmla="*/ 31 w 349"/>
                <a:gd name="T19" fmla="*/ 149 h 732"/>
                <a:gd name="T20" fmla="*/ 47 w 349"/>
                <a:gd name="T21" fmla="*/ 122 h 732"/>
                <a:gd name="T22" fmla="*/ 37 w 349"/>
                <a:gd name="T23" fmla="*/ 96 h 732"/>
                <a:gd name="T24" fmla="*/ 53 w 349"/>
                <a:gd name="T25" fmla="*/ 80 h 732"/>
                <a:gd name="T26" fmla="*/ 79 w 349"/>
                <a:gd name="T27" fmla="*/ 74 h 732"/>
                <a:gd name="T28" fmla="*/ 90 w 349"/>
                <a:gd name="T29" fmla="*/ 58 h 732"/>
                <a:gd name="T30" fmla="*/ 100 w 349"/>
                <a:gd name="T31" fmla="*/ 53 h 732"/>
                <a:gd name="T32" fmla="*/ 105 w 349"/>
                <a:gd name="T33" fmla="*/ 37 h 732"/>
                <a:gd name="T34" fmla="*/ 132 w 349"/>
                <a:gd name="T35" fmla="*/ 27 h 732"/>
                <a:gd name="T36" fmla="*/ 116 w 349"/>
                <a:gd name="T37" fmla="*/ 0 h 732"/>
                <a:gd name="T38" fmla="*/ 142 w 349"/>
                <a:gd name="T39" fmla="*/ 16 h 732"/>
                <a:gd name="T40" fmla="*/ 169 w 349"/>
                <a:gd name="T41" fmla="*/ 11 h 732"/>
                <a:gd name="T42" fmla="*/ 185 w 349"/>
                <a:gd name="T43" fmla="*/ 27 h 732"/>
                <a:gd name="T44" fmla="*/ 211 w 349"/>
                <a:gd name="T45" fmla="*/ 43 h 732"/>
                <a:gd name="T46" fmla="*/ 222 w 349"/>
                <a:gd name="T47" fmla="*/ 48 h 732"/>
                <a:gd name="T48" fmla="*/ 222 w 349"/>
                <a:gd name="T49" fmla="*/ 90 h 732"/>
                <a:gd name="T50" fmla="*/ 222 w 349"/>
                <a:gd name="T51" fmla="*/ 133 h 732"/>
                <a:gd name="T52" fmla="*/ 222 w 349"/>
                <a:gd name="T53" fmla="*/ 186 h 732"/>
                <a:gd name="T54" fmla="*/ 232 w 349"/>
                <a:gd name="T55" fmla="*/ 217 h 732"/>
                <a:gd name="T56" fmla="*/ 222 w 349"/>
                <a:gd name="T57" fmla="*/ 249 h 732"/>
                <a:gd name="T58" fmla="*/ 211 w 349"/>
                <a:gd name="T59" fmla="*/ 281 h 732"/>
                <a:gd name="T60" fmla="*/ 216 w 349"/>
                <a:gd name="T61" fmla="*/ 297 h 732"/>
                <a:gd name="T62" fmla="*/ 238 w 349"/>
                <a:gd name="T63" fmla="*/ 318 h 732"/>
                <a:gd name="T64" fmla="*/ 254 w 349"/>
                <a:gd name="T65" fmla="*/ 334 h 732"/>
                <a:gd name="T66" fmla="*/ 264 w 349"/>
                <a:gd name="T67" fmla="*/ 355 h 732"/>
                <a:gd name="T68" fmla="*/ 280 w 349"/>
                <a:gd name="T69" fmla="*/ 371 h 732"/>
                <a:gd name="T70" fmla="*/ 291 w 349"/>
                <a:gd name="T71" fmla="*/ 382 h 732"/>
                <a:gd name="T72" fmla="*/ 322 w 349"/>
                <a:gd name="T73" fmla="*/ 392 h 732"/>
                <a:gd name="T74" fmla="*/ 338 w 349"/>
                <a:gd name="T75" fmla="*/ 419 h 732"/>
                <a:gd name="T76" fmla="*/ 333 w 349"/>
                <a:gd name="T77" fmla="*/ 435 h 732"/>
                <a:gd name="T78" fmla="*/ 322 w 349"/>
                <a:gd name="T79" fmla="*/ 467 h 732"/>
                <a:gd name="T80" fmla="*/ 312 w 349"/>
                <a:gd name="T81" fmla="*/ 488 h 732"/>
                <a:gd name="T82" fmla="*/ 306 w 349"/>
                <a:gd name="T83" fmla="*/ 504 h 732"/>
                <a:gd name="T84" fmla="*/ 317 w 349"/>
                <a:gd name="T85" fmla="*/ 525 h 732"/>
                <a:gd name="T86" fmla="*/ 343 w 349"/>
                <a:gd name="T87" fmla="*/ 541 h 732"/>
                <a:gd name="T88" fmla="*/ 333 w 349"/>
                <a:gd name="T89" fmla="*/ 562 h 732"/>
                <a:gd name="T90" fmla="*/ 312 w 349"/>
                <a:gd name="T91" fmla="*/ 583 h 732"/>
                <a:gd name="T92" fmla="*/ 301 w 349"/>
                <a:gd name="T93" fmla="*/ 615 h 732"/>
                <a:gd name="T94" fmla="*/ 280 w 349"/>
                <a:gd name="T95" fmla="*/ 626 h 732"/>
                <a:gd name="T96" fmla="*/ 306 w 349"/>
                <a:gd name="T97" fmla="*/ 631 h 732"/>
                <a:gd name="T98" fmla="*/ 269 w 349"/>
                <a:gd name="T99" fmla="*/ 663 h 732"/>
                <a:gd name="T100" fmla="*/ 185 w 349"/>
                <a:gd name="T101" fmla="*/ 700 h 732"/>
                <a:gd name="T102" fmla="*/ 116 w 349"/>
                <a:gd name="T103" fmla="*/ 710 h 732"/>
                <a:gd name="T104" fmla="*/ 16 w 349"/>
                <a:gd name="T105" fmla="*/ 710 h 732"/>
                <a:gd name="T106" fmla="*/ 0 w 349"/>
                <a:gd name="T107" fmla="*/ 679 h 732"/>
                <a:gd name="T108" fmla="*/ 5 w 349"/>
                <a:gd name="T109" fmla="*/ 599 h 732"/>
                <a:gd name="T110" fmla="*/ 16 w 349"/>
                <a:gd name="T111" fmla="*/ 520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9" h="732">
                  <a:moveTo>
                    <a:pt x="21" y="472"/>
                  </a:moveTo>
                  <a:lnTo>
                    <a:pt x="21" y="467"/>
                  </a:lnTo>
                  <a:lnTo>
                    <a:pt x="26" y="435"/>
                  </a:lnTo>
                  <a:lnTo>
                    <a:pt x="26" y="429"/>
                  </a:lnTo>
                  <a:lnTo>
                    <a:pt x="26" y="424"/>
                  </a:lnTo>
                  <a:lnTo>
                    <a:pt x="26" y="414"/>
                  </a:lnTo>
                  <a:lnTo>
                    <a:pt x="21" y="408"/>
                  </a:lnTo>
                  <a:lnTo>
                    <a:pt x="21" y="403"/>
                  </a:lnTo>
                  <a:lnTo>
                    <a:pt x="21" y="398"/>
                  </a:lnTo>
                  <a:lnTo>
                    <a:pt x="16" y="398"/>
                  </a:lnTo>
                  <a:lnTo>
                    <a:pt x="16" y="392"/>
                  </a:lnTo>
                  <a:lnTo>
                    <a:pt x="16" y="387"/>
                  </a:lnTo>
                  <a:lnTo>
                    <a:pt x="16" y="382"/>
                  </a:lnTo>
                  <a:lnTo>
                    <a:pt x="16" y="376"/>
                  </a:lnTo>
                  <a:lnTo>
                    <a:pt x="10" y="376"/>
                  </a:lnTo>
                  <a:lnTo>
                    <a:pt x="10" y="371"/>
                  </a:lnTo>
                  <a:lnTo>
                    <a:pt x="10" y="366"/>
                  </a:lnTo>
                  <a:lnTo>
                    <a:pt x="10" y="361"/>
                  </a:lnTo>
                  <a:lnTo>
                    <a:pt x="10" y="355"/>
                  </a:lnTo>
                  <a:lnTo>
                    <a:pt x="5" y="355"/>
                  </a:lnTo>
                  <a:lnTo>
                    <a:pt x="5" y="350"/>
                  </a:lnTo>
                  <a:lnTo>
                    <a:pt x="5" y="345"/>
                  </a:lnTo>
                  <a:lnTo>
                    <a:pt x="10" y="345"/>
                  </a:lnTo>
                  <a:lnTo>
                    <a:pt x="5" y="345"/>
                  </a:lnTo>
                  <a:lnTo>
                    <a:pt x="5" y="339"/>
                  </a:lnTo>
                  <a:lnTo>
                    <a:pt x="10" y="334"/>
                  </a:lnTo>
                  <a:lnTo>
                    <a:pt x="16" y="329"/>
                  </a:lnTo>
                  <a:lnTo>
                    <a:pt x="21" y="329"/>
                  </a:lnTo>
                  <a:lnTo>
                    <a:pt x="21" y="323"/>
                  </a:lnTo>
                  <a:lnTo>
                    <a:pt x="21" y="318"/>
                  </a:lnTo>
                  <a:lnTo>
                    <a:pt x="26" y="318"/>
                  </a:lnTo>
                  <a:lnTo>
                    <a:pt x="26" y="313"/>
                  </a:lnTo>
                  <a:lnTo>
                    <a:pt x="31" y="313"/>
                  </a:lnTo>
                  <a:lnTo>
                    <a:pt x="37" y="308"/>
                  </a:lnTo>
                  <a:lnTo>
                    <a:pt x="42" y="308"/>
                  </a:lnTo>
                  <a:lnTo>
                    <a:pt x="47" y="308"/>
                  </a:lnTo>
                  <a:lnTo>
                    <a:pt x="47" y="302"/>
                  </a:lnTo>
                  <a:lnTo>
                    <a:pt x="47" y="297"/>
                  </a:lnTo>
                  <a:lnTo>
                    <a:pt x="42" y="292"/>
                  </a:lnTo>
                  <a:lnTo>
                    <a:pt x="37" y="286"/>
                  </a:lnTo>
                  <a:lnTo>
                    <a:pt x="31" y="286"/>
                  </a:lnTo>
                  <a:lnTo>
                    <a:pt x="26" y="281"/>
                  </a:lnTo>
                  <a:lnTo>
                    <a:pt x="26" y="276"/>
                  </a:lnTo>
                  <a:lnTo>
                    <a:pt x="26" y="265"/>
                  </a:lnTo>
                  <a:lnTo>
                    <a:pt x="31" y="265"/>
                  </a:lnTo>
                  <a:lnTo>
                    <a:pt x="31" y="260"/>
                  </a:lnTo>
                  <a:lnTo>
                    <a:pt x="37" y="260"/>
                  </a:lnTo>
                  <a:lnTo>
                    <a:pt x="42" y="255"/>
                  </a:lnTo>
                  <a:lnTo>
                    <a:pt x="42" y="249"/>
                  </a:lnTo>
                  <a:lnTo>
                    <a:pt x="42" y="244"/>
                  </a:lnTo>
                  <a:lnTo>
                    <a:pt x="47" y="244"/>
                  </a:lnTo>
                  <a:lnTo>
                    <a:pt x="53" y="244"/>
                  </a:lnTo>
                  <a:lnTo>
                    <a:pt x="53" y="239"/>
                  </a:lnTo>
                  <a:lnTo>
                    <a:pt x="58" y="239"/>
                  </a:lnTo>
                  <a:lnTo>
                    <a:pt x="58" y="233"/>
                  </a:lnTo>
                  <a:lnTo>
                    <a:pt x="53" y="228"/>
                  </a:lnTo>
                  <a:lnTo>
                    <a:pt x="47" y="228"/>
                  </a:lnTo>
                  <a:lnTo>
                    <a:pt x="47" y="223"/>
                  </a:lnTo>
                  <a:lnTo>
                    <a:pt x="47" y="217"/>
                  </a:lnTo>
                  <a:lnTo>
                    <a:pt x="42" y="217"/>
                  </a:lnTo>
                  <a:lnTo>
                    <a:pt x="37" y="217"/>
                  </a:lnTo>
                  <a:lnTo>
                    <a:pt x="37" y="212"/>
                  </a:lnTo>
                  <a:lnTo>
                    <a:pt x="37" y="207"/>
                  </a:lnTo>
                  <a:lnTo>
                    <a:pt x="42" y="207"/>
                  </a:lnTo>
                  <a:lnTo>
                    <a:pt x="42" y="202"/>
                  </a:lnTo>
                  <a:lnTo>
                    <a:pt x="42" y="196"/>
                  </a:lnTo>
                  <a:lnTo>
                    <a:pt x="37" y="196"/>
                  </a:lnTo>
                  <a:lnTo>
                    <a:pt x="37" y="191"/>
                  </a:lnTo>
                  <a:lnTo>
                    <a:pt x="42" y="191"/>
                  </a:lnTo>
                  <a:lnTo>
                    <a:pt x="42" y="186"/>
                  </a:lnTo>
                  <a:lnTo>
                    <a:pt x="42" y="180"/>
                  </a:lnTo>
                  <a:lnTo>
                    <a:pt x="42" y="175"/>
                  </a:lnTo>
                  <a:lnTo>
                    <a:pt x="47" y="170"/>
                  </a:lnTo>
                  <a:lnTo>
                    <a:pt x="47" y="164"/>
                  </a:lnTo>
                  <a:lnTo>
                    <a:pt x="47" y="159"/>
                  </a:lnTo>
                  <a:lnTo>
                    <a:pt x="47" y="154"/>
                  </a:lnTo>
                  <a:lnTo>
                    <a:pt x="42" y="154"/>
                  </a:lnTo>
                  <a:lnTo>
                    <a:pt x="37" y="154"/>
                  </a:lnTo>
                  <a:lnTo>
                    <a:pt x="37" y="149"/>
                  </a:lnTo>
                  <a:lnTo>
                    <a:pt x="31" y="149"/>
                  </a:lnTo>
                  <a:lnTo>
                    <a:pt x="31" y="143"/>
                  </a:lnTo>
                  <a:lnTo>
                    <a:pt x="31" y="138"/>
                  </a:lnTo>
                  <a:lnTo>
                    <a:pt x="37" y="138"/>
                  </a:lnTo>
                  <a:lnTo>
                    <a:pt x="37" y="133"/>
                  </a:lnTo>
                  <a:lnTo>
                    <a:pt x="42" y="133"/>
                  </a:lnTo>
                  <a:lnTo>
                    <a:pt x="42" y="127"/>
                  </a:lnTo>
                  <a:lnTo>
                    <a:pt x="42" y="122"/>
                  </a:lnTo>
                  <a:lnTo>
                    <a:pt x="47" y="122"/>
                  </a:lnTo>
                  <a:lnTo>
                    <a:pt x="47" y="117"/>
                  </a:lnTo>
                  <a:lnTo>
                    <a:pt x="47" y="111"/>
                  </a:lnTo>
                  <a:lnTo>
                    <a:pt x="47" y="106"/>
                  </a:lnTo>
                  <a:lnTo>
                    <a:pt x="42" y="106"/>
                  </a:lnTo>
                  <a:lnTo>
                    <a:pt x="37" y="106"/>
                  </a:lnTo>
                  <a:lnTo>
                    <a:pt x="31" y="101"/>
                  </a:lnTo>
                  <a:lnTo>
                    <a:pt x="31" y="96"/>
                  </a:lnTo>
                  <a:lnTo>
                    <a:pt x="37" y="96"/>
                  </a:lnTo>
                  <a:lnTo>
                    <a:pt x="42" y="96"/>
                  </a:lnTo>
                  <a:lnTo>
                    <a:pt x="47" y="96"/>
                  </a:lnTo>
                  <a:lnTo>
                    <a:pt x="47" y="90"/>
                  </a:lnTo>
                  <a:lnTo>
                    <a:pt x="47" y="85"/>
                  </a:lnTo>
                  <a:lnTo>
                    <a:pt x="47" y="80"/>
                  </a:lnTo>
                  <a:lnTo>
                    <a:pt x="47" y="74"/>
                  </a:lnTo>
                  <a:lnTo>
                    <a:pt x="47" y="80"/>
                  </a:lnTo>
                  <a:lnTo>
                    <a:pt x="53" y="80"/>
                  </a:lnTo>
                  <a:lnTo>
                    <a:pt x="58" y="80"/>
                  </a:lnTo>
                  <a:lnTo>
                    <a:pt x="63" y="80"/>
                  </a:lnTo>
                  <a:lnTo>
                    <a:pt x="63" y="74"/>
                  </a:lnTo>
                  <a:lnTo>
                    <a:pt x="68" y="74"/>
                  </a:lnTo>
                  <a:lnTo>
                    <a:pt x="74" y="74"/>
                  </a:lnTo>
                  <a:lnTo>
                    <a:pt x="74" y="69"/>
                  </a:lnTo>
                  <a:lnTo>
                    <a:pt x="79" y="69"/>
                  </a:lnTo>
                  <a:lnTo>
                    <a:pt x="79" y="74"/>
                  </a:lnTo>
                  <a:lnTo>
                    <a:pt x="84" y="74"/>
                  </a:lnTo>
                  <a:lnTo>
                    <a:pt x="84" y="69"/>
                  </a:lnTo>
                  <a:lnTo>
                    <a:pt x="84" y="64"/>
                  </a:lnTo>
                  <a:lnTo>
                    <a:pt x="90" y="64"/>
                  </a:lnTo>
                  <a:lnTo>
                    <a:pt x="90" y="69"/>
                  </a:lnTo>
                  <a:lnTo>
                    <a:pt x="95" y="69"/>
                  </a:lnTo>
                  <a:lnTo>
                    <a:pt x="95" y="64"/>
                  </a:lnTo>
                  <a:lnTo>
                    <a:pt x="90" y="58"/>
                  </a:lnTo>
                  <a:lnTo>
                    <a:pt x="90" y="53"/>
                  </a:lnTo>
                  <a:lnTo>
                    <a:pt x="90" y="48"/>
                  </a:lnTo>
                  <a:lnTo>
                    <a:pt x="95" y="48"/>
                  </a:lnTo>
                  <a:lnTo>
                    <a:pt x="95" y="53"/>
                  </a:lnTo>
                  <a:lnTo>
                    <a:pt x="100" y="53"/>
                  </a:lnTo>
                  <a:lnTo>
                    <a:pt x="100" y="58"/>
                  </a:lnTo>
                  <a:lnTo>
                    <a:pt x="105" y="53"/>
                  </a:lnTo>
                  <a:lnTo>
                    <a:pt x="100" y="53"/>
                  </a:lnTo>
                  <a:lnTo>
                    <a:pt x="100" y="48"/>
                  </a:lnTo>
                  <a:lnTo>
                    <a:pt x="100" y="43"/>
                  </a:lnTo>
                  <a:lnTo>
                    <a:pt x="105" y="43"/>
                  </a:lnTo>
                  <a:lnTo>
                    <a:pt x="100" y="43"/>
                  </a:lnTo>
                  <a:lnTo>
                    <a:pt x="100" y="37"/>
                  </a:lnTo>
                  <a:lnTo>
                    <a:pt x="95" y="37"/>
                  </a:lnTo>
                  <a:lnTo>
                    <a:pt x="100" y="37"/>
                  </a:lnTo>
                  <a:lnTo>
                    <a:pt x="105" y="37"/>
                  </a:lnTo>
                  <a:lnTo>
                    <a:pt x="105" y="32"/>
                  </a:lnTo>
                  <a:lnTo>
                    <a:pt x="105" y="27"/>
                  </a:lnTo>
                  <a:lnTo>
                    <a:pt x="111" y="27"/>
                  </a:lnTo>
                  <a:lnTo>
                    <a:pt x="111" y="21"/>
                  </a:lnTo>
                  <a:lnTo>
                    <a:pt x="116" y="27"/>
                  </a:lnTo>
                  <a:lnTo>
                    <a:pt x="121" y="27"/>
                  </a:lnTo>
                  <a:lnTo>
                    <a:pt x="127" y="27"/>
                  </a:lnTo>
                  <a:lnTo>
                    <a:pt x="132" y="27"/>
                  </a:lnTo>
                  <a:lnTo>
                    <a:pt x="132" y="21"/>
                  </a:lnTo>
                  <a:lnTo>
                    <a:pt x="127" y="21"/>
                  </a:lnTo>
                  <a:lnTo>
                    <a:pt x="127" y="16"/>
                  </a:lnTo>
                  <a:lnTo>
                    <a:pt x="127" y="11"/>
                  </a:lnTo>
                  <a:lnTo>
                    <a:pt x="121" y="11"/>
                  </a:lnTo>
                  <a:lnTo>
                    <a:pt x="121" y="5"/>
                  </a:lnTo>
                  <a:lnTo>
                    <a:pt x="116" y="5"/>
                  </a:lnTo>
                  <a:lnTo>
                    <a:pt x="116" y="0"/>
                  </a:lnTo>
                  <a:lnTo>
                    <a:pt x="121" y="0"/>
                  </a:lnTo>
                  <a:lnTo>
                    <a:pt x="121" y="5"/>
                  </a:lnTo>
                  <a:lnTo>
                    <a:pt x="127" y="5"/>
                  </a:lnTo>
                  <a:lnTo>
                    <a:pt x="127" y="11"/>
                  </a:lnTo>
                  <a:lnTo>
                    <a:pt x="132" y="11"/>
                  </a:lnTo>
                  <a:lnTo>
                    <a:pt x="137" y="11"/>
                  </a:lnTo>
                  <a:lnTo>
                    <a:pt x="137" y="16"/>
                  </a:lnTo>
                  <a:lnTo>
                    <a:pt x="142" y="16"/>
                  </a:lnTo>
                  <a:lnTo>
                    <a:pt x="142" y="11"/>
                  </a:lnTo>
                  <a:lnTo>
                    <a:pt x="148" y="11"/>
                  </a:lnTo>
                  <a:lnTo>
                    <a:pt x="153" y="11"/>
                  </a:lnTo>
                  <a:lnTo>
                    <a:pt x="158" y="11"/>
                  </a:lnTo>
                  <a:lnTo>
                    <a:pt x="164" y="11"/>
                  </a:lnTo>
                  <a:lnTo>
                    <a:pt x="164" y="5"/>
                  </a:lnTo>
                  <a:lnTo>
                    <a:pt x="164" y="11"/>
                  </a:lnTo>
                  <a:lnTo>
                    <a:pt x="169" y="11"/>
                  </a:lnTo>
                  <a:lnTo>
                    <a:pt x="174" y="11"/>
                  </a:lnTo>
                  <a:lnTo>
                    <a:pt x="174" y="16"/>
                  </a:lnTo>
                  <a:lnTo>
                    <a:pt x="174" y="11"/>
                  </a:lnTo>
                  <a:lnTo>
                    <a:pt x="174" y="16"/>
                  </a:lnTo>
                  <a:lnTo>
                    <a:pt x="174" y="21"/>
                  </a:lnTo>
                  <a:lnTo>
                    <a:pt x="179" y="21"/>
                  </a:lnTo>
                  <a:lnTo>
                    <a:pt x="179" y="27"/>
                  </a:lnTo>
                  <a:lnTo>
                    <a:pt x="185" y="27"/>
                  </a:lnTo>
                  <a:lnTo>
                    <a:pt x="185" y="32"/>
                  </a:lnTo>
                  <a:lnTo>
                    <a:pt x="190" y="32"/>
                  </a:lnTo>
                  <a:lnTo>
                    <a:pt x="190" y="37"/>
                  </a:lnTo>
                  <a:lnTo>
                    <a:pt x="195" y="37"/>
                  </a:lnTo>
                  <a:lnTo>
                    <a:pt x="195" y="43"/>
                  </a:lnTo>
                  <a:lnTo>
                    <a:pt x="201" y="43"/>
                  </a:lnTo>
                  <a:lnTo>
                    <a:pt x="206" y="43"/>
                  </a:lnTo>
                  <a:lnTo>
                    <a:pt x="211" y="43"/>
                  </a:lnTo>
                  <a:lnTo>
                    <a:pt x="211" y="48"/>
                  </a:lnTo>
                  <a:lnTo>
                    <a:pt x="211" y="43"/>
                  </a:lnTo>
                  <a:lnTo>
                    <a:pt x="211" y="48"/>
                  </a:lnTo>
                  <a:lnTo>
                    <a:pt x="211" y="43"/>
                  </a:lnTo>
                  <a:lnTo>
                    <a:pt x="216" y="48"/>
                  </a:lnTo>
                  <a:lnTo>
                    <a:pt x="216" y="43"/>
                  </a:lnTo>
                  <a:lnTo>
                    <a:pt x="222" y="43"/>
                  </a:lnTo>
                  <a:lnTo>
                    <a:pt x="222" y="48"/>
                  </a:lnTo>
                  <a:lnTo>
                    <a:pt x="222" y="53"/>
                  </a:lnTo>
                  <a:lnTo>
                    <a:pt x="222" y="58"/>
                  </a:lnTo>
                  <a:lnTo>
                    <a:pt x="222" y="64"/>
                  </a:lnTo>
                  <a:lnTo>
                    <a:pt x="222" y="69"/>
                  </a:lnTo>
                  <a:lnTo>
                    <a:pt x="222" y="74"/>
                  </a:lnTo>
                  <a:lnTo>
                    <a:pt x="222" y="80"/>
                  </a:lnTo>
                  <a:lnTo>
                    <a:pt x="222" y="85"/>
                  </a:lnTo>
                  <a:lnTo>
                    <a:pt x="222" y="90"/>
                  </a:lnTo>
                  <a:lnTo>
                    <a:pt x="222" y="96"/>
                  </a:lnTo>
                  <a:lnTo>
                    <a:pt x="222" y="101"/>
                  </a:lnTo>
                  <a:lnTo>
                    <a:pt x="222" y="106"/>
                  </a:lnTo>
                  <a:lnTo>
                    <a:pt x="222" y="111"/>
                  </a:lnTo>
                  <a:lnTo>
                    <a:pt x="222" y="117"/>
                  </a:lnTo>
                  <a:lnTo>
                    <a:pt x="222" y="122"/>
                  </a:lnTo>
                  <a:lnTo>
                    <a:pt x="222" y="127"/>
                  </a:lnTo>
                  <a:lnTo>
                    <a:pt x="222" y="133"/>
                  </a:lnTo>
                  <a:lnTo>
                    <a:pt x="222" y="138"/>
                  </a:lnTo>
                  <a:lnTo>
                    <a:pt x="222" y="149"/>
                  </a:lnTo>
                  <a:lnTo>
                    <a:pt x="222" y="154"/>
                  </a:lnTo>
                  <a:lnTo>
                    <a:pt x="222" y="159"/>
                  </a:lnTo>
                  <a:lnTo>
                    <a:pt x="222" y="164"/>
                  </a:lnTo>
                  <a:lnTo>
                    <a:pt x="222" y="170"/>
                  </a:lnTo>
                  <a:lnTo>
                    <a:pt x="222" y="180"/>
                  </a:lnTo>
                  <a:lnTo>
                    <a:pt x="222" y="186"/>
                  </a:lnTo>
                  <a:lnTo>
                    <a:pt x="222" y="191"/>
                  </a:lnTo>
                  <a:lnTo>
                    <a:pt x="222" y="196"/>
                  </a:lnTo>
                  <a:lnTo>
                    <a:pt x="227" y="196"/>
                  </a:lnTo>
                  <a:lnTo>
                    <a:pt x="227" y="202"/>
                  </a:lnTo>
                  <a:lnTo>
                    <a:pt x="227" y="207"/>
                  </a:lnTo>
                  <a:lnTo>
                    <a:pt x="232" y="207"/>
                  </a:lnTo>
                  <a:lnTo>
                    <a:pt x="232" y="212"/>
                  </a:lnTo>
                  <a:lnTo>
                    <a:pt x="232" y="217"/>
                  </a:lnTo>
                  <a:lnTo>
                    <a:pt x="232" y="223"/>
                  </a:lnTo>
                  <a:lnTo>
                    <a:pt x="232" y="228"/>
                  </a:lnTo>
                  <a:lnTo>
                    <a:pt x="232" y="233"/>
                  </a:lnTo>
                  <a:lnTo>
                    <a:pt x="227" y="233"/>
                  </a:lnTo>
                  <a:lnTo>
                    <a:pt x="227" y="239"/>
                  </a:lnTo>
                  <a:lnTo>
                    <a:pt x="227" y="244"/>
                  </a:lnTo>
                  <a:lnTo>
                    <a:pt x="222" y="244"/>
                  </a:lnTo>
                  <a:lnTo>
                    <a:pt x="222" y="249"/>
                  </a:lnTo>
                  <a:lnTo>
                    <a:pt x="222" y="255"/>
                  </a:lnTo>
                  <a:lnTo>
                    <a:pt x="222" y="260"/>
                  </a:lnTo>
                  <a:lnTo>
                    <a:pt x="216" y="260"/>
                  </a:lnTo>
                  <a:lnTo>
                    <a:pt x="216" y="265"/>
                  </a:lnTo>
                  <a:lnTo>
                    <a:pt x="216" y="270"/>
                  </a:lnTo>
                  <a:lnTo>
                    <a:pt x="211" y="270"/>
                  </a:lnTo>
                  <a:lnTo>
                    <a:pt x="211" y="276"/>
                  </a:lnTo>
                  <a:lnTo>
                    <a:pt x="211" y="281"/>
                  </a:lnTo>
                  <a:lnTo>
                    <a:pt x="211" y="286"/>
                  </a:lnTo>
                  <a:lnTo>
                    <a:pt x="216" y="286"/>
                  </a:lnTo>
                  <a:lnTo>
                    <a:pt x="216" y="292"/>
                  </a:lnTo>
                  <a:lnTo>
                    <a:pt x="211" y="292"/>
                  </a:lnTo>
                  <a:lnTo>
                    <a:pt x="216" y="292"/>
                  </a:lnTo>
                  <a:lnTo>
                    <a:pt x="216" y="297"/>
                  </a:lnTo>
                  <a:lnTo>
                    <a:pt x="222" y="297"/>
                  </a:lnTo>
                  <a:lnTo>
                    <a:pt x="216" y="297"/>
                  </a:lnTo>
                  <a:lnTo>
                    <a:pt x="222" y="297"/>
                  </a:lnTo>
                  <a:lnTo>
                    <a:pt x="222" y="302"/>
                  </a:lnTo>
                  <a:lnTo>
                    <a:pt x="227" y="302"/>
                  </a:lnTo>
                  <a:lnTo>
                    <a:pt x="227" y="308"/>
                  </a:lnTo>
                  <a:lnTo>
                    <a:pt x="227" y="313"/>
                  </a:lnTo>
                  <a:lnTo>
                    <a:pt x="232" y="313"/>
                  </a:lnTo>
                  <a:lnTo>
                    <a:pt x="238" y="313"/>
                  </a:lnTo>
                  <a:lnTo>
                    <a:pt x="238" y="318"/>
                  </a:lnTo>
                  <a:lnTo>
                    <a:pt x="243" y="318"/>
                  </a:lnTo>
                  <a:lnTo>
                    <a:pt x="243" y="323"/>
                  </a:lnTo>
                  <a:lnTo>
                    <a:pt x="248" y="323"/>
                  </a:lnTo>
                  <a:lnTo>
                    <a:pt x="248" y="329"/>
                  </a:lnTo>
                  <a:lnTo>
                    <a:pt x="254" y="329"/>
                  </a:lnTo>
                  <a:lnTo>
                    <a:pt x="254" y="334"/>
                  </a:lnTo>
                  <a:lnTo>
                    <a:pt x="259" y="334"/>
                  </a:lnTo>
                  <a:lnTo>
                    <a:pt x="254" y="334"/>
                  </a:lnTo>
                  <a:lnTo>
                    <a:pt x="259" y="334"/>
                  </a:lnTo>
                  <a:lnTo>
                    <a:pt x="259" y="339"/>
                  </a:lnTo>
                  <a:lnTo>
                    <a:pt x="254" y="339"/>
                  </a:lnTo>
                  <a:lnTo>
                    <a:pt x="259" y="339"/>
                  </a:lnTo>
                  <a:lnTo>
                    <a:pt x="259" y="345"/>
                  </a:lnTo>
                  <a:lnTo>
                    <a:pt x="259" y="350"/>
                  </a:lnTo>
                  <a:lnTo>
                    <a:pt x="264" y="350"/>
                  </a:lnTo>
                  <a:lnTo>
                    <a:pt x="264" y="355"/>
                  </a:lnTo>
                  <a:lnTo>
                    <a:pt x="264" y="361"/>
                  </a:lnTo>
                  <a:lnTo>
                    <a:pt x="269" y="361"/>
                  </a:lnTo>
                  <a:lnTo>
                    <a:pt x="275" y="361"/>
                  </a:lnTo>
                  <a:lnTo>
                    <a:pt x="275" y="366"/>
                  </a:lnTo>
                  <a:lnTo>
                    <a:pt x="280" y="366"/>
                  </a:lnTo>
                  <a:lnTo>
                    <a:pt x="275" y="366"/>
                  </a:lnTo>
                  <a:lnTo>
                    <a:pt x="275" y="371"/>
                  </a:lnTo>
                  <a:lnTo>
                    <a:pt x="280" y="371"/>
                  </a:lnTo>
                  <a:lnTo>
                    <a:pt x="285" y="371"/>
                  </a:lnTo>
                  <a:lnTo>
                    <a:pt x="291" y="371"/>
                  </a:lnTo>
                  <a:lnTo>
                    <a:pt x="291" y="376"/>
                  </a:lnTo>
                  <a:lnTo>
                    <a:pt x="291" y="371"/>
                  </a:lnTo>
                  <a:lnTo>
                    <a:pt x="291" y="376"/>
                  </a:lnTo>
                  <a:lnTo>
                    <a:pt x="291" y="382"/>
                  </a:lnTo>
                  <a:lnTo>
                    <a:pt x="296" y="382"/>
                  </a:lnTo>
                  <a:lnTo>
                    <a:pt x="291" y="382"/>
                  </a:lnTo>
                  <a:lnTo>
                    <a:pt x="296" y="382"/>
                  </a:lnTo>
                  <a:lnTo>
                    <a:pt x="301" y="382"/>
                  </a:lnTo>
                  <a:lnTo>
                    <a:pt x="301" y="387"/>
                  </a:lnTo>
                  <a:lnTo>
                    <a:pt x="306" y="387"/>
                  </a:lnTo>
                  <a:lnTo>
                    <a:pt x="312" y="387"/>
                  </a:lnTo>
                  <a:lnTo>
                    <a:pt x="312" y="392"/>
                  </a:lnTo>
                  <a:lnTo>
                    <a:pt x="317" y="392"/>
                  </a:lnTo>
                  <a:lnTo>
                    <a:pt x="322" y="392"/>
                  </a:lnTo>
                  <a:lnTo>
                    <a:pt x="322" y="398"/>
                  </a:lnTo>
                  <a:lnTo>
                    <a:pt x="328" y="398"/>
                  </a:lnTo>
                  <a:lnTo>
                    <a:pt x="328" y="403"/>
                  </a:lnTo>
                  <a:lnTo>
                    <a:pt x="333" y="403"/>
                  </a:lnTo>
                  <a:lnTo>
                    <a:pt x="333" y="408"/>
                  </a:lnTo>
                  <a:lnTo>
                    <a:pt x="333" y="414"/>
                  </a:lnTo>
                  <a:lnTo>
                    <a:pt x="333" y="419"/>
                  </a:lnTo>
                  <a:lnTo>
                    <a:pt x="338" y="419"/>
                  </a:lnTo>
                  <a:lnTo>
                    <a:pt x="333" y="419"/>
                  </a:lnTo>
                  <a:lnTo>
                    <a:pt x="333" y="424"/>
                  </a:lnTo>
                  <a:lnTo>
                    <a:pt x="338" y="424"/>
                  </a:lnTo>
                  <a:lnTo>
                    <a:pt x="333" y="424"/>
                  </a:lnTo>
                  <a:lnTo>
                    <a:pt x="333" y="429"/>
                  </a:lnTo>
                  <a:lnTo>
                    <a:pt x="338" y="429"/>
                  </a:lnTo>
                  <a:lnTo>
                    <a:pt x="333" y="429"/>
                  </a:lnTo>
                  <a:lnTo>
                    <a:pt x="333" y="435"/>
                  </a:lnTo>
                  <a:lnTo>
                    <a:pt x="333" y="440"/>
                  </a:lnTo>
                  <a:lnTo>
                    <a:pt x="333" y="445"/>
                  </a:lnTo>
                  <a:lnTo>
                    <a:pt x="328" y="445"/>
                  </a:lnTo>
                  <a:lnTo>
                    <a:pt x="328" y="451"/>
                  </a:lnTo>
                  <a:lnTo>
                    <a:pt x="328" y="456"/>
                  </a:lnTo>
                  <a:lnTo>
                    <a:pt x="328" y="461"/>
                  </a:lnTo>
                  <a:lnTo>
                    <a:pt x="322" y="461"/>
                  </a:lnTo>
                  <a:lnTo>
                    <a:pt x="322" y="467"/>
                  </a:lnTo>
                  <a:lnTo>
                    <a:pt x="322" y="472"/>
                  </a:lnTo>
                  <a:lnTo>
                    <a:pt x="317" y="472"/>
                  </a:lnTo>
                  <a:lnTo>
                    <a:pt x="317" y="477"/>
                  </a:lnTo>
                  <a:lnTo>
                    <a:pt x="312" y="477"/>
                  </a:lnTo>
                  <a:lnTo>
                    <a:pt x="312" y="482"/>
                  </a:lnTo>
                  <a:lnTo>
                    <a:pt x="312" y="488"/>
                  </a:lnTo>
                  <a:lnTo>
                    <a:pt x="312" y="493"/>
                  </a:lnTo>
                  <a:lnTo>
                    <a:pt x="312" y="488"/>
                  </a:lnTo>
                  <a:lnTo>
                    <a:pt x="312" y="493"/>
                  </a:lnTo>
                  <a:lnTo>
                    <a:pt x="306" y="493"/>
                  </a:lnTo>
                  <a:lnTo>
                    <a:pt x="312" y="493"/>
                  </a:lnTo>
                  <a:lnTo>
                    <a:pt x="306" y="493"/>
                  </a:lnTo>
                  <a:lnTo>
                    <a:pt x="306" y="498"/>
                  </a:lnTo>
                  <a:lnTo>
                    <a:pt x="312" y="498"/>
                  </a:lnTo>
                  <a:lnTo>
                    <a:pt x="306" y="498"/>
                  </a:lnTo>
                  <a:lnTo>
                    <a:pt x="306" y="504"/>
                  </a:lnTo>
                  <a:lnTo>
                    <a:pt x="312" y="504"/>
                  </a:lnTo>
                  <a:lnTo>
                    <a:pt x="312" y="509"/>
                  </a:lnTo>
                  <a:lnTo>
                    <a:pt x="317" y="509"/>
                  </a:lnTo>
                  <a:lnTo>
                    <a:pt x="317" y="514"/>
                  </a:lnTo>
                  <a:lnTo>
                    <a:pt x="317" y="520"/>
                  </a:lnTo>
                  <a:lnTo>
                    <a:pt x="312" y="520"/>
                  </a:lnTo>
                  <a:lnTo>
                    <a:pt x="317" y="520"/>
                  </a:lnTo>
                  <a:lnTo>
                    <a:pt x="317" y="525"/>
                  </a:lnTo>
                  <a:lnTo>
                    <a:pt x="317" y="530"/>
                  </a:lnTo>
                  <a:lnTo>
                    <a:pt x="322" y="530"/>
                  </a:lnTo>
                  <a:lnTo>
                    <a:pt x="322" y="535"/>
                  </a:lnTo>
                  <a:lnTo>
                    <a:pt x="328" y="535"/>
                  </a:lnTo>
                  <a:lnTo>
                    <a:pt x="328" y="541"/>
                  </a:lnTo>
                  <a:lnTo>
                    <a:pt x="333" y="541"/>
                  </a:lnTo>
                  <a:lnTo>
                    <a:pt x="338" y="541"/>
                  </a:lnTo>
                  <a:lnTo>
                    <a:pt x="343" y="541"/>
                  </a:lnTo>
                  <a:lnTo>
                    <a:pt x="349" y="541"/>
                  </a:lnTo>
                  <a:lnTo>
                    <a:pt x="349" y="546"/>
                  </a:lnTo>
                  <a:lnTo>
                    <a:pt x="349" y="551"/>
                  </a:lnTo>
                  <a:lnTo>
                    <a:pt x="343" y="551"/>
                  </a:lnTo>
                  <a:lnTo>
                    <a:pt x="343" y="557"/>
                  </a:lnTo>
                  <a:lnTo>
                    <a:pt x="338" y="557"/>
                  </a:lnTo>
                  <a:lnTo>
                    <a:pt x="338" y="562"/>
                  </a:lnTo>
                  <a:lnTo>
                    <a:pt x="333" y="562"/>
                  </a:lnTo>
                  <a:lnTo>
                    <a:pt x="333" y="567"/>
                  </a:lnTo>
                  <a:lnTo>
                    <a:pt x="328" y="567"/>
                  </a:lnTo>
                  <a:lnTo>
                    <a:pt x="322" y="567"/>
                  </a:lnTo>
                  <a:lnTo>
                    <a:pt x="317" y="567"/>
                  </a:lnTo>
                  <a:lnTo>
                    <a:pt x="317" y="573"/>
                  </a:lnTo>
                  <a:lnTo>
                    <a:pt x="312" y="573"/>
                  </a:lnTo>
                  <a:lnTo>
                    <a:pt x="312" y="578"/>
                  </a:lnTo>
                  <a:lnTo>
                    <a:pt x="312" y="583"/>
                  </a:lnTo>
                  <a:lnTo>
                    <a:pt x="312" y="589"/>
                  </a:lnTo>
                  <a:lnTo>
                    <a:pt x="306" y="589"/>
                  </a:lnTo>
                  <a:lnTo>
                    <a:pt x="306" y="594"/>
                  </a:lnTo>
                  <a:lnTo>
                    <a:pt x="306" y="599"/>
                  </a:lnTo>
                  <a:lnTo>
                    <a:pt x="306" y="604"/>
                  </a:lnTo>
                  <a:lnTo>
                    <a:pt x="306" y="610"/>
                  </a:lnTo>
                  <a:lnTo>
                    <a:pt x="301" y="610"/>
                  </a:lnTo>
                  <a:lnTo>
                    <a:pt x="301" y="615"/>
                  </a:lnTo>
                  <a:lnTo>
                    <a:pt x="296" y="615"/>
                  </a:lnTo>
                  <a:lnTo>
                    <a:pt x="291" y="615"/>
                  </a:lnTo>
                  <a:lnTo>
                    <a:pt x="285" y="615"/>
                  </a:lnTo>
                  <a:lnTo>
                    <a:pt x="280" y="615"/>
                  </a:lnTo>
                  <a:lnTo>
                    <a:pt x="280" y="620"/>
                  </a:lnTo>
                  <a:lnTo>
                    <a:pt x="275" y="620"/>
                  </a:lnTo>
                  <a:lnTo>
                    <a:pt x="275" y="626"/>
                  </a:lnTo>
                  <a:lnTo>
                    <a:pt x="280" y="626"/>
                  </a:lnTo>
                  <a:lnTo>
                    <a:pt x="280" y="631"/>
                  </a:lnTo>
                  <a:lnTo>
                    <a:pt x="285" y="631"/>
                  </a:lnTo>
                  <a:lnTo>
                    <a:pt x="291" y="631"/>
                  </a:lnTo>
                  <a:lnTo>
                    <a:pt x="296" y="631"/>
                  </a:lnTo>
                  <a:lnTo>
                    <a:pt x="301" y="631"/>
                  </a:lnTo>
                  <a:lnTo>
                    <a:pt x="301" y="626"/>
                  </a:lnTo>
                  <a:lnTo>
                    <a:pt x="306" y="626"/>
                  </a:lnTo>
                  <a:lnTo>
                    <a:pt x="306" y="631"/>
                  </a:lnTo>
                  <a:lnTo>
                    <a:pt x="306" y="636"/>
                  </a:lnTo>
                  <a:lnTo>
                    <a:pt x="285" y="642"/>
                  </a:lnTo>
                  <a:lnTo>
                    <a:pt x="280" y="642"/>
                  </a:lnTo>
                  <a:lnTo>
                    <a:pt x="275" y="642"/>
                  </a:lnTo>
                  <a:lnTo>
                    <a:pt x="269" y="642"/>
                  </a:lnTo>
                  <a:lnTo>
                    <a:pt x="269" y="647"/>
                  </a:lnTo>
                  <a:lnTo>
                    <a:pt x="269" y="652"/>
                  </a:lnTo>
                  <a:lnTo>
                    <a:pt x="269" y="663"/>
                  </a:lnTo>
                  <a:lnTo>
                    <a:pt x="269" y="673"/>
                  </a:lnTo>
                  <a:lnTo>
                    <a:pt x="269" y="679"/>
                  </a:lnTo>
                  <a:lnTo>
                    <a:pt x="243" y="684"/>
                  </a:lnTo>
                  <a:lnTo>
                    <a:pt x="227" y="689"/>
                  </a:lnTo>
                  <a:lnTo>
                    <a:pt x="216" y="695"/>
                  </a:lnTo>
                  <a:lnTo>
                    <a:pt x="201" y="695"/>
                  </a:lnTo>
                  <a:lnTo>
                    <a:pt x="195" y="700"/>
                  </a:lnTo>
                  <a:lnTo>
                    <a:pt x="185" y="700"/>
                  </a:lnTo>
                  <a:lnTo>
                    <a:pt x="179" y="700"/>
                  </a:lnTo>
                  <a:lnTo>
                    <a:pt x="164" y="700"/>
                  </a:lnTo>
                  <a:lnTo>
                    <a:pt x="153" y="705"/>
                  </a:lnTo>
                  <a:lnTo>
                    <a:pt x="148" y="705"/>
                  </a:lnTo>
                  <a:lnTo>
                    <a:pt x="137" y="705"/>
                  </a:lnTo>
                  <a:lnTo>
                    <a:pt x="127" y="710"/>
                  </a:lnTo>
                  <a:lnTo>
                    <a:pt x="121" y="710"/>
                  </a:lnTo>
                  <a:lnTo>
                    <a:pt x="116" y="710"/>
                  </a:lnTo>
                  <a:lnTo>
                    <a:pt x="105" y="710"/>
                  </a:lnTo>
                  <a:lnTo>
                    <a:pt x="84" y="710"/>
                  </a:lnTo>
                  <a:lnTo>
                    <a:pt x="58" y="710"/>
                  </a:lnTo>
                  <a:lnTo>
                    <a:pt x="42" y="710"/>
                  </a:lnTo>
                  <a:lnTo>
                    <a:pt x="31" y="710"/>
                  </a:lnTo>
                  <a:lnTo>
                    <a:pt x="26" y="710"/>
                  </a:lnTo>
                  <a:lnTo>
                    <a:pt x="21" y="710"/>
                  </a:lnTo>
                  <a:lnTo>
                    <a:pt x="16" y="710"/>
                  </a:lnTo>
                  <a:lnTo>
                    <a:pt x="16" y="716"/>
                  </a:lnTo>
                  <a:lnTo>
                    <a:pt x="16" y="721"/>
                  </a:lnTo>
                  <a:lnTo>
                    <a:pt x="10" y="721"/>
                  </a:lnTo>
                  <a:lnTo>
                    <a:pt x="5" y="726"/>
                  </a:lnTo>
                  <a:lnTo>
                    <a:pt x="0" y="732"/>
                  </a:lnTo>
                  <a:lnTo>
                    <a:pt x="0" y="695"/>
                  </a:lnTo>
                  <a:lnTo>
                    <a:pt x="0" y="684"/>
                  </a:lnTo>
                  <a:lnTo>
                    <a:pt x="0" y="679"/>
                  </a:lnTo>
                  <a:lnTo>
                    <a:pt x="0" y="673"/>
                  </a:lnTo>
                  <a:lnTo>
                    <a:pt x="0" y="663"/>
                  </a:lnTo>
                  <a:lnTo>
                    <a:pt x="0" y="657"/>
                  </a:lnTo>
                  <a:lnTo>
                    <a:pt x="0" y="652"/>
                  </a:lnTo>
                  <a:lnTo>
                    <a:pt x="5" y="642"/>
                  </a:lnTo>
                  <a:lnTo>
                    <a:pt x="5" y="631"/>
                  </a:lnTo>
                  <a:lnTo>
                    <a:pt x="5" y="626"/>
                  </a:lnTo>
                  <a:lnTo>
                    <a:pt x="5" y="599"/>
                  </a:lnTo>
                  <a:lnTo>
                    <a:pt x="10" y="589"/>
                  </a:lnTo>
                  <a:lnTo>
                    <a:pt x="10" y="567"/>
                  </a:lnTo>
                  <a:lnTo>
                    <a:pt x="10" y="557"/>
                  </a:lnTo>
                  <a:lnTo>
                    <a:pt x="10" y="546"/>
                  </a:lnTo>
                  <a:lnTo>
                    <a:pt x="10" y="541"/>
                  </a:lnTo>
                  <a:lnTo>
                    <a:pt x="16" y="535"/>
                  </a:lnTo>
                  <a:lnTo>
                    <a:pt x="16" y="525"/>
                  </a:lnTo>
                  <a:lnTo>
                    <a:pt x="16" y="520"/>
                  </a:lnTo>
                  <a:lnTo>
                    <a:pt x="16" y="509"/>
                  </a:lnTo>
                  <a:lnTo>
                    <a:pt x="16" y="493"/>
                  </a:lnTo>
                  <a:lnTo>
                    <a:pt x="16" y="488"/>
                  </a:lnTo>
                  <a:lnTo>
                    <a:pt x="21" y="488"/>
                  </a:lnTo>
                  <a:lnTo>
                    <a:pt x="21" y="482"/>
                  </a:lnTo>
                  <a:lnTo>
                    <a:pt x="21" y="477"/>
                  </a:lnTo>
                  <a:lnTo>
                    <a:pt x="21" y="472"/>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70" name="Freeform 184">
              <a:extLst>
                <a:ext uri="{FF2B5EF4-FFF2-40B4-BE49-F238E27FC236}">
                  <a16:creationId xmlns:a16="http://schemas.microsoft.com/office/drawing/2014/main" id="{8860B110-A2D9-4FA4-BD5C-3A223E188DF2}"/>
                </a:ext>
              </a:extLst>
            </p:cNvPr>
            <p:cNvSpPr>
              <a:spLocks/>
            </p:cNvSpPr>
            <p:nvPr/>
          </p:nvSpPr>
          <p:spPr bwMode="auto">
            <a:xfrm>
              <a:off x="2930526" y="3778250"/>
              <a:ext cx="454025" cy="606425"/>
            </a:xfrm>
            <a:custGeom>
              <a:avLst/>
              <a:gdLst>
                <a:gd name="T0" fmla="*/ 16 w 286"/>
                <a:gd name="T1" fmla="*/ 79 h 382"/>
                <a:gd name="T2" fmla="*/ 22 w 286"/>
                <a:gd name="T3" fmla="*/ 53 h 382"/>
                <a:gd name="T4" fmla="*/ 22 w 286"/>
                <a:gd name="T5" fmla="*/ 26 h 382"/>
                <a:gd name="T6" fmla="*/ 27 w 286"/>
                <a:gd name="T7" fmla="*/ 5 h 382"/>
                <a:gd name="T8" fmla="*/ 53 w 286"/>
                <a:gd name="T9" fmla="*/ 0 h 382"/>
                <a:gd name="T10" fmla="*/ 80 w 286"/>
                <a:gd name="T11" fmla="*/ 0 h 382"/>
                <a:gd name="T12" fmla="*/ 117 w 286"/>
                <a:gd name="T13" fmla="*/ 0 h 382"/>
                <a:gd name="T14" fmla="*/ 148 w 286"/>
                <a:gd name="T15" fmla="*/ 0 h 382"/>
                <a:gd name="T16" fmla="*/ 175 w 286"/>
                <a:gd name="T17" fmla="*/ 0 h 382"/>
                <a:gd name="T18" fmla="*/ 201 w 286"/>
                <a:gd name="T19" fmla="*/ 0 h 382"/>
                <a:gd name="T20" fmla="*/ 238 w 286"/>
                <a:gd name="T21" fmla="*/ 0 h 382"/>
                <a:gd name="T22" fmla="*/ 265 w 286"/>
                <a:gd name="T23" fmla="*/ 0 h 382"/>
                <a:gd name="T24" fmla="*/ 286 w 286"/>
                <a:gd name="T25" fmla="*/ 16 h 382"/>
                <a:gd name="T26" fmla="*/ 275 w 286"/>
                <a:gd name="T27" fmla="*/ 5 h 382"/>
                <a:gd name="T28" fmla="*/ 259 w 286"/>
                <a:gd name="T29" fmla="*/ 0 h 382"/>
                <a:gd name="T30" fmla="*/ 244 w 286"/>
                <a:gd name="T31" fmla="*/ 16 h 382"/>
                <a:gd name="T32" fmla="*/ 238 w 286"/>
                <a:gd name="T33" fmla="*/ 26 h 382"/>
                <a:gd name="T34" fmla="*/ 244 w 286"/>
                <a:gd name="T35" fmla="*/ 53 h 382"/>
                <a:gd name="T36" fmla="*/ 244 w 286"/>
                <a:gd name="T37" fmla="*/ 79 h 382"/>
                <a:gd name="T38" fmla="*/ 238 w 286"/>
                <a:gd name="T39" fmla="*/ 101 h 382"/>
                <a:gd name="T40" fmla="*/ 228 w 286"/>
                <a:gd name="T41" fmla="*/ 106 h 382"/>
                <a:gd name="T42" fmla="*/ 217 w 286"/>
                <a:gd name="T43" fmla="*/ 127 h 382"/>
                <a:gd name="T44" fmla="*/ 217 w 286"/>
                <a:gd name="T45" fmla="*/ 143 h 382"/>
                <a:gd name="T46" fmla="*/ 201 w 286"/>
                <a:gd name="T47" fmla="*/ 148 h 382"/>
                <a:gd name="T48" fmla="*/ 185 w 286"/>
                <a:gd name="T49" fmla="*/ 170 h 382"/>
                <a:gd name="T50" fmla="*/ 191 w 286"/>
                <a:gd name="T51" fmla="*/ 196 h 382"/>
                <a:gd name="T52" fmla="*/ 207 w 286"/>
                <a:gd name="T53" fmla="*/ 196 h 382"/>
                <a:gd name="T54" fmla="*/ 207 w 286"/>
                <a:gd name="T55" fmla="*/ 212 h 382"/>
                <a:gd name="T56" fmla="*/ 201 w 286"/>
                <a:gd name="T57" fmla="*/ 223 h 382"/>
                <a:gd name="T58" fmla="*/ 185 w 286"/>
                <a:gd name="T59" fmla="*/ 223 h 382"/>
                <a:gd name="T60" fmla="*/ 185 w 286"/>
                <a:gd name="T61" fmla="*/ 228 h 382"/>
                <a:gd name="T62" fmla="*/ 196 w 286"/>
                <a:gd name="T63" fmla="*/ 244 h 382"/>
                <a:gd name="T64" fmla="*/ 212 w 286"/>
                <a:gd name="T65" fmla="*/ 233 h 382"/>
                <a:gd name="T66" fmla="*/ 201 w 286"/>
                <a:gd name="T67" fmla="*/ 244 h 382"/>
                <a:gd name="T68" fmla="*/ 180 w 286"/>
                <a:gd name="T69" fmla="*/ 249 h 382"/>
                <a:gd name="T70" fmla="*/ 175 w 286"/>
                <a:gd name="T71" fmla="*/ 276 h 382"/>
                <a:gd name="T72" fmla="*/ 164 w 286"/>
                <a:gd name="T73" fmla="*/ 292 h 382"/>
                <a:gd name="T74" fmla="*/ 154 w 286"/>
                <a:gd name="T75" fmla="*/ 307 h 382"/>
                <a:gd name="T76" fmla="*/ 159 w 286"/>
                <a:gd name="T77" fmla="*/ 334 h 382"/>
                <a:gd name="T78" fmla="*/ 175 w 286"/>
                <a:gd name="T79" fmla="*/ 350 h 382"/>
                <a:gd name="T80" fmla="*/ 191 w 286"/>
                <a:gd name="T81" fmla="*/ 345 h 382"/>
                <a:gd name="T82" fmla="*/ 196 w 286"/>
                <a:gd name="T83" fmla="*/ 371 h 382"/>
                <a:gd name="T84" fmla="*/ 185 w 286"/>
                <a:gd name="T85" fmla="*/ 382 h 382"/>
                <a:gd name="T86" fmla="*/ 154 w 286"/>
                <a:gd name="T87" fmla="*/ 382 h 382"/>
                <a:gd name="T88" fmla="*/ 127 w 286"/>
                <a:gd name="T89" fmla="*/ 382 h 382"/>
                <a:gd name="T90" fmla="*/ 101 w 286"/>
                <a:gd name="T91" fmla="*/ 382 h 382"/>
                <a:gd name="T92" fmla="*/ 74 w 286"/>
                <a:gd name="T93" fmla="*/ 382 h 382"/>
                <a:gd name="T94" fmla="*/ 48 w 286"/>
                <a:gd name="T95" fmla="*/ 382 h 382"/>
                <a:gd name="T96" fmla="*/ 16 w 286"/>
                <a:gd name="T97" fmla="*/ 382 h 382"/>
                <a:gd name="T98" fmla="*/ 0 w 286"/>
                <a:gd name="T99" fmla="*/ 371 h 382"/>
                <a:gd name="T100" fmla="*/ 0 w 286"/>
                <a:gd name="T101" fmla="*/ 339 h 382"/>
                <a:gd name="T102" fmla="*/ 0 w 286"/>
                <a:gd name="T103" fmla="*/ 313 h 382"/>
                <a:gd name="T104" fmla="*/ 0 w 286"/>
                <a:gd name="T105" fmla="*/ 286 h 382"/>
                <a:gd name="T106" fmla="*/ 0 w 286"/>
                <a:gd name="T107" fmla="*/ 260 h 382"/>
                <a:gd name="T108" fmla="*/ 0 w 286"/>
                <a:gd name="T109" fmla="*/ 233 h 382"/>
                <a:gd name="T110" fmla="*/ 6 w 286"/>
                <a:gd name="T111" fmla="*/ 212 h 382"/>
                <a:gd name="T112" fmla="*/ 6 w 286"/>
                <a:gd name="T113" fmla="*/ 185 h 382"/>
                <a:gd name="T114" fmla="*/ 11 w 286"/>
                <a:gd name="T115" fmla="*/ 164 h 382"/>
                <a:gd name="T116" fmla="*/ 11 w 286"/>
                <a:gd name="T117" fmla="*/ 138 h 382"/>
                <a:gd name="T118" fmla="*/ 16 w 286"/>
                <a:gd name="T119" fmla="*/ 111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6" h="382">
                  <a:moveTo>
                    <a:pt x="16" y="101"/>
                  </a:moveTo>
                  <a:lnTo>
                    <a:pt x="16" y="95"/>
                  </a:lnTo>
                  <a:lnTo>
                    <a:pt x="16" y="90"/>
                  </a:lnTo>
                  <a:lnTo>
                    <a:pt x="16" y="85"/>
                  </a:lnTo>
                  <a:lnTo>
                    <a:pt x="16" y="79"/>
                  </a:lnTo>
                  <a:lnTo>
                    <a:pt x="16" y="74"/>
                  </a:lnTo>
                  <a:lnTo>
                    <a:pt x="16" y="69"/>
                  </a:lnTo>
                  <a:lnTo>
                    <a:pt x="22" y="64"/>
                  </a:lnTo>
                  <a:lnTo>
                    <a:pt x="22" y="58"/>
                  </a:lnTo>
                  <a:lnTo>
                    <a:pt x="22" y="53"/>
                  </a:lnTo>
                  <a:lnTo>
                    <a:pt x="22" y="48"/>
                  </a:lnTo>
                  <a:lnTo>
                    <a:pt x="22" y="42"/>
                  </a:lnTo>
                  <a:lnTo>
                    <a:pt x="22" y="37"/>
                  </a:lnTo>
                  <a:lnTo>
                    <a:pt x="22" y="32"/>
                  </a:lnTo>
                  <a:lnTo>
                    <a:pt x="22" y="26"/>
                  </a:lnTo>
                  <a:lnTo>
                    <a:pt x="22" y="21"/>
                  </a:lnTo>
                  <a:lnTo>
                    <a:pt x="22" y="16"/>
                  </a:lnTo>
                  <a:lnTo>
                    <a:pt x="27" y="16"/>
                  </a:lnTo>
                  <a:lnTo>
                    <a:pt x="27" y="11"/>
                  </a:lnTo>
                  <a:lnTo>
                    <a:pt x="27" y="5"/>
                  </a:lnTo>
                  <a:lnTo>
                    <a:pt x="27" y="0"/>
                  </a:lnTo>
                  <a:lnTo>
                    <a:pt x="37" y="0"/>
                  </a:lnTo>
                  <a:lnTo>
                    <a:pt x="43" y="0"/>
                  </a:lnTo>
                  <a:lnTo>
                    <a:pt x="48" y="0"/>
                  </a:lnTo>
                  <a:lnTo>
                    <a:pt x="53" y="0"/>
                  </a:lnTo>
                  <a:lnTo>
                    <a:pt x="59" y="0"/>
                  </a:lnTo>
                  <a:lnTo>
                    <a:pt x="64" y="0"/>
                  </a:lnTo>
                  <a:lnTo>
                    <a:pt x="69" y="0"/>
                  </a:lnTo>
                  <a:lnTo>
                    <a:pt x="74" y="0"/>
                  </a:lnTo>
                  <a:lnTo>
                    <a:pt x="80" y="0"/>
                  </a:lnTo>
                  <a:lnTo>
                    <a:pt x="90" y="0"/>
                  </a:lnTo>
                  <a:lnTo>
                    <a:pt x="101" y="0"/>
                  </a:lnTo>
                  <a:lnTo>
                    <a:pt x="106" y="0"/>
                  </a:lnTo>
                  <a:lnTo>
                    <a:pt x="111" y="0"/>
                  </a:lnTo>
                  <a:lnTo>
                    <a:pt x="117" y="0"/>
                  </a:lnTo>
                  <a:lnTo>
                    <a:pt x="122" y="0"/>
                  </a:lnTo>
                  <a:lnTo>
                    <a:pt x="127" y="0"/>
                  </a:lnTo>
                  <a:lnTo>
                    <a:pt x="138" y="0"/>
                  </a:lnTo>
                  <a:lnTo>
                    <a:pt x="143" y="0"/>
                  </a:lnTo>
                  <a:lnTo>
                    <a:pt x="148" y="0"/>
                  </a:lnTo>
                  <a:lnTo>
                    <a:pt x="154" y="0"/>
                  </a:lnTo>
                  <a:lnTo>
                    <a:pt x="159" y="0"/>
                  </a:lnTo>
                  <a:lnTo>
                    <a:pt x="164" y="0"/>
                  </a:lnTo>
                  <a:lnTo>
                    <a:pt x="170" y="0"/>
                  </a:lnTo>
                  <a:lnTo>
                    <a:pt x="175" y="0"/>
                  </a:lnTo>
                  <a:lnTo>
                    <a:pt x="180" y="0"/>
                  </a:lnTo>
                  <a:lnTo>
                    <a:pt x="185" y="0"/>
                  </a:lnTo>
                  <a:lnTo>
                    <a:pt x="191" y="0"/>
                  </a:lnTo>
                  <a:lnTo>
                    <a:pt x="196" y="0"/>
                  </a:lnTo>
                  <a:lnTo>
                    <a:pt x="201" y="0"/>
                  </a:lnTo>
                  <a:lnTo>
                    <a:pt x="207" y="0"/>
                  </a:lnTo>
                  <a:lnTo>
                    <a:pt x="212" y="0"/>
                  </a:lnTo>
                  <a:lnTo>
                    <a:pt x="217" y="0"/>
                  </a:lnTo>
                  <a:lnTo>
                    <a:pt x="222" y="0"/>
                  </a:lnTo>
                  <a:lnTo>
                    <a:pt x="238" y="0"/>
                  </a:lnTo>
                  <a:lnTo>
                    <a:pt x="244" y="0"/>
                  </a:lnTo>
                  <a:lnTo>
                    <a:pt x="249" y="0"/>
                  </a:lnTo>
                  <a:lnTo>
                    <a:pt x="254" y="0"/>
                  </a:lnTo>
                  <a:lnTo>
                    <a:pt x="259" y="0"/>
                  </a:lnTo>
                  <a:lnTo>
                    <a:pt x="265" y="0"/>
                  </a:lnTo>
                  <a:lnTo>
                    <a:pt x="281" y="0"/>
                  </a:lnTo>
                  <a:lnTo>
                    <a:pt x="286" y="0"/>
                  </a:lnTo>
                  <a:lnTo>
                    <a:pt x="281" y="5"/>
                  </a:lnTo>
                  <a:lnTo>
                    <a:pt x="281" y="11"/>
                  </a:lnTo>
                  <a:lnTo>
                    <a:pt x="286" y="16"/>
                  </a:lnTo>
                  <a:lnTo>
                    <a:pt x="281" y="16"/>
                  </a:lnTo>
                  <a:lnTo>
                    <a:pt x="275" y="16"/>
                  </a:lnTo>
                  <a:lnTo>
                    <a:pt x="281" y="11"/>
                  </a:lnTo>
                  <a:lnTo>
                    <a:pt x="281" y="5"/>
                  </a:lnTo>
                  <a:lnTo>
                    <a:pt x="275" y="5"/>
                  </a:lnTo>
                  <a:lnTo>
                    <a:pt x="270" y="5"/>
                  </a:lnTo>
                  <a:lnTo>
                    <a:pt x="265" y="11"/>
                  </a:lnTo>
                  <a:lnTo>
                    <a:pt x="265" y="5"/>
                  </a:lnTo>
                  <a:lnTo>
                    <a:pt x="259" y="5"/>
                  </a:lnTo>
                  <a:lnTo>
                    <a:pt x="259" y="0"/>
                  </a:lnTo>
                  <a:lnTo>
                    <a:pt x="254" y="5"/>
                  </a:lnTo>
                  <a:lnTo>
                    <a:pt x="254" y="11"/>
                  </a:lnTo>
                  <a:lnTo>
                    <a:pt x="249" y="11"/>
                  </a:lnTo>
                  <a:lnTo>
                    <a:pt x="244" y="11"/>
                  </a:lnTo>
                  <a:lnTo>
                    <a:pt x="244" y="16"/>
                  </a:lnTo>
                  <a:lnTo>
                    <a:pt x="238" y="16"/>
                  </a:lnTo>
                  <a:lnTo>
                    <a:pt x="238" y="21"/>
                  </a:lnTo>
                  <a:lnTo>
                    <a:pt x="233" y="21"/>
                  </a:lnTo>
                  <a:lnTo>
                    <a:pt x="233" y="26"/>
                  </a:lnTo>
                  <a:lnTo>
                    <a:pt x="238" y="26"/>
                  </a:lnTo>
                  <a:lnTo>
                    <a:pt x="244" y="32"/>
                  </a:lnTo>
                  <a:lnTo>
                    <a:pt x="244" y="37"/>
                  </a:lnTo>
                  <a:lnTo>
                    <a:pt x="238" y="42"/>
                  </a:lnTo>
                  <a:lnTo>
                    <a:pt x="238" y="48"/>
                  </a:lnTo>
                  <a:lnTo>
                    <a:pt x="244" y="53"/>
                  </a:lnTo>
                  <a:lnTo>
                    <a:pt x="244" y="58"/>
                  </a:lnTo>
                  <a:lnTo>
                    <a:pt x="238" y="64"/>
                  </a:lnTo>
                  <a:lnTo>
                    <a:pt x="238" y="69"/>
                  </a:lnTo>
                  <a:lnTo>
                    <a:pt x="244" y="74"/>
                  </a:lnTo>
                  <a:lnTo>
                    <a:pt x="244" y="79"/>
                  </a:lnTo>
                  <a:lnTo>
                    <a:pt x="244" y="85"/>
                  </a:lnTo>
                  <a:lnTo>
                    <a:pt x="238" y="85"/>
                  </a:lnTo>
                  <a:lnTo>
                    <a:pt x="238" y="90"/>
                  </a:lnTo>
                  <a:lnTo>
                    <a:pt x="238" y="95"/>
                  </a:lnTo>
                  <a:lnTo>
                    <a:pt x="238" y="101"/>
                  </a:lnTo>
                  <a:lnTo>
                    <a:pt x="233" y="101"/>
                  </a:lnTo>
                  <a:lnTo>
                    <a:pt x="233" y="106"/>
                  </a:lnTo>
                  <a:lnTo>
                    <a:pt x="233" y="101"/>
                  </a:lnTo>
                  <a:lnTo>
                    <a:pt x="228" y="101"/>
                  </a:lnTo>
                  <a:lnTo>
                    <a:pt x="228" y="106"/>
                  </a:lnTo>
                  <a:lnTo>
                    <a:pt x="222" y="111"/>
                  </a:lnTo>
                  <a:lnTo>
                    <a:pt x="222" y="117"/>
                  </a:lnTo>
                  <a:lnTo>
                    <a:pt x="222" y="122"/>
                  </a:lnTo>
                  <a:lnTo>
                    <a:pt x="222" y="127"/>
                  </a:lnTo>
                  <a:lnTo>
                    <a:pt x="217" y="127"/>
                  </a:lnTo>
                  <a:lnTo>
                    <a:pt x="217" y="132"/>
                  </a:lnTo>
                  <a:lnTo>
                    <a:pt x="222" y="132"/>
                  </a:lnTo>
                  <a:lnTo>
                    <a:pt x="222" y="138"/>
                  </a:lnTo>
                  <a:lnTo>
                    <a:pt x="222" y="143"/>
                  </a:lnTo>
                  <a:lnTo>
                    <a:pt x="217" y="143"/>
                  </a:lnTo>
                  <a:lnTo>
                    <a:pt x="217" y="148"/>
                  </a:lnTo>
                  <a:lnTo>
                    <a:pt x="212" y="148"/>
                  </a:lnTo>
                  <a:lnTo>
                    <a:pt x="212" y="154"/>
                  </a:lnTo>
                  <a:lnTo>
                    <a:pt x="207" y="154"/>
                  </a:lnTo>
                  <a:lnTo>
                    <a:pt x="201" y="148"/>
                  </a:lnTo>
                  <a:lnTo>
                    <a:pt x="196" y="148"/>
                  </a:lnTo>
                  <a:lnTo>
                    <a:pt x="196" y="154"/>
                  </a:lnTo>
                  <a:lnTo>
                    <a:pt x="185" y="159"/>
                  </a:lnTo>
                  <a:lnTo>
                    <a:pt x="185" y="164"/>
                  </a:lnTo>
                  <a:lnTo>
                    <a:pt x="185" y="170"/>
                  </a:lnTo>
                  <a:lnTo>
                    <a:pt x="185" y="175"/>
                  </a:lnTo>
                  <a:lnTo>
                    <a:pt x="185" y="180"/>
                  </a:lnTo>
                  <a:lnTo>
                    <a:pt x="185" y="185"/>
                  </a:lnTo>
                  <a:lnTo>
                    <a:pt x="185" y="191"/>
                  </a:lnTo>
                  <a:lnTo>
                    <a:pt x="191" y="196"/>
                  </a:lnTo>
                  <a:lnTo>
                    <a:pt x="196" y="196"/>
                  </a:lnTo>
                  <a:lnTo>
                    <a:pt x="196" y="191"/>
                  </a:lnTo>
                  <a:lnTo>
                    <a:pt x="201" y="191"/>
                  </a:lnTo>
                  <a:lnTo>
                    <a:pt x="201" y="196"/>
                  </a:lnTo>
                  <a:lnTo>
                    <a:pt x="207" y="196"/>
                  </a:lnTo>
                  <a:lnTo>
                    <a:pt x="207" y="201"/>
                  </a:lnTo>
                  <a:lnTo>
                    <a:pt x="212" y="201"/>
                  </a:lnTo>
                  <a:lnTo>
                    <a:pt x="212" y="207"/>
                  </a:lnTo>
                  <a:lnTo>
                    <a:pt x="207" y="207"/>
                  </a:lnTo>
                  <a:lnTo>
                    <a:pt x="207" y="212"/>
                  </a:lnTo>
                  <a:lnTo>
                    <a:pt x="207" y="217"/>
                  </a:lnTo>
                  <a:lnTo>
                    <a:pt x="212" y="217"/>
                  </a:lnTo>
                  <a:lnTo>
                    <a:pt x="207" y="217"/>
                  </a:lnTo>
                  <a:lnTo>
                    <a:pt x="207" y="223"/>
                  </a:lnTo>
                  <a:lnTo>
                    <a:pt x="201" y="223"/>
                  </a:lnTo>
                  <a:lnTo>
                    <a:pt x="201" y="217"/>
                  </a:lnTo>
                  <a:lnTo>
                    <a:pt x="196" y="217"/>
                  </a:lnTo>
                  <a:lnTo>
                    <a:pt x="191" y="217"/>
                  </a:lnTo>
                  <a:lnTo>
                    <a:pt x="191" y="223"/>
                  </a:lnTo>
                  <a:lnTo>
                    <a:pt x="185" y="223"/>
                  </a:lnTo>
                  <a:lnTo>
                    <a:pt x="180" y="223"/>
                  </a:lnTo>
                  <a:lnTo>
                    <a:pt x="180" y="228"/>
                  </a:lnTo>
                  <a:lnTo>
                    <a:pt x="185" y="228"/>
                  </a:lnTo>
                  <a:lnTo>
                    <a:pt x="185" y="233"/>
                  </a:lnTo>
                  <a:lnTo>
                    <a:pt x="185" y="228"/>
                  </a:lnTo>
                  <a:lnTo>
                    <a:pt x="191" y="228"/>
                  </a:lnTo>
                  <a:lnTo>
                    <a:pt x="191" y="233"/>
                  </a:lnTo>
                  <a:lnTo>
                    <a:pt x="196" y="233"/>
                  </a:lnTo>
                  <a:lnTo>
                    <a:pt x="196" y="239"/>
                  </a:lnTo>
                  <a:lnTo>
                    <a:pt x="196" y="244"/>
                  </a:lnTo>
                  <a:lnTo>
                    <a:pt x="201" y="244"/>
                  </a:lnTo>
                  <a:lnTo>
                    <a:pt x="201" y="239"/>
                  </a:lnTo>
                  <a:lnTo>
                    <a:pt x="207" y="239"/>
                  </a:lnTo>
                  <a:lnTo>
                    <a:pt x="207" y="233"/>
                  </a:lnTo>
                  <a:lnTo>
                    <a:pt x="212" y="233"/>
                  </a:lnTo>
                  <a:lnTo>
                    <a:pt x="217" y="239"/>
                  </a:lnTo>
                  <a:lnTo>
                    <a:pt x="217" y="244"/>
                  </a:lnTo>
                  <a:lnTo>
                    <a:pt x="212" y="244"/>
                  </a:lnTo>
                  <a:lnTo>
                    <a:pt x="207" y="244"/>
                  </a:lnTo>
                  <a:lnTo>
                    <a:pt x="201" y="244"/>
                  </a:lnTo>
                  <a:lnTo>
                    <a:pt x="201" y="249"/>
                  </a:lnTo>
                  <a:lnTo>
                    <a:pt x="196" y="249"/>
                  </a:lnTo>
                  <a:lnTo>
                    <a:pt x="191" y="249"/>
                  </a:lnTo>
                  <a:lnTo>
                    <a:pt x="185" y="254"/>
                  </a:lnTo>
                  <a:lnTo>
                    <a:pt x="180" y="249"/>
                  </a:lnTo>
                  <a:lnTo>
                    <a:pt x="180" y="254"/>
                  </a:lnTo>
                  <a:lnTo>
                    <a:pt x="175" y="260"/>
                  </a:lnTo>
                  <a:lnTo>
                    <a:pt x="175" y="265"/>
                  </a:lnTo>
                  <a:lnTo>
                    <a:pt x="175" y="270"/>
                  </a:lnTo>
                  <a:lnTo>
                    <a:pt x="175" y="276"/>
                  </a:lnTo>
                  <a:lnTo>
                    <a:pt x="170" y="276"/>
                  </a:lnTo>
                  <a:lnTo>
                    <a:pt x="170" y="281"/>
                  </a:lnTo>
                  <a:lnTo>
                    <a:pt x="164" y="281"/>
                  </a:lnTo>
                  <a:lnTo>
                    <a:pt x="164" y="286"/>
                  </a:lnTo>
                  <a:lnTo>
                    <a:pt x="164" y="292"/>
                  </a:lnTo>
                  <a:lnTo>
                    <a:pt x="159" y="292"/>
                  </a:lnTo>
                  <a:lnTo>
                    <a:pt x="159" y="297"/>
                  </a:lnTo>
                  <a:lnTo>
                    <a:pt x="159" y="302"/>
                  </a:lnTo>
                  <a:lnTo>
                    <a:pt x="154" y="302"/>
                  </a:lnTo>
                  <a:lnTo>
                    <a:pt x="154" y="307"/>
                  </a:lnTo>
                  <a:lnTo>
                    <a:pt x="154" y="313"/>
                  </a:lnTo>
                  <a:lnTo>
                    <a:pt x="154" y="318"/>
                  </a:lnTo>
                  <a:lnTo>
                    <a:pt x="159" y="323"/>
                  </a:lnTo>
                  <a:lnTo>
                    <a:pt x="159" y="329"/>
                  </a:lnTo>
                  <a:lnTo>
                    <a:pt x="159" y="334"/>
                  </a:lnTo>
                  <a:lnTo>
                    <a:pt x="164" y="339"/>
                  </a:lnTo>
                  <a:lnTo>
                    <a:pt x="164" y="345"/>
                  </a:lnTo>
                  <a:lnTo>
                    <a:pt x="170" y="345"/>
                  </a:lnTo>
                  <a:lnTo>
                    <a:pt x="170" y="350"/>
                  </a:lnTo>
                  <a:lnTo>
                    <a:pt x="175" y="350"/>
                  </a:lnTo>
                  <a:lnTo>
                    <a:pt x="180" y="345"/>
                  </a:lnTo>
                  <a:lnTo>
                    <a:pt x="185" y="345"/>
                  </a:lnTo>
                  <a:lnTo>
                    <a:pt x="185" y="339"/>
                  </a:lnTo>
                  <a:lnTo>
                    <a:pt x="191" y="339"/>
                  </a:lnTo>
                  <a:lnTo>
                    <a:pt x="191" y="345"/>
                  </a:lnTo>
                  <a:lnTo>
                    <a:pt x="191" y="350"/>
                  </a:lnTo>
                  <a:lnTo>
                    <a:pt x="196" y="350"/>
                  </a:lnTo>
                  <a:lnTo>
                    <a:pt x="196" y="355"/>
                  </a:lnTo>
                  <a:lnTo>
                    <a:pt x="196" y="360"/>
                  </a:lnTo>
                  <a:lnTo>
                    <a:pt x="196" y="371"/>
                  </a:lnTo>
                  <a:lnTo>
                    <a:pt x="201" y="376"/>
                  </a:lnTo>
                  <a:lnTo>
                    <a:pt x="201" y="382"/>
                  </a:lnTo>
                  <a:lnTo>
                    <a:pt x="196" y="382"/>
                  </a:lnTo>
                  <a:lnTo>
                    <a:pt x="191" y="382"/>
                  </a:lnTo>
                  <a:lnTo>
                    <a:pt x="185" y="382"/>
                  </a:lnTo>
                  <a:lnTo>
                    <a:pt x="180" y="382"/>
                  </a:lnTo>
                  <a:lnTo>
                    <a:pt x="170" y="382"/>
                  </a:lnTo>
                  <a:lnTo>
                    <a:pt x="164" y="382"/>
                  </a:lnTo>
                  <a:lnTo>
                    <a:pt x="159" y="382"/>
                  </a:lnTo>
                  <a:lnTo>
                    <a:pt x="154" y="382"/>
                  </a:lnTo>
                  <a:lnTo>
                    <a:pt x="148" y="382"/>
                  </a:lnTo>
                  <a:lnTo>
                    <a:pt x="143" y="382"/>
                  </a:lnTo>
                  <a:lnTo>
                    <a:pt x="138" y="382"/>
                  </a:lnTo>
                  <a:lnTo>
                    <a:pt x="133" y="382"/>
                  </a:lnTo>
                  <a:lnTo>
                    <a:pt x="127" y="382"/>
                  </a:lnTo>
                  <a:lnTo>
                    <a:pt x="122" y="382"/>
                  </a:lnTo>
                  <a:lnTo>
                    <a:pt x="117" y="382"/>
                  </a:lnTo>
                  <a:lnTo>
                    <a:pt x="111" y="382"/>
                  </a:lnTo>
                  <a:lnTo>
                    <a:pt x="106" y="382"/>
                  </a:lnTo>
                  <a:lnTo>
                    <a:pt x="101" y="382"/>
                  </a:lnTo>
                  <a:lnTo>
                    <a:pt x="96" y="382"/>
                  </a:lnTo>
                  <a:lnTo>
                    <a:pt x="90" y="382"/>
                  </a:lnTo>
                  <a:lnTo>
                    <a:pt x="85" y="382"/>
                  </a:lnTo>
                  <a:lnTo>
                    <a:pt x="80" y="382"/>
                  </a:lnTo>
                  <a:lnTo>
                    <a:pt x="74" y="382"/>
                  </a:lnTo>
                  <a:lnTo>
                    <a:pt x="69" y="382"/>
                  </a:lnTo>
                  <a:lnTo>
                    <a:pt x="64" y="382"/>
                  </a:lnTo>
                  <a:lnTo>
                    <a:pt x="59" y="382"/>
                  </a:lnTo>
                  <a:lnTo>
                    <a:pt x="53" y="382"/>
                  </a:lnTo>
                  <a:lnTo>
                    <a:pt x="48" y="382"/>
                  </a:lnTo>
                  <a:lnTo>
                    <a:pt x="43" y="382"/>
                  </a:lnTo>
                  <a:lnTo>
                    <a:pt x="37" y="382"/>
                  </a:lnTo>
                  <a:lnTo>
                    <a:pt x="32" y="382"/>
                  </a:lnTo>
                  <a:lnTo>
                    <a:pt x="22" y="382"/>
                  </a:lnTo>
                  <a:lnTo>
                    <a:pt x="16" y="382"/>
                  </a:lnTo>
                  <a:lnTo>
                    <a:pt x="11" y="382"/>
                  </a:lnTo>
                  <a:lnTo>
                    <a:pt x="6" y="382"/>
                  </a:lnTo>
                  <a:lnTo>
                    <a:pt x="0" y="382"/>
                  </a:lnTo>
                  <a:lnTo>
                    <a:pt x="0" y="376"/>
                  </a:lnTo>
                  <a:lnTo>
                    <a:pt x="0" y="371"/>
                  </a:lnTo>
                  <a:lnTo>
                    <a:pt x="0" y="366"/>
                  </a:lnTo>
                  <a:lnTo>
                    <a:pt x="0" y="360"/>
                  </a:lnTo>
                  <a:lnTo>
                    <a:pt x="0" y="350"/>
                  </a:lnTo>
                  <a:lnTo>
                    <a:pt x="0" y="345"/>
                  </a:lnTo>
                  <a:lnTo>
                    <a:pt x="0" y="339"/>
                  </a:lnTo>
                  <a:lnTo>
                    <a:pt x="0" y="334"/>
                  </a:lnTo>
                  <a:lnTo>
                    <a:pt x="0" y="329"/>
                  </a:lnTo>
                  <a:lnTo>
                    <a:pt x="0" y="323"/>
                  </a:lnTo>
                  <a:lnTo>
                    <a:pt x="0" y="318"/>
                  </a:lnTo>
                  <a:lnTo>
                    <a:pt x="0" y="313"/>
                  </a:lnTo>
                  <a:lnTo>
                    <a:pt x="0" y="307"/>
                  </a:lnTo>
                  <a:lnTo>
                    <a:pt x="0" y="302"/>
                  </a:lnTo>
                  <a:lnTo>
                    <a:pt x="0" y="297"/>
                  </a:lnTo>
                  <a:lnTo>
                    <a:pt x="0" y="292"/>
                  </a:lnTo>
                  <a:lnTo>
                    <a:pt x="0" y="286"/>
                  </a:lnTo>
                  <a:lnTo>
                    <a:pt x="0" y="281"/>
                  </a:lnTo>
                  <a:lnTo>
                    <a:pt x="0" y="276"/>
                  </a:lnTo>
                  <a:lnTo>
                    <a:pt x="0" y="270"/>
                  </a:lnTo>
                  <a:lnTo>
                    <a:pt x="0" y="265"/>
                  </a:lnTo>
                  <a:lnTo>
                    <a:pt x="0" y="260"/>
                  </a:lnTo>
                  <a:lnTo>
                    <a:pt x="0" y="254"/>
                  </a:lnTo>
                  <a:lnTo>
                    <a:pt x="0" y="249"/>
                  </a:lnTo>
                  <a:lnTo>
                    <a:pt x="0" y="244"/>
                  </a:lnTo>
                  <a:lnTo>
                    <a:pt x="0" y="239"/>
                  </a:lnTo>
                  <a:lnTo>
                    <a:pt x="0" y="233"/>
                  </a:lnTo>
                  <a:lnTo>
                    <a:pt x="0" y="228"/>
                  </a:lnTo>
                  <a:lnTo>
                    <a:pt x="0" y="223"/>
                  </a:lnTo>
                  <a:lnTo>
                    <a:pt x="0" y="217"/>
                  </a:lnTo>
                  <a:lnTo>
                    <a:pt x="0" y="212"/>
                  </a:lnTo>
                  <a:lnTo>
                    <a:pt x="6" y="212"/>
                  </a:lnTo>
                  <a:lnTo>
                    <a:pt x="6" y="207"/>
                  </a:lnTo>
                  <a:lnTo>
                    <a:pt x="6" y="201"/>
                  </a:lnTo>
                  <a:lnTo>
                    <a:pt x="6" y="196"/>
                  </a:lnTo>
                  <a:lnTo>
                    <a:pt x="6" y="191"/>
                  </a:lnTo>
                  <a:lnTo>
                    <a:pt x="6" y="185"/>
                  </a:lnTo>
                  <a:lnTo>
                    <a:pt x="6" y="180"/>
                  </a:lnTo>
                  <a:lnTo>
                    <a:pt x="6" y="175"/>
                  </a:lnTo>
                  <a:lnTo>
                    <a:pt x="6" y="170"/>
                  </a:lnTo>
                  <a:lnTo>
                    <a:pt x="6" y="164"/>
                  </a:lnTo>
                  <a:lnTo>
                    <a:pt x="11" y="164"/>
                  </a:lnTo>
                  <a:lnTo>
                    <a:pt x="11" y="159"/>
                  </a:lnTo>
                  <a:lnTo>
                    <a:pt x="11" y="154"/>
                  </a:lnTo>
                  <a:lnTo>
                    <a:pt x="11" y="148"/>
                  </a:lnTo>
                  <a:lnTo>
                    <a:pt x="11" y="143"/>
                  </a:lnTo>
                  <a:lnTo>
                    <a:pt x="11" y="138"/>
                  </a:lnTo>
                  <a:lnTo>
                    <a:pt x="11" y="132"/>
                  </a:lnTo>
                  <a:lnTo>
                    <a:pt x="11" y="127"/>
                  </a:lnTo>
                  <a:lnTo>
                    <a:pt x="11" y="122"/>
                  </a:lnTo>
                  <a:lnTo>
                    <a:pt x="11" y="117"/>
                  </a:lnTo>
                  <a:lnTo>
                    <a:pt x="16" y="111"/>
                  </a:lnTo>
                  <a:lnTo>
                    <a:pt x="16" y="106"/>
                  </a:lnTo>
                  <a:lnTo>
                    <a:pt x="16" y="101"/>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71" name="Freeform 185">
              <a:extLst>
                <a:ext uri="{FF2B5EF4-FFF2-40B4-BE49-F238E27FC236}">
                  <a16:creationId xmlns:a16="http://schemas.microsoft.com/office/drawing/2014/main" id="{9556BA1E-7B5B-42B3-B1C5-0F90D8E96F0A}"/>
                </a:ext>
              </a:extLst>
            </p:cNvPr>
            <p:cNvSpPr>
              <a:spLocks/>
            </p:cNvSpPr>
            <p:nvPr/>
          </p:nvSpPr>
          <p:spPr bwMode="auto">
            <a:xfrm>
              <a:off x="3795713" y="4333875"/>
              <a:ext cx="638175" cy="563563"/>
            </a:xfrm>
            <a:custGeom>
              <a:avLst/>
              <a:gdLst>
                <a:gd name="T0" fmla="*/ 143 w 402"/>
                <a:gd name="T1" fmla="*/ 111 h 355"/>
                <a:gd name="T2" fmla="*/ 153 w 402"/>
                <a:gd name="T3" fmla="*/ 95 h 355"/>
                <a:gd name="T4" fmla="*/ 153 w 402"/>
                <a:gd name="T5" fmla="*/ 69 h 355"/>
                <a:gd name="T6" fmla="*/ 180 w 402"/>
                <a:gd name="T7" fmla="*/ 58 h 355"/>
                <a:gd name="T8" fmla="*/ 196 w 402"/>
                <a:gd name="T9" fmla="*/ 42 h 355"/>
                <a:gd name="T10" fmla="*/ 196 w 402"/>
                <a:gd name="T11" fmla="*/ 26 h 355"/>
                <a:gd name="T12" fmla="*/ 217 w 402"/>
                <a:gd name="T13" fmla="*/ 21 h 355"/>
                <a:gd name="T14" fmla="*/ 238 w 402"/>
                <a:gd name="T15" fmla="*/ 16 h 355"/>
                <a:gd name="T16" fmla="*/ 254 w 402"/>
                <a:gd name="T17" fmla="*/ 5 h 355"/>
                <a:gd name="T18" fmla="*/ 275 w 402"/>
                <a:gd name="T19" fmla="*/ 0 h 355"/>
                <a:gd name="T20" fmla="*/ 275 w 402"/>
                <a:gd name="T21" fmla="*/ 26 h 355"/>
                <a:gd name="T22" fmla="*/ 275 w 402"/>
                <a:gd name="T23" fmla="*/ 53 h 355"/>
                <a:gd name="T24" fmla="*/ 275 w 402"/>
                <a:gd name="T25" fmla="*/ 79 h 355"/>
                <a:gd name="T26" fmla="*/ 280 w 402"/>
                <a:gd name="T27" fmla="*/ 90 h 355"/>
                <a:gd name="T28" fmla="*/ 291 w 402"/>
                <a:gd name="T29" fmla="*/ 106 h 355"/>
                <a:gd name="T30" fmla="*/ 296 w 402"/>
                <a:gd name="T31" fmla="*/ 116 h 355"/>
                <a:gd name="T32" fmla="*/ 296 w 402"/>
                <a:gd name="T33" fmla="*/ 132 h 355"/>
                <a:gd name="T34" fmla="*/ 317 w 402"/>
                <a:gd name="T35" fmla="*/ 138 h 355"/>
                <a:gd name="T36" fmla="*/ 344 w 402"/>
                <a:gd name="T37" fmla="*/ 143 h 355"/>
                <a:gd name="T38" fmla="*/ 370 w 402"/>
                <a:gd name="T39" fmla="*/ 143 h 355"/>
                <a:gd name="T40" fmla="*/ 381 w 402"/>
                <a:gd name="T41" fmla="*/ 164 h 355"/>
                <a:gd name="T42" fmla="*/ 381 w 402"/>
                <a:gd name="T43" fmla="*/ 191 h 355"/>
                <a:gd name="T44" fmla="*/ 396 w 402"/>
                <a:gd name="T45" fmla="*/ 207 h 355"/>
                <a:gd name="T46" fmla="*/ 396 w 402"/>
                <a:gd name="T47" fmla="*/ 212 h 355"/>
                <a:gd name="T48" fmla="*/ 396 w 402"/>
                <a:gd name="T49" fmla="*/ 228 h 355"/>
                <a:gd name="T50" fmla="*/ 396 w 402"/>
                <a:gd name="T51" fmla="*/ 244 h 355"/>
                <a:gd name="T52" fmla="*/ 386 w 402"/>
                <a:gd name="T53" fmla="*/ 249 h 355"/>
                <a:gd name="T54" fmla="*/ 381 w 402"/>
                <a:gd name="T55" fmla="*/ 281 h 355"/>
                <a:gd name="T56" fmla="*/ 381 w 402"/>
                <a:gd name="T57" fmla="*/ 307 h 355"/>
                <a:gd name="T58" fmla="*/ 381 w 402"/>
                <a:gd name="T59" fmla="*/ 344 h 355"/>
                <a:gd name="T60" fmla="*/ 381 w 402"/>
                <a:gd name="T61" fmla="*/ 350 h 355"/>
                <a:gd name="T62" fmla="*/ 370 w 402"/>
                <a:gd name="T63" fmla="*/ 355 h 355"/>
                <a:gd name="T64" fmla="*/ 359 w 402"/>
                <a:gd name="T65" fmla="*/ 350 h 355"/>
                <a:gd name="T66" fmla="*/ 354 w 402"/>
                <a:gd name="T67" fmla="*/ 350 h 355"/>
                <a:gd name="T68" fmla="*/ 344 w 402"/>
                <a:gd name="T69" fmla="*/ 344 h 355"/>
                <a:gd name="T70" fmla="*/ 349 w 402"/>
                <a:gd name="T71" fmla="*/ 334 h 355"/>
                <a:gd name="T72" fmla="*/ 344 w 402"/>
                <a:gd name="T73" fmla="*/ 313 h 355"/>
                <a:gd name="T74" fmla="*/ 338 w 402"/>
                <a:gd name="T75" fmla="*/ 302 h 355"/>
                <a:gd name="T76" fmla="*/ 312 w 402"/>
                <a:gd name="T77" fmla="*/ 302 h 355"/>
                <a:gd name="T78" fmla="*/ 285 w 402"/>
                <a:gd name="T79" fmla="*/ 302 h 355"/>
                <a:gd name="T80" fmla="*/ 259 w 402"/>
                <a:gd name="T81" fmla="*/ 302 h 355"/>
                <a:gd name="T82" fmla="*/ 233 w 402"/>
                <a:gd name="T83" fmla="*/ 302 h 355"/>
                <a:gd name="T84" fmla="*/ 206 w 402"/>
                <a:gd name="T85" fmla="*/ 302 h 355"/>
                <a:gd name="T86" fmla="*/ 174 w 402"/>
                <a:gd name="T87" fmla="*/ 302 h 355"/>
                <a:gd name="T88" fmla="*/ 153 w 402"/>
                <a:gd name="T89" fmla="*/ 307 h 355"/>
                <a:gd name="T90" fmla="*/ 122 w 402"/>
                <a:gd name="T91" fmla="*/ 307 h 355"/>
                <a:gd name="T92" fmla="*/ 95 w 402"/>
                <a:gd name="T93" fmla="*/ 307 h 355"/>
                <a:gd name="T94" fmla="*/ 63 w 402"/>
                <a:gd name="T95" fmla="*/ 307 h 355"/>
                <a:gd name="T96" fmla="*/ 48 w 402"/>
                <a:gd name="T97" fmla="*/ 307 h 355"/>
                <a:gd name="T98" fmla="*/ 21 w 402"/>
                <a:gd name="T99" fmla="*/ 307 h 355"/>
                <a:gd name="T100" fmla="*/ 0 w 402"/>
                <a:gd name="T101" fmla="*/ 302 h 355"/>
                <a:gd name="T102" fmla="*/ 16 w 402"/>
                <a:gd name="T103" fmla="*/ 286 h 355"/>
                <a:gd name="T104" fmla="*/ 32 w 402"/>
                <a:gd name="T105" fmla="*/ 270 h 355"/>
                <a:gd name="T106" fmla="*/ 42 w 402"/>
                <a:gd name="T107" fmla="*/ 254 h 355"/>
                <a:gd name="T108" fmla="*/ 53 w 402"/>
                <a:gd name="T109" fmla="*/ 238 h 355"/>
                <a:gd name="T110" fmla="*/ 63 w 402"/>
                <a:gd name="T111" fmla="*/ 222 h 355"/>
                <a:gd name="T112" fmla="*/ 79 w 402"/>
                <a:gd name="T113" fmla="*/ 212 h 355"/>
                <a:gd name="T114" fmla="*/ 90 w 402"/>
                <a:gd name="T115" fmla="*/ 196 h 355"/>
                <a:gd name="T116" fmla="*/ 111 w 402"/>
                <a:gd name="T117" fmla="*/ 185 h 355"/>
                <a:gd name="T118" fmla="*/ 122 w 402"/>
                <a:gd name="T119" fmla="*/ 169 h 355"/>
                <a:gd name="T120" fmla="*/ 132 w 402"/>
                <a:gd name="T121" fmla="*/ 148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2" h="355">
                  <a:moveTo>
                    <a:pt x="137" y="127"/>
                  </a:moveTo>
                  <a:lnTo>
                    <a:pt x="143" y="127"/>
                  </a:lnTo>
                  <a:lnTo>
                    <a:pt x="143" y="122"/>
                  </a:lnTo>
                  <a:lnTo>
                    <a:pt x="143" y="116"/>
                  </a:lnTo>
                  <a:lnTo>
                    <a:pt x="143" y="111"/>
                  </a:lnTo>
                  <a:lnTo>
                    <a:pt x="143" y="106"/>
                  </a:lnTo>
                  <a:lnTo>
                    <a:pt x="148" y="106"/>
                  </a:lnTo>
                  <a:lnTo>
                    <a:pt x="148" y="101"/>
                  </a:lnTo>
                  <a:lnTo>
                    <a:pt x="148" y="95"/>
                  </a:lnTo>
                  <a:lnTo>
                    <a:pt x="153" y="95"/>
                  </a:lnTo>
                  <a:lnTo>
                    <a:pt x="153" y="90"/>
                  </a:lnTo>
                  <a:lnTo>
                    <a:pt x="153" y="85"/>
                  </a:lnTo>
                  <a:lnTo>
                    <a:pt x="153" y="79"/>
                  </a:lnTo>
                  <a:lnTo>
                    <a:pt x="153" y="74"/>
                  </a:lnTo>
                  <a:lnTo>
                    <a:pt x="153" y="69"/>
                  </a:lnTo>
                  <a:lnTo>
                    <a:pt x="159" y="63"/>
                  </a:lnTo>
                  <a:lnTo>
                    <a:pt x="164" y="63"/>
                  </a:lnTo>
                  <a:lnTo>
                    <a:pt x="169" y="63"/>
                  </a:lnTo>
                  <a:lnTo>
                    <a:pt x="174" y="58"/>
                  </a:lnTo>
                  <a:lnTo>
                    <a:pt x="180" y="58"/>
                  </a:lnTo>
                  <a:lnTo>
                    <a:pt x="185" y="53"/>
                  </a:lnTo>
                  <a:lnTo>
                    <a:pt x="185" y="48"/>
                  </a:lnTo>
                  <a:lnTo>
                    <a:pt x="190" y="48"/>
                  </a:lnTo>
                  <a:lnTo>
                    <a:pt x="196" y="48"/>
                  </a:lnTo>
                  <a:lnTo>
                    <a:pt x="196" y="42"/>
                  </a:lnTo>
                  <a:lnTo>
                    <a:pt x="196" y="37"/>
                  </a:lnTo>
                  <a:lnTo>
                    <a:pt x="190" y="37"/>
                  </a:lnTo>
                  <a:lnTo>
                    <a:pt x="190" y="32"/>
                  </a:lnTo>
                  <a:lnTo>
                    <a:pt x="190" y="26"/>
                  </a:lnTo>
                  <a:lnTo>
                    <a:pt x="196" y="26"/>
                  </a:lnTo>
                  <a:lnTo>
                    <a:pt x="196" y="21"/>
                  </a:lnTo>
                  <a:lnTo>
                    <a:pt x="201" y="21"/>
                  </a:lnTo>
                  <a:lnTo>
                    <a:pt x="206" y="21"/>
                  </a:lnTo>
                  <a:lnTo>
                    <a:pt x="211" y="21"/>
                  </a:lnTo>
                  <a:lnTo>
                    <a:pt x="217" y="21"/>
                  </a:lnTo>
                  <a:lnTo>
                    <a:pt x="222" y="21"/>
                  </a:lnTo>
                  <a:lnTo>
                    <a:pt x="227" y="21"/>
                  </a:lnTo>
                  <a:lnTo>
                    <a:pt x="233" y="21"/>
                  </a:lnTo>
                  <a:lnTo>
                    <a:pt x="233" y="16"/>
                  </a:lnTo>
                  <a:lnTo>
                    <a:pt x="238" y="16"/>
                  </a:lnTo>
                  <a:lnTo>
                    <a:pt x="238" y="10"/>
                  </a:lnTo>
                  <a:lnTo>
                    <a:pt x="243" y="10"/>
                  </a:lnTo>
                  <a:lnTo>
                    <a:pt x="248" y="10"/>
                  </a:lnTo>
                  <a:lnTo>
                    <a:pt x="254" y="10"/>
                  </a:lnTo>
                  <a:lnTo>
                    <a:pt x="254" y="5"/>
                  </a:lnTo>
                  <a:lnTo>
                    <a:pt x="259" y="5"/>
                  </a:lnTo>
                  <a:lnTo>
                    <a:pt x="259" y="0"/>
                  </a:lnTo>
                  <a:lnTo>
                    <a:pt x="264" y="0"/>
                  </a:lnTo>
                  <a:lnTo>
                    <a:pt x="270" y="0"/>
                  </a:lnTo>
                  <a:lnTo>
                    <a:pt x="275" y="0"/>
                  </a:lnTo>
                  <a:lnTo>
                    <a:pt x="275" y="5"/>
                  </a:lnTo>
                  <a:lnTo>
                    <a:pt x="275" y="10"/>
                  </a:lnTo>
                  <a:lnTo>
                    <a:pt x="275" y="16"/>
                  </a:lnTo>
                  <a:lnTo>
                    <a:pt x="275" y="21"/>
                  </a:lnTo>
                  <a:lnTo>
                    <a:pt x="275" y="26"/>
                  </a:lnTo>
                  <a:lnTo>
                    <a:pt x="275" y="32"/>
                  </a:lnTo>
                  <a:lnTo>
                    <a:pt x="275" y="37"/>
                  </a:lnTo>
                  <a:lnTo>
                    <a:pt x="275" y="42"/>
                  </a:lnTo>
                  <a:lnTo>
                    <a:pt x="275" y="48"/>
                  </a:lnTo>
                  <a:lnTo>
                    <a:pt x="275" y="53"/>
                  </a:lnTo>
                  <a:lnTo>
                    <a:pt x="275" y="58"/>
                  </a:lnTo>
                  <a:lnTo>
                    <a:pt x="275" y="63"/>
                  </a:lnTo>
                  <a:lnTo>
                    <a:pt x="275" y="69"/>
                  </a:lnTo>
                  <a:lnTo>
                    <a:pt x="275" y="74"/>
                  </a:lnTo>
                  <a:lnTo>
                    <a:pt x="275" y="79"/>
                  </a:lnTo>
                  <a:lnTo>
                    <a:pt x="280" y="79"/>
                  </a:lnTo>
                  <a:lnTo>
                    <a:pt x="280" y="85"/>
                  </a:lnTo>
                  <a:lnTo>
                    <a:pt x="280" y="79"/>
                  </a:lnTo>
                  <a:lnTo>
                    <a:pt x="280" y="85"/>
                  </a:lnTo>
                  <a:lnTo>
                    <a:pt x="280" y="90"/>
                  </a:lnTo>
                  <a:lnTo>
                    <a:pt x="280" y="95"/>
                  </a:lnTo>
                  <a:lnTo>
                    <a:pt x="285" y="95"/>
                  </a:lnTo>
                  <a:lnTo>
                    <a:pt x="285" y="101"/>
                  </a:lnTo>
                  <a:lnTo>
                    <a:pt x="285" y="106"/>
                  </a:lnTo>
                  <a:lnTo>
                    <a:pt x="291" y="106"/>
                  </a:lnTo>
                  <a:lnTo>
                    <a:pt x="291" y="111"/>
                  </a:lnTo>
                  <a:lnTo>
                    <a:pt x="291" y="116"/>
                  </a:lnTo>
                  <a:lnTo>
                    <a:pt x="291" y="111"/>
                  </a:lnTo>
                  <a:lnTo>
                    <a:pt x="291" y="116"/>
                  </a:lnTo>
                  <a:lnTo>
                    <a:pt x="296" y="116"/>
                  </a:lnTo>
                  <a:lnTo>
                    <a:pt x="296" y="122"/>
                  </a:lnTo>
                  <a:lnTo>
                    <a:pt x="296" y="127"/>
                  </a:lnTo>
                  <a:lnTo>
                    <a:pt x="301" y="127"/>
                  </a:lnTo>
                  <a:lnTo>
                    <a:pt x="301" y="132"/>
                  </a:lnTo>
                  <a:lnTo>
                    <a:pt x="296" y="132"/>
                  </a:lnTo>
                  <a:lnTo>
                    <a:pt x="301" y="132"/>
                  </a:lnTo>
                  <a:lnTo>
                    <a:pt x="307" y="132"/>
                  </a:lnTo>
                  <a:lnTo>
                    <a:pt x="307" y="138"/>
                  </a:lnTo>
                  <a:lnTo>
                    <a:pt x="312" y="138"/>
                  </a:lnTo>
                  <a:lnTo>
                    <a:pt x="317" y="138"/>
                  </a:lnTo>
                  <a:lnTo>
                    <a:pt x="322" y="138"/>
                  </a:lnTo>
                  <a:lnTo>
                    <a:pt x="328" y="143"/>
                  </a:lnTo>
                  <a:lnTo>
                    <a:pt x="333" y="143"/>
                  </a:lnTo>
                  <a:lnTo>
                    <a:pt x="338" y="143"/>
                  </a:lnTo>
                  <a:lnTo>
                    <a:pt x="344" y="143"/>
                  </a:lnTo>
                  <a:lnTo>
                    <a:pt x="349" y="143"/>
                  </a:lnTo>
                  <a:lnTo>
                    <a:pt x="354" y="143"/>
                  </a:lnTo>
                  <a:lnTo>
                    <a:pt x="359" y="143"/>
                  </a:lnTo>
                  <a:lnTo>
                    <a:pt x="365" y="143"/>
                  </a:lnTo>
                  <a:lnTo>
                    <a:pt x="370" y="143"/>
                  </a:lnTo>
                  <a:lnTo>
                    <a:pt x="375" y="143"/>
                  </a:lnTo>
                  <a:lnTo>
                    <a:pt x="381" y="143"/>
                  </a:lnTo>
                  <a:lnTo>
                    <a:pt x="381" y="154"/>
                  </a:lnTo>
                  <a:lnTo>
                    <a:pt x="381" y="159"/>
                  </a:lnTo>
                  <a:lnTo>
                    <a:pt x="381" y="164"/>
                  </a:lnTo>
                  <a:lnTo>
                    <a:pt x="381" y="169"/>
                  </a:lnTo>
                  <a:lnTo>
                    <a:pt x="381" y="175"/>
                  </a:lnTo>
                  <a:lnTo>
                    <a:pt x="381" y="180"/>
                  </a:lnTo>
                  <a:lnTo>
                    <a:pt x="381" y="185"/>
                  </a:lnTo>
                  <a:lnTo>
                    <a:pt x="381" y="191"/>
                  </a:lnTo>
                  <a:lnTo>
                    <a:pt x="381" y="196"/>
                  </a:lnTo>
                  <a:lnTo>
                    <a:pt x="386" y="196"/>
                  </a:lnTo>
                  <a:lnTo>
                    <a:pt x="396" y="196"/>
                  </a:lnTo>
                  <a:lnTo>
                    <a:pt x="396" y="201"/>
                  </a:lnTo>
                  <a:lnTo>
                    <a:pt x="396" y="207"/>
                  </a:lnTo>
                  <a:lnTo>
                    <a:pt x="402" y="207"/>
                  </a:lnTo>
                  <a:lnTo>
                    <a:pt x="396" y="207"/>
                  </a:lnTo>
                  <a:lnTo>
                    <a:pt x="396" y="212"/>
                  </a:lnTo>
                  <a:lnTo>
                    <a:pt x="402" y="212"/>
                  </a:lnTo>
                  <a:lnTo>
                    <a:pt x="396" y="212"/>
                  </a:lnTo>
                  <a:lnTo>
                    <a:pt x="402" y="212"/>
                  </a:lnTo>
                  <a:lnTo>
                    <a:pt x="402" y="217"/>
                  </a:lnTo>
                  <a:lnTo>
                    <a:pt x="402" y="222"/>
                  </a:lnTo>
                  <a:lnTo>
                    <a:pt x="396" y="222"/>
                  </a:lnTo>
                  <a:lnTo>
                    <a:pt x="396" y="228"/>
                  </a:lnTo>
                  <a:lnTo>
                    <a:pt x="396" y="222"/>
                  </a:lnTo>
                  <a:lnTo>
                    <a:pt x="396" y="228"/>
                  </a:lnTo>
                  <a:lnTo>
                    <a:pt x="396" y="233"/>
                  </a:lnTo>
                  <a:lnTo>
                    <a:pt x="396" y="238"/>
                  </a:lnTo>
                  <a:lnTo>
                    <a:pt x="396" y="244"/>
                  </a:lnTo>
                  <a:lnTo>
                    <a:pt x="396" y="238"/>
                  </a:lnTo>
                  <a:lnTo>
                    <a:pt x="391" y="238"/>
                  </a:lnTo>
                  <a:lnTo>
                    <a:pt x="391" y="244"/>
                  </a:lnTo>
                  <a:lnTo>
                    <a:pt x="391" y="249"/>
                  </a:lnTo>
                  <a:lnTo>
                    <a:pt x="386" y="249"/>
                  </a:lnTo>
                  <a:lnTo>
                    <a:pt x="381" y="249"/>
                  </a:lnTo>
                  <a:lnTo>
                    <a:pt x="381" y="254"/>
                  </a:lnTo>
                  <a:lnTo>
                    <a:pt x="381" y="265"/>
                  </a:lnTo>
                  <a:lnTo>
                    <a:pt x="381" y="270"/>
                  </a:lnTo>
                  <a:lnTo>
                    <a:pt x="381" y="281"/>
                  </a:lnTo>
                  <a:lnTo>
                    <a:pt x="381" y="286"/>
                  </a:lnTo>
                  <a:lnTo>
                    <a:pt x="381" y="291"/>
                  </a:lnTo>
                  <a:lnTo>
                    <a:pt x="381" y="297"/>
                  </a:lnTo>
                  <a:lnTo>
                    <a:pt x="381" y="302"/>
                  </a:lnTo>
                  <a:lnTo>
                    <a:pt x="381" y="307"/>
                  </a:lnTo>
                  <a:lnTo>
                    <a:pt x="381" y="313"/>
                  </a:lnTo>
                  <a:lnTo>
                    <a:pt x="381" y="318"/>
                  </a:lnTo>
                  <a:lnTo>
                    <a:pt x="381" y="328"/>
                  </a:lnTo>
                  <a:lnTo>
                    <a:pt x="381" y="334"/>
                  </a:lnTo>
                  <a:lnTo>
                    <a:pt x="381" y="344"/>
                  </a:lnTo>
                  <a:lnTo>
                    <a:pt x="381" y="350"/>
                  </a:lnTo>
                  <a:lnTo>
                    <a:pt x="381" y="344"/>
                  </a:lnTo>
                  <a:lnTo>
                    <a:pt x="375" y="344"/>
                  </a:lnTo>
                  <a:lnTo>
                    <a:pt x="375" y="350"/>
                  </a:lnTo>
                  <a:lnTo>
                    <a:pt x="381" y="350"/>
                  </a:lnTo>
                  <a:lnTo>
                    <a:pt x="375" y="350"/>
                  </a:lnTo>
                  <a:lnTo>
                    <a:pt x="370" y="350"/>
                  </a:lnTo>
                  <a:lnTo>
                    <a:pt x="375" y="350"/>
                  </a:lnTo>
                  <a:lnTo>
                    <a:pt x="370" y="350"/>
                  </a:lnTo>
                  <a:lnTo>
                    <a:pt x="370" y="355"/>
                  </a:lnTo>
                  <a:lnTo>
                    <a:pt x="370" y="350"/>
                  </a:lnTo>
                  <a:lnTo>
                    <a:pt x="370" y="355"/>
                  </a:lnTo>
                  <a:lnTo>
                    <a:pt x="370" y="350"/>
                  </a:lnTo>
                  <a:lnTo>
                    <a:pt x="365" y="350"/>
                  </a:lnTo>
                  <a:lnTo>
                    <a:pt x="359" y="350"/>
                  </a:lnTo>
                  <a:lnTo>
                    <a:pt x="359" y="344"/>
                  </a:lnTo>
                  <a:lnTo>
                    <a:pt x="359" y="350"/>
                  </a:lnTo>
                  <a:lnTo>
                    <a:pt x="354" y="350"/>
                  </a:lnTo>
                  <a:lnTo>
                    <a:pt x="354" y="344"/>
                  </a:lnTo>
                  <a:lnTo>
                    <a:pt x="354" y="350"/>
                  </a:lnTo>
                  <a:lnTo>
                    <a:pt x="349" y="350"/>
                  </a:lnTo>
                  <a:lnTo>
                    <a:pt x="349" y="355"/>
                  </a:lnTo>
                  <a:lnTo>
                    <a:pt x="349" y="350"/>
                  </a:lnTo>
                  <a:lnTo>
                    <a:pt x="349" y="344"/>
                  </a:lnTo>
                  <a:lnTo>
                    <a:pt x="344" y="344"/>
                  </a:lnTo>
                  <a:lnTo>
                    <a:pt x="344" y="339"/>
                  </a:lnTo>
                  <a:lnTo>
                    <a:pt x="349" y="339"/>
                  </a:lnTo>
                  <a:lnTo>
                    <a:pt x="344" y="339"/>
                  </a:lnTo>
                  <a:lnTo>
                    <a:pt x="344" y="334"/>
                  </a:lnTo>
                  <a:lnTo>
                    <a:pt x="349" y="334"/>
                  </a:lnTo>
                  <a:lnTo>
                    <a:pt x="349" y="328"/>
                  </a:lnTo>
                  <a:lnTo>
                    <a:pt x="349" y="323"/>
                  </a:lnTo>
                  <a:lnTo>
                    <a:pt x="344" y="323"/>
                  </a:lnTo>
                  <a:lnTo>
                    <a:pt x="344" y="318"/>
                  </a:lnTo>
                  <a:lnTo>
                    <a:pt x="344" y="313"/>
                  </a:lnTo>
                  <a:lnTo>
                    <a:pt x="344" y="307"/>
                  </a:lnTo>
                  <a:lnTo>
                    <a:pt x="349" y="307"/>
                  </a:lnTo>
                  <a:lnTo>
                    <a:pt x="349" y="302"/>
                  </a:lnTo>
                  <a:lnTo>
                    <a:pt x="344" y="302"/>
                  </a:lnTo>
                  <a:lnTo>
                    <a:pt x="338" y="302"/>
                  </a:lnTo>
                  <a:lnTo>
                    <a:pt x="333" y="302"/>
                  </a:lnTo>
                  <a:lnTo>
                    <a:pt x="328" y="302"/>
                  </a:lnTo>
                  <a:lnTo>
                    <a:pt x="322" y="302"/>
                  </a:lnTo>
                  <a:lnTo>
                    <a:pt x="317" y="302"/>
                  </a:lnTo>
                  <a:lnTo>
                    <a:pt x="312" y="302"/>
                  </a:lnTo>
                  <a:lnTo>
                    <a:pt x="307" y="302"/>
                  </a:lnTo>
                  <a:lnTo>
                    <a:pt x="301" y="302"/>
                  </a:lnTo>
                  <a:lnTo>
                    <a:pt x="296" y="302"/>
                  </a:lnTo>
                  <a:lnTo>
                    <a:pt x="291" y="302"/>
                  </a:lnTo>
                  <a:lnTo>
                    <a:pt x="285" y="302"/>
                  </a:lnTo>
                  <a:lnTo>
                    <a:pt x="280" y="302"/>
                  </a:lnTo>
                  <a:lnTo>
                    <a:pt x="275" y="302"/>
                  </a:lnTo>
                  <a:lnTo>
                    <a:pt x="270" y="302"/>
                  </a:lnTo>
                  <a:lnTo>
                    <a:pt x="264" y="302"/>
                  </a:lnTo>
                  <a:lnTo>
                    <a:pt x="259" y="302"/>
                  </a:lnTo>
                  <a:lnTo>
                    <a:pt x="254" y="302"/>
                  </a:lnTo>
                  <a:lnTo>
                    <a:pt x="248" y="302"/>
                  </a:lnTo>
                  <a:lnTo>
                    <a:pt x="243" y="302"/>
                  </a:lnTo>
                  <a:lnTo>
                    <a:pt x="238" y="302"/>
                  </a:lnTo>
                  <a:lnTo>
                    <a:pt x="233" y="302"/>
                  </a:lnTo>
                  <a:lnTo>
                    <a:pt x="227" y="302"/>
                  </a:lnTo>
                  <a:lnTo>
                    <a:pt x="222" y="302"/>
                  </a:lnTo>
                  <a:lnTo>
                    <a:pt x="217" y="302"/>
                  </a:lnTo>
                  <a:lnTo>
                    <a:pt x="211" y="302"/>
                  </a:lnTo>
                  <a:lnTo>
                    <a:pt x="206" y="302"/>
                  </a:lnTo>
                  <a:lnTo>
                    <a:pt x="201" y="302"/>
                  </a:lnTo>
                  <a:lnTo>
                    <a:pt x="190" y="302"/>
                  </a:lnTo>
                  <a:lnTo>
                    <a:pt x="185" y="302"/>
                  </a:lnTo>
                  <a:lnTo>
                    <a:pt x="180" y="302"/>
                  </a:lnTo>
                  <a:lnTo>
                    <a:pt x="174" y="302"/>
                  </a:lnTo>
                  <a:lnTo>
                    <a:pt x="169" y="302"/>
                  </a:lnTo>
                  <a:lnTo>
                    <a:pt x="164" y="302"/>
                  </a:lnTo>
                  <a:lnTo>
                    <a:pt x="159" y="302"/>
                  </a:lnTo>
                  <a:lnTo>
                    <a:pt x="153" y="302"/>
                  </a:lnTo>
                  <a:lnTo>
                    <a:pt x="153" y="307"/>
                  </a:lnTo>
                  <a:lnTo>
                    <a:pt x="148" y="307"/>
                  </a:lnTo>
                  <a:lnTo>
                    <a:pt x="137" y="307"/>
                  </a:lnTo>
                  <a:lnTo>
                    <a:pt x="132" y="307"/>
                  </a:lnTo>
                  <a:lnTo>
                    <a:pt x="127" y="307"/>
                  </a:lnTo>
                  <a:lnTo>
                    <a:pt x="122" y="307"/>
                  </a:lnTo>
                  <a:lnTo>
                    <a:pt x="116" y="307"/>
                  </a:lnTo>
                  <a:lnTo>
                    <a:pt x="111" y="307"/>
                  </a:lnTo>
                  <a:lnTo>
                    <a:pt x="106" y="307"/>
                  </a:lnTo>
                  <a:lnTo>
                    <a:pt x="100" y="307"/>
                  </a:lnTo>
                  <a:lnTo>
                    <a:pt x="95" y="307"/>
                  </a:lnTo>
                  <a:lnTo>
                    <a:pt x="90" y="307"/>
                  </a:lnTo>
                  <a:lnTo>
                    <a:pt x="85" y="307"/>
                  </a:lnTo>
                  <a:lnTo>
                    <a:pt x="74" y="307"/>
                  </a:lnTo>
                  <a:lnTo>
                    <a:pt x="69" y="307"/>
                  </a:lnTo>
                  <a:lnTo>
                    <a:pt x="63" y="307"/>
                  </a:lnTo>
                  <a:lnTo>
                    <a:pt x="58" y="307"/>
                  </a:lnTo>
                  <a:lnTo>
                    <a:pt x="58" y="302"/>
                  </a:lnTo>
                  <a:lnTo>
                    <a:pt x="58" y="307"/>
                  </a:lnTo>
                  <a:lnTo>
                    <a:pt x="53" y="307"/>
                  </a:lnTo>
                  <a:lnTo>
                    <a:pt x="48" y="307"/>
                  </a:lnTo>
                  <a:lnTo>
                    <a:pt x="42" y="307"/>
                  </a:lnTo>
                  <a:lnTo>
                    <a:pt x="37" y="307"/>
                  </a:lnTo>
                  <a:lnTo>
                    <a:pt x="32" y="307"/>
                  </a:lnTo>
                  <a:lnTo>
                    <a:pt x="26" y="307"/>
                  </a:lnTo>
                  <a:lnTo>
                    <a:pt x="21" y="307"/>
                  </a:lnTo>
                  <a:lnTo>
                    <a:pt x="16" y="307"/>
                  </a:lnTo>
                  <a:lnTo>
                    <a:pt x="11" y="307"/>
                  </a:lnTo>
                  <a:lnTo>
                    <a:pt x="5" y="307"/>
                  </a:lnTo>
                  <a:lnTo>
                    <a:pt x="0" y="307"/>
                  </a:lnTo>
                  <a:lnTo>
                    <a:pt x="0" y="302"/>
                  </a:lnTo>
                  <a:lnTo>
                    <a:pt x="5" y="297"/>
                  </a:lnTo>
                  <a:lnTo>
                    <a:pt x="5" y="291"/>
                  </a:lnTo>
                  <a:lnTo>
                    <a:pt x="11" y="291"/>
                  </a:lnTo>
                  <a:lnTo>
                    <a:pt x="11" y="286"/>
                  </a:lnTo>
                  <a:lnTo>
                    <a:pt x="16" y="286"/>
                  </a:lnTo>
                  <a:lnTo>
                    <a:pt x="16" y="281"/>
                  </a:lnTo>
                  <a:lnTo>
                    <a:pt x="21" y="281"/>
                  </a:lnTo>
                  <a:lnTo>
                    <a:pt x="21" y="275"/>
                  </a:lnTo>
                  <a:lnTo>
                    <a:pt x="26" y="275"/>
                  </a:lnTo>
                  <a:lnTo>
                    <a:pt x="32" y="270"/>
                  </a:lnTo>
                  <a:lnTo>
                    <a:pt x="37" y="270"/>
                  </a:lnTo>
                  <a:lnTo>
                    <a:pt x="37" y="265"/>
                  </a:lnTo>
                  <a:lnTo>
                    <a:pt x="37" y="260"/>
                  </a:lnTo>
                  <a:lnTo>
                    <a:pt x="42" y="260"/>
                  </a:lnTo>
                  <a:lnTo>
                    <a:pt x="42" y="254"/>
                  </a:lnTo>
                  <a:lnTo>
                    <a:pt x="42" y="249"/>
                  </a:lnTo>
                  <a:lnTo>
                    <a:pt x="48" y="249"/>
                  </a:lnTo>
                  <a:lnTo>
                    <a:pt x="48" y="244"/>
                  </a:lnTo>
                  <a:lnTo>
                    <a:pt x="53" y="244"/>
                  </a:lnTo>
                  <a:lnTo>
                    <a:pt x="53" y="238"/>
                  </a:lnTo>
                  <a:lnTo>
                    <a:pt x="58" y="238"/>
                  </a:lnTo>
                  <a:lnTo>
                    <a:pt x="58" y="233"/>
                  </a:lnTo>
                  <a:lnTo>
                    <a:pt x="58" y="228"/>
                  </a:lnTo>
                  <a:lnTo>
                    <a:pt x="63" y="228"/>
                  </a:lnTo>
                  <a:lnTo>
                    <a:pt x="63" y="222"/>
                  </a:lnTo>
                  <a:lnTo>
                    <a:pt x="69" y="222"/>
                  </a:lnTo>
                  <a:lnTo>
                    <a:pt x="69" y="217"/>
                  </a:lnTo>
                  <a:lnTo>
                    <a:pt x="74" y="217"/>
                  </a:lnTo>
                  <a:lnTo>
                    <a:pt x="74" y="212"/>
                  </a:lnTo>
                  <a:lnTo>
                    <a:pt x="79" y="212"/>
                  </a:lnTo>
                  <a:lnTo>
                    <a:pt x="85" y="212"/>
                  </a:lnTo>
                  <a:lnTo>
                    <a:pt x="85" y="207"/>
                  </a:lnTo>
                  <a:lnTo>
                    <a:pt x="85" y="201"/>
                  </a:lnTo>
                  <a:lnTo>
                    <a:pt x="90" y="201"/>
                  </a:lnTo>
                  <a:lnTo>
                    <a:pt x="90" y="196"/>
                  </a:lnTo>
                  <a:lnTo>
                    <a:pt x="95" y="196"/>
                  </a:lnTo>
                  <a:lnTo>
                    <a:pt x="100" y="191"/>
                  </a:lnTo>
                  <a:lnTo>
                    <a:pt x="100" y="185"/>
                  </a:lnTo>
                  <a:lnTo>
                    <a:pt x="106" y="185"/>
                  </a:lnTo>
                  <a:lnTo>
                    <a:pt x="111" y="185"/>
                  </a:lnTo>
                  <a:lnTo>
                    <a:pt x="111" y="180"/>
                  </a:lnTo>
                  <a:lnTo>
                    <a:pt x="116" y="180"/>
                  </a:lnTo>
                  <a:lnTo>
                    <a:pt x="116" y="175"/>
                  </a:lnTo>
                  <a:lnTo>
                    <a:pt x="122" y="175"/>
                  </a:lnTo>
                  <a:lnTo>
                    <a:pt x="122" y="169"/>
                  </a:lnTo>
                  <a:lnTo>
                    <a:pt x="122" y="164"/>
                  </a:lnTo>
                  <a:lnTo>
                    <a:pt x="127" y="164"/>
                  </a:lnTo>
                  <a:lnTo>
                    <a:pt x="127" y="159"/>
                  </a:lnTo>
                  <a:lnTo>
                    <a:pt x="132" y="154"/>
                  </a:lnTo>
                  <a:lnTo>
                    <a:pt x="132" y="148"/>
                  </a:lnTo>
                  <a:lnTo>
                    <a:pt x="137" y="143"/>
                  </a:lnTo>
                  <a:lnTo>
                    <a:pt x="137" y="138"/>
                  </a:lnTo>
                  <a:lnTo>
                    <a:pt x="137" y="132"/>
                  </a:lnTo>
                  <a:lnTo>
                    <a:pt x="137" y="127"/>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72" name="Freeform 186">
              <a:extLst>
                <a:ext uri="{FF2B5EF4-FFF2-40B4-BE49-F238E27FC236}">
                  <a16:creationId xmlns:a16="http://schemas.microsoft.com/office/drawing/2014/main" id="{8E8A7FC0-18D4-49DD-9AA4-FB9075B55DAC}"/>
                </a:ext>
              </a:extLst>
            </p:cNvPr>
            <p:cNvSpPr>
              <a:spLocks/>
            </p:cNvSpPr>
            <p:nvPr/>
          </p:nvSpPr>
          <p:spPr bwMode="auto">
            <a:xfrm>
              <a:off x="3644901" y="4813300"/>
              <a:ext cx="763588" cy="269875"/>
            </a:xfrm>
            <a:custGeom>
              <a:avLst/>
              <a:gdLst>
                <a:gd name="T0" fmla="*/ 0 w 481"/>
                <a:gd name="T1" fmla="*/ 117 h 170"/>
                <a:gd name="T2" fmla="*/ 0 w 481"/>
                <a:gd name="T3" fmla="*/ 85 h 170"/>
                <a:gd name="T4" fmla="*/ 0 w 481"/>
                <a:gd name="T5" fmla="*/ 58 h 170"/>
                <a:gd name="T6" fmla="*/ 0 w 481"/>
                <a:gd name="T7" fmla="*/ 32 h 170"/>
                <a:gd name="T8" fmla="*/ 0 w 481"/>
                <a:gd name="T9" fmla="*/ 16 h 170"/>
                <a:gd name="T10" fmla="*/ 16 w 481"/>
                <a:gd name="T11" fmla="*/ 16 h 170"/>
                <a:gd name="T12" fmla="*/ 37 w 481"/>
                <a:gd name="T13" fmla="*/ 21 h 170"/>
                <a:gd name="T14" fmla="*/ 53 w 481"/>
                <a:gd name="T15" fmla="*/ 11 h 170"/>
                <a:gd name="T16" fmla="*/ 74 w 481"/>
                <a:gd name="T17" fmla="*/ 5 h 170"/>
                <a:gd name="T18" fmla="*/ 106 w 481"/>
                <a:gd name="T19" fmla="*/ 5 h 170"/>
                <a:gd name="T20" fmla="*/ 132 w 481"/>
                <a:gd name="T21" fmla="*/ 5 h 170"/>
                <a:gd name="T22" fmla="*/ 153 w 481"/>
                <a:gd name="T23" fmla="*/ 0 h 170"/>
                <a:gd name="T24" fmla="*/ 180 w 481"/>
                <a:gd name="T25" fmla="*/ 5 h 170"/>
                <a:gd name="T26" fmla="*/ 206 w 481"/>
                <a:gd name="T27" fmla="*/ 5 h 170"/>
                <a:gd name="T28" fmla="*/ 232 w 481"/>
                <a:gd name="T29" fmla="*/ 5 h 170"/>
                <a:gd name="T30" fmla="*/ 259 w 481"/>
                <a:gd name="T31" fmla="*/ 0 h 170"/>
                <a:gd name="T32" fmla="*/ 285 w 481"/>
                <a:gd name="T33" fmla="*/ 0 h 170"/>
                <a:gd name="T34" fmla="*/ 317 w 481"/>
                <a:gd name="T35" fmla="*/ 0 h 170"/>
                <a:gd name="T36" fmla="*/ 343 w 481"/>
                <a:gd name="T37" fmla="*/ 0 h 170"/>
                <a:gd name="T38" fmla="*/ 370 w 481"/>
                <a:gd name="T39" fmla="*/ 0 h 170"/>
                <a:gd name="T40" fmla="*/ 396 w 481"/>
                <a:gd name="T41" fmla="*/ 0 h 170"/>
                <a:gd name="T42" fmla="*/ 423 w 481"/>
                <a:gd name="T43" fmla="*/ 0 h 170"/>
                <a:gd name="T44" fmla="*/ 444 w 481"/>
                <a:gd name="T45" fmla="*/ 5 h 170"/>
                <a:gd name="T46" fmla="*/ 444 w 481"/>
                <a:gd name="T47" fmla="*/ 21 h 170"/>
                <a:gd name="T48" fmla="*/ 444 w 481"/>
                <a:gd name="T49" fmla="*/ 37 h 170"/>
                <a:gd name="T50" fmla="*/ 444 w 481"/>
                <a:gd name="T51" fmla="*/ 53 h 170"/>
                <a:gd name="T52" fmla="*/ 454 w 481"/>
                <a:gd name="T53" fmla="*/ 48 h 170"/>
                <a:gd name="T54" fmla="*/ 465 w 481"/>
                <a:gd name="T55" fmla="*/ 53 h 170"/>
                <a:gd name="T56" fmla="*/ 465 w 481"/>
                <a:gd name="T57" fmla="*/ 48 h 170"/>
                <a:gd name="T58" fmla="*/ 476 w 481"/>
                <a:gd name="T59" fmla="*/ 42 h 170"/>
                <a:gd name="T60" fmla="*/ 476 w 481"/>
                <a:gd name="T61" fmla="*/ 79 h 170"/>
                <a:gd name="T62" fmla="*/ 476 w 481"/>
                <a:gd name="T63" fmla="*/ 106 h 170"/>
                <a:gd name="T64" fmla="*/ 476 w 481"/>
                <a:gd name="T65" fmla="*/ 132 h 170"/>
                <a:gd name="T66" fmla="*/ 476 w 481"/>
                <a:gd name="T67" fmla="*/ 159 h 170"/>
                <a:gd name="T68" fmla="*/ 470 w 481"/>
                <a:gd name="T69" fmla="*/ 170 h 170"/>
                <a:gd name="T70" fmla="*/ 444 w 481"/>
                <a:gd name="T71" fmla="*/ 170 h 170"/>
                <a:gd name="T72" fmla="*/ 417 w 481"/>
                <a:gd name="T73" fmla="*/ 170 h 170"/>
                <a:gd name="T74" fmla="*/ 396 w 481"/>
                <a:gd name="T75" fmla="*/ 164 h 170"/>
                <a:gd name="T76" fmla="*/ 370 w 481"/>
                <a:gd name="T77" fmla="*/ 164 h 170"/>
                <a:gd name="T78" fmla="*/ 343 w 481"/>
                <a:gd name="T79" fmla="*/ 164 h 170"/>
                <a:gd name="T80" fmla="*/ 317 w 481"/>
                <a:gd name="T81" fmla="*/ 164 h 170"/>
                <a:gd name="T82" fmla="*/ 291 w 481"/>
                <a:gd name="T83" fmla="*/ 164 h 170"/>
                <a:gd name="T84" fmla="*/ 264 w 481"/>
                <a:gd name="T85" fmla="*/ 164 h 170"/>
                <a:gd name="T86" fmla="*/ 238 w 481"/>
                <a:gd name="T87" fmla="*/ 164 h 170"/>
                <a:gd name="T88" fmla="*/ 211 w 481"/>
                <a:gd name="T89" fmla="*/ 164 h 170"/>
                <a:gd name="T90" fmla="*/ 190 w 481"/>
                <a:gd name="T91" fmla="*/ 164 h 170"/>
                <a:gd name="T92" fmla="*/ 164 w 481"/>
                <a:gd name="T93" fmla="*/ 164 h 170"/>
                <a:gd name="T94" fmla="*/ 137 w 481"/>
                <a:gd name="T95" fmla="*/ 164 h 170"/>
                <a:gd name="T96" fmla="*/ 111 w 481"/>
                <a:gd name="T97" fmla="*/ 164 h 170"/>
                <a:gd name="T98" fmla="*/ 84 w 481"/>
                <a:gd name="T99" fmla="*/ 164 h 170"/>
                <a:gd name="T100" fmla="*/ 58 w 481"/>
                <a:gd name="T101" fmla="*/ 164 h 170"/>
                <a:gd name="T102" fmla="*/ 32 w 481"/>
                <a:gd name="T103" fmla="*/ 164 h 170"/>
                <a:gd name="T104" fmla="*/ 5 w 481"/>
                <a:gd name="T105" fmla="*/ 164 h 170"/>
                <a:gd name="T106" fmla="*/ 0 w 481"/>
                <a:gd name="T107" fmla="*/ 13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1" h="170">
                  <a:moveTo>
                    <a:pt x="0" y="138"/>
                  </a:moveTo>
                  <a:lnTo>
                    <a:pt x="0" y="132"/>
                  </a:lnTo>
                  <a:lnTo>
                    <a:pt x="0" y="127"/>
                  </a:lnTo>
                  <a:lnTo>
                    <a:pt x="0" y="122"/>
                  </a:lnTo>
                  <a:lnTo>
                    <a:pt x="0" y="117"/>
                  </a:lnTo>
                  <a:lnTo>
                    <a:pt x="0" y="106"/>
                  </a:lnTo>
                  <a:lnTo>
                    <a:pt x="0" y="101"/>
                  </a:lnTo>
                  <a:lnTo>
                    <a:pt x="0" y="95"/>
                  </a:lnTo>
                  <a:lnTo>
                    <a:pt x="0" y="90"/>
                  </a:lnTo>
                  <a:lnTo>
                    <a:pt x="0" y="85"/>
                  </a:lnTo>
                  <a:lnTo>
                    <a:pt x="0" y="79"/>
                  </a:lnTo>
                  <a:lnTo>
                    <a:pt x="0" y="74"/>
                  </a:lnTo>
                  <a:lnTo>
                    <a:pt x="0" y="69"/>
                  </a:lnTo>
                  <a:lnTo>
                    <a:pt x="0" y="64"/>
                  </a:lnTo>
                  <a:lnTo>
                    <a:pt x="0" y="58"/>
                  </a:lnTo>
                  <a:lnTo>
                    <a:pt x="0" y="53"/>
                  </a:lnTo>
                  <a:lnTo>
                    <a:pt x="0" y="48"/>
                  </a:lnTo>
                  <a:lnTo>
                    <a:pt x="0" y="42"/>
                  </a:lnTo>
                  <a:lnTo>
                    <a:pt x="0" y="37"/>
                  </a:lnTo>
                  <a:lnTo>
                    <a:pt x="0" y="32"/>
                  </a:lnTo>
                  <a:lnTo>
                    <a:pt x="0" y="26"/>
                  </a:lnTo>
                  <a:lnTo>
                    <a:pt x="0" y="21"/>
                  </a:lnTo>
                  <a:lnTo>
                    <a:pt x="0" y="16"/>
                  </a:lnTo>
                  <a:lnTo>
                    <a:pt x="0" y="11"/>
                  </a:lnTo>
                  <a:lnTo>
                    <a:pt x="0" y="16"/>
                  </a:lnTo>
                  <a:lnTo>
                    <a:pt x="0" y="11"/>
                  </a:lnTo>
                  <a:lnTo>
                    <a:pt x="0" y="16"/>
                  </a:lnTo>
                  <a:lnTo>
                    <a:pt x="5" y="16"/>
                  </a:lnTo>
                  <a:lnTo>
                    <a:pt x="10" y="16"/>
                  </a:lnTo>
                  <a:lnTo>
                    <a:pt x="16" y="16"/>
                  </a:lnTo>
                  <a:lnTo>
                    <a:pt x="16" y="21"/>
                  </a:lnTo>
                  <a:lnTo>
                    <a:pt x="21" y="21"/>
                  </a:lnTo>
                  <a:lnTo>
                    <a:pt x="26" y="21"/>
                  </a:lnTo>
                  <a:lnTo>
                    <a:pt x="32" y="21"/>
                  </a:lnTo>
                  <a:lnTo>
                    <a:pt x="37" y="21"/>
                  </a:lnTo>
                  <a:lnTo>
                    <a:pt x="37" y="16"/>
                  </a:lnTo>
                  <a:lnTo>
                    <a:pt x="42" y="16"/>
                  </a:lnTo>
                  <a:lnTo>
                    <a:pt x="42" y="11"/>
                  </a:lnTo>
                  <a:lnTo>
                    <a:pt x="47" y="11"/>
                  </a:lnTo>
                  <a:lnTo>
                    <a:pt x="53" y="11"/>
                  </a:lnTo>
                  <a:lnTo>
                    <a:pt x="58" y="11"/>
                  </a:lnTo>
                  <a:lnTo>
                    <a:pt x="58" y="5"/>
                  </a:lnTo>
                  <a:lnTo>
                    <a:pt x="63" y="5"/>
                  </a:lnTo>
                  <a:lnTo>
                    <a:pt x="69" y="5"/>
                  </a:lnTo>
                  <a:lnTo>
                    <a:pt x="74" y="5"/>
                  </a:lnTo>
                  <a:lnTo>
                    <a:pt x="79" y="5"/>
                  </a:lnTo>
                  <a:lnTo>
                    <a:pt x="84" y="5"/>
                  </a:lnTo>
                  <a:lnTo>
                    <a:pt x="95" y="5"/>
                  </a:lnTo>
                  <a:lnTo>
                    <a:pt x="100" y="5"/>
                  </a:lnTo>
                  <a:lnTo>
                    <a:pt x="106" y="5"/>
                  </a:lnTo>
                  <a:lnTo>
                    <a:pt x="111" y="5"/>
                  </a:lnTo>
                  <a:lnTo>
                    <a:pt x="116" y="5"/>
                  </a:lnTo>
                  <a:lnTo>
                    <a:pt x="121" y="5"/>
                  </a:lnTo>
                  <a:lnTo>
                    <a:pt x="127" y="5"/>
                  </a:lnTo>
                  <a:lnTo>
                    <a:pt x="132" y="5"/>
                  </a:lnTo>
                  <a:lnTo>
                    <a:pt x="137" y="5"/>
                  </a:lnTo>
                  <a:lnTo>
                    <a:pt x="143" y="5"/>
                  </a:lnTo>
                  <a:lnTo>
                    <a:pt x="148" y="5"/>
                  </a:lnTo>
                  <a:lnTo>
                    <a:pt x="153" y="5"/>
                  </a:lnTo>
                  <a:lnTo>
                    <a:pt x="153" y="0"/>
                  </a:lnTo>
                  <a:lnTo>
                    <a:pt x="153" y="5"/>
                  </a:lnTo>
                  <a:lnTo>
                    <a:pt x="158" y="5"/>
                  </a:lnTo>
                  <a:lnTo>
                    <a:pt x="164" y="5"/>
                  </a:lnTo>
                  <a:lnTo>
                    <a:pt x="169" y="5"/>
                  </a:lnTo>
                  <a:lnTo>
                    <a:pt x="180" y="5"/>
                  </a:lnTo>
                  <a:lnTo>
                    <a:pt x="185" y="5"/>
                  </a:lnTo>
                  <a:lnTo>
                    <a:pt x="190" y="5"/>
                  </a:lnTo>
                  <a:lnTo>
                    <a:pt x="195" y="5"/>
                  </a:lnTo>
                  <a:lnTo>
                    <a:pt x="201" y="5"/>
                  </a:lnTo>
                  <a:lnTo>
                    <a:pt x="206" y="5"/>
                  </a:lnTo>
                  <a:lnTo>
                    <a:pt x="211" y="5"/>
                  </a:lnTo>
                  <a:lnTo>
                    <a:pt x="217" y="5"/>
                  </a:lnTo>
                  <a:lnTo>
                    <a:pt x="222" y="5"/>
                  </a:lnTo>
                  <a:lnTo>
                    <a:pt x="227" y="5"/>
                  </a:lnTo>
                  <a:lnTo>
                    <a:pt x="232" y="5"/>
                  </a:lnTo>
                  <a:lnTo>
                    <a:pt x="243" y="5"/>
                  </a:lnTo>
                  <a:lnTo>
                    <a:pt x="248" y="5"/>
                  </a:lnTo>
                  <a:lnTo>
                    <a:pt x="248" y="0"/>
                  </a:lnTo>
                  <a:lnTo>
                    <a:pt x="254" y="0"/>
                  </a:lnTo>
                  <a:lnTo>
                    <a:pt x="259" y="0"/>
                  </a:lnTo>
                  <a:lnTo>
                    <a:pt x="264" y="0"/>
                  </a:lnTo>
                  <a:lnTo>
                    <a:pt x="269" y="0"/>
                  </a:lnTo>
                  <a:lnTo>
                    <a:pt x="275" y="0"/>
                  </a:lnTo>
                  <a:lnTo>
                    <a:pt x="280" y="0"/>
                  </a:lnTo>
                  <a:lnTo>
                    <a:pt x="285" y="0"/>
                  </a:lnTo>
                  <a:lnTo>
                    <a:pt x="296" y="0"/>
                  </a:lnTo>
                  <a:lnTo>
                    <a:pt x="301" y="0"/>
                  </a:lnTo>
                  <a:lnTo>
                    <a:pt x="306" y="0"/>
                  </a:lnTo>
                  <a:lnTo>
                    <a:pt x="312" y="0"/>
                  </a:lnTo>
                  <a:lnTo>
                    <a:pt x="317" y="0"/>
                  </a:lnTo>
                  <a:lnTo>
                    <a:pt x="322" y="0"/>
                  </a:lnTo>
                  <a:lnTo>
                    <a:pt x="328" y="0"/>
                  </a:lnTo>
                  <a:lnTo>
                    <a:pt x="333" y="0"/>
                  </a:lnTo>
                  <a:lnTo>
                    <a:pt x="338" y="0"/>
                  </a:lnTo>
                  <a:lnTo>
                    <a:pt x="343" y="0"/>
                  </a:lnTo>
                  <a:lnTo>
                    <a:pt x="349" y="0"/>
                  </a:lnTo>
                  <a:lnTo>
                    <a:pt x="354" y="0"/>
                  </a:lnTo>
                  <a:lnTo>
                    <a:pt x="359" y="0"/>
                  </a:lnTo>
                  <a:lnTo>
                    <a:pt x="365" y="0"/>
                  </a:lnTo>
                  <a:lnTo>
                    <a:pt x="370" y="0"/>
                  </a:lnTo>
                  <a:lnTo>
                    <a:pt x="375" y="0"/>
                  </a:lnTo>
                  <a:lnTo>
                    <a:pt x="380" y="0"/>
                  </a:lnTo>
                  <a:lnTo>
                    <a:pt x="386" y="0"/>
                  </a:lnTo>
                  <a:lnTo>
                    <a:pt x="391" y="0"/>
                  </a:lnTo>
                  <a:lnTo>
                    <a:pt x="396" y="0"/>
                  </a:lnTo>
                  <a:lnTo>
                    <a:pt x="402" y="0"/>
                  </a:lnTo>
                  <a:lnTo>
                    <a:pt x="407" y="0"/>
                  </a:lnTo>
                  <a:lnTo>
                    <a:pt x="412" y="0"/>
                  </a:lnTo>
                  <a:lnTo>
                    <a:pt x="417" y="0"/>
                  </a:lnTo>
                  <a:lnTo>
                    <a:pt x="423" y="0"/>
                  </a:lnTo>
                  <a:lnTo>
                    <a:pt x="428" y="0"/>
                  </a:lnTo>
                  <a:lnTo>
                    <a:pt x="433" y="0"/>
                  </a:lnTo>
                  <a:lnTo>
                    <a:pt x="439" y="0"/>
                  </a:lnTo>
                  <a:lnTo>
                    <a:pt x="444" y="0"/>
                  </a:lnTo>
                  <a:lnTo>
                    <a:pt x="444" y="5"/>
                  </a:lnTo>
                  <a:lnTo>
                    <a:pt x="439" y="5"/>
                  </a:lnTo>
                  <a:lnTo>
                    <a:pt x="439" y="11"/>
                  </a:lnTo>
                  <a:lnTo>
                    <a:pt x="439" y="16"/>
                  </a:lnTo>
                  <a:lnTo>
                    <a:pt x="439" y="21"/>
                  </a:lnTo>
                  <a:lnTo>
                    <a:pt x="444" y="21"/>
                  </a:lnTo>
                  <a:lnTo>
                    <a:pt x="444" y="26"/>
                  </a:lnTo>
                  <a:lnTo>
                    <a:pt x="444" y="32"/>
                  </a:lnTo>
                  <a:lnTo>
                    <a:pt x="439" y="32"/>
                  </a:lnTo>
                  <a:lnTo>
                    <a:pt x="439" y="37"/>
                  </a:lnTo>
                  <a:lnTo>
                    <a:pt x="444" y="37"/>
                  </a:lnTo>
                  <a:lnTo>
                    <a:pt x="439" y="37"/>
                  </a:lnTo>
                  <a:lnTo>
                    <a:pt x="439" y="42"/>
                  </a:lnTo>
                  <a:lnTo>
                    <a:pt x="444" y="42"/>
                  </a:lnTo>
                  <a:lnTo>
                    <a:pt x="444" y="48"/>
                  </a:lnTo>
                  <a:lnTo>
                    <a:pt x="444" y="53"/>
                  </a:lnTo>
                  <a:lnTo>
                    <a:pt x="444" y="48"/>
                  </a:lnTo>
                  <a:lnTo>
                    <a:pt x="449" y="48"/>
                  </a:lnTo>
                  <a:lnTo>
                    <a:pt x="449" y="42"/>
                  </a:lnTo>
                  <a:lnTo>
                    <a:pt x="449" y="48"/>
                  </a:lnTo>
                  <a:lnTo>
                    <a:pt x="454" y="48"/>
                  </a:lnTo>
                  <a:lnTo>
                    <a:pt x="454" y="42"/>
                  </a:lnTo>
                  <a:lnTo>
                    <a:pt x="454" y="48"/>
                  </a:lnTo>
                  <a:lnTo>
                    <a:pt x="460" y="48"/>
                  </a:lnTo>
                  <a:lnTo>
                    <a:pt x="465" y="48"/>
                  </a:lnTo>
                  <a:lnTo>
                    <a:pt x="465" y="53"/>
                  </a:lnTo>
                  <a:lnTo>
                    <a:pt x="465" y="48"/>
                  </a:lnTo>
                  <a:lnTo>
                    <a:pt x="465" y="53"/>
                  </a:lnTo>
                  <a:lnTo>
                    <a:pt x="465" y="48"/>
                  </a:lnTo>
                  <a:lnTo>
                    <a:pt x="470" y="48"/>
                  </a:lnTo>
                  <a:lnTo>
                    <a:pt x="465" y="48"/>
                  </a:lnTo>
                  <a:lnTo>
                    <a:pt x="470" y="48"/>
                  </a:lnTo>
                  <a:lnTo>
                    <a:pt x="476" y="48"/>
                  </a:lnTo>
                  <a:lnTo>
                    <a:pt x="470" y="48"/>
                  </a:lnTo>
                  <a:lnTo>
                    <a:pt x="470" y="42"/>
                  </a:lnTo>
                  <a:lnTo>
                    <a:pt x="476" y="42"/>
                  </a:lnTo>
                  <a:lnTo>
                    <a:pt x="476" y="48"/>
                  </a:lnTo>
                  <a:lnTo>
                    <a:pt x="476" y="53"/>
                  </a:lnTo>
                  <a:lnTo>
                    <a:pt x="476" y="64"/>
                  </a:lnTo>
                  <a:lnTo>
                    <a:pt x="476" y="74"/>
                  </a:lnTo>
                  <a:lnTo>
                    <a:pt x="476" y="79"/>
                  </a:lnTo>
                  <a:lnTo>
                    <a:pt x="476" y="85"/>
                  </a:lnTo>
                  <a:lnTo>
                    <a:pt x="476" y="90"/>
                  </a:lnTo>
                  <a:lnTo>
                    <a:pt x="476" y="95"/>
                  </a:lnTo>
                  <a:lnTo>
                    <a:pt x="476" y="101"/>
                  </a:lnTo>
                  <a:lnTo>
                    <a:pt x="476" y="106"/>
                  </a:lnTo>
                  <a:lnTo>
                    <a:pt x="476" y="111"/>
                  </a:lnTo>
                  <a:lnTo>
                    <a:pt x="476" y="117"/>
                  </a:lnTo>
                  <a:lnTo>
                    <a:pt x="476" y="122"/>
                  </a:lnTo>
                  <a:lnTo>
                    <a:pt x="476" y="127"/>
                  </a:lnTo>
                  <a:lnTo>
                    <a:pt x="476" y="132"/>
                  </a:lnTo>
                  <a:lnTo>
                    <a:pt x="476" y="138"/>
                  </a:lnTo>
                  <a:lnTo>
                    <a:pt x="476" y="143"/>
                  </a:lnTo>
                  <a:lnTo>
                    <a:pt x="476" y="148"/>
                  </a:lnTo>
                  <a:lnTo>
                    <a:pt x="476" y="154"/>
                  </a:lnTo>
                  <a:lnTo>
                    <a:pt x="476" y="159"/>
                  </a:lnTo>
                  <a:lnTo>
                    <a:pt x="476" y="164"/>
                  </a:lnTo>
                  <a:lnTo>
                    <a:pt x="481" y="164"/>
                  </a:lnTo>
                  <a:lnTo>
                    <a:pt x="481" y="170"/>
                  </a:lnTo>
                  <a:lnTo>
                    <a:pt x="476" y="170"/>
                  </a:lnTo>
                  <a:lnTo>
                    <a:pt x="470" y="170"/>
                  </a:lnTo>
                  <a:lnTo>
                    <a:pt x="465" y="170"/>
                  </a:lnTo>
                  <a:lnTo>
                    <a:pt x="460" y="170"/>
                  </a:lnTo>
                  <a:lnTo>
                    <a:pt x="454" y="170"/>
                  </a:lnTo>
                  <a:lnTo>
                    <a:pt x="449" y="170"/>
                  </a:lnTo>
                  <a:lnTo>
                    <a:pt x="444" y="170"/>
                  </a:lnTo>
                  <a:lnTo>
                    <a:pt x="439" y="170"/>
                  </a:lnTo>
                  <a:lnTo>
                    <a:pt x="433" y="170"/>
                  </a:lnTo>
                  <a:lnTo>
                    <a:pt x="428" y="170"/>
                  </a:lnTo>
                  <a:lnTo>
                    <a:pt x="423" y="170"/>
                  </a:lnTo>
                  <a:lnTo>
                    <a:pt x="417" y="170"/>
                  </a:lnTo>
                  <a:lnTo>
                    <a:pt x="412" y="170"/>
                  </a:lnTo>
                  <a:lnTo>
                    <a:pt x="412" y="164"/>
                  </a:lnTo>
                  <a:lnTo>
                    <a:pt x="407" y="164"/>
                  </a:lnTo>
                  <a:lnTo>
                    <a:pt x="402" y="164"/>
                  </a:lnTo>
                  <a:lnTo>
                    <a:pt x="396" y="164"/>
                  </a:lnTo>
                  <a:lnTo>
                    <a:pt x="391" y="164"/>
                  </a:lnTo>
                  <a:lnTo>
                    <a:pt x="386" y="164"/>
                  </a:lnTo>
                  <a:lnTo>
                    <a:pt x="380" y="164"/>
                  </a:lnTo>
                  <a:lnTo>
                    <a:pt x="375" y="164"/>
                  </a:lnTo>
                  <a:lnTo>
                    <a:pt x="370" y="164"/>
                  </a:lnTo>
                  <a:lnTo>
                    <a:pt x="365" y="164"/>
                  </a:lnTo>
                  <a:lnTo>
                    <a:pt x="359" y="164"/>
                  </a:lnTo>
                  <a:lnTo>
                    <a:pt x="354" y="164"/>
                  </a:lnTo>
                  <a:lnTo>
                    <a:pt x="349" y="164"/>
                  </a:lnTo>
                  <a:lnTo>
                    <a:pt x="343" y="164"/>
                  </a:lnTo>
                  <a:lnTo>
                    <a:pt x="338" y="164"/>
                  </a:lnTo>
                  <a:lnTo>
                    <a:pt x="333" y="164"/>
                  </a:lnTo>
                  <a:lnTo>
                    <a:pt x="328" y="164"/>
                  </a:lnTo>
                  <a:lnTo>
                    <a:pt x="322" y="164"/>
                  </a:lnTo>
                  <a:lnTo>
                    <a:pt x="317" y="164"/>
                  </a:lnTo>
                  <a:lnTo>
                    <a:pt x="312" y="164"/>
                  </a:lnTo>
                  <a:lnTo>
                    <a:pt x="306" y="164"/>
                  </a:lnTo>
                  <a:lnTo>
                    <a:pt x="301" y="164"/>
                  </a:lnTo>
                  <a:lnTo>
                    <a:pt x="296" y="164"/>
                  </a:lnTo>
                  <a:lnTo>
                    <a:pt x="291" y="164"/>
                  </a:lnTo>
                  <a:lnTo>
                    <a:pt x="285" y="164"/>
                  </a:lnTo>
                  <a:lnTo>
                    <a:pt x="280" y="164"/>
                  </a:lnTo>
                  <a:lnTo>
                    <a:pt x="275" y="164"/>
                  </a:lnTo>
                  <a:lnTo>
                    <a:pt x="269" y="164"/>
                  </a:lnTo>
                  <a:lnTo>
                    <a:pt x="264" y="164"/>
                  </a:lnTo>
                  <a:lnTo>
                    <a:pt x="259" y="164"/>
                  </a:lnTo>
                  <a:lnTo>
                    <a:pt x="254" y="164"/>
                  </a:lnTo>
                  <a:lnTo>
                    <a:pt x="248" y="164"/>
                  </a:lnTo>
                  <a:lnTo>
                    <a:pt x="243" y="164"/>
                  </a:lnTo>
                  <a:lnTo>
                    <a:pt x="238" y="164"/>
                  </a:lnTo>
                  <a:lnTo>
                    <a:pt x="232" y="164"/>
                  </a:lnTo>
                  <a:lnTo>
                    <a:pt x="227" y="164"/>
                  </a:lnTo>
                  <a:lnTo>
                    <a:pt x="222" y="164"/>
                  </a:lnTo>
                  <a:lnTo>
                    <a:pt x="217" y="164"/>
                  </a:lnTo>
                  <a:lnTo>
                    <a:pt x="211" y="164"/>
                  </a:lnTo>
                  <a:lnTo>
                    <a:pt x="206" y="164"/>
                  </a:lnTo>
                  <a:lnTo>
                    <a:pt x="206" y="170"/>
                  </a:lnTo>
                  <a:lnTo>
                    <a:pt x="201" y="170"/>
                  </a:lnTo>
                  <a:lnTo>
                    <a:pt x="195" y="170"/>
                  </a:lnTo>
                  <a:lnTo>
                    <a:pt x="190" y="164"/>
                  </a:lnTo>
                  <a:lnTo>
                    <a:pt x="185" y="164"/>
                  </a:lnTo>
                  <a:lnTo>
                    <a:pt x="180" y="164"/>
                  </a:lnTo>
                  <a:lnTo>
                    <a:pt x="174" y="164"/>
                  </a:lnTo>
                  <a:lnTo>
                    <a:pt x="169" y="164"/>
                  </a:lnTo>
                  <a:lnTo>
                    <a:pt x="164" y="164"/>
                  </a:lnTo>
                  <a:lnTo>
                    <a:pt x="158" y="164"/>
                  </a:lnTo>
                  <a:lnTo>
                    <a:pt x="153" y="164"/>
                  </a:lnTo>
                  <a:lnTo>
                    <a:pt x="148" y="164"/>
                  </a:lnTo>
                  <a:lnTo>
                    <a:pt x="143" y="164"/>
                  </a:lnTo>
                  <a:lnTo>
                    <a:pt x="137" y="164"/>
                  </a:lnTo>
                  <a:lnTo>
                    <a:pt x="132" y="164"/>
                  </a:lnTo>
                  <a:lnTo>
                    <a:pt x="127" y="164"/>
                  </a:lnTo>
                  <a:lnTo>
                    <a:pt x="121" y="164"/>
                  </a:lnTo>
                  <a:lnTo>
                    <a:pt x="116" y="164"/>
                  </a:lnTo>
                  <a:lnTo>
                    <a:pt x="111" y="164"/>
                  </a:lnTo>
                  <a:lnTo>
                    <a:pt x="106" y="164"/>
                  </a:lnTo>
                  <a:lnTo>
                    <a:pt x="100" y="164"/>
                  </a:lnTo>
                  <a:lnTo>
                    <a:pt x="95" y="164"/>
                  </a:lnTo>
                  <a:lnTo>
                    <a:pt x="90" y="164"/>
                  </a:lnTo>
                  <a:lnTo>
                    <a:pt x="84" y="164"/>
                  </a:lnTo>
                  <a:lnTo>
                    <a:pt x="79" y="164"/>
                  </a:lnTo>
                  <a:lnTo>
                    <a:pt x="74" y="164"/>
                  </a:lnTo>
                  <a:lnTo>
                    <a:pt x="69" y="164"/>
                  </a:lnTo>
                  <a:lnTo>
                    <a:pt x="63" y="164"/>
                  </a:lnTo>
                  <a:lnTo>
                    <a:pt x="58" y="164"/>
                  </a:lnTo>
                  <a:lnTo>
                    <a:pt x="53" y="164"/>
                  </a:lnTo>
                  <a:lnTo>
                    <a:pt x="47" y="164"/>
                  </a:lnTo>
                  <a:lnTo>
                    <a:pt x="42" y="164"/>
                  </a:lnTo>
                  <a:lnTo>
                    <a:pt x="37" y="164"/>
                  </a:lnTo>
                  <a:lnTo>
                    <a:pt x="32" y="164"/>
                  </a:lnTo>
                  <a:lnTo>
                    <a:pt x="26" y="164"/>
                  </a:lnTo>
                  <a:lnTo>
                    <a:pt x="21" y="164"/>
                  </a:lnTo>
                  <a:lnTo>
                    <a:pt x="16" y="164"/>
                  </a:lnTo>
                  <a:lnTo>
                    <a:pt x="10" y="164"/>
                  </a:lnTo>
                  <a:lnTo>
                    <a:pt x="5" y="164"/>
                  </a:lnTo>
                  <a:lnTo>
                    <a:pt x="0" y="164"/>
                  </a:lnTo>
                  <a:lnTo>
                    <a:pt x="0" y="159"/>
                  </a:lnTo>
                  <a:lnTo>
                    <a:pt x="0" y="154"/>
                  </a:lnTo>
                  <a:lnTo>
                    <a:pt x="0" y="148"/>
                  </a:lnTo>
                  <a:lnTo>
                    <a:pt x="0" y="138"/>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73" name="Freeform 187">
              <a:extLst>
                <a:ext uri="{FF2B5EF4-FFF2-40B4-BE49-F238E27FC236}">
                  <a16:creationId xmlns:a16="http://schemas.microsoft.com/office/drawing/2014/main" id="{E0837125-542A-461A-A014-123595EDD387}"/>
                </a:ext>
              </a:extLst>
            </p:cNvPr>
            <p:cNvSpPr>
              <a:spLocks/>
            </p:cNvSpPr>
            <p:nvPr/>
          </p:nvSpPr>
          <p:spPr bwMode="auto">
            <a:xfrm>
              <a:off x="2965451" y="4905375"/>
              <a:ext cx="419100" cy="1019175"/>
            </a:xfrm>
            <a:custGeom>
              <a:avLst/>
              <a:gdLst>
                <a:gd name="T0" fmla="*/ 5 w 264"/>
                <a:gd name="T1" fmla="*/ 212 h 642"/>
                <a:gd name="T2" fmla="*/ 5 w 264"/>
                <a:gd name="T3" fmla="*/ 186 h 642"/>
                <a:gd name="T4" fmla="*/ 5 w 264"/>
                <a:gd name="T5" fmla="*/ 154 h 642"/>
                <a:gd name="T6" fmla="*/ 0 w 264"/>
                <a:gd name="T7" fmla="*/ 133 h 642"/>
                <a:gd name="T8" fmla="*/ 0 w 264"/>
                <a:gd name="T9" fmla="*/ 106 h 642"/>
                <a:gd name="T10" fmla="*/ 0 w 264"/>
                <a:gd name="T11" fmla="*/ 74 h 642"/>
                <a:gd name="T12" fmla="*/ 0 w 264"/>
                <a:gd name="T13" fmla="*/ 48 h 642"/>
                <a:gd name="T14" fmla="*/ 15 w 264"/>
                <a:gd name="T15" fmla="*/ 37 h 642"/>
                <a:gd name="T16" fmla="*/ 42 w 264"/>
                <a:gd name="T17" fmla="*/ 37 h 642"/>
                <a:gd name="T18" fmla="*/ 52 w 264"/>
                <a:gd name="T19" fmla="*/ 21 h 642"/>
                <a:gd name="T20" fmla="*/ 74 w 264"/>
                <a:gd name="T21" fmla="*/ 16 h 642"/>
                <a:gd name="T22" fmla="*/ 100 w 264"/>
                <a:gd name="T23" fmla="*/ 16 h 642"/>
                <a:gd name="T24" fmla="*/ 126 w 264"/>
                <a:gd name="T25" fmla="*/ 16 h 642"/>
                <a:gd name="T26" fmla="*/ 153 w 264"/>
                <a:gd name="T27" fmla="*/ 16 h 642"/>
                <a:gd name="T28" fmla="*/ 179 w 264"/>
                <a:gd name="T29" fmla="*/ 16 h 642"/>
                <a:gd name="T30" fmla="*/ 206 w 264"/>
                <a:gd name="T31" fmla="*/ 16 h 642"/>
                <a:gd name="T32" fmla="*/ 222 w 264"/>
                <a:gd name="T33" fmla="*/ 6 h 642"/>
                <a:gd name="T34" fmla="*/ 243 w 264"/>
                <a:gd name="T35" fmla="*/ 16 h 642"/>
                <a:gd name="T36" fmla="*/ 253 w 264"/>
                <a:gd name="T37" fmla="*/ 32 h 642"/>
                <a:gd name="T38" fmla="*/ 243 w 264"/>
                <a:gd name="T39" fmla="*/ 48 h 642"/>
                <a:gd name="T40" fmla="*/ 243 w 264"/>
                <a:gd name="T41" fmla="*/ 64 h 642"/>
                <a:gd name="T42" fmla="*/ 253 w 264"/>
                <a:gd name="T43" fmla="*/ 80 h 642"/>
                <a:gd name="T44" fmla="*/ 243 w 264"/>
                <a:gd name="T45" fmla="*/ 101 h 642"/>
                <a:gd name="T46" fmla="*/ 243 w 264"/>
                <a:gd name="T47" fmla="*/ 117 h 642"/>
                <a:gd name="T48" fmla="*/ 253 w 264"/>
                <a:gd name="T49" fmla="*/ 133 h 642"/>
                <a:gd name="T50" fmla="*/ 259 w 264"/>
                <a:gd name="T51" fmla="*/ 149 h 642"/>
                <a:gd name="T52" fmla="*/ 248 w 264"/>
                <a:gd name="T53" fmla="*/ 165 h 642"/>
                <a:gd name="T54" fmla="*/ 232 w 264"/>
                <a:gd name="T55" fmla="*/ 186 h 642"/>
                <a:gd name="T56" fmla="*/ 253 w 264"/>
                <a:gd name="T57" fmla="*/ 207 h 642"/>
                <a:gd name="T58" fmla="*/ 237 w 264"/>
                <a:gd name="T59" fmla="*/ 223 h 642"/>
                <a:gd name="T60" fmla="*/ 227 w 264"/>
                <a:gd name="T61" fmla="*/ 239 h 642"/>
                <a:gd name="T62" fmla="*/ 216 w 264"/>
                <a:gd name="T63" fmla="*/ 255 h 642"/>
                <a:gd name="T64" fmla="*/ 216 w 264"/>
                <a:gd name="T65" fmla="*/ 271 h 642"/>
                <a:gd name="T66" fmla="*/ 222 w 264"/>
                <a:gd name="T67" fmla="*/ 292 h 642"/>
                <a:gd name="T68" fmla="*/ 227 w 264"/>
                <a:gd name="T69" fmla="*/ 313 h 642"/>
                <a:gd name="T70" fmla="*/ 232 w 264"/>
                <a:gd name="T71" fmla="*/ 345 h 642"/>
                <a:gd name="T72" fmla="*/ 227 w 264"/>
                <a:gd name="T73" fmla="*/ 398 h 642"/>
                <a:gd name="T74" fmla="*/ 222 w 264"/>
                <a:gd name="T75" fmla="*/ 435 h 642"/>
                <a:gd name="T76" fmla="*/ 216 w 264"/>
                <a:gd name="T77" fmla="*/ 477 h 642"/>
                <a:gd name="T78" fmla="*/ 211 w 264"/>
                <a:gd name="T79" fmla="*/ 552 h 642"/>
                <a:gd name="T80" fmla="*/ 206 w 264"/>
                <a:gd name="T81" fmla="*/ 589 h 642"/>
                <a:gd name="T82" fmla="*/ 195 w 264"/>
                <a:gd name="T83" fmla="*/ 642 h 642"/>
                <a:gd name="T84" fmla="*/ 174 w 264"/>
                <a:gd name="T85" fmla="*/ 631 h 642"/>
                <a:gd name="T86" fmla="*/ 148 w 264"/>
                <a:gd name="T87" fmla="*/ 615 h 642"/>
                <a:gd name="T88" fmla="*/ 132 w 264"/>
                <a:gd name="T89" fmla="*/ 605 h 642"/>
                <a:gd name="T90" fmla="*/ 100 w 264"/>
                <a:gd name="T91" fmla="*/ 615 h 642"/>
                <a:gd name="T92" fmla="*/ 74 w 264"/>
                <a:gd name="T93" fmla="*/ 620 h 642"/>
                <a:gd name="T94" fmla="*/ 47 w 264"/>
                <a:gd name="T95" fmla="*/ 615 h 642"/>
                <a:gd name="T96" fmla="*/ 31 w 264"/>
                <a:gd name="T97" fmla="*/ 626 h 642"/>
                <a:gd name="T98" fmla="*/ 21 w 264"/>
                <a:gd name="T99" fmla="*/ 599 h 642"/>
                <a:gd name="T100" fmla="*/ 21 w 264"/>
                <a:gd name="T101" fmla="*/ 520 h 642"/>
                <a:gd name="T102" fmla="*/ 15 w 264"/>
                <a:gd name="T103" fmla="*/ 493 h 642"/>
                <a:gd name="T104" fmla="*/ 15 w 264"/>
                <a:gd name="T105" fmla="*/ 456 h 642"/>
                <a:gd name="T106" fmla="*/ 15 w 264"/>
                <a:gd name="T107" fmla="*/ 419 h 642"/>
                <a:gd name="T108" fmla="*/ 15 w 264"/>
                <a:gd name="T109" fmla="*/ 392 h 642"/>
                <a:gd name="T110" fmla="*/ 10 w 264"/>
                <a:gd name="T111" fmla="*/ 371 h 642"/>
                <a:gd name="T112" fmla="*/ 10 w 264"/>
                <a:gd name="T113" fmla="*/ 345 h 642"/>
                <a:gd name="T114" fmla="*/ 10 w 264"/>
                <a:gd name="T115" fmla="*/ 318 h 642"/>
                <a:gd name="T116" fmla="*/ 10 w 264"/>
                <a:gd name="T117" fmla="*/ 292 h 642"/>
                <a:gd name="T118" fmla="*/ 10 w 264"/>
                <a:gd name="T119" fmla="*/ 265 h 642"/>
                <a:gd name="T120" fmla="*/ 5 w 264"/>
                <a:gd name="T121" fmla="*/ 239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4" h="642">
                  <a:moveTo>
                    <a:pt x="5" y="239"/>
                  </a:moveTo>
                  <a:lnTo>
                    <a:pt x="5" y="233"/>
                  </a:lnTo>
                  <a:lnTo>
                    <a:pt x="5" y="223"/>
                  </a:lnTo>
                  <a:lnTo>
                    <a:pt x="5" y="218"/>
                  </a:lnTo>
                  <a:lnTo>
                    <a:pt x="5" y="212"/>
                  </a:lnTo>
                  <a:lnTo>
                    <a:pt x="5" y="207"/>
                  </a:lnTo>
                  <a:lnTo>
                    <a:pt x="5" y="202"/>
                  </a:lnTo>
                  <a:lnTo>
                    <a:pt x="5" y="196"/>
                  </a:lnTo>
                  <a:lnTo>
                    <a:pt x="5" y="191"/>
                  </a:lnTo>
                  <a:lnTo>
                    <a:pt x="5" y="186"/>
                  </a:lnTo>
                  <a:lnTo>
                    <a:pt x="5" y="180"/>
                  </a:lnTo>
                  <a:lnTo>
                    <a:pt x="5" y="175"/>
                  </a:lnTo>
                  <a:lnTo>
                    <a:pt x="5" y="170"/>
                  </a:lnTo>
                  <a:lnTo>
                    <a:pt x="5" y="159"/>
                  </a:lnTo>
                  <a:lnTo>
                    <a:pt x="5" y="154"/>
                  </a:lnTo>
                  <a:lnTo>
                    <a:pt x="5" y="149"/>
                  </a:lnTo>
                  <a:lnTo>
                    <a:pt x="5" y="143"/>
                  </a:lnTo>
                  <a:lnTo>
                    <a:pt x="5" y="138"/>
                  </a:lnTo>
                  <a:lnTo>
                    <a:pt x="5" y="133"/>
                  </a:lnTo>
                  <a:lnTo>
                    <a:pt x="0" y="133"/>
                  </a:lnTo>
                  <a:lnTo>
                    <a:pt x="0" y="127"/>
                  </a:lnTo>
                  <a:lnTo>
                    <a:pt x="0" y="122"/>
                  </a:lnTo>
                  <a:lnTo>
                    <a:pt x="0" y="117"/>
                  </a:lnTo>
                  <a:lnTo>
                    <a:pt x="0" y="112"/>
                  </a:lnTo>
                  <a:lnTo>
                    <a:pt x="0" y="106"/>
                  </a:lnTo>
                  <a:lnTo>
                    <a:pt x="0" y="101"/>
                  </a:lnTo>
                  <a:lnTo>
                    <a:pt x="0" y="96"/>
                  </a:lnTo>
                  <a:lnTo>
                    <a:pt x="0" y="85"/>
                  </a:lnTo>
                  <a:lnTo>
                    <a:pt x="0" y="80"/>
                  </a:lnTo>
                  <a:lnTo>
                    <a:pt x="0" y="74"/>
                  </a:lnTo>
                  <a:lnTo>
                    <a:pt x="0" y="69"/>
                  </a:lnTo>
                  <a:lnTo>
                    <a:pt x="0" y="64"/>
                  </a:lnTo>
                  <a:lnTo>
                    <a:pt x="0" y="59"/>
                  </a:lnTo>
                  <a:lnTo>
                    <a:pt x="0" y="53"/>
                  </a:lnTo>
                  <a:lnTo>
                    <a:pt x="0" y="48"/>
                  </a:lnTo>
                  <a:lnTo>
                    <a:pt x="0" y="43"/>
                  </a:lnTo>
                  <a:lnTo>
                    <a:pt x="0" y="37"/>
                  </a:lnTo>
                  <a:lnTo>
                    <a:pt x="5" y="37"/>
                  </a:lnTo>
                  <a:lnTo>
                    <a:pt x="10" y="37"/>
                  </a:lnTo>
                  <a:lnTo>
                    <a:pt x="15" y="37"/>
                  </a:lnTo>
                  <a:lnTo>
                    <a:pt x="21" y="37"/>
                  </a:lnTo>
                  <a:lnTo>
                    <a:pt x="26" y="37"/>
                  </a:lnTo>
                  <a:lnTo>
                    <a:pt x="31" y="37"/>
                  </a:lnTo>
                  <a:lnTo>
                    <a:pt x="37" y="37"/>
                  </a:lnTo>
                  <a:lnTo>
                    <a:pt x="42" y="37"/>
                  </a:lnTo>
                  <a:lnTo>
                    <a:pt x="47" y="37"/>
                  </a:lnTo>
                  <a:lnTo>
                    <a:pt x="52" y="37"/>
                  </a:lnTo>
                  <a:lnTo>
                    <a:pt x="52" y="32"/>
                  </a:lnTo>
                  <a:lnTo>
                    <a:pt x="52" y="27"/>
                  </a:lnTo>
                  <a:lnTo>
                    <a:pt x="52" y="21"/>
                  </a:lnTo>
                  <a:lnTo>
                    <a:pt x="52" y="16"/>
                  </a:lnTo>
                  <a:lnTo>
                    <a:pt x="58" y="16"/>
                  </a:lnTo>
                  <a:lnTo>
                    <a:pt x="63" y="16"/>
                  </a:lnTo>
                  <a:lnTo>
                    <a:pt x="68" y="16"/>
                  </a:lnTo>
                  <a:lnTo>
                    <a:pt x="74" y="16"/>
                  </a:lnTo>
                  <a:lnTo>
                    <a:pt x="79" y="16"/>
                  </a:lnTo>
                  <a:lnTo>
                    <a:pt x="84" y="16"/>
                  </a:lnTo>
                  <a:lnTo>
                    <a:pt x="89" y="16"/>
                  </a:lnTo>
                  <a:lnTo>
                    <a:pt x="95" y="16"/>
                  </a:lnTo>
                  <a:lnTo>
                    <a:pt x="100" y="16"/>
                  </a:lnTo>
                  <a:lnTo>
                    <a:pt x="105" y="16"/>
                  </a:lnTo>
                  <a:lnTo>
                    <a:pt x="111" y="16"/>
                  </a:lnTo>
                  <a:lnTo>
                    <a:pt x="116" y="16"/>
                  </a:lnTo>
                  <a:lnTo>
                    <a:pt x="121" y="16"/>
                  </a:lnTo>
                  <a:lnTo>
                    <a:pt x="126" y="16"/>
                  </a:lnTo>
                  <a:lnTo>
                    <a:pt x="132" y="16"/>
                  </a:lnTo>
                  <a:lnTo>
                    <a:pt x="137" y="16"/>
                  </a:lnTo>
                  <a:lnTo>
                    <a:pt x="142" y="16"/>
                  </a:lnTo>
                  <a:lnTo>
                    <a:pt x="148" y="16"/>
                  </a:lnTo>
                  <a:lnTo>
                    <a:pt x="153" y="16"/>
                  </a:lnTo>
                  <a:lnTo>
                    <a:pt x="158" y="16"/>
                  </a:lnTo>
                  <a:lnTo>
                    <a:pt x="163" y="16"/>
                  </a:lnTo>
                  <a:lnTo>
                    <a:pt x="169" y="16"/>
                  </a:lnTo>
                  <a:lnTo>
                    <a:pt x="174" y="16"/>
                  </a:lnTo>
                  <a:lnTo>
                    <a:pt x="179" y="16"/>
                  </a:lnTo>
                  <a:lnTo>
                    <a:pt x="185" y="16"/>
                  </a:lnTo>
                  <a:lnTo>
                    <a:pt x="190" y="16"/>
                  </a:lnTo>
                  <a:lnTo>
                    <a:pt x="195" y="16"/>
                  </a:lnTo>
                  <a:lnTo>
                    <a:pt x="200" y="16"/>
                  </a:lnTo>
                  <a:lnTo>
                    <a:pt x="206" y="16"/>
                  </a:lnTo>
                  <a:lnTo>
                    <a:pt x="211" y="16"/>
                  </a:lnTo>
                  <a:lnTo>
                    <a:pt x="216" y="16"/>
                  </a:lnTo>
                  <a:lnTo>
                    <a:pt x="216" y="11"/>
                  </a:lnTo>
                  <a:lnTo>
                    <a:pt x="222" y="11"/>
                  </a:lnTo>
                  <a:lnTo>
                    <a:pt x="222" y="6"/>
                  </a:lnTo>
                  <a:lnTo>
                    <a:pt x="227" y="0"/>
                  </a:lnTo>
                  <a:lnTo>
                    <a:pt x="232" y="0"/>
                  </a:lnTo>
                  <a:lnTo>
                    <a:pt x="237" y="6"/>
                  </a:lnTo>
                  <a:lnTo>
                    <a:pt x="237" y="11"/>
                  </a:lnTo>
                  <a:lnTo>
                    <a:pt x="243" y="16"/>
                  </a:lnTo>
                  <a:lnTo>
                    <a:pt x="248" y="16"/>
                  </a:lnTo>
                  <a:lnTo>
                    <a:pt x="253" y="16"/>
                  </a:lnTo>
                  <a:lnTo>
                    <a:pt x="253" y="21"/>
                  </a:lnTo>
                  <a:lnTo>
                    <a:pt x="253" y="27"/>
                  </a:lnTo>
                  <a:lnTo>
                    <a:pt x="253" y="32"/>
                  </a:lnTo>
                  <a:lnTo>
                    <a:pt x="248" y="32"/>
                  </a:lnTo>
                  <a:lnTo>
                    <a:pt x="248" y="37"/>
                  </a:lnTo>
                  <a:lnTo>
                    <a:pt x="248" y="43"/>
                  </a:lnTo>
                  <a:lnTo>
                    <a:pt x="243" y="43"/>
                  </a:lnTo>
                  <a:lnTo>
                    <a:pt x="243" y="48"/>
                  </a:lnTo>
                  <a:lnTo>
                    <a:pt x="237" y="48"/>
                  </a:lnTo>
                  <a:lnTo>
                    <a:pt x="237" y="53"/>
                  </a:lnTo>
                  <a:lnTo>
                    <a:pt x="237" y="59"/>
                  </a:lnTo>
                  <a:lnTo>
                    <a:pt x="243" y="59"/>
                  </a:lnTo>
                  <a:lnTo>
                    <a:pt x="243" y="64"/>
                  </a:lnTo>
                  <a:lnTo>
                    <a:pt x="248" y="64"/>
                  </a:lnTo>
                  <a:lnTo>
                    <a:pt x="253" y="64"/>
                  </a:lnTo>
                  <a:lnTo>
                    <a:pt x="253" y="69"/>
                  </a:lnTo>
                  <a:lnTo>
                    <a:pt x="253" y="74"/>
                  </a:lnTo>
                  <a:lnTo>
                    <a:pt x="253" y="80"/>
                  </a:lnTo>
                  <a:lnTo>
                    <a:pt x="248" y="85"/>
                  </a:lnTo>
                  <a:lnTo>
                    <a:pt x="248" y="90"/>
                  </a:lnTo>
                  <a:lnTo>
                    <a:pt x="248" y="96"/>
                  </a:lnTo>
                  <a:lnTo>
                    <a:pt x="248" y="101"/>
                  </a:lnTo>
                  <a:lnTo>
                    <a:pt x="243" y="101"/>
                  </a:lnTo>
                  <a:lnTo>
                    <a:pt x="243" y="106"/>
                  </a:lnTo>
                  <a:lnTo>
                    <a:pt x="248" y="106"/>
                  </a:lnTo>
                  <a:lnTo>
                    <a:pt x="248" y="112"/>
                  </a:lnTo>
                  <a:lnTo>
                    <a:pt x="248" y="117"/>
                  </a:lnTo>
                  <a:lnTo>
                    <a:pt x="243" y="117"/>
                  </a:lnTo>
                  <a:lnTo>
                    <a:pt x="243" y="122"/>
                  </a:lnTo>
                  <a:lnTo>
                    <a:pt x="243" y="127"/>
                  </a:lnTo>
                  <a:lnTo>
                    <a:pt x="248" y="127"/>
                  </a:lnTo>
                  <a:lnTo>
                    <a:pt x="253" y="127"/>
                  </a:lnTo>
                  <a:lnTo>
                    <a:pt x="253" y="133"/>
                  </a:lnTo>
                  <a:lnTo>
                    <a:pt x="253" y="138"/>
                  </a:lnTo>
                  <a:lnTo>
                    <a:pt x="259" y="138"/>
                  </a:lnTo>
                  <a:lnTo>
                    <a:pt x="264" y="143"/>
                  </a:lnTo>
                  <a:lnTo>
                    <a:pt x="264" y="149"/>
                  </a:lnTo>
                  <a:lnTo>
                    <a:pt x="259" y="149"/>
                  </a:lnTo>
                  <a:lnTo>
                    <a:pt x="259" y="154"/>
                  </a:lnTo>
                  <a:lnTo>
                    <a:pt x="253" y="154"/>
                  </a:lnTo>
                  <a:lnTo>
                    <a:pt x="248" y="154"/>
                  </a:lnTo>
                  <a:lnTo>
                    <a:pt x="248" y="159"/>
                  </a:lnTo>
                  <a:lnTo>
                    <a:pt x="248" y="165"/>
                  </a:lnTo>
                  <a:lnTo>
                    <a:pt x="243" y="170"/>
                  </a:lnTo>
                  <a:lnTo>
                    <a:pt x="237" y="170"/>
                  </a:lnTo>
                  <a:lnTo>
                    <a:pt x="237" y="175"/>
                  </a:lnTo>
                  <a:lnTo>
                    <a:pt x="232" y="175"/>
                  </a:lnTo>
                  <a:lnTo>
                    <a:pt x="232" y="186"/>
                  </a:lnTo>
                  <a:lnTo>
                    <a:pt x="232" y="191"/>
                  </a:lnTo>
                  <a:lnTo>
                    <a:pt x="237" y="196"/>
                  </a:lnTo>
                  <a:lnTo>
                    <a:pt x="243" y="196"/>
                  </a:lnTo>
                  <a:lnTo>
                    <a:pt x="248" y="202"/>
                  </a:lnTo>
                  <a:lnTo>
                    <a:pt x="253" y="207"/>
                  </a:lnTo>
                  <a:lnTo>
                    <a:pt x="253" y="212"/>
                  </a:lnTo>
                  <a:lnTo>
                    <a:pt x="253" y="218"/>
                  </a:lnTo>
                  <a:lnTo>
                    <a:pt x="248" y="218"/>
                  </a:lnTo>
                  <a:lnTo>
                    <a:pt x="243" y="218"/>
                  </a:lnTo>
                  <a:lnTo>
                    <a:pt x="237" y="223"/>
                  </a:lnTo>
                  <a:lnTo>
                    <a:pt x="232" y="223"/>
                  </a:lnTo>
                  <a:lnTo>
                    <a:pt x="232" y="228"/>
                  </a:lnTo>
                  <a:lnTo>
                    <a:pt x="227" y="228"/>
                  </a:lnTo>
                  <a:lnTo>
                    <a:pt x="227" y="233"/>
                  </a:lnTo>
                  <a:lnTo>
                    <a:pt x="227" y="239"/>
                  </a:lnTo>
                  <a:lnTo>
                    <a:pt x="222" y="239"/>
                  </a:lnTo>
                  <a:lnTo>
                    <a:pt x="216" y="244"/>
                  </a:lnTo>
                  <a:lnTo>
                    <a:pt x="211" y="249"/>
                  </a:lnTo>
                  <a:lnTo>
                    <a:pt x="211" y="255"/>
                  </a:lnTo>
                  <a:lnTo>
                    <a:pt x="216" y="255"/>
                  </a:lnTo>
                  <a:lnTo>
                    <a:pt x="211" y="255"/>
                  </a:lnTo>
                  <a:lnTo>
                    <a:pt x="211" y="260"/>
                  </a:lnTo>
                  <a:lnTo>
                    <a:pt x="211" y="265"/>
                  </a:lnTo>
                  <a:lnTo>
                    <a:pt x="216" y="265"/>
                  </a:lnTo>
                  <a:lnTo>
                    <a:pt x="216" y="271"/>
                  </a:lnTo>
                  <a:lnTo>
                    <a:pt x="216" y="276"/>
                  </a:lnTo>
                  <a:lnTo>
                    <a:pt x="216" y="281"/>
                  </a:lnTo>
                  <a:lnTo>
                    <a:pt x="216" y="286"/>
                  </a:lnTo>
                  <a:lnTo>
                    <a:pt x="222" y="286"/>
                  </a:lnTo>
                  <a:lnTo>
                    <a:pt x="222" y="292"/>
                  </a:lnTo>
                  <a:lnTo>
                    <a:pt x="222" y="297"/>
                  </a:lnTo>
                  <a:lnTo>
                    <a:pt x="222" y="302"/>
                  </a:lnTo>
                  <a:lnTo>
                    <a:pt x="222" y="308"/>
                  </a:lnTo>
                  <a:lnTo>
                    <a:pt x="227" y="308"/>
                  </a:lnTo>
                  <a:lnTo>
                    <a:pt x="227" y="313"/>
                  </a:lnTo>
                  <a:lnTo>
                    <a:pt x="227" y="318"/>
                  </a:lnTo>
                  <a:lnTo>
                    <a:pt x="232" y="324"/>
                  </a:lnTo>
                  <a:lnTo>
                    <a:pt x="232" y="334"/>
                  </a:lnTo>
                  <a:lnTo>
                    <a:pt x="232" y="339"/>
                  </a:lnTo>
                  <a:lnTo>
                    <a:pt x="232" y="345"/>
                  </a:lnTo>
                  <a:lnTo>
                    <a:pt x="227" y="377"/>
                  </a:lnTo>
                  <a:lnTo>
                    <a:pt x="227" y="382"/>
                  </a:lnTo>
                  <a:lnTo>
                    <a:pt x="227" y="387"/>
                  </a:lnTo>
                  <a:lnTo>
                    <a:pt x="227" y="392"/>
                  </a:lnTo>
                  <a:lnTo>
                    <a:pt x="227" y="398"/>
                  </a:lnTo>
                  <a:lnTo>
                    <a:pt x="222" y="398"/>
                  </a:lnTo>
                  <a:lnTo>
                    <a:pt x="222" y="403"/>
                  </a:lnTo>
                  <a:lnTo>
                    <a:pt x="222" y="419"/>
                  </a:lnTo>
                  <a:lnTo>
                    <a:pt x="222" y="430"/>
                  </a:lnTo>
                  <a:lnTo>
                    <a:pt x="222" y="435"/>
                  </a:lnTo>
                  <a:lnTo>
                    <a:pt x="222" y="445"/>
                  </a:lnTo>
                  <a:lnTo>
                    <a:pt x="216" y="451"/>
                  </a:lnTo>
                  <a:lnTo>
                    <a:pt x="216" y="456"/>
                  </a:lnTo>
                  <a:lnTo>
                    <a:pt x="216" y="467"/>
                  </a:lnTo>
                  <a:lnTo>
                    <a:pt x="216" y="477"/>
                  </a:lnTo>
                  <a:lnTo>
                    <a:pt x="216" y="499"/>
                  </a:lnTo>
                  <a:lnTo>
                    <a:pt x="211" y="509"/>
                  </a:lnTo>
                  <a:lnTo>
                    <a:pt x="211" y="536"/>
                  </a:lnTo>
                  <a:lnTo>
                    <a:pt x="211" y="541"/>
                  </a:lnTo>
                  <a:lnTo>
                    <a:pt x="211" y="552"/>
                  </a:lnTo>
                  <a:lnTo>
                    <a:pt x="206" y="562"/>
                  </a:lnTo>
                  <a:lnTo>
                    <a:pt x="206" y="567"/>
                  </a:lnTo>
                  <a:lnTo>
                    <a:pt x="206" y="573"/>
                  </a:lnTo>
                  <a:lnTo>
                    <a:pt x="206" y="583"/>
                  </a:lnTo>
                  <a:lnTo>
                    <a:pt x="206" y="589"/>
                  </a:lnTo>
                  <a:lnTo>
                    <a:pt x="206" y="594"/>
                  </a:lnTo>
                  <a:lnTo>
                    <a:pt x="206" y="605"/>
                  </a:lnTo>
                  <a:lnTo>
                    <a:pt x="206" y="642"/>
                  </a:lnTo>
                  <a:lnTo>
                    <a:pt x="200" y="642"/>
                  </a:lnTo>
                  <a:lnTo>
                    <a:pt x="195" y="642"/>
                  </a:lnTo>
                  <a:lnTo>
                    <a:pt x="190" y="642"/>
                  </a:lnTo>
                  <a:lnTo>
                    <a:pt x="185" y="642"/>
                  </a:lnTo>
                  <a:lnTo>
                    <a:pt x="185" y="636"/>
                  </a:lnTo>
                  <a:lnTo>
                    <a:pt x="179" y="636"/>
                  </a:lnTo>
                  <a:lnTo>
                    <a:pt x="174" y="631"/>
                  </a:lnTo>
                  <a:lnTo>
                    <a:pt x="169" y="626"/>
                  </a:lnTo>
                  <a:lnTo>
                    <a:pt x="163" y="626"/>
                  </a:lnTo>
                  <a:lnTo>
                    <a:pt x="158" y="626"/>
                  </a:lnTo>
                  <a:lnTo>
                    <a:pt x="153" y="620"/>
                  </a:lnTo>
                  <a:lnTo>
                    <a:pt x="148" y="615"/>
                  </a:lnTo>
                  <a:lnTo>
                    <a:pt x="142" y="615"/>
                  </a:lnTo>
                  <a:lnTo>
                    <a:pt x="142" y="610"/>
                  </a:lnTo>
                  <a:lnTo>
                    <a:pt x="142" y="605"/>
                  </a:lnTo>
                  <a:lnTo>
                    <a:pt x="137" y="605"/>
                  </a:lnTo>
                  <a:lnTo>
                    <a:pt x="132" y="605"/>
                  </a:lnTo>
                  <a:lnTo>
                    <a:pt x="126" y="610"/>
                  </a:lnTo>
                  <a:lnTo>
                    <a:pt x="121" y="610"/>
                  </a:lnTo>
                  <a:lnTo>
                    <a:pt x="116" y="610"/>
                  </a:lnTo>
                  <a:lnTo>
                    <a:pt x="111" y="610"/>
                  </a:lnTo>
                  <a:lnTo>
                    <a:pt x="100" y="615"/>
                  </a:lnTo>
                  <a:lnTo>
                    <a:pt x="95" y="615"/>
                  </a:lnTo>
                  <a:lnTo>
                    <a:pt x="89" y="615"/>
                  </a:lnTo>
                  <a:lnTo>
                    <a:pt x="84" y="615"/>
                  </a:lnTo>
                  <a:lnTo>
                    <a:pt x="79" y="620"/>
                  </a:lnTo>
                  <a:lnTo>
                    <a:pt x="74" y="620"/>
                  </a:lnTo>
                  <a:lnTo>
                    <a:pt x="63" y="620"/>
                  </a:lnTo>
                  <a:lnTo>
                    <a:pt x="58" y="620"/>
                  </a:lnTo>
                  <a:lnTo>
                    <a:pt x="52" y="620"/>
                  </a:lnTo>
                  <a:lnTo>
                    <a:pt x="52" y="615"/>
                  </a:lnTo>
                  <a:lnTo>
                    <a:pt x="47" y="615"/>
                  </a:lnTo>
                  <a:lnTo>
                    <a:pt x="42" y="615"/>
                  </a:lnTo>
                  <a:lnTo>
                    <a:pt x="42" y="610"/>
                  </a:lnTo>
                  <a:lnTo>
                    <a:pt x="42" y="615"/>
                  </a:lnTo>
                  <a:lnTo>
                    <a:pt x="37" y="620"/>
                  </a:lnTo>
                  <a:lnTo>
                    <a:pt x="31" y="626"/>
                  </a:lnTo>
                  <a:lnTo>
                    <a:pt x="26" y="631"/>
                  </a:lnTo>
                  <a:lnTo>
                    <a:pt x="21" y="631"/>
                  </a:lnTo>
                  <a:lnTo>
                    <a:pt x="21" y="615"/>
                  </a:lnTo>
                  <a:lnTo>
                    <a:pt x="21" y="610"/>
                  </a:lnTo>
                  <a:lnTo>
                    <a:pt x="21" y="599"/>
                  </a:lnTo>
                  <a:lnTo>
                    <a:pt x="21" y="594"/>
                  </a:lnTo>
                  <a:lnTo>
                    <a:pt x="21" y="573"/>
                  </a:lnTo>
                  <a:lnTo>
                    <a:pt x="21" y="562"/>
                  </a:lnTo>
                  <a:lnTo>
                    <a:pt x="21" y="536"/>
                  </a:lnTo>
                  <a:lnTo>
                    <a:pt x="21" y="520"/>
                  </a:lnTo>
                  <a:lnTo>
                    <a:pt x="15" y="514"/>
                  </a:lnTo>
                  <a:lnTo>
                    <a:pt x="15" y="509"/>
                  </a:lnTo>
                  <a:lnTo>
                    <a:pt x="15" y="504"/>
                  </a:lnTo>
                  <a:lnTo>
                    <a:pt x="15" y="499"/>
                  </a:lnTo>
                  <a:lnTo>
                    <a:pt x="15" y="493"/>
                  </a:lnTo>
                  <a:lnTo>
                    <a:pt x="15" y="488"/>
                  </a:lnTo>
                  <a:lnTo>
                    <a:pt x="15" y="483"/>
                  </a:lnTo>
                  <a:lnTo>
                    <a:pt x="15" y="467"/>
                  </a:lnTo>
                  <a:lnTo>
                    <a:pt x="15" y="461"/>
                  </a:lnTo>
                  <a:lnTo>
                    <a:pt x="15" y="456"/>
                  </a:lnTo>
                  <a:lnTo>
                    <a:pt x="15" y="445"/>
                  </a:lnTo>
                  <a:lnTo>
                    <a:pt x="15" y="440"/>
                  </a:lnTo>
                  <a:lnTo>
                    <a:pt x="15" y="435"/>
                  </a:lnTo>
                  <a:lnTo>
                    <a:pt x="15" y="430"/>
                  </a:lnTo>
                  <a:lnTo>
                    <a:pt x="15" y="419"/>
                  </a:lnTo>
                  <a:lnTo>
                    <a:pt x="15" y="414"/>
                  </a:lnTo>
                  <a:lnTo>
                    <a:pt x="15" y="408"/>
                  </a:lnTo>
                  <a:lnTo>
                    <a:pt x="15" y="403"/>
                  </a:lnTo>
                  <a:lnTo>
                    <a:pt x="15" y="398"/>
                  </a:lnTo>
                  <a:lnTo>
                    <a:pt x="15" y="392"/>
                  </a:lnTo>
                  <a:lnTo>
                    <a:pt x="10" y="392"/>
                  </a:lnTo>
                  <a:lnTo>
                    <a:pt x="10" y="387"/>
                  </a:lnTo>
                  <a:lnTo>
                    <a:pt x="10" y="382"/>
                  </a:lnTo>
                  <a:lnTo>
                    <a:pt x="10" y="377"/>
                  </a:lnTo>
                  <a:lnTo>
                    <a:pt x="10" y="371"/>
                  </a:lnTo>
                  <a:lnTo>
                    <a:pt x="10" y="366"/>
                  </a:lnTo>
                  <a:lnTo>
                    <a:pt x="10" y="361"/>
                  </a:lnTo>
                  <a:lnTo>
                    <a:pt x="10" y="355"/>
                  </a:lnTo>
                  <a:lnTo>
                    <a:pt x="10" y="350"/>
                  </a:lnTo>
                  <a:lnTo>
                    <a:pt x="10" y="345"/>
                  </a:lnTo>
                  <a:lnTo>
                    <a:pt x="10" y="339"/>
                  </a:lnTo>
                  <a:lnTo>
                    <a:pt x="10" y="334"/>
                  </a:lnTo>
                  <a:lnTo>
                    <a:pt x="10" y="329"/>
                  </a:lnTo>
                  <a:lnTo>
                    <a:pt x="10" y="324"/>
                  </a:lnTo>
                  <a:lnTo>
                    <a:pt x="10" y="318"/>
                  </a:lnTo>
                  <a:lnTo>
                    <a:pt x="10" y="313"/>
                  </a:lnTo>
                  <a:lnTo>
                    <a:pt x="10" y="308"/>
                  </a:lnTo>
                  <a:lnTo>
                    <a:pt x="10" y="302"/>
                  </a:lnTo>
                  <a:lnTo>
                    <a:pt x="10" y="297"/>
                  </a:lnTo>
                  <a:lnTo>
                    <a:pt x="10" y="292"/>
                  </a:lnTo>
                  <a:lnTo>
                    <a:pt x="10" y="286"/>
                  </a:lnTo>
                  <a:lnTo>
                    <a:pt x="10" y="281"/>
                  </a:lnTo>
                  <a:lnTo>
                    <a:pt x="10" y="276"/>
                  </a:lnTo>
                  <a:lnTo>
                    <a:pt x="10" y="271"/>
                  </a:lnTo>
                  <a:lnTo>
                    <a:pt x="10" y="265"/>
                  </a:lnTo>
                  <a:lnTo>
                    <a:pt x="10" y="260"/>
                  </a:lnTo>
                  <a:lnTo>
                    <a:pt x="10" y="255"/>
                  </a:lnTo>
                  <a:lnTo>
                    <a:pt x="5" y="249"/>
                  </a:lnTo>
                  <a:lnTo>
                    <a:pt x="5" y="244"/>
                  </a:lnTo>
                  <a:lnTo>
                    <a:pt x="5" y="239"/>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74" name="Freeform 188">
              <a:extLst>
                <a:ext uri="{FF2B5EF4-FFF2-40B4-BE49-F238E27FC236}">
                  <a16:creationId xmlns:a16="http://schemas.microsoft.com/office/drawing/2014/main" id="{2353FCB2-2750-4A09-96BE-5B1D0D672A86}"/>
                </a:ext>
              </a:extLst>
            </p:cNvPr>
            <p:cNvSpPr>
              <a:spLocks/>
            </p:cNvSpPr>
            <p:nvPr/>
          </p:nvSpPr>
          <p:spPr bwMode="auto">
            <a:xfrm>
              <a:off x="3502026" y="4249738"/>
              <a:ext cx="730250" cy="596900"/>
            </a:xfrm>
            <a:custGeom>
              <a:avLst/>
              <a:gdLst>
                <a:gd name="T0" fmla="*/ 111 w 460"/>
                <a:gd name="T1" fmla="*/ 90 h 376"/>
                <a:gd name="T2" fmla="*/ 137 w 460"/>
                <a:gd name="T3" fmla="*/ 63 h 376"/>
                <a:gd name="T4" fmla="*/ 137 w 460"/>
                <a:gd name="T5" fmla="*/ 21 h 376"/>
                <a:gd name="T6" fmla="*/ 153 w 460"/>
                <a:gd name="T7" fmla="*/ 5 h 376"/>
                <a:gd name="T8" fmla="*/ 185 w 460"/>
                <a:gd name="T9" fmla="*/ 5 h 376"/>
                <a:gd name="T10" fmla="*/ 211 w 460"/>
                <a:gd name="T11" fmla="*/ 0 h 376"/>
                <a:gd name="T12" fmla="*/ 243 w 460"/>
                <a:gd name="T13" fmla="*/ 0 h 376"/>
                <a:gd name="T14" fmla="*/ 270 w 460"/>
                <a:gd name="T15" fmla="*/ 0 h 376"/>
                <a:gd name="T16" fmla="*/ 296 w 460"/>
                <a:gd name="T17" fmla="*/ 5 h 376"/>
                <a:gd name="T18" fmla="*/ 322 w 460"/>
                <a:gd name="T19" fmla="*/ 5 h 376"/>
                <a:gd name="T20" fmla="*/ 354 w 460"/>
                <a:gd name="T21" fmla="*/ 5 h 376"/>
                <a:gd name="T22" fmla="*/ 381 w 460"/>
                <a:gd name="T23" fmla="*/ 5 h 376"/>
                <a:gd name="T24" fmla="*/ 407 w 460"/>
                <a:gd name="T25" fmla="*/ 5 h 376"/>
                <a:gd name="T26" fmla="*/ 433 w 460"/>
                <a:gd name="T27" fmla="*/ 5 h 376"/>
                <a:gd name="T28" fmla="*/ 460 w 460"/>
                <a:gd name="T29" fmla="*/ 0 h 376"/>
                <a:gd name="T30" fmla="*/ 460 w 460"/>
                <a:gd name="T31" fmla="*/ 26 h 376"/>
                <a:gd name="T32" fmla="*/ 449 w 460"/>
                <a:gd name="T33" fmla="*/ 53 h 376"/>
                <a:gd name="T34" fmla="*/ 433 w 460"/>
                <a:gd name="T35" fmla="*/ 63 h 376"/>
                <a:gd name="T36" fmla="*/ 418 w 460"/>
                <a:gd name="T37" fmla="*/ 74 h 376"/>
                <a:gd name="T38" fmla="*/ 391 w 460"/>
                <a:gd name="T39" fmla="*/ 74 h 376"/>
                <a:gd name="T40" fmla="*/ 375 w 460"/>
                <a:gd name="T41" fmla="*/ 85 h 376"/>
                <a:gd name="T42" fmla="*/ 375 w 460"/>
                <a:gd name="T43" fmla="*/ 101 h 376"/>
                <a:gd name="T44" fmla="*/ 354 w 460"/>
                <a:gd name="T45" fmla="*/ 116 h 376"/>
                <a:gd name="T46" fmla="*/ 338 w 460"/>
                <a:gd name="T47" fmla="*/ 132 h 376"/>
                <a:gd name="T48" fmla="*/ 333 w 460"/>
                <a:gd name="T49" fmla="*/ 154 h 376"/>
                <a:gd name="T50" fmla="*/ 328 w 460"/>
                <a:gd name="T51" fmla="*/ 175 h 376"/>
                <a:gd name="T52" fmla="*/ 322 w 460"/>
                <a:gd name="T53" fmla="*/ 196 h 376"/>
                <a:gd name="T54" fmla="*/ 307 w 460"/>
                <a:gd name="T55" fmla="*/ 217 h 376"/>
                <a:gd name="T56" fmla="*/ 296 w 460"/>
                <a:gd name="T57" fmla="*/ 233 h 376"/>
                <a:gd name="T58" fmla="*/ 280 w 460"/>
                <a:gd name="T59" fmla="*/ 249 h 376"/>
                <a:gd name="T60" fmla="*/ 270 w 460"/>
                <a:gd name="T61" fmla="*/ 265 h 376"/>
                <a:gd name="T62" fmla="*/ 254 w 460"/>
                <a:gd name="T63" fmla="*/ 275 h 376"/>
                <a:gd name="T64" fmla="*/ 243 w 460"/>
                <a:gd name="T65" fmla="*/ 291 h 376"/>
                <a:gd name="T66" fmla="*/ 227 w 460"/>
                <a:gd name="T67" fmla="*/ 302 h 376"/>
                <a:gd name="T68" fmla="*/ 222 w 460"/>
                <a:gd name="T69" fmla="*/ 323 h 376"/>
                <a:gd name="T70" fmla="*/ 201 w 460"/>
                <a:gd name="T71" fmla="*/ 334 h 376"/>
                <a:gd name="T72" fmla="*/ 190 w 460"/>
                <a:gd name="T73" fmla="*/ 350 h 376"/>
                <a:gd name="T74" fmla="*/ 164 w 460"/>
                <a:gd name="T75" fmla="*/ 360 h 376"/>
                <a:gd name="T76" fmla="*/ 143 w 460"/>
                <a:gd name="T77" fmla="*/ 366 h 376"/>
                <a:gd name="T78" fmla="*/ 127 w 460"/>
                <a:gd name="T79" fmla="*/ 376 h 376"/>
                <a:gd name="T80" fmla="*/ 106 w 460"/>
                <a:gd name="T81" fmla="*/ 371 h 376"/>
                <a:gd name="T82" fmla="*/ 90 w 460"/>
                <a:gd name="T83" fmla="*/ 371 h 376"/>
                <a:gd name="T84" fmla="*/ 79 w 460"/>
                <a:gd name="T85" fmla="*/ 371 h 376"/>
                <a:gd name="T86" fmla="*/ 69 w 460"/>
                <a:gd name="T87" fmla="*/ 366 h 376"/>
                <a:gd name="T88" fmla="*/ 53 w 460"/>
                <a:gd name="T89" fmla="*/ 355 h 376"/>
                <a:gd name="T90" fmla="*/ 42 w 460"/>
                <a:gd name="T91" fmla="*/ 339 h 376"/>
                <a:gd name="T92" fmla="*/ 32 w 460"/>
                <a:gd name="T93" fmla="*/ 334 h 376"/>
                <a:gd name="T94" fmla="*/ 16 w 460"/>
                <a:gd name="T95" fmla="*/ 334 h 376"/>
                <a:gd name="T96" fmla="*/ 0 w 460"/>
                <a:gd name="T97" fmla="*/ 323 h 376"/>
                <a:gd name="T98" fmla="*/ 10 w 460"/>
                <a:gd name="T99" fmla="*/ 302 h 376"/>
                <a:gd name="T100" fmla="*/ 16 w 460"/>
                <a:gd name="T101" fmla="*/ 302 h 376"/>
                <a:gd name="T102" fmla="*/ 32 w 460"/>
                <a:gd name="T103" fmla="*/ 307 h 376"/>
                <a:gd name="T104" fmla="*/ 32 w 460"/>
                <a:gd name="T105" fmla="*/ 281 h 376"/>
                <a:gd name="T106" fmla="*/ 47 w 460"/>
                <a:gd name="T107" fmla="*/ 270 h 376"/>
                <a:gd name="T108" fmla="*/ 69 w 460"/>
                <a:gd name="T109" fmla="*/ 254 h 376"/>
                <a:gd name="T110" fmla="*/ 95 w 460"/>
                <a:gd name="T111" fmla="*/ 265 h 376"/>
                <a:gd name="T112" fmla="*/ 111 w 460"/>
                <a:gd name="T113" fmla="*/ 249 h 376"/>
                <a:gd name="T114" fmla="*/ 116 w 460"/>
                <a:gd name="T115" fmla="*/ 222 h 376"/>
                <a:gd name="T116" fmla="*/ 95 w 460"/>
                <a:gd name="T117" fmla="*/ 207 h 376"/>
                <a:gd name="T118" fmla="*/ 95 w 460"/>
                <a:gd name="T119" fmla="*/ 191 h 376"/>
                <a:gd name="T120" fmla="*/ 116 w 460"/>
                <a:gd name="T121" fmla="*/ 175 h 376"/>
                <a:gd name="T122" fmla="*/ 111 w 460"/>
                <a:gd name="T123" fmla="*/ 159 h 376"/>
                <a:gd name="T124" fmla="*/ 111 w 460"/>
                <a:gd name="T125" fmla="*/ 132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0" h="376">
                  <a:moveTo>
                    <a:pt x="111" y="111"/>
                  </a:moveTo>
                  <a:lnTo>
                    <a:pt x="111" y="106"/>
                  </a:lnTo>
                  <a:lnTo>
                    <a:pt x="111" y="101"/>
                  </a:lnTo>
                  <a:lnTo>
                    <a:pt x="111" y="95"/>
                  </a:lnTo>
                  <a:lnTo>
                    <a:pt x="111" y="90"/>
                  </a:lnTo>
                  <a:lnTo>
                    <a:pt x="111" y="85"/>
                  </a:lnTo>
                  <a:lnTo>
                    <a:pt x="122" y="85"/>
                  </a:lnTo>
                  <a:lnTo>
                    <a:pt x="137" y="85"/>
                  </a:lnTo>
                  <a:lnTo>
                    <a:pt x="137" y="79"/>
                  </a:lnTo>
                  <a:lnTo>
                    <a:pt x="137" y="63"/>
                  </a:lnTo>
                  <a:lnTo>
                    <a:pt x="137" y="53"/>
                  </a:lnTo>
                  <a:lnTo>
                    <a:pt x="137" y="48"/>
                  </a:lnTo>
                  <a:lnTo>
                    <a:pt x="137" y="32"/>
                  </a:lnTo>
                  <a:lnTo>
                    <a:pt x="137" y="26"/>
                  </a:lnTo>
                  <a:lnTo>
                    <a:pt x="137" y="21"/>
                  </a:lnTo>
                  <a:lnTo>
                    <a:pt x="137" y="16"/>
                  </a:lnTo>
                  <a:lnTo>
                    <a:pt x="137" y="10"/>
                  </a:lnTo>
                  <a:lnTo>
                    <a:pt x="148" y="10"/>
                  </a:lnTo>
                  <a:lnTo>
                    <a:pt x="148" y="5"/>
                  </a:lnTo>
                  <a:lnTo>
                    <a:pt x="153" y="5"/>
                  </a:lnTo>
                  <a:lnTo>
                    <a:pt x="159" y="5"/>
                  </a:lnTo>
                  <a:lnTo>
                    <a:pt x="164" y="5"/>
                  </a:lnTo>
                  <a:lnTo>
                    <a:pt x="169" y="5"/>
                  </a:lnTo>
                  <a:lnTo>
                    <a:pt x="180" y="5"/>
                  </a:lnTo>
                  <a:lnTo>
                    <a:pt x="185" y="5"/>
                  </a:lnTo>
                  <a:lnTo>
                    <a:pt x="196" y="5"/>
                  </a:lnTo>
                  <a:lnTo>
                    <a:pt x="201" y="5"/>
                  </a:lnTo>
                  <a:lnTo>
                    <a:pt x="206" y="5"/>
                  </a:lnTo>
                  <a:lnTo>
                    <a:pt x="211" y="5"/>
                  </a:lnTo>
                  <a:lnTo>
                    <a:pt x="211" y="0"/>
                  </a:lnTo>
                  <a:lnTo>
                    <a:pt x="217" y="0"/>
                  </a:lnTo>
                  <a:lnTo>
                    <a:pt x="222" y="0"/>
                  </a:lnTo>
                  <a:lnTo>
                    <a:pt x="227" y="0"/>
                  </a:lnTo>
                  <a:lnTo>
                    <a:pt x="238" y="0"/>
                  </a:lnTo>
                  <a:lnTo>
                    <a:pt x="243" y="0"/>
                  </a:lnTo>
                  <a:lnTo>
                    <a:pt x="248" y="0"/>
                  </a:lnTo>
                  <a:lnTo>
                    <a:pt x="254" y="0"/>
                  </a:lnTo>
                  <a:lnTo>
                    <a:pt x="259" y="0"/>
                  </a:lnTo>
                  <a:lnTo>
                    <a:pt x="264" y="0"/>
                  </a:lnTo>
                  <a:lnTo>
                    <a:pt x="270" y="0"/>
                  </a:lnTo>
                  <a:lnTo>
                    <a:pt x="275" y="0"/>
                  </a:lnTo>
                  <a:lnTo>
                    <a:pt x="280" y="0"/>
                  </a:lnTo>
                  <a:lnTo>
                    <a:pt x="285" y="0"/>
                  </a:lnTo>
                  <a:lnTo>
                    <a:pt x="291" y="0"/>
                  </a:lnTo>
                  <a:lnTo>
                    <a:pt x="296" y="5"/>
                  </a:lnTo>
                  <a:lnTo>
                    <a:pt x="301" y="5"/>
                  </a:lnTo>
                  <a:lnTo>
                    <a:pt x="307" y="5"/>
                  </a:lnTo>
                  <a:lnTo>
                    <a:pt x="312" y="5"/>
                  </a:lnTo>
                  <a:lnTo>
                    <a:pt x="317" y="5"/>
                  </a:lnTo>
                  <a:lnTo>
                    <a:pt x="322" y="5"/>
                  </a:lnTo>
                  <a:lnTo>
                    <a:pt x="328" y="5"/>
                  </a:lnTo>
                  <a:lnTo>
                    <a:pt x="338" y="5"/>
                  </a:lnTo>
                  <a:lnTo>
                    <a:pt x="344" y="5"/>
                  </a:lnTo>
                  <a:lnTo>
                    <a:pt x="349" y="5"/>
                  </a:lnTo>
                  <a:lnTo>
                    <a:pt x="354" y="5"/>
                  </a:lnTo>
                  <a:lnTo>
                    <a:pt x="359" y="5"/>
                  </a:lnTo>
                  <a:lnTo>
                    <a:pt x="365" y="5"/>
                  </a:lnTo>
                  <a:lnTo>
                    <a:pt x="370" y="5"/>
                  </a:lnTo>
                  <a:lnTo>
                    <a:pt x="375" y="5"/>
                  </a:lnTo>
                  <a:lnTo>
                    <a:pt x="381" y="5"/>
                  </a:lnTo>
                  <a:lnTo>
                    <a:pt x="386" y="5"/>
                  </a:lnTo>
                  <a:lnTo>
                    <a:pt x="391" y="5"/>
                  </a:lnTo>
                  <a:lnTo>
                    <a:pt x="396" y="5"/>
                  </a:lnTo>
                  <a:lnTo>
                    <a:pt x="402" y="5"/>
                  </a:lnTo>
                  <a:lnTo>
                    <a:pt x="407" y="5"/>
                  </a:lnTo>
                  <a:lnTo>
                    <a:pt x="412" y="5"/>
                  </a:lnTo>
                  <a:lnTo>
                    <a:pt x="418" y="5"/>
                  </a:lnTo>
                  <a:lnTo>
                    <a:pt x="423" y="5"/>
                  </a:lnTo>
                  <a:lnTo>
                    <a:pt x="428" y="5"/>
                  </a:lnTo>
                  <a:lnTo>
                    <a:pt x="433" y="5"/>
                  </a:lnTo>
                  <a:lnTo>
                    <a:pt x="439" y="0"/>
                  </a:lnTo>
                  <a:lnTo>
                    <a:pt x="444" y="0"/>
                  </a:lnTo>
                  <a:lnTo>
                    <a:pt x="449" y="0"/>
                  </a:lnTo>
                  <a:lnTo>
                    <a:pt x="455" y="0"/>
                  </a:lnTo>
                  <a:lnTo>
                    <a:pt x="460" y="0"/>
                  </a:lnTo>
                  <a:lnTo>
                    <a:pt x="460" y="5"/>
                  </a:lnTo>
                  <a:lnTo>
                    <a:pt x="460" y="10"/>
                  </a:lnTo>
                  <a:lnTo>
                    <a:pt x="460" y="16"/>
                  </a:lnTo>
                  <a:lnTo>
                    <a:pt x="460" y="21"/>
                  </a:lnTo>
                  <a:lnTo>
                    <a:pt x="460" y="26"/>
                  </a:lnTo>
                  <a:lnTo>
                    <a:pt x="460" y="32"/>
                  </a:lnTo>
                  <a:lnTo>
                    <a:pt x="460" y="42"/>
                  </a:lnTo>
                  <a:lnTo>
                    <a:pt x="460" y="53"/>
                  </a:lnTo>
                  <a:lnTo>
                    <a:pt x="455" y="53"/>
                  </a:lnTo>
                  <a:lnTo>
                    <a:pt x="449" y="53"/>
                  </a:lnTo>
                  <a:lnTo>
                    <a:pt x="444" y="53"/>
                  </a:lnTo>
                  <a:lnTo>
                    <a:pt x="444" y="58"/>
                  </a:lnTo>
                  <a:lnTo>
                    <a:pt x="439" y="58"/>
                  </a:lnTo>
                  <a:lnTo>
                    <a:pt x="439" y="63"/>
                  </a:lnTo>
                  <a:lnTo>
                    <a:pt x="433" y="63"/>
                  </a:lnTo>
                  <a:lnTo>
                    <a:pt x="428" y="63"/>
                  </a:lnTo>
                  <a:lnTo>
                    <a:pt x="423" y="63"/>
                  </a:lnTo>
                  <a:lnTo>
                    <a:pt x="423" y="69"/>
                  </a:lnTo>
                  <a:lnTo>
                    <a:pt x="418" y="69"/>
                  </a:lnTo>
                  <a:lnTo>
                    <a:pt x="418" y="74"/>
                  </a:lnTo>
                  <a:lnTo>
                    <a:pt x="412" y="74"/>
                  </a:lnTo>
                  <a:lnTo>
                    <a:pt x="407" y="74"/>
                  </a:lnTo>
                  <a:lnTo>
                    <a:pt x="402" y="74"/>
                  </a:lnTo>
                  <a:lnTo>
                    <a:pt x="396" y="74"/>
                  </a:lnTo>
                  <a:lnTo>
                    <a:pt x="391" y="74"/>
                  </a:lnTo>
                  <a:lnTo>
                    <a:pt x="386" y="74"/>
                  </a:lnTo>
                  <a:lnTo>
                    <a:pt x="381" y="74"/>
                  </a:lnTo>
                  <a:lnTo>
                    <a:pt x="381" y="79"/>
                  </a:lnTo>
                  <a:lnTo>
                    <a:pt x="375" y="79"/>
                  </a:lnTo>
                  <a:lnTo>
                    <a:pt x="375" y="85"/>
                  </a:lnTo>
                  <a:lnTo>
                    <a:pt x="375" y="90"/>
                  </a:lnTo>
                  <a:lnTo>
                    <a:pt x="381" y="90"/>
                  </a:lnTo>
                  <a:lnTo>
                    <a:pt x="381" y="95"/>
                  </a:lnTo>
                  <a:lnTo>
                    <a:pt x="381" y="101"/>
                  </a:lnTo>
                  <a:lnTo>
                    <a:pt x="375" y="101"/>
                  </a:lnTo>
                  <a:lnTo>
                    <a:pt x="370" y="101"/>
                  </a:lnTo>
                  <a:lnTo>
                    <a:pt x="370" y="106"/>
                  </a:lnTo>
                  <a:lnTo>
                    <a:pt x="365" y="111"/>
                  </a:lnTo>
                  <a:lnTo>
                    <a:pt x="359" y="111"/>
                  </a:lnTo>
                  <a:lnTo>
                    <a:pt x="354" y="116"/>
                  </a:lnTo>
                  <a:lnTo>
                    <a:pt x="349" y="116"/>
                  </a:lnTo>
                  <a:lnTo>
                    <a:pt x="344" y="116"/>
                  </a:lnTo>
                  <a:lnTo>
                    <a:pt x="338" y="122"/>
                  </a:lnTo>
                  <a:lnTo>
                    <a:pt x="338" y="127"/>
                  </a:lnTo>
                  <a:lnTo>
                    <a:pt x="338" y="132"/>
                  </a:lnTo>
                  <a:lnTo>
                    <a:pt x="338" y="138"/>
                  </a:lnTo>
                  <a:lnTo>
                    <a:pt x="338" y="143"/>
                  </a:lnTo>
                  <a:lnTo>
                    <a:pt x="338" y="148"/>
                  </a:lnTo>
                  <a:lnTo>
                    <a:pt x="333" y="148"/>
                  </a:lnTo>
                  <a:lnTo>
                    <a:pt x="333" y="154"/>
                  </a:lnTo>
                  <a:lnTo>
                    <a:pt x="333" y="159"/>
                  </a:lnTo>
                  <a:lnTo>
                    <a:pt x="328" y="159"/>
                  </a:lnTo>
                  <a:lnTo>
                    <a:pt x="328" y="164"/>
                  </a:lnTo>
                  <a:lnTo>
                    <a:pt x="328" y="169"/>
                  </a:lnTo>
                  <a:lnTo>
                    <a:pt x="328" y="175"/>
                  </a:lnTo>
                  <a:lnTo>
                    <a:pt x="328" y="180"/>
                  </a:lnTo>
                  <a:lnTo>
                    <a:pt x="322" y="180"/>
                  </a:lnTo>
                  <a:lnTo>
                    <a:pt x="322" y="185"/>
                  </a:lnTo>
                  <a:lnTo>
                    <a:pt x="322" y="191"/>
                  </a:lnTo>
                  <a:lnTo>
                    <a:pt x="322" y="196"/>
                  </a:lnTo>
                  <a:lnTo>
                    <a:pt x="317" y="201"/>
                  </a:lnTo>
                  <a:lnTo>
                    <a:pt x="317" y="207"/>
                  </a:lnTo>
                  <a:lnTo>
                    <a:pt x="312" y="212"/>
                  </a:lnTo>
                  <a:lnTo>
                    <a:pt x="312" y="217"/>
                  </a:lnTo>
                  <a:lnTo>
                    <a:pt x="307" y="217"/>
                  </a:lnTo>
                  <a:lnTo>
                    <a:pt x="307" y="222"/>
                  </a:lnTo>
                  <a:lnTo>
                    <a:pt x="307" y="228"/>
                  </a:lnTo>
                  <a:lnTo>
                    <a:pt x="301" y="228"/>
                  </a:lnTo>
                  <a:lnTo>
                    <a:pt x="301" y="233"/>
                  </a:lnTo>
                  <a:lnTo>
                    <a:pt x="296" y="233"/>
                  </a:lnTo>
                  <a:lnTo>
                    <a:pt x="296" y="238"/>
                  </a:lnTo>
                  <a:lnTo>
                    <a:pt x="291" y="238"/>
                  </a:lnTo>
                  <a:lnTo>
                    <a:pt x="285" y="238"/>
                  </a:lnTo>
                  <a:lnTo>
                    <a:pt x="285" y="244"/>
                  </a:lnTo>
                  <a:lnTo>
                    <a:pt x="280" y="249"/>
                  </a:lnTo>
                  <a:lnTo>
                    <a:pt x="275" y="249"/>
                  </a:lnTo>
                  <a:lnTo>
                    <a:pt x="275" y="254"/>
                  </a:lnTo>
                  <a:lnTo>
                    <a:pt x="270" y="254"/>
                  </a:lnTo>
                  <a:lnTo>
                    <a:pt x="270" y="260"/>
                  </a:lnTo>
                  <a:lnTo>
                    <a:pt x="270" y="265"/>
                  </a:lnTo>
                  <a:lnTo>
                    <a:pt x="264" y="265"/>
                  </a:lnTo>
                  <a:lnTo>
                    <a:pt x="259" y="265"/>
                  </a:lnTo>
                  <a:lnTo>
                    <a:pt x="259" y="270"/>
                  </a:lnTo>
                  <a:lnTo>
                    <a:pt x="254" y="270"/>
                  </a:lnTo>
                  <a:lnTo>
                    <a:pt x="254" y="275"/>
                  </a:lnTo>
                  <a:lnTo>
                    <a:pt x="248" y="275"/>
                  </a:lnTo>
                  <a:lnTo>
                    <a:pt x="248" y="281"/>
                  </a:lnTo>
                  <a:lnTo>
                    <a:pt x="243" y="281"/>
                  </a:lnTo>
                  <a:lnTo>
                    <a:pt x="243" y="286"/>
                  </a:lnTo>
                  <a:lnTo>
                    <a:pt x="243" y="291"/>
                  </a:lnTo>
                  <a:lnTo>
                    <a:pt x="238" y="291"/>
                  </a:lnTo>
                  <a:lnTo>
                    <a:pt x="238" y="297"/>
                  </a:lnTo>
                  <a:lnTo>
                    <a:pt x="233" y="297"/>
                  </a:lnTo>
                  <a:lnTo>
                    <a:pt x="233" y="302"/>
                  </a:lnTo>
                  <a:lnTo>
                    <a:pt x="227" y="302"/>
                  </a:lnTo>
                  <a:lnTo>
                    <a:pt x="227" y="307"/>
                  </a:lnTo>
                  <a:lnTo>
                    <a:pt x="227" y="313"/>
                  </a:lnTo>
                  <a:lnTo>
                    <a:pt x="222" y="313"/>
                  </a:lnTo>
                  <a:lnTo>
                    <a:pt x="222" y="318"/>
                  </a:lnTo>
                  <a:lnTo>
                    <a:pt x="222" y="323"/>
                  </a:lnTo>
                  <a:lnTo>
                    <a:pt x="217" y="323"/>
                  </a:lnTo>
                  <a:lnTo>
                    <a:pt x="211" y="328"/>
                  </a:lnTo>
                  <a:lnTo>
                    <a:pt x="206" y="328"/>
                  </a:lnTo>
                  <a:lnTo>
                    <a:pt x="206" y="334"/>
                  </a:lnTo>
                  <a:lnTo>
                    <a:pt x="201" y="334"/>
                  </a:lnTo>
                  <a:lnTo>
                    <a:pt x="201" y="339"/>
                  </a:lnTo>
                  <a:lnTo>
                    <a:pt x="196" y="339"/>
                  </a:lnTo>
                  <a:lnTo>
                    <a:pt x="196" y="344"/>
                  </a:lnTo>
                  <a:lnTo>
                    <a:pt x="190" y="344"/>
                  </a:lnTo>
                  <a:lnTo>
                    <a:pt x="190" y="350"/>
                  </a:lnTo>
                  <a:lnTo>
                    <a:pt x="185" y="355"/>
                  </a:lnTo>
                  <a:lnTo>
                    <a:pt x="185" y="360"/>
                  </a:lnTo>
                  <a:lnTo>
                    <a:pt x="174" y="360"/>
                  </a:lnTo>
                  <a:lnTo>
                    <a:pt x="169" y="360"/>
                  </a:lnTo>
                  <a:lnTo>
                    <a:pt x="164" y="360"/>
                  </a:lnTo>
                  <a:lnTo>
                    <a:pt x="159" y="360"/>
                  </a:lnTo>
                  <a:lnTo>
                    <a:pt x="153" y="360"/>
                  </a:lnTo>
                  <a:lnTo>
                    <a:pt x="148" y="360"/>
                  </a:lnTo>
                  <a:lnTo>
                    <a:pt x="148" y="366"/>
                  </a:lnTo>
                  <a:lnTo>
                    <a:pt x="143" y="366"/>
                  </a:lnTo>
                  <a:lnTo>
                    <a:pt x="137" y="366"/>
                  </a:lnTo>
                  <a:lnTo>
                    <a:pt x="132" y="366"/>
                  </a:lnTo>
                  <a:lnTo>
                    <a:pt x="132" y="371"/>
                  </a:lnTo>
                  <a:lnTo>
                    <a:pt x="127" y="371"/>
                  </a:lnTo>
                  <a:lnTo>
                    <a:pt x="127" y="376"/>
                  </a:lnTo>
                  <a:lnTo>
                    <a:pt x="122" y="376"/>
                  </a:lnTo>
                  <a:lnTo>
                    <a:pt x="116" y="376"/>
                  </a:lnTo>
                  <a:lnTo>
                    <a:pt x="111" y="376"/>
                  </a:lnTo>
                  <a:lnTo>
                    <a:pt x="106" y="376"/>
                  </a:lnTo>
                  <a:lnTo>
                    <a:pt x="106" y="371"/>
                  </a:lnTo>
                  <a:lnTo>
                    <a:pt x="100" y="371"/>
                  </a:lnTo>
                  <a:lnTo>
                    <a:pt x="95" y="371"/>
                  </a:lnTo>
                  <a:lnTo>
                    <a:pt x="90" y="371"/>
                  </a:lnTo>
                  <a:lnTo>
                    <a:pt x="90" y="366"/>
                  </a:lnTo>
                  <a:lnTo>
                    <a:pt x="90" y="371"/>
                  </a:lnTo>
                  <a:lnTo>
                    <a:pt x="90" y="366"/>
                  </a:lnTo>
                  <a:lnTo>
                    <a:pt x="84" y="366"/>
                  </a:lnTo>
                  <a:lnTo>
                    <a:pt x="84" y="371"/>
                  </a:lnTo>
                  <a:lnTo>
                    <a:pt x="79" y="366"/>
                  </a:lnTo>
                  <a:lnTo>
                    <a:pt x="79" y="371"/>
                  </a:lnTo>
                  <a:lnTo>
                    <a:pt x="79" y="366"/>
                  </a:lnTo>
                  <a:lnTo>
                    <a:pt x="79" y="371"/>
                  </a:lnTo>
                  <a:lnTo>
                    <a:pt x="79" y="366"/>
                  </a:lnTo>
                  <a:lnTo>
                    <a:pt x="74" y="366"/>
                  </a:lnTo>
                  <a:lnTo>
                    <a:pt x="69" y="366"/>
                  </a:lnTo>
                  <a:lnTo>
                    <a:pt x="63" y="366"/>
                  </a:lnTo>
                  <a:lnTo>
                    <a:pt x="63" y="360"/>
                  </a:lnTo>
                  <a:lnTo>
                    <a:pt x="58" y="360"/>
                  </a:lnTo>
                  <a:lnTo>
                    <a:pt x="58" y="355"/>
                  </a:lnTo>
                  <a:lnTo>
                    <a:pt x="53" y="355"/>
                  </a:lnTo>
                  <a:lnTo>
                    <a:pt x="53" y="350"/>
                  </a:lnTo>
                  <a:lnTo>
                    <a:pt x="47" y="350"/>
                  </a:lnTo>
                  <a:lnTo>
                    <a:pt x="47" y="344"/>
                  </a:lnTo>
                  <a:lnTo>
                    <a:pt x="42" y="344"/>
                  </a:lnTo>
                  <a:lnTo>
                    <a:pt x="42" y="339"/>
                  </a:lnTo>
                  <a:lnTo>
                    <a:pt x="42" y="334"/>
                  </a:lnTo>
                  <a:lnTo>
                    <a:pt x="42" y="339"/>
                  </a:lnTo>
                  <a:lnTo>
                    <a:pt x="42" y="334"/>
                  </a:lnTo>
                  <a:lnTo>
                    <a:pt x="37" y="334"/>
                  </a:lnTo>
                  <a:lnTo>
                    <a:pt x="32" y="334"/>
                  </a:lnTo>
                  <a:lnTo>
                    <a:pt x="32" y="328"/>
                  </a:lnTo>
                  <a:lnTo>
                    <a:pt x="32" y="334"/>
                  </a:lnTo>
                  <a:lnTo>
                    <a:pt x="26" y="334"/>
                  </a:lnTo>
                  <a:lnTo>
                    <a:pt x="21" y="334"/>
                  </a:lnTo>
                  <a:lnTo>
                    <a:pt x="16" y="334"/>
                  </a:lnTo>
                  <a:lnTo>
                    <a:pt x="10" y="334"/>
                  </a:lnTo>
                  <a:lnTo>
                    <a:pt x="5" y="334"/>
                  </a:lnTo>
                  <a:lnTo>
                    <a:pt x="5" y="328"/>
                  </a:lnTo>
                  <a:lnTo>
                    <a:pt x="0" y="328"/>
                  </a:lnTo>
                  <a:lnTo>
                    <a:pt x="0" y="323"/>
                  </a:lnTo>
                  <a:lnTo>
                    <a:pt x="0" y="318"/>
                  </a:lnTo>
                  <a:lnTo>
                    <a:pt x="0" y="313"/>
                  </a:lnTo>
                  <a:lnTo>
                    <a:pt x="5" y="313"/>
                  </a:lnTo>
                  <a:lnTo>
                    <a:pt x="5" y="307"/>
                  </a:lnTo>
                  <a:lnTo>
                    <a:pt x="10" y="302"/>
                  </a:lnTo>
                  <a:lnTo>
                    <a:pt x="10" y="297"/>
                  </a:lnTo>
                  <a:lnTo>
                    <a:pt x="10" y="291"/>
                  </a:lnTo>
                  <a:lnTo>
                    <a:pt x="16" y="291"/>
                  </a:lnTo>
                  <a:lnTo>
                    <a:pt x="16" y="297"/>
                  </a:lnTo>
                  <a:lnTo>
                    <a:pt x="16" y="302"/>
                  </a:lnTo>
                  <a:lnTo>
                    <a:pt x="16" y="307"/>
                  </a:lnTo>
                  <a:lnTo>
                    <a:pt x="16" y="313"/>
                  </a:lnTo>
                  <a:lnTo>
                    <a:pt x="21" y="313"/>
                  </a:lnTo>
                  <a:lnTo>
                    <a:pt x="26" y="313"/>
                  </a:lnTo>
                  <a:lnTo>
                    <a:pt x="32" y="307"/>
                  </a:lnTo>
                  <a:lnTo>
                    <a:pt x="32" y="302"/>
                  </a:lnTo>
                  <a:lnTo>
                    <a:pt x="32" y="297"/>
                  </a:lnTo>
                  <a:lnTo>
                    <a:pt x="32" y="291"/>
                  </a:lnTo>
                  <a:lnTo>
                    <a:pt x="32" y="286"/>
                  </a:lnTo>
                  <a:lnTo>
                    <a:pt x="32" y="281"/>
                  </a:lnTo>
                  <a:lnTo>
                    <a:pt x="37" y="281"/>
                  </a:lnTo>
                  <a:lnTo>
                    <a:pt x="37" y="275"/>
                  </a:lnTo>
                  <a:lnTo>
                    <a:pt x="37" y="270"/>
                  </a:lnTo>
                  <a:lnTo>
                    <a:pt x="42" y="270"/>
                  </a:lnTo>
                  <a:lnTo>
                    <a:pt x="47" y="270"/>
                  </a:lnTo>
                  <a:lnTo>
                    <a:pt x="47" y="265"/>
                  </a:lnTo>
                  <a:lnTo>
                    <a:pt x="53" y="265"/>
                  </a:lnTo>
                  <a:lnTo>
                    <a:pt x="58" y="260"/>
                  </a:lnTo>
                  <a:lnTo>
                    <a:pt x="63" y="254"/>
                  </a:lnTo>
                  <a:lnTo>
                    <a:pt x="69" y="254"/>
                  </a:lnTo>
                  <a:lnTo>
                    <a:pt x="74" y="254"/>
                  </a:lnTo>
                  <a:lnTo>
                    <a:pt x="79" y="260"/>
                  </a:lnTo>
                  <a:lnTo>
                    <a:pt x="84" y="265"/>
                  </a:lnTo>
                  <a:lnTo>
                    <a:pt x="90" y="265"/>
                  </a:lnTo>
                  <a:lnTo>
                    <a:pt x="95" y="265"/>
                  </a:lnTo>
                  <a:lnTo>
                    <a:pt x="100" y="260"/>
                  </a:lnTo>
                  <a:lnTo>
                    <a:pt x="100" y="254"/>
                  </a:lnTo>
                  <a:lnTo>
                    <a:pt x="106" y="254"/>
                  </a:lnTo>
                  <a:lnTo>
                    <a:pt x="106" y="249"/>
                  </a:lnTo>
                  <a:lnTo>
                    <a:pt x="111" y="249"/>
                  </a:lnTo>
                  <a:lnTo>
                    <a:pt x="111" y="244"/>
                  </a:lnTo>
                  <a:lnTo>
                    <a:pt x="111" y="238"/>
                  </a:lnTo>
                  <a:lnTo>
                    <a:pt x="116" y="233"/>
                  </a:lnTo>
                  <a:lnTo>
                    <a:pt x="116" y="228"/>
                  </a:lnTo>
                  <a:lnTo>
                    <a:pt x="116" y="222"/>
                  </a:lnTo>
                  <a:lnTo>
                    <a:pt x="111" y="217"/>
                  </a:lnTo>
                  <a:lnTo>
                    <a:pt x="106" y="217"/>
                  </a:lnTo>
                  <a:lnTo>
                    <a:pt x="106" y="212"/>
                  </a:lnTo>
                  <a:lnTo>
                    <a:pt x="100" y="212"/>
                  </a:lnTo>
                  <a:lnTo>
                    <a:pt x="95" y="207"/>
                  </a:lnTo>
                  <a:lnTo>
                    <a:pt x="90" y="207"/>
                  </a:lnTo>
                  <a:lnTo>
                    <a:pt x="84" y="201"/>
                  </a:lnTo>
                  <a:lnTo>
                    <a:pt x="84" y="196"/>
                  </a:lnTo>
                  <a:lnTo>
                    <a:pt x="90" y="196"/>
                  </a:lnTo>
                  <a:lnTo>
                    <a:pt x="95" y="191"/>
                  </a:lnTo>
                  <a:lnTo>
                    <a:pt x="100" y="191"/>
                  </a:lnTo>
                  <a:lnTo>
                    <a:pt x="106" y="185"/>
                  </a:lnTo>
                  <a:lnTo>
                    <a:pt x="106" y="180"/>
                  </a:lnTo>
                  <a:lnTo>
                    <a:pt x="111" y="175"/>
                  </a:lnTo>
                  <a:lnTo>
                    <a:pt x="116" y="175"/>
                  </a:lnTo>
                  <a:lnTo>
                    <a:pt x="111" y="169"/>
                  </a:lnTo>
                  <a:lnTo>
                    <a:pt x="116" y="169"/>
                  </a:lnTo>
                  <a:lnTo>
                    <a:pt x="116" y="164"/>
                  </a:lnTo>
                  <a:lnTo>
                    <a:pt x="111" y="164"/>
                  </a:lnTo>
                  <a:lnTo>
                    <a:pt x="111" y="159"/>
                  </a:lnTo>
                  <a:lnTo>
                    <a:pt x="111" y="154"/>
                  </a:lnTo>
                  <a:lnTo>
                    <a:pt x="111" y="148"/>
                  </a:lnTo>
                  <a:lnTo>
                    <a:pt x="111" y="143"/>
                  </a:lnTo>
                  <a:lnTo>
                    <a:pt x="111" y="138"/>
                  </a:lnTo>
                  <a:lnTo>
                    <a:pt x="111" y="132"/>
                  </a:lnTo>
                  <a:lnTo>
                    <a:pt x="111" y="127"/>
                  </a:lnTo>
                  <a:lnTo>
                    <a:pt x="111" y="111"/>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75" name="Freeform 189">
              <a:extLst>
                <a:ext uri="{FF2B5EF4-FFF2-40B4-BE49-F238E27FC236}">
                  <a16:creationId xmlns:a16="http://schemas.microsoft.com/office/drawing/2014/main" id="{B4DC28DB-19EE-4C03-9FE0-B761C3B96BA2}"/>
                </a:ext>
              </a:extLst>
            </p:cNvPr>
            <p:cNvSpPr>
              <a:spLocks/>
            </p:cNvSpPr>
            <p:nvPr/>
          </p:nvSpPr>
          <p:spPr bwMode="auto">
            <a:xfrm>
              <a:off x="2930526" y="4384675"/>
              <a:ext cx="487363" cy="579438"/>
            </a:xfrm>
            <a:custGeom>
              <a:avLst/>
              <a:gdLst>
                <a:gd name="T0" fmla="*/ 6 w 307"/>
                <a:gd name="T1" fmla="*/ 100 h 365"/>
                <a:gd name="T2" fmla="*/ 6 w 307"/>
                <a:gd name="T3" fmla="*/ 74 h 365"/>
                <a:gd name="T4" fmla="*/ 6 w 307"/>
                <a:gd name="T5" fmla="*/ 37 h 365"/>
                <a:gd name="T6" fmla="*/ 6 w 307"/>
                <a:gd name="T7" fmla="*/ 10 h 365"/>
                <a:gd name="T8" fmla="*/ 16 w 307"/>
                <a:gd name="T9" fmla="*/ 0 h 365"/>
                <a:gd name="T10" fmla="*/ 48 w 307"/>
                <a:gd name="T11" fmla="*/ 0 h 365"/>
                <a:gd name="T12" fmla="*/ 74 w 307"/>
                <a:gd name="T13" fmla="*/ 0 h 365"/>
                <a:gd name="T14" fmla="*/ 101 w 307"/>
                <a:gd name="T15" fmla="*/ 0 h 365"/>
                <a:gd name="T16" fmla="*/ 127 w 307"/>
                <a:gd name="T17" fmla="*/ 0 h 365"/>
                <a:gd name="T18" fmla="*/ 154 w 307"/>
                <a:gd name="T19" fmla="*/ 0 h 365"/>
                <a:gd name="T20" fmla="*/ 185 w 307"/>
                <a:gd name="T21" fmla="*/ 0 h 365"/>
                <a:gd name="T22" fmla="*/ 201 w 307"/>
                <a:gd name="T23" fmla="*/ 10 h 365"/>
                <a:gd name="T24" fmla="*/ 196 w 307"/>
                <a:gd name="T25" fmla="*/ 26 h 365"/>
                <a:gd name="T26" fmla="*/ 201 w 307"/>
                <a:gd name="T27" fmla="*/ 47 h 365"/>
                <a:gd name="T28" fmla="*/ 212 w 307"/>
                <a:gd name="T29" fmla="*/ 63 h 365"/>
                <a:gd name="T30" fmla="*/ 228 w 307"/>
                <a:gd name="T31" fmla="*/ 74 h 365"/>
                <a:gd name="T32" fmla="*/ 238 w 307"/>
                <a:gd name="T33" fmla="*/ 79 h 365"/>
                <a:gd name="T34" fmla="*/ 238 w 307"/>
                <a:gd name="T35" fmla="*/ 90 h 365"/>
                <a:gd name="T36" fmla="*/ 259 w 307"/>
                <a:gd name="T37" fmla="*/ 100 h 365"/>
                <a:gd name="T38" fmla="*/ 281 w 307"/>
                <a:gd name="T39" fmla="*/ 111 h 365"/>
                <a:gd name="T40" fmla="*/ 296 w 307"/>
                <a:gd name="T41" fmla="*/ 127 h 365"/>
                <a:gd name="T42" fmla="*/ 291 w 307"/>
                <a:gd name="T43" fmla="*/ 148 h 365"/>
                <a:gd name="T44" fmla="*/ 281 w 307"/>
                <a:gd name="T45" fmla="*/ 164 h 365"/>
                <a:gd name="T46" fmla="*/ 286 w 307"/>
                <a:gd name="T47" fmla="*/ 175 h 365"/>
                <a:gd name="T48" fmla="*/ 296 w 307"/>
                <a:gd name="T49" fmla="*/ 180 h 365"/>
                <a:gd name="T50" fmla="*/ 281 w 307"/>
                <a:gd name="T51" fmla="*/ 190 h 365"/>
                <a:gd name="T52" fmla="*/ 286 w 307"/>
                <a:gd name="T53" fmla="*/ 201 h 365"/>
                <a:gd name="T54" fmla="*/ 286 w 307"/>
                <a:gd name="T55" fmla="*/ 190 h 365"/>
                <a:gd name="T56" fmla="*/ 302 w 307"/>
                <a:gd name="T57" fmla="*/ 190 h 365"/>
                <a:gd name="T58" fmla="*/ 302 w 307"/>
                <a:gd name="T59" fmla="*/ 212 h 365"/>
                <a:gd name="T60" fmla="*/ 296 w 307"/>
                <a:gd name="T61" fmla="*/ 233 h 365"/>
                <a:gd name="T62" fmla="*/ 286 w 307"/>
                <a:gd name="T63" fmla="*/ 228 h 365"/>
                <a:gd name="T64" fmla="*/ 281 w 307"/>
                <a:gd name="T65" fmla="*/ 238 h 365"/>
                <a:gd name="T66" fmla="*/ 270 w 307"/>
                <a:gd name="T67" fmla="*/ 249 h 365"/>
                <a:gd name="T68" fmla="*/ 270 w 307"/>
                <a:gd name="T69" fmla="*/ 265 h 365"/>
                <a:gd name="T70" fmla="*/ 259 w 307"/>
                <a:gd name="T71" fmla="*/ 270 h 365"/>
                <a:gd name="T72" fmla="*/ 265 w 307"/>
                <a:gd name="T73" fmla="*/ 281 h 365"/>
                <a:gd name="T74" fmla="*/ 281 w 307"/>
                <a:gd name="T75" fmla="*/ 291 h 365"/>
                <a:gd name="T76" fmla="*/ 270 w 307"/>
                <a:gd name="T77" fmla="*/ 307 h 365"/>
                <a:gd name="T78" fmla="*/ 275 w 307"/>
                <a:gd name="T79" fmla="*/ 328 h 365"/>
                <a:gd name="T80" fmla="*/ 254 w 307"/>
                <a:gd name="T81" fmla="*/ 328 h 365"/>
                <a:gd name="T82" fmla="*/ 238 w 307"/>
                <a:gd name="T83" fmla="*/ 344 h 365"/>
                <a:gd name="T84" fmla="*/ 212 w 307"/>
                <a:gd name="T85" fmla="*/ 344 h 365"/>
                <a:gd name="T86" fmla="*/ 185 w 307"/>
                <a:gd name="T87" fmla="*/ 344 h 365"/>
                <a:gd name="T88" fmla="*/ 159 w 307"/>
                <a:gd name="T89" fmla="*/ 344 h 365"/>
                <a:gd name="T90" fmla="*/ 133 w 307"/>
                <a:gd name="T91" fmla="*/ 344 h 365"/>
                <a:gd name="T92" fmla="*/ 106 w 307"/>
                <a:gd name="T93" fmla="*/ 344 h 365"/>
                <a:gd name="T94" fmla="*/ 80 w 307"/>
                <a:gd name="T95" fmla="*/ 344 h 365"/>
                <a:gd name="T96" fmla="*/ 74 w 307"/>
                <a:gd name="T97" fmla="*/ 365 h 365"/>
                <a:gd name="T98" fmla="*/ 48 w 307"/>
                <a:gd name="T99" fmla="*/ 365 h 365"/>
                <a:gd name="T100" fmla="*/ 22 w 307"/>
                <a:gd name="T101" fmla="*/ 365 h 365"/>
                <a:gd name="T102" fmla="*/ 16 w 307"/>
                <a:gd name="T103" fmla="*/ 339 h 365"/>
                <a:gd name="T104" fmla="*/ 16 w 307"/>
                <a:gd name="T105" fmla="*/ 312 h 365"/>
                <a:gd name="T106" fmla="*/ 16 w 307"/>
                <a:gd name="T107" fmla="*/ 286 h 365"/>
                <a:gd name="T108" fmla="*/ 16 w 307"/>
                <a:gd name="T109" fmla="*/ 254 h 365"/>
                <a:gd name="T110" fmla="*/ 16 w 307"/>
                <a:gd name="T111" fmla="*/ 228 h 365"/>
                <a:gd name="T112" fmla="*/ 11 w 307"/>
                <a:gd name="T113" fmla="*/ 201 h 365"/>
                <a:gd name="T114" fmla="*/ 11 w 307"/>
                <a:gd name="T115" fmla="*/ 175 h 365"/>
                <a:gd name="T116" fmla="*/ 11 w 307"/>
                <a:gd name="T117" fmla="*/ 14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7" h="365">
                  <a:moveTo>
                    <a:pt x="11" y="122"/>
                  </a:moveTo>
                  <a:lnTo>
                    <a:pt x="11" y="116"/>
                  </a:lnTo>
                  <a:lnTo>
                    <a:pt x="11" y="111"/>
                  </a:lnTo>
                  <a:lnTo>
                    <a:pt x="6" y="106"/>
                  </a:lnTo>
                  <a:lnTo>
                    <a:pt x="6" y="100"/>
                  </a:lnTo>
                  <a:lnTo>
                    <a:pt x="6" y="95"/>
                  </a:lnTo>
                  <a:lnTo>
                    <a:pt x="6" y="90"/>
                  </a:lnTo>
                  <a:lnTo>
                    <a:pt x="6" y="84"/>
                  </a:lnTo>
                  <a:lnTo>
                    <a:pt x="6" y="79"/>
                  </a:lnTo>
                  <a:lnTo>
                    <a:pt x="6" y="74"/>
                  </a:lnTo>
                  <a:lnTo>
                    <a:pt x="6" y="69"/>
                  </a:lnTo>
                  <a:lnTo>
                    <a:pt x="6" y="53"/>
                  </a:lnTo>
                  <a:lnTo>
                    <a:pt x="6" y="47"/>
                  </a:lnTo>
                  <a:lnTo>
                    <a:pt x="6" y="42"/>
                  </a:lnTo>
                  <a:lnTo>
                    <a:pt x="6" y="37"/>
                  </a:lnTo>
                  <a:lnTo>
                    <a:pt x="6" y="31"/>
                  </a:lnTo>
                  <a:lnTo>
                    <a:pt x="6" y="26"/>
                  </a:lnTo>
                  <a:lnTo>
                    <a:pt x="6" y="21"/>
                  </a:lnTo>
                  <a:lnTo>
                    <a:pt x="6" y="16"/>
                  </a:lnTo>
                  <a:lnTo>
                    <a:pt x="6" y="10"/>
                  </a:lnTo>
                  <a:lnTo>
                    <a:pt x="6" y="5"/>
                  </a:lnTo>
                  <a:lnTo>
                    <a:pt x="0" y="0"/>
                  </a:lnTo>
                  <a:lnTo>
                    <a:pt x="6" y="0"/>
                  </a:lnTo>
                  <a:lnTo>
                    <a:pt x="11" y="0"/>
                  </a:lnTo>
                  <a:lnTo>
                    <a:pt x="16" y="0"/>
                  </a:lnTo>
                  <a:lnTo>
                    <a:pt x="22" y="0"/>
                  </a:lnTo>
                  <a:lnTo>
                    <a:pt x="32" y="0"/>
                  </a:lnTo>
                  <a:lnTo>
                    <a:pt x="37" y="0"/>
                  </a:lnTo>
                  <a:lnTo>
                    <a:pt x="43" y="0"/>
                  </a:lnTo>
                  <a:lnTo>
                    <a:pt x="48" y="0"/>
                  </a:lnTo>
                  <a:lnTo>
                    <a:pt x="53" y="0"/>
                  </a:lnTo>
                  <a:lnTo>
                    <a:pt x="59" y="0"/>
                  </a:lnTo>
                  <a:lnTo>
                    <a:pt x="64" y="0"/>
                  </a:lnTo>
                  <a:lnTo>
                    <a:pt x="69" y="0"/>
                  </a:lnTo>
                  <a:lnTo>
                    <a:pt x="74" y="0"/>
                  </a:lnTo>
                  <a:lnTo>
                    <a:pt x="80" y="0"/>
                  </a:lnTo>
                  <a:lnTo>
                    <a:pt x="85" y="0"/>
                  </a:lnTo>
                  <a:lnTo>
                    <a:pt x="90" y="0"/>
                  </a:lnTo>
                  <a:lnTo>
                    <a:pt x="96" y="0"/>
                  </a:lnTo>
                  <a:lnTo>
                    <a:pt x="101" y="0"/>
                  </a:lnTo>
                  <a:lnTo>
                    <a:pt x="106" y="0"/>
                  </a:lnTo>
                  <a:lnTo>
                    <a:pt x="111" y="0"/>
                  </a:lnTo>
                  <a:lnTo>
                    <a:pt x="117" y="0"/>
                  </a:lnTo>
                  <a:lnTo>
                    <a:pt x="122" y="0"/>
                  </a:lnTo>
                  <a:lnTo>
                    <a:pt x="127" y="0"/>
                  </a:lnTo>
                  <a:lnTo>
                    <a:pt x="133" y="0"/>
                  </a:lnTo>
                  <a:lnTo>
                    <a:pt x="138" y="0"/>
                  </a:lnTo>
                  <a:lnTo>
                    <a:pt x="143" y="0"/>
                  </a:lnTo>
                  <a:lnTo>
                    <a:pt x="148" y="0"/>
                  </a:lnTo>
                  <a:lnTo>
                    <a:pt x="154" y="0"/>
                  </a:lnTo>
                  <a:lnTo>
                    <a:pt x="159" y="0"/>
                  </a:lnTo>
                  <a:lnTo>
                    <a:pt x="164" y="0"/>
                  </a:lnTo>
                  <a:lnTo>
                    <a:pt x="170" y="0"/>
                  </a:lnTo>
                  <a:lnTo>
                    <a:pt x="180" y="0"/>
                  </a:lnTo>
                  <a:lnTo>
                    <a:pt x="185" y="0"/>
                  </a:lnTo>
                  <a:lnTo>
                    <a:pt x="191" y="0"/>
                  </a:lnTo>
                  <a:lnTo>
                    <a:pt x="196" y="0"/>
                  </a:lnTo>
                  <a:lnTo>
                    <a:pt x="201" y="0"/>
                  </a:lnTo>
                  <a:lnTo>
                    <a:pt x="201" y="5"/>
                  </a:lnTo>
                  <a:lnTo>
                    <a:pt x="201" y="10"/>
                  </a:lnTo>
                  <a:lnTo>
                    <a:pt x="207" y="10"/>
                  </a:lnTo>
                  <a:lnTo>
                    <a:pt x="207" y="16"/>
                  </a:lnTo>
                  <a:lnTo>
                    <a:pt x="207" y="21"/>
                  </a:lnTo>
                  <a:lnTo>
                    <a:pt x="201" y="26"/>
                  </a:lnTo>
                  <a:lnTo>
                    <a:pt x="196" y="26"/>
                  </a:lnTo>
                  <a:lnTo>
                    <a:pt x="201" y="26"/>
                  </a:lnTo>
                  <a:lnTo>
                    <a:pt x="201" y="31"/>
                  </a:lnTo>
                  <a:lnTo>
                    <a:pt x="201" y="37"/>
                  </a:lnTo>
                  <a:lnTo>
                    <a:pt x="201" y="42"/>
                  </a:lnTo>
                  <a:lnTo>
                    <a:pt x="201" y="47"/>
                  </a:lnTo>
                  <a:lnTo>
                    <a:pt x="207" y="47"/>
                  </a:lnTo>
                  <a:lnTo>
                    <a:pt x="207" y="53"/>
                  </a:lnTo>
                  <a:lnTo>
                    <a:pt x="207" y="58"/>
                  </a:lnTo>
                  <a:lnTo>
                    <a:pt x="207" y="63"/>
                  </a:lnTo>
                  <a:lnTo>
                    <a:pt x="212" y="63"/>
                  </a:lnTo>
                  <a:lnTo>
                    <a:pt x="212" y="69"/>
                  </a:lnTo>
                  <a:lnTo>
                    <a:pt x="217" y="69"/>
                  </a:lnTo>
                  <a:lnTo>
                    <a:pt x="217" y="74"/>
                  </a:lnTo>
                  <a:lnTo>
                    <a:pt x="222" y="74"/>
                  </a:lnTo>
                  <a:lnTo>
                    <a:pt x="228" y="74"/>
                  </a:lnTo>
                  <a:lnTo>
                    <a:pt x="228" y="69"/>
                  </a:lnTo>
                  <a:lnTo>
                    <a:pt x="233" y="69"/>
                  </a:lnTo>
                  <a:lnTo>
                    <a:pt x="233" y="74"/>
                  </a:lnTo>
                  <a:lnTo>
                    <a:pt x="238" y="74"/>
                  </a:lnTo>
                  <a:lnTo>
                    <a:pt x="238" y="79"/>
                  </a:lnTo>
                  <a:lnTo>
                    <a:pt x="233" y="79"/>
                  </a:lnTo>
                  <a:lnTo>
                    <a:pt x="228" y="79"/>
                  </a:lnTo>
                  <a:lnTo>
                    <a:pt x="228" y="84"/>
                  </a:lnTo>
                  <a:lnTo>
                    <a:pt x="233" y="90"/>
                  </a:lnTo>
                  <a:lnTo>
                    <a:pt x="238" y="90"/>
                  </a:lnTo>
                  <a:lnTo>
                    <a:pt x="244" y="95"/>
                  </a:lnTo>
                  <a:lnTo>
                    <a:pt x="249" y="95"/>
                  </a:lnTo>
                  <a:lnTo>
                    <a:pt x="249" y="100"/>
                  </a:lnTo>
                  <a:lnTo>
                    <a:pt x="254" y="100"/>
                  </a:lnTo>
                  <a:lnTo>
                    <a:pt x="259" y="100"/>
                  </a:lnTo>
                  <a:lnTo>
                    <a:pt x="259" y="106"/>
                  </a:lnTo>
                  <a:lnTo>
                    <a:pt x="265" y="106"/>
                  </a:lnTo>
                  <a:lnTo>
                    <a:pt x="270" y="106"/>
                  </a:lnTo>
                  <a:lnTo>
                    <a:pt x="275" y="106"/>
                  </a:lnTo>
                  <a:lnTo>
                    <a:pt x="281" y="111"/>
                  </a:lnTo>
                  <a:lnTo>
                    <a:pt x="281" y="116"/>
                  </a:lnTo>
                  <a:lnTo>
                    <a:pt x="286" y="116"/>
                  </a:lnTo>
                  <a:lnTo>
                    <a:pt x="286" y="122"/>
                  </a:lnTo>
                  <a:lnTo>
                    <a:pt x="291" y="122"/>
                  </a:lnTo>
                  <a:lnTo>
                    <a:pt x="296" y="127"/>
                  </a:lnTo>
                  <a:lnTo>
                    <a:pt x="296" y="132"/>
                  </a:lnTo>
                  <a:lnTo>
                    <a:pt x="291" y="132"/>
                  </a:lnTo>
                  <a:lnTo>
                    <a:pt x="291" y="137"/>
                  </a:lnTo>
                  <a:lnTo>
                    <a:pt x="291" y="143"/>
                  </a:lnTo>
                  <a:lnTo>
                    <a:pt x="291" y="148"/>
                  </a:lnTo>
                  <a:lnTo>
                    <a:pt x="291" y="153"/>
                  </a:lnTo>
                  <a:lnTo>
                    <a:pt x="291" y="159"/>
                  </a:lnTo>
                  <a:lnTo>
                    <a:pt x="286" y="159"/>
                  </a:lnTo>
                  <a:lnTo>
                    <a:pt x="281" y="159"/>
                  </a:lnTo>
                  <a:lnTo>
                    <a:pt x="281" y="164"/>
                  </a:lnTo>
                  <a:lnTo>
                    <a:pt x="286" y="164"/>
                  </a:lnTo>
                  <a:lnTo>
                    <a:pt x="291" y="164"/>
                  </a:lnTo>
                  <a:lnTo>
                    <a:pt x="291" y="169"/>
                  </a:lnTo>
                  <a:lnTo>
                    <a:pt x="291" y="175"/>
                  </a:lnTo>
                  <a:lnTo>
                    <a:pt x="286" y="175"/>
                  </a:lnTo>
                  <a:lnTo>
                    <a:pt x="286" y="180"/>
                  </a:lnTo>
                  <a:lnTo>
                    <a:pt x="286" y="185"/>
                  </a:lnTo>
                  <a:lnTo>
                    <a:pt x="286" y="180"/>
                  </a:lnTo>
                  <a:lnTo>
                    <a:pt x="291" y="180"/>
                  </a:lnTo>
                  <a:lnTo>
                    <a:pt x="296" y="180"/>
                  </a:lnTo>
                  <a:lnTo>
                    <a:pt x="296" y="185"/>
                  </a:lnTo>
                  <a:lnTo>
                    <a:pt x="296" y="190"/>
                  </a:lnTo>
                  <a:lnTo>
                    <a:pt x="291" y="190"/>
                  </a:lnTo>
                  <a:lnTo>
                    <a:pt x="286" y="190"/>
                  </a:lnTo>
                  <a:lnTo>
                    <a:pt x="281" y="190"/>
                  </a:lnTo>
                  <a:lnTo>
                    <a:pt x="281" y="196"/>
                  </a:lnTo>
                  <a:lnTo>
                    <a:pt x="275" y="196"/>
                  </a:lnTo>
                  <a:lnTo>
                    <a:pt x="275" y="201"/>
                  </a:lnTo>
                  <a:lnTo>
                    <a:pt x="281" y="201"/>
                  </a:lnTo>
                  <a:lnTo>
                    <a:pt x="286" y="201"/>
                  </a:lnTo>
                  <a:lnTo>
                    <a:pt x="286" y="196"/>
                  </a:lnTo>
                  <a:lnTo>
                    <a:pt x="286" y="201"/>
                  </a:lnTo>
                  <a:lnTo>
                    <a:pt x="291" y="201"/>
                  </a:lnTo>
                  <a:lnTo>
                    <a:pt x="286" y="196"/>
                  </a:lnTo>
                  <a:lnTo>
                    <a:pt x="286" y="190"/>
                  </a:lnTo>
                  <a:lnTo>
                    <a:pt x="291" y="190"/>
                  </a:lnTo>
                  <a:lnTo>
                    <a:pt x="296" y="190"/>
                  </a:lnTo>
                  <a:lnTo>
                    <a:pt x="296" y="196"/>
                  </a:lnTo>
                  <a:lnTo>
                    <a:pt x="302" y="196"/>
                  </a:lnTo>
                  <a:lnTo>
                    <a:pt x="302" y="190"/>
                  </a:lnTo>
                  <a:lnTo>
                    <a:pt x="307" y="190"/>
                  </a:lnTo>
                  <a:lnTo>
                    <a:pt x="307" y="196"/>
                  </a:lnTo>
                  <a:lnTo>
                    <a:pt x="302" y="201"/>
                  </a:lnTo>
                  <a:lnTo>
                    <a:pt x="302" y="206"/>
                  </a:lnTo>
                  <a:lnTo>
                    <a:pt x="302" y="212"/>
                  </a:lnTo>
                  <a:lnTo>
                    <a:pt x="302" y="217"/>
                  </a:lnTo>
                  <a:lnTo>
                    <a:pt x="302" y="222"/>
                  </a:lnTo>
                  <a:lnTo>
                    <a:pt x="296" y="222"/>
                  </a:lnTo>
                  <a:lnTo>
                    <a:pt x="296" y="228"/>
                  </a:lnTo>
                  <a:lnTo>
                    <a:pt x="296" y="233"/>
                  </a:lnTo>
                  <a:lnTo>
                    <a:pt x="291" y="233"/>
                  </a:lnTo>
                  <a:lnTo>
                    <a:pt x="291" y="228"/>
                  </a:lnTo>
                  <a:lnTo>
                    <a:pt x="291" y="222"/>
                  </a:lnTo>
                  <a:lnTo>
                    <a:pt x="286" y="222"/>
                  </a:lnTo>
                  <a:lnTo>
                    <a:pt x="286" y="228"/>
                  </a:lnTo>
                  <a:lnTo>
                    <a:pt x="286" y="233"/>
                  </a:lnTo>
                  <a:lnTo>
                    <a:pt x="286" y="238"/>
                  </a:lnTo>
                  <a:lnTo>
                    <a:pt x="286" y="243"/>
                  </a:lnTo>
                  <a:lnTo>
                    <a:pt x="281" y="243"/>
                  </a:lnTo>
                  <a:lnTo>
                    <a:pt x="281" y="238"/>
                  </a:lnTo>
                  <a:lnTo>
                    <a:pt x="275" y="238"/>
                  </a:lnTo>
                  <a:lnTo>
                    <a:pt x="270" y="238"/>
                  </a:lnTo>
                  <a:lnTo>
                    <a:pt x="265" y="238"/>
                  </a:lnTo>
                  <a:lnTo>
                    <a:pt x="265" y="243"/>
                  </a:lnTo>
                  <a:lnTo>
                    <a:pt x="270" y="249"/>
                  </a:lnTo>
                  <a:lnTo>
                    <a:pt x="275" y="249"/>
                  </a:lnTo>
                  <a:lnTo>
                    <a:pt x="275" y="254"/>
                  </a:lnTo>
                  <a:lnTo>
                    <a:pt x="270" y="254"/>
                  </a:lnTo>
                  <a:lnTo>
                    <a:pt x="270" y="259"/>
                  </a:lnTo>
                  <a:lnTo>
                    <a:pt x="270" y="265"/>
                  </a:lnTo>
                  <a:lnTo>
                    <a:pt x="270" y="270"/>
                  </a:lnTo>
                  <a:lnTo>
                    <a:pt x="265" y="270"/>
                  </a:lnTo>
                  <a:lnTo>
                    <a:pt x="265" y="265"/>
                  </a:lnTo>
                  <a:lnTo>
                    <a:pt x="259" y="265"/>
                  </a:lnTo>
                  <a:lnTo>
                    <a:pt x="259" y="270"/>
                  </a:lnTo>
                  <a:lnTo>
                    <a:pt x="254" y="270"/>
                  </a:lnTo>
                  <a:lnTo>
                    <a:pt x="254" y="275"/>
                  </a:lnTo>
                  <a:lnTo>
                    <a:pt x="259" y="275"/>
                  </a:lnTo>
                  <a:lnTo>
                    <a:pt x="265" y="275"/>
                  </a:lnTo>
                  <a:lnTo>
                    <a:pt x="265" y="281"/>
                  </a:lnTo>
                  <a:lnTo>
                    <a:pt x="270" y="281"/>
                  </a:lnTo>
                  <a:lnTo>
                    <a:pt x="275" y="281"/>
                  </a:lnTo>
                  <a:lnTo>
                    <a:pt x="275" y="286"/>
                  </a:lnTo>
                  <a:lnTo>
                    <a:pt x="281" y="286"/>
                  </a:lnTo>
                  <a:lnTo>
                    <a:pt x="281" y="291"/>
                  </a:lnTo>
                  <a:lnTo>
                    <a:pt x="281" y="296"/>
                  </a:lnTo>
                  <a:lnTo>
                    <a:pt x="275" y="296"/>
                  </a:lnTo>
                  <a:lnTo>
                    <a:pt x="275" y="302"/>
                  </a:lnTo>
                  <a:lnTo>
                    <a:pt x="275" y="307"/>
                  </a:lnTo>
                  <a:lnTo>
                    <a:pt x="270" y="307"/>
                  </a:lnTo>
                  <a:lnTo>
                    <a:pt x="270" y="312"/>
                  </a:lnTo>
                  <a:lnTo>
                    <a:pt x="275" y="312"/>
                  </a:lnTo>
                  <a:lnTo>
                    <a:pt x="275" y="318"/>
                  </a:lnTo>
                  <a:lnTo>
                    <a:pt x="275" y="323"/>
                  </a:lnTo>
                  <a:lnTo>
                    <a:pt x="275" y="328"/>
                  </a:lnTo>
                  <a:lnTo>
                    <a:pt x="275" y="334"/>
                  </a:lnTo>
                  <a:lnTo>
                    <a:pt x="270" y="334"/>
                  </a:lnTo>
                  <a:lnTo>
                    <a:pt x="265" y="334"/>
                  </a:lnTo>
                  <a:lnTo>
                    <a:pt x="259" y="334"/>
                  </a:lnTo>
                  <a:lnTo>
                    <a:pt x="254" y="328"/>
                  </a:lnTo>
                  <a:lnTo>
                    <a:pt x="249" y="328"/>
                  </a:lnTo>
                  <a:lnTo>
                    <a:pt x="244" y="334"/>
                  </a:lnTo>
                  <a:lnTo>
                    <a:pt x="244" y="339"/>
                  </a:lnTo>
                  <a:lnTo>
                    <a:pt x="238" y="339"/>
                  </a:lnTo>
                  <a:lnTo>
                    <a:pt x="238" y="344"/>
                  </a:lnTo>
                  <a:lnTo>
                    <a:pt x="233" y="344"/>
                  </a:lnTo>
                  <a:lnTo>
                    <a:pt x="228" y="344"/>
                  </a:lnTo>
                  <a:lnTo>
                    <a:pt x="222" y="344"/>
                  </a:lnTo>
                  <a:lnTo>
                    <a:pt x="217" y="344"/>
                  </a:lnTo>
                  <a:lnTo>
                    <a:pt x="212" y="344"/>
                  </a:lnTo>
                  <a:lnTo>
                    <a:pt x="207" y="344"/>
                  </a:lnTo>
                  <a:lnTo>
                    <a:pt x="201" y="344"/>
                  </a:lnTo>
                  <a:lnTo>
                    <a:pt x="196" y="344"/>
                  </a:lnTo>
                  <a:lnTo>
                    <a:pt x="191" y="344"/>
                  </a:lnTo>
                  <a:lnTo>
                    <a:pt x="185" y="344"/>
                  </a:lnTo>
                  <a:lnTo>
                    <a:pt x="180" y="344"/>
                  </a:lnTo>
                  <a:lnTo>
                    <a:pt x="175" y="344"/>
                  </a:lnTo>
                  <a:lnTo>
                    <a:pt x="170" y="344"/>
                  </a:lnTo>
                  <a:lnTo>
                    <a:pt x="164" y="344"/>
                  </a:lnTo>
                  <a:lnTo>
                    <a:pt x="159" y="344"/>
                  </a:lnTo>
                  <a:lnTo>
                    <a:pt x="154" y="344"/>
                  </a:lnTo>
                  <a:lnTo>
                    <a:pt x="148" y="344"/>
                  </a:lnTo>
                  <a:lnTo>
                    <a:pt x="143" y="344"/>
                  </a:lnTo>
                  <a:lnTo>
                    <a:pt x="138" y="344"/>
                  </a:lnTo>
                  <a:lnTo>
                    <a:pt x="133" y="344"/>
                  </a:lnTo>
                  <a:lnTo>
                    <a:pt x="127" y="344"/>
                  </a:lnTo>
                  <a:lnTo>
                    <a:pt x="122" y="344"/>
                  </a:lnTo>
                  <a:lnTo>
                    <a:pt x="117" y="344"/>
                  </a:lnTo>
                  <a:lnTo>
                    <a:pt x="111" y="344"/>
                  </a:lnTo>
                  <a:lnTo>
                    <a:pt x="106" y="344"/>
                  </a:lnTo>
                  <a:lnTo>
                    <a:pt x="101" y="344"/>
                  </a:lnTo>
                  <a:lnTo>
                    <a:pt x="96" y="344"/>
                  </a:lnTo>
                  <a:lnTo>
                    <a:pt x="90" y="344"/>
                  </a:lnTo>
                  <a:lnTo>
                    <a:pt x="85" y="344"/>
                  </a:lnTo>
                  <a:lnTo>
                    <a:pt x="80" y="344"/>
                  </a:lnTo>
                  <a:lnTo>
                    <a:pt x="74" y="344"/>
                  </a:lnTo>
                  <a:lnTo>
                    <a:pt x="74" y="349"/>
                  </a:lnTo>
                  <a:lnTo>
                    <a:pt x="74" y="355"/>
                  </a:lnTo>
                  <a:lnTo>
                    <a:pt x="74" y="360"/>
                  </a:lnTo>
                  <a:lnTo>
                    <a:pt x="74" y="365"/>
                  </a:lnTo>
                  <a:lnTo>
                    <a:pt x="69" y="365"/>
                  </a:lnTo>
                  <a:lnTo>
                    <a:pt x="64" y="365"/>
                  </a:lnTo>
                  <a:lnTo>
                    <a:pt x="59" y="365"/>
                  </a:lnTo>
                  <a:lnTo>
                    <a:pt x="53" y="365"/>
                  </a:lnTo>
                  <a:lnTo>
                    <a:pt x="48" y="365"/>
                  </a:lnTo>
                  <a:lnTo>
                    <a:pt x="43" y="365"/>
                  </a:lnTo>
                  <a:lnTo>
                    <a:pt x="37" y="365"/>
                  </a:lnTo>
                  <a:lnTo>
                    <a:pt x="32" y="365"/>
                  </a:lnTo>
                  <a:lnTo>
                    <a:pt x="27" y="365"/>
                  </a:lnTo>
                  <a:lnTo>
                    <a:pt x="22" y="365"/>
                  </a:lnTo>
                  <a:lnTo>
                    <a:pt x="22" y="360"/>
                  </a:lnTo>
                  <a:lnTo>
                    <a:pt x="22" y="355"/>
                  </a:lnTo>
                  <a:lnTo>
                    <a:pt x="22" y="349"/>
                  </a:lnTo>
                  <a:lnTo>
                    <a:pt x="22" y="344"/>
                  </a:lnTo>
                  <a:lnTo>
                    <a:pt x="16" y="339"/>
                  </a:lnTo>
                  <a:lnTo>
                    <a:pt x="16" y="334"/>
                  </a:lnTo>
                  <a:lnTo>
                    <a:pt x="16" y="328"/>
                  </a:lnTo>
                  <a:lnTo>
                    <a:pt x="16" y="323"/>
                  </a:lnTo>
                  <a:lnTo>
                    <a:pt x="16" y="318"/>
                  </a:lnTo>
                  <a:lnTo>
                    <a:pt x="16" y="312"/>
                  </a:lnTo>
                  <a:lnTo>
                    <a:pt x="16" y="307"/>
                  </a:lnTo>
                  <a:lnTo>
                    <a:pt x="16" y="302"/>
                  </a:lnTo>
                  <a:lnTo>
                    <a:pt x="16" y="296"/>
                  </a:lnTo>
                  <a:lnTo>
                    <a:pt x="16" y="291"/>
                  </a:lnTo>
                  <a:lnTo>
                    <a:pt x="16" y="286"/>
                  </a:lnTo>
                  <a:lnTo>
                    <a:pt x="16" y="281"/>
                  </a:lnTo>
                  <a:lnTo>
                    <a:pt x="16" y="275"/>
                  </a:lnTo>
                  <a:lnTo>
                    <a:pt x="16" y="270"/>
                  </a:lnTo>
                  <a:lnTo>
                    <a:pt x="16" y="259"/>
                  </a:lnTo>
                  <a:lnTo>
                    <a:pt x="16" y="254"/>
                  </a:lnTo>
                  <a:lnTo>
                    <a:pt x="16" y="249"/>
                  </a:lnTo>
                  <a:lnTo>
                    <a:pt x="16" y="243"/>
                  </a:lnTo>
                  <a:lnTo>
                    <a:pt x="16" y="238"/>
                  </a:lnTo>
                  <a:lnTo>
                    <a:pt x="16" y="233"/>
                  </a:lnTo>
                  <a:lnTo>
                    <a:pt x="16" y="228"/>
                  </a:lnTo>
                  <a:lnTo>
                    <a:pt x="11" y="222"/>
                  </a:lnTo>
                  <a:lnTo>
                    <a:pt x="11" y="217"/>
                  </a:lnTo>
                  <a:lnTo>
                    <a:pt x="11" y="212"/>
                  </a:lnTo>
                  <a:lnTo>
                    <a:pt x="11" y="206"/>
                  </a:lnTo>
                  <a:lnTo>
                    <a:pt x="11" y="201"/>
                  </a:lnTo>
                  <a:lnTo>
                    <a:pt x="11" y="196"/>
                  </a:lnTo>
                  <a:lnTo>
                    <a:pt x="11" y="190"/>
                  </a:lnTo>
                  <a:lnTo>
                    <a:pt x="11" y="185"/>
                  </a:lnTo>
                  <a:lnTo>
                    <a:pt x="11" y="180"/>
                  </a:lnTo>
                  <a:lnTo>
                    <a:pt x="11" y="175"/>
                  </a:lnTo>
                  <a:lnTo>
                    <a:pt x="11" y="169"/>
                  </a:lnTo>
                  <a:lnTo>
                    <a:pt x="11" y="164"/>
                  </a:lnTo>
                  <a:lnTo>
                    <a:pt x="11" y="159"/>
                  </a:lnTo>
                  <a:lnTo>
                    <a:pt x="11" y="153"/>
                  </a:lnTo>
                  <a:lnTo>
                    <a:pt x="11" y="148"/>
                  </a:lnTo>
                  <a:lnTo>
                    <a:pt x="11" y="143"/>
                  </a:lnTo>
                  <a:lnTo>
                    <a:pt x="11" y="137"/>
                  </a:lnTo>
                  <a:lnTo>
                    <a:pt x="11" y="127"/>
                  </a:lnTo>
                  <a:lnTo>
                    <a:pt x="11" y="122"/>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76" name="Freeform 190">
              <a:extLst>
                <a:ext uri="{FF2B5EF4-FFF2-40B4-BE49-F238E27FC236}">
                  <a16:creationId xmlns:a16="http://schemas.microsoft.com/office/drawing/2014/main" id="{404A682A-796A-4BC5-8FF1-7AEADE52B59E}"/>
                </a:ext>
              </a:extLst>
            </p:cNvPr>
            <p:cNvSpPr>
              <a:spLocks/>
            </p:cNvSpPr>
            <p:nvPr/>
          </p:nvSpPr>
          <p:spPr bwMode="auto">
            <a:xfrm>
              <a:off x="3594101" y="3819525"/>
              <a:ext cx="679450" cy="438150"/>
            </a:xfrm>
            <a:custGeom>
              <a:avLst/>
              <a:gdLst>
                <a:gd name="T0" fmla="*/ 79 w 428"/>
                <a:gd name="T1" fmla="*/ 53 h 276"/>
                <a:gd name="T2" fmla="*/ 79 w 428"/>
                <a:gd name="T3" fmla="*/ 6 h 276"/>
                <a:gd name="T4" fmla="*/ 106 w 428"/>
                <a:gd name="T5" fmla="*/ 0 h 276"/>
                <a:gd name="T6" fmla="*/ 111 w 428"/>
                <a:gd name="T7" fmla="*/ 0 h 276"/>
                <a:gd name="T8" fmla="*/ 116 w 428"/>
                <a:gd name="T9" fmla="*/ 0 h 276"/>
                <a:gd name="T10" fmla="*/ 132 w 428"/>
                <a:gd name="T11" fmla="*/ 16 h 276"/>
                <a:gd name="T12" fmla="*/ 143 w 428"/>
                <a:gd name="T13" fmla="*/ 22 h 276"/>
                <a:gd name="T14" fmla="*/ 153 w 428"/>
                <a:gd name="T15" fmla="*/ 27 h 276"/>
                <a:gd name="T16" fmla="*/ 159 w 428"/>
                <a:gd name="T17" fmla="*/ 38 h 276"/>
                <a:gd name="T18" fmla="*/ 169 w 428"/>
                <a:gd name="T19" fmla="*/ 43 h 276"/>
                <a:gd name="T20" fmla="*/ 180 w 428"/>
                <a:gd name="T21" fmla="*/ 48 h 276"/>
                <a:gd name="T22" fmla="*/ 190 w 428"/>
                <a:gd name="T23" fmla="*/ 53 h 276"/>
                <a:gd name="T24" fmla="*/ 196 w 428"/>
                <a:gd name="T25" fmla="*/ 64 h 276"/>
                <a:gd name="T26" fmla="*/ 201 w 428"/>
                <a:gd name="T27" fmla="*/ 75 h 276"/>
                <a:gd name="T28" fmla="*/ 206 w 428"/>
                <a:gd name="T29" fmla="*/ 75 h 276"/>
                <a:gd name="T30" fmla="*/ 212 w 428"/>
                <a:gd name="T31" fmla="*/ 75 h 276"/>
                <a:gd name="T32" fmla="*/ 222 w 428"/>
                <a:gd name="T33" fmla="*/ 80 h 276"/>
                <a:gd name="T34" fmla="*/ 222 w 428"/>
                <a:gd name="T35" fmla="*/ 96 h 276"/>
                <a:gd name="T36" fmla="*/ 233 w 428"/>
                <a:gd name="T37" fmla="*/ 112 h 276"/>
                <a:gd name="T38" fmla="*/ 238 w 428"/>
                <a:gd name="T39" fmla="*/ 112 h 276"/>
                <a:gd name="T40" fmla="*/ 254 w 428"/>
                <a:gd name="T41" fmla="*/ 112 h 276"/>
                <a:gd name="T42" fmla="*/ 249 w 428"/>
                <a:gd name="T43" fmla="*/ 122 h 276"/>
                <a:gd name="T44" fmla="*/ 254 w 428"/>
                <a:gd name="T45" fmla="*/ 122 h 276"/>
                <a:gd name="T46" fmla="*/ 259 w 428"/>
                <a:gd name="T47" fmla="*/ 133 h 276"/>
                <a:gd name="T48" fmla="*/ 280 w 428"/>
                <a:gd name="T49" fmla="*/ 138 h 276"/>
                <a:gd name="T50" fmla="*/ 312 w 428"/>
                <a:gd name="T51" fmla="*/ 138 h 276"/>
                <a:gd name="T52" fmla="*/ 349 w 428"/>
                <a:gd name="T53" fmla="*/ 138 h 276"/>
                <a:gd name="T54" fmla="*/ 386 w 428"/>
                <a:gd name="T55" fmla="*/ 138 h 276"/>
                <a:gd name="T56" fmla="*/ 412 w 428"/>
                <a:gd name="T57" fmla="*/ 138 h 276"/>
                <a:gd name="T58" fmla="*/ 428 w 428"/>
                <a:gd name="T59" fmla="*/ 149 h 276"/>
                <a:gd name="T60" fmla="*/ 423 w 428"/>
                <a:gd name="T61" fmla="*/ 191 h 276"/>
                <a:gd name="T62" fmla="*/ 402 w 428"/>
                <a:gd name="T63" fmla="*/ 213 h 276"/>
                <a:gd name="T64" fmla="*/ 402 w 428"/>
                <a:gd name="T65" fmla="*/ 239 h 276"/>
                <a:gd name="T66" fmla="*/ 402 w 428"/>
                <a:gd name="T67" fmla="*/ 266 h 276"/>
                <a:gd name="T68" fmla="*/ 381 w 428"/>
                <a:gd name="T69" fmla="*/ 271 h 276"/>
                <a:gd name="T70" fmla="*/ 354 w 428"/>
                <a:gd name="T71" fmla="*/ 276 h 276"/>
                <a:gd name="T72" fmla="*/ 328 w 428"/>
                <a:gd name="T73" fmla="*/ 276 h 276"/>
                <a:gd name="T74" fmla="*/ 301 w 428"/>
                <a:gd name="T75" fmla="*/ 276 h 276"/>
                <a:gd name="T76" fmla="*/ 270 w 428"/>
                <a:gd name="T77" fmla="*/ 276 h 276"/>
                <a:gd name="T78" fmla="*/ 243 w 428"/>
                <a:gd name="T79" fmla="*/ 276 h 276"/>
                <a:gd name="T80" fmla="*/ 217 w 428"/>
                <a:gd name="T81" fmla="*/ 271 h 276"/>
                <a:gd name="T82" fmla="*/ 190 w 428"/>
                <a:gd name="T83" fmla="*/ 271 h 276"/>
                <a:gd name="T84" fmla="*/ 159 w 428"/>
                <a:gd name="T85" fmla="*/ 271 h 276"/>
                <a:gd name="T86" fmla="*/ 138 w 428"/>
                <a:gd name="T87" fmla="*/ 276 h 276"/>
                <a:gd name="T88" fmla="*/ 101 w 428"/>
                <a:gd name="T89" fmla="*/ 276 h 276"/>
                <a:gd name="T90" fmla="*/ 69 w 428"/>
                <a:gd name="T91" fmla="*/ 276 h 276"/>
                <a:gd name="T92" fmla="*/ 42 w 428"/>
                <a:gd name="T93" fmla="*/ 276 h 276"/>
                <a:gd name="T94" fmla="*/ 26 w 428"/>
                <a:gd name="T95" fmla="*/ 260 h 276"/>
                <a:gd name="T96" fmla="*/ 5 w 428"/>
                <a:gd name="T97" fmla="*/ 244 h 276"/>
                <a:gd name="T98" fmla="*/ 0 w 428"/>
                <a:gd name="T99" fmla="*/ 213 h 276"/>
                <a:gd name="T100" fmla="*/ 0 w 428"/>
                <a:gd name="T101" fmla="*/ 175 h 276"/>
                <a:gd name="T102" fmla="*/ 21 w 428"/>
                <a:gd name="T103" fmla="*/ 165 h 276"/>
                <a:gd name="T104" fmla="*/ 26 w 428"/>
                <a:gd name="T105" fmla="*/ 144 h 276"/>
                <a:gd name="T106" fmla="*/ 26 w 428"/>
                <a:gd name="T107" fmla="*/ 112 h 276"/>
                <a:gd name="T108" fmla="*/ 26 w 428"/>
                <a:gd name="T109" fmla="*/ 85 h 276"/>
                <a:gd name="T110" fmla="*/ 58 w 428"/>
                <a:gd name="T111" fmla="*/ 85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8" h="276">
                  <a:moveTo>
                    <a:pt x="79" y="85"/>
                  </a:moveTo>
                  <a:lnTo>
                    <a:pt x="79" y="80"/>
                  </a:lnTo>
                  <a:lnTo>
                    <a:pt x="79" y="75"/>
                  </a:lnTo>
                  <a:lnTo>
                    <a:pt x="79" y="59"/>
                  </a:lnTo>
                  <a:lnTo>
                    <a:pt x="79" y="53"/>
                  </a:lnTo>
                  <a:lnTo>
                    <a:pt x="79" y="48"/>
                  </a:lnTo>
                  <a:lnTo>
                    <a:pt x="79" y="38"/>
                  </a:lnTo>
                  <a:lnTo>
                    <a:pt x="79" y="16"/>
                  </a:lnTo>
                  <a:lnTo>
                    <a:pt x="79" y="11"/>
                  </a:lnTo>
                  <a:lnTo>
                    <a:pt x="79" y="6"/>
                  </a:lnTo>
                  <a:lnTo>
                    <a:pt x="85" y="0"/>
                  </a:lnTo>
                  <a:lnTo>
                    <a:pt x="90" y="0"/>
                  </a:lnTo>
                  <a:lnTo>
                    <a:pt x="95" y="0"/>
                  </a:lnTo>
                  <a:lnTo>
                    <a:pt x="101" y="0"/>
                  </a:lnTo>
                  <a:lnTo>
                    <a:pt x="106" y="0"/>
                  </a:lnTo>
                  <a:lnTo>
                    <a:pt x="106" y="6"/>
                  </a:lnTo>
                  <a:lnTo>
                    <a:pt x="106" y="0"/>
                  </a:lnTo>
                  <a:lnTo>
                    <a:pt x="106" y="6"/>
                  </a:lnTo>
                  <a:lnTo>
                    <a:pt x="111" y="6"/>
                  </a:lnTo>
                  <a:lnTo>
                    <a:pt x="111" y="0"/>
                  </a:lnTo>
                  <a:lnTo>
                    <a:pt x="111" y="6"/>
                  </a:lnTo>
                  <a:lnTo>
                    <a:pt x="111" y="0"/>
                  </a:lnTo>
                  <a:lnTo>
                    <a:pt x="111" y="6"/>
                  </a:lnTo>
                  <a:lnTo>
                    <a:pt x="111" y="0"/>
                  </a:lnTo>
                  <a:lnTo>
                    <a:pt x="116" y="0"/>
                  </a:lnTo>
                  <a:lnTo>
                    <a:pt x="122" y="0"/>
                  </a:lnTo>
                  <a:lnTo>
                    <a:pt x="122" y="6"/>
                  </a:lnTo>
                  <a:lnTo>
                    <a:pt x="127" y="11"/>
                  </a:lnTo>
                  <a:lnTo>
                    <a:pt x="132" y="11"/>
                  </a:lnTo>
                  <a:lnTo>
                    <a:pt x="132" y="16"/>
                  </a:lnTo>
                  <a:lnTo>
                    <a:pt x="138" y="16"/>
                  </a:lnTo>
                  <a:lnTo>
                    <a:pt x="138" y="22"/>
                  </a:lnTo>
                  <a:lnTo>
                    <a:pt x="143" y="22"/>
                  </a:lnTo>
                  <a:lnTo>
                    <a:pt x="143" y="16"/>
                  </a:lnTo>
                  <a:lnTo>
                    <a:pt x="143" y="22"/>
                  </a:lnTo>
                  <a:lnTo>
                    <a:pt x="148" y="22"/>
                  </a:lnTo>
                  <a:lnTo>
                    <a:pt x="148" y="16"/>
                  </a:lnTo>
                  <a:lnTo>
                    <a:pt x="148" y="22"/>
                  </a:lnTo>
                  <a:lnTo>
                    <a:pt x="148" y="27"/>
                  </a:lnTo>
                  <a:lnTo>
                    <a:pt x="153" y="27"/>
                  </a:lnTo>
                  <a:lnTo>
                    <a:pt x="153" y="32"/>
                  </a:lnTo>
                  <a:lnTo>
                    <a:pt x="159" y="32"/>
                  </a:lnTo>
                  <a:lnTo>
                    <a:pt x="153" y="32"/>
                  </a:lnTo>
                  <a:lnTo>
                    <a:pt x="159" y="32"/>
                  </a:lnTo>
                  <a:lnTo>
                    <a:pt x="159" y="38"/>
                  </a:lnTo>
                  <a:lnTo>
                    <a:pt x="159" y="43"/>
                  </a:lnTo>
                  <a:lnTo>
                    <a:pt x="164" y="43"/>
                  </a:lnTo>
                  <a:lnTo>
                    <a:pt x="159" y="43"/>
                  </a:lnTo>
                  <a:lnTo>
                    <a:pt x="164" y="43"/>
                  </a:lnTo>
                  <a:lnTo>
                    <a:pt x="169" y="43"/>
                  </a:lnTo>
                  <a:lnTo>
                    <a:pt x="175" y="43"/>
                  </a:lnTo>
                  <a:lnTo>
                    <a:pt x="180" y="43"/>
                  </a:lnTo>
                  <a:lnTo>
                    <a:pt x="180" y="48"/>
                  </a:lnTo>
                  <a:lnTo>
                    <a:pt x="180" y="43"/>
                  </a:lnTo>
                  <a:lnTo>
                    <a:pt x="180" y="48"/>
                  </a:lnTo>
                  <a:lnTo>
                    <a:pt x="185" y="48"/>
                  </a:lnTo>
                  <a:lnTo>
                    <a:pt x="180" y="48"/>
                  </a:lnTo>
                  <a:lnTo>
                    <a:pt x="185" y="48"/>
                  </a:lnTo>
                  <a:lnTo>
                    <a:pt x="185" y="53"/>
                  </a:lnTo>
                  <a:lnTo>
                    <a:pt x="190" y="53"/>
                  </a:lnTo>
                  <a:lnTo>
                    <a:pt x="185" y="53"/>
                  </a:lnTo>
                  <a:lnTo>
                    <a:pt x="190" y="53"/>
                  </a:lnTo>
                  <a:lnTo>
                    <a:pt x="190" y="59"/>
                  </a:lnTo>
                  <a:lnTo>
                    <a:pt x="190" y="64"/>
                  </a:lnTo>
                  <a:lnTo>
                    <a:pt x="196" y="64"/>
                  </a:lnTo>
                  <a:lnTo>
                    <a:pt x="201" y="64"/>
                  </a:lnTo>
                  <a:lnTo>
                    <a:pt x="201" y="69"/>
                  </a:lnTo>
                  <a:lnTo>
                    <a:pt x="201" y="75"/>
                  </a:lnTo>
                  <a:lnTo>
                    <a:pt x="206" y="75"/>
                  </a:lnTo>
                  <a:lnTo>
                    <a:pt x="201" y="75"/>
                  </a:lnTo>
                  <a:lnTo>
                    <a:pt x="206" y="75"/>
                  </a:lnTo>
                  <a:lnTo>
                    <a:pt x="201" y="75"/>
                  </a:lnTo>
                  <a:lnTo>
                    <a:pt x="206" y="75"/>
                  </a:lnTo>
                  <a:lnTo>
                    <a:pt x="206" y="80"/>
                  </a:lnTo>
                  <a:lnTo>
                    <a:pt x="206" y="75"/>
                  </a:lnTo>
                  <a:lnTo>
                    <a:pt x="212" y="75"/>
                  </a:lnTo>
                  <a:lnTo>
                    <a:pt x="206" y="75"/>
                  </a:lnTo>
                  <a:lnTo>
                    <a:pt x="212" y="75"/>
                  </a:lnTo>
                  <a:lnTo>
                    <a:pt x="212" y="80"/>
                  </a:lnTo>
                  <a:lnTo>
                    <a:pt x="212" y="75"/>
                  </a:lnTo>
                  <a:lnTo>
                    <a:pt x="217" y="75"/>
                  </a:lnTo>
                  <a:lnTo>
                    <a:pt x="217" y="80"/>
                  </a:lnTo>
                  <a:lnTo>
                    <a:pt x="217" y="75"/>
                  </a:lnTo>
                  <a:lnTo>
                    <a:pt x="217" y="80"/>
                  </a:lnTo>
                  <a:lnTo>
                    <a:pt x="222" y="80"/>
                  </a:lnTo>
                  <a:lnTo>
                    <a:pt x="222" y="85"/>
                  </a:lnTo>
                  <a:lnTo>
                    <a:pt x="217" y="85"/>
                  </a:lnTo>
                  <a:lnTo>
                    <a:pt x="217" y="91"/>
                  </a:lnTo>
                  <a:lnTo>
                    <a:pt x="222" y="91"/>
                  </a:lnTo>
                  <a:lnTo>
                    <a:pt x="222" y="96"/>
                  </a:lnTo>
                  <a:lnTo>
                    <a:pt x="227" y="96"/>
                  </a:lnTo>
                  <a:lnTo>
                    <a:pt x="227" y="101"/>
                  </a:lnTo>
                  <a:lnTo>
                    <a:pt x="227" y="106"/>
                  </a:lnTo>
                  <a:lnTo>
                    <a:pt x="233" y="106"/>
                  </a:lnTo>
                  <a:lnTo>
                    <a:pt x="233" y="112"/>
                  </a:lnTo>
                  <a:lnTo>
                    <a:pt x="238" y="112"/>
                  </a:lnTo>
                  <a:lnTo>
                    <a:pt x="238" y="106"/>
                  </a:lnTo>
                  <a:lnTo>
                    <a:pt x="238" y="112"/>
                  </a:lnTo>
                  <a:lnTo>
                    <a:pt x="243" y="112"/>
                  </a:lnTo>
                  <a:lnTo>
                    <a:pt x="238" y="112"/>
                  </a:lnTo>
                  <a:lnTo>
                    <a:pt x="243" y="112"/>
                  </a:lnTo>
                  <a:lnTo>
                    <a:pt x="249" y="112"/>
                  </a:lnTo>
                  <a:lnTo>
                    <a:pt x="249" y="117"/>
                  </a:lnTo>
                  <a:lnTo>
                    <a:pt x="254" y="117"/>
                  </a:lnTo>
                  <a:lnTo>
                    <a:pt x="254" y="112"/>
                  </a:lnTo>
                  <a:lnTo>
                    <a:pt x="254" y="117"/>
                  </a:lnTo>
                  <a:lnTo>
                    <a:pt x="254" y="122"/>
                  </a:lnTo>
                  <a:lnTo>
                    <a:pt x="249" y="122"/>
                  </a:lnTo>
                  <a:lnTo>
                    <a:pt x="249" y="117"/>
                  </a:lnTo>
                  <a:lnTo>
                    <a:pt x="249" y="122"/>
                  </a:lnTo>
                  <a:lnTo>
                    <a:pt x="254" y="122"/>
                  </a:lnTo>
                  <a:lnTo>
                    <a:pt x="249" y="122"/>
                  </a:lnTo>
                  <a:lnTo>
                    <a:pt x="254" y="122"/>
                  </a:lnTo>
                  <a:lnTo>
                    <a:pt x="254" y="128"/>
                  </a:lnTo>
                  <a:lnTo>
                    <a:pt x="254" y="122"/>
                  </a:lnTo>
                  <a:lnTo>
                    <a:pt x="254" y="128"/>
                  </a:lnTo>
                  <a:lnTo>
                    <a:pt x="259" y="128"/>
                  </a:lnTo>
                  <a:lnTo>
                    <a:pt x="259" y="133"/>
                  </a:lnTo>
                  <a:lnTo>
                    <a:pt x="259" y="128"/>
                  </a:lnTo>
                  <a:lnTo>
                    <a:pt x="259" y="133"/>
                  </a:lnTo>
                  <a:lnTo>
                    <a:pt x="259" y="138"/>
                  </a:lnTo>
                  <a:lnTo>
                    <a:pt x="259" y="133"/>
                  </a:lnTo>
                  <a:lnTo>
                    <a:pt x="259" y="138"/>
                  </a:lnTo>
                  <a:lnTo>
                    <a:pt x="275" y="138"/>
                  </a:lnTo>
                  <a:lnTo>
                    <a:pt x="280" y="138"/>
                  </a:lnTo>
                  <a:lnTo>
                    <a:pt x="286" y="138"/>
                  </a:lnTo>
                  <a:lnTo>
                    <a:pt x="291" y="138"/>
                  </a:lnTo>
                  <a:lnTo>
                    <a:pt x="301" y="138"/>
                  </a:lnTo>
                  <a:lnTo>
                    <a:pt x="307" y="138"/>
                  </a:lnTo>
                  <a:lnTo>
                    <a:pt x="312" y="138"/>
                  </a:lnTo>
                  <a:lnTo>
                    <a:pt x="317" y="138"/>
                  </a:lnTo>
                  <a:lnTo>
                    <a:pt x="328" y="138"/>
                  </a:lnTo>
                  <a:lnTo>
                    <a:pt x="333" y="138"/>
                  </a:lnTo>
                  <a:lnTo>
                    <a:pt x="338" y="138"/>
                  </a:lnTo>
                  <a:lnTo>
                    <a:pt x="349" y="138"/>
                  </a:lnTo>
                  <a:lnTo>
                    <a:pt x="354" y="138"/>
                  </a:lnTo>
                  <a:lnTo>
                    <a:pt x="360" y="138"/>
                  </a:lnTo>
                  <a:lnTo>
                    <a:pt x="375" y="138"/>
                  </a:lnTo>
                  <a:lnTo>
                    <a:pt x="381" y="138"/>
                  </a:lnTo>
                  <a:lnTo>
                    <a:pt x="386" y="138"/>
                  </a:lnTo>
                  <a:lnTo>
                    <a:pt x="391" y="138"/>
                  </a:lnTo>
                  <a:lnTo>
                    <a:pt x="397" y="138"/>
                  </a:lnTo>
                  <a:lnTo>
                    <a:pt x="402" y="138"/>
                  </a:lnTo>
                  <a:lnTo>
                    <a:pt x="407" y="138"/>
                  </a:lnTo>
                  <a:lnTo>
                    <a:pt x="412" y="138"/>
                  </a:lnTo>
                  <a:lnTo>
                    <a:pt x="418" y="138"/>
                  </a:lnTo>
                  <a:lnTo>
                    <a:pt x="423" y="138"/>
                  </a:lnTo>
                  <a:lnTo>
                    <a:pt x="428" y="138"/>
                  </a:lnTo>
                  <a:lnTo>
                    <a:pt x="428" y="144"/>
                  </a:lnTo>
                  <a:lnTo>
                    <a:pt x="428" y="149"/>
                  </a:lnTo>
                  <a:lnTo>
                    <a:pt x="428" y="165"/>
                  </a:lnTo>
                  <a:lnTo>
                    <a:pt x="428" y="170"/>
                  </a:lnTo>
                  <a:lnTo>
                    <a:pt x="428" y="181"/>
                  </a:lnTo>
                  <a:lnTo>
                    <a:pt x="428" y="191"/>
                  </a:lnTo>
                  <a:lnTo>
                    <a:pt x="423" y="191"/>
                  </a:lnTo>
                  <a:lnTo>
                    <a:pt x="418" y="191"/>
                  </a:lnTo>
                  <a:lnTo>
                    <a:pt x="412" y="191"/>
                  </a:lnTo>
                  <a:lnTo>
                    <a:pt x="402" y="191"/>
                  </a:lnTo>
                  <a:lnTo>
                    <a:pt x="402" y="197"/>
                  </a:lnTo>
                  <a:lnTo>
                    <a:pt x="402" y="213"/>
                  </a:lnTo>
                  <a:lnTo>
                    <a:pt x="402" y="218"/>
                  </a:lnTo>
                  <a:lnTo>
                    <a:pt x="402" y="223"/>
                  </a:lnTo>
                  <a:lnTo>
                    <a:pt x="402" y="228"/>
                  </a:lnTo>
                  <a:lnTo>
                    <a:pt x="402" y="234"/>
                  </a:lnTo>
                  <a:lnTo>
                    <a:pt x="402" y="239"/>
                  </a:lnTo>
                  <a:lnTo>
                    <a:pt x="402" y="244"/>
                  </a:lnTo>
                  <a:lnTo>
                    <a:pt x="402" y="250"/>
                  </a:lnTo>
                  <a:lnTo>
                    <a:pt x="402" y="255"/>
                  </a:lnTo>
                  <a:lnTo>
                    <a:pt x="402" y="260"/>
                  </a:lnTo>
                  <a:lnTo>
                    <a:pt x="402" y="266"/>
                  </a:lnTo>
                  <a:lnTo>
                    <a:pt x="402" y="271"/>
                  </a:lnTo>
                  <a:lnTo>
                    <a:pt x="397" y="271"/>
                  </a:lnTo>
                  <a:lnTo>
                    <a:pt x="391" y="271"/>
                  </a:lnTo>
                  <a:lnTo>
                    <a:pt x="386" y="271"/>
                  </a:lnTo>
                  <a:lnTo>
                    <a:pt x="381" y="271"/>
                  </a:lnTo>
                  <a:lnTo>
                    <a:pt x="375" y="276"/>
                  </a:lnTo>
                  <a:lnTo>
                    <a:pt x="370" y="276"/>
                  </a:lnTo>
                  <a:lnTo>
                    <a:pt x="365" y="276"/>
                  </a:lnTo>
                  <a:lnTo>
                    <a:pt x="360" y="276"/>
                  </a:lnTo>
                  <a:lnTo>
                    <a:pt x="354" y="276"/>
                  </a:lnTo>
                  <a:lnTo>
                    <a:pt x="349" y="276"/>
                  </a:lnTo>
                  <a:lnTo>
                    <a:pt x="344" y="276"/>
                  </a:lnTo>
                  <a:lnTo>
                    <a:pt x="338" y="276"/>
                  </a:lnTo>
                  <a:lnTo>
                    <a:pt x="333" y="276"/>
                  </a:lnTo>
                  <a:lnTo>
                    <a:pt x="328" y="276"/>
                  </a:lnTo>
                  <a:lnTo>
                    <a:pt x="323" y="276"/>
                  </a:lnTo>
                  <a:lnTo>
                    <a:pt x="317" y="276"/>
                  </a:lnTo>
                  <a:lnTo>
                    <a:pt x="312" y="276"/>
                  </a:lnTo>
                  <a:lnTo>
                    <a:pt x="307" y="276"/>
                  </a:lnTo>
                  <a:lnTo>
                    <a:pt x="301" y="276"/>
                  </a:lnTo>
                  <a:lnTo>
                    <a:pt x="296" y="276"/>
                  </a:lnTo>
                  <a:lnTo>
                    <a:pt x="291" y="276"/>
                  </a:lnTo>
                  <a:lnTo>
                    <a:pt x="286" y="276"/>
                  </a:lnTo>
                  <a:lnTo>
                    <a:pt x="280" y="276"/>
                  </a:lnTo>
                  <a:lnTo>
                    <a:pt x="270" y="276"/>
                  </a:lnTo>
                  <a:lnTo>
                    <a:pt x="264" y="276"/>
                  </a:lnTo>
                  <a:lnTo>
                    <a:pt x="259" y="276"/>
                  </a:lnTo>
                  <a:lnTo>
                    <a:pt x="254" y="276"/>
                  </a:lnTo>
                  <a:lnTo>
                    <a:pt x="249" y="276"/>
                  </a:lnTo>
                  <a:lnTo>
                    <a:pt x="243" y="276"/>
                  </a:lnTo>
                  <a:lnTo>
                    <a:pt x="238" y="276"/>
                  </a:lnTo>
                  <a:lnTo>
                    <a:pt x="233" y="271"/>
                  </a:lnTo>
                  <a:lnTo>
                    <a:pt x="227" y="271"/>
                  </a:lnTo>
                  <a:lnTo>
                    <a:pt x="222" y="271"/>
                  </a:lnTo>
                  <a:lnTo>
                    <a:pt x="217" y="271"/>
                  </a:lnTo>
                  <a:lnTo>
                    <a:pt x="212" y="271"/>
                  </a:lnTo>
                  <a:lnTo>
                    <a:pt x="206" y="271"/>
                  </a:lnTo>
                  <a:lnTo>
                    <a:pt x="201" y="271"/>
                  </a:lnTo>
                  <a:lnTo>
                    <a:pt x="196" y="271"/>
                  </a:lnTo>
                  <a:lnTo>
                    <a:pt x="190" y="271"/>
                  </a:lnTo>
                  <a:lnTo>
                    <a:pt x="185" y="271"/>
                  </a:lnTo>
                  <a:lnTo>
                    <a:pt x="180" y="271"/>
                  </a:lnTo>
                  <a:lnTo>
                    <a:pt x="169" y="271"/>
                  </a:lnTo>
                  <a:lnTo>
                    <a:pt x="164" y="271"/>
                  </a:lnTo>
                  <a:lnTo>
                    <a:pt x="159" y="271"/>
                  </a:lnTo>
                  <a:lnTo>
                    <a:pt x="153" y="271"/>
                  </a:lnTo>
                  <a:lnTo>
                    <a:pt x="153" y="276"/>
                  </a:lnTo>
                  <a:lnTo>
                    <a:pt x="148" y="276"/>
                  </a:lnTo>
                  <a:lnTo>
                    <a:pt x="143" y="276"/>
                  </a:lnTo>
                  <a:lnTo>
                    <a:pt x="138" y="276"/>
                  </a:lnTo>
                  <a:lnTo>
                    <a:pt x="127" y="276"/>
                  </a:lnTo>
                  <a:lnTo>
                    <a:pt x="122" y="276"/>
                  </a:lnTo>
                  <a:lnTo>
                    <a:pt x="111" y="276"/>
                  </a:lnTo>
                  <a:lnTo>
                    <a:pt x="106" y="276"/>
                  </a:lnTo>
                  <a:lnTo>
                    <a:pt x="101" y="276"/>
                  </a:lnTo>
                  <a:lnTo>
                    <a:pt x="95" y="276"/>
                  </a:lnTo>
                  <a:lnTo>
                    <a:pt x="90" y="276"/>
                  </a:lnTo>
                  <a:lnTo>
                    <a:pt x="79" y="276"/>
                  </a:lnTo>
                  <a:lnTo>
                    <a:pt x="74" y="276"/>
                  </a:lnTo>
                  <a:lnTo>
                    <a:pt x="69" y="276"/>
                  </a:lnTo>
                  <a:lnTo>
                    <a:pt x="64" y="276"/>
                  </a:lnTo>
                  <a:lnTo>
                    <a:pt x="58" y="276"/>
                  </a:lnTo>
                  <a:lnTo>
                    <a:pt x="53" y="276"/>
                  </a:lnTo>
                  <a:lnTo>
                    <a:pt x="48" y="276"/>
                  </a:lnTo>
                  <a:lnTo>
                    <a:pt x="42" y="276"/>
                  </a:lnTo>
                  <a:lnTo>
                    <a:pt x="32" y="276"/>
                  </a:lnTo>
                  <a:lnTo>
                    <a:pt x="26" y="276"/>
                  </a:lnTo>
                  <a:lnTo>
                    <a:pt x="26" y="271"/>
                  </a:lnTo>
                  <a:lnTo>
                    <a:pt x="26" y="266"/>
                  </a:lnTo>
                  <a:lnTo>
                    <a:pt x="26" y="260"/>
                  </a:lnTo>
                  <a:lnTo>
                    <a:pt x="26" y="255"/>
                  </a:lnTo>
                  <a:lnTo>
                    <a:pt x="26" y="250"/>
                  </a:lnTo>
                  <a:lnTo>
                    <a:pt x="21" y="244"/>
                  </a:lnTo>
                  <a:lnTo>
                    <a:pt x="11" y="244"/>
                  </a:lnTo>
                  <a:lnTo>
                    <a:pt x="5" y="244"/>
                  </a:lnTo>
                  <a:lnTo>
                    <a:pt x="0" y="244"/>
                  </a:lnTo>
                  <a:lnTo>
                    <a:pt x="0" y="239"/>
                  </a:lnTo>
                  <a:lnTo>
                    <a:pt x="0" y="234"/>
                  </a:lnTo>
                  <a:lnTo>
                    <a:pt x="0" y="223"/>
                  </a:lnTo>
                  <a:lnTo>
                    <a:pt x="0" y="213"/>
                  </a:lnTo>
                  <a:lnTo>
                    <a:pt x="0" y="197"/>
                  </a:lnTo>
                  <a:lnTo>
                    <a:pt x="0" y="191"/>
                  </a:lnTo>
                  <a:lnTo>
                    <a:pt x="0" y="186"/>
                  </a:lnTo>
                  <a:lnTo>
                    <a:pt x="0" y="181"/>
                  </a:lnTo>
                  <a:lnTo>
                    <a:pt x="0" y="175"/>
                  </a:lnTo>
                  <a:lnTo>
                    <a:pt x="0" y="170"/>
                  </a:lnTo>
                  <a:lnTo>
                    <a:pt x="0" y="165"/>
                  </a:lnTo>
                  <a:lnTo>
                    <a:pt x="5" y="165"/>
                  </a:lnTo>
                  <a:lnTo>
                    <a:pt x="16" y="165"/>
                  </a:lnTo>
                  <a:lnTo>
                    <a:pt x="21" y="165"/>
                  </a:lnTo>
                  <a:lnTo>
                    <a:pt x="26" y="165"/>
                  </a:lnTo>
                  <a:lnTo>
                    <a:pt x="26" y="159"/>
                  </a:lnTo>
                  <a:lnTo>
                    <a:pt x="26" y="154"/>
                  </a:lnTo>
                  <a:lnTo>
                    <a:pt x="26" y="149"/>
                  </a:lnTo>
                  <a:lnTo>
                    <a:pt x="26" y="144"/>
                  </a:lnTo>
                  <a:lnTo>
                    <a:pt x="26" y="133"/>
                  </a:lnTo>
                  <a:lnTo>
                    <a:pt x="26" y="128"/>
                  </a:lnTo>
                  <a:lnTo>
                    <a:pt x="26" y="122"/>
                  </a:lnTo>
                  <a:lnTo>
                    <a:pt x="26" y="117"/>
                  </a:lnTo>
                  <a:lnTo>
                    <a:pt x="26" y="112"/>
                  </a:lnTo>
                  <a:lnTo>
                    <a:pt x="26" y="106"/>
                  </a:lnTo>
                  <a:lnTo>
                    <a:pt x="26" y="101"/>
                  </a:lnTo>
                  <a:lnTo>
                    <a:pt x="26" y="96"/>
                  </a:lnTo>
                  <a:lnTo>
                    <a:pt x="26" y="91"/>
                  </a:lnTo>
                  <a:lnTo>
                    <a:pt x="26" y="85"/>
                  </a:lnTo>
                  <a:lnTo>
                    <a:pt x="32" y="85"/>
                  </a:lnTo>
                  <a:lnTo>
                    <a:pt x="37" y="85"/>
                  </a:lnTo>
                  <a:lnTo>
                    <a:pt x="48" y="85"/>
                  </a:lnTo>
                  <a:lnTo>
                    <a:pt x="53" y="85"/>
                  </a:lnTo>
                  <a:lnTo>
                    <a:pt x="58" y="85"/>
                  </a:lnTo>
                  <a:lnTo>
                    <a:pt x="64" y="85"/>
                  </a:lnTo>
                  <a:lnTo>
                    <a:pt x="69" y="85"/>
                  </a:lnTo>
                  <a:lnTo>
                    <a:pt x="74" y="85"/>
                  </a:lnTo>
                  <a:lnTo>
                    <a:pt x="79" y="85"/>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77" name="Freeform 191">
              <a:extLst>
                <a:ext uri="{FF2B5EF4-FFF2-40B4-BE49-F238E27FC236}">
                  <a16:creationId xmlns:a16="http://schemas.microsoft.com/office/drawing/2014/main" id="{96D6A202-3C23-4C27-9545-BE6AE940FA12}"/>
                </a:ext>
              </a:extLst>
            </p:cNvPr>
            <p:cNvSpPr>
              <a:spLocks/>
            </p:cNvSpPr>
            <p:nvPr/>
          </p:nvSpPr>
          <p:spPr bwMode="auto">
            <a:xfrm>
              <a:off x="3762376" y="3365500"/>
              <a:ext cx="554038" cy="673100"/>
            </a:xfrm>
            <a:custGeom>
              <a:avLst/>
              <a:gdLst>
                <a:gd name="T0" fmla="*/ 185 w 349"/>
                <a:gd name="T1" fmla="*/ 149 h 424"/>
                <a:gd name="T2" fmla="*/ 195 w 349"/>
                <a:gd name="T3" fmla="*/ 138 h 424"/>
                <a:gd name="T4" fmla="*/ 201 w 349"/>
                <a:gd name="T5" fmla="*/ 122 h 424"/>
                <a:gd name="T6" fmla="*/ 206 w 349"/>
                <a:gd name="T7" fmla="*/ 106 h 424"/>
                <a:gd name="T8" fmla="*/ 206 w 349"/>
                <a:gd name="T9" fmla="*/ 96 h 424"/>
                <a:gd name="T10" fmla="*/ 222 w 349"/>
                <a:gd name="T11" fmla="*/ 80 h 424"/>
                <a:gd name="T12" fmla="*/ 222 w 349"/>
                <a:gd name="T13" fmla="*/ 59 h 424"/>
                <a:gd name="T14" fmla="*/ 227 w 349"/>
                <a:gd name="T15" fmla="*/ 32 h 424"/>
                <a:gd name="T16" fmla="*/ 232 w 349"/>
                <a:gd name="T17" fmla="*/ 6 h 424"/>
                <a:gd name="T18" fmla="*/ 238 w 349"/>
                <a:gd name="T19" fmla="*/ 21 h 424"/>
                <a:gd name="T20" fmla="*/ 254 w 349"/>
                <a:gd name="T21" fmla="*/ 37 h 424"/>
                <a:gd name="T22" fmla="*/ 285 w 349"/>
                <a:gd name="T23" fmla="*/ 37 h 424"/>
                <a:gd name="T24" fmla="*/ 291 w 349"/>
                <a:gd name="T25" fmla="*/ 53 h 424"/>
                <a:gd name="T26" fmla="*/ 291 w 349"/>
                <a:gd name="T27" fmla="*/ 74 h 424"/>
                <a:gd name="T28" fmla="*/ 301 w 349"/>
                <a:gd name="T29" fmla="*/ 96 h 424"/>
                <a:gd name="T30" fmla="*/ 296 w 349"/>
                <a:gd name="T31" fmla="*/ 112 h 424"/>
                <a:gd name="T32" fmla="*/ 301 w 349"/>
                <a:gd name="T33" fmla="*/ 138 h 424"/>
                <a:gd name="T34" fmla="*/ 306 w 349"/>
                <a:gd name="T35" fmla="*/ 154 h 424"/>
                <a:gd name="T36" fmla="*/ 312 w 349"/>
                <a:gd name="T37" fmla="*/ 170 h 424"/>
                <a:gd name="T38" fmla="*/ 328 w 349"/>
                <a:gd name="T39" fmla="*/ 186 h 424"/>
                <a:gd name="T40" fmla="*/ 328 w 349"/>
                <a:gd name="T41" fmla="*/ 196 h 424"/>
                <a:gd name="T42" fmla="*/ 338 w 349"/>
                <a:gd name="T43" fmla="*/ 218 h 424"/>
                <a:gd name="T44" fmla="*/ 343 w 349"/>
                <a:gd name="T45" fmla="*/ 239 h 424"/>
                <a:gd name="T46" fmla="*/ 322 w 349"/>
                <a:gd name="T47" fmla="*/ 249 h 424"/>
                <a:gd name="T48" fmla="*/ 333 w 349"/>
                <a:gd name="T49" fmla="*/ 265 h 424"/>
                <a:gd name="T50" fmla="*/ 322 w 349"/>
                <a:gd name="T51" fmla="*/ 276 h 424"/>
                <a:gd name="T52" fmla="*/ 322 w 349"/>
                <a:gd name="T53" fmla="*/ 286 h 424"/>
                <a:gd name="T54" fmla="*/ 328 w 349"/>
                <a:gd name="T55" fmla="*/ 302 h 424"/>
                <a:gd name="T56" fmla="*/ 343 w 349"/>
                <a:gd name="T57" fmla="*/ 308 h 424"/>
                <a:gd name="T58" fmla="*/ 317 w 349"/>
                <a:gd name="T59" fmla="*/ 313 h 424"/>
                <a:gd name="T60" fmla="*/ 296 w 349"/>
                <a:gd name="T61" fmla="*/ 324 h 424"/>
                <a:gd name="T62" fmla="*/ 296 w 349"/>
                <a:gd name="T63" fmla="*/ 355 h 424"/>
                <a:gd name="T64" fmla="*/ 296 w 349"/>
                <a:gd name="T65" fmla="*/ 392 h 424"/>
                <a:gd name="T66" fmla="*/ 296 w 349"/>
                <a:gd name="T67" fmla="*/ 424 h 424"/>
                <a:gd name="T68" fmla="*/ 254 w 349"/>
                <a:gd name="T69" fmla="*/ 424 h 424"/>
                <a:gd name="T70" fmla="*/ 211 w 349"/>
                <a:gd name="T71" fmla="*/ 424 h 424"/>
                <a:gd name="T72" fmla="*/ 174 w 349"/>
                <a:gd name="T73" fmla="*/ 424 h 424"/>
                <a:gd name="T74" fmla="*/ 153 w 349"/>
                <a:gd name="T75" fmla="*/ 414 h 424"/>
                <a:gd name="T76" fmla="*/ 148 w 349"/>
                <a:gd name="T77" fmla="*/ 408 h 424"/>
                <a:gd name="T78" fmla="*/ 148 w 349"/>
                <a:gd name="T79" fmla="*/ 408 h 424"/>
                <a:gd name="T80" fmla="*/ 137 w 349"/>
                <a:gd name="T81" fmla="*/ 398 h 424"/>
                <a:gd name="T82" fmla="*/ 127 w 349"/>
                <a:gd name="T83" fmla="*/ 398 h 424"/>
                <a:gd name="T84" fmla="*/ 116 w 349"/>
                <a:gd name="T85" fmla="*/ 377 h 424"/>
                <a:gd name="T86" fmla="*/ 111 w 349"/>
                <a:gd name="T87" fmla="*/ 361 h 424"/>
                <a:gd name="T88" fmla="*/ 100 w 349"/>
                <a:gd name="T89" fmla="*/ 361 h 424"/>
                <a:gd name="T90" fmla="*/ 100 w 349"/>
                <a:gd name="T91" fmla="*/ 361 h 424"/>
                <a:gd name="T92" fmla="*/ 90 w 349"/>
                <a:gd name="T93" fmla="*/ 350 h 424"/>
                <a:gd name="T94" fmla="*/ 79 w 349"/>
                <a:gd name="T95" fmla="*/ 339 h 424"/>
                <a:gd name="T96" fmla="*/ 74 w 349"/>
                <a:gd name="T97" fmla="*/ 334 h 424"/>
                <a:gd name="T98" fmla="*/ 58 w 349"/>
                <a:gd name="T99" fmla="*/ 329 h 424"/>
                <a:gd name="T100" fmla="*/ 47 w 349"/>
                <a:gd name="T101" fmla="*/ 318 h 424"/>
                <a:gd name="T102" fmla="*/ 37 w 349"/>
                <a:gd name="T103" fmla="*/ 308 h 424"/>
                <a:gd name="T104" fmla="*/ 26 w 349"/>
                <a:gd name="T105" fmla="*/ 297 h 424"/>
                <a:gd name="T106" fmla="*/ 5 w 349"/>
                <a:gd name="T107" fmla="*/ 292 h 424"/>
                <a:gd name="T108" fmla="*/ 0 w 349"/>
                <a:gd name="T109" fmla="*/ 286 h 424"/>
                <a:gd name="T110" fmla="*/ 5 w 349"/>
                <a:gd name="T111" fmla="*/ 260 h 424"/>
                <a:gd name="T112" fmla="*/ 26 w 349"/>
                <a:gd name="T113" fmla="*/ 239 h 424"/>
                <a:gd name="T114" fmla="*/ 26 w 349"/>
                <a:gd name="T115" fmla="*/ 202 h 424"/>
                <a:gd name="T116" fmla="*/ 26 w 349"/>
                <a:gd name="T117" fmla="*/ 165 h 424"/>
                <a:gd name="T118" fmla="*/ 53 w 349"/>
                <a:gd name="T119" fmla="*/ 154 h 424"/>
                <a:gd name="T120" fmla="*/ 84 w 349"/>
                <a:gd name="T121" fmla="*/ 154 h 424"/>
                <a:gd name="T122" fmla="*/ 116 w 349"/>
                <a:gd name="T123" fmla="*/ 154 h 424"/>
                <a:gd name="T124" fmla="*/ 158 w 349"/>
                <a:gd name="T125" fmla="*/ 149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9" h="424">
                  <a:moveTo>
                    <a:pt x="158" y="149"/>
                  </a:moveTo>
                  <a:lnTo>
                    <a:pt x="164" y="149"/>
                  </a:lnTo>
                  <a:lnTo>
                    <a:pt x="169" y="149"/>
                  </a:lnTo>
                  <a:lnTo>
                    <a:pt x="174" y="149"/>
                  </a:lnTo>
                  <a:lnTo>
                    <a:pt x="180" y="149"/>
                  </a:lnTo>
                  <a:lnTo>
                    <a:pt x="185" y="149"/>
                  </a:lnTo>
                  <a:lnTo>
                    <a:pt x="190" y="149"/>
                  </a:lnTo>
                  <a:lnTo>
                    <a:pt x="190" y="143"/>
                  </a:lnTo>
                  <a:lnTo>
                    <a:pt x="190" y="138"/>
                  </a:lnTo>
                  <a:lnTo>
                    <a:pt x="195" y="138"/>
                  </a:lnTo>
                  <a:lnTo>
                    <a:pt x="190" y="138"/>
                  </a:lnTo>
                  <a:lnTo>
                    <a:pt x="195" y="138"/>
                  </a:lnTo>
                  <a:lnTo>
                    <a:pt x="195" y="133"/>
                  </a:lnTo>
                  <a:lnTo>
                    <a:pt x="195" y="127"/>
                  </a:lnTo>
                  <a:lnTo>
                    <a:pt x="201" y="127"/>
                  </a:lnTo>
                  <a:lnTo>
                    <a:pt x="195" y="127"/>
                  </a:lnTo>
                  <a:lnTo>
                    <a:pt x="201" y="127"/>
                  </a:lnTo>
                  <a:lnTo>
                    <a:pt x="201" y="122"/>
                  </a:lnTo>
                  <a:lnTo>
                    <a:pt x="201" y="117"/>
                  </a:lnTo>
                  <a:lnTo>
                    <a:pt x="206" y="117"/>
                  </a:lnTo>
                  <a:lnTo>
                    <a:pt x="201" y="117"/>
                  </a:lnTo>
                  <a:lnTo>
                    <a:pt x="206" y="117"/>
                  </a:lnTo>
                  <a:lnTo>
                    <a:pt x="206" y="112"/>
                  </a:lnTo>
                  <a:lnTo>
                    <a:pt x="206" y="106"/>
                  </a:lnTo>
                  <a:lnTo>
                    <a:pt x="201" y="106"/>
                  </a:lnTo>
                  <a:lnTo>
                    <a:pt x="201" y="101"/>
                  </a:lnTo>
                  <a:lnTo>
                    <a:pt x="206" y="101"/>
                  </a:lnTo>
                  <a:lnTo>
                    <a:pt x="201" y="101"/>
                  </a:lnTo>
                  <a:lnTo>
                    <a:pt x="201" y="96"/>
                  </a:lnTo>
                  <a:lnTo>
                    <a:pt x="206" y="96"/>
                  </a:lnTo>
                  <a:lnTo>
                    <a:pt x="211" y="96"/>
                  </a:lnTo>
                  <a:lnTo>
                    <a:pt x="211" y="90"/>
                  </a:lnTo>
                  <a:lnTo>
                    <a:pt x="217" y="90"/>
                  </a:lnTo>
                  <a:lnTo>
                    <a:pt x="217" y="85"/>
                  </a:lnTo>
                  <a:lnTo>
                    <a:pt x="222" y="85"/>
                  </a:lnTo>
                  <a:lnTo>
                    <a:pt x="222" y="80"/>
                  </a:lnTo>
                  <a:lnTo>
                    <a:pt x="227" y="80"/>
                  </a:lnTo>
                  <a:lnTo>
                    <a:pt x="227" y="74"/>
                  </a:lnTo>
                  <a:lnTo>
                    <a:pt x="222" y="74"/>
                  </a:lnTo>
                  <a:lnTo>
                    <a:pt x="222" y="69"/>
                  </a:lnTo>
                  <a:lnTo>
                    <a:pt x="222" y="64"/>
                  </a:lnTo>
                  <a:lnTo>
                    <a:pt x="222" y="59"/>
                  </a:lnTo>
                  <a:lnTo>
                    <a:pt x="222" y="53"/>
                  </a:lnTo>
                  <a:lnTo>
                    <a:pt x="222" y="48"/>
                  </a:lnTo>
                  <a:lnTo>
                    <a:pt x="227" y="48"/>
                  </a:lnTo>
                  <a:lnTo>
                    <a:pt x="227" y="43"/>
                  </a:lnTo>
                  <a:lnTo>
                    <a:pt x="227" y="37"/>
                  </a:lnTo>
                  <a:lnTo>
                    <a:pt x="227" y="32"/>
                  </a:lnTo>
                  <a:lnTo>
                    <a:pt x="227" y="27"/>
                  </a:lnTo>
                  <a:lnTo>
                    <a:pt x="227" y="21"/>
                  </a:lnTo>
                  <a:lnTo>
                    <a:pt x="227" y="16"/>
                  </a:lnTo>
                  <a:lnTo>
                    <a:pt x="232" y="16"/>
                  </a:lnTo>
                  <a:lnTo>
                    <a:pt x="232" y="11"/>
                  </a:lnTo>
                  <a:lnTo>
                    <a:pt x="232" y="6"/>
                  </a:lnTo>
                  <a:lnTo>
                    <a:pt x="232" y="0"/>
                  </a:lnTo>
                  <a:lnTo>
                    <a:pt x="238" y="0"/>
                  </a:lnTo>
                  <a:lnTo>
                    <a:pt x="238" y="6"/>
                  </a:lnTo>
                  <a:lnTo>
                    <a:pt x="238" y="11"/>
                  </a:lnTo>
                  <a:lnTo>
                    <a:pt x="238" y="16"/>
                  </a:lnTo>
                  <a:lnTo>
                    <a:pt x="238" y="21"/>
                  </a:lnTo>
                  <a:lnTo>
                    <a:pt x="238" y="32"/>
                  </a:lnTo>
                  <a:lnTo>
                    <a:pt x="238" y="37"/>
                  </a:lnTo>
                  <a:lnTo>
                    <a:pt x="238" y="43"/>
                  </a:lnTo>
                  <a:lnTo>
                    <a:pt x="243" y="43"/>
                  </a:lnTo>
                  <a:lnTo>
                    <a:pt x="248" y="43"/>
                  </a:lnTo>
                  <a:lnTo>
                    <a:pt x="254" y="37"/>
                  </a:lnTo>
                  <a:lnTo>
                    <a:pt x="259" y="37"/>
                  </a:lnTo>
                  <a:lnTo>
                    <a:pt x="264" y="37"/>
                  </a:lnTo>
                  <a:lnTo>
                    <a:pt x="269" y="37"/>
                  </a:lnTo>
                  <a:lnTo>
                    <a:pt x="275" y="37"/>
                  </a:lnTo>
                  <a:lnTo>
                    <a:pt x="280" y="37"/>
                  </a:lnTo>
                  <a:lnTo>
                    <a:pt x="285" y="37"/>
                  </a:lnTo>
                  <a:lnTo>
                    <a:pt x="291" y="37"/>
                  </a:lnTo>
                  <a:lnTo>
                    <a:pt x="291" y="43"/>
                  </a:lnTo>
                  <a:lnTo>
                    <a:pt x="285" y="43"/>
                  </a:lnTo>
                  <a:lnTo>
                    <a:pt x="291" y="43"/>
                  </a:lnTo>
                  <a:lnTo>
                    <a:pt x="291" y="48"/>
                  </a:lnTo>
                  <a:lnTo>
                    <a:pt x="291" y="53"/>
                  </a:lnTo>
                  <a:lnTo>
                    <a:pt x="291" y="59"/>
                  </a:lnTo>
                  <a:lnTo>
                    <a:pt x="291" y="64"/>
                  </a:lnTo>
                  <a:lnTo>
                    <a:pt x="291" y="69"/>
                  </a:lnTo>
                  <a:lnTo>
                    <a:pt x="291" y="74"/>
                  </a:lnTo>
                  <a:lnTo>
                    <a:pt x="296" y="74"/>
                  </a:lnTo>
                  <a:lnTo>
                    <a:pt x="291" y="74"/>
                  </a:lnTo>
                  <a:lnTo>
                    <a:pt x="296" y="74"/>
                  </a:lnTo>
                  <a:lnTo>
                    <a:pt x="296" y="80"/>
                  </a:lnTo>
                  <a:lnTo>
                    <a:pt x="296" y="85"/>
                  </a:lnTo>
                  <a:lnTo>
                    <a:pt x="296" y="90"/>
                  </a:lnTo>
                  <a:lnTo>
                    <a:pt x="301" y="90"/>
                  </a:lnTo>
                  <a:lnTo>
                    <a:pt x="301" y="96"/>
                  </a:lnTo>
                  <a:lnTo>
                    <a:pt x="296" y="96"/>
                  </a:lnTo>
                  <a:lnTo>
                    <a:pt x="296" y="101"/>
                  </a:lnTo>
                  <a:lnTo>
                    <a:pt x="301" y="101"/>
                  </a:lnTo>
                  <a:lnTo>
                    <a:pt x="301" y="106"/>
                  </a:lnTo>
                  <a:lnTo>
                    <a:pt x="296" y="106"/>
                  </a:lnTo>
                  <a:lnTo>
                    <a:pt x="296" y="112"/>
                  </a:lnTo>
                  <a:lnTo>
                    <a:pt x="296" y="117"/>
                  </a:lnTo>
                  <a:lnTo>
                    <a:pt x="296" y="122"/>
                  </a:lnTo>
                  <a:lnTo>
                    <a:pt x="296" y="127"/>
                  </a:lnTo>
                  <a:lnTo>
                    <a:pt x="301" y="127"/>
                  </a:lnTo>
                  <a:lnTo>
                    <a:pt x="301" y="133"/>
                  </a:lnTo>
                  <a:lnTo>
                    <a:pt x="301" y="138"/>
                  </a:lnTo>
                  <a:lnTo>
                    <a:pt x="301" y="143"/>
                  </a:lnTo>
                  <a:lnTo>
                    <a:pt x="306" y="143"/>
                  </a:lnTo>
                  <a:lnTo>
                    <a:pt x="306" y="149"/>
                  </a:lnTo>
                  <a:lnTo>
                    <a:pt x="312" y="149"/>
                  </a:lnTo>
                  <a:lnTo>
                    <a:pt x="306" y="149"/>
                  </a:lnTo>
                  <a:lnTo>
                    <a:pt x="306" y="154"/>
                  </a:lnTo>
                  <a:lnTo>
                    <a:pt x="312" y="154"/>
                  </a:lnTo>
                  <a:lnTo>
                    <a:pt x="312" y="159"/>
                  </a:lnTo>
                  <a:lnTo>
                    <a:pt x="317" y="159"/>
                  </a:lnTo>
                  <a:lnTo>
                    <a:pt x="312" y="159"/>
                  </a:lnTo>
                  <a:lnTo>
                    <a:pt x="312" y="165"/>
                  </a:lnTo>
                  <a:lnTo>
                    <a:pt x="312" y="170"/>
                  </a:lnTo>
                  <a:lnTo>
                    <a:pt x="317" y="170"/>
                  </a:lnTo>
                  <a:lnTo>
                    <a:pt x="317" y="175"/>
                  </a:lnTo>
                  <a:lnTo>
                    <a:pt x="317" y="180"/>
                  </a:lnTo>
                  <a:lnTo>
                    <a:pt x="322" y="180"/>
                  </a:lnTo>
                  <a:lnTo>
                    <a:pt x="328" y="180"/>
                  </a:lnTo>
                  <a:lnTo>
                    <a:pt x="328" y="186"/>
                  </a:lnTo>
                  <a:lnTo>
                    <a:pt x="333" y="186"/>
                  </a:lnTo>
                  <a:lnTo>
                    <a:pt x="338" y="186"/>
                  </a:lnTo>
                  <a:lnTo>
                    <a:pt x="338" y="191"/>
                  </a:lnTo>
                  <a:lnTo>
                    <a:pt x="333" y="191"/>
                  </a:lnTo>
                  <a:lnTo>
                    <a:pt x="328" y="191"/>
                  </a:lnTo>
                  <a:lnTo>
                    <a:pt x="328" y="196"/>
                  </a:lnTo>
                  <a:lnTo>
                    <a:pt x="328" y="202"/>
                  </a:lnTo>
                  <a:lnTo>
                    <a:pt x="328" y="207"/>
                  </a:lnTo>
                  <a:lnTo>
                    <a:pt x="333" y="207"/>
                  </a:lnTo>
                  <a:lnTo>
                    <a:pt x="333" y="212"/>
                  </a:lnTo>
                  <a:lnTo>
                    <a:pt x="333" y="218"/>
                  </a:lnTo>
                  <a:lnTo>
                    <a:pt x="338" y="218"/>
                  </a:lnTo>
                  <a:lnTo>
                    <a:pt x="343" y="223"/>
                  </a:lnTo>
                  <a:lnTo>
                    <a:pt x="343" y="228"/>
                  </a:lnTo>
                  <a:lnTo>
                    <a:pt x="343" y="233"/>
                  </a:lnTo>
                  <a:lnTo>
                    <a:pt x="349" y="233"/>
                  </a:lnTo>
                  <a:lnTo>
                    <a:pt x="349" y="239"/>
                  </a:lnTo>
                  <a:lnTo>
                    <a:pt x="343" y="239"/>
                  </a:lnTo>
                  <a:lnTo>
                    <a:pt x="343" y="244"/>
                  </a:lnTo>
                  <a:lnTo>
                    <a:pt x="338" y="244"/>
                  </a:lnTo>
                  <a:lnTo>
                    <a:pt x="333" y="244"/>
                  </a:lnTo>
                  <a:lnTo>
                    <a:pt x="328" y="244"/>
                  </a:lnTo>
                  <a:lnTo>
                    <a:pt x="328" y="249"/>
                  </a:lnTo>
                  <a:lnTo>
                    <a:pt x="322" y="249"/>
                  </a:lnTo>
                  <a:lnTo>
                    <a:pt x="322" y="255"/>
                  </a:lnTo>
                  <a:lnTo>
                    <a:pt x="322" y="260"/>
                  </a:lnTo>
                  <a:lnTo>
                    <a:pt x="328" y="260"/>
                  </a:lnTo>
                  <a:lnTo>
                    <a:pt x="333" y="260"/>
                  </a:lnTo>
                  <a:lnTo>
                    <a:pt x="338" y="265"/>
                  </a:lnTo>
                  <a:lnTo>
                    <a:pt x="333" y="265"/>
                  </a:lnTo>
                  <a:lnTo>
                    <a:pt x="333" y="271"/>
                  </a:lnTo>
                  <a:lnTo>
                    <a:pt x="328" y="271"/>
                  </a:lnTo>
                  <a:lnTo>
                    <a:pt x="322" y="271"/>
                  </a:lnTo>
                  <a:lnTo>
                    <a:pt x="328" y="271"/>
                  </a:lnTo>
                  <a:lnTo>
                    <a:pt x="328" y="276"/>
                  </a:lnTo>
                  <a:lnTo>
                    <a:pt x="322" y="276"/>
                  </a:lnTo>
                  <a:lnTo>
                    <a:pt x="317" y="276"/>
                  </a:lnTo>
                  <a:lnTo>
                    <a:pt x="322" y="276"/>
                  </a:lnTo>
                  <a:lnTo>
                    <a:pt x="322" y="281"/>
                  </a:lnTo>
                  <a:lnTo>
                    <a:pt x="317" y="281"/>
                  </a:lnTo>
                  <a:lnTo>
                    <a:pt x="317" y="286"/>
                  </a:lnTo>
                  <a:lnTo>
                    <a:pt x="322" y="286"/>
                  </a:lnTo>
                  <a:lnTo>
                    <a:pt x="322" y="292"/>
                  </a:lnTo>
                  <a:lnTo>
                    <a:pt x="322" y="286"/>
                  </a:lnTo>
                  <a:lnTo>
                    <a:pt x="322" y="292"/>
                  </a:lnTo>
                  <a:lnTo>
                    <a:pt x="322" y="297"/>
                  </a:lnTo>
                  <a:lnTo>
                    <a:pt x="328" y="297"/>
                  </a:lnTo>
                  <a:lnTo>
                    <a:pt x="328" y="302"/>
                  </a:lnTo>
                  <a:lnTo>
                    <a:pt x="328" y="297"/>
                  </a:lnTo>
                  <a:lnTo>
                    <a:pt x="328" y="302"/>
                  </a:lnTo>
                  <a:lnTo>
                    <a:pt x="333" y="302"/>
                  </a:lnTo>
                  <a:lnTo>
                    <a:pt x="333" y="308"/>
                  </a:lnTo>
                  <a:lnTo>
                    <a:pt x="338" y="308"/>
                  </a:lnTo>
                  <a:lnTo>
                    <a:pt x="343" y="308"/>
                  </a:lnTo>
                  <a:lnTo>
                    <a:pt x="343" y="313"/>
                  </a:lnTo>
                  <a:lnTo>
                    <a:pt x="338" y="313"/>
                  </a:lnTo>
                  <a:lnTo>
                    <a:pt x="333" y="313"/>
                  </a:lnTo>
                  <a:lnTo>
                    <a:pt x="328" y="313"/>
                  </a:lnTo>
                  <a:lnTo>
                    <a:pt x="322" y="313"/>
                  </a:lnTo>
                  <a:lnTo>
                    <a:pt x="317" y="313"/>
                  </a:lnTo>
                  <a:lnTo>
                    <a:pt x="312" y="313"/>
                  </a:lnTo>
                  <a:lnTo>
                    <a:pt x="306" y="313"/>
                  </a:lnTo>
                  <a:lnTo>
                    <a:pt x="301" y="313"/>
                  </a:lnTo>
                  <a:lnTo>
                    <a:pt x="296" y="313"/>
                  </a:lnTo>
                  <a:lnTo>
                    <a:pt x="296" y="318"/>
                  </a:lnTo>
                  <a:lnTo>
                    <a:pt x="296" y="324"/>
                  </a:lnTo>
                  <a:lnTo>
                    <a:pt x="296" y="329"/>
                  </a:lnTo>
                  <a:lnTo>
                    <a:pt x="296" y="334"/>
                  </a:lnTo>
                  <a:lnTo>
                    <a:pt x="296" y="339"/>
                  </a:lnTo>
                  <a:lnTo>
                    <a:pt x="296" y="345"/>
                  </a:lnTo>
                  <a:lnTo>
                    <a:pt x="296" y="350"/>
                  </a:lnTo>
                  <a:lnTo>
                    <a:pt x="296" y="355"/>
                  </a:lnTo>
                  <a:lnTo>
                    <a:pt x="296" y="361"/>
                  </a:lnTo>
                  <a:lnTo>
                    <a:pt x="296" y="366"/>
                  </a:lnTo>
                  <a:lnTo>
                    <a:pt x="296" y="371"/>
                  </a:lnTo>
                  <a:lnTo>
                    <a:pt x="296" y="377"/>
                  </a:lnTo>
                  <a:lnTo>
                    <a:pt x="296" y="387"/>
                  </a:lnTo>
                  <a:lnTo>
                    <a:pt x="296" y="392"/>
                  </a:lnTo>
                  <a:lnTo>
                    <a:pt x="296" y="398"/>
                  </a:lnTo>
                  <a:lnTo>
                    <a:pt x="296" y="403"/>
                  </a:lnTo>
                  <a:lnTo>
                    <a:pt x="296" y="408"/>
                  </a:lnTo>
                  <a:lnTo>
                    <a:pt x="296" y="414"/>
                  </a:lnTo>
                  <a:lnTo>
                    <a:pt x="296" y="419"/>
                  </a:lnTo>
                  <a:lnTo>
                    <a:pt x="296" y="424"/>
                  </a:lnTo>
                  <a:lnTo>
                    <a:pt x="291" y="424"/>
                  </a:lnTo>
                  <a:lnTo>
                    <a:pt x="285" y="424"/>
                  </a:lnTo>
                  <a:lnTo>
                    <a:pt x="280" y="424"/>
                  </a:lnTo>
                  <a:lnTo>
                    <a:pt x="275" y="424"/>
                  </a:lnTo>
                  <a:lnTo>
                    <a:pt x="269" y="424"/>
                  </a:lnTo>
                  <a:lnTo>
                    <a:pt x="254" y="424"/>
                  </a:lnTo>
                  <a:lnTo>
                    <a:pt x="248" y="424"/>
                  </a:lnTo>
                  <a:lnTo>
                    <a:pt x="243" y="424"/>
                  </a:lnTo>
                  <a:lnTo>
                    <a:pt x="232" y="424"/>
                  </a:lnTo>
                  <a:lnTo>
                    <a:pt x="227" y="424"/>
                  </a:lnTo>
                  <a:lnTo>
                    <a:pt x="222" y="424"/>
                  </a:lnTo>
                  <a:lnTo>
                    <a:pt x="211" y="424"/>
                  </a:lnTo>
                  <a:lnTo>
                    <a:pt x="206" y="424"/>
                  </a:lnTo>
                  <a:lnTo>
                    <a:pt x="201" y="424"/>
                  </a:lnTo>
                  <a:lnTo>
                    <a:pt x="195" y="424"/>
                  </a:lnTo>
                  <a:lnTo>
                    <a:pt x="185" y="424"/>
                  </a:lnTo>
                  <a:lnTo>
                    <a:pt x="180" y="424"/>
                  </a:lnTo>
                  <a:lnTo>
                    <a:pt x="174" y="424"/>
                  </a:lnTo>
                  <a:lnTo>
                    <a:pt x="169" y="424"/>
                  </a:lnTo>
                  <a:lnTo>
                    <a:pt x="153" y="424"/>
                  </a:lnTo>
                  <a:lnTo>
                    <a:pt x="153" y="419"/>
                  </a:lnTo>
                  <a:lnTo>
                    <a:pt x="153" y="424"/>
                  </a:lnTo>
                  <a:lnTo>
                    <a:pt x="153" y="419"/>
                  </a:lnTo>
                  <a:lnTo>
                    <a:pt x="153" y="414"/>
                  </a:lnTo>
                  <a:lnTo>
                    <a:pt x="153" y="419"/>
                  </a:lnTo>
                  <a:lnTo>
                    <a:pt x="153" y="414"/>
                  </a:lnTo>
                  <a:lnTo>
                    <a:pt x="148" y="414"/>
                  </a:lnTo>
                  <a:lnTo>
                    <a:pt x="148" y="408"/>
                  </a:lnTo>
                  <a:lnTo>
                    <a:pt x="148" y="414"/>
                  </a:lnTo>
                  <a:lnTo>
                    <a:pt x="148" y="408"/>
                  </a:lnTo>
                  <a:lnTo>
                    <a:pt x="143" y="408"/>
                  </a:lnTo>
                  <a:lnTo>
                    <a:pt x="148" y="408"/>
                  </a:lnTo>
                  <a:lnTo>
                    <a:pt x="143" y="408"/>
                  </a:lnTo>
                  <a:lnTo>
                    <a:pt x="143" y="403"/>
                  </a:lnTo>
                  <a:lnTo>
                    <a:pt x="143" y="408"/>
                  </a:lnTo>
                  <a:lnTo>
                    <a:pt x="148" y="408"/>
                  </a:lnTo>
                  <a:lnTo>
                    <a:pt x="148" y="403"/>
                  </a:lnTo>
                  <a:lnTo>
                    <a:pt x="148" y="398"/>
                  </a:lnTo>
                  <a:lnTo>
                    <a:pt x="148" y="403"/>
                  </a:lnTo>
                  <a:lnTo>
                    <a:pt x="143" y="403"/>
                  </a:lnTo>
                  <a:lnTo>
                    <a:pt x="143" y="398"/>
                  </a:lnTo>
                  <a:lnTo>
                    <a:pt x="137" y="398"/>
                  </a:lnTo>
                  <a:lnTo>
                    <a:pt x="132" y="398"/>
                  </a:lnTo>
                  <a:lnTo>
                    <a:pt x="137" y="398"/>
                  </a:lnTo>
                  <a:lnTo>
                    <a:pt x="132" y="398"/>
                  </a:lnTo>
                  <a:lnTo>
                    <a:pt x="132" y="392"/>
                  </a:lnTo>
                  <a:lnTo>
                    <a:pt x="132" y="398"/>
                  </a:lnTo>
                  <a:lnTo>
                    <a:pt x="127" y="398"/>
                  </a:lnTo>
                  <a:lnTo>
                    <a:pt x="127" y="392"/>
                  </a:lnTo>
                  <a:lnTo>
                    <a:pt x="121" y="392"/>
                  </a:lnTo>
                  <a:lnTo>
                    <a:pt x="121" y="387"/>
                  </a:lnTo>
                  <a:lnTo>
                    <a:pt x="121" y="382"/>
                  </a:lnTo>
                  <a:lnTo>
                    <a:pt x="116" y="382"/>
                  </a:lnTo>
                  <a:lnTo>
                    <a:pt x="116" y="377"/>
                  </a:lnTo>
                  <a:lnTo>
                    <a:pt x="111" y="377"/>
                  </a:lnTo>
                  <a:lnTo>
                    <a:pt x="111" y="371"/>
                  </a:lnTo>
                  <a:lnTo>
                    <a:pt x="116" y="371"/>
                  </a:lnTo>
                  <a:lnTo>
                    <a:pt x="116" y="366"/>
                  </a:lnTo>
                  <a:lnTo>
                    <a:pt x="111" y="366"/>
                  </a:lnTo>
                  <a:lnTo>
                    <a:pt x="111" y="361"/>
                  </a:lnTo>
                  <a:lnTo>
                    <a:pt x="111" y="366"/>
                  </a:lnTo>
                  <a:lnTo>
                    <a:pt x="111" y="361"/>
                  </a:lnTo>
                  <a:lnTo>
                    <a:pt x="106" y="361"/>
                  </a:lnTo>
                  <a:lnTo>
                    <a:pt x="106" y="366"/>
                  </a:lnTo>
                  <a:lnTo>
                    <a:pt x="106" y="361"/>
                  </a:lnTo>
                  <a:lnTo>
                    <a:pt x="100" y="361"/>
                  </a:lnTo>
                  <a:lnTo>
                    <a:pt x="106" y="361"/>
                  </a:lnTo>
                  <a:lnTo>
                    <a:pt x="100" y="361"/>
                  </a:lnTo>
                  <a:lnTo>
                    <a:pt x="100" y="366"/>
                  </a:lnTo>
                  <a:lnTo>
                    <a:pt x="100" y="361"/>
                  </a:lnTo>
                  <a:lnTo>
                    <a:pt x="95" y="361"/>
                  </a:lnTo>
                  <a:lnTo>
                    <a:pt x="100" y="361"/>
                  </a:lnTo>
                  <a:lnTo>
                    <a:pt x="95" y="361"/>
                  </a:lnTo>
                  <a:lnTo>
                    <a:pt x="100" y="361"/>
                  </a:lnTo>
                  <a:lnTo>
                    <a:pt x="95" y="361"/>
                  </a:lnTo>
                  <a:lnTo>
                    <a:pt x="95" y="355"/>
                  </a:lnTo>
                  <a:lnTo>
                    <a:pt x="95" y="350"/>
                  </a:lnTo>
                  <a:lnTo>
                    <a:pt x="90" y="350"/>
                  </a:lnTo>
                  <a:lnTo>
                    <a:pt x="84" y="350"/>
                  </a:lnTo>
                  <a:lnTo>
                    <a:pt x="84" y="345"/>
                  </a:lnTo>
                  <a:lnTo>
                    <a:pt x="84" y="339"/>
                  </a:lnTo>
                  <a:lnTo>
                    <a:pt x="79" y="339"/>
                  </a:lnTo>
                  <a:lnTo>
                    <a:pt x="84" y="339"/>
                  </a:lnTo>
                  <a:lnTo>
                    <a:pt x="79" y="339"/>
                  </a:lnTo>
                  <a:lnTo>
                    <a:pt x="79" y="334"/>
                  </a:lnTo>
                  <a:lnTo>
                    <a:pt x="74" y="334"/>
                  </a:lnTo>
                  <a:lnTo>
                    <a:pt x="79" y="334"/>
                  </a:lnTo>
                  <a:lnTo>
                    <a:pt x="74" y="334"/>
                  </a:lnTo>
                  <a:lnTo>
                    <a:pt x="74" y="329"/>
                  </a:lnTo>
                  <a:lnTo>
                    <a:pt x="74" y="334"/>
                  </a:lnTo>
                  <a:lnTo>
                    <a:pt x="74" y="329"/>
                  </a:lnTo>
                  <a:lnTo>
                    <a:pt x="69" y="329"/>
                  </a:lnTo>
                  <a:lnTo>
                    <a:pt x="63" y="329"/>
                  </a:lnTo>
                  <a:lnTo>
                    <a:pt x="58" y="329"/>
                  </a:lnTo>
                  <a:lnTo>
                    <a:pt x="53" y="329"/>
                  </a:lnTo>
                  <a:lnTo>
                    <a:pt x="58" y="329"/>
                  </a:lnTo>
                  <a:lnTo>
                    <a:pt x="53" y="329"/>
                  </a:lnTo>
                  <a:lnTo>
                    <a:pt x="53" y="324"/>
                  </a:lnTo>
                  <a:lnTo>
                    <a:pt x="53" y="318"/>
                  </a:lnTo>
                  <a:lnTo>
                    <a:pt x="47" y="318"/>
                  </a:lnTo>
                  <a:lnTo>
                    <a:pt x="53" y="318"/>
                  </a:lnTo>
                  <a:lnTo>
                    <a:pt x="47" y="318"/>
                  </a:lnTo>
                  <a:lnTo>
                    <a:pt x="47" y="313"/>
                  </a:lnTo>
                  <a:lnTo>
                    <a:pt x="42" y="313"/>
                  </a:lnTo>
                  <a:lnTo>
                    <a:pt x="42" y="308"/>
                  </a:lnTo>
                  <a:lnTo>
                    <a:pt x="42" y="302"/>
                  </a:lnTo>
                  <a:lnTo>
                    <a:pt x="42" y="308"/>
                  </a:lnTo>
                  <a:lnTo>
                    <a:pt x="37" y="308"/>
                  </a:lnTo>
                  <a:lnTo>
                    <a:pt x="37" y="302"/>
                  </a:lnTo>
                  <a:lnTo>
                    <a:pt x="37" y="308"/>
                  </a:lnTo>
                  <a:lnTo>
                    <a:pt x="32" y="308"/>
                  </a:lnTo>
                  <a:lnTo>
                    <a:pt x="32" y="302"/>
                  </a:lnTo>
                  <a:lnTo>
                    <a:pt x="26" y="302"/>
                  </a:lnTo>
                  <a:lnTo>
                    <a:pt x="26" y="297"/>
                  </a:lnTo>
                  <a:lnTo>
                    <a:pt x="21" y="297"/>
                  </a:lnTo>
                  <a:lnTo>
                    <a:pt x="16" y="292"/>
                  </a:lnTo>
                  <a:lnTo>
                    <a:pt x="16" y="286"/>
                  </a:lnTo>
                  <a:lnTo>
                    <a:pt x="10" y="286"/>
                  </a:lnTo>
                  <a:lnTo>
                    <a:pt x="5" y="286"/>
                  </a:lnTo>
                  <a:lnTo>
                    <a:pt x="5" y="292"/>
                  </a:lnTo>
                  <a:lnTo>
                    <a:pt x="5" y="286"/>
                  </a:lnTo>
                  <a:lnTo>
                    <a:pt x="5" y="292"/>
                  </a:lnTo>
                  <a:lnTo>
                    <a:pt x="5" y="286"/>
                  </a:lnTo>
                  <a:lnTo>
                    <a:pt x="5" y="292"/>
                  </a:lnTo>
                  <a:lnTo>
                    <a:pt x="0" y="292"/>
                  </a:lnTo>
                  <a:lnTo>
                    <a:pt x="0" y="286"/>
                  </a:lnTo>
                  <a:lnTo>
                    <a:pt x="0" y="292"/>
                  </a:lnTo>
                  <a:lnTo>
                    <a:pt x="0" y="286"/>
                  </a:lnTo>
                  <a:lnTo>
                    <a:pt x="0" y="281"/>
                  </a:lnTo>
                  <a:lnTo>
                    <a:pt x="0" y="265"/>
                  </a:lnTo>
                  <a:lnTo>
                    <a:pt x="0" y="260"/>
                  </a:lnTo>
                  <a:lnTo>
                    <a:pt x="5" y="260"/>
                  </a:lnTo>
                  <a:lnTo>
                    <a:pt x="10" y="260"/>
                  </a:lnTo>
                  <a:lnTo>
                    <a:pt x="16" y="260"/>
                  </a:lnTo>
                  <a:lnTo>
                    <a:pt x="26" y="260"/>
                  </a:lnTo>
                  <a:lnTo>
                    <a:pt x="26" y="255"/>
                  </a:lnTo>
                  <a:lnTo>
                    <a:pt x="26" y="249"/>
                  </a:lnTo>
                  <a:lnTo>
                    <a:pt x="26" y="239"/>
                  </a:lnTo>
                  <a:lnTo>
                    <a:pt x="26" y="233"/>
                  </a:lnTo>
                  <a:lnTo>
                    <a:pt x="26" y="228"/>
                  </a:lnTo>
                  <a:lnTo>
                    <a:pt x="26" y="218"/>
                  </a:lnTo>
                  <a:lnTo>
                    <a:pt x="26" y="212"/>
                  </a:lnTo>
                  <a:lnTo>
                    <a:pt x="26" y="207"/>
                  </a:lnTo>
                  <a:lnTo>
                    <a:pt x="26" y="202"/>
                  </a:lnTo>
                  <a:lnTo>
                    <a:pt x="26" y="196"/>
                  </a:lnTo>
                  <a:lnTo>
                    <a:pt x="26" y="191"/>
                  </a:lnTo>
                  <a:lnTo>
                    <a:pt x="26" y="180"/>
                  </a:lnTo>
                  <a:lnTo>
                    <a:pt x="26" y="175"/>
                  </a:lnTo>
                  <a:lnTo>
                    <a:pt x="26" y="170"/>
                  </a:lnTo>
                  <a:lnTo>
                    <a:pt x="26" y="165"/>
                  </a:lnTo>
                  <a:lnTo>
                    <a:pt x="26" y="159"/>
                  </a:lnTo>
                  <a:lnTo>
                    <a:pt x="26" y="154"/>
                  </a:lnTo>
                  <a:lnTo>
                    <a:pt x="37" y="154"/>
                  </a:lnTo>
                  <a:lnTo>
                    <a:pt x="42" y="154"/>
                  </a:lnTo>
                  <a:lnTo>
                    <a:pt x="47" y="154"/>
                  </a:lnTo>
                  <a:lnTo>
                    <a:pt x="53" y="154"/>
                  </a:lnTo>
                  <a:lnTo>
                    <a:pt x="58" y="154"/>
                  </a:lnTo>
                  <a:lnTo>
                    <a:pt x="63" y="154"/>
                  </a:lnTo>
                  <a:lnTo>
                    <a:pt x="69" y="154"/>
                  </a:lnTo>
                  <a:lnTo>
                    <a:pt x="74" y="154"/>
                  </a:lnTo>
                  <a:lnTo>
                    <a:pt x="79" y="154"/>
                  </a:lnTo>
                  <a:lnTo>
                    <a:pt x="84" y="154"/>
                  </a:lnTo>
                  <a:lnTo>
                    <a:pt x="90" y="154"/>
                  </a:lnTo>
                  <a:lnTo>
                    <a:pt x="95" y="154"/>
                  </a:lnTo>
                  <a:lnTo>
                    <a:pt x="100" y="154"/>
                  </a:lnTo>
                  <a:lnTo>
                    <a:pt x="106" y="154"/>
                  </a:lnTo>
                  <a:lnTo>
                    <a:pt x="111" y="154"/>
                  </a:lnTo>
                  <a:lnTo>
                    <a:pt x="116" y="154"/>
                  </a:lnTo>
                  <a:lnTo>
                    <a:pt x="121" y="154"/>
                  </a:lnTo>
                  <a:lnTo>
                    <a:pt x="132" y="149"/>
                  </a:lnTo>
                  <a:lnTo>
                    <a:pt x="137" y="149"/>
                  </a:lnTo>
                  <a:lnTo>
                    <a:pt x="143" y="149"/>
                  </a:lnTo>
                  <a:lnTo>
                    <a:pt x="153" y="149"/>
                  </a:lnTo>
                  <a:lnTo>
                    <a:pt x="158" y="149"/>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78" name="Freeform 192">
              <a:extLst>
                <a:ext uri="{FF2B5EF4-FFF2-40B4-BE49-F238E27FC236}">
                  <a16:creationId xmlns:a16="http://schemas.microsoft.com/office/drawing/2014/main" id="{D94D2533-11A3-4ED0-AAD9-3AC5505D0DF4}"/>
                </a:ext>
              </a:extLst>
            </p:cNvPr>
            <p:cNvSpPr>
              <a:spLocks/>
            </p:cNvSpPr>
            <p:nvPr/>
          </p:nvSpPr>
          <p:spPr bwMode="auto">
            <a:xfrm>
              <a:off x="4214813" y="3382963"/>
              <a:ext cx="428625" cy="395288"/>
            </a:xfrm>
            <a:custGeom>
              <a:avLst/>
              <a:gdLst>
                <a:gd name="T0" fmla="*/ 16 w 270"/>
                <a:gd name="T1" fmla="*/ 95 h 249"/>
                <a:gd name="T2" fmla="*/ 16 w 270"/>
                <a:gd name="T3" fmla="*/ 85 h 249"/>
                <a:gd name="T4" fmla="*/ 11 w 270"/>
                <a:gd name="T5" fmla="*/ 69 h 249"/>
                <a:gd name="T6" fmla="*/ 6 w 270"/>
                <a:gd name="T7" fmla="*/ 63 h 249"/>
                <a:gd name="T8" fmla="*/ 6 w 270"/>
                <a:gd name="T9" fmla="*/ 42 h 249"/>
                <a:gd name="T10" fmla="*/ 6 w 270"/>
                <a:gd name="T11" fmla="*/ 32 h 249"/>
                <a:gd name="T12" fmla="*/ 21 w 270"/>
                <a:gd name="T13" fmla="*/ 32 h 249"/>
                <a:gd name="T14" fmla="*/ 43 w 270"/>
                <a:gd name="T15" fmla="*/ 32 h 249"/>
                <a:gd name="T16" fmla="*/ 64 w 270"/>
                <a:gd name="T17" fmla="*/ 32 h 249"/>
                <a:gd name="T18" fmla="*/ 85 w 270"/>
                <a:gd name="T19" fmla="*/ 32 h 249"/>
                <a:gd name="T20" fmla="*/ 111 w 270"/>
                <a:gd name="T21" fmla="*/ 32 h 249"/>
                <a:gd name="T22" fmla="*/ 111 w 270"/>
                <a:gd name="T23" fmla="*/ 10 h 249"/>
                <a:gd name="T24" fmla="*/ 127 w 270"/>
                <a:gd name="T25" fmla="*/ 0 h 249"/>
                <a:gd name="T26" fmla="*/ 148 w 270"/>
                <a:gd name="T27" fmla="*/ 0 h 249"/>
                <a:gd name="T28" fmla="*/ 169 w 270"/>
                <a:gd name="T29" fmla="*/ 0 h 249"/>
                <a:gd name="T30" fmla="*/ 191 w 270"/>
                <a:gd name="T31" fmla="*/ 0 h 249"/>
                <a:gd name="T32" fmla="*/ 217 w 270"/>
                <a:gd name="T33" fmla="*/ 0 h 249"/>
                <a:gd name="T34" fmla="*/ 238 w 270"/>
                <a:gd name="T35" fmla="*/ 0 h 249"/>
                <a:gd name="T36" fmla="*/ 265 w 270"/>
                <a:gd name="T37" fmla="*/ 0 h 249"/>
                <a:gd name="T38" fmla="*/ 270 w 270"/>
                <a:gd name="T39" fmla="*/ 21 h 249"/>
                <a:gd name="T40" fmla="*/ 270 w 270"/>
                <a:gd name="T41" fmla="*/ 48 h 249"/>
                <a:gd name="T42" fmla="*/ 270 w 270"/>
                <a:gd name="T43" fmla="*/ 69 h 249"/>
                <a:gd name="T44" fmla="*/ 270 w 270"/>
                <a:gd name="T45" fmla="*/ 90 h 249"/>
                <a:gd name="T46" fmla="*/ 270 w 270"/>
                <a:gd name="T47" fmla="*/ 111 h 249"/>
                <a:gd name="T48" fmla="*/ 270 w 270"/>
                <a:gd name="T49" fmla="*/ 132 h 249"/>
                <a:gd name="T50" fmla="*/ 270 w 270"/>
                <a:gd name="T51" fmla="*/ 154 h 249"/>
                <a:gd name="T52" fmla="*/ 270 w 270"/>
                <a:gd name="T53" fmla="*/ 175 h 249"/>
                <a:gd name="T54" fmla="*/ 259 w 270"/>
                <a:gd name="T55" fmla="*/ 191 h 249"/>
                <a:gd name="T56" fmla="*/ 244 w 270"/>
                <a:gd name="T57" fmla="*/ 196 h 249"/>
                <a:gd name="T58" fmla="*/ 238 w 270"/>
                <a:gd name="T59" fmla="*/ 212 h 249"/>
                <a:gd name="T60" fmla="*/ 228 w 270"/>
                <a:gd name="T61" fmla="*/ 212 h 249"/>
                <a:gd name="T62" fmla="*/ 222 w 270"/>
                <a:gd name="T63" fmla="*/ 228 h 249"/>
                <a:gd name="T64" fmla="*/ 207 w 270"/>
                <a:gd name="T65" fmla="*/ 228 h 249"/>
                <a:gd name="T66" fmla="*/ 201 w 270"/>
                <a:gd name="T67" fmla="*/ 212 h 249"/>
                <a:gd name="T68" fmla="*/ 185 w 270"/>
                <a:gd name="T69" fmla="*/ 207 h 249"/>
                <a:gd name="T70" fmla="*/ 169 w 270"/>
                <a:gd name="T71" fmla="*/ 212 h 249"/>
                <a:gd name="T72" fmla="*/ 164 w 270"/>
                <a:gd name="T73" fmla="*/ 196 h 249"/>
                <a:gd name="T74" fmla="*/ 148 w 270"/>
                <a:gd name="T75" fmla="*/ 191 h 249"/>
                <a:gd name="T76" fmla="*/ 143 w 270"/>
                <a:gd name="T77" fmla="*/ 207 h 249"/>
                <a:gd name="T78" fmla="*/ 132 w 270"/>
                <a:gd name="T79" fmla="*/ 222 h 249"/>
                <a:gd name="T80" fmla="*/ 117 w 270"/>
                <a:gd name="T81" fmla="*/ 217 h 249"/>
                <a:gd name="T82" fmla="*/ 106 w 270"/>
                <a:gd name="T83" fmla="*/ 207 h 249"/>
                <a:gd name="T84" fmla="*/ 111 w 270"/>
                <a:gd name="T85" fmla="*/ 191 h 249"/>
                <a:gd name="T86" fmla="*/ 95 w 270"/>
                <a:gd name="T87" fmla="*/ 196 h 249"/>
                <a:gd name="T88" fmla="*/ 85 w 270"/>
                <a:gd name="T89" fmla="*/ 196 h 249"/>
                <a:gd name="T90" fmla="*/ 74 w 270"/>
                <a:gd name="T91" fmla="*/ 207 h 249"/>
                <a:gd name="T92" fmla="*/ 80 w 270"/>
                <a:gd name="T93" fmla="*/ 233 h 249"/>
                <a:gd name="T94" fmla="*/ 69 w 270"/>
                <a:gd name="T95" fmla="*/ 244 h 249"/>
                <a:gd name="T96" fmla="*/ 53 w 270"/>
                <a:gd name="T97" fmla="*/ 249 h 249"/>
                <a:gd name="T98" fmla="*/ 58 w 270"/>
                <a:gd name="T99" fmla="*/ 233 h 249"/>
                <a:gd name="T100" fmla="*/ 58 w 270"/>
                <a:gd name="T101" fmla="*/ 222 h 249"/>
                <a:gd name="T102" fmla="*/ 48 w 270"/>
                <a:gd name="T103" fmla="*/ 207 h 249"/>
                <a:gd name="T104" fmla="*/ 43 w 270"/>
                <a:gd name="T105" fmla="*/ 191 h 249"/>
                <a:gd name="T106" fmla="*/ 53 w 270"/>
                <a:gd name="T107" fmla="*/ 180 h 249"/>
                <a:gd name="T108" fmla="*/ 43 w 270"/>
                <a:gd name="T109" fmla="*/ 169 h 249"/>
                <a:gd name="T110" fmla="*/ 32 w 270"/>
                <a:gd name="T111" fmla="*/ 159 h 249"/>
                <a:gd name="T112" fmla="*/ 32 w 270"/>
                <a:gd name="T113" fmla="*/ 148 h 249"/>
                <a:gd name="T114" fmla="*/ 21 w 270"/>
                <a:gd name="T115" fmla="*/ 138 h 249"/>
                <a:gd name="T116" fmla="*/ 16 w 270"/>
                <a:gd name="T117" fmla="*/ 132 h 249"/>
                <a:gd name="T118" fmla="*/ 11 w 270"/>
                <a:gd name="T119" fmla="*/ 11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0" h="249">
                  <a:moveTo>
                    <a:pt x="11" y="106"/>
                  </a:moveTo>
                  <a:lnTo>
                    <a:pt x="11" y="101"/>
                  </a:lnTo>
                  <a:lnTo>
                    <a:pt x="11" y="95"/>
                  </a:lnTo>
                  <a:lnTo>
                    <a:pt x="16" y="95"/>
                  </a:lnTo>
                  <a:lnTo>
                    <a:pt x="16" y="90"/>
                  </a:lnTo>
                  <a:lnTo>
                    <a:pt x="11" y="90"/>
                  </a:lnTo>
                  <a:lnTo>
                    <a:pt x="11" y="85"/>
                  </a:lnTo>
                  <a:lnTo>
                    <a:pt x="16" y="85"/>
                  </a:lnTo>
                  <a:lnTo>
                    <a:pt x="16" y="79"/>
                  </a:lnTo>
                  <a:lnTo>
                    <a:pt x="11" y="79"/>
                  </a:lnTo>
                  <a:lnTo>
                    <a:pt x="11" y="74"/>
                  </a:lnTo>
                  <a:lnTo>
                    <a:pt x="11" y="69"/>
                  </a:lnTo>
                  <a:lnTo>
                    <a:pt x="11" y="63"/>
                  </a:lnTo>
                  <a:lnTo>
                    <a:pt x="6" y="63"/>
                  </a:lnTo>
                  <a:lnTo>
                    <a:pt x="11" y="63"/>
                  </a:lnTo>
                  <a:lnTo>
                    <a:pt x="6" y="63"/>
                  </a:lnTo>
                  <a:lnTo>
                    <a:pt x="6" y="58"/>
                  </a:lnTo>
                  <a:lnTo>
                    <a:pt x="6" y="53"/>
                  </a:lnTo>
                  <a:lnTo>
                    <a:pt x="6" y="48"/>
                  </a:lnTo>
                  <a:lnTo>
                    <a:pt x="6" y="42"/>
                  </a:lnTo>
                  <a:lnTo>
                    <a:pt x="6" y="37"/>
                  </a:lnTo>
                  <a:lnTo>
                    <a:pt x="6" y="32"/>
                  </a:lnTo>
                  <a:lnTo>
                    <a:pt x="0" y="32"/>
                  </a:lnTo>
                  <a:lnTo>
                    <a:pt x="6" y="32"/>
                  </a:lnTo>
                  <a:lnTo>
                    <a:pt x="6" y="26"/>
                  </a:lnTo>
                  <a:lnTo>
                    <a:pt x="11" y="26"/>
                  </a:lnTo>
                  <a:lnTo>
                    <a:pt x="16" y="26"/>
                  </a:lnTo>
                  <a:lnTo>
                    <a:pt x="21" y="32"/>
                  </a:lnTo>
                  <a:lnTo>
                    <a:pt x="27" y="32"/>
                  </a:lnTo>
                  <a:lnTo>
                    <a:pt x="32" y="32"/>
                  </a:lnTo>
                  <a:lnTo>
                    <a:pt x="37" y="32"/>
                  </a:lnTo>
                  <a:lnTo>
                    <a:pt x="43" y="32"/>
                  </a:lnTo>
                  <a:lnTo>
                    <a:pt x="48" y="32"/>
                  </a:lnTo>
                  <a:lnTo>
                    <a:pt x="53" y="32"/>
                  </a:lnTo>
                  <a:lnTo>
                    <a:pt x="58" y="32"/>
                  </a:lnTo>
                  <a:lnTo>
                    <a:pt x="64" y="32"/>
                  </a:lnTo>
                  <a:lnTo>
                    <a:pt x="69" y="32"/>
                  </a:lnTo>
                  <a:lnTo>
                    <a:pt x="74" y="32"/>
                  </a:lnTo>
                  <a:lnTo>
                    <a:pt x="80" y="32"/>
                  </a:lnTo>
                  <a:lnTo>
                    <a:pt x="85" y="32"/>
                  </a:lnTo>
                  <a:lnTo>
                    <a:pt x="90" y="32"/>
                  </a:lnTo>
                  <a:lnTo>
                    <a:pt x="101" y="32"/>
                  </a:lnTo>
                  <a:lnTo>
                    <a:pt x="106" y="32"/>
                  </a:lnTo>
                  <a:lnTo>
                    <a:pt x="111" y="32"/>
                  </a:lnTo>
                  <a:lnTo>
                    <a:pt x="111" y="26"/>
                  </a:lnTo>
                  <a:lnTo>
                    <a:pt x="111" y="21"/>
                  </a:lnTo>
                  <a:lnTo>
                    <a:pt x="111" y="16"/>
                  </a:lnTo>
                  <a:lnTo>
                    <a:pt x="111" y="10"/>
                  </a:lnTo>
                  <a:lnTo>
                    <a:pt x="111" y="5"/>
                  </a:lnTo>
                  <a:lnTo>
                    <a:pt x="117" y="0"/>
                  </a:lnTo>
                  <a:lnTo>
                    <a:pt x="122" y="0"/>
                  </a:lnTo>
                  <a:lnTo>
                    <a:pt x="127" y="0"/>
                  </a:lnTo>
                  <a:lnTo>
                    <a:pt x="132" y="0"/>
                  </a:lnTo>
                  <a:lnTo>
                    <a:pt x="138" y="0"/>
                  </a:lnTo>
                  <a:lnTo>
                    <a:pt x="143" y="0"/>
                  </a:lnTo>
                  <a:lnTo>
                    <a:pt x="148" y="0"/>
                  </a:lnTo>
                  <a:lnTo>
                    <a:pt x="154" y="0"/>
                  </a:lnTo>
                  <a:lnTo>
                    <a:pt x="159" y="0"/>
                  </a:lnTo>
                  <a:lnTo>
                    <a:pt x="164" y="0"/>
                  </a:lnTo>
                  <a:lnTo>
                    <a:pt x="169" y="0"/>
                  </a:lnTo>
                  <a:lnTo>
                    <a:pt x="175" y="0"/>
                  </a:lnTo>
                  <a:lnTo>
                    <a:pt x="180" y="0"/>
                  </a:lnTo>
                  <a:lnTo>
                    <a:pt x="185" y="0"/>
                  </a:lnTo>
                  <a:lnTo>
                    <a:pt x="191" y="0"/>
                  </a:lnTo>
                  <a:lnTo>
                    <a:pt x="196" y="0"/>
                  </a:lnTo>
                  <a:lnTo>
                    <a:pt x="207" y="0"/>
                  </a:lnTo>
                  <a:lnTo>
                    <a:pt x="212" y="0"/>
                  </a:lnTo>
                  <a:lnTo>
                    <a:pt x="217" y="0"/>
                  </a:lnTo>
                  <a:lnTo>
                    <a:pt x="222" y="0"/>
                  </a:lnTo>
                  <a:lnTo>
                    <a:pt x="228" y="0"/>
                  </a:lnTo>
                  <a:lnTo>
                    <a:pt x="233" y="0"/>
                  </a:lnTo>
                  <a:lnTo>
                    <a:pt x="238" y="0"/>
                  </a:lnTo>
                  <a:lnTo>
                    <a:pt x="244" y="0"/>
                  </a:lnTo>
                  <a:lnTo>
                    <a:pt x="249" y="0"/>
                  </a:lnTo>
                  <a:lnTo>
                    <a:pt x="254" y="0"/>
                  </a:lnTo>
                  <a:lnTo>
                    <a:pt x="265" y="0"/>
                  </a:lnTo>
                  <a:lnTo>
                    <a:pt x="270" y="0"/>
                  </a:lnTo>
                  <a:lnTo>
                    <a:pt x="270" y="10"/>
                  </a:lnTo>
                  <a:lnTo>
                    <a:pt x="270" y="16"/>
                  </a:lnTo>
                  <a:lnTo>
                    <a:pt x="270" y="21"/>
                  </a:lnTo>
                  <a:lnTo>
                    <a:pt x="270" y="26"/>
                  </a:lnTo>
                  <a:lnTo>
                    <a:pt x="270" y="32"/>
                  </a:lnTo>
                  <a:lnTo>
                    <a:pt x="270" y="37"/>
                  </a:lnTo>
                  <a:lnTo>
                    <a:pt x="270" y="48"/>
                  </a:lnTo>
                  <a:lnTo>
                    <a:pt x="270" y="53"/>
                  </a:lnTo>
                  <a:lnTo>
                    <a:pt x="270" y="58"/>
                  </a:lnTo>
                  <a:lnTo>
                    <a:pt x="270" y="63"/>
                  </a:lnTo>
                  <a:lnTo>
                    <a:pt x="270" y="69"/>
                  </a:lnTo>
                  <a:lnTo>
                    <a:pt x="270" y="74"/>
                  </a:lnTo>
                  <a:lnTo>
                    <a:pt x="270" y="79"/>
                  </a:lnTo>
                  <a:lnTo>
                    <a:pt x="270" y="85"/>
                  </a:lnTo>
                  <a:lnTo>
                    <a:pt x="270" y="90"/>
                  </a:lnTo>
                  <a:lnTo>
                    <a:pt x="270" y="95"/>
                  </a:lnTo>
                  <a:lnTo>
                    <a:pt x="270" y="101"/>
                  </a:lnTo>
                  <a:lnTo>
                    <a:pt x="270" y="106"/>
                  </a:lnTo>
                  <a:lnTo>
                    <a:pt x="270" y="111"/>
                  </a:lnTo>
                  <a:lnTo>
                    <a:pt x="270" y="116"/>
                  </a:lnTo>
                  <a:lnTo>
                    <a:pt x="270" y="122"/>
                  </a:lnTo>
                  <a:lnTo>
                    <a:pt x="270" y="127"/>
                  </a:lnTo>
                  <a:lnTo>
                    <a:pt x="270" y="132"/>
                  </a:lnTo>
                  <a:lnTo>
                    <a:pt x="270" y="138"/>
                  </a:lnTo>
                  <a:lnTo>
                    <a:pt x="270" y="143"/>
                  </a:lnTo>
                  <a:lnTo>
                    <a:pt x="270" y="148"/>
                  </a:lnTo>
                  <a:lnTo>
                    <a:pt x="270" y="154"/>
                  </a:lnTo>
                  <a:lnTo>
                    <a:pt x="270" y="159"/>
                  </a:lnTo>
                  <a:lnTo>
                    <a:pt x="270" y="164"/>
                  </a:lnTo>
                  <a:lnTo>
                    <a:pt x="270" y="169"/>
                  </a:lnTo>
                  <a:lnTo>
                    <a:pt x="270" y="175"/>
                  </a:lnTo>
                  <a:lnTo>
                    <a:pt x="270" y="180"/>
                  </a:lnTo>
                  <a:lnTo>
                    <a:pt x="270" y="185"/>
                  </a:lnTo>
                  <a:lnTo>
                    <a:pt x="265" y="191"/>
                  </a:lnTo>
                  <a:lnTo>
                    <a:pt x="259" y="191"/>
                  </a:lnTo>
                  <a:lnTo>
                    <a:pt x="254" y="191"/>
                  </a:lnTo>
                  <a:lnTo>
                    <a:pt x="249" y="191"/>
                  </a:lnTo>
                  <a:lnTo>
                    <a:pt x="244" y="191"/>
                  </a:lnTo>
                  <a:lnTo>
                    <a:pt x="244" y="196"/>
                  </a:lnTo>
                  <a:lnTo>
                    <a:pt x="244" y="201"/>
                  </a:lnTo>
                  <a:lnTo>
                    <a:pt x="244" y="207"/>
                  </a:lnTo>
                  <a:lnTo>
                    <a:pt x="238" y="207"/>
                  </a:lnTo>
                  <a:lnTo>
                    <a:pt x="238" y="212"/>
                  </a:lnTo>
                  <a:lnTo>
                    <a:pt x="238" y="217"/>
                  </a:lnTo>
                  <a:lnTo>
                    <a:pt x="233" y="217"/>
                  </a:lnTo>
                  <a:lnTo>
                    <a:pt x="233" y="212"/>
                  </a:lnTo>
                  <a:lnTo>
                    <a:pt x="228" y="212"/>
                  </a:lnTo>
                  <a:lnTo>
                    <a:pt x="228" y="217"/>
                  </a:lnTo>
                  <a:lnTo>
                    <a:pt x="228" y="222"/>
                  </a:lnTo>
                  <a:lnTo>
                    <a:pt x="228" y="228"/>
                  </a:lnTo>
                  <a:lnTo>
                    <a:pt x="222" y="228"/>
                  </a:lnTo>
                  <a:lnTo>
                    <a:pt x="217" y="228"/>
                  </a:lnTo>
                  <a:lnTo>
                    <a:pt x="212" y="228"/>
                  </a:lnTo>
                  <a:lnTo>
                    <a:pt x="207" y="233"/>
                  </a:lnTo>
                  <a:lnTo>
                    <a:pt x="207" y="228"/>
                  </a:lnTo>
                  <a:lnTo>
                    <a:pt x="201" y="228"/>
                  </a:lnTo>
                  <a:lnTo>
                    <a:pt x="201" y="222"/>
                  </a:lnTo>
                  <a:lnTo>
                    <a:pt x="201" y="217"/>
                  </a:lnTo>
                  <a:lnTo>
                    <a:pt x="201" y="212"/>
                  </a:lnTo>
                  <a:lnTo>
                    <a:pt x="196" y="212"/>
                  </a:lnTo>
                  <a:lnTo>
                    <a:pt x="191" y="212"/>
                  </a:lnTo>
                  <a:lnTo>
                    <a:pt x="185" y="212"/>
                  </a:lnTo>
                  <a:lnTo>
                    <a:pt x="185" y="207"/>
                  </a:lnTo>
                  <a:lnTo>
                    <a:pt x="180" y="207"/>
                  </a:lnTo>
                  <a:lnTo>
                    <a:pt x="175" y="212"/>
                  </a:lnTo>
                  <a:lnTo>
                    <a:pt x="175" y="217"/>
                  </a:lnTo>
                  <a:lnTo>
                    <a:pt x="169" y="212"/>
                  </a:lnTo>
                  <a:lnTo>
                    <a:pt x="164" y="212"/>
                  </a:lnTo>
                  <a:lnTo>
                    <a:pt x="164" y="207"/>
                  </a:lnTo>
                  <a:lnTo>
                    <a:pt x="164" y="201"/>
                  </a:lnTo>
                  <a:lnTo>
                    <a:pt x="164" y="196"/>
                  </a:lnTo>
                  <a:lnTo>
                    <a:pt x="164" y="191"/>
                  </a:lnTo>
                  <a:lnTo>
                    <a:pt x="159" y="191"/>
                  </a:lnTo>
                  <a:lnTo>
                    <a:pt x="154" y="191"/>
                  </a:lnTo>
                  <a:lnTo>
                    <a:pt x="148" y="191"/>
                  </a:lnTo>
                  <a:lnTo>
                    <a:pt x="143" y="191"/>
                  </a:lnTo>
                  <a:lnTo>
                    <a:pt x="143" y="196"/>
                  </a:lnTo>
                  <a:lnTo>
                    <a:pt x="143" y="201"/>
                  </a:lnTo>
                  <a:lnTo>
                    <a:pt x="143" y="207"/>
                  </a:lnTo>
                  <a:lnTo>
                    <a:pt x="138" y="207"/>
                  </a:lnTo>
                  <a:lnTo>
                    <a:pt x="138" y="212"/>
                  </a:lnTo>
                  <a:lnTo>
                    <a:pt x="132" y="217"/>
                  </a:lnTo>
                  <a:lnTo>
                    <a:pt x="132" y="222"/>
                  </a:lnTo>
                  <a:lnTo>
                    <a:pt x="127" y="222"/>
                  </a:lnTo>
                  <a:lnTo>
                    <a:pt x="122" y="222"/>
                  </a:lnTo>
                  <a:lnTo>
                    <a:pt x="122" y="217"/>
                  </a:lnTo>
                  <a:lnTo>
                    <a:pt x="117" y="217"/>
                  </a:lnTo>
                  <a:lnTo>
                    <a:pt x="111" y="217"/>
                  </a:lnTo>
                  <a:lnTo>
                    <a:pt x="111" y="212"/>
                  </a:lnTo>
                  <a:lnTo>
                    <a:pt x="106" y="212"/>
                  </a:lnTo>
                  <a:lnTo>
                    <a:pt x="106" y="207"/>
                  </a:lnTo>
                  <a:lnTo>
                    <a:pt x="106" y="201"/>
                  </a:lnTo>
                  <a:lnTo>
                    <a:pt x="106" y="196"/>
                  </a:lnTo>
                  <a:lnTo>
                    <a:pt x="111" y="196"/>
                  </a:lnTo>
                  <a:lnTo>
                    <a:pt x="111" y="191"/>
                  </a:lnTo>
                  <a:lnTo>
                    <a:pt x="106" y="191"/>
                  </a:lnTo>
                  <a:lnTo>
                    <a:pt x="101" y="191"/>
                  </a:lnTo>
                  <a:lnTo>
                    <a:pt x="101" y="196"/>
                  </a:lnTo>
                  <a:lnTo>
                    <a:pt x="95" y="196"/>
                  </a:lnTo>
                  <a:lnTo>
                    <a:pt x="95" y="201"/>
                  </a:lnTo>
                  <a:lnTo>
                    <a:pt x="90" y="201"/>
                  </a:lnTo>
                  <a:lnTo>
                    <a:pt x="85" y="201"/>
                  </a:lnTo>
                  <a:lnTo>
                    <a:pt x="85" y="196"/>
                  </a:lnTo>
                  <a:lnTo>
                    <a:pt x="80" y="196"/>
                  </a:lnTo>
                  <a:lnTo>
                    <a:pt x="74" y="196"/>
                  </a:lnTo>
                  <a:lnTo>
                    <a:pt x="74" y="201"/>
                  </a:lnTo>
                  <a:lnTo>
                    <a:pt x="74" y="207"/>
                  </a:lnTo>
                  <a:lnTo>
                    <a:pt x="74" y="212"/>
                  </a:lnTo>
                  <a:lnTo>
                    <a:pt x="80" y="222"/>
                  </a:lnTo>
                  <a:lnTo>
                    <a:pt x="80" y="228"/>
                  </a:lnTo>
                  <a:lnTo>
                    <a:pt x="80" y="233"/>
                  </a:lnTo>
                  <a:lnTo>
                    <a:pt x="74" y="233"/>
                  </a:lnTo>
                  <a:lnTo>
                    <a:pt x="74" y="238"/>
                  </a:lnTo>
                  <a:lnTo>
                    <a:pt x="74" y="244"/>
                  </a:lnTo>
                  <a:lnTo>
                    <a:pt x="69" y="244"/>
                  </a:lnTo>
                  <a:lnTo>
                    <a:pt x="69" y="249"/>
                  </a:lnTo>
                  <a:lnTo>
                    <a:pt x="64" y="249"/>
                  </a:lnTo>
                  <a:lnTo>
                    <a:pt x="58" y="249"/>
                  </a:lnTo>
                  <a:lnTo>
                    <a:pt x="53" y="249"/>
                  </a:lnTo>
                  <a:lnTo>
                    <a:pt x="53" y="244"/>
                  </a:lnTo>
                  <a:lnTo>
                    <a:pt x="53" y="238"/>
                  </a:lnTo>
                  <a:lnTo>
                    <a:pt x="53" y="233"/>
                  </a:lnTo>
                  <a:lnTo>
                    <a:pt x="58" y="233"/>
                  </a:lnTo>
                  <a:lnTo>
                    <a:pt x="58" y="228"/>
                  </a:lnTo>
                  <a:lnTo>
                    <a:pt x="64" y="228"/>
                  </a:lnTo>
                  <a:lnTo>
                    <a:pt x="64" y="222"/>
                  </a:lnTo>
                  <a:lnTo>
                    <a:pt x="58" y="222"/>
                  </a:lnTo>
                  <a:lnTo>
                    <a:pt x="58" y="217"/>
                  </a:lnTo>
                  <a:lnTo>
                    <a:pt x="58" y="212"/>
                  </a:lnTo>
                  <a:lnTo>
                    <a:pt x="53" y="207"/>
                  </a:lnTo>
                  <a:lnTo>
                    <a:pt x="48" y="207"/>
                  </a:lnTo>
                  <a:lnTo>
                    <a:pt x="48" y="201"/>
                  </a:lnTo>
                  <a:lnTo>
                    <a:pt x="48" y="196"/>
                  </a:lnTo>
                  <a:lnTo>
                    <a:pt x="43" y="196"/>
                  </a:lnTo>
                  <a:lnTo>
                    <a:pt x="43" y="191"/>
                  </a:lnTo>
                  <a:lnTo>
                    <a:pt x="43" y="185"/>
                  </a:lnTo>
                  <a:lnTo>
                    <a:pt x="43" y="180"/>
                  </a:lnTo>
                  <a:lnTo>
                    <a:pt x="48" y="180"/>
                  </a:lnTo>
                  <a:lnTo>
                    <a:pt x="53" y="180"/>
                  </a:lnTo>
                  <a:lnTo>
                    <a:pt x="53" y="175"/>
                  </a:lnTo>
                  <a:lnTo>
                    <a:pt x="48" y="175"/>
                  </a:lnTo>
                  <a:lnTo>
                    <a:pt x="43" y="175"/>
                  </a:lnTo>
                  <a:lnTo>
                    <a:pt x="43" y="169"/>
                  </a:lnTo>
                  <a:lnTo>
                    <a:pt x="37" y="169"/>
                  </a:lnTo>
                  <a:lnTo>
                    <a:pt x="32" y="169"/>
                  </a:lnTo>
                  <a:lnTo>
                    <a:pt x="32" y="164"/>
                  </a:lnTo>
                  <a:lnTo>
                    <a:pt x="32" y="159"/>
                  </a:lnTo>
                  <a:lnTo>
                    <a:pt x="27" y="159"/>
                  </a:lnTo>
                  <a:lnTo>
                    <a:pt x="27" y="154"/>
                  </a:lnTo>
                  <a:lnTo>
                    <a:pt x="27" y="148"/>
                  </a:lnTo>
                  <a:lnTo>
                    <a:pt x="32" y="148"/>
                  </a:lnTo>
                  <a:lnTo>
                    <a:pt x="27" y="148"/>
                  </a:lnTo>
                  <a:lnTo>
                    <a:pt x="27" y="143"/>
                  </a:lnTo>
                  <a:lnTo>
                    <a:pt x="21" y="143"/>
                  </a:lnTo>
                  <a:lnTo>
                    <a:pt x="21" y="138"/>
                  </a:lnTo>
                  <a:lnTo>
                    <a:pt x="27" y="138"/>
                  </a:lnTo>
                  <a:lnTo>
                    <a:pt x="21" y="138"/>
                  </a:lnTo>
                  <a:lnTo>
                    <a:pt x="21" y="132"/>
                  </a:lnTo>
                  <a:lnTo>
                    <a:pt x="16" y="132"/>
                  </a:lnTo>
                  <a:lnTo>
                    <a:pt x="16" y="127"/>
                  </a:lnTo>
                  <a:lnTo>
                    <a:pt x="16" y="122"/>
                  </a:lnTo>
                  <a:lnTo>
                    <a:pt x="16" y="116"/>
                  </a:lnTo>
                  <a:lnTo>
                    <a:pt x="11" y="116"/>
                  </a:lnTo>
                  <a:lnTo>
                    <a:pt x="11" y="111"/>
                  </a:lnTo>
                  <a:lnTo>
                    <a:pt x="11" y="106"/>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79" name="Freeform 193">
              <a:extLst>
                <a:ext uri="{FF2B5EF4-FFF2-40B4-BE49-F238E27FC236}">
                  <a16:creationId xmlns:a16="http://schemas.microsoft.com/office/drawing/2014/main" id="{6C1CA27A-8724-48D8-AC98-5754AD0F2E8C}"/>
                </a:ext>
              </a:extLst>
            </p:cNvPr>
            <p:cNvSpPr>
              <a:spLocks/>
            </p:cNvSpPr>
            <p:nvPr/>
          </p:nvSpPr>
          <p:spPr bwMode="auto">
            <a:xfrm>
              <a:off x="3803651" y="2852738"/>
              <a:ext cx="454025" cy="412750"/>
            </a:xfrm>
            <a:custGeom>
              <a:avLst/>
              <a:gdLst>
                <a:gd name="T0" fmla="*/ 64 w 286"/>
                <a:gd name="T1" fmla="*/ 85 h 260"/>
                <a:gd name="T2" fmla="*/ 74 w 286"/>
                <a:gd name="T3" fmla="*/ 69 h 260"/>
                <a:gd name="T4" fmla="*/ 95 w 286"/>
                <a:gd name="T5" fmla="*/ 69 h 260"/>
                <a:gd name="T6" fmla="*/ 117 w 286"/>
                <a:gd name="T7" fmla="*/ 74 h 260"/>
                <a:gd name="T8" fmla="*/ 117 w 286"/>
                <a:gd name="T9" fmla="*/ 48 h 260"/>
                <a:gd name="T10" fmla="*/ 117 w 286"/>
                <a:gd name="T11" fmla="*/ 26 h 260"/>
                <a:gd name="T12" fmla="*/ 127 w 286"/>
                <a:gd name="T13" fmla="*/ 16 h 260"/>
                <a:gd name="T14" fmla="*/ 143 w 286"/>
                <a:gd name="T15" fmla="*/ 11 h 260"/>
                <a:gd name="T16" fmla="*/ 154 w 286"/>
                <a:gd name="T17" fmla="*/ 11 h 260"/>
                <a:gd name="T18" fmla="*/ 169 w 286"/>
                <a:gd name="T19" fmla="*/ 11 h 260"/>
                <a:gd name="T20" fmla="*/ 196 w 286"/>
                <a:gd name="T21" fmla="*/ 0 h 260"/>
                <a:gd name="T22" fmla="*/ 206 w 286"/>
                <a:gd name="T23" fmla="*/ 11 h 260"/>
                <a:gd name="T24" fmla="*/ 206 w 286"/>
                <a:gd name="T25" fmla="*/ 32 h 260"/>
                <a:gd name="T26" fmla="*/ 212 w 286"/>
                <a:gd name="T27" fmla="*/ 48 h 260"/>
                <a:gd name="T28" fmla="*/ 228 w 286"/>
                <a:gd name="T29" fmla="*/ 53 h 260"/>
                <a:gd name="T30" fmla="*/ 238 w 286"/>
                <a:gd name="T31" fmla="*/ 64 h 260"/>
                <a:gd name="T32" fmla="*/ 238 w 286"/>
                <a:gd name="T33" fmla="*/ 85 h 260"/>
                <a:gd name="T34" fmla="*/ 243 w 286"/>
                <a:gd name="T35" fmla="*/ 101 h 260"/>
                <a:gd name="T36" fmla="*/ 254 w 286"/>
                <a:gd name="T37" fmla="*/ 111 h 260"/>
                <a:gd name="T38" fmla="*/ 270 w 286"/>
                <a:gd name="T39" fmla="*/ 117 h 260"/>
                <a:gd name="T40" fmla="*/ 286 w 286"/>
                <a:gd name="T41" fmla="*/ 122 h 260"/>
                <a:gd name="T42" fmla="*/ 286 w 286"/>
                <a:gd name="T43" fmla="*/ 143 h 260"/>
                <a:gd name="T44" fmla="*/ 286 w 286"/>
                <a:gd name="T45" fmla="*/ 164 h 260"/>
                <a:gd name="T46" fmla="*/ 286 w 286"/>
                <a:gd name="T47" fmla="*/ 185 h 260"/>
                <a:gd name="T48" fmla="*/ 286 w 286"/>
                <a:gd name="T49" fmla="*/ 212 h 260"/>
                <a:gd name="T50" fmla="*/ 286 w 286"/>
                <a:gd name="T51" fmla="*/ 238 h 260"/>
                <a:gd name="T52" fmla="*/ 280 w 286"/>
                <a:gd name="T53" fmla="*/ 254 h 260"/>
                <a:gd name="T54" fmla="*/ 259 w 286"/>
                <a:gd name="T55" fmla="*/ 254 h 260"/>
                <a:gd name="T56" fmla="*/ 238 w 286"/>
                <a:gd name="T57" fmla="*/ 254 h 260"/>
                <a:gd name="T58" fmla="*/ 217 w 286"/>
                <a:gd name="T59" fmla="*/ 254 h 260"/>
                <a:gd name="T60" fmla="*/ 191 w 286"/>
                <a:gd name="T61" fmla="*/ 254 h 260"/>
                <a:gd name="T62" fmla="*/ 169 w 286"/>
                <a:gd name="T63" fmla="*/ 254 h 260"/>
                <a:gd name="T64" fmla="*/ 148 w 286"/>
                <a:gd name="T65" fmla="*/ 254 h 260"/>
                <a:gd name="T66" fmla="*/ 127 w 286"/>
                <a:gd name="T67" fmla="*/ 254 h 260"/>
                <a:gd name="T68" fmla="*/ 106 w 286"/>
                <a:gd name="T69" fmla="*/ 254 h 260"/>
                <a:gd name="T70" fmla="*/ 85 w 286"/>
                <a:gd name="T71" fmla="*/ 260 h 260"/>
                <a:gd name="T72" fmla="*/ 58 w 286"/>
                <a:gd name="T73" fmla="*/ 260 h 260"/>
                <a:gd name="T74" fmla="*/ 53 w 286"/>
                <a:gd name="T75" fmla="*/ 233 h 260"/>
                <a:gd name="T76" fmla="*/ 21 w 286"/>
                <a:gd name="T77" fmla="*/ 233 h 260"/>
                <a:gd name="T78" fmla="*/ 0 w 286"/>
                <a:gd name="T79" fmla="*/ 233 h 260"/>
                <a:gd name="T80" fmla="*/ 0 w 286"/>
                <a:gd name="T81" fmla="*/ 212 h 260"/>
                <a:gd name="T82" fmla="*/ 0 w 286"/>
                <a:gd name="T83" fmla="*/ 191 h 260"/>
                <a:gd name="T84" fmla="*/ 0 w 286"/>
                <a:gd name="T85" fmla="*/ 164 h 260"/>
                <a:gd name="T86" fmla="*/ 6 w 286"/>
                <a:gd name="T87" fmla="*/ 148 h 260"/>
                <a:gd name="T88" fmla="*/ 27 w 286"/>
                <a:gd name="T89" fmla="*/ 148 h 260"/>
                <a:gd name="T90" fmla="*/ 48 w 286"/>
                <a:gd name="T91" fmla="*/ 148 h 260"/>
                <a:gd name="T92" fmla="*/ 53 w 286"/>
                <a:gd name="T93" fmla="*/ 127 h 260"/>
                <a:gd name="T94" fmla="*/ 58 w 286"/>
                <a:gd name="T95" fmla="*/ 101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6" h="260">
                  <a:moveTo>
                    <a:pt x="58" y="101"/>
                  </a:moveTo>
                  <a:lnTo>
                    <a:pt x="58" y="95"/>
                  </a:lnTo>
                  <a:lnTo>
                    <a:pt x="58" y="90"/>
                  </a:lnTo>
                  <a:lnTo>
                    <a:pt x="64" y="85"/>
                  </a:lnTo>
                  <a:lnTo>
                    <a:pt x="64" y="79"/>
                  </a:lnTo>
                  <a:lnTo>
                    <a:pt x="69" y="79"/>
                  </a:lnTo>
                  <a:lnTo>
                    <a:pt x="69" y="74"/>
                  </a:lnTo>
                  <a:lnTo>
                    <a:pt x="74" y="69"/>
                  </a:lnTo>
                  <a:lnTo>
                    <a:pt x="80" y="69"/>
                  </a:lnTo>
                  <a:lnTo>
                    <a:pt x="85" y="69"/>
                  </a:lnTo>
                  <a:lnTo>
                    <a:pt x="90" y="69"/>
                  </a:lnTo>
                  <a:lnTo>
                    <a:pt x="95" y="69"/>
                  </a:lnTo>
                  <a:lnTo>
                    <a:pt x="101" y="69"/>
                  </a:lnTo>
                  <a:lnTo>
                    <a:pt x="106" y="69"/>
                  </a:lnTo>
                  <a:lnTo>
                    <a:pt x="111" y="74"/>
                  </a:lnTo>
                  <a:lnTo>
                    <a:pt x="117" y="74"/>
                  </a:lnTo>
                  <a:lnTo>
                    <a:pt x="117" y="69"/>
                  </a:lnTo>
                  <a:lnTo>
                    <a:pt x="117" y="64"/>
                  </a:lnTo>
                  <a:lnTo>
                    <a:pt x="117" y="58"/>
                  </a:lnTo>
                  <a:lnTo>
                    <a:pt x="117" y="48"/>
                  </a:lnTo>
                  <a:lnTo>
                    <a:pt x="117" y="42"/>
                  </a:lnTo>
                  <a:lnTo>
                    <a:pt x="117" y="37"/>
                  </a:lnTo>
                  <a:lnTo>
                    <a:pt x="117" y="32"/>
                  </a:lnTo>
                  <a:lnTo>
                    <a:pt x="117" y="26"/>
                  </a:lnTo>
                  <a:lnTo>
                    <a:pt x="122" y="26"/>
                  </a:lnTo>
                  <a:lnTo>
                    <a:pt x="122" y="21"/>
                  </a:lnTo>
                  <a:lnTo>
                    <a:pt x="127" y="21"/>
                  </a:lnTo>
                  <a:lnTo>
                    <a:pt x="127" y="16"/>
                  </a:lnTo>
                  <a:lnTo>
                    <a:pt x="132" y="16"/>
                  </a:lnTo>
                  <a:lnTo>
                    <a:pt x="132" y="11"/>
                  </a:lnTo>
                  <a:lnTo>
                    <a:pt x="138" y="11"/>
                  </a:lnTo>
                  <a:lnTo>
                    <a:pt x="143" y="11"/>
                  </a:lnTo>
                  <a:lnTo>
                    <a:pt x="143" y="5"/>
                  </a:lnTo>
                  <a:lnTo>
                    <a:pt x="148" y="5"/>
                  </a:lnTo>
                  <a:lnTo>
                    <a:pt x="154" y="5"/>
                  </a:lnTo>
                  <a:lnTo>
                    <a:pt x="154" y="11"/>
                  </a:lnTo>
                  <a:lnTo>
                    <a:pt x="154" y="16"/>
                  </a:lnTo>
                  <a:lnTo>
                    <a:pt x="159" y="16"/>
                  </a:lnTo>
                  <a:lnTo>
                    <a:pt x="164" y="16"/>
                  </a:lnTo>
                  <a:lnTo>
                    <a:pt x="169" y="11"/>
                  </a:lnTo>
                  <a:lnTo>
                    <a:pt x="175" y="0"/>
                  </a:lnTo>
                  <a:lnTo>
                    <a:pt x="180" y="0"/>
                  </a:lnTo>
                  <a:lnTo>
                    <a:pt x="185" y="0"/>
                  </a:lnTo>
                  <a:lnTo>
                    <a:pt x="196" y="0"/>
                  </a:lnTo>
                  <a:lnTo>
                    <a:pt x="201" y="0"/>
                  </a:lnTo>
                  <a:lnTo>
                    <a:pt x="206" y="0"/>
                  </a:lnTo>
                  <a:lnTo>
                    <a:pt x="206" y="5"/>
                  </a:lnTo>
                  <a:lnTo>
                    <a:pt x="206" y="11"/>
                  </a:lnTo>
                  <a:lnTo>
                    <a:pt x="206" y="16"/>
                  </a:lnTo>
                  <a:lnTo>
                    <a:pt x="206" y="21"/>
                  </a:lnTo>
                  <a:lnTo>
                    <a:pt x="206" y="26"/>
                  </a:lnTo>
                  <a:lnTo>
                    <a:pt x="206" y="32"/>
                  </a:lnTo>
                  <a:lnTo>
                    <a:pt x="206" y="37"/>
                  </a:lnTo>
                  <a:lnTo>
                    <a:pt x="206" y="42"/>
                  </a:lnTo>
                  <a:lnTo>
                    <a:pt x="206" y="48"/>
                  </a:lnTo>
                  <a:lnTo>
                    <a:pt x="212" y="48"/>
                  </a:lnTo>
                  <a:lnTo>
                    <a:pt x="217" y="48"/>
                  </a:lnTo>
                  <a:lnTo>
                    <a:pt x="217" y="53"/>
                  </a:lnTo>
                  <a:lnTo>
                    <a:pt x="222" y="53"/>
                  </a:lnTo>
                  <a:lnTo>
                    <a:pt x="228" y="53"/>
                  </a:lnTo>
                  <a:lnTo>
                    <a:pt x="233" y="53"/>
                  </a:lnTo>
                  <a:lnTo>
                    <a:pt x="238" y="53"/>
                  </a:lnTo>
                  <a:lnTo>
                    <a:pt x="238" y="58"/>
                  </a:lnTo>
                  <a:lnTo>
                    <a:pt x="238" y="64"/>
                  </a:lnTo>
                  <a:lnTo>
                    <a:pt x="238" y="69"/>
                  </a:lnTo>
                  <a:lnTo>
                    <a:pt x="238" y="74"/>
                  </a:lnTo>
                  <a:lnTo>
                    <a:pt x="238" y="79"/>
                  </a:lnTo>
                  <a:lnTo>
                    <a:pt x="238" y="85"/>
                  </a:lnTo>
                  <a:lnTo>
                    <a:pt x="238" y="90"/>
                  </a:lnTo>
                  <a:lnTo>
                    <a:pt x="243" y="90"/>
                  </a:lnTo>
                  <a:lnTo>
                    <a:pt x="243" y="95"/>
                  </a:lnTo>
                  <a:lnTo>
                    <a:pt x="243" y="101"/>
                  </a:lnTo>
                  <a:lnTo>
                    <a:pt x="243" y="106"/>
                  </a:lnTo>
                  <a:lnTo>
                    <a:pt x="249" y="106"/>
                  </a:lnTo>
                  <a:lnTo>
                    <a:pt x="254" y="106"/>
                  </a:lnTo>
                  <a:lnTo>
                    <a:pt x="254" y="111"/>
                  </a:lnTo>
                  <a:lnTo>
                    <a:pt x="259" y="111"/>
                  </a:lnTo>
                  <a:lnTo>
                    <a:pt x="259" y="117"/>
                  </a:lnTo>
                  <a:lnTo>
                    <a:pt x="265" y="117"/>
                  </a:lnTo>
                  <a:lnTo>
                    <a:pt x="270" y="117"/>
                  </a:lnTo>
                  <a:lnTo>
                    <a:pt x="275" y="117"/>
                  </a:lnTo>
                  <a:lnTo>
                    <a:pt x="275" y="122"/>
                  </a:lnTo>
                  <a:lnTo>
                    <a:pt x="280" y="122"/>
                  </a:lnTo>
                  <a:lnTo>
                    <a:pt x="286" y="122"/>
                  </a:lnTo>
                  <a:lnTo>
                    <a:pt x="286" y="127"/>
                  </a:lnTo>
                  <a:lnTo>
                    <a:pt x="286" y="132"/>
                  </a:lnTo>
                  <a:lnTo>
                    <a:pt x="286" y="138"/>
                  </a:lnTo>
                  <a:lnTo>
                    <a:pt x="286" y="143"/>
                  </a:lnTo>
                  <a:lnTo>
                    <a:pt x="286" y="148"/>
                  </a:lnTo>
                  <a:lnTo>
                    <a:pt x="286" y="154"/>
                  </a:lnTo>
                  <a:lnTo>
                    <a:pt x="286" y="159"/>
                  </a:lnTo>
                  <a:lnTo>
                    <a:pt x="286" y="164"/>
                  </a:lnTo>
                  <a:lnTo>
                    <a:pt x="286" y="170"/>
                  </a:lnTo>
                  <a:lnTo>
                    <a:pt x="286" y="175"/>
                  </a:lnTo>
                  <a:lnTo>
                    <a:pt x="286" y="180"/>
                  </a:lnTo>
                  <a:lnTo>
                    <a:pt x="286" y="185"/>
                  </a:lnTo>
                  <a:lnTo>
                    <a:pt x="286" y="191"/>
                  </a:lnTo>
                  <a:lnTo>
                    <a:pt x="286" y="196"/>
                  </a:lnTo>
                  <a:lnTo>
                    <a:pt x="286" y="207"/>
                  </a:lnTo>
                  <a:lnTo>
                    <a:pt x="286" y="212"/>
                  </a:lnTo>
                  <a:lnTo>
                    <a:pt x="286" y="217"/>
                  </a:lnTo>
                  <a:lnTo>
                    <a:pt x="286" y="223"/>
                  </a:lnTo>
                  <a:lnTo>
                    <a:pt x="286" y="233"/>
                  </a:lnTo>
                  <a:lnTo>
                    <a:pt x="286" y="238"/>
                  </a:lnTo>
                  <a:lnTo>
                    <a:pt x="286" y="244"/>
                  </a:lnTo>
                  <a:lnTo>
                    <a:pt x="286" y="249"/>
                  </a:lnTo>
                  <a:lnTo>
                    <a:pt x="286" y="254"/>
                  </a:lnTo>
                  <a:lnTo>
                    <a:pt x="280" y="254"/>
                  </a:lnTo>
                  <a:lnTo>
                    <a:pt x="275" y="254"/>
                  </a:lnTo>
                  <a:lnTo>
                    <a:pt x="270" y="254"/>
                  </a:lnTo>
                  <a:lnTo>
                    <a:pt x="265" y="254"/>
                  </a:lnTo>
                  <a:lnTo>
                    <a:pt x="259" y="254"/>
                  </a:lnTo>
                  <a:lnTo>
                    <a:pt x="254" y="254"/>
                  </a:lnTo>
                  <a:lnTo>
                    <a:pt x="249" y="254"/>
                  </a:lnTo>
                  <a:lnTo>
                    <a:pt x="243" y="254"/>
                  </a:lnTo>
                  <a:lnTo>
                    <a:pt x="238" y="254"/>
                  </a:lnTo>
                  <a:lnTo>
                    <a:pt x="233" y="254"/>
                  </a:lnTo>
                  <a:lnTo>
                    <a:pt x="228" y="254"/>
                  </a:lnTo>
                  <a:lnTo>
                    <a:pt x="222" y="254"/>
                  </a:lnTo>
                  <a:lnTo>
                    <a:pt x="217" y="254"/>
                  </a:lnTo>
                  <a:lnTo>
                    <a:pt x="212" y="254"/>
                  </a:lnTo>
                  <a:lnTo>
                    <a:pt x="201" y="254"/>
                  </a:lnTo>
                  <a:lnTo>
                    <a:pt x="196" y="254"/>
                  </a:lnTo>
                  <a:lnTo>
                    <a:pt x="191" y="254"/>
                  </a:lnTo>
                  <a:lnTo>
                    <a:pt x="185" y="254"/>
                  </a:lnTo>
                  <a:lnTo>
                    <a:pt x="180" y="254"/>
                  </a:lnTo>
                  <a:lnTo>
                    <a:pt x="175" y="254"/>
                  </a:lnTo>
                  <a:lnTo>
                    <a:pt x="169" y="254"/>
                  </a:lnTo>
                  <a:lnTo>
                    <a:pt x="164" y="254"/>
                  </a:lnTo>
                  <a:lnTo>
                    <a:pt x="159" y="254"/>
                  </a:lnTo>
                  <a:lnTo>
                    <a:pt x="154" y="254"/>
                  </a:lnTo>
                  <a:lnTo>
                    <a:pt x="148" y="254"/>
                  </a:lnTo>
                  <a:lnTo>
                    <a:pt x="143" y="254"/>
                  </a:lnTo>
                  <a:lnTo>
                    <a:pt x="138" y="254"/>
                  </a:lnTo>
                  <a:lnTo>
                    <a:pt x="132" y="254"/>
                  </a:lnTo>
                  <a:lnTo>
                    <a:pt x="127" y="254"/>
                  </a:lnTo>
                  <a:lnTo>
                    <a:pt x="122" y="254"/>
                  </a:lnTo>
                  <a:lnTo>
                    <a:pt x="117" y="254"/>
                  </a:lnTo>
                  <a:lnTo>
                    <a:pt x="111" y="254"/>
                  </a:lnTo>
                  <a:lnTo>
                    <a:pt x="106" y="254"/>
                  </a:lnTo>
                  <a:lnTo>
                    <a:pt x="101" y="254"/>
                  </a:lnTo>
                  <a:lnTo>
                    <a:pt x="95" y="260"/>
                  </a:lnTo>
                  <a:lnTo>
                    <a:pt x="90" y="260"/>
                  </a:lnTo>
                  <a:lnTo>
                    <a:pt x="85" y="260"/>
                  </a:lnTo>
                  <a:lnTo>
                    <a:pt x="80" y="260"/>
                  </a:lnTo>
                  <a:lnTo>
                    <a:pt x="69" y="260"/>
                  </a:lnTo>
                  <a:lnTo>
                    <a:pt x="64" y="260"/>
                  </a:lnTo>
                  <a:lnTo>
                    <a:pt x="58" y="260"/>
                  </a:lnTo>
                  <a:lnTo>
                    <a:pt x="53" y="260"/>
                  </a:lnTo>
                  <a:lnTo>
                    <a:pt x="53" y="244"/>
                  </a:lnTo>
                  <a:lnTo>
                    <a:pt x="53" y="238"/>
                  </a:lnTo>
                  <a:lnTo>
                    <a:pt x="53" y="233"/>
                  </a:lnTo>
                  <a:lnTo>
                    <a:pt x="48" y="233"/>
                  </a:lnTo>
                  <a:lnTo>
                    <a:pt x="43" y="233"/>
                  </a:lnTo>
                  <a:lnTo>
                    <a:pt x="27" y="233"/>
                  </a:lnTo>
                  <a:lnTo>
                    <a:pt x="21" y="233"/>
                  </a:lnTo>
                  <a:lnTo>
                    <a:pt x="16" y="233"/>
                  </a:lnTo>
                  <a:lnTo>
                    <a:pt x="11" y="233"/>
                  </a:lnTo>
                  <a:lnTo>
                    <a:pt x="6" y="233"/>
                  </a:lnTo>
                  <a:lnTo>
                    <a:pt x="0" y="233"/>
                  </a:lnTo>
                  <a:lnTo>
                    <a:pt x="0" y="228"/>
                  </a:lnTo>
                  <a:lnTo>
                    <a:pt x="0" y="223"/>
                  </a:lnTo>
                  <a:lnTo>
                    <a:pt x="0" y="217"/>
                  </a:lnTo>
                  <a:lnTo>
                    <a:pt x="0" y="212"/>
                  </a:lnTo>
                  <a:lnTo>
                    <a:pt x="0" y="207"/>
                  </a:lnTo>
                  <a:lnTo>
                    <a:pt x="0" y="201"/>
                  </a:lnTo>
                  <a:lnTo>
                    <a:pt x="0" y="196"/>
                  </a:lnTo>
                  <a:lnTo>
                    <a:pt x="0" y="191"/>
                  </a:lnTo>
                  <a:lnTo>
                    <a:pt x="0" y="185"/>
                  </a:lnTo>
                  <a:lnTo>
                    <a:pt x="0" y="175"/>
                  </a:lnTo>
                  <a:lnTo>
                    <a:pt x="0" y="170"/>
                  </a:lnTo>
                  <a:lnTo>
                    <a:pt x="0" y="164"/>
                  </a:lnTo>
                  <a:lnTo>
                    <a:pt x="0" y="159"/>
                  </a:lnTo>
                  <a:lnTo>
                    <a:pt x="0" y="154"/>
                  </a:lnTo>
                  <a:lnTo>
                    <a:pt x="0" y="148"/>
                  </a:lnTo>
                  <a:lnTo>
                    <a:pt x="6" y="148"/>
                  </a:lnTo>
                  <a:lnTo>
                    <a:pt x="11" y="148"/>
                  </a:lnTo>
                  <a:lnTo>
                    <a:pt x="16" y="148"/>
                  </a:lnTo>
                  <a:lnTo>
                    <a:pt x="21" y="148"/>
                  </a:lnTo>
                  <a:lnTo>
                    <a:pt x="27" y="148"/>
                  </a:lnTo>
                  <a:lnTo>
                    <a:pt x="32" y="148"/>
                  </a:lnTo>
                  <a:lnTo>
                    <a:pt x="37" y="148"/>
                  </a:lnTo>
                  <a:lnTo>
                    <a:pt x="43" y="148"/>
                  </a:lnTo>
                  <a:lnTo>
                    <a:pt x="48" y="148"/>
                  </a:lnTo>
                  <a:lnTo>
                    <a:pt x="53" y="148"/>
                  </a:lnTo>
                  <a:lnTo>
                    <a:pt x="53" y="143"/>
                  </a:lnTo>
                  <a:lnTo>
                    <a:pt x="53" y="138"/>
                  </a:lnTo>
                  <a:lnTo>
                    <a:pt x="53" y="127"/>
                  </a:lnTo>
                  <a:lnTo>
                    <a:pt x="53" y="117"/>
                  </a:lnTo>
                  <a:lnTo>
                    <a:pt x="53" y="111"/>
                  </a:lnTo>
                  <a:lnTo>
                    <a:pt x="58" y="106"/>
                  </a:lnTo>
                  <a:lnTo>
                    <a:pt x="58" y="101"/>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0" name="Freeform 194">
              <a:extLst>
                <a:ext uri="{FF2B5EF4-FFF2-40B4-BE49-F238E27FC236}">
                  <a16:creationId xmlns:a16="http://schemas.microsoft.com/office/drawing/2014/main" id="{DC86EBE7-C940-4D4E-8170-B70207ABE5AB}"/>
                </a:ext>
              </a:extLst>
            </p:cNvPr>
            <p:cNvSpPr>
              <a:spLocks/>
            </p:cNvSpPr>
            <p:nvPr/>
          </p:nvSpPr>
          <p:spPr bwMode="auto">
            <a:xfrm>
              <a:off x="4140201" y="3021013"/>
              <a:ext cx="536575" cy="412750"/>
            </a:xfrm>
            <a:custGeom>
              <a:avLst/>
              <a:gdLst>
                <a:gd name="T0" fmla="*/ 74 w 338"/>
                <a:gd name="T1" fmla="*/ 85 h 260"/>
                <a:gd name="T2" fmla="*/ 74 w 338"/>
                <a:gd name="T3" fmla="*/ 64 h 260"/>
                <a:gd name="T4" fmla="*/ 74 w 338"/>
                <a:gd name="T5" fmla="*/ 42 h 260"/>
                <a:gd name="T6" fmla="*/ 74 w 338"/>
                <a:gd name="T7" fmla="*/ 21 h 260"/>
                <a:gd name="T8" fmla="*/ 68 w 338"/>
                <a:gd name="T9" fmla="*/ 0 h 260"/>
                <a:gd name="T10" fmla="*/ 90 w 338"/>
                <a:gd name="T11" fmla="*/ 5 h 260"/>
                <a:gd name="T12" fmla="*/ 111 w 338"/>
                <a:gd name="T13" fmla="*/ 5 h 260"/>
                <a:gd name="T14" fmla="*/ 132 w 338"/>
                <a:gd name="T15" fmla="*/ 5 h 260"/>
                <a:gd name="T16" fmla="*/ 153 w 338"/>
                <a:gd name="T17" fmla="*/ 5 h 260"/>
                <a:gd name="T18" fmla="*/ 174 w 338"/>
                <a:gd name="T19" fmla="*/ 5 h 260"/>
                <a:gd name="T20" fmla="*/ 195 w 338"/>
                <a:gd name="T21" fmla="*/ 5 h 260"/>
                <a:gd name="T22" fmla="*/ 211 w 338"/>
                <a:gd name="T23" fmla="*/ 11 h 260"/>
                <a:gd name="T24" fmla="*/ 216 w 338"/>
                <a:gd name="T25" fmla="*/ 11 h 260"/>
                <a:gd name="T26" fmla="*/ 227 w 338"/>
                <a:gd name="T27" fmla="*/ 26 h 260"/>
                <a:gd name="T28" fmla="*/ 238 w 338"/>
                <a:gd name="T29" fmla="*/ 37 h 260"/>
                <a:gd name="T30" fmla="*/ 254 w 338"/>
                <a:gd name="T31" fmla="*/ 32 h 260"/>
                <a:gd name="T32" fmla="*/ 259 w 338"/>
                <a:gd name="T33" fmla="*/ 48 h 260"/>
                <a:gd name="T34" fmla="*/ 259 w 338"/>
                <a:gd name="T35" fmla="*/ 64 h 260"/>
                <a:gd name="T36" fmla="*/ 264 w 338"/>
                <a:gd name="T37" fmla="*/ 79 h 260"/>
                <a:gd name="T38" fmla="*/ 264 w 338"/>
                <a:gd name="T39" fmla="*/ 90 h 260"/>
                <a:gd name="T40" fmla="*/ 269 w 338"/>
                <a:gd name="T41" fmla="*/ 101 h 260"/>
                <a:gd name="T42" fmla="*/ 275 w 338"/>
                <a:gd name="T43" fmla="*/ 117 h 260"/>
                <a:gd name="T44" fmla="*/ 285 w 338"/>
                <a:gd name="T45" fmla="*/ 127 h 260"/>
                <a:gd name="T46" fmla="*/ 296 w 338"/>
                <a:gd name="T47" fmla="*/ 143 h 260"/>
                <a:gd name="T48" fmla="*/ 291 w 338"/>
                <a:gd name="T49" fmla="*/ 159 h 260"/>
                <a:gd name="T50" fmla="*/ 301 w 338"/>
                <a:gd name="T51" fmla="*/ 170 h 260"/>
                <a:gd name="T52" fmla="*/ 317 w 338"/>
                <a:gd name="T53" fmla="*/ 180 h 260"/>
                <a:gd name="T54" fmla="*/ 322 w 338"/>
                <a:gd name="T55" fmla="*/ 196 h 260"/>
                <a:gd name="T56" fmla="*/ 333 w 338"/>
                <a:gd name="T57" fmla="*/ 201 h 260"/>
                <a:gd name="T58" fmla="*/ 317 w 338"/>
                <a:gd name="T59" fmla="*/ 207 h 260"/>
                <a:gd name="T60" fmla="*/ 317 w 338"/>
                <a:gd name="T61" fmla="*/ 228 h 260"/>
                <a:gd name="T62" fmla="*/ 291 w 338"/>
                <a:gd name="T63" fmla="*/ 228 h 260"/>
                <a:gd name="T64" fmla="*/ 269 w 338"/>
                <a:gd name="T65" fmla="*/ 228 h 260"/>
                <a:gd name="T66" fmla="*/ 243 w 338"/>
                <a:gd name="T67" fmla="*/ 228 h 260"/>
                <a:gd name="T68" fmla="*/ 222 w 338"/>
                <a:gd name="T69" fmla="*/ 228 h 260"/>
                <a:gd name="T70" fmla="*/ 201 w 338"/>
                <a:gd name="T71" fmla="*/ 228 h 260"/>
                <a:gd name="T72" fmla="*/ 179 w 338"/>
                <a:gd name="T73" fmla="*/ 228 h 260"/>
                <a:gd name="T74" fmla="*/ 158 w 338"/>
                <a:gd name="T75" fmla="*/ 233 h 260"/>
                <a:gd name="T76" fmla="*/ 158 w 338"/>
                <a:gd name="T77" fmla="*/ 254 h 260"/>
                <a:gd name="T78" fmla="*/ 137 w 338"/>
                <a:gd name="T79" fmla="*/ 260 h 260"/>
                <a:gd name="T80" fmla="*/ 116 w 338"/>
                <a:gd name="T81" fmla="*/ 260 h 260"/>
                <a:gd name="T82" fmla="*/ 95 w 338"/>
                <a:gd name="T83" fmla="*/ 260 h 260"/>
                <a:gd name="T84" fmla="*/ 74 w 338"/>
                <a:gd name="T85" fmla="*/ 260 h 260"/>
                <a:gd name="T86" fmla="*/ 53 w 338"/>
                <a:gd name="T87" fmla="*/ 254 h 260"/>
                <a:gd name="T88" fmla="*/ 31 w 338"/>
                <a:gd name="T89" fmla="*/ 254 h 260"/>
                <a:gd name="T90" fmla="*/ 10 w 338"/>
                <a:gd name="T91" fmla="*/ 260 h 260"/>
                <a:gd name="T92" fmla="*/ 0 w 338"/>
                <a:gd name="T93" fmla="*/ 249 h 260"/>
                <a:gd name="T94" fmla="*/ 0 w 338"/>
                <a:gd name="T95" fmla="*/ 223 h 260"/>
                <a:gd name="T96" fmla="*/ 0 w 338"/>
                <a:gd name="T97" fmla="*/ 201 h 260"/>
                <a:gd name="T98" fmla="*/ 0 w 338"/>
                <a:gd name="T99" fmla="*/ 175 h 260"/>
                <a:gd name="T100" fmla="*/ 0 w 338"/>
                <a:gd name="T101" fmla="*/ 148 h 260"/>
                <a:gd name="T102" fmla="*/ 21 w 338"/>
                <a:gd name="T103" fmla="*/ 148 h 260"/>
                <a:gd name="T104" fmla="*/ 42 w 338"/>
                <a:gd name="T105" fmla="*/ 148 h 260"/>
                <a:gd name="T106" fmla="*/ 63 w 338"/>
                <a:gd name="T107" fmla="*/ 148 h 260"/>
                <a:gd name="T108" fmla="*/ 74 w 338"/>
                <a:gd name="T109" fmla="*/ 138 h 260"/>
                <a:gd name="T110" fmla="*/ 74 w 338"/>
                <a:gd name="T111" fmla="*/ 111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8" h="260">
                  <a:moveTo>
                    <a:pt x="74" y="106"/>
                  </a:moveTo>
                  <a:lnTo>
                    <a:pt x="74" y="101"/>
                  </a:lnTo>
                  <a:lnTo>
                    <a:pt x="74" y="90"/>
                  </a:lnTo>
                  <a:lnTo>
                    <a:pt x="74" y="85"/>
                  </a:lnTo>
                  <a:lnTo>
                    <a:pt x="74" y="79"/>
                  </a:lnTo>
                  <a:lnTo>
                    <a:pt x="74" y="74"/>
                  </a:lnTo>
                  <a:lnTo>
                    <a:pt x="74" y="69"/>
                  </a:lnTo>
                  <a:lnTo>
                    <a:pt x="74" y="64"/>
                  </a:lnTo>
                  <a:lnTo>
                    <a:pt x="74" y="58"/>
                  </a:lnTo>
                  <a:lnTo>
                    <a:pt x="74" y="53"/>
                  </a:lnTo>
                  <a:lnTo>
                    <a:pt x="74" y="48"/>
                  </a:lnTo>
                  <a:lnTo>
                    <a:pt x="74" y="42"/>
                  </a:lnTo>
                  <a:lnTo>
                    <a:pt x="74" y="37"/>
                  </a:lnTo>
                  <a:lnTo>
                    <a:pt x="74" y="32"/>
                  </a:lnTo>
                  <a:lnTo>
                    <a:pt x="74" y="26"/>
                  </a:lnTo>
                  <a:lnTo>
                    <a:pt x="74" y="21"/>
                  </a:lnTo>
                  <a:lnTo>
                    <a:pt x="74" y="16"/>
                  </a:lnTo>
                  <a:lnTo>
                    <a:pt x="68" y="16"/>
                  </a:lnTo>
                  <a:lnTo>
                    <a:pt x="68" y="5"/>
                  </a:lnTo>
                  <a:lnTo>
                    <a:pt x="68" y="0"/>
                  </a:lnTo>
                  <a:lnTo>
                    <a:pt x="74" y="0"/>
                  </a:lnTo>
                  <a:lnTo>
                    <a:pt x="79" y="0"/>
                  </a:lnTo>
                  <a:lnTo>
                    <a:pt x="84" y="0"/>
                  </a:lnTo>
                  <a:lnTo>
                    <a:pt x="90" y="5"/>
                  </a:lnTo>
                  <a:lnTo>
                    <a:pt x="95" y="5"/>
                  </a:lnTo>
                  <a:lnTo>
                    <a:pt x="100" y="5"/>
                  </a:lnTo>
                  <a:lnTo>
                    <a:pt x="105" y="5"/>
                  </a:lnTo>
                  <a:lnTo>
                    <a:pt x="111" y="5"/>
                  </a:lnTo>
                  <a:lnTo>
                    <a:pt x="116" y="5"/>
                  </a:lnTo>
                  <a:lnTo>
                    <a:pt x="121" y="5"/>
                  </a:lnTo>
                  <a:lnTo>
                    <a:pt x="127" y="5"/>
                  </a:lnTo>
                  <a:lnTo>
                    <a:pt x="132" y="5"/>
                  </a:lnTo>
                  <a:lnTo>
                    <a:pt x="137" y="5"/>
                  </a:lnTo>
                  <a:lnTo>
                    <a:pt x="142" y="5"/>
                  </a:lnTo>
                  <a:lnTo>
                    <a:pt x="148" y="5"/>
                  </a:lnTo>
                  <a:lnTo>
                    <a:pt x="153" y="5"/>
                  </a:lnTo>
                  <a:lnTo>
                    <a:pt x="158" y="5"/>
                  </a:lnTo>
                  <a:lnTo>
                    <a:pt x="164" y="5"/>
                  </a:lnTo>
                  <a:lnTo>
                    <a:pt x="169" y="5"/>
                  </a:lnTo>
                  <a:lnTo>
                    <a:pt x="174" y="5"/>
                  </a:lnTo>
                  <a:lnTo>
                    <a:pt x="179" y="5"/>
                  </a:lnTo>
                  <a:lnTo>
                    <a:pt x="185" y="5"/>
                  </a:lnTo>
                  <a:lnTo>
                    <a:pt x="190" y="5"/>
                  </a:lnTo>
                  <a:lnTo>
                    <a:pt x="195" y="5"/>
                  </a:lnTo>
                  <a:lnTo>
                    <a:pt x="201" y="5"/>
                  </a:lnTo>
                  <a:lnTo>
                    <a:pt x="206" y="5"/>
                  </a:lnTo>
                  <a:lnTo>
                    <a:pt x="211" y="5"/>
                  </a:lnTo>
                  <a:lnTo>
                    <a:pt x="211" y="11"/>
                  </a:lnTo>
                  <a:lnTo>
                    <a:pt x="206" y="11"/>
                  </a:lnTo>
                  <a:lnTo>
                    <a:pt x="211" y="16"/>
                  </a:lnTo>
                  <a:lnTo>
                    <a:pt x="211" y="11"/>
                  </a:lnTo>
                  <a:lnTo>
                    <a:pt x="216" y="11"/>
                  </a:lnTo>
                  <a:lnTo>
                    <a:pt x="216" y="16"/>
                  </a:lnTo>
                  <a:lnTo>
                    <a:pt x="222" y="21"/>
                  </a:lnTo>
                  <a:lnTo>
                    <a:pt x="227" y="21"/>
                  </a:lnTo>
                  <a:lnTo>
                    <a:pt x="227" y="26"/>
                  </a:lnTo>
                  <a:lnTo>
                    <a:pt x="232" y="26"/>
                  </a:lnTo>
                  <a:lnTo>
                    <a:pt x="232" y="32"/>
                  </a:lnTo>
                  <a:lnTo>
                    <a:pt x="238" y="32"/>
                  </a:lnTo>
                  <a:lnTo>
                    <a:pt x="238" y="37"/>
                  </a:lnTo>
                  <a:lnTo>
                    <a:pt x="243" y="37"/>
                  </a:lnTo>
                  <a:lnTo>
                    <a:pt x="243" y="32"/>
                  </a:lnTo>
                  <a:lnTo>
                    <a:pt x="248" y="32"/>
                  </a:lnTo>
                  <a:lnTo>
                    <a:pt x="254" y="32"/>
                  </a:lnTo>
                  <a:lnTo>
                    <a:pt x="259" y="32"/>
                  </a:lnTo>
                  <a:lnTo>
                    <a:pt x="259" y="37"/>
                  </a:lnTo>
                  <a:lnTo>
                    <a:pt x="259" y="42"/>
                  </a:lnTo>
                  <a:lnTo>
                    <a:pt x="259" y="48"/>
                  </a:lnTo>
                  <a:lnTo>
                    <a:pt x="264" y="53"/>
                  </a:lnTo>
                  <a:lnTo>
                    <a:pt x="264" y="58"/>
                  </a:lnTo>
                  <a:lnTo>
                    <a:pt x="264" y="64"/>
                  </a:lnTo>
                  <a:lnTo>
                    <a:pt x="259" y="64"/>
                  </a:lnTo>
                  <a:lnTo>
                    <a:pt x="259" y="69"/>
                  </a:lnTo>
                  <a:lnTo>
                    <a:pt x="259" y="74"/>
                  </a:lnTo>
                  <a:lnTo>
                    <a:pt x="264" y="74"/>
                  </a:lnTo>
                  <a:lnTo>
                    <a:pt x="264" y="79"/>
                  </a:lnTo>
                  <a:lnTo>
                    <a:pt x="259" y="79"/>
                  </a:lnTo>
                  <a:lnTo>
                    <a:pt x="259" y="85"/>
                  </a:lnTo>
                  <a:lnTo>
                    <a:pt x="264" y="85"/>
                  </a:lnTo>
                  <a:lnTo>
                    <a:pt x="264" y="90"/>
                  </a:lnTo>
                  <a:lnTo>
                    <a:pt x="259" y="90"/>
                  </a:lnTo>
                  <a:lnTo>
                    <a:pt x="264" y="95"/>
                  </a:lnTo>
                  <a:lnTo>
                    <a:pt x="264" y="101"/>
                  </a:lnTo>
                  <a:lnTo>
                    <a:pt x="269" y="101"/>
                  </a:lnTo>
                  <a:lnTo>
                    <a:pt x="275" y="101"/>
                  </a:lnTo>
                  <a:lnTo>
                    <a:pt x="275" y="106"/>
                  </a:lnTo>
                  <a:lnTo>
                    <a:pt x="275" y="111"/>
                  </a:lnTo>
                  <a:lnTo>
                    <a:pt x="275" y="117"/>
                  </a:lnTo>
                  <a:lnTo>
                    <a:pt x="280" y="117"/>
                  </a:lnTo>
                  <a:lnTo>
                    <a:pt x="280" y="122"/>
                  </a:lnTo>
                  <a:lnTo>
                    <a:pt x="280" y="127"/>
                  </a:lnTo>
                  <a:lnTo>
                    <a:pt x="285" y="127"/>
                  </a:lnTo>
                  <a:lnTo>
                    <a:pt x="291" y="127"/>
                  </a:lnTo>
                  <a:lnTo>
                    <a:pt x="296" y="132"/>
                  </a:lnTo>
                  <a:lnTo>
                    <a:pt x="296" y="138"/>
                  </a:lnTo>
                  <a:lnTo>
                    <a:pt x="296" y="143"/>
                  </a:lnTo>
                  <a:lnTo>
                    <a:pt x="291" y="143"/>
                  </a:lnTo>
                  <a:lnTo>
                    <a:pt x="291" y="148"/>
                  </a:lnTo>
                  <a:lnTo>
                    <a:pt x="291" y="154"/>
                  </a:lnTo>
                  <a:lnTo>
                    <a:pt x="291" y="159"/>
                  </a:lnTo>
                  <a:lnTo>
                    <a:pt x="291" y="164"/>
                  </a:lnTo>
                  <a:lnTo>
                    <a:pt x="296" y="164"/>
                  </a:lnTo>
                  <a:lnTo>
                    <a:pt x="301" y="164"/>
                  </a:lnTo>
                  <a:lnTo>
                    <a:pt x="301" y="170"/>
                  </a:lnTo>
                  <a:lnTo>
                    <a:pt x="306" y="175"/>
                  </a:lnTo>
                  <a:lnTo>
                    <a:pt x="312" y="175"/>
                  </a:lnTo>
                  <a:lnTo>
                    <a:pt x="312" y="180"/>
                  </a:lnTo>
                  <a:lnTo>
                    <a:pt x="317" y="180"/>
                  </a:lnTo>
                  <a:lnTo>
                    <a:pt x="317" y="185"/>
                  </a:lnTo>
                  <a:lnTo>
                    <a:pt x="317" y="191"/>
                  </a:lnTo>
                  <a:lnTo>
                    <a:pt x="322" y="191"/>
                  </a:lnTo>
                  <a:lnTo>
                    <a:pt x="322" y="196"/>
                  </a:lnTo>
                  <a:lnTo>
                    <a:pt x="328" y="196"/>
                  </a:lnTo>
                  <a:lnTo>
                    <a:pt x="333" y="201"/>
                  </a:lnTo>
                  <a:lnTo>
                    <a:pt x="338" y="201"/>
                  </a:lnTo>
                  <a:lnTo>
                    <a:pt x="333" y="201"/>
                  </a:lnTo>
                  <a:lnTo>
                    <a:pt x="328" y="201"/>
                  </a:lnTo>
                  <a:lnTo>
                    <a:pt x="322" y="201"/>
                  </a:lnTo>
                  <a:lnTo>
                    <a:pt x="317" y="201"/>
                  </a:lnTo>
                  <a:lnTo>
                    <a:pt x="317" y="207"/>
                  </a:lnTo>
                  <a:lnTo>
                    <a:pt x="317" y="212"/>
                  </a:lnTo>
                  <a:lnTo>
                    <a:pt x="317" y="217"/>
                  </a:lnTo>
                  <a:lnTo>
                    <a:pt x="317" y="223"/>
                  </a:lnTo>
                  <a:lnTo>
                    <a:pt x="317" y="228"/>
                  </a:lnTo>
                  <a:lnTo>
                    <a:pt x="312" y="228"/>
                  </a:lnTo>
                  <a:lnTo>
                    <a:pt x="301" y="228"/>
                  </a:lnTo>
                  <a:lnTo>
                    <a:pt x="296" y="228"/>
                  </a:lnTo>
                  <a:lnTo>
                    <a:pt x="291" y="228"/>
                  </a:lnTo>
                  <a:lnTo>
                    <a:pt x="285" y="228"/>
                  </a:lnTo>
                  <a:lnTo>
                    <a:pt x="280" y="228"/>
                  </a:lnTo>
                  <a:lnTo>
                    <a:pt x="275" y="228"/>
                  </a:lnTo>
                  <a:lnTo>
                    <a:pt x="269" y="228"/>
                  </a:lnTo>
                  <a:lnTo>
                    <a:pt x="264" y="228"/>
                  </a:lnTo>
                  <a:lnTo>
                    <a:pt x="259" y="228"/>
                  </a:lnTo>
                  <a:lnTo>
                    <a:pt x="254" y="228"/>
                  </a:lnTo>
                  <a:lnTo>
                    <a:pt x="243" y="228"/>
                  </a:lnTo>
                  <a:lnTo>
                    <a:pt x="238" y="228"/>
                  </a:lnTo>
                  <a:lnTo>
                    <a:pt x="232" y="228"/>
                  </a:lnTo>
                  <a:lnTo>
                    <a:pt x="227" y="228"/>
                  </a:lnTo>
                  <a:lnTo>
                    <a:pt x="222" y="228"/>
                  </a:lnTo>
                  <a:lnTo>
                    <a:pt x="216" y="228"/>
                  </a:lnTo>
                  <a:lnTo>
                    <a:pt x="211" y="228"/>
                  </a:lnTo>
                  <a:lnTo>
                    <a:pt x="206" y="228"/>
                  </a:lnTo>
                  <a:lnTo>
                    <a:pt x="201" y="228"/>
                  </a:lnTo>
                  <a:lnTo>
                    <a:pt x="195" y="228"/>
                  </a:lnTo>
                  <a:lnTo>
                    <a:pt x="190" y="228"/>
                  </a:lnTo>
                  <a:lnTo>
                    <a:pt x="185" y="228"/>
                  </a:lnTo>
                  <a:lnTo>
                    <a:pt x="179" y="228"/>
                  </a:lnTo>
                  <a:lnTo>
                    <a:pt x="174" y="228"/>
                  </a:lnTo>
                  <a:lnTo>
                    <a:pt x="169" y="228"/>
                  </a:lnTo>
                  <a:lnTo>
                    <a:pt x="164" y="228"/>
                  </a:lnTo>
                  <a:lnTo>
                    <a:pt x="158" y="233"/>
                  </a:lnTo>
                  <a:lnTo>
                    <a:pt x="158" y="238"/>
                  </a:lnTo>
                  <a:lnTo>
                    <a:pt x="158" y="244"/>
                  </a:lnTo>
                  <a:lnTo>
                    <a:pt x="158" y="249"/>
                  </a:lnTo>
                  <a:lnTo>
                    <a:pt x="158" y="254"/>
                  </a:lnTo>
                  <a:lnTo>
                    <a:pt x="158" y="260"/>
                  </a:lnTo>
                  <a:lnTo>
                    <a:pt x="153" y="260"/>
                  </a:lnTo>
                  <a:lnTo>
                    <a:pt x="148" y="260"/>
                  </a:lnTo>
                  <a:lnTo>
                    <a:pt x="137" y="260"/>
                  </a:lnTo>
                  <a:lnTo>
                    <a:pt x="132" y="260"/>
                  </a:lnTo>
                  <a:lnTo>
                    <a:pt x="127" y="260"/>
                  </a:lnTo>
                  <a:lnTo>
                    <a:pt x="121" y="260"/>
                  </a:lnTo>
                  <a:lnTo>
                    <a:pt x="116" y="260"/>
                  </a:lnTo>
                  <a:lnTo>
                    <a:pt x="111" y="260"/>
                  </a:lnTo>
                  <a:lnTo>
                    <a:pt x="105" y="260"/>
                  </a:lnTo>
                  <a:lnTo>
                    <a:pt x="100" y="260"/>
                  </a:lnTo>
                  <a:lnTo>
                    <a:pt x="95" y="260"/>
                  </a:lnTo>
                  <a:lnTo>
                    <a:pt x="90" y="260"/>
                  </a:lnTo>
                  <a:lnTo>
                    <a:pt x="84" y="260"/>
                  </a:lnTo>
                  <a:lnTo>
                    <a:pt x="79" y="260"/>
                  </a:lnTo>
                  <a:lnTo>
                    <a:pt x="74" y="260"/>
                  </a:lnTo>
                  <a:lnTo>
                    <a:pt x="68" y="260"/>
                  </a:lnTo>
                  <a:lnTo>
                    <a:pt x="63" y="254"/>
                  </a:lnTo>
                  <a:lnTo>
                    <a:pt x="58" y="254"/>
                  </a:lnTo>
                  <a:lnTo>
                    <a:pt x="53" y="254"/>
                  </a:lnTo>
                  <a:lnTo>
                    <a:pt x="47" y="254"/>
                  </a:lnTo>
                  <a:lnTo>
                    <a:pt x="42" y="254"/>
                  </a:lnTo>
                  <a:lnTo>
                    <a:pt x="37" y="254"/>
                  </a:lnTo>
                  <a:lnTo>
                    <a:pt x="31" y="254"/>
                  </a:lnTo>
                  <a:lnTo>
                    <a:pt x="26" y="254"/>
                  </a:lnTo>
                  <a:lnTo>
                    <a:pt x="21" y="254"/>
                  </a:lnTo>
                  <a:lnTo>
                    <a:pt x="16" y="254"/>
                  </a:lnTo>
                  <a:lnTo>
                    <a:pt x="10" y="260"/>
                  </a:lnTo>
                  <a:lnTo>
                    <a:pt x="5" y="260"/>
                  </a:lnTo>
                  <a:lnTo>
                    <a:pt x="0" y="260"/>
                  </a:lnTo>
                  <a:lnTo>
                    <a:pt x="0" y="254"/>
                  </a:lnTo>
                  <a:lnTo>
                    <a:pt x="0" y="249"/>
                  </a:lnTo>
                  <a:lnTo>
                    <a:pt x="0" y="238"/>
                  </a:lnTo>
                  <a:lnTo>
                    <a:pt x="0" y="233"/>
                  </a:lnTo>
                  <a:lnTo>
                    <a:pt x="0" y="228"/>
                  </a:lnTo>
                  <a:lnTo>
                    <a:pt x="0" y="223"/>
                  </a:lnTo>
                  <a:lnTo>
                    <a:pt x="0" y="217"/>
                  </a:lnTo>
                  <a:lnTo>
                    <a:pt x="0" y="212"/>
                  </a:lnTo>
                  <a:lnTo>
                    <a:pt x="0" y="207"/>
                  </a:lnTo>
                  <a:lnTo>
                    <a:pt x="0" y="201"/>
                  </a:lnTo>
                  <a:lnTo>
                    <a:pt x="0" y="196"/>
                  </a:lnTo>
                  <a:lnTo>
                    <a:pt x="0" y="191"/>
                  </a:lnTo>
                  <a:lnTo>
                    <a:pt x="0" y="180"/>
                  </a:lnTo>
                  <a:lnTo>
                    <a:pt x="0" y="175"/>
                  </a:lnTo>
                  <a:lnTo>
                    <a:pt x="0" y="170"/>
                  </a:lnTo>
                  <a:lnTo>
                    <a:pt x="0" y="159"/>
                  </a:lnTo>
                  <a:lnTo>
                    <a:pt x="0" y="154"/>
                  </a:lnTo>
                  <a:lnTo>
                    <a:pt x="0" y="148"/>
                  </a:lnTo>
                  <a:lnTo>
                    <a:pt x="5" y="148"/>
                  </a:lnTo>
                  <a:lnTo>
                    <a:pt x="10" y="148"/>
                  </a:lnTo>
                  <a:lnTo>
                    <a:pt x="16" y="148"/>
                  </a:lnTo>
                  <a:lnTo>
                    <a:pt x="21" y="148"/>
                  </a:lnTo>
                  <a:lnTo>
                    <a:pt x="26" y="148"/>
                  </a:lnTo>
                  <a:lnTo>
                    <a:pt x="31" y="148"/>
                  </a:lnTo>
                  <a:lnTo>
                    <a:pt x="37" y="148"/>
                  </a:lnTo>
                  <a:lnTo>
                    <a:pt x="42" y="148"/>
                  </a:lnTo>
                  <a:lnTo>
                    <a:pt x="47" y="148"/>
                  </a:lnTo>
                  <a:lnTo>
                    <a:pt x="53" y="148"/>
                  </a:lnTo>
                  <a:lnTo>
                    <a:pt x="58" y="148"/>
                  </a:lnTo>
                  <a:lnTo>
                    <a:pt x="63" y="148"/>
                  </a:lnTo>
                  <a:lnTo>
                    <a:pt x="68" y="148"/>
                  </a:lnTo>
                  <a:lnTo>
                    <a:pt x="74" y="148"/>
                  </a:lnTo>
                  <a:lnTo>
                    <a:pt x="74" y="143"/>
                  </a:lnTo>
                  <a:lnTo>
                    <a:pt x="74" y="138"/>
                  </a:lnTo>
                  <a:lnTo>
                    <a:pt x="74" y="132"/>
                  </a:lnTo>
                  <a:lnTo>
                    <a:pt x="74" y="127"/>
                  </a:lnTo>
                  <a:lnTo>
                    <a:pt x="74" y="117"/>
                  </a:lnTo>
                  <a:lnTo>
                    <a:pt x="74" y="111"/>
                  </a:lnTo>
                  <a:lnTo>
                    <a:pt x="74" y="106"/>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1" name="Freeform 195">
              <a:extLst>
                <a:ext uri="{FF2B5EF4-FFF2-40B4-BE49-F238E27FC236}">
                  <a16:creationId xmlns:a16="http://schemas.microsoft.com/office/drawing/2014/main" id="{6C1F8D9D-5C8C-4DE3-9057-50EB8A9268C1}"/>
                </a:ext>
              </a:extLst>
            </p:cNvPr>
            <p:cNvSpPr>
              <a:spLocks/>
            </p:cNvSpPr>
            <p:nvPr/>
          </p:nvSpPr>
          <p:spPr bwMode="auto">
            <a:xfrm>
              <a:off x="4232276" y="3686175"/>
              <a:ext cx="419100" cy="436563"/>
            </a:xfrm>
            <a:custGeom>
              <a:avLst/>
              <a:gdLst>
                <a:gd name="T0" fmla="*/ 63 w 264"/>
                <a:gd name="T1" fmla="*/ 53 h 275"/>
                <a:gd name="T2" fmla="*/ 69 w 264"/>
                <a:gd name="T3" fmla="*/ 31 h 275"/>
                <a:gd name="T4" fmla="*/ 69 w 264"/>
                <a:gd name="T5" fmla="*/ 5 h 275"/>
                <a:gd name="T6" fmla="*/ 84 w 264"/>
                <a:gd name="T7" fmla="*/ 5 h 275"/>
                <a:gd name="T8" fmla="*/ 100 w 264"/>
                <a:gd name="T9" fmla="*/ 5 h 275"/>
                <a:gd name="T10" fmla="*/ 100 w 264"/>
                <a:gd name="T11" fmla="*/ 21 h 275"/>
                <a:gd name="T12" fmla="*/ 116 w 264"/>
                <a:gd name="T13" fmla="*/ 31 h 275"/>
                <a:gd name="T14" fmla="*/ 132 w 264"/>
                <a:gd name="T15" fmla="*/ 16 h 275"/>
                <a:gd name="T16" fmla="*/ 143 w 264"/>
                <a:gd name="T17" fmla="*/ 0 h 275"/>
                <a:gd name="T18" fmla="*/ 153 w 264"/>
                <a:gd name="T19" fmla="*/ 16 h 275"/>
                <a:gd name="T20" fmla="*/ 169 w 264"/>
                <a:gd name="T21" fmla="*/ 16 h 275"/>
                <a:gd name="T22" fmla="*/ 190 w 264"/>
                <a:gd name="T23" fmla="*/ 21 h 275"/>
                <a:gd name="T24" fmla="*/ 196 w 264"/>
                <a:gd name="T25" fmla="*/ 42 h 275"/>
                <a:gd name="T26" fmla="*/ 211 w 264"/>
                <a:gd name="T27" fmla="*/ 37 h 275"/>
                <a:gd name="T28" fmla="*/ 222 w 264"/>
                <a:gd name="T29" fmla="*/ 42 h 275"/>
                <a:gd name="T30" fmla="*/ 222 w 264"/>
                <a:gd name="T31" fmla="*/ 42 h 275"/>
                <a:gd name="T32" fmla="*/ 222 w 264"/>
                <a:gd name="T33" fmla="*/ 47 h 275"/>
                <a:gd name="T34" fmla="*/ 222 w 264"/>
                <a:gd name="T35" fmla="*/ 53 h 275"/>
                <a:gd name="T36" fmla="*/ 222 w 264"/>
                <a:gd name="T37" fmla="*/ 58 h 275"/>
                <a:gd name="T38" fmla="*/ 222 w 264"/>
                <a:gd name="T39" fmla="*/ 63 h 275"/>
                <a:gd name="T40" fmla="*/ 217 w 264"/>
                <a:gd name="T41" fmla="*/ 74 h 275"/>
                <a:gd name="T42" fmla="*/ 222 w 264"/>
                <a:gd name="T43" fmla="*/ 84 h 275"/>
                <a:gd name="T44" fmla="*/ 227 w 264"/>
                <a:gd name="T45" fmla="*/ 84 h 275"/>
                <a:gd name="T46" fmla="*/ 238 w 264"/>
                <a:gd name="T47" fmla="*/ 79 h 275"/>
                <a:gd name="T48" fmla="*/ 248 w 264"/>
                <a:gd name="T49" fmla="*/ 95 h 275"/>
                <a:gd name="T50" fmla="*/ 259 w 264"/>
                <a:gd name="T51" fmla="*/ 100 h 275"/>
                <a:gd name="T52" fmla="*/ 259 w 264"/>
                <a:gd name="T53" fmla="*/ 127 h 275"/>
                <a:gd name="T54" fmla="*/ 259 w 264"/>
                <a:gd name="T55" fmla="*/ 153 h 275"/>
                <a:gd name="T56" fmla="*/ 259 w 264"/>
                <a:gd name="T57" fmla="*/ 180 h 275"/>
                <a:gd name="T58" fmla="*/ 259 w 264"/>
                <a:gd name="T59" fmla="*/ 206 h 275"/>
                <a:gd name="T60" fmla="*/ 264 w 264"/>
                <a:gd name="T61" fmla="*/ 228 h 275"/>
                <a:gd name="T62" fmla="*/ 259 w 264"/>
                <a:gd name="T63" fmla="*/ 249 h 275"/>
                <a:gd name="T64" fmla="*/ 254 w 264"/>
                <a:gd name="T65" fmla="*/ 275 h 275"/>
                <a:gd name="T66" fmla="*/ 222 w 264"/>
                <a:gd name="T67" fmla="*/ 275 h 275"/>
                <a:gd name="T68" fmla="*/ 190 w 264"/>
                <a:gd name="T69" fmla="*/ 275 h 275"/>
                <a:gd name="T70" fmla="*/ 164 w 264"/>
                <a:gd name="T71" fmla="*/ 275 h 275"/>
                <a:gd name="T72" fmla="*/ 127 w 264"/>
                <a:gd name="T73" fmla="*/ 275 h 275"/>
                <a:gd name="T74" fmla="*/ 90 w 264"/>
                <a:gd name="T75" fmla="*/ 275 h 275"/>
                <a:gd name="T76" fmla="*/ 47 w 264"/>
                <a:gd name="T77" fmla="*/ 275 h 275"/>
                <a:gd name="T78" fmla="*/ 26 w 264"/>
                <a:gd name="T79" fmla="*/ 265 h 275"/>
                <a:gd name="T80" fmla="*/ 26 w 264"/>
                <a:gd name="T81" fmla="*/ 222 h 275"/>
                <a:gd name="T82" fmla="*/ 0 w 264"/>
                <a:gd name="T83" fmla="*/ 222 h 275"/>
                <a:gd name="T84" fmla="*/ 0 w 264"/>
                <a:gd name="T85" fmla="*/ 196 h 275"/>
                <a:gd name="T86" fmla="*/ 0 w 264"/>
                <a:gd name="T87" fmla="*/ 164 h 275"/>
                <a:gd name="T88" fmla="*/ 0 w 264"/>
                <a:gd name="T89" fmla="*/ 137 h 275"/>
                <a:gd name="T90" fmla="*/ 0 w 264"/>
                <a:gd name="T91" fmla="*/ 111 h 275"/>
                <a:gd name="T92" fmla="*/ 26 w 264"/>
                <a:gd name="T93" fmla="*/ 111 h 275"/>
                <a:gd name="T94" fmla="*/ 47 w 264"/>
                <a:gd name="T95" fmla="*/ 106 h 275"/>
                <a:gd name="T96" fmla="*/ 32 w 264"/>
                <a:gd name="T97" fmla="*/ 95 h 275"/>
                <a:gd name="T98" fmla="*/ 26 w 264"/>
                <a:gd name="T99" fmla="*/ 84 h 275"/>
                <a:gd name="T100" fmla="*/ 26 w 264"/>
                <a:gd name="T101" fmla="*/ 79 h 275"/>
                <a:gd name="T102" fmla="*/ 32 w 264"/>
                <a:gd name="T103" fmla="*/ 69 h 275"/>
                <a:gd name="T104" fmla="*/ 42 w 264"/>
                <a:gd name="T105" fmla="*/ 63 h 275"/>
                <a:gd name="T106" fmla="*/ 26 w 264"/>
                <a:gd name="T107" fmla="*/ 47 h 275"/>
                <a:gd name="T108" fmla="*/ 47 w 264"/>
                <a:gd name="T109" fmla="*/ 42 h 275"/>
                <a:gd name="T110" fmla="*/ 42 w 264"/>
                <a:gd name="T111" fmla="*/ 5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4" h="275">
                  <a:moveTo>
                    <a:pt x="47" y="58"/>
                  </a:moveTo>
                  <a:lnTo>
                    <a:pt x="53" y="58"/>
                  </a:lnTo>
                  <a:lnTo>
                    <a:pt x="58" y="58"/>
                  </a:lnTo>
                  <a:lnTo>
                    <a:pt x="58" y="53"/>
                  </a:lnTo>
                  <a:lnTo>
                    <a:pt x="63" y="53"/>
                  </a:lnTo>
                  <a:lnTo>
                    <a:pt x="63" y="47"/>
                  </a:lnTo>
                  <a:lnTo>
                    <a:pt x="63" y="42"/>
                  </a:lnTo>
                  <a:lnTo>
                    <a:pt x="69" y="42"/>
                  </a:lnTo>
                  <a:lnTo>
                    <a:pt x="69" y="37"/>
                  </a:lnTo>
                  <a:lnTo>
                    <a:pt x="69" y="31"/>
                  </a:lnTo>
                  <a:lnTo>
                    <a:pt x="63" y="21"/>
                  </a:lnTo>
                  <a:lnTo>
                    <a:pt x="63" y="16"/>
                  </a:lnTo>
                  <a:lnTo>
                    <a:pt x="63" y="10"/>
                  </a:lnTo>
                  <a:lnTo>
                    <a:pt x="63" y="5"/>
                  </a:lnTo>
                  <a:lnTo>
                    <a:pt x="69" y="5"/>
                  </a:lnTo>
                  <a:lnTo>
                    <a:pt x="74" y="5"/>
                  </a:lnTo>
                  <a:lnTo>
                    <a:pt x="74" y="10"/>
                  </a:lnTo>
                  <a:lnTo>
                    <a:pt x="79" y="10"/>
                  </a:lnTo>
                  <a:lnTo>
                    <a:pt x="84" y="10"/>
                  </a:lnTo>
                  <a:lnTo>
                    <a:pt x="84" y="5"/>
                  </a:lnTo>
                  <a:lnTo>
                    <a:pt x="90" y="5"/>
                  </a:lnTo>
                  <a:lnTo>
                    <a:pt x="90" y="0"/>
                  </a:lnTo>
                  <a:lnTo>
                    <a:pt x="95" y="0"/>
                  </a:lnTo>
                  <a:lnTo>
                    <a:pt x="100" y="0"/>
                  </a:lnTo>
                  <a:lnTo>
                    <a:pt x="100" y="5"/>
                  </a:lnTo>
                  <a:lnTo>
                    <a:pt x="95" y="5"/>
                  </a:lnTo>
                  <a:lnTo>
                    <a:pt x="95" y="10"/>
                  </a:lnTo>
                  <a:lnTo>
                    <a:pt x="95" y="16"/>
                  </a:lnTo>
                  <a:lnTo>
                    <a:pt x="95" y="21"/>
                  </a:lnTo>
                  <a:lnTo>
                    <a:pt x="100" y="21"/>
                  </a:lnTo>
                  <a:lnTo>
                    <a:pt x="100" y="26"/>
                  </a:lnTo>
                  <a:lnTo>
                    <a:pt x="106" y="26"/>
                  </a:lnTo>
                  <a:lnTo>
                    <a:pt x="111" y="26"/>
                  </a:lnTo>
                  <a:lnTo>
                    <a:pt x="111" y="31"/>
                  </a:lnTo>
                  <a:lnTo>
                    <a:pt x="116" y="31"/>
                  </a:lnTo>
                  <a:lnTo>
                    <a:pt x="121" y="31"/>
                  </a:lnTo>
                  <a:lnTo>
                    <a:pt x="121" y="26"/>
                  </a:lnTo>
                  <a:lnTo>
                    <a:pt x="127" y="21"/>
                  </a:lnTo>
                  <a:lnTo>
                    <a:pt x="127" y="16"/>
                  </a:lnTo>
                  <a:lnTo>
                    <a:pt x="132" y="16"/>
                  </a:lnTo>
                  <a:lnTo>
                    <a:pt x="132" y="10"/>
                  </a:lnTo>
                  <a:lnTo>
                    <a:pt x="132" y="5"/>
                  </a:lnTo>
                  <a:lnTo>
                    <a:pt x="132" y="0"/>
                  </a:lnTo>
                  <a:lnTo>
                    <a:pt x="137" y="0"/>
                  </a:lnTo>
                  <a:lnTo>
                    <a:pt x="143" y="0"/>
                  </a:lnTo>
                  <a:lnTo>
                    <a:pt x="148" y="0"/>
                  </a:lnTo>
                  <a:lnTo>
                    <a:pt x="153" y="0"/>
                  </a:lnTo>
                  <a:lnTo>
                    <a:pt x="153" y="5"/>
                  </a:lnTo>
                  <a:lnTo>
                    <a:pt x="153" y="10"/>
                  </a:lnTo>
                  <a:lnTo>
                    <a:pt x="153" y="16"/>
                  </a:lnTo>
                  <a:lnTo>
                    <a:pt x="153" y="21"/>
                  </a:lnTo>
                  <a:lnTo>
                    <a:pt x="158" y="21"/>
                  </a:lnTo>
                  <a:lnTo>
                    <a:pt x="164" y="26"/>
                  </a:lnTo>
                  <a:lnTo>
                    <a:pt x="164" y="21"/>
                  </a:lnTo>
                  <a:lnTo>
                    <a:pt x="169" y="16"/>
                  </a:lnTo>
                  <a:lnTo>
                    <a:pt x="174" y="16"/>
                  </a:lnTo>
                  <a:lnTo>
                    <a:pt x="174" y="21"/>
                  </a:lnTo>
                  <a:lnTo>
                    <a:pt x="180" y="21"/>
                  </a:lnTo>
                  <a:lnTo>
                    <a:pt x="185" y="21"/>
                  </a:lnTo>
                  <a:lnTo>
                    <a:pt x="190" y="21"/>
                  </a:lnTo>
                  <a:lnTo>
                    <a:pt x="190" y="26"/>
                  </a:lnTo>
                  <a:lnTo>
                    <a:pt x="190" y="31"/>
                  </a:lnTo>
                  <a:lnTo>
                    <a:pt x="190" y="37"/>
                  </a:lnTo>
                  <a:lnTo>
                    <a:pt x="196" y="37"/>
                  </a:lnTo>
                  <a:lnTo>
                    <a:pt x="196" y="42"/>
                  </a:lnTo>
                  <a:lnTo>
                    <a:pt x="201" y="37"/>
                  </a:lnTo>
                  <a:lnTo>
                    <a:pt x="206" y="37"/>
                  </a:lnTo>
                  <a:lnTo>
                    <a:pt x="211" y="37"/>
                  </a:lnTo>
                  <a:lnTo>
                    <a:pt x="211" y="42"/>
                  </a:lnTo>
                  <a:lnTo>
                    <a:pt x="211" y="37"/>
                  </a:lnTo>
                  <a:lnTo>
                    <a:pt x="217" y="37"/>
                  </a:lnTo>
                  <a:lnTo>
                    <a:pt x="217" y="42"/>
                  </a:lnTo>
                  <a:lnTo>
                    <a:pt x="217" y="37"/>
                  </a:lnTo>
                  <a:lnTo>
                    <a:pt x="217" y="42"/>
                  </a:lnTo>
                  <a:lnTo>
                    <a:pt x="222" y="42"/>
                  </a:lnTo>
                  <a:lnTo>
                    <a:pt x="222" y="37"/>
                  </a:lnTo>
                  <a:lnTo>
                    <a:pt x="222" y="42"/>
                  </a:lnTo>
                  <a:lnTo>
                    <a:pt x="217" y="47"/>
                  </a:lnTo>
                  <a:lnTo>
                    <a:pt x="222" y="47"/>
                  </a:lnTo>
                  <a:lnTo>
                    <a:pt x="222" y="42"/>
                  </a:lnTo>
                  <a:lnTo>
                    <a:pt x="222" y="47"/>
                  </a:lnTo>
                  <a:lnTo>
                    <a:pt x="222" y="42"/>
                  </a:lnTo>
                  <a:lnTo>
                    <a:pt x="227" y="42"/>
                  </a:lnTo>
                  <a:lnTo>
                    <a:pt x="227" y="47"/>
                  </a:lnTo>
                  <a:lnTo>
                    <a:pt x="222" y="47"/>
                  </a:lnTo>
                  <a:lnTo>
                    <a:pt x="227" y="47"/>
                  </a:lnTo>
                  <a:lnTo>
                    <a:pt x="227" y="53"/>
                  </a:lnTo>
                  <a:lnTo>
                    <a:pt x="222" y="53"/>
                  </a:lnTo>
                  <a:lnTo>
                    <a:pt x="222" y="47"/>
                  </a:lnTo>
                  <a:lnTo>
                    <a:pt x="222" y="53"/>
                  </a:lnTo>
                  <a:lnTo>
                    <a:pt x="217" y="53"/>
                  </a:lnTo>
                  <a:lnTo>
                    <a:pt x="222" y="53"/>
                  </a:lnTo>
                  <a:lnTo>
                    <a:pt x="222" y="58"/>
                  </a:lnTo>
                  <a:lnTo>
                    <a:pt x="217" y="58"/>
                  </a:lnTo>
                  <a:lnTo>
                    <a:pt x="222" y="58"/>
                  </a:lnTo>
                  <a:lnTo>
                    <a:pt x="217" y="58"/>
                  </a:lnTo>
                  <a:lnTo>
                    <a:pt x="222" y="58"/>
                  </a:lnTo>
                  <a:lnTo>
                    <a:pt x="222" y="63"/>
                  </a:lnTo>
                  <a:lnTo>
                    <a:pt x="217" y="63"/>
                  </a:lnTo>
                  <a:lnTo>
                    <a:pt x="222" y="63"/>
                  </a:lnTo>
                  <a:lnTo>
                    <a:pt x="217" y="63"/>
                  </a:lnTo>
                  <a:lnTo>
                    <a:pt x="217" y="69"/>
                  </a:lnTo>
                  <a:lnTo>
                    <a:pt x="222" y="69"/>
                  </a:lnTo>
                  <a:lnTo>
                    <a:pt x="222" y="74"/>
                  </a:lnTo>
                  <a:lnTo>
                    <a:pt x="217" y="74"/>
                  </a:lnTo>
                  <a:lnTo>
                    <a:pt x="222" y="74"/>
                  </a:lnTo>
                  <a:lnTo>
                    <a:pt x="222" y="79"/>
                  </a:lnTo>
                  <a:lnTo>
                    <a:pt x="222" y="84"/>
                  </a:lnTo>
                  <a:lnTo>
                    <a:pt x="222" y="79"/>
                  </a:lnTo>
                  <a:lnTo>
                    <a:pt x="222" y="84"/>
                  </a:lnTo>
                  <a:lnTo>
                    <a:pt x="227" y="84"/>
                  </a:lnTo>
                  <a:lnTo>
                    <a:pt x="227" y="79"/>
                  </a:lnTo>
                  <a:lnTo>
                    <a:pt x="227" y="84"/>
                  </a:lnTo>
                  <a:lnTo>
                    <a:pt x="227" y="79"/>
                  </a:lnTo>
                  <a:lnTo>
                    <a:pt x="227" y="84"/>
                  </a:lnTo>
                  <a:lnTo>
                    <a:pt x="227" y="79"/>
                  </a:lnTo>
                  <a:lnTo>
                    <a:pt x="227" y="84"/>
                  </a:lnTo>
                  <a:lnTo>
                    <a:pt x="233" y="84"/>
                  </a:lnTo>
                  <a:lnTo>
                    <a:pt x="233" y="79"/>
                  </a:lnTo>
                  <a:lnTo>
                    <a:pt x="238" y="79"/>
                  </a:lnTo>
                  <a:lnTo>
                    <a:pt x="238" y="84"/>
                  </a:lnTo>
                  <a:lnTo>
                    <a:pt x="238" y="90"/>
                  </a:lnTo>
                  <a:lnTo>
                    <a:pt x="243" y="90"/>
                  </a:lnTo>
                  <a:lnTo>
                    <a:pt x="248" y="90"/>
                  </a:lnTo>
                  <a:lnTo>
                    <a:pt x="248" y="95"/>
                  </a:lnTo>
                  <a:lnTo>
                    <a:pt x="254" y="95"/>
                  </a:lnTo>
                  <a:lnTo>
                    <a:pt x="254" y="100"/>
                  </a:lnTo>
                  <a:lnTo>
                    <a:pt x="259" y="100"/>
                  </a:lnTo>
                  <a:lnTo>
                    <a:pt x="259" y="95"/>
                  </a:lnTo>
                  <a:lnTo>
                    <a:pt x="259" y="100"/>
                  </a:lnTo>
                  <a:lnTo>
                    <a:pt x="259" y="106"/>
                  </a:lnTo>
                  <a:lnTo>
                    <a:pt x="259" y="111"/>
                  </a:lnTo>
                  <a:lnTo>
                    <a:pt x="259" y="116"/>
                  </a:lnTo>
                  <a:lnTo>
                    <a:pt x="259" y="122"/>
                  </a:lnTo>
                  <a:lnTo>
                    <a:pt x="259" y="127"/>
                  </a:lnTo>
                  <a:lnTo>
                    <a:pt x="259" y="132"/>
                  </a:lnTo>
                  <a:lnTo>
                    <a:pt x="259" y="137"/>
                  </a:lnTo>
                  <a:lnTo>
                    <a:pt x="259" y="143"/>
                  </a:lnTo>
                  <a:lnTo>
                    <a:pt x="259" y="148"/>
                  </a:lnTo>
                  <a:lnTo>
                    <a:pt x="259" y="153"/>
                  </a:lnTo>
                  <a:lnTo>
                    <a:pt x="259" y="159"/>
                  </a:lnTo>
                  <a:lnTo>
                    <a:pt x="259" y="164"/>
                  </a:lnTo>
                  <a:lnTo>
                    <a:pt x="259" y="169"/>
                  </a:lnTo>
                  <a:lnTo>
                    <a:pt x="259" y="175"/>
                  </a:lnTo>
                  <a:lnTo>
                    <a:pt x="259" y="180"/>
                  </a:lnTo>
                  <a:lnTo>
                    <a:pt x="259" y="185"/>
                  </a:lnTo>
                  <a:lnTo>
                    <a:pt x="259" y="190"/>
                  </a:lnTo>
                  <a:lnTo>
                    <a:pt x="259" y="196"/>
                  </a:lnTo>
                  <a:lnTo>
                    <a:pt x="259" y="201"/>
                  </a:lnTo>
                  <a:lnTo>
                    <a:pt x="259" y="206"/>
                  </a:lnTo>
                  <a:lnTo>
                    <a:pt x="259" y="212"/>
                  </a:lnTo>
                  <a:lnTo>
                    <a:pt x="259" y="217"/>
                  </a:lnTo>
                  <a:lnTo>
                    <a:pt x="259" y="222"/>
                  </a:lnTo>
                  <a:lnTo>
                    <a:pt x="264" y="222"/>
                  </a:lnTo>
                  <a:lnTo>
                    <a:pt x="264" y="228"/>
                  </a:lnTo>
                  <a:lnTo>
                    <a:pt x="259" y="228"/>
                  </a:lnTo>
                  <a:lnTo>
                    <a:pt x="259" y="233"/>
                  </a:lnTo>
                  <a:lnTo>
                    <a:pt x="259" y="238"/>
                  </a:lnTo>
                  <a:lnTo>
                    <a:pt x="259" y="243"/>
                  </a:lnTo>
                  <a:lnTo>
                    <a:pt x="259" y="249"/>
                  </a:lnTo>
                  <a:lnTo>
                    <a:pt x="259" y="254"/>
                  </a:lnTo>
                  <a:lnTo>
                    <a:pt x="259" y="259"/>
                  </a:lnTo>
                  <a:lnTo>
                    <a:pt x="259" y="270"/>
                  </a:lnTo>
                  <a:lnTo>
                    <a:pt x="259" y="275"/>
                  </a:lnTo>
                  <a:lnTo>
                    <a:pt x="254" y="275"/>
                  </a:lnTo>
                  <a:lnTo>
                    <a:pt x="248" y="275"/>
                  </a:lnTo>
                  <a:lnTo>
                    <a:pt x="238" y="275"/>
                  </a:lnTo>
                  <a:lnTo>
                    <a:pt x="233" y="275"/>
                  </a:lnTo>
                  <a:lnTo>
                    <a:pt x="227" y="275"/>
                  </a:lnTo>
                  <a:lnTo>
                    <a:pt x="222" y="275"/>
                  </a:lnTo>
                  <a:lnTo>
                    <a:pt x="217" y="275"/>
                  </a:lnTo>
                  <a:lnTo>
                    <a:pt x="211" y="275"/>
                  </a:lnTo>
                  <a:lnTo>
                    <a:pt x="206" y="275"/>
                  </a:lnTo>
                  <a:lnTo>
                    <a:pt x="196" y="275"/>
                  </a:lnTo>
                  <a:lnTo>
                    <a:pt x="190" y="275"/>
                  </a:lnTo>
                  <a:lnTo>
                    <a:pt x="185" y="275"/>
                  </a:lnTo>
                  <a:lnTo>
                    <a:pt x="180" y="275"/>
                  </a:lnTo>
                  <a:lnTo>
                    <a:pt x="174" y="275"/>
                  </a:lnTo>
                  <a:lnTo>
                    <a:pt x="169" y="275"/>
                  </a:lnTo>
                  <a:lnTo>
                    <a:pt x="164" y="275"/>
                  </a:lnTo>
                  <a:lnTo>
                    <a:pt x="153" y="275"/>
                  </a:lnTo>
                  <a:lnTo>
                    <a:pt x="148" y="275"/>
                  </a:lnTo>
                  <a:lnTo>
                    <a:pt x="143" y="275"/>
                  </a:lnTo>
                  <a:lnTo>
                    <a:pt x="137" y="275"/>
                  </a:lnTo>
                  <a:lnTo>
                    <a:pt x="127" y="275"/>
                  </a:lnTo>
                  <a:lnTo>
                    <a:pt x="121" y="275"/>
                  </a:lnTo>
                  <a:lnTo>
                    <a:pt x="116" y="275"/>
                  </a:lnTo>
                  <a:lnTo>
                    <a:pt x="100" y="275"/>
                  </a:lnTo>
                  <a:lnTo>
                    <a:pt x="95" y="275"/>
                  </a:lnTo>
                  <a:lnTo>
                    <a:pt x="90" y="275"/>
                  </a:lnTo>
                  <a:lnTo>
                    <a:pt x="79" y="275"/>
                  </a:lnTo>
                  <a:lnTo>
                    <a:pt x="69" y="275"/>
                  </a:lnTo>
                  <a:lnTo>
                    <a:pt x="58" y="275"/>
                  </a:lnTo>
                  <a:lnTo>
                    <a:pt x="53" y="275"/>
                  </a:lnTo>
                  <a:lnTo>
                    <a:pt x="47" y="275"/>
                  </a:lnTo>
                  <a:lnTo>
                    <a:pt x="42" y="275"/>
                  </a:lnTo>
                  <a:lnTo>
                    <a:pt x="37" y="275"/>
                  </a:lnTo>
                  <a:lnTo>
                    <a:pt x="32" y="275"/>
                  </a:lnTo>
                  <a:lnTo>
                    <a:pt x="26" y="275"/>
                  </a:lnTo>
                  <a:lnTo>
                    <a:pt x="26" y="265"/>
                  </a:lnTo>
                  <a:lnTo>
                    <a:pt x="26" y="254"/>
                  </a:lnTo>
                  <a:lnTo>
                    <a:pt x="26" y="249"/>
                  </a:lnTo>
                  <a:lnTo>
                    <a:pt x="26" y="233"/>
                  </a:lnTo>
                  <a:lnTo>
                    <a:pt x="26" y="228"/>
                  </a:lnTo>
                  <a:lnTo>
                    <a:pt x="26" y="222"/>
                  </a:lnTo>
                  <a:lnTo>
                    <a:pt x="21" y="222"/>
                  </a:lnTo>
                  <a:lnTo>
                    <a:pt x="16" y="222"/>
                  </a:lnTo>
                  <a:lnTo>
                    <a:pt x="10" y="222"/>
                  </a:lnTo>
                  <a:lnTo>
                    <a:pt x="5" y="222"/>
                  </a:lnTo>
                  <a:lnTo>
                    <a:pt x="0" y="222"/>
                  </a:lnTo>
                  <a:lnTo>
                    <a:pt x="0" y="217"/>
                  </a:lnTo>
                  <a:lnTo>
                    <a:pt x="0" y="212"/>
                  </a:lnTo>
                  <a:lnTo>
                    <a:pt x="0" y="206"/>
                  </a:lnTo>
                  <a:lnTo>
                    <a:pt x="0" y="201"/>
                  </a:lnTo>
                  <a:lnTo>
                    <a:pt x="0" y="196"/>
                  </a:lnTo>
                  <a:lnTo>
                    <a:pt x="0" y="190"/>
                  </a:lnTo>
                  <a:lnTo>
                    <a:pt x="0" y="185"/>
                  </a:lnTo>
                  <a:lnTo>
                    <a:pt x="0" y="175"/>
                  </a:lnTo>
                  <a:lnTo>
                    <a:pt x="0" y="169"/>
                  </a:lnTo>
                  <a:lnTo>
                    <a:pt x="0" y="164"/>
                  </a:lnTo>
                  <a:lnTo>
                    <a:pt x="0" y="159"/>
                  </a:lnTo>
                  <a:lnTo>
                    <a:pt x="0" y="153"/>
                  </a:lnTo>
                  <a:lnTo>
                    <a:pt x="0" y="148"/>
                  </a:lnTo>
                  <a:lnTo>
                    <a:pt x="0" y="143"/>
                  </a:lnTo>
                  <a:lnTo>
                    <a:pt x="0" y="137"/>
                  </a:lnTo>
                  <a:lnTo>
                    <a:pt x="0" y="132"/>
                  </a:lnTo>
                  <a:lnTo>
                    <a:pt x="0" y="127"/>
                  </a:lnTo>
                  <a:lnTo>
                    <a:pt x="0" y="122"/>
                  </a:lnTo>
                  <a:lnTo>
                    <a:pt x="0" y="116"/>
                  </a:lnTo>
                  <a:lnTo>
                    <a:pt x="0" y="111"/>
                  </a:lnTo>
                  <a:lnTo>
                    <a:pt x="5" y="111"/>
                  </a:lnTo>
                  <a:lnTo>
                    <a:pt x="10" y="111"/>
                  </a:lnTo>
                  <a:lnTo>
                    <a:pt x="16" y="111"/>
                  </a:lnTo>
                  <a:lnTo>
                    <a:pt x="21" y="111"/>
                  </a:lnTo>
                  <a:lnTo>
                    <a:pt x="26" y="111"/>
                  </a:lnTo>
                  <a:lnTo>
                    <a:pt x="32" y="111"/>
                  </a:lnTo>
                  <a:lnTo>
                    <a:pt x="37" y="111"/>
                  </a:lnTo>
                  <a:lnTo>
                    <a:pt x="42" y="111"/>
                  </a:lnTo>
                  <a:lnTo>
                    <a:pt x="47" y="111"/>
                  </a:lnTo>
                  <a:lnTo>
                    <a:pt x="47" y="106"/>
                  </a:lnTo>
                  <a:lnTo>
                    <a:pt x="42" y="106"/>
                  </a:lnTo>
                  <a:lnTo>
                    <a:pt x="37" y="106"/>
                  </a:lnTo>
                  <a:lnTo>
                    <a:pt x="37" y="100"/>
                  </a:lnTo>
                  <a:lnTo>
                    <a:pt x="32" y="100"/>
                  </a:lnTo>
                  <a:lnTo>
                    <a:pt x="32" y="95"/>
                  </a:lnTo>
                  <a:lnTo>
                    <a:pt x="32" y="100"/>
                  </a:lnTo>
                  <a:lnTo>
                    <a:pt x="32" y="95"/>
                  </a:lnTo>
                  <a:lnTo>
                    <a:pt x="26" y="95"/>
                  </a:lnTo>
                  <a:lnTo>
                    <a:pt x="26" y="90"/>
                  </a:lnTo>
                  <a:lnTo>
                    <a:pt x="26" y="84"/>
                  </a:lnTo>
                  <a:lnTo>
                    <a:pt x="26" y="90"/>
                  </a:lnTo>
                  <a:lnTo>
                    <a:pt x="26" y="84"/>
                  </a:lnTo>
                  <a:lnTo>
                    <a:pt x="21" y="84"/>
                  </a:lnTo>
                  <a:lnTo>
                    <a:pt x="21" y="79"/>
                  </a:lnTo>
                  <a:lnTo>
                    <a:pt x="26" y="79"/>
                  </a:lnTo>
                  <a:lnTo>
                    <a:pt x="26" y="74"/>
                  </a:lnTo>
                  <a:lnTo>
                    <a:pt x="21" y="74"/>
                  </a:lnTo>
                  <a:lnTo>
                    <a:pt x="26" y="74"/>
                  </a:lnTo>
                  <a:lnTo>
                    <a:pt x="32" y="74"/>
                  </a:lnTo>
                  <a:lnTo>
                    <a:pt x="32" y="69"/>
                  </a:lnTo>
                  <a:lnTo>
                    <a:pt x="26" y="69"/>
                  </a:lnTo>
                  <a:lnTo>
                    <a:pt x="32" y="69"/>
                  </a:lnTo>
                  <a:lnTo>
                    <a:pt x="37" y="69"/>
                  </a:lnTo>
                  <a:lnTo>
                    <a:pt x="37" y="63"/>
                  </a:lnTo>
                  <a:lnTo>
                    <a:pt x="42" y="63"/>
                  </a:lnTo>
                  <a:lnTo>
                    <a:pt x="37" y="58"/>
                  </a:lnTo>
                  <a:lnTo>
                    <a:pt x="32" y="58"/>
                  </a:lnTo>
                  <a:lnTo>
                    <a:pt x="26" y="58"/>
                  </a:lnTo>
                  <a:lnTo>
                    <a:pt x="26" y="53"/>
                  </a:lnTo>
                  <a:lnTo>
                    <a:pt x="26" y="47"/>
                  </a:lnTo>
                  <a:lnTo>
                    <a:pt x="32" y="47"/>
                  </a:lnTo>
                  <a:lnTo>
                    <a:pt x="32" y="42"/>
                  </a:lnTo>
                  <a:lnTo>
                    <a:pt x="37" y="42"/>
                  </a:lnTo>
                  <a:lnTo>
                    <a:pt x="42" y="42"/>
                  </a:lnTo>
                  <a:lnTo>
                    <a:pt x="47" y="42"/>
                  </a:lnTo>
                  <a:lnTo>
                    <a:pt x="47" y="37"/>
                  </a:lnTo>
                  <a:lnTo>
                    <a:pt x="47" y="42"/>
                  </a:lnTo>
                  <a:lnTo>
                    <a:pt x="42" y="42"/>
                  </a:lnTo>
                  <a:lnTo>
                    <a:pt x="42" y="47"/>
                  </a:lnTo>
                  <a:lnTo>
                    <a:pt x="42" y="53"/>
                  </a:lnTo>
                  <a:lnTo>
                    <a:pt x="42" y="58"/>
                  </a:lnTo>
                  <a:lnTo>
                    <a:pt x="47" y="58"/>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2" name="Freeform 196">
              <a:extLst>
                <a:ext uri="{FF2B5EF4-FFF2-40B4-BE49-F238E27FC236}">
                  <a16:creationId xmlns:a16="http://schemas.microsoft.com/office/drawing/2014/main" id="{5304B42F-5362-4158-AEF9-7D10EAA4CBFA}"/>
                </a:ext>
              </a:extLst>
            </p:cNvPr>
            <p:cNvSpPr>
              <a:spLocks/>
            </p:cNvSpPr>
            <p:nvPr/>
          </p:nvSpPr>
          <p:spPr bwMode="auto">
            <a:xfrm>
              <a:off x="3711576" y="3222625"/>
              <a:ext cx="428625" cy="555625"/>
            </a:xfrm>
            <a:custGeom>
              <a:avLst/>
              <a:gdLst>
                <a:gd name="T0" fmla="*/ 32 w 270"/>
                <a:gd name="T1" fmla="*/ 74 h 350"/>
                <a:gd name="T2" fmla="*/ 32 w 270"/>
                <a:gd name="T3" fmla="*/ 53 h 350"/>
                <a:gd name="T4" fmla="*/ 32 w 270"/>
                <a:gd name="T5" fmla="*/ 32 h 350"/>
                <a:gd name="T6" fmla="*/ 48 w 270"/>
                <a:gd name="T7" fmla="*/ 27 h 350"/>
                <a:gd name="T8" fmla="*/ 58 w 270"/>
                <a:gd name="T9" fmla="*/ 16 h 350"/>
                <a:gd name="T10" fmla="*/ 64 w 270"/>
                <a:gd name="T11" fmla="*/ 0 h 350"/>
                <a:gd name="T12" fmla="*/ 85 w 270"/>
                <a:gd name="T13" fmla="*/ 0 h 350"/>
                <a:gd name="T14" fmla="*/ 111 w 270"/>
                <a:gd name="T15" fmla="*/ 5 h 350"/>
                <a:gd name="T16" fmla="*/ 122 w 270"/>
                <a:gd name="T17" fmla="*/ 27 h 350"/>
                <a:gd name="T18" fmla="*/ 148 w 270"/>
                <a:gd name="T19" fmla="*/ 27 h 350"/>
                <a:gd name="T20" fmla="*/ 169 w 270"/>
                <a:gd name="T21" fmla="*/ 21 h 350"/>
                <a:gd name="T22" fmla="*/ 190 w 270"/>
                <a:gd name="T23" fmla="*/ 21 h 350"/>
                <a:gd name="T24" fmla="*/ 212 w 270"/>
                <a:gd name="T25" fmla="*/ 21 h 350"/>
                <a:gd name="T26" fmla="*/ 233 w 270"/>
                <a:gd name="T27" fmla="*/ 21 h 350"/>
                <a:gd name="T28" fmla="*/ 254 w 270"/>
                <a:gd name="T29" fmla="*/ 21 h 350"/>
                <a:gd name="T30" fmla="*/ 270 w 270"/>
                <a:gd name="T31" fmla="*/ 32 h 350"/>
                <a:gd name="T32" fmla="*/ 270 w 270"/>
                <a:gd name="T33" fmla="*/ 64 h 350"/>
                <a:gd name="T34" fmla="*/ 270 w 270"/>
                <a:gd name="T35" fmla="*/ 85 h 350"/>
                <a:gd name="T36" fmla="*/ 264 w 270"/>
                <a:gd name="T37" fmla="*/ 101 h 350"/>
                <a:gd name="T38" fmla="*/ 259 w 270"/>
                <a:gd name="T39" fmla="*/ 117 h 350"/>
                <a:gd name="T40" fmla="*/ 259 w 270"/>
                <a:gd name="T41" fmla="*/ 138 h 350"/>
                <a:gd name="T42" fmla="*/ 254 w 270"/>
                <a:gd name="T43" fmla="*/ 154 h 350"/>
                <a:gd name="T44" fmla="*/ 259 w 270"/>
                <a:gd name="T45" fmla="*/ 170 h 350"/>
                <a:gd name="T46" fmla="*/ 249 w 270"/>
                <a:gd name="T47" fmla="*/ 180 h 350"/>
                <a:gd name="T48" fmla="*/ 233 w 270"/>
                <a:gd name="T49" fmla="*/ 186 h 350"/>
                <a:gd name="T50" fmla="*/ 233 w 270"/>
                <a:gd name="T51" fmla="*/ 196 h 350"/>
                <a:gd name="T52" fmla="*/ 233 w 270"/>
                <a:gd name="T53" fmla="*/ 207 h 350"/>
                <a:gd name="T54" fmla="*/ 233 w 270"/>
                <a:gd name="T55" fmla="*/ 217 h 350"/>
                <a:gd name="T56" fmla="*/ 227 w 270"/>
                <a:gd name="T57" fmla="*/ 223 h 350"/>
                <a:gd name="T58" fmla="*/ 222 w 270"/>
                <a:gd name="T59" fmla="*/ 228 h 350"/>
                <a:gd name="T60" fmla="*/ 212 w 270"/>
                <a:gd name="T61" fmla="*/ 239 h 350"/>
                <a:gd name="T62" fmla="*/ 190 w 270"/>
                <a:gd name="T63" fmla="*/ 239 h 350"/>
                <a:gd name="T64" fmla="*/ 164 w 270"/>
                <a:gd name="T65" fmla="*/ 239 h 350"/>
                <a:gd name="T66" fmla="*/ 138 w 270"/>
                <a:gd name="T67" fmla="*/ 244 h 350"/>
                <a:gd name="T68" fmla="*/ 116 w 270"/>
                <a:gd name="T69" fmla="*/ 244 h 350"/>
                <a:gd name="T70" fmla="*/ 95 w 270"/>
                <a:gd name="T71" fmla="*/ 244 h 350"/>
                <a:gd name="T72" fmla="*/ 74 w 270"/>
                <a:gd name="T73" fmla="*/ 244 h 350"/>
                <a:gd name="T74" fmla="*/ 58 w 270"/>
                <a:gd name="T75" fmla="*/ 255 h 350"/>
                <a:gd name="T76" fmla="*/ 58 w 270"/>
                <a:gd name="T77" fmla="*/ 281 h 350"/>
                <a:gd name="T78" fmla="*/ 58 w 270"/>
                <a:gd name="T79" fmla="*/ 302 h 350"/>
                <a:gd name="T80" fmla="*/ 58 w 270"/>
                <a:gd name="T81" fmla="*/ 329 h 350"/>
                <a:gd name="T82" fmla="*/ 48 w 270"/>
                <a:gd name="T83" fmla="*/ 350 h 350"/>
                <a:gd name="T84" fmla="*/ 27 w 270"/>
                <a:gd name="T85" fmla="*/ 350 h 350"/>
                <a:gd name="T86" fmla="*/ 5 w 270"/>
                <a:gd name="T87" fmla="*/ 350 h 350"/>
                <a:gd name="T88" fmla="*/ 5 w 270"/>
                <a:gd name="T89" fmla="*/ 323 h 350"/>
                <a:gd name="T90" fmla="*/ 5 w 270"/>
                <a:gd name="T91" fmla="*/ 286 h 350"/>
                <a:gd name="T92" fmla="*/ 5 w 270"/>
                <a:gd name="T93" fmla="*/ 265 h 350"/>
                <a:gd name="T94" fmla="*/ 5 w 270"/>
                <a:gd name="T95" fmla="*/ 244 h 350"/>
                <a:gd name="T96" fmla="*/ 5 w 270"/>
                <a:gd name="T97" fmla="*/ 223 h 350"/>
                <a:gd name="T98" fmla="*/ 5 w 270"/>
                <a:gd name="T99" fmla="*/ 202 h 350"/>
                <a:gd name="T100" fmla="*/ 5 w 270"/>
                <a:gd name="T101" fmla="*/ 180 h 350"/>
                <a:gd name="T102" fmla="*/ 5 w 270"/>
                <a:gd name="T103" fmla="*/ 159 h 350"/>
                <a:gd name="T104" fmla="*/ 5 w 270"/>
                <a:gd name="T105" fmla="*/ 138 h 350"/>
                <a:gd name="T106" fmla="*/ 21 w 270"/>
                <a:gd name="T107" fmla="*/ 133 h 350"/>
                <a:gd name="T108" fmla="*/ 32 w 270"/>
                <a:gd name="T109" fmla="*/ 117 h 350"/>
                <a:gd name="T110" fmla="*/ 32 w 270"/>
                <a:gd name="T111" fmla="*/ 9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0" h="350">
                  <a:moveTo>
                    <a:pt x="32" y="90"/>
                  </a:moveTo>
                  <a:lnTo>
                    <a:pt x="32" y="85"/>
                  </a:lnTo>
                  <a:lnTo>
                    <a:pt x="32" y="80"/>
                  </a:lnTo>
                  <a:lnTo>
                    <a:pt x="32" y="74"/>
                  </a:lnTo>
                  <a:lnTo>
                    <a:pt x="32" y="69"/>
                  </a:lnTo>
                  <a:lnTo>
                    <a:pt x="32" y="64"/>
                  </a:lnTo>
                  <a:lnTo>
                    <a:pt x="32" y="58"/>
                  </a:lnTo>
                  <a:lnTo>
                    <a:pt x="32" y="53"/>
                  </a:lnTo>
                  <a:lnTo>
                    <a:pt x="32" y="48"/>
                  </a:lnTo>
                  <a:lnTo>
                    <a:pt x="32" y="43"/>
                  </a:lnTo>
                  <a:lnTo>
                    <a:pt x="32" y="37"/>
                  </a:lnTo>
                  <a:lnTo>
                    <a:pt x="32" y="32"/>
                  </a:lnTo>
                  <a:lnTo>
                    <a:pt x="32" y="27"/>
                  </a:lnTo>
                  <a:lnTo>
                    <a:pt x="37" y="27"/>
                  </a:lnTo>
                  <a:lnTo>
                    <a:pt x="42" y="27"/>
                  </a:lnTo>
                  <a:lnTo>
                    <a:pt x="48" y="27"/>
                  </a:lnTo>
                  <a:lnTo>
                    <a:pt x="53" y="27"/>
                  </a:lnTo>
                  <a:lnTo>
                    <a:pt x="58" y="27"/>
                  </a:lnTo>
                  <a:lnTo>
                    <a:pt x="58" y="21"/>
                  </a:lnTo>
                  <a:lnTo>
                    <a:pt x="58" y="16"/>
                  </a:lnTo>
                  <a:lnTo>
                    <a:pt x="58" y="11"/>
                  </a:lnTo>
                  <a:lnTo>
                    <a:pt x="58" y="5"/>
                  </a:lnTo>
                  <a:lnTo>
                    <a:pt x="58" y="0"/>
                  </a:lnTo>
                  <a:lnTo>
                    <a:pt x="64" y="0"/>
                  </a:lnTo>
                  <a:lnTo>
                    <a:pt x="69" y="0"/>
                  </a:lnTo>
                  <a:lnTo>
                    <a:pt x="74" y="0"/>
                  </a:lnTo>
                  <a:lnTo>
                    <a:pt x="79" y="0"/>
                  </a:lnTo>
                  <a:lnTo>
                    <a:pt x="85" y="0"/>
                  </a:lnTo>
                  <a:lnTo>
                    <a:pt x="101" y="0"/>
                  </a:lnTo>
                  <a:lnTo>
                    <a:pt x="106" y="0"/>
                  </a:lnTo>
                  <a:lnTo>
                    <a:pt x="111" y="0"/>
                  </a:lnTo>
                  <a:lnTo>
                    <a:pt x="111" y="5"/>
                  </a:lnTo>
                  <a:lnTo>
                    <a:pt x="111" y="11"/>
                  </a:lnTo>
                  <a:lnTo>
                    <a:pt x="111" y="27"/>
                  </a:lnTo>
                  <a:lnTo>
                    <a:pt x="116" y="27"/>
                  </a:lnTo>
                  <a:lnTo>
                    <a:pt x="122" y="27"/>
                  </a:lnTo>
                  <a:lnTo>
                    <a:pt x="127" y="27"/>
                  </a:lnTo>
                  <a:lnTo>
                    <a:pt x="138" y="27"/>
                  </a:lnTo>
                  <a:lnTo>
                    <a:pt x="143" y="27"/>
                  </a:lnTo>
                  <a:lnTo>
                    <a:pt x="148" y="27"/>
                  </a:lnTo>
                  <a:lnTo>
                    <a:pt x="153" y="27"/>
                  </a:lnTo>
                  <a:lnTo>
                    <a:pt x="159" y="21"/>
                  </a:lnTo>
                  <a:lnTo>
                    <a:pt x="164" y="21"/>
                  </a:lnTo>
                  <a:lnTo>
                    <a:pt x="169" y="21"/>
                  </a:lnTo>
                  <a:lnTo>
                    <a:pt x="175" y="21"/>
                  </a:lnTo>
                  <a:lnTo>
                    <a:pt x="180" y="21"/>
                  </a:lnTo>
                  <a:lnTo>
                    <a:pt x="185" y="21"/>
                  </a:lnTo>
                  <a:lnTo>
                    <a:pt x="190" y="21"/>
                  </a:lnTo>
                  <a:lnTo>
                    <a:pt x="196" y="21"/>
                  </a:lnTo>
                  <a:lnTo>
                    <a:pt x="201" y="21"/>
                  </a:lnTo>
                  <a:lnTo>
                    <a:pt x="206" y="21"/>
                  </a:lnTo>
                  <a:lnTo>
                    <a:pt x="212" y="21"/>
                  </a:lnTo>
                  <a:lnTo>
                    <a:pt x="217" y="21"/>
                  </a:lnTo>
                  <a:lnTo>
                    <a:pt x="222" y="21"/>
                  </a:lnTo>
                  <a:lnTo>
                    <a:pt x="227" y="21"/>
                  </a:lnTo>
                  <a:lnTo>
                    <a:pt x="233" y="21"/>
                  </a:lnTo>
                  <a:lnTo>
                    <a:pt x="238" y="21"/>
                  </a:lnTo>
                  <a:lnTo>
                    <a:pt x="243" y="21"/>
                  </a:lnTo>
                  <a:lnTo>
                    <a:pt x="249" y="21"/>
                  </a:lnTo>
                  <a:lnTo>
                    <a:pt x="254" y="21"/>
                  </a:lnTo>
                  <a:lnTo>
                    <a:pt x="259" y="21"/>
                  </a:lnTo>
                  <a:lnTo>
                    <a:pt x="270" y="21"/>
                  </a:lnTo>
                  <a:lnTo>
                    <a:pt x="270" y="27"/>
                  </a:lnTo>
                  <a:lnTo>
                    <a:pt x="270" y="32"/>
                  </a:lnTo>
                  <a:lnTo>
                    <a:pt x="270" y="43"/>
                  </a:lnTo>
                  <a:lnTo>
                    <a:pt x="270" y="48"/>
                  </a:lnTo>
                  <a:lnTo>
                    <a:pt x="270" y="53"/>
                  </a:lnTo>
                  <a:lnTo>
                    <a:pt x="270" y="64"/>
                  </a:lnTo>
                  <a:lnTo>
                    <a:pt x="270" y="69"/>
                  </a:lnTo>
                  <a:lnTo>
                    <a:pt x="270" y="74"/>
                  </a:lnTo>
                  <a:lnTo>
                    <a:pt x="270" y="80"/>
                  </a:lnTo>
                  <a:lnTo>
                    <a:pt x="270" y="85"/>
                  </a:lnTo>
                  <a:lnTo>
                    <a:pt x="270" y="90"/>
                  </a:lnTo>
                  <a:lnTo>
                    <a:pt x="264" y="90"/>
                  </a:lnTo>
                  <a:lnTo>
                    <a:pt x="264" y="96"/>
                  </a:lnTo>
                  <a:lnTo>
                    <a:pt x="264" y="101"/>
                  </a:lnTo>
                  <a:lnTo>
                    <a:pt x="264" y="106"/>
                  </a:lnTo>
                  <a:lnTo>
                    <a:pt x="259" y="106"/>
                  </a:lnTo>
                  <a:lnTo>
                    <a:pt x="259" y="111"/>
                  </a:lnTo>
                  <a:lnTo>
                    <a:pt x="259" y="117"/>
                  </a:lnTo>
                  <a:lnTo>
                    <a:pt x="259" y="122"/>
                  </a:lnTo>
                  <a:lnTo>
                    <a:pt x="259" y="127"/>
                  </a:lnTo>
                  <a:lnTo>
                    <a:pt x="259" y="133"/>
                  </a:lnTo>
                  <a:lnTo>
                    <a:pt x="259" y="138"/>
                  </a:lnTo>
                  <a:lnTo>
                    <a:pt x="254" y="138"/>
                  </a:lnTo>
                  <a:lnTo>
                    <a:pt x="254" y="143"/>
                  </a:lnTo>
                  <a:lnTo>
                    <a:pt x="254" y="149"/>
                  </a:lnTo>
                  <a:lnTo>
                    <a:pt x="254" y="154"/>
                  </a:lnTo>
                  <a:lnTo>
                    <a:pt x="254" y="159"/>
                  </a:lnTo>
                  <a:lnTo>
                    <a:pt x="254" y="164"/>
                  </a:lnTo>
                  <a:lnTo>
                    <a:pt x="259" y="164"/>
                  </a:lnTo>
                  <a:lnTo>
                    <a:pt x="259" y="170"/>
                  </a:lnTo>
                  <a:lnTo>
                    <a:pt x="254" y="170"/>
                  </a:lnTo>
                  <a:lnTo>
                    <a:pt x="254" y="175"/>
                  </a:lnTo>
                  <a:lnTo>
                    <a:pt x="249" y="175"/>
                  </a:lnTo>
                  <a:lnTo>
                    <a:pt x="249" y="180"/>
                  </a:lnTo>
                  <a:lnTo>
                    <a:pt x="243" y="180"/>
                  </a:lnTo>
                  <a:lnTo>
                    <a:pt x="243" y="186"/>
                  </a:lnTo>
                  <a:lnTo>
                    <a:pt x="238" y="186"/>
                  </a:lnTo>
                  <a:lnTo>
                    <a:pt x="233" y="186"/>
                  </a:lnTo>
                  <a:lnTo>
                    <a:pt x="233" y="191"/>
                  </a:lnTo>
                  <a:lnTo>
                    <a:pt x="238" y="191"/>
                  </a:lnTo>
                  <a:lnTo>
                    <a:pt x="233" y="191"/>
                  </a:lnTo>
                  <a:lnTo>
                    <a:pt x="233" y="196"/>
                  </a:lnTo>
                  <a:lnTo>
                    <a:pt x="238" y="196"/>
                  </a:lnTo>
                  <a:lnTo>
                    <a:pt x="238" y="202"/>
                  </a:lnTo>
                  <a:lnTo>
                    <a:pt x="238" y="207"/>
                  </a:lnTo>
                  <a:lnTo>
                    <a:pt x="233" y="207"/>
                  </a:lnTo>
                  <a:lnTo>
                    <a:pt x="238" y="207"/>
                  </a:lnTo>
                  <a:lnTo>
                    <a:pt x="233" y="207"/>
                  </a:lnTo>
                  <a:lnTo>
                    <a:pt x="233" y="212"/>
                  </a:lnTo>
                  <a:lnTo>
                    <a:pt x="233" y="217"/>
                  </a:lnTo>
                  <a:lnTo>
                    <a:pt x="227" y="217"/>
                  </a:lnTo>
                  <a:lnTo>
                    <a:pt x="233" y="217"/>
                  </a:lnTo>
                  <a:lnTo>
                    <a:pt x="227" y="217"/>
                  </a:lnTo>
                  <a:lnTo>
                    <a:pt x="227" y="223"/>
                  </a:lnTo>
                  <a:lnTo>
                    <a:pt x="227" y="228"/>
                  </a:lnTo>
                  <a:lnTo>
                    <a:pt x="222" y="228"/>
                  </a:lnTo>
                  <a:lnTo>
                    <a:pt x="227" y="228"/>
                  </a:lnTo>
                  <a:lnTo>
                    <a:pt x="222" y="228"/>
                  </a:lnTo>
                  <a:lnTo>
                    <a:pt x="222" y="233"/>
                  </a:lnTo>
                  <a:lnTo>
                    <a:pt x="222" y="239"/>
                  </a:lnTo>
                  <a:lnTo>
                    <a:pt x="217" y="239"/>
                  </a:lnTo>
                  <a:lnTo>
                    <a:pt x="212" y="239"/>
                  </a:lnTo>
                  <a:lnTo>
                    <a:pt x="206" y="239"/>
                  </a:lnTo>
                  <a:lnTo>
                    <a:pt x="201" y="239"/>
                  </a:lnTo>
                  <a:lnTo>
                    <a:pt x="196" y="239"/>
                  </a:lnTo>
                  <a:lnTo>
                    <a:pt x="190" y="239"/>
                  </a:lnTo>
                  <a:lnTo>
                    <a:pt x="185" y="239"/>
                  </a:lnTo>
                  <a:lnTo>
                    <a:pt x="175" y="239"/>
                  </a:lnTo>
                  <a:lnTo>
                    <a:pt x="169" y="239"/>
                  </a:lnTo>
                  <a:lnTo>
                    <a:pt x="164" y="239"/>
                  </a:lnTo>
                  <a:lnTo>
                    <a:pt x="153" y="244"/>
                  </a:lnTo>
                  <a:lnTo>
                    <a:pt x="148" y="244"/>
                  </a:lnTo>
                  <a:lnTo>
                    <a:pt x="143" y="244"/>
                  </a:lnTo>
                  <a:lnTo>
                    <a:pt x="138" y="244"/>
                  </a:lnTo>
                  <a:lnTo>
                    <a:pt x="132" y="244"/>
                  </a:lnTo>
                  <a:lnTo>
                    <a:pt x="127" y="244"/>
                  </a:lnTo>
                  <a:lnTo>
                    <a:pt x="122" y="244"/>
                  </a:lnTo>
                  <a:lnTo>
                    <a:pt x="116" y="244"/>
                  </a:lnTo>
                  <a:lnTo>
                    <a:pt x="111" y="244"/>
                  </a:lnTo>
                  <a:lnTo>
                    <a:pt x="106" y="244"/>
                  </a:lnTo>
                  <a:lnTo>
                    <a:pt x="101" y="244"/>
                  </a:lnTo>
                  <a:lnTo>
                    <a:pt x="95" y="244"/>
                  </a:lnTo>
                  <a:lnTo>
                    <a:pt x="90" y="244"/>
                  </a:lnTo>
                  <a:lnTo>
                    <a:pt x="85" y="244"/>
                  </a:lnTo>
                  <a:lnTo>
                    <a:pt x="79" y="244"/>
                  </a:lnTo>
                  <a:lnTo>
                    <a:pt x="74" y="244"/>
                  </a:lnTo>
                  <a:lnTo>
                    <a:pt x="69" y="244"/>
                  </a:lnTo>
                  <a:lnTo>
                    <a:pt x="58" y="244"/>
                  </a:lnTo>
                  <a:lnTo>
                    <a:pt x="58" y="249"/>
                  </a:lnTo>
                  <a:lnTo>
                    <a:pt x="58" y="255"/>
                  </a:lnTo>
                  <a:lnTo>
                    <a:pt x="58" y="260"/>
                  </a:lnTo>
                  <a:lnTo>
                    <a:pt x="58" y="265"/>
                  </a:lnTo>
                  <a:lnTo>
                    <a:pt x="58" y="270"/>
                  </a:lnTo>
                  <a:lnTo>
                    <a:pt x="58" y="281"/>
                  </a:lnTo>
                  <a:lnTo>
                    <a:pt x="58" y="286"/>
                  </a:lnTo>
                  <a:lnTo>
                    <a:pt x="58" y="292"/>
                  </a:lnTo>
                  <a:lnTo>
                    <a:pt x="58" y="297"/>
                  </a:lnTo>
                  <a:lnTo>
                    <a:pt x="58" y="302"/>
                  </a:lnTo>
                  <a:lnTo>
                    <a:pt x="58" y="308"/>
                  </a:lnTo>
                  <a:lnTo>
                    <a:pt x="58" y="318"/>
                  </a:lnTo>
                  <a:lnTo>
                    <a:pt x="58" y="323"/>
                  </a:lnTo>
                  <a:lnTo>
                    <a:pt x="58" y="329"/>
                  </a:lnTo>
                  <a:lnTo>
                    <a:pt x="58" y="339"/>
                  </a:lnTo>
                  <a:lnTo>
                    <a:pt x="58" y="345"/>
                  </a:lnTo>
                  <a:lnTo>
                    <a:pt x="58" y="350"/>
                  </a:lnTo>
                  <a:lnTo>
                    <a:pt x="48" y="350"/>
                  </a:lnTo>
                  <a:lnTo>
                    <a:pt x="42" y="350"/>
                  </a:lnTo>
                  <a:lnTo>
                    <a:pt x="37" y="350"/>
                  </a:lnTo>
                  <a:lnTo>
                    <a:pt x="32" y="350"/>
                  </a:lnTo>
                  <a:lnTo>
                    <a:pt x="27" y="350"/>
                  </a:lnTo>
                  <a:lnTo>
                    <a:pt x="21" y="350"/>
                  </a:lnTo>
                  <a:lnTo>
                    <a:pt x="16" y="350"/>
                  </a:lnTo>
                  <a:lnTo>
                    <a:pt x="11" y="350"/>
                  </a:lnTo>
                  <a:lnTo>
                    <a:pt x="5" y="350"/>
                  </a:lnTo>
                  <a:lnTo>
                    <a:pt x="5" y="345"/>
                  </a:lnTo>
                  <a:lnTo>
                    <a:pt x="5" y="334"/>
                  </a:lnTo>
                  <a:lnTo>
                    <a:pt x="5" y="329"/>
                  </a:lnTo>
                  <a:lnTo>
                    <a:pt x="5" y="323"/>
                  </a:lnTo>
                  <a:lnTo>
                    <a:pt x="0" y="308"/>
                  </a:lnTo>
                  <a:lnTo>
                    <a:pt x="5" y="302"/>
                  </a:lnTo>
                  <a:lnTo>
                    <a:pt x="5" y="292"/>
                  </a:lnTo>
                  <a:lnTo>
                    <a:pt x="5" y="286"/>
                  </a:lnTo>
                  <a:lnTo>
                    <a:pt x="5" y="281"/>
                  </a:lnTo>
                  <a:lnTo>
                    <a:pt x="5" y="276"/>
                  </a:lnTo>
                  <a:lnTo>
                    <a:pt x="5" y="270"/>
                  </a:lnTo>
                  <a:lnTo>
                    <a:pt x="5" y="265"/>
                  </a:lnTo>
                  <a:lnTo>
                    <a:pt x="5" y="260"/>
                  </a:lnTo>
                  <a:lnTo>
                    <a:pt x="5" y="255"/>
                  </a:lnTo>
                  <a:lnTo>
                    <a:pt x="5" y="249"/>
                  </a:lnTo>
                  <a:lnTo>
                    <a:pt x="5" y="244"/>
                  </a:lnTo>
                  <a:lnTo>
                    <a:pt x="5" y="239"/>
                  </a:lnTo>
                  <a:lnTo>
                    <a:pt x="5" y="233"/>
                  </a:lnTo>
                  <a:lnTo>
                    <a:pt x="5" y="228"/>
                  </a:lnTo>
                  <a:lnTo>
                    <a:pt x="5" y="223"/>
                  </a:lnTo>
                  <a:lnTo>
                    <a:pt x="5" y="217"/>
                  </a:lnTo>
                  <a:lnTo>
                    <a:pt x="5" y="212"/>
                  </a:lnTo>
                  <a:lnTo>
                    <a:pt x="5" y="207"/>
                  </a:lnTo>
                  <a:lnTo>
                    <a:pt x="5" y="202"/>
                  </a:lnTo>
                  <a:lnTo>
                    <a:pt x="5" y="196"/>
                  </a:lnTo>
                  <a:lnTo>
                    <a:pt x="5" y="191"/>
                  </a:lnTo>
                  <a:lnTo>
                    <a:pt x="5" y="186"/>
                  </a:lnTo>
                  <a:lnTo>
                    <a:pt x="5" y="180"/>
                  </a:lnTo>
                  <a:lnTo>
                    <a:pt x="5" y="175"/>
                  </a:lnTo>
                  <a:lnTo>
                    <a:pt x="5" y="170"/>
                  </a:lnTo>
                  <a:lnTo>
                    <a:pt x="5" y="164"/>
                  </a:lnTo>
                  <a:lnTo>
                    <a:pt x="5" y="159"/>
                  </a:lnTo>
                  <a:lnTo>
                    <a:pt x="5" y="154"/>
                  </a:lnTo>
                  <a:lnTo>
                    <a:pt x="5" y="149"/>
                  </a:lnTo>
                  <a:lnTo>
                    <a:pt x="5" y="143"/>
                  </a:lnTo>
                  <a:lnTo>
                    <a:pt x="5" y="138"/>
                  </a:lnTo>
                  <a:lnTo>
                    <a:pt x="5" y="133"/>
                  </a:lnTo>
                  <a:lnTo>
                    <a:pt x="11" y="133"/>
                  </a:lnTo>
                  <a:lnTo>
                    <a:pt x="16" y="133"/>
                  </a:lnTo>
                  <a:lnTo>
                    <a:pt x="21" y="133"/>
                  </a:lnTo>
                  <a:lnTo>
                    <a:pt x="27" y="133"/>
                  </a:lnTo>
                  <a:lnTo>
                    <a:pt x="32" y="133"/>
                  </a:lnTo>
                  <a:lnTo>
                    <a:pt x="32" y="127"/>
                  </a:lnTo>
                  <a:lnTo>
                    <a:pt x="32" y="117"/>
                  </a:lnTo>
                  <a:lnTo>
                    <a:pt x="32" y="111"/>
                  </a:lnTo>
                  <a:lnTo>
                    <a:pt x="32" y="106"/>
                  </a:lnTo>
                  <a:lnTo>
                    <a:pt x="32" y="101"/>
                  </a:lnTo>
                  <a:lnTo>
                    <a:pt x="32" y="96"/>
                  </a:lnTo>
                  <a:lnTo>
                    <a:pt x="32" y="90"/>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3" name="Freeform 197">
              <a:extLst>
                <a:ext uri="{FF2B5EF4-FFF2-40B4-BE49-F238E27FC236}">
                  <a16:creationId xmlns:a16="http://schemas.microsoft.com/office/drawing/2014/main" id="{DA0E7784-D5C9-4B97-91B4-601B8669BFA3}"/>
                </a:ext>
              </a:extLst>
            </p:cNvPr>
            <p:cNvSpPr>
              <a:spLocks/>
            </p:cNvSpPr>
            <p:nvPr/>
          </p:nvSpPr>
          <p:spPr bwMode="auto">
            <a:xfrm>
              <a:off x="4130676" y="2557463"/>
              <a:ext cx="571500" cy="522288"/>
            </a:xfrm>
            <a:custGeom>
              <a:avLst/>
              <a:gdLst>
                <a:gd name="T0" fmla="*/ 0 w 360"/>
                <a:gd name="T1" fmla="*/ 207 h 329"/>
                <a:gd name="T2" fmla="*/ 6 w 360"/>
                <a:gd name="T3" fmla="*/ 186 h 329"/>
                <a:gd name="T4" fmla="*/ 27 w 360"/>
                <a:gd name="T5" fmla="*/ 181 h 329"/>
                <a:gd name="T6" fmla="*/ 43 w 360"/>
                <a:gd name="T7" fmla="*/ 170 h 329"/>
                <a:gd name="T8" fmla="*/ 53 w 360"/>
                <a:gd name="T9" fmla="*/ 154 h 329"/>
                <a:gd name="T10" fmla="*/ 69 w 360"/>
                <a:gd name="T11" fmla="*/ 144 h 329"/>
                <a:gd name="T12" fmla="*/ 85 w 360"/>
                <a:gd name="T13" fmla="*/ 133 h 329"/>
                <a:gd name="T14" fmla="*/ 101 w 360"/>
                <a:gd name="T15" fmla="*/ 122 h 329"/>
                <a:gd name="T16" fmla="*/ 117 w 360"/>
                <a:gd name="T17" fmla="*/ 112 h 329"/>
                <a:gd name="T18" fmla="*/ 127 w 360"/>
                <a:gd name="T19" fmla="*/ 96 h 329"/>
                <a:gd name="T20" fmla="*/ 143 w 360"/>
                <a:gd name="T21" fmla="*/ 85 h 329"/>
                <a:gd name="T22" fmla="*/ 159 w 360"/>
                <a:gd name="T23" fmla="*/ 75 h 329"/>
                <a:gd name="T24" fmla="*/ 175 w 360"/>
                <a:gd name="T25" fmla="*/ 64 h 329"/>
                <a:gd name="T26" fmla="*/ 185 w 360"/>
                <a:gd name="T27" fmla="*/ 48 h 329"/>
                <a:gd name="T28" fmla="*/ 212 w 360"/>
                <a:gd name="T29" fmla="*/ 48 h 329"/>
                <a:gd name="T30" fmla="*/ 228 w 360"/>
                <a:gd name="T31" fmla="*/ 38 h 329"/>
                <a:gd name="T32" fmla="*/ 238 w 360"/>
                <a:gd name="T33" fmla="*/ 22 h 329"/>
                <a:gd name="T34" fmla="*/ 254 w 360"/>
                <a:gd name="T35" fmla="*/ 11 h 329"/>
                <a:gd name="T36" fmla="*/ 270 w 360"/>
                <a:gd name="T37" fmla="*/ 0 h 329"/>
                <a:gd name="T38" fmla="*/ 286 w 360"/>
                <a:gd name="T39" fmla="*/ 11 h 329"/>
                <a:gd name="T40" fmla="*/ 297 w 360"/>
                <a:gd name="T41" fmla="*/ 27 h 329"/>
                <a:gd name="T42" fmla="*/ 323 w 360"/>
                <a:gd name="T43" fmla="*/ 27 h 329"/>
                <a:gd name="T44" fmla="*/ 339 w 360"/>
                <a:gd name="T45" fmla="*/ 43 h 329"/>
                <a:gd name="T46" fmla="*/ 339 w 360"/>
                <a:gd name="T47" fmla="*/ 80 h 329"/>
                <a:gd name="T48" fmla="*/ 344 w 360"/>
                <a:gd name="T49" fmla="*/ 101 h 329"/>
                <a:gd name="T50" fmla="*/ 360 w 360"/>
                <a:gd name="T51" fmla="*/ 117 h 329"/>
                <a:gd name="T52" fmla="*/ 344 w 360"/>
                <a:gd name="T53" fmla="*/ 128 h 329"/>
                <a:gd name="T54" fmla="*/ 344 w 360"/>
                <a:gd name="T55" fmla="*/ 144 h 329"/>
                <a:gd name="T56" fmla="*/ 344 w 360"/>
                <a:gd name="T57" fmla="*/ 159 h 329"/>
                <a:gd name="T58" fmla="*/ 323 w 360"/>
                <a:gd name="T59" fmla="*/ 170 h 329"/>
                <a:gd name="T60" fmla="*/ 312 w 360"/>
                <a:gd name="T61" fmla="*/ 175 h 329"/>
                <a:gd name="T62" fmla="*/ 307 w 360"/>
                <a:gd name="T63" fmla="*/ 191 h 329"/>
                <a:gd name="T64" fmla="*/ 297 w 360"/>
                <a:gd name="T65" fmla="*/ 197 h 329"/>
                <a:gd name="T66" fmla="*/ 297 w 360"/>
                <a:gd name="T67" fmla="*/ 212 h 329"/>
                <a:gd name="T68" fmla="*/ 281 w 360"/>
                <a:gd name="T69" fmla="*/ 212 h 329"/>
                <a:gd name="T70" fmla="*/ 275 w 360"/>
                <a:gd name="T71" fmla="*/ 234 h 329"/>
                <a:gd name="T72" fmla="*/ 286 w 360"/>
                <a:gd name="T73" fmla="*/ 250 h 329"/>
                <a:gd name="T74" fmla="*/ 297 w 360"/>
                <a:gd name="T75" fmla="*/ 265 h 329"/>
                <a:gd name="T76" fmla="*/ 281 w 360"/>
                <a:gd name="T77" fmla="*/ 276 h 329"/>
                <a:gd name="T78" fmla="*/ 270 w 360"/>
                <a:gd name="T79" fmla="*/ 292 h 329"/>
                <a:gd name="T80" fmla="*/ 265 w 360"/>
                <a:gd name="T81" fmla="*/ 313 h 329"/>
                <a:gd name="T82" fmla="*/ 249 w 360"/>
                <a:gd name="T83" fmla="*/ 324 h 329"/>
                <a:gd name="T84" fmla="*/ 238 w 360"/>
                <a:gd name="T85" fmla="*/ 318 h 329"/>
                <a:gd name="T86" fmla="*/ 222 w 360"/>
                <a:gd name="T87" fmla="*/ 303 h 329"/>
                <a:gd name="T88" fmla="*/ 217 w 360"/>
                <a:gd name="T89" fmla="*/ 297 h 329"/>
                <a:gd name="T90" fmla="*/ 191 w 360"/>
                <a:gd name="T91" fmla="*/ 297 h 329"/>
                <a:gd name="T92" fmla="*/ 164 w 360"/>
                <a:gd name="T93" fmla="*/ 297 h 329"/>
                <a:gd name="T94" fmla="*/ 138 w 360"/>
                <a:gd name="T95" fmla="*/ 297 h 329"/>
                <a:gd name="T96" fmla="*/ 111 w 360"/>
                <a:gd name="T97" fmla="*/ 297 h 329"/>
                <a:gd name="T98" fmla="*/ 85 w 360"/>
                <a:gd name="T99" fmla="*/ 292 h 329"/>
                <a:gd name="T100" fmla="*/ 69 w 360"/>
                <a:gd name="T101" fmla="*/ 308 h 329"/>
                <a:gd name="T102" fmla="*/ 53 w 360"/>
                <a:gd name="T103" fmla="*/ 297 h 329"/>
                <a:gd name="T104" fmla="*/ 37 w 360"/>
                <a:gd name="T105" fmla="*/ 287 h 329"/>
                <a:gd name="T106" fmla="*/ 32 w 360"/>
                <a:gd name="T107" fmla="*/ 265 h 329"/>
                <a:gd name="T108" fmla="*/ 32 w 360"/>
                <a:gd name="T109" fmla="*/ 239 h 329"/>
                <a:gd name="T110" fmla="*/ 11 w 360"/>
                <a:gd name="T111" fmla="*/ 234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0" h="329">
                  <a:moveTo>
                    <a:pt x="0" y="228"/>
                  </a:moveTo>
                  <a:lnTo>
                    <a:pt x="0" y="223"/>
                  </a:lnTo>
                  <a:lnTo>
                    <a:pt x="0" y="218"/>
                  </a:lnTo>
                  <a:lnTo>
                    <a:pt x="0" y="212"/>
                  </a:lnTo>
                  <a:lnTo>
                    <a:pt x="0" y="207"/>
                  </a:lnTo>
                  <a:lnTo>
                    <a:pt x="0" y="202"/>
                  </a:lnTo>
                  <a:lnTo>
                    <a:pt x="0" y="197"/>
                  </a:lnTo>
                  <a:lnTo>
                    <a:pt x="0" y="191"/>
                  </a:lnTo>
                  <a:lnTo>
                    <a:pt x="0" y="186"/>
                  </a:lnTo>
                  <a:lnTo>
                    <a:pt x="6" y="186"/>
                  </a:lnTo>
                  <a:lnTo>
                    <a:pt x="11" y="186"/>
                  </a:lnTo>
                  <a:lnTo>
                    <a:pt x="16" y="186"/>
                  </a:lnTo>
                  <a:lnTo>
                    <a:pt x="22" y="186"/>
                  </a:lnTo>
                  <a:lnTo>
                    <a:pt x="22" y="181"/>
                  </a:lnTo>
                  <a:lnTo>
                    <a:pt x="27" y="181"/>
                  </a:lnTo>
                  <a:lnTo>
                    <a:pt x="27" y="175"/>
                  </a:lnTo>
                  <a:lnTo>
                    <a:pt x="32" y="175"/>
                  </a:lnTo>
                  <a:lnTo>
                    <a:pt x="32" y="170"/>
                  </a:lnTo>
                  <a:lnTo>
                    <a:pt x="37" y="170"/>
                  </a:lnTo>
                  <a:lnTo>
                    <a:pt x="43" y="170"/>
                  </a:lnTo>
                  <a:lnTo>
                    <a:pt x="48" y="170"/>
                  </a:lnTo>
                  <a:lnTo>
                    <a:pt x="48" y="165"/>
                  </a:lnTo>
                  <a:lnTo>
                    <a:pt x="53" y="165"/>
                  </a:lnTo>
                  <a:lnTo>
                    <a:pt x="53" y="159"/>
                  </a:lnTo>
                  <a:lnTo>
                    <a:pt x="53" y="154"/>
                  </a:lnTo>
                  <a:lnTo>
                    <a:pt x="59" y="154"/>
                  </a:lnTo>
                  <a:lnTo>
                    <a:pt x="59" y="149"/>
                  </a:lnTo>
                  <a:lnTo>
                    <a:pt x="64" y="149"/>
                  </a:lnTo>
                  <a:lnTo>
                    <a:pt x="64" y="144"/>
                  </a:lnTo>
                  <a:lnTo>
                    <a:pt x="69" y="144"/>
                  </a:lnTo>
                  <a:lnTo>
                    <a:pt x="69" y="138"/>
                  </a:lnTo>
                  <a:lnTo>
                    <a:pt x="74" y="138"/>
                  </a:lnTo>
                  <a:lnTo>
                    <a:pt x="74" y="133"/>
                  </a:lnTo>
                  <a:lnTo>
                    <a:pt x="80" y="133"/>
                  </a:lnTo>
                  <a:lnTo>
                    <a:pt x="85" y="133"/>
                  </a:lnTo>
                  <a:lnTo>
                    <a:pt x="90" y="133"/>
                  </a:lnTo>
                  <a:lnTo>
                    <a:pt x="96" y="133"/>
                  </a:lnTo>
                  <a:lnTo>
                    <a:pt x="101" y="133"/>
                  </a:lnTo>
                  <a:lnTo>
                    <a:pt x="101" y="128"/>
                  </a:lnTo>
                  <a:lnTo>
                    <a:pt x="101" y="122"/>
                  </a:lnTo>
                  <a:lnTo>
                    <a:pt x="101" y="117"/>
                  </a:lnTo>
                  <a:lnTo>
                    <a:pt x="101" y="112"/>
                  </a:lnTo>
                  <a:lnTo>
                    <a:pt x="106" y="112"/>
                  </a:lnTo>
                  <a:lnTo>
                    <a:pt x="111" y="112"/>
                  </a:lnTo>
                  <a:lnTo>
                    <a:pt x="117" y="112"/>
                  </a:lnTo>
                  <a:lnTo>
                    <a:pt x="122" y="112"/>
                  </a:lnTo>
                  <a:lnTo>
                    <a:pt x="127" y="112"/>
                  </a:lnTo>
                  <a:lnTo>
                    <a:pt x="127" y="106"/>
                  </a:lnTo>
                  <a:lnTo>
                    <a:pt x="127" y="101"/>
                  </a:lnTo>
                  <a:lnTo>
                    <a:pt x="127" y="96"/>
                  </a:lnTo>
                  <a:lnTo>
                    <a:pt x="133" y="96"/>
                  </a:lnTo>
                  <a:lnTo>
                    <a:pt x="138" y="96"/>
                  </a:lnTo>
                  <a:lnTo>
                    <a:pt x="138" y="91"/>
                  </a:lnTo>
                  <a:lnTo>
                    <a:pt x="143" y="91"/>
                  </a:lnTo>
                  <a:lnTo>
                    <a:pt x="143" y="85"/>
                  </a:lnTo>
                  <a:lnTo>
                    <a:pt x="143" y="80"/>
                  </a:lnTo>
                  <a:lnTo>
                    <a:pt x="148" y="80"/>
                  </a:lnTo>
                  <a:lnTo>
                    <a:pt x="154" y="80"/>
                  </a:lnTo>
                  <a:lnTo>
                    <a:pt x="159" y="80"/>
                  </a:lnTo>
                  <a:lnTo>
                    <a:pt x="159" y="75"/>
                  </a:lnTo>
                  <a:lnTo>
                    <a:pt x="159" y="69"/>
                  </a:lnTo>
                  <a:lnTo>
                    <a:pt x="164" y="69"/>
                  </a:lnTo>
                  <a:lnTo>
                    <a:pt x="170" y="69"/>
                  </a:lnTo>
                  <a:lnTo>
                    <a:pt x="170" y="64"/>
                  </a:lnTo>
                  <a:lnTo>
                    <a:pt x="175" y="64"/>
                  </a:lnTo>
                  <a:lnTo>
                    <a:pt x="175" y="59"/>
                  </a:lnTo>
                  <a:lnTo>
                    <a:pt x="180" y="59"/>
                  </a:lnTo>
                  <a:lnTo>
                    <a:pt x="185" y="59"/>
                  </a:lnTo>
                  <a:lnTo>
                    <a:pt x="185" y="53"/>
                  </a:lnTo>
                  <a:lnTo>
                    <a:pt x="185" y="48"/>
                  </a:lnTo>
                  <a:lnTo>
                    <a:pt x="191" y="48"/>
                  </a:lnTo>
                  <a:lnTo>
                    <a:pt x="196" y="48"/>
                  </a:lnTo>
                  <a:lnTo>
                    <a:pt x="201" y="48"/>
                  </a:lnTo>
                  <a:lnTo>
                    <a:pt x="207" y="48"/>
                  </a:lnTo>
                  <a:lnTo>
                    <a:pt x="212" y="48"/>
                  </a:lnTo>
                  <a:lnTo>
                    <a:pt x="217" y="48"/>
                  </a:lnTo>
                  <a:lnTo>
                    <a:pt x="222" y="48"/>
                  </a:lnTo>
                  <a:lnTo>
                    <a:pt x="222" y="43"/>
                  </a:lnTo>
                  <a:lnTo>
                    <a:pt x="228" y="43"/>
                  </a:lnTo>
                  <a:lnTo>
                    <a:pt x="228" y="38"/>
                  </a:lnTo>
                  <a:lnTo>
                    <a:pt x="228" y="32"/>
                  </a:lnTo>
                  <a:lnTo>
                    <a:pt x="233" y="32"/>
                  </a:lnTo>
                  <a:lnTo>
                    <a:pt x="233" y="27"/>
                  </a:lnTo>
                  <a:lnTo>
                    <a:pt x="238" y="27"/>
                  </a:lnTo>
                  <a:lnTo>
                    <a:pt x="238" y="22"/>
                  </a:lnTo>
                  <a:lnTo>
                    <a:pt x="244" y="22"/>
                  </a:lnTo>
                  <a:lnTo>
                    <a:pt x="244" y="16"/>
                  </a:lnTo>
                  <a:lnTo>
                    <a:pt x="249" y="16"/>
                  </a:lnTo>
                  <a:lnTo>
                    <a:pt x="254" y="16"/>
                  </a:lnTo>
                  <a:lnTo>
                    <a:pt x="254" y="11"/>
                  </a:lnTo>
                  <a:lnTo>
                    <a:pt x="260" y="11"/>
                  </a:lnTo>
                  <a:lnTo>
                    <a:pt x="265" y="11"/>
                  </a:lnTo>
                  <a:lnTo>
                    <a:pt x="265" y="6"/>
                  </a:lnTo>
                  <a:lnTo>
                    <a:pt x="265" y="0"/>
                  </a:lnTo>
                  <a:lnTo>
                    <a:pt x="270" y="0"/>
                  </a:lnTo>
                  <a:lnTo>
                    <a:pt x="275" y="0"/>
                  </a:lnTo>
                  <a:lnTo>
                    <a:pt x="281" y="0"/>
                  </a:lnTo>
                  <a:lnTo>
                    <a:pt x="286" y="0"/>
                  </a:lnTo>
                  <a:lnTo>
                    <a:pt x="286" y="6"/>
                  </a:lnTo>
                  <a:lnTo>
                    <a:pt x="286" y="11"/>
                  </a:lnTo>
                  <a:lnTo>
                    <a:pt x="286" y="16"/>
                  </a:lnTo>
                  <a:lnTo>
                    <a:pt x="286" y="22"/>
                  </a:lnTo>
                  <a:lnTo>
                    <a:pt x="286" y="27"/>
                  </a:lnTo>
                  <a:lnTo>
                    <a:pt x="291" y="27"/>
                  </a:lnTo>
                  <a:lnTo>
                    <a:pt x="297" y="27"/>
                  </a:lnTo>
                  <a:lnTo>
                    <a:pt x="302" y="27"/>
                  </a:lnTo>
                  <a:lnTo>
                    <a:pt x="307" y="27"/>
                  </a:lnTo>
                  <a:lnTo>
                    <a:pt x="312" y="27"/>
                  </a:lnTo>
                  <a:lnTo>
                    <a:pt x="318" y="27"/>
                  </a:lnTo>
                  <a:lnTo>
                    <a:pt x="323" y="27"/>
                  </a:lnTo>
                  <a:lnTo>
                    <a:pt x="328" y="27"/>
                  </a:lnTo>
                  <a:lnTo>
                    <a:pt x="334" y="27"/>
                  </a:lnTo>
                  <a:lnTo>
                    <a:pt x="339" y="27"/>
                  </a:lnTo>
                  <a:lnTo>
                    <a:pt x="339" y="38"/>
                  </a:lnTo>
                  <a:lnTo>
                    <a:pt x="339" y="43"/>
                  </a:lnTo>
                  <a:lnTo>
                    <a:pt x="339" y="48"/>
                  </a:lnTo>
                  <a:lnTo>
                    <a:pt x="339" y="53"/>
                  </a:lnTo>
                  <a:lnTo>
                    <a:pt x="339" y="59"/>
                  </a:lnTo>
                  <a:lnTo>
                    <a:pt x="339" y="75"/>
                  </a:lnTo>
                  <a:lnTo>
                    <a:pt x="339" y="80"/>
                  </a:lnTo>
                  <a:lnTo>
                    <a:pt x="339" y="85"/>
                  </a:lnTo>
                  <a:lnTo>
                    <a:pt x="339" y="91"/>
                  </a:lnTo>
                  <a:lnTo>
                    <a:pt x="339" y="96"/>
                  </a:lnTo>
                  <a:lnTo>
                    <a:pt x="339" y="101"/>
                  </a:lnTo>
                  <a:lnTo>
                    <a:pt x="344" y="101"/>
                  </a:lnTo>
                  <a:lnTo>
                    <a:pt x="349" y="101"/>
                  </a:lnTo>
                  <a:lnTo>
                    <a:pt x="349" y="106"/>
                  </a:lnTo>
                  <a:lnTo>
                    <a:pt x="355" y="106"/>
                  </a:lnTo>
                  <a:lnTo>
                    <a:pt x="355" y="112"/>
                  </a:lnTo>
                  <a:lnTo>
                    <a:pt x="360" y="117"/>
                  </a:lnTo>
                  <a:lnTo>
                    <a:pt x="360" y="122"/>
                  </a:lnTo>
                  <a:lnTo>
                    <a:pt x="355" y="122"/>
                  </a:lnTo>
                  <a:lnTo>
                    <a:pt x="349" y="122"/>
                  </a:lnTo>
                  <a:lnTo>
                    <a:pt x="344" y="122"/>
                  </a:lnTo>
                  <a:lnTo>
                    <a:pt x="344" y="128"/>
                  </a:lnTo>
                  <a:lnTo>
                    <a:pt x="344" y="133"/>
                  </a:lnTo>
                  <a:lnTo>
                    <a:pt x="349" y="133"/>
                  </a:lnTo>
                  <a:lnTo>
                    <a:pt x="344" y="133"/>
                  </a:lnTo>
                  <a:lnTo>
                    <a:pt x="344" y="138"/>
                  </a:lnTo>
                  <a:lnTo>
                    <a:pt x="344" y="144"/>
                  </a:lnTo>
                  <a:lnTo>
                    <a:pt x="349" y="144"/>
                  </a:lnTo>
                  <a:lnTo>
                    <a:pt x="349" y="149"/>
                  </a:lnTo>
                  <a:lnTo>
                    <a:pt x="349" y="154"/>
                  </a:lnTo>
                  <a:lnTo>
                    <a:pt x="349" y="159"/>
                  </a:lnTo>
                  <a:lnTo>
                    <a:pt x="344" y="159"/>
                  </a:lnTo>
                  <a:lnTo>
                    <a:pt x="339" y="159"/>
                  </a:lnTo>
                  <a:lnTo>
                    <a:pt x="339" y="165"/>
                  </a:lnTo>
                  <a:lnTo>
                    <a:pt x="334" y="165"/>
                  </a:lnTo>
                  <a:lnTo>
                    <a:pt x="328" y="170"/>
                  </a:lnTo>
                  <a:lnTo>
                    <a:pt x="323" y="170"/>
                  </a:lnTo>
                  <a:lnTo>
                    <a:pt x="318" y="170"/>
                  </a:lnTo>
                  <a:lnTo>
                    <a:pt x="318" y="165"/>
                  </a:lnTo>
                  <a:lnTo>
                    <a:pt x="312" y="165"/>
                  </a:lnTo>
                  <a:lnTo>
                    <a:pt x="312" y="170"/>
                  </a:lnTo>
                  <a:lnTo>
                    <a:pt x="312" y="175"/>
                  </a:lnTo>
                  <a:lnTo>
                    <a:pt x="318" y="175"/>
                  </a:lnTo>
                  <a:lnTo>
                    <a:pt x="312" y="181"/>
                  </a:lnTo>
                  <a:lnTo>
                    <a:pt x="312" y="186"/>
                  </a:lnTo>
                  <a:lnTo>
                    <a:pt x="307" y="186"/>
                  </a:lnTo>
                  <a:lnTo>
                    <a:pt x="307" y="191"/>
                  </a:lnTo>
                  <a:lnTo>
                    <a:pt x="307" y="186"/>
                  </a:lnTo>
                  <a:lnTo>
                    <a:pt x="302" y="186"/>
                  </a:lnTo>
                  <a:lnTo>
                    <a:pt x="297" y="186"/>
                  </a:lnTo>
                  <a:lnTo>
                    <a:pt x="297" y="191"/>
                  </a:lnTo>
                  <a:lnTo>
                    <a:pt x="297" y="197"/>
                  </a:lnTo>
                  <a:lnTo>
                    <a:pt x="291" y="197"/>
                  </a:lnTo>
                  <a:lnTo>
                    <a:pt x="291" y="202"/>
                  </a:lnTo>
                  <a:lnTo>
                    <a:pt x="297" y="202"/>
                  </a:lnTo>
                  <a:lnTo>
                    <a:pt x="297" y="207"/>
                  </a:lnTo>
                  <a:lnTo>
                    <a:pt x="297" y="212"/>
                  </a:lnTo>
                  <a:lnTo>
                    <a:pt x="297" y="218"/>
                  </a:lnTo>
                  <a:lnTo>
                    <a:pt x="291" y="218"/>
                  </a:lnTo>
                  <a:lnTo>
                    <a:pt x="286" y="218"/>
                  </a:lnTo>
                  <a:lnTo>
                    <a:pt x="286" y="212"/>
                  </a:lnTo>
                  <a:lnTo>
                    <a:pt x="281" y="212"/>
                  </a:lnTo>
                  <a:lnTo>
                    <a:pt x="281" y="218"/>
                  </a:lnTo>
                  <a:lnTo>
                    <a:pt x="275" y="218"/>
                  </a:lnTo>
                  <a:lnTo>
                    <a:pt x="275" y="223"/>
                  </a:lnTo>
                  <a:lnTo>
                    <a:pt x="275" y="228"/>
                  </a:lnTo>
                  <a:lnTo>
                    <a:pt x="275" y="234"/>
                  </a:lnTo>
                  <a:lnTo>
                    <a:pt x="281" y="234"/>
                  </a:lnTo>
                  <a:lnTo>
                    <a:pt x="281" y="239"/>
                  </a:lnTo>
                  <a:lnTo>
                    <a:pt x="286" y="239"/>
                  </a:lnTo>
                  <a:lnTo>
                    <a:pt x="286" y="244"/>
                  </a:lnTo>
                  <a:lnTo>
                    <a:pt x="286" y="250"/>
                  </a:lnTo>
                  <a:lnTo>
                    <a:pt x="291" y="250"/>
                  </a:lnTo>
                  <a:lnTo>
                    <a:pt x="291" y="255"/>
                  </a:lnTo>
                  <a:lnTo>
                    <a:pt x="297" y="255"/>
                  </a:lnTo>
                  <a:lnTo>
                    <a:pt x="297" y="260"/>
                  </a:lnTo>
                  <a:lnTo>
                    <a:pt x="297" y="265"/>
                  </a:lnTo>
                  <a:lnTo>
                    <a:pt x="291" y="265"/>
                  </a:lnTo>
                  <a:lnTo>
                    <a:pt x="286" y="265"/>
                  </a:lnTo>
                  <a:lnTo>
                    <a:pt x="286" y="271"/>
                  </a:lnTo>
                  <a:lnTo>
                    <a:pt x="281" y="271"/>
                  </a:lnTo>
                  <a:lnTo>
                    <a:pt x="281" y="276"/>
                  </a:lnTo>
                  <a:lnTo>
                    <a:pt x="275" y="276"/>
                  </a:lnTo>
                  <a:lnTo>
                    <a:pt x="275" y="281"/>
                  </a:lnTo>
                  <a:lnTo>
                    <a:pt x="270" y="281"/>
                  </a:lnTo>
                  <a:lnTo>
                    <a:pt x="270" y="287"/>
                  </a:lnTo>
                  <a:lnTo>
                    <a:pt x="270" y="292"/>
                  </a:lnTo>
                  <a:lnTo>
                    <a:pt x="270" y="297"/>
                  </a:lnTo>
                  <a:lnTo>
                    <a:pt x="270" y="303"/>
                  </a:lnTo>
                  <a:lnTo>
                    <a:pt x="265" y="303"/>
                  </a:lnTo>
                  <a:lnTo>
                    <a:pt x="265" y="308"/>
                  </a:lnTo>
                  <a:lnTo>
                    <a:pt x="265" y="313"/>
                  </a:lnTo>
                  <a:lnTo>
                    <a:pt x="265" y="318"/>
                  </a:lnTo>
                  <a:lnTo>
                    <a:pt x="265" y="324"/>
                  </a:lnTo>
                  <a:lnTo>
                    <a:pt x="260" y="324"/>
                  </a:lnTo>
                  <a:lnTo>
                    <a:pt x="254" y="324"/>
                  </a:lnTo>
                  <a:lnTo>
                    <a:pt x="249" y="324"/>
                  </a:lnTo>
                  <a:lnTo>
                    <a:pt x="249" y="329"/>
                  </a:lnTo>
                  <a:lnTo>
                    <a:pt x="244" y="329"/>
                  </a:lnTo>
                  <a:lnTo>
                    <a:pt x="244" y="324"/>
                  </a:lnTo>
                  <a:lnTo>
                    <a:pt x="238" y="324"/>
                  </a:lnTo>
                  <a:lnTo>
                    <a:pt x="238" y="318"/>
                  </a:lnTo>
                  <a:lnTo>
                    <a:pt x="233" y="318"/>
                  </a:lnTo>
                  <a:lnTo>
                    <a:pt x="233" y="313"/>
                  </a:lnTo>
                  <a:lnTo>
                    <a:pt x="228" y="313"/>
                  </a:lnTo>
                  <a:lnTo>
                    <a:pt x="222" y="308"/>
                  </a:lnTo>
                  <a:lnTo>
                    <a:pt x="222" y="303"/>
                  </a:lnTo>
                  <a:lnTo>
                    <a:pt x="217" y="303"/>
                  </a:lnTo>
                  <a:lnTo>
                    <a:pt x="217" y="308"/>
                  </a:lnTo>
                  <a:lnTo>
                    <a:pt x="212" y="303"/>
                  </a:lnTo>
                  <a:lnTo>
                    <a:pt x="217" y="303"/>
                  </a:lnTo>
                  <a:lnTo>
                    <a:pt x="217" y="297"/>
                  </a:lnTo>
                  <a:lnTo>
                    <a:pt x="212" y="297"/>
                  </a:lnTo>
                  <a:lnTo>
                    <a:pt x="207" y="297"/>
                  </a:lnTo>
                  <a:lnTo>
                    <a:pt x="201" y="297"/>
                  </a:lnTo>
                  <a:lnTo>
                    <a:pt x="196" y="297"/>
                  </a:lnTo>
                  <a:lnTo>
                    <a:pt x="191" y="297"/>
                  </a:lnTo>
                  <a:lnTo>
                    <a:pt x="185" y="297"/>
                  </a:lnTo>
                  <a:lnTo>
                    <a:pt x="180" y="297"/>
                  </a:lnTo>
                  <a:lnTo>
                    <a:pt x="175" y="297"/>
                  </a:lnTo>
                  <a:lnTo>
                    <a:pt x="170" y="297"/>
                  </a:lnTo>
                  <a:lnTo>
                    <a:pt x="164" y="297"/>
                  </a:lnTo>
                  <a:lnTo>
                    <a:pt x="159" y="297"/>
                  </a:lnTo>
                  <a:lnTo>
                    <a:pt x="154" y="297"/>
                  </a:lnTo>
                  <a:lnTo>
                    <a:pt x="148" y="297"/>
                  </a:lnTo>
                  <a:lnTo>
                    <a:pt x="143" y="297"/>
                  </a:lnTo>
                  <a:lnTo>
                    <a:pt x="138" y="297"/>
                  </a:lnTo>
                  <a:lnTo>
                    <a:pt x="133" y="297"/>
                  </a:lnTo>
                  <a:lnTo>
                    <a:pt x="127" y="297"/>
                  </a:lnTo>
                  <a:lnTo>
                    <a:pt x="122" y="297"/>
                  </a:lnTo>
                  <a:lnTo>
                    <a:pt x="117" y="297"/>
                  </a:lnTo>
                  <a:lnTo>
                    <a:pt x="111" y="297"/>
                  </a:lnTo>
                  <a:lnTo>
                    <a:pt x="106" y="297"/>
                  </a:lnTo>
                  <a:lnTo>
                    <a:pt x="101" y="297"/>
                  </a:lnTo>
                  <a:lnTo>
                    <a:pt x="96" y="297"/>
                  </a:lnTo>
                  <a:lnTo>
                    <a:pt x="90" y="292"/>
                  </a:lnTo>
                  <a:lnTo>
                    <a:pt x="85" y="292"/>
                  </a:lnTo>
                  <a:lnTo>
                    <a:pt x="80" y="292"/>
                  </a:lnTo>
                  <a:lnTo>
                    <a:pt x="74" y="292"/>
                  </a:lnTo>
                  <a:lnTo>
                    <a:pt x="74" y="297"/>
                  </a:lnTo>
                  <a:lnTo>
                    <a:pt x="74" y="308"/>
                  </a:lnTo>
                  <a:lnTo>
                    <a:pt x="69" y="308"/>
                  </a:lnTo>
                  <a:lnTo>
                    <a:pt x="69" y="303"/>
                  </a:lnTo>
                  <a:lnTo>
                    <a:pt x="64" y="303"/>
                  </a:lnTo>
                  <a:lnTo>
                    <a:pt x="59" y="303"/>
                  </a:lnTo>
                  <a:lnTo>
                    <a:pt x="53" y="303"/>
                  </a:lnTo>
                  <a:lnTo>
                    <a:pt x="53" y="297"/>
                  </a:lnTo>
                  <a:lnTo>
                    <a:pt x="48" y="297"/>
                  </a:lnTo>
                  <a:lnTo>
                    <a:pt x="48" y="292"/>
                  </a:lnTo>
                  <a:lnTo>
                    <a:pt x="43" y="292"/>
                  </a:lnTo>
                  <a:lnTo>
                    <a:pt x="37" y="292"/>
                  </a:lnTo>
                  <a:lnTo>
                    <a:pt x="37" y="287"/>
                  </a:lnTo>
                  <a:lnTo>
                    <a:pt x="37" y="281"/>
                  </a:lnTo>
                  <a:lnTo>
                    <a:pt x="37" y="276"/>
                  </a:lnTo>
                  <a:lnTo>
                    <a:pt x="32" y="276"/>
                  </a:lnTo>
                  <a:lnTo>
                    <a:pt x="32" y="271"/>
                  </a:lnTo>
                  <a:lnTo>
                    <a:pt x="32" y="265"/>
                  </a:lnTo>
                  <a:lnTo>
                    <a:pt x="32" y="260"/>
                  </a:lnTo>
                  <a:lnTo>
                    <a:pt x="32" y="255"/>
                  </a:lnTo>
                  <a:lnTo>
                    <a:pt x="32" y="250"/>
                  </a:lnTo>
                  <a:lnTo>
                    <a:pt x="32" y="244"/>
                  </a:lnTo>
                  <a:lnTo>
                    <a:pt x="32" y="239"/>
                  </a:lnTo>
                  <a:lnTo>
                    <a:pt x="27" y="239"/>
                  </a:lnTo>
                  <a:lnTo>
                    <a:pt x="22" y="239"/>
                  </a:lnTo>
                  <a:lnTo>
                    <a:pt x="16" y="239"/>
                  </a:lnTo>
                  <a:lnTo>
                    <a:pt x="11" y="239"/>
                  </a:lnTo>
                  <a:lnTo>
                    <a:pt x="11" y="234"/>
                  </a:lnTo>
                  <a:lnTo>
                    <a:pt x="6" y="234"/>
                  </a:lnTo>
                  <a:lnTo>
                    <a:pt x="0" y="234"/>
                  </a:lnTo>
                  <a:lnTo>
                    <a:pt x="0" y="228"/>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4" name="Freeform 198">
              <a:extLst>
                <a:ext uri="{FF2B5EF4-FFF2-40B4-BE49-F238E27FC236}">
                  <a16:creationId xmlns:a16="http://schemas.microsoft.com/office/drawing/2014/main" id="{E38091C8-9525-4DE0-8E07-E69DE231E2CF}"/>
                </a:ext>
              </a:extLst>
            </p:cNvPr>
            <p:cNvSpPr>
              <a:spLocks/>
            </p:cNvSpPr>
            <p:nvPr/>
          </p:nvSpPr>
          <p:spPr bwMode="auto">
            <a:xfrm>
              <a:off x="4064001" y="1430338"/>
              <a:ext cx="461963" cy="369888"/>
            </a:xfrm>
            <a:custGeom>
              <a:avLst/>
              <a:gdLst>
                <a:gd name="T0" fmla="*/ 0 w 291"/>
                <a:gd name="T1" fmla="*/ 101 h 233"/>
                <a:gd name="T2" fmla="*/ 0 w 291"/>
                <a:gd name="T3" fmla="*/ 80 h 233"/>
                <a:gd name="T4" fmla="*/ 0 w 291"/>
                <a:gd name="T5" fmla="*/ 58 h 233"/>
                <a:gd name="T6" fmla="*/ 0 w 291"/>
                <a:gd name="T7" fmla="*/ 37 h 233"/>
                <a:gd name="T8" fmla="*/ 0 w 291"/>
                <a:gd name="T9" fmla="*/ 16 h 233"/>
                <a:gd name="T10" fmla="*/ 5 w 291"/>
                <a:gd name="T11" fmla="*/ 0 h 233"/>
                <a:gd name="T12" fmla="*/ 21 w 291"/>
                <a:gd name="T13" fmla="*/ 16 h 233"/>
                <a:gd name="T14" fmla="*/ 37 w 291"/>
                <a:gd name="T15" fmla="*/ 21 h 233"/>
                <a:gd name="T16" fmla="*/ 53 w 291"/>
                <a:gd name="T17" fmla="*/ 27 h 233"/>
                <a:gd name="T18" fmla="*/ 69 w 291"/>
                <a:gd name="T19" fmla="*/ 43 h 233"/>
                <a:gd name="T20" fmla="*/ 85 w 291"/>
                <a:gd name="T21" fmla="*/ 53 h 233"/>
                <a:gd name="T22" fmla="*/ 106 w 291"/>
                <a:gd name="T23" fmla="*/ 64 h 233"/>
                <a:gd name="T24" fmla="*/ 122 w 291"/>
                <a:gd name="T25" fmla="*/ 69 h 233"/>
                <a:gd name="T26" fmla="*/ 138 w 291"/>
                <a:gd name="T27" fmla="*/ 74 h 233"/>
                <a:gd name="T28" fmla="*/ 153 w 291"/>
                <a:gd name="T29" fmla="*/ 80 h 233"/>
                <a:gd name="T30" fmla="*/ 169 w 291"/>
                <a:gd name="T31" fmla="*/ 85 h 233"/>
                <a:gd name="T32" fmla="*/ 185 w 291"/>
                <a:gd name="T33" fmla="*/ 80 h 233"/>
                <a:gd name="T34" fmla="*/ 196 w 291"/>
                <a:gd name="T35" fmla="*/ 69 h 233"/>
                <a:gd name="T36" fmla="*/ 206 w 291"/>
                <a:gd name="T37" fmla="*/ 58 h 233"/>
                <a:gd name="T38" fmla="*/ 222 w 291"/>
                <a:gd name="T39" fmla="*/ 64 h 233"/>
                <a:gd name="T40" fmla="*/ 227 w 291"/>
                <a:gd name="T41" fmla="*/ 80 h 233"/>
                <a:gd name="T42" fmla="*/ 243 w 291"/>
                <a:gd name="T43" fmla="*/ 85 h 233"/>
                <a:gd name="T44" fmla="*/ 254 w 291"/>
                <a:gd name="T45" fmla="*/ 74 h 233"/>
                <a:gd name="T46" fmla="*/ 270 w 291"/>
                <a:gd name="T47" fmla="*/ 64 h 233"/>
                <a:gd name="T48" fmla="*/ 286 w 291"/>
                <a:gd name="T49" fmla="*/ 69 h 233"/>
                <a:gd name="T50" fmla="*/ 291 w 291"/>
                <a:gd name="T51" fmla="*/ 85 h 233"/>
                <a:gd name="T52" fmla="*/ 286 w 291"/>
                <a:gd name="T53" fmla="*/ 111 h 233"/>
                <a:gd name="T54" fmla="*/ 286 w 291"/>
                <a:gd name="T55" fmla="*/ 133 h 233"/>
                <a:gd name="T56" fmla="*/ 280 w 291"/>
                <a:gd name="T57" fmla="*/ 149 h 233"/>
                <a:gd name="T58" fmla="*/ 280 w 291"/>
                <a:gd name="T59" fmla="*/ 170 h 233"/>
                <a:gd name="T60" fmla="*/ 275 w 291"/>
                <a:gd name="T61" fmla="*/ 191 h 233"/>
                <a:gd name="T62" fmla="*/ 275 w 291"/>
                <a:gd name="T63" fmla="*/ 212 h 233"/>
                <a:gd name="T64" fmla="*/ 275 w 291"/>
                <a:gd name="T65" fmla="*/ 233 h 233"/>
                <a:gd name="T66" fmla="*/ 254 w 291"/>
                <a:gd name="T67" fmla="*/ 233 h 233"/>
                <a:gd name="T68" fmla="*/ 233 w 291"/>
                <a:gd name="T69" fmla="*/ 233 h 233"/>
                <a:gd name="T70" fmla="*/ 212 w 291"/>
                <a:gd name="T71" fmla="*/ 233 h 233"/>
                <a:gd name="T72" fmla="*/ 190 w 291"/>
                <a:gd name="T73" fmla="*/ 233 h 233"/>
                <a:gd name="T74" fmla="*/ 164 w 291"/>
                <a:gd name="T75" fmla="*/ 233 h 233"/>
                <a:gd name="T76" fmla="*/ 138 w 291"/>
                <a:gd name="T77" fmla="*/ 233 h 233"/>
                <a:gd name="T78" fmla="*/ 116 w 291"/>
                <a:gd name="T79" fmla="*/ 233 h 233"/>
                <a:gd name="T80" fmla="*/ 95 w 291"/>
                <a:gd name="T81" fmla="*/ 233 h 233"/>
                <a:gd name="T82" fmla="*/ 69 w 291"/>
                <a:gd name="T83" fmla="*/ 233 h 233"/>
                <a:gd name="T84" fmla="*/ 48 w 291"/>
                <a:gd name="T85" fmla="*/ 233 h 233"/>
                <a:gd name="T86" fmla="*/ 27 w 291"/>
                <a:gd name="T87" fmla="*/ 233 h 233"/>
                <a:gd name="T88" fmla="*/ 5 w 291"/>
                <a:gd name="T89" fmla="*/ 228 h 233"/>
                <a:gd name="T90" fmla="*/ 0 w 291"/>
                <a:gd name="T91" fmla="*/ 212 h 233"/>
                <a:gd name="T92" fmla="*/ 0 w 291"/>
                <a:gd name="T93" fmla="*/ 191 h 233"/>
                <a:gd name="T94" fmla="*/ 0 w 291"/>
                <a:gd name="T95" fmla="*/ 159 h 233"/>
                <a:gd name="T96" fmla="*/ 0 w 291"/>
                <a:gd name="T97" fmla="*/ 1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1" h="233">
                  <a:moveTo>
                    <a:pt x="0" y="117"/>
                  </a:moveTo>
                  <a:lnTo>
                    <a:pt x="0" y="111"/>
                  </a:lnTo>
                  <a:lnTo>
                    <a:pt x="0" y="106"/>
                  </a:lnTo>
                  <a:lnTo>
                    <a:pt x="0" y="101"/>
                  </a:lnTo>
                  <a:lnTo>
                    <a:pt x="0" y="96"/>
                  </a:lnTo>
                  <a:lnTo>
                    <a:pt x="0" y="90"/>
                  </a:lnTo>
                  <a:lnTo>
                    <a:pt x="0" y="85"/>
                  </a:lnTo>
                  <a:lnTo>
                    <a:pt x="0" y="80"/>
                  </a:lnTo>
                  <a:lnTo>
                    <a:pt x="0" y="74"/>
                  </a:lnTo>
                  <a:lnTo>
                    <a:pt x="0" y="69"/>
                  </a:lnTo>
                  <a:lnTo>
                    <a:pt x="0" y="64"/>
                  </a:lnTo>
                  <a:lnTo>
                    <a:pt x="0" y="58"/>
                  </a:lnTo>
                  <a:lnTo>
                    <a:pt x="0" y="53"/>
                  </a:lnTo>
                  <a:lnTo>
                    <a:pt x="0" y="48"/>
                  </a:lnTo>
                  <a:lnTo>
                    <a:pt x="0" y="43"/>
                  </a:lnTo>
                  <a:lnTo>
                    <a:pt x="0" y="37"/>
                  </a:lnTo>
                  <a:lnTo>
                    <a:pt x="0" y="32"/>
                  </a:lnTo>
                  <a:lnTo>
                    <a:pt x="0" y="27"/>
                  </a:lnTo>
                  <a:lnTo>
                    <a:pt x="0" y="21"/>
                  </a:lnTo>
                  <a:lnTo>
                    <a:pt x="0" y="16"/>
                  </a:lnTo>
                  <a:lnTo>
                    <a:pt x="0" y="11"/>
                  </a:lnTo>
                  <a:lnTo>
                    <a:pt x="0" y="5"/>
                  </a:lnTo>
                  <a:lnTo>
                    <a:pt x="0" y="0"/>
                  </a:lnTo>
                  <a:lnTo>
                    <a:pt x="5" y="0"/>
                  </a:lnTo>
                  <a:lnTo>
                    <a:pt x="5" y="5"/>
                  </a:lnTo>
                  <a:lnTo>
                    <a:pt x="11" y="5"/>
                  </a:lnTo>
                  <a:lnTo>
                    <a:pt x="21" y="11"/>
                  </a:lnTo>
                  <a:lnTo>
                    <a:pt x="21" y="16"/>
                  </a:lnTo>
                  <a:lnTo>
                    <a:pt x="27" y="16"/>
                  </a:lnTo>
                  <a:lnTo>
                    <a:pt x="27" y="21"/>
                  </a:lnTo>
                  <a:lnTo>
                    <a:pt x="32" y="21"/>
                  </a:lnTo>
                  <a:lnTo>
                    <a:pt x="37" y="21"/>
                  </a:lnTo>
                  <a:lnTo>
                    <a:pt x="42" y="21"/>
                  </a:lnTo>
                  <a:lnTo>
                    <a:pt x="42" y="27"/>
                  </a:lnTo>
                  <a:lnTo>
                    <a:pt x="48" y="27"/>
                  </a:lnTo>
                  <a:lnTo>
                    <a:pt x="53" y="27"/>
                  </a:lnTo>
                  <a:lnTo>
                    <a:pt x="53" y="32"/>
                  </a:lnTo>
                  <a:lnTo>
                    <a:pt x="58" y="32"/>
                  </a:lnTo>
                  <a:lnTo>
                    <a:pt x="64" y="37"/>
                  </a:lnTo>
                  <a:lnTo>
                    <a:pt x="69" y="43"/>
                  </a:lnTo>
                  <a:lnTo>
                    <a:pt x="74" y="43"/>
                  </a:lnTo>
                  <a:lnTo>
                    <a:pt x="74" y="48"/>
                  </a:lnTo>
                  <a:lnTo>
                    <a:pt x="79" y="48"/>
                  </a:lnTo>
                  <a:lnTo>
                    <a:pt x="85" y="53"/>
                  </a:lnTo>
                  <a:lnTo>
                    <a:pt x="90" y="53"/>
                  </a:lnTo>
                  <a:lnTo>
                    <a:pt x="95" y="58"/>
                  </a:lnTo>
                  <a:lnTo>
                    <a:pt x="101" y="64"/>
                  </a:lnTo>
                  <a:lnTo>
                    <a:pt x="106" y="64"/>
                  </a:lnTo>
                  <a:lnTo>
                    <a:pt x="111" y="64"/>
                  </a:lnTo>
                  <a:lnTo>
                    <a:pt x="111" y="69"/>
                  </a:lnTo>
                  <a:lnTo>
                    <a:pt x="116" y="69"/>
                  </a:lnTo>
                  <a:lnTo>
                    <a:pt x="122" y="69"/>
                  </a:lnTo>
                  <a:lnTo>
                    <a:pt x="127" y="69"/>
                  </a:lnTo>
                  <a:lnTo>
                    <a:pt x="127" y="74"/>
                  </a:lnTo>
                  <a:lnTo>
                    <a:pt x="132" y="74"/>
                  </a:lnTo>
                  <a:lnTo>
                    <a:pt x="138" y="74"/>
                  </a:lnTo>
                  <a:lnTo>
                    <a:pt x="138" y="80"/>
                  </a:lnTo>
                  <a:lnTo>
                    <a:pt x="143" y="80"/>
                  </a:lnTo>
                  <a:lnTo>
                    <a:pt x="148" y="80"/>
                  </a:lnTo>
                  <a:lnTo>
                    <a:pt x="153" y="80"/>
                  </a:lnTo>
                  <a:lnTo>
                    <a:pt x="159" y="80"/>
                  </a:lnTo>
                  <a:lnTo>
                    <a:pt x="164" y="80"/>
                  </a:lnTo>
                  <a:lnTo>
                    <a:pt x="169" y="80"/>
                  </a:lnTo>
                  <a:lnTo>
                    <a:pt x="169" y="85"/>
                  </a:lnTo>
                  <a:lnTo>
                    <a:pt x="175" y="85"/>
                  </a:lnTo>
                  <a:lnTo>
                    <a:pt x="175" y="80"/>
                  </a:lnTo>
                  <a:lnTo>
                    <a:pt x="180" y="80"/>
                  </a:lnTo>
                  <a:lnTo>
                    <a:pt x="185" y="80"/>
                  </a:lnTo>
                  <a:lnTo>
                    <a:pt x="185" y="74"/>
                  </a:lnTo>
                  <a:lnTo>
                    <a:pt x="190" y="74"/>
                  </a:lnTo>
                  <a:lnTo>
                    <a:pt x="190" y="69"/>
                  </a:lnTo>
                  <a:lnTo>
                    <a:pt x="196" y="69"/>
                  </a:lnTo>
                  <a:lnTo>
                    <a:pt x="196" y="64"/>
                  </a:lnTo>
                  <a:lnTo>
                    <a:pt x="201" y="64"/>
                  </a:lnTo>
                  <a:lnTo>
                    <a:pt x="201" y="58"/>
                  </a:lnTo>
                  <a:lnTo>
                    <a:pt x="206" y="58"/>
                  </a:lnTo>
                  <a:lnTo>
                    <a:pt x="212" y="58"/>
                  </a:lnTo>
                  <a:lnTo>
                    <a:pt x="217" y="58"/>
                  </a:lnTo>
                  <a:lnTo>
                    <a:pt x="222" y="58"/>
                  </a:lnTo>
                  <a:lnTo>
                    <a:pt x="222" y="64"/>
                  </a:lnTo>
                  <a:lnTo>
                    <a:pt x="227" y="64"/>
                  </a:lnTo>
                  <a:lnTo>
                    <a:pt x="227" y="69"/>
                  </a:lnTo>
                  <a:lnTo>
                    <a:pt x="227" y="74"/>
                  </a:lnTo>
                  <a:lnTo>
                    <a:pt x="227" y="80"/>
                  </a:lnTo>
                  <a:lnTo>
                    <a:pt x="233" y="80"/>
                  </a:lnTo>
                  <a:lnTo>
                    <a:pt x="233" y="85"/>
                  </a:lnTo>
                  <a:lnTo>
                    <a:pt x="238" y="85"/>
                  </a:lnTo>
                  <a:lnTo>
                    <a:pt x="243" y="85"/>
                  </a:lnTo>
                  <a:lnTo>
                    <a:pt x="243" y="80"/>
                  </a:lnTo>
                  <a:lnTo>
                    <a:pt x="249" y="80"/>
                  </a:lnTo>
                  <a:lnTo>
                    <a:pt x="249" y="74"/>
                  </a:lnTo>
                  <a:lnTo>
                    <a:pt x="254" y="74"/>
                  </a:lnTo>
                  <a:lnTo>
                    <a:pt x="254" y="69"/>
                  </a:lnTo>
                  <a:lnTo>
                    <a:pt x="259" y="64"/>
                  </a:lnTo>
                  <a:lnTo>
                    <a:pt x="264" y="64"/>
                  </a:lnTo>
                  <a:lnTo>
                    <a:pt x="270" y="64"/>
                  </a:lnTo>
                  <a:lnTo>
                    <a:pt x="275" y="64"/>
                  </a:lnTo>
                  <a:lnTo>
                    <a:pt x="280" y="64"/>
                  </a:lnTo>
                  <a:lnTo>
                    <a:pt x="280" y="69"/>
                  </a:lnTo>
                  <a:lnTo>
                    <a:pt x="286" y="69"/>
                  </a:lnTo>
                  <a:lnTo>
                    <a:pt x="286" y="74"/>
                  </a:lnTo>
                  <a:lnTo>
                    <a:pt x="291" y="74"/>
                  </a:lnTo>
                  <a:lnTo>
                    <a:pt x="291" y="80"/>
                  </a:lnTo>
                  <a:lnTo>
                    <a:pt x="291" y="85"/>
                  </a:lnTo>
                  <a:lnTo>
                    <a:pt x="291" y="90"/>
                  </a:lnTo>
                  <a:lnTo>
                    <a:pt x="291" y="101"/>
                  </a:lnTo>
                  <a:lnTo>
                    <a:pt x="286" y="106"/>
                  </a:lnTo>
                  <a:lnTo>
                    <a:pt x="286" y="111"/>
                  </a:lnTo>
                  <a:lnTo>
                    <a:pt x="286" y="117"/>
                  </a:lnTo>
                  <a:lnTo>
                    <a:pt x="286" y="122"/>
                  </a:lnTo>
                  <a:lnTo>
                    <a:pt x="286" y="127"/>
                  </a:lnTo>
                  <a:lnTo>
                    <a:pt x="286" y="133"/>
                  </a:lnTo>
                  <a:lnTo>
                    <a:pt x="286" y="138"/>
                  </a:lnTo>
                  <a:lnTo>
                    <a:pt x="280" y="138"/>
                  </a:lnTo>
                  <a:lnTo>
                    <a:pt x="280" y="143"/>
                  </a:lnTo>
                  <a:lnTo>
                    <a:pt x="280" y="149"/>
                  </a:lnTo>
                  <a:lnTo>
                    <a:pt x="280" y="154"/>
                  </a:lnTo>
                  <a:lnTo>
                    <a:pt x="280" y="159"/>
                  </a:lnTo>
                  <a:lnTo>
                    <a:pt x="280" y="164"/>
                  </a:lnTo>
                  <a:lnTo>
                    <a:pt x="280" y="170"/>
                  </a:lnTo>
                  <a:lnTo>
                    <a:pt x="275" y="175"/>
                  </a:lnTo>
                  <a:lnTo>
                    <a:pt x="275" y="180"/>
                  </a:lnTo>
                  <a:lnTo>
                    <a:pt x="275" y="186"/>
                  </a:lnTo>
                  <a:lnTo>
                    <a:pt x="275" y="191"/>
                  </a:lnTo>
                  <a:lnTo>
                    <a:pt x="275" y="196"/>
                  </a:lnTo>
                  <a:lnTo>
                    <a:pt x="275" y="202"/>
                  </a:lnTo>
                  <a:lnTo>
                    <a:pt x="275" y="207"/>
                  </a:lnTo>
                  <a:lnTo>
                    <a:pt x="275" y="212"/>
                  </a:lnTo>
                  <a:lnTo>
                    <a:pt x="275" y="217"/>
                  </a:lnTo>
                  <a:lnTo>
                    <a:pt x="275" y="223"/>
                  </a:lnTo>
                  <a:lnTo>
                    <a:pt x="275" y="228"/>
                  </a:lnTo>
                  <a:lnTo>
                    <a:pt x="275" y="233"/>
                  </a:lnTo>
                  <a:lnTo>
                    <a:pt x="270" y="233"/>
                  </a:lnTo>
                  <a:lnTo>
                    <a:pt x="264" y="233"/>
                  </a:lnTo>
                  <a:lnTo>
                    <a:pt x="259" y="233"/>
                  </a:lnTo>
                  <a:lnTo>
                    <a:pt x="254" y="233"/>
                  </a:lnTo>
                  <a:lnTo>
                    <a:pt x="249" y="233"/>
                  </a:lnTo>
                  <a:lnTo>
                    <a:pt x="243" y="233"/>
                  </a:lnTo>
                  <a:lnTo>
                    <a:pt x="238" y="233"/>
                  </a:lnTo>
                  <a:lnTo>
                    <a:pt x="233" y="233"/>
                  </a:lnTo>
                  <a:lnTo>
                    <a:pt x="227" y="233"/>
                  </a:lnTo>
                  <a:lnTo>
                    <a:pt x="222" y="233"/>
                  </a:lnTo>
                  <a:lnTo>
                    <a:pt x="217" y="233"/>
                  </a:lnTo>
                  <a:lnTo>
                    <a:pt x="212" y="233"/>
                  </a:lnTo>
                  <a:lnTo>
                    <a:pt x="206" y="233"/>
                  </a:lnTo>
                  <a:lnTo>
                    <a:pt x="201" y="233"/>
                  </a:lnTo>
                  <a:lnTo>
                    <a:pt x="196" y="233"/>
                  </a:lnTo>
                  <a:lnTo>
                    <a:pt x="190" y="233"/>
                  </a:lnTo>
                  <a:lnTo>
                    <a:pt x="185" y="233"/>
                  </a:lnTo>
                  <a:lnTo>
                    <a:pt x="180" y="233"/>
                  </a:lnTo>
                  <a:lnTo>
                    <a:pt x="175" y="233"/>
                  </a:lnTo>
                  <a:lnTo>
                    <a:pt x="164" y="233"/>
                  </a:lnTo>
                  <a:lnTo>
                    <a:pt x="159" y="233"/>
                  </a:lnTo>
                  <a:lnTo>
                    <a:pt x="153" y="233"/>
                  </a:lnTo>
                  <a:lnTo>
                    <a:pt x="143" y="233"/>
                  </a:lnTo>
                  <a:lnTo>
                    <a:pt x="138" y="233"/>
                  </a:lnTo>
                  <a:lnTo>
                    <a:pt x="132" y="233"/>
                  </a:lnTo>
                  <a:lnTo>
                    <a:pt x="127" y="233"/>
                  </a:lnTo>
                  <a:lnTo>
                    <a:pt x="122" y="233"/>
                  </a:lnTo>
                  <a:lnTo>
                    <a:pt x="116" y="233"/>
                  </a:lnTo>
                  <a:lnTo>
                    <a:pt x="111" y="233"/>
                  </a:lnTo>
                  <a:lnTo>
                    <a:pt x="106" y="233"/>
                  </a:lnTo>
                  <a:lnTo>
                    <a:pt x="101" y="233"/>
                  </a:lnTo>
                  <a:lnTo>
                    <a:pt x="95" y="233"/>
                  </a:lnTo>
                  <a:lnTo>
                    <a:pt x="90" y="233"/>
                  </a:lnTo>
                  <a:lnTo>
                    <a:pt x="79" y="233"/>
                  </a:lnTo>
                  <a:lnTo>
                    <a:pt x="74" y="233"/>
                  </a:lnTo>
                  <a:lnTo>
                    <a:pt x="69" y="233"/>
                  </a:lnTo>
                  <a:lnTo>
                    <a:pt x="64" y="233"/>
                  </a:lnTo>
                  <a:lnTo>
                    <a:pt x="58" y="233"/>
                  </a:lnTo>
                  <a:lnTo>
                    <a:pt x="53" y="233"/>
                  </a:lnTo>
                  <a:lnTo>
                    <a:pt x="48" y="233"/>
                  </a:lnTo>
                  <a:lnTo>
                    <a:pt x="42" y="233"/>
                  </a:lnTo>
                  <a:lnTo>
                    <a:pt x="37" y="233"/>
                  </a:lnTo>
                  <a:lnTo>
                    <a:pt x="32" y="233"/>
                  </a:lnTo>
                  <a:lnTo>
                    <a:pt x="27" y="233"/>
                  </a:lnTo>
                  <a:lnTo>
                    <a:pt x="21" y="233"/>
                  </a:lnTo>
                  <a:lnTo>
                    <a:pt x="16" y="233"/>
                  </a:lnTo>
                  <a:lnTo>
                    <a:pt x="11" y="233"/>
                  </a:lnTo>
                  <a:lnTo>
                    <a:pt x="5" y="228"/>
                  </a:lnTo>
                  <a:lnTo>
                    <a:pt x="0" y="228"/>
                  </a:lnTo>
                  <a:lnTo>
                    <a:pt x="0" y="223"/>
                  </a:lnTo>
                  <a:lnTo>
                    <a:pt x="0" y="217"/>
                  </a:lnTo>
                  <a:lnTo>
                    <a:pt x="0" y="212"/>
                  </a:lnTo>
                  <a:lnTo>
                    <a:pt x="0" y="207"/>
                  </a:lnTo>
                  <a:lnTo>
                    <a:pt x="0" y="202"/>
                  </a:lnTo>
                  <a:lnTo>
                    <a:pt x="0" y="196"/>
                  </a:lnTo>
                  <a:lnTo>
                    <a:pt x="0" y="191"/>
                  </a:lnTo>
                  <a:lnTo>
                    <a:pt x="0" y="186"/>
                  </a:lnTo>
                  <a:lnTo>
                    <a:pt x="0" y="175"/>
                  </a:lnTo>
                  <a:lnTo>
                    <a:pt x="0" y="164"/>
                  </a:lnTo>
                  <a:lnTo>
                    <a:pt x="0" y="159"/>
                  </a:lnTo>
                  <a:lnTo>
                    <a:pt x="0" y="154"/>
                  </a:lnTo>
                  <a:lnTo>
                    <a:pt x="0" y="149"/>
                  </a:lnTo>
                  <a:lnTo>
                    <a:pt x="0" y="138"/>
                  </a:lnTo>
                  <a:lnTo>
                    <a:pt x="0" y="133"/>
                  </a:lnTo>
                  <a:lnTo>
                    <a:pt x="0" y="127"/>
                  </a:lnTo>
                  <a:lnTo>
                    <a:pt x="0" y="122"/>
                  </a:lnTo>
                  <a:lnTo>
                    <a:pt x="0" y="117"/>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5" name="Freeform 199">
              <a:extLst>
                <a:ext uri="{FF2B5EF4-FFF2-40B4-BE49-F238E27FC236}">
                  <a16:creationId xmlns:a16="http://schemas.microsoft.com/office/drawing/2014/main" id="{6CCB14EF-FA42-464B-AC1C-5DEBAC8E9D5D}"/>
                </a:ext>
              </a:extLst>
            </p:cNvPr>
            <p:cNvSpPr>
              <a:spLocks/>
            </p:cNvSpPr>
            <p:nvPr/>
          </p:nvSpPr>
          <p:spPr bwMode="auto">
            <a:xfrm>
              <a:off x="4181476" y="1851025"/>
              <a:ext cx="554038" cy="488950"/>
            </a:xfrm>
            <a:custGeom>
              <a:avLst/>
              <a:gdLst>
                <a:gd name="T0" fmla="*/ 122 w 349"/>
                <a:gd name="T1" fmla="*/ 154 h 308"/>
                <a:gd name="T2" fmla="*/ 132 w 349"/>
                <a:gd name="T3" fmla="*/ 138 h 308"/>
                <a:gd name="T4" fmla="*/ 132 w 349"/>
                <a:gd name="T5" fmla="*/ 133 h 308"/>
                <a:gd name="T6" fmla="*/ 143 w 349"/>
                <a:gd name="T7" fmla="*/ 127 h 308"/>
                <a:gd name="T8" fmla="*/ 138 w 349"/>
                <a:gd name="T9" fmla="*/ 117 h 308"/>
                <a:gd name="T10" fmla="*/ 143 w 349"/>
                <a:gd name="T11" fmla="*/ 106 h 308"/>
                <a:gd name="T12" fmla="*/ 159 w 349"/>
                <a:gd name="T13" fmla="*/ 106 h 308"/>
                <a:gd name="T14" fmla="*/ 169 w 349"/>
                <a:gd name="T15" fmla="*/ 96 h 308"/>
                <a:gd name="T16" fmla="*/ 185 w 349"/>
                <a:gd name="T17" fmla="*/ 85 h 308"/>
                <a:gd name="T18" fmla="*/ 190 w 349"/>
                <a:gd name="T19" fmla="*/ 74 h 308"/>
                <a:gd name="T20" fmla="*/ 206 w 349"/>
                <a:gd name="T21" fmla="*/ 64 h 308"/>
                <a:gd name="T22" fmla="*/ 217 w 349"/>
                <a:gd name="T23" fmla="*/ 48 h 308"/>
                <a:gd name="T24" fmla="*/ 217 w 349"/>
                <a:gd name="T25" fmla="*/ 37 h 308"/>
                <a:gd name="T26" fmla="*/ 222 w 349"/>
                <a:gd name="T27" fmla="*/ 27 h 308"/>
                <a:gd name="T28" fmla="*/ 233 w 349"/>
                <a:gd name="T29" fmla="*/ 11 h 308"/>
                <a:gd name="T30" fmla="*/ 243 w 349"/>
                <a:gd name="T31" fmla="*/ 5 h 308"/>
                <a:gd name="T32" fmla="*/ 265 w 349"/>
                <a:gd name="T33" fmla="*/ 0 h 308"/>
                <a:gd name="T34" fmla="*/ 275 w 349"/>
                <a:gd name="T35" fmla="*/ 5 h 308"/>
                <a:gd name="T36" fmla="*/ 291 w 349"/>
                <a:gd name="T37" fmla="*/ 32 h 308"/>
                <a:gd name="T38" fmla="*/ 302 w 349"/>
                <a:gd name="T39" fmla="*/ 48 h 308"/>
                <a:gd name="T40" fmla="*/ 323 w 349"/>
                <a:gd name="T41" fmla="*/ 69 h 308"/>
                <a:gd name="T42" fmla="*/ 339 w 349"/>
                <a:gd name="T43" fmla="*/ 85 h 308"/>
                <a:gd name="T44" fmla="*/ 349 w 349"/>
                <a:gd name="T45" fmla="*/ 101 h 308"/>
                <a:gd name="T46" fmla="*/ 333 w 349"/>
                <a:gd name="T47" fmla="*/ 117 h 308"/>
                <a:gd name="T48" fmla="*/ 333 w 349"/>
                <a:gd name="T49" fmla="*/ 143 h 308"/>
                <a:gd name="T50" fmla="*/ 333 w 349"/>
                <a:gd name="T51" fmla="*/ 170 h 308"/>
                <a:gd name="T52" fmla="*/ 328 w 349"/>
                <a:gd name="T53" fmla="*/ 180 h 308"/>
                <a:gd name="T54" fmla="*/ 317 w 349"/>
                <a:gd name="T55" fmla="*/ 196 h 308"/>
                <a:gd name="T56" fmla="*/ 333 w 349"/>
                <a:gd name="T57" fmla="*/ 196 h 308"/>
                <a:gd name="T58" fmla="*/ 328 w 349"/>
                <a:gd name="T59" fmla="*/ 212 h 308"/>
                <a:gd name="T60" fmla="*/ 328 w 349"/>
                <a:gd name="T61" fmla="*/ 228 h 308"/>
                <a:gd name="T62" fmla="*/ 312 w 349"/>
                <a:gd name="T63" fmla="*/ 239 h 308"/>
                <a:gd name="T64" fmla="*/ 302 w 349"/>
                <a:gd name="T65" fmla="*/ 255 h 308"/>
                <a:gd name="T66" fmla="*/ 286 w 349"/>
                <a:gd name="T67" fmla="*/ 265 h 308"/>
                <a:gd name="T68" fmla="*/ 265 w 349"/>
                <a:gd name="T69" fmla="*/ 270 h 308"/>
                <a:gd name="T70" fmla="*/ 243 w 349"/>
                <a:gd name="T71" fmla="*/ 276 h 308"/>
                <a:gd name="T72" fmla="*/ 238 w 349"/>
                <a:gd name="T73" fmla="*/ 276 h 308"/>
                <a:gd name="T74" fmla="*/ 222 w 349"/>
                <a:gd name="T75" fmla="*/ 286 h 308"/>
                <a:gd name="T76" fmla="*/ 201 w 349"/>
                <a:gd name="T77" fmla="*/ 292 h 308"/>
                <a:gd name="T78" fmla="*/ 190 w 349"/>
                <a:gd name="T79" fmla="*/ 308 h 308"/>
                <a:gd name="T80" fmla="*/ 169 w 349"/>
                <a:gd name="T81" fmla="*/ 308 h 308"/>
                <a:gd name="T82" fmla="*/ 164 w 349"/>
                <a:gd name="T83" fmla="*/ 297 h 308"/>
                <a:gd name="T84" fmla="*/ 143 w 349"/>
                <a:gd name="T85" fmla="*/ 281 h 308"/>
                <a:gd name="T86" fmla="*/ 127 w 349"/>
                <a:gd name="T87" fmla="*/ 270 h 308"/>
                <a:gd name="T88" fmla="*/ 106 w 349"/>
                <a:gd name="T89" fmla="*/ 260 h 308"/>
                <a:gd name="T90" fmla="*/ 79 w 349"/>
                <a:gd name="T91" fmla="*/ 260 h 308"/>
                <a:gd name="T92" fmla="*/ 53 w 349"/>
                <a:gd name="T93" fmla="*/ 260 h 308"/>
                <a:gd name="T94" fmla="*/ 27 w 349"/>
                <a:gd name="T95" fmla="*/ 270 h 308"/>
                <a:gd name="T96" fmla="*/ 5 w 349"/>
                <a:gd name="T97" fmla="*/ 276 h 308"/>
                <a:gd name="T98" fmla="*/ 0 w 349"/>
                <a:gd name="T99" fmla="*/ 255 h 308"/>
                <a:gd name="T100" fmla="*/ 5 w 349"/>
                <a:gd name="T101" fmla="*/ 244 h 308"/>
                <a:gd name="T102" fmla="*/ 5 w 349"/>
                <a:gd name="T103" fmla="*/ 239 h 308"/>
                <a:gd name="T104" fmla="*/ 21 w 349"/>
                <a:gd name="T105" fmla="*/ 233 h 308"/>
                <a:gd name="T106" fmla="*/ 27 w 349"/>
                <a:gd name="T107" fmla="*/ 212 h 308"/>
                <a:gd name="T108" fmla="*/ 42 w 349"/>
                <a:gd name="T109" fmla="*/ 212 h 308"/>
                <a:gd name="T110" fmla="*/ 53 w 349"/>
                <a:gd name="T111" fmla="*/ 207 h 308"/>
                <a:gd name="T112" fmla="*/ 64 w 349"/>
                <a:gd name="T113" fmla="*/ 191 h 308"/>
                <a:gd name="T114" fmla="*/ 74 w 349"/>
                <a:gd name="T115" fmla="*/ 196 h 308"/>
                <a:gd name="T116" fmla="*/ 85 w 349"/>
                <a:gd name="T117" fmla="*/ 191 h 308"/>
                <a:gd name="T118" fmla="*/ 90 w 349"/>
                <a:gd name="T119" fmla="*/ 180 h 308"/>
                <a:gd name="T120" fmla="*/ 106 w 349"/>
                <a:gd name="T121" fmla="*/ 170 h 308"/>
                <a:gd name="T122" fmla="*/ 111 w 349"/>
                <a:gd name="T123" fmla="*/ 16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9" h="308">
                  <a:moveTo>
                    <a:pt x="111" y="164"/>
                  </a:moveTo>
                  <a:lnTo>
                    <a:pt x="116" y="164"/>
                  </a:lnTo>
                  <a:lnTo>
                    <a:pt x="116" y="159"/>
                  </a:lnTo>
                  <a:lnTo>
                    <a:pt x="116" y="154"/>
                  </a:lnTo>
                  <a:lnTo>
                    <a:pt x="122" y="154"/>
                  </a:lnTo>
                  <a:lnTo>
                    <a:pt x="122" y="149"/>
                  </a:lnTo>
                  <a:lnTo>
                    <a:pt x="127" y="149"/>
                  </a:lnTo>
                  <a:lnTo>
                    <a:pt x="127" y="143"/>
                  </a:lnTo>
                  <a:lnTo>
                    <a:pt x="127" y="138"/>
                  </a:lnTo>
                  <a:lnTo>
                    <a:pt x="132" y="138"/>
                  </a:lnTo>
                  <a:lnTo>
                    <a:pt x="132" y="143"/>
                  </a:lnTo>
                  <a:lnTo>
                    <a:pt x="138" y="143"/>
                  </a:lnTo>
                  <a:lnTo>
                    <a:pt x="138" y="138"/>
                  </a:lnTo>
                  <a:lnTo>
                    <a:pt x="138" y="133"/>
                  </a:lnTo>
                  <a:lnTo>
                    <a:pt x="132" y="133"/>
                  </a:lnTo>
                  <a:lnTo>
                    <a:pt x="132" y="127"/>
                  </a:lnTo>
                  <a:lnTo>
                    <a:pt x="138" y="127"/>
                  </a:lnTo>
                  <a:lnTo>
                    <a:pt x="138" y="122"/>
                  </a:lnTo>
                  <a:lnTo>
                    <a:pt x="143" y="122"/>
                  </a:lnTo>
                  <a:lnTo>
                    <a:pt x="143" y="127"/>
                  </a:lnTo>
                  <a:lnTo>
                    <a:pt x="148" y="127"/>
                  </a:lnTo>
                  <a:lnTo>
                    <a:pt x="148" y="122"/>
                  </a:lnTo>
                  <a:lnTo>
                    <a:pt x="143" y="122"/>
                  </a:lnTo>
                  <a:lnTo>
                    <a:pt x="143" y="117"/>
                  </a:lnTo>
                  <a:lnTo>
                    <a:pt x="138" y="117"/>
                  </a:lnTo>
                  <a:lnTo>
                    <a:pt x="138" y="111"/>
                  </a:lnTo>
                  <a:lnTo>
                    <a:pt x="138" y="106"/>
                  </a:lnTo>
                  <a:lnTo>
                    <a:pt x="143" y="106"/>
                  </a:lnTo>
                  <a:lnTo>
                    <a:pt x="143" y="101"/>
                  </a:lnTo>
                  <a:lnTo>
                    <a:pt x="143" y="106"/>
                  </a:lnTo>
                  <a:lnTo>
                    <a:pt x="143" y="111"/>
                  </a:lnTo>
                  <a:lnTo>
                    <a:pt x="148" y="111"/>
                  </a:lnTo>
                  <a:lnTo>
                    <a:pt x="148" y="106"/>
                  </a:lnTo>
                  <a:lnTo>
                    <a:pt x="153" y="106"/>
                  </a:lnTo>
                  <a:lnTo>
                    <a:pt x="159" y="106"/>
                  </a:lnTo>
                  <a:lnTo>
                    <a:pt x="164" y="101"/>
                  </a:lnTo>
                  <a:lnTo>
                    <a:pt x="164" y="96"/>
                  </a:lnTo>
                  <a:lnTo>
                    <a:pt x="164" y="90"/>
                  </a:lnTo>
                  <a:lnTo>
                    <a:pt x="169" y="90"/>
                  </a:lnTo>
                  <a:lnTo>
                    <a:pt x="169" y="96"/>
                  </a:lnTo>
                  <a:lnTo>
                    <a:pt x="169" y="90"/>
                  </a:lnTo>
                  <a:lnTo>
                    <a:pt x="175" y="90"/>
                  </a:lnTo>
                  <a:lnTo>
                    <a:pt x="175" y="85"/>
                  </a:lnTo>
                  <a:lnTo>
                    <a:pt x="180" y="85"/>
                  </a:lnTo>
                  <a:lnTo>
                    <a:pt x="185" y="85"/>
                  </a:lnTo>
                  <a:lnTo>
                    <a:pt x="185" y="90"/>
                  </a:lnTo>
                  <a:lnTo>
                    <a:pt x="185" y="85"/>
                  </a:lnTo>
                  <a:lnTo>
                    <a:pt x="190" y="85"/>
                  </a:lnTo>
                  <a:lnTo>
                    <a:pt x="190" y="80"/>
                  </a:lnTo>
                  <a:lnTo>
                    <a:pt x="190" y="74"/>
                  </a:lnTo>
                  <a:lnTo>
                    <a:pt x="196" y="74"/>
                  </a:lnTo>
                  <a:lnTo>
                    <a:pt x="196" y="69"/>
                  </a:lnTo>
                  <a:lnTo>
                    <a:pt x="201" y="69"/>
                  </a:lnTo>
                  <a:lnTo>
                    <a:pt x="201" y="64"/>
                  </a:lnTo>
                  <a:lnTo>
                    <a:pt x="206" y="64"/>
                  </a:lnTo>
                  <a:lnTo>
                    <a:pt x="206" y="58"/>
                  </a:lnTo>
                  <a:lnTo>
                    <a:pt x="206" y="53"/>
                  </a:lnTo>
                  <a:lnTo>
                    <a:pt x="212" y="53"/>
                  </a:lnTo>
                  <a:lnTo>
                    <a:pt x="212" y="48"/>
                  </a:lnTo>
                  <a:lnTo>
                    <a:pt x="217" y="48"/>
                  </a:lnTo>
                  <a:lnTo>
                    <a:pt x="222" y="43"/>
                  </a:lnTo>
                  <a:lnTo>
                    <a:pt x="217" y="43"/>
                  </a:lnTo>
                  <a:lnTo>
                    <a:pt x="212" y="43"/>
                  </a:lnTo>
                  <a:lnTo>
                    <a:pt x="212" y="37"/>
                  </a:lnTo>
                  <a:lnTo>
                    <a:pt x="217" y="37"/>
                  </a:lnTo>
                  <a:lnTo>
                    <a:pt x="217" y="32"/>
                  </a:lnTo>
                  <a:lnTo>
                    <a:pt x="222" y="32"/>
                  </a:lnTo>
                  <a:lnTo>
                    <a:pt x="222" y="27"/>
                  </a:lnTo>
                  <a:lnTo>
                    <a:pt x="217" y="27"/>
                  </a:lnTo>
                  <a:lnTo>
                    <a:pt x="222" y="27"/>
                  </a:lnTo>
                  <a:lnTo>
                    <a:pt x="222" y="21"/>
                  </a:lnTo>
                  <a:lnTo>
                    <a:pt x="228" y="21"/>
                  </a:lnTo>
                  <a:lnTo>
                    <a:pt x="233" y="21"/>
                  </a:lnTo>
                  <a:lnTo>
                    <a:pt x="233" y="16"/>
                  </a:lnTo>
                  <a:lnTo>
                    <a:pt x="233" y="11"/>
                  </a:lnTo>
                  <a:lnTo>
                    <a:pt x="233" y="5"/>
                  </a:lnTo>
                  <a:lnTo>
                    <a:pt x="233" y="0"/>
                  </a:lnTo>
                  <a:lnTo>
                    <a:pt x="238" y="0"/>
                  </a:lnTo>
                  <a:lnTo>
                    <a:pt x="243" y="0"/>
                  </a:lnTo>
                  <a:lnTo>
                    <a:pt x="243" y="5"/>
                  </a:lnTo>
                  <a:lnTo>
                    <a:pt x="249" y="5"/>
                  </a:lnTo>
                  <a:lnTo>
                    <a:pt x="249" y="0"/>
                  </a:lnTo>
                  <a:lnTo>
                    <a:pt x="254" y="0"/>
                  </a:lnTo>
                  <a:lnTo>
                    <a:pt x="259" y="0"/>
                  </a:lnTo>
                  <a:lnTo>
                    <a:pt x="265" y="0"/>
                  </a:lnTo>
                  <a:lnTo>
                    <a:pt x="270" y="0"/>
                  </a:lnTo>
                  <a:lnTo>
                    <a:pt x="275" y="0"/>
                  </a:lnTo>
                  <a:lnTo>
                    <a:pt x="275" y="5"/>
                  </a:lnTo>
                  <a:lnTo>
                    <a:pt x="270" y="5"/>
                  </a:lnTo>
                  <a:lnTo>
                    <a:pt x="275" y="5"/>
                  </a:lnTo>
                  <a:lnTo>
                    <a:pt x="275" y="11"/>
                  </a:lnTo>
                  <a:lnTo>
                    <a:pt x="280" y="16"/>
                  </a:lnTo>
                  <a:lnTo>
                    <a:pt x="286" y="27"/>
                  </a:lnTo>
                  <a:lnTo>
                    <a:pt x="291" y="27"/>
                  </a:lnTo>
                  <a:lnTo>
                    <a:pt x="291" y="32"/>
                  </a:lnTo>
                  <a:lnTo>
                    <a:pt x="291" y="37"/>
                  </a:lnTo>
                  <a:lnTo>
                    <a:pt x="296" y="37"/>
                  </a:lnTo>
                  <a:lnTo>
                    <a:pt x="296" y="43"/>
                  </a:lnTo>
                  <a:lnTo>
                    <a:pt x="302" y="43"/>
                  </a:lnTo>
                  <a:lnTo>
                    <a:pt x="302" y="48"/>
                  </a:lnTo>
                  <a:lnTo>
                    <a:pt x="307" y="53"/>
                  </a:lnTo>
                  <a:lnTo>
                    <a:pt x="312" y="53"/>
                  </a:lnTo>
                  <a:lnTo>
                    <a:pt x="312" y="58"/>
                  </a:lnTo>
                  <a:lnTo>
                    <a:pt x="317" y="64"/>
                  </a:lnTo>
                  <a:lnTo>
                    <a:pt x="323" y="69"/>
                  </a:lnTo>
                  <a:lnTo>
                    <a:pt x="323" y="74"/>
                  </a:lnTo>
                  <a:lnTo>
                    <a:pt x="328" y="74"/>
                  </a:lnTo>
                  <a:lnTo>
                    <a:pt x="328" y="80"/>
                  </a:lnTo>
                  <a:lnTo>
                    <a:pt x="333" y="85"/>
                  </a:lnTo>
                  <a:lnTo>
                    <a:pt x="339" y="85"/>
                  </a:lnTo>
                  <a:lnTo>
                    <a:pt x="339" y="90"/>
                  </a:lnTo>
                  <a:lnTo>
                    <a:pt x="344" y="90"/>
                  </a:lnTo>
                  <a:lnTo>
                    <a:pt x="344" y="96"/>
                  </a:lnTo>
                  <a:lnTo>
                    <a:pt x="349" y="96"/>
                  </a:lnTo>
                  <a:lnTo>
                    <a:pt x="349" y="101"/>
                  </a:lnTo>
                  <a:lnTo>
                    <a:pt x="344" y="101"/>
                  </a:lnTo>
                  <a:lnTo>
                    <a:pt x="344" y="106"/>
                  </a:lnTo>
                  <a:lnTo>
                    <a:pt x="339" y="111"/>
                  </a:lnTo>
                  <a:lnTo>
                    <a:pt x="339" y="117"/>
                  </a:lnTo>
                  <a:lnTo>
                    <a:pt x="333" y="117"/>
                  </a:lnTo>
                  <a:lnTo>
                    <a:pt x="333" y="122"/>
                  </a:lnTo>
                  <a:lnTo>
                    <a:pt x="333" y="127"/>
                  </a:lnTo>
                  <a:lnTo>
                    <a:pt x="333" y="133"/>
                  </a:lnTo>
                  <a:lnTo>
                    <a:pt x="333" y="138"/>
                  </a:lnTo>
                  <a:lnTo>
                    <a:pt x="333" y="143"/>
                  </a:lnTo>
                  <a:lnTo>
                    <a:pt x="333" y="149"/>
                  </a:lnTo>
                  <a:lnTo>
                    <a:pt x="333" y="154"/>
                  </a:lnTo>
                  <a:lnTo>
                    <a:pt x="333" y="159"/>
                  </a:lnTo>
                  <a:lnTo>
                    <a:pt x="333" y="164"/>
                  </a:lnTo>
                  <a:lnTo>
                    <a:pt x="333" y="170"/>
                  </a:lnTo>
                  <a:lnTo>
                    <a:pt x="328" y="170"/>
                  </a:lnTo>
                  <a:lnTo>
                    <a:pt x="333" y="170"/>
                  </a:lnTo>
                  <a:lnTo>
                    <a:pt x="328" y="170"/>
                  </a:lnTo>
                  <a:lnTo>
                    <a:pt x="328" y="175"/>
                  </a:lnTo>
                  <a:lnTo>
                    <a:pt x="328" y="180"/>
                  </a:lnTo>
                  <a:lnTo>
                    <a:pt x="323" y="180"/>
                  </a:lnTo>
                  <a:lnTo>
                    <a:pt x="323" y="186"/>
                  </a:lnTo>
                  <a:lnTo>
                    <a:pt x="323" y="191"/>
                  </a:lnTo>
                  <a:lnTo>
                    <a:pt x="317" y="191"/>
                  </a:lnTo>
                  <a:lnTo>
                    <a:pt x="317" y="196"/>
                  </a:lnTo>
                  <a:lnTo>
                    <a:pt x="312" y="196"/>
                  </a:lnTo>
                  <a:lnTo>
                    <a:pt x="317" y="196"/>
                  </a:lnTo>
                  <a:lnTo>
                    <a:pt x="323" y="196"/>
                  </a:lnTo>
                  <a:lnTo>
                    <a:pt x="328" y="196"/>
                  </a:lnTo>
                  <a:lnTo>
                    <a:pt x="333" y="196"/>
                  </a:lnTo>
                  <a:lnTo>
                    <a:pt x="333" y="202"/>
                  </a:lnTo>
                  <a:lnTo>
                    <a:pt x="339" y="202"/>
                  </a:lnTo>
                  <a:lnTo>
                    <a:pt x="333" y="207"/>
                  </a:lnTo>
                  <a:lnTo>
                    <a:pt x="333" y="212"/>
                  </a:lnTo>
                  <a:lnTo>
                    <a:pt x="328" y="212"/>
                  </a:lnTo>
                  <a:lnTo>
                    <a:pt x="323" y="212"/>
                  </a:lnTo>
                  <a:lnTo>
                    <a:pt x="323" y="217"/>
                  </a:lnTo>
                  <a:lnTo>
                    <a:pt x="323" y="223"/>
                  </a:lnTo>
                  <a:lnTo>
                    <a:pt x="328" y="223"/>
                  </a:lnTo>
                  <a:lnTo>
                    <a:pt x="328" y="228"/>
                  </a:lnTo>
                  <a:lnTo>
                    <a:pt x="328" y="233"/>
                  </a:lnTo>
                  <a:lnTo>
                    <a:pt x="323" y="233"/>
                  </a:lnTo>
                  <a:lnTo>
                    <a:pt x="323" y="239"/>
                  </a:lnTo>
                  <a:lnTo>
                    <a:pt x="317" y="239"/>
                  </a:lnTo>
                  <a:lnTo>
                    <a:pt x="312" y="239"/>
                  </a:lnTo>
                  <a:lnTo>
                    <a:pt x="312" y="244"/>
                  </a:lnTo>
                  <a:lnTo>
                    <a:pt x="307" y="244"/>
                  </a:lnTo>
                  <a:lnTo>
                    <a:pt x="307" y="249"/>
                  </a:lnTo>
                  <a:lnTo>
                    <a:pt x="302" y="249"/>
                  </a:lnTo>
                  <a:lnTo>
                    <a:pt x="302" y="255"/>
                  </a:lnTo>
                  <a:lnTo>
                    <a:pt x="296" y="255"/>
                  </a:lnTo>
                  <a:lnTo>
                    <a:pt x="296" y="260"/>
                  </a:lnTo>
                  <a:lnTo>
                    <a:pt x="291" y="260"/>
                  </a:lnTo>
                  <a:lnTo>
                    <a:pt x="291" y="265"/>
                  </a:lnTo>
                  <a:lnTo>
                    <a:pt x="286" y="265"/>
                  </a:lnTo>
                  <a:lnTo>
                    <a:pt x="286" y="270"/>
                  </a:lnTo>
                  <a:lnTo>
                    <a:pt x="280" y="270"/>
                  </a:lnTo>
                  <a:lnTo>
                    <a:pt x="275" y="270"/>
                  </a:lnTo>
                  <a:lnTo>
                    <a:pt x="270" y="270"/>
                  </a:lnTo>
                  <a:lnTo>
                    <a:pt x="265" y="270"/>
                  </a:lnTo>
                  <a:lnTo>
                    <a:pt x="259" y="270"/>
                  </a:lnTo>
                  <a:lnTo>
                    <a:pt x="259" y="276"/>
                  </a:lnTo>
                  <a:lnTo>
                    <a:pt x="254" y="276"/>
                  </a:lnTo>
                  <a:lnTo>
                    <a:pt x="249" y="276"/>
                  </a:lnTo>
                  <a:lnTo>
                    <a:pt x="243" y="276"/>
                  </a:lnTo>
                  <a:lnTo>
                    <a:pt x="243" y="281"/>
                  </a:lnTo>
                  <a:lnTo>
                    <a:pt x="238" y="281"/>
                  </a:lnTo>
                  <a:lnTo>
                    <a:pt x="238" y="276"/>
                  </a:lnTo>
                  <a:lnTo>
                    <a:pt x="238" y="281"/>
                  </a:lnTo>
                  <a:lnTo>
                    <a:pt x="238" y="276"/>
                  </a:lnTo>
                  <a:lnTo>
                    <a:pt x="238" y="281"/>
                  </a:lnTo>
                  <a:lnTo>
                    <a:pt x="233" y="281"/>
                  </a:lnTo>
                  <a:lnTo>
                    <a:pt x="233" y="286"/>
                  </a:lnTo>
                  <a:lnTo>
                    <a:pt x="228" y="286"/>
                  </a:lnTo>
                  <a:lnTo>
                    <a:pt x="222" y="286"/>
                  </a:lnTo>
                  <a:lnTo>
                    <a:pt x="217" y="286"/>
                  </a:lnTo>
                  <a:lnTo>
                    <a:pt x="212" y="286"/>
                  </a:lnTo>
                  <a:lnTo>
                    <a:pt x="206" y="286"/>
                  </a:lnTo>
                  <a:lnTo>
                    <a:pt x="201" y="286"/>
                  </a:lnTo>
                  <a:lnTo>
                    <a:pt x="201" y="292"/>
                  </a:lnTo>
                  <a:lnTo>
                    <a:pt x="201" y="297"/>
                  </a:lnTo>
                  <a:lnTo>
                    <a:pt x="201" y="302"/>
                  </a:lnTo>
                  <a:lnTo>
                    <a:pt x="201" y="308"/>
                  </a:lnTo>
                  <a:lnTo>
                    <a:pt x="196" y="308"/>
                  </a:lnTo>
                  <a:lnTo>
                    <a:pt x="190" y="308"/>
                  </a:lnTo>
                  <a:lnTo>
                    <a:pt x="185" y="308"/>
                  </a:lnTo>
                  <a:lnTo>
                    <a:pt x="180" y="308"/>
                  </a:lnTo>
                  <a:lnTo>
                    <a:pt x="175" y="308"/>
                  </a:lnTo>
                  <a:lnTo>
                    <a:pt x="169" y="302"/>
                  </a:lnTo>
                  <a:lnTo>
                    <a:pt x="169" y="308"/>
                  </a:lnTo>
                  <a:lnTo>
                    <a:pt x="164" y="308"/>
                  </a:lnTo>
                  <a:lnTo>
                    <a:pt x="164" y="302"/>
                  </a:lnTo>
                  <a:lnTo>
                    <a:pt x="169" y="302"/>
                  </a:lnTo>
                  <a:lnTo>
                    <a:pt x="164" y="302"/>
                  </a:lnTo>
                  <a:lnTo>
                    <a:pt x="164" y="297"/>
                  </a:lnTo>
                  <a:lnTo>
                    <a:pt x="153" y="292"/>
                  </a:lnTo>
                  <a:lnTo>
                    <a:pt x="148" y="292"/>
                  </a:lnTo>
                  <a:lnTo>
                    <a:pt x="148" y="286"/>
                  </a:lnTo>
                  <a:lnTo>
                    <a:pt x="143" y="286"/>
                  </a:lnTo>
                  <a:lnTo>
                    <a:pt x="143" y="281"/>
                  </a:lnTo>
                  <a:lnTo>
                    <a:pt x="138" y="281"/>
                  </a:lnTo>
                  <a:lnTo>
                    <a:pt x="132" y="281"/>
                  </a:lnTo>
                  <a:lnTo>
                    <a:pt x="132" y="276"/>
                  </a:lnTo>
                  <a:lnTo>
                    <a:pt x="127" y="276"/>
                  </a:lnTo>
                  <a:lnTo>
                    <a:pt x="127" y="270"/>
                  </a:lnTo>
                  <a:lnTo>
                    <a:pt x="122" y="270"/>
                  </a:lnTo>
                  <a:lnTo>
                    <a:pt x="116" y="265"/>
                  </a:lnTo>
                  <a:lnTo>
                    <a:pt x="111" y="265"/>
                  </a:lnTo>
                  <a:lnTo>
                    <a:pt x="111" y="260"/>
                  </a:lnTo>
                  <a:lnTo>
                    <a:pt x="106" y="260"/>
                  </a:lnTo>
                  <a:lnTo>
                    <a:pt x="101" y="260"/>
                  </a:lnTo>
                  <a:lnTo>
                    <a:pt x="95" y="260"/>
                  </a:lnTo>
                  <a:lnTo>
                    <a:pt x="90" y="260"/>
                  </a:lnTo>
                  <a:lnTo>
                    <a:pt x="85" y="260"/>
                  </a:lnTo>
                  <a:lnTo>
                    <a:pt x="79" y="260"/>
                  </a:lnTo>
                  <a:lnTo>
                    <a:pt x="74" y="260"/>
                  </a:lnTo>
                  <a:lnTo>
                    <a:pt x="69" y="260"/>
                  </a:lnTo>
                  <a:lnTo>
                    <a:pt x="64" y="260"/>
                  </a:lnTo>
                  <a:lnTo>
                    <a:pt x="58" y="260"/>
                  </a:lnTo>
                  <a:lnTo>
                    <a:pt x="53" y="260"/>
                  </a:lnTo>
                  <a:lnTo>
                    <a:pt x="48" y="260"/>
                  </a:lnTo>
                  <a:lnTo>
                    <a:pt x="42" y="260"/>
                  </a:lnTo>
                  <a:lnTo>
                    <a:pt x="37" y="260"/>
                  </a:lnTo>
                  <a:lnTo>
                    <a:pt x="32" y="265"/>
                  </a:lnTo>
                  <a:lnTo>
                    <a:pt x="27" y="270"/>
                  </a:lnTo>
                  <a:lnTo>
                    <a:pt x="21" y="270"/>
                  </a:lnTo>
                  <a:lnTo>
                    <a:pt x="21" y="276"/>
                  </a:lnTo>
                  <a:lnTo>
                    <a:pt x="16" y="276"/>
                  </a:lnTo>
                  <a:lnTo>
                    <a:pt x="11" y="276"/>
                  </a:lnTo>
                  <a:lnTo>
                    <a:pt x="5" y="276"/>
                  </a:lnTo>
                  <a:lnTo>
                    <a:pt x="5" y="270"/>
                  </a:lnTo>
                  <a:lnTo>
                    <a:pt x="5" y="265"/>
                  </a:lnTo>
                  <a:lnTo>
                    <a:pt x="5" y="260"/>
                  </a:lnTo>
                  <a:lnTo>
                    <a:pt x="5" y="255"/>
                  </a:lnTo>
                  <a:lnTo>
                    <a:pt x="0" y="255"/>
                  </a:lnTo>
                  <a:lnTo>
                    <a:pt x="0" y="249"/>
                  </a:lnTo>
                  <a:lnTo>
                    <a:pt x="5" y="249"/>
                  </a:lnTo>
                  <a:lnTo>
                    <a:pt x="0" y="249"/>
                  </a:lnTo>
                  <a:lnTo>
                    <a:pt x="0" y="244"/>
                  </a:lnTo>
                  <a:lnTo>
                    <a:pt x="5" y="244"/>
                  </a:lnTo>
                  <a:lnTo>
                    <a:pt x="5" y="249"/>
                  </a:lnTo>
                  <a:lnTo>
                    <a:pt x="11" y="249"/>
                  </a:lnTo>
                  <a:lnTo>
                    <a:pt x="11" y="244"/>
                  </a:lnTo>
                  <a:lnTo>
                    <a:pt x="5" y="244"/>
                  </a:lnTo>
                  <a:lnTo>
                    <a:pt x="5" y="239"/>
                  </a:lnTo>
                  <a:lnTo>
                    <a:pt x="11" y="244"/>
                  </a:lnTo>
                  <a:lnTo>
                    <a:pt x="16" y="244"/>
                  </a:lnTo>
                  <a:lnTo>
                    <a:pt x="21" y="244"/>
                  </a:lnTo>
                  <a:lnTo>
                    <a:pt x="21" y="239"/>
                  </a:lnTo>
                  <a:lnTo>
                    <a:pt x="21" y="233"/>
                  </a:lnTo>
                  <a:lnTo>
                    <a:pt x="21" y="228"/>
                  </a:lnTo>
                  <a:lnTo>
                    <a:pt x="21" y="223"/>
                  </a:lnTo>
                  <a:lnTo>
                    <a:pt x="21" y="217"/>
                  </a:lnTo>
                  <a:lnTo>
                    <a:pt x="27" y="217"/>
                  </a:lnTo>
                  <a:lnTo>
                    <a:pt x="27" y="212"/>
                  </a:lnTo>
                  <a:lnTo>
                    <a:pt x="32" y="212"/>
                  </a:lnTo>
                  <a:lnTo>
                    <a:pt x="32" y="217"/>
                  </a:lnTo>
                  <a:lnTo>
                    <a:pt x="32" y="212"/>
                  </a:lnTo>
                  <a:lnTo>
                    <a:pt x="37" y="212"/>
                  </a:lnTo>
                  <a:lnTo>
                    <a:pt x="42" y="212"/>
                  </a:lnTo>
                  <a:lnTo>
                    <a:pt x="42" y="207"/>
                  </a:lnTo>
                  <a:lnTo>
                    <a:pt x="42" y="202"/>
                  </a:lnTo>
                  <a:lnTo>
                    <a:pt x="48" y="202"/>
                  </a:lnTo>
                  <a:lnTo>
                    <a:pt x="53" y="202"/>
                  </a:lnTo>
                  <a:lnTo>
                    <a:pt x="53" y="207"/>
                  </a:lnTo>
                  <a:lnTo>
                    <a:pt x="53" y="202"/>
                  </a:lnTo>
                  <a:lnTo>
                    <a:pt x="58" y="202"/>
                  </a:lnTo>
                  <a:lnTo>
                    <a:pt x="58" y="196"/>
                  </a:lnTo>
                  <a:lnTo>
                    <a:pt x="64" y="196"/>
                  </a:lnTo>
                  <a:lnTo>
                    <a:pt x="64" y="191"/>
                  </a:lnTo>
                  <a:lnTo>
                    <a:pt x="69" y="191"/>
                  </a:lnTo>
                  <a:lnTo>
                    <a:pt x="69" y="196"/>
                  </a:lnTo>
                  <a:lnTo>
                    <a:pt x="74" y="196"/>
                  </a:lnTo>
                  <a:lnTo>
                    <a:pt x="79" y="196"/>
                  </a:lnTo>
                  <a:lnTo>
                    <a:pt x="74" y="196"/>
                  </a:lnTo>
                  <a:lnTo>
                    <a:pt x="74" y="191"/>
                  </a:lnTo>
                  <a:lnTo>
                    <a:pt x="74" y="186"/>
                  </a:lnTo>
                  <a:lnTo>
                    <a:pt x="79" y="186"/>
                  </a:lnTo>
                  <a:lnTo>
                    <a:pt x="79" y="191"/>
                  </a:lnTo>
                  <a:lnTo>
                    <a:pt x="85" y="191"/>
                  </a:lnTo>
                  <a:lnTo>
                    <a:pt x="90" y="191"/>
                  </a:lnTo>
                  <a:lnTo>
                    <a:pt x="90" y="186"/>
                  </a:lnTo>
                  <a:lnTo>
                    <a:pt x="95" y="186"/>
                  </a:lnTo>
                  <a:lnTo>
                    <a:pt x="90" y="186"/>
                  </a:lnTo>
                  <a:lnTo>
                    <a:pt x="90" y="180"/>
                  </a:lnTo>
                  <a:lnTo>
                    <a:pt x="95" y="180"/>
                  </a:lnTo>
                  <a:lnTo>
                    <a:pt x="101" y="180"/>
                  </a:lnTo>
                  <a:lnTo>
                    <a:pt x="101" y="175"/>
                  </a:lnTo>
                  <a:lnTo>
                    <a:pt x="106" y="175"/>
                  </a:lnTo>
                  <a:lnTo>
                    <a:pt x="106" y="170"/>
                  </a:lnTo>
                  <a:lnTo>
                    <a:pt x="111" y="164"/>
                  </a:lnTo>
                  <a:lnTo>
                    <a:pt x="106" y="164"/>
                  </a:lnTo>
                  <a:lnTo>
                    <a:pt x="111" y="164"/>
                  </a:lnTo>
                  <a:lnTo>
                    <a:pt x="111" y="159"/>
                  </a:lnTo>
                  <a:lnTo>
                    <a:pt x="111" y="164"/>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6" name="Freeform 200">
              <a:extLst>
                <a:ext uri="{FF2B5EF4-FFF2-40B4-BE49-F238E27FC236}">
                  <a16:creationId xmlns:a16="http://schemas.microsoft.com/office/drawing/2014/main" id="{BDC7025D-7DE2-4952-A5AA-B211F4C0A5EE}"/>
                </a:ext>
              </a:extLst>
            </p:cNvPr>
            <p:cNvSpPr>
              <a:spLocks/>
            </p:cNvSpPr>
            <p:nvPr/>
          </p:nvSpPr>
          <p:spPr bwMode="auto">
            <a:xfrm>
              <a:off x="4030663" y="1792288"/>
              <a:ext cx="579438" cy="454025"/>
            </a:xfrm>
            <a:custGeom>
              <a:avLst/>
              <a:gdLst>
                <a:gd name="T0" fmla="*/ 100 w 365"/>
                <a:gd name="T1" fmla="*/ 5 h 286"/>
                <a:gd name="T2" fmla="*/ 132 w 365"/>
                <a:gd name="T3" fmla="*/ 5 h 286"/>
                <a:gd name="T4" fmla="*/ 159 w 365"/>
                <a:gd name="T5" fmla="*/ 5 h 286"/>
                <a:gd name="T6" fmla="*/ 196 w 365"/>
                <a:gd name="T7" fmla="*/ 5 h 286"/>
                <a:gd name="T8" fmla="*/ 222 w 365"/>
                <a:gd name="T9" fmla="*/ 5 h 286"/>
                <a:gd name="T10" fmla="*/ 248 w 365"/>
                <a:gd name="T11" fmla="*/ 5 h 286"/>
                <a:gd name="T12" fmla="*/ 275 w 365"/>
                <a:gd name="T13" fmla="*/ 5 h 286"/>
                <a:gd name="T14" fmla="*/ 301 w 365"/>
                <a:gd name="T15" fmla="*/ 5 h 286"/>
                <a:gd name="T16" fmla="*/ 323 w 365"/>
                <a:gd name="T17" fmla="*/ 11 h 286"/>
                <a:gd name="T18" fmla="*/ 349 w 365"/>
                <a:gd name="T19" fmla="*/ 11 h 286"/>
                <a:gd name="T20" fmla="*/ 360 w 365"/>
                <a:gd name="T21" fmla="*/ 27 h 286"/>
                <a:gd name="T22" fmla="*/ 365 w 365"/>
                <a:gd name="T23" fmla="*/ 37 h 286"/>
                <a:gd name="T24" fmla="*/ 344 w 365"/>
                <a:gd name="T25" fmla="*/ 42 h 286"/>
                <a:gd name="T26" fmla="*/ 328 w 365"/>
                <a:gd name="T27" fmla="*/ 42 h 286"/>
                <a:gd name="T28" fmla="*/ 317 w 365"/>
                <a:gd name="T29" fmla="*/ 58 h 286"/>
                <a:gd name="T30" fmla="*/ 312 w 365"/>
                <a:gd name="T31" fmla="*/ 69 h 286"/>
                <a:gd name="T32" fmla="*/ 317 w 365"/>
                <a:gd name="T33" fmla="*/ 80 h 286"/>
                <a:gd name="T34" fmla="*/ 301 w 365"/>
                <a:gd name="T35" fmla="*/ 95 h 286"/>
                <a:gd name="T36" fmla="*/ 291 w 365"/>
                <a:gd name="T37" fmla="*/ 111 h 286"/>
                <a:gd name="T38" fmla="*/ 280 w 365"/>
                <a:gd name="T39" fmla="*/ 127 h 286"/>
                <a:gd name="T40" fmla="*/ 264 w 365"/>
                <a:gd name="T41" fmla="*/ 127 h 286"/>
                <a:gd name="T42" fmla="*/ 259 w 365"/>
                <a:gd name="T43" fmla="*/ 138 h 286"/>
                <a:gd name="T44" fmla="*/ 238 w 365"/>
                <a:gd name="T45" fmla="*/ 148 h 286"/>
                <a:gd name="T46" fmla="*/ 233 w 365"/>
                <a:gd name="T47" fmla="*/ 148 h 286"/>
                <a:gd name="T48" fmla="*/ 243 w 365"/>
                <a:gd name="T49" fmla="*/ 164 h 286"/>
                <a:gd name="T50" fmla="*/ 227 w 365"/>
                <a:gd name="T51" fmla="*/ 164 h 286"/>
                <a:gd name="T52" fmla="*/ 227 w 365"/>
                <a:gd name="T53" fmla="*/ 180 h 286"/>
                <a:gd name="T54" fmla="*/ 217 w 365"/>
                <a:gd name="T55" fmla="*/ 186 h 286"/>
                <a:gd name="T56" fmla="*/ 206 w 365"/>
                <a:gd name="T57" fmla="*/ 201 h 286"/>
                <a:gd name="T58" fmla="*/ 201 w 365"/>
                <a:gd name="T59" fmla="*/ 207 h 286"/>
                <a:gd name="T60" fmla="*/ 185 w 365"/>
                <a:gd name="T61" fmla="*/ 217 h 286"/>
                <a:gd name="T62" fmla="*/ 180 w 365"/>
                <a:gd name="T63" fmla="*/ 228 h 286"/>
                <a:gd name="T64" fmla="*/ 169 w 365"/>
                <a:gd name="T65" fmla="*/ 233 h 286"/>
                <a:gd name="T66" fmla="*/ 159 w 365"/>
                <a:gd name="T67" fmla="*/ 228 h 286"/>
                <a:gd name="T68" fmla="*/ 148 w 365"/>
                <a:gd name="T69" fmla="*/ 244 h 286"/>
                <a:gd name="T70" fmla="*/ 137 w 365"/>
                <a:gd name="T71" fmla="*/ 249 h 286"/>
                <a:gd name="T72" fmla="*/ 122 w 365"/>
                <a:gd name="T73" fmla="*/ 249 h 286"/>
                <a:gd name="T74" fmla="*/ 116 w 365"/>
                <a:gd name="T75" fmla="*/ 270 h 286"/>
                <a:gd name="T76" fmla="*/ 100 w 365"/>
                <a:gd name="T77" fmla="*/ 276 h 286"/>
                <a:gd name="T78" fmla="*/ 100 w 365"/>
                <a:gd name="T79" fmla="*/ 281 h 286"/>
                <a:gd name="T80" fmla="*/ 90 w 365"/>
                <a:gd name="T81" fmla="*/ 286 h 286"/>
                <a:gd name="T82" fmla="*/ 74 w 365"/>
                <a:gd name="T83" fmla="*/ 276 h 286"/>
                <a:gd name="T84" fmla="*/ 58 w 365"/>
                <a:gd name="T85" fmla="*/ 265 h 286"/>
                <a:gd name="T86" fmla="*/ 32 w 365"/>
                <a:gd name="T87" fmla="*/ 265 h 286"/>
                <a:gd name="T88" fmla="*/ 32 w 365"/>
                <a:gd name="T89" fmla="*/ 260 h 286"/>
                <a:gd name="T90" fmla="*/ 26 w 365"/>
                <a:gd name="T91" fmla="*/ 239 h 286"/>
                <a:gd name="T92" fmla="*/ 21 w 365"/>
                <a:gd name="T93" fmla="*/ 223 h 286"/>
                <a:gd name="T94" fmla="*/ 5 w 365"/>
                <a:gd name="T95" fmla="*/ 212 h 286"/>
                <a:gd name="T96" fmla="*/ 11 w 365"/>
                <a:gd name="T97" fmla="*/ 201 h 286"/>
                <a:gd name="T98" fmla="*/ 16 w 365"/>
                <a:gd name="T99" fmla="*/ 180 h 286"/>
                <a:gd name="T100" fmla="*/ 16 w 365"/>
                <a:gd name="T101" fmla="*/ 154 h 286"/>
                <a:gd name="T102" fmla="*/ 16 w 365"/>
                <a:gd name="T103" fmla="*/ 127 h 286"/>
                <a:gd name="T104" fmla="*/ 21 w 365"/>
                <a:gd name="T105" fmla="*/ 101 h 286"/>
                <a:gd name="T106" fmla="*/ 21 w 365"/>
                <a:gd name="T107" fmla="*/ 74 h 286"/>
                <a:gd name="T108" fmla="*/ 21 w 365"/>
                <a:gd name="T109" fmla="*/ 48 h 286"/>
                <a:gd name="T110" fmla="*/ 21 w 365"/>
                <a:gd name="T111" fmla="*/ 21 h 286"/>
                <a:gd name="T112" fmla="*/ 26 w 365"/>
                <a:gd name="T113" fmla="*/ 0 h 286"/>
                <a:gd name="T114" fmla="*/ 53 w 365"/>
                <a:gd name="T115" fmla="*/ 5 h 286"/>
                <a:gd name="T116" fmla="*/ 79 w 365"/>
                <a:gd name="T117" fmla="*/ 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5" h="286">
                  <a:moveTo>
                    <a:pt x="79" y="5"/>
                  </a:moveTo>
                  <a:lnTo>
                    <a:pt x="85" y="5"/>
                  </a:lnTo>
                  <a:lnTo>
                    <a:pt x="90" y="5"/>
                  </a:lnTo>
                  <a:lnTo>
                    <a:pt x="95" y="5"/>
                  </a:lnTo>
                  <a:lnTo>
                    <a:pt x="100" y="5"/>
                  </a:lnTo>
                  <a:lnTo>
                    <a:pt x="111" y="5"/>
                  </a:lnTo>
                  <a:lnTo>
                    <a:pt x="116" y="5"/>
                  </a:lnTo>
                  <a:lnTo>
                    <a:pt x="122" y="5"/>
                  </a:lnTo>
                  <a:lnTo>
                    <a:pt x="127" y="5"/>
                  </a:lnTo>
                  <a:lnTo>
                    <a:pt x="132" y="5"/>
                  </a:lnTo>
                  <a:lnTo>
                    <a:pt x="137" y="5"/>
                  </a:lnTo>
                  <a:lnTo>
                    <a:pt x="143" y="5"/>
                  </a:lnTo>
                  <a:lnTo>
                    <a:pt x="148" y="5"/>
                  </a:lnTo>
                  <a:lnTo>
                    <a:pt x="153" y="5"/>
                  </a:lnTo>
                  <a:lnTo>
                    <a:pt x="159" y="5"/>
                  </a:lnTo>
                  <a:lnTo>
                    <a:pt x="164" y="5"/>
                  </a:lnTo>
                  <a:lnTo>
                    <a:pt x="174" y="5"/>
                  </a:lnTo>
                  <a:lnTo>
                    <a:pt x="180" y="5"/>
                  </a:lnTo>
                  <a:lnTo>
                    <a:pt x="185" y="5"/>
                  </a:lnTo>
                  <a:lnTo>
                    <a:pt x="196" y="5"/>
                  </a:lnTo>
                  <a:lnTo>
                    <a:pt x="201" y="5"/>
                  </a:lnTo>
                  <a:lnTo>
                    <a:pt x="206" y="5"/>
                  </a:lnTo>
                  <a:lnTo>
                    <a:pt x="211" y="5"/>
                  </a:lnTo>
                  <a:lnTo>
                    <a:pt x="217" y="5"/>
                  </a:lnTo>
                  <a:lnTo>
                    <a:pt x="222" y="5"/>
                  </a:lnTo>
                  <a:lnTo>
                    <a:pt x="227" y="5"/>
                  </a:lnTo>
                  <a:lnTo>
                    <a:pt x="233" y="5"/>
                  </a:lnTo>
                  <a:lnTo>
                    <a:pt x="238" y="5"/>
                  </a:lnTo>
                  <a:lnTo>
                    <a:pt x="243" y="5"/>
                  </a:lnTo>
                  <a:lnTo>
                    <a:pt x="248" y="5"/>
                  </a:lnTo>
                  <a:lnTo>
                    <a:pt x="254" y="5"/>
                  </a:lnTo>
                  <a:lnTo>
                    <a:pt x="259" y="5"/>
                  </a:lnTo>
                  <a:lnTo>
                    <a:pt x="264" y="5"/>
                  </a:lnTo>
                  <a:lnTo>
                    <a:pt x="270" y="5"/>
                  </a:lnTo>
                  <a:lnTo>
                    <a:pt x="275" y="5"/>
                  </a:lnTo>
                  <a:lnTo>
                    <a:pt x="280" y="5"/>
                  </a:lnTo>
                  <a:lnTo>
                    <a:pt x="285" y="5"/>
                  </a:lnTo>
                  <a:lnTo>
                    <a:pt x="291" y="5"/>
                  </a:lnTo>
                  <a:lnTo>
                    <a:pt x="296" y="5"/>
                  </a:lnTo>
                  <a:lnTo>
                    <a:pt x="301" y="5"/>
                  </a:lnTo>
                  <a:lnTo>
                    <a:pt x="307" y="5"/>
                  </a:lnTo>
                  <a:lnTo>
                    <a:pt x="312" y="5"/>
                  </a:lnTo>
                  <a:lnTo>
                    <a:pt x="312" y="11"/>
                  </a:lnTo>
                  <a:lnTo>
                    <a:pt x="317" y="11"/>
                  </a:lnTo>
                  <a:lnTo>
                    <a:pt x="323" y="11"/>
                  </a:lnTo>
                  <a:lnTo>
                    <a:pt x="328" y="11"/>
                  </a:lnTo>
                  <a:lnTo>
                    <a:pt x="333" y="11"/>
                  </a:lnTo>
                  <a:lnTo>
                    <a:pt x="338" y="11"/>
                  </a:lnTo>
                  <a:lnTo>
                    <a:pt x="344" y="11"/>
                  </a:lnTo>
                  <a:lnTo>
                    <a:pt x="349" y="11"/>
                  </a:lnTo>
                  <a:lnTo>
                    <a:pt x="349" y="16"/>
                  </a:lnTo>
                  <a:lnTo>
                    <a:pt x="354" y="16"/>
                  </a:lnTo>
                  <a:lnTo>
                    <a:pt x="360" y="16"/>
                  </a:lnTo>
                  <a:lnTo>
                    <a:pt x="360" y="21"/>
                  </a:lnTo>
                  <a:lnTo>
                    <a:pt x="360" y="27"/>
                  </a:lnTo>
                  <a:lnTo>
                    <a:pt x="365" y="27"/>
                  </a:lnTo>
                  <a:lnTo>
                    <a:pt x="365" y="32"/>
                  </a:lnTo>
                  <a:lnTo>
                    <a:pt x="360" y="32"/>
                  </a:lnTo>
                  <a:lnTo>
                    <a:pt x="365" y="32"/>
                  </a:lnTo>
                  <a:lnTo>
                    <a:pt x="365" y="37"/>
                  </a:lnTo>
                  <a:lnTo>
                    <a:pt x="360" y="37"/>
                  </a:lnTo>
                  <a:lnTo>
                    <a:pt x="354" y="37"/>
                  </a:lnTo>
                  <a:lnTo>
                    <a:pt x="349" y="37"/>
                  </a:lnTo>
                  <a:lnTo>
                    <a:pt x="344" y="37"/>
                  </a:lnTo>
                  <a:lnTo>
                    <a:pt x="344" y="42"/>
                  </a:lnTo>
                  <a:lnTo>
                    <a:pt x="338" y="42"/>
                  </a:lnTo>
                  <a:lnTo>
                    <a:pt x="338" y="37"/>
                  </a:lnTo>
                  <a:lnTo>
                    <a:pt x="333" y="37"/>
                  </a:lnTo>
                  <a:lnTo>
                    <a:pt x="328" y="37"/>
                  </a:lnTo>
                  <a:lnTo>
                    <a:pt x="328" y="42"/>
                  </a:lnTo>
                  <a:lnTo>
                    <a:pt x="328" y="48"/>
                  </a:lnTo>
                  <a:lnTo>
                    <a:pt x="328" y="53"/>
                  </a:lnTo>
                  <a:lnTo>
                    <a:pt x="328" y="58"/>
                  </a:lnTo>
                  <a:lnTo>
                    <a:pt x="323" y="58"/>
                  </a:lnTo>
                  <a:lnTo>
                    <a:pt x="317" y="58"/>
                  </a:lnTo>
                  <a:lnTo>
                    <a:pt x="317" y="64"/>
                  </a:lnTo>
                  <a:lnTo>
                    <a:pt x="312" y="64"/>
                  </a:lnTo>
                  <a:lnTo>
                    <a:pt x="317" y="64"/>
                  </a:lnTo>
                  <a:lnTo>
                    <a:pt x="317" y="69"/>
                  </a:lnTo>
                  <a:lnTo>
                    <a:pt x="312" y="69"/>
                  </a:lnTo>
                  <a:lnTo>
                    <a:pt x="312" y="74"/>
                  </a:lnTo>
                  <a:lnTo>
                    <a:pt x="307" y="74"/>
                  </a:lnTo>
                  <a:lnTo>
                    <a:pt x="307" y="80"/>
                  </a:lnTo>
                  <a:lnTo>
                    <a:pt x="312" y="80"/>
                  </a:lnTo>
                  <a:lnTo>
                    <a:pt x="317" y="80"/>
                  </a:lnTo>
                  <a:lnTo>
                    <a:pt x="312" y="85"/>
                  </a:lnTo>
                  <a:lnTo>
                    <a:pt x="307" y="85"/>
                  </a:lnTo>
                  <a:lnTo>
                    <a:pt x="307" y="90"/>
                  </a:lnTo>
                  <a:lnTo>
                    <a:pt x="301" y="90"/>
                  </a:lnTo>
                  <a:lnTo>
                    <a:pt x="301" y="95"/>
                  </a:lnTo>
                  <a:lnTo>
                    <a:pt x="301" y="101"/>
                  </a:lnTo>
                  <a:lnTo>
                    <a:pt x="296" y="101"/>
                  </a:lnTo>
                  <a:lnTo>
                    <a:pt x="296" y="106"/>
                  </a:lnTo>
                  <a:lnTo>
                    <a:pt x="291" y="106"/>
                  </a:lnTo>
                  <a:lnTo>
                    <a:pt x="291" y="111"/>
                  </a:lnTo>
                  <a:lnTo>
                    <a:pt x="285" y="111"/>
                  </a:lnTo>
                  <a:lnTo>
                    <a:pt x="285" y="117"/>
                  </a:lnTo>
                  <a:lnTo>
                    <a:pt x="285" y="122"/>
                  </a:lnTo>
                  <a:lnTo>
                    <a:pt x="280" y="122"/>
                  </a:lnTo>
                  <a:lnTo>
                    <a:pt x="280" y="127"/>
                  </a:lnTo>
                  <a:lnTo>
                    <a:pt x="280" y="122"/>
                  </a:lnTo>
                  <a:lnTo>
                    <a:pt x="275" y="122"/>
                  </a:lnTo>
                  <a:lnTo>
                    <a:pt x="270" y="122"/>
                  </a:lnTo>
                  <a:lnTo>
                    <a:pt x="270" y="127"/>
                  </a:lnTo>
                  <a:lnTo>
                    <a:pt x="264" y="127"/>
                  </a:lnTo>
                  <a:lnTo>
                    <a:pt x="264" y="133"/>
                  </a:lnTo>
                  <a:lnTo>
                    <a:pt x="264" y="127"/>
                  </a:lnTo>
                  <a:lnTo>
                    <a:pt x="259" y="127"/>
                  </a:lnTo>
                  <a:lnTo>
                    <a:pt x="259" y="133"/>
                  </a:lnTo>
                  <a:lnTo>
                    <a:pt x="259" y="138"/>
                  </a:lnTo>
                  <a:lnTo>
                    <a:pt x="254" y="143"/>
                  </a:lnTo>
                  <a:lnTo>
                    <a:pt x="248" y="143"/>
                  </a:lnTo>
                  <a:lnTo>
                    <a:pt x="243" y="143"/>
                  </a:lnTo>
                  <a:lnTo>
                    <a:pt x="243" y="148"/>
                  </a:lnTo>
                  <a:lnTo>
                    <a:pt x="238" y="148"/>
                  </a:lnTo>
                  <a:lnTo>
                    <a:pt x="238" y="143"/>
                  </a:lnTo>
                  <a:lnTo>
                    <a:pt x="238" y="138"/>
                  </a:lnTo>
                  <a:lnTo>
                    <a:pt x="238" y="143"/>
                  </a:lnTo>
                  <a:lnTo>
                    <a:pt x="233" y="143"/>
                  </a:lnTo>
                  <a:lnTo>
                    <a:pt x="233" y="148"/>
                  </a:lnTo>
                  <a:lnTo>
                    <a:pt x="233" y="154"/>
                  </a:lnTo>
                  <a:lnTo>
                    <a:pt x="238" y="154"/>
                  </a:lnTo>
                  <a:lnTo>
                    <a:pt x="238" y="159"/>
                  </a:lnTo>
                  <a:lnTo>
                    <a:pt x="243" y="159"/>
                  </a:lnTo>
                  <a:lnTo>
                    <a:pt x="243" y="164"/>
                  </a:lnTo>
                  <a:lnTo>
                    <a:pt x="238" y="164"/>
                  </a:lnTo>
                  <a:lnTo>
                    <a:pt x="238" y="159"/>
                  </a:lnTo>
                  <a:lnTo>
                    <a:pt x="233" y="159"/>
                  </a:lnTo>
                  <a:lnTo>
                    <a:pt x="233" y="164"/>
                  </a:lnTo>
                  <a:lnTo>
                    <a:pt x="227" y="164"/>
                  </a:lnTo>
                  <a:lnTo>
                    <a:pt x="227" y="170"/>
                  </a:lnTo>
                  <a:lnTo>
                    <a:pt x="233" y="170"/>
                  </a:lnTo>
                  <a:lnTo>
                    <a:pt x="233" y="175"/>
                  </a:lnTo>
                  <a:lnTo>
                    <a:pt x="233" y="180"/>
                  </a:lnTo>
                  <a:lnTo>
                    <a:pt x="227" y="180"/>
                  </a:lnTo>
                  <a:lnTo>
                    <a:pt x="227" y="175"/>
                  </a:lnTo>
                  <a:lnTo>
                    <a:pt x="222" y="175"/>
                  </a:lnTo>
                  <a:lnTo>
                    <a:pt x="222" y="180"/>
                  </a:lnTo>
                  <a:lnTo>
                    <a:pt x="222" y="186"/>
                  </a:lnTo>
                  <a:lnTo>
                    <a:pt x="217" y="186"/>
                  </a:lnTo>
                  <a:lnTo>
                    <a:pt x="217" y="191"/>
                  </a:lnTo>
                  <a:lnTo>
                    <a:pt x="211" y="191"/>
                  </a:lnTo>
                  <a:lnTo>
                    <a:pt x="211" y="196"/>
                  </a:lnTo>
                  <a:lnTo>
                    <a:pt x="211" y="201"/>
                  </a:lnTo>
                  <a:lnTo>
                    <a:pt x="206" y="201"/>
                  </a:lnTo>
                  <a:lnTo>
                    <a:pt x="206" y="196"/>
                  </a:lnTo>
                  <a:lnTo>
                    <a:pt x="206" y="201"/>
                  </a:lnTo>
                  <a:lnTo>
                    <a:pt x="201" y="201"/>
                  </a:lnTo>
                  <a:lnTo>
                    <a:pt x="206" y="201"/>
                  </a:lnTo>
                  <a:lnTo>
                    <a:pt x="201" y="207"/>
                  </a:lnTo>
                  <a:lnTo>
                    <a:pt x="201" y="212"/>
                  </a:lnTo>
                  <a:lnTo>
                    <a:pt x="196" y="212"/>
                  </a:lnTo>
                  <a:lnTo>
                    <a:pt x="196" y="217"/>
                  </a:lnTo>
                  <a:lnTo>
                    <a:pt x="190" y="217"/>
                  </a:lnTo>
                  <a:lnTo>
                    <a:pt x="185" y="217"/>
                  </a:lnTo>
                  <a:lnTo>
                    <a:pt x="185" y="223"/>
                  </a:lnTo>
                  <a:lnTo>
                    <a:pt x="190" y="223"/>
                  </a:lnTo>
                  <a:lnTo>
                    <a:pt x="185" y="223"/>
                  </a:lnTo>
                  <a:lnTo>
                    <a:pt x="185" y="228"/>
                  </a:lnTo>
                  <a:lnTo>
                    <a:pt x="180" y="228"/>
                  </a:lnTo>
                  <a:lnTo>
                    <a:pt x="174" y="228"/>
                  </a:lnTo>
                  <a:lnTo>
                    <a:pt x="174" y="223"/>
                  </a:lnTo>
                  <a:lnTo>
                    <a:pt x="169" y="223"/>
                  </a:lnTo>
                  <a:lnTo>
                    <a:pt x="169" y="228"/>
                  </a:lnTo>
                  <a:lnTo>
                    <a:pt x="169" y="233"/>
                  </a:lnTo>
                  <a:lnTo>
                    <a:pt x="174" y="233"/>
                  </a:lnTo>
                  <a:lnTo>
                    <a:pt x="169" y="233"/>
                  </a:lnTo>
                  <a:lnTo>
                    <a:pt x="164" y="233"/>
                  </a:lnTo>
                  <a:lnTo>
                    <a:pt x="164" y="228"/>
                  </a:lnTo>
                  <a:lnTo>
                    <a:pt x="159" y="228"/>
                  </a:lnTo>
                  <a:lnTo>
                    <a:pt x="159" y="233"/>
                  </a:lnTo>
                  <a:lnTo>
                    <a:pt x="153" y="233"/>
                  </a:lnTo>
                  <a:lnTo>
                    <a:pt x="153" y="239"/>
                  </a:lnTo>
                  <a:lnTo>
                    <a:pt x="148" y="239"/>
                  </a:lnTo>
                  <a:lnTo>
                    <a:pt x="148" y="244"/>
                  </a:lnTo>
                  <a:lnTo>
                    <a:pt x="148" y="239"/>
                  </a:lnTo>
                  <a:lnTo>
                    <a:pt x="143" y="239"/>
                  </a:lnTo>
                  <a:lnTo>
                    <a:pt x="137" y="239"/>
                  </a:lnTo>
                  <a:lnTo>
                    <a:pt x="137" y="244"/>
                  </a:lnTo>
                  <a:lnTo>
                    <a:pt x="137" y="249"/>
                  </a:lnTo>
                  <a:lnTo>
                    <a:pt x="132" y="249"/>
                  </a:lnTo>
                  <a:lnTo>
                    <a:pt x="127" y="249"/>
                  </a:lnTo>
                  <a:lnTo>
                    <a:pt x="127" y="254"/>
                  </a:lnTo>
                  <a:lnTo>
                    <a:pt x="127" y="249"/>
                  </a:lnTo>
                  <a:lnTo>
                    <a:pt x="122" y="249"/>
                  </a:lnTo>
                  <a:lnTo>
                    <a:pt x="122" y="254"/>
                  </a:lnTo>
                  <a:lnTo>
                    <a:pt x="116" y="254"/>
                  </a:lnTo>
                  <a:lnTo>
                    <a:pt x="116" y="260"/>
                  </a:lnTo>
                  <a:lnTo>
                    <a:pt x="116" y="265"/>
                  </a:lnTo>
                  <a:lnTo>
                    <a:pt x="116" y="270"/>
                  </a:lnTo>
                  <a:lnTo>
                    <a:pt x="116" y="276"/>
                  </a:lnTo>
                  <a:lnTo>
                    <a:pt x="116" y="281"/>
                  </a:lnTo>
                  <a:lnTo>
                    <a:pt x="111" y="281"/>
                  </a:lnTo>
                  <a:lnTo>
                    <a:pt x="106" y="281"/>
                  </a:lnTo>
                  <a:lnTo>
                    <a:pt x="100" y="276"/>
                  </a:lnTo>
                  <a:lnTo>
                    <a:pt x="100" y="281"/>
                  </a:lnTo>
                  <a:lnTo>
                    <a:pt x="106" y="281"/>
                  </a:lnTo>
                  <a:lnTo>
                    <a:pt x="106" y="286"/>
                  </a:lnTo>
                  <a:lnTo>
                    <a:pt x="100" y="286"/>
                  </a:lnTo>
                  <a:lnTo>
                    <a:pt x="100" y="281"/>
                  </a:lnTo>
                  <a:lnTo>
                    <a:pt x="95" y="281"/>
                  </a:lnTo>
                  <a:lnTo>
                    <a:pt x="95" y="286"/>
                  </a:lnTo>
                  <a:lnTo>
                    <a:pt x="100" y="286"/>
                  </a:lnTo>
                  <a:lnTo>
                    <a:pt x="95" y="286"/>
                  </a:lnTo>
                  <a:lnTo>
                    <a:pt x="90" y="286"/>
                  </a:lnTo>
                  <a:lnTo>
                    <a:pt x="85" y="286"/>
                  </a:lnTo>
                  <a:lnTo>
                    <a:pt x="79" y="286"/>
                  </a:lnTo>
                  <a:lnTo>
                    <a:pt x="79" y="281"/>
                  </a:lnTo>
                  <a:lnTo>
                    <a:pt x="74" y="281"/>
                  </a:lnTo>
                  <a:lnTo>
                    <a:pt x="74" y="276"/>
                  </a:lnTo>
                  <a:lnTo>
                    <a:pt x="74" y="270"/>
                  </a:lnTo>
                  <a:lnTo>
                    <a:pt x="74" y="265"/>
                  </a:lnTo>
                  <a:lnTo>
                    <a:pt x="69" y="265"/>
                  </a:lnTo>
                  <a:lnTo>
                    <a:pt x="63" y="265"/>
                  </a:lnTo>
                  <a:lnTo>
                    <a:pt x="58" y="265"/>
                  </a:lnTo>
                  <a:lnTo>
                    <a:pt x="53" y="265"/>
                  </a:lnTo>
                  <a:lnTo>
                    <a:pt x="48" y="265"/>
                  </a:lnTo>
                  <a:lnTo>
                    <a:pt x="42" y="265"/>
                  </a:lnTo>
                  <a:lnTo>
                    <a:pt x="37" y="265"/>
                  </a:lnTo>
                  <a:lnTo>
                    <a:pt x="32" y="265"/>
                  </a:lnTo>
                  <a:lnTo>
                    <a:pt x="26" y="265"/>
                  </a:lnTo>
                  <a:lnTo>
                    <a:pt x="32" y="265"/>
                  </a:lnTo>
                  <a:lnTo>
                    <a:pt x="26" y="265"/>
                  </a:lnTo>
                  <a:lnTo>
                    <a:pt x="26" y="260"/>
                  </a:lnTo>
                  <a:lnTo>
                    <a:pt x="32" y="260"/>
                  </a:lnTo>
                  <a:lnTo>
                    <a:pt x="32" y="254"/>
                  </a:lnTo>
                  <a:lnTo>
                    <a:pt x="32" y="249"/>
                  </a:lnTo>
                  <a:lnTo>
                    <a:pt x="32" y="244"/>
                  </a:lnTo>
                  <a:lnTo>
                    <a:pt x="26" y="244"/>
                  </a:lnTo>
                  <a:lnTo>
                    <a:pt x="26" y="239"/>
                  </a:lnTo>
                  <a:lnTo>
                    <a:pt x="21" y="239"/>
                  </a:lnTo>
                  <a:lnTo>
                    <a:pt x="21" y="233"/>
                  </a:lnTo>
                  <a:lnTo>
                    <a:pt x="21" y="228"/>
                  </a:lnTo>
                  <a:lnTo>
                    <a:pt x="16" y="228"/>
                  </a:lnTo>
                  <a:lnTo>
                    <a:pt x="21" y="223"/>
                  </a:lnTo>
                  <a:lnTo>
                    <a:pt x="16" y="223"/>
                  </a:lnTo>
                  <a:lnTo>
                    <a:pt x="11" y="223"/>
                  </a:lnTo>
                  <a:lnTo>
                    <a:pt x="11" y="217"/>
                  </a:lnTo>
                  <a:lnTo>
                    <a:pt x="5" y="217"/>
                  </a:lnTo>
                  <a:lnTo>
                    <a:pt x="5" y="212"/>
                  </a:lnTo>
                  <a:lnTo>
                    <a:pt x="5" y="207"/>
                  </a:lnTo>
                  <a:lnTo>
                    <a:pt x="0" y="207"/>
                  </a:lnTo>
                  <a:lnTo>
                    <a:pt x="0" y="201"/>
                  </a:lnTo>
                  <a:lnTo>
                    <a:pt x="5" y="201"/>
                  </a:lnTo>
                  <a:lnTo>
                    <a:pt x="11" y="201"/>
                  </a:lnTo>
                  <a:lnTo>
                    <a:pt x="16" y="201"/>
                  </a:lnTo>
                  <a:lnTo>
                    <a:pt x="16" y="196"/>
                  </a:lnTo>
                  <a:lnTo>
                    <a:pt x="16" y="191"/>
                  </a:lnTo>
                  <a:lnTo>
                    <a:pt x="16" y="186"/>
                  </a:lnTo>
                  <a:lnTo>
                    <a:pt x="16" y="180"/>
                  </a:lnTo>
                  <a:lnTo>
                    <a:pt x="16" y="175"/>
                  </a:lnTo>
                  <a:lnTo>
                    <a:pt x="16" y="170"/>
                  </a:lnTo>
                  <a:lnTo>
                    <a:pt x="16" y="164"/>
                  </a:lnTo>
                  <a:lnTo>
                    <a:pt x="16" y="159"/>
                  </a:lnTo>
                  <a:lnTo>
                    <a:pt x="16" y="154"/>
                  </a:lnTo>
                  <a:lnTo>
                    <a:pt x="16" y="148"/>
                  </a:lnTo>
                  <a:lnTo>
                    <a:pt x="16" y="143"/>
                  </a:lnTo>
                  <a:lnTo>
                    <a:pt x="16" y="138"/>
                  </a:lnTo>
                  <a:lnTo>
                    <a:pt x="16" y="133"/>
                  </a:lnTo>
                  <a:lnTo>
                    <a:pt x="16" y="127"/>
                  </a:lnTo>
                  <a:lnTo>
                    <a:pt x="16" y="122"/>
                  </a:lnTo>
                  <a:lnTo>
                    <a:pt x="16" y="117"/>
                  </a:lnTo>
                  <a:lnTo>
                    <a:pt x="16" y="111"/>
                  </a:lnTo>
                  <a:lnTo>
                    <a:pt x="16" y="106"/>
                  </a:lnTo>
                  <a:lnTo>
                    <a:pt x="21" y="101"/>
                  </a:lnTo>
                  <a:lnTo>
                    <a:pt x="21" y="95"/>
                  </a:lnTo>
                  <a:lnTo>
                    <a:pt x="21" y="90"/>
                  </a:lnTo>
                  <a:lnTo>
                    <a:pt x="21" y="85"/>
                  </a:lnTo>
                  <a:lnTo>
                    <a:pt x="21" y="80"/>
                  </a:lnTo>
                  <a:lnTo>
                    <a:pt x="21" y="74"/>
                  </a:lnTo>
                  <a:lnTo>
                    <a:pt x="21" y="69"/>
                  </a:lnTo>
                  <a:lnTo>
                    <a:pt x="21" y="64"/>
                  </a:lnTo>
                  <a:lnTo>
                    <a:pt x="21" y="58"/>
                  </a:lnTo>
                  <a:lnTo>
                    <a:pt x="21" y="53"/>
                  </a:lnTo>
                  <a:lnTo>
                    <a:pt x="21" y="48"/>
                  </a:lnTo>
                  <a:lnTo>
                    <a:pt x="21" y="42"/>
                  </a:lnTo>
                  <a:lnTo>
                    <a:pt x="21" y="37"/>
                  </a:lnTo>
                  <a:lnTo>
                    <a:pt x="21" y="32"/>
                  </a:lnTo>
                  <a:lnTo>
                    <a:pt x="21" y="27"/>
                  </a:lnTo>
                  <a:lnTo>
                    <a:pt x="21" y="21"/>
                  </a:lnTo>
                  <a:lnTo>
                    <a:pt x="21" y="16"/>
                  </a:lnTo>
                  <a:lnTo>
                    <a:pt x="21" y="11"/>
                  </a:lnTo>
                  <a:lnTo>
                    <a:pt x="21" y="5"/>
                  </a:lnTo>
                  <a:lnTo>
                    <a:pt x="21" y="0"/>
                  </a:lnTo>
                  <a:lnTo>
                    <a:pt x="26" y="0"/>
                  </a:lnTo>
                  <a:lnTo>
                    <a:pt x="32" y="5"/>
                  </a:lnTo>
                  <a:lnTo>
                    <a:pt x="37" y="5"/>
                  </a:lnTo>
                  <a:lnTo>
                    <a:pt x="42" y="5"/>
                  </a:lnTo>
                  <a:lnTo>
                    <a:pt x="48" y="5"/>
                  </a:lnTo>
                  <a:lnTo>
                    <a:pt x="53" y="5"/>
                  </a:lnTo>
                  <a:lnTo>
                    <a:pt x="58" y="5"/>
                  </a:lnTo>
                  <a:lnTo>
                    <a:pt x="63" y="5"/>
                  </a:lnTo>
                  <a:lnTo>
                    <a:pt x="69" y="5"/>
                  </a:lnTo>
                  <a:lnTo>
                    <a:pt x="74" y="5"/>
                  </a:lnTo>
                  <a:lnTo>
                    <a:pt x="79" y="5"/>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7" name="Freeform 201">
              <a:extLst>
                <a:ext uri="{FF2B5EF4-FFF2-40B4-BE49-F238E27FC236}">
                  <a16:creationId xmlns:a16="http://schemas.microsoft.com/office/drawing/2014/main" id="{4E1EF0BE-0661-4E39-9AFD-24CC37D29B20}"/>
                </a:ext>
              </a:extLst>
            </p:cNvPr>
            <p:cNvSpPr>
              <a:spLocks/>
            </p:cNvSpPr>
            <p:nvPr/>
          </p:nvSpPr>
          <p:spPr bwMode="auto">
            <a:xfrm>
              <a:off x="3871913" y="2263775"/>
              <a:ext cx="679450" cy="588963"/>
            </a:xfrm>
            <a:custGeom>
              <a:avLst/>
              <a:gdLst>
                <a:gd name="T0" fmla="*/ 216 w 428"/>
                <a:gd name="T1" fmla="*/ 16 h 371"/>
                <a:gd name="T2" fmla="*/ 243 w 428"/>
                <a:gd name="T3" fmla="*/ 0 h 371"/>
                <a:gd name="T4" fmla="*/ 274 w 428"/>
                <a:gd name="T5" fmla="*/ 0 h 371"/>
                <a:gd name="T6" fmla="*/ 306 w 428"/>
                <a:gd name="T7" fmla="*/ 0 h 371"/>
                <a:gd name="T8" fmla="*/ 327 w 428"/>
                <a:gd name="T9" fmla="*/ 16 h 371"/>
                <a:gd name="T10" fmla="*/ 343 w 428"/>
                <a:gd name="T11" fmla="*/ 32 h 371"/>
                <a:gd name="T12" fmla="*/ 359 w 428"/>
                <a:gd name="T13" fmla="*/ 48 h 371"/>
                <a:gd name="T14" fmla="*/ 385 w 428"/>
                <a:gd name="T15" fmla="*/ 48 h 371"/>
                <a:gd name="T16" fmla="*/ 417 w 428"/>
                <a:gd name="T17" fmla="*/ 48 h 371"/>
                <a:gd name="T18" fmla="*/ 423 w 428"/>
                <a:gd name="T19" fmla="*/ 74 h 371"/>
                <a:gd name="T20" fmla="*/ 428 w 428"/>
                <a:gd name="T21" fmla="*/ 101 h 371"/>
                <a:gd name="T22" fmla="*/ 423 w 428"/>
                <a:gd name="T23" fmla="*/ 127 h 371"/>
                <a:gd name="T24" fmla="*/ 412 w 428"/>
                <a:gd name="T25" fmla="*/ 148 h 371"/>
                <a:gd name="T26" fmla="*/ 417 w 428"/>
                <a:gd name="T27" fmla="*/ 175 h 371"/>
                <a:gd name="T28" fmla="*/ 428 w 428"/>
                <a:gd name="T29" fmla="*/ 196 h 371"/>
                <a:gd name="T30" fmla="*/ 407 w 428"/>
                <a:gd name="T31" fmla="*/ 207 h 371"/>
                <a:gd name="T32" fmla="*/ 391 w 428"/>
                <a:gd name="T33" fmla="*/ 223 h 371"/>
                <a:gd name="T34" fmla="*/ 370 w 428"/>
                <a:gd name="T35" fmla="*/ 233 h 371"/>
                <a:gd name="T36" fmla="*/ 348 w 428"/>
                <a:gd name="T37" fmla="*/ 244 h 371"/>
                <a:gd name="T38" fmla="*/ 327 w 428"/>
                <a:gd name="T39" fmla="*/ 254 h 371"/>
                <a:gd name="T40" fmla="*/ 306 w 428"/>
                <a:gd name="T41" fmla="*/ 265 h 371"/>
                <a:gd name="T42" fmla="*/ 290 w 428"/>
                <a:gd name="T43" fmla="*/ 281 h 371"/>
                <a:gd name="T44" fmla="*/ 274 w 428"/>
                <a:gd name="T45" fmla="*/ 297 h 371"/>
                <a:gd name="T46" fmla="*/ 264 w 428"/>
                <a:gd name="T47" fmla="*/ 318 h 371"/>
                <a:gd name="T48" fmla="*/ 237 w 428"/>
                <a:gd name="T49" fmla="*/ 323 h 371"/>
                <a:gd name="T50" fmla="*/ 222 w 428"/>
                <a:gd name="T51" fmla="*/ 339 h 371"/>
                <a:gd name="T52" fmla="*/ 206 w 428"/>
                <a:gd name="T53" fmla="*/ 355 h 371"/>
                <a:gd name="T54" fmla="*/ 185 w 428"/>
                <a:gd name="T55" fmla="*/ 366 h 371"/>
                <a:gd name="T56" fmla="*/ 158 w 428"/>
                <a:gd name="T57" fmla="*/ 371 h 371"/>
                <a:gd name="T58" fmla="*/ 142 w 428"/>
                <a:gd name="T59" fmla="*/ 350 h 371"/>
                <a:gd name="T60" fmla="*/ 116 w 428"/>
                <a:gd name="T61" fmla="*/ 344 h 371"/>
                <a:gd name="T62" fmla="*/ 95 w 428"/>
                <a:gd name="T63" fmla="*/ 334 h 371"/>
                <a:gd name="T64" fmla="*/ 84 w 428"/>
                <a:gd name="T65" fmla="*/ 313 h 371"/>
                <a:gd name="T66" fmla="*/ 63 w 428"/>
                <a:gd name="T67" fmla="*/ 302 h 371"/>
                <a:gd name="T68" fmla="*/ 58 w 428"/>
                <a:gd name="T69" fmla="*/ 276 h 371"/>
                <a:gd name="T70" fmla="*/ 37 w 428"/>
                <a:gd name="T71" fmla="*/ 265 h 371"/>
                <a:gd name="T72" fmla="*/ 21 w 428"/>
                <a:gd name="T73" fmla="*/ 249 h 371"/>
                <a:gd name="T74" fmla="*/ 0 w 428"/>
                <a:gd name="T75" fmla="*/ 238 h 371"/>
                <a:gd name="T76" fmla="*/ 10 w 428"/>
                <a:gd name="T77" fmla="*/ 217 h 371"/>
                <a:gd name="T78" fmla="*/ 26 w 428"/>
                <a:gd name="T79" fmla="*/ 228 h 371"/>
                <a:gd name="T80" fmla="*/ 42 w 428"/>
                <a:gd name="T81" fmla="*/ 212 h 371"/>
                <a:gd name="T82" fmla="*/ 37 w 428"/>
                <a:gd name="T83" fmla="*/ 196 h 371"/>
                <a:gd name="T84" fmla="*/ 47 w 428"/>
                <a:gd name="T85" fmla="*/ 196 h 371"/>
                <a:gd name="T86" fmla="*/ 63 w 428"/>
                <a:gd name="T87" fmla="*/ 191 h 371"/>
                <a:gd name="T88" fmla="*/ 74 w 428"/>
                <a:gd name="T89" fmla="*/ 175 h 371"/>
                <a:gd name="T90" fmla="*/ 74 w 428"/>
                <a:gd name="T91" fmla="*/ 154 h 371"/>
                <a:gd name="T92" fmla="*/ 95 w 428"/>
                <a:gd name="T93" fmla="*/ 143 h 371"/>
                <a:gd name="T94" fmla="*/ 121 w 428"/>
                <a:gd name="T95" fmla="*/ 132 h 371"/>
                <a:gd name="T96" fmla="*/ 137 w 428"/>
                <a:gd name="T97" fmla="*/ 116 h 371"/>
                <a:gd name="T98" fmla="*/ 148 w 428"/>
                <a:gd name="T99" fmla="*/ 95 h 371"/>
                <a:gd name="T100" fmla="*/ 158 w 428"/>
                <a:gd name="T101" fmla="*/ 69 h 371"/>
                <a:gd name="T102" fmla="*/ 163 w 428"/>
                <a:gd name="T103" fmla="*/ 42 h 371"/>
                <a:gd name="T104" fmla="*/ 185 w 428"/>
                <a:gd name="T105" fmla="*/ 32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28" h="371">
                  <a:moveTo>
                    <a:pt x="200" y="26"/>
                  </a:moveTo>
                  <a:lnTo>
                    <a:pt x="200" y="21"/>
                  </a:lnTo>
                  <a:lnTo>
                    <a:pt x="200" y="16"/>
                  </a:lnTo>
                  <a:lnTo>
                    <a:pt x="206" y="16"/>
                  </a:lnTo>
                  <a:lnTo>
                    <a:pt x="211" y="16"/>
                  </a:lnTo>
                  <a:lnTo>
                    <a:pt x="216" y="16"/>
                  </a:lnTo>
                  <a:lnTo>
                    <a:pt x="216" y="10"/>
                  </a:lnTo>
                  <a:lnTo>
                    <a:pt x="222" y="10"/>
                  </a:lnTo>
                  <a:lnTo>
                    <a:pt x="227" y="5"/>
                  </a:lnTo>
                  <a:lnTo>
                    <a:pt x="232" y="0"/>
                  </a:lnTo>
                  <a:lnTo>
                    <a:pt x="237" y="0"/>
                  </a:lnTo>
                  <a:lnTo>
                    <a:pt x="243" y="0"/>
                  </a:lnTo>
                  <a:lnTo>
                    <a:pt x="248" y="0"/>
                  </a:lnTo>
                  <a:lnTo>
                    <a:pt x="253" y="0"/>
                  </a:lnTo>
                  <a:lnTo>
                    <a:pt x="259" y="0"/>
                  </a:lnTo>
                  <a:lnTo>
                    <a:pt x="264" y="0"/>
                  </a:lnTo>
                  <a:lnTo>
                    <a:pt x="269" y="0"/>
                  </a:lnTo>
                  <a:lnTo>
                    <a:pt x="274" y="0"/>
                  </a:lnTo>
                  <a:lnTo>
                    <a:pt x="280" y="0"/>
                  </a:lnTo>
                  <a:lnTo>
                    <a:pt x="285" y="0"/>
                  </a:lnTo>
                  <a:lnTo>
                    <a:pt x="290" y="0"/>
                  </a:lnTo>
                  <a:lnTo>
                    <a:pt x="296" y="0"/>
                  </a:lnTo>
                  <a:lnTo>
                    <a:pt x="301" y="0"/>
                  </a:lnTo>
                  <a:lnTo>
                    <a:pt x="306" y="0"/>
                  </a:lnTo>
                  <a:lnTo>
                    <a:pt x="306" y="5"/>
                  </a:lnTo>
                  <a:lnTo>
                    <a:pt x="311" y="5"/>
                  </a:lnTo>
                  <a:lnTo>
                    <a:pt x="317" y="10"/>
                  </a:lnTo>
                  <a:lnTo>
                    <a:pt x="322" y="10"/>
                  </a:lnTo>
                  <a:lnTo>
                    <a:pt x="322" y="16"/>
                  </a:lnTo>
                  <a:lnTo>
                    <a:pt x="327" y="16"/>
                  </a:lnTo>
                  <a:lnTo>
                    <a:pt x="327" y="21"/>
                  </a:lnTo>
                  <a:lnTo>
                    <a:pt x="333" y="21"/>
                  </a:lnTo>
                  <a:lnTo>
                    <a:pt x="338" y="21"/>
                  </a:lnTo>
                  <a:lnTo>
                    <a:pt x="338" y="26"/>
                  </a:lnTo>
                  <a:lnTo>
                    <a:pt x="343" y="26"/>
                  </a:lnTo>
                  <a:lnTo>
                    <a:pt x="343" y="32"/>
                  </a:lnTo>
                  <a:lnTo>
                    <a:pt x="348" y="32"/>
                  </a:lnTo>
                  <a:lnTo>
                    <a:pt x="359" y="37"/>
                  </a:lnTo>
                  <a:lnTo>
                    <a:pt x="359" y="42"/>
                  </a:lnTo>
                  <a:lnTo>
                    <a:pt x="364" y="42"/>
                  </a:lnTo>
                  <a:lnTo>
                    <a:pt x="359" y="42"/>
                  </a:lnTo>
                  <a:lnTo>
                    <a:pt x="359" y="48"/>
                  </a:lnTo>
                  <a:lnTo>
                    <a:pt x="364" y="48"/>
                  </a:lnTo>
                  <a:lnTo>
                    <a:pt x="364" y="42"/>
                  </a:lnTo>
                  <a:lnTo>
                    <a:pt x="370" y="48"/>
                  </a:lnTo>
                  <a:lnTo>
                    <a:pt x="375" y="48"/>
                  </a:lnTo>
                  <a:lnTo>
                    <a:pt x="380" y="48"/>
                  </a:lnTo>
                  <a:lnTo>
                    <a:pt x="385" y="48"/>
                  </a:lnTo>
                  <a:lnTo>
                    <a:pt x="391" y="48"/>
                  </a:lnTo>
                  <a:lnTo>
                    <a:pt x="396" y="48"/>
                  </a:lnTo>
                  <a:lnTo>
                    <a:pt x="401" y="48"/>
                  </a:lnTo>
                  <a:lnTo>
                    <a:pt x="407" y="48"/>
                  </a:lnTo>
                  <a:lnTo>
                    <a:pt x="412" y="48"/>
                  </a:lnTo>
                  <a:lnTo>
                    <a:pt x="417" y="48"/>
                  </a:lnTo>
                  <a:lnTo>
                    <a:pt x="417" y="53"/>
                  </a:lnTo>
                  <a:lnTo>
                    <a:pt x="417" y="58"/>
                  </a:lnTo>
                  <a:lnTo>
                    <a:pt x="417" y="63"/>
                  </a:lnTo>
                  <a:lnTo>
                    <a:pt x="423" y="63"/>
                  </a:lnTo>
                  <a:lnTo>
                    <a:pt x="423" y="69"/>
                  </a:lnTo>
                  <a:lnTo>
                    <a:pt x="423" y="74"/>
                  </a:lnTo>
                  <a:lnTo>
                    <a:pt x="428" y="74"/>
                  </a:lnTo>
                  <a:lnTo>
                    <a:pt x="428" y="79"/>
                  </a:lnTo>
                  <a:lnTo>
                    <a:pt x="428" y="85"/>
                  </a:lnTo>
                  <a:lnTo>
                    <a:pt x="428" y="90"/>
                  </a:lnTo>
                  <a:lnTo>
                    <a:pt x="428" y="95"/>
                  </a:lnTo>
                  <a:lnTo>
                    <a:pt x="428" y="101"/>
                  </a:lnTo>
                  <a:lnTo>
                    <a:pt x="428" y="106"/>
                  </a:lnTo>
                  <a:lnTo>
                    <a:pt x="428" y="111"/>
                  </a:lnTo>
                  <a:lnTo>
                    <a:pt x="428" y="116"/>
                  </a:lnTo>
                  <a:lnTo>
                    <a:pt x="428" y="122"/>
                  </a:lnTo>
                  <a:lnTo>
                    <a:pt x="423" y="122"/>
                  </a:lnTo>
                  <a:lnTo>
                    <a:pt x="423" y="127"/>
                  </a:lnTo>
                  <a:lnTo>
                    <a:pt x="417" y="127"/>
                  </a:lnTo>
                  <a:lnTo>
                    <a:pt x="417" y="132"/>
                  </a:lnTo>
                  <a:lnTo>
                    <a:pt x="417" y="138"/>
                  </a:lnTo>
                  <a:lnTo>
                    <a:pt x="412" y="138"/>
                  </a:lnTo>
                  <a:lnTo>
                    <a:pt x="412" y="143"/>
                  </a:lnTo>
                  <a:lnTo>
                    <a:pt x="412" y="148"/>
                  </a:lnTo>
                  <a:lnTo>
                    <a:pt x="412" y="154"/>
                  </a:lnTo>
                  <a:lnTo>
                    <a:pt x="412" y="159"/>
                  </a:lnTo>
                  <a:lnTo>
                    <a:pt x="412" y="164"/>
                  </a:lnTo>
                  <a:lnTo>
                    <a:pt x="412" y="169"/>
                  </a:lnTo>
                  <a:lnTo>
                    <a:pt x="412" y="175"/>
                  </a:lnTo>
                  <a:lnTo>
                    <a:pt x="417" y="175"/>
                  </a:lnTo>
                  <a:lnTo>
                    <a:pt x="417" y="180"/>
                  </a:lnTo>
                  <a:lnTo>
                    <a:pt x="423" y="180"/>
                  </a:lnTo>
                  <a:lnTo>
                    <a:pt x="428" y="180"/>
                  </a:lnTo>
                  <a:lnTo>
                    <a:pt x="428" y="185"/>
                  </a:lnTo>
                  <a:lnTo>
                    <a:pt x="428" y="191"/>
                  </a:lnTo>
                  <a:lnTo>
                    <a:pt x="428" y="196"/>
                  </a:lnTo>
                  <a:lnTo>
                    <a:pt x="423" y="196"/>
                  </a:lnTo>
                  <a:lnTo>
                    <a:pt x="417" y="196"/>
                  </a:lnTo>
                  <a:lnTo>
                    <a:pt x="417" y="201"/>
                  </a:lnTo>
                  <a:lnTo>
                    <a:pt x="412" y="201"/>
                  </a:lnTo>
                  <a:lnTo>
                    <a:pt x="407" y="201"/>
                  </a:lnTo>
                  <a:lnTo>
                    <a:pt x="407" y="207"/>
                  </a:lnTo>
                  <a:lnTo>
                    <a:pt x="401" y="207"/>
                  </a:lnTo>
                  <a:lnTo>
                    <a:pt x="401" y="212"/>
                  </a:lnTo>
                  <a:lnTo>
                    <a:pt x="396" y="212"/>
                  </a:lnTo>
                  <a:lnTo>
                    <a:pt x="396" y="217"/>
                  </a:lnTo>
                  <a:lnTo>
                    <a:pt x="391" y="217"/>
                  </a:lnTo>
                  <a:lnTo>
                    <a:pt x="391" y="223"/>
                  </a:lnTo>
                  <a:lnTo>
                    <a:pt x="391" y="228"/>
                  </a:lnTo>
                  <a:lnTo>
                    <a:pt x="385" y="228"/>
                  </a:lnTo>
                  <a:lnTo>
                    <a:pt x="385" y="233"/>
                  </a:lnTo>
                  <a:lnTo>
                    <a:pt x="380" y="233"/>
                  </a:lnTo>
                  <a:lnTo>
                    <a:pt x="375" y="233"/>
                  </a:lnTo>
                  <a:lnTo>
                    <a:pt x="370" y="233"/>
                  </a:lnTo>
                  <a:lnTo>
                    <a:pt x="364" y="233"/>
                  </a:lnTo>
                  <a:lnTo>
                    <a:pt x="359" y="233"/>
                  </a:lnTo>
                  <a:lnTo>
                    <a:pt x="354" y="233"/>
                  </a:lnTo>
                  <a:lnTo>
                    <a:pt x="348" y="233"/>
                  </a:lnTo>
                  <a:lnTo>
                    <a:pt x="348" y="238"/>
                  </a:lnTo>
                  <a:lnTo>
                    <a:pt x="348" y="244"/>
                  </a:lnTo>
                  <a:lnTo>
                    <a:pt x="343" y="244"/>
                  </a:lnTo>
                  <a:lnTo>
                    <a:pt x="338" y="244"/>
                  </a:lnTo>
                  <a:lnTo>
                    <a:pt x="338" y="249"/>
                  </a:lnTo>
                  <a:lnTo>
                    <a:pt x="333" y="249"/>
                  </a:lnTo>
                  <a:lnTo>
                    <a:pt x="333" y="254"/>
                  </a:lnTo>
                  <a:lnTo>
                    <a:pt x="327" y="254"/>
                  </a:lnTo>
                  <a:lnTo>
                    <a:pt x="322" y="254"/>
                  </a:lnTo>
                  <a:lnTo>
                    <a:pt x="322" y="260"/>
                  </a:lnTo>
                  <a:lnTo>
                    <a:pt x="322" y="265"/>
                  </a:lnTo>
                  <a:lnTo>
                    <a:pt x="317" y="265"/>
                  </a:lnTo>
                  <a:lnTo>
                    <a:pt x="311" y="265"/>
                  </a:lnTo>
                  <a:lnTo>
                    <a:pt x="306" y="265"/>
                  </a:lnTo>
                  <a:lnTo>
                    <a:pt x="306" y="270"/>
                  </a:lnTo>
                  <a:lnTo>
                    <a:pt x="306" y="276"/>
                  </a:lnTo>
                  <a:lnTo>
                    <a:pt x="301" y="276"/>
                  </a:lnTo>
                  <a:lnTo>
                    <a:pt x="301" y="281"/>
                  </a:lnTo>
                  <a:lnTo>
                    <a:pt x="296" y="281"/>
                  </a:lnTo>
                  <a:lnTo>
                    <a:pt x="290" y="281"/>
                  </a:lnTo>
                  <a:lnTo>
                    <a:pt x="290" y="286"/>
                  </a:lnTo>
                  <a:lnTo>
                    <a:pt x="290" y="291"/>
                  </a:lnTo>
                  <a:lnTo>
                    <a:pt x="290" y="297"/>
                  </a:lnTo>
                  <a:lnTo>
                    <a:pt x="285" y="297"/>
                  </a:lnTo>
                  <a:lnTo>
                    <a:pt x="280" y="297"/>
                  </a:lnTo>
                  <a:lnTo>
                    <a:pt x="274" y="297"/>
                  </a:lnTo>
                  <a:lnTo>
                    <a:pt x="269" y="297"/>
                  </a:lnTo>
                  <a:lnTo>
                    <a:pt x="264" y="297"/>
                  </a:lnTo>
                  <a:lnTo>
                    <a:pt x="264" y="302"/>
                  </a:lnTo>
                  <a:lnTo>
                    <a:pt x="264" y="307"/>
                  </a:lnTo>
                  <a:lnTo>
                    <a:pt x="264" y="313"/>
                  </a:lnTo>
                  <a:lnTo>
                    <a:pt x="264" y="318"/>
                  </a:lnTo>
                  <a:lnTo>
                    <a:pt x="259" y="318"/>
                  </a:lnTo>
                  <a:lnTo>
                    <a:pt x="253" y="318"/>
                  </a:lnTo>
                  <a:lnTo>
                    <a:pt x="248" y="318"/>
                  </a:lnTo>
                  <a:lnTo>
                    <a:pt x="243" y="318"/>
                  </a:lnTo>
                  <a:lnTo>
                    <a:pt x="237" y="318"/>
                  </a:lnTo>
                  <a:lnTo>
                    <a:pt x="237" y="323"/>
                  </a:lnTo>
                  <a:lnTo>
                    <a:pt x="232" y="323"/>
                  </a:lnTo>
                  <a:lnTo>
                    <a:pt x="232" y="329"/>
                  </a:lnTo>
                  <a:lnTo>
                    <a:pt x="227" y="329"/>
                  </a:lnTo>
                  <a:lnTo>
                    <a:pt x="227" y="334"/>
                  </a:lnTo>
                  <a:lnTo>
                    <a:pt x="222" y="334"/>
                  </a:lnTo>
                  <a:lnTo>
                    <a:pt x="222" y="339"/>
                  </a:lnTo>
                  <a:lnTo>
                    <a:pt x="216" y="339"/>
                  </a:lnTo>
                  <a:lnTo>
                    <a:pt x="216" y="344"/>
                  </a:lnTo>
                  <a:lnTo>
                    <a:pt x="216" y="350"/>
                  </a:lnTo>
                  <a:lnTo>
                    <a:pt x="211" y="350"/>
                  </a:lnTo>
                  <a:lnTo>
                    <a:pt x="211" y="355"/>
                  </a:lnTo>
                  <a:lnTo>
                    <a:pt x="206" y="355"/>
                  </a:lnTo>
                  <a:lnTo>
                    <a:pt x="200" y="355"/>
                  </a:lnTo>
                  <a:lnTo>
                    <a:pt x="195" y="355"/>
                  </a:lnTo>
                  <a:lnTo>
                    <a:pt x="195" y="360"/>
                  </a:lnTo>
                  <a:lnTo>
                    <a:pt x="190" y="360"/>
                  </a:lnTo>
                  <a:lnTo>
                    <a:pt x="190" y="366"/>
                  </a:lnTo>
                  <a:lnTo>
                    <a:pt x="185" y="366"/>
                  </a:lnTo>
                  <a:lnTo>
                    <a:pt x="185" y="371"/>
                  </a:lnTo>
                  <a:lnTo>
                    <a:pt x="179" y="371"/>
                  </a:lnTo>
                  <a:lnTo>
                    <a:pt x="174" y="371"/>
                  </a:lnTo>
                  <a:lnTo>
                    <a:pt x="169" y="371"/>
                  </a:lnTo>
                  <a:lnTo>
                    <a:pt x="163" y="371"/>
                  </a:lnTo>
                  <a:lnTo>
                    <a:pt x="158" y="371"/>
                  </a:lnTo>
                  <a:lnTo>
                    <a:pt x="153" y="371"/>
                  </a:lnTo>
                  <a:lnTo>
                    <a:pt x="142" y="371"/>
                  </a:lnTo>
                  <a:lnTo>
                    <a:pt x="142" y="366"/>
                  </a:lnTo>
                  <a:lnTo>
                    <a:pt x="142" y="360"/>
                  </a:lnTo>
                  <a:lnTo>
                    <a:pt x="142" y="355"/>
                  </a:lnTo>
                  <a:lnTo>
                    <a:pt x="142" y="350"/>
                  </a:lnTo>
                  <a:lnTo>
                    <a:pt x="137" y="350"/>
                  </a:lnTo>
                  <a:lnTo>
                    <a:pt x="132" y="350"/>
                  </a:lnTo>
                  <a:lnTo>
                    <a:pt x="132" y="344"/>
                  </a:lnTo>
                  <a:lnTo>
                    <a:pt x="126" y="344"/>
                  </a:lnTo>
                  <a:lnTo>
                    <a:pt x="121" y="344"/>
                  </a:lnTo>
                  <a:lnTo>
                    <a:pt x="116" y="344"/>
                  </a:lnTo>
                  <a:lnTo>
                    <a:pt x="111" y="344"/>
                  </a:lnTo>
                  <a:lnTo>
                    <a:pt x="111" y="339"/>
                  </a:lnTo>
                  <a:lnTo>
                    <a:pt x="111" y="334"/>
                  </a:lnTo>
                  <a:lnTo>
                    <a:pt x="105" y="334"/>
                  </a:lnTo>
                  <a:lnTo>
                    <a:pt x="100" y="334"/>
                  </a:lnTo>
                  <a:lnTo>
                    <a:pt x="95" y="334"/>
                  </a:lnTo>
                  <a:lnTo>
                    <a:pt x="89" y="334"/>
                  </a:lnTo>
                  <a:lnTo>
                    <a:pt x="89" y="329"/>
                  </a:lnTo>
                  <a:lnTo>
                    <a:pt x="89" y="323"/>
                  </a:lnTo>
                  <a:lnTo>
                    <a:pt x="84" y="323"/>
                  </a:lnTo>
                  <a:lnTo>
                    <a:pt x="84" y="318"/>
                  </a:lnTo>
                  <a:lnTo>
                    <a:pt x="84" y="313"/>
                  </a:lnTo>
                  <a:lnTo>
                    <a:pt x="79" y="313"/>
                  </a:lnTo>
                  <a:lnTo>
                    <a:pt x="74" y="313"/>
                  </a:lnTo>
                  <a:lnTo>
                    <a:pt x="74" y="307"/>
                  </a:lnTo>
                  <a:lnTo>
                    <a:pt x="74" y="302"/>
                  </a:lnTo>
                  <a:lnTo>
                    <a:pt x="68" y="302"/>
                  </a:lnTo>
                  <a:lnTo>
                    <a:pt x="63" y="302"/>
                  </a:lnTo>
                  <a:lnTo>
                    <a:pt x="63" y="297"/>
                  </a:lnTo>
                  <a:lnTo>
                    <a:pt x="58" y="297"/>
                  </a:lnTo>
                  <a:lnTo>
                    <a:pt x="58" y="291"/>
                  </a:lnTo>
                  <a:lnTo>
                    <a:pt x="58" y="286"/>
                  </a:lnTo>
                  <a:lnTo>
                    <a:pt x="58" y="281"/>
                  </a:lnTo>
                  <a:lnTo>
                    <a:pt x="58" y="276"/>
                  </a:lnTo>
                  <a:lnTo>
                    <a:pt x="52" y="276"/>
                  </a:lnTo>
                  <a:lnTo>
                    <a:pt x="47" y="276"/>
                  </a:lnTo>
                  <a:lnTo>
                    <a:pt x="47" y="270"/>
                  </a:lnTo>
                  <a:lnTo>
                    <a:pt x="42" y="270"/>
                  </a:lnTo>
                  <a:lnTo>
                    <a:pt x="42" y="265"/>
                  </a:lnTo>
                  <a:lnTo>
                    <a:pt x="37" y="265"/>
                  </a:lnTo>
                  <a:lnTo>
                    <a:pt x="37" y="260"/>
                  </a:lnTo>
                  <a:lnTo>
                    <a:pt x="31" y="260"/>
                  </a:lnTo>
                  <a:lnTo>
                    <a:pt x="26" y="260"/>
                  </a:lnTo>
                  <a:lnTo>
                    <a:pt x="26" y="254"/>
                  </a:lnTo>
                  <a:lnTo>
                    <a:pt x="26" y="249"/>
                  </a:lnTo>
                  <a:lnTo>
                    <a:pt x="21" y="249"/>
                  </a:lnTo>
                  <a:lnTo>
                    <a:pt x="15" y="249"/>
                  </a:lnTo>
                  <a:lnTo>
                    <a:pt x="10" y="249"/>
                  </a:lnTo>
                  <a:lnTo>
                    <a:pt x="10" y="244"/>
                  </a:lnTo>
                  <a:lnTo>
                    <a:pt x="10" y="238"/>
                  </a:lnTo>
                  <a:lnTo>
                    <a:pt x="5" y="238"/>
                  </a:lnTo>
                  <a:lnTo>
                    <a:pt x="0" y="238"/>
                  </a:lnTo>
                  <a:lnTo>
                    <a:pt x="0" y="233"/>
                  </a:lnTo>
                  <a:lnTo>
                    <a:pt x="0" y="228"/>
                  </a:lnTo>
                  <a:lnTo>
                    <a:pt x="0" y="223"/>
                  </a:lnTo>
                  <a:lnTo>
                    <a:pt x="5" y="223"/>
                  </a:lnTo>
                  <a:lnTo>
                    <a:pt x="5" y="217"/>
                  </a:lnTo>
                  <a:lnTo>
                    <a:pt x="10" y="217"/>
                  </a:lnTo>
                  <a:lnTo>
                    <a:pt x="10" y="223"/>
                  </a:lnTo>
                  <a:lnTo>
                    <a:pt x="15" y="217"/>
                  </a:lnTo>
                  <a:lnTo>
                    <a:pt x="21" y="217"/>
                  </a:lnTo>
                  <a:lnTo>
                    <a:pt x="21" y="223"/>
                  </a:lnTo>
                  <a:lnTo>
                    <a:pt x="21" y="228"/>
                  </a:lnTo>
                  <a:lnTo>
                    <a:pt x="26" y="228"/>
                  </a:lnTo>
                  <a:lnTo>
                    <a:pt x="26" y="223"/>
                  </a:lnTo>
                  <a:lnTo>
                    <a:pt x="26" y="217"/>
                  </a:lnTo>
                  <a:lnTo>
                    <a:pt x="26" y="212"/>
                  </a:lnTo>
                  <a:lnTo>
                    <a:pt x="31" y="212"/>
                  </a:lnTo>
                  <a:lnTo>
                    <a:pt x="37" y="212"/>
                  </a:lnTo>
                  <a:lnTo>
                    <a:pt x="42" y="212"/>
                  </a:lnTo>
                  <a:lnTo>
                    <a:pt x="42" y="207"/>
                  </a:lnTo>
                  <a:lnTo>
                    <a:pt x="37" y="207"/>
                  </a:lnTo>
                  <a:lnTo>
                    <a:pt x="37" y="201"/>
                  </a:lnTo>
                  <a:lnTo>
                    <a:pt x="31" y="201"/>
                  </a:lnTo>
                  <a:lnTo>
                    <a:pt x="31" y="196"/>
                  </a:lnTo>
                  <a:lnTo>
                    <a:pt x="37" y="196"/>
                  </a:lnTo>
                  <a:lnTo>
                    <a:pt x="37" y="191"/>
                  </a:lnTo>
                  <a:lnTo>
                    <a:pt x="37" y="196"/>
                  </a:lnTo>
                  <a:lnTo>
                    <a:pt x="42" y="196"/>
                  </a:lnTo>
                  <a:lnTo>
                    <a:pt x="42" y="201"/>
                  </a:lnTo>
                  <a:lnTo>
                    <a:pt x="47" y="201"/>
                  </a:lnTo>
                  <a:lnTo>
                    <a:pt x="47" y="196"/>
                  </a:lnTo>
                  <a:lnTo>
                    <a:pt x="52" y="196"/>
                  </a:lnTo>
                  <a:lnTo>
                    <a:pt x="52" y="191"/>
                  </a:lnTo>
                  <a:lnTo>
                    <a:pt x="52" y="185"/>
                  </a:lnTo>
                  <a:lnTo>
                    <a:pt x="58" y="185"/>
                  </a:lnTo>
                  <a:lnTo>
                    <a:pt x="58" y="191"/>
                  </a:lnTo>
                  <a:lnTo>
                    <a:pt x="63" y="191"/>
                  </a:lnTo>
                  <a:lnTo>
                    <a:pt x="68" y="191"/>
                  </a:lnTo>
                  <a:lnTo>
                    <a:pt x="68" y="185"/>
                  </a:lnTo>
                  <a:lnTo>
                    <a:pt x="74" y="180"/>
                  </a:lnTo>
                  <a:lnTo>
                    <a:pt x="79" y="180"/>
                  </a:lnTo>
                  <a:lnTo>
                    <a:pt x="79" y="175"/>
                  </a:lnTo>
                  <a:lnTo>
                    <a:pt x="74" y="175"/>
                  </a:lnTo>
                  <a:lnTo>
                    <a:pt x="74" y="169"/>
                  </a:lnTo>
                  <a:lnTo>
                    <a:pt x="68" y="169"/>
                  </a:lnTo>
                  <a:lnTo>
                    <a:pt x="68" y="164"/>
                  </a:lnTo>
                  <a:lnTo>
                    <a:pt x="68" y="159"/>
                  </a:lnTo>
                  <a:lnTo>
                    <a:pt x="74" y="159"/>
                  </a:lnTo>
                  <a:lnTo>
                    <a:pt x="74" y="154"/>
                  </a:lnTo>
                  <a:lnTo>
                    <a:pt x="74" y="148"/>
                  </a:lnTo>
                  <a:lnTo>
                    <a:pt x="79" y="148"/>
                  </a:lnTo>
                  <a:lnTo>
                    <a:pt x="84" y="148"/>
                  </a:lnTo>
                  <a:lnTo>
                    <a:pt x="84" y="143"/>
                  </a:lnTo>
                  <a:lnTo>
                    <a:pt x="89" y="143"/>
                  </a:lnTo>
                  <a:lnTo>
                    <a:pt x="95" y="143"/>
                  </a:lnTo>
                  <a:lnTo>
                    <a:pt x="100" y="143"/>
                  </a:lnTo>
                  <a:lnTo>
                    <a:pt x="100" y="138"/>
                  </a:lnTo>
                  <a:lnTo>
                    <a:pt x="100" y="132"/>
                  </a:lnTo>
                  <a:lnTo>
                    <a:pt x="105" y="132"/>
                  </a:lnTo>
                  <a:lnTo>
                    <a:pt x="111" y="132"/>
                  </a:lnTo>
                  <a:lnTo>
                    <a:pt x="121" y="132"/>
                  </a:lnTo>
                  <a:lnTo>
                    <a:pt x="126" y="132"/>
                  </a:lnTo>
                  <a:lnTo>
                    <a:pt x="126" y="127"/>
                  </a:lnTo>
                  <a:lnTo>
                    <a:pt x="126" y="122"/>
                  </a:lnTo>
                  <a:lnTo>
                    <a:pt x="126" y="116"/>
                  </a:lnTo>
                  <a:lnTo>
                    <a:pt x="132" y="116"/>
                  </a:lnTo>
                  <a:lnTo>
                    <a:pt x="137" y="116"/>
                  </a:lnTo>
                  <a:lnTo>
                    <a:pt x="142" y="116"/>
                  </a:lnTo>
                  <a:lnTo>
                    <a:pt x="148" y="116"/>
                  </a:lnTo>
                  <a:lnTo>
                    <a:pt x="148" y="111"/>
                  </a:lnTo>
                  <a:lnTo>
                    <a:pt x="148" y="106"/>
                  </a:lnTo>
                  <a:lnTo>
                    <a:pt x="148" y="101"/>
                  </a:lnTo>
                  <a:lnTo>
                    <a:pt x="148" y="95"/>
                  </a:lnTo>
                  <a:lnTo>
                    <a:pt x="153" y="95"/>
                  </a:lnTo>
                  <a:lnTo>
                    <a:pt x="158" y="95"/>
                  </a:lnTo>
                  <a:lnTo>
                    <a:pt x="158" y="90"/>
                  </a:lnTo>
                  <a:lnTo>
                    <a:pt x="158" y="85"/>
                  </a:lnTo>
                  <a:lnTo>
                    <a:pt x="158" y="74"/>
                  </a:lnTo>
                  <a:lnTo>
                    <a:pt x="158" y="69"/>
                  </a:lnTo>
                  <a:lnTo>
                    <a:pt x="158" y="63"/>
                  </a:lnTo>
                  <a:lnTo>
                    <a:pt x="158" y="58"/>
                  </a:lnTo>
                  <a:lnTo>
                    <a:pt x="163" y="58"/>
                  </a:lnTo>
                  <a:lnTo>
                    <a:pt x="163" y="53"/>
                  </a:lnTo>
                  <a:lnTo>
                    <a:pt x="163" y="48"/>
                  </a:lnTo>
                  <a:lnTo>
                    <a:pt x="163" y="42"/>
                  </a:lnTo>
                  <a:lnTo>
                    <a:pt x="169" y="42"/>
                  </a:lnTo>
                  <a:lnTo>
                    <a:pt x="174" y="42"/>
                  </a:lnTo>
                  <a:lnTo>
                    <a:pt x="174" y="37"/>
                  </a:lnTo>
                  <a:lnTo>
                    <a:pt x="174" y="32"/>
                  </a:lnTo>
                  <a:lnTo>
                    <a:pt x="179" y="32"/>
                  </a:lnTo>
                  <a:lnTo>
                    <a:pt x="185" y="32"/>
                  </a:lnTo>
                  <a:lnTo>
                    <a:pt x="190" y="32"/>
                  </a:lnTo>
                  <a:lnTo>
                    <a:pt x="190" y="26"/>
                  </a:lnTo>
                  <a:lnTo>
                    <a:pt x="195" y="26"/>
                  </a:lnTo>
                  <a:lnTo>
                    <a:pt x="200" y="26"/>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8" name="Freeform 202">
              <a:extLst>
                <a:ext uri="{FF2B5EF4-FFF2-40B4-BE49-F238E27FC236}">
                  <a16:creationId xmlns:a16="http://schemas.microsoft.com/office/drawing/2014/main" id="{85732E34-3B35-4A05-8C3E-80E2CFC80656}"/>
                </a:ext>
              </a:extLst>
            </p:cNvPr>
            <p:cNvSpPr>
              <a:spLocks/>
            </p:cNvSpPr>
            <p:nvPr/>
          </p:nvSpPr>
          <p:spPr bwMode="auto">
            <a:xfrm>
              <a:off x="3921126" y="1119188"/>
              <a:ext cx="411163" cy="438150"/>
            </a:xfrm>
            <a:custGeom>
              <a:avLst/>
              <a:gdLst>
                <a:gd name="T0" fmla="*/ 32 w 259"/>
                <a:gd name="T1" fmla="*/ 101 h 276"/>
                <a:gd name="T2" fmla="*/ 32 w 259"/>
                <a:gd name="T3" fmla="*/ 85 h 276"/>
                <a:gd name="T4" fmla="*/ 32 w 259"/>
                <a:gd name="T5" fmla="*/ 69 h 276"/>
                <a:gd name="T6" fmla="*/ 37 w 259"/>
                <a:gd name="T7" fmla="*/ 53 h 276"/>
                <a:gd name="T8" fmla="*/ 37 w 259"/>
                <a:gd name="T9" fmla="*/ 32 h 276"/>
                <a:gd name="T10" fmla="*/ 37 w 259"/>
                <a:gd name="T11" fmla="*/ 16 h 276"/>
                <a:gd name="T12" fmla="*/ 37 w 259"/>
                <a:gd name="T13" fmla="*/ 0 h 276"/>
                <a:gd name="T14" fmla="*/ 53 w 259"/>
                <a:gd name="T15" fmla="*/ 0 h 276"/>
                <a:gd name="T16" fmla="*/ 69 w 259"/>
                <a:gd name="T17" fmla="*/ 0 h 276"/>
                <a:gd name="T18" fmla="*/ 85 w 259"/>
                <a:gd name="T19" fmla="*/ 0 h 276"/>
                <a:gd name="T20" fmla="*/ 101 w 259"/>
                <a:gd name="T21" fmla="*/ 0 h 276"/>
                <a:gd name="T22" fmla="*/ 122 w 259"/>
                <a:gd name="T23" fmla="*/ 0 h 276"/>
                <a:gd name="T24" fmla="*/ 138 w 259"/>
                <a:gd name="T25" fmla="*/ 0 h 276"/>
                <a:gd name="T26" fmla="*/ 154 w 259"/>
                <a:gd name="T27" fmla="*/ 0 h 276"/>
                <a:gd name="T28" fmla="*/ 169 w 259"/>
                <a:gd name="T29" fmla="*/ 0 h 276"/>
                <a:gd name="T30" fmla="*/ 185 w 259"/>
                <a:gd name="T31" fmla="*/ 0 h 276"/>
                <a:gd name="T32" fmla="*/ 201 w 259"/>
                <a:gd name="T33" fmla="*/ 0 h 276"/>
                <a:gd name="T34" fmla="*/ 212 w 259"/>
                <a:gd name="T35" fmla="*/ 5 h 276"/>
                <a:gd name="T36" fmla="*/ 228 w 259"/>
                <a:gd name="T37" fmla="*/ 5 h 276"/>
                <a:gd name="T38" fmla="*/ 243 w 259"/>
                <a:gd name="T39" fmla="*/ 5 h 276"/>
                <a:gd name="T40" fmla="*/ 259 w 259"/>
                <a:gd name="T41" fmla="*/ 5 h 276"/>
                <a:gd name="T42" fmla="*/ 259 w 259"/>
                <a:gd name="T43" fmla="*/ 21 h 276"/>
                <a:gd name="T44" fmla="*/ 259 w 259"/>
                <a:gd name="T45" fmla="*/ 37 h 276"/>
                <a:gd name="T46" fmla="*/ 259 w 259"/>
                <a:gd name="T47" fmla="*/ 53 h 276"/>
                <a:gd name="T48" fmla="*/ 259 w 259"/>
                <a:gd name="T49" fmla="*/ 69 h 276"/>
                <a:gd name="T50" fmla="*/ 259 w 259"/>
                <a:gd name="T51" fmla="*/ 85 h 276"/>
                <a:gd name="T52" fmla="*/ 259 w 259"/>
                <a:gd name="T53" fmla="*/ 101 h 276"/>
                <a:gd name="T54" fmla="*/ 259 w 259"/>
                <a:gd name="T55" fmla="*/ 117 h 276"/>
                <a:gd name="T56" fmla="*/ 259 w 259"/>
                <a:gd name="T57" fmla="*/ 133 h 276"/>
                <a:gd name="T58" fmla="*/ 259 w 259"/>
                <a:gd name="T59" fmla="*/ 148 h 276"/>
                <a:gd name="T60" fmla="*/ 259 w 259"/>
                <a:gd name="T61" fmla="*/ 164 h 276"/>
                <a:gd name="T62" fmla="*/ 259 w 259"/>
                <a:gd name="T63" fmla="*/ 180 h 276"/>
                <a:gd name="T64" fmla="*/ 259 w 259"/>
                <a:gd name="T65" fmla="*/ 196 h 276"/>
                <a:gd name="T66" fmla="*/ 259 w 259"/>
                <a:gd name="T67" fmla="*/ 212 h 276"/>
                <a:gd name="T68" fmla="*/ 259 w 259"/>
                <a:gd name="T69" fmla="*/ 228 h 276"/>
                <a:gd name="T70" fmla="*/ 259 w 259"/>
                <a:gd name="T71" fmla="*/ 244 h 276"/>
                <a:gd name="T72" fmla="*/ 254 w 259"/>
                <a:gd name="T73" fmla="*/ 254 h 276"/>
                <a:gd name="T74" fmla="*/ 254 w 259"/>
                <a:gd name="T75" fmla="*/ 270 h 276"/>
                <a:gd name="T76" fmla="*/ 243 w 259"/>
                <a:gd name="T77" fmla="*/ 276 h 276"/>
                <a:gd name="T78" fmla="*/ 228 w 259"/>
                <a:gd name="T79" fmla="*/ 276 h 276"/>
                <a:gd name="T80" fmla="*/ 217 w 259"/>
                <a:gd name="T81" fmla="*/ 270 h 276"/>
                <a:gd name="T82" fmla="*/ 206 w 259"/>
                <a:gd name="T83" fmla="*/ 265 h 276"/>
                <a:gd name="T84" fmla="*/ 196 w 259"/>
                <a:gd name="T85" fmla="*/ 260 h 276"/>
                <a:gd name="T86" fmla="*/ 180 w 259"/>
                <a:gd name="T87" fmla="*/ 249 h 276"/>
                <a:gd name="T88" fmla="*/ 164 w 259"/>
                <a:gd name="T89" fmla="*/ 244 h 276"/>
                <a:gd name="T90" fmla="*/ 154 w 259"/>
                <a:gd name="T91" fmla="*/ 233 h 276"/>
                <a:gd name="T92" fmla="*/ 143 w 259"/>
                <a:gd name="T93" fmla="*/ 223 h 276"/>
                <a:gd name="T94" fmla="*/ 132 w 259"/>
                <a:gd name="T95" fmla="*/ 217 h 276"/>
                <a:gd name="T96" fmla="*/ 117 w 259"/>
                <a:gd name="T97" fmla="*/ 217 h 276"/>
                <a:gd name="T98" fmla="*/ 111 w 259"/>
                <a:gd name="T99" fmla="*/ 207 h 276"/>
                <a:gd name="T100" fmla="*/ 95 w 259"/>
                <a:gd name="T101" fmla="*/ 196 h 276"/>
                <a:gd name="T102" fmla="*/ 85 w 259"/>
                <a:gd name="T103" fmla="*/ 191 h 276"/>
                <a:gd name="T104" fmla="*/ 80 w 259"/>
                <a:gd name="T105" fmla="*/ 180 h 276"/>
                <a:gd name="T106" fmla="*/ 69 w 259"/>
                <a:gd name="T107" fmla="*/ 164 h 276"/>
                <a:gd name="T108" fmla="*/ 53 w 259"/>
                <a:gd name="T109" fmla="*/ 159 h 276"/>
                <a:gd name="T110" fmla="*/ 43 w 259"/>
                <a:gd name="T111" fmla="*/ 154 h 276"/>
                <a:gd name="T112" fmla="*/ 27 w 259"/>
                <a:gd name="T113" fmla="*/ 143 h 276"/>
                <a:gd name="T114" fmla="*/ 16 w 259"/>
                <a:gd name="T115" fmla="*/ 148 h 276"/>
                <a:gd name="T116" fmla="*/ 6 w 259"/>
                <a:gd name="T117" fmla="*/ 143 h 276"/>
                <a:gd name="T118" fmla="*/ 0 w 259"/>
                <a:gd name="T119" fmla="*/ 133 h 276"/>
                <a:gd name="T120" fmla="*/ 11 w 259"/>
                <a:gd name="T121" fmla="*/ 127 h 276"/>
                <a:gd name="T122" fmla="*/ 21 w 259"/>
                <a:gd name="T123" fmla="*/ 122 h 276"/>
                <a:gd name="T124" fmla="*/ 32 w 259"/>
                <a:gd name="T125" fmla="*/ 11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9" h="276">
                  <a:moveTo>
                    <a:pt x="32" y="111"/>
                  </a:moveTo>
                  <a:lnTo>
                    <a:pt x="32" y="106"/>
                  </a:lnTo>
                  <a:lnTo>
                    <a:pt x="32" y="101"/>
                  </a:lnTo>
                  <a:lnTo>
                    <a:pt x="32" y="95"/>
                  </a:lnTo>
                  <a:lnTo>
                    <a:pt x="32" y="90"/>
                  </a:lnTo>
                  <a:lnTo>
                    <a:pt x="32" y="85"/>
                  </a:lnTo>
                  <a:lnTo>
                    <a:pt x="32" y="80"/>
                  </a:lnTo>
                  <a:lnTo>
                    <a:pt x="32" y="74"/>
                  </a:lnTo>
                  <a:lnTo>
                    <a:pt x="32" y="69"/>
                  </a:lnTo>
                  <a:lnTo>
                    <a:pt x="32" y="64"/>
                  </a:lnTo>
                  <a:lnTo>
                    <a:pt x="37" y="58"/>
                  </a:lnTo>
                  <a:lnTo>
                    <a:pt x="37" y="53"/>
                  </a:lnTo>
                  <a:lnTo>
                    <a:pt x="37" y="42"/>
                  </a:lnTo>
                  <a:lnTo>
                    <a:pt x="37" y="37"/>
                  </a:lnTo>
                  <a:lnTo>
                    <a:pt x="37" y="32"/>
                  </a:lnTo>
                  <a:lnTo>
                    <a:pt x="37" y="27"/>
                  </a:lnTo>
                  <a:lnTo>
                    <a:pt x="37" y="21"/>
                  </a:lnTo>
                  <a:lnTo>
                    <a:pt x="37" y="16"/>
                  </a:lnTo>
                  <a:lnTo>
                    <a:pt x="37" y="11"/>
                  </a:lnTo>
                  <a:lnTo>
                    <a:pt x="37" y="5"/>
                  </a:lnTo>
                  <a:lnTo>
                    <a:pt x="37" y="0"/>
                  </a:lnTo>
                  <a:lnTo>
                    <a:pt x="43" y="0"/>
                  </a:lnTo>
                  <a:lnTo>
                    <a:pt x="48" y="0"/>
                  </a:lnTo>
                  <a:lnTo>
                    <a:pt x="53" y="0"/>
                  </a:lnTo>
                  <a:lnTo>
                    <a:pt x="58" y="0"/>
                  </a:lnTo>
                  <a:lnTo>
                    <a:pt x="64" y="0"/>
                  </a:lnTo>
                  <a:lnTo>
                    <a:pt x="69" y="0"/>
                  </a:lnTo>
                  <a:lnTo>
                    <a:pt x="74" y="0"/>
                  </a:lnTo>
                  <a:lnTo>
                    <a:pt x="80" y="0"/>
                  </a:lnTo>
                  <a:lnTo>
                    <a:pt x="85" y="0"/>
                  </a:lnTo>
                  <a:lnTo>
                    <a:pt x="90" y="0"/>
                  </a:lnTo>
                  <a:lnTo>
                    <a:pt x="95" y="0"/>
                  </a:lnTo>
                  <a:lnTo>
                    <a:pt x="101" y="0"/>
                  </a:lnTo>
                  <a:lnTo>
                    <a:pt x="106" y="0"/>
                  </a:lnTo>
                  <a:lnTo>
                    <a:pt x="117" y="0"/>
                  </a:lnTo>
                  <a:lnTo>
                    <a:pt x="122" y="0"/>
                  </a:lnTo>
                  <a:lnTo>
                    <a:pt x="127" y="0"/>
                  </a:lnTo>
                  <a:lnTo>
                    <a:pt x="132" y="0"/>
                  </a:lnTo>
                  <a:lnTo>
                    <a:pt x="138" y="0"/>
                  </a:lnTo>
                  <a:lnTo>
                    <a:pt x="143" y="0"/>
                  </a:lnTo>
                  <a:lnTo>
                    <a:pt x="148" y="0"/>
                  </a:lnTo>
                  <a:lnTo>
                    <a:pt x="154" y="0"/>
                  </a:lnTo>
                  <a:lnTo>
                    <a:pt x="159" y="0"/>
                  </a:lnTo>
                  <a:lnTo>
                    <a:pt x="164" y="0"/>
                  </a:lnTo>
                  <a:lnTo>
                    <a:pt x="169" y="0"/>
                  </a:lnTo>
                  <a:lnTo>
                    <a:pt x="175" y="0"/>
                  </a:lnTo>
                  <a:lnTo>
                    <a:pt x="180" y="0"/>
                  </a:lnTo>
                  <a:lnTo>
                    <a:pt x="185" y="0"/>
                  </a:lnTo>
                  <a:lnTo>
                    <a:pt x="191" y="0"/>
                  </a:lnTo>
                  <a:lnTo>
                    <a:pt x="196" y="0"/>
                  </a:lnTo>
                  <a:lnTo>
                    <a:pt x="201" y="0"/>
                  </a:lnTo>
                  <a:lnTo>
                    <a:pt x="206" y="0"/>
                  </a:lnTo>
                  <a:lnTo>
                    <a:pt x="206" y="5"/>
                  </a:lnTo>
                  <a:lnTo>
                    <a:pt x="212" y="5"/>
                  </a:lnTo>
                  <a:lnTo>
                    <a:pt x="217" y="5"/>
                  </a:lnTo>
                  <a:lnTo>
                    <a:pt x="222" y="5"/>
                  </a:lnTo>
                  <a:lnTo>
                    <a:pt x="228" y="5"/>
                  </a:lnTo>
                  <a:lnTo>
                    <a:pt x="233" y="5"/>
                  </a:lnTo>
                  <a:lnTo>
                    <a:pt x="238" y="5"/>
                  </a:lnTo>
                  <a:lnTo>
                    <a:pt x="243" y="5"/>
                  </a:lnTo>
                  <a:lnTo>
                    <a:pt x="249" y="5"/>
                  </a:lnTo>
                  <a:lnTo>
                    <a:pt x="254" y="5"/>
                  </a:lnTo>
                  <a:lnTo>
                    <a:pt x="259" y="5"/>
                  </a:lnTo>
                  <a:lnTo>
                    <a:pt x="259" y="11"/>
                  </a:lnTo>
                  <a:lnTo>
                    <a:pt x="259" y="16"/>
                  </a:lnTo>
                  <a:lnTo>
                    <a:pt x="259" y="21"/>
                  </a:lnTo>
                  <a:lnTo>
                    <a:pt x="259" y="27"/>
                  </a:lnTo>
                  <a:lnTo>
                    <a:pt x="259" y="32"/>
                  </a:lnTo>
                  <a:lnTo>
                    <a:pt x="259" y="37"/>
                  </a:lnTo>
                  <a:lnTo>
                    <a:pt x="259" y="42"/>
                  </a:lnTo>
                  <a:lnTo>
                    <a:pt x="259" y="48"/>
                  </a:lnTo>
                  <a:lnTo>
                    <a:pt x="259" y="53"/>
                  </a:lnTo>
                  <a:lnTo>
                    <a:pt x="259" y="58"/>
                  </a:lnTo>
                  <a:lnTo>
                    <a:pt x="259" y="64"/>
                  </a:lnTo>
                  <a:lnTo>
                    <a:pt x="259" y="69"/>
                  </a:lnTo>
                  <a:lnTo>
                    <a:pt x="259" y="74"/>
                  </a:lnTo>
                  <a:lnTo>
                    <a:pt x="259" y="80"/>
                  </a:lnTo>
                  <a:lnTo>
                    <a:pt x="259" y="85"/>
                  </a:lnTo>
                  <a:lnTo>
                    <a:pt x="259" y="90"/>
                  </a:lnTo>
                  <a:lnTo>
                    <a:pt x="259" y="95"/>
                  </a:lnTo>
                  <a:lnTo>
                    <a:pt x="259" y="101"/>
                  </a:lnTo>
                  <a:lnTo>
                    <a:pt x="259" y="106"/>
                  </a:lnTo>
                  <a:lnTo>
                    <a:pt x="259" y="111"/>
                  </a:lnTo>
                  <a:lnTo>
                    <a:pt x="259" y="117"/>
                  </a:lnTo>
                  <a:lnTo>
                    <a:pt x="259" y="122"/>
                  </a:lnTo>
                  <a:lnTo>
                    <a:pt x="259" y="127"/>
                  </a:lnTo>
                  <a:lnTo>
                    <a:pt x="259" y="133"/>
                  </a:lnTo>
                  <a:lnTo>
                    <a:pt x="259" y="138"/>
                  </a:lnTo>
                  <a:lnTo>
                    <a:pt x="259" y="143"/>
                  </a:lnTo>
                  <a:lnTo>
                    <a:pt x="259" y="148"/>
                  </a:lnTo>
                  <a:lnTo>
                    <a:pt x="259" y="154"/>
                  </a:lnTo>
                  <a:lnTo>
                    <a:pt x="259" y="159"/>
                  </a:lnTo>
                  <a:lnTo>
                    <a:pt x="259" y="164"/>
                  </a:lnTo>
                  <a:lnTo>
                    <a:pt x="259" y="170"/>
                  </a:lnTo>
                  <a:lnTo>
                    <a:pt x="259" y="175"/>
                  </a:lnTo>
                  <a:lnTo>
                    <a:pt x="259" y="180"/>
                  </a:lnTo>
                  <a:lnTo>
                    <a:pt x="259" y="186"/>
                  </a:lnTo>
                  <a:lnTo>
                    <a:pt x="259" y="191"/>
                  </a:lnTo>
                  <a:lnTo>
                    <a:pt x="259" y="196"/>
                  </a:lnTo>
                  <a:lnTo>
                    <a:pt x="259" y="201"/>
                  </a:lnTo>
                  <a:lnTo>
                    <a:pt x="259" y="207"/>
                  </a:lnTo>
                  <a:lnTo>
                    <a:pt x="259" y="212"/>
                  </a:lnTo>
                  <a:lnTo>
                    <a:pt x="259" y="217"/>
                  </a:lnTo>
                  <a:lnTo>
                    <a:pt x="259" y="223"/>
                  </a:lnTo>
                  <a:lnTo>
                    <a:pt x="259" y="228"/>
                  </a:lnTo>
                  <a:lnTo>
                    <a:pt x="259" y="233"/>
                  </a:lnTo>
                  <a:lnTo>
                    <a:pt x="259" y="239"/>
                  </a:lnTo>
                  <a:lnTo>
                    <a:pt x="259" y="244"/>
                  </a:lnTo>
                  <a:lnTo>
                    <a:pt x="254" y="244"/>
                  </a:lnTo>
                  <a:lnTo>
                    <a:pt x="254" y="249"/>
                  </a:lnTo>
                  <a:lnTo>
                    <a:pt x="254" y="254"/>
                  </a:lnTo>
                  <a:lnTo>
                    <a:pt x="254" y="260"/>
                  </a:lnTo>
                  <a:lnTo>
                    <a:pt x="254" y="265"/>
                  </a:lnTo>
                  <a:lnTo>
                    <a:pt x="254" y="270"/>
                  </a:lnTo>
                  <a:lnTo>
                    <a:pt x="254" y="276"/>
                  </a:lnTo>
                  <a:lnTo>
                    <a:pt x="249" y="276"/>
                  </a:lnTo>
                  <a:lnTo>
                    <a:pt x="243" y="276"/>
                  </a:lnTo>
                  <a:lnTo>
                    <a:pt x="238" y="276"/>
                  </a:lnTo>
                  <a:lnTo>
                    <a:pt x="233" y="276"/>
                  </a:lnTo>
                  <a:lnTo>
                    <a:pt x="228" y="276"/>
                  </a:lnTo>
                  <a:lnTo>
                    <a:pt x="228" y="270"/>
                  </a:lnTo>
                  <a:lnTo>
                    <a:pt x="222" y="270"/>
                  </a:lnTo>
                  <a:lnTo>
                    <a:pt x="217" y="270"/>
                  </a:lnTo>
                  <a:lnTo>
                    <a:pt x="217" y="265"/>
                  </a:lnTo>
                  <a:lnTo>
                    <a:pt x="212" y="265"/>
                  </a:lnTo>
                  <a:lnTo>
                    <a:pt x="206" y="265"/>
                  </a:lnTo>
                  <a:lnTo>
                    <a:pt x="201" y="265"/>
                  </a:lnTo>
                  <a:lnTo>
                    <a:pt x="201" y="260"/>
                  </a:lnTo>
                  <a:lnTo>
                    <a:pt x="196" y="260"/>
                  </a:lnTo>
                  <a:lnTo>
                    <a:pt x="191" y="260"/>
                  </a:lnTo>
                  <a:lnTo>
                    <a:pt x="185" y="254"/>
                  </a:lnTo>
                  <a:lnTo>
                    <a:pt x="180" y="249"/>
                  </a:lnTo>
                  <a:lnTo>
                    <a:pt x="175" y="249"/>
                  </a:lnTo>
                  <a:lnTo>
                    <a:pt x="169" y="244"/>
                  </a:lnTo>
                  <a:lnTo>
                    <a:pt x="164" y="244"/>
                  </a:lnTo>
                  <a:lnTo>
                    <a:pt x="164" y="239"/>
                  </a:lnTo>
                  <a:lnTo>
                    <a:pt x="159" y="239"/>
                  </a:lnTo>
                  <a:lnTo>
                    <a:pt x="154" y="233"/>
                  </a:lnTo>
                  <a:lnTo>
                    <a:pt x="148" y="228"/>
                  </a:lnTo>
                  <a:lnTo>
                    <a:pt x="143" y="228"/>
                  </a:lnTo>
                  <a:lnTo>
                    <a:pt x="143" y="223"/>
                  </a:lnTo>
                  <a:lnTo>
                    <a:pt x="138" y="223"/>
                  </a:lnTo>
                  <a:lnTo>
                    <a:pt x="132" y="223"/>
                  </a:lnTo>
                  <a:lnTo>
                    <a:pt x="132" y="217"/>
                  </a:lnTo>
                  <a:lnTo>
                    <a:pt x="127" y="217"/>
                  </a:lnTo>
                  <a:lnTo>
                    <a:pt x="122" y="217"/>
                  </a:lnTo>
                  <a:lnTo>
                    <a:pt x="117" y="217"/>
                  </a:lnTo>
                  <a:lnTo>
                    <a:pt x="117" y="212"/>
                  </a:lnTo>
                  <a:lnTo>
                    <a:pt x="111" y="212"/>
                  </a:lnTo>
                  <a:lnTo>
                    <a:pt x="111" y="207"/>
                  </a:lnTo>
                  <a:lnTo>
                    <a:pt x="101" y="201"/>
                  </a:lnTo>
                  <a:lnTo>
                    <a:pt x="95" y="201"/>
                  </a:lnTo>
                  <a:lnTo>
                    <a:pt x="95" y="196"/>
                  </a:lnTo>
                  <a:lnTo>
                    <a:pt x="90" y="196"/>
                  </a:lnTo>
                  <a:lnTo>
                    <a:pt x="90" y="191"/>
                  </a:lnTo>
                  <a:lnTo>
                    <a:pt x="85" y="191"/>
                  </a:lnTo>
                  <a:lnTo>
                    <a:pt x="85" y="186"/>
                  </a:lnTo>
                  <a:lnTo>
                    <a:pt x="80" y="186"/>
                  </a:lnTo>
                  <a:lnTo>
                    <a:pt x="80" y="180"/>
                  </a:lnTo>
                  <a:lnTo>
                    <a:pt x="74" y="175"/>
                  </a:lnTo>
                  <a:lnTo>
                    <a:pt x="74" y="170"/>
                  </a:lnTo>
                  <a:lnTo>
                    <a:pt x="69" y="164"/>
                  </a:lnTo>
                  <a:lnTo>
                    <a:pt x="64" y="164"/>
                  </a:lnTo>
                  <a:lnTo>
                    <a:pt x="58" y="159"/>
                  </a:lnTo>
                  <a:lnTo>
                    <a:pt x="53" y="159"/>
                  </a:lnTo>
                  <a:lnTo>
                    <a:pt x="53" y="154"/>
                  </a:lnTo>
                  <a:lnTo>
                    <a:pt x="48" y="154"/>
                  </a:lnTo>
                  <a:lnTo>
                    <a:pt x="43" y="154"/>
                  </a:lnTo>
                  <a:lnTo>
                    <a:pt x="37" y="148"/>
                  </a:lnTo>
                  <a:lnTo>
                    <a:pt x="32" y="148"/>
                  </a:lnTo>
                  <a:lnTo>
                    <a:pt x="27" y="143"/>
                  </a:lnTo>
                  <a:lnTo>
                    <a:pt x="21" y="143"/>
                  </a:lnTo>
                  <a:lnTo>
                    <a:pt x="16" y="143"/>
                  </a:lnTo>
                  <a:lnTo>
                    <a:pt x="16" y="148"/>
                  </a:lnTo>
                  <a:lnTo>
                    <a:pt x="11" y="148"/>
                  </a:lnTo>
                  <a:lnTo>
                    <a:pt x="6" y="148"/>
                  </a:lnTo>
                  <a:lnTo>
                    <a:pt x="6" y="143"/>
                  </a:lnTo>
                  <a:lnTo>
                    <a:pt x="0" y="143"/>
                  </a:lnTo>
                  <a:lnTo>
                    <a:pt x="0" y="138"/>
                  </a:lnTo>
                  <a:lnTo>
                    <a:pt x="0" y="133"/>
                  </a:lnTo>
                  <a:lnTo>
                    <a:pt x="6" y="133"/>
                  </a:lnTo>
                  <a:lnTo>
                    <a:pt x="11" y="133"/>
                  </a:lnTo>
                  <a:lnTo>
                    <a:pt x="11" y="127"/>
                  </a:lnTo>
                  <a:lnTo>
                    <a:pt x="16" y="127"/>
                  </a:lnTo>
                  <a:lnTo>
                    <a:pt x="21" y="127"/>
                  </a:lnTo>
                  <a:lnTo>
                    <a:pt x="21" y="122"/>
                  </a:lnTo>
                  <a:lnTo>
                    <a:pt x="27" y="122"/>
                  </a:lnTo>
                  <a:lnTo>
                    <a:pt x="27" y="117"/>
                  </a:lnTo>
                  <a:lnTo>
                    <a:pt x="32" y="117"/>
                  </a:lnTo>
                  <a:lnTo>
                    <a:pt x="32" y="111"/>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9" name="Freeform 203">
              <a:extLst>
                <a:ext uri="{FF2B5EF4-FFF2-40B4-BE49-F238E27FC236}">
                  <a16:creationId xmlns:a16="http://schemas.microsoft.com/office/drawing/2014/main" id="{360488CD-6987-496D-ABC0-6FE037ACD3A0}"/>
                </a:ext>
              </a:extLst>
            </p:cNvPr>
            <p:cNvSpPr>
              <a:spLocks/>
            </p:cNvSpPr>
            <p:nvPr/>
          </p:nvSpPr>
          <p:spPr bwMode="auto">
            <a:xfrm>
              <a:off x="4324351" y="1119188"/>
              <a:ext cx="444500" cy="512763"/>
            </a:xfrm>
            <a:custGeom>
              <a:avLst/>
              <a:gdLst>
                <a:gd name="T0" fmla="*/ 100 w 280"/>
                <a:gd name="T1" fmla="*/ 5 h 323"/>
                <a:gd name="T2" fmla="*/ 127 w 280"/>
                <a:gd name="T3" fmla="*/ 5 h 323"/>
                <a:gd name="T4" fmla="*/ 153 w 280"/>
                <a:gd name="T5" fmla="*/ 5 h 323"/>
                <a:gd name="T6" fmla="*/ 180 w 280"/>
                <a:gd name="T7" fmla="*/ 5 h 323"/>
                <a:gd name="T8" fmla="*/ 206 w 280"/>
                <a:gd name="T9" fmla="*/ 5 h 323"/>
                <a:gd name="T10" fmla="*/ 233 w 280"/>
                <a:gd name="T11" fmla="*/ 5 h 323"/>
                <a:gd name="T12" fmla="*/ 254 w 280"/>
                <a:gd name="T13" fmla="*/ 11 h 323"/>
                <a:gd name="T14" fmla="*/ 264 w 280"/>
                <a:gd name="T15" fmla="*/ 16 h 323"/>
                <a:gd name="T16" fmla="*/ 275 w 280"/>
                <a:gd name="T17" fmla="*/ 32 h 323"/>
                <a:gd name="T18" fmla="*/ 275 w 280"/>
                <a:gd name="T19" fmla="*/ 48 h 323"/>
                <a:gd name="T20" fmla="*/ 270 w 280"/>
                <a:gd name="T21" fmla="*/ 37 h 323"/>
                <a:gd name="T22" fmla="*/ 254 w 280"/>
                <a:gd name="T23" fmla="*/ 37 h 323"/>
                <a:gd name="T24" fmla="*/ 249 w 280"/>
                <a:gd name="T25" fmla="*/ 48 h 323"/>
                <a:gd name="T26" fmla="*/ 243 w 280"/>
                <a:gd name="T27" fmla="*/ 58 h 323"/>
                <a:gd name="T28" fmla="*/ 233 w 280"/>
                <a:gd name="T29" fmla="*/ 74 h 323"/>
                <a:gd name="T30" fmla="*/ 238 w 280"/>
                <a:gd name="T31" fmla="*/ 95 h 323"/>
                <a:gd name="T32" fmla="*/ 238 w 280"/>
                <a:gd name="T33" fmla="*/ 111 h 323"/>
                <a:gd name="T34" fmla="*/ 238 w 280"/>
                <a:gd name="T35" fmla="*/ 127 h 323"/>
                <a:gd name="T36" fmla="*/ 238 w 280"/>
                <a:gd name="T37" fmla="*/ 154 h 323"/>
                <a:gd name="T38" fmla="*/ 227 w 280"/>
                <a:gd name="T39" fmla="*/ 170 h 323"/>
                <a:gd name="T40" fmla="*/ 227 w 280"/>
                <a:gd name="T41" fmla="*/ 196 h 323"/>
                <a:gd name="T42" fmla="*/ 227 w 280"/>
                <a:gd name="T43" fmla="*/ 223 h 323"/>
                <a:gd name="T44" fmla="*/ 243 w 280"/>
                <a:gd name="T45" fmla="*/ 239 h 323"/>
                <a:gd name="T46" fmla="*/ 259 w 280"/>
                <a:gd name="T47" fmla="*/ 249 h 323"/>
                <a:gd name="T48" fmla="*/ 254 w 280"/>
                <a:gd name="T49" fmla="*/ 260 h 323"/>
                <a:gd name="T50" fmla="*/ 249 w 280"/>
                <a:gd name="T51" fmla="*/ 270 h 323"/>
                <a:gd name="T52" fmla="*/ 249 w 280"/>
                <a:gd name="T53" fmla="*/ 286 h 323"/>
                <a:gd name="T54" fmla="*/ 238 w 280"/>
                <a:gd name="T55" fmla="*/ 302 h 323"/>
                <a:gd name="T56" fmla="*/ 222 w 280"/>
                <a:gd name="T57" fmla="*/ 302 h 323"/>
                <a:gd name="T58" fmla="*/ 212 w 280"/>
                <a:gd name="T59" fmla="*/ 307 h 323"/>
                <a:gd name="T60" fmla="*/ 201 w 280"/>
                <a:gd name="T61" fmla="*/ 313 h 323"/>
                <a:gd name="T62" fmla="*/ 190 w 280"/>
                <a:gd name="T63" fmla="*/ 318 h 323"/>
                <a:gd name="T64" fmla="*/ 169 w 280"/>
                <a:gd name="T65" fmla="*/ 323 h 323"/>
                <a:gd name="T66" fmla="*/ 148 w 280"/>
                <a:gd name="T67" fmla="*/ 318 h 323"/>
                <a:gd name="T68" fmla="*/ 132 w 280"/>
                <a:gd name="T69" fmla="*/ 302 h 323"/>
                <a:gd name="T70" fmla="*/ 127 w 280"/>
                <a:gd name="T71" fmla="*/ 281 h 323"/>
                <a:gd name="T72" fmla="*/ 116 w 280"/>
                <a:gd name="T73" fmla="*/ 265 h 323"/>
                <a:gd name="T74" fmla="*/ 95 w 280"/>
                <a:gd name="T75" fmla="*/ 260 h 323"/>
                <a:gd name="T76" fmla="*/ 79 w 280"/>
                <a:gd name="T77" fmla="*/ 276 h 323"/>
                <a:gd name="T78" fmla="*/ 63 w 280"/>
                <a:gd name="T79" fmla="*/ 276 h 323"/>
                <a:gd name="T80" fmla="*/ 58 w 280"/>
                <a:gd name="T81" fmla="*/ 254 h 323"/>
                <a:gd name="T82" fmla="*/ 37 w 280"/>
                <a:gd name="T83" fmla="*/ 260 h 323"/>
                <a:gd name="T84" fmla="*/ 21 w 280"/>
                <a:gd name="T85" fmla="*/ 270 h 323"/>
                <a:gd name="T86" fmla="*/ 5 w 280"/>
                <a:gd name="T87" fmla="*/ 281 h 323"/>
                <a:gd name="T88" fmla="*/ 0 w 280"/>
                <a:gd name="T89" fmla="*/ 260 h 323"/>
                <a:gd name="T90" fmla="*/ 5 w 280"/>
                <a:gd name="T91" fmla="*/ 239 h 323"/>
                <a:gd name="T92" fmla="*/ 5 w 280"/>
                <a:gd name="T93" fmla="*/ 212 h 323"/>
                <a:gd name="T94" fmla="*/ 5 w 280"/>
                <a:gd name="T95" fmla="*/ 186 h 323"/>
                <a:gd name="T96" fmla="*/ 5 w 280"/>
                <a:gd name="T97" fmla="*/ 159 h 323"/>
                <a:gd name="T98" fmla="*/ 5 w 280"/>
                <a:gd name="T99" fmla="*/ 133 h 323"/>
                <a:gd name="T100" fmla="*/ 5 w 280"/>
                <a:gd name="T101" fmla="*/ 106 h 323"/>
                <a:gd name="T102" fmla="*/ 5 w 280"/>
                <a:gd name="T103" fmla="*/ 80 h 323"/>
                <a:gd name="T104" fmla="*/ 5 w 280"/>
                <a:gd name="T105" fmla="*/ 53 h 323"/>
                <a:gd name="T106" fmla="*/ 5 w 280"/>
                <a:gd name="T107" fmla="*/ 27 h 323"/>
                <a:gd name="T108" fmla="*/ 11 w 280"/>
                <a:gd name="T109" fmla="*/ 5 h 323"/>
                <a:gd name="T110" fmla="*/ 37 w 280"/>
                <a:gd name="T111" fmla="*/ 5 h 323"/>
                <a:gd name="T112" fmla="*/ 63 w 280"/>
                <a:gd name="T113" fmla="*/ 5 h 323"/>
                <a:gd name="T114" fmla="*/ 79 w 280"/>
                <a:gd name="T115" fmla="*/ 5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0" h="323">
                  <a:moveTo>
                    <a:pt x="79" y="5"/>
                  </a:moveTo>
                  <a:lnTo>
                    <a:pt x="85" y="5"/>
                  </a:lnTo>
                  <a:lnTo>
                    <a:pt x="90" y="5"/>
                  </a:lnTo>
                  <a:lnTo>
                    <a:pt x="95" y="5"/>
                  </a:lnTo>
                  <a:lnTo>
                    <a:pt x="100" y="5"/>
                  </a:lnTo>
                  <a:lnTo>
                    <a:pt x="106" y="5"/>
                  </a:lnTo>
                  <a:lnTo>
                    <a:pt x="111" y="5"/>
                  </a:lnTo>
                  <a:lnTo>
                    <a:pt x="116" y="5"/>
                  </a:lnTo>
                  <a:lnTo>
                    <a:pt x="122" y="5"/>
                  </a:lnTo>
                  <a:lnTo>
                    <a:pt x="127" y="5"/>
                  </a:lnTo>
                  <a:lnTo>
                    <a:pt x="132" y="5"/>
                  </a:lnTo>
                  <a:lnTo>
                    <a:pt x="138" y="5"/>
                  </a:lnTo>
                  <a:lnTo>
                    <a:pt x="143" y="5"/>
                  </a:lnTo>
                  <a:lnTo>
                    <a:pt x="148" y="5"/>
                  </a:lnTo>
                  <a:lnTo>
                    <a:pt x="153" y="5"/>
                  </a:lnTo>
                  <a:lnTo>
                    <a:pt x="159" y="5"/>
                  </a:lnTo>
                  <a:lnTo>
                    <a:pt x="164" y="5"/>
                  </a:lnTo>
                  <a:lnTo>
                    <a:pt x="169" y="5"/>
                  </a:lnTo>
                  <a:lnTo>
                    <a:pt x="175" y="5"/>
                  </a:lnTo>
                  <a:lnTo>
                    <a:pt x="180" y="5"/>
                  </a:lnTo>
                  <a:lnTo>
                    <a:pt x="185" y="5"/>
                  </a:lnTo>
                  <a:lnTo>
                    <a:pt x="190" y="5"/>
                  </a:lnTo>
                  <a:lnTo>
                    <a:pt x="196" y="5"/>
                  </a:lnTo>
                  <a:lnTo>
                    <a:pt x="201" y="5"/>
                  </a:lnTo>
                  <a:lnTo>
                    <a:pt x="206" y="5"/>
                  </a:lnTo>
                  <a:lnTo>
                    <a:pt x="212" y="5"/>
                  </a:lnTo>
                  <a:lnTo>
                    <a:pt x="217" y="5"/>
                  </a:lnTo>
                  <a:lnTo>
                    <a:pt x="222" y="5"/>
                  </a:lnTo>
                  <a:lnTo>
                    <a:pt x="227" y="5"/>
                  </a:lnTo>
                  <a:lnTo>
                    <a:pt x="233" y="5"/>
                  </a:lnTo>
                  <a:lnTo>
                    <a:pt x="238" y="5"/>
                  </a:lnTo>
                  <a:lnTo>
                    <a:pt x="243" y="5"/>
                  </a:lnTo>
                  <a:lnTo>
                    <a:pt x="249" y="5"/>
                  </a:lnTo>
                  <a:lnTo>
                    <a:pt x="254" y="5"/>
                  </a:lnTo>
                  <a:lnTo>
                    <a:pt x="254" y="11"/>
                  </a:lnTo>
                  <a:lnTo>
                    <a:pt x="254" y="16"/>
                  </a:lnTo>
                  <a:lnTo>
                    <a:pt x="254" y="11"/>
                  </a:lnTo>
                  <a:lnTo>
                    <a:pt x="254" y="16"/>
                  </a:lnTo>
                  <a:lnTo>
                    <a:pt x="259" y="16"/>
                  </a:lnTo>
                  <a:lnTo>
                    <a:pt x="264" y="16"/>
                  </a:lnTo>
                  <a:lnTo>
                    <a:pt x="264" y="21"/>
                  </a:lnTo>
                  <a:lnTo>
                    <a:pt x="264" y="27"/>
                  </a:lnTo>
                  <a:lnTo>
                    <a:pt x="270" y="27"/>
                  </a:lnTo>
                  <a:lnTo>
                    <a:pt x="275" y="27"/>
                  </a:lnTo>
                  <a:lnTo>
                    <a:pt x="275" y="32"/>
                  </a:lnTo>
                  <a:lnTo>
                    <a:pt x="280" y="32"/>
                  </a:lnTo>
                  <a:lnTo>
                    <a:pt x="280" y="37"/>
                  </a:lnTo>
                  <a:lnTo>
                    <a:pt x="280" y="42"/>
                  </a:lnTo>
                  <a:lnTo>
                    <a:pt x="280" y="48"/>
                  </a:lnTo>
                  <a:lnTo>
                    <a:pt x="275" y="48"/>
                  </a:lnTo>
                  <a:lnTo>
                    <a:pt x="275" y="42"/>
                  </a:lnTo>
                  <a:lnTo>
                    <a:pt x="270" y="42"/>
                  </a:lnTo>
                  <a:lnTo>
                    <a:pt x="275" y="42"/>
                  </a:lnTo>
                  <a:lnTo>
                    <a:pt x="270" y="42"/>
                  </a:lnTo>
                  <a:lnTo>
                    <a:pt x="270" y="37"/>
                  </a:lnTo>
                  <a:lnTo>
                    <a:pt x="264" y="37"/>
                  </a:lnTo>
                  <a:lnTo>
                    <a:pt x="264" y="32"/>
                  </a:lnTo>
                  <a:lnTo>
                    <a:pt x="259" y="32"/>
                  </a:lnTo>
                  <a:lnTo>
                    <a:pt x="259" y="37"/>
                  </a:lnTo>
                  <a:lnTo>
                    <a:pt x="254" y="37"/>
                  </a:lnTo>
                  <a:lnTo>
                    <a:pt x="249" y="37"/>
                  </a:lnTo>
                  <a:lnTo>
                    <a:pt x="243" y="37"/>
                  </a:lnTo>
                  <a:lnTo>
                    <a:pt x="243" y="42"/>
                  </a:lnTo>
                  <a:lnTo>
                    <a:pt x="249" y="42"/>
                  </a:lnTo>
                  <a:lnTo>
                    <a:pt x="249" y="48"/>
                  </a:lnTo>
                  <a:lnTo>
                    <a:pt x="254" y="48"/>
                  </a:lnTo>
                  <a:lnTo>
                    <a:pt x="254" y="53"/>
                  </a:lnTo>
                  <a:lnTo>
                    <a:pt x="249" y="53"/>
                  </a:lnTo>
                  <a:lnTo>
                    <a:pt x="249" y="58"/>
                  </a:lnTo>
                  <a:lnTo>
                    <a:pt x="243" y="58"/>
                  </a:lnTo>
                  <a:lnTo>
                    <a:pt x="243" y="64"/>
                  </a:lnTo>
                  <a:lnTo>
                    <a:pt x="238" y="64"/>
                  </a:lnTo>
                  <a:lnTo>
                    <a:pt x="238" y="69"/>
                  </a:lnTo>
                  <a:lnTo>
                    <a:pt x="238" y="74"/>
                  </a:lnTo>
                  <a:lnTo>
                    <a:pt x="233" y="74"/>
                  </a:lnTo>
                  <a:lnTo>
                    <a:pt x="233" y="80"/>
                  </a:lnTo>
                  <a:lnTo>
                    <a:pt x="233" y="85"/>
                  </a:lnTo>
                  <a:lnTo>
                    <a:pt x="233" y="90"/>
                  </a:lnTo>
                  <a:lnTo>
                    <a:pt x="238" y="90"/>
                  </a:lnTo>
                  <a:lnTo>
                    <a:pt x="238" y="95"/>
                  </a:lnTo>
                  <a:lnTo>
                    <a:pt x="238" y="101"/>
                  </a:lnTo>
                  <a:lnTo>
                    <a:pt x="243" y="101"/>
                  </a:lnTo>
                  <a:lnTo>
                    <a:pt x="243" y="106"/>
                  </a:lnTo>
                  <a:lnTo>
                    <a:pt x="238" y="106"/>
                  </a:lnTo>
                  <a:lnTo>
                    <a:pt x="238" y="111"/>
                  </a:lnTo>
                  <a:lnTo>
                    <a:pt x="238" y="117"/>
                  </a:lnTo>
                  <a:lnTo>
                    <a:pt x="233" y="117"/>
                  </a:lnTo>
                  <a:lnTo>
                    <a:pt x="233" y="122"/>
                  </a:lnTo>
                  <a:lnTo>
                    <a:pt x="238" y="122"/>
                  </a:lnTo>
                  <a:lnTo>
                    <a:pt x="238" y="127"/>
                  </a:lnTo>
                  <a:lnTo>
                    <a:pt x="238" y="133"/>
                  </a:lnTo>
                  <a:lnTo>
                    <a:pt x="238" y="138"/>
                  </a:lnTo>
                  <a:lnTo>
                    <a:pt x="238" y="143"/>
                  </a:lnTo>
                  <a:lnTo>
                    <a:pt x="238" y="148"/>
                  </a:lnTo>
                  <a:lnTo>
                    <a:pt x="238" y="154"/>
                  </a:lnTo>
                  <a:lnTo>
                    <a:pt x="238" y="159"/>
                  </a:lnTo>
                  <a:lnTo>
                    <a:pt x="233" y="159"/>
                  </a:lnTo>
                  <a:lnTo>
                    <a:pt x="227" y="159"/>
                  </a:lnTo>
                  <a:lnTo>
                    <a:pt x="227" y="164"/>
                  </a:lnTo>
                  <a:lnTo>
                    <a:pt x="227" y="170"/>
                  </a:lnTo>
                  <a:lnTo>
                    <a:pt x="227" y="175"/>
                  </a:lnTo>
                  <a:lnTo>
                    <a:pt x="227" y="180"/>
                  </a:lnTo>
                  <a:lnTo>
                    <a:pt x="227" y="186"/>
                  </a:lnTo>
                  <a:lnTo>
                    <a:pt x="227" y="191"/>
                  </a:lnTo>
                  <a:lnTo>
                    <a:pt x="227" y="196"/>
                  </a:lnTo>
                  <a:lnTo>
                    <a:pt x="227" y="201"/>
                  </a:lnTo>
                  <a:lnTo>
                    <a:pt x="227" y="207"/>
                  </a:lnTo>
                  <a:lnTo>
                    <a:pt x="227" y="212"/>
                  </a:lnTo>
                  <a:lnTo>
                    <a:pt x="227" y="217"/>
                  </a:lnTo>
                  <a:lnTo>
                    <a:pt x="227" y="223"/>
                  </a:lnTo>
                  <a:lnTo>
                    <a:pt x="227" y="228"/>
                  </a:lnTo>
                  <a:lnTo>
                    <a:pt x="233" y="228"/>
                  </a:lnTo>
                  <a:lnTo>
                    <a:pt x="233" y="233"/>
                  </a:lnTo>
                  <a:lnTo>
                    <a:pt x="238" y="239"/>
                  </a:lnTo>
                  <a:lnTo>
                    <a:pt x="243" y="239"/>
                  </a:lnTo>
                  <a:lnTo>
                    <a:pt x="243" y="244"/>
                  </a:lnTo>
                  <a:lnTo>
                    <a:pt x="243" y="249"/>
                  </a:lnTo>
                  <a:lnTo>
                    <a:pt x="249" y="249"/>
                  </a:lnTo>
                  <a:lnTo>
                    <a:pt x="254" y="249"/>
                  </a:lnTo>
                  <a:lnTo>
                    <a:pt x="259" y="249"/>
                  </a:lnTo>
                  <a:lnTo>
                    <a:pt x="259" y="254"/>
                  </a:lnTo>
                  <a:lnTo>
                    <a:pt x="254" y="254"/>
                  </a:lnTo>
                  <a:lnTo>
                    <a:pt x="254" y="260"/>
                  </a:lnTo>
                  <a:lnTo>
                    <a:pt x="259" y="260"/>
                  </a:lnTo>
                  <a:lnTo>
                    <a:pt x="254" y="260"/>
                  </a:lnTo>
                  <a:lnTo>
                    <a:pt x="249" y="260"/>
                  </a:lnTo>
                  <a:lnTo>
                    <a:pt x="249" y="265"/>
                  </a:lnTo>
                  <a:lnTo>
                    <a:pt x="243" y="265"/>
                  </a:lnTo>
                  <a:lnTo>
                    <a:pt x="243" y="270"/>
                  </a:lnTo>
                  <a:lnTo>
                    <a:pt x="249" y="270"/>
                  </a:lnTo>
                  <a:lnTo>
                    <a:pt x="254" y="270"/>
                  </a:lnTo>
                  <a:lnTo>
                    <a:pt x="254" y="276"/>
                  </a:lnTo>
                  <a:lnTo>
                    <a:pt x="254" y="281"/>
                  </a:lnTo>
                  <a:lnTo>
                    <a:pt x="254" y="286"/>
                  </a:lnTo>
                  <a:lnTo>
                    <a:pt x="249" y="286"/>
                  </a:lnTo>
                  <a:lnTo>
                    <a:pt x="249" y="292"/>
                  </a:lnTo>
                  <a:lnTo>
                    <a:pt x="243" y="292"/>
                  </a:lnTo>
                  <a:lnTo>
                    <a:pt x="243" y="297"/>
                  </a:lnTo>
                  <a:lnTo>
                    <a:pt x="243" y="302"/>
                  </a:lnTo>
                  <a:lnTo>
                    <a:pt x="238" y="302"/>
                  </a:lnTo>
                  <a:lnTo>
                    <a:pt x="233" y="302"/>
                  </a:lnTo>
                  <a:lnTo>
                    <a:pt x="233" y="297"/>
                  </a:lnTo>
                  <a:lnTo>
                    <a:pt x="227" y="297"/>
                  </a:lnTo>
                  <a:lnTo>
                    <a:pt x="227" y="302"/>
                  </a:lnTo>
                  <a:lnTo>
                    <a:pt x="222" y="302"/>
                  </a:lnTo>
                  <a:lnTo>
                    <a:pt x="222" y="297"/>
                  </a:lnTo>
                  <a:lnTo>
                    <a:pt x="217" y="297"/>
                  </a:lnTo>
                  <a:lnTo>
                    <a:pt x="212" y="297"/>
                  </a:lnTo>
                  <a:lnTo>
                    <a:pt x="212" y="302"/>
                  </a:lnTo>
                  <a:lnTo>
                    <a:pt x="212" y="307"/>
                  </a:lnTo>
                  <a:lnTo>
                    <a:pt x="212" y="302"/>
                  </a:lnTo>
                  <a:lnTo>
                    <a:pt x="212" y="307"/>
                  </a:lnTo>
                  <a:lnTo>
                    <a:pt x="212" y="313"/>
                  </a:lnTo>
                  <a:lnTo>
                    <a:pt x="206" y="313"/>
                  </a:lnTo>
                  <a:lnTo>
                    <a:pt x="201" y="313"/>
                  </a:lnTo>
                  <a:lnTo>
                    <a:pt x="201" y="318"/>
                  </a:lnTo>
                  <a:lnTo>
                    <a:pt x="196" y="318"/>
                  </a:lnTo>
                  <a:lnTo>
                    <a:pt x="196" y="323"/>
                  </a:lnTo>
                  <a:lnTo>
                    <a:pt x="190" y="323"/>
                  </a:lnTo>
                  <a:lnTo>
                    <a:pt x="190" y="318"/>
                  </a:lnTo>
                  <a:lnTo>
                    <a:pt x="185" y="318"/>
                  </a:lnTo>
                  <a:lnTo>
                    <a:pt x="180" y="318"/>
                  </a:lnTo>
                  <a:lnTo>
                    <a:pt x="175" y="318"/>
                  </a:lnTo>
                  <a:lnTo>
                    <a:pt x="175" y="323"/>
                  </a:lnTo>
                  <a:lnTo>
                    <a:pt x="169" y="323"/>
                  </a:lnTo>
                  <a:lnTo>
                    <a:pt x="164" y="323"/>
                  </a:lnTo>
                  <a:lnTo>
                    <a:pt x="159" y="323"/>
                  </a:lnTo>
                  <a:lnTo>
                    <a:pt x="153" y="323"/>
                  </a:lnTo>
                  <a:lnTo>
                    <a:pt x="153" y="318"/>
                  </a:lnTo>
                  <a:lnTo>
                    <a:pt x="148" y="318"/>
                  </a:lnTo>
                  <a:lnTo>
                    <a:pt x="143" y="313"/>
                  </a:lnTo>
                  <a:lnTo>
                    <a:pt x="138" y="313"/>
                  </a:lnTo>
                  <a:lnTo>
                    <a:pt x="138" y="307"/>
                  </a:lnTo>
                  <a:lnTo>
                    <a:pt x="138" y="302"/>
                  </a:lnTo>
                  <a:lnTo>
                    <a:pt x="132" y="302"/>
                  </a:lnTo>
                  <a:lnTo>
                    <a:pt x="132" y="297"/>
                  </a:lnTo>
                  <a:lnTo>
                    <a:pt x="132" y="292"/>
                  </a:lnTo>
                  <a:lnTo>
                    <a:pt x="127" y="292"/>
                  </a:lnTo>
                  <a:lnTo>
                    <a:pt x="127" y="286"/>
                  </a:lnTo>
                  <a:lnTo>
                    <a:pt x="127" y="281"/>
                  </a:lnTo>
                  <a:lnTo>
                    <a:pt x="127" y="276"/>
                  </a:lnTo>
                  <a:lnTo>
                    <a:pt x="127" y="270"/>
                  </a:lnTo>
                  <a:lnTo>
                    <a:pt x="122" y="270"/>
                  </a:lnTo>
                  <a:lnTo>
                    <a:pt x="122" y="265"/>
                  </a:lnTo>
                  <a:lnTo>
                    <a:pt x="116" y="265"/>
                  </a:lnTo>
                  <a:lnTo>
                    <a:pt x="116" y="260"/>
                  </a:lnTo>
                  <a:lnTo>
                    <a:pt x="111" y="260"/>
                  </a:lnTo>
                  <a:lnTo>
                    <a:pt x="106" y="260"/>
                  </a:lnTo>
                  <a:lnTo>
                    <a:pt x="100" y="260"/>
                  </a:lnTo>
                  <a:lnTo>
                    <a:pt x="95" y="260"/>
                  </a:lnTo>
                  <a:lnTo>
                    <a:pt x="90" y="265"/>
                  </a:lnTo>
                  <a:lnTo>
                    <a:pt x="90" y="270"/>
                  </a:lnTo>
                  <a:lnTo>
                    <a:pt x="85" y="270"/>
                  </a:lnTo>
                  <a:lnTo>
                    <a:pt x="85" y="276"/>
                  </a:lnTo>
                  <a:lnTo>
                    <a:pt x="79" y="276"/>
                  </a:lnTo>
                  <a:lnTo>
                    <a:pt x="79" y="281"/>
                  </a:lnTo>
                  <a:lnTo>
                    <a:pt x="74" y="281"/>
                  </a:lnTo>
                  <a:lnTo>
                    <a:pt x="69" y="281"/>
                  </a:lnTo>
                  <a:lnTo>
                    <a:pt x="69" y="276"/>
                  </a:lnTo>
                  <a:lnTo>
                    <a:pt x="63" y="276"/>
                  </a:lnTo>
                  <a:lnTo>
                    <a:pt x="63" y="270"/>
                  </a:lnTo>
                  <a:lnTo>
                    <a:pt x="63" y="265"/>
                  </a:lnTo>
                  <a:lnTo>
                    <a:pt x="63" y="260"/>
                  </a:lnTo>
                  <a:lnTo>
                    <a:pt x="58" y="260"/>
                  </a:lnTo>
                  <a:lnTo>
                    <a:pt x="58" y="254"/>
                  </a:lnTo>
                  <a:lnTo>
                    <a:pt x="53" y="254"/>
                  </a:lnTo>
                  <a:lnTo>
                    <a:pt x="48" y="254"/>
                  </a:lnTo>
                  <a:lnTo>
                    <a:pt x="42" y="254"/>
                  </a:lnTo>
                  <a:lnTo>
                    <a:pt x="37" y="254"/>
                  </a:lnTo>
                  <a:lnTo>
                    <a:pt x="37" y="260"/>
                  </a:lnTo>
                  <a:lnTo>
                    <a:pt x="32" y="260"/>
                  </a:lnTo>
                  <a:lnTo>
                    <a:pt x="32" y="265"/>
                  </a:lnTo>
                  <a:lnTo>
                    <a:pt x="26" y="265"/>
                  </a:lnTo>
                  <a:lnTo>
                    <a:pt x="26" y="270"/>
                  </a:lnTo>
                  <a:lnTo>
                    <a:pt x="21" y="270"/>
                  </a:lnTo>
                  <a:lnTo>
                    <a:pt x="21" y="276"/>
                  </a:lnTo>
                  <a:lnTo>
                    <a:pt x="16" y="276"/>
                  </a:lnTo>
                  <a:lnTo>
                    <a:pt x="11" y="276"/>
                  </a:lnTo>
                  <a:lnTo>
                    <a:pt x="11" y="281"/>
                  </a:lnTo>
                  <a:lnTo>
                    <a:pt x="5" y="281"/>
                  </a:lnTo>
                  <a:lnTo>
                    <a:pt x="5" y="276"/>
                  </a:lnTo>
                  <a:lnTo>
                    <a:pt x="0" y="276"/>
                  </a:lnTo>
                  <a:lnTo>
                    <a:pt x="0" y="270"/>
                  </a:lnTo>
                  <a:lnTo>
                    <a:pt x="0" y="265"/>
                  </a:lnTo>
                  <a:lnTo>
                    <a:pt x="0" y="260"/>
                  </a:lnTo>
                  <a:lnTo>
                    <a:pt x="0" y="254"/>
                  </a:lnTo>
                  <a:lnTo>
                    <a:pt x="0" y="249"/>
                  </a:lnTo>
                  <a:lnTo>
                    <a:pt x="0" y="244"/>
                  </a:lnTo>
                  <a:lnTo>
                    <a:pt x="5" y="244"/>
                  </a:lnTo>
                  <a:lnTo>
                    <a:pt x="5" y="239"/>
                  </a:lnTo>
                  <a:lnTo>
                    <a:pt x="5" y="233"/>
                  </a:lnTo>
                  <a:lnTo>
                    <a:pt x="5" y="228"/>
                  </a:lnTo>
                  <a:lnTo>
                    <a:pt x="5" y="223"/>
                  </a:lnTo>
                  <a:lnTo>
                    <a:pt x="5" y="217"/>
                  </a:lnTo>
                  <a:lnTo>
                    <a:pt x="5" y="212"/>
                  </a:lnTo>
                  <a:lnTo>
                    <a:pt x="5" y="207"/>
                  </a:lnTo>
                  <a:lnTo>
                    <a:pt x="5" y="201"/>
                  </a:lnTo>
                  <a:lnTo>
                    <a:pt x="5" y="196"/>
                  </a:lnTo>
                  <a:lnTo>
                    <a:pt x="5" y="191"/>
                  </a:lnTo>
                  <a:lnTo>
                    <a:pt x="5" y="186"/>
                  </a:lnTo>
                  <a:lnTo>
                    <a:pt x="5" y="180"/>
                  </a:lnTo>
                  <a:lnTo>
                    <a:pt x="5" y="175"/>
                  </a:lnTo>
                  <a:lnTo>
                    <a:pt x="5" y="170"/>
                  </a:lnTo>
                  <a:lnTo>
                    <a:pt x="5" y="164"/>
                  </a:lnTo>
                  <a:lnTo>
                    <a:pt x="5" y="159"/>
                  </a:lnTo>
                  <a:lnTo>
                    <a:pt x="5" y="154"/>
                  </a:lnTo>
                  <a:lnTo>
                    <a:pt x="5" y="148"/>
                  </a:lnTo>
                  <a:lnTo>
                    <a:pt x="5" y="143"/>
                  </a:lnTo>
                  <a:lnTo>
                    <a:pt x="5" y="138"/>
                  </a:lnTo>
                  <a:lnTo>
                    <a:pt x="5" y="133"/>
                  </a:lnTo>
                  <a:lnTo>
                    <a:pt x="5" y="127"/>
                  </a:lnTo>
                  <a:lnTo>
                    <a:pt x="5" y="122"/>
                  </a:lnTo>
                  <a:lnTo>
                    <a:pt x="5" y="117"/>
                  </a:lnTo>
                  <a:lnTo>
                    <a:pt x="5" y="111"/>
                  </a:lnTo>
                  <a:lnTo>
                    <a:pt x="5" y="106"/>
                  </a:lnTo>
                  <a:lnTo>
                    <a:pt x="5" y="101"/>
                  </a:lnTo>
                  <a:lnTo>
                    <a:pt x="5" y="95"/>
                  </a:lnTo>
                  <a:lnTo>
                    <a:pt x="5" y="90"/>
                  </a:lnTo>
                  <a:lnTo>
                    <a:pt x="5" y="85"/>
                  </a:lnTo>
                  <a:lnTo>
                    <a:pt x="5" y="80"/>
                  </a:lnTo>
                  <a:lnTo>
                    <a:pt x="5" y="74"/>
                  </a:lnTo>
                  <a:lnTo>
                    <a:pt x="5" y="69"/>
                  </a:lnTo>
                  <a:lnTo>
                    <a:pt x="5" y="64"/>
                  </a:lnTo>
                  <a:lnTo>
                    <a:pt x="5" y="58"/>
                  </a:lnTo>
                  <a:lnTo>
                    <a:pt x="5" y="53"/>
                  </a:lnTo>
                  <a:lnTo>
                    <a:pt x="5" y="48"/>
                  </a:lnTo>
                  <a:lnTo>
                    <a:pt x="5" y="42"/>
                  </a:lnTo>
                  <a:lnTo>
                    <a:pt x="5" y="37"/>
                  </a:lnTo>
                  <a:lnTo>
                    <a:pt x="5" y="32"/>
                  </a:lnTo>
                  <a:lnTo>
                    <a:pt x="5" y="27"/>
                  </a:lnTo>
                  <a:lnTo>
                    <a:pt x="5" y="21"/>
                  </a:lnTo>
                  <a:lnTo>
                    <a:pt x="5" y="16"/>
                  </a:lnTo>
                  <a:lnTo>
                    <a:pt x="5" y="11"/>
                  </a:lnTo>
                  <a:lnTo>
                    <a:pt x="5" y="5"/>
                  </a:lnTo>
                  <a:lnTo>
                    <a:pt x="11" y="5"/>
                  </a:lnTo>
                  <a:lnTo>
                    <a:pt x="16" y="5"/>
                  </a:lnTo>
                  <a:lnTo>
                    <a:pt x="21" y="5"/>
                  </a:lnTo>
                  <a:lnTo>
                    <a:pt x="26" y="5"/>
                  </a:lnTo>
                  <a:lnTo>
                    <a:pt x="32" y="5"/>
                  </a:lnTo>
                  <a:lnTo>
                    <a:pt x="37" y="5"/>
                  </a:lnTo>
                  <a:lnTo>
                    <a:pt x="42" y="5"/>
                  </a:lnTo>
                  <a:lnTo>
                    <a:pt x="48" y="5"/>
                  </a:lnTo>
                  <a:lnTo>
                    <a:pt x="53" y="5"/>
                  </a:lnTo>
                  <a:lnTo>
                    <a:pt x="58" y="5"/>
                  </a:lnTo>
                  <a:lnTo>
                    <a:pt x="63" y="5"/>
                  </a:lnTo>
                  <a:lnTo>
                    <a:pt x="63" y="0"/>
                  </a:lnTo>
                  <a:lnTo>
                    <a:pt x="63" y="5"/>
                  </a:lnTo>
                  <a:lnTo>
                    <a:pt x="69" y="5"/>
                  </a:lnTo>
                  <a:lnTo>
                    <a:pt x="74" y="5"/>
                  </a:lnTo>
                  <a:lnTo>
                    <a:pt x="79" y="5"/>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0" name="Freeform 204">
              <a:extLst>
                <a:ext uri="{FF2B5EF4-FFF2-40B4-BE49-F238E27FC236}">
                  <a16:creationId xmlns:a16="http://schemas.microsoft.com/office/drawing/2014/main" id="{E000EF15-99A3-4EF6-9EE0-12FD1BC189B3}"/>
                </a:ext>
              </a:extLst>
            </p:cNvPr>
            <p:cNvSpPr>
              <a:spLocks/>
            </p:cNvSpPr>
            <p:nvPr/>
          </p:nvSpPr>
          <p:spPr bwMode="auto">
            <a:xfrm>
              <a:off x="4232276" y="4122738"/>
              <a:ext cx="385763" cy="438150"/>
            </a:xfrm>
            <a:custGeom>
              <a:avLst/>
              <a:gdLst>
                <a:gd name="T0" fmla="*/ 0 w 243"/>
                <a:gd name="T1" fmla="*/ 112 h 276"/>
                <a:gd name="T2" fmla="*/ 0 w 243"/>
                <a:gd name="T3" fmla="*/ 96 h 276"/>
                <a:gd name="T4" fmla="*/ 0 w 243"/>
                <a:gd name="T5" fmla="*/ 80 h 276"/>
                <a:gd name="T6" fmla="*/ 0 w 243"/>
                <a:gd name="T7" fmla="*/ 64 h 276"/>
                <a:gd name="T8" fmla="*/ 0 w 243"/>
                <a:gd name="T9" fmla="*/ 48 h 276"/>
                <a:gd name="T10" fmla="*/ 0 w 243"/>
                <a:gd name="T11" fmla="*/ 32 h 276"/>
                <a:gd name="T12" fmla="*/ 0 w 243"/>
                <a:gd name="T13" fmla="*/ 6 h 276"/>
                <a:gd name="T14" fmla="*/ 16 w 243"/>
                <a:gd name="T15" fmla="*/ 0 h 276"/>
                <a:gd name="T16" fmla="*/ 32 w 243"/>
                <a:gd name="T17" fmla="*/ 0 h 276"/>
                <a:gd name="T18" fmla="*/ 47 w 243"/>
                <a:gd name="T19" fmla="*/ 0 h 276"/>
                <a:gd name="T20" fmla="*/ 69 w 243"/>
                <a:gd name="T21" fmla="*/ 0 h 276"/>
                <a:gd name="T22" fmla="*/ 95 w 243"/>
                <a:gd name="T23" fmla="*/ 0 h 276"/>
                <a:gd name="T24" fmla="*/ 121 w 243"/>
                <a:gd name="T25" fmla="*/ 0 h 276"/>
                <a:gd name="T26" fmla="*/ 143 w 243"/>
                <a:gd name="T27" fmla="*/ 0 h 276"/>
                <a:gd name="T28" fmla="*/ 164 w 243"/>
                <a:gd name="T29" fmla="*/ 0 h 276"/>
                <a:gd name="T30" fmla="*/ 180 w 243"/>
                <a:gd name="T31" fmla="*/ 0 h 276"/>
                <a:gd name="T32" fmla="*/ 196 w 243"/>
                <a:gd name="T33" fmla="*/ 0 h 276"/>
                <a:gd name="T34" fmla="*/ 217 w 243"/>
                <a:gd name="T35" fmla="*/ 0 h 276"/>
                <a:gd name="T36" fmla="*/ 233 w 243"/>
                <a:gd name="T37" fmla="*/ 0 h 276"/>
                <a:gd name="T38" fmla="*/ 238 w 243"/>
                <a:gd name="T39" fmla="*/ 11 h 276"/>
                <a:gd name="T40" fmla="*/ 238 w 243"/>
                <a:gd name="T41" fmla="*/ 27 h 276"/>
                <a:gd name="T42" fmla="*/ 238 w 243"/>
                <a:gd name="T43" fmla="*/ 43 h 276"/>
                <a:gd name="T44" fmla="*/ 238 w 243"/>
                <a:gd name="T45" fmla="*/ 59 h 276"/>
                <a:gd name="T46" fmla="*/ 238 w 243"/>
                <a:gd name="T47" fmla="*/ 75 h 276"/>
                <a:gd name="T48" fmla="*/ 238 w 243"/>
                <a:gd name="T49" fmla="*/ 80 h 276"/>
                <a:gd name="T50" fmla="*/ 238 w 243"/>
                <a:gd name="T51" fmla="*/ 96 h 276"/>
                <a:gd name="T52" fmla="*/ 238 w 243"/>
                <a:gd name="T53" fmla="*/ 112 h 276"/>
                <a:gd name="T54" fmla="*/ 243 w 243"/>
                <a:gd name="T55" fmla="*/ 122 h 276"/>
                <a:gd name="T56" fmla="*/ 238 w 243"/>
                <a:gd name="T57" fmla="*/ 133 h 276"/>
                <a:gd name="T58" fmla="*/ 238 w 243"/>
                <a:gd name="T59" fmla="*/ 149 h 276"/>
                <a:gd name="T60" fmla="*/ 238 w 243"/>
                <a:gd name="T61" fmla="*/ 165 h 276"/>
                <a:gd name="T62" fmla="*/ 238 w 243"/>
                <a:gd name="T63" fmla="*/ 181 h 276"/>
                <a:gd name="T64" fmla="*/ 233 w 243"/>
                <a:gd name="T65" fmla="*/ 191 h 276"/>
                <a:gd name="T66" fmla="*/ 211 w 243"/>
                <a:gd name="T67" fmla="*/ 191 h 276"/>
                <a:gd name="T68" fmla="*/ 211 w 243"/>
                <a:gd name="T69" fmla="*/ 218 h 276"/>
                <a:gd name="T70" fmla="*/ 211 w 243"/>
                <a:gd name="T71" fmla="*/ 244 h 276"/>
                <a:gd name="T72" fmla="*/ 211 w 243"/>
                <a:gd name="T73" fmla="*/ 271 h 276"/>
                <a:gd name="T74" fmla="*/ 196 w 243"/>
                <a:gd name="T75" fmla="*/ 271 h 276"/>
                <a:gd name="T76" fmla="*/ 174 w 243"/>
                <a:gd name="T77" fmla="*/ 276 h 276"/>
                <a:gd name="T78" fmla="*/ 148 w 243"/>
                <a:gd name="T79" fmla="*/ 276 h 276"/>
                <a:gd name="T80" fmla="*/ 121 w 243"/>
                <a:gd name="T81" fmla="*/ 276 h 276"/>
                <a:gd name="T82" fmla="*/ 106 w 243"/>
                <a:gd name="T83" fmla="*/ 276 h 276"/>
                <a:gd name="T84" fmla="*/ 90 w 243"/>
                <a:gd name="T85" fmla="*/ 276 h 276"/>
                <a:gd name="T86" fmla="*/ 74 w 243"/>
                <a:gd name="T87" fmla="*/ 276 h 276"/>
                <a:gd name="T88" fmla="*/ 58 w 243"/>
                <a:gd name="T89" fmla="*/ 276 h 276"/>
                <a:gd name="T90" fmla="*/ 42 w 243"/>
                <a:gd name="T91" fmla="*/ 271 h 276"/>
                <a:gd name="T92" fmla="*/ 32 w 243"/>
                <a:gd name="T93" fmla="*/ 265 h 276"/>
                <a:gd name="T94" fmla="*/ 26 w 243"/>
                <a:gd name="T95" fmla="*/ 265 h 276"/>
                <a:gd name="T96" fmla="*/ 21 w 243"/>
                <a:gd name="T97" fmla="*/ 255 h 276"/>
                <a:gd name="T98" fmla="*/ 16 w 243"/>
                <a:gd name="T99" fmla="*/ 244 h 276"/>
                <a:gd name="T100" fmla="*/ 16 w 243"/>
                <a:gd name="T101" fmla="*/ 239 h 276"/>
                <a:gd name="T102" fmla="*/ 10 w 243"/>
                <a:gd name="T103" fmla="*/ 228 h 276"/>
                <a:gd name="T104" fmla="*/ 5 w 243"/>
                <a:gd name="T105" fmla="*/ 218 h 276"/>
                <a:gd name="T106" fmla="*/ 5 w 243"/>
                <a:gd name="T107" fmla="*/ 212 h 276"/>
                <a:gd name="T108" fmla="*/ 0 w 243"/>
                <a:gd name="T109" fmla="*/ 202 h 276"/>
                <a:gd name="T110" fmla="*/ 0 w 243"/>
                <a:gd name="T111" fmla="*/ 186 h 276"/>
                <a:gd name="T112" fmla="*/ 0 w 243"/>
                <a:gd name="T113" fmla="*/ 170 h 276"/>
                <a:gd name="T114" fmla="*/ 0 w 243"/>
                <a:gd name="T115" fmla="*/ 154 h 276"/>
                <a:gd name="T116" fmla="*/ 0 w 243"/>
                <a:gd name="T117" fmla="*/ 13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3" h="276">
                  <a:moveTo>
                    <a:pt x="0" y="133"/>
                  </a:moveTo>
                  <a:lnTo>
                    <a:pt x="0" y="122"/>
                  </a:lnTo>
                  <a:lnTo>
                    <a:pt x="0" y="112"/>
                  </a:lnTo>
                  <a:lnTo>
                    <a:pt x="0" y="106"/>
                  </a:lnTo>
                  <a:lnTo>
                    <a:pt x="0" y="101"/>
                  </a:lnTo>
                  <a:lnTo>
                    <a:pt x="0" y="96"/>
                  </a:lnTo>
                  <a:lnTo>
                    <a:pt x="0" y="90"/>
                  </a:lnTo>
                  <a:lnTo>
                    <a:pt x="0" y="85"/>
                  </a:lnTo>
                  <a:lnTo>
                    <a:pt x="0" y="80"/>
                  </a:lnTo>
                  <a:lnTo>
                    <a:pt x="0" y="75"/>
                  </a:lnTo>
                  <a:lnTo>
                    <a:pt x="0" y="69"/>
                  </a:lnTo>
                  <a:lnTo>
                    <a:pt x="0" y="64"/>
                  </a:lnTo>
                  <a:lnTo>
                    <a:pt x="0" y="59"/>
                  </a:lnTo>
                  <a:lnTo>
                    <a:pt x="0" y="53"/>
                  </a:lnTo>
                  <a:lnTo>
                    <a:pt x="0" y="48"/>
                  </a:lnTo>
                  <a:lnTo>
                    <a:pt x="0" y="43"/>
                  </a:lnTo>
                  <a:lnTo>
                    <a:pt x="0" y="37"/>
                  </a:lnTo>
                  <a:lnTo>
                    <a:pt x="0" y="32"/>
                  </a:lnTo>
                  <a:lnTo>
                    <a:pt x="0" y="27"/>
                  </a:lnTo>
                  <a:lnTo>
                    <a:pt x="0" y="22"/>
                  </a:lnTo>
                  <a:lnTo>
                    <a:pt x="0" y="6"/>
                  </a:lnTo>
                  <a:lnTo>
                    <a:pt x="0" y="0"/>
                  </a:lnTo>
                  <a:lnTo>
                    <a:pt x="10" y="0"/>
                  </a:lnTo>
                  <a:lnTo>
                    <a:pt x="16" y="0"/>
                  </a:lnTo>
                  <a:lnTo>
                    <a:pt x="21" y="0"/>
                  </a:lnTo>
                  <a:lnTo>
                    <a:pt x="26" y="0"/>
                  </a:lnTo>
                  <a:lnTo>
                    <a:pt x="32" y="0"/>
                  </a:lnTo>
                  <a:lnTo>
                    <a:pt x="37" y="0"/>
                  </a:lnTo>
                  <a:lnTo>
                    <a:pt x="42" y="0"/>
                  </a:lnTo>
                  <a:lnTo>
                    <a:pt x="47" y="0"/>
                  </a:lnTo>
                  <a:lnTo>
                    <a:pt x="53" y="0"/>
                  </a:lnTo>
                  <a:lnTo>
                    <a:pt x="58" y="0"/>
                  </a:lnTo>
                  <a:lnTo>
                    <a:pt x="69" y="0"/>
                  </a:lnTo>
                  <a:lnTo>
                    <a:pt x="79" y="0"/>
                  </a:lnTo>
                  <a:lnTo>
                    <a:pt x="90" y="0"/>
                  </a:lnTo>
                  <a:lnTo>
                    <a:pt x="95" y="0"/>
                  </a:lnTo>
                  <a:lnTo>
                    <a:pt x="100" y="0"/>
                  </a:lnTo>
                  <a:lnTo>
                    <a:pt x="116" y="0"/>
                  </a:lnTo>
                  <a:lnTo>
                    <a:pt x="121" y="0"/>
                  </a:lnTo>
                  <a:lnTo>
                    <a:pt x="127" y="0"/>
                  </a:lnTo>
                  <a:lnTo>
                    <a:pt x="137" y="0"/>
                  </a:lnTo>
                  <a:lnTo>
                    <a:pt x="143" y="0"/>
                  </a:lnTo>
                  <a:lnTo>
                    <a:pt x="148" y="0"/>
                  </a:lnTo>
                  <a:lnTo>
                    <a:pt x="153" y="0"/>
                  </a:lnTo>
                  <a:lnTo>
                    <a:pt x="164" y="0"/>
                  </a:lnTo>
                  <a:lnTo>
                    <a:pt x="169" y="0"/>
                  </a:lnTo>
                  <a:lnTo>
                    <a:pt x="174" y="0"/>
                  </a:lnTo>
                  <a:lnTo>
                    <a:pt x="180" y="0"/>
                  </a:lnTo>
                  <a:lnTo>
                    <a:pt x="185" y="0"/>
                  </a:lnTo>
                  <a:lnTo>
                    <a:pt x="190" y="0"/>
                  </a:lnTo>
                  <a:lnTo>
                    <a:pt x="196" y="0"/>
                  </a:lnTo>
                  <a:lnTo>
                    <a:pt x="206" y="0"/>
                  </a:lnTo>
                  <a:lnTo>
                    <a:pt x="211" y="0"/>
                  </a:lnTo>
                  <a:lnTo>
                    <a:pt x="217" y="0"/>
                  </a:lnTo>
                  <a:lnTo>
                    <a:pt x="222" y="0"/>
                  </a:lnTo>
                  <a:lnTo>
                    <a:pt x="227" y="0"/>
                  </a:lnTo>
                  <a:lnTo>
                    <a:pt x="233" y="0"/>
                  </a:lnTo>
                  <a:lnTo>
                    <a:pt x="238" y="0"/>
                  </a:lnTo>
                  <a:lnTo>
                    <a:pt x="238" y="6"/>
                  </a:lnTo>
                  <a:lnTo>
                    <a:pt x="238" y="11"/>
                  </a:lnTo>
                  <a:lnTo>
                    <a:pt x="238" y="16"/>
                  </a:lnTo>
                  <a:lnTo>
                    <a:pt x="238" y="22"/>
                  </a:lnTo>
                  <a:lnTo>
                    <a:pt x="238" y="27"/>
                  </a:lnTo>
                  <a:lnTo>
                    <a:pt x="238" y="32"/>
                  </a:lnTo>
                  <a:lnTo>
                    <a:pt x="238" y="37"/>
                  </a:lnTo>
                  <a:lnTo>
                    <a:pt x="238" y="43"/>
                  </a:lnTo>
                  <a:lnTo>
                    <a:pt x="238" y="48"/>
                  </a:lnTo>
                  <a:lnTo>
                    <a:pt x="238" y="53"/>
                  </a:lnTo>
                  <a:lnTo>
                    <a:pt x="238" y="59"/>
                  </a:lnTo>
                  <a:lnTo>
                    <a:pt x="238" y="64"/>
                  </a:lnTo>
                  <a:lnTo>
                    <a:pt x="238" y="69"/>
                  </a:lnTo>
                  <a:lnTo>
                    <a:pt x="238" y="75"/>
                  </a:lnTo>
                  <a:lnTo>
                    <a:pt x="243" y="75"/>
                  </a:lnTo>
                  <a:lnTo>
                    <a:pt x="243" y="80"/>
                  </a:lnTo>
                  <a:lnTo>
                    <a:pt x="238" y="80"/>
                  </a:lnTo>
                  <a:lnTo>
                    <a:pt x="238" y="85"/>
                  </a:lnTo>
                  <a:lnTo>
                    <a:pt x="238" y="90"/>
                  </a:lnTo>
                  <a:lnTo>
                    <a:pt x="238" y="96"/>
                  </a:lnTo>
                  <a:lnTo>
                    <a:pt x="238" y="101"/>
                  </a:lnTo>
                  <a:lnTo>
                    <a:pt x="238" y="106"/>
                  </a:lnTo>
                  <a:lnTo>
                    <a:pt x="238" y="112"/>
                  </a:lnTo>
                  <a:lnTo>
                    <a:pt x="238" y="117"/>
                  </a:lnTo>
                  <a:lnTo>
                    <a:pt x="243" y="117"/>
                  </a:lnTo>
                  <a:lnTo>
                    <a:pt x="243" y="122"/>
                  </a:lnTo>
                  <a:lnTo>
                    <a:pt x="243" y="128"/>
                  </a:lnTo>
                  <a:lnTo>
                    <a:pt x="238" y="128"/>
                  </a:lnTo>
                  <a:lnTo>
                    <a:pt x="238" y="133"/>
                  </a:lnTo>
                  <a:lnTo>
                    <a:pt x="238" y="138"/>
                  </a:lnTo>
                  <a:lnTo>
                    <a:pt x="238" y="143"/>
                  </a:lnTo>
                  <a:lnTo>
                    <a:pt x="238" y="149"/>
                  </a:lnTo>
                  <a:lnTo>
                    <a:pt x="238" y="154"/>
                  </a:lnTo>
                  <a:lnTo>
                    <a:pt x="238" y="159"/>
                  </a:lnTo>
                  <a:lnTo>
                    <a:pt x="238" y="165"/>
                  </a:lnTo>
                  <a:lnTo>
                    <a:pt x="238" y="170"/>
                  </a:lnTo>
                  <a:lnTo>
                    <a:pt x="238" y="175"/>
                  </a:lnTo>
                  <a:lnTo>
                    <a:pt x="238" y="181"/>
                  </a:lnTo>
                  <a:lnTo>
                    <a:pt x="238" y="186"/>
                  </a:lnTo>
                  <a:lnTo>
                    <a:pt x="238" y="191"/>
                  </a:lnTo>
                  <a:lnTo>
                    <a:pt x="233" y="191"/>
                  </a:lnTo>
                  <a:lnTo>
                    <a:pt x="222" y="191"/>
                  </a:lnTo>
                  <a:lnTo>
                    <a:pt x="217" y="191"/>
                  </a:lnTo>
                  <a:lnTo>
                    <a:pt x="211" y="191"/>
                  </a:lnTo>
                  <a:lnTo>
                    <a:pt x="211" y="202"/>
                  </a:lnTo>
                  <a:lnTo>
                    <a:pt x="211" y="212"/>
                  </a:lnTo>
                  <a:lnTo>
                    <a:pt x="211" y="218"/>
                  </a:lnTo>
                  <a:lnTo>
                    <a:pt x="211" y="223"/>
                  </a:lnTo>
                  <a:lnTo>
                    <a:pt x="211" y="228"/>
                  </a:lnTo>
                  <a:lnTo>
                    <a:pt x="211" y="244"/>
                  </a:lnTo>
                  <a:lnTo>
                    <a:pt x="211" y="255"/>
                  </a:lnTo>
                  <a:lnTo>
                    <a:pt x="211" y="265"/>
                  </a:lnTo>
                  <a:lnTo>
                    <a:pt x="211" y="271"/>
                  </a:lnTo>
                  <a:lnTo>
                    <a:pt x="206" y="271"/>
                  </a:lnTo>
                  <a:lnTo>
                    <a:pt x="201" y="271"/>
                  </a:lnTo>
                  <a:lnTo>
                    <a:pt x="196" y="271"/>
                  </a:lnTo>
                  <a:lnTo>
                    <a:pt x="190" y="271"/>
                  </a:lnTo>
                  <a:lnTo>
                    <a:pt x="180" y="276"/>
                  </a:lnTo>
                  <a:lnTo>
                    <a:pt x="174" y="276"/>
                  </a:lnTo>
                  <a:lnTo>
                    <a:pt x="169" y="276"/>
                  </a:lnTo>
                  <a:lnTo>
                    <a:pt x="164" y="276"/>
                  </a:lnTo>
                  <a:lnTo>
                    <a:pt x="148" y="276"/>
                  </a:lnTo>
                  <a:lnTo>
                    <a:pt x="137" y="276"/>
                  </a:lnTo>
                  <a:lnTo>
                    <a:pt x="127" y="276"/>
                  </a:lnTo>
                  <a:lnTo>
                    <a:pt x="121" y="276"/>
                  </a:lnTo>
                  <a:lnTo>
                    <a:pt x="116" y="276"/>
                  </a:lnTo>
                  <a:lnTo>
                    <a:pt x="111" y="276"/>
                  </a:lnTo>
                  <a:lnTo>
                    <a:pt x="106" y="276"/>
                  </a:lnTo>
                  <a:lnTo>
                    <a:pt x="100" y="276"/>
                  </a:lnTo>
                  <a:lnTo>
                    <a:pt x="95" y="276"/>
                  </a:lnTo>
                  <a:lnTo>
                    <a:pt x="90" y="276"/>
                  </a:lnTo>
                  <a:lnTo>
                    <a:pt x="84" y="276"/>
                  </a:lnTo>
                  <a:lnTo>
                    <a:pt x="79" y="276"/>
                  </a:lnTo>
                  <a:lnTo>
                    <a:pt x="74" y="276"/>
                  </a:lnTo>
                  <a:lnTo>
                    <a:pt x="69" y="276"/>
                  </a:lnTo>
                  <a:lnTo>
                    <a:pt x="63" y="276"/>
                  </a:lnTo>
                  <a:lnTo>
                    <a:pt x="58" y="276"/>
                  </a:lnTo>
                  <a:lnTo>
                    <a:pt x="53" y="276"/>
                  </a:lnTo>
                  <a:lnTo>
                    <a:pt x="47" y="271"/>
                  </a:lnTo>
                  <a:lnTo>
                    <a:pt x="42" y="271"/>
                  </a:lnTo>
                  <a:lnTo>
                    <a:pt x="37" y="271"/>
                  </a:lnTo>
                  <a:lnTo>
                    <a:pt x="32" y="271"/>
                  </a:lnTo>
                  <a:lnTo>
                    <a:pt x="32" y="265"/>
                  </a:lnTo>
                  <a:lnTo>
                    <a:pt x="26" y="265"/>
                  </a:lnTo>
                  <a:lnTo>
                    <a:pt x="21" y="265"/>
                  </a:lnTo>
                  <a:lnTo>
                    <a:pt x="26" y="265"/>
                  </a:lnTo>
                  <a:lnTo>
                    <a:pt x="26" y="260"/>
                  </a:lnTo>
                  <a:lnTo>
                    <a:pt x="21" y="260"/>
                  </a:lnTo>
                  <a:lnTo>
                    <a:pt x="21" y="255"/>
                  </a:lnTo>
                  <a:lnTo>
                    <a:pt x="21" y="249"/>
                  </a:lnTo>
                  <a:lnTo>
                    <a:pt x="16" y="249"/>
                  </a:lnTo>
                  <a:lnTo>
                    <a:pt x="16" y="244"/>
                  </a:lnTo>
                  <a:lnTo>
                    <a:pt x="16" y="249"/>
                  </a:lnTo>
                  <a:lnTo>
                    <a:pt x="16" y="244"/>
                  </a:lnTo>
                  <a:lnTo>
                    <a:pt x="16" y="239"/>
                  </a:lnTo>
                  <a:lnTo>
                    <a:pt x="10" y="239"/>
                  </a:lnTo>
                  <a:lnTo>
                    <a:pt x="10" y="234"/>
                  </a:lnTo>
                  <a:lnTo>
                    <a:pt x="10" y="228"/>
                  </a:lnTo>
                  <a:lnTo>
                    <a:pt x="5" y="228"/>
                  </a:lnTo>
                  <a:lnTo>
                    <a:pt x="5" y="223"/>
                  </a:lnTo>
                  <a:lnTo>
                    <a:pt x="5" y="218"/>
                  </a:lnTo>
                  <a:lnTo>
                    <a:pt x="5" y="212"/>
                  </a:lnTo>
                  <a:lnTo>
                    <a:pt x="5" y="218"/>
                  </a:lnTo>
                  <a:lnTo>
                    <a:pt x="5" y="212"/>
                  </a:lnTo>
                  <a:lnTo>
                    <a:pt x="0" y="212"/>
                  </a:lnTo>
                  <a:lnTo>
                    <a:pt x="0" y="207"/>
                  </a:lnTo>
                  <a:lnTo>
                    <a:pt x="0" y="202"/>
                  </a:lnTo>
                  <a:lnTo>
                    <a:pt x="0" y="196"/>
                  </a:lnTo>
                  <a:lnTo>
                    <a:pt x="0" y="191"/>
                  </a:lnTo>
                  <a:lnTo>
                    <a:pt x="0" y="186"/>
                  </a:lnTo>
                  <a:lnTo>
                    <a:pt x="0" y="181"/>
                  </a:lnTo>
                  <a:lnTo>
                    <a:pt x="0" y="175"/>
                  </a:lnTo>
                  <a:lnTo>
                    <a:pt x="0" y="170"/>
                  </a:lnTo>
                  <a:lnTo>
                    <a:pt x="0" y="165"/>
                  </a:lnTo>
                  <a:lnTo>
                    <a:pt x="0" y="159"/>
                  </a:lnTo>
                  <a:lnTo>
                    <a:pt x="0" y="154"/>
                  </a:lnTo>
                  <a:lnTo>
                    <a:pt x="0" y="149"/>
                  </a:lnTo>
                  <a:lnTo>
                    <a:pt x="0" y="143"/>
                  </a:lnTo>
                  <a:lnTo>
                    <a:pt x="0" y="138"/>
                  </a:lnTo>
                  <a:lnTo>
                    <a:pt x="0" y="133"/>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1" name="Freeform 205">
              <a:extLst>
                <a:ext uri="{FF2B5EF4-FFF2-40B4-BE49-F238E27FC236}">
                  <a16:creationId xmlns:a16="http://schemas.microsoft.com/office/drawing/2014/main" id="{510D2829-9F6D-40AA-9752-BC02AA3ECAEE}"/>
                </a:ext>
              </a:extLst>
            </p:cNvPr>
            <p:cNvSpPr>
              <a:spLocks/>
            </p:cNvSpPr>
            <p:nvPr/>
          </p:nvSpPr>
          <p:spPr bwMode="auto">
            <a:xfrm>
              <a:off x="4819651" y="4459288"/>
              <a:ext cx="334963" cy="438150"/>
            </a:xfrm>
            <a:custGeom>
              <a:avLst/>
              <a:gdLst>
                <a:gd name="T0" fmla="*/ 11 w 211"/>
                <a:gd name="T1" fmla="*/ 59 h 276"/>
                <a:gd name="T2" fmla="*/ 26 w 211"/>
                <a:gd name="T3" fmla="*/ 53 h 276"/>
                <a:gd name="T4" fmla="*/ 26 w 211"/>
                <a:gd name="T5" fmla="*/ 32 h 276"/>
                <a:gd name="T6" fmla="*/ 26 w 211"/>
                <a:gd name="T7" fmla="*/ 16 h 276"/>
                <a:gd name="T8" fmla="*/ 32 w 211"/>
                <a:gd name="T9" fmla="*/ 0 h 276"/>
                <a:gd name="T10" fmla="*/ 48 w 211"/>
                <a:gd name="T11" fmla="*/ 0 h 276"/>
                <a:gd name="T12" fmla="*/ 63 w 211"/>
                <a:gd name="T13" fmla="*/ 0 h 276"/>
                <a:gd name="T14" fmla="*/ 85 w 211"/>
                <a:gd name="T15" fmla="*/ 0 h 276"/>
                <a:gd name="T16" fmla="*/ 106 w 211"/>
                <a:gd name="T17" fmla="*/ 0 h 276"/>
                <a:gd name="T18" fmla="*/ 122 w 211"/>
                <a:gd name="T19" fmla="*/ 0 h 276"/>
                <a:gd name="T20" fmla="*/ 137 w 211"/>
                <a:gd name="T21" fmla="*/ 0 h 276"/>
                <a:gd name="T22" fmla="*/ 153 w 211"/>
                <a:gd name="T23" fmla="*/ 0 h 276"/>
                <a:gd name="T24" fmla="*/ 169 w 211"/>
                <a:gd name="T25" fmla="*/ 0 h 276"/>
                <a:gd name="T26" fmla="*/ 185 w 211"/>
                <a:gd name="T27" fmla="*/ 0 h 276"/>
                <a:gd name="T28" fmla="*/ 201 w 211"/>
                <a:gd name="T29" fmla="*/ 0 h 276"/>
                <a:gd name="T30" fmla="*/ 211 w 211"/>
                <a:gd name="T31" fmla="*/ 6 h 276"/>
                <a:gd name="T32" fmla="*/ 211 w 211"/>
                <a:gd name="T33" fmla="*/ 22 h 276"/>
                <a:gd name="T34" fmla="*/ 211 w 211"/>
                <a:gd name="T35" fmla="*/ 43 h 276"/>
                <a:gd name="T36" fmla="*/ 211 w 211"/>
                <a:gd name="T37" fmla="*/ 69 h 276"/>
                <a:gd name="T38" fmla="*/ 211 w 211"/>
                <a:gd name="T39" fmla="*/ 85 h 276"/>
                <a:gd name="T40" fmla="*/ 211 w 211"/>
                <a:gd name="T41" fmla="*/ 106 h 276"/>
                <a:gd name="T42" fmla="*/ 211 w 211"/>
                <a:gd name="T43" fmla="*/ 122 h 276"/>
                <a:gd name="T44" fmla="*/ 211 w 211"/>
                <a:gd name="T45" fmla="*/ 138 h 276"/>
                <a:gd name="T46" fmla="*/ 211 w 211"/>
                <a:gd name="T47" fmla="*/ 154 h 276"/>
                <a:gd name="T48" fmla="*/ 211 w 211"/>
                <a:gd name="T49" fmla="*/ 170 h 276"/>
                <a:gd name="T50" fmla="*/ 211 w 211"/>
                <a:gd name="T51" fmla="*/ 186 h 276"/>
                <a:gd name="T52" fmla="*/ 211 w 211"/>
                <a:gd name="T53" fmla="*/ 202 h 276"/>
                <a:gd name="T54" fmla="*/ 211 w 211"/>
                <a:gd name="T55" fmla="*/ 218 h 276"/>
                <a:gd name="T56" fmla="*/ 211 w 211"/>
                <a:gd name="T57" fmla="*/ 239 h 276"/>
                <a:gd name="T58" fmla="*/ 211 w 211"/>
                <a:gd name="T59" fmla="*/ 255 h 276"/>
                <a:gd name="T60" fmla="*/ 196 w 211"/>
                <a:gd name="T61" fmla="*/ 265 h 276"/>
                <a:gd name="T62" fmla="*/ 174 w 211"/>
                <a:gd name="T63" fmla="*/ 265 h 276"/>
                <a:gd name="T64" fmla="*/ 159 w 211"/>
                <a:gd name="T65" fmla="*/ 265 h 276"/>
                <a:gd name="T66" fmla="*/ 143 w 211"/>
                <a:gd name="T67" fmla="*/ 265 h 276"/>
                <a:gd name="T68" fmla="*/ 127 w 211"/>
                <a:gd name="T69" fmla="*/ 265 h 276"/>
                <a:gd name="T70" fmla="*/ 111 w 211"/>
                <a:gd name="T71" fmla="*/ 265 h 276"/>
                <a:gd name="T72" fmla="*/ 90 w 211"/>
                <a:gd name="T73" fmla="*/ 265 h 276"/>
                <a:gd name="T74" fmla="*/ 74 w 211"/>
                <a:gd name="T75" fmla="*/ 265 h 276"/>
                <a:gd name="T76" fmla="*/ 58 w 211"/>
                <a:gd name="T77" fmla="*/ 265 h 276"/>
                <a:gd name="T78" fmla="*/ 42 w 211"/>
                <a:gd name="T79" fmla="*/ 265 h 276"/>
                <a:gd name="T80" fmla="*/ 37 w 211"/>
                <a:gd name="T81" fmla="*/ 276 h 276"/>
                <a:gd name="T82" fmla="*/ 26 w 211"/>
                <a:gd name="T83" fmla="*/ 271 h 276"/>
                <a:gd name="T84" fmla="*/ 5 w 211"/>
                <a:gd name="T85" fmla="*/ 271 h 276"/>
                <a:gd name="T86" fmla="*/ 0 w 211"/>
                <a:gd name="T87" fmla="*/ 260 h 276"/>
                <a:gd name="T88" fmla="*/ 0 w 211"/>
                <a:gd name="T89" fmla="*/ 244 h 276"/>
                <a:gd name="T90" fmla="*/ 0 w 211"/>
                <a:gd name="T91" fmla="*/ 228 h 276"/>
                <a:gd name="T92" fmla="*/ 0 w 211"/>
                <a:gd name="T93" fmla="*/ 207 h 276"/>
                <a:gd name="T94" fmla="*/ 0 w 211"/>
                <a:gd name="T95" fmla="*/ 191 h 276"/>
                <a:gd name="T96" fmla="*/ 0 w 211"/>
                <a:gd name="T97" fmla="*/ 170 h 276"/>
                <a:gd name="T98" fmla="*/ 0 w 211"/>
                <a:gd name="T99" fmla="*/ 154 h 276"/>
                <a:gd name="T100" fmla="*/ 0 w 211"/>
                <a:gd name="T101" fmla="*/ 133 h 276"/>
                <a:gd name="T102" fmla="*/ 0 w 211"/>
                <a:gd name="T103" fmla="*/ 112 h 276"/>
                <a:gd name="T104" fmla="*/ 0 w 211"/>
                <a:gd name="T105" fmla="*/ 96 h 276"/>
                <a:gd name="T106" fmla="*/ 0 w 211"/>
                <a:gd name="T107" fmla="*/ 80 h 276"/>
                <a:gd name="T108" fmla="*/ 0 w 211"/>
                <a:gd name="T109" fmla="*/ 6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1" h="276">
                  <a:moveTo>
                    <a:pt x="0" y="59"/>
                  </a:moveTo>
                  <a:lnTo>
                    <a:pt x="5" y="59"/>
                  </a:lnTo>
                  <a:lnTo>
                    <a:pt x="11" y="59"/>
                  </a:lnTo>
                  <a:lnTo>
                    <a:pt x="21" y="59"/>
                  </a:lnTo>
                  <a:lnTo>
                    <a:pt x="21" y="53"/>
                  </a:lnTo>
                  <a:lnTo>
                    <a:pt x="26" y="53"/>
                  </a:lnTo>
                  <a:lnTo>
                    <a:pt x="26" y="48"/>
                  </a:lnTo>
                  <a:lnTo>
                    <a:pt x="26" y="37"/>
                  </a:lnTo>
                  <a:lnTo>
                    <a:pt x="26" y="32"/>
                  </a:lnTo>
                  <a:lnTo>
                    <a:pt x="26" y="27"/>
                  </a:lnTo>
                  <a:lnTo>
                    <a:pt x="26" y="22"/>
                  </a:lnTo>
                  <a:lnTo>
                    <a:pt x="26" y="16"/>
                  </a:lnTo>
                  <a:lnTo>
                    <a:pt x="26" y="11"/>
                  </a:lnTo>
                  <a:lnTo>
                    <a:pt x="26" y="6"/>
                  </a:lnTo>
                  <a:lnTo>
                    <a:pt x="32" y="0"/>
                  </a:lnTo>
                  <a:lnTo>
                    <a:pt x="37" y="0"/>
                  </a:lnTo>
                  <a:lnTo>
                    <a:pt x="42" y="0"/>
                  </a:lnTo>
                  <a:lnTo>
                    <a:pt x="48" y="0"/>
                  </a:lnTo>
                  <a:lnTo>
                    <a:pt x="53" y="0"/>
                  </a:lnTo>
                  <a:lnTo>
                    <a:pt x="58" y="0"/>
                  </a:lnTo>
                  <a:lnTo>
                    <a:pt x="63" y="0"/>
                  </a:lnTo>
                  <a:lnTo>
                    <a:pt x="69" y="0"/>
                  </a:lnTo>
                  <a:lnTo>
                    <a:pt x="74" y="0"/>
                  </a:lnTo>
                  <a:lnTo>
                    <a:pt x="85" y="0"/>
                  </a:lnTo>
                  <a:lnTo>
                    <a:pt x="90" y="0"/>
                  </a:lnTo>
                  <a:lnTo>
                    <a:pt x="100" y="0"/>
                  </a:lnTo>
                  <a:lnTo>
                    <a:pt x="106" y="0"/>
                  </a:lnTo>
                  <a:lnTo>
                    <a:pt x="111" y="0"/>
                  </a:lnTo>
                  <a:lnTo>
                    <a:pt x="116" y="0"/>
                  </a:lnTo>
                  <a:lnTo>
                    <a:pt x="122" y="0"/>
                  </a:lnTo>
                  <a:lnTo>
                    <a:pt x="127" y="0"/>
                  </a:lnTo>
                  <a:lnTo>
                    <a:pt x="132" y="0"/>
                  </a:lnTo>
                  <a:lnTo>
                    <a:pt x="137" y="0"/>
                  </a:lnTo>
                  <a:lnTo>
                    <a:pt x="143" y="0"/>
                  </a:lnTo>
                  <a:lnTo>
                    <a:pt x="148" y="0"/>
                  </a:lnTo>
                  <a:lnTo>
                    <a:pt x="153" y="0"/>
                  </a:lnTo>
                  <a:lnTo>
                    <a:pt x="159" y="0"/>
                  </a:lnTo>
                  <a:lnTo>
                    <a:pt x="164" y="0"/>
                  </a:lnTo>
                  <a:lnTo>
                    <a:pt x="169" y="0"/>
                  </a:lnTo>
                  <a:lnTo>
                    <a:pt x="174" y="0"/>
                  </a:lnTo>
                  <a:lnTo>
                    <a:pt x="180" y="0"/>
                  </a:lnTo>
                  <a:lnTo>
                    <a:pt x="185" y="0"/>
                  </a:lnTo>
                  <a:lnTo>
                    <a:pt x="190" y="0"/>
                  </a:lnTo>
                  <a:lnTo>
                    <a:pt x="196" y="0"/>
                  </a:lnTo>
                  <a:lnTo>
                    <a:pt x="201" y="0"/>
                  </a:lnTo>
                  <a:lnTo>
                    <a:pt x="206" y="0"/>
                  </a:lnTo>
                  <a:lnTo>
                    <a:pt x="211" y="0"/>
                  </a:lnTo>
                  <a:lnTo>
                    <a:pt x="211" y="6"/>
                  </a:lnTo>
                  <a:lnTo>
                    <a:pt x="211" y="11"/>
                  </a:lnTo>
                  <a:lnTo>
                    <a:pt x="211" y="16"/>
                  </a:lnTo>
                  <a:lnTo>
                    <a:pt x="211" y="22"/>
                  </a:lnTo>
                  <a:lnTo>
                    <a:pt x="211" y="27"/>
                  </a:lnTo>
                  <a:lnTo>
                    <a:pt x="211" y="37"/>
                  </a:lnTo>
                  <a:lnTo>
                    <a:pt x="211" y="43"/>
                  </a:lnTo>
                  <a:lnTo>
                    <a:pt x="211" y="53"/>
                  </a:lnTo>
                  <a:lnTo>
                    <a:pt x="211" y="64"/>
                  </a:lnTo>
                  <a:lnTo>
                    <a:pt x="211" y="69"/>
                  </a:lnTo>
                  <a:lnTo>
                    <a:pt x="211" y="75"/>
                  </a:lnTo>
                  <a:lnTo>
                    <a:pt x="211" y="80"/>
                  </a:lnTo>
                  <a:lnTo>
                    <a:pt x="211" y="85"/>
                  </a:lnTo>
                  <a:lnTo>
                    <a:pt x="211" y="90"/>
                  </a:lnTo>
                  <a:lnTo>
                    <a:pt x="211" y="96"/>
                  </a:lnTo>
                  <a:lnTo>
                    <a:pt x="211" y="106"/>
                  </a:lnTo>
                  <a:lnTo>
                    <a:pt x="211" y="112"/>
                  </a:lnTo>
                  <a:lnTo>
                    <a:pt x="211" y="117"/>
                  </a:lnTo>
                  <a:lnTo>
                    <a:pt x="211" y="122"/>
                  </a:lnTo>
                  <a:lnTo>
                    <a:pt x="211" y="128"/>
                  </a:lnTo>
                  <a:lnTo>
                    <a:pt x="211" y="133"/>
                  </a:lnTo>
                  <a:lnTo>
                    <a:pt x="211" y="138"/>
                  </a:lnTo>
                  <a:lnTo>
                    <a:pt x="211" y="143"/>
                  </a:lnTo>
                  <a:lnTo>
                    <a:pt x="211" y="149"/>
                  </a:lnTo>
                  <a:lnTo>
                    <a:pt x="211" y="154"/>
                  </a:lnTo>
                  <a:lnTo>
                    <a:pt x="211" y="159"/>
                  </a:lnTo>
                  <a:lnTo>
                    <a:pt x="211" y="165"/>
                  </a:lnTo>
                  <a:lnTo>
                    <a:pt x="211" y="170"/>
                  </a:lnTo>
                  <a:lnTo>
                    <a:pt x="211" y="175"/>
                  </a:lnTo>
                  <a:lnTo>
                    <a:pt x="211" y="181"/>
                  </a:lnTo>
                  <a:lnTo>
                    <a:pt x="211" y="186"/>
                  </a:lnTo>
                  <a:lnTo>
                    <a:pt x="211" y="191"/>
                  </a:lnTo>
                  <a:lnTo>
                    <a:pt x="211" y="196"/>
                  </a:lnTo>
                  <a:lnTo>
                    <a:pt x="211" y="202"/>
                  </a:lnTo>
                  <a:lnTo>
                    <a:pt x="211" y="207"/>
                  </a:lnTo>
                  <a:lnTo>
                    <a:pt x="211" y="212"/>
                  </a:lnTo>
                  <a:lnTo>
                    <a:pt x="211" y="218"/>
                  </a:lnTo>
                  <a:lnTo>
                    <a:pt x="211" y="228"/>
                  </a:lnTo>
                  <a:lnTo>
                    <a:pt x="211" y="234"/>
                  </a:lnTo>
                  <a:lnTo>
                    <a:pt x="211" y="239"/>
                  </a:lnTo>
                  <a:lnTo>
                    <a:pt x="211" y="244"/>
                  </a:lnTo>
                  <a:lnTo>
                    <a:pt x="211" y="249"/>
                  </a:lnTo>
                  <a:lnTo>
                    <a:pt x="211" y="255"/>
                  </a:lnTo>
                  <a:lnTo>
                    <a:pt x="211" y="265"/>
                  </a:lnTo>
                  <a:lnTo>
                    <a:pt x="201" y="265"/>
                  </a:lnTo>
                  <a:lnTo>
                    <a:pt x="196" y="265"/>
                  </a:lnTo>
                  <a:lnTo>
                    <a:pt x="185" y="265"/>
                  </a:lnTo>
                  <a:lnTo>
                    <a:pt x="180" y="265"/>
                  </a:lnTo>
                  <a:lnTo>
                    <a:pt x="174" y="265"/>
                  </a:lnTo>
                  <a:lnTo>
                    <a:pt x="169" y="265"/>
                  </a:lnTo>
                  <a:lnTo>
                    <a:pt x="164" y="265"/>
                  </a:lnTo>
                  <a:lnTo>
                    <a:pt x="159" y="265"/>
                  </a:lnTo>
                  <a:lnTo>
                    <a:pt x="153" y="265"/>
                  </a:lnTo>
                  <a:lnTo>
                    <a:pt x="148" y="265"/>
                  </a:lnTo>
                  <a:lnTo>
                    <a:pt x="143" y="265"/>
                  </a:lnTo>
                  <a:lnTo>
                    <a:pt x="137" y="265"/>
                  </a:lnTo>
                  <a:lnTo>
                    <a:pt x="132" y="265"/>
                  </a:lnTo>
                  <a:lnTo>
                    <a:pt x="127" y="265"/>
                  </a:lnTo>
                  <a:lnTo>
                    <a:pt x="122" y="265"/>
                  </a:lnTo>
                  <a:lnTo>
                    <a:pt x="116" y="265"/>
                  </a:lnTo>
                  <a:lnTo>
                    <a:pt x="111" y="265"/>
                  </a:lnTo>
                  <a:lnTo>
                    <a:pt x="106" y="265"/>
                  </a:lnTo>
                  <a:lnTo>
                    <a:pt x="95" y="265"/>
                  </a:lnTo>
                  <a:lnTo>
                    <a:pt x="90" y="265"/>
                  </a:lnTo>
                  <a:lnTo>
                    <a:pt x="85" y="265"/>
                  </a:lnTo>
                  <a:lnTo>
                    <a:pt x="79" y="265"/>
                  </a:lnTo>
                  <a:lnTo>
                    <a:pt x="74" y="265"/>
                  </a:lnTo>
                  <a:lnTo>
                    <a:pt x="69" y="265"/>
                  </a:lnTo>
                  <a:lnTo>
                    <a:pt x="63" y="265"/>
                  </a:lnTo>
                  <a:lnTo>
                    <a:pt x="58" y="265"/>
                  </a:lnTo>
                  <a:lnTo>
                    <a:pt x="53" y="265"/>
                  </a:lnTo>
                  <a:lnTo>
                    <a:pt x="48" y="265"/>
                  </a:lnTo>
                  <a:lnTo>
                    <a:pt x="42" y="265"/>
                  </a:lnTo>
                  <a:lnTo>
                    <a:pt x="42" y="271"/>
                  </a:lnTo>
                  <a:lnTo>
                    <a:pt x="42" y="276"/>
                  </a:lnTo>
                  <a:lnTo>
                    <a:pt x="37" y="276"/>
                  </a:lnTo>
                  <a:lnTo>
                    <a:pt x="37" y="271"/>
                  </a:lnTo>
                  <a:lnTo>
                    <a:pt x="32" y="271"/>
                  </a:lnTo>
                  <a:lnTo>
                    <a:pt x="26" y="271"/>
                  </a:lnTo>
                  <a:lnTo>
                    <a:pt x="21" y="271"/>
                  </a:lnTo>
                  <a:lnTo>
                    <a:pt x="16" y="271"/>
                  </a:lnTo>
                  <a:lnTo>
                    <a:pt x="5" y="271"/>
                  </a:lnTo>
                  <a:lnTo>
                    <a:pt x="0" y="271"/>
                  </a:lnTo>
                  <a:lnTo>
                    <a:pt x="0" y="265"/>
                  </a:lnTo>
                  <a:lnTo>
                    <a:pt x="0" y="260"/>
                  </a:lnTo>
                  <a:lnTo>
                    <a:pt x="0" y="255"/>
                  </a:lnTo>
                  <a:lnTo>
                    <a:pt x="0" y="249"/>
                  </a:lnTo>
                  <a:lnTo>
                    <a:pt x="0" y="244"/>
                  </a:lnTo>
                  <a:lnTo>
                    <a:pt x="0" y="239"/>
                  </a:lnTo>
                  <a:lnTo>
                    <a:pt x="0" y="234"/>
                  </a:lnTo>
                  <a:lnTo>
                    <a:pt x="0" y="228"/>
                  </a:lnTo>
                  <a:lnTo>
                    <a:pt x="0" y="223"/>
                  </a:lnTo>
                  <a:lnTo>
                    <a:pt x="0" y="212"/>
                  </a:lnTo>
                  <a:lnTo>
                    <a:pt x="0" y="207"/>
                  </a:lnTo>
                  <a:lnTo>
                    <a:pt x="0" y="202"/>
                  </a:lnTo>
                  <a:lnTo>
                    <a:pt x="0" y="196"/>
                  </a:lnTo>
                  <a:lnTo>
                    <a:pt x="0" y="191"/>
                  </a:lnTo>
                  <a:lnTo>
                    <a:pt x="0" y="186"/>
                  </a:lnTo>
                  <a:lnTo>
                    <a:pt x="0" y="181"/>
                  </a:lnTo>
                  <a:lnTo>
                    <a:pt x="0" y="170"/>
                  </a:lnTo>
                  <a:lnTo>
                    <a:pt x="0" y="165"/>
                  </a:lnTo>
                  <a:lnTo>
                    <a:pt x="0" y="159"/>
                  </a:lnTo>
                  <a:lnTo>
                    <a:pt x="0" y="154"/>
                  </a:lnTo>
                  <a:lnTo>
                    <a:pt x="0" y="149"/>
                  </a:lnTo>
                  <a:lnTo>
                    <a:pt x="0" y="138"/>
                  </a:lnTo>
                  <a:lnTo>
                    <a:pt x="0" y="133"/>
                  </a:lnTo>
                  <a:lnTo>
                    <a:pt x="0" y="122"/>
                  </a:lnTo>
                  <a:lnTo>
                    <a:pt x="0" y="117"/>
                  </a:lnTo>
                  <a:lnTo>
                    <a:pt x="0" y="112"/>
                  </a:lnTo>
                  <a:lnTo>
                    <a:pt x="0" y="106"/>
                  </a:lnTo>
                  <a:lnTo>
                    <a:pt x="0" y="101"/>
                  </a:lnTo>
                  <a:lnTo>
                    <a:pt x="0" y="96"/>
                  </a:lnTo>
                  <a:lnTo>
                    <a:pt x="0" y="90"/>
                  </a:lnTo>
                  <a:lnTo>
                    <a:pt x="0" y="85"/>
                  </a:lnTo>
                  <a:lnTo>
                    <a:pt x="0" y="80"/>
                  </a:lnTo>
                  <a:lnTo>
                    <a:pt x="0" y="75"/>
                  </a:lnTo>
                  <a:lnTo>
                    <a:pt x="0" y="69"/>
                  </a:lnTo>
                  <a:lnTo>
                    <a:pt x="0" y="64"/>
                  </a:lnTo>
                  <a:lnTo>
                    <a:pt x="0" y="59"/>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2" name="Freeform 206">
              <a:extLst>
                <a:ext uri="{FF2B5EF4-FFF2-40B4-BE49-F238E27FC236}">
                  <a16:creationId xmlns:a16="http://schemas.microsoft.com/office/drawing/2014/main" id="{BD5A285A-4745-437B-834C-A1C783D2252D}"/>
                </a:ext>
              </a:extLst>
            </p:cNvPr>
            <p:cNvSpPr>
              <a:spLocks/>
            </p:cNvSpPr>
            <p:nvPr/>
          </p:nvSpPr>
          <p:spPr bwMode="auto">
            <a:xfrm>
              <a:off x="4400551" y="4552950"/>
              <a:ext cx="427038" cy="530225"/>
            </a:xfrm>
            <a:custGeom>
              <a:avLst/>
              <a:gdLst>
                <a:gd name="T0" fmla="*/ 127 w 269"/>
                <a:gd name="T1" fmla="*/ 0 h 334"/>
                <a:gd name="T2" fmla="*/ 158 w 269"/>
                <a:gd name="T3" fmla="*/ 0 h 334"/>
                <a:gd name="T4" fmla="*/ 158 w 269"/>
                <a:gd name="T5" fmla="*/ 21 h 334"/>
                <a:gd name="T6" fmla="*/ 158 w 269"/>
                <a:gd name="T7" fmla="*/ 42 h 334"/>
                <a:gd name="T8" fmla="*/ 169 w 269"/>
                <a:gd name="T9" fmla="*/ 42 h 334"/>
                <a:gd name="T10" fmla="*/ 174 w 269"/>
                <a:gd name="T11" fmla="*/ 37 h 334"/>
                <a:gd name="T12" fmla="*/ 179 w 269"/>
                <a:gd name="T13" fmla="*/ 26 h 334"/>
                <a:gd name="T14" fmla="*/ 190 w 269"/>
                <a:gd name="T15" fmla="*/ 26 h 334"/>
                <a:gd name="T16" fmla="*/ 201 w 269"/>
                <a:gd name="T17" fmla="*/ 16 h 334"/>
                <a:gd name="T18" fmla="*/ 206 w 269"/>
                <a:gd name="T19" fmla="*/ 10 h 334"/>
                <a:gd name="T20" fmla="*/ 216 w 269"/>
                <a:gd name="T21" fmla="*/ 0 h 334"/>
                <a:gd name="T22" fmla="*/ 222 w 269"/>
                <a:gd name="T23" fmla="*/ 16 h 334"/>
                <a:gd name="T24" fmla="*/ 222 w 269"/>
                <a:gd name="T25" fmla="*/ 42 h 334"/>
                <a:gd name="T26" fmla="*/ 232 w 269"/>
                <a:gd name="T27" fmla="*/ 53 h 334"/>
                <a:gd name="T28" fmla="*/ 253 w 269"/>
                <a:gd name="T29" fmla="*/ 53 h 334"/>
                <a:gd name="T30" fmla="*/ 264 w 269"/>
                <a:gd name="T31" fmla="*/ 63 h 334"/>
                <a:gd name="T32" fmla="*/ 264 w 269"/>
                <a:gd name="T33" fmla="*/ 95 h 334"/>
                <a:gd name="T34" fmla="*/ 264 w 269"/>
                <a:gd name="T35" fmla="*/ 122 h 334"/>
                <a:gd name="T36" fmla="*/ 264 w 269"/>
                <a:gd name="T37" fmla="*/ 143 h 334"/>
                <a:gd name="T38" fmla="*/ 264 w 269"/>
                <a:gd name="T39" fmla="*/ 169 h 334"/>
                <a:gd name="T40" fmla="*/ 264 w 269"/>
                <a:gd name="T41" fmla="*/ 190 h 334"/>
                <a:gd name="T42" fmla="*/ 264 w 269"/>
                <a:gd name="T43" fmla="*/ 212 h 334"/>
                <a:gd name="T44" fmla="*/ 264 w 269"/>
                <a:gd name="T45" fmla="*/ 233 h 334"/>
                <a:gd name="T46" fmla="*/ 264 w 269"/>
                <a:gd name="T47" fmla="*/ 259 h 334"/>
                <a:gd name="T48" fmla="*/ 269 w 269"/>
                <a:gd name="T49" fmla="*/ 281 h 334"/>
                <a:gd name="T50" fmla="*/ 269 w 269"/>
                <a:gd name="T51" fmla="*/ 307 h 334"/>
                <a:gd name="T52" fmla="*/ 269 w 269"/>
                <a:gd name="T53" fmla="*/ 328 h 334"/>
                <a:gd name="T54" fmla="*/ 253 w 269"/>
                <a:gd name="T55" fmla="*/ 334 h 334"/>
                <a:gd name="T56" fmla="*/ 232 w 269"/>
                <a:gd name="T57" fmla="*/ 334 h 334"/>
                <a:gd name="T58" fmla="*/ 211 w 269"/>
                <a:gd name="T59" fmla="*/ 334 h 334"/>
                <a:gd name="T60" fmla="*/ 190 w 269"/>
                <a:gd name="T61" fmla="*/ 334 h 334"/>
                <a:gd name="T62" fmla="*/ 169 w 269"/>
                <a:gd name="T63" fmla="*/ 334 h 334"/>
                <a:gd name="T64" fmla="*/ 148 w 269"/>
                <a:gd name="T65" fmla="*/ 334 h 334"/>
                <a:gd name="T66" fmla="*/ 127 w 269"/>
                <a:gd name="T67" fmla="*/ 334 h 334"/>
                <a:gd name="T68" fmla="*/ 105 w 269"/>
                <a:gd name="T69" fmla="*/ 334 h 334"/>
                <a:gd name="T70" fmla="*/ 84 w 269"/>
                <a:gd name="T71" fmla="*/ 334 h 334"/>
                <a:gd name="T72" fmla="*/ 63 w 269"/>
                <a:gd name="T73" fmla="*/ 334 h 334"/>
                <a:gd name="T74" fmla="*/ 42 w 269"/>
                <a:gd name="T75" fmla="*/ 334 h 334"/>
                <a:gd name="T76" fmla="*/ 21 w 269"/>
                <a:gd name="T77" fmla="*/ 334 h 334"/>
                <a:gd name="T78" fmla="*/ 5 w 269"/>
                <a:gd name="T79" fmla="*/ 328 h 334"/>
                <a:gd name="T80" fmla="*/ 0 w 269"/>
                <a:gd name="T81" fmla="*/ 312 h 334"/>
                <a:gd name="T82" fmla="*/ 0 w 269"/>
                <a:gd name="T83" fmla="*/ 291 h 334"/>
                <a:gd name="T84" fmla="*/ 0 w 269"/>
                <a:gd name="T85" fmla="*/ 270 h 334"/>
                <a:gd name="T86" fmla="*/ 0 w 269"/>
                <a:gd name="T87" fmla="*/ 249 h 334"/>
                <a:gd name="T88" fmla="*/ 0 w 269"/>
                <a:gd name="T89" fmla="*/ 217 h 334"/>
                <a:gd name="T90" fmla="*/ 0 w 269"/>
                <a:gd name="T91" fmla="*/ 190 h 334"/>
                <a:gd name="T92" fmla="*/ 0 w 269"/>
                <a:gd name="T93" fmla="*/ 164 h 334"/>
                <a:gd name="T94" fmla="*/ 0 w 269"/>
                <a:gd name="T95" fmla="*/ 143 h 334"/>
                <a:gd name="T96" fmla="*/ 0 w 269"/>
                <a:gd name="T97" fmla="*/ 111 h 334"/>
                <a:gd name="T98" fmla="*/ 10 w 269"/>
                <a:gd name="T99" fmla="*/ 100 h 334"/>
                <a:gd name="T100" fmla="*/ 15 w 269"/>
                <a:gd name="T101" fmla="*/ 95 h 334"/>
                <a:gd name="T102" fmla="*/ 15 w 269"/>
                <a:gd name="T103" fmla="*/ 84 h 334"/>
                <a:gd name="T104" fmla="*/ 15 w 269"/>
                <a:gd name="T105" fmla="*/ 74 h 334"/>
                <a:gd name="T106" fmla="*/ 21 w 269"/>
                <a:gd name="T107" fmla="*/ 69 h 334"/>
                <a:gd name="T108" fmla="*/ 5 w 269"/>
                <a:gd name="T109" fmla="*/ 58 h 334"/>
                <a:gd name="T110" fmla="*/ 0 w 269"/>
                <a:gd name="T111" fmla="*/ 42 h 334"/>
                <a:gd name="T112" fmla="*/ 0 w 269"/>
                <a:gd name="T113" fmla="*/ 21 h 334"/>
                <a:gd name="T114" fmla="*/ 10 w 269"/>
                <a:gd name="T115" fmla="*/ 5 h 334"/>
                <a:gd name="T116" fmla="*/ 42 w 269"/>
                <a:gd name="T117" fmla="*/ 5 h 334"/>
                <a:gd name="T118" fmla="*/ 74 w 269"/>
                <a:gd name="T119" fmla="*/ 5 h 334"/>
                <a:gd name="T120" fmla="*/ 100 w 269"/>
                <a:gd name="T121"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9" h="334">
                  <a:moveTo>
                    <a:pt x="111" y="0"/>
                  </a:moveTo>
                  <a:lnTo>
                    <a:pt x="116" y="0"/>
                  </a:lnTo>
                  <a:lnTo>
                    <a:pt x="121" y="0"/>
                  </a:lnTo>
                  <a:lnTo>
                    <a:pt x="127" y="0"/>
                  </a:lnTo>
                  <a:lnTo>
                    <a:pt x="142" y="0"/>
                  </a:lnTo>
                  <a:lnTo>
                    <a:pt x="148" y="0"/>
                  </a:lnTo>
                  <a:lnTo>
                    <a:pt x="153" y="0"/>
                  </a:lnTo>
                  <a:lnTo>
                    <a:pt x="158" y="0"/>
                  </a:lnTo>
                  <a:lnTo>
                    <a:pt x="158" y="5"/>
                  </a:lnTo>
                  <a:lnTo>
                    <a:pt x="158" y="10"/>
                  </a:lnTo>
                  <a:lnTo>
                    <a:pt x="158" y="16"/>
                  </a:lnTo>
                  <a:lnTo>
                    <a:pt x="158" y="21"/>
                  </a:lnTo>
                  <a:lnTo>
                    <a:pt x="158" y="26"/>
                  </a:lnTo>
                  <a:lnTo>
                    <a:pt x="158" y="31"/>
                  </a:lnTo>
                  <a:lnTo>
                    <a:pt x="158" y="37"/>
                  </a:lnTo>
                  <a:lnTo>
                    <a:pt x="158" y="42"/>
                  </a:lnTo>
                  <a:lnTo>
                    <a:pt x="158" y="47"/>
                  </a:lnTo>
                  <a:lnTo>
                    <a:pt x="164" y="47"/>
                  </a:lnTo>
                  <a:lnTo>
                    <a:pt x="164" y="42"/>
                  </a:lnTo>
                  <a:lnTo>
                    <a:pt x="169" y="42"/>
                  </a:lnTo>
                  <a:lnTo>
                    <a:pt x="169" y="37"/>
                  </a:lnTo>
                  <a:lnTo>
                    <a:pt x="169" y="31"/>
                  </a:lnTo>
                  <a:lnTo>
                    <a:pt x="174" y="31"/>
                  </a:lnTo>
                  <a:lnTo>
                    <a:pt x="174" y="37"/>
                  </a:lnTo>
                  <a:lnTo>
                    <a:pt x="174" y="31"/>
                  </a:lnTo>
                  <a:lnTo>
                    <a:pt x="179" y="26"/>
                  </a:lnTo>
                  <a:lnTo>
                    <a:pt x="174" y="26"/>
                  </a:lnTo>
                  <a:lnTo>
                    <a:pt x="179" y="26"/>
                  </a:lnTo>
                  <a:lnTo>
                    <a:pt x="185" y="26"/>
                  </a:lnTo>
                  <a:lnTo>
                    <a:pt x="179" y="26"/>
                  </a:lnTo>
                  <a:lnTo>
                    <a:pt x="185" y="26"/>
                  </a:lnTo>
                  <a:lnTo>
                    <a:pt x="190" y="26"/>
                  </a:lnTo>
                  <a:lnTo>
                    <a:pt x="190" y="21"/>
                  </a:lnTo>
                  <a:lnTo>
                    <a:pt x="195" y="21"/>
                  </a:lnTo>
                  <a:lnTo>
                    <a:pt x="195" y="16"/>
                  </a:lnTo>
                  <a:lnTo>
                    <a:pt x="201" y="16"/>
                  </a:lnTo>
                  <a:lnTo>
                    <a:pt x="195" y="16"/>
                  </a:lnTo>
                  <a:lnTo>
                    <a:pt x="201" y="16"/>
                  </a:lnTo>
                  <a:lnTo>
                    <a:pt x="201" y="10"/>
                  </a:lnTo>
                  <a:lnTo>
                    <a:pt x="206" y="10"/>
                  </a:lnTo>
                  <a:lnTo>
                    <a:pt x="206" y="5"/>
                  </a:lnTo>
                  <a:lnTo>
                    <a:pt x="211" y="5"/>
                  </a:lnTo>
                  <a:lnTo>
                    <a:pt x="211" y="0"/>
                  </a:lnTo>
                  <a:lnTo>
                    <a:pt x="216" y="0"/>
                  </a:lnTo>
                  <a:lnTo>
                    <a:pt x="222" y="0"/>
                  </a:lnTo>
                  <a:lnTo>
                    <a:pt x="222" y="5"/>
                  </a:lnTo>
                  <a:lnTo>
                    <a:pt x="222" y="10"/>
                  </a:lnTo>
                  <a:lnTo>
                    <a:pt x="222" y="16"/>
                  </a:lnTo>
                  <a:lnTo>
                    <a:pt x="222" y="21"/>
                  </a:lnTo>
                  <a:lnTo>
                    <a:pt x="222" y="26"/>
                  </a:lnTo>
                  <a:lnTo>
                    <a:pt x="222" y="31"/>
                  </a:lnTo>
                  <a:lnTo>
                    <a:pt x="222" y="42"/>
                  </a:lnTo>
                  <a:lnTo>
                    <a:pt x="222" y="47"/>
                  </a:lnTo>
                  <a:lnTo>
                    <a:pt x="227" y="47"/>
                  </a:lnTo>
                  <a:lnTo>
                    <a:pt x="232" y="47"/>
                  </a:lnTo>
                  <a:lnTo>
                    <a:pt x="232" y="53"/>
                  </a:lnTo>
                  <a:lnTo>
                    <a:pt x="238" y="53"/>
                  </a:lnTo>
                  <a:lnTo>
                    <a:pt x="243" y="53"/>
                  </a:lnTo>
                  <a:lnTo>
                    <a:pt x="248" y="53"/>
                  </a:lnTo>
                  <a:lnTo>
                    <a:pt x="253" y="53"/>
                  </a:lnTo>
                  <a:lnTo>
                    <a:pt x="259" y="53"/>
                  </a:lnTo>
                  <a:lnTo>
                    <a:pt x="264" y="53"/>
                  </a:lnTo>
                  <a:lnTo>
                    <a:pt x="264" y="58"/>
                  </a:lnTo>
                  <a:lnTo>
                    <a:pt x="264" y="63"/>
                  </a:lnTo>
                  <a:lnTo>
                    <a:pt x="264" y="74"/>
                  </a:lnTo>
                  <a:lnTo>
                    <a:pt x="264" y="79"/>
                  </a:lnTo>
                  <a:lnTo>
                    <a:pt x="264" y="90"/>
                  </a:lnTo>
                  <a:lnTo>
                    <a:pt x="264" y="95"/>
                  </a:lnTo>
                  <a:lnTo>
                    <a:pt x="264" y="100"/>
                  </a:lnTo>
                  <a:lnTo>
                    <a:pt x="264" y="106"/>
                  </a:lnTo>
                  <a:lnTo>
                    <a:pt x="264" y="111"/>
                  </a:lnTo>
                  <a:lnTo>
                    <a:pt x="264" y="122"/>
                  </a:lnTo>
                  <a:lnTo>
                    <a:pt x="264" y="127"/>
                  </a:lnTo>
                  <a:lnTo>
                    <a:pt x="264" y="132"/>
                  </a:lnTo>
                  <a:lnTo>
                    <a:pt x="264" y="137"/>
                  </a:lnTo>
                  <a:lnTo>
                    <a:pt x="264" y="143"/>
                  </a:lnTo>
                  <a:lnTo>
                    <a:pt x="264" y="148"/>
                  </a:lnTo>
                  <a:lnTo>
                    <a:pt x="264" y="153"/>
                  </a:lnTo>
                  <a:lnTo>
                    <a:pt x="264" y="164"/>
                  </a:lnTo>
                  <a:lnTo>
                    <a:pt x="264" y="169"/>
                  </a:lnTo>
                  <a:lnTo>
                    <a:pt x="264" y="175"/>
                  </a:lnTo>
                  <a:lnTo>
                    <a:pt x="264" y="180"/>
                  </a:lnTo>
                  <a:lnTo>
                    <a:pt x="264" y="185"/>
                  </a:lnTo>
                  <a:lnTo>
                    <a:pt x="264" y="190"/>
                  </a:lnTo>
                  <a:lnTo>
                    <a:pt x="264" y="196"/>
                  </a:lnTo>
                  <a:lnTo>
                    <a:pt x="264" y="201"/>
                  </a:lnTo>
                  <a:lnTo>
                    <a:pt x="264" y="206"/>
                  </a:lnTo>
                  <a:lnTo>
                    <a:pt x="264" y="212"/>
                  </a:lnTo>
                  <a:lnTo>
                    <a:pt x="264" y="217"/>
                  </a:lnTo>
                  <a:lnTo>
                    <a:pt x="264" y="222"/>
                  </a:lnTo>
                  <a:lnTo>
                    <a:pt x="264" y="228"/>
                  </a:lnTo>
                  <a:lnTo>
                    <a:pt x="264" y="233"/>
                  </a:lnTo>
                  <a:lnTo>
                    <a:pt x="264" y="243"/>
                  </a:lnTo>
                  <a:lnTo>
                    <a:pt x="264" y="249"/>
                  </a:lnTo>
                  <a:lnTo>
                    <a:pt x="264" y="254"/>
                  </a:lnTo>
                  <a:lnTo>
                    <a:pt x="264" y="259"/>
                  </a:lnTo>
                  <a:lnTo>
                    <a:pt x="269" y="265"/>
                  </a:lnTo>
                  <a:lnTo>
                    <a:pt x="269" y="270"/>
                  </a:lnTo>
                  <a:lnTo>
                    <a:pt x="269" y="275"/>
                  </a:lnTo>
                  <a:lnTo>
                    <a:pt x="269" y="281"/>
                  </a:lnTo>
                  <a:lnTo>
                    <a:pt x="269" y="286"/>
                  </a:lnTo>
                  <a:lnTo>
                    <a:pt x="269" y="291"/>
                  </a:lnTo>
                  <a:lnTo>
                    <a:pt x="269" y="302"/>
                  </a:lnTo>
                  <a:lnTo>
                    <a:pt x="269" y="307"/>
                  </a:lnTo>
                  <a:lnTo>
                    <a:pt x="269" y="312"/>
                  </a:lnTo>
                  <a:lnTo>
                    <a:pt x="269" y="318"/>
                  </a:lnTo>
                  <a:lnTo>
                    <a:pt x="269" y="323"/>
                  </a:lnTo>
                  <a:lnTo>
                    <a:pt x="269" y="328"/>
                  </a:lnTo>
                  <a:lnTo>
                    <a:pt x="269" y="334"/>
                  </a:lnTo>
                  <a:lnTo>
                    <a:pt x="264" y="334"/>
                  </a:lnTo>
                  <a:lnTo>
                    <a:pt x="259" y="334"/>
                  </a:lnTo>
                  <a:lnTo>
                    <a:pt x="253" y="334"/>
                  </a:lnTo>
                  <a:lnTo>
                    <a:pt x="248" y="334"/>
                  </a:lnTo>
                  <a:lnTo>
                    <a:pt x="243" y="334"/>
                  </a:lnTo>
                  <a:lnTo>
                    <a:pt x="238" y="334"/>
                  </a:lnTo>
                  <a:lnTo>
                    <a:pt x="232" y="334"/>
                  </a:lnTo>
                  <a:lnTo>
                    <a:pt x="227" y="334"/>
                  </a:lnTo>
                  <a:lnTo>
                    <a:pt x="222" y="334"/>
                  </a:lnTo>
                  <a:lnTo>
                    <a:pt x="216" y="334"/>
                  </a:lnTo>
                  <a:lnTo>
                    <a:pt x="211" y="334"/>
                  </a:lnTo>
                  <a:lnTo>
                    <a:pt x="206" y="334"/>
                  </a:lnTo>
                  <a:lnTo>
                    <a:pt x="201" y="334"/>
                  </a:lnTo>
                  <a:lnTo>
                    <a:pt x="195" y="334"/>
                  </a:lnTo>
                  <a:lnTo>
                    <a:pt x="190" y="334"/>
                  </a:lnTo>
                  <a:lnTo>
                    <a:pt x="185" y="334"/>
                  </a:lnTo>
                  <a:lnTo>
                    <a:pt x="179" y="334"/>
                  </a:lnTo>
                  <a:lnTo>
                    <a:pt x="174" y="334"/>
                  </a:lnTo>
                  <a:lnTo>
                    <a:pt x="169" y="334"/>
                  </a:lnTo>
                  <a:lnTo>
                    <a:pt x="164" y="334"/>
                  </a:lnTo>
                  <a:lnTo>
                    <a:pt x="158" y="334"/>
                  </a:lnTo>
                  <a:lnTo>
                    <a:pt x="153" y="334"/>
                  </a:lnTo>
                  <a:lnTo>
                    <a:pt x="148" y="334"/>
                  </a:lnTo>
                  <a:lnTo>
                    <a:pt x="142" y="334"/>
                  </a:lnTo>
                  <a:lnTo>
                    <a:pt x="137" y="334"/>
                  </a:lnTo>
                  <a:lnTo>
                    <a:pt x="132" y="334"/>
                  </a:lnTo>
                  <a:lnTo>
                    <a:pt x="127" y="334"/>
                  </a:lnTo>
                  <a:lnTo>
                    <a:pt x="121" y="334"/>
                  </a:lnTo>
                  <a:lnTo>
                    <a:pt x="116" y="334"/>
                  </a:lnTo>
                  <a:lnTo>
                    <a:pt x="111" y="334"/>
                  </a:lnTo>
                  <a:lnTo>
                    <a:pt x="105" y="334"/>
                  </a:lnTo>
                  <a:lnTo>
                    <a:pt x="100" y="334"/>
                  </a:lnTo>
                  <a:lnTo>
                    <a:pt x="95" y="334"/>
                  </a:lnTo>
                  <a:lnTo>
                    <a:pt x="90" y="334"/>
                  </a:lnTo>
                  <a:lnTo>
                    <a:pt x="84" y="334"/>
                  </a:lnTo>
                  <a:lnTo>
                    <a:pt x="79" y="334"/>
                  </a:lnTo>
                  <a:lnTo>
                    <a:pt x="74" y="334"/>
                  </a:lnTo>
                  <a:lnTo>
                    <a:pt x="68" y="334"/>
                  </a:lnTo>
                  <a:lnTo>
                    <a:pt x="63" y="334"/>
                  </a:lnTo>
                  <a:lnTo>
                    <a:pt x="58" y="334"/>
                  </a:lnTo>
                  <a:lnTo>
                    <a:pt x="52" y="334"/>
                  </a:lnTo>
                  <a:lnTo>
                    <a:pt x="47" y="334"/>
                  </a:lnTo>
                  <a:lnTo>
                    <a:pt x="42" y="334"/>
                  </a:lnTo>
                  <a:lnTo>
                    <a:pt x="37" y="334"/>
                  </a:lnTo>
                  <a:lnTo>
                    <a:pt x="31" y="334"/>
                  </a:lnTo>
                  <a:lnTo>
                    <a:pt x="26" y="334"/>
                  </a:lnTo>
                  <a:lnTo>
                    <a:pt x="21" y="334"/>
                  </a:lnTo>
                  <a:lnTo>
                    <a:pt x="15" y="334"/>
                  </a:lnTo>
                  <a:lnTo>
                    <a:pt x="10" y="334"/>
                  </a:lnTo>
                  <a:lnTo>
                    <a:pt x="5" y="334"/>
                  </a:lnTo>
                  <a:lnTo>
                    <a:pt x="5" y="328"/>
                  </a:lnTo>
                  <a:lnTo>
                    <a:pt x="0" y="328"/>
                  </a:lnTo>
                  <a:lnTo>
                    <a:pt x="0" y="323"/>
                  </a:lnTo>
                  <a:lnTo>
                    <a:pt x="0" y="318"/>
                  </a:lnTo>
                  <a:lnTo>
                    <a:pt x="0" y="312"/>
                  </a:lnTo>
                  <a:lnTo>
                    <a:pt x="0" y="307"/>
                  </a:lnTo>
                  <a:lnTo>
                    <a:pt x="0" y="302"/>
                  </a:lnTo>
                  <a:lnTo>
                    <a:pt x="0" y="296"/>
                  </a:lnTo>
                  <a:lnTo>
                    <a:pt x="0" y="291"/>
                  </a:lnTo>
                  <a:lnTo>
                    <a:pt x="0" y="286"/>
                  </a:lnTo>
                  <a:lnTo>
                    <a:pt x="0" y="281"/>
                  </a:lnTo>
                  <a:lnTo>
                    <a:pt x="0" y="275"/>
                  </a:lnTo>
                  <a:lnTo>
                    <a:pt x="0" y="270"/>
                  </a:lnTo>
                  <a:lnTo>
                    <a:pt x="0" y="265"/>
                  </a:lnTo>
                  <a:lnTo>
                    <a:pt x="0" y="259"/>
                  </a:lnTo>
                  <a:lnTo>
                    <a:pt x="0" y="254"/>
                  </a:lnTo>
                  <a:lnTo>
                    <a:pt x="0" y="249"/>
                  </a:lnTo>
                  <a:lnTo>
                    <a:pt x="0" y="243"/>
                  </a:lnTo>
                  <a:lnTo>
                    <a:pt x="0" y="238"/>
                  </a:lnTo>
                  <a:lnTo>
                    <a:pt x="0" y="228"/>
                  </a:lnTo>
                  <a:lnTo>
                    <a:pt x="0" y="217"/>
                  </a:lnTo>
                  <a:lnTo>
                    <a:pt x="0" y="212"/>
                  </a:lnTo>
                  <a:lnTo>
                    <a:pt x="0" y="206"/>
                  </a:lnTo>
                  <a:lnTo>
                    <a:pt x="0" y="196"/>
                  </a:lnTo>
                  <a:lnTo>
                    <a:pt x="0" y="190"/>
                  </a:lnTo>
                  <a:lnTo>
                    <a:pt x="0" y="180"/>
                  </a:lnTo>
                  <a:lnTo>
                    <a:pt x="0" y="175"/>
                  </a:lnTo>
                  <a:lnTo>
                    <a:pt x="0" y="169"/>
                  </a:lnTo>
                  <a:lnTo>
                    <a:pt x="0" y="164"/>
                  </a:lnTo>
                  <a:lnTo>
                    <a:pt x="0" y="159"/>
                  </a:lnTo>
                  <a:lnTo>
                    <a:pt x="0" y="153"/>
                  </a:lnTo>
                  <a:lnTo>
                    <a:pt x="0" y="148"/>
                  </a:lnTo>
                  <a:lnTo>
                    <a:pt x="0" y="143"/>
                  </a:lnTo>
                  <a:lnTo>
                    <a:pt x="0" y="132"/>
                  </a:lnTo>
                  <a:lnTo>
                    <a:pt x="0" y="127"/>
                  </a:lnTo>
                  <a:lnTo>
                    <a:pt x="0" y="116"/>
                  </a:lnTo>
                  <a:lnTo>
                    <a:pt x="0" y="111"/>
                  </a:lnTo>
                  <a:lnTo>
                    <a:pt x="5" y="111"/>
                  </a:lnTo>
                  <a:lnTo>
                    <a:pt x="10" y="111"/>
                  </a:lnTo>
                  <a:lnTo>
                    <a:pt x="10" y="106"/>
                  </a:lnTo>
                  <a:lnTo>
                    <a:pt x="10" y="100"/>
                  </a:lnTo>
                  <a:lnTo>
                    <a:pt x="15" y="100"/>
                  </a:lnTo>
                  <a:lnTo>
                    <a:pt x="15" y="106"/>
                  </a:lnTo>
                  <a:lnTo>
                    <a:pt x="15" y="100"/>
                  </a:lnTo>
                  <a:lnTo>
                    <a:pt x="15" y="95"/>
                  </a:lnTo>
                  <a:lnTo>
                    <a:pt x="15" y="90"/>
                  </a:lnTo>
                  <a:lnTo>
                    <a:pt x="15" y="84"/>
                  </a:lnTo>
                  <a:lnTo>
                    <a:pt x="15" y="90"/>
                  </a:lnTo>
                  <a:lnTo>
                    <a:pt x="15" y="84"/>
                  </a:lnTo>
                  <a:lnTo>
                    <a:pt x="21" y="84"/>
                  </a:lnTo>
                  <a:lnTo>
                    <a:pt x="21" y="79"/>
                  </a:lnTo>
                  <a:lnTo>
                    <a:pt x="21" y="74"/>
                  </a:lnTo>
                  <a:lnTo>
                    <a:pt x="15" y="74"/>
                  </a:lnTo>
                  <a:lnTo>
                    <a:pt x="21" y="74"/>
                  </a:lnTo>
                  <a:lnTo>
                    <a:pt x="15" y="74"/>
                  </a:lnTo>
                  <a:lnTo>
                    <a:pt x="15" y="69"/>
                  </a:lnTo>
                  <a:lnTo>
                    <a:pt x="21" y="69"/>
                  </a:lnTo>
                  <a:lnTo>
                    <a:pt x="15" y="69"/>
                  </a:lnTo>
                  <a:lnTo>
                    <a:pt x="15" y="63"/>
                  </a:lnTo>
                  <a:lnTo>
                    <a:pt x="15" y="58"/>
                  </a:lnTo>
                  <a:lnTo>
                    <a:pt x="5" y="58"/>
                  </a:lnTo>
                  <a:lnTo>
                    <a:pt x="0" y="58"/>
                  </a:lnTo>
                  <a:lnTo>
                    <a:pt x="0" y="53"/>
                  </a:lnTo>
                  <a:lnTo>
                    <a:pt x="0" y="47"/>
                  </a:lnTo>
                  <a:lnTo>
                    <a:pt x="0" y="42"/>
                  </a:lnTo>
                  <a:lnTo>
                    <a:pt x="0" y="37"/>
                  </a:lnTo>
                  <a:lnTo>
                    <a:pt x="0" y="31"/>
                  </a:lnTo>
                  <a:lnTo>
                    <a:pt x="0" y="26"/>
                  </a:lnTo>
                  <a:lnTo>
                    <a:pt x="0" y="21"/>
                  </a:lnTo>
                  <a:lnTo>
                    <a:pt x="0" y="16"/>
                  </a:lnTo>
                  <a:lnTo>
                    <a:pt x="0" y="5"/>
                  </a:lnTo>
                  <a:lnTo>
                    <a:pt x="5" y="5"/>
                  </a:lnTo>
                  <a:lnTo>
                    <a:pt x="10" y="5"/>
                  </a:lnTo>
                  <a:lnTo>
                    <a:pt x="15" y="5"/>
                  </a:lnTo>
                  <a:lnTo>
                    <a:pt x="21" y="5"/>
                  </a:lnTo>
                  <a:lnTo>
                    <a:pt x="31" y="5"/>
                  </a:lnTo>
                  <a:lnTo>
                    <a:pt x="42" y="5"/>
                  </a:lnTo>
                  <a:lnTo>
                    <a:pt x="58" y="5"/>
                  </a:lnTo>
                  <a:lnTo>
                    <a:pt x="63" y="5"/>
                  </a:lnTo>
                  <a:lnTo>
                    <a:pt x="68" y="5"/>
                  </a:lnTo>
                  <a:lnTo>
                    <a:pt x="74" y="5"/>
                  </a:lnTo>
                  <a:lnTo>
                    <a:pt x="84" y="0"/>
                  </a:lnTo>
                  <a:lnTo>
                    <a:pt x="90" y="0"/>
                  </a:lnTo>
                  <a:lnTo>
                    <a:pt x="95" y="0"/>
                  </a:lnTo>
                  <a:lnTo>
                    <a:pt x="100" y="0"/>
                  </a:lnTo>
                  <a:lnTo>
                    <a:pt x="105" y="0"/>
                  </a:lnTo>
                  <a:lnTo>
                    <a:pt x="111" y="0"/>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3" name="Freeform 207">
              <a:extLst>
                <a:ext uri="{FF2B5EF4-FFF2-40B4-BE49-F238E27FC236}">
                  <a16:creationId xmlns:a16="http://schemas.microsoft.com/office/drawing/2014/main" id="{1D1CD7B4-7EFA-477E-BE74-19DA06D73C10}"/>
                </a:ext>
              </a:extLst>
            </p:cNvPr>
            <p:cNvSpPr>
              <a:spLocks/>
            </p:cNvSpPr>
            <p:nvPr/>
          </p:nvSpPr>
          <p:spPr bwMode="auto">
            <a:xfrm>
              <a:off x="4567238" y="4030663"/>
              <a:ext cx="293688" cy="606425"/>
            </a:xfrm>
            <a:custGeom>
              <a:avLst/>
              <a:gdLst>
                <a:gd name="T0" fmla="*/ 27 w 185"/>
                <a:gd name="T1" fmla="*/ 101 h 382"/>
                <a:gd name="T2" fmla="*/ 27 w 185"/>
                <a:gd name="T3" fmla="*/ 80 h 382"/>
                <a:gd name="T4" fmla="*/ 27 w 185"/>
                <a:gd name="T5" fmla="*/ 58 h 382"/>
                <a:gd name="T6" fmla="*/ 48 w 185"/>
                <a:gd name="T7" fmla="*/ 53 h 382"/>
                <a:gd name="T8" fmla="*/ 48 w 185"/>
                <a:gd name="T9" fmla="*/ 26 h 382"/>
                <a:gd name="T10" fmla="*/ 53 w 185"/>
                <a:gd name="T11" fmla="*/ 11 h 382"/>
                <a:gd name="T12" fmla="*/ 64 w 185"/>
                <a:gd name="T13" fmla="*/ 5 h 382"/>
                <a:gd name="T14" fmla="*/ 90 w 185"/>
                <a:gd name="T15" fmla="*/ 0 h 382"/>
                <a:gd name="T16" fmla="*/ 106 w 185"/>
                <a:gd name="T17" fmla="*/ 5 h 382"/>
                <a:gd name="T18" fmla="*/ 106 w 185"/>
                <a:gd name="T19" fmla="*/ 32 h 382"/>
                <a:gd name="T20" fmla="*/ 106 w 185"/>
                <a:gd name="T21" fmla="*/ 53 h 382"/>
                <a:gd name="T22" fmla="*/ 122 w 185"/>
                <a:gd name="T23" fmla="*/ 58 h 382"/>
                <a:gd name="T24" fmla="*/ 143 w 185"/>
                <a:gd name="T25" fmla="*/ 58 h 382"/>
                <a:gd name="T26" fmla="*/ 164 w 185"/>
                <a:gd name="T27" fmla="*/ 58 h 382"/>
                <a:gd name="T28" fmla="*/ 170 w 185"/>
                <a:gd name="T29" fmla="*/ 74 h 382"/>
                <a:gd name="T30" fmla="*/ 170 w 185"/>
                <a:gd name="T31" fmla="*/ 95 h 382"/>
                <a:gd name="T32" fmla="*/ 170 w 185"/>
                <a:gd name="T33" fmla="*/ 117 h 382"/>
                <a:gd name="T34" fmla="*/ 164 w 185"/>
                <a:gd name="T35" fmla="*/ 122 h 382"/>
                <a:gd name="T36" fmla="*/ 164 w 185"/>
                <a:gd name="T37" fmla="*/ 143 h 382"/>
                <a:gd name="T38" fmla="*/ 159 w 185"/>
                <a:gd name="T39" fmla="*/ 159 h 382"/>
                <a:gd name="T40" fmla="*/ 180 w 185"/>
                <a:gd name="T41" fmla="*/ 164 h 382"/>
                <a:gd name="T42" fmla="*/ 185 w 185"/>
                <a:gd name="T43" fmla="*/ 186 h 382"/>
                <a:gd name="T44" fmla="*/ 185 w 185"/>
                <a:gd name="T45" fmla="*/ 207 h 382"/>
                <a:gd name="T46" fmla="*/ 185 w 185"/>
                <a:gd name="T47" fmla="*/ 233 h 382"/>
                <a:gd name="T48" fmla="*/ 180 w 185"/>
                <a:gd name="T49" fmla="*/ 249 h 382"/>
                <a:gd name="T50" fmla="*/ 180 w 185"/>
                <a:gd name="T51" fmla="*/ 260 h 382"/>
                <a:gd name="T52" fmla="*/ 175 w 185"/>
                <a:gd name="T53" fmla="*/ 260 h 382"/>
                <a:gd name="T54" fmla="*/ 170 w 185"/>
                <a:gd name="T55" fmla="*/ 265 h 382"/>
                <a:gd name="T56" fmla="*/ 180 w 185"/>
                <a:gd name="T57" fmla="*/ 276 h 382"/>
                <a:gd name="T58" fmla="*/ 185 w 185"/>
                <a:gd name="T59" fmla="*/ 292 h 382"/>
                <a:gd name="T60" fmla="*/ 185 w 185"/>
                <a:gd name="T61" fmla="*/ 318 h 382"/>
                <a:gd name="T62" fmla="*/ 170 w 185"/>
                <a:gd name="T63" fmla="*/ 329 h 382"/>
                <a:gd name="T64" fmla="*/ 159 w 185"/>
                <a:gd name="T65" fmla="*/ 339 h 382"/>
                <a:gd name="T66" fmla="*/ 159 w 185"/>
                <a:gd name="T67" fmla="*/ 360 h 382"/>
                <a:gd name="T68" fmla="*/ 159 w 185"/>
                <a:gd name="T69" fmla="*/ 382 h 382"/>
                <a:gd name="T70" fmla="*/ 138 w 185"/>
                <a:gd name="T71" fmla="*/ 382 h 382"/>
                <a:gd name="T72" fmla="*/ 122 w 185"/>
                <a:gd name="T73" fmla="*/ 376 h 382"/>
                <a:gd name="T74" fmla="*/ 117 w 185"/>
                <a:gd name="T75" fmla="*/ 355 h 382"/>
                <a:gd name="T76" fmla="*/ 117 w 185"/>
                <a:gd name="T77" fmla="*/ 334 h 382"/>
                <a:gd name="T78" fmla="*/ 106 w 185"/>
                <a:gd name="T79" fmla="*/ 334 h 382"/>
                <a:gd name="T80" fmla="*/ 96 w 185"/>
                <a:gd name="T81" fmla="*/ 345 h 382"/>
                <a:gd name="T82" fmla="*/ 90 w 185"/>
                <a:gd name="T83" fmla="*/ 350 h 382"/>
                <a:gd name="T84" fmla="*/ 74 w 185"/>
                <a:gd name="T85" fmla="*/ 355 h 382"/>
                <a:gd name="T86" fmla="*/ 74 w 185"/>
                <a:gd name="T87" fmla="*/ 355 h 382"/>
                <a:gd name="T88" fmla="*/ 64 w 185"/>
                <a:gd name="T89" fmla="*/ 360 h 382"/>
                <a:gd name="T90" fmla="*/ 59 w 185"/>
                <a:gd name="T91" fmla="*/ 376 h 382"/>
                <a:gd name="T92" fmla="*/ 53 w 185"/>
                <a:gd name="T93" fmla="*/ 360 h 382"/>
                <a:gd name="T94" fmla="*/ 53 w 185"/>
                <a:gd name="T95" fmla="*/ 339 h 382"/>
                <a:gd name="T96" fmla="*/ 43 w 185"/>
                <a:gd name="T97" fmla="*/ 329 h 382"/>
                <a:gd name="T98" fmla="*/ 11 w 185"/>
                <a:gd name="T99" fmla="*/ 329 h 382"/>
                <a:gd name="T100" fmla="*/ 0 w 185"/>
                <a:gd name="T101" fmla="*/ 313 h 382"/>
                <a:gd name="T102" fmla="*/ 0 w 185"/>
                <a:gd name="T103" fmla="*/ 276 h 382"/>
                <a:gd name="T104" fmla="*/ 6 w 185"/>
                <a:gd name="T105" fmla="*/ 249 h 382"/>
                <a:gd name="T106" fmla="*/ 27 w 185"/>
                <a:gd name="T107" fmla="*/ 244 h 382"/>
                <a:gd name="T108" fmla="*/ 27 w 185"/>
                <a:gd name="T109" fmla="*/ 223 h 382"/>
                <a:gd name="T110" fmla="*/ 27 w 185"/>
                <a:gd name="T111" fmla="*/ 201 h 382"/>
                <a:gd name="T112" fmla="*/ 32 w 185"/>
                <a:gd name="T113" fmla="*/ 186 h 382"/>
                <a:gd name="T114" fmla="*/ 27 w 185"/>
                <a:gd name="T115" fmla="*/ 170 h 382"/>
                <a:gd name="T116" fmla="*/ 27 w 185"/>
                <a:gd name="T117" fmla="*/ 148 h 382"/>
                <a:gd name="T118" fmla="*/ 32 w 185"/>
                <a:gd name="T119" fmla="*/ 133 h 382"/>
                <a:gd name="T120" fmla="*/ 27 w 185"/>
                <a:gd name="T121" fmla="*/ 117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5" h="382">
                  <a:moveTo>
                    <a:pt x="27" y="117"/>
                  </a:moveTo>
                  <a:lnTo>
                    <a:pt x="27" y="111"/>
                  </a:lnTo>
                  <a:lnTo>
                    <a:pt x="27" y="106"/>
                  </a:lnTo>
                  <a:lnTo>
                    <a:pt x="27" y="101"/>
                  </a:lnTo>
                  <a:lnTo>
                    <a:pt x="27" y="95"/>
                  </a:lnTo>
                  <a:lnTo>
                    <a:pt x="27" y="90"/>
                  </a:lnTo>
                  <a:lnTo>
                    <a:pt x="27" y="85"/>
                  </a:lnTo>
                  <a:lnTo>
                    <a:pt x="27" y="80"/>
                  </a:lnTo>
                  <a:lnTo>
                    <a:pt x="27" y="74"/>
                  </a:lnTo>
                  <a:lnTo>
                    <a:pt x="27" y="69"/>
                  </a:lnTo>
                  <a:lnTo>
                    <a:pt x="27" y="64"/>
                  </a:lnTo>
                  <a:lnTo>
                    <a:pt x="27" y="58"/>
                  </a:lnTo>
                  <a:lnTo>
                    <a:pt x="37" y="58"/>
                  </a:lnTo>
                  <a:lnTo>
                    <a:pt x="43" y="58"/>
                  </a:lnTo>
                  <a:lnTo>
                    <a:pt x="48" y="58"/>
                  </a:lnTo>
                  <a:lnTo>
                    <a:pt x="48" y="53"/>
                  </a:lnTo>
                  <a:lnTo>
                    <a:pt x="48" y="42"/>
                  </a:lnTo>
                  <a:lnTo>
                    <a:pt x="48" y="37"/>
                  </a:lnTo>
                  <a:lnTo>
                    <a:pt x="48" y="32"/>
                  </a:lnTo>
                  <a:lnTo>
                    <a:pt x="48" y="26"/>
                  </a:lnTo>
                  <a:lnTo>
                    <a:pt x="48" y="21"/>
                  </a:lnTo>
                  <a:lnTo>
                    <a:pt x="48" y="16"/>
                  </a:lnTo>
                  <a:lnTo>
                    <a:pt x="48" y="11"/>
                  </a:lnTo>
                  <a:lnTo>
                    <a:pt x="53" y="11"/>
                  </a:lnTo>
                  <a:lnTo>
                    <a:pt x="53" y="5"/>
                  </a:lnTo>
                  <a:lnTo>
                    <a:pt x="48" y="5"/>
                  </a:lnTo>
                  <a:lnTo>
                    <a:pt x="59" y="5"/>
                  </a:lnTo>
                  <a:lnTo>
                    <a:pt x="64" y="5"/>
                  </a:lnTo>
                  <a:lnTo>
                    <a:pt x="74" y="5"/>
                  </a:lnTo>
                  <a:lnTo>
                    <a:pt x="80" y="0"/>
                  </a:lnTo>
                  <a:lnTo>
                    <a:pt x="85" y="0"/>
                  </a:lnTo>
                  <a:lnTo>
                    <a:pt x="90" y="0"/>
                  </a:lnTo>
                  <a:lnTo>
                    <a:pt x="96" y="0"/>
                  </a:lnTo>
                  <a:lnTo>
                    <a:pt x="101" y="0"/>
                  </a:lnTo>
                  <a:lnTo>
                    <a:pt x="106" y="0"/>
                  </a:lnTo>
                  <a:lnTo>
                    <a:pt x="106" y="5"/>
                  </a:lnTo>
                  <a:lnTo>
                    <a:pt x="106" y="11"/>
                  </a:lnTo>
                  <a:lnTo>
                    <a:pt x="106" y="21"/>
                  </a:lnTo>
                  <a:lnTo>
                    <a:pt x="106" y="26"/>
                  </a:lnTo>
                  <a:lnTo>
                    <a:pt x="106" y="32"/>
                  </a:lnTo>
                  <a:lnTo>
                    <a:pt x="106" y="37"/>
                  </a:lnTo>
                  <a:lnTo>
                    <a:pt x="106" y="42"/>
                  </a:lnTo>
                  <a:lnTo>
                    <a:pt x="106" y="48"/>
                  </a:lnTo>
                  <a:lnTo>
                    <a:pt x="106" y="53"/>
                  </a:lnTo>
                  <a:lnTo>
                    <a:pt x="106" y="58"/>
                  </a:lnTo>
                  <a:lnTo>
                    <a:pt x="111" y="58"/>
                  </a:lnTo>
                  <a:lnTo>
                    <a:pt x="117" y="58"/>
                  </a:lnTo>
                  <a:lnTo>
                    <a:pt x="122" y="58"/>
                  </a:lnTo>
                  <a:lnTo>
                    <a:pt x="127" y="58"/>
                  </a:lnTo>
                  <a:lnTo>
                    <a:pt x="133" y="58"/>
                  </a:lnTo>
                  <a:lnTo>
                    <a:pt x="138" y="58"/>
                  </a:lnTo>
                  <a:lnTo>
                    <a:pt x="143" y="58"/>
                  </a:lnTo>
                  <a:lnTo>
                    <a:pt x="148" y="53"/>
                  </a:lnTo>
                  <a:lnTo>
                    <a:pt x="154" y="53"/>
                  </a:lnTo>
                  <a:lnTo>
                    <a:pt x="164" y="53"/>
                  </a:lnTo>
                  <a:lnTo>
                    <a:pt x="164" y="58"/>
                  </a:lnTo>
                  <a:lnTo>
                    <a:pt x="164" y="64"/>
                  </a:lnTo>
                  <a:lnTo>
                    <a:pt x="170" y="64"/>
                  </a:lnTo>
                  <a:lnTo>
                    <a:pt x="170" y="69"/>
                  </a:lnTo>
                  <a:lnTo>
                    <a:pt x="170" y="74"/>
                  </a:lnTo>
                  <a:lnTo>
                    <a:pt x="170" y="80"/>
                  </a:lnTo>
                  <a:lnTo>
                    <a:pt x="170" y="85"/>
                  </a:lnTo>
                  <a:lnTo>
                    <a:pt x="170" y="90"/>
                  </a:lnTo>
                  <a:lnTo>
                    <a:pt x="170" y="95"/>
                  </a:lnTo>
                  <a:lnTo>
                    <a:pt x="170" y="101"/>
                  </a:lnTo>
                  <a:lnTo>
                    <a:pt x="170" y="106"/>
                  </a:lnTo>
                  <a:lnTo>
                    <a:pt x="170" y="111"/>
                  </a:lnTo>
                  <a:lnTo>
                    <a:pt x="170" y="117"/>
                  </a:lnTo>
                  <a:lnTo>
                    <a:pt x="164" y="117"/>
                  </a:lnTo>
                  <a:lnTo>
                    <a:pt x="164" y="122"/>
                  </a:lnTo>
                  <a:lnTo>
                    <a:pt x="170" y="122"/>
                  </a:lnTo>
                  <a:lnTo>
                    <a:pt x="164" y="122"/>
                  </a:lnTo>
                  <a:lnTo>
                    <a:pt x="164" y="127"/>
                  </a:lnTo>
                  <a:lnTo>
                    <a:pt x="164" y="133"/>
                  </a:lnTo>
                  <a:lnTo>
                    <a:pt x="164" y="138"/>
                  </a:lnTo>
                  <a:lnTo>
                    <a:pt x="164" y="143"/>
                  </a:lnTo>
                  <a:lnTo>
                    <a:pt x="164" y="148"/>
                  </a:lnTo>
                  <a:lnTo>
                    <a:pt x="159" y="148"/>
                  </a:lnTo>
                  <a:lnTo>
                    <a:pt x="159" y="154"/>
                  </a:lnTo>
                  <a:lnTo>
                    <a:pt x="159" y="159"/>
                  </a:lnTo>
                  <a:lnTo>
                    <a:pt x="159" y="164"/>
                  </a:lnTo>
                  <a:lnTo>
                    <a:pt x="164" y="164"/>
                  </a:lnTo>
                  <a:lnTo>
                    <a:pt x="170" y="164"/>
                  </a:lnTo>
                  <a:lnTo>
                    <a:pt x="180" y="164"/>
                  </a:lnTo>
                  <a:lnTo>
                    <a:pt x="185" y="164"/>
                  </a:lnTo>
                  <a:lnTo>
                    <a:pt x="185" y="175"/>
                  </a:lnTo>
                  <a:lnTo>
                    <a:pt x="185" y="180"/>
                  </a:lnTo>
                  <a:lnTo>
                    <a:pt x="185" y="186"/>
                  </a:lnTo>
                  <a:lnTo>
                    <a:pt x="185" y="191"/>
                  </a:lnTo>
                  <a:lnTo>
                    <a:pt x="185" y="196"/>
                  </a:lnTo>
                  <a:lnTo>
                    <a:pt x="185" y="201"/>
                  </a:lnTo>
                  <a:lnTo>
                    <a:pt x="185" y="207"/>
                  </a:lnTo>
                  <a:lnTo>
                    <a:pt x="185" y="212"/>
                  </a:lnTo>
                  <a:lnTo>
                    <a:pt x="185" y="223"/>
                  </a:lnTo>
                  <a:lnTo>
                    <a:pt x="185" y="228"/>
                  </a:lnTo>
                  <a:lnTo>
                    <a:pt x="185" y="233"/>
                  </a:lnTo>
                  <a:lnTo>
                    <a:pt x="185" y="239"/>
                  </a:lnTo>
                  <a:lnTo>
                    <a:pt x="185" y="244"/>
                  </a:lnTo>
                  <a:lnTo>
                    <a:pt x="180" y="244"/>
                  </a:lnTo>
                  <a:lnTo>
                    <a:pt x="180" y="249"/>
                  </a:lnTo>
                  <a:lnTo>
                    <a:pt x="180" y="244"/>
                  </a:lnTo>
                  <a:lnTo>
                    <a:pt x="180" y="249"/>
                  </a:lnTo>
                  <a:lnTo>
                    <a:pt x="180" y="254"/>
                  </a:lnTo>
                  <a:lnTo>
                    <a:pt x="180" y="260"/>
                  </a:lnTo>
                  <a:lnTo>
                    <a:pt x="180" y="254"/>
                  </a:lnTo>
                  <a:lnTo>
                    <a:pt x="175" y="260"/>
                  </a:lnTo>
                  <a:lnTo>
                    <a:pt x="180" y="260"/>
                  </a:lnTo>
                  <a:lnTo>
                    <a:pt x="175" y="260"/>
                  </a:lnTo>
                  <a:lnTo>
                    <a:pt x="175" y="265"/>
                  </a:lnTo>
                  <a:lnTo>
                    <a:pt x="175" y="260"/>
                  </a:lnTo>
                  <a:lnTo>
                    <a:pt x="175" y="265"/>
                  </a:lnTo>
                  <a:lnTo>
                    <a:pt x="170" y="265"/>
                  </a:lnTo>
                  <a:lnTo>
                    <a:pt x="170" y="270"/>
                  </a:lnTo>
                  <a:lnTo>
                    <a:pt x="170" y="276"/>
                  </a:lnTo>
                  <a:lnTo>
                    <a:pt x="175" y="276"/>
                  </a:lnTo>
                  <a:lnTo>
                    <a:pt x="180" y="276"/>
                  </a:lnTo>
                  <a:lnTo>
                    <a:pt x="185" y="276"/>
                  </a:lnTo>
                  <a:lnTo>
                    <a:pt x="185" y="281"/>
                  </a:lnTo>
                  <a:lnTo>
                    <a:pt x="185" y="286"/>
                  </a:lnTo>
                  <a:lnTo>
                    <a:pt x="185" y="292"/>
                  </a:lnTo>
                  <a:lnTo>
                    <a:pt x="185" y="297"/>
                  </a:lnTo>
                  <a:lnTo>
                    <a:pt x="185" y="302"/>
                  </a:lnTo>
                  <a:lnTo>
                    <a:pt x="185" y="307"/>
                  </a:lnTo>
                  <a:lnTo>
                    <a:pt x="185" y="318"/>
                  </a:lnTo>
                  <a:lnTo>
                    <a:pt x="185" y="323"/>
                  </a:lnTo>
                  <a:lnTo>
                    <a:pt x="180" y="323"/>
                  </a:lnTo>
                  <a:lnTo>
                    <a:pt x="180" y="329"/>
                  </a:lnTo>
                  <a:lnTo>
                    <a:pt x="170" y="329"/>
                  </a:lnTo>
                  <a:lnTo>
                    <a:pt x="164" y="329"/>
                  </a:lnTo>
                  <a:lnTo>
                    <a:pt x="159" y="329"/>
                  </a:lnTo>
                  <a:lnTo>
                    <a:pt x="159" y="334"/>
                  </a:lnTo>
                  <a:lnTo>
                    <a:pt x="159" y="339"/>
                  </a:lnTo>
                  <a:lnTo>
                    <a:pt x="159" y="345"/>
                  </a:lnTo>
                  <a:lnTo>
                    <a:pt x="159" y="350"/>
                  </a:lnTo>
                  <a:lnTo>
                    <a:pt x="159" y="355"/>
                  </a:lnTo>
                  <a:lnTo>
                    <a:pt x="159" y="360"/>
                  </a:lnTo>
                  <a:lnTo>
                    <a:pt x="159" y="366"/>
                  </a:lnTo>
                  <a:lnTo>
                    <a:pt x="159" y="371"/>
                  </a:lnTo>
                  <a:lnTo>
                    <a:pt x="159" y="376"/>
                  </a:lnTo>
                  <a:lnTo>
                    <a:pt x="159" y="382"/>
                  </a:lnTo>
                  <a:lnTo>
                    <a:pt x="154" y="382"/>
                  </a:lnTo>
                  <a:lnTo>
                    <a:pt x="148" y="382"/>
                  </a:lnTo>
                  <a:lnTo>
                    <a:pt x="143" y="382"/>
                  </a:lnTo>
                  <a:lnTo>
                    <a:pt x="138" y="382"/>
                  </a:lnTo>
                  <a:lnTo>
                    <a:pt x="133" y="382"/>
                  </a:lnTo>
                  <a:lnTo>
                    <a:pt x="127" y="382"/>
                  </a:lnTo>
                  <a:lnTo>
                    <a:pt x="127" y="376"/>
                  </a:lnTo>
                  <a:lnTo>
                    <a:pt x="122" y="376"/>
                  </a:lnTo>
                  <a:lnTo>
                    <a:pt x="117" y="376"/>
                  </a:lnTo>
                  <a:lnTo>
                    <a:pt x="117" y="371"/>
                  </a:lnTo>
                  <a:lnTo>
                    <a:pt x="117" y="360"/>
                  </a:lnTo>
                  <a:lnTo>
                    <a:pt x="117" y="355"/>
                  </a:lnTo>
                  <a:lnTo>
                    <a:pt x="117" y="350"/>
                  </a:lnTo>
                  <a:lnTo>
                    <a:pt x="117" y="345"/>
                  </a:lnTo>
                  <a:lnTo>
                    <a:pt x="117" y="339"/>
                  </a:lnTo>
                  <a:lnTo>
                    <a:pt x="117" y="334"/>
                  </a:lnTo>
                  <a:lnTo>
                    <a:pt x="117" y="329"/>
                  </a:lnTo>
                  <a:lnTo>
                    <a:pt x="111" y="329"/>
                  </a:lnTo>
                  <a:lnTo>
                    <a:pt x="106" y="329"/>
                  </a:lnTo>
                  <a:lnTo>
                    <a:pt x="106" y="334"/>
                  </a:lnTo>
                  <a:lnTo>
                    <a:pt x="101" y="334"/>
                  </a:lnTo>
                  <a:lnTo>
                    <a:pt x="101" y="339"/>
                  </a:lnTo>
                  <a:lnTo>
                    <a:pt x="96" y="339"/>
                  </a:lnTo>
                  <a:lnTo>
                    <a:pt x="96" y="345"/>
                  </a:lnTo>
                  <a:lnTo>
                    <a:pt x="90" y="345"/>
                  </a:lnTo>
                  <a:lnTo>
                    <a:pt x="96" y="345"/>
                  </a:lnTo>
                  <a:lnTo>
                    <a:pt x="90" y="345"/>
                  </a:lnTo>
                  <a:lnTo>
                    <a:pt x="90" y="350"/>
                  </a:lnTo>
                  <a:lnTo>
                    <a:pt x="85" y="350"/>
                  </a:lnTo>
                  <a:lnTo>
                    <a:pt x="85" y="355"/>
                  </a:lnTo>
                  <a:lnTo>
                    <a:pt x="80" y="355"/>
                  </a:lnTo>
                  <a:lnTo>
                    <a:pt x="74" y="355"/>
                  </a:lnTo>
                  <a:lnTo>
                    <a:pt x="80" y="355"/>
                  </a:lnTo>
                  <a:lnTo>
                    <a:pt x="74" y="355"/>
                  </a:lnTo>
                  <a:lnTo>
                    <a:pt x="69" y="355"/>
                  </a:lnTo>
                  <a:lnTo>
                    <a:pt x="74" y="355"/>
                  </a:lnTo>
                  <a:lnTo>
                    <a:pt x="69" y="360"/>
                  </a:lnTo>
                  <a:lnTo>
                    <a:pt x="69" y="366"/>
                  </a:lnTo>
                  <a:lnTo>
                    <a:pt x="69" y="360"/>
                  </a:lnTo>
                  <a:lnTo>
                    <a:pt x="64" y="360"/>
                  </a:lnTo>
                  <a:lnTo>
                    <a:pt x="64" y="366"/>
                  </a:lnTo>
                  <a:lnTo>
                    <a:pt x="64" y="371"/>
                  </a:lnTo>
                  <a:lnTo>
                    <a:pt x="59" y="371"/>
                  </a:lnTo>
                  <a:lnTo>
                    <a:pt x="59" y="376"/>
                  </a:lnTo>
                  <a:lnTo>
                    <a:pt x="53" y="376"/>
                  </a:lnTo>
                  <a:lnTo>
                    <a:pt x="53" y="371"/>
                  </a:lnTo>
                  <a:lnTo>
                    <a:pt x="53" y="366"/>
                  </a:lnTo>
                  <a:lnTo>
                    <a:pt x="53" y="360"/>
                  </a:lnTo>
                  <a:lnTo>
                    <a:pt x="53" y="355"/>
                  </a:lnTo>
                  <a:lnTo>
                    <a:pt x="53" y="350"/>
                  </a:lnTo>
                  <a:lnTo>
                    <a:pt x="53" y="345"/>
                  </a:lnTo>
                  <a:lnTo>
                    <a:pt x="53" y="339"/>
                  </a:lnTo>
                  <a:lnTo>
                    <a:pt x="53" y="334"/>
                  </a:lnTo>
                  <a:lnTo>
                    <a:pt x="53" y="329"/>
                  </a:lnTo>
                  <a:lnTo>
                    <a:pt x="48" y="329"/>
                  </a:lnTo>
                  <a:lnTo>
                    <a:pt x="43" y="329"/>
                  </a:lnTo>
                  <a:lnTo>
                    <a:pt x="37" y="329"/>
                  </a:lnTo>
                  <a:lnTo>
                    <a:pt x="22" y="329"/>
                  </a:lnTo>
                  <a:lnTo>
                    <a:pt x="16" y="329"/>
                  </a:lnTo>
                  <a:lnTo>
                    <a:pt x="11" y="329"/>
                  </a:lnTo>
                  <a:lnTo>
                    <a:pt x="6" y="329"/>
                  </a:lnTo>
                  <a:lnTo>
                    <a:pt x="0" y="329"/>
                  </a:lnTo>
                  <a:lnTo>
                    <a:pt x="0" y="323"/>
                  </a:lnTo>
                  <a:lnTo>
                    <a:pt x="0" y="313"/>
                  </a:lnTo>
                  <a:lnTo>
                    <a:pt x="0" y="302"/>
                  </a:lnTo>
                  <a:lnTo>
                    <a:pt x="0" y="286"/>
                  </a:lnTo>
                  <a:lnTo>
                    <a:pt x="0" y="281"/>
                  </a:lnTo>
                  <a:lnTo>
                    <a:pt x="0" y="276"/>
                  </a:lnTo>
                  <a:lnTo>
                    <a:pt x="0" y="270"/>
                  </a:lnTo>
                  <a:lnTo>
                    <a:pt x="0" y="260"/>
                  </a:lnTo>
                  <a:lnTo>
                    <a:pt x="0" y="249"/>
                  </a:lnTo>
                  <a:lnTo>
                    <a:pt x="6" y="249"/>
                  </a:lnTo>
                  <a:lnTo>
                    <a:pt x="11" y="249"/>
                  </a:lnTo>
                  <a:lnTo>
                    <a:pt x="22" y="249"/>
                  </a:lnTo>
                  <a:lnTo>
                    <a:pt x="27" y="249"/>
                  </a:lnTo>
                  <a:lnTo>
                    <a:pt x="27" y="244"/>
                  </a:lnTo>
                  <a:lnTo>
                    <a:pt x="27" y="239"/>
                  </a:lnTo>
                  <a:lnTo>
                    <a:pt x="27" y="233"/>
                  </a:lnTo>
                  <a:lnTo>
                    <a:pt x="27" y="228"/>
                  </a:lnTo>
                  <a:lnTo>
                    <a:pt x="27" y="223"/>
                  </a:lnTo>
                  <a:lnTo>
                    <a:pt x="27" y="217"/>
                  </a:lnTo>
                  <a:lnTo>
                    <a:pt x="27" y="212"/>
                  </a:lnTo>
                  <a:lnTo>
                    <a:pt x="27" y="207"/>
                  </a:lnTo>
                  <a:lnTo>
                    <a:pt x="27" y="201"/>
                  </a:lnTo>
                  <a:lnTo>
                    <a:pt x="27" y="196"/>
                  </a:lnTo>
                  <a:lnTo>
                    <a:pt x="27" y="191"/>
                  </a:lnTo>
                  <a:lnTo>
                    <a:pt x="27" y="186"/>
                  </a:lnTo>
                  <a:lnTo>
                    <a:pt x="32" y="186"/>
                  </a:lnTo>
                  <a:lnTo>
                    <a:pt x="32" y="180"/>
                  </a:lnTo>
                  <a:lnTo>
                    <a:pt x="32" y="175"/>
                  </a:lnTo>
                  <a:lnTo>
                    <a:pt x="27" y="175"/>
                  </a:lnTo>
                  <a:lnTo>
                    <a:pt x="27" y="170"/>
                  </a:lnTo>
                  <a:lnTo>
                    <a:pt x="27" y="164"/>
                  </a:lnTo>
                  <a:lnTo>
                    <a:pt x="27" y="159"/>
                  </a:lnTo>
                  <a:lnTo>
                    <a:pt x="27" y="154"/>
                  </a:lnTo>
                  <a:lnTo>
                    <a:pt x="27" y="148"/>
                  </a:lnTo>
                  <a:lnTo>
                    <a:pt x="27" y="143"/>
                  </a:lnTo>
                  <a:lnTo>
                    <a:pt x="27" y="138"/>
                  </a:lnTo>
                  <a:lnTo>
                    <a:pt x="32" y="138"/>
                  </a:lnTo>
                  <a:lnTo>
                    <a:pt x="32" y="133"/>
                  </a:lnTo>
                  <a:lnTo>
                    <a:pt x="27" y="133"/>
                  </a:lnTo>
                  <a:lnTo>
                    <a:pt x="27" y="127"/>
                  </a:lnTo>
                  <a:lnTo>
                    <a:pt x="27" y="122"/>
                  </a:lnTo>
                  <a:lnTo>
                    <a:pt x="27" y="117"/>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4" name="Freeform 208">
              <a:extLst>
                <a:ext uri="{FF2B5EF4-FFF2-40B4-BE49-F238E27FC236}">
                  <a16:creationId xmlns:a16="http://schemas.microsoft.com/office/drawing/2014/main" id="{0A486013-6E99-4166-AF8A-BBF620366BEF}"/>
                </a:ext>
              </a:extLst>
            </p:cNvPr>
            <p:cNvSpPr>
              <a:spLocks/>
            </p:cNvSpPr>
            <p:nvPr/>
          </p:nvSpPr>
          <p:spPr bwMode="auto">
            <a:xfrm>
              <a:off x="4567238" y="3592513"/>
              <a:ext cx="487363" cy="530225"/>
            </a:xfrm>
            <a:custGeom>
              <a:avLst/>
              <a:gdLst>
                <a:gd name="T0" fmla="*/ 6 w 307"/>
                <a:gd name="T1" fmla="*/ 122 h 334"/>
                <a:gd name="T2" fmla="*/ 11 w 307"/>
                <a:gd name="T3" fmla="*/ 117 h 334"/>
                <a:gd name="T4" fmla="*/ 11 w 307"/>
                <a:gd name="T5" fmla="*/ 106 h 334"/>
                <a:gd name="T6" fmla="*/ 16 w 307"/>
                <a:gd name="T7" fmla="*/ 101 h 334"/>
                <a:gd name="T8" fmla="*/ 11 w 307"/>
                <a:gd name="T9" fmla="*/ 101 h 334"/>
                <a:gd name="T10" fmla="*/ 6 w 307"/>
                <a:gd name="T11" fmla="*/ 96 h 334"/>
                <a:gd name="T12" fmla="*/ 6 w 307"/>
                <a:gd name="T13" fmla="*/ 85 h 334"/>
                <a:gd name="T14" fmla="*/ 16 w 307"/>
                <a:gd name="T15" fmla="*/ 75 h 334"/>
                <a:gd name="T16" fmla="*/ 32 w 307"/>
                <a:gd name="T17" fmla="*/ 59 h 334"/>
                <a:gd name="T18" fmla="*/ 53 w 307"/>
                <a:gd name="T19" fmla="*/ 43 h 334"/>
                <a:gd name="T20" fmla="*/ 85 w 307"/>
                <a:gd name="T21" fmla="*/ 43 h 334"/>
                <a:gd name="T22" fmla="*/ 101 w 307"/>
                <a:gd name="T23" fmla="*/ 48 h 334"/>
                <a:gd name="T24" fmla="*/ 101 w 307"/>
                <a:gd name="T25" fmla="*/ 27 h 334"/>
                <a:gd name="T26" fmla="*/ 106 w 307"/>
                <a:gd name="T27" fmla="*/ 6 h 334"/>
                <a:gd name="T28" fmla="*/ 117 w 307"/>
                <a:gd name="T29" fmla="*/ 6 h 334"/>
                <a:gd name="T30" fmla="*/ 122 w 307"/>
                <a:gd name="T31" fmla="*/ 0 h 334"/>
                <a:gd name="T32" fmla="*/ 143 w 307"/>
                <a:gd name="T33" fmla="*/ 11 h 334"/>
                <a:gd name="T34" fmla="*/ 154 w 307"/>
                <a:gd name="T35" fmla="*/ 22 h 334"/>
                <a:gd name="T36" fmla="*/ 164 w 307"/>
                <a:gd name="T37" fmla="*/ 32 h 334"/>
                <a:gd name="T38" fmla="*/ 170 w 307"/>
                <a:gd name="T39" fmla="*/ 37 h 334"/>
                <a:gd name="T40" fmla="*/ 185 w 307"/>
                <a:gd name="T41" fmla="*/ 43 h 334"/>
                <a:gd name="T42" fmla="*/ 201 w 307"/>
                <a:gd name="T43" fmla="*/ 48 h 334"/>
                <a:gd name="T44" fmla="*/ 222 w 307"/>
                <a:gd name="T45" fmla="*/ 53 h 334"/>
                <a:gd name="T46" fmla="*/ 244 w 307"/>
                <a:gd name="T47" fmla="*/ 48 h 334"/>
                <a:gd name="T48" fmla="*/ 254 w 307"/>
                <a:gd name="T49" fmla="*/ 59 h 334"/>
                <a:gd name="T50" fmla="*/ 259 w 307"/>
                <a:gd name="T51" fmla="*/ 75 h 334"/>
                <a:gd name="T52" fmla="*/ 265 w 307"/>
                <a:gd name="T53" fmla="*/ 90 h 334"/>
                <a:gd name="T54" fmla="*/ 265 w 307"/>
                <a:gd name="T55" fmla="*/ 101 h 334"/>
                <a:gd name="T56" fmla="*/ 281 w 307"/>
                <a:gd name="T57" fmla="*/ 106 h 334"/>
                <a:gd name="T58" fmla="*/ 286 w 307"/>
                <a:gd name="T59" fmla="*/ 122 h 334"/>
                <a:gd name="T60" fmla="*/ 296 w 307"/>
                <a:gd name="T61" fmla="*/ 133 h 334"/>
                <a:gd name="T62" fmla="*/ 286 w 307"/>
                <a:gd name="T63" fmla="*/ 138 h 334"/>
                <a:gd name="T64" fmla="*/ 265 w 307"/>
                <a:gd name="T65" fmla="*/ 154 h 334"/>
                <a:gd name="T66" fmla="*/ 265 w 307"/>
                <a:gd name="T67" fmla="*/ 191 h 334"/>
                <a:gd name="T68" fmla="*/ 265 w 307"/>
                <a:gd name="T69" fmla="*/ 223 h 334"/>
                <a:gd name="T70" fmla="*/ 265 w 307"/>
                <a:gd name="T71" fmla="*/ 260 h 334"/>
                <a:gd name="T72" fmla="*/ 265 w 307"/>
                <a:gd name="T73" fmla="*/ 297 h 334"/>
                <a:gd name="T74" fmla="*/ 265 w 307"/>
                <a:gd name="T75" fmla="*/ 329 h 334"/>
                <a:gd name="T76" fmla="*/ 228 w 307"/>
                <a:gd name="T77" fmla="*/ 329 h 334"/>
                <a:gd name="T78" fmla="*/ 196 w 307"/>
                <a:gd name="T79" fmla="*/ 329 h 334"/>
                <a:gd name="T80" fmla="*/ 154 w 307"/>
                <a:gd name="T81" fmla="*/ 329 h 334"/>
                <a:gd name="T82" fmla="*/ 122 w 307"/>
                <a:gd name="T83" fmla="*/ 334 h 334"/>
                <a:gd name="T84" fmla="*/ 106 w 307"/>
                <a:gd name="T85" fmla="*/ 318 h 334"/>
                <a:gd name="T86" fmla="*/ 106 w 307"/>
                <a:gd name="T87" fmla="*/ 281 h 334"/>
                <a:gd name="T88" fmla="*/ 80 w 307"/>
                <a:gd name="T89" fmla="*/ 276 h 334"/>
                <a:gd name="T90" fmla="*/ 48 w 307"/>
                <a:gd name="T91" fmla="*/ 271 h 334"/>
                <a:gd name="T92" fmla="*/ 48 w 307"/>
                <a:gd name="T93" fmla="*/ 239 h 334"/>
                <a:gd name="T94" fmla="*/ 48 w 307"/>
                <a:gd name="T95" fmla="*/ 207 h 334"/>
                <a:gd name="T96" fmla="*/ 48 w 307"/>
                <a:gd name="T97" fmla="*/ 175 h 334"/>
                <a:gd name="T98" fmla="*/ 43 w 307"/>
                <a:gd name="T99" fmla="*/ 159 h 334"/>
                <a:gd name="T100" fmla="*/ 27 w 307"/>
                <a:gd name="T101" fmla="*/ 143 h 334"/>
                <a:gd name="T102" fmla="*/ 16 w 307"/>
                <a:gd name="T103" fmla="*/ 143 h 334"/>
                <a:gd name="T104" fmla="*/ 11 w 307"/>
                <a:gd name="T105" fmla="*/ 138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7" h="334">
                  <a:moveTo>
                    <a:pt x="11" y="133"/>
                  </a:moveTo>
                  <a:lnTo>
                    <a:pt x="6" y="133"/>
                  </a:lnTo>
                  <a:lnTo>
                    <a:pt x="11" y="133"/>
                  </a:lnTo>
                  <a:lnTo>
                    <a:pt x="11" y="128"/>
                  </a:lnTo>
                  <a:lnTo>
                    <a:pt x="6" y="128"/>
                  </a:lnTo>
                  <a:lnTo>
                    <a:pt x="6" y="122"/>
                  </a:lnTo>
                  <a:lnTo>
                    <a:pt x="11" y="122"/>
                  </a:lnTo>
                  <a:lnTo>
                    <a:pt x="6" y="122"/>
                  </a:lnTo>
                  <a:lnTo>
                    <a:pt x="11" y="122"/>
                  </a:lnTo>
                  <a:lnTo>
                    <a:pt x="11" y="117"/>
                  </a:lnTo>
                  <a:lnTo>
                    <a:pt x="6" y="117"/>
                  </a:lnTo>
                  <a:lnTo>
                    <a:pt x="11" y="117"/>
                  </a:lnTo>
                  <a:lnTo>
                    <a:pt x="6" y="117"/>
                  </a:lnTo>
                  <a:lnTo>
                    <a:pt x="11" y="117"/>
                  </a:lnTo>
                  <a:lnTo>
                    <a:pt x="11" y="112"/>
                  </a:lnTo>
                  <a:lnTo>
                    <a:pt x="6" y="112"/>
                  </a:lnTo>
                  <a:lnTo>
                    <a:pt x="11" y="112"/>
                  </a:lnTo>
                  <a:lnTo>
                    <a:pt x="11" y="106"/>
                  </a:lnTo>
                  <a:lnTo>
                    <a:pt x="11" y="112"/>
                  </a:lnTo>
                  <a:lnTo>
                    <a:pt x="16" y="112"/>
                  </a:lnTo>
                  <a:lnTo>
                    <a:pt x="16" y="106"/>
                  </a:lnTo>
                  <a:lnTo>
                    <a:pt x="11" y="106"/>
                  </a:lnTo>
                  <a:lnTo>
                    <a:pt x="16" y="106"/>
                  </a:lnTo>
                  <a:lnTo>
                    <a:pt x="16" y="101"/>
                  </a:lnTo>
                  <a:lnTo>
                    <a:pt x="11" y="101"/>
                  </a:lnTo>
                  <a:lnTo>
                    <a:pt x="11" y="106"/>
                  </a:lnTo>
                  <a:lnTo>
                    <a:pt x="11" y="101"/>
                  </a:lnTo>
                  <a:lnTo>
                    <a:pt x="11" y="106"/>
                  </a:lnTo>
                  <a:lnTo>
                    <a:pt x="6" y="106"/>
                  </a:lnTo>
                  <a:lnTo>
                    <a:pt x="11" y="101"/>
                  </a:lnTo>
                  <a:lnTo>
                    <a:pt x="11" y="96"/>
                  </a:lnTo>
                  <a:lnTo>
                    <a:pt x="11" y="101"/>
                  </a:lnTo>
                  <a:lnTo>
                    <a:pt x="6" y="101"/>
                  </a:lnTo>
                  <a:lnTo>
                    <a:pt x="6" y="96"/>
                  </a:lnTo>
                  <a:lnTo>
                    <a:pt x="6" y="101"/>
                  </a:lnTo>
                  <a:lnTo>
                    <a:pt x="6" y="96"/>
                  </a:lnTo>
                  <a:lnTo>
                    <a:pt x="0" y="96"/>
                  </a:lnTo>
                  <a:lnTo>
                    <a:pt x="0" y="101"/>
                  </a:lnTo>
                  <a:lnTo>
                    <a:pt x="0" y="96"/>
                  </a:lnTo>
                  <a:lnTo>
                    <a:pt x="6" y="96"/>
                  </a:lnTo>
                  <a:lnTo>
                    <a:pt x="6" y="90"/>
                  </a:lnTo>
                  <a:lnTo>
                    <a:pt x="6" y="85"/>
                  </a:lnTo>
                  <a:lnTo>
                    <a:pt x="6" y="80"/>
                  </a:lnTo>
                  <a:lnTo>
                    <a:pt x="11" y="80"/>
                  </a:lnTo>
                  <a:lnTo>
                    <a:pt x="11" y="85"/>
                  </a:lnTo>
                  <a:lnTo>
                    <a:pt x="16" y="85"/>
                  </a:lnTo>
                  <a:lnTo>
                    <a:pt x="16" y="80"/>
                  </a:lnTo>
                  <a:lnTo>
                    <a:pt x="16" y="75"/>
                  </a:lnTo>
                  <a:lnTo>
                    <a:pt x="22" y="75"/>
                  </a:lnTo>
                  <a:lnTo>
                    <a:pt x="22" y="69"/>
                  </a:lnTo>
                  <a:lnTo>
                    <a:pt x="22" y="64"/>
                  </a:lnTo>
                  <a:lnTo>
                    <a:pt x="22" y="59"/>
                  </a:lnTo>
                  <a:lnTo>
                    <a:pt x="27" y="59"/>
                  </a:lnTo>
                  <a:lnTo>
                    <a:pt x="32" y="59"/>
                  </a:lnTo>
                  <a:lnTo>
                    <a:pt x="37" y="59"/>
                  </a:lnTo>
                  <a:lnTo>
                    <a:pt x="43" y="59"/>
                  </a:lnTo>
                  <a:lnTo>
                    <a:pt x="48" y="53"/>
                  </a:lnTo>
                  <a:lnTo>
                    <a:pt x="53" y="53"/>
                  </a:lnTo>
                  <a:lnTo>
                    <a:pt x="53" y="48"/>
                  </a:lnTo>
                  <a:lnTo>
                    <a:pt x="53" y="43"/>
                  </a:lnTo>
                  <a:lnTo>
                    <a:pt x="59" y="43"/>
                  </a:lnTo>
                  <a:lnTo>
                    <a:pt x="64" y="43"/>
                  </a:lnTo>
                  <a:lnTo>
                    <a:pt x="69" y="43"/>
                  </a:lnTo>
                  <a:lnTo>
                    <a:pt x="74" y="43"/>
                  </a:lnTo>
                  <a:lnTo>
                    <a:pt x="80" y="43"/>
                  </a:lnTo>
                  <a:lnTo>
                    <a:pt x="85" y="43"/>
                  </a:lnTo>
                  <a:lnTo>
                    <a:pt x="90" y="43"/>
                  </a:lnTo>
                  <a:lnTo>
                    <a:pt x="90" y="48"/>
                  </a:lnTo>
                  <a:lnTo>
                    <a:pt x="96" y="48"/>
                  </a:lnTo>
                  <a:lnTo>
                    <a:pt x="96" y="53"/>
                  </a:lnTo>
                  <a:lnTo>
                    <a:pt x="101" y="53"/>
                  </a:lnTo>
                  <a:lnTo>
                    <a:pt x="101" y="48"/>
                  </a:lnTo>
                  <a:lnTo>
                    <a:pt x="101" y="43"/>
                  </a:lnTo>
                  <a:lnTo>
                    <a:pt x="96" y="37"/>
                  </a:lnTo>
                  <a:lnTo>
                    <a:pt x="90" y="37"/>
                  </a:lnTo>
                  <a:lnTo>
                    <a:pt x="90" y="32"/>
                  </a:lnTo>
                  <a:lnTo>
                    <a:pt x="96" y="32"/>
                  </a:lnTo>
                  <a:lnTo>
                    <a:pt x="101" y="27"/>
                  </a:lnTo>
                  <a:lnTo>
                    <a:pt x="101" y="22"/>
                  </a:lnTo>
                  <a:lnTo>
                    <a:pt x="101" y="16"/>
                  </a:lnTo>
                  <a:lnTo>
                    <a:pt x="101" y="11"/>
                  </a:lnTo>
                  <a:lnTo>
                    <a:pt x="96" y="6"/>
                  </a:lnTo>
                  <a:lnTo>
                    <a:pt x="101" y="6"/>
                  </a:lnTo>
                  <a:lnTo>
                    <a:pt x="106" y="6"/>
                  </a:lnTo>
                  <a:lnTo>
                    <a:pt x="106" y="11"/>
                  </a:lnTo>
                  <a:lnTo>
                    <a:pt x="106" y="16"/>
                  </a:lnTo>
                  <a:lnTo>
                    <a:pt x="111" y="16"/>
                  </a:lnTo>
                  <a:lnTo>
                    <a:pt x="111" y="11"/>
                  </a:lnTo>
                  <a:lnTo>
                    <a:pt x="117" y="11"/>
                  </a:lnTo>
                  <a:lnTo>
                    <a:pt x="117" y="6"/>
                  </a:lnTo>
                  <a:lnTo>
                    <a:pt x="122" y="6"/>
                  </a:lnTo>
                  <a:lnTo>
                    <a:pt x="122" y="11"/>
                  </a:lnTo>
                  <a:lnTo>
                    <a:pt x="122" y="6"/>
                  </a:lnTo>
                  <a:lnTo>
                    <a:pt x="127" y="6"/>
                  </a:lnTo>
                  <a:lnTo>
                    <a:pt x="122" y="6"/>
                  </a:lnTo>
                  <a:lnTo>
                    <a:pt x="122" y="0"/>
                  </a:lnTo>
                  <a:lnTo>
                    <a:pt x="127" y="0"/>
                  </a:lnTo>
                  <a:lnTo>
                    <a:pt x="133" y="0"/>
                  </a:lnTo>
                  <a:lnTo>
                    <a:pt x="138" y="0"/>
                  </a:lnTo>
                  <a:lnTo>
                    <a:pt x="138" y="6"/>
                  </a:lnTo>
                  <a:lnTo>
                    <a:pt x="143" y="6"/>
                  </a:lnTo>
                  <a:lnTo>
                    <a:pt x="143" y="11"/>
                  </a:lnTo>
                  <a:lnTo>
                    <a:pt x="148" y="11"/>
                  </a:lnTo>
                  <a:lnTo>
                    <a:pt x="143" y="11"/>
                  </a:lnTo>
                  <a:lnTo>
                    <a:pt x="143" y="16"/>
                  </a:lnTo>
                  <a:lnTo>
                    <a:pt x="148" y="16"/>
                  </a:lnTo>
                  <a:lnTo>
                    <a:pt x="154" y="16"/>
                  </a:lnTo>
                  <a:lnTo>
                    <a:pt x="154" y="22"/>
                  </a:lnTo>
                  <a:lnTo>
                    <a:pt x="154" y="27"/>
                  </a:lnTo>
                  <a:lnTo>
                    <a:pt x="159" y="27"/>
                  </a:lnTo>
                  <a:lnTo>
                    <a:pt x="164" y="27"/>
                  </a:lnTo>
                  <a:lnTo>
                    <a:pt x="164" y="32"/>
                  </a:lnTo>
                  <a:lnTo>
                    <a:pt x="170" y="32"/>
                  </a:lnTo>
                  <a:lnTo>
                    <a:pt x="164" y="32"/>
                  </a:lnTo>
                  <a:lnTo>
                    <a:pt x="164" y="37"/>
                  </a:lnTo>
                  <a:lnTo>
                    <a:pt x="159" y="37"/>
                  </a:lnTo>
                  <a:lnTo>
                    <a:pt x="164" y="37"/>
                  </a:lnTo>
                  <a:lnTo>
                    <a:pt x="164" y="43"/>
                  </a:lnTo>
                  <a:lnTo>
                    <a:pt x="164" y="37"/>
                  </a:lnTo>
                  <a:lnTo>
                    <a:pt x="170" y="37"/>
                  </a:lnTo>
                  <a:lnTo>
                    <a:pt x="175" y="37"/>
                  </a:lnTo>
                  <a:lnTo>
                    <a:pt x="180" y="37"/>
                  </a:lnTo>
                  <a:lnTo>
                    <a:pt x="180" y="43"/>
                  </a:lnTo>
                  <a:lnTo>
                    <a:pt x="180" y="48"/>
                  </a:lnTo>
                  <a:lnTo>
                    <a:pt x="185" y="48"/>
                  </a:lnTo>
                  <a:lnTo>
                    <a:pt x="185" y="43"/>
                  </a:lnTo>
                  <a:lnTo>
                    <a:pt x="191" y="43"/>
                  </a:lnTo>
                  <a:lnTo>
                    <a:pt x="196" y="43"/>
                  </a:lnTo>
                  <a:lnTo>
                    <a:pt x="196" y="37"/>
                  </a:lnTo>
                  <a:lnTo>
                    <a:pt x="196" y="43"/>
                  </a:lnTo>
                  <a:lnTo>
                    <a:pt x="196" y="48"/>
                  </a:lnTo>
                  <a:lnTo>
                    <a:pt x="201" y="48"/>
                  </a:lnTo>
                  <a:lnTo>
                    <a:pt x="201" y="53"/>
                  </a:lnTo>
                  <a:lnTo>
                    <a:pt x="207" y="53"/>
                  </a:lnTo>
                  <a:lnTo>
                    <a:pt x="207" y="48"/>
                  </a:lnTo>
                  <a:lnTo>
                    <a:pt x="212" y="48"/>
                  </a:lnTo>
                  <a:lnTo>
                    <a:pt x="217" y="48"/>
                  </a:lnTo>
                  <a:lnTo>
                    <a:pt x="222" y="53"/>
                  </a:lnTo>
                  <a:lnTo>
                    <a:pt x="228" y="53"/>
                  </a:lnTo>
                  <a:lnTo>
                    <a:pt x="233" y="59"/>
                  </a:lnTo>
                  <a:lnTo>
                    <a:pt x="238" y="59"/>
                  </a:lnTo>
                  <a:lnTo>
                    <a:pt x="238" y="53"/>
                  </a:lnTo>
                  <a:lnTo>
                    <a:pt x="238" y="48"/>
                  </a:lnTo>
                  <a:lnTo>
                    <a:pt x="244" y="48"/>
                  </a:lnTo>
                  <a:lnTo>
                    <a:pt x="249" y="48"/>
                  </a:lnTo>
                  <a:lnTo>
                    <a:pt x="249" y="53"/>
                  </a:lnTo>
                  <a:lnTo>
                    <a:pt x="254" y="53"/>
                  </a:lnTo>
                  <a:lnTo>
                    <a:pt x="249" y="53"/>
                  </a:lnTo>
                  <a:lnTo>
                    <a:pt x="254" y="53"/>
                  </a:lnTo>
                  <a:lnTo>
                    <a:pt x="254" y="59"/>
                  </a:lnTo>
                  <a:lnTo>
                    <a:pt x="254" y="64"/>
                  </a:lnTo>
                  <a:lnTo>
                    <a:pt x="259" y="64"/>
                  </a:lnTo>
                  <a:lnTo>
                    <a:pt x="254" y="64"/>
                  </a:lnTo>
                  <a:lnTo>
                    <a:pt x="254" y="69"/>
                  </a:lnTo>
                  <a:lnTo>
                    <a:pt x="254" y="75"/>
                  </a:lnTo>
                  <a:lnTo>
                    <a:pt x="259" y="75"/>
                  </a:lnTo>
                  <a:lnTo>
                    <a:pt x="259" y="80"/>
                  </a:lnTo>
                  <a:lnTo>
                    <a:pt x="265" y="80"/>
                  </a:lnTo>
                  <a:lnTo>
                    <a:pt x="259" y="80"/>
                  </a:lnTo>
                  <a:lnTo>
                    <a:pt x="259" y="85"/>
                  </a:lnTo>
                  <a:lnTo>
                    <a:pt x="265" y="85"/>
                  </a:lnTo>
                  <a:lnTo>
                    <a:pt x="265" y="90"/>
                  </a:lnTo>
                  <a:lnTo>
                    <a:pt x="265" y="96"/>
                  </a:lnTo>
                  <a:lnTo>
                    <a:pt x="265" y="90"/>
                  </a:lnTo>
                  <a:lnTo>
                    <a:pt x="265" y="96"/>
                  </a:lnTo>
                  <a:lnTo>
                    <a:pt x="265" y="101"/>
                  </a:lnTo>
                  <a:lnTo>
                    <a:pt x="265" y="96"/>
                  </a:lnTo>
                  <a:lnTo>
                    <a:pt x="265" y="101"/>
                  </a:lnTo>
                  <a:lnTo>
                    <a:pt x="270" y="101"/>
                  </a:lnTo>
                  <a:lnTo>
                    <a:pt x="265" y="101"/>
                  </a:lnTo>
                  <a:lnTo>
                    <a:pt x="270" y="101"/>
                  </a:lnTo>
                  <a:lnTo>
                    <a:pt x="275" y="101"/>
                  </a:lnTo>
                  <a:lnTo>
                    <a:pt x="281" y="101"/>
                  </a:lnTo>
                  <a:lnTo>
                    <a:pt x="281" y="106"/>
                  </a:lnTo>
                  <a:lnTo>
                    <a:pt x="286" y="106"/>
                  </a:lnTo>
                  <a:lnTo>
                    <a:pt x="286" y="112"/>
                  </a:lnTo>
                  <a:lnTo>
                    <a:pt x="286" y="106"/>
                  </a:lnTo>
                  <a:lnTo>
                    <a:pt x="286" y="112"/>
                  </a:lnTo>
                  <a:lnTo>
                    <a:pt x="286" y="117"/>
                  </a:lnTo>
                  <a:lnTo>
                    <a:pt x="286" y="122"/>
                  </a:lnTo>
                  <a:lnTo>
                    <a:pt x="291" y="122"/>
                  </a:lnTo>
                  <a:lnTo>
                    <a:pt x="291" y="128"/>
                  </a:lnTo>
                  <a:lnTo>
                    <a:pt x="291" y="133"/>
                  </a:lnTo>
                  <a:lnTo>
                    <a:pt x="296" y="133"/>
                  </a:lnTo>
                  <a:lnTo>
                    <a:pt x="302" y="133"/>
                  </a:lnTo>
                  <a:lnTo>
                    <a:pt x="296" y="133"/>
                  </a:lnTo>
                  <a:lnTo>
                    <a:pt x="302" y="133"/>
                  </a:lnTo>
                  <a:lnTo>
                    <a:pt x="302" y="138"/>
                  </a:lnTo>
                  <a:lnTo>
                    <a:pt x="307" y="138"/>
                  </a:lnTo>
                  <a:lnTo>
                    <a:pt x="296" y="138"/>
                  </a:lnTo>
                  <a:lnTo>
                    <a:pt x="291" y="138"/>
                  </a:lnTo>
                  <a:lnTo>
                    <a:pt x="286" y="138"/>
                  </a:lnTo>
                  <a:lnTo>
                    <a:pt x="281" y="138"/>
                  </a:lnTo>
                  <a:lnTo>
                    <a:pt x="270" y="138"/>
                  </a:lnTo>
                  <a:lnTo>
                    <a:pt x="270" y="143"/>
                  </a:lnTo>
                  <a:lnTo>
                    <a:pt x="270" y="149"/>
                  </a:lnTo>
                  <a:lnTo>
                    <a:pt x="270" y="154"/>
                  </a:lnTo>
                  <a:lnTo>
                    <a:pt x="265" y="154"/>
                  </a:lnTo>
                  <a:lnTo>
                    <a:pt x="265" y="165"/>
                  </a:lnTo>
                  <a:lnTo>
                    <a:pt x="265" y="170"/>
                  </a:lnTo>
                  <a:lnTo>
                    <a:pt x="265" y="175"/>
                  </a:lnTo>
                  <a:lnTo>
                    <a:pt x="265" y="181"/>
                  </a:lnTo>
                  <a:lnTo>
                    <a:pt x="265" y="186"/>
                  </a:lnTo>
                  <a:lnTo>
                    <a:pt x="265" y="191"/>
                  </a:lnTo>
                  <a:lnTo>
                    <a:pt x="265" y="196"/>
                  </a:lnTo>
                  <a:lnTo>
                    <a:pt x="265" y="202"/>
                  </a:lnTo>
                  <a:lnTo>
                    <a:pt x="265" y="207"/>
                  </a:lnTo>
                  <a:lnTo>
                    <a:pt x="265" y="212"/>
                  </a:lnTo>
                  <a:lnTo>
                    <a:pt x="265" y="218"/>
                  </a:lnTo>
                  <a:lnTo>
                    <a:pt x="265" y="223"/>
                  </a:lnTo>
                  <a:lnTo>
                    <a:pt x="265" y="228"/>
                  </a:lnTo>
                  <a:lnTo>
                    <a:pt x="265" y="234"/>
                  </a:lnTo>
                  <a:lnTo>
                    <a:pt x="265" y="239"/>
                  </a:lnTo>
                  <a:lnTo>
                    <a:pt x="265" y="249"/>
                  </a:lnTo>
                  <a:lnTo>
                    <a:pt x="265" y="255"/>
                  </a:lnTo>
                  <a:lnTo>
                    <a:pt x="265" y="260"/>
                  </a:lnTo>
                  <a:lnTo>
                    <a:pt x="265" y="265"/>
                  </a:lnTo>
                  <a:lnTo>
                    <a:pt x="265" y="271"/>
                  </a:lnTo>
                  <a:lnTo>
                    <a:pt x="265" y="276"/>
                  </a:lnTo>
                  <a:lnTo>
                    <a:pt x="265" y="281"/>
                  </a:lnTo>
                  <a:lnTo>
                    <a:pt x="265" y="287"/>
                  </a:lnTo>
                  <a:lnTo>
                    <a:pt x="265" y="297"/>
                  </a:lnTo>
                  <a:lnTo>
                    <a:pt x="265" y="302"/>
                  </a:lnTo>
                  <a:lnTo>
                    <a:pt x="265" y="308"/>
                  </a:lnTo>
                  <a:lnTo>
                    <a:pt x="265" y="313"/>
                  </a:lnTo>
                  <a:lnTo>
                    <a:pt x="265" y="318"/>
                  </a:lnTo>
                  <a:lnTo>
                    <a:pt x="265" y="324"/>
                  </a:lnTo>
                  <a:lnTo>
                    <a:pt x="265" y="329"/>
                  </a:lnTo>
                  <a:lnTo>
                    <a:pt x="259" y="329"/>
                  </a:lnTo>
                  <a:lnTo>
                    <a:pt x="254" y="329"/>
                  </a:lnTo>
                  <a:lnTo>
                    <a:pt x="249" y="329"/>
                  </a:lnTo>
                  <a:lnTo>
                    <a:pt x="244" y="329"/>
                  </a:lnTo>
                  <a:lnTo>
                    <a:pt x="238" y="329"/>
                  </a:lnTo>
                  <a:lnTo>
                    <a:pt x="228" y="329"/>
                  </a:lnTo>
                  <a:lnTo>
                    <a:pt x="222" y="329"/>
                  </a:lnTo>
                  <a:lnTo>
                    <a:pt x="217" y="329"/>
                  </a:lnTo>
                  <a:lnTo>
                    <a:pt x="212" y="329"/>
                  </a:lnTo>
                  <a:lnTo>
                    <a:pt x="207" y="329"/>
                  </a:lnTo>
                  <a:lnTo>
                    <a:pt x="201" y="329"/>
                  </a:lnTo>
                  <a:lnTo>
                    <a:pt x="196" y="329"/>
                  </a:lnTo>
                  <a:lnTo>
                    <a:pt x="191" y="329"/>
                  </a:lnTo>
                  <a:lnTo>
                    <a:pt x="185" y="329"/>
                  </a:lnTo>
                  <a:lnTo>
                    <a:pt x="175" y="329"/>
                  </a:lnTo>
                  <a:lnTo>
                    <a:pt x="170" y="329"/>
                  </a:lnTo>
                  <a:lnTo>
                    <a:pt x="164" y="329"/>
                  </a:lnTo>
                  <a:lnTo>
                    <a:pt x="154" y="329"/>
                  </a:lnTo>
                  <a:lnTo>
                    <a:pt x="148" y="329"/>
                  </a:lnTo>
                  <a:lnTo>
                    <a:pt x="143" y="334"/>
                  </a:lnTo>
                  <a:lnTo>
                    <a:pt x="138" y="334"/>
                  </a:lnTo>
                  <a:lnTo>
                    <a:pt x="133" y="334"/>
                  </a:lnTo>
                  <a:lnTo>
                    <a:pt x="127" y="334"/>
                  </a:lnTo>
                  <a:lnTo>
                    <a:pt x="122" y="334"/>
                  </a:lnTo>
                  <a:lnTo>
                    <a:pt x="117" y="334"/>
                  </a:lnTo>
                  <a:lnTo>
                    <a:pt x="111" y="334"/>
                  </a:lnTo>
                  <a:lnTo>
                    <a:pt x="106" y="334"/>
                  </a:lnTo>
                  <a:lnTo>
                    <a:pt x="106" y="329"/>
                  </a:lnTo>
                  <a:lnTo>
                    <a:pt x="106" y="324"/>
                  </a:lnTo>
                  <a:lnTo>
                    <a:pt x="106" y="318"/>
                  </a:lnTo>
                  <a:lnTo>
                    <a:pt x="106" y="313"/>
                  </a:lnTo>
                  <a:lnTo>
                    <a:pt x="106" y="308"/>
                  </a:lnTo>
                  <a:lnTo>
                    <a:pt x="106" y="302"/>
                  </a:lnTo>
                  <a:lnTo>
                    <a:pt x="106" y="297"/>
                  </a:lnTo>
                  <a:lnTo>
                    <a:pt x="106" y="287"/>
                  </a:lnTo>
                  <a:lnTo>
                    <a:pt x="106" y="281"/>
                  </a:lnTo>
                  <a:lnTo>
                    <a:pt x="106" y="276"/>
                  </a:lnTo>
                  <a:lnTo>
                    <a:pt x="101" y="276"/>
                  </a:lnTo>
                  <a:lnTo>
                    <a:pt x="96" y="276"/>
                  </a:lnTo>
                  <a:lnTo>
                    <a:pt x="90" y="276"/>
                  </a:lnTo>
                  <a:lnTo>
                    <a:pt x="85" y="276"/>
                  </a:lnTo>
                  <a:lnTo>
                    <a:pt x="80" y="276"/>
                  </a:lnTo>
                  <a:lnTo>
                    <a:pt x="74" y="281"/>
                  </a:lnTo>
                  <a:lnTo>
                    <a:pt x="64" y="281"/>
                  </a:lnTo>
                  <a:lnTo>
                    <a:pt x="59" y="281"/>
                  </a:lnTo>
                  <a:lnTo>
                    <a:pt x="48" y="281"/>
                  </a:lnTo>
                  <a:lnTo>
                    <a:pt x="48" y="276"/>
                  </a:lnTo>
                  <a:lnTo>
                    <a:pt x="48" y="271"/>
                  </a:lnTo>
                  <a:lnTo>
                    <a:pt x="48" y="265"/>
                  </a:lnTo>
                  <a:lnTo>
                    <a:pt x="48" y="260"/>
                  </a:lnTo>
                  <a:lnTo>
                    <a:pt x="48" y="255"/>
                  </a:lnTo>
                  <a:lnTo>
                    <a:pt x="48" y="249"/>
                  </a:lnTo>
                  <a:lnTo>
                    <a:pt x="48" y="244"/>
                  </a:lnTo>
                  <a:lnTo>
                    <a:pt x="48" y="239"/>
                  </a:lnTo>
                  <a:lnTo>
                    <a:pt x="48" y="234"/>
                  </a:lnTo>
                  <a:lnTo>
                    <a:pt x="48" y="228"/>
                  </a:lnTo>
                  <a:lnTo>
                    <a:pt x="48" y="223"/>
                  </a:lnTo>
                  <a:lnTo>
                    <a:pt x="48" y="218"/>
                  </a:lnTo>
                  <a:lnTo>
                    <a:pt x="48" y="212"/>
                  </a:lnTo>
                  <a:lnTo>
                    <a:pt x="48" y="207"/>
                  </a:lnTo>
                  <a:lnTo>
                    <a:pt x="48" y="202"/>
                  </a:lnTo>
                  <a:lnTo>
                    <a:pt x="48" y="196"/>
                  </a:lnTo>
                  <a:lnTo>
                    <a:pt x="48" y="191"/>
                  </a:lnTo>
                  <a:lnTo>
                    <a:pt x="48" y="186"/>
                  </a:lnTo>
                  <a:lnTo>
                    <a:pt x="48" y="181"/>
                  </a:lnTo>
                  <a:lnTo>
                    <a:pt x="48" y="175"/>
                  </a:lnTo>
                  <a:lnTo>
                    <a:pt x="48" y="170"/>
                  </a:lnTo>
                  <a:lnTo>
                    <a:pt x="48" y="165"/>
                  </a:lnTo>
                  <a:lnTo>
                    <a:pt x="48" y="159"/>
                  </a:lnTo>
                  <a:lnTo>
                    <a:pt x="48" y="154"/>
                  </a:lnTo>
                  <a:lnTo>
                    <a:pt x="48" y="159"/>
                  </a:lnTo>
                  <a:lnTo>
                    <a:pt x="43" y="159"/>
                  </a:lnTo>
                  <a:lnTo>
                    <a:pt x="43" y="154"/>
                  </a:lnTo>
                  <a:lnTo>
                    <a:pt x="37" y="154"/>
                  </a:lnTo>
                  <a:lnTo>
                    <a:pt x="37" y="149"/>
                  </a:lnTo>
                  <a:lnTo>
                    <a:pt x="32" y="149"/>
                  </a:lnTo>
                  <a:lnTo>
                    <a:pt x="27" y="149"/>
                  </a:lnTo>
                  <a:lnTo>
                    <a:pt x="27" y="143"/>
                  </a:lnTo>
                  <a:lnTo>
                    <a:pt x="27" y="138"/>
                  </a:lnTo>
                  <a:lnTo>
                    <a:pt x="22" y="138"/>
                  </a:lnTo>
                  <a:lnTo>
                    <a:pt x="22" y="143"/>
                  </a:lnTo>
                  <a:lnTo>
                    <a:pt x="16" y="143"/>
                  </a:lnTo>
                  <a:lnTo>
                    <a:pt x="16" y="138"/>
                  </a:lnTo>
                  <a:lnTo>
                    <a:pt x="16" y="143"/>
                  </a:lnTo>
                  <a:lnTo>
                    <a:pt x="16" y="138"/>
                  </a:lnTo>
                  <a:lnTo>
                    <a:pt x="16" y="143"/>
                  </a:lnTo>
                  <a:lnTo>
                    <a:pt x="16" y="138"/>
                  </a:lnTo>
                  <a:lnTo>
                    <a:pt x="16" y="143"/>
                  </a:lnTo>
                  <a:lnTo>
                    <a:pt x="11" y="143"/>
                  </a:lnTo>
                  <a:lnTo>
                    <a:pt x="11" y="138"/>
                  </a:lnTo>
                  <a:lnTo>
                    <a:pt x="11" y="143"/>
                  </a:lnTo>
                  <a:lnTo>
                    <a:pt x="11" y="138"/>
                  </a:lnTo>
                  <a:lnTo>
                    <a:pt x="11" y="133"/>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5" name="Freeform 209">
              <a:extLst>
                <a:ext uri="{FF2B5EF4-FFF2-40B4-BE49-F238E27FC236}">
                  <a16:creationId xmlns:a16="http://schemas.microsoft.com/office/drawing/2014/main" id="{DB9B0C17-CB49-4E4E-841D-7A1CAD983ACA}"/>
                </a:ext>
              </a:extLst>
            </p:cNvPr>
            <p:cNvSpPr>
              <a:spLocks/>
            </p:cNvSpPr>
            <p:nvPr/>
          </p:nvSpPr>
          <p:spPr bwMode="auto">
            <a:xfrm>
              <a:off x="4819651" y="4022725"/>
              <a:ext cx="444500" cy="446088"/>
            </a:xfrm>
            <a:custGeom>
              <a:avLst/>
              <a:gdLst>
                <a:gd name="T0" fmla="*/ 106 w 280"/>
                <a:gd name="T1" fmla="*/ 58 h 281"/>
                <a:gd name="T2" fmla="*/ 106 w 280"/>
                <a:gd name="T3" fmla="*/ 31 h 281"/>
                <a:gd name="T4" fmla="*/ 116 w 280"/>
                <a:gd name="T5" fmla="*/ 10 h 281"/>
                <a:gd name="T6" fmla="*/ 127 w 280"/>
                <a:gd name="T7" fmla="*/ 5 h 281"/>
                <a:gd name="T8" fmla="*/ 143 w 280"/>
                <a:gd name="T9" fmla="*/ 5 h 281"/>
                <a:gd name="T10" fmla="*/ 159 w 280"/>
                <a:gd name="T11" fmla="*/ 16 h 281"/>
                <a:gd name="T12" fmla="*/ 159 w 280"/>
                <a:gd name="T13" fmla="*/ 42 h 281"/>
                <a:gd name="T14" fmla="*/ 169 w 280"/>
                <a:gd name="T15" fmla="*/ 58 h 281"/>
                <a:gd name="T16" fmla="*/ 196 w 280"/>
                <a:gd name="T17" fmla="*/ 58 h 281"/>
                <a:gd name="T18" fmla="*/ 211 w 280"/>
                <a:gd name="T19" fmla="*/ 69 h 281"/>
                <a:gd name="T20" fmla="*/ 211 w 280"/>
                <a:gd name="T21" fmla="*/ 95 h 281"/>
                <a:gd name="T22" fmla="*/ 222 w 280"/>
                <a:gd name="T23" fmla="*/ 116 h 281"/>
                <a:gd name="T24" fmla="*/ 248 w 280"/>
                <a:gd name="T25" fmla="*/ 116 h 281"/>
                <a:gd name="T26" fmla="*/ 280 w 280"/>
                <a:gd name="T27" fmla="*/ 116 h 281"/>
                <a:gd name="T28" fmla="*/ 270 w 280"/>
                <a:gd name="T29" fmla="*/ 132 h 281"/>
                <a:gd name="T30" fmla="*/ 275 w 280"/>
                <a:gd name="T31" fmla="*/ 143 h 281"/>
                <a:gd name="T32" fmla="*/ 275 w 280"/>
                <a:gd name="T33" fmla="*/ 169 h 281"/>
                <a:gd name="T34" fmla="*/ 280 w 280"/>
                <a:gd name="T35" fmla="*/ 180 h 281"/>
                <a:gd name="T36" fmla="*/ 280 w 280"/>
                <a:gd name="T37" fmla="*/ 185 h 281"/>
                <a:gd name="T38" fmla="*/ 270 w 280"/>
                <a:gd name="T39" fmla="*/ 191 h 281"/>
                <a:gd name="T40" fmla="*/ 270 w 280"/>
                <a:gd name="T41" fmla="*/ 196 h 281"/>
                <a:gd name="T42" fmla="*/ 259 w 280"/>
                <a:gd name="T43" fmla="*/ 212 h 281"/>
                <a:gd name="T44" fmla="*/ 259 w 280"/>
                <a:gd name="T45" fmla="*/ 217 h 281"/>
                <a:gd name="T46" fmla="*/ 248 w 280"/>
                <a:gd name="T47" fmla="*/ 228 h 281"/>
                <a:gd name="T48" fmla="*/ 254 w 280"/>
                <a:gd name="T49" fmla="*/ 249 h 281"/>
                <a:gd name="T50" fmla="*/ 248 w 280"/>
                <a:gd name="T51" fmla="*/ 249 h 281"/>
                <a:gd name="T52" fmla="*/ 248 w 280"/>
                <a:gd name="T53" fmla="*/ 254 h 281"/>
                <a:gd name="T54" fmla="*/ 243 w 280"/>
                <a:gd name="T55" fmla="*/ 275 h 281"/>
                <a:gd name="T56" fmla="*/ 227 w 280"/>
                <a:gd name="T57" fmla="*/ 275 h 281"/>
                <a:gd name="T58" fmla="*/ 201 w 280"/>
                <a:gd name="T59" fmla="*/ 275 h 281"/>
                <a:gd name="T60" fmla="*/ 174 w 280"/>
                <a:gd name="T61" fmla="*/ 275 h 281"/>
                <a:gd name="T62" fmla="*/ 148 w 280"/>
                <a:gd name="T63" fmla="*/ 275 h 281"/>
                <a:gd name="T64" fmla="*/ 122 w 280"/>
                <a:gd name="T65" fmla="*/ 275 h 281"/>
                <a:gd name="T66" fmla="*/ 90 w 280"/>
                <a:gd name="T67" fmla="*/ 275 h 281"/>
                <a:gd name="T68" fmla="*/ 58 w 280"/>
                <a:gd name="T69" fmla="*/ 275 h 281"/>
                <a:gd name="T70" fmla="*/ 32 w 280"/>
                <a:gd name="T71" fmla="*/ 275 h 281"/>
                <a:gd name="T72" fmla="*/ 11 w 280"/>
                <a:gd name="T73" fmla="*/ 275 h 281"/>
                <a:gd name="T74" fmla="*/ 16 w 280"/>
                <a:gd name="T75" fmla="*/ 265 h 281"/>
                <a:gd name="T76" fmla="*/ 21 w 280"/>
                <a:gd name="T77" fmla="*/ 259 h 281"/>
                <a:gd name="T78" fmla="*/ 26 w 280"/>
                <a:gd name="T79" fmla="*/ 249 h 281"/>
                <a:gd name="T80" fmla="*/ 26 w 280"/>
                <a:gd name="T81" fmla="*/ 217 h 281"/>
                <a:gd name="T82" fmla="*/ 26 w 280"/>
                <a:gd name="T83" fmla="*/ 191 h 281"/>
                <a:gd name="T84" fmla="*/ 11 w 280"/>
                <a:gd name="T85" fmla="*/ 169 h 281"/>
                <a:gd name="T86" fmla="*/ 0 w 280"/>
                <a:gd name="T87" fmla="*/ 153 h 281"/>
                <a:gd name="T88" fmla="*/ 5 w 280"/>
                <a:gd name="T89" fmla="*/ 132 h 281"/>
                <a:gd name="T90" fmla="*/ 11 w 280"/>
                <a:gd name="T91" fmla="*/ 122 h 281"/>
                <a:gd name="T92" fmla="*/ 11 w 280"/>
                <a:gd name="T93" fmla="*/ 95 h 281"/>
                <a:gd name="T94" fmla="*/ 11 w 280"/>
                <a:gd name="T95" fmla="*/ 69 h 281"/>
                <a:gd name="T96" fmla="*/ 16 w 280"/>
                <a:gd name="T97" fmla="*/ 58 h 281"/>
                <a:gd name="T98" fmla="*/ 48 w 280"/>
                <a:gd name="T99" fmla="*/ 58 h 281"/>
                <a:gd name="T100" fmla="*/ 79 w 280"/>
                <a:gd name="T101" fmla="*/ 58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0" h="281">
                  <a:moveTo>
                    <a:pt x="85" y="58"/>
                  </a:moveTo>
                  <a:lnTo>
                    <a:pt x="90" y="58"/>
                  </a:lnTo>
                  <a:lnTo>
                    <a:pt x="95" y="58"/>
                  </a:lnTo>
                  <a:lnTo>
                    <a:pt x="100" y="58"/>
                  </a:lnTo>
                  <a:lnTo>
                    <a:pt x="106" y="58"/>
                  </a:lnTo>
                  <a:lnTo>
                    <a:pt x="106" y="53"/>
                  </a:lnTo>
                  <a:lnTo>
                    <a:pt x="106" y="47"/>
                  </a:lnTo>
                  <a:lnTo>
                    <a:pt x="106" y="42"/>
                  </a:lnTo>
                  <a:lnTo>
                    <a:pt x="106" y="37"/>
                  </a:lnTo>
                  <a:lnTo>
                    <a:pt x="106" y="31"/>
                  </a:lnTo>
                  <a:lnTo>
                    <a:pt x="106" y="26"/>
                  </a:lnTo>
                  <a:lnTo>
                    <a:pt x="106" y="16"/>
                  </a:lnTo>
                  <a:lnTo>
                    <a:pt x="106" y="10"/>
                  </a:lnTo>
                  <a:lnTo>
                    <a:pt x="111" y="10"/>
                  </a:lnTo>
                  <a:lnTo>
                    <a:pt x="116" y="10"/>
                  </a:lnTo>
                  <a:lnTo>
                    <a:pt x="116" y="5"/>
                  </a:lnTo>
                  <a:lnTo>
                    <a:pt x="122" y="5"/>
                  </a:lnTo>
                  <a:lnTo>
                    <a:pt x="127" y="5"/>
                  </a:lnTo>
                  <a:lnTo>
                    <a:pt x="132" y="5"/>
                  </a:lnTo>
                  <a:lnTo>
                    <a:pt x="127" y="5"/>
                  </a:lnTo>
                  <a:lnTo>
                    <a:pt x="127" y="0"/>
                  </a:lnTo>
                  <a:lnTo>
                    <a:pt x="132" y="0"/>
                  </a:lnTo>
                  <a:lnTo>
                    <a:pt x="132" y="5"/>
                  </a:lnTo>
                  <a:lnTo>
                    <a:pt x="137" y="5"/>
                  </a:lnTo>
                  <a:lnTo>
                    <a:pt x="143" y="5"/>
                  </a:lnTo>
                  <a:lnTo>
                    <a:pt x="148" y="5"/>
                  </a:lnTo>
                  <a:lnTo>
                    <a:pt x="148" y="10"/>
                  </a:lnTo>
                  <a:lnTo>
                    <a:pt x="153" y="10"/>
                  </a:lnTo>
                  <a:lnTo>
                    <a:pt x="159" y="10"/>
                  </a:lnTo>
                  <a:lnTo>
                    <a:pt x="159" y="16"/>
                  </a:lnTo>
                  <a:lnTo>
                    <a:pt x="159" y="21"/>
                  </a:lnTo>
                  <a:lnTo>
                    <a:pt x="159" y="26"/>
                  </a:lnTo>
                  <a:lnTo>
                    <a:pt x="159" y="31"/>
                  </a:lnTo>
                  <a:lnTo>
                    <a:pt x="159" y="37"/>
                  </a:lnTo>
                  <a:lnTo>
                    <a:pt x="159" y="42"/>
                  </a:lnTo>
                  <a:lnTo>
                    <a:pt x="159" y="47"/>
                  </a:lnTo>
                  <a:lnTo>
                    <a:pt x="164" y="47"/>
                  </a:lnTo>
                  <a:lnTo>
                    <a:pt x="164" y="53"/>
                  </a:lnTo>
                  <a:lnTo>
                    <a:pt x="164" y="58"/>
                  </a:lnTo>
                  <a:lnTo>
                    <a:pt x="169" y="58"/>
                  </a:lnTo>
                  <a:lnTo>
                    <a:pt x="174" y="58"/>
                  </a:lnTo>
                  <a:lnTo>
                    <a:pt x="180" y="58"/>
                  </a:lnTo>
                  <a:lnTo>
                    <a:pt x="185" y="58"/>
                  </a:lnTo>
                  <a:lnTo>
                    <a:pt x="190" y="58"/>
                  </a:lnTo>
                  <a:lnTo>
                    <a:pt x="196" y="58"/>
                  </a:lnTo>
                  <a:lnTo>
                    <a:pt x="201" y="58"/>
                  </a:lnTo>
                  <a:lnTo>
                    <a:pt x="206" y="58"/>
                  </a:lnTo>
                  <a:lnTo>
                    <a:pt x="211" y="58"/>
                  </a:lnTo>
                  <a:lnTo>
                    <a:pt x="211" y="63"/>
                  </a:lnTo>
                  <a:lnTo>
                    <a:pt x="211" y="69"/>
                  </a:lnTo>
                  <a:lnTo>
                    <a:pt x="211" y="74"/>
                  </a:lnTo>
                  <a:lnTo>
                    <a:pt x="211" y="79"/>
                  </a:lnTo>
                  <a:lnTo>
                    <a:pt x="211" y="85"/>
                  </a:lnTo>
                  <a:lnTo>
                    <a:pt x="211" y="90"/>
                  </a:lnTo>
                  <a:lnTo>
                    <a:pt x="211" y="95"/>
                  </a:lnTo>
                  <a:lnTo>
                    <a:pt x="211" y="100"/>
                  </a:lnTo>
                  <a:lnTo>
                    <a:pt x="211" y="106"/>
                  </a:lnTo>
                  <a:lnTo>
                    <a:pt x="211" y="111"/>
                  </a:lnTo>
                  <a:lnTo>
                    <a:pt x="211" y="116"/>
                  </a:lnTo>
                  <a:lnTo>
                    <a:pt x="222" y="116"/>
                  </a:lnTo>
                  <a:lnTo>
                    <a:pt x="227" y="116"/>
                  </a:lnTo>
                  <a:lnTo>
                    <a:pt x="233" y="116"/>
                  </a:lnTo>
                  <a:lnTo>
                    <a:pt x="238" y="116"/>
                  </a:lnTo>
                  <a:lnTo>
                    <a:pt x="243" y="116"/>
                  </a:lnTo>
                  <a:lnTo>
                    <a:pt x="248" y="116"/>
                  </a:lnTo>
                  <a:lnTo>
                    <a:pt x="259" y="116"/>
                  </a:lnTo>
                  <a:lnTo>
                    <a:pt x="264" y="116"/>
                  </a:lnTo>
                  <a:lnTo>
                    <a:pt x="270" y="116"/>
                  </a:lnTo>
                  <a:lnTo>
                    <a:pt x="275" y="116"/>
                  </a:lnTo>
                  <a:lnTo>
                    <a:pt x="280" y="116"/>
                  </a:lnTo>
                  <a:lnTo>
                    <a:pt x="280" y="122"/>
                  </a:lnTo>
                  <a:lnTo>
                    <a:pt x="275" y="122"/>
                  </a:lnTo>
                  <a:lnTo>
                    <a:pt x="275" y="127"/>
                  </a:lnTo>
                  <a:lnTo>
                    <a:pt x="270" y="127"/>
                  </a:lnTo>
                  <a:lnTo>
                    <a:pt x="270" y="132"/>
                  </a:lnTo>
                  <a:lnTo>
                    <a:pt x="275" y="132"/>
                  </a:lnTo>
                  <a:lnTo>
                    <a:pt x="270" y="132"/>
                  </a:lnTo>
                  <a:lnTo>
                    <a:pt x="275" y="132"/>
                  </a:lnTo>
                  <a:lnTo>
                    <a:pt x="275" y="138"/>
                  </a:lnTo>
                  <a:lnTo>
                    <a:pt x="275" y="143"/>
                  </a:lnTo>
                  <a:lnTo>
                    <a:pt x="275" y="148"/>
                  </a:lnTo>
                  <a:lnTo>
                    <a:pt x="275" y="153"/>
                  </a:lnTo>
                  <a:lnTo>
                    <a:pt x="275" y="159"/>
                  </a:lnTo>
                  <a:lnTo>
                    <a:pt x="275" y="164"/>
                  </a:lnTo>
                  <a:lnTo>
                    <a:pt x="275" y="169"/>
                  </a:lnTo>
                  <a:lnTo>
                    <a:pt x="280" y="169"/>
                  </a:lnTo>
                  <a:lnTo>
                    <a:pt x="275" y="169"/>
                  </a:lnTo>
                  <a:lnTo>
                    <a:pt x="280" y="169"/>
                  </a:lnTo>
                  <a:lnTo>
                    <a:pt x="280" y="175"/>
                  </a:lnTo>
                  <a:lnTo>
                    <a:pt x="280" y="180"/>
                  </a:lnTo>
                  <a:lnTo>
                    <a:pt x="275" y="180"/>
                  </a:lnTo>
                  <a:lnTo>
                    <a:pt x="280" y="180"/>
                  </a:lnTo>
                  <a:lnTo>
                    <a:pt x="275" y="180"/>
                  </a:lnTo>
                  <a:lnTo>
                    <a:pt x="280" y="180"/>
                  </a:lnTo>
                  <a:lnTo>
                    <a:pt x="280" y="185"/>
                  </a:lnTo>
                  <a:lnTo>
                    <a:pt x="275" y="185"/>
                  </a:lnTo>
                  <a:lnTo>
                    <a:pt x="275" y="191"/>
                  </a:lnTo>
                  <a:lnTo>
                    <a:pt x="270" y="191"/>
                  </a:lnTo>
                  <a:lnTo>
                    <a:pt x="275" y="191"/>
                  </a:lnTo>
                  <a:lnTo>
                    <a:pt x="270" y="191"/>
                  </a:lnTo>
                  <a:lnTo>
                    <a:pt x="270" y="196"/>
                  </a:lnTo>
                  <a:lnTo>
                    <a:pt x="270" y="191"/>
                  </a:lnTo>
                  <a:lnTo>
                    <a:pt x="270" y="196"/>
                  </a:lnTo>
                  <a:lnTo>
                    <a:pt x="270" y="191"/>
                  </a:lnTo>
                  <a:lnTo>
                    <a:pt x="270" y="196"/>
                  </a:lnTo>
                  <a:lnTo>
                    <a:pt x="264" y="196"/>
                  </a:lnTo>
                  <a:lnTo>
                    <a:pt x="264" y="201"/>
                  </a:lnTo>
                  <a:lnTo>
                    <a:pt x="259" y="201"/>
                  </a:lnTo>
                  <a:lnTo>
                    <a:pt x="259" y="206"/>
                  </a:lnTo>
                  <a:lnTo>
                    <a:pt x="259" y="212"/>
                  </a:lnTo>
                  <a:lnTo>
                    <a:pt x="259" y="217"/>
                  </a:lnTo>
                  <a:lnTo>
                    <a:pt x="259" y="212"/>
                  </a:lnTo>
                  <a:lnTo>
                    <a:pt x="254" y="212"/>
                  </a:lnTo>
                  <a:lnTo>
                    <a:pt x="254" y="217"/>
                  </a:lnTo>
                  <a:lnTo>
                    <a:pt x="259" y="217"/>
                  </a:lnTo>
                  <a:lnTo>
                    <a:pt x="254" y="217"/>
                  </a:lnTo>
                  <a:lnTo>
                    <a:pt x="259" y="222"/>
                  </a:lnTo>
                  <a:lnTo>
                    <a:pt x="254" y="222"/>
                  </a:lnTo>
                  <a:lnTo>
                    <a:pt x="254" y="228"/>
                  </a:lnTo>
                  <a:lnTo>
                    <a:pt x="248" y="228"/>
                  </a:lnTo>
                  <a:lnTo>
                    <a:pt x="248" y="233"/>
                  </a:lnTo>
                  <a:lnTo>
                    <a:pt x="254" y="233"/>
                  </a:lnTo>
                  <a:lnTo>
                    <a:pt x="254" y="238"/>
                  </a:lnTo>
                  <a:lnTo>
                    <a:pt x="254" y="244"/>
                  </a:lnTo>
                  <a:lnTo>
                    <a:pt x="254" y="249"/>
                  </a:lnTo>
                  <a:lnTo>
                    <a:pt x="248" y="249"/>
                  </a:lnTo>
                  <a:lnTo>
                    <a:pt x="254" y="249"/>
                  </a:lnTo>
                  <a:lnTo>
                    <a:pt x="248" y="249"/>
                  </a:lnTo>
                  <a:lnTo>
                    <a:pt x="254" y="249"/>
                  </a:lnTo>
                  <a:lnTo>
                    <a:pt x="248" y="249"/>
                  </a:lnTo>
                  <a:lnTo>
                    <a:pt x="254" y="249"/>
                  </a:lnTo>
                  <a:lnTo>
                    <a:pt x="254" y="254"/>
                  </a:lnTo>
                  <a:lnTo>
                    <a:pt x="254" y="249"/>
                  </a:lnTo>
                  <a:lnTo>
                    <a:pt x="254" y="254"/>
                  </a:lnTo>
                  <a:lnTo>
                    <a:pt x="248" y="254"/>
                  </a:lnTo>
                  <a:lnTo>
                    <a:pt x="248" y="259"/>
                  </a:lnTo>
                  <a:lnTo>
                    <a:pt x="248" y="265"/>
                  </a:lnTo>
                  <a:lnTo>
                    <a:pt x="243" y="265"/>
                  </a:lnTo>
                  <a:lnTo>
                    <a:pt x="243" y="270"/>
                  </a:lnTo>
                  <a:lnTo>
                    <a:pt x="243" y="275"/>
                  </a:lnTo>
                  <a:lnTo>
                    <a:pt x="238" y="275"/>
                  </a:lnTo>
                  <a:lnTo>
                    <a:pt x="233" y="275"/>
                  </a:lnTo>
                  <a:lnTo>
                    <a:pt x="238" y="275"/>
                  </a:lnTo>
                  <a:lnTo>
                    <a:pt x="233" y="275"/>
                  </a:lnTo>
                  <a:lnTo>
                    <a:pt x="227" y="275"/>
                  </a:lnTo>
                  <a:lnTo>
                    <a:pt x="222" y="275"/>
                  </a:lnTo>
                  <a:lnTo>
                    <a:pt x="217" y="275"/>
                  </a:lnTo>
                  <a:lnTo>
                    <a:pt x="211" y="275"/>
                  </a:lnTo>
                  <a:lnTo>
                    <a:pt x="206" y="275"/>
                  </a:lnTo>
                  <a:lnTo>
                    <a:pt x="201" y="275"/>
                  </a:lnTo>
                  <a:lnTo>
                    <a:pt x="196" y="275"/>
                  </a:lnTo>
                  <a:lnTo>
                    <a:pt x="190" y="275"/>
                  </a:lnTo>
                  <a:lnTo>
                    <a:pt x="185" y="275"/>
                  </a:lnTo>
                  <a:lnTo>
                    <a:pt x="180" y="275"/>
                  </a:lnTo>
                  <a:lnTo>
                    <a:pt x="174" y="275"/>
                  </a:lnTo>
                  <a:lnTo>
                    <a:pt x="169" y="275"/>
                  </a:lnTo>
                  <a:lnTo>
                    <a:pt x="164" y="275"/>
                  </a:lnTo>
                  <a:lnTo>
                    <a:pt x="159" y="275"/>
                  </a:lnTo>
                  <a:lnTo>
                    <a:pt x="153" y="275"/>
                  </a:lnTo>
                  <a:lnTo>
                    <a:pt x="148" y="275"/>
                  </a:lnTo>
                  <a:lnTo>
                    <a:pt x="143" y="275"/>
                  </a:lnTo>
                  <a:lnTo>
                    <a:pt x="137" y="275"/>
                  </a:lnTo>
                  <a:lnTo>
                    <a:pt x="132" y="275"/>
                  </a:lnTo>
                  <a:lnTo>
                    <a:pt x="127" y="275"/>
                  </a:lnTo>
                  <a:lnTo>
                    <a:pt x="122" y="275"/>
                  </a:lnTo>
                  <a:lnTo>
                    <a:pt x="116" y="275"/>
                  </a:lnTo>
                  <a:lnTo>
                    <a:pt x="111" y="275"/>
                  </a:lnTo>
                  <a:lnTo>
                    <a:pt x="106" y="275"/>
                  </a:lnTo>
                  <a:lnTo>
                    <a:pt x="100" y="275"/>
                  </a:lnTo>
                  <a:lnTo>
                    <a:pt x="90" y="275"/>
                  </a:lnTo>
                  <a:lnTo>
                    <a:pt x="85" y="275"/>
                  </a:lnTo>
                  <a:lnTo>
                    <a:pt x="74" y="275"/>
                  </a:lnTo>
                  <a:lnTo>
                    <a:pt x="69" y="275"/>
                  </a:lnTo>
                  <a:lnTo>
                    <a:pt x="63" y="275"/>
                  </a:lnTo>
                  <a:lnTo>
                    <a:pt x="58" y="275"/>
                  </a:lnTo>
                  <a:lnTo>
                    <a:pt x="53" y="275"/>
                  </a:lnTo>
                  <a:lnTo>
                    <a:pt x="48" y="275"/>
                  </a:lnTo>
                  <a:lnTo>
                    <a:pt x="42" y="275"/>
                  </a:lnTo>
                  <a:lnTo>
                    <a:pt x="37" y="275"/>
                  </a:lnTo>
                  <a:lnTo>
                    <a:pt x="32" y="275"/>
                  </a:lnTo>
                  <a:lnTo>
                    <a:pt x="26" y="281"/>
                  </a:lnTo>
                  <a:lnTo>
                    <a:pt x="21" y="281"/>
                  </a:lnTo>
                  <a:lnTo>
                    <a:pt x="16" y="281"/>
                  </a:lnTo>
                  <a:lnTo>
                    <a:pt x="11" y="281"/>
                  </a:lnTo>
                  <a:lnTo>
                    <a:pt x="11" y="275"/>
                  </a:lnTo>
                  <a:lnTo>
                    <a:pt x="11" y="270"/>
                  </a:lnTo>
                  <a:lnTo>
                    <a:pt x="16" y="270"/>
                  </a:lnTo>
                  <a:lnTo>
                    <a:pt x="16" y="265"/>
                  </a:lnTo>
                  <a:lnTo>
                    <a:pt x="16" y="270"/>
                  </a:lnTo>
                  <a:lnTo>
                    <a:pt x="16" y="265"/>
                  </a:lnTo>
                  <a:lnTo>
                    <a:pt x="21" y="265"/>
                  </a:lnTo>
                  <a:lnTo>
                    <a:pt x="16" y="265"/>
                  </a:lnTo>
                  <a:lnTo>
                    <a:pt x="21" y="259"/>
                  </a:lnTo>
                  <a:lnTo>
                    <a:pt x="21" y="265"/>
                  </a:lnTo>
                  <a:lnTo>
                    <a:pt x="21" y="259"/>
                  </a:lnTo>
                  <a:lnTo>
                    <a:pt x="21" y="254"/>
                  </a:lnTo>
                  <a:lnTo>
                    <a:pt x="21" y="249"/>
                  </a:lnTo>
                  <a:lnTo>
                    <a:pt x="21" y="254"/>
                  </a:lnTo>
                  <a:lnTo>
                    <a:pt x="21" y="249"/>
                  </a:lnTo>
                  <a:lnTo>
                    <a:pt x="26" y="249"/>
                  </a:lnTo>
                  <a:lnTo>
                    <a:pt x="26" y="244"/>
                  </a:lnTo>
                  <a:lnTo>
                    <a:pt x="26" y="238"/>
                  </a:lnTo>
                  <a:lnTo>
                    <a:pt x="26" y="233"/>
                  </a:lnTo>
                  <a:lnTo>
                    <a:pt x="26" y="228"/>
                  </a:lnTo>
                  <a:lnTo>
                    <a:pt x="26" y="217"/>
                  </a:lnTo>
                  <a:lnTo>
                    <a:pt x="26" y="212"/>
                  </a:lnTo>
                  <a:lnTo>
                    <a:pt x="26" y="206"/>
                  </a:lnTo>
                  <a:lnTo>
                    <a:pt x="26" y="201"/>
                  </a:lnTo>
                  <a:lnTo>
                    <a:pt x="26" y="196"/>
                  </a:lnTo>
                  <a:lnTo>
                    <a:pt x="26" y="191"/>
                  </a:lnTo>
                  <a:lnTo>
                    <a:pt x="26" y="185"/>
                  </a:lnTo>
                  <a:lnTo>
                    <a:pt x="26" y="180"/>
                  </a:lnTo>
                  <a:lnTo>
                    <a:pt x="26" y="169"/>
                  </a:lnTo>
                  <a:lnTo>
                    <a:pt x="21" y="169"/>
                  </a:lnTo>
                  <a:lnTo>
                    <a:pt x="11" y="169"/>
                  </a:lnTo>
                  <a:lnTo>
                    <a:pt x="5" y="169"/>
                  </a:lnTo>
                  <a:lnTo>
                    <a:pt x="0" y="169"/>
                  </a:lnTo>
                  <a:lnTo>
                    <a:pt x="0" y="164"/>
                  </a:lnTo>
                  <a:lnTo>
                    <a:pt x="0" y="159"/>
                  </a:lnTo>
                  <a:lnTo>
                    <a:pt x="0" y="153"/>
                  </a:lnTo>
                  <a:lnTo>
                    <a:pt x="5" y="153"/>
                  </a:lnTo>
                  <a:lnTo>
                    <a:pt x="5" y="148"/>
                  </a:lnTo>
                  <a:lnTo>
                    <a:pt x="5" y="143"/>
                  </a:lnTo>
                  <a:lnTo>
                    <a:pt x="5" y="138"/>
                  </a:lnTo>
                  <a:lnTo>
                    <a:pt x="5" y="132"/>
                  </a:lnTo>
                  <a:lnTo>
                    <a:pt x="5" y="127"/>
                  </a:lnTo>
                  <a:lnTo>
                    <a:pt x="11" y="127"/>
                  </a:lnTo>
                  <a:lnTo>
                    <a:pt x="5" y="127"/>
                  </a:lnTo>
                  <a:lnTo>
                    <a:pt x="5" y="122"/>
                  </a:lnTo>
                  <a:lnTo>
                    <a:pt x="11" y="122"/>
                  </a:lnTo>
                  <a:lnTo>
                    <a:pt x="11" y="116"/>
                  </a:lnTo>
                  <a:lnTo>
                    <a:pt x="11" y="111"/>
                  </a:lnTo>
                  <a:lnTo>
                    <a:pt x="11" y="106"/>
                  </a:lnTo>
                  <a:lnTo>
                    <a:pt x="11" y="100"/>
                  </a:lnTo>
                  <a:lnTo>
                    <a:pt x="11" y="95"/>
                  </a:lnTo>
                  <a:lnTo>
                    <a:pt x="11" y="90"/>
                  </a:lnTo>
                  <a:lnTo>
                    <a:pt x="11" y="85"/>
                  </a:lnTo>
                  <a:lnTo>
                    <a:pt x="11" y="79"/>
                  </a:lnTo>
                  <a:lnTo>
                    <a:pt x="11" y="74"/>
                  </a:lnTo>
                  <a:lnTo>
                    <a:pt x="11" y="69"/>
                  </a:lnTo>
                  <a:lnTo>
                    <a:pt x="5" y="69"/>
                  </a:lnTo>
                  <a:lnTo>
                    <a:pt x="5" y="63"/>
                  </a:lnTo>
                  <a:lnTo>
                    <a:pt x="5" y="58"/>
                  </a:lnTo>
                  <a:lnTo>
                    <a:pt x="11" y="58"/>
                  </a:lnTo>
                  <a:lnTo>
                    <a:pt x="16" y="58"/>
                  </a:lnTo>
                  <a:lnTo>
                    <a:pt x="26" y="58"/>
                  </a:lnTo>
                  <a:lnTo>
                    <a:pt x="32" y="58"/>
                  </a:lnTo>
                  <a:lnTo>
                    <a:pt x="37" y="58"/>
                  </a:lnTo>
                  <a:lnTo>
                    <a:pt x="42" y="58"/>
                  </a:lnTo>
                  <a:lnTo>
                    <a:pt x="48" y="58"/>
                  </a:lnTo>
                  <a:lnTo>
                    <a:pt x="53" y="58"/>
                  </a:lnTo>
                  <a:lnTo>
                    <a:pt x="58" y="58"/>
                  </a:lnTo>
                  <a:lnTo>
                    <a:pt x="63" y="58"/>
                  </a:lnTo>
                  <a:lnTo>
                    <a:pt x="69" y="58"/>
                  </a:lnTo>
                  <a:lnTo>
                    <a:pt x="79" y="58"/>
                  </a:lnTo>
                  <a:lnTo>
                    <a:pt x="85" y="58"/>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6" name="Freeform 210">
              <a:extLst>
                <a:ext uri="{FF2B5EF4-FFF2-40B4-BE49-F238E27FC236}">
                  <a16:creationId xmlns:a16="http://schemas.microsoft.com/office/drawing/2014/main" id="{F686276F-8FED-46A2-A88C-1D08D618DF4F}"/>
                </a:ext>
              </a:extLst>
            </p:cNvPr>
            <p:cNvSpPr>
              <a:spLocks/>
            </p:cNvSpPr>
            <p:nvPr/>
          </p:nvSpPr>
          <p:spPr bwMode="auto">
            <a:xfrm>
              <a:off x="4500563" y="1514475"/>
              <a:ext cx="436563" cy="496888"/>
            </a:xfrm>
            <a:custGeom>
              <a:avLst/>
              <a:gdLst>
                <a:gd name="T0" fmla="*/ 5 w 275"/>
                <a:gd name="T1" fmla="*/ 111 h 313"/>
                <a:gd name="T2" fmla="*/ 5 w 275"/>
                <a:gd name="T3" fmla="*/ 85 h 313"/>
                <a:gd name="T4" fmla="*/ 11 w 275"/>
                <a:gd name="T5" fmla="*/ 64 h 313"/>
                <a:gd name="T6" fmla="*/ 16 w 275"/>
                <a:gd name="T7" fmla="*/ 32 h 313"/>
                <a:gd name="T8" fmla="*/ 21 w 275"/>
                <a:gd name="T9" fmla="*/ 53 h 313"/>
                <a:gd name="T10" fmla="*/ 37 w 275"/>
                <a:gd name="T11" fmla="*/ 69 h 313"/>
                <a:gd name="T12" fmla="*/ 58 w 275"/>
                <a:gd name="T13" fmla="*/ 74 h 313"/>
                <a:gd name="T14" fmla="*/ 79 w 275"/>
                <a:gd name="T15" fmla="*/ 69 h 313"/>
                <a:gd name="T16" fmla="*/ 90 w 275"/>
                <a:gd name="T17" fmla="*/ 64 h 313"/>
                <a:gd name="T18" fmla="*/ 101 w 275"/>
                <a:gd name="T19" fmla="*/ 58 h 313"/>
                <a:gd name="T20" fmla="*/ 111 w 275"/>
                <a:gd name="T21" fmla="*/ 53 h 313"/>
                <a:gd name="T22" fmla="*/ 127 w 275"/>
                <a:gd name="T23" fmla="*/ 53 h 313"/>
                <a:gd name="T24" fmla="*/ 138 w 275"/>
                <a:gd name="T25" fmla="*/ 37 h 313"/>
                <a:gd name="T26" fmla="*/ 138 w 275"/>
                <a:gd name="T27" fmla="*/ 21 h 313"/>
                <a:gd name="T28" fmla="*/ 143 w 275"/>
                <a:gd name="T29" fmla="*/ 11 h 313"/>
                <a:gd name="T30" fmla="*/ 148 w 275"/>
                <a:gd name="T31" fmla="*/ 0 h 313"/>
                <a:gd name="T32" fmla="*/ 143 w 275"/>
                <a:gd name="T33" fmla="*/ 0 h 313"/>
                <a:gd name="T34" fmla="*/ 169 w 275"/>
                <a:gd name="T35" fmla="*/ 0 h 313"/>
                <a:gd name="T36" fmla="*/ 201 w 275"/>
                <a:gd name="T37" fmla="*/ 0 h 313"/>
                <a:gd name="T38" fmla="*/ 227 w 275"/>
                <a:gd name="T39" fmla="*/ 5 h 313"/>
                <a:gd name="T40" fmla="*/ 227 w 275"/>
                <a:gd name="T41" fmla="*/ 32 h 313"/>
                <a:gd name="T42" fmla="*/ 227 w 275"/>
                <a:gd name="T43" fmla="*/ 48 h 313"/>
                <a:gd name="T44" fmla="*/ 238 w 275"/>
                <a:gd name="T45" fmla="*/ 43 h 313"/>
                <a:gd name="T46" fmla="*/ 249 w 275"/>
                <a:gd name="T47" fmla="*/ 48 h 313"/>
                <a:gd name="T48" fmla="*/ 249 w 275"/>
                <a:gd name="T49" fmla="*/ 53 h 313"/>
                <a:gd name="T50" fmla="*/ 259 w 275"/>
                <a:gd name="T51" fmla="*/ 69 h 313"/>
                <a:gd name="T52" fmla="*/ 270 w 275"/>
                <a:gd name="T53" fmla="*/ 80 h 313"/>
                <a:gd name="T54" fmla="*/ 264 w 275"/>
                <a:gd name="T55" fmla="*/ 85 h 313"/>
                <a:gd name="T56" fmla="*/ 249 w 275"/>
                <a:gd name="T57" fmla="*/ 101 h 313"/>
                <a:gd name="T58" fmla="*/ 243 w 275"/>
                <a:gd name="T59" fmla="*/ 122 h 313"/>
                <a:gd name="T60" fmla="*/ 249 w 275"/>
                <a:gd name="T61" fmla="*/ 143 h 313"/>
                <a:gd name="T62" fmla="*/ 249 w 275"/>
                <a:gd name="T63" fmla="*/ 170 h 313"/>
                <a:gd name="T64" fmla="*/ 249 w 275"/>
                <a:gd name="T65" fmla="*/ 196 h 313"/>
                <a:gd name="T66" fmla="*/ 249 w 275"/>
                <a:gd name="T67" fmla="*/ 223 h 313"/>
                <a:gd name="T68" fmla="*/ 249 w 275"/>
                <a:gd name="T69" fmla="*/ 249 h 313"/>
                <a:gd name="T70" fmla="*/ 227 w 275"/>
                <a:gd name="T71" fmla="*/ 255 h 313"/>
                <a:gd name="T72" fmla="*/ 201 w 275"/>
                <a:gd name="T73" fmla="*/ 260 h 313"/>
                <a:gd name="T74" fmla="*/ 180 w 275"/>
                <a:gd name="T75" fmla="*/ 276 h 313"/>
                <a:gd name="T76" fmla="*/ 169 w 275"/>
                <a:gd name="T77" fmla="*/ 292 h 313"/>
                <a:gd name="T78" fmla="*/ 153 w 275"/>
                <a:gd name="T79" fmla="*/ 302 h 313"/>
                <a:gd name="T80" fmla="*/ 143 w 275"/>
                <a:gd name="T81" fmla="*/ 308 h 313"/>
                <a:gd name="T82" fmla="*/ 127 w 275"/>
                <a:gd name="T83" fmla="*/ 292 h 313"/>
                <a:gd name="T84" fmla="*/ 111 w 275"/>
                <a:gd name="T85" fmla="*/ 270 h 313"/>
                <a:gd name="T86" fmla="*/ 95 w 275"/>
                <a:gd name="T87" fmla="*/ 255 h 313"/>
                <a:gd name="T88" fmla="*/ 85 w 275"/>
                <a:gd name="T89" fmla="*/ 239 h 313"/>
                <a:gd name="T90" fmla="*/ 74 w 275"/>
                <a:gd name="T91" fmla="*/ 217 h 313"/>
                <a:gd name="T92" fmla="*/ 69 w 275"/>
                <a:gd name="T93" fmla="*/ 207 h 313"/>
                <a:gd name="T94" fmla="*/ 58 w 275"/>
                <a:gd name="T95" fmla="*/ 191 h 313"/>
                <a:gd name="T96" fmla="*/ 37 w 275"/>
                <a:gd name="T97" fmla="*/ 186 h 313"/>
                <a:gd name="T98" fmla="*/ 16 w 275"/>
                <a:gd name="T99" fmla="*/ 180 h 313"/>
                <a:gd name="T100" fmla="*/ 0 w 275"/>
                <a:gd name="T101" fmla="*/ 170 h 313"/>
                <a:gd name="T102" fmla="*/ 0 w 275"/>
                <a:gd name="T103" fmla="*/ 14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5" h="313">
                  <a:moveTo>
                    <a:pt x="0" y="133"/>
                  </a:moveTo>
                  <a:lnTo>
                    <a:pt x="0" y="127"/>
                  </a:lnTo>
                  <a:lnTo>
                    <a:pt x="0" y="122"/>
                  </a:lnTo>
                  <a:lnTo>
                    <a:pt x="5" y="117"/>
                  </a:lnTo>
                  <a:lnTo>
                    <a:pt x="5" y="111"/>
                  </a:lnTo>
                  <a:lnTo>
                    <a:pt x="5" y="106"/>
                  </a:lnTo>
                  <a:lnTo>
                    <a:pt x="5" y="101"/>
                  </a:lnTo>
                  <a:lnTo>
                    <a:pt x="5" y="96"/>
                  </a:lnTo>
                  <a:lnTo>
                    <a:pt x="5" y="90"/>
                  </a:lnTo>
                  <a:lnTo>
                    <a:pt x="5" y="85"/>
                  </a:lnTo>
                  <a:lnTo>
                    <a:pt x="11" y="85"/>
                  </a:lnTo>
                  <a:lnTo>
                    <a:pt x="11" y="80"/>
                  </a:lnTo>
                  <a:lnTo>
                    <a:pt x="11" y="74"/>
                  </a:lnTo>
                  <a:lnTo>
                    <a:pt x="11" y="69"/>
                  </a:lnTo>
                  <a:lnTo>
                    <a:pt x="11" y="64"/>
                  </a:lnTo>
                  <a:lnTo>
                    <a:pt x="11" y="58"/>
                  </a:lnTo>
                  <a:lnTo>
                    <a:pt x="11" y="53"/>
                  </a:lnTo>
                  <a:lnTo>
                    <a:pt x="16" y="48"/>
                  </a:lnTo>
                  <a:lnTo>
                    <a:pt x="16" y="37"/>
                  </a:lnTo>
                  <a:lnTo>
                    <a:pt x="16" y="32"/>
                  </a:lnTo>
                  <a:lnTo>
                    <a:pt x="16" y="37"/>
                  </a:lnTo>
                  <a:lnTo>
                    <a:pt x="16" y="43"/>
                  </a:lnTo>
                  <a:lnTo>
                    <a:pt x="21" y="43"/>
                  </a:lnTo>
                  <a:lnTo>
                    <a:pt x="21" y="48"/>
                  </a:lnTo>
                  <a:lnTo>
                    <a:pt x="21" y="53"/>
                  </a:lnTo>
                  <a:lnTo>
                    <a:pt x="27" y="53"/>
                  </a:lnTo>
                  <a:lnTo>
                    <a:pt x="27" y="58"/>
                  </a:lnTo>
                  <a:lnTo>
                    <a:pt x="27" y="64"/>
                  </a:lnTo>
                  <a:lnTo>
                    <a:pt x="32" y="64"/>
                  </a:lnTo>
                  <a:lnTo>
                    <a:pt x="37" y="69"/>
                  </a:lnTo>
                  <a:lnTo>
                    <a:pt x="42" y="69"/>
                  </a:lnTo>
                  <a:lnTo>
                    <a:pt x="42" y="74"/>
                  </a:lnTo>
                  <a:lnTo>
                    <a:pt x="48" y="74"/>
                  </a:lnTo>
                  <a:lnTo>
                    <a:pt x="53" y="74"/>
                  </a:lnTo>
                  <a:lnTo>
                    <a:pt x="58" y="74"/>
                  </a:lnTo>
                  <a:lnTo>
                    <a:pt x="64" y="74"/>
                  </a:lnTo>
                  <a:lnTo>
                    <a:pt x="64" y="69"/>
                  </a:lnTo>
                  <a:lnTo>
                    <a:pt x="69" y="69"/>
                  </a:lnTo>
                  <a:lnTo>
                    <a:pt x="74" y="69"/>
                  </a:lnTo>
                  <a:lnTo>
                    <a:pt x="79" y="69"/>
                  </a:lnTo>
                  <a:lnTo>
                    <a:pt x="79" y="74"/>
                  </a:lnTo>
                  <a:lnTo>
                    <a:pt x="85" y="74"/>
                  </a:lnTo>
                  <a:lnTo>
                    <a:pt x="85" y="69"/>
                  </a:lnTo>
                  <a:lnTo>
                    <a:pt x="90" y="69"/>
                  </a:lnTo>
                  <a:lnTo>
                    <a:pt x="90" y="64"/>
                  </a:lnTo>
                  <a:lnTo>
                    <a:pt x="95" y="64"/>
                  </a:lnTo>
                  <a:lnTo>
                    <a:pt x="101" y="64"/>
                  </a:lnTo>
                  <a:lnTo>
                    <a:pt x="101" y="58"/>
                  </a:lnTo>
                  <a:lnTo>
                    <a:pt x="101" y="53"/>
                  </a:lnTo>
                  <a:lnTo>
                    <a:pt x="101" y="58"/>
                  </a:lnTo>
                  <a:lnTo>
                    <a:pt x="101" y="53"/>
                  </a:lnTo>
                  <a:lnTo>
                    <a:pt x="101" y="48"/>
                  </a:lnTo>
                  <a:lnTo>
                    <a:pt x="106" y="48"/>
                  </a:lnTo>
                  <a:lnTo>
                    <a:pt x="111" y="48"/>
                  </a:lnTo>
                  <a:lnTo>
                    <a:pt x="111" y="53"/>
                  </a:lnTo>
                  <a:lnTo>
                    <a:pt x="116" y="53"/>
                  </a:lnTo>
                  <a:lnTo>
                    <a:pt x="116" y="48"/>
                  </a:lnTo>
                  <a:lnTo>
                    <a:pt x="122" y="48"/>
                  </a:lnTo>
                  <a:lnTo>
                    <a:pt x="122" y="53"/>
                  </a:lnTo>
                  <a:lnTo>
                    <a:pt x="127" y="53"/>
                  </a:lnTo>
                  <a:lnTo>
                    <a:pt x="132" y="53"/>
                  </a:lnTo>
                  <a:lnTo>
                    <a:pt x="132" y="48"/>
                  </a:lnTo>
                  <a:lnTo>
                    <a:pt x="132" y="43"/>
                  </a:lnTo>
                  <a:lnTo>
                    <a:pt x="138" y="43"/>
                  </a:lnTo>
                  <a:lnTo>
                    <a:pt x="138" y="37"/>
                  </a:lnTo>
                  <a:lnTo>
                    <a:pt x="143" y="37"/>
                  </a:lnTo>
                  <a:lnTo>
                    <a:pt x="143" y="32"/>
                  </a:lnTo>
                  <a:lnTo>
                    <a:pt x="143" y="27"/>
                  </a:lnTo>
                  <a:lnTo>
                    <a:pt x="143" y="21"/>
                  </a:lnTo>
                  <a:lnTo>
                    <a:pt x="138" y="21"/>
                  </a:lnTo>
                  <a:lnTo>
                    <a:pt x="132" y="21"/>
                  </a:lnTo>
                  <a:lnTo>
                    <a:pt x="132" y="16"/>
                  </a:lnTo>
                  <a:lnTo>
                    <a:pt x="138" y="16"/>
                  </a:lnTo>
                  <a:lnTo>
                    <a:pt x="138" y="11"/>
                  </a:lnTo>
                  <a:lnTo>
                    <a:pt x="143" y="11"/>
                  </a:lnTo>
                  <a:lnTo>
                    <a:pt x="148" y="11"/>
                  </a:lnTo>
                  <a:lnTo>
                    <a:pt x="143" y="11"/>
                  </a:lnTo>
                  <a:lnTo>
                    <a:pt x="143" y="5"/>
                  </a:lnTo>
                  <a:lnTo>
                    <a:pt x="148" y="5"/>
                  </a:lnTo>
                  <a:lnTo>
                    <a:pt x="148" y="0"/>
                  </a:lnTo>
                  <a:lnTo>
                    <a:pt x="143" y="0"/>
                  </a:lnTo>
                  <a:lnTo>
                    <a:pt x="138" y="0"/>
                  </a:lnTo>
                  <a:lnTo>
                    <a:pt x="132" y="0"/>
                  </a:lnTo>
                  <a:lnTo>
                    <a:pt x="138" y="0"/>
                  </a:lnTo>
                  <a:lnTo>
                    <a:pt x="143" y="0"/>
                  </a:lnTo>
                  <a:lnTo>
                    <a:pt x="148" y="0"/>
                  </a:lnTo>
                  <a:lnTo>
                    <a:pt x="153" y="0"/>
                  </a:lnTo>
                  <a:lnTo>
                    <a:pt x="159" y="0"/>
                  </a:lnTo>
                  <a:lnTo>
                    <a:pt x="164" y="0"/>
                  </a:lnTo>
                  <a:lnTo>
                    <a:pt x="169" y="0"/>
                  </a:lnTo>
                  <a:lnTo>
                    <a:pt x="175" y="0"/>
                  </a:lnTo>
                  <a:lnTo>
                    <a:pt x="180" y="0"/>
                  </a:lnTo>
                  <a:lnTo>
                    <a:pt x="185" y="0"/>
                  </a:lnTo>
                  <a:lnTo>
                    <a:pt x="190" y="0"/>
                  </a:lnTo>
                  <a:lnTo>
                    <a:pt x="201" y="0"/>
                  </a:lnTo>
                  <a:lnTo>
                    <a:pt x="206" y="0"/>
                  </a:lnTo>
                  <a:lnTo>
                    <a:pt x="212" y="0"/>
                  </a:lnTo>
                  <a:lnTo>
                    <a:pt x="217" y="0"/>
                  </a:lnTo>
                  <a:lnTo>
                    <a:pt x="227" y="0"/>
                  </a:lnTo>
                  <a:lnTo>
                    <a:pt x="227" y="5"/>
                  </a:lnTo>
                  <a:lnTo>
                    <a:pt x="227" y="21"/>
                  </a:lnTo>
                  <a:lnTo>
                    <a:pt x="227" y="32"/>
                  </a:lnTo>
                  <a:lnTo>
                    <a:pt x="222" y="27"/>
                  </a:lnTo>
                  <a:lnTo>
                    <a:pt x="222" y="32"/>
                  </a:lnTo>
                  <a:lnTo>
                    <a:pt x="227" y="32"/>
                  </a:lnTo>
                  <a:lnTo>
                    <a:pt x="227" y="37"/>
                  </a:lnTo>
                  <a:lnTo>
                    <a:pt x="233" y="37"/>
                  </a:lnTo>
                  <a:lnTo>
                    <a:pt x="233" y="43"/>
                  </a:lnTo>
                  <a:lnTo>
                    <a:pt x="227" y="43"/>
                  </a:lnTo>
                  <a:lnTo>
                    <a:pt x="227" y="48"/>
                  </a:lnTo>
                  <a:lnTo>
                    <a:pt x="233" y="48"/>
                  </a:lnTo>
                  <a:lnTo>
                    <a:pt x="233" y="43"/>
                  </a:lnTo>
                  <a:lnTo>
                    <a:pt x="238" y="43"/>
                  </a:lnTo>
                  <a:lnTo>
                    <a:pt x="238" y="37"/>
                  </a:lnTo>
                  <a:lnTo>
                    <a:pt x="238" y="43"/>
                  </a:lnTo>
                  <a:lnTo>
                    <a:pt x="243" y="43"/>
                  </a:lnTo>
                  <a:lnTo>
                    <a:pt x="243" y="48"/>
                  </a:lnTo>
                  <a:lnTo>
                    <a:pt x="243" y="43"/>
                  </a:lnTo>
                  <a:lnTo>
                    <a:pt x="249" y="43"/>
                  </a:lnTo>
                  <a:lnTo>
                    <a:pt x="249" y="48"/>
                  </a:lnTo>
                  <a:lnTo>
                    <a:pt x="254" y="48"/>
                  </a:lnTo>
                  <a:lnTo>
                    <a:pt x="254" y="53"/>
                  </a:lnTo>
                  <a:lnTo>
                    <a:pt x="249" y="53"/>
                  </a:lnTo>
                  <a:lnTo>
                    <a:pt x="254" y="53"/>
                  </a:lnTo>
                  <a:lnTo>
                    <a:pt x="249" y="53"/>
                  </a:lnTo>
                  <a:lnTo>
                    <a:pt x="249" y="58"/>
                  </a:lnTo>
                  <a:lnTo>
                    <a:pt x="254" y="58"/>
                  </a:lnTo>
                  <a:lnTo>
                    <a:pt x="254" y="64"/>
                  </a:lnTo>
                  <a:lnTo>
                    <a:pt x="254" y="69"/>
                  </a:lnTo>
                  <a:lnTo>
                    <a:pt x="259" y="69"/>
                  </a:lnTo>
                  <a:lnTo>
                    <a:pt x="259" y="74"/>
                  </a:lnTo>
                  <a:lnTo>
                    <a:pt x="259" y="80"/>
                  </a:lnTo>
                  <a:lnTo>
                    <a:pt x="259" y="85"/>
                  </a:lnTo>
                  <a:lnTo>
                    <a:pt x="264" y="80"/>
                  </a:lnTo>
                  <a:lnTo>
                    <a:pt x="270" y="80"/>
                  </a:lnTo>
                  <a:lnTo>
                    <a:pt x="270" y="74"/>
                  </a:lnTo>
                  <a:lnTo>
                    <a:pt x="275" y="74"/>
                  </a:lnTo>
                  <a:lnTo>
                    <a:pt x="270" y="80"/>
                  </a:lnTo>
                  <a:lnTo>
                    <a:pt x="270" y="85"/>
                  </a:lnTo>
                  <a:lnTo>
                    <a:pt x="264" y="85"/>
                  </a:lnTo>
                  <a:lnTo>
                    <a:pt x="259" y="90"/>
                  </a:lnTo>
                  <a:lnTo>
                    <a:pt x="259" y="96"/>
                  </a:lnTo>
                  <a:lnTo>
                    <a:pt x="254" y="96"/>
                  </a:lnTo>
                  <a:lnTo>
                    <a:pt x="254" y="101"/>
                  </a:lnTo>
                  <a:lnTo>
                    <a:pt x="249" y="101"/>
                  </a:lnTo>
                  <a:lnTo>
                    <a:pt x="249" y="106"/>
                  </a:lnTo>
                  <a:lnTo>
                    <a:pt x="249" y="111"/>
                  </a:lnTo>
                  <a:lnTo>
                    <a:pt x="249" y="117"/>
                  </a:lnTo>
                  <a:lnTo>
                    <a:pt x="249" y="122"/>
                  </a:lnTo>
                  <a:lnTo>
                    <a:pt x="243" y="122"/>
                  </a:lnTo>
                  <a:lnTo>
                    <a:pt x="243" y="127"/>
                  </a:lnTo>
                  <a:lnTo>
                    <a:pt x="249" y="127"/>
                  </a:lnTo>
                  <a:lnTo>
                    <a:pt x="249" y="133"/>
                  </a:lnTo>
                  <a:lnTo>
                    <a:pt x="249" y="138"/>
                  </a:lnTo>
                  <a:lnTo>
                    <a:pt x="249" y="143"/>
                  </a:lnTo>
                  <a:lnTo>
                    <a:pt x="249" y="149"/>
                  </a:lnTo>
                  <a:lnTo>
                    <a:pt x="249" y="154"/>
                  </a:lnTo>
                  <a:lnTo>
                    <a:pt x="249" y="159"/>
                  </a:lnTo>
                  <a:lnTo>
                    <a:pt x="249" y="164"/>
                  </a:lnTo>
                  <a:lnTo>
                    <a:pt x="249" y="170"/>
                  </a:lnTo>
                  <a:lnTo>
                    <a:pt x="249" y="175"/>
                  </a:lnTo>
                  <a:lnTo>
                    <a:pt x="249" y="180"/>
                  </a:lnTo>
                  <a:lnTo>
                    <a:pt x="249" y="186"/>
                  </a:lnTo>
                  <a:lnTo>
                    <a:pt x="249" y="191"/>
                  </a:lnTo>
                  <a:lnTo>
                    <a:pt x="249" y="196"/>
                  </a:lnTo>
                  <a:lnTo>
                    <a:pt x="249" y="202"/>
                  </a:lnTo>
                  <a:lnTo>
                    <a:pt x="249" y="207"/>
                  </a:lnTo>
                  <a:lnTo>
                    <a:pt x="249" y="212"/>
                  </a:lnTo>
                  <a:lnTo>
                    <a:pt x="249" y="217"/>
                  </a:lnTo>
                  <a:lnTo>
                    <a:pt x="249" y="223"/>
                  </a:lnTo>
                  <a:lnTo>
                    <a:pt x="249" y="228"/>
                  </a:lnTo>
                  <a:lnTo>
                    <a:pt x="249" y="233"/>
                  </a:lnTo>
                  <a:lnTo>
                    <a:pt x="249" y="239"/>
                  </a:lnTo>
                  <a:lnTo>
                    <a:pt x="249" y="244"/>
                  </a:lnTo>
                  <a:lnTo>
                    <a:pt x="249" y="249"/>
                  </a:lnTo>
                  <a:lnTo>
                    <a:pt x="249" y="255"/>
                  </a:lnTo>
                  <a:lnTo>
                    <a:pt x="243" y="255"/>
                  </a:lnTo>
                  <a:lnTo>
                    <a:pt x="238" y="255"/>
                  </a:lnTo>
                  <a:lnTo>
                    <a:pt x="233" y="255"/>
                  </a:lnTo>
                  <a:lnTo>
                    <a:pt x="227" y="255"/>
                  </a:lnTo>
                  <a:lnTo>
                    <a:pt x="222" y="255"/>
                  </a:lnTo>
                  <a:lnTo>
                    <a:pt x="217" y="255"/>
                  </a:lnTo>
                  <a:lnTo>
                    <a:pt x="212" y="260"/>
                  </a:lnTo>
                  <a:lnTo>
                    <a:pt x="206" y="260"/>
                  </a:lnTo>
                  <a:lnTo>
                    <a:pt x="201" y="260"/>
                  </a:lnTo>
                  <a:lnTo>
                    <a:pt x="196" y="265"/>
                  </a:lnTo>
                  <a:lnTo>
                    <a:pt x="190" y="270"/>
                  </a:lnTo>
                  <a:lnTo>
                    <a:pt x="185" y="270"/>
                  </a:lnTo>
                  <a:lnTo>
                    <a:pt x="185" y="276"/>
                  </a:lnTo>
                  <a:lnTo>
                    <a:pt x="180" y="276"/>
                  </a:lnTo>
                  <a:lnTo>
                    <a:pt x="180" y="281"/>
                  </a:lnTo>
                  <a:lnTo>
                    <a:pt x="175" y="281"/>
                  </a:lnTo>
                  <a:lnTo>
                    <a:pt x="175" y="286"/>
                  </a:lnTo>
                  <a:lnTo>
                    <a:pt x="169" y="286"/>
                  </a:lnTo>
                  <a:lnTo>
                    <a:pt x="169" y="292"/>
                  </a:lnTo>
                  <a:lnTo>
                    <a:pt x="164" y="292"/>
                  </a:lnTo>
                  <a:lnTo>
                    <a:pt x="164" y="297"/>
                  </a:lnTo>
                  <a:lnTo>
                    <a:pt x="159" y="297"/>
                  </a:lnTo>
                  <a:lnTo>
                    <a:pt x="159" y="302"/>
                  </a:lnTo>
                  <a:lnTo>
                    <a:pt x="153" y="302"/>
                  </a:lnTo>
                  <a:lnTo>
                    <a:pt x="153" y="308"/>
                  </a:lnTo>
                  <a:lnTo>
                    <a:pt x="148" y="308"/>
                  </a:lnTo>
                  <a:lnTo>
                    <a:pt x="148" y="313"/>
                  </a:lnTo>
                  <a:lnTo>
                    <a:pt x="148" y="308"/>
                  </a:lnTo>
                  <a:lnTo>
                    <a:pt x="143" y="308"/>
                  </a:lnTo>
                  <a:lnTo>
                    <a:pt x="143" y="302"/>
                  </a:lnTo>
                  <a:lnTo>
                    <a:pt x="138" y="302"/>
                  </a:lnTo>
                  <a:lnTo>
                    <a:pt x="138" y="297"/>
                  </a:lnTo>
                  <a:lnTo>
                    <a:pt x="132" y="297"/>
                  </a:lnTo>
                  <a:lnTo>
                    <a:pt x="127" y="292"/>
                  </a:lnTo>
                  <a:lnTo>
                    <a:pt x="127" y="286"/>
                  </a:lnTo>
                  <a:lnTo>
                    <a:pt x="122" y="286"/>
                  </a:lnTo>
                  <a:lnTo>
                    <a:pt x="122" y="281"/>
                  </a:lnTo>
                  <a:lnTo>
                    <a:pt x="116" y="276"/>
                  </a:lnTo>
                  <a:lnTo>
                    <a:pt x="111" y="270"/>
                  </a:lnTo>
                  <a:lnTo>
                    <a:pt x="111" y="265"/>
                  </a:lnTo>
                  <a:lnTo>
                    <a:pt x="106" y="265"/>
                  </a:lnTo>
                  <a:lnTo>
                    <a:pt x="101" y="260"/>
                  </a:lnTo>
                  <a:lnTo>
                    <a:pt x="101" y="255"/>
                  </a:lnTo>
                  <a:lnTo>
                    <a:pt x="95" y="255"/>
                  </a:lnTo>
                  <a:lnTo>
                    <a:pt x="95" y="249"/>
                  </a:lnTo>
                  <a:lnTo>
                    <a:pt x="90" y="249"/>
                  </a:lnTo>
                  <a:lnTo>
                    <a:pt x="90" y="244"/>
                  </a:lnTo>
                  <a:lnTo>
                    <a:pt x="90" y="239"/>
                  </a:lnTo>
                  <a:lnTo>
                    <a:pt x="85" y="239"/>
                  </a:lnTo>
                  <a:lnTo>
                    <a:pt x="79" y="228"/>
                  </a:lnTo>
                  <a:lnTo>
                    <a:pt x="74" y="223"/>
                  </a:lnTo>
                  <a:lnTo>
                    <a:pt x="74" y="217"/>
                  </a:lnTo>
                  <a:lnTo>
                    <a:pt x="69" y="217"/>
                  </a:lnTo>
                  <a:lnTo>
                    <a:pt x="74" y="217"/>
                  </a:lnTo>
                  <a:lnTo>
                    <a:pt x="74" y="212"/>
                  </a:lnTo>
                  <a:lnTo>
                    <a:pt x="69" y="212"/>
                  </a:lnTo>
                  <a:lnTo>
                    <a:pt x="69" y="207"/>
                  </a:lnTo>
                  <a:lnTo>
                    <a:pt x="64" y="207"/>
                  </a:lnTo>
                  <a:lnTo>
                    <a:pt x="69" y="207"/>
                  </a:lnTo>
                  <a:lnTo>
                    <a:pt x="69" y="202"/>
                  </a:lnTo>
                  <a:lnTo>
                    <a:pt x="64" y="202"/>
                  </a:lnTo>
                  <a:lnTo>
                    <a:pt x="64" y="196"/>
                  </a:lnTo>
                  <a:lnTo>
                    <a:pt x="64" y="191"/>
                  </a:lnTo>
                  <a:lnTo>
                    <a:pt x="58" y="191"/>
                  </a:lnTo>
                  <a:lnTo>
                    <a:pt x="53" y="191"/>
                  </a:lnTo>
                  <a:lnTo>
                    <a:pt x="53" y="186"/>
                  </a:lnTo>
                  <a:lnTo>
                    <a:pt x="48" y="186"/>
                  </a:lnTo>
                  <a:lnTo>
                    <a:pt x="42" y="186"/>
                  </a:lnTo>
                  <a:lnTo>
                    <a:pt x="37" y="186"/>
                  </a:lnTo>
                  <a:lnTo>
                    <a:pt x="32" y="186"/>
                  </a:lnTo>
                  <a:lnTo>
                    <a:pt x="27" y="186"/>
                  </a:lnTo>
                  <a:lnTo>
                    <a:pt x="21" y="186"/>
                  </a:lnTo>
                  <a:lnTo>
                    <a:pt x="16" y="186"/>
                  </a:lnTo>
                  <a:lnTo>
                    <a:pt x="16" y="180"/>
                  </a:lnTo>
                  <a:lnTo>
                    <a:pt x="11" y="180"/>
                  </a:lnTo>
                  <a:lnTo>
                    <a:pt x="5" y="180"/>
                  </a:lnTo>
                  <a:lnTo>
                    <a:pt x="0" y="180"/>
                  </a:lnTo>
                  <a:lnTo>
                    <a:pt x="0" y="175"/>
                  </a:lnTo>
                  <a:lnTo>
                    <a:pt x="0" y="170"/>
                  </a:lnTo>
                  <a:lnTo>
                    <a:pt x="0" y="164"/>
                  </a:lnTo>
                  <a:lnTo>
                    <a:pt x="0" y="159"/>
                  </a:lnTo>
                  <a:lnTo>
                    <a:pt x="0" y="154"/>
                  </a:lnTo>
                  <a:lnTo>
                    <a:pt x="0" y="149"/>
                  </a:lnTo>
                  <a:lnTo>
                    <a:pt x="0" y="143"/>
                  </a:lnTo>
                  <a:lnTo>
                    <a:pt x="0" y="138"/>
                  </a:lnTo>
                  <a:lnTo>
                    <a:pt x="0" y="133"/>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7" name="Rectangle 211">
              <a:extLst>
                <a:ext uri="{FF2B5EF4-FFF2-40B4-BE49-F238E27FC236}">
                  <a16:creationId xmlns:a16="http://schemas.microsoft.com/office/drawing/2014/main" id="{8E731926-ED3F-4202-B34E-B839FAFCE3A6}"/>
                </a:ext>
              </a:extLst>
            </p:cNvPr>
            <p:cNvSpPr>
              <a:spLocks noChangeArrowheads="1"/>
            </p:cNvSpPr>
            <p:nvPr/>
          </p:nvSpPr>
          <p:spPr bwMode="auto">
            <a:xfrm>
              <a:off x="4852988" y="1573213"/>
              <a:ext cx="7938" cy="9525"/>
            </a:xfrm>
            <a:prstGeom prst="rect">
              <a:avLst/>
            </a:pr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8" name="Freeform 212">
              <a:extLst>
                <a:ext uri="{FF2B5EF4-FFF2-40B4-BE49-F238E27FC236}">
                  <a16:creationId xmlns:a16="http://schemas.microsoft.com/office/drawing/2014/main" id="{36635210-5DFF-4AED-9F0E-CA3835E5A5C1}"/>
                </a:ext>
              </a:extLst>
            </p:cNvPr>
            <p:cNvSpPr>
              <a:spLocks/>
            </p:cNvSpPr>
            <p:nvPr/>
          </p:nvSpPr>
          <p:spPr bwMode="auto">
            <a:xfrm>
              <a:off x="4860926" y="2136775"/>
              <a:ext cx="512763" cy="404813"/>
            </a:xfrm>
            <a:custGeom>
              <a:avLst/>
              <a:gdLst>
                <a:gd name="T0" fmla="*/ 201 w 323"/>
                <a:gd name="T1" fmla="*/ 16 h 255"/>
                <a:gd name="T2" fmla="*/ 212 w 323"/>
                <a:gd name="T3" fmla="*/ 6 h 255"/>
                <a:gd name="T4" fmla="*/ 228 w 323"/>
                <a:gd name="T5" fmla="*/ 0 h 255"/>
                <a:gd name="T6" fmla="*/ 249 w 323"/>
                <a:gd name="T7" fmla="*/ 0 h 255"/>
                <a:gd name="T8" fmla="*/ 270 w 323"/>
                <a:gd name="T9" fmla="*/ 6 h 255"/>
                <a:gd name="T10" fmla="*/ 291 w 323"/>
                <a:gd name="T11" fmla="*/ 6 h 255"/>
                <a:gd name="T12" fmla="*/ 312 w 323"/>
                <a:gd name="T13" fmla="*/ 6 h 255"/>
                <a:gd name="T14" fmla="*/ 323 w 323"/>
                <a:gd name="T15" fmla="*/ 16 h 255"/>
                <a:gd name="T16" fmla="*/ 323 w 323"/>
                <a:gd name="T17" fmla="*/ 37 h 255"/>
                <a:gd name="T18" fmla="*/ 302 w 323"/>
                <a:gd name="T19" fmla="*/ 48 h 255"/>
                <a:gd name="T20" fmla="*/ 286 w 323"/>
                <a:gd name="T21" fmla="*/ 59 h 255"/>
                <a:gd name="T22" fmla="*/ 270 w 323"/>
                <a:gd name="T23" fmla="*/ 64 h 255"/>
                <a:gd name="T24" fmla="*/ 286 w 323"/>
                <a:gd name="T25" fmla="*/ 75 h 255"/>
                <a:gd name="T26" fmla="*/ 297 w 323"/>
                <a:gd name="T27" fmla="*/ 85 h 255"/>
                <a:gd name="T28" fmla="*/ 297 w 323"/>
                <a:gd name="T29" fmla="*/ 106 h 255"/>
                <a:gd name="T30" fmla="*/ 275 w 323"/>
                <a:gd name="T31" fmla="*/ 112 h 255"/>
                <a:gd name="T32" fmla="*/ 265 w 323"/>
                <a:gd name="T33" fmla="*/ 122 h 255"/>
                <a:gd name="T34" fmla="*/ 265 w 323"/>
                <a:gd name="T35" fmla="*/ 143 h 255"/>
                <a:gd name="T36" fmla="*/ 265 w 323"/>
                <a:gd name="T37" fmla="*/ 165 h 255"/>
                <a:gd name="T38" fmla="*/ 265 w 323"/>
                <a:gd name="T39" fmla="*/ 186 h 255"/>
                <a:gd name="T40" fmla="*/ 259 w 323"/>
                <a:gd name="T41" fmla="*/ 202 h 255"/>
                <a:gd name="T42" fmla="*/ 249 w 323"/>
                <a:gd name="T43" fmla="*/ 212 h 255"/>
                <a:gd name="T44" fmla="*/ 238 w 323"/>
                <a:gd name="T45" fmla="*/ 223 h 255"/>
                <a:gd name="T46" fmla="*/ 222 w 323"/>
                <a:gd name="T47" fmla="*/ 228 h 255"/>
                <a:gd name="T48" fmla="*/ 212 w 323"/>
                <a:gd name="T49" fmla="*/ 239 h 255"/>
                <a:gd name="T50" fmla="*/ 207 w 323"/>
                <a:gd name="T51" fmla="*/ 255 h 255"/>
                <a:gd name="T52" fmla="*/ 185 w 323"/>
                <a:gd name="T53" fmla="*/ 249 h 255"/>
                <a:gd name="T54" fmla="*/ 175 w 323"/>
                <a:gd name="T55" fmla="*/ 239 h 255"/>
                <a:gd name="T56" fmla="*/ 154 w 323"/>
                <a:gd name="T57" fmla="*/ 239 h 255"/>
                <a:gd name="T58" fmla="*/ 133 w 323"/>
                <a:gd name="T59" fmla="*/ 239 h 255"/>
                <a:gd name="T60" fmla="*/ 111 w 323"/>
                <a:gd name="T61" fmla="*/ 239 h 255"/>
                <a:gd name="T62" fmla="*/ 90 w 323"/>
                <a:gd name="T63" fmla="*/ 239 h 255"/>
                <a:gd name="T64" fmla="*/ 80 w 323"/>
                <a:gd name="T65" fmla="*/ 228 h 255"/>
                <a:gd name="T66" fmla="*/ 64 w 323"/>
                <a:gd name="T67" fmla="*/ 223 h 255"/>
                <a:gd name="T68" fmla="*/ 64 w 323"/>
                <a:gd name="T69" fmla="*/ 212 h 255"/>
                <a:gd name="T70" fmla="*/ 59 w 323"/>
                <a:gd name="T71" fmla="*/ 196 h 255"/>
                <a:gd name="T72" fmla="*/ 48 w 323"/>
                <a:gd name="T73" fmla="*/ 186 h 255"/>
                <a:gd name="T74" fmla="*/ 32 w 323"/>
                <a:gd name="T75" fmla="*/ 181 h 255"/>
                <a:gd name="T76" fmla="*/ 11 w 323"/>
                <a:gd name="T77" fmla="*/ 181 h 255"/>
                <a:gd name="T78" fmla="*/ 0 w 323"/>
                <a:gd name="T79" fmla="*/ 165 h 255"/>
                <a:gd name="T80" fmla="*/ 16 w 323"/>
                <a:gd name="T81" fmla="*/ 159 h 255"/>
                <a:gd name="T82" fmla="*/ 27 w 323"/>
                <a:gd name="T83" fmla="*/ 143 h 255"/>
                <a:gd name="T84" fmla="*/ 43 w 323"/>
                <a:gd name="T85" fmla="*/ 133 h 255"/>
                <a:gd name="T86" fmla="*/ 53 w 323"/>
                <a:gd name="T87" fmla="*/ 122 h 255"/>
                <a:gd name="T88" fmla="*/ 43 w 323"/>
                <a:gd name="T89" fmla="*/ 112 h 255"/>
                <a:gd name="T90" fmla="*/ 48 w 323"/>
                <a:gd name="T91" fmla="*/ 96 h 255"/>
                <a:gd name="T92" fmla="*/ 43 w 323"/>
                <a:gd name="T93" fmla="*/ 80 h 255"/>
                <a:gd name="T94" fmla="*/ 59 w 323"/>
                <a:gd name="T95" fmla="*/ 75 h 255"/>
                <a:gd name="T96" fmla="*/ 80 w 323"/>
                <a:gd name="T97" fmla="*/ 64 h 255"/>
                <a:gd name="T98" fmla="*/ 85 w 323"/>
                <a:gd name="T99" fmla="*/ 48 h 255"/>
                <a:gd name="T100" fmla="*/ 96 w 323"/>
                <a:gd name="T101" fmla="*/ 32 h 255"/>
                <a:gd name="T102" fmla="*/ 117 w 323"/>
                <a:gd name="T103" fmla="*/ 37 h 255"/>
                <a:gd name="T104" fmla="*/ 133 w 323"/>
                <a:gd name="T105" fmla="*/ 32 h 255"/>
                <a:gd name="T106" fmla="*/ 138 w 323"/>
                <a:gd name="T107" fmla="*/ 16 h 255"/>
                <a:gd name="T108" fmla="*/ 154 w 323"/>
                <a:gd name="T109" fmla="*/ 11 h 255"/>
                <a:gd name="T110" fmla="*/ 170 w 323"/>
                <a:gd name="T111" fmla="*/ 1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3" h="255">
                  <a:moveTo>
                    <a:pt x="170" y="11"/>
                  </a:moveTo>
                  <a:lnTo>
                    <a:pt x="175" y="11"/>
                  </a:lnTo>
                  <a:lnTo>
                    <a:pt x="185" y="16"/>
                  </a:lnTo>
                  <a:lnTo>
                    <a:pt x="201" y="16"/>
                  </a:lnTo>
                  <a:lnTo>
                    <a:pt x="207" y="22"/>
                  </a:lnTo>
                  <a:lnTo>
                    <a:pt x="212" y="22"/>
                  </a:lnTo>
                  <a:lnTo>
                    <a:pt x="212" y="16"/>
                  </a:lnTo>
                  <a:lnTo>
                    <a:pt x="212" y="6"/>
                  </a:lnTo>
                  <a:lnTo>
                    <a:pt x="212" y="0"/>
                  </a:lnTo>
                  <a:lnTo>
                    <a:pt x="217" y="0"/>
                  </a:lnTo>
                  <a:lnTo>
                    <a:pt x="222" y="0"/>
                  </a:lnTo>
                  <a:lnTo>
                    <a:pt x="228" y="0"/>
                  </a:lnTo>
                  <a:lnTo>
                    <a:pt x="233" y="0"/>
                  </a:lnTo>
                  <a:lnTo>
                    <a:pt x="238" y="0"/>
                  </a:lnTo>
                  <a:lnTo>
                    <a:pt x="244" y="0"/>
                  </a:lnTo>
                  <a:lnTo>
                    <a:pt x="249" y="0"/>
                  </a:lnTo>
                  <a:lnTo>
                    <a:pt x="254" y="6"/>
                  </a:lnTo>
                  <a:lnTo>
                    <a:pt x="259" y="6"/>
                  </a:lnTo>
                  <a:lnTo>
                    <a:pt x="265" y="6"/>
                  </a:lnTo>
                  <a:lnTo>
                    <a:pt x="270" y="6"/>
                  </a:lnTo>
                  <a:lnTo>
                    <a:pt x="275" y="6"/>
                  </a:lnTo>
                  <a:lnTo>
                    <a:pt x="281" y="6"/>
                  </a:lnTo>
                  <a:lnTo>
                    <a:pt x="286" y="6"/>
                  </a:lnTo>
                  <a:lnTo>
                    <a:pt x="291" y="6"/>
                  </a:lnTo>
                  <a:lnTo>
                    <a:pt x="297" y="6"/>
                  </a:lnTo>
                  <a:lnTo>
                    <a:pt x="302" y="6"/>
                  </a:lnTo>
                  <a:lnTo>
                    <a:pt x="307" y="6"/>
                  </a:lnTo>
                  <a:lnTo>
                    <a:pt x="312" y="6"/>
                  </a:lnTo>
                  <a:lnTo>
                    <a:pt x="318" y="6"/>
                  </a:lnTo>
                  <a:lnTo>
                    <a:pt x="323" y="6"/>
                  </a:lnTo>
                  <a:lnTo>
                    <a:pt x="323" y="11"/>
                  </a:lnTo>
                  <a:lnTo>
                    <a:pt x="323" y="16"/>
                  </a:lnTo>
                  <a:lnTo>
                    <a:pt x="323" y="22"/>
                  </a:lnTo>
                  <a:lnTo>
                    <a:pt x="323" y="27"/>
                  </a:lnTo>
                  <a:lnTo>
                    <a:pt x="323" y="32"/>
                  </a:lnTo>
                  <a:lnTo>
                    <a:pt x="323" y="37"/>
                  </a:lnTo>
                  <a:lnTo>
                    <a:pt x="323" y="43"/>
                  </a:lnTo>
                  <a:lnTo>
                    <a:pt x="323" y="48"/>
                  </a:lnTo>
                  <a:lnTo>
                    <a:pt x="312" y="48"/>
                  </a:lnTo>
                  <a:lnTo>
                    <a:pt x="302" y="48"/>
                  </a:lnTo>
                  <a:lnTo>
                    <a:pt x="297" y="48"/>
                  </a:lnTo>
                  <a:lnTo>
                    <a:pt x="291" y="48"/>
                  </a:lnTo>
                  <a:lnTo>
                    <a:pt x="286" y="48"/>
                  </a:lnTo>
                  <a:lnTo>
                    <a:pt x="286" y="59"/>
                  </a:lnTo>
                  <a:lnTo>
                    <a:pt x="281" y="59"/>
                  </a:lnTo>
                  <a:lnTo>
                    <a:pt x="275" y="59"/>
                  </a:lnTo>
                  <a:lnTo>
                    <a:pt x="270" y="59"/>
                  </a:lnTo>
                  <a:lnTo>
                    <a:pt x="270" y="64"/>
                  </a:lnTo>
                  <a:lnTo>
                    <a:pt x="270" y="75"/>
                  </a:lnTo>
                  <a:lnTo>
                    <a:pt x="275" y="75"/>
                  </a:lnTo>
                  <a:lnTo>
                    <a:pt x="281" y="75"/>
                  </a:lnTo>
                  <a:lnTo>
                    <a:pt x="286" y="75"/>
                  </a:lnTo>
                  <a:lnTo>
                    <a:pt x="291" y="75"/>
                  </a:lnTo>
                  <a:lnTo>
                    <a:pt x="297" y="75"/>
                  </a:lnTo>
                  <a:lnTo>
                    <a:pt x="297" y="80"/>
                  </a:lnTo>
                  <a:lnTo>
                    <a:pt x="297" y="85"/>
                  </a:lnTo>
                  <a:lnTo>
                    <a:pt x="297" y="90"/>
                  </a:lnTo>
                  <a:lnTo>
                    <a:pt x="297" y="96"/>
                  </a:lnTo>
                  <a:lnTo>
                    <a:pt x="297" y="101"/>
                  </a:lnTo>
                  <a:lnTo>
                    <a:pt x="297" y="106"/>
                  </a:lnTo>
                  <a:lnTo>
                    <a:pt x="286" y="106"/>
                  </a:lnTo>
                  <a:lnTo>
                    <a:pt x="286" y="101"/>
                  </a:lnTo>
                  <a:lnTo>
                    <a:pt x="286" y="112"/>
                  </a:lnTo>
                  <a:lnTo>
                    <a:pt x="275" y="112"/>
                  </a:lnTo>
                  <a:lnTo>
                    <a:pt x="275" y="117"/>
                  </a:lnTo>
                  <a:lnTo>
                    <a:pt x="275" y="122"/>
                  </a:lnTo>
                  <a:lnTo>
                    <a:pt x="270" y="122"/>
                  </a:lnTo>
                  <a:lnTo>
                    <a:pt x="265" y="122"/>
                  </a:lnTo>
                  <a:lnTo>
                    <a:pt x="265" y="128"/>
                  </a:lnTo>
                  <a:lnTo>
                    <a:pt x="265" y="133"/>
                  </a:lnTo>
                  <a:lnTo>
                    <a:pt x="265" y="138"/>
                  </a:lnTo>
                  <a:lnTo>
                    <a:pt x="265" y="143"/>
                  </a:lnTo>
                  <a:lnTo>
                    <a:pt x="265" y="149"/>
                  </a:lnTo>
                  <a:lnTo>
                    <a:pt x="265" y="154"/>
                  </a:lnTo>
                  <a:lnTo>
                    <a:pt x="265" y="159"/>
                  </a:lnTo>
                  <a:lnTo>
                    <a:pt x="265" y="165"/>
                  </a:lnTo>
                  <a:lnTo>
                    <a:pt x="265" y="170"/>
                  </a:lnTo>
                  <a:lnTo>
                    <a:pt x="265" y="175"/>
                  </a:lnTo>
                  <a:lnTo>
                    <a:pt x="265" y="181"/>
                  </a:lnTo>
                  <a:lnTo>
                    <a:pt x="265" y="186"/>
                  </a:lnTo>
                  <a:lnTo>
                    <a:pt x="265" y="191"/>
                  </a:lnTo>
                  <a:lnTo>
                    <a:pt x="265" y="196"/>
                  </a:lnTo>
                  <a:lnTo>
                    <a:pt x="265" y="202"/>
                  </a:lnTo>
                  <a:lnTo>
                    <a:pt x="259" y="202"/>
                  </a:lnTo>
                  <a:lnTo>
                    <a:pt x="259" y="207"/>
                  </a:lnTo>
                  <a:lnTo>
                    <a:pt x="259" y="212"/>
                  </a:lnTo>
                  <a:lnTo>
                    <a:pt x="254" y="212"/>
                  </a:lnTo>
                  <a:lnTo>
                    <a:pt x="249" y="212"/>
                  </a:lnTo>
                  <a:lnTo>
                    <a:pt x="244" y="212"/>
                  </a:lnTo>
                  <a:lnTo>
                    <a:pt x="238" y="212"/>
                  </a:lnTo>
                  <a:lnTo>
                    <a:pt x="238" y="218"/>
                  </a:lnTo>
                  <a:lnTo>
                    <a:pt x="238" y="223"/>
                  </a:lnTo>
                  <a:lnTo>
                    <a:pt x="233" y="223"/>
                  </a:lnTo>
                  <a:lnTo>
                    <a:pt x="228" y="223"/>
                  </a:lnTo>
                  <a:lnTo>
                    <a:pt x="222" y="223"/>
                  </a:lnTo>
                  <a:lnTo>
                    <a:pt x="222" y="228"/>
                  </a:lnTo>
                  <a:lnTo>
                    <a:pt x="217" y="228"/>
                  </a:lnTo>
                  <a:lnTo>
                    <a:pt x="212" y="228"/>
                  </a:lnTo>
                  <a:lnTo>
                    <a:pt x="212" y="234"/>
                  </a:lnTo>
                  <a:lnTo>
                    <a:pt x="212" y="239"/>
                  </a:lnTo>
                  <a:lnTo>
                    <a:pt x="212" y="244"/>
                  </a:lnTo>
                  <a:lnTo>
                    <a:pt x="212" y="249"/>
                  </a:lnTo>
                  <a:lnTo>
                    <a:pt x="212" y="255"/>
                  </a:lnTo>
                  <a:lnTo>
                    <a:pt x="207" y="255"/>
                  </a:lnTo>
                  <a:lnTo>
                    <a:pt x="196" y="255"/>
                  </a:lnTo>
                  <a:lnTo>
                    <a:pt x="191" y="255"/>
                  </a:lnTo>
                  <a:lnTo>
                    <a:pt x="185" y="255"/>
                  </a:lnTo>
                  <a:lnTo>
                    <a:pt x="185" y="249"/>
                  </a:lnTo>
                  <a:lnTo>
                    <a:pt x="185" y="244"/>
                  </a:lnTo>
                  <a:lnTo>
                    <a:pt x="185" y="239"/>
                  </a:lnTo>
                  <a:lnTo>
                    <a:pt x="180" y="239"/>
                  </a:lnTo>
                  <a:lnTo>
                    <a:pt x="175" y="239"/>
                  </a:lnTo>
                  <a:lnTo>
                    <a:pt x="170" y="239"/>
                  </a:lnTo>
                  <a:lnTo>
                    <a:pt x="164" y="239"/>
                  </a:lnTo>
                  <a:lnTo>
                    <a:pt x="159" y="239"/>
                  </a:lnTo>
                  <a:lnTo>
                    <a:pt x="154" y="239"/>
                  </a:lnTo>
                  <a:lnTo>
                    <a:pt x="148" y="239"/>
                  </a:lnTo>
                  <a:lnTo>
                    <a:pt x="143" y="239"/>
                  </a:lnTo>
                  <a:lnTo>
                    <a:pt x="138" y="239"/>
                  </a:lnTo>
                  <a:lnTo>
                    <a:pt x="133" y="239"/>
                  </a:lnTo>
                  <a:lnTo>
                    <a:pt x="127" y="239"/>
                  </a:lnTo>
                  <a:lnTo>
                    <a:pt x="122" y="239"/>
                  </a:lnTo>
                  <a:lnTo>
                    <a:pt x="117" y="239"/>
                  </a:lnTo>
                  <a:lnTo>
                    <a:pt x="111" y="239"/>
                  </a:lnTo>
                  <a:lnTo>
                    <a:pt x="106" y="239"/>
                  </a:lnTo>
                  <a:lnTo>
                    <a:pt x="101" y="239"/>
                  </a:lnTo>
                  <a:lnTo>
                    <a:pt x="96" y="239"/>
                  </a:lnTo>
                  <a:lnTo>
                    <a:pt x="90" y="239"/>
                  </a:lnTo>
                  <a:lnTo>
                    <a:pt x="85" y="239"/>
                  </a:lnTo>
                  <a:lnTo>
                    <a:pt x="80" y="239"/>
                  </a:lnTo>
                  <a:lnTo>
                    <a:pt x="80" y="234"/>
                  </a:lnTo>
                  <a:lnTo>
                    <a:pt x="80" y="228"/>
                  </a:lnTo>
                  <a:lnTo>
                    <a:pt x="74" y="228"/>
                  </a:lnTo>
                  <a:lnTo>
                    <a:pt x="69" y="228"/>
                  </a:lnTo>
                  <a:lnTo>
                    <a:pt x="64" y="228"/>
                  </a:lnTo>
                  <a:lnTo>
                    <a:pt x="64" y="223"/>
                  </a:lnTo>
                  <a:lnTo>
                    <a:pt x="69" y="223"/>
                  </a:lnTo>
                  <a:lnTo>
                    <a:pt x="69" y="218"/>
                  </a:lnTo>
                  <a:lnTo>
                    <a:pt x="64" y="218"/>
                  </a:lnTo>
                  <a:lnTo>
                    <a:pt x="64" y="212"/>
                  </a:lnTo>
                  <a:lnTo>
                    <a:pt x="64" y="207"/>
                  </a:lnTo>
                  <a:lnTo>
                    <a:pt x="64" y="202"/>
                  </a:lnTo>
                  <a:lnTo>
                    <a:pt x="64" y="196"/>
                  </a:lnTo>
                  <a:lnTo>
                    <a:pt x="59" y="196"/>
                  </a:lnTo>
                  <a:lnTo>
                    <a:pt x="59" y="191"/>
                  </a:lnTo>
                  <a:lnTo>
                    <a:pt x="53" y="191"/>
                  </a:lnTo>
                  <a:lnTo>
                    <a:pt x="53" y="186"/>
                  </a:lnTo>
                  <a:lnTo>
                    <a:pt x="48" y="186"/>
                  </a:lnTo>
                  <a:lnTo>
                    <a:pt x="48" y="181"/>
                  </a:lnTo>
                  <a:lnTo>
                    <a:pt x="43" y="181"/>
                  </a:lnTo>
                  <a:lnTo>
                    <a:pt x="37" y="181"/>
                  </a:lnTo>
                  <a:lnTo>
                    <a:pt x="32" y="181"/>
                  </a:lnTo>
                  <a:lnTo>
                    <a:pt x="27" y="181"/>
                  </a:lnTo>
                  <a:lnTo>
                    <a:pt x="22" y="181"/>
                  </a:lnTo>
                  <a:lnTo>
                    <a:pt x="16" y="181"/>
                  </a:lnTo>
                  <a:lnTo>
                    <a:pt x="11" y="181"/>
                  </a:lnTo>
                  <a:lnTo>
                    <a:pt x="0" y="181"/>
                  </a:lnTo>
                  <a:lnTo>
                    <a:pt x="0" y="175"/>
                  </a:lnTo>
                  <a:lnTo>
                    <a:pt x="0" y="170"/>
                  </a:lnTo>
                  <a:lnTo>
                    <a:pt x="0" y="165"/>
                  </a:lnTo>
                  <a:lnTo>
                    <a:pt x="0" y="159"/>
                  </a:lnTo>
                  <a:lnTo>
                    <a:pt x="6" y="159"/>
                  </a:lnTo>
                  <a:lnTo>
                    <a:pt x="11" y="159"/>
                  </a:lnTo>
                  <a:lnTo>
                    <a:pt x="16" y="159"/>
                  </a:lnTo>
                  <a:lnTo>
                    <a:pt x="16" y="154"/>
                  </a:lnTo>
                  <a:lnTo>
                    <a:pt x="16" y="149"/>
                  </a:lnTo>
                  <a:lnTo>
                    <a:pt x="22" y="149"/>
                  </a:lnTo>
                  <a:lnTo>
                    <a:pt x="27" y="143"/>
                  </a:lnTo>
                  <a:lnTo>
                    <a:pt x="32" y="143"/>
                  </a:lnTo>
                  <a:lnTo>
                    <a:pt x="37" y="138"/>
                  </a:lnTo>
                  <a:lnTo>
                    <a:pt x="37" y="133"/>
                  </a:lnTo>
                  <a:lnTo>
                    <a:pt x="43" y="133"/>
                  </a:lnTo>
                  <a:lnTo>
                    <a:pt x="43" y="128"/>
                  </a:lnTo>
                  <a:lnTo>
                    <a:pt x="48" y="128"/>
                  </a:lnTo>
                  <a:lnTo>
                    <a:pt x="53" y="128"/>
                  </a:lnTo>
                  <a:lnTo>
                    <a:pt x="53" y="122"/>
                  </a:lnTo>
                  <a:lnTo>
                    <a:pt x="53" y="117"/>
                  </a:lnTo>
                  <a:lnTo>
                    <a:pt x="48" y="117"/>
                  </a:lnTo>
                  <a:lnTo>
                    <a:pt x="48" y="112"/>
                  </a:lnTo>
                  <a:lnTo>
                    <a:pt x="43" y="112"/>
                  </a:lnTo>
                  <a:lnTo>
                    <a:pt x="43" y="106"/>
                  </a:lnTo>
                  <a:lnTo>
                    <a:pt x="43" y="101"/>
                  </a:lnTo>
                  <a:lnTo>
                    <a:pt x="43" y="96"/>
                  </a:lnTo>
                  <a:lnTo>
                    <a:pt x="48" y="96"/>
                  </a:lnTo>
                  <a:lnTo>
                    <a:pt x="48" y="90"/>
                  </a:lnTo>
                  <a:lnTo>
                    <a:pt x="48" y="85"/>
                  </a:lnTo>
                  <a:lnTo>
                    <a:pt x="48" y="80"/>
                  </a:lnTo>
                  <a:lnTo>
                    <a:pt x="43" y="80"/>
                  </a:lnTo>
                  <a:lnTo>
                    <a:pt x="48" y="80"/>
                  </a:lnTo>
                  <a:lnTo>
                    <a:pt x="53" y="80"/>
                  </a:lnTo>
                  <a:lnTo>
                    <a:pt x="53" y="75"/>
                  </a:lnTo>
                  <a:lnTo>
                    <a:pt x="59" y="75"/>
                  </a:lnTo>
                  <a:lnTo>
                    <a:pt x="64" y="75"/>
                  </a:lnTo>
                  <a:lnTo>
                    <a:pt x="64" y="64"/>
                  </a:lnTo>
                  <a:lnTo>
                    <a:pt x="69" y="64"/>
                  </a:lnTo>
                  <a:lnTo>
                    <a:pt x="80" y="64"/>
                  </a:lnTo>
                  <a:lnTo>
                    <a:pt x="80" y="59"/>
                  </a:lnTo>
                  <a:lnTo>
                    <a:pt x="80" y="53"/>
                  </a:lnTo>
                  <a:lnTo>
                    <a:pt x="85" y="53"/>
                  </a:lnTo>
                  <a:lnTo>
                    <a:pt x="85" y="48"/>
                  </a:lnTo>
                  <a:lnTo>
                    <a:pt x="90" y="48"/>
                  </a:lnTo>
                  <a:lnTo>
                    <a:pt x="96" y="48"/>
                  </a:lnTo>
                  <a:lnTo>
                    <a:pt x="96" y="43"/>
                  </a:lnTo>
                  <a:lnTo>
                    <a:pt x="96" y="32"/>
                  </a:lnTo>
                  <a:lnTo>
                    <a:pt x="101" y="32"/>
                  </a:lnTo>
                  <a:lnTo>
                    <a:pt x="111" y="32"/>
                  </a:lnTo>
                  <a:lnTo>
                    <a:pt x="111" y="37"/>
                  </a:lnTo>
                  <a:lnTo>
                    <a:pt x="117" y="37"/>
                  </a:lnTo>
                  <a:lnTo>
                    <a:pt x="122" y="37"/>
                  </a:lnTo>
                  <a:lnTo>
                    <a:pt x="127" y="37"/>
                  </a:lnTo>
                  <a:lnTo>
                    <a:pt x="133" y="37"/>
                  </a:lnTo>
                  <a:lnTo>
                    <a:pt x="133" y="32"/>
                  </a:lnTo>
                  <a:lnTo>
                    <a:pt x="133" y="27"/>
                  </a:lnTo>
                  <a:lnTo>
                    <a:pt x="133" y="22"/>
                  </a:lnTo>
                  <a:lnTo>
                    <a:pt x="133" y="16"/>
                  </a:lnTo>
                  <a:lnTo>
                    <a:pt x="138" y="16"/>
                  </a:lnTo>
                  <a:lnTo>
                    <a:pt x="138" y="11"/>
                  </a:lnTo>
                  <a:lnTo>
                    <a:pt x="143" y="11"/>
                  </a:lnTo>
                  <a:lnTo>
                    <a:pt x="148" y="11"/>
                  </a:lnTo>
                  <a:lnTo>
                    <a:pt x="154" y="11"/>
                  </a:lnTo>
                  <a:lnTo>
                    <a:pt x="159" y="11"/>
                  </a:lnTo>
                  <a:lnTo>
                    <a:pt x="159" y="6"/>
                  </a:lnTo>
                  <a:lnTo>
                    <a:pt x="164" y="11"/>
                  </a:lnTo>
                  <a:lnTo>
                    <a:pt x="170" y="11"/>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9" name="Freeform 213">
              <a:extLst>
                <a:ext uri="{FF2B5EF4-FFF2-40B4-BE49-F238E27FC236}">
                  <a16:creationId xmlns:a16="http://schemas.microsoft.com/office/drawing/2014/main" id="{5633779A-CF40-40C0-85D0-6ED76C06CBF8}"/>
                </a:ext>
              </a:extLst>
            </p:cNvPr>
            <p:cNvSpPr>
              <a:spLocks/>
            </p:cNvSpPr>
            <p:nvPr/>
          </p:nvSpPr>
          <p:spPr bwMode="auto">
            <a:xfrm>
              <a:off x="5113338" y="1582738"/>
              <a:ext cx="369888" cy="579438"/>
            </a:xfrm>
            <a:custGeom>
              <a:avLst/>
              <a:gdLst>
                <a:gd name="T0" fmla="*/ 26 w 233"/>
                <a:gd name="T1" fmla="*/ 259 h 365"/>
                <a:gd name="T2" fmla="*/ 16 w 233"/>
                <a:gd name="T3" fmla="*/ 249 h 365"/>
                <a:gd name="T4" fmla="*/ 5 w 233"/>
                <a:gd name="T5" fmla="*/ 259 h 365"/>
                <a:gd name="T6" fmla="*/ 0 w 233"/>
                <a:gd name="T7" fmla="*/ 243 h 365"/>
                <a:gd name="T8" fmla="*/ 0 w 233"/>
                <a:gd name="T9" fmla="*/ 222 h 365"/>
                <a:gd name="T10" fmla="*/ 0 w 233"/>
                <a:gd name="T11" fmla="*/ 196 h 365"/>
                <a:gd name="T12" fmla="*/ 0 w 233"/>
                <a:gd name="T13" fmla="*/ 174 h 365"/>
                <a:gd name="T14" fmla="*/ 16 w 233"/>
                <a:gd name="T15" fmla="*/ 180 h 365"/>
                <a:gd name="T16" fmla="*/ 21 w 233"/>
                <a:gd name="T17" fmla="*/ 169 h 365"/>
                <a:gd name="T18" fmla="*/ 37 w 233"/>
                <a:gd name="T19" fmla="*/ 164 h 365"/>
                <a:gd name="T20" fmla="*/ 48 w 233"/>
                <a:gd name="T21" fmla="*/ 153 h 365"/>
                <a:gd name="T22" fmla="*/ 58 w 233"/>
                <a:gd name="T23" fmla="*/ 143 h 365"/>
                <a:gd name="T24" fmla="*/ 74 w 233"/>
                <a:gd name="T25" fmla="*/ 132 h 365"/>
                <a:gd name="T26" fmla="*/ 85 w 233"/>
                <a:gd name="T27" fmla="*/ 121 h 365"/>
                <a:gd name="T28" fmla="*/ 90 w 233"/>
                <a:gd name="T29" fmla="*/ 106 h 365"/>
                <a:gd name="T30" fmla="*/ 106 w 233"/>
                <a:gd name="T31" fmla="*/ 100 h 365"/>
                <a:gd name="T32" fmla="*/ 116 w 233"/>
                <a:gd name="T33" fmla="*/ 90 h 365"/>
                <a:gd name="T34" fmla="*/ 116 w 233"/>
                <a:gd name="T35" fmla="*/ 84 h 365"/>
                <a:gd name="T36" fmla="*/ 127 w 233"/>
                <a:gd name="T37" fmla="*/ 74 h 365"/>
                <a:gd name="T38" fmla="*/ 138 w 233"/>
                <a:gd name="T39" fmla="*/ 58 h 365"/>
                <a:gd name="T40" fmla="*/ 138 w 233"/>
                <a:gd name="T41" fmla="*/ 37 h 365"/>
                <a:gd name="T42" fmla="*/ 138 w 233"/>
                <a:gd name="T43" fmla="*/ 26 h 365"/>
                <a:gd name="T44" fmla="*/ 148 w 233"/>
                <a:gd name="T45" fmla="*/ 15 h 365"/>
                <a:gd name="T46" fmla="*/ 164 w 233"/>
                <a:gd name="T47" fmla="*/ 10 h 365"/>
                <a:gd name="T48" fmla="*/ 169 w 233"/>
                <a:gd name="T49" fmla="*/ 5 h 365"/>
                <a:gd name="T50" fmla="*/ 175 w 233"/>
                <a:gd name="T51" fmla="*/ 21 h 365"/>
                <a:gd name="T52" fmla="*/ 180 w 233"/>
                <a:gd name="T53" fmla="*/ 42 h 365"/>
                <a:gd name="T54" fmla="*/ 185 w 233"/>
                <a:gd name="T55" fmla="*/ 68 h 365"/>
                <a:gd name="T56" fmla="*/ 190 w 233"/>
                <a:gd name="T57" fmla="*/ 84 h 365"/>
                <a:gd name="T58" fmla="*/ 196 w 233"/>
                <a:gd name="T59" fmla="*/ 111 h 365"/>
                <a:gd name="T60" fmla="*/ 196 w 233"/>
                <a:gd name="T61" fmla="*/ 137 h 365"/>
                <a:gd name="T62" fmla="*/ 201 w 233"/>
                <a:gd name="T63" fmla="*/ 159 h 365"/>
                <a:gd name="T64" fmla="*/ 206 w 233"/>
                <a:gd name="T65" fmla="*/ 174 h 365"/>
                <a:gd name="T66" fmla="*/ 212 w 233"/>
                <a:gd name="T67" fmla="*/ 201 h 365"/>
                <a:gd name="T68" fmla="*/ 212 w 233"/>
                <a:gd name="T69" fmla="*/ 227 h 365"/>
                <a:gd name="T70" fmla="*/ 217 w 233"/>
                <a:gd name="T71" fmla="*/ 254 h 365"/>
                <a:gd name="T72" fmla="*/ 222 w 233"/>
                <a:gd name="T73" fmla="*/ 280 h 365"/>
                <a:gd name="T74" fmla="*/ 227 w 233"/>
                <a:gd name="T75" fmla="*/ 312 h 365"/>
                <a:gd name="T76" fmla="*/ 233 w 233"/>
                <a:gd name="T77" fmla="*/ 339 h 365"/>
                <a:gd name="T78" fmla="*/ 222 w 233"/>
                <a:gd name="T79" fmla="*/ 355 h 365"/>
                <a:gd name="T80" fmla="*/ 196 w 233"/>
                <a:gd name="T81" fmla="*/ 355 h 365"/>
                <a:gd name="T82" fmla="*/ 185 w 233"/>
                <a:gd name="T83" fmla="*/ 365 h 365"/>
                <a:gd name="T84" fmla="*/ 164 w 233"/>
                <a:gd name="T85" fmla="*/ 365 h 365"/>
                <a:gd name="T86" fmla="*/ 153 w 233"/>
                <a:gd name="T87" fmla="*/ 355 h 365"/>
                <a:gd name="T88" fmla="*/ 132 w 233"/>
                <a:gd name="T89" fmla="*/ 355 h 365"/>
                <a:gd name="T90" fmla="*/ 111 w 233"/>
                <a:gd name="T91" fmla="*/ 355 h 365"/>
                <a:gd name="T92" fmla="*/ 90 w 233"/>
                <a:gd name="T93" fmla="*/ 349 h 365"/>
                <a:gd name="T94" fmla="*/ 69 w 233"/>
                <a:gd name="T95" fmla="*/ 349 h 365"/>
                <a:gd name="T96" fmla="*/ 58 w 233"/>
                <a:gd name="T97" fmla="*/ 344 h 365"/>
                <a:gd name="T98" fmla="*/ 53 w 233"/>
                <a:gd name="T99" fmla="*/ 328 h 365"/>
                <a:gd name="T100" fmla="*/ 48 w 233"/>
                <a:gd name="T101" fmla="*/ 312 h 365"/>
                <a:gd name="T102" fmla="*/ 37 w 233"/>
                <a:gd name="T103" fmla="*/ 296 h 365"/>
                <a:gd name="T104" fmla="*/ 26 w 233"/>
                <a:gd name="T105" fmla="*/ 275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3" h="365">
                  <a:moveTo>
                    <a:pt x="26" y="275"/>
                  </a:moveTo>
                  <a:lnTo>
                    <a:pt x="26" y="270"/>
                  </a:lnTo>
                  <a:lnTo>
                    <a:pt x="26" y="265"/>
                  </a:lnTo>
                  <a:lnTo>
                    <a:pt x="26" y="259"/>
                  </a:lnTo>
                  <a:lnTo>
                    <a:pt x="26" y="254"/>
                  </a:lnTo>
                  <a:lnTo>
                    <a:pt x="26" y="249"/>
                  </a:lnTo>
                  <a:lnTo>
                    <a:pt x="21" y="249"/>
                  </a:lnTo>
                  <a:lnTo>
                    <a:pt x="16" y="249"/>
                  </a:lnTo>
                  <a:lnTo>
                    <a:pt x="16" y="254"/>
                  </a:lnTo>
                  <a:lnTo>
                    <a:pt x="11" y="254"/>
                  </a:lnTo>
                  <a:lnTo>
                    <a:pt x="11" y="259"/>
                  </a:lnTo>
                  <a:lnTo>
                    <a:pt x="5" y="259"/>
                  </a:lnTo>
                  <a:lnTo>
                    <a:pt x="0" y="259"/>
                  </a:lnTo>
                  <a:lnTo>
                    <a:pt x="0" y="254"/>
                  </a:lnTo>
                  <a:lnTo>
                    <a:pt x="0" y="249"/>
                  </a:lnTo>
                  <a:lnTo>
                    <a:pt x="0" y="243"/>
                  </a:lnTo>
                  <a:lnTo>
                    <a:pt x="0" y="238"/>
                  </a:lnTo>
                  <a:lnTo>
                    <a:pt x="0" y="233"/>
                  </a:lnTo>
                  <a:lnTo>
                    <a:pt x="0" y="227"/>
                  </a:lnTo>
                  <a:lnTo>
                    <a:pt x="0" y="222"/>
                  </a:lnTo>
                  <a:lnTo>
                    <a:pt x="0" y="217"/>
                  </a:lnTo>
                  <a:lnTo>
                    <a:pt x="0" y="212"/>
                  </a:lnTo>
                  <a:lnTo>
                    <a:pt x="0" y="206"/>
                  </a:lnTo>
                  <a:lnTo>
                    <a:pt x="0" y="196"/>
                  </a:lnTo>
                  <a:lnTo>
                    <a:pt x="0" y="190"/>
                  </a:lnTo>
                  <a:lnTo>
                    <a:pt x="0" y="185"/>
                  </a:lnTo>
                  <a:lnTo>
                    <a:pt x="0" y="180"/>
                  </a:lnTo>
                  <a:lnTo>
                    <a:pt x="0" y="174"/>
                  </a:lnTo>
                  <a:lnTo>
                    <a:pt x="0" y="180"/>
                  </a:lnTo>
                  <a:lnTo>
                    <a:pt x="5" y="180"/>
                  </a:lnTo>
                  <a:lnTo>
                    <a:pt x="11" y="180"/>
                  </a:lnTo>
                  <a:lnTo>
                    <a:pt x="16" y="180"/>
                  </a:lnTo>
                  <a:lnTo>
                    <a:pt x="21" y="180"/>
                  </a:lnTo>
                  <a:lnTo>
                    <a:pt x="21" y="174"/>
                  </a:lnTo>
                  <a:lnTo>
                    <a:pt x="16" y="169"/>
                  </a:lnTo>
                  <a:lnTo>
                    <a:pt x="21" y="169"/>
                  </a:lnTo>
                  <a:lnTo>
                    <a:pt x="26" y="169"/>
                  </a:lnTo>
                  <a:lnTo>
                    <a:pt x="32" y="169"/>
                  </a:lnTo>
                  <a:lnTo>
                    <a:pt x="37" y="169"/>
                  </a:lnTo>
                  <a:lnTo>
                    <a:pt x="37" y="164"/>
                  </a:lnTo>
                  <a:lnTo>
                    <a:pt x="42" y="164"/>
                  </a:lnTo>
                  <a:lnTo>
                    <a:pt x="42" y="159"/>
                  </a:lnTo>
                  <a:lnTo>
                    <a:pt x="48" y="159"/>
                  </a:lnTo>
                  <a:lnTo>
                    <a:pt x="48" y="153"/>
                  </a:lnTo>
                  <a:lnTo>
                    <a:pt x="53" y="153"/>
                  </a:lnTo>
                  <a:lnTo>
                    <a:pt x="53" y="148"/>
                  </a:lnTo>
                  <a:lnTo>
                    <a:pt x="58" y="148"/>
                  </a:lnTo>
                  <a:lnTo>
                    <a:pt x="58" y="143"/>
                  </a:lnTo>
                  <a:lnTo>
                    <a:pt x="63" y="143"/>
                  </a:lnTo>
                  <a:lnTo>
                    <a:pt x="63" y="137"/>
                  </a:lnTo>
                  <a:lnTo>
                    <a:pt x="69" y="137"/>
                  </a:lnTo>
                  <a:lnTo>
                    <a:pt x="74" y="132"/>
                  </a:lnTo>
                  <a:lnTo>
                    <a:pt x="74" y="127"/>
                  </a:lnTo>
                  <a:lnTo>
                    <a:pt x="79" y="127"/>
                  </a:lnTo>
                  <a:lnTo>
                    <a:pt x="79" y="121"/>
                  </a:lnTo>
                  <a:lnTo>
                    <a:pt x="85" y="121"/>
                  </a:lnTo>
                  <a:lnTo>
                    <a:pt x="85" y="116"/>
                  </a:lnTo>
                  <a:lnTo>
                    <a:pt x="90" y="116"/>
                  </a:lnTo>
                  <a:lnTo>
                    <a:pt x="90" y="111"/>
                  </a:lnTo>
                  <a:lnTo>
                    <a:pt x="90" y="106"/>
                  </a:lnTo>
                  <a:lnTo>
                    <a:pt x="95" y="106"/>
                  </a:lnTo>
                  <a:lnTo>
                    <a:pt x="100" y="106"/>
                  </a:lnTo>
                  <a:lnTo>
                    <a:pt x="100" y="100"/>
                  </a:lnTo>
                  <a:lnTo>
                    <a:pt x="106" y="100"/>
                  </a:lnTo>
                  <a:lnTo>
                    <a:pt x="111" y="100"/>
                  </a:lnTo>
                  <a:lnTo>
                    <a:pt x="111" y="95"/>
                  </a:lnTo>
                  <a:lnTo>
                    <a:pt x="111" y="90"/>
                  </a:lnTo>
                  <a:lnTo>
                    <a:pt x="116" y="90"/>
                  </a:lnTo>
                  <a:lnTo>
                    <a:pt x="116" y="84"/>
                  </a:lnTo>
                  <a:lnTo>
                    <a:pt x="111" y="84"/>
                  </a:lnTo>
                  <a:lnTo>
                    <a:pt x="116" y="79"/>
                  </a:lnTo>
                  <a:lnTo>
                    <a:pt x="116" y="84"/>
                  </a:lnTo>
                  <a:lnTo>
                    <a:pt x="122" y="84"/>
                  </a:lnTo>
                  <a:lnTo>
                    <a:pt x="122" y="79"/>
                  </a:lnTo>
                  <a:lnTo>
                    <a:pt x="122" y="74"/>
                  </a:lnTo>
                  <a:lnTo>
                    <a:pt x="127" y="74"/>
                  </a:lnTo>
                  <a:lnTo>
                    <a:pt x="127" y="68"/>
                  </a:lnTo>
                  <a:lnTo>
                    <a:pt x="132" y="68"/>
                  </a:lnTo>
                  <a:lnTo>
                    <a:pt x="132" y="63"/>
                  </a:lnTo>
                  <a:lnTo>
                    <a:pt x="138" y="58"/>
                  </a:lnTo>
                  <a:lnTo>
                    <a:pt x="138" y="53"/>
                  </a:lnTo>
                  <a:lnTo>
                    <a:pt x="138" y="47"/>
                  </a:lnTo>
                  <a:lnTo>
                    <a:pt x="138" y="42"/>
                  </a:lnTo>
                  <a:lnTo>
                    <a:pt x="138" y="37"/>
                  </a:lnTo>
                  <a:lnTo>
                    <a:pt x="143" y="37"/>
                  </a:lnTo>
                  <a:lnTo>
                    <a:pt x="143" y="31"/>
                  </a:lnTo>
                  <a:lnTo>
                    <a:pt x="143" y="26"/>
                  </a:lnTo>
                  <a:lnTo>
                    <a:pt x="138" y="26"/>
                  </a:lnTo>
                  <a:lnTo>
                    <a:pt x="143" y="26"/>
                  </a:lnTo>
                  <a:lnTo>
                    <a:pt x="148" y="26"/>
                  </a:lnTo>
                  <a:lnTo>
                    <a:pt x="148" y="21"/>
                  </a:lnTo>
                  <a:lnTo>
                    <a:pt x="148" y="15"/>
                  </a:lnTo>
                  <a:lnTo>
                    <a:pt x="153" y="15"/>
                  </a:lnTo>
                  <a:lnTo>
                    <a:pt x="159" y="15"/>
                  </a:lnTo>
                  <a:lnTo>
                    <a:pt x="159" y="10"/>
                  </a:lnTo>
                  <a:lnTo>
                    <a:pt x="164" y="10"/>
                  </a:lnTo>
                  <a:lnTo>
                    <a:pt x="164" y="5"/>
                  </a:lnTo>
                  <a:lnTo>
                    <a:pt x="169" y="5"/>
                  </a:lnTo>
                  <a:lnTo>
                    <a:pt x="169" y="0"/>
                  </a:lnTo>
                  <a:lnTo>
                    <a:pt x="169" y="5"/>
                  </a:lnTo>
                  <a:lnTo>
                    <a:pt x="175" y="5"/>
                  </a:lnTo>
                  <a:lnTo>
                    <a:pt x="175" y="10"/>
                  </a:lnTo>
                  <a:lnTo>
                    <a:pt x="175" y="15"/>
                  </a:lnTo>
                  <a:lnTo>
                    <a:pt x="175" y="21"/>
                  </a:lnTo>
                  <a:lnTo>
                    <a:pt x="180" y="26"/>
                  </a:lnTo>
                  <a:lnTo>
                    <a:pt x="180" y="31"/>
                  </a:lnTo>
                  <a:lnTo>
                    <a:pt x="180" y="37"/>
                  </a:lnTo>
                  <a:lnTo>
                    <a:pt x="180" y="42"/>
                  </a:lnTo>
                  <a:lnTo>
                    <a:pt x="180" y="47"/>
                  </a:lnTo>
                  <a:lnTo>
                    <a:pt x="185" y="53"/>
                  </a:lnTo>
                  <a:lnTo>
                    <a:pt x="185" y="63"/>
                  </a:lnTo>
                  <a:lnTo>
                    <a:pt x="185" y="68"/>
                  </a:lnTo>
                  <a:lnTo>
                    <a:pt x="185" y="74"/>
                  </a:lnTo>
                  <a:lnTo>
                    <a:pt x="185" y="79"/>
                  </a:lnTo>
                  <a:lnTo>
                    <a:pt x="190" y="79"/>
                  </a:lnTo>
                  <a:lnTo>
                    <a:pt x="190" y="84"/>
                  </a:lnTo>
                  <a:lnTo>
                    <a:pt x="190" y="90"/>
                  </a:lnTo>
                  <a:lnTo>
                    <a:pt x="190" y="95"/>
                  </a:lnTo>
                  <a:lnTo>
                    <a:pt x="190" y="100"/>
                  </a:lnTo>
                  <a:lnTo>
                    <a:pt x="196" y="111"/>
                  </a:lnTo>
                  <a:lnTo>
                    <a:pt x="196" y="116"/>
                  </a:lnTo>
                  <a:lnTo>
                    <a:pt x="196" y="127"/>
                  </a:lnTo>
                  <a:lnTo>
                    <a:pt x="196" y="132"/>
                  </a:lnTo>
                  <a:lnTo>
                    <a:pt x="196" y="137"/>
                  </a:lnTo>
                  <a:lnTo>
                    <a:pt x="201" y="143"/>
                  </a:lnTo>
                  <a:lnTo>
                    <a:pt x="201" y="148"/>
                  </a:lnTo>
                  <a:lnTo>
                    <a:pt x="201" y="153"/>
                  </a:lnTo>
                  <a:lnTo>
                    <a:pt x="201" y="159"/>
                  </a:lnTo>
                  <a:lnTo>
                    <a:pt x="201" y="164"/>
                  </a:lnTo>
                  <a:lnTo>
                    <a:pt x="201" y="169"/>
                  </a:lnTo>
                  <a:lnTo>
                    <a:pt x="206" y="169"/>
                  </a:lnTo>
                  <a:lnTo>
                    <a:pt x="206" y="174"/>
                  </a:lnTo>
                  <a:lnTo>
                    <a:pt x="206" y="185"/>
                  </a:lnTo>
                  <a:lnTo>
                    <a:pt x="206" y="196"/>
                  </a:lnTo>
                  <a:lnTo>
                    <a:pt x="206" y="201"/>
                  </a:lnTo>
                  <a:lnTo>
                    <a:pt x="212" y="201"/>
                  </a:lnTo>
                  <a:lnTo>
                    <a:pt x="212" y="206"/>
                  </a:lnTo>
                  <a:lnTo>
                    <a:pt x="212" y="212"/>
                  </a:lnTo>
                  <a:lnTo>
                    <a:pt x="212" y="222"/>
                  </a:lnTo>
                  <a:lnTo>
                    <a:pt x="212" y="227"/>
                  </a:lnTo>
                  <a:lnTo>
                    <a:pt x="212" y="233"/>
                  </a:lnTo>
                  <a:lnTo>
                    <a:pt x="217" y="238"/>
                  </a:lnTo>
                  <a:lnTo>
                    <a:pt x="217" y="243"/>
                  </a:lnTo>
                  <a:lnTo>
                    <a:pt x="217" y="254"/>
                  </a:lnTo>
                  <a:lnTo>
                    <a:pt x="217" y="259"/>
                  </a:lnTo>
                  <a:lnTo>
                    <a:pt x="217" y="265"/>
                  </a:lnTo>
                  <a:lnTo>
                    <a:pt x="222" y="275"/>
                  </a:lnTo>
                  <a:lnTo>
                    <a:pt x="222" y="280"/>
                  </a:lnTo>
                  <a:lnTo>
                    <a:pt x="222" y="286"/>
                  </a:lnTo>
                  <a:lnTo>
                    <a:pt x="222" y="291"/>
                  </a:lnTo>
                  <a:lnTo>
                    <a:pt x="222" y="296"/>
                  </a:lnTo>
                  <a:lnTo>
                    <a:pt x="227" y="312"/>
                  </a:lnTo>
                  <a:lnTo>
                    <a:pt x="227" y="318"/>
                  </a:lnTo>
                  <a:lnTo>
                    <a:pt x="227" y="328"/>
                  </a:lnTo>
                  <a:lnTo>
                    <a:pt x="233" y="333"/>
                  </a:lnTo>
                  <a:lnTo>
                    <a:pt x="233" y="339"/>
                  </a:lnTo>
                  <a:lnTo>
                    <a:pt x="233" y="349"/>
                  </a:lnTo>
                  <a:lnTo>
                    <a:pt x="227" y="349"/>
                  </a:lnTo>
                  <a:lnTo>
                    <a:pt x="227" y="355"/>
                  </a:lnTo>
                  <a:lnTo>
                    <a:pt x="222" y="355"/>
                  </a:lnTo>
                  <a:lnTo>
                    <a:pt x="217" y="355"/>
                  </a:lnTo>
                  <a:lnTo>
                    <a:pt x="206" y="355"/>
                  </a:lnTo>
                  <a:lnTo>
                    <a:pt x="201" y="355"/>
                  </a:lnTo>
                  <a:lnTo>
                    <a:pt x="196" y="355"/>
                  </a:lnTo>
                  <a:lnTo>
                    <a:pt x="190" y="355"/>
                  </a:lnTo>
                  <a:lnTo>
                    <a:pt x="185" y="355"/>
                  </a:lnTo>
                  <a:lnTo>
                    <a:pt x="185" y="360"/>
                  </a:lnTo>
                  <a:lnTo>
                    <a:pt x="185" y="365"/>
                  </a:lnTo>
                  <a:lnTo>
                    <a:pt x="180" y="365"/>
                  </a:lnTo>
                  <a:lnTo>
                    <a:pt x="175" y="365"/>
                  </a:lnTo>
                  <a:lnTo>
                    <a:pt x="169" y="365"/>
                  </a:lnTo>
                  <a:lnTo>
                    <a:pt x="164" y="365"/>
                  </a:lnTo>
                  <a:lnTo>
                    <a:pt x="164" y="360"/>
                  </a:lnTo>
                  <a:lnTo>
                    <a:pt x="164" y="355"/>
                  </a:lnTo>
                  <a:lnTo>
                    <a:pt x="159" y="355"/>
                  </a:lnTo>
                  <a:lnTo>
                    <a:pt x="153" y="355"/>
                  </a:lnTo>
                  <a:lnTo>
                    <a:pt x="148" y="355"/>
                  </a:lnTo>
                  <a:lnTo>
                    <a:pt x="143" y="355"/>
                  </a:lnTo>
                  <a:lnTo>
                    <a:pt x="138" y="355"/>
                  </a:lnTo>
                  <a:lnTo>
                    <a:pt x="132" y="355"/>
                  </a:lnTo>
                  <a:lnTo>
                    <a:pt x="127" y="355"/>
                  </a:lnTo>
                  <a:lnTo>
                    <a:pt x="122" y="355"/>
                  </a:lnTo>
                  <a:lnTo>
                    <a:pt x="116" y="355"/>
                  </a:lnTo>
                  <a:lnTo>
                    <a:pt x="111" y="355"/>
                  </a:lnTo>
                  <a:lnTo>
                    <a:pt x="106" y="355"/>
                  </a:lnTo>
                  <a:lnTo>
                    <a:pt x="100" y="355"/>
                  </a:lnTo>
                  <a:lnTo>
                    <a:pt x="95" y="355"/>
                  </a:lnTo>
                  <a:lnTo>
                    <a:pt x="90" y="349"/>
                  </a:lnTo>
                  <a:lnTo>
                    <a:pt x="85" y="349"/>
                  </a:lnTo>
                  <a:lnTo>
                    <a:pt x="79" y="349"/>
                  </a:lnTo>
                  <a:lnTo>
                    <a:pt x="74" y="349"/>
                  </a:lnTo>
                  <a:lnTo>
                    <a:pt x="69" y="349"/>
                  </a:lnTo>
                  <a:lnTo>
                    <a:pt x="63" y="349"/>
                  </a:lnTo>
                  <a:lnTo>
                    <a:pt x="58" y="349"/>
                  </a:lnTo>
                  <a:lnTo>
                    <a:pt x="53" y="349"/>
                  </a:lnTo>
                  <a:lnTo>
                    <a:pt x="58" y="344"/>
                  </a:lnTo>
                  <a:lnTo>
                    <a:pt x="58" y="339"/>
                  </a:lnTo>
                  <a:lnTo>
                    <a:pt x="58" y="333"/>
                  </a:lnTo>
                  <a:lnTo>
                    <a:pt x="53" y="333"/>
                  </a:lnTo>
                  <a:lnTo>
                    <a:pt x="53" y="328"/>
                  </a:lnTo>
                  <a:lnTo>
                    <a:pt x="53" y="323"/>
                  </a:lnTo>
                  <a:lnTo>
                    <a:pt x="48" y="323"/>
                  </a:lnTo>
                  <a:lnTo>
                    <a:pt x="48" y="318"/>
                  </a:lnTo>
                  <a:lnTo>
                    <a:pt x="48" y="312"/>
                  </a:lnTo>
                  <a:lnTo>
                    <a:pt x="42" y="307"/>
                  </a:lnTo>
                  <a:lnTo>
                    <a:pt x="42" y="302"/>
                  </a:lnTo>
                  <a:lnTo>
                    <a:pt x="37" y="302"/>
                  </a:lnTo>
                  <a:lnTo>
                    <a:pt x="37" y="296"/>
                  </a:lnTo>
                  <a:lnTo>
                    <a:pt x="37" y="291"/>
                  </a:lnTo>
                  <a:lnTo>
                    <a:pt x="32" y="286"/>
                  </a:lnTo>
                  <a:lnTo>
                    <a:pt x="32" y="280"/>
                  </a:lnTo>
                  <a:lnTo>
                    <a:pt x="26" y="275"/>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0" name="Freeform 214">
              <a:extLst>
                <a:ext uri="{FF2B5EF4-FFF2-40B4-BE49-F238E27FC236}">
                  <a16:creationId xmlns:a16="http://schemas.microsoft.com/office/drawing/2014/main" id="{34B4B034-42A0-4ED9-85F9-B05E68F589DC}"/>
                </a:ext>
              </a:extLst>
            </p:cNvPr>
            <p:cNvSpPr>
              <a:spLocks/>
            </p:cNvSpPr>
            <p:nvPr/>
          </p:nvSpPr>
          <p:spPr bwMode="auto">
            <a:xfrm>
              <a:off x="5080001" y="2136775"/>
              <a:ext cx="477838" cy="496888"/>
            </a:xfrm>
            <a:custGeom>
              <a:avLst/>
              <a:gdLst>
                <a:gd name="T0" fmla="*/ 159 w 301"/>
                <a:gd name="T1" fmla="*/ 106 h 313"/>
                <a:gd name="T2" fmla="*/ 159 w 301"/>
                <a:gd name="T3" fmla="*/ 85 h 313"/>
                <a:gd name="T4" fmla="*/ 148 w 301"/>
                <a:gd name="T5" fmla="*/ 75 h 313"/>
                <a:gd name="T6" fmla="*/ 132 w 301"/>
                <a:gd name="T7" fmla="*/ 64 h 313"/>
                <a:gd name="T8" fmla="*/ 148 w 301"/>
                <a:gd name="T9" fmla="*/ 59 h 313"/>
                <a:gd name="T10" fmla="*/ 164 w 301"/>
                <a:gd name="T11" fmla="*/ 48 h 313"/>
                <a:gd name="T12" fmla="*/ 185 w 301"/>
                <a:gd name="T13" fmla="*/ 37 h 313"/>
                <a:gd name="T14" fmla="*/ 185 w 301"/>
                <a:gd name="T15" fmla="*/ 16 h 313"/>
                <a:gd name="T16" fmla="*/ 206 w 301"/>
                <a:gd name="T17" fmla="*/ 16 h 313"/>
                <a:gd name="T18" fmla="*/ 217 w 301"/>
                <a:gd name="T19" fmla="*/ 6 h 313"/>
                <a:gd name="T20" fmla="*/ 243 w 301"/>
                <a:gd name="T21" fmla="*/ 6 h 313"/>
                <a:gd name="T22" fmla="*/ 254 w 301"/>
                <a:gd name="T23" fmla="*/ 6 h 313"/>
                <a:gd name="T24" fmla="*/ 259 w 301"/>
                <a:gd name="T25" fmla="*/ 32 h 313"/>
                <a:gd name="T26" fmla="*/ 264 w 301"/>
                <a:gd name="T27" fmla="*/ 48 h 313"/>
                <a:gd name="T28" fmla="*/ 264 w 301"/>
                <a:gd name="T29" fmla="*/ 75 h 313"/>
                <a:gd name="T30" fmla="*/ 270 w 301"/>
                <a:gd name="T31" fmla="*/ 90 h 313"/>
                <a:gd name="T32" fmla="*/ 275 w 301"/>
                <a:gd name="T33" fmla="*/ 117 h 313"/>
                <a:gd name="T34" fmla="*/ 275 w 301"/>
                <a:gd name="T35" fmla="*/ 138 h 313"/>
                <a:gd name="T36" fmla="*/ 280 w 301"/>
                <a:gd name="T37" fmla="*/ 170 h 313"/>
                <a:gd name="T38" fmla="*/ 285 w 301"/>
                <a:gd name="T39" fmla="*/ 202 h 313"/>
                <a:gd name="T40" fmla="*/ 291 w 301"/>
                <a:gd name="T41" fmla="*/ 223 h 313"/>
                <a:gd name="T42" fmla="*/ 296 w 301"/>
                <a:gd name="T43" fmla="*/ 255 h 313"/>
                <a:gd name="T44" fmla="*/ 301 w 301"/>
                <a:gd name="T45" fmla="*/ 271 h 313"/>
                <a:gd name="T46" fmla="*/ 301 w 301"/>
                <a:gd name="T47" fmla="*/ 292 h 313"/>
                <a:gd name="T48" fmla="*/ 296 w 301"/>
                <a:gd name="T49" fmla="*/ 297 h 313"/>
                <a:gd name="T50" fmla="*/ 280 w 301"/>
                <a:gd name="T51" fmla="*/ 292 h 313"/>
                <a:gd name="T52" fmla="*/ 264 w 301"/>
                <a:gd name="T53" fmla="*/ 297 h 313"/>
                <a:gd name="T54" fmla="*/ 243 w 301"/>
                <a:gd name="T55" fmla="*/ 297 h 313"/>
                <a:gd name="T56" fmla="*/ 222 w 301"/>
                <a:gd name="T57" fmla="*/ 297 h 313"/>
                <a:gd name="T58" fmla="*/ 196 w 301"/>
                <a:gd name="T59" fmla="*/ 297 h 313"/>
                <a:gd name="T60" fmla="*/ 174 w 301"/>
                <a:gd name="T61" fmla="*/ 297 h 313"/>
                <a:gd name="T62" fmla="*/ 143 w 301"/>
                <a:gd name="T63" fmla="*/ 297 h 313"/>
                <a:gd name="T64" fmla="*/ 121 w 301"/>
                <a:gd name="T65" fmla="*/ 297 h 313"/>
                <a:gd name="T66" fmla="*/ 106 w 301"/>
                <a:gd name="T67" fmla="*/ 292 h 313"/>
                <a:gd name="T68" fmla="*/ 84 w 301"/>
                <a:gd name="T69" fmla="*/ 292 h 313"/>
                <a:gd name="T70" fmla="*/ 63 w 301"/>
                <a:gd name="T71" fmla="*/ 292 h 313"/>
                <a:gd name="T72" fmla="*/ 53 w 301"/>
                <a:gd name="T73" fmla="*/ 308 h 313"/>
                <a:gd name="T74" fmla="*/ 37 w 301"/>
                <a:gd name="T75" fmla="*/ 313 h 313"/>
                <a:gd name="T76" fmla="*/ 16 w 301"/>
                <a:gd name="T77" fmla="*/ 313 h 313"/>
                <a:gd name="T78" fmla="*/ 0 w 301"/>
                <a:gd name="T79" fmla="*/ 308 h 313"/>
                <a:gd name="T80" fmla="*/ 16 w 301"/>
                <a:gd name="T81" fmla="*/ 292 h 313"/>
                <a:gd name="T82" fmla="*/ 26 w 301"/>
                <a:gd name="T83" fmla="*/ 281 h 313"/>
                <a:gd name="T84" fmla="*/ 37 w 301"/>
                <a:gd name="T85" fmla="*/ 271 h 313"/>
                <a:gd name="T86" fmla="*/ 47 w 301"/>
                <a:gd name="T87" fmla="*/ 255 h 313"/>
                <a:gd name="T88" fmla="*/ 74 w 301"/>
                <a:gd name="T89" fmla="*/ 255 h 313"/>
                <a:gd name="T90" fmla="*/ 74 w 301"/>
                <a:gd name="T91" fmla="*/ 234 h 313"/>
                <a:gd name="T92" fmla="*/ 84 w 301"/>
                <a:gd name="T93" fmla="*/ 223 h 313"/>
                <a:gd name="T94" fmla="*/ 100 w 301"/>
                <a:gd name="T95" fmla="*/ 218 h 313"/>
                <a:gd name="T96" fmla="*/ 116 w 301"/>
                <a:gd name="T97" fmla="*/ 212 h 313"/>
                <a:gd name="T98" fmla="*/ 127 w 301"/>
                <a:gd name="T99" fmla="*/ 202 h 313"/>
                <a:gd name="T100" fmla="*/ 127 w 301"/>
                <a:gd name="T101" fmla="*/ 181 h 313"/>
                <a:gd name="T102" fmla="*/ 127 w 301"/>
                <a:gd name="T103" fmla="*/ 159 h 313"/>
                <a:gd name="T104" fmla="*/ 127 w 301"/>
                <a:gd name="T105" fmla="*/ 138 h 313"/>
                <a:gd name="T106" fmla="*/ 132 w 301"/>
                <a:gd name="T107" fmla="*/ 122 h 313"/>
                <a:gd name="T108" fmla="*/ 148 w 301"/>
                <a:gd name="T109" fmla="*/ 112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1" h="313">
                  <a:moveTo>
                    <a:pt x="148" y="112"/>
                  </a:moveTo>
                  <a:lnTo>
                    <a:pt x="148" y="101"/>
                  </a:lnTo>
                  <a:lnTo>
                    <a:pt x="148" y="106"/>
                  </a:lnTo>
                  <a:lnTo>
                    <a:pt x="159" y="106"/>
                  </a:lnTo>
                  <a:lnTo>
                    <a:pt x="159" y="101"/>
                  </a:lnTo>
                  <a:lnTo>
                    <a:pt x="159" y="96"/>
                  </a:lnTo>
                  <a:lnTo>
                    <a:pt x="159" y="90"/>
                  </a:lnTo>
                  <a:lnTo>
                    <a:pt x="159" y="85"/>
                  </a:lnTo>
                  <a:lnTo>
                    <a:pt x="159" y="80"/>
                  </a:lnTo>
                  <a:lnTo>
                    <a:pt x="159" y="75"/>
                  </a:lnTo>
                  <a:lnTo>
                    <a:pt x="153" y="75"/>
                  </a:lnTo>
                  <a:lnTo>
                    <a:pt x="148" y="75"/>
                  </a:lnTo>
                  <a:lnTo>
                    <a:pt x="143" y="75"/>
                  </a:lnTo>
                  <a:lnTo>
                    <a:pt x="137" y="75"/>
                  </a:lnTo>
                  <a:lnTo>
                    <a:pt x="132" y="75"/>
                  </a:lnTo>
                  <a:lnTo>
                    <a:pt x="132" y="64"/>
                  </a:lnTo>
                  <a:lnTo>
                    <a:pt x="132" y="59"/>
                  </a:lnTo>
                  <a:lnTo>
                    <a:pt x="137" y="59"/>
                  </a:lnTo>
                  <a:lnTo>
                    <a:pt x="143" y="59"/>
                  </a:lnTo>
                  <a:lnTo>
                    <a:pt x="148" y="59"/>
                  </a:lnTo>
                  <a:lnTo>
                    <a:pt x="148" y="48"/>
                  </a:lnTo>
                  <a:lnTo>
                    <a:pt x="153" y="48"/>
                  </a:lnTo>
                  <a:lnTo>
                    <a:pt x="159" y="48"/>
                  </a:lnTo>
                  <a:lnTo>
                    <a:pt x="164" y="48"/>
                  </a:lnTo>
                  <a:lnTo>
                    <a:pt x="174" y="48"/>
                  </a:lnTo>
                  <a:lnTo>
                    <a:pt x="185" y="48"/>
                  </a:lnTo>
                  <a:lnTo>
                    <a:pt x="185" y="43"/>
                  </a:lnTo>
                  <a:lnTo>
                    <a:pt x="185" y="37"/>
                  </a:lnTo>
                  <a:lnTo>
                    <a:pt x="185" y="32"/>
                  </a:lnTo>
                  <a:lnTo>
                    <a:pt x="185" y="27"/>
                  </a:lnTo>
                  <a:lnTo>
                    <a:pt x="185" y="22"/>
                  </a:lnTo>
                  <a:lnTo>
                    <a:pt x="185" y="16"/>
                  </a:lnTo>
                  <a:lnTo>
                    <a:pt x="190" y="16"/>
                  </a:lnTo>
                  <a:lnTo>
                    <a:pt x="196" y="16"/>
                  </a:lnTo>
                  <a:lnTo>
                    <a:pt x="201" y="16"/>
                  </a:lnTo>
                  <a:lnTo>
                    <a:pt x="206" y="16"/>
                  </a:lnTo>
                  <a:lnTo>
                    <a:pt x="206" y="11"/>
                  </a:lnTo>
                  <a:lnTo>
                    <a:pt x="206" y="6"/>
                  </a:lnTo>
                  <a:lnTo>
                    <a:pt x="211" y="6"/>
                  </a:lnTo>
                  <a:lnTo>
                    <a:pt x="217" y="6"/>
                  </a:lnTo>
                  <a:lnTo>
                    <a:pt x="222" y="6"/>
                  </a:lnTo>
                  <a:lnTo>
                    <a:pt x="227" y="6"/>
                  </a:lnTo>
                  <a:lnTo>
                    <a:pt x="238" y="6"/>
                  </a:lnTo>
                  <a:lnTo>
                    <a:pt x="243" y="6"/>
                  </a:lnTo>
                  <a:lnTo>
                    <a:pt x="248" y="6"/>
                  </a:lnTo>
                  <a:lnTo>
                    <a:pt x="248" y="0"/>
                  </a:lnTo>
                  <a:lnTo>
                    <a:pt x="254" y="0"/>
                  </a:lnTo>
                  <a:lnTo>
                    <a:pt x="254" y="6"/>
                  </a:lnTo>
                  <a:lnTo>
                    <a:pt x="254" y="11"/>
                  </a:lnTo>
                  <a:lnTo>
                    <a:pt x="259" y="16"/>
                  </a:lnTo>
                  <a:lnTo>
                    <a:pt x="259" y="27"/>
                  </a:lnTo>
                  <a:lnTo>
                    <a:pt x="259" y="32"/>
                  </a:lnTo>
                  <a:lnTo>
                    <a:pt x="259" y="37"/>
                  </a:lnTo>
                  <a:lnTo>
                    <a:pt x="259" y="43"/>
                  </a:lnTo>
                  <a:lnTo>
                    <a:pt x="259" y="48"/>
                  </a:lnTo>
                  <a:lnTo>
                    <a:pt x="264" y="48"/>
                  </a:lnTo>
                  <a:lnTo>
                    <a:pt x="264" y="59"/>
                  </a:lnTo>
                  <a:lnTo>
                    <a:pt x="264" y="64"/>
                  </a:lnTo>
                  <a:lnTo>
                    <a:pt x="264" y="69"/>
                  </a:lnTo>
                  <a:lnTo>
                    <a:pt x="264" y="75"/>
                  </a:lnTo>
                  <a:lnTo>
                    <a:pt x="264" y="80"/>
                  </a:lnTo>
                  <a:lnTo>
                    <a:pt x="270" y="80"/>
                  </a:lnTo>
                  <a:lnTo>
                    <a:pt x="270" y="85"/>
                  </a:lnTo>
                  <a:lnTo>
                    <a:pt x="270" y="90"/>
                  </a:lnTo>
                  <a:lnTo>
                    <a:pt x="270" y="96"/>
                  </a:lnTo>
                  <a:lnTo>
                    <a:pt x="270" y="101"/>
                  </a:lnTo>
                  <a:lnTo>
                    <a:pt x="275" y="112"/>
                  </a:lnTo>
                  <a:lnTo>
                    <a:pt x="275" y="117"/>
                  </a:lnTo>
                  <a:lnTo>
                    <a:pt x="275" y="122"/>
                  </a:lnTo>
                  <a:lnTo>
                    <a:pt x="275" y="128"/>
                  </a:lnTo>
                  <a:lnTo>
                    <a:pt x="275" y="133"/>
                  </a:lnTo>
                  <a:lnTo>
                    <a:pt x="275" y="138"/>
                  </a:lnTo>
                  <a:lnTo>
                    <a:pt x="275" y="143"/>
                  </a:lnTo>
                  <a:lnTo>
                    <a:pt x="280" y="149"/>
                  </a:lnTo>
                  <a:lnTo>
                    <a:pt x="280" y="159"/>
                  </a:lnTo>
                  <a:lnTo>
                    <a:pt x="280" y="170"/>
                  </a:lnTo>
                  <a:lnTo>
                    <a:pt x="285" y="181"/>
                  </a:lnTo>
                  <a:lnTo>
                    <a:pt x="285" y="186"/>
                  </a:lnTo>
                  <a:lnTo>
                    <a:pt x="285" y="196"/>
                  </a:lnTo>
                  <a:lnTo>
                    <a:pt x="285" y="202"/>
                  </a:lnTo>
                  <a:lnTo>
                    <a:pt x="285" y="207"/>
                  </a:lnTo>
                  <a:lnTo>
                    <a:pt x="291" y="212"/>
                  </a:lnTo>
                  <a:lnTo>
                    <a:pt x="291" y="218"/>
                  </a:lnTo>
                  <a:lnTo>
                    <a:pt x="291" y="223"/>
                  </a:lnTo>
                  <a:lnTo>
                    <a:pt x="291" y="228"/>
                  </a:lnTo>
                  <a:lnTo>
                    <a:pt x="291" y="239"/>
                  </a:lnTo>
                  <a:lnTo>
                    <a:pt x="296" y="244"/>
                  </a:lnTo>
                  <a:lnTo>
                    <a:pt x="296" y="255"/>
                  </a:lnTo>
                  <a:lnTo>
                    <a:pt x="296" y="260"/>
                  </a:lnTo>
                  <a:lnTo>
                    <a:pt x="296" y="265"/>
                  </a:lnTo>
                  <a:lnTo>
                    <a:pt x="296" y="271"/>
                  </a:lnTo>
                  <a:lnTo>
                    <a:pt x="301" y="271"/>
                  </a:lnTo>
                  <a:lnTo>
                    <a:pt x="301" y="276"/>
                  </a:lnTo>
                  <a:lnTo>
                    <a:pt x="301" y="281"/>
                  </a:lnTo>
                  <a:lnTo>
                    <a:pt x="301" y="287"/>
                  </a:lnTo>
                  <a:lnTo>
                    <a:pt x="301" y="292"/>
                  </a:lnTo>
                  <a:lnTo>
                    <a:pt x="301" y="297"/>
                  </a:lnTo>
                  <a:lnTo>
                    <a:pt x="301" y="303"/>
                  </a:lnTo>
                  <a:lnTo>
                    <a:pt x="296" y="303"/>
                  </a:lnTo>
                  <a:lnTo>
                    <a:pt x="296" y="297"/>
                  </a:lnTo>
                  <a:lnTo>
                    <a:pt x="291" y="297"/>
                  </a:lnTo>
                  <a:lnTo>
                    <a:pt x="285" y="297"/>
                  </a:lnTo>
                  <a:lnTo>
                    <a:pt x="285" y="292"/>
                  </a:lnTo>
                  <a:lnTo>
                    <a:pt x="280" y="292"/>
                  </a:lnTo>
                  <a:lnTo>
                    <a:pt x="280" y="297"/>
                  </a:lnTo>
                  <a:lnTo>
                    <a:pt x="275" y="297"/>
                  </a:lnTo>
                  <a:lnTo>
                    <a:pt x="270" y="297"/>
                  </a:lnTo>
                  <a:lnTo>
                    <a:pt x="264" y="297"/>
                  </a:lnTo>
                  <a:lnTo>
                    <a:pt x="259" y="297"/>
                  </a:lnTo>
                  <a:lnTo>
                    <a:pt x="254" y="297"/>
                  </a:lnTo>
                  <a:lnTo>
                    <a:pt x="248" y="297"/>
                  </a:lnTo>
                  <a:lnTo>
                    <a:pt x="243" y="297"/>
                  </a:lnTo>
                  <a:lnTo>
                    <a:pt x="238" y="297"/>
                  </a:lnTo>
                  <a:lnTo>
                    <a:pt x="233" y="297"/>
                  </a:lnTo>
                  <a:lnTo>
                    <a:pt x="227" y="297"/>
                  </a:lnTo>
                  <a:lnTo>
                    <a:pt x="222" y="297"/>
                  </a:lnTo>
                  <a:lnTo>
                    <a:pt x="217" y="297"/>
                  </a:lnTo>
                  <a:lnTo>
                    <a:pt x="211" y="297"/>
                  </a:lnTo>
                  <a:lnTo>
                    <a:pt x="201" y="297"/>
                  </a:lnTo>
                  <a:lnTo>
                    <a:pt x="196" y="297"/>
                  </a:lnTo>
                  <a:lnTo>
                    <a:pt x="190" y="297"/>
                  </a:lnTo>
                  <a:lnTo>
                    <a:pt x="185" y="297"/>
                  </a:lnTo>
                  <a:lnTo>
                    <a:pt x="180" y="297"/>
                  </a:lnTo>
                  <a:lnTo>
                    <a:pt x="174" y="297"/>
                  </a:lnTo>
                  <a:lnTo>
                    <a:pt x="169" y="297"/>
                  </a:lnTo>
                  <a:lnTo>
                    <a:pt x="153" y="297"/>
                  </a:lnTo>
                  <a:lnTo>
                    <a:pt x="148" y="297"/>
                  </a:lnTo>
                  <a:lnTo>
                    <a:pt x="143" y="297"/>
                  </a:lnTo>
                  <a:lnTo>
                    <a:pt x="137" y="297"/>
                  </a:lnTo>
                  <a:lnTo>
                    <a:pt x="132" y="297"/>
                  </a:lnTo>
                  <a:lnTo>
                    <a:pt x="127" y="297"/>
                  </a:lnTo>
                  <a:lnTo>
                    <a:pt x="121" y="297"/>
                  </a:lnTo>
                  <a:lnTo>
                    <a:pt x="116" y="297"/>
                  </a:lnTo>
                  <a:lnTo>
                    <a:pt x="116" y="292"/>
                  </a:lnTo>
                  <a:lnTo>
                    <a:pt x="111" y="292"/>
                  </a:lnTo>
                  <a:lnTo>
                    <a:pt x="106" y="292"/>
                  </a:lnTo>
                  <a:lnTo>
                    <a:pt x="100" y="292"/>
                  </a:lnTo>
                  <a:lnTo>
                    <a:pt x="95" y="292"/>
                  </a:lnTo>
                  <a:lnTo>
                    <a:pt x="90" y="292"/>
                  </a:lnTo>
                  <a:lnTo>
                    <a:pt x="84" y="292"/>
                  </a:lnTo>
                  <a:lnTo>
                    <a:pt x="79" y="292"/>
                  </a:lnTo>
                  <a:lnTo>
                    <a:pt x="74" y="292"/>
                  </a:lnTo>
                  <a:lnTo>
                    <a:pt x="69" y="292"/>
                  </a:lnTo>
                  <a:lnTo>
                    <a:pt x="63" y="292"/>
                  </a:lnTo>
                  <a:lnTo>
                    <a:pt x="63" y="303"/>
                  </a:lnTo>
                  <a:lnTo>
                    <a:pt x="58" y="303"/>
                  </a:lnTo>
                  <a:lnTo>
                    <a:pt x="53" y="303"/>
                  </a:lnTo>
                  <a:lnTo>
                    <a:pt x="53" y="308"/>
                  </a:lnTo>
                  <a:lnTo>
                    <a:pt x="53" y="313"/>
                  </a:lnTo>
                  <a:lnTo>
                    <a:pt x="47" y="313"/>
                  </a:lnTo>
                  <a:lnTo>
                    <a:pt x="42" y="313"/>
                  </a:lnTo>
                  <a:lnTo>
                    <a:pt x="37" y="313"/>
                  </a:lnTo>
                  <a:lnTo>
                    <a:pt x="32" y="313"/>
                  </a:lnTo>
                  <a:lnTo>
                    <a:pt x="26" y="313"/>
                  </a:lnTo>
                  <a:lnTo>
                    <a:pt x="21" y="313"/>
                  </a:lnTo>
                  <a:lnTo>
                    <a:pt x="16" y="313"/>
                  </a:lnTo>
                  <a:lnTo>
                    <a:pt x="10" y="313"/>
                  </a:lnTo>
                  <a:lnTo>
                    <a:pt x="5" y="313"/>
                  </a:lnTo>
                  <a:lnTo>
                    <a:pt x="0" y="313"/>
                  </a:lnTo>
                  <a:lnTo>
                    <a:pt x="0" y="308"/>
                  </a:lnTo>
                  <a:lnTo>
                    <a:pt x="5" y="308"/>
                  </a:lnTo>
                  <a:lnTo>
                    <a:pt x="10" y="297"/>
                  </a:lnTo>
                  <a:lnTo>
                    <a:pt x="16" y="297"/>
                  </a:lnTo>
                  <a:lnTo>
                    <a:pt x="16" y="292"/>
                  </a:lnTo>
                  <a:lnTo>
                    <a:pt x="21" y="292"/>
                  </a:lnTo>
                  <a:lnTo>
                    <a:pt x="21" y="287"/>
                  </a:lnTo>
                  <a:lnTo>
                    <a:pt x="26" y="287"/>
                  </a:lnTo>
                  <a:lnTo>
                    <a:pt x="26" y="281"/>
                  </a:lnTo>
                  <a:lnTo>
                    <a:pt x="32" y="281"/>
                  </a:lnTo>
                  <a:lnTo>
                    <a:pt x="32" y="276"/>
                  </a:lnTo>
                  <a:lnTo>
                    <a:pt x="37" y="276"/>
                  </a:lnTo>
                  <a:lnTo>
                    <a:pt x="37" y="271"/>
                  </a:lnTo>
                  <a:lnTo>
                    <a:pt x="42" y="271"/>
                  </a:lnTo>
                  <a:lnTo>
                    <a:pt x="47" y="265"/>
                  </a:lnTo>
                  <a:lnTo>
                    <a:pt x="47" y="260"/>
                  </a:lnTo>
                  <a:lnTo>
                    <a:pt x="47" y="255"/>
                  </a:lnTo>
                  <a:lnTo>
                    <a:pt x="53" y="255"/>
                  </a:lnTo>
                  <a:lnTo>
                    <a:pt x="58" y="255"/>
                  </a:lnTo>
                  <a:lnTo>
                    <a:pt x="69" y="255"/>
                  </a:lnTo>
                  <a:lnTo>
                    <a:pt x="74" y="255"/>
                  </a:lnTo>
                  <a:lnTo>
                    <a:pt x="74" y="249"/>
                  </a:lnTo>
                  <a:lnTo>
                    <a:pt x="74" y="244"/>
                  </a:lnTo>
                  <a:lnTo>
                    <a:pt x="74" y="239"/>
                  </a:lnTo>
                  <a:lnTo>
                    <a:pt x="74" y="234"/>
                  </a:lnTo>
                  <a:lnTo>
                    <a:pt x="74" y="228"/>
                  </a:lnTo>
                  <a:lnTo>
                    <a:pt x="79" y="228"/>
                  </a:lnTo>
                  <a:lnTo>
                    <a:pt x="84" y="228"/>
                  </a:lnTo>
                  <a:lnTo>
                    <a:pt x="84" y="223"/>
                  </a:lnTo>
                  <a:lnTo>
                    <a:pt x="90" y="223"/>
                  </a:lnTo>
                  <a:lnTo>
                    <a:pt x="95" y="223"/>
                  </a:lnTo>
                  <a:lnTo>
                    <a:pt x="100" y="223"/>
                  </a:lnTo>
                  <a:lnTo>
                    <a:pt x="100" y="218"/>
                  </a:lnTo>
                  <a:lnTo>
                    <a:pt x="100" y="212"/>
                  </a:lnTo>
                  <a:lnTo>
                    <a:pt x="106" y="212"/>
                  </a:lnTo>
                  <a:lnTo>
                    <a:pt x="111" y="212"/>
                  </a:lnTo>
                  <a:lnTo>
                    <a:pt x="116" y="212"/>
                  </a:lnTo>
                  <a:lnTo>
                    <a:pt x="121" y="212"/>
                  </a:lnTo>
                  <a:lnTo>
                    <a:pt x="121" y="207"/>
                  </a:lnTo>
                  <a:lnTo>
                    <a:pt x="121" y="202"/>
                  </a:lnTo>
                  <a:lnTo>
                    <a:pt x="127" y="202"/>
                  </a:lnTo>
                  <a:lnTo>
                    <a:pt x="127" y="196"/>
                  </a:lnTo>
                  <a:lnTo>
                    <a:pt x="127" y="191"/>
                  </a:lnTo>
                  <a:lnTo>
                    <a:pt x="127" y="186"/>
                  </a:lnTo>
                  <a:lnTo>
                    <a:pt x="127" y="181"/>
                  </a:lnTo>
                  <a:lnTo>
                    <a:pt x="127" y="175"/>
                  </a:lnTo>
                  <a:lnTo>
                    <a:pt x="127" y="170"/>
                  </a:lnTo>
                  <a:lnTo>
                    <a:pt x="127" y="165"/>
                  </a:lnTo>
                  <a:lnTo>
                    <a:pt x="127" y="159"/>
                  </a:lnTo>
                  <a:lnTo>
                    <a:pt x="127" y="154"/>
                  </a:lnTo>
                  <a:lnTo>
                    <a:pt x="127" y="149"/>
                  </a:lnTo>
                  <a:lnTo>
                    <a:pt x="127" y="143"/>
                  </a:lnTo>
                  <a:lnTo>
                    <a:pt x="127" y="138"/>
                  </a:lnTo>
                  <a:lnTo>
                    <a:pt x="127" y="133"/>
                  </a:lnTo>
                  <a:lnTo>
                    <a:pt x="127" y="128"/>
                  </a:lnTo>
                  <a:lnTo>
                    <a:pt x="127" y="122"/>
                  </a:lnTo>
                  <a:lnTo>
                    <a:pt x="132" y="122"/>
                  </a:lnTo>
                  <a:lnTo>
                    <a:pt x="137" y="122"/>
                  </a:lnTo>
                  <a:lnTo>
                    <a:pt x="137" y="117"/>
                  </a:lnTo>
                  <a:lnTo>
                    <a:pt x="137" y="112"/>
                  </a:lnTo>
                  <a:lnTo>
                    <a:pt x="148" y="112"/>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1" name="Freeform 215">
              <a:extLst>
                <a:ext uri="{FF2B5EF4-FFF2-40B4-BE49-F238E27FC236}">
                  <a16:creationId xmlns:a16="http://schemas.microsoft.com/office/drawing/2014/main" id="{17C79B31-BA8A-427B-B4AB-3D3561F93DB2}"/>
                </a:ext>
              </a:extLst>
            </p:cNvPr>
            <p:cNvSpPr>
              <a:spLocks/>
            </p:cNvSpPr>
            <p:nvPr/>
          </p:nvSpPr>
          <p:spPr bwMode="auto">
            <a:xfrm>
              <a:off x="4886326" y="1254125"/>
              <a:ext cx="504825" cy="655638"/>
            </a:xfrm>
            <a:custGeom>
              <a:avLst/>
              <a:gdLst>
                <a:gd name="T0" fmla="*/ 201 w 318"/>
                <a:gd name="T1" fmla="*/ 106 h 413"/>
                <a:gd name="T2" fmla="*/ 212 w 318"/>
                <a:gd name="T3" fmla="*/ 90 h 413"/>
                <a:gd name="T4" fmla="*/ 228 w 318"/>
                <a:gd name="T5" fmla="*/ 74 h 413"/>
                <a:gd name="T6" fmla="*/ 243 w 318"/>
                <a:gd name="T7" fmla="*/ 58 h 413"/>
                <a:gd name="T8" fmla="*/ 254 w 318"/>
                <a:gd name="T9" fmla="*/ 37 h 413"/>
                <a:gd name="T10" fmla="*/ 265 w 318"/>
                <a:gd name="T11" fmla="*/ 16 h 413"/>
                <a:gd name="T12" fmla="*/ 275 w 318"/>
                <a:gd name="T13" fmla="*/ 0 h 413"/>
                <a:gd name="T14" fmla="*/ 286 w 318"/>
                <a:gd name="T15" fmla="*/ 21 h 413"/>
                <a:gd name="T16" fmla="*/ 291 w 318"/>
                <a:gd name="T17" fmla="*/ 58 h 413"/>
                <a:gd name="T18" fmla="*/ 296 w 318"/>
                <a:gd name="T19" fmla="*/ 90 h 413"/>
                <a:gd name="T20" fmla="*/ 302 w 318"/>
                <a:gd name="T21" fmla="*/ 111 h 413"/>
                <a:gd name="T22" fmla="*/ 302 w 318"/>
                <a:gd name="T23" fmla="*/ 143 h 413"/>
                <a:gd name="T24" fmla="*/ 312 w 318"/>
                <a:gd name="T25" fmla="*/ 175 h 413"/>
                <a:gd name="T26" fmla="*/ 312 w 318"/>
                <a:gd name="T27" fmla="*/ 201 h 413"/>
                <a:gd name="T28" fmla="*/ 312 w 318"/>
                <a:gd name="T29" fmla="*/ 207 h 413"/>
                <a:gd name="T30" fmla="*/ 302 w 318"/>
                <a:gd name="T31" fmla="*/ 222 h 413"/>
                <a:gd name="T32" fmla="*/ 286 w 318"/>
                <a:gd name="T33" fmla="*/ 233 h 413"/>
                <a:gd name="T34" fmla="*/ 281 w 318"/>
                <a:gd name="T35" fmla="*/ 244 h 413"/>
                <a:gd name="T36" fmla="*/ 275 w 318"/>
                <a:gd name="T37" fmla="*/ 270 h 413"/>
                <a:gd name="T38" fmla="*/ 265 w 318"/>
                <a:gd name="T39" fmla="*/ 286 h 413"/>
                <a:gd name="T40" fmla="*/ 259 w 318"/>
                <a:gd name="T41" fmla="*/ 291 h 413"/>
                <a:gd name="T42" fmla="*/ 249 w 318"/>
                <a:gd name="T43" fmla="*/ 307 h 413"/>
                <a:gd name="T44" fmla="*/ 233 w 318"/>
                <a:gd name="T45" fmla="*/ 318 h 413"/>
                <a:gd name="T46" fmla="*/ 222 w 318"/>
                <a:gd name="T47" fmla="*/ 334 h 413"/>
                <a:gd name="T48" fmla="*/ 206 w 318"/>
                <a:gd name="T49" fmla="*/ 350 h 413"/>
                <a:gd name="T50" fmla="*/ 191 w 318"/>
                <a:gd name="T51" fmla="*/ 360 h 413"/>
                <a:gd name="T52" fmla="*/ 180 w 318"/>
                <a:gd name="T53" fmla="*/ 376 h 413"/>
                <a:gd name="T54" fmla="*/ 164 w 318"/>
                <a:gd name="T55" fmla="*/ 381 h 413"/>
                <a:gd name="T56" fmla="*/ 143 w 318"/>
                <a:gd name="T57" fmla="*/ 387 h 413"/>
                <a:gd name="T58" fmla="*/ 143 w 318"/>
                <a:gd name="T59" fmla="*/ 403 h 413"/>
                <a:gd name="T60" fmla="*/ 122 w 318"/>
                <a:gd name="T61" fmla="*/ 413 h 413"/>
                <a:gd name="T62" fmla="*/ 90 w 318"/>
                <a:gd name="T63" fmla="*/ 413 h 413"/>
                <a:gd name="T64" fmla="*/ 64 w 318"/>
                <a:gd name="T65" fmla="*/ 413 h 413"/>
                <a:gd name="T66" fmla="*/ 37 w 318"/>
                <a:gd name="T67" fmla="*/ 413 h 413"/>
                <a:gd name="T68" fmla="*/ 11 w 318"/>
                <a:gd name="T69" fmla="*/ 413 h 413"/>
                <a:gd name="T70" fmla="*/ 6 w 318"/>
                <a:gd name="T71" fmla="*/ 392 h 413"/>
                <a:gd name="T72" fmla="*/ 6 w 318"/>
                <a:gd name="T73" fmla="*/ 366 h 413"/>
                <a:gd name="T74" fmla="*/ 6 w 318"/>
                <a:gd name="T75" fmla="*/ 339 h 413"/>
                <a:gd name="T76" fmla="*/ 6 w 318"/>
                <a:gd name="T77" fmla="*/ 313 h 413"/>
                <a:gd name="T78" fmla="*/ 0 w 318"/>
                <a:gd name="T79" fmla="*/ 291 h 413"/>
                <a:gd name="T80" fmla="*/ 6 w 318"/>
                <a:gd name="T81" fmla="*/ 270 h 413"/>
                <a:gd name="T82" fmla="*/ 16 w 318"/>
                <a:gd name="T83" fmla="*/ 254 h 413"/>
                <a:gd name="T84" fmla="*/ 37 w 318"/>
                <a:gd name="T85" fmla="*/ 238 h 413"/>
                <a:gd name="T86" fmla="*/ 53 w 318"/>
                <a:gd name="T87" fmla="*/ 238 h 413"/>
                <a:gd name="T88" fmla="*/ 69 w 318"/>
                <a:gd name="T89" fmla="*/ 228 h 413"/>
                <a:gd name="T90" fmla="*/ 85 w 318"/>
                <a:gd name="T91" fmla="*/ 217 h 413"/>
                <a:gd name="T92" fmla="*/ 101 w 318"/>
                <a:gd name="T93" fmla="*/ 201 h 413"/>
                <a:gd name="T94" fmla="*/ 122 w 318"/>
                <a:gd name="T95" fmla="*/ 185 h 413"/>
                <a:gd name="T96" fmla="*/ 143 w 318"/>
                <a:gd name="T97" fmla="*/ 169 h 413"/>
                <a:gd name="T98" fmla="*/ 164 w 318"/>
                <a:gd name="T99" fmla="*/ 159 h 413"/>
                <a:gd name="T100" fmla="*/ 180 w 318"/>
                <a:gd name="T101" fmla="*/ 143 h 413"/>
                <a:gd name="T102" fmla="*/ 191 w 318"/>
                <a:gd name="T103" fmla="*/ 122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8" h="413">
                  <a:moveTo>
                    <a:pt x="191" y="122"/>
                  </a:moveTo>
                  <a:lnTo>
                    <a:pt x="191" y="116"/>
                  </a:lnTo>
                  <a:lnTo>
                    <a:pt x="196" y="116"/>
                  </a:lnTo>
                  <a:lnTo>
                    <a:pt x="196" y="111"/>
                  </a:lnTo>
                  <a:lnTo>
                    <a:pt x="201" y="106"/>
                  </a:lnTo>
                  <a:lnTo>
                    <a:pt x="201" y="101"/>
                  </a:lnTo>
                  <a:lnTo>
                    <a:pt x="206" y="101"/>
                  </a:lnTo>
                  <a:lnTo>
                    <a:pt x="206" y="95"/>
                  </a:lnTo>
                  <a:lnTo>
                    <a:pt x="212" y="95"/>
                  </a:lnTo>
                  <a:lnTo>
                    <a:pt x="212" y="90"/>
                  </a:lnTo>
                  <a:lnTo>
                    <a:pt x="212" y="85"/>
                  </a:lnTo>
                  <a:lnTo>
                    <a:pt x="217" y="85"/>
                  </a:lnTo>
                  <a:lnTo>
                    <a:pt x="217" y="79"/>
                  </a:lnTo>
                  <a:lnTo>
                    <a:pt x="222" y="74"/>
                  </a:lnTo>
                  <a:lnTo>
                    <a:pt x="228" y="74"/>
                  </a:lnTo>
                  <a:lnTo>
                    <a:pt x="233" y="74"/>
                  </a:lnTo>
                  <a:lnTo>
                    <a:pt x="238" y="69"/>
                  </a:lnTo>
                  <a:lnTo>
                    <a:pt x="238" y="63"/>
                  </a:lnTo>
                  <a:lnTo>
                    <a:pt x="243" y="63"/>
                  </a:lnTo>
                  <a:lnTo>
                    <a:pt x="243" y="58"/>
                  </a:lnTo>
                  <a:lnTo>
                    <a:pt x="243" y="53"/>
                  </a:lnTo>
                  <a:lnTo>
                    <a:pt x="249" y="48"/>
                  </a:lnTo>
                  <a:lnTo>
                    <a:pt x="249" y="42"/>
                  </a:lnTo>
                  <a:lnTo>
                    <a:pt x="254" y="42"/>
                  </a:lnTo>
                  <a:lnTo>
                    <a:pt x="254" y="37"/>
                  </a:lnTo>
                  <a:lnTo>
                    <a:pt x="254" y="32"/>
                  </a:lnTo>
                  <a:lnTo>
                    <a:pt x="254" y="26"/>
                  </a:lnTo>
                  <a:lnTo>
                    <a:pt x="254" y="21"/>
                  </a:lnTo>
                  <a:lnTo>
                    <a:pt x="259" y="16"/>
                  </a:lnTo>
                  <a:lnTo>
                    <a:pt x="265" y="16"/>
                  </a:lnTo>
                  <a:lnTo>
                    <a:pt x="265" y="10"/>
                  </a:lnTo>
                  <a:lnTo>
                    <a:pt x="270" y="10"/>
                  </a:lnTo>
                  <a:lnTo>
                    <a:pt x="270" y="5"/>
                  </a:lnTo>
                  <a:lnTo>
                    <a:pt x="275" y="5"/>
                  </a:lnTo>
                  <a:lnTo>
                    <a:pt x="275" y="0"/>
                  </a:lnTo>
                  <a:lnTo>
                    <a:pt x="281" y="0"/>
                  </a:lnTo>
                  <a:lnTo>
                    <a:pt x="281" y="5"/>
                  </a:lnTo>
                  <a:lnTo>
                    <a:pt x="281" y="10"/>
                  </a:lnTo>
                  <a:lnTo>
                    <a:pt x="281" y="16"/>
                  </a:lnTo>
                  <a:lnTo>
                    <a:pt x="286" y="21"/>
                  </a:lnTo>
                  <a:lnTo>
                    <a:pt x="286" y="26"/>
                  </a:lnTo>
                  <a:lnTo>
                    <a:pt x="286" y="32"/>
                  </a:lnTo>
                  <a:lnTo>
                    <a:pt x="286" y="48"/>
                  </a:lnTo>
                  <a:lnTo>
                    <a:pt x="291" y="53"/>
                  </a:lnTo>
                  <a:lnTo>
                    <a:pt x="291" y="58"/>
                  </a:lnTo>
                  <a:lnTo>
                    <a:pt x="291" y="63"/>
                  </a:lnTo>
                  <a:lnTo>
                    <a:pt x="291" y="69"/>
                  </a:lnTo>
                  <a:lnTo>
                    <a:pt x="291" y="74"/>
                  </a:lnTo>
                  <a:lnTo>
                    <a:pt x="291" y="79"/>
                  </a:lnTo>
                  <a:lnTo>
                    <a:pt x="296" y="90"/>
                  </a:lnTo>
                  <a:lnTo>
                    <a:pt x="296" y="95"/>
                  </a:lnTo>
                  <a:lnTo>
                    <a:pt x="296" y="101"/>
                  </a:lnTo>
                  <a:lnTo>
                    <a:pt x="296" y="106"/>
                  </a:lnTo>
                  <a:lnTo>
                    <a:pt x="296" y="111"/>
                  </a:lnTo>
                  <a:lnTo>
                    <a:pt x="302" y="111"/>
                  </a:lnTo>
                  <a:lnTo>
                    <a:pt x="302" y="116"/>
                  </a:lnTo>
                  <a:lnTo>
                    <a:pt x="302" y="122"/>
                  </a:lnTo>
                  <a:lnTo>
                    <a:pt x="302" y="127"/>
                  </a:lnTo>
                  <a:lnTo>
                    <a:pt x="302" y="132"/>
                  </a:lnTo>
                  <a:lnTo>
                    <a:pt x="302" y="143"/>
                  </a:lnTo>
                  <a:lnTo>
                    <a:pt x="307" y="148"/>
                  </a:lnTo>
                  <a:lnTo>
                    <a:pt x="307" y="154"/>
                  </a:lnTo>
                  <a:lnTo>
                    <a:pt x="307" y="159"/>
                  </a:lnTo>
                  <a:lnTo>
                    <a:pt x="307" y="169"/>
                  </a:lnTo>
                  <a:lnTo>
                    <a:pt x="312" y="175"/>
                  </a:lnTo>
                  <a:lnTo>
                    <a:pt x="312" y="180"/>
                  </a:lnTo>
                  <a:lnTo>
                    <a:pt x="312" y="185"/>
                  </a:lnTo>
                  <a:lnTo>
                    <a:pt x="312" y="191"/>
                  </a:lnTo>
                  <a:lnTo>
                    <a:pt x="312" y="196"/>
                  </a:lnTo>
                  <a:lnTo>
                    <a:pt x="312" y="201"/>
                  </a:lnTo>
                  <a:lnTo>
                    <a:pt x="318" y="201"/>
                  </a:lnTo>
                  <a:lnTo>
                    <a:pt x="318" y="207"/>
                  </a:lnTo>
                  <a:lnTo>
                    <a:pt x="318" y="212"/>
                  </a:lnTo>
                  <a:lnTo>
                    <a:pt x="312" y="212"/>
                  </a:lnTo>
                  <a:lnTo>
                    <a:pt x="312" y="207"/>
                  </a:lnTo>
                  <a:lnTo>
                    <a:pt x="312" y="212"/>
                  </a:lnTo>
                  <a:lnTo>
                    <a:pt x="307" y="212"/>
                  </a:lnTo>
                  <a:lnTo>
                    <a:pt x="307" y="217"/>
                  </a:lnTo>
                  <a:lnTo>
                    <a:pt x="302" y="217"/>
                  </a:lnTo>
                  <a:lnTo>
                    <a:pt x="302" y="222"/>
                  </a:lnTo>
                  <a:lnTo>
                    <a:pt x="296" y="222"/>
                  </a:lnTo>
                  <a:lnTo>
                    <a:pt x="291" y="222"/>
                  </a:lnTo>
                  <a:lnTo>
                    <a:pt x="291" y="228"/>
                  </a:lnTo>
                  <a:lnTo>
                    <a:pt x="291" y="233"/>
                  </a:lnTo>
                  <a:lnTo>
                    <a:pt x="286" y="233"/>
                  </a:lnTo>
                  <a:lnTo>
                    <a:pt x="281" y="233"/>
                  </a:lnTo>
                  <a:lnTo>
                    <a:pt x="286" y="233"/>
                  </a:lnTo>
                  <a:lnTo>
                    <a:pt x="286" y="238"/>
                  </a:lnTo>
                  <a:lnTo>
                    <a:pt x="286" y="244"/>
                  </a:lnTo>
                  <a:lnTo>
                    <a:pt x="281" y="244"/>
                  </a:lnTo>
                  <a:lnTo>
                    <a:pt x="281" y="249"/>
                  </a:lnTo>
                  <a:lnTo>
                    <a:pt x="281" y="254"/>
                  </a:lnTo>
                  <a:lnTo>
                    <a:pt x="281" y="260"/>
                  </a:lnTo>
                  <a:lnTo>
                    <a:pt x="281" y="265"/>
                  </a:lnTo>
                  <a:lnTo>
                    <a:pt x="275" y="270"/>
                  </a:lnTo>
                  <a:lnTo>
                    <a:pt x="275" y="275"/>
                  </a:lnTo>
                  <a:lnTo>
                    <a:pt x="270" y="275"/>
                  </a:lnTo>
                  <a:lnTo>
                    <a:pt x="270" y="281"/>
                  </a:lnTo>
                  <a:lnTo>
                    <a:pt x="265" y="281"/>
                  </a:lnTo>
                  <a:lnTo>
                    <a:pt x="265" y="286"/>
                  </a:lnTo>
                  <a:lnTo>
                    <a:pt x="265" y="291"/>
                  </a:lnTo>
                  <a:lnTo>
                    <a:pt x="259" y="291"/>
                  </a:lnTo>
                  <a:lnTo>
                    <a:pt x="259" y="286"/>
                  </a:lnTo>
                  <a:lnTo>
                    <a:pt x="254" y="291"/>
                  </a:lnTo>
                  <a:lnTo>
                    <a:pt x="259" y="291"/>
                  </a:lnTo>
                  <a:lnTo>
                    <a:pt x="259" y="297"/>
                  </a:lnTo>
                  <a:lnTo>
                    <a:pt x="254" y="297"/>
                  </a:lnTo>
                  <a:lnTo>
                    <a:pt x="254" y="302"/>
                  </a:lnTo>
                  <a:lnTo>
                    <a:pt x="254" y="307"/>
                  </a:lnTo>
                  <a:lnTo>
                    <a:pt x="249" y="307"/>
                  </a:lnTo>
                  <a:lnTo>
                    <a:pt x="243" y="307"/>
                  </a:lnTo>
                  <a:lnTo>
                    <a:pt x="243" y="313"/>
                  </a:lnTo>
                  <a:lnTo>
                    <a:pt x="238" y="313"/>
                  </a:lnTo>
                  <a:lnTo>
                    <a:pt x="233" y="313"/>
                  </a:lnTo>
                  <a:lnTo>
                    <a:pt x="233" y="318"/>
                  </a:lnTo>
                  <a:lnTo>
                    <a:pt x="233" y="323"/>
                  </a:lnTo>
                  <a:lnTo>
                    <a:pt x="228" y="323"/>
                  </a:lnTo>
                  <a:lnTo>
                    <a:pt x="228" y="328"/>
                  </a:lnTo>
                  <a:lnTo>
                    <a:pt x="222" y="328"/>
                  </a:lnTo>
                  <a:lnTo>
                    <a:pt x="222" y="334"/>
                  </a:lnTo>
                  <a:lnTo>
                    <a:pt x="217" y="334"/>
                  </a:lnTo>
                  <a:lnTo>
                    <a:pt x="217" y="339"/>
                  </a:lnTo>
                  <a:lnTo>
                    <a:pt x="212" y="344"/>
                  </a:lnTo>
                  <a:lnTo>
                    <a:pt x="206" y="344"/>
                  </a:lnTo>
                  <a:lnTo>
                    <a:pt x="206" y="350"/>
                  </a:lnTo>
                  <a:lnTo>
                    <a:pt x="201" y="350"/>
                  </a:lnTo>
                  <a:lnTo>
                    <a:pt x="201" y="355"/>
                  </a:lnTo>
                  <a:lnTo>
                    <a:pt x="196" y="355"/>
                  </a:lnTo>
                  <a:lnTo>
                    <a:pt x="196" y="360"/>
                  </a:lnTo>
                  <a:lnTo>
                    <a:pt x="191" y="360"/>
                  </a:lnTo>
                  <a:lnTo>
                    <a:pt x="191" y="366"/>
                  </a:lnTo>
                  <a:lnTo>
                    <a:pt x="185" y="366"/>
                  </a:lnTo>
                  <a:lnTo>
                    <a:pt x="185" y="371"/>
                  </a:lnTo>
                  <a:lnTo>
                    <a:pt x="180" y="371"/>
                  </a:lnTo>
                  <a:lnTo>
                    <a:pt x="180" y="376"/>
                  </a:lnTo>
                  <a:lnTo>
                    <a:pt x="175" y="376"/>
                  </a:lnTo>
                  <a:lnTo>
                    <a:pt x="169" y="376"/>
                  </a:lnTo>
                  <a:lnTo>
                    <a:pt x="164" y="376"/>
                  </a:lnTo>
                  <a:lnTo>
                    <a:pt x="159" y="376"/>
                  </a:lnTo>
                  <a:lnTo>
                    <a:pt x="164" y="381"/>
                  </a:lnTo>
                  <a:lnTo>
                    <a:pt x="164" y="387"/>
                  </a:lnTo>
                  <a:lnTo>
                    <a:pt x="159" y="387"/>
                  </a:lnTo>
                  <a:lnTo>
                    <a:pt x="154" y="387"/>
                  </a:lnTo>
                  <a:lnTo>
                    <a:pt x="148" y="387"/>
                  </a:lnTo>
                  <a:lnTo>
                    <a:pt x="143" y="387"/>
                  </a:lnTo>
                  <a:lnTo>
                    <a:pt x="143" y="381"/>
                  </a:lnTo>
                  <a:lnTo>
                    <a:pt x="143" y="387"/>
                  </a:lnTo>
                  <a:lnTo>
                    <a:pt x="143" y="392"/>
                  </a:lnTo>
                  <a:lnTo>
                    <a:pt x="143" y="397"/>
                  </a:lnTo>
                  <a:lnTo>
                    <a:pt x="143" y="403"/>
                  </a:lnTo>
                  <a:lnTo>
                    <a:pt x="143" y="413"/>
                  </a:lnTo>
                  <a:lnTo>
                    <a:pt x="138" y="413"/>
                  </a:lnTo>
                  <a:lnTo>
                    <a:pt x="132" y="413"/>
                  </a:lnTo>
                  <a:lnTo>
                    <a:pt x="127" y="413"/>
                  </a:lnTo>
                  <a:lnTo>
                    <a:pt x="122" y="413"/>
                  </a:lnTo>
                  <a:lnTo>
                    <a:pt x="117" y="413"/>
                  </a:lnTo>
                  <a:lnTo>
                    <a:pt x="111" y="413"/>
                  </a:lnTo>
                  <a:lnTo>
                    <a:pt x="106" y="413"/>
                  </a:lnTo>
                  <a:lnTo>
                    <a:pt x="101" y="413"/>
                  </a:lnTo>
                  <a:lnTo>
                    <a:pt x="90" y="413"/>
                  </a:lnTo>
                  <a:lnTo>
                    <a:pt x="85" y="413"/>
                  </a:lnTo>
                  <a:lnTo>
                    <a:pt x="80" y="413"/>
                  </a:lnTo>
                  <a:lnTo>
                    <a:pt x="74" y="413"/>
                  </a:lnTo>
                  <a:lnTo>
                    <a:pt x="69" y="413"/>
                  </a:lnTo>
                  <a:lnTo>
                    <a:pt x="64" y="413"/>
                  </a:lnTo>
                  <a:lnTo>
                    <a:pt x="58" y="413"/>
                  </a:lnTo>
                  <a:lnTo>
                    <a:pt x="53" y="413"/>
                  </a:lnTo>
                  <a:lnTo>
                    <a:pt x="48" y="413"/>
                  </a:lnTo>
                  <a:lnTo>
                    <a:pt x="43" y="413"/>
                  </a:lnTo>
                  <a:lnTo>
                    <a:pt x="37" y="413"/>
                  </a:lnTo>
                  <a:lnTo>
                    <a:pt x="32" y="413"/>
                  </a:lnTo>
                  <a:lnTo>
                    <a:pt x="27" y="413"/>
                  </a:lnTo>
                  <a:lnTo>
                    <a:pt x="21" y="413"/>
                  </a:lnTo>
                  <a:lnTo>
                    <a:pt x="16" y="413"/>
                  </a:lnTo>
                  <a:lnTo>
                    <a:pt x="11" y="413"/>
                  </a:lnTo>
                  <a:lnTo>
                    <a:pt x="6" y="413"/>
                  </a:lnTo>
                  <a:lnTo>
                    <a:pt x="6" y="408"/>
                  </a:lnTo>
                  <a:lnTo>
                    <a:pt x="6" y="403"/>
                  </a:lnTo>
                  <a:lnTo>
                    <a:pt x="6" y="397"/>
                  </a:lnTo>
                  <a:lnTo>
                    <a:pt x="6" y="392"/>
                  </a:lnTo>
                  <a:lnTo>
                    <a:pt x="6" y="387"/>
                  </a:lnTo>
                  <a:lnTo>
                    <a:pt x="6" y="381"/>
                  </a:lnTo>
                  <a:lnTo>
                    <a:pt x="6" y="376"/>
                  </a:lnTo>
                  <a:lnTo>
                    <a:pt x="6" y="371"/>
                  </a:lnTo>
                  <a:lnTo>
                    <a:pt x="6" y="366"/>
                  </a:lnTo>
                  <a:lnTo>
                    <a:pt x="6" y="360"/>
                  </a:lnTo>
                  <a:lnTo>
                    <a:pt x="6" y="355"/>
                  </a:lnTo>
                  <a:lnTo>
                    <a:pt x="6" y="350"/>
                  </a:lnTo>
                  <a:lnTo>
                    <a:pt x="6" y="344"/>
                  </a:lnTo>
                  <a:lnTo>
                    <a:pt x="6" y="339"/>
                  </a:lnTo>
                  <a:lnTo>
                    <a:pt x="6" y="334"/>
                  </a:lnTo>
                  <a:lnTo>
                    <a:pt x="6" y="328"/>
                  </a:lnTo>
                  <a:lnTo>
                    <a:pt x="6" y="323"/>
                  </a:lnTo>
                  <a:lnTo>
                    <a:pt x="6" y="318"/>
                  </a:lnTo>
                  <a:lnTo>
                    <a:pt x="6" y="313"/>
                  </a:lnTo>
                  <a:lnTo>
                    <a:pt x="6" y="307"/>
                  </a:lnTo>
                  <a:lnTo>
                    <a:pt x="6" y="302"/>
                  </a:lnTo>
                  <a:lnTo>
                    <a:pt x="6" y="297"/>
                  </a:lnTo>
                  <a:lnTo>
                    <a:pt x="6" y="291"/>
                  </a:lnTo>
                  <a:lnTo>
                    <a:pt x="0" y="291"/>
                  </a:lnTo>
                  <a:lnTo>
                    <a:pt x="0" y="286"/>
                  </a:lnTo>
                  <a:lnTo>
                    <a:pt x="6" y="286"/>
                  </a:lnTo>
                  <a:lnTo>
                    <a:pt x="6" y="281"/>
                  </a:lnTo>
                  <a:lnTo>
                    <a:pt x="6" y="275"/>
                  </a:lnTo>
                  <a:lnTo>
                    <a:pt x="6" y="270"/>
                  </a:lnTo>
                  <a:lnTo>
                    <a:pt x="6" y="265"/>
                  </a:lnTo>
                  <a:lnTo>
                    <a:pt x="11" y="265"/>
                  </a:lnTo>
                  <a:lnTo>
                    <a:pt x="11" y="260"/>
                  </a:lnTo>
                  <a:lnTo>
                    <a:pt x="16" y="260"/>
                  </a:lnTo>
                  <a:lnTo>
                    <a:pt x="16" y="254"/>
                  </a:lnTo>
                  <a:lnTo>
                    <a:pt x="21" y="249"/>
                  </a:lnTo>
                  <a:lnTo>
                    <a:pt x="27" y="249"/>
                  </a:lnTo>
                  <a:lnTo>
                    <a:pt x="27" y="244"/>
                  </a:lnTo>
                  <a:lnTo>
                    <a:pt x="32" y="238"/>
                  </a:lnTo>
                  <a:lnTo>
                    <a:pt x="37" y="238"/>
                  </a:lnTo>
                  <a:lnTo>
                    <a:pt x="43" y="238"/>
                  </a:lnTo>
                  <a:lnTo>
                    <a:pt x="43" y="244"/>
                  </a:lnTo>
                  <a:lnTo>
                    <a:pt x="43" y="238"/>
                  </a:lnTo>
                  <a:lnTo>
                    <a:pt x="48" y="238"/>
                  </a:lnTo>
                  <a:lnTo>
                    <a:pt x="53" y="238"/>
                  </a:lnTo>
                  <a:lnTo>
                    <a:pt x="58" y="238"/>
                  </a:lnTo>
                  <a:lnTo>
                    <a:pt x="64" y="238"/>
                  </a:lnTo>
                  <a:lnTo>
                    <a:pt x="64" y="233"/>
                  </a:lnTo>
                  <a:lnTo>
                    <a:pt x="69" y="233"/>
                  </a:lnTo>
                  <a:lnTo>
                    <a:pt x="69" y="228"/>
                  </a:lnTo>
                  <a:lnTo>
                    <a:pt x="74" y="228"/>
                  </a:lnTo>
                  <a:lnTo>
                    <a:pt x="80" y="228"/>
                  </a:lnTo>
                  <a:lnTo>
                    <a:pt x="80" y="222"/>
                  </a:lnTo>
                  <a:lnTo>
                    <a:pt x="85" y="222"/>
                  </a:lnTo>
                  <a:lnTo>
                    <a:pt x="85" y="217"/>
                  </a:lnTo>
                  <a:lnTo>
                    <a:pt x="90" y="217"/>
                  </a:lnTo>
                  <a:lnTo>
                    <a:pt x="90" y="212"/>
                  </a:lnTo>
                  <a:lnTo>
                    <a:pt x="95" y="207"/>
                  </a:lnTo>
                  <a:lnTo>
                    <a:pt x="101" y="207"/>
                  </a:lnTo>
                  <a:lnTo>
                    <a:pt x="101" y="201"/>
                  </a:lnTo>
                  <a:lnTo>
                    <a:pt x="106" y="201"/>
                  </a:lnTo>
                  <a:lnTo>
                    <a:pt x="106" y="196"/>
                  </a:lnTo>
                  <a:lnTo>
                    <a:pt x="111" y="196"/>
                  </a:lnTo>
                  <a:lnTo>
                    <a:pt x="117" y="191"/>
                  </a:lnTo>
                  <a:lnTo>
                    <a:pt x="122" y="185"/>
                  </a:lnTo>
                  <a:lnTo>
                    <a:pt x="127" y="185"/>
                  </a:lnTo>
                  <a:lnTo>
                    <a:pt x="127" y="180"/>
                  </a:lnTo>
                  <a:lnTo>
                    <a:pt x="132" y="180"/>
                  </a:lnTo>
                  <a:lnTo>
                    <a:pt x="138" y="175"/>
                  </a:lnTo>
                  <a:lnTo>
                    <a:pt x="143" y="169"/>
                  </a:lnTo>
                  <a:lnTo>
                    <a:pt x="148" y="169"/>
                  </a:lnTo>
                  <a:lnTo>
                    <a:pt x="154" y="164"/>
                  </a:lnTo>
                  <a:lnTo>
                    <a:pt x="154" y="159"/>
                  </a:lnTo>
                  <a:lnTo>
                    <a:pt x="159" y="159"/>
                  </a:lnTo>
                  <a:lnTo>
                    <a:pt x="164" y="159"/>
                  </a:lnTo>
                  <a:lnTo>
                    <a:pt x="164" y="154"/>
                  </a:lnTo>
                  <a:lnTo>
                    <a:pt x="169" y="148"/>
                  </a:lnTo>
                  <a:lnTo>
                    <a:pt x="175" y="148"/>
                  </a:lnTo>
                  <a:lnTo>
                    <a:pt x="175" y="143"/>
                  </a:lnTo>
                  <a:lnTo>
                    <a:pt x="180" y="143"/>
                  </a:lnTo>
                  <a:lnTo>
                    <a:pt x="180" y="138"/>
                  </a:lnTo>
                  <a:lnTo>
                    <a:pt x="185" y="132"/>
                  </a:lnTo>
                  <a:lnTo>
                    <a:pt x="185" y="127"/>
                  </a:lnTo>
                  <a:lnTo>
                    <a:pt x="191" y="127"/>
                  </a:lnTo>
                  <a:lnTo>
                    <a:pt x="191" y="122"/>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2" name="Freeform 216">
              <a:extLst>
                <a:ext uri="{FF2B5EF4-FFF2-40B4-BE49-F238E27FC236}">
                  <a16:creationId xmlns:a16="http://schemas.microsoft.com/office/drawing/2014/main" id="{A36793AA-2626-417C-A141-A02F51756E60}"/>
                </a:ext>
              </a:extLst>
            </p:cNvPr>
            <p:cNvSpPr>
              <a:spLocks/>
            </p:cNvSpPr>
            <p:nvPr/>
          </p:nvSpPr>
          <p:spPr bwMode="auto">
            <a:xfrm>
              <a:off x="4676776" y="1909763"/>
              <a:ext cx="528638" cy="354013"/>
            </a:xfrm>
            <a:custGeom>
              <a:avLst/>
              <a:gdLst>
                <a:gd name="T0" fmla="*/ 106 w 333"/>
                <a:gd name="T1" fmla="*/ 6 h 223"/>
                <a:gd name="T2" fmla="*/ 127 w 333"/>
                <a:gd name="T3" fmla="*/ 6 h 223"/>
                <a:gd name="T4" fmla="*/ 143 w 333"/>
                <a:gd name="T5" fmla="*/ 0 h 223"/>
                <a:gd name="T6" fmla="*/ 164 w 333"/>
                <a:gd name="T7" fmla="*/ 0 h 223"/>
                <a:gd name="T8" fmla="*/ 185 w 333"/>
                <a:gd name="T9" fmla="*/ 0 h 223"/>
                <a:gd name="T10" fmla="*/ 206 w 333"/>
                <a:gd name="T11" fmla="*/ 0 h 223"/>
                <a:gd name="T12" fmla="*/ 233 w 333"/>
                <a:gd name="T13" fmla="*/ 0 h 223"/>
                <a:gd name="T14" fmla="*/ 254 w 333"/>
                <a:gd name="T15" fmla="*/ 0 h 223"/>
                <a:gd name="T16" fmla="*/ 275 w 333"/>
                <a:gd name="T17" fmla="*/ 0 h 223"/>
                <a:gd name="T18" fmla="*/ 275 w 333"/>
                <a:gd name="T19" fmla="*/ 21 h 223"/>
                <a:gd name="T20" fmla="*/ 275 w 333"/>
                <a:gd name="T21" fmla="*/ 43 h 223"/>
                <a:gd name="T22" fmla="*/ 286 w 333"/>
                <a:gd name="T23" fmla="*/ 53 h 223"/>
                <a:gd name="T24" fmla="*/ 296 w 333"/>
                <a:gd name="T25" fmla="*/ 43 h 223"/>
                <a:gd name="T26" fmla="*/ 301 w 333"/>
                <a:gd name="T27" fmla="*/ 59 h 223"/>
                <a:gd name="T28" fmla="*/ 307 w 333"/>
                <a:gd name="T29" fmla="*/ 80 h 223"/>
                <a:gd name="T30" fmla="*/ 317 w 333"/>
                <a:gd name="T31" fmla="*/ 96 h 223"/>
                <a:gd name="T32" fmla="*/ 323 w 333"/>
                <a:gd name="T33" fmla="*/ 117 h 223"/>
                <a:gd name="T34" fmla="*/ 333 w 333"/>
                <a:gd name="T35" fmla="*/ 127 h 223"/>
                <a:gd name="T36" fmla="*/ 328 w 333"/>
                <a:gd name="T37" fmla="*/ 149 h 223"/>
                <a:gd name="T38" fmla="*/ 317 w 333"/>
                <a:gd name="T39" fmla="*/ 159 h 223"/>
                <a:gd name="T40" fmla="*/ 280 w 333"/>
                <a:gd name="T41" fmla="*/ 154 h 223"/>
                <a:gd name="T42" fmla="*/ 264 w 333"/>
                <a:gd name="T43" fmla="*/ 154 h 223"/>
                <a:gd name="T44" fmla="*/ 249 w 333"/>
                <a:gd name="T45" fmla="*/ 159 h 223"/>
                <a:gd name="T46" fmla="*/ 249 w 333"/>
                <a:gd name="T47" fmla="*/ 180 h 223"/>
                <a:gd name="T48" fmla="*/ 227 w 333"/>
                <a:gd name="T49" fmla="*/ 180 h 223"/>
                <a:gd name="T50" fmla="*/ 212 w 333"/>
                <a:gd name="T51" fmla="*/ 186 h 223"/>
                <a:gd name="T52" fmla="*/ 201 w 333"/>
                <a:gd name="T53" fmla="*/ 196 h 223"/>
                <a:gd name="T54" fmla="*/ 185 w 333"/>
                <a:gd name="T55" fmla="*/ 207 h 223"/>
                <a:gd name="T56" fmla="*/ 169 w 333"/>
                <a:gd name="T57" fmla="*/ 218 h 223"/>
                <a:gd name="T58" fmla="*/ 164 w 333"/>
                <a:gd name="T59" fmla="*/ 223 h 223"/>
                <a:gd name="T60" fmla="*/ 159 w 333"/>
                <a:gd name="T61" fmla="*/ 207 h 223"/>
                <a:gd name="T62" fmla="*/ 143 w 333"/>
                <a:gd name="T63" fmla="*/ 212 h 223"/>
                <a:gd name="T64" fmla="*/ 138 w 333"/>
                <a:gd name="T65" fmla="*/ 196 h 223"/>
                <a:gd name="T66" fmla="*/ 127 w 333"/>
                <a:gd name="T67" fmla="*/ 186 h 223"/>
                <a:gd name="T68" fmla="*/ 116 w 333"/>
                <a:gd name="T69" fmla="*/ 186 h 223"/>
                <a:gd name="T70" fmla="*/ 116 w 333"/>
                <a:gd name="T71" fmla="*/ 186 h 223"/>
                <a:gd name="T72" fmla="*/ 116 w 333"/>
                <a:gd name="T73" fmla="*/ 175 h 223"/>
                <a:gd name="T74" fmla="*/ 111 w 333"/>
                <a:gd name="T75" fmla="*/ 170 h 223"/>
                <a:gd name="T76" fmla="*/ 106 w 333"/>
                <a:gd name="T77" fmla="*/ 154 h 223"/>
                <a:gd name="T78" fmla="*/ 95 w 333"/>
                <a:gd name="T79" fmla="*/ 143 h 223"/>
                <a:gd name="T80" fmla="*/ 90 w 333"/>
                <a:gd name="T81" fmla="*/ 138 h 223"/>
                <a:gd name="T82" fmla="*/ 85 w 333"/>
                <a:gd name="T83" fmla="*/ 133 h 223"/>
                <a:gd name="T84" fmla="*/ 69 w 333"/>
                <a:gd name="T85" fmla="*/ 138 h 223"/>
                <a:gd name="T86" fmla="*/ 53 w 333"/>
                <a:gd name="T87" fmla="*/ 143 h 223"/>
                <a:gd name="T88" fmla="*/ 48 w 333"/>
                <a:gd name="T89" fmla="*/ 127 h 223"/>
                <a:gd name="T90" fmla="*/ 37 w 333"/>
                <a:gd name="T91" fmla="*/ 138 h 223"/>
                <a:gd name="T92" fmla="*/ 27 w 333"/>
                <a:gd name="T93" fmla="*/ 149 h 223"/>
                <a:gd name="T94" fmla="*/ 16 w 333"/>
                <a:gd name="T95" fmla="*/ 159 h 223"/>
                <a:gd name="T96" fmla="*/ 5 w 333"/>
                <a:gd name="T97" fmla="*/ 159 h 223"/>
                <a:gd name="T98" fmla="*/ 11 w 333"/>
                <a:gd name="T99" fmla="*/ 143 h 223"/>
                <a:gd name="T100" fmla="*/ 21 w 333"/>
                <a:gd name="T101" fmla="*/ 133 h 223"/>
                <a:gd name="T102" fmla="*/ 21 w 333"/>
                <a:gd name="T103" fmla="*/ 122 h 223"/>
                <a:gd name="T104" fmla="*/ 21 w 333"/>
                <a:gd name="T105" fmla="*/ 101 h 223"/>
                <a:gd name="T106" fmla="*/ 21 w 333"/>
                <a:gd name="T107" fmla="*/ 80 h 223"/>
                <a:gd name="T108" fmla="*/ 32 w 333"/>
                <a:gd name="T109" fmla="*/ 64 h 223"/>
                <a:gd name="T110" fmla="*/ 42 w 333"/>
                <a:gd name="T111" fmla="*/ 53 h 223"/>
                <a:gd name="T112" fmla="*/ 53 w 333"/>
                <a:gd name="T113" fmla="*/ 43 h 223"/>
                <a:gd name="T114" fmla="*/ 64 w 333"/>
                <a:gd name="T115" fmla="*/ 32 h 223"/>
                <a:gd name="T116" fmla="*/ 74 w 333"/>
                <a:gd name="T117" fmla="*/ 2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3" h="223">
                  <a:moveTo>
                    <a:pt x="90" y="11"/>
                  </a:moveTo>
                  <a:lnTo>
                    <a:pt x="95" y="11"/>
                  </a:lnTo>
                  <a:lnTo>
                    <a:pt x="101" y="11"/>
                  </a:lnTo>
                  <a:lnTo>
                    <a:pt x="106" y="6"/>
                  </a:lnTo>
                  <a:lnTo>
                    <a:pt x="111" y="6"/>
                  </a:lnTo>
                  <a:lnTo>
                    <a:pt x="116" y="6"/>
                  </a:lnTo>
                  <a:lnTo>
                    <a:pt x="122" y="6"/>
                  </a:lnTo>
                  <a:lnTo>
                    <a:pt x="127" y="6"/>
                  </a:lnTo>
                  <a:lnTo>
                    <a:pt x="132" y="6"/>
                  </a:lnTo>
                  <a:lnTo>
                    <a:pt x="138" y="6"/>
                  </a:lnTo>
                  <a:lnTo>
                    <a:pt x="138" y="0"/>
                  </a:lnTo>
                  <a:lnTo>
                    <a:pt x="143" y="0"/>
                  </a:lnTo>
                  <a:lnTo>
                    <a:pt x="148" y="0"/>
                  </a:lnTo>
                  <a:lnTo>
                    <a:pt x="153" y="0"/>
                  </a:lnTo>
                  <a:lnTo>
                    <a:pt x="159" y="0"/>
                  </a:lnTo>
                  <a:lnTo>
                    <a:pt x="164" y="0"/>
                  </a:lnTo>
                  <a:lnTo>
                    <a:pt x="169" y="0"/>
                  </a:lnTo>
                  <a:lnTo>
                    <a:pt x="175" y="0"/>
                  </a:lnTo>
                  <a:lnTo>
                    <a:pt x="180" y="0"/>
                  </a:lnTo>
                  <a:lnTo>
                    <a:pt x="185" y="0"/>
                  </a:lnTo>
                  <a:lnTo>
                    <a:pt x="190" y="0"/>
                  </a:lnTo>
                  <a:lnTo>
                    <a:pt x="196" y="0"/>
                  </a:lnTo>
                  <a:lnTo>
                    <a:pt x="201" y="0"/>
                  </a:lnTo>
                  <a:lnTo>
                    <a:pt x="206" y="0"/>
                  </a:lnTo>
                  <a:lnTo>
                    <a:pt x="212" y="0"/>
                  </a:lnTo>
                  <a:lnTo>
                    <a:pt x="217" y="0"/>
                  </a:lnTo>
                  <a:lnTo>
                    <a:pt x="222" y="0"/>
                  </a:lnTo>
                  <a:lnTo>
                    <a:pt x="233" y="0"/>
                  </a:lnTo>
                  <a:lnTo>
                    <a:pt x="238" y="0"/>
                  </a:lnTo>
                  <a:lnTo>
                    <a:pt x="243" y="0"/>
                  </a:lnTo>
                  <a:lnTo>
                    <a:pt x="249" y="0"/>
                  </a:lnTo>
                  <a:lnTo>
                    <a:pt x="254" y="0"/>
                  </a:lnTo>
                  <a:lnTo>
                    <a:pt x="259" y="0"/>
                  </a:lnTo>
                  <a:lnTo>
                    <a:pt x="264" y="0"/>
                  </a:lnTo>
                  <a:lnTo>
                    <a:pt x="270" y="0"/>
                  </a:lnTo>
                  <a:lnTo>
                    <a:pt x="275" y="0"/>
                  </a:lnTo>
                  <a:lnTo>
                    <a:pt x="275" y="6"/>
                  </a:lnTo>
                  <a:lnTo>
                    <a:pt x="275" y="11"/>
                  </a:lnTo>
                  <a:lnTo>
                    <a:pt x="275" y="16"/>
                  </a:lnTo>
                  <a:lnTo>
                    <a:pt x="275" y="21"/>
                  </a:lnTo>
                  <a:lnTo>
                    <a:pt x="275" y="27"/>
                  </a:lnTo>
                  <a:lnTo>
                    <a:pt x="275" y="32"/>
                  </a:lnTo>
                  <a:lnTo>
                    <a:pt x="275" y="37"/>
                  </a:lnTo>
                  <a:lnTo>
                    <a:pt x="275" y="43"/>
                  </a:lnTo>
                  <a:lnTo>
                    <a:pt x="275" y="48"/>
                  </a:lnTo>
                  <a:lnTo>
                    <a:pt x="275" y="53"/>
                  </a:lnTo>
                  <a:lnTo>
                    <a:pt x="280" y="53"/>
                  </a:lnTo>
                  <a:lnTo>
                    <a:pt x="286" y="53"/>
                  </a:lnTo>
                  <a:lnTo>
                    <a:pt x="286" y="48"/>
                  </a:lnTo>
                  <a:lnTo>
                    <a:pt x="291" y="48"/>
                  </a:lnTo>
                  <a:lnTo>
                    <a:pt x="291" y="43"/>
                  </a:lnTo>
                  <a:lnTo>
                    <a:pt x="296" y="43"/>
                  </a:lnTo>
                  <a:lnTo>
                    <a:pt x="301" y="43"/>
                  </a:lnTo>
                  <a:lnTo>
                    <a:pt x="301" y="48"/>
                  </a:lnTo>
                  <a:lnTo>
                    <a:pt x="301" y="53"/>
                  </a:lnTo>
                  <a:lnTo>
                    <a:pt x="301" y="59"/>
                  </a:lnTo>
                  <a:lnTo>
                    <a:pt x="301" y="64"/>
                  </a:lnTo>
                  <a:lnTo>
                    <a:pt x="301" y="69"/>
                  </a:lnTo>
                  <a:lnTo>
                    <a:pt x="307" y="74"/>
                  </a:lnTo>
                  <a:lnTo>
                    <a:pt x="307" y="80"/>
                  </a:lnTo>
                  <a:lnTo>
                    <a:pt x="312" y="85"/>
                  </a:lnTo>
                  <a:lnTo>
                    <a:pt x="312" y="90"/>
                  </a:lnTo>
                  <a:lnTo>
                    <a:pt x="312" y="96"/>
                  </a:lnTo>
                  <a:lnTo>
                    <a:pt x="317" y="96"/>
                  </a:lnTo>
                  <a:lnTo>
                    <a:pt x="317" y="101"/>
                  </a:lnTo>
                  <a:lnTo>
                    <a:pt x="323" y="106"/>
                  </a:lnTo>
                  <a:lnTo>
                    <a:pt x="323" y="112"/>
                  </a:lnTo>
                  <a:lnTo>
                    <a:pt x="323" y="117"/>
                  </a:lnTo>
                  <a:lnTo>
                    <a:pt x="328" y="117"/>
                  </a:lnTo>
                  <a:lnTo>
                    <a:pt x="328" y="122"/>
                  </a:lnTo>
                  <a:lnTo>
                    <a:pt x="328" y="127"/>
                  </a:lnTo>
                  <a:lnTo>
                    <a:pt x="333" y="127"/>
                  </a:lnTo>
                  <a:lnTo>
                    <a:pt x="333" y="133"/>
                  </a:lnTo>
                  <a:lnTo>
                    <a:pt x="333" y="138"/>
                  </a:lnTo>
                  <a:lnTo>
                    <a:pt x="328" y="143"/>
                  </a:lnTo>
                  <a:lnTo>
                    <a:pt x="328" y="149"/>
                  </a:lnTo>
                  <a:lnTo>
                    <a:pt x="328" y="159"/>
                  </a:lnTo>
                  <a:lnTo>
                    <a:pt x="328" y="165"/>
                  </a:lnTo>
                  <a:lnTo>
                    <a:pt x="323" y="165"/>
                  </a:lnTo>
                  <a:lnTo>
                    <a:pt x="317" y="159"/>
                  </a:lnTo>
                  <a:lnTo>
                    <a:pt x="301" y="159"/>
                  </a:lnTo>
                  <a:lnTo>
                    <a:pt x="291" y="154"/>
                  </a:lnTo>
                  <a:lnTo>
                    <a:pt x="286" y="154"/>
                  </a:lnTo>
                  <a:lnTo>
                    <a:pt x="280" y="154"/>
                  </a:lnTo>
                  <a:lnTo>
                    <a:pt x="275" y="149"/>
                  </a:lnTo>
                  <a:lnTo>
                    <a:pt x="275" y="154"/>
                  </a:lnTo>
                  <a:lnTo>
                    <a:pt x="270" y="154"/>
                  </a:lnTo>
                  <a:lnTo>
                    <a:pt x="264" y="154"/>
                  </a:lnTo>
                  <a:lnTo>
                    <a:pt x="259" y="154"/>
                  </a:lnTo>
                  <a:lnTo>
                    <a:pt x="254" y="154"/>
                  </a:lnTo>
                  <a:lnTo>
                    <a:pt x="254" y="159"/>
                  </a:lnTo>
                  <a:lnTo>
                    <a:pt x="249" y="159"/>
                  </a:lnTo>
                  <a:lnTo>
                    <a:pt x="249" y="165"/>
                  </a:lnTo>
                  <a:lnTo>
                    <a:pt x="249" y="170"/>
                  </a:lnTo>
                  <a:lnTo>
                    <a:pt x="249" y="175"/>
                  </a:lnTo>
                  <a:lnTo>
                    <a:pt x="249" y="180"/>
                  </a:lnTo>
                  <a:lnTo>
                    <a:pt x="243" y="180"/>
                  </a:lnTo>
                  <a:lnTo>
                    <a:pt x="238" y="180"/>
                  </a:lnTo>
                  <a:lnTo>
                    <a:pt x="233" y="180"/>
                  </a:lnTo>
                  <a:lnTo>
                    <a:pt x="227" y="180"/>
                  </a:lnTo>
                  <a:lnTo>
                    <a:pt x="227" y="175"/>
                  </a:lnTo>
                  <a:lnTo>
                    <a:pt x="217" y="175"/>
                  </a:lnTo>
                  <a:lnTo>
                    <a:pt x="212" y="175"/>
                  </a:lnTo>
                  <a:lnTo>
                    <a:pt x="212" y="186"/>
                  </a:lnTo>
                  <a:lnTo>
                    <a:pt x="212" y="191"/>
                  </a:lnTo>
                  <a:lnTo>
                    <a:pt x="206" y="191"/>
                  </a:lnTo>
                  <a:lnTo>
                    <a:pt x="201" y="191"/>
                  </a:lnTo>
                  <a:lnTo>
                    <a:pt x="201" y="196"/>
                  </a:lnTo>
                  <a:lnTo>
                    <a:pt x="196" y="196"/>
                  </a:lnTo>
                  <a:lnTo>
                    <a:pt x="196" y="202"/>
                  </a:lnTo>
                  <a:lnTo>
                    <a:pt x="196" y="207"/>
                  </a:lnTo>
                  <a:lnTo>
                    <a:pt x="185" y="207"/>
                  </a:lnTo>
                  <a:lnTo>
                    <a:pt x="180" y="207"/>
                  </a:lnTo>
                  <a:lnTo>
                    <a:pt x="180" y="218"/>
                  </a:lnTo>
                  <a:lnTo>
                    <a:pt x="175" y="218"/>
                  </a:lnTo>
                  <a:lnTo>
                    <a:pt x="169" y="218"/>
                  </a:lnTo>
                  <a:lnTo>
                    <a:pt x="169" y="223"/>
                  </a:lnTo>
                  <a:lnTo>
                    <a:pt x="164" y="223"/>
                  </a:lnTo>
                  <a:lnTo>
                    <a:pt x="159" y="223"/>
                  </a:lnTo>
                  <a:lnTo>
                    <a:pt x="164" y="223"/>
                  </a:lnTo>
                  <a:lnTo>
                    <a:pt x="164" y="218"/>
                  </a:lnTo>
                  <a:lnTo>
                    <a:pt x="164" y="212"/>
                  </a:lnTo>
                  <a:lnTo>
                    <a:pt x="164" y="207"/>
                  </a:lnTo>
                  <a:lnTo>
                    <a:pt x="159" y="207"/>
                  </a:lnTo>
                  <a:lnTo>
                    <a:pt x="153" y="207"/>
                  </a:lnTo>
                  <a:lnTo>
                    <a:pt x="148" y="207"/>
                  </a:lnTo>
                  <a:lnTo>
                    <a:pt x="143" y="207"/>
                  </a:lnTo>
                  <a:lnTo>
                    <a:pt x="143" y="212"/>
                  </a:lnTo>
                  <a:lnTo>
                    <a:pt x="143" y="207"/>
                  </a:lnTo>
                  <a:lnTo>
                    <a:pt x="143" y="202"/>
                  </a:lnTo>
                  <a:lnTo>
                    <a:pt x="138" y="202"/>
                  </a:lnTo>
                  <a:lnTo>
                    <a:pt x="138" y="196"/>
                  </a:lnTo>
                  <a:lnTo>
                    <a:pt x="138" y="191"/>
                  </a:lnTo>
                  <a:lnTo>
                    <a:pt x="138" y="186"/>
                  </a:lnTo>
                  <a:lnTo>
                    <a:pt x="132" y="186"/>
                  </a:lnTo>
                  <a:lnTo>
                    <a:pt x="127" y="186"/>
                  </a:lnTo>
                  <a:lnTo>
                    <a:pt x="122" y="186"/>
                  </a:lnTo>
                  <a:lnTo>
                    <a:pt x="116" y="186"/>
                  </a:lnTo>
                  <a:lnTo>
                    <a:pt x="122" y="186"/>
                  </a:lnTo>
                  <a:lnTo>
                    <a:pt x="116" y="186"/>
                  </a:lnTo>
                  <a:lnTo>
                    <a:pt x="122" y="186"/>
                  </a:lnTo>
                  <a:lnTo>
                    <a:pt x="116" y="186"/>
                  </a:lnTo>
                  <a:lnTo>
                    <a:pt x="122" y="186"/>
                  </a:lnTo>
                  <a:lnTo>
                    <a:pt x="116" y="186"/>
                  </a:lnTo>
                  <a:lnTo>
                    <a:pt x="122" y="186"/>
                  </a:lnTo>
                  <a:lnTo>
                    <a:pt x="116" y="186"/>
                  </a:lnTo>
                  <a:lnTo>
                    <a:pt x="116" y="180"/>
                  </a:lnTo>
                  <a:lnTo>
                    <a:pt x="116" y="175"/>
                  </a:lnTo>
                  <a:lnTo>
                    <a:pt x="111" y="175"/>
                  </a:lnTo>
                  <a:lnTo>
                    <a:pt x="111" y="170"/>
                  </a:lnTo>
                  <a:lnTo>
                    <a:pt x="111" y="175"/>
                  </a:lnTo>
                  <a:lnTo>
                    <a:pt x="111" y="170"/>
                  </a:lnTo>
                  <a:lnTo>
                    <a:pt x="106" y="170"/>
                  </a:lnTo>
                  <a:lnTo>
                    <a:pt x="106" y="165"/>
                  </a:lnTo>
                  <a:lnTo>
                    <a:pt x="106" y="159"/>
                  </a:lnTo>
                  <a:lnTo>
                    <a:pt x="106" y="154"/>
                  </a:lnTo>
                  <a:lnTo>
                    <a:pt x="106" y="149"/>
                  </a:lnTo>
                  <a:lnTo>
                    <a:pt x="106" y="143"/>
                  </a:lnTo>
                  <a:lnTo>
                    <a:pt x="101" y="143"/>
                  </a:lnTo>
                  <a:lnTo>
                    <a:pt x="95" y="143"/>
                  </a:lnTo>
                  <a:lnTo>
                    <a:pt x="95" y="138"/>
                  </a:lnTo>
                  <a:lnTo>
                    <a:pt x="95" y="143"/>
                  </a:lnTo>
                  <a:lnTo>
                    <a:pt x="95" y="138"/>
                  </a:lnTo>
                  <a:lnTo>
                    <a:pt x="90" y="138"/>
                  </a:lnTo>
                  <a:lnTo>
                    <a:pt x="95" y="138"/>
                  </a:lnTo>
                  <a:lnTo>
                    <a:pt x="95" y="133"/>
                  </a:lnTo>
                  <a:lnTo>
                    <a:pt x="90" y="133"/>
                  </a:lnTo>
                  <a:lnTo>
                    <a:pt x="85" y="133"/>
                  </a:lnTo>
                  <a:lnTo>
                    <a:pt x="79" y="133"/>
                  </a:lnTo>
                  <a:lnTo>
                    <a:pt x="74" y="133"/>
                  </a:lnTo>
                  <a:lnTo>
                    <a:pt x="74" y="138"/>
                  </a:lnTo>
                  <a:lnTo>
                    <a:pt x="69" y="138"/>
                  </a:lnTo>
                  <a:lnTo>
                    <a:pt x="64" y="138"/>
                  </a:lnTo>
                  <a:lnTo>
                    <a:pt x="64" y="143"/>
                  </a:lnTo>
                  <a:lnTo>
                    <a:pt x="58" y="143"/>
                  </a:lnTo>
                  <a:lnTo>
                    <a:pt x="53" y="143"/>
                  </a:lnTo>
                  <a:lnTo>
                    <a:pt x="53" y="138"/>
                  </a:lnTo>
                  <a:lnTo>
                    <a:pt x="53" y="133"/>
                  </a:lnTo>
                  <a:lnTo>
                    <a:pt x="48" y="133"/>
                  </a:lnTo>
                  <a:lnTo>
                    <a:pt x="48" y="127"/>
                  </a:lnTo>
                  <a:lnTo>
                    <a:pt x="48" y="133"/>
                  </a:lnTo>
                  <a:lnTo>
                    <a:pt x="42" y="133"/>
                  </a:lnTo>
                  <a:lnTo>
                    <a:pt x="42" y="138"/>
                  </a:lnTo>
                  <a:lnTo>
                    <a:pt x="37" y="138"/>
                  </a:lnTo>
                  <a:lnTo>
                    <a:pt x="37" y="143"/>
                  </a:lnTo>
                  <a:lnTo>
                    <a:pt x="32" y="143"/>
                  </a:lnTo>
                  <a:lnTo>
                    <a:pt x="32" y="149"/>
                  </a:lnTo>
                  <a:lnTo>
                    <a:pt x="27" y="149"/>
                  </a:lnTo>
                  <a:lnTo>
                    <a:pt x="27" y="154"/>
                  </a:lnTo>
                  <a:lnTo>
                    <a:pt x="27" y="159"/>
                  </a:lnTo>
                  <a:lnTo>
                    <a:pt x="21" y="159"/>
                  </a:lnTo>
                  <a:lnTo>
                    <a:pt x="16" y="159"/>
                  </a:lnTo>
                  <a:lnTo>
                    <a:pt x="11" y="159"/>
                  </a:lnTo>
                  <a:lnTo>
                    <a:pt x="5" y="159"/>
                  </a:lnTo>
                  <a:lnTo>
                    <a:pt x="0" y="159"/>
                  </a:lnTo>
                  <a:lnTo>
                    <a:pt x="5" y="159"/>
                  </a:lnTo>
                  <a:lnTo>
                    <a:pt x="5" y="154"/>
                  </a:lnTo>
                  <a:lnTo>
                    <a:pt x="11" y="154"/>
                  </a:lnTo>
                  <a:lnTo>
                    <a:pt x="11" y="149"/>
                  </a:lnTo>
                  <a:lnTo>
                    <a:pt x="11" y="143"/>
                  </a:lnTo>
                  <a:lnTo>
                    <a:pt x="16" y="143"/>
                  </a:lnTo>
                  <a:lnTo>
                    <a:pt x="16" y="138"/>
                  </a:lnTo>
                  <a:lnTo>
                    <a:pt x="16" y="133"/>
                  </a:lnTo>
                  <a:lnTo>
                    <a:pt x="21" y="133"/>
                  </a:lnTo>
                  <a:lnTo>
                    <a:pt x="16" y="133"/>
                  </a:lnTo>
                  <a:lnTo>
                    <a:pt x="21" y="133"/>
                  </a:lnTo>
                  <a:lnTo>
                    <a:pt x="21" y="127"/>
                  </a:lnTo>
                  <a:lnTo>
                    <a:pt x="21" y="122"/>
                  </a:lnTo>
                  <a:lnTo>
                    <a:pt x="21" y="117"/>
                  </a:lnTo>
                  <a:lnTo>
                    <a:pt x="21" y="112"/>
                  </a:lnTo>
                  <a:lnTo>
                    <a:pt x="21" y="106"/>
                  </a:lnTo>
                  <a:lnTo>
                    <a:pt x="21" y="101"/>
                  </a:lnTo>
                  <a:lnTo>
                    <a:pt x="21" y="96"/>
                  </a:lnTo>
                  <a:lnTo>
                    <a:pt x="21" y="90"/>
                  </a:lnTo>
                  <a:lnTo>
                    <a:pt x="21" y="85"/>
                  </a:lnTo>
                  <a:lnTo>
                    <a:pt x="21" y="80"/>
                  </a:lnTo>
                  <a:lnTo>
                    <a:pt x="27" y="80"/>
                  </a:lnTo>
                  <a:lnTo>
                    <a:pt x="27" y="74"/>
                  </a:lnTo>
                  <a:lnTo>
                    <a:pt x="32" y="69"/>
                  </a:lnTo>
                  <a:lnTo>
                    <a:pt x="32" y="64"/>
                  </a:lnTo>
                  <a:lnTo>
                    <a:pt x="37" y="64"/>
                  </a:lnTo>
                  <a:lnTo>
                    <a:pt x="37" y="59"/>
                  </a:lnTo>
                  <a:lnTo>
                    <a:pt x="42" y="59"/>
                  </a:lnTo>
                  <a:lnTo>
                    <a:pt x="42" y="53"/>
                  </a:lnTo>
                  <a:lnTo>
                    <a:pt x="48" y="53"/>
                  </a:lnTo>
                  <a:lnTo>
                    <a:pt x="48" y="48"/>
                  </a:lnTo>
                  <a:lnTo>
                    <a:pt x="53" y="48"/>
                  </a:lnTo>
                  <a:lnTo>
                    <a:pt x="53" y="43"/>
                  </a:lnTo>
                  <a:lnTo>
                    <a:pt x="58" y="43"/>
                  </a:lnTo>
                  <a:lnTo>
                    <a:pt x="58" y="37"/>
                  </a:lnTo>
                  <a:lnTo>
                    <a:pt x="64" y="37"/>
                  </a:lnTo>
                  <a:lnTo>
                    <a:pt x="64" y="32"/>
                  </a:lnTo>
                  <a:lnTo>
                    <a:pt x="69" y="32"/>
                  </a:lnTo>
                  <a:lnTo>
                    <a:pt x="69" y="27"/>
                  </a:lnTo>
                  <a:lnTo>
                    <a:pt x="74" y="27"/>
                  </a:lnTo>
                  <a:lnTo>
                    <a:pt x="74" y="21"/>
                  </a:lnTo>
                  <a:lnTo>
                    <a:pt x="79" y="21"/>
                  </a:lnTo>
                  <a:lnTo>
                    <a:pt x="85" y="16"/>
                  </a:lnTo>
                  <a:lnTo>
                    <a:pt x="90" y="11"/>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3" name="Freeform 217">
              <a:extLst>
                <a:ext uri="{FF2B5EF4-FFF2-40B4-BE49-F238E27FC236}">
                  <a16:creationId xmlns:a16="http://schemas.microsoft.com/office/drawing/2014/main" id="{ED5A9D53-3328-4DB8-B8BE-E152C93AD0F9}"/>
                </a:ext>
              </a:extLst>
            </p:cNvPr>
            <p:cNvSpPr>
              <a:spLocks/>
            </p:cNvSpPr>
            <p:nvPr/>
          </p:nvSpPr>
          <p:spPr bwMode="auto">
            <a:xfrm>
              <a:off x="4684713" y="1127125"/>
              <a:ext cx="647700" cy="522288"/>
            </a:xfrm>
            <a:custGeom>
              <a:avLst/>
              <a:gdLst>
                <a:gd name="T0" fmla="*/ 281 w 408"/>
                <a:gd name="T1" fmla="*/ 0 h 329"/>
                <a:gd name="T2" fmla="*/ 307 w 408"/>
                <a:gd name="T3" fmla="*/ 0 h 329"/>
                <a:gd name="T4" fmla="*/ 333 w 408"/>
                <a:gd name="T5" fmla="*/ 0 h 329"/>
                <a:gd name="T6" fmla="*/ 370 w 408"/>
                <a:gd name="T7" fmla="*/ 0 h 329"/>
                <a:gd name="T8" fmla="*/ 397 w 408"/>
                <a:gd name="T9" fmla="*/ 0 h 329"/>
                <a:gd name="T10" fmla="*/ 397 w 408"/>
                <a:gd name="T11" fmla="*/ 27 h 329"/>
                <a:gd name="T12" fmla="*/ 402 w 408"/>
                <a:gd name="T13" fmla="*/ 53 h 329"/>
                <a:gd name="T14" fmla="*/ 408 w 408"/>
                <a:gd name="T15" fmla="*/ 75 h 329"/>
                <a:gd name="T16" fmla="*/ 397 w 408"/>
                <a:gd name="T17" fmla="*/ 90 h 329"/>
                <a:gd name="T18" fmla="*/ 381 w 408"/>
                <a:gd name="T19" fmla="*/ 106 h 329"/>
                <a:gd name="T20" fmla="*/ 376 w 408"/>
                <a:gd name="T21" fmla="*/ 128 h 329"/>
                <a:gd name="T22" fmla="*/ 365 w 408"/>
                <a:gd name="T23" fmla="*/ 149 h 329"/>
                <a:gd name="T24" fmla="*/ 344 w 408"/>
                <a:gd name="T25" fmla="*/ 165 h 329"/>
                <a:gd name="T26" fmla="*/ 333 w 408"/>
                <a:gd name="T27" fmla="*/ 181 h 329"/>
                <a:gd name="T28" fmla="*/ 318 w 408"/>
                <a:gd name="T29" fmla="*/ 196 h 329"/>
                <a:gd name="T30" fmla="*/ 307 w 408"/>
                <a:gd name="T31" fmla="*/ 218 h 329"/>
                <a:gd name="T32" fmla="*/ 291 w 408"/>
                <a:gd name="T33" fmla="*/ 234 h 329"/>
                <a:gd name="T34" fmla="*/ 275 w 408"/>
                <a:gd name="T35" fmla="*/ 249 h 329"/>
                <a:gd name="T36" fmla="*/ 254 w 408"/>
                <a:gd name="T37" fmla="*/ 265 h 329"/>
                <a:gd name="T38" fmla="*/ 233 w 408"/>
                <a:gd name="T39" fmla="*/ 281 h 329"/>
                <a:gd name="T40" fmla="*/ 217 w 408"/>
                <a:gd name="T41" fmla="*/ 297 h 329"/>
                <a:gd name="T42" fmla="*/ 201 w 408"/>
                <a:gd name="T43" fmla="*/ 308 h 329"/>
                <a:gd name="T44" fmla="*/ 185 w 408"/>
                <a:gd name="T45" fmla="*/ 318 h 329"/>
                <a:gd name="T46" fmla="*/ 170 w 408"/>
                <a:gd name="T47" fmla="*/ 318 h 329"/>
                <a:gd name="T48" fmla="*/ 148 w 408"/>
                <a:gd name="T49" fmla="*/ 324 h 329"/>
                <a:gd name="T50" fmla="*/ 138 w 408"/>
                <a:gd name="T51" fmla="*/ 313 h 329"/>
                <a:gd name="T52" fmla="*/ 138 w 408"/>
                <a:gd name="T53" fmla="*/ 297 h 329"/>
                <a:gd name="T54" fmla="*/ 133 w 408"/>
                <a:gd name="T55" fmla="*/ 287 h 329"/>
                <a:gd name="T56" fmla="*/ 122 w 408"/>
                <a:gd name="T57" fmla="*/ 281 h 329"/>
                <a:gd name="T58" fmla="*/ 111 w 408"/>
                <a:gd name="T59" fmla="*/ 287 h 329"/>
                <a:gd name="T60" fmla="*/ 106 w 408"/>
                <a:gd name="T61" fmla="*/ 276 h 329"/>
                <a:gd name="T62" fmla="*/ 111 w 408"/>
                <a:gd name="T63" fmla="*/ 244 h 329"/>
                <a:gd name="T64" fmla="*/ 74 w 408"/>
                <a:gd name="T65" fmla="*/ 244 h 329"/>
                <a:gd name="T66" fmla="*/ 48 w 408"/>
                <a:gd name="T67" fmla="*/ 244 h 329"/>
                <a:gd name="T68" fmla="*/ 22 w 408"/>
                <a:gd name="T69" fmla="*/ 244 h 329"/>
                <a:gd name="T70" fmla="*/ 6 w 408"/>
                <a:gd name="T71" fmla="*/ 228 h 329"/>
                <a:gd name="T72" fmla="*/ 0 w 408"/>
                <a:gd name="T73" fmla="*/ 207 h 329"/>
                <a:gd name="T74" fmla="*/ 0 w 408"/>
                <a:gd name="T75" fmla="*/ 181 h 329"/>
                <a:gd name="T76" fmla="*/ 0 w 408"/>
                <a:gd name="T77" fmla="*/ 154 h 329"/>
                <a:gd name="T78" fmla="*/ 11 w 408"/>
                <a:gd name="T79" fmla="*/ 138 h 329"/>
                <a:gd name="T80" fmla="*/ 6 w 408"/>
                <a:gd name="T81" fmla="*/ 117 h 329"/>
                <a:gd name="T82" fmla="*/ 16 w 408"/>
                <a:gd name="T83" fmla="*/ 101 h 329"/>
                <a:gd name="T84" fmla="*/ 6 w 408"/>
                <a:gd name="T85" fmla="*/ 85 h 329"/>
                <a:gd name="T86" fmla="*/ 11 w 408"/>
                <a:gd name="T87" fmla="*/ 64 h 329"/>
                <a:gd name="T88" fmla="*/ 22 w 408"/>
                <a:gd name="T89" fmla="*/ 48 h 329"/>
                <a:gd name="T90" fmla="*/ 16 w 408"/>
                <a:gd name="T91" fmla="*/ 37 h 329"/>
                <a:gd name="T92" fmla="*/ 32 w 408"/>
                <a:gd name="T93" fmla="*/ 27 h 329"/>
                <a:gd name="T94" fmla="*/ 48 w 408"/>
                <a:gd name="T95" fmla="*/ 37 h 329"/>
                <a:gd name="T96" fmla="*/ 53 w 408"/>
                <a:gd name="T97" fmla="*/ 37 h 329"/>
                <a:gd name="T98" fmla="*/ 43 w 408"/>
                <a:gd name="T99" fmla="*/ 22 h 329"/>
                <a:gd name="T100" fmla="*/ 27 w 408"/>
                <a:gd name="T101" fmla="*/ 11 h 329"/>
                <a:gd name="T102" fmla="*/ 32 w 408"/>
                <a:gd name="T103" fmla="*/ 0 h 329"/>
                <a:gd name="T104" fmla="*/ 64 w 408"/>
                <a:gd name="T105" fmla="*/ 0 h 329"/>
                <a:gd name="T106" fmla="*/ 90 w 408"/>
                <a:gd name="T107" fmla="*/ 0 h 329"/>
                <a:gd name="T108" fmla="*/ 122 w 408"/>
                <a:gd name="T109" fmla="*/ 0 h 329"/>
                <a:gd name="T110" fmla="*/ 148 w 408"/>
                <a:gd name="T111" fmla="*/ 0 h 329"/>
                <a:gd name="T112" fmla="*/ 180 w 408"/>
                <a:gd name="T113" fmla="*/ 0 h 329"/>
                <a:gd name="T114" fmla="*/ 207 w 408"/>
                <a:gd name="T115" fmla="*/ 0 h 329"/>
                <a:gd name="T116" fmla="*/ 238 w 408"/>
                <a:gd name="T11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8" h="329">
                  <a:moveTo>
                    <a:pt x="259" y="0"/>
                  </a:moveTo>
                  <a:lnTo>
                    <a:pt x="265" y="0"/>
                  </a:lnTo>
                  <a:lnTo>
                    <a:pt x="270" y="0"/>
                  </a:lnTo>
                  <a:lnTo>
                    <a:pt x="275" y="0"/>
                  </a:lnTo>
                  <a:lnTo>
                    <a:pt x="281" y="0"/>
                  </a:lnTo>
                  <a:lnTo>
                    <a:pt x="286" y="0"/>
                  </a:lnTo>
                  <a:lnTo>
                    <a:pt x="291" y="0"/>
                  </a:lnTo>
                  <a:lnTo>
                    <a:pt x="296" y="0"/>
                  </a:lnTo>
                  <a:lnTo>
                    <a:pt x="302" y="0"/>
                  </a:lnTo>
                  <a:lnTo>
                    <a:pt x="307" y="0"/>
                  </a:lnTo>
                  <a:lnTo>
                    <a:pt x="312" y="0"/>
                  </a:lnTo>
                  <a:lnTo>
                    <a:pt x="318" y="0"/>
                  </a:lnTo>
                  <a:lnTo>
                    <a:pt x="323" y="0"/>
                  </a:lnTo>
                  <a:lnTo>
                    <a:pt x="328" y="0"/>
                  </a:lnTo>
                  <a:lnTo>
                    <a:pt x="333" y="0"/>
                  </a:lnTo>
                  <a:lnTo>
                    <a:pt x="339" y="0"/>
                  </a:lnTo>
                  <a:lnTo>
                    <a:pt x="344" y="0"/>
                  </a:lnTo>
                  <a:lnTo>
                    <a:pt x="349" y="0"/>
                  </a:lnTo>
                  <a:lnTo>
                    <a:pt x="360" y="0"/>
                  </a:lnTo>
                  <a:lnTo>
                    <a:pt x="370" y="0"/>
                  </a:lnTo>
                  <a:lnTo>
                    <a:pt x="376" y="0"/>
                  </a:lnTo>
                  <a:lnTo>
                    <a:pt x="381" y="0"/>
                  </a:lnTo>
                  <a:lnTo>
                    <a:pt x="386" y="0"/>
                  </a:lnTo>
                  <a:lnTo>
                    <a:pt x="392" y="0"/>
                  </a:lnTo>
                  <a:lnTo>
                    <a:pt x="397" y="0"/>
                  </a:lnTo>
                  <a:lnTo>
                    <a:pt x="397" y="6"/>
                  </a:lnTo>
                  <a:lnTo>
                    <a:pt x="397" y="11"/>
                  </a:lnTo>
                  <a:lnTo>
                    <a:pt x="397" y="16"/>
                  </a:lnTo>
                  <a:lnTo>
                    <a:pt x="397" y="22"/>
                  </a:lnTo>
                  <a:lnTo>
                    <a:pt x="397" y="27"/>
                  </a:lnTo>
                  <a:lnTo>
                    <a:pt x="402" y="32"/>
                  </a:lnTo>
                  <a:lnTo>
                    <a:pt x="402" y="37"/>
                  </a:lnTo>
                  <a:lnTo>
                    <a:pt x="402" y="43"/>
                  </a:lnTo>
                  <a:lnTo>
                    <a:pt x="402" y="48"/>
                  </a:lnTo>
                  <a:lnTo>
                    <a:pt x="402" y="53"/>
                  </a:lnTo>
                  <a:lnTo>
                    <a:pt x="402" y="59"/>
                  </a:lnTo>
                  <a:lnTo>
                    <a:pt x="402" y="64"/>
                  </a:lnTo>
                  <a:lnTo>
                    <a:pt x="402" y="69"/>
                  </a:lnTo>
                  <a:lnTo>
                    <a:pt x="408" y="69"/>
                  </a:lnTo>
                  <a:lnTo>
                    <a:pt x="408" y="75"/>
                  </a:lnTo>
                  <a:lnTo>
                    <a:pt x="408" y="80"/>
                  </a:lnTo>
                  <a:lnTo>
                    <a:pt x="402" y="80"/>
                  </a:lnTo>
                  <a:lnTo>
                    <a:pt x="402" y="85"/>
                  </a:lnTo>
                  <a:lnTo>
                    <a:pt x="397" y="85"/>
                  </a:lnTo>
                  <a:lnTo>
                    <a:pt x="397" y="90"/>
                  </a:lnTo>
                  <a:lnTo>
                    <a:pt x="392" y="90"/>
                  </a:lnTo>
                  <a:lnTo>
                    <a:pt x="392" y="96"/>
                  </a:lnTo>
                  <a:lnTo>
                    <a:pt x="386" y="96"/>
                  </a:lnTo>
                  <a:lnTo>
                    <a:pt x="381" y="101"/>
                  </a:lnTo>
                  <a:lnTo>
                    <a:pt x="381" y="106"/>
                  </a:lnTo>
                  <a:lnTo>
                    <a:pt x="381" y="112"/>
                  </a:lnTo>
                  <a:lnTo>
                    <a:pt x="381" y="117"/>
                  </a:lnTo>
                  <a:lnTo>
                    <a:pt x="381" y="122"/>
                  </a:lnTo>
                  <a:lnTo>
                    <a:pt x="376" y="122"/>
                  </a:lnTo>
                  <a:lnTo>
                    <a:pt x="376" y="128"/>
                  </a:lnTo>
                  <a:lnTo>
                    <a:pt x="370" y="133"/>
                  </a:lnTo>
                  <a:lnTo>
                    <a:pt x="370" y="138"/>
                  </a:lnTo>
                  <a:lnTo>
                    <a:pt x="370" y="143"/>
                  </a:lnTo>
                  <a:lnTo>
                    <a:pt x="365" y="143"/>
                  </a:lnTo>
                  <a:lnTo>
                    <a:pt x="365" y="149"/>
                  </a:lnTo>
                  <a:lnTo>
                    <a:pt x="360" y="154"/>
                  </a:lnTo>
                  <a:lnTo>
                    <a:pt x="355" y="154"/>
                  </a:lnTo>
                  <a:lnTo>
                    <a:pt x="349" y="154"/>
                  </a:lnTo>
                  <a:lnTo>
                    <a:pt x="344" y="159"/>
                  </a:lnTo>
                  <a:lnTo>
                    <a:pt x="344" y="165"/>
                  </a:lnTo>
                  <a:lnTo>
                    <a:pt x="339" y="165"/>
                  </a:lnTo>
                  <a:lnTo>
                    <a:pt x="339" y="170"/>
                  </a:lnTo>
                  <a:lnTo>
                    <a:pt x="339" y="175"/>
                  </a:lnTo>
                  <a:lnTo>
                    <a:pt x="333" y="175"/>
                  </a:lnTo>
                  <a:lnTo>
                    <a:pt x="333" y="181"/>
                  </a:lnTo>
                  <a:lnTo>
                    <a:pt x="328" y="181"/>
                  </a:lnTo>
                  <a:lnTo>
                    <a:pt x="328" y="186"/>
                  </a:lnTo>
                  <a:lnTo>
                    <a:pt x="323" y="191"/>
                  </a:lnTo>
                  <a:lnTo>
                    <a:pt x="323" y="196"/>
                  </a:lnTo>
                  <a:lnTo>
                    <a:pt x="318" y="196"/>
                  </a:lnTo>
                  <a:lnTo>
                    <a:pt x="318" y="202"/>
                  </a:lnTo>
                  <a:lnTo>
                    <a:pt x="318" y="207"/>
                  </a:lnTo>
                  <a:lnTo>
                    <a:pt x="312" y="207"/>
                  </a:lnTo>
                  <a:lnTo>
                    <a:pt x="312" y="212"/>
                  </a:lnTo>
                  <a:lnTo>
                    <a:pt x="307" y="218"/>
                  </a:lnTo>
                  <a:lnTo>
                    <a:pt x="307" y="223"/>
                  </a:lnTo>
                  <a:lnTo>
                    <a:pt x="302" y="223"/>
                  </a:lnTo>
                  <a:lnTo>
                    <a:pt x="302" y="228"/>
                  </a:lnTo>
                  <a:lnTo>
                    <a:pt x="296" y="228"/>
                  </a:lnTo>
                  <a:lnTo>
                    <a:pt x="291" y="234"/>
                  </a:lnTo>
                  <a:lnTo>
                    <a:pt x="291" y="239"/>
                  </a:lnTo>
                  <a:lnTo>
                    <a:pt x="286" y="239"/>
                  </a:lnTo>
                  <a:lnTo>
                    <a:pt x="281" y="239"/>
                  </a:lnTo>
                  <a:lnTo>
                    <a:pt x="281" y="244"/>
                  </a:lnTo>
                  <a:lnTo>
                    <a:pt x="275" y="249"/>
                  </a:lnTo>
                  <a:lnTo>
                    <a:pt x="270" y="249"/>
                  </a:lnTo>
                  <a:lnTo>
                    <a:pt x="265" y="255"/>
                  </a:lnTo>
                  <a:lnTo>
                    <a:pt x="259" y="260"/>
                  </a:lnTo>
                  <a:lnTo>
                    <a:pt x="254" y="260"/>
                  </a:lnTo>
                  <a:lnTo>
                    <a:pt x="254" y="265"/>
                  </a:lnTo>
                  <a:lnTo>
                    <a:pt x="249" y="265"/>
                  </a:lnTo>
                  <a:lnTo>
                    <a:pt x="244" y="271"/>
                  </a:lnTo>
                  <a:lnTo>
                    <a:pt x="238" y="276"/>
                  </a:lnTo>
                  <a:lnTo>
                    <a:pt x="233" y="276"/>
                  </a:lnTo>
                  <a:lnTo>
                    <a:pt x="233" y="281"/>
                  </a:lnTo>
                  <a:lnTo>
                    <a:pt x="228" y="281"/>
                  </a:lnTo>
                  <a:lnTo>
                    <a:pt x="228" y="287"/>
                  </a:lnTo>
                  <a:lnTo>
                    <a:pt x="222" y="287"/>
                  </a:lnTo>
                  <a:lnTo>
                    <a:pt x="217" y="292"/>
                  </a:lnTo>
                  <a:lnTo>
                    <a:pt x="217" y="297"/>
                  </a:lnTo>
                  <a:lnTo>
                    <a:pt x="212" y="297"/>
                  </a:lnTo>
                  <a:lnTo>
                    <a:pt x="212" y="302"/>
                  </a:lnTo>
                  <a:lnTo>
                    <a:pt x="207" y="302"/>
                  </a:lnTo>
                  <a:lnTo>
                    <a:pt x="207" y="308"/>
                  </a:lnTo>
                  <a:lnTo>
                    <a:pt x="201" y="308"/>
                  </a:lnTo>
                  <a:lnTo>
                    <a:pt x="196" y="308"/>
                  </a:lnTo>
                  <a:lnTo>
                    <a:pt x="196" y="313"/>
                  </a:lnTo>
                  <a:lnTo>
                    <a:pt x="191" y="313"/>
                  </a:lnTo>
                  <a:lnTo>
                    <a:pt x="191" y="318"/>
                  </a:lnTo>
                  <a:lnTo>
                    <a:pt x="185" y="318"/>
                  </a:lnTo>
                  <a:lnTo>
                    <a:pt x="180" y="318"/>
                  </a:lnTo>
                  <a:lnTo>
                    <a:pt x="175" y="318"/>
                  </a:lnTo>
                  <a:lnTo>
                    <a:pt x="170" y="318"/>
                  </a:lnTo>
                  <a:lnTo>
                    <a:pt x="170" y="324"/>
                  </a:lnTo>
                  <a:lnTo>
                    <a:pt x="170" y="318"/>
                  </a:lnTo>
                  <a:lnTo>
                    <a:pt x="164" y="318"/>
                  </a:lnTo>
                  <a:lnTo>
                    <a:pt x="159" y="318"/>
                  </a:lnTo>
                  <a:lnTo>
                    <a:pt x="154" y="318"/>
                  </a:lnTo>
                  <a:lnTo>
                    <a:pt x="154" y="324"/>
                  </a:lnTo>
                  <a:lnTo>
                    <a:pt x="148" y="324"/>
                  </a:lnTo>
                  <a:lnTo>
                    <a:pt x="143" y="329"/>
                  </a:lnTo>
                  <a:lnTo>
                    <a:pt x="143" y="324"/>
                  </a:lnTo>
                  <a:lnTo>
                    <a:pt x="143" y="318"/>
                  </a:lnTo>
                  <a:lnTo>
                    <a:pt x="143" y="313"/>
                  </a:lnTo>
                  <a:lnTo>
                    <a:pt x="138" y="313"/>
                  </a:lnTo>
                  <a:lnTo>
                    <a:pt x="138" y="308"/>
                  </a:lnTo>
                  <a:lnTo>
                    <a:pt x="138" y="302"/>
                  </a:lnTo>
                  <a:lnTo>
                    <a:pt x="133" y="302"/>
                  </a:lnTo>
                  <a:lnTo>
                    <a:pt x="133" y="297"/>
                  </a:lnTo>
                  <a:lnTo>
                    <a:pt x="138" y="297"/>
                  </a:lnTo>
                  <a:lnTo>
                    <a:pt x="133" y="297"/>
                  </a:lnTo>
                  <a:lnTo>
                    <a:pt x="138" y="297"/>
                  </a:lnTo>
                  <a:lnTo>
                    <a:pt x="138" y="292"/>
                  </a:lnTo>
                  <a:lnTo>
                    <a:pt x="133" y="292"/>
                  </a:lnTo>
                  <a:lnTo>
                    <a:pt x="133" y="287"/>
                  </a:lnTo>
                  <a:lnTo>
                    <a:pt x="127" y="287"/>
                  </a:lnTo>
                  <a:lnTo>
                    <a:pt x="127" y="292"/>
                  </a:lnTo>
                  <a:lnTo>
                    <a:pt x="127" y="287"/>
                  </a:lnTo>
                  <a:lnTo>
                    <a:pt x="122" y="287"/>
                  </a:lnTo>
                  <a:lnTo>
                    <a:pt x="122" y="281"/>
                  </a:lnTo>
                  <a:lnTo>
                    <a:pt x="122" y="287"/>
                  </a:lnTo>
                  <a:lnTo>
                    <a:pt x="117" y="287"/>
                  </a:lnTo>
                  <a:lnTo>
                    <a:pt x="117" y="292"/>
                  </a:lnTo>
                  <a:lnTo>
                    <a:pt x="111" y="292"/>
                  </a:lnTo>
                  <a:lnTo>
                    <a:pt x="111" y="287"/>
                  </a:lnTo>
                  <a:lnTo>
                    <a:pt x="117" y="287"/>
                  </a:lnTo>
                  <a:lnTo>
                    <a:pt x="117" y="281"/>
                  </a:lnTo>
                  <a:lnTo>
                    <a:pt x="111" y="281"/>
                  </a:lnTo>
                  <a:lnTo>
                    <a:pt x="111" y="276"/>
                  </a:lnTo>
                  <a:lnTo>
                    <a:pt x="106" y="276"/>
                  </a:lnTo>
                  <a:lnTo>
                    <a:pt x="106" y="271"/>
                  </a:lnTo>
                  <a:lnTo>
                    <a:pt x="111" y="276"/>
                  </a:lnTo>
                  <a:lnTo>
                    <a:pt x="111" y="265"/>
                  </a:lnTo>
                  <a:lnTo>
                    <a:pt x="111" y="249"/>
                  </a:lnTo>
                  <a:lnTo>
                    <a:pt x="111" y="244"/>
                  </a:lnTo>
                  <a:lnTo>
                    <a:pt x="101" y="244"/>
                  </a:lnTo>
                  <a:lnTo>
                    <a:pt x="96" y="244"/>
                  </a:lnTo>
                  <a:lnTo>
                    <a:pt x="90" y="244"/>
                  </a:lnTo>
                  <a:lnTo>
                    <a:pt x="85" y="244"/>
                  </a:lnTo>
                  <a:lnTo>
                    <a:pt x="74" y="244"/>
                  </a:lnTo>
                  <a:lnTo>
                    <a:pt x="69" y="244"/>
                  </a:lnTo>
                  <a:lnTo>
                    <a:pt x="64" y="244"/>
                  </a:lnTo>
                  <a:lnTo>
                    <a:pt x="59" y="244"/>
                  </a:lnTo>
                  <a:lnTo>
                    <a:pt x="53" y="244"/>
                  </a:lnTo>
                  <a:lnTo>
                    <a:pt x="48" y="244"/>
                  </a:lnTo>
                  <a:lnTo>
                    <a:pt x="43" y="244"/>
                  </a:lnTo>
                  <a:lnTo>
                    <a:pt x="37" y="244"/>
                  </a:lnTo>
                  <a:lnTo>
                    <a:pt x="32" y="244"/>
                  </a:lnTo>
                  <a:lnTo>
                    <a:pt x="27" y="244"/>
                  </a:lnTo>
                  <a:lnTo>
                    <a:pt x="22" y="244"/>
                  </a:lnTo>
                  <a:lnTo>
                    <a:pt x="16" y="244"/>
                  </a:lnTo>
                  <a:lnTo>
                    <a:pt x="16" y="239"/>
                  </a:lnTo>
                  <a:lnTo>
                    <a:pt x="16" y="234"/>
                  </a:lnTo>
                  <a:lnTo>
                    <a:pt x="11" y="234"/>
                  </a:lnTo>
                  <a:lnTo>
                    <a:pt x="6" y="228"/>
                  </a:lnTo>
                  <a:lnTo>
                    <a:pt x="6" y="223"/>
                  </a:lnTo>
                  <a:lnTo>
                    <a:pt x="0" y="223"/>
                  </a:lnTo>
                  <a:lnTo>
                    <a:pt x="0" y="218"/>
                  </a:lnTo>
                  <a:lnTo>
                    <a:pt x="0" y="212"/>
                  </a:lnTo>
                  <a:lnTo>
                    <a:pt x="0" y="207"/>
                  </a:lnTo>
                  <a:lnTo>
                    <a:pt x="0" y="202"/>
                  </a:lnTo>
                  <a:lnTo>
                    <a:pt x="0" y="196"/>
                  </a:lnTo>
                  <a:lnTo>
                    <a:pt x="0" y="191"/>
                  </a:lnTo>
                  <a:lnTo>
                    <a:pt x="0" y="186"/>
                  </a:lnTo>
                  <a:lnTo>
                    <a:pt x="0" y="181"/>
                  </a:lnTo>
                  <a:lnTo>
                    <a:pt x="0" y="175"/>
                  </a:lnTo>
                  <a:lnTo>
                    <a:pt x="0" y="170"/>
                  </a:lnTo>
                  <a:lnTo>
                    <a:pt x="0" y="165"/>
                  </a:lnTo>
                  <a:lnTo>
                    <a:pt x="0" y="159"/>
                  </a:lnTo>
                  <a:lnTo>
                    <a:pt x="0" y="154"/>
                  </a:lnTo>
                  <a:lnTo>
                    <a:pt x="6" y="154"/>
                  </a:lnTo>
                  <a:lnTo>
                    <a:pt x="11" y="154"/>
                  </a:lnTo>
                  <a:lnTo>
                    <a:pt x="11" y="149"/>
                  </a:lnTo>
                  <a:lnTo>
                    <a:pt x="11" y="143"/>
                  </a:lnTo>
                  <a:lnTo>
                    <a:pt x="11" y="138"/>
                  </a:lnTo>
                  <a:lnTo>
                    <a:pt x="11" y="133"/>
                  </a:lnTo>
                  <a:lnTo>
                    <a:pt x="11" y="128"/>
                  </a:lnTo>
                  <a:lnTo>
                    <a:pt x="11" y="122"/>
                  </a:lnTo>
                  <a:lnTo>
                    <a:pt x="11" y="117"/>
                  </a:lnTo>
                  <a:lnTo>
                    <a:pt x="6" y="117"/>
                  </a:lnTo>
                  <a:lnTo>
                    <a:pt x="6" y="112"/>
                  </a:lnTo>
                  <a:lnTo>
                    <a:pt x="11" y="112"/>
                  </a:lnTo>
                  <a:lnTo>
                    <a:pt x="11" y="106"/>
                  </a:lnTo>
                  <a:lnTo>
                    <a:pt x="11" y="101"/>
                  </a:lnTo>
                  <a:lnTo>
                    <a:pt x="16" y="101"/>
                  </a:lnTo>
                  <a:lnTo>
                    <a:pt x="16" y="96"/>
                  </a:lnTo>
                  <a:lnTo>
                    <a:pt x="11" y="96"/>
                  </a:lnTo>
                  <a:lnTo>
                    <a:pt x="11" y="90"/>
                  </a:lnTo>
                  <a:lnTo>
                    <a:pt x="11" y="85"/>
                  </a:lnTo>
                  <a:lnTo>
                    <a:pt x="6" y="85"/>
                  </a:lnTo>
                  <a:lnTo>
                    <a:pt x="6" y="80"/>
                  </a:lnTo>
                  <a:lnTo>
                    <a:pt x="6" y="75"/>
                  </a:lnTo>
                  <a:lnTo>
                    <a:pt x="6" y="69"/>
                  </a:lnTo>
                  <a:lnTo>
                    <a:pt x="11" y="69"/>
                  </a:lnTo>
                  <a:lnTo>
                    <a:pt x="11" y="64"/>
                  </a:lnTo>
                  <a:lnTo>
                    <a:pt x="11" y="59"/>
                  </a:lnTo>
                  <a:lnTo>
                    <a:pt x="16" y="59"/>
                  </a:lnTo>
                  <a:lnTo>
                    <a:pt x="16" y="53"/>
                  </a:lnTo>
                  <a:lnTo>
                    <a:pt x="22" y="53"/>
                  </a:lnTo>
                  <a:lnTo>
                    <a:pt x="22" y="48"/>
                  </a:lnTo>
                  <a:lnTo>
                    <a:pt x="27" y="48"/>
                  </a:lnTo>
                  <a:lnTo>
                    <a:pt x="27" y="43"/>
                  </a:lnTo>
                  <a:lnTo>
                    <a:pt x="22" y="43"/>
                  </a:lnTo>
                  <a:lnTo>
                    <a:pt x="22" y="37"/>
                  </a:lnTo>
                  <a:lnTo>
                    <a:pt x="16" y="37"/>
                  </a:lnTo>
                  <a:lnTo>
                    <a:pt x="16" y="32"/>
                  </a:lnTo>
                  <a:lnTo>
                    <a:pt x="22" y="32"/>
                  </a:lnTo>
                  <a:lnTo>
                    <a:pt x="27" y="32"/>
                  </a:lnTo>
                  <a:lnTo>
                    <a:pt x="32" y="32"/>
                  </a:lnTo>
                  <a:lnTo>
                    <a:pt x="32" y="27"/>
                  </a:lnTo>
                  <a:lnTo>
                    <a:pt x="37" y="27"/>
                  </a:lnTo>
                  <a:lnTo>
                    <a:pt x="37" y="32"/>
                  </a:lnTo>
                  <a:lnTo>
                    <a:pt x="43" y="32"/>
                  </a:lnTo>
                  <a:lnTo>
                    <a:pt x="43" y="37"/>
                  </a:lnTo>
                  <a:lnTo>
                    <a:pt x="48" y="37"/>
                  </a:lnTo>
                  <a:lnTo>
                    <a:pt x="43" y="37"/>
                  </a:lnTo>
                  <a:lnTo>
                    <a:pt x="48" y="37"/>
                  </a:lnTo>
                  <a:lnTo>
                    <a:pt x="48" y="43"/>
                  </a:lnTo>
                  <a:lnTo>
                    <a:pt x="53" y="43"/>
                  </a:lnTo>
                  <a:lnTo>
                    <a:pt x="53" y="37"/>
                  </a:lnTo>
                  <a:lnTo>
                    <a:pt x="53" y="32"/>
                  </a:lnTo>
                  <a:lnTo>
                    <a:pt x="53" y="27"/>
                  </a:lnTo>
                  <a:lnTo>
                    <a:pt x="48" y="27"/>
                  </a:lnTo>
                  <a:lnTo>
                    <a:pt x="48" y="22"/>
                  </a:lnTo>
                  <a:lnTo>
                    <a:pt x="43" y="22"/>
                  </a:lnTo>
                  <a:lnTo>
                    <a:pt x="37" y="22"/>
                  </a:lnTo>
                  <a:lnTo>
                    <a:pt x="37" y="16"/>
                  </a:lnTo>
                  <a:lnTo>
                    <a:pt x="37" y="11"/>
                  </a:lnTo>
                  <a:lnTo>
                    <a:pt x="32" y="11"/>
                  </a:lnTo>
                  <a:lnTo>
                    <a:pt x="27" y="11"/>
                  </a:lnTo>
                  <a:lnTo>
                    <a:pt x="27" y="6"/>
                  </a:lnTo>
                  <a:lnTo>
                    <a:pt x="27" y="11"/>
                  </a:lnTo>
                  <a:lnTo>
                    <a:pt x="27" y="6"/>
                  </a:lnTo>
                  <a:lnTo>
                    <a:pt x="27" y="0"/>
                  </a:lnTo>
                  <a:lnTo>
                    <a:pt x="32" y="0"/>
                  </a:lnTo>
                  <a:lnTo>
                    <a:pt x="37" y="0"/>
                  </a:lnTo>
                  <a:lnTo>
                    <a:pt x="48" y="0"/>
                  </a:lnTo>
                  <a:lnTo>
                    <a:pt x="53" y="0"/>
                  </a:lnTo>
                  <a:lnTo>
                    <a:pt x="59" y="0"/>
                  </a:lnTo>
                  <a:lnTo>
                    <a:pt x="64" y="0"/>
                  </a:lnTo>
                  <a:lnTo>
                    <a:pt x="69" y="0"/>
                  </a:lnTo>
                  <a:lnTo>
                    <a:pt x="74" y="0"/>
                  </a:lnTo>
                  <a:lnTo>
                    <a:pt x="80" y="0"/>
                  </a:lnTo>
                  <a:lnTo>
                    <a:pt x="85" y="0"/>
                  </a:lnTo>
                  <a:lnTo>
                    <a:pt x="90" y="0"/>
                  </a:lnTo>
                  <a:lnTo>
                    <a:pt x="96" y="0"/>
                  </a:lnTo>
                  <a:lnTo>
                    <a:pt x="101" y="0"/>
                  </a:lnTo>
                  <a:lnTo>
                    <a:pt x="106" y="0"/>
                  </a:lnTo>
                  <a:lnTo>
                    <a:pt x="117" y="0"/>
                  </a:lnTo>
                  <a:lnTo>
                    <a:pt x="122" y="0"/>
                  </a:lnTo>
                  <a:lnTo>
                    <a:pt x="127" y="0"/>
                  </a:lnTo>
                  <a:lnTo>
                    <a:pt x="133" y="0"/>
                  </a:lnTo>
                  <a:lnTo>
                    <a:pt x="138" y="0"/>
                  </a:lnTo>
                  <a:lnTo>
                    <a:pt x="143" y="0"/>
                  </a:lnTo>
                  <a:lnTo>
                    <a:pt x="148" y="0"/>
                  </a:lnTo>
                  <a:lnTo>
                    <a:pt x="154" y="0"/>
                  </a:lnTo>
                  <a:lnTo>
                    <a:pt x="159" y="0"/>
                  </a:lnTo>
                  <a:lnTo>
                    <a:pt x="170" y="0"/>
                  </a:lnTo>
                  <a:lnTo>
                    <a:pt x="175" y="0"/>
                  </a:lnTo>
                  <a:lnTo>
                    <a:pt x="180" y="0"/>
                  </a:lnTo>
                  <a:lnTo>
                    <a:pt x="185" y="0"/>
                  </a:lnTo>
                  <a:lnTo>
                    <a:pt x="191" y="0"/>
                  </a:lnTo>
                  <a:lnTo>
                    <a:pt x="196" y="0"/>
                  </a:lnTo>
                  <a:lnTo>
                    <a:pt x="201" y="0"/>
                  </a:lnTo>
                  <a:lnTo>
                    <a:pt x="207" y="0"/>
                  </a:lnTo>
                  <a:lnTo>
                    <a:pt x="212" y="0"/>
                  </a:lnTo>
                  <a:lnTo>
                    <a:pt x="217" y="0"/>
                  </a:lnTo>
                  <a:lnTo>
                    <a:pt x="222" y="0"/>
                  </a:lnTo>
                  <a:lnTo>
                    <a:pt x="228" y="0"/>
                  </a:lnTo>
                  <a:lnTo>
                    <a:pt x="238" y="0"/>
                  </a:lnTo>
                  <a:lnTo>
                    <a:pt x="244" y="0"/>
                  </a:lnTo>
                  <a:lnTo>
                    <a:pt x="249" y="0"/>
                  </a:lnTo>
                  <a:lnTo>
                    <a:pt x="254" y="0"/>
                  </a:lnTo>
                  <a:lnTo>
                    <a:pt x="259" y="0"/>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4" name="Rectangle 218">
              <a:extLst>
                <a:ext uri="{FF2B5EF4-FFF2-40B4-BE49-F238E27FC236}">
                  <a16:creationId xmlns:a16="http://schemas.microsoft.com/office/drawing/2014/main" id="{2EADC495-7297-4B16-905A-2D9CBD2D542C}"/>
                </a:ext>
              </a:extLst>
            </p:cNvPr>
            <p:cNvSpPr>
              <a:spLocks noChangeArrowheads="1"/>
            </p:cNvSpPr>
            <p:nvPr/>
          </p:nvSpPr>
          <p:spPr bwMode="auto">
            <a:xfrm>
              <a:off x="4852988" y="1573213"/>
              <a:ext cx="7938" cy="9525"/>
            </a:xfrm>
            <a:prstGeom prst="rect">
              <a:avLst/>
            </a:pr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5" name="Freeform 219">
              <a:extLst>
                <a:ext uri="{FF2B5EF4-FFF2-40B4-BE49-F238E27FC236}">
                  <a16:creationId xmlns:a16="http://schemas.microsoft.com/office/drawing/2014/main" id="{455EB6DE-2CC9-4425-BF88-E16ED546385E}"/>
                </a:ext>
              </a:extLst>
            </p:cNvPr>
            <p:cNvSpPr>
              <a:spLocks/>
            </p:cNvSpPr>
            <p:nvPr/>
          </p:nvSpPr>
          <p:spPr bwMode="auto">
            <a:xfrm>
              <a:off x="4500563" y="2111375"/>
              <a:ext cx="444500" cy="598488"/>
            </a:xfrm>
            <a:custGeom>
              <a:avLst/>
              <a:gdLst>
                <a:gd name="T0" fmla="*/ 122 w 280"/>
                <a:gd name="T1" fmla="*/ 75 h 377"/>
                <a:gd name="T2" fmla="*/ 122 w 280"/>
                <a:gd name="T3" fmla="*/ 59 h 377"/>
                <a:gd name="T4" fmla="*/ 132 w 280"/>
                <a:gd name="T5" fmla="*/ 43 h 377"/>
                <a:gd name="T6" fmla="*/ 138 w 280"/>
                <a:gd name="T7" fmla="*/ 27 h 377"/>
                <a:gd name="T8" fmla="*/ 148 w 280"/>
                <a:gd name="T9" fmla="*/ 11 h 377"/>
                <a:gd name="T10" fmla="*/ 159 w 280"/>
                <a:gd name="T11" fmla="*/ 6 h 377"/>
                <a:gd name="T12" fmla="*/ 175 w 280"/>
                <a:gd name="T13" fmla="*/ 16 h 377"/>
                <a:gd name="T14" fmla="*/ 190 w 280"/>
                <a:gd name="T15" fmla="*/ 6 h 377"/>
                <a:gd name="T16" fmla="*/ 201 w 280"/>
                <a:gd name="T17" fmla="*/ 11 h 377"/>
                <a:gd name="T18" fmla="*/ 212 w 280"/>
                <a:gd name="T19" fmla="*/ 16 h 377"/>
                <a:gd name="T20" fmla="*/ 217 w 280"/>
                <a:gd name="T21" fmla="*/ 38 h 377"/>
                <a:gd name="T22" fmla="*/ 222 w 280"/>
                <a:gd name="T23" fmla="*/ 48 h 377"/>
                <a:gd name="T24" fmla="*/ 227 w 280"/>
                <a:gd name="T25" fmla="*/ 59 h 377"/>
                <a:gd name="T26" fmla="*/ 233 w 280"/>
                <a:gd name="T27" fmla="*/ 59 h 377"/>
                <a:gd name="T28" fmla="*/ 249 w 280"/>
                <a:gd name="T29" fmla="*/ 59 h 377"/>
                <a:gd name="T30" fmla="*/ 254 w 280"/>
                <a:gd name="T31" fmla="*/ 80 h 377"/>
                <a:gd name="T32" fmla="*/ 270 w 280"/>
                <a:gd name="T33" fmla="*/ 80 h 377"/>
                <a:gd name="T34" fmla="*/ 270 w 280"/>
                <a:gd name="T35" fmla="*/ 96 h 377"/>
                <a:gd name="T36" fmla="*/ 270 w 280"/>
                <a:gd name="T37" fmla="*/ 112 h 377"/>
                <a:gd name="T38" fmla="*/ 275 w 280"/>
                <a:gd name="T39" fmla="*/ 133 h 377"/>
                <a:gd name="T40" fmla="*/ 270 w 280"/>
                <a:gd name="T41" fmla="*/ 144 h 377"/>
                <a:gd name="T42" fmla="*/ 254 w 280"/>
                <a:gd name="T43" fmla="*/ 159 h 377"/>
                <a:gd name="T44" fmla="*/ 238 w 280"/>
                <a:gd name="T45" fmla="*/ 175 h 377"/>
                <a:gd name="T46" fmla="*/ 227 w 280"/>
                <a:gd name="T47" fmla="*/ 191 h 377"/>
                <a:gd name="T48" fmla="*/ 217 w 280"/>
                <a:gd name="T49" fmla="*/ 197 h 377"/>
                <a:gd name="T50" fmla="*/ 196 w 280"/>
                <a:gd name="T51" fmla="*/ 186 h 377"/>
                <a:gd name="T52" fmla="*/ 206 w 280"/>
                <a:gd name="T53" fmla="*/ 202 h 377"/>
                <a:gd name="T54" fmla="*/ 217 w 280"/>
                <a:gd name="T55" fmla="*/ 218 h 377"/>
                <a:gd name="T56" fmla="*/ 212 w 280"/>
                <a:gd name="T57" fmla="*/ 239 h 377"/>
                <a:gd name="T58" fmla="*/ 206 w 280"/>
                <a:gd name="T59" fmla="*/ 250 h 377"/>
                <a:gd name="T60" fmla="*/ 190 w 280"/>
                <a:gd name="T61" fmla="*/ 260 h 377"/>
                <a:gd name="T62" fmla="*/ 201 w 280"/>
                <a:gd name="T63" fmla="*/ 276 h 377"/>
                <a:gd name="T64" fmla="*/ 196 w 280"/>
                <a:gd name="T65" fmla="*/ 287 h 377"/>
                <a:gd name="T66" fmla="*/ 185 w 280"/>
                <a:gd name="T67" fmla="*/ 303 h 377"/>
                <a:gd name="T68" fmla="*/ 164 w 280"/>
                <a:gd name="T69" fmla="*/ 313 h 377"/>
                <a:gd name="T70" fmla="*/ 159 w 280"/>
                <a:gd name="T71" fmla="*/ 303 h 377"/>
                <a:gd name="T72" fmla="*/ 148 w 280"/>
                <a:gd name="T73" fmla="*/ 319 h 377"/>
                <a:gd name="T74" fmla="*/ 143 w 280"/>
                <a:gd name="T75" fmla="*/ 340 h 377"/>
                <a:gd name="T76" fmla="*/ 132 w 280"/>
                <a:gd name="T77" fmla="*/ 356 h 377"/>
                <a:gd name="T78" fmla="*/ 116 w 280"/>
                <a:gd name="T79" fmla="*/ 366 h 377"/>
                <a:gd name="T80" fmla="*/ 106 w 280"/>
                <a:gd name="T81" fmla="*/ 372 h 377"/>
                <a:gd name="T82" fmla="*/ 106 w 280"/>
                <a:gd name="T83" fmla="*/ 334 h 377"/>
                <a:gd name="T84" fmla="*/ 101 w 280"/>
                <a:gd name="T85" fmla="*/ 308 h 377"/>
                <a:gd name="T86" fmla="*/ 74 w 280"/>
                <a:gd name="T87" fmla="*/ 308 h 377"/>
                <a:gd name="T88" fmla="*/ 53 w 280"/>
                <a:gd name="T89" fmla="*/ 303 h 377"/>
                <a:gd name="T90" fmla="*/ 48 w 280"/>
                <a:gd name="T91" fmla="*/ 281 h 377"/>
                <a:gd name="T92" fmla="*/ 27 w 280"/>
                <a:gd name="T93" fmla="*/ 276 h 377"/>
                <a:gd name="T94" fmla="*/ 16 w 280"/>
                <a:gd name="T95" fmla="*/ 260 h 377"/>
                <a:gd name="T96" fmla="*/ 16 w 280"/>
                <a:gd name="T97" fmla="*/ 234 h 377"/>
                <a:gd name="T98" fmla="*/ 27 w 280"/>
                <a:gd name="T99" fmla="*/ 218 h 377"/>
                <a:gd name="T100" fmla="*/ 32 w 280"/>
                <a:gd name="T101" fmla="*/ 197 h 377"/>
                <a:gd name="T102" fmla="*/ 32 w 280"/>
                <a:gd name="T103" fmla="*/ 170 h 377"/>
                <a:gd name="T104" fmla="*/ 21 w 280"/>
                <a:gd name="T105" fmla="*/ 154 h 377"/>
                <a:gd name="T106" fmla="*/ 5 w 280"/>
                <a:gd name="T107" fmla="*/ 144 h 377"/>
                <a:gd name="T108" fmla="*/ 0 w 280"/>
                <a:gd name="T109" fmla="*/ 122 h 377"/>
                <a:gd name="T110" fmla="*/ 27 w 280"/>
                <a:gd name="T111" fmla="*/ 122 h 377"/>
                <a:gd name="T112" fmla="*/ 37 w 280"/>
                <a:gd name="T113" fmla="*/ 117 h 377"/>
                <a:gd name="T114" fmla="*/ 48 w 280"/>
                <a:gd name="T115" fmla="*/ 112 h 377"/>
                <a:gd name="T116" fmla="*/ 69 w 280"/>
                <a:gd name="T117" fmla="*/ 106 h 377"/>
                <a:gd name="T118" fmla="*/ 90 w 280"/>
                <a:gd name="T119" fmla="*/ 101 h 377"/>
                <a:gd name="T120" fmla="*/ 101 w 280"/>
                <a:gd name="T121" fmla="*/ 85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0" h="377">
                  <a:moveTo>
                    <a:pt x="106" y="80"/>
                  </a:moveTo>
                  <a:lnTo>
                    <a:pt x="111" y="80"/>
                  </a:lnTo>
                  <a:lnTo>
                    <a:pt x="111" y="75"/>
                  </a:lnTo>
                  <a:lnTo>
                    <a:pt x="116" y="75"/>
                  </a:lnTo>
                  <a:lnTo>
                    <a:pt x="122" y="75"/>
                  </a:lnTo>
                  <a:lnTo>
                    <a:pt x="122" y="69"/>
                  </a:lnTo>
                  <a:lnTo>
                    <a:pt x="127" y="69"/>
                  </a:lnTo>
                  <a:lnTo>
                    <a:pt x="127" y="64"/>
                  </a:lnTo>
                  <a:lnTo>
                    <a:pt x="127" y="59"/>
                  </a:lnTo>
                  <a:lnTo>
                    <a:pt x="122" y="59"/>
                  </a:lnTo>
                  <a:lnTo>
                    <a:pt x="122" y="53"/>
                  </a:lnTo>
                  <a:lnTo>
                    <a:pt x="122" y="48"/>
                  </a:lnTo>
                  <a:lnTo>
                    <a:pt x="127" y="48"/>
                  </a:lnTo>
                  <a:lnTo>
                    <a:pt x="132" y="48"/>
                  </a:lnTo>
                  <a:lnTo>
                    <a:pt x="132" y="43"/>
                  </a:lnTo>
                  <a:lnTo>
                    <a:pt x="138" y="38"/>
                  </a:lnTo>
                  <a:lnTo>
                    <a:pt x="132" y="38"/>
                  </a:lnTo>
                  <a:lnTo>
                    <a:pt x="132" y="32"/>
                  </a:lnTo>
                  <a:lnTo>
                    <a:pt x="138" y="32"/>
                  </a:lnTo>
                  <a:lnTo>
                    <a:pt x="138" y="27"/>
                  </a:lnTo>
                  <a:lnTo>
                    <a:pt x="138" y="22"/>
                  </a:lnTo>
                  <a:lnTo>
                    <a:pt x="143" y="22"/>
                  </a:lnTo>
                  <a:lnTo>
                    <a:pt x="143" y="16"/>
                  </a:lnTo>
                  <a:lnTo>
                    <a:pt x="148" y="16"/>
                  </a:lnTo>
                  <a:lnTo>
                    <a:pt x="148" y="11"/>
                  </a:lnTo>
                  <a:lnTo>
                    <a:pt x="153" y="11"/>
                  </a:lnTo>
                  <a:lnTo>
                    <a:pt x="153" y="6"/>
                  </a:lnTo>
                  <a:lnTo>
                    <a:pt x="159" y="6"/>
                  </a:lnTo>
                  <a:lnTo>
                    <a:pt x="159" y="0"/>
                  </a:lnTo>
                  <a:lnTo>
                    <a:pt x="159" y="6"/>
                  </a:lnTo>
                  <a:lnTo>
                    <a:pt x="164" y="6"/>
                  </a:lnTo>
                  <a:lnTo>
                    <a:pt x="164" y="11"/>
                  </a:lnTo>
                  <a:lnTo>
                    <a:pt x="164" y="16"/>
                  </a:lnTo>
                  <a:lnTo>
                    <a:pt x="169" y="16"/>
                  </a:lnTo>
                  <a:lnTo>
                    <a:pt x="175" y="16"/>
                  </a:lnTo>
                  <a:lnTo>
                    <a:pt x="175" y="11"/>
                  </a:lnTo>
                  <a:lnTo>
                    <a:pt x="180" y="11"/>
                  </a:lnTo>
                  <a:lnTo>
                    <a:pt x="185" y="11"/>
                  </a:lnTo>
                  <a:lnTo>
                    <a:pt x="185" y="6"/>
                  </a:lnTo>
                  <a:lnTo>
                    <a:pt x="190" y="6"/>
                  </a:lnTo>
                  <a:lnTo>
                    <a:pt x="196" y="6"/>
                  </a:lnTo>
                  <a:lnTo>
                    <a:pt x="201" y="6"/>
                  </a:lnTo>
                  <a:lnTo>
                    <a:pt x="206" y="6"/>
                  </a:lnTo>
                  <a:lnTo>
                    <a:pt x="206" y="11"/>
                  </a:lnTo>
                  <a:lnTo>
                    <a:pt x="201" y="11"/>
                  </a:lnTo>
                  <a:lnTo>
                    <a:pt x="206" y="11"/>
                  </a:lnTo>
                  <a:lnTo>
                    <a:pt x="206" y="16"/>
                  </a:lnTo>
                  <a:lnTo>
                    <a:pt x="206" y="11"/>
                  </a:lnTo>
                  <a:lnTo>
                    <a:pt x="206" y="16"/>
                  </a:lnTo>
                  <a:lnTo>
                    <a:pt x="212" y="16"/>
                  </a:lnTo>
                  <a:lnTo>
                    <a:pt x="217" y="16"/>
                  </a:lnTo>
                  <a:lnTo>
                    <a:pt x="217" y="22"/>
                  </a:lnTo>
                  <a:lnTo>
                    <a:pt x="217" y="27"/>
                  </a:lnTo>
                  <a:lnTo>
                    <a:pt x="217" y="32"/>
                  </a:lnTo>
                  <a:lnTo>
                    <a:pt x="217" y="38"/>
                  </a:lnTo>
                  <a:lnTo>
                    <a:pt x="217" y="43"/>
                  </a:lnTo>
                  <a:lnTo>
                    <a:pt x="222" y="43"/>
                  </a:lnTo>
                  <a:lnTo>
                    <a:pt x="222" y="48"/>
                  </a:lnTo>
                  <a:lnTo>
                    <a:pt x="222" y="43"/>
                  </a:lnTo>
                  <a:lnTo>
                    <a:pt x="222" y="48"/>
                  </a:lnTo>
                  <a:lnTo>
                    <a:pt x="227" y="48"/>
                  </a:lnTo>
                  <a:lnTo>
                    <a:pt x="227" y="53"/>
                  </a:lnTo>
                  <a:lnTo>
                    <a:pt x="227" y="59"/>
                  </a:lnTo>
                  <a:lnTo>
                    <a:pt x="233" y="59"/>
                  </a:lnTo>
                  <a:lnTo>
                    <a:pt x="227" y="59"/>
                  </a:lnTo>
                  <a:lnTo>
                    <a:pt x="233" y="59"/>
                  </a:lnTo>
                  <a:lnTo>
                    <a:pt x="227" y="59"/>
                  </a:lnTo>
                  <a:lnTo>
                    <a:pt x="233" y="59"/>
                  </a:lnTo>
                  <a:lnTo>
                    <a:pt x="227" y="59"/>
                  </a:lnTo>
                  <a:lnTo>
                    <a:pt x="233" y="59"/>
                  </a:lnTo>
                  <a:lnTo>
                    <a:pt x="227" y="59"/>
                  </a:lnTo>
                  <a:lnTo>
                    <a:pt x="233" y="59"/>
                  </a:lnTo>
                  <a:lnTo>
                    <a:pt x="238" y="59"/>
                  </a:lnTo>
                  <a:lnTo>
                    <a:pt x="243" y="59"/>
                  </a:lnTo>
                  <a:lnTo>
                    <a:pt x="249" y="59"/>
                  </a:lnTo>
                  <a:lnTo>
                    <a:pt x="249" y="64"/>
                  </a:lnTo>
                  <a:lnTo>
                    <a:pt x="249" y="69"/>
                  </a:lnTo>
                  <a:lnTo>
                    <a:pt x="249" y="75"/>
                  </a:lnTo>
                  <a:lnTo>
                    <a:pt x="254" y="75"/>
                  </a:lnTo>
                  <a:lnTo>
                    <a:pt x="254" y="80"/>
                  </a:lnTo>
                  <a:lnTo>
                    <a:pt x="254" y="85"/>
                  </a:lnTo>
                  <a:lnTo>
                    <a:pt x="254" y="80"/>
                  </a:lnTo>
                  <a:lnTo>
                    <a:pt x="259" y="80"/>
                  </a:lnTo>
                  <a:lnTo>
                    <a:pt x="264" y="80"/>
                  </a:lnTo>
                  <a:lnTo>
                    <a:pt x="270" y="80"/>
                  </a:lnTo>
                  <a:lnTo>
                    <a:pt x="275" y="80"/>
                  </a:lnTo>
                  <a:lnTo>
                    <a:pt x="275" y="85"/>
                  </a:lnTo>
                  <a:lnTo>
                    <a:pt x="275" y="91"/>
                  </a:lnTo>
                  <a:lnTo>
                    <a:pt x="275" y="96"/>
                  </a:lnTo>
                  <a:lnTo>
                    <a:pt x="270" y="96"/>
                  </a:lnTo>
                  <a:lnTo>
                    <a:pt x="275" y="96"/>
                  </a:lnTo>
                  <a:lnTo>
                    <a:pt x="275" y="101"/>
                  </a:lnTo>
                  <a:lnTo>
                    <a:pt x="275" y="106"/>
                  </a:lnTo>
                  <a:lnTo>
                    <a:pt x="275" y="112"/>
                  </a:lnTo>
                  <a:lnTo>
                    <a:pt x="270" y="112"/>
                  </a:lnTo>
                  <a:lnTo>
                    <a:pt x="270" y="117"/>
                  </a:lnTo>
                  <a:lnTo>
                    <a:pt x="270" y="122"/>
                  </a:lnTo>
                  <a:lnTo>
                    <a:pt x="270" y="128"/>
                  </a:lnTo>
                  <a:lnTo>
                    <a:pt x="275" y="128"/>
                  </a:lnTo>
                  <a:lnTo>
                    <a:pt x="275" y="133"/>
                  </a:lnTo>
                  <a:lnTo>
                    <a:pt x="280" y="133"/>
                  </a:lnTo>
                  <a:lnTo>
                    <a:pt x="280" y="138"/>
                  </a:lnTo>
                  <a:lnTo>
                    <a:pt x="280" y="144"/>
                  </a:lnTo>
                  <a:lnTo>
                    <a:pt x="275" y="144"/>
                  </a:lnTo>
                  <a:lnTo>
                    <a:pt x="270" y="144"/>
                  </a:lnTo>
                  <a:lnTo>
                    <a:pt x="270" y="149"/>
                  </a:lnTo>
                  <a:lnTo>
                    <a:pt x="264" y="149"/>
                  </a:lnTo>
                  <a:lnTo>
                    <a:pt x="264" y="154"/>
                  </a:lnTo>
                  <a:lnTo>
                    <a:pt x="259" y="159"/>
                  </a:lnTo>
                  <a:lnTo>
                    <a:pt x="254" y="159"/>
                  </a:lnTo>
                  <a:lnTo>
                    <a:pt x="249" y="165"/>
                  </a:lnTo>
                  <a:lnTo>
                    <a:pt x="243" y="165"/>
                  </a:lnTo>
                  <a:lnTo>
                    <a:pt x="243" y="170"/>
                  </a:lnTo>
                  <a:lnTo>
                    <a:pt x="243" y="175"/>
                  </a:lnTo>
                  <a:lnTo>
                    <a:pt x="238" y="175"/>
                  </a:lnTo>
                  <a:lnTo>
                    <a:pt x="233" y="175"/>
                  </a:lnTo>
                  <a:lnTo>
                    <a:pt x="227" y="175"/>
                  </a:lnTo>
                  <a:lnTo>
                    <a:pt x="227" y="181"/>
                  </a:lnTo>
                  <a:lnTo>
                    <a:pt x="227" y="186"/>
                  </a:lnTo>
                  <a:lnTo>
                    <a:pt x="227" y="191"/>
                  </a:lnTo>
                  <a:lnTo>
                    <a:pt x="227" y="197"/>
                  </a:lnTo>
                  <a:lnTo>
                    <a:pt x="227" y="202"/>
                  </a:lnTo>
                  <a:lnTo>
                    <a:pt x="222" y="202"/>
                  </a:lnTo>
                  <a:lnTo>
                    <a:pt x="217" y="202"/>
                  </a:lnTo>
                  <a:lnTo>
                    <a:pt x="217" y="197"/>
                  </a:lnTo>
                  <a:lnTo>
                    <a:pt x="217" y="191"/>
                  </a:lnTo>
                  <a:lnTo>
                    <a:pt x="212" y="186"/>
                  </a:lnTo>
                  <a:lnTo>
                    <a:pt x="206" y="186"/>
                  </a:lnTo>
                  <a:lnTo>
                    <a:pt x="201" y="186"/>
                  </a:lnTo>
                  <a:lnTo>
                    <a:pt x="196" y="186"/>
                  </a:lnTo>
                  <a:lnTo>
                    <a:pt x="196" y="191"/>
                  </a:lnTo>
                  <a:lnTo>
                    <a:pt x="196" y="197"/>
                  </a:lnTo>
                  <a:lnTo>
                    <a:pt x="201" y="197"/>
                  </a:lnTo>
                  <a:lnTo>
                    <a:pt x="201" y="202"/>
                  </a:lnTo>
                  <a:lnTo>
                    <a:pt x="206" y="202"/>
                  </a:lnTo>
                  <a:lnTo>
                    <a:pt x="212" y="202"/>
                  </a:lnTo>
                  <a:lnTo>
                    <a:pt x="212" y="207"/>
                  </a:lnTo>
                  <a:lnTo>
                    <a:pt x="217" y="207"/>
                  </a:lnTo>
                  <a:lnTo>
                    <a:pt x="217" y="212"/>
                  </a:lnTo>
                  <a:lnTo>
                    <a:pt x="217" y="218"/>
                  </a:lnTo>
                  <a:lnTo>
                    <a:pt x="217" y="223"/>
                  </a:lnTo>
                  <a:lnTo>
                    <a:pt x="217" y="228"/>
                  </a:lnTo>
                  <a:lnTo>
                    <a:pt x="217" y="234"/>
                  </a:lnTo>
                  <a:lnTo>
                    <a:pt x="212" y="234"/>
                  </a:lnTo>
                  <a:lnTo>
                    <a:pt x="212" y="239"/>
                  </a:lnTo>
                  <a:lnTo>
                    <a:pt x="206" y="239"/>
                  </a:lnTo>
                  <a:lnTo>
                    <a:pt x="201" y="239"/>
                  </a:lnTo>
                  <a:lnTo>
                    <a:pt x="201" y="244"/>
                  </a:lnTo>
                  <a:lnTo>
                    <a:pt x="206" y="244"/>
                  </a:lnTo>
                  <a:lnTo>
                    <a:pt x="206" y="250"/>
                  </a:lnTo>
                  <a:lnTo>
                    <a:pt x="201" y="250"/>
                  </a:lnTo>
                  <a:lnTo>
                    <a:pt x="196" y="250"/>
                  </a:lnTo>
                  <a:lnTo>
                    <a:pt x="190" y="250"/>
                  </a:lnTo>
                  <a:lnTo>
                    <a:pt x="190" y="255"/>
                  </a:lnTo>
                  <a:lnTo>
                    <a:pt x="190" y="260"/>
                  </a:lnTo>
                  <a:lnTo>
                    <a:pt x="196" y="260"/>
                  </a:lnTo>
                  <a:lnTo>
                    <a:pt x="196" y="265"/>
                  </a:lnTo>
                  <a:lnTo>
                    <a:pt x="196" y="271"/>
                  </a:lnTo>
                  <a:lnTo>
                    <a:pt x="201" y="271"/>
                  </a:lnTo>
                  <a:lnTo>
                    <a:pt x="201" y="276"/>
                  </a:lnTo>
                  <a:lnTo>
                    <a:pt x="206" y="276"/>
                  </a:lnTo>
                  <a:lnTo>
                    <a:pt x="206" y="281"/>
                  </a:lnTo>
                  <a:lnTo>
                    <a:pt x="201" y="281"/>
                  </a:lnTo>
                  <a:lnTo>
                    <a:pt x="201" y="287"/>
                  </a:lnTo>
                  <a:lnTo>
                    <a:pt x="196" y="287"/>
                  </a:lnTo>
                  <a:lnTo>
                    <a:pt x="190" y="287"/>
                  </a:lnTo>
                  <a:lnTo>
                    <a:pt x="190" y="292"/>
                  </a:lnTo>
                  <a:lnTo>
                    <a:pt x="185" y="292"/>
                  </a:lnTo>
                  <a:lnTo>
                    <a:pt x="185" y="297"/>
                  </a:lnTo>
                  <a:lnTo>
                    <a:pt x="185" y="303"/>
                  </a:lnTo>
                  <a:lnTo>
                    <a:pt x="185" y="308"/>
                  </a:lnTo>
                  <a:lnTo>
                    <a:pt x="180" y="313"/>
                  </a:lnTo>
                  <a:lnTo>
                    <a:pt x="175" y="313"/>
                  </a:lnTo>
                  <a:lnTo>
                    <a:pt x="169" y="313"/>
                  </a:lnTo>
                  <a:lnTo>
                    <a:pt x="164" y="313"/>
                  </a:lnTo>
                  <a:lnTo>
                    <a:pt x="164" y="308"/>
                  </a:lnTo>
                  <a:lnTo>
                    <a:pt x="169" y="303"/>
                  </a:lnTo>
                  <a:lnTo>
                    <a:pt x="164" y="297"/>
                  </a:lnTo>
                  <a:lnTo>
                    <a:pt x="159" y="297"/>
                  </a:lnTo>
                  <a:lnTo>
                    <a:pt x="159" y="303"/>
                  </a:lnTo>
                  <a:lnTo>
                    <a:pt x="153" y="303"/>
                  </a:lnTo>
                  <a:lnTo>
                    <a:pt x="153" y="308"/>
                  </a:lnTo>
                  <a:lnTo>
                    <a:pt x="153" y="313"/>
                  </a:lnTo>
                  <a:lnTo>
                    <a:pt x="153" y="319"/>
                  </a:lnTo>
                  <a:lnTo>
                    <a:pt x="148" y="319"/>
                  </a:lnTo>
                  <a:lnTo>
                    <a:pt x="148" y="324"/>
                  </a:lnTo>
                  <a:lnTo>
                    <a:pt x="148" y="329"/>
                  </a:lnTo>
                  <a:lnTo>
                    <a:pt x="148" y="334"/>
                  </a:lnTo>
                  <a:lnTo>
                    <a:pt x="143" y="334"/>
                  </a:lnTo>
                  <a:lnTo>
                    <a:pt x="143" y="340"/>
                  </a:lnTo>
                  <a:lnTo>
                    <a:pt x="138" y="340"/>
                  </a:lnTo>
                  <a:lnTo>
                    <a:pt x="138" y="345"/>
                  </a:lnTo>
                  <a:lnTo>
                    <a:pt x="132" y="345"/>
                  </a:lnTo>
                  <a:lnTo>
                    <a:pt x="132" y="350"/>
                  </a:lnTo>
                  <a:lnTo>
                    <a:pt x="132" y="356"/>
                  </a:lnTo>
                  <a:lnTo>
                    <a:pt x="127" y="356"/>
                  </a:lnTo>
                  <a:lnTo>
                    <a:pt x="127" y="361"/>
                  </a:lnTo>
                  <a:lnTo>
                    <a:pt x="122" y="361"/>
                  </a:lnTo>
                  <a:lnTo>
                    <a:pt x="122" y="366"/>
                  </a:lnTo>
                  <a:lnTo>
                    <a:pt x="116" y="366"/>
                  </a:lnTo>
                  <a:lnTo>
                    <a:pt x="111" y="366"/>
                  </a:lnTo>
                  <a:lnTo>
                    <a:pt x="111" y="372"/>
                  </a:lnTo>
                  <a:lnTo>
                    <a:pt x="106" y="372"/>
                  </a:lnTo>
                  <a:lnTo>
                    <a:pt x="106" y="377"/>
                  </a:lnTo>
                  <a:lnTo>
                    <a:pt x="106" y="372"/>
                  </a:lnTo>
                  <a:lnTo>
                    <a:pt x="106" y="366"/>
                  </a:lnTo>
                  <a:lnTo>
                    <a:pt x="106" y="361"/>
                  </a:lnTo>
                  <a:lnTo>
                    <a:pt x="106" y="356"/>
                  </a:lnTo>
                  <a:lnTo>
                    <a:pt x="106" y="340"/>
                  </a:lnTo>
                  <a:lnTo>
                    <a:pt x="106" y="334"/>
                  </a:lnTo>
                  <a:lnTo>
                    <a:pt x="106" y="329"/>
                  </a:lnTo>
                  <a:lnTo>
                    <a:pt x="106" y="324"/>
                  </a:lnTo>
                  <a:lnTo>
                    <a:pt x="106" y="319"/>
                  </a:lnTo>
                  <a:lnTo>
                    <a:pt x="106" y="308"/>
                  </a:lnTo>
                  <a:lnTo>
                    <a:pt x="101" y="308"/>
                  </a:lnTo>
                  <a:lnTo>
                    <a:pt x="95" y="308"/>
                  </a:lnTo>
                  <a:lnTo>
                    <a:pt x="90" y="308"/>
                  </a:lnTo>
                  <a:lnTo>
                    <a:pt x="85" y="308"/>
                  </a:lnTo>
                  <a:lnTo>
                    <a:pt x="79" y="308"/>
                  </a:lnTo>
                  <a:lnTo>
                    <a:pt x="74" y="308"/>
                  </a:lnTo>
                  <a:lnTo>
                    <a:pt x="69" y="308"/>
                  </a:lnTo>
                  <a:lnTo>
                    <a:pt x="64" y="308"/>
                  </a:lnTo>
                  <a:lnTo>
                    <a:pt x="58" y="308"/>
                  </a:lnTo>
                  <a:lnTo>
                    <a:pt x="53" y="308"/>
                  </a:lnTo>
                  <a:lnTo>
                    <a:pt x="53" y="303"/>
                  </a:lnTo>
                  <a:lnTo>
                    <a:pt x="53" y="297"/>
                  </a:lnTo>
                  <a:lnTo>
                    <a:pt x="53" y="292"/>
                  </a:lnTo>
                  <a:lnTo>
                    <a:pt x="53" y="287"/>
                  </a:lnTo>
                  <a:lnTo>
                    <a:pt x="53" y="281"/>
                  </a:lnTo>
                  <a:lnTo>
                    <a:pt x="48" y="281"/>
                  </a:lnTo>
                  <a:lnTo>
                    <a:pt x="42" y="281"/>
                  </a:lnTo>
                  <a:lnTo>
                    <a:pt x="37" y="281"/>
                  </a:lnTo>
                  <a:lnTo>
                    <a:pt x="32" y="281"/>
                  </a:lnTo>
                  <a:lnTo>
                    <a:pt x="32" y="276"/>
                  </a:lnTo>
                  <a:lnTo>
                    <a:pt x="27" y="276"/>
                  </a:lnTo>
                  <a:lnTo>
                    <a:pt x="21" y="276"/>
                  </a:lnTo>
                  <a:lnTo>
                    <a:pt x="21" y="271"/>
                  </a:lnTo>
                  <a:lnTo>
                    <a:pt x="16" y="271"/>
                  </a:lnTo>
                  <a:lnTo>
                    <a:pt x="16" y="265"/>
                  </a:lnTo>
                  <a:lnTo>
                    <a:pt x="16" y="260"/>
                  </a:lnTo>
                  <a:lnTo>
                    <a:pt x="16" y="255"/>
                  </a:lnTo>
                  <a:lnTo>
                    <a:pt x="16" y="250"/>
                  </a:lnTo>
                  <a:lnTo>
                    <a:pt x="16" y="244"/>
                  </a:lnTo>
                  <a:lnTo>
                    <a:pt x="16" y="239"/>
                  </a:lnTo>
                  <a:lnTo>
                    <a:pt x="16" y="234"/>
                  </a:lnTo>
                  <a:lnTo>
                    <a:pt x="21" y="234"/>
                  </a:lnTo>
                  <a:lnTo>
                    <a:pt x="21" y="228"/>
                  </a:lnTo>
                  <a:lnTo>
                    <a:pt x="21" y="223"/>
                  </a:lnTo>
                  <a:lnTo>
                    <a:pt x="27" y="223"/>
                  </a:lnTo>
                  <a:lnTo>
                    <a:pt x="27" y="218"/>
                  </a:lnTo>
                  <a:lnTo>
                    <a:pt x="32" y="218"/>
                  </a:lnTo>
                  <a:lnTo>
                    <a:pt x="32" y="212"/>
                  </a:lnTo>
                  <a:lnTo>
                    <a:pt x="32" y="207"/>
                  </a:lnTo>
                  <a:lnTo>
                    <a:pt x="32" y="202"/>
                  </a:lnTo>
                  <a:lnTo>
                    <a:pt x="32" y="197"/>
                  </a:lnTo>
                  <a:lnTo>
                    <a:pt x="32" y="191"/>
                  </a:lnTo>
                  <a:lnTo>
                    <a:pt x="32" y="186"/>
                  </a:lnTo>
                  <a:lnTo>
                    <a:pt x="32" y="181"/>
                  </a:lnTo>
                  <a:lnTo>
                    <a:pt x="32" y="175"/>
                  </a:lnTo>
                  <a:lnTo>
                    <a:pt x="32" y="170"/>
                  </a:lnTo>
                  <a:lnTo>
                    <a:pt x="27" y="170"/>
                  </a:lnTo>
                  <a:lnTo>
                    <a:pt x="27" y="165"/>
                  </a:lnTo>
                  <a:lnTo>
                    <a:pt x="27" y="159"/>
                  </a:lnTo>
                  <a:lnTo>
                    <a:pt x="21" y="159"/>
                  </a:lnTo>
                  <a:lnTo>
                    <a:pt x="21" y="154"/>
                  </a:lnTo>
                  <a:lnTo>
                    <a:pt x="21" y="149"/>
                  </a:lnTo>
                  <a:lnTo>
                    <a:pt x="21" y="144"/>
                  </a:lnTo>
                  <a:lnTo>
                    <a:pt x="16" y="144"/>
                  </a:lnTo>
                  <a:lnTo>
                    <a:pt x="11" y="144"/>
                  </a:lnTo>
                  <a:lnTo>
                    <a:pt x="5" y="144"/>
                  </a:lnTo>
                  <a:lnTo>
                    <a:pt x="0" y="144"/>
                  </a:lnTo>
                  <a:lnTo>
                    <a:pt x="0" y="138"/>
                  </a:lnTo>
                  <a:lnTo>
                    <a:pt x="0" y="133"/>
                  </a:lnTo>
                  <a:lnTo>
                    <a:pt x="0" y="128"/>
                  </a:lnTo>
                  <a:lnTo>
                    <a:pt x="0" y="122"/>
                  </a:lnTo>
                  <a:lnTo>
                    <a:pt x="5" y="122"/>
                  </a:lnTo>
                  <a:lnTo>
                    <a:pt x="11" y="122"/>
                  </a:lnTo>
                  <a:lnTo>
                    <a:pt x="16" y="122"/>
                  </a:lnTo>
                  <a:lnTo>
                    <a:pt x="21" y="122"/>
                  </a:lnTo>
                  <a:lnTo>
                    <a:pt x="27" y="122"/>
                  </a:lnTo>
                  <a:lnTo>
                    <a:pt x="32" y="122"/>
                  </a:lnTo>
                  <a:lnTo>
                    <a:pt x="32" y="117"/>
                  </a:lnTo>
                  <a:lnTo>
                    <a:pt x="37" y="117"/>
                  </a:lnTo>
                  <a:lnTo>
                    <a:pt x="37" y="112"/>
                  </a:lnTo>
                  <a:lnTo>
                    <a:pt x="37" y="117"/>
                  </a:lnTo>
                  <a:lnTo>
                    <a:pt x="37" y="112"/>
                  </a:lnTo>
                  <a:lnTo>
                    <a:pt x="37" y="117"/>
                  </a:lnTo>
                  <a:lnTo>
                    <a:pt x="42" y="117"/>
                  </a:lnTo>
                  <a:lnTo>
                    <a:pt x="42" y="112"/>
                  </a:lnTo>
                  <a:lnTo>
                    <a:pt x="48" y="112"/>
                  </a:lnTo>
                  <a:lnTo>
                    <a:pt x="53" y="112"/>
                  </a:lnTo>
                  <a:lnTo>
                    <a:pt x="58" y="112"/>
                  </a:lnTo>
                  <a:lnTo>
                    <a:pt x="58" y="106"/>
                  </a:lnTo>
                  <a:lnTo>
                    <a:pt x="64" y="106"/>
                  </a:lnTo>
                  <a:lnTo>
                    <a:pt x="69" y="106"/>
                  </a:lnTo>
                  <a:lnTo>
                    <a:pt x="74" y="106"/>
                  </a:lnTo>
                  <a:lnTo>
                    <a:pt x="79" y="106"/>
                  </a:lnTo>
                  <a:lnTo>
                    <a:pt x="85" y="106"/>
                  </a:lnTo>
                  <a:lnTo>
                    <a:pt x="85" y="101"/>
                  </a:lnTo>
                  <a:lnTo>
                    <a:pt x="90" y="101"/>
                  </a:lnTo>
                  <a:lnTo>
                    <a:pt x="90" y="96"/>
                  </a:lnTo>
                  <a:lnTo>
                    <a:pt x="95" y="96"/>
                  </a:lnTo>
                  <a:lnTo>
                    <a:pt x="95" y="91"/>
                  </a:lnTo>
                  <a:lnTo>
                    <a:pt x="101" y="91"/>
                  </a:lnTo>
                  <a:lnTo>
                    <a:pt x="101" y="85"/>
                  </a:lnTo>
                  <a:lnTo>
                    <a:pt x="106" y="85"/>
                  </a:lnTo>
                  <a:lnTo>
                    <a:pt x="106" y="80"/>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6" name="Freeform 220">
              <a:extLst>
                <a:ext uri="{FF2B5EF4-FFF2-40B4-BE49-F238E27FC236}">
                  <a16:creationId xmlns:a16="http://schemas.microsoft.com/office/drawing/2014/main" id="{DA01C2B3-7357-40CC-BEB5-B6DA31FB23AC}"/>
                </a:ext>
              </a:extLst>
            </p:cNvPr>
            <p:cNvSpPr>
              <a:spLocks/>
            </p:cNvSpPr>
            <p:nvPr/>
          </p:nvSpPr>
          <p:spPr bwMode="auto">
            <a:xfrm>
              <a:off x="5322888" y="2987675"/>
              <a:ext cx="395288" cy="377825"/>
            </a:xfrm>
            <a:custGeom>
              <a:avLst/>
              <a:gdLst>
                <a:gd name="T0" fmla="*/ 0 w 249"/>
                <a:gd name="T1" fmla="*/ 69 h 238"/>
                <a:gd name="T2" fmla="*/ 0 w 249"/>
                <a:gd name="T3" fmla="*/ 47 h 238"/>
                <a:gd name="T4" fmla="*/ 0 w 249"/>
                <a:gd name="T5" fmla="*/ 32 h 238"/>
                <a:gd name="T6" fmla="*/ 0 w 249"/>
                <a:gd name="T7" fmla="*/ 5 h 238"/>
                <a:gd name="T8" fmla="*/ 11 w 249"/>
                <a:gd name="T9" fmla="*/ 0 h 238"/>
                <a:gd name="T10" fmla="*/ 27 w 249"/>
                <a:gd name="T11" fmla="*/ 0 h 238"/>
                <a:gd name="T12" fmla="*/ 43 w 249"/>
                <a:gd name="T13" fmla="*/ 0 h 238"/>
                <a:gd name="T14" fmla="*/ 58 w 249"/>
                <a:gd name="T15" fmla="*/ 0 h 238"/>
                <a:gd name="T16" fmla="*/ 74 w 249"/>
                <a:gd name="T17" fmla="*/ 0 h 238"/>
                <a:gd name="T18" fmla="*/ 95 w 249"/>
                <a:gd name="T19" fmla="*/ 0 h 238"/>
                <a:gd name="T20" fmla="*/ 111 w 249"/>
                <a:gd name="T21" fmla="*/ 0 h 238"/>
                <a:gd name="T22" fmla="*/ 127 w 249"/>
                <a:gd name="T23" fmla="*/ 0 h 238"/>
                <a:gd name="T24" fmla="*/ 148 w 249"/>
                <a:gd name="T25" fmla="*/ 0 h 238"/>
                <a:gd name="T26" fmla="*/ 164 w 249"/>
                <a:gd name="T27" fmla="*/ 0 h 238"/>
                <a:gd name="T28" fmla="*/ 180 w 249"/>
                <a:gd name="T29" fmla="*/ 0 h 238"/>
                <a:gd name="T30" fmla="*/ 191 w 249"/>
                <a:gd name="T31" fmla="*/ 10 h 238"/>
                <a:gd name="T32" fmla="*/ 191 w 249"/>
                <a:gd name="T33" fmla="*/ 26 h 238"/>
                <a:gd name="T34" fmla="*/ 196 w 249"/>
                <a:gd name="T35" fmla="*/ 42 h 238"/>
                <a:gd name="T36" fmla="*/ 196 w 249"/>
                <a:gd name="T37" fmla="*/ 58 h 238"/>
                <a:gd name="T38" fmla="*/ 201 w 249"/>
                <a:gd name="T39" fmla="*/ 69 h 238"/>
                <a:gd name="T40" fmla="*/ 201 w 249"/>
                <a:gd name="T41" fmla="*/ 85 h 238"/>
                <a:gd name="T42" fmla="*/ 206 w 249"/>
                <a:gd name="T43" fmla="*/ 95 h 238"/>
                <a:gd name="T44" fmla="*/ 206 w 249"/>
                <a:gd name="T45" fmla="*/ 111 h 238"/>
                <a:gd name="T46" fmla="*/ 212 w 249"/>
                <a:gd name="T47" fmla="*/ 122 h 238"/>
                <a:gd name="T48" fmla="*/ 212 w 249"/>
                <a:gd name="T49" fmla="*/ 138 h 238"/>
                <a:gd name="T50" fmla="*/ 212 w 249"/>
                <a:gd name="T51" fmla="*/ 153 h 238"/>
                <a:gd name="T52" fmla="*/ 222 w 249"/>
                <a:gd name="T53" fmla="*/ 159 h 238"/>
                <a:gd name="T54" fmla="*/ 228 w 249"/>
                <a:gd name="T55" fmla="*/ 169 h 238"/>
                <a:gd name="T56" fmla="*/ 222 w 249"/>
                <a:gd name="T57" fmla="*/ 180 h 238"/>
                <a:gd name="T58" fmla="*/ 228 w 249"/>
                <a:gd name="T59" fmla="*/ 191 h 238"/>
                <a:gd name="T60" fmla="*/ 238 w 249"/>
                <a:gd name="T61" fmla="*/ 196 h 238"/>
                <a:gd name="T62" fmla="*/ 243 w 249"/>
                <a:gd name="T63" fmla="*/ 206 h 238"/>
                <a:gd name="T64" fmla="*/ 243 w 249"/>
                <a:gd name="T65" fmla="*/ 212 h 238"/>
                <a:gd name="T66" fmla="*/ 233 w 249"/>
                <a:gd name="T67" fmla="*/ 217 h 238"/>
                <a:gd name="T68" fmla="*/ 238 w 249"/>
                <a:gd name="T69" fmla="*/ 228 h 238"/>
                <a:gd name="T70" fmla="*/ 222 w 249"/>
                <a:gd name="T71" fmla="*/ 228 h 238"/>
                <a:gd name="T72" fmla="*/ 206 w 249"/>
                <a:gd name="T73" fmla="*/ 228 h 238"/>
                <a:gd name="T74" fmla="*/ 191 w 249"/>
                <a:gd name="T75" fmla="*/ 228 h 238"/>
                <a:gd name="T76" fmla="*/ 175 w 249"/>
                <a:gd name="T77" fmla="*/ 228 h 238"/>
                <a:gd name="T78" fmla="*/ 159 w 249"/>
                <a:gd name="T79" fmla="*/ 228 h 238"/>
                <a:gd name="T80" fmla="*/ 154 w 249"/>
                <a:gd name="T81" fmla="*/ 238 h 238"/>
                <a:gd name="T82" fmla="*/ 138 w 249"/>
                <a:gd name="T83" fmla="*/ 238 h 238"/>
                <a:gd name="T84" fmla="*/ 122 w 249"/>
                <a:gd name="T85" fmla="*/ 238 h 238"/>
                <a:gd name="T86" fmla="*/ 106 w 249"/>
                <a:gd name="T87" fmla="*/ 238 h 238"/>
                <a:gd name="T88" fmla="*/ 95 w 249"/>
                <a:gd name="T89" fmla="*/ 233 h 238"/>
                <a:gd name="T90" fmla="*/ 85 w 249"/>
                <a:gd name="T91" fmla="*/ 228 h 238"/>
                <a:gd name="T92" fmla="*/ 80 w 249"/>
                <a:gd name="T93" fmla="*/ 238 h 238"/>
                <a:gd name="T94" fmla="*/ 64 w 249"/>
                <a:gd name="T95" fmla="*/ 238 h 238"/>
                <a:gd name="T96" fmla="*/ 53 w 249"/>
                <a:gd name="T97" fmla="*/ 233 h 238"/>
                <a:gd name="T98" fmla="*/ 43 w 249"/>
                <a:gd name="T99" fmla="*/ 238 h 238"/>
                <a:gd name="T100" fmla="*/ 27 w 249"/>
                <a:gd name="T101" fmla="*/ 238 h 238"/>
                <a:gd name="T102" fmla="*/ 11 w 249"/>
                <a:gd name="T103" fmla="*/ 238 h 238"/>
                <a:gd name="T104" fmla="*/ 6 w 249"/>
                <a:gd name="T105" fmla="*/ 238 h 238"/>
                <a:gd name="T106" fmla="*/ 0 w 249"/>
                <a:gd name="T107" fmla="*/ 228 h 238"/>
                <a:gd name="T108" fmla="*/ 0 w 249"/>
                <a:gd name="T109" fmla="*/ 212 h 238"/>
                <a:gd name="T110" fmla="*/ 0 w 249"/>
                <a:gd name="T111" fmla="*/ 191 h 238"/>
                <a:gd name="T112" fmla="*/ 0 w 249"/>
                <a:gd name="T113" fmla="*/ 175 h 238"/>
                <a:gd name="T114" fmla="*/ 0 w 249"/>
                <a:gd name="T115" fmla="*/ 159 h 238"/>
                <a:gd name="T116" fmla="*/ 0 w 249"/>
                <a:gd name="T117" fmla="*/ 138 h 238"/>
                <a:gd name="T118" fmla="*/ 0 w 249"/>
                <a:gd name="T119" fmla="*/ 122 h 238"/>
                <a:gd name="T120" fmla="*/ 0 w 249"/>
                <a:gd name="T121" fmla="*/ 106 h 238"/>
                <a:gd name="T122" fmla="*/ 0 w 249"/>
                <a:gd name="T123" fmla="*/ 9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9" h="238">
                  <a:moveTo>
                    <a:pt x="0" y="79"/>
                  </a:moveTo>
                  <a:lnTo>
                    <a:pt x="0" y="74"/>
                  </a:lnTo>
                  <a:lnTo>
                    <a:pt x="0" y="69"/>
                  </a:lnTo>
                  <a:lnTo>
                    <a:pt x="0" y="63"/>
                  </a:lnTo>
                  <a:lnTo>
                    <a:pt x="0" y="58"/>
                  </a:lnTo>
                  <a:lnTo>
                    <a:pt x="0" y="47"/>
                  </a:lnTo>
                  <a:lnTo>
                    <a:pt x="0" y="42"/>
                  </a:lnTo>
                  <a:lnTo>
                    <a:pt x="0" y="37"/>
                  </a:lnTo>
                  <a:lnTo>
                    <a:pt x="0" y="32"/>
                  </a:lnTo>
                  <a:lnTo>
                    <a:pt x="0" y="21"/>
                  </a:lnTo>
                  <a:lnTo>
                    <a:pt x="0" y="10"/>
                  </a:lnTo>
                  <a:lnTo>
                    <a:pt x="0" y="5"/>
                  </a:lnTo>
                  <a:lnTo>
                    <a:pt x="0" y="0"/>
                  </a:lnTo>
                  <a:lnTo>
                    <a:pt x="6" y="0"/>
                  </a:lnTo>
                  <a:lnTo>
                    <a:pt x="11" y="0"/>
                  </a:lnTo>
                  <a:lnTo>
                    <a:pt x="16" y="0"/>
                  </a:lnTo>
                  <a:lnTo>
                    <a:pt x="21" y="0"/>
                  </a:lnTo>
                  <a:lnTo>
                    <a:pt x="27" y="0"/>
                  </a:lnTo>
                  <a:lnTo>
                    <a:pt x="32" y="0"/>
                  </a:lnTo>
                  <a:lnTo>
                    <a:pt x="37" y="0"/>
                  </a:lnTo>
                  <a:lnTo>
                    <a:pt x="43" y="0"/>
                  </a:lnTo>
                  <a:lnTo>
                    <a:pt x="48" y="0"/>
                  </a:lnTo>
                  <a:lnTo>
                    <a:pt x="53" y="0"/>
                  </a:lnTo>
                  <a:lnTo>
                    <a:pt x="58" y="0"/>
                  </a:lnTo>
                  <a:lnTo>
                    <a:pt x="64" y="0"/>
                  </a:lnTo>
                  <a:lnTo>
                    <a:pt x="69" y="0"/>
                  </a:lnTo>
                  <a:lnTo>
                    <a:pt x="74" y="0"/>
                  </a:lnTo>
                  <a:lnTo>
                    <a:pt x="80" y="0"/>
                  </a:lnTo>
                  <a:lnTo>
                    <a:pt x="90" y="0"/>
                  </a:lnTo>
                  <a:lnTo>
                    <a:pt x="95" y="0"/>
                  </a:lnTo>
                  <a:lnTo>
                    <a:pt x="101" y="0"/>
                  </a:lnTo>
                  <a:lnTo>
                    <a:pt x="106" y="0"/>
                  </a:lnTo>
                  <a:lnTo>
                    <a:pt x="111" y="0"/>
                  </a:lnTo>
                  <a:lnTo>
                    <a:pt x="117" y="0"/>
                  </a:lnTo>
                  <a:lnTo>
                    <a:pt x="122" y="0"/>
                  </a:lnTo>
                  <a:lnTo>
                    <a:pt x="127" y="0"/>
                  </a:lnTo>
                  <a:lnTo>
                    <a:pt x="132" y="0"/>
                  </a:lnTo>
                  <a:lnTo>
                    <a:pt x="138" y="0"/>
                  </a:lnTo>
                  <a:lnTo>
                    <a:pt x="148" y="0"/>
                  </a:lnTo>
                  <a:lnTo>
                    <a:pt x="154" y="0"/>
                  </a:lnTo>
                  <a:lnTo>
                    <a:pt x="159" y="0"/>
                  </a:lnTo>
                  <a:lnTo>
                    <a:pt x="164" y="0"/>
                  </a:lnTo>
                  <a:lnTo>
                    <a:pt x="169" y="0"/>
                  </a:lnTo>
                  <a:lnTo>
                    <a:pt x="175" y="0"/>
                  </a:lnTo>
                  <a:lnTo>
                    <a:pt x="180" y="0"/>
                  </a:lnTo>
                  <a:lnTo>
                    <a:pt x="185" y="0"/>
                  </a:lnTo>
                  <a:lnTo>
                    <a:pt x="191" y="0"/>
                  </a:lnTo>
                  <a:lnTo>
                    <a:pt x="191" y="10"/>
                  </a:lnTo>
                  <a:lnTo>
                    <a:pt x="191" y="16"/>
                  </a:lnTo>
                  <a:lnTo>
                    <a:pt x="191" y="21"/>
                  </a:lnTo>
                  <a:lnTo>
                    <a:pt x="191" y="26"/>
                  </a:lnTo>
                  <a:lnTo>
                    <a:pt x="196" y="32"/>
                  </a:lnTo>
                  <a:lnTo>
                    <a:pt x="196" y="37"/>
                  </a:lnTo>
                  <a:lnTo>
                    <a:pt x="196" y="42"/>
                  </a:lnTo>
                  <a:lnTo>
                    <a:pt x="196" y="47"/>
                  </a:lnTo>
                  <a:lnTo>
                    <a:pt x="196" y="53"/>
                  </a:lnTo>
                  <a:lnTo>
                    <a:pt x="196" y="58"/>
                  </a:lnTo>
                  <a:lnTo>
                    <a:pt x="201" y="58"/>
                  </a:lnTo>
                  <a:lnTo>
                    <a:pt x="201" y="63"/>
                  </a:lnTo>
                  <a:lnTo>
                    <a:pt x="201" y="69"/>
                  </a:lnTo>
                  <a:lnTo>
                    <a:pt x="201" y="74"/>
                  </a:lnTo>
                  <a:lnTo>
                    <a:pt x="201" y="79"/>
                  </a:lnTo>
                  <a:lnTo>
                    <a:pt x="201" y="85"/>
                  </a:lnTo>
                  <a:lnTo>
                    <a:pt x="201" y="90"/>
                  </a:lnTo>
                  <a:lnTo>
                    <a:pt x="206" y="90"/>
                  </a:lnTo>
                  <a:lnTo>
                    <a:pt x="206" y="95"/>
                  </a:lnTo>
                  <a:lnTo>
                    <a:pt x="206" y="100"/>
                  </a:lnTo>
                  <a:lnTo>
                    <a:pt x="206" y="106"/>
                  </a:lnTo>
                  <a:lnTo>
                    <a:pt x="206" y="111"/>
                  </a:lnTo>
                  <a:lnTo>
                    <a:pt x="206" y="116"/>
                  </a:lnTo>
                  <a:lnTo>
                    <a:pt x="206" y="122"/>
                  </a:lnTo>
                  <a:lnTo>
                    <a:pt x="212" y="122"/>
                  </a:lnTo>
                  <a:lnTo>
                    <a:pt x="212" y="127"/>
                  </a:lnTo>
                  <a:lnTo>
                    <a:pt x="212" y="132"/>
                  </a:lnTo>
                  <a:lnTo>
                    <a:pt x="212" y="138"/>
                  </a:lnTo>
                  <a:lnTo>
                    <a:pt x="212" y="143"/>
                  </a:lnTo>
                  <a:lnTo>
                    <a:pt x="212" y="148"/>
                  </a:lnTo>
                  <a:lnTo>
                    <a:pt x="212" y="153"/>
                  </a:lnTo>
                  <a:lnTo>
                    <a:pt x="217" y="153"/>
                  </a:lnTo>
                  <a:lnTo>
                    <a:pt x="217" y="159"/>
                  </a:lnTo>
                  <a:lnTo>
                    <a:pt x="222" y="159"/>
                  </a:lnTo>
                  <a:lnTo>
                    <a:pt x="228" y="159"/>
                  </a:lnTo>
                  <a:lnTo>
                    <a:pt x="228" y="164"/>
                  </a:lnTo>
                  <a:lnTo>
                    <a:pt x="228" y="169"/>
                  </a:lnTo>
                  <a:lnTo>
                    <a:pt x="222" y="169"/>
                  </a:lnTo>
                  <a:lnTo>
                    <a:pt x="222" y="175"/>
                  </a:lnTo>
                  <a:lnTo>
                    <a:pt x="222" y="180"/>
                  </a:lnTo>
                  <a:lnTo>
                    <a:pt x="222" y="185"/>
                  </a:lnTo>
                  <a:lnTo>
                    <a:pt x="222" y="191"/>
                  </a:lnTo>
                  <a:lnTo>
                    <a:pt x="228" y="191"/>
                  </a:lnTo>
                  <a:lnTo>
                    <a:pt x="228" y="196"/>
                  </a:lnTo>
                  <a:lnTo>
                    <a:pt x="233" y="196"/>
                  </a:lnTo>
                  <a:lnTo>
                    <a:pt x="238" y="196"/>
                  </a:lnTo>
                  <a:lnTo>
                    <a:pt x="238" y="201"/>
                  </a:lnTo>
                  <a:lnTo>
                    <a:pt x="238" y="206"/>
                  </a:lnTo>
                  <a:lnTo>
                    <a:pt x="243" y="206"/>
                  </a:lnTo>
                  <a:lnTo>
                    <a:pt x="249" y="206"/>
                  </a:lnTo>
                  <a:lnTo>
                    <a:pt x="249" y="212"/>
                  </a:lnTo>
                  <a:lnTo>
                    <a:pt x="243" y="212"/>
                  </a:lnTo>
                  <a:lnTo>
                    <a:pt x="238" y="212"/>
                  </a:lnTo>
                  <a:lnTo>
                    <a:pt x="238" y="217"/>
                  </a:lnTo>
                  <a:lnTo>
                    <a:pt x="233" y="217"/>
                  </a:lnTo>
                  <a:lnTo>
                    <a:pt x="238" y="217"/>
                  </a:lnTo>
                  <a:lnTo>
                    <a:pt x="238" y="222"/>
                  </a:lnTo>
                  <a:lnTo>
                    <a:pt x="238" y="228"/>
                  </a:lnTo>
                  <a:lnTo>
                    <a:pt x="233" y="228"/>
                  </a:lnTo>
                  <a:lnTo>
                    <a:pt x="228" y="228"/>
                  </a:lnTo>
                  <a:lnTo>
                    <a:pt x="222" y="228"/>
                  </a:lnTo>
                  <a:lnTo>
                    <a:pt x="217" y="228"/>
                  </a:lnTo>
                  <a:lnTo>
                    <a:pt x="212" y="228"/>
                  </a:lnTo>
                  <a:lnTo>
                    <a:pt x="206" y="228"/>
                  </a:lnTo>
                  <a:lnTo>
                    <a:pt x="201" y="228"/>
                  </a:lnTo>
                  <a:lnTo>
                    <a:pt x="196" y="228"/>
                  </a:lnTo>
                  <a:lnTo>
                    <a:pt x="191" y="228"/>
                  </a:lnTo>
                  <a:lnTo>
                    <a:pt x="185" y="228"/>
                  </a:lnTo>
                  <a:lnTo>
                    <a:pt x="180" y="228"/>
                  </a:lnTo>
                  <a:lnTo>
                    <a:pt x="175" y="228"/>
                  </a:lnTo>
                  <a:lnTo>
                    <a:pt x="169" y="228"/>
                  </a:lnTo>
                  <a:lnTo>
                    <a:pt x="164" y="228"/>
                  </a:lnTo>
                  <a:lnTo>
                    <a:pt x="159" y="228"/>
                  </a:lnTo>
                  <a:lnTo>
                    <a:pt x="159" y="233"/>
                  </a:lnTo>
                  <a:lnTo>
                    <a:pt x="159" y="238"/>
                  </a:lnTo>
                  <a:lnTo>
                    <a:pt x="154" y="238"/>
                  </a:lnTo>
                  <a:lnTo>
                    <a:pt x="148" y="238"/>
                  </a:lnTo>
                  <a:lnTo>
                    <a:pt x="143" y="238"/>
                  </a:lnTo>
                  <a:lnTo>
                    <a:pt x="138" y="238"/>
                  </a:lnTo>
                  <a:lnTo>
                    <a:pt x="132" y="238"/>
                  </a:lnTo>
                  <a:lnTo>
                    <a:pt x="127" y="238"/>
                  </a:lnTo>
                  <a:lnTo>
                    <a:pt x="122" y="238"/>
                  </a:lnTo>
                  <a:lnTo>
                    <a:pt x="117" y="238"/>
                  </a:lnTo>
                  <a:lnTo>
                    <a:pt x="111" y="238"/>
                  </a:lnTo>
                  <a:lnTo>
                    <a:pt x="106" y="238"/>
                  </a:lnTo>
                  <a:lnTo>
                    <a:pt x="101" y="238"/>
                  </a:lnTo>
                  <a:lnTo>
                    <a:pt x="101" y="233"/>
                  </a:lnTo>
                  <a:lnTo>
                    <a:pt x="95" y="233"/>
                  </a:lnTo>
                  <a:lnTo>
                    <a:pt x="95" y="228"/>
                  </a:lnTo>
                  <a:lnTo>
                    <a:pt x="90" y="228"/>
                  </a:lnTo>
                  <a:lnTo>
                    <a:pt x="85" y="228"/>
                  </a:lnTo>
                  <a:lnTo>
                    <a:pt x="85" y="233"/>
                  </a:lnTo>
                  <a:lnTo>
                    <a:pt x="85" y="238"/>
                  </a:lnTo>
                  <a:lnTo>
                    <a:pt x="80" y="238"/>
                  </a:lnTo>
                  <a:lnTo>
                    <a:pt x="74" y="238"/>
                  </a:lnTo>
                  <a:lnTo>
                    <a:pt x="69" y="238"/>
                  </a:lnTo>
                  <a:lnTo>
                    <a:pt x="64" y="238"/>
                  </a:lnTo>
                  <a:lnTo>
                    <a:pt x="58" y="238"/>
                  </a:lnTo>
                  <a:lnTo>
                    <a:pt x="58" y="233"/>
                  </a:lnTo>
                  <a:lnTo>
                    <a:pt x="53" y="233"/>
                  </a:lnTo>
                  <a:lnTo>
                    <a:pt x="53" y="238"/>
                  </a:lnTo>
                  <a:lnTo>
                    <a:pt x="48" y="238"/>
                  </a:lnTo>
                  <a:lnTo>
                    <a:pt x="43" y="238"/>
                  </a:lnTo>
                  <a:lnTo>
                    <a:pt x="37" y="238"/>
                  </a:lnTo>
                  <a:lnTo>
                    <a:pt x="32" y="238"/>
                  </a:lnTo>
                  <a:lnTo>
                    <a:pt x="27" y="238"/>
                  </a:lnTo>
                  <a:lnTo>
                    <a:pt x="21" y="238"/>
                  </a:lnTo>
                  <a:lnTo>
                    <a:pt x="16" y="238"/>
                  </a:lnTo>
                  <a:lnTo>
                    <a:pt x="11" y="238"/>
                  </a:lnTo>
                  <a:lnTo>
                    <a:pt x="11" y="233"/>
                  </a:lnTo>
                  <a:lnTo>
                    <a:pt x="11" y="238"/>
                  </a:lnTo>
                  <a:lnTo>
                    <a:pt x="6" y="238"/>
                  </a:lnTo>
                  <a:lnTo>
                    <a:pt x="0" y="238"/>
                  </a:lnTo>
                  <a:lnTo>
                    <a:pt x="0" y="233"/>
                  </a:lnTo>
                  <a:lnTo>
                    <a:pt x="0" y="228"/>
                  </a:lnTo>
                  <a:lnTo>
                    <a:pt x="0" y="222"/>
                  </a:lnTo>
                  <a:lnTo>
                    <a:pt x="0" y="217"/>
                  </a:lnTo>
                  <a:lnTo>
                    <a:pt x="0" y="212"/>
                  </a:lnTo>
                  <a:lnTo>
                    <a:pt x="0" y="206"/>
                  </a:lnTo>
                  <a:lnTo>
                    <a:pt x="0" y="201"/>
                  </a:lnTo>
                  <a:lnTo>
                    <a:pt x="0" y="191"/>
                  </a:lnTo>
                  <a:lnTo>
                    <a:pt x="0" y="185"/>
                  </a:lnTo>
                  <a:lnTo>
                    <a:pt x="0" y="180"/>
                  </a:lnTo>
                  <a:lnTo>
                    <a:pt x="0" y="175"/>
                  </a:lnTo>
                  <a:lnTo>
                    <a:pt x="0" y="169"/>
                  </a:lnTo>
                  <a:lnTo>
                    <a:pt x="0" y="164"/>
                  </a:lnTo>
                  <a:lnTo>
                    <a:pt x="0" y="159"/>
                  </a:lnTo>
                  <a:lnTo>
                    <a:pt x="0" y="153"/>
                  </a:lnTo>
                  <a:lnTo>
                    <a:pt x="0" y="148"/>
                  </a:lnTo>
                  <a:lnTo>
                    <a:pt x="0" y="138"/>
                  </a:lnTo>
                  <a:lnTo>
                    <a:pt x="0" y="132"/>
                  </a:lnTo>
                  <a:lnTo>
                    <a:pt x="0" y="127"/>
                  </a:lnTo>
                  <a:lnTo>
                    <a:pt x="0" y="122"/>
                  </a:lnTo>
                  <a:lnTo>
                    <a:pt x="0" y="116"/>
                  </a:lnTo>
                  <a:lnTo>
                    <a:pt x="0" y="111"/>
                  </a:lnTo>
                  <a:lnTo>
                    <a:pt x="0" y="106"/>
                  </a:lnTo>
                  <a:lnTo>
                    <a:pt x="0" y="100"/>
                  </a:lnTo>
                  <a:lnTo>
                    <a:pt x="0" y="95"/>
                  </a:lnTo>
                  <a:lnTo>
                    <a:pt x="0" y="90"/>
                  </a:lnTo>
                  <a:lnTo>
                    <a:pt x="0" y="85"/>
                  </a:lnTo>
                  <a:lnTo>
                    <a:pt x="0" y="79"/>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7" name="Freeform 221">
              <a:extLst>
                <a:ext uri="{FF2B5EF4-FFF2-40B4-BE49-F238E27FC236}">
                  <a16:creationId xmlns:a16="http://schemas.microsoft.com/office/drawing/2014/main" id="{8A82E7FA-A1C4-4838-BD05-4EE7BFDD9F89}"/>
                </a:ext>
              </a:extLst>
            </p:cNvPr>
            <p:cNvSpPr>
              <a:spLocks/>
            </p:cNvSpPr>
            <p:nvPr/>
          </p:nvSpPr>
          <p:spPr bwMode="auto">
            <a:xfrm>
              <a:off x="4837113" y="2600325"/>
              <a:ext cx="444500" cy="403225"/>
            </a:xfrm>
            <a:custGeom>
              <a:avLst/>
              <a:gdLst>
                <a:gd name="T0" fmla="*/ 105 w 280"/>
                <a:gd name="T1" fmla="*/ 85 h 254"/>
                <a:gd name="T2" fmla="*/ 116 w 280"/>
                <a:gd name="T3" fmla="*/ 74 h 254"/>
                <a:gd name="T4" fmla="*/ 126 w 280"/>
                <a:gd name="T5" fmla="*/ 64 h 254"/>
                <a:gd name="T6" fmla="*/ 132 w 280"/>
                <a:gd name="T7" fmla="*/ 48 h 254"/>
                <a:gd name="T8" fmla="*/ 137 w 280"/>
                <a:gd name="T9" fmla="*/ 26 h 254"/>
                <a:gd name="T10" fmla="*/ 142 w 280"/>
                <a:gd name="T11" fmla="*/ 11 h 254"/>
                <a:gd name="T12" fmla="*/ 153 w 280"/>
                <a:gd name="T13" fmla="*/ 0 h 254"/>
                <a:gd name="T14" fmla="*/ 169 w 280"/>
                <a:gd name="T15" fmla="*/ 5 h 254"/>
                <a:gd name="T16" fmla="*/ 153 w 280"/>
                <a:gd name="T17" fmla="*/ 21 h 254"/>
                <a:gd name="T18" fmla="*/ 174 w 280"/>
                <a:gd name="T19" fmla="*/ 21 h 254"/>
                <a:gd name="T20" fmla="*/ 195 w 280"/>
                <a:gd name="T21" fmla="*/ 21 h 254"/>
                <a:gd name="T22" fmla="*/ 206 w 280"/>
                <a:gd name="T23" fmla="*/ 11 h 254"/>
                <a:gd name="T24" fmla="*/ 222 w 280"/>
                <a:gd name="T25" fmla="*/ 0 h 254"/>
                <a:gd name="T26" fmla="*/ 243 w 280"/>
                <a:gd name="T27" fmla="*/ 0 h 254"/>
                <a:gd name="T28" fmla="*/ 264 w 280"/>
                <a:gd name="T29" fmla="*/ 0 h 254"/>
                <a:gd name="T30" fmla="*/ 280 w 280"/>
                <a:gd name="T31" fmla="*/ 5 h 254"/>
                <a:gd name="T32" fmla="*/ 280 w 280"/>
                <a:gd name="T33" fmla="*/ 32 h 254"/>
                <a:gd name="T34" fmla="*/ 280 w 280"/>
                <a:gd name="T35" fmla="*/ 53 h 254"/>
                <a:gd name="T36" fmla="*/ 280 w 280"/>
                <a:gd name="T37" fmla="*/ 74 h 254"/>
                <a:gd name="T38" fmla="*/ 274 w 280"/>
                <a:gd name="T39" fmla="*/ 95 h 254"/>
                <a:gd name="T40" fmla="*/ 280 w 280"/>
                <a:gd name="T41" fmla="*/ 111 h 254"/>
                <a:gd name="T42" fmla="*/ 274 w 280"/>
                <a:gd name="T43" fmla="*/ 127 h 254"/>
                <a:gd name="T44" fmla="*/ 274 w 280"/>
                <a:gd name="T45" fmla="*/ 148 h 254"/>
                <a:gd name="T46" fmla="*/ 274 w 280"/>
                <a:gd name="T47" fmla="*/ 170 h 254"/>
                <a:gd name="T48" fmla="*/ 274 w 280"/>
                <a:gd name="T49" fmla="*/ 191 h 254"/>
                <a:gd name="T50" fmla="*/ 274 w 280"/>
                <a:gd name="T51" fmla="*/ 212 h 254"/>
                <a:gd name="T52" fmla="*/ 274 w 280"/>
                <a:gd name="T53" fmla="*/ 233 h 254"/>
                <a:gd name="T54" fmla="*/ 264 w 280"/>
                <a:gd name="T55" fmla="*/ 244 h 254"/>
                <a:gd name="T56" fmla="*/ 243 w 280"/>
                <a:gd name="T57" fmla="*/ 244 h 254"/>
                <a:gd name="T58" fmla="*/ 222 w 280"/>
                <a:gd name="T59" fmla="*/ 244 h 254"/>
                <a:gd name="T60" fmla="*/ 206 w 280"/>
                <a:gd name="T61" fmla="*/ 249 h 254"/>
                <a:gd name="T62" fmla="*/ 185 w 280"/>
                <a:gd name="T63" fmla="*/ 249 h 254"/>
                <a:gd name="T64" fmla="*/ 163 w 280"/>
                <a:gd name="T65" fmla="*/ 249 h 254"/>
                <a:gd name="T66" fmla="*/ 142 w 280"/>
                <a:gd name="T67" fmla="*/ 249 h 254"/>
                <a:gd name="T68" fmla="*/ 121 w 280"/>
                <a:gd name="T69" fmla="*/ 249 h 254"/>
                <a:gd name="T70" fmla="*/ 105 w 280"/>
                <a:gd name="T71" fmla="*/ 254 h 254"/>
                <a:gd name="T72" fmla="*/ 89 w 280"/>
                <a:gd name="T73" fmla="*/ 249 h 254"/>
                <a:gd name="T74" fmla="*/ 63 w 280"/>
                <a:gd name="T75" fmla="*/ 249 h 254"/>
                <a:gd name="T76" fmla="*/ 42 w 280"/>
                <a:gd name="T77" fmla="*/ 249 h 254"/>
                <a:gd name="T78" fmla="*/ 21 w 280"/>
                <a:gd name="T79" fmla="*/ 249 h 254"/>
                <a:gd name="T80" fmla="*/ 0 w 280"/>
                <a:gd name="T81" fmla="*/ 249 h 254"/>
                <a:gd name="T82" fmla="*/ 0 w 280"/>
                <a:gd name="T83" fmla="*/ 228 h 254"/>
                <a:gd name="T84" fmla="*/ 0 w 280"/>
                <a:gd name="T85" fmla="*/ 201 h 254"/>
                <a:gd name="T86" fmla="*/ 10 w 280"/>
                <a:gd name="T87" fmla="*/ 191 h 254"/>
                <a:gd name="T88" fmla="*/ 31 w 280"/>
                <a:gd name="T89" fmla="*/ 191 h 254"/>
                <a:gd name="T90" fmla="*/ 31 w 280"/>
                <a:gd name="T91" fmla="*/ 170 h 254"/>
                <a:gd name="T92" fmla="*/ 31 w 280"/>
                <a:gd name="T93" fmla="*/ 148 h 254"/>
                <a:gd name="T94" fmla="*/ 31 w 280"/>
                <a:gd name="T95" fmla="*/ 127 h 254"/>
                <a:gd name="T96" fmla="*/ 58 w 280"/>
                <a:gd name="T97" fmla="*/ 127 h 254"/>
                <a:gd name="T98" fmla="*/ 84 w 280"/>
                <a:gd name="T99" fmla="*/ 127 h 254"/>
                <a:gd name="T100" fmla="*/ 105 w 280"/>
                <a:gd name="T101" fmla="*/ 12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0" h="254">
                  <a:moveTo>
                    <a:pt x="105" y="106"/>
                  </a:moveTo>
                  <a:lnTo>
                    <a:pt x="105" y="95"/>
                  </a:lnTo>
                  <a:lnTo>
                    <a:pt x="105" y="90"/>
                  </a:lnTo>
                  <a:lnTo>
                    <a:pt x="105" y="85"/>
                  </a:lnTo>
                  <a:lnTo>
                    <a:pt x="105" y="79"/>
                  </a:lnTo>
                  <a:lnTo>
                    <a:pt x="105" y="74"/>
                  </a:lnTo>
                  <a:lnTo>
                    <a:pt x="111" y="74"/>
                  </a:lnTo>
                  <a:lnTo>
                    <a:pt x="116" y="74"/>
                  </a:lnTo>
                  <a:lnTo>
                    <a:pt x="121" y="74"/>
                  </a:lnTo>
                  <a:lnTo>
                    <a:pt x="121" y="69"/>
                  </a:lnTo>
                  <a:lnTo>
                    <a:pt x="121" y="64"/>
                  </a:lnTo>
                  <a:lnTo>
                    <a:pt x="126" y="64"/>
                  </a:lnTo>
                  <a:lnTo>
                    <a:pt x="132" y="64"/>
                  </a:lnTo>
                  <a:lnTo>
                    <a:pt x="132" y="58"/>
                  </a:lnTo>
                  <a:lnTo>
                    <a:pt x="132" y="53"/>
                  </a:lnTo>
                  <a:lnTo>
                    <a:pt x="132" y="48"/>
                  </a:lnTo>
                  <a:lnTo>
                    <a:pt x="132" y="37"/>
                  </a:lnTo>
                  <a:lnTo>
                    <a:pt x="132" y="32"/>
                  </a:lnTo>
                  <a:lnTo>
                    <a:pt x="132" y="26"/>
                  </a:lnTo>
                  <a:lnTo>
                    <a:pt x="137" y="26"/>
                  </a:lnTo>
                  <a:lnTo>
                    <a:pt x="142" y="26"/>
                  </a:lnTo>
                  <a:lnTo>
                    <a:pt x="142" y="21"/>
                  </a:lnTo>
                  <a:lnTo>
                    <a:pt x="142" y="16"/>
                  </a:lnTo>
                  <a:lnTo>
                    <a:pt x="142" y="11"/>
                  </a:lnTo>
                  <a:lnTo>
                    <a:pt x="142" y="5"/>
                  </a:lnTo>
                  <a:lnTo>
                    <a:pt x="142" y="0"/>
                  </a:lnTo>
                  <a:lnTo>
                    <a:pt x="148" y="0"/>
                  </a:lnTo>
                  <a:lnTo>
                    <a:pt x="153" y="0"/>
                  </a:lnTo>
                  <a:lnTo>
                    <a:pt x="158" y="0"/>
                  </a:lnTo>
                  <a:lnTo>
                    <a:pt x="163" y="0"/>
                  </a:lnTo>
                  <a:lnTo>
                    <a:pt x="169" y="0"/>
                  </a:lnTo>
                  <a:lnTo>
                    <a:pt x="169" y="5"/>
                  </a:lnTo>
                  <a:lnTo>
                    <a:pt x="163" y="5"/>
                  </a:lnTo>
                  <a:lnTo>
                    <a:pt x="158" y="16"/>
                  </a:lnTo>
                  <a:lnTo>
                    <a:pt x="153" y="16"/>
                  </a:lnTo>
                  <a:lnTo>
                    <a:pt x="153" y="21"/>
                  </a:lnTo>
                  <a:lnTo>
                    <a:pt x="158" y="21"/>
                  </a:lnTo>
                  <a:lnTo>
                    <a:pt x="163" y="21"/>
                  </a:lnTo>
                  <a:lnTo>
                    <a:pt x="169" y="21"/>
                  </a:lnTo>
                  <a:lnTo>
                    <a:pt x="174" y="21"/>
                  </a:lnTo>
                  <a:lnTo>
                    <a:pt x="179" y="21"/>
                  </a:lnTo>
                  <a:lnTo>
                    <a:pt x="185" y="21"/>
                  </a:lnTo>
                  <a:lnTo>
                    <a:pt x="190" y="21"/>
                  </a:lnTo>
                  <a:lnTo>
                    <a:pt x="195" y="21"/>
                  </a:lnTo>
                  <a:lnTo>
                    <a:pt x="200" y="21"/>
                  </a:lnTo>
                  <a:lnTo>
                    <a:pt x="206" y="21"/>
                  </a:lnTo>
                  <a:lnTo>
                    <a:pt x="206" y="16"/>
                  </a:lnTo>
                  <a:lnTo>
                    <a:pt x="206" y="11"/>
                  </a:lnTo>
                  <a:lnTo>
                    <a:pt x="211" y="11"/>
                  </a:lnTo>
                  <a:lnTo>
                    <a:pt x="216" y="11"/>
                  </a:lnTo>
                  <a:lnTo>
                    <a:pt x="216" y="0"/>
                  </a:lnTo>
                  <a:lnTo>
                    <a:pt x="222" y="0"/>
                  </a:lnTo>
                  <a:lnTo>
                    <a:pt x="227" y="0"/>
                  </a:lnTo>
                  <a:lnTo>
                    <a:pt x="232" y="0"/>
                  </a:lnTo>
                  <a:lnTo>
                    <a:pt x="237" y="0"/>
                  </a:lnTo>
                  <a:lnTo>
                    <a:pt x="243" y="0"/>
                  </a:lnTo>
                  <a:lnTo>
                    <a:pt x="248" y="0"/>
                  </a:lnTo>
                  <a:lnTo>
                    <a:pt x="253" y="0"/>
                  </a:lnTo>
                  <a:lnTo>
                    <a:pt x="259" y="0"/>
                  </a:lnTo>
                  <a:lnTo>
                    <a:pt x="264" y="0"/>
                  </a:lnTo>
                  <a:lnTo>
                    <a:pt x="269" y="0"/>
                  </a:lnTo>
                  <a:lnTo>
                    <a:pt x="269" y="5"/>
                  </a:lnTo>
                  <a:lnTo>
                    <a:pt x="274" y="5"/>
                  </a:lnTo>
                  <a:lnTo>
                    <a:pt x="280" y="5"/>
                  </a:lnTo>
                  <a:lnTo>
                    <a:pt x="280" y="11"/>
                  </a:lnTo>
                  <a:lnTo>
                    <a:pt x="280" y="21"/>
                  </a:lnTo>
                  <a:lnTo>
                    <a:pt x="280" y="26"/>
                  </a:lnTo>
                  <a:lnTo>
                    <a:pt x="280" y="32"/>
                  </a:lnTo>
                  <a:lnTo>
                    <a:pt x="280" y="37"/>
                  </a:lnTo>
                  <a:lnTo>
                    <a:pt x="280" y="42"/>
                  </a:lnTo>
                  <a:lnTo>
                    <a:pt x="280" y="48"/>
                  </a:lnTo>
                  <a:lnTo>
                    <a:pt x="280" y="53"/>
                  </a:lnTo>
                  <a:lnTo>
                    <a:pt x="280" y="58"/>
                  </a:lnTo>
                  <a:lnTo>
                    <a:pt x="280" y="64"/>
                  </a:lnTo>
                  <a:lnTo>
                    <a:pt x="280" y="69"/>
                  </a:lnTo>
                  <a:lnTo>
                    <a:pt x="280" y="74"/>
                  </a:lnTo>
                  <a:lnTo>
                    <a:pt x="280" y="79"/>
                  </a:lnTo>
                  <a:lnTo>
                    <a:pt x="274" y="85"/>
                  </a:lnTo>
                  <a:lnTo>
                    <a:pt x="274" y="90"/>
                  </a:lnTo>
                  <a:lnTo>
                    <a:pt x="274" y="95"/>
                  </a:lnTo>
                  <a:lnTo>
                    <a:pt x="274" y="101"/>
                  </a:lnTo>
                  <a:lnTo>
                    <a:pt x="274" y="106"/>
                  </a:lnTo>
                  <a:lnTo>
                    <a:pt x="274" y="111"/>
                  </a:lnTo>
                  <a:lnTo>
                    <a:pt x="280" y="111"/>
                  </a:lnTo>
                  <a:lnTo>
                    <a:pt x="280" y="117"/>
                  </a:lnTo>
                  <a:lnTo>
                    <a:pt x="280" y="122"/>
                  </a:lnTo>
                  <a:lnTo>
                    <a:pt x="274" y="122"/>
                  </a:lnTo>
                  <a:lnTo>
                    <a:pt x="274" y="127"/>
                  </a:lnTo>
                  <a:lnTo>
                    <a:pt x="274" y="132"/>
                  </a:lnTo>
                  <a:lnTo>
                    <a:pt x="274" y="138"/>
                  </a:lnTo>
                  <a:lnTo>
                    <a:pt x="274" y="143"/>
                  </a:lnTo>
                  <a:lnTo>
                    <a:pt x="274" y="148"/>
                  </a:lnTo>
                  <a:lnTo>
                    <a:pt x="274" y="154"/>
                  </a:lnTo>
                  <a:lnTo>
                    <a:pt x="274" y="159"/>
                  </a:lnTo>
                  <a:lnTo>
                    <a:pt x="274" y="164"/>
                  </a:lnTo>
                  <a:lnTo>
                    <a:pt x="274" y="170"/>
                  </a:lnTo>
                  <a:lnTo>
                    <a:pt x="274" y="175"/>
                  </a:lnTo>
                  <a:lnTo>
                    <a:pt x="274" y="180"/>
                  </a:lnTo>
                  <a:lnTo>
                    <a:pt x="274" y="185"/>
                  </a:lnTo>
                  <a:lnTo>
                    <a:pt x="274" y="191"/>
                  </a:lnTo>
                  <a:lnTo>
                    <a:pt x="274" y="196"/>
                  </a:lnTo>
                  <a:lnTo>
                    <a:pt x="274" y="201"/>
                  </a:lnTo>
                  <a:lnTo>
                    <a:pt x="274" y="207"/>
                  </a:lnTo>
                  <a:lnTo>
                    <a:pt x="274" y="212"/>
                  </a:lnTo>
                  <a:lnTo>
                    <a:pt x="274" y="217"/>
                  </a:lnTo>
                  <a:lnTo>
                    <a:pt x="274" y="223"/>
                  </a:lnTo>
                  <a:lnTo>
                    <a:pt x="274" y="228"/>
                  </a:lnTo>
                  <a:lnTo>
                    <a:pt x="274" y="233"/>
                  </a:lnTo>
                  <a:lnTo>
                    <a:pt x="274" y="238"/>
                  </a:lnTo>
                  <a:lnTo>
                    <a:pt x="274" y="244"/>
                  </a:lnTo>
                  <a:lnTo>
                    <a:pt x="269" y="244"/>
                  </a:lnTo>
                  <a:lnTo>
                    <a:pt x="264" y="244"/>
                  </a:lnTo>
                  <a:lnTo>
                    <a:pt x="259" y="244"/>
                  </a:lnTo>
                  <a:lnTo>
                    <a:pt x="253" y="244"/>
                  </a:lnTo>
                  <a:lnTo>
                    <a:pt x="248" y="244"/>
                  </a:lnTo>
                  <a:lnTo>
                    <a:pt x="243" y="244"/>
                  </a:lnTo>
                  <a:lnTo>
                    <a:pt x="237" y="244"/>
                  </a:lnTo>
                  <a:lnTo>
                    <a:pt x="232" y="244"/>
                  </a:lnTo>
                  <a:lnTo>
                    <a:pt x="227" y="244"/>
                  </a:lnTo>
                  <a:lnTo>
                    <a:pt x="222" y="244"/>
                  </a:lnTo>
                  <a:lnTo>
                    <a:pt x="222" y="249"/>
                  </a:lnTo>
                  <a:lnTo>
                    <a:pt x="216" y="249"/>
                  </a:lnTo>
                  <a:lnTo>
                    <a:pt x="211" y="249"/>
                  </a:lnTo>
                  <a:lnTo>
                    <a:pt x="206" y="249"/>
                  </a:lnTo>
                  <a:lnTo>
                    <a:pt x="200" y="249"/>
                  </a:lnTo>
                  <a:lnTo>
                    <a:pt x="195" y="249"/>
                  </a:lnTo>
                  <a:lnTo>
                    <a:pt x="190" y="249"/>
                  </a:lnTo>
                  <a:lnTo>
                    <a:pt x="185" y="249"/>
                  </a:lnTo>
                  <a:lnTo>
                    <a:pt x="179" y="249"/>
                  </a:lnTo>
                  <a:lnTo>
                    <a:pt x="174" y="249"/>
                  </a:lnTo>
                  <a:lnTo>
                    <a:pt x="169" y="249"/>
                  </a:lnTo>
                  <a:lnTo>
                    <a:pt x="163" y="249"/>
                  </a:lnTo>
                  <a:lnTo>
                    <a:pt x="158" y="249"/>
                  </a:lnTo>
                  <a:lnTo>
                    <a:pt x="153" y="249"/>
                  </a:lnTo>
                  <a:lnTo>
                    <a:pt x="148" y="249"/>
                  </a:lnTo>
                  <a:lnTo>
                    <a:pt x="142" y="249"/>
                  </a:lnTo>
                  <a:lnTo>
                    <a:pt x="137" y="249"/>
                  </a:lnTo>
                  <a:lnTo>
                    <a:pt x="132" y="249"/>
                  </a:lnTo>
                  <a:lnTo>
                    <a:pt x="126" y="249"/>
                  </a:lnTo>
                  <a:lnTo>
                    <a:pt x="121" y="249"/>
                  </a:lnTo>
                  <a:lnTo>
                    <a:pt x="116" y="244"/>
                  </a:lnTo>
                  <a:lnTo>
                    <a:pt x="111" y="244"/>
                  </a:lnTo>
                  <a:lnTo>
                    <a:pt x="105" y="249"/>
                  </a:lnTo>
                  <a:lnTo>
                    <a:pt x="105" y="254"/>
                  </a:lnTo>
                  <a:lnTo>
                    <a:pt x="100" y="254"/>
                  </a:lnTo>
                  <a:lnTo>
                    <a:pt x="95" y="254"/>
                  </a:lnTo>
                  <a:lnTo>
                    <a:pt x="89" y="254"/>
                  </a:lnTo>
                  <a:lnTo>
                    <a:pt x="89" y="249"/>
                  </a:lnTo>
                  <a:lnTo>
                    <a:pt x="79" y="249"/>
                  </a:lnTo>
                  <a:lnTo>
                    <a:pt x="74" y="249"/>
                  </a:lnTo>
                  <a:lnTo>
                    <a:pt x="68" y="249"/>
                  </a:lnTo>
                  <a:lnTo>
                    <a:pt x="63" y="249"/>
                  </a:lnTo>
                  <a:lnTo>
                    <a:pt x="58" y="249"/>
                  </a:lnTo>
                  <a:lnTo>
                    <a:pt x="52" y="249"/>
                  </a:lnTo>
                  <a:lnTo>
                    <a:pt x="47" y="249"/>
                  </a:lnTo>
                  <a:lnTo>
                    <a:pt x="42" y="249"/>
                  </a:lnTo>
                  <a:lnTo>
                    <a:pt x="37" y="249"/>
                  </a:lnTo>
                  <a:lnTo>
                    <a:pt x="31" y="249"/>
                  </a:lnTo>
                  <a:lnTo>
                    <a:pt x="26" y="249"/>
                  </a:lnTo>
                  <a:lnTo>
                    <a:pt x="21" y="249"/>
                  </a:lnTo>
                  <a:lnTo>
                    <a:pt x="15" y="249"/>
                  </a:lnTo>
                  <a:lnTo>
                    <a:pt x="10" y="249"/>
                  </a:lnTo>
                  <a:lnTo>
                    <a:pt x="5" y="249"/>
                  </a:lnTo>
                  <a:lnTo>
                    <a:pt x="0" y="249"/>
                  </a:lnTo>
                  <a:lnTo>
                    <a:pt x="0" y="244"/>
                  </a:lnTo>
                  <a:lnTo>
                    <a:pt x="0" y="238"/>
                  </a:lnTo>
                  <a:lnTo>
                    <a:pt x="0" y="233"/>
                  </a:lnTo>
                  <a:lnTo>
                    <a:pt x="0" y="228"/>
                  </a:lnTo>
                  <a:lnTo>
                    <a:pt x="0" y="217"/>
                  </a:lnTo>
                  <a:lnTo>
                    <a:pt x="0" y="212"/>
                  </a:lnTo>
                  <a:lnTo>
                    <a:pt x="0" y="207"/>
                  </a:lnTo>
                  <a:lnTo>
                    <a:pt x="0" y="201"/>
                  </a:lnTo>
                  <a:lnTo>
                    <a:pt x="0" y="196"/>
                  </a:lnTo>
                  <a:lnTo>
                    <a:pt x="0" y="191"/>
                  </a:lnTo>
                  <a:lnTo>
                    <a:pt x="5" y="191"/>
                  </a:lnTo>
                  <a:lnTo>
                    <a:pt x="10" y="191"/>
                  </a:lnTo>
                  <a:lnTo>
                    <a:pt x="15" y="191"/>
                  </a:lnTo>
                  <a:lnTo>
                    <a:pt x="21" y="191"/>
                  </a:lnTo>
                  <a:lnTo>
                    <a:pt x="26" y="191"/>
                  </a:lnTo>
                  <a:lnTo>
                    <a:pt x="31" y="191"/>
                  </a:lnTo>
                  <a:lnTo>
                    <a:pt x="31" y="185"/>
                  </a:lnTo>
                  <a:lnTo>
                    <a:pt x="31" y="180"/>
                  </a:lnTo>
                  <a:lnTo>
                    <a:pt x="31" y="175"/>
                  </a:lnTo>
                  <a:lnTo>
                    <a:pt x="31" y="170"/>
                  </a:lnTo>
                  <a:lnTo>
                    <a:pt x="31" y="164"/>
                  </a:lnTo>
                  <a:lnTo>
                    <a:pt x="31" y="159"/>
                  </a:lnTo>
                  <a:lnTo>
                    <a:pt x="31" y="154"/>
                  </a:lnTo>
                  <a:lnTo>
                    <a:pt x="31" y="148"/>
                  </a:lnTo>
                  <a:lnTo>
                    <a:pt x="31" y="143"/>
                  </a:lnTo>
                  <a:lnTo>
                    <a:pt x="31" y="138"/>
                  </a:lnTo>
                  <a:lnTo>
                    <a:pt x="31" y="132"/>
                  </a:lnTo>
                  <a:lnTo>
                    <a:pt x="31" y="127"/>
                  </a:lnTo>
                  <a:lnTo>
                    <a:pt x="37" y="127"/>
                  </a:lnTo>
                  <a:lnTo>
                    <a:pt x="42" y="127"/>
                  </a:lnTo>
                  <a:lnTo>
                    <a:pt x="52" y="127"/>
                  </a:lnTo>
                  <a:lnTo>
                    <a:pt x="58" y="127"/>
                  </a:lnTo>
                  <a:lnTo>
                    <a:pt x="63" y="127"/>
                  </a:lnTo>
                  <a:lnTo>
                    <a:pt x="68" y="127"/>
                  </a:lnTo>
                  <a:lnTo>
                    <a:pt x="74" y="127"/>
                  </a:lnTo>
                  <a:lnTo>
                    <a:pt x="84" y="127"/>
                  </a:lnTo>
                  <a:lnTo>
                    <a:pt x="89" y="127"/>
                  </a:lnTo>
                  <a:lnTo>
                    <a:pt x="95" y="127"/>
                  </a:lnTo>
                  <a:lnTo>
                    <a:pt x="100" y="127"/>
                  </a:lnTo>
                  <a:lnTo>
                    <a:pt x="105" y="127"/>
                  </a:lnTo>
                  <a:lnTo>
                    <a:pt x="105" y="122"/>
                  </a:lnTo>
                  <a:lnTo>
                    <a:pt x="105" y="111"/>
                  </a:lnTo>
                  <a:lnTo>
                    <a:pt x="105" y="106"/>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8" name="Freeform 222">
              <a:extLst>
                <a:ext uri="{FF2B5EF4-FFF2-40B4-BE49-F238E27FC236}">
                  <a16:creationId xmlns:a16="http://schemas.microsoft.com/office/drawing/2014/main" id="{F6FFEA34-A8AC-46D8-A288-98D6E1C01398}"/>
                </a:ext>
              </a:extLst>
            </p:cNvPr>
            <p:cNvSpPr>
              <a:spLocks/>
            </p:cNvSpPr>
            <p:nvPr/>
          </p:nvSpPr>
          <p:spPr bwMode="auto">
            <a:xfrm>
              <a:off x="4551363" y="2995613"/>
              <a:ext cx="436563" cy="344488"/>
            </a:xfrm>
            <a:custGeom>
              <a:avLst/>
              <a:gdLst>
                <a:gd name="T0" fmla="*/ 254 w 275"/>
                <a:gd name="T1" fmla="*/ 0 h 217"/>
                <a:gd name="T2" fmla="*/ 269 w 275"/>
                <a:gd name="T3" fmla="*/ 11 h 217"/>
                <a:gd name="T4" fmla="*/ 269 w 275"/>
                <a:gd name="T5" fmla="*/ 37 h 217"/>
                <a:gd name="T6" fmla="*/ 269 w 275"/>
                <a:gd name="T7" fmla="*/ 58 h 217"/>
                <a:gd name="T8" fmla="*/ 269 w 275"/>
                <a:gd name="T9" fmla="*/ 85 h 217"/>
                <a:gd name="T10" fmla="*/ 269 w 275"/>
                <a:gd name="T11" fmla="*/ 106 h 217"/>
                <a:gd name="T12" fmla="*/ 269 w 275"/>
                <a:gd name="T13" fmla="*/ 133 h 217"/>
                <a:gd name="T14" fmla="*/ 269 w 275"/>
                <a:gd name="T15" fmla="*/ 159 h 217"/>
                <a:gd name="T16" fmla="*/ 269 w 275"/>
                <a:gd name="T17" fmla="*/ 170 h 217"/>
                <a:gd name="T18" fmla="*/ 264 w 275"/>
                <a:gd name="T19" fmla="*/ 175 h 217"/>
                <a:gd name="T20" fmla="*/ 275 w 275"/>
                <a:gd name="T21" fmla="*/ 186 h 217"/>
                <a:gd name="T22" fmla="*/ 269 w 275"/>
                <a:gd name="T23" fmla="*/ 201 h 217"/>
                <a:gd name="T24" fmla="*/ 264 w 275"/>
                <a:gd name="T25" fmla="*/ 217 h 217"/>
                <a:gd name="T26" fmla="*/ 243 w 275"/>
                <a:gd name="T27" fmla="*/ 217 h 217"/>
                <a:gd name="T28" fmla="*/ 222 w 275"/>
                <a:gd name="T29" fmla="*/ 217 h 217"/>
                <a:gd name="T30" fmla="*/ 201 w 275"/>
                <a:gd name="T31" fmla="*/ 217 h 217"/>
                <a:gd name="T32" fmla="*/ 180 w 275"/>
                <a:gd name="T33" fmla="*/ 217 h 217"/>
                <a:gd name="T34" fmla="*/ 158 w 275"/>
                <a:gd name="T35" fmla="*/ 217 h 217"/>
                <a:gd name="T36" fmla="*/ 132 w 275"/>
                <a:gd name="T37" fmla="*/ 217 h 217"/>
                <a:gd name="T38" fmla="*/ 111 w 275"/>
                <a:gd name="T39" fmla="*/ 217 h 217"/>
                <a:gd name="T40" fmla="*/ 100 w 275"/>
                <a:gd name="T41" fmla="*/ 207 h 217"/>
                <a:gd name="T42" fmla="*/ 84 w 275"/>
                <a:gd name="T43" fmla="*/ 217 h 217"/>
                <a:gd name="T44" fmla="*/ 63 w 275"/>
                <a:gd name="T45" fmla="*/ 212 h 217"/>
                <a:gd name="T46" fmla="*/ 58 w 275"/>
                <a:gd name="T47" fmla="*/ 196 h 217"/>
                <a:gd name="T48" fmla="*/ 42 w 275"/>
                <a:gd name="T49" fmla="*/ 186 h 217"/>
                <a:gd name="T50" fmla="*/ 32 w 275"/>
                <a:gd name="T51" fmla="*/ 175 h 217"/>
                <a:gd name="T52" fmla="*/ 37 w 275"/>
                <a:gd name="T53" fmla="*/ 159 h 217"/>
                <a:gd name="T54" fmla="*/ 26 w 275"/>
                <a:gd name="T55" fmla="*/ 143 h 217"/>
                <a:gd name="T56" fmla="*/ 16 w 275"/>
                <a:gd name="T57" fmla="*/ 133 h 217"/>
                <a:gd name="T58" fmla="*/ 10 w 275"/>
                <a:gd name="T59" fmla="*/ 117 h 217"/>
                <a:gd name="T60" fmla="*/ 5 w 275"/>
                <a:gd name="T61" fmla="*/ 106 h 217"/>
                <a:gd name="T62" fmla="*/ 5 w 275"/>
                <a:gd name="T63" fmla="*/ 95 h 217"/>
                <a:gd name="T64" fmla="*/ 0 w 275"/>
                <a:gd name="T65" fmla="*/ 80 h 217"/>
                <a:gd name="T66" fmla="*/ 0 w 275"/>
                <a:gd name="T67" fmla="*/ 64 h 217"/>
                <a:gd name="T68" fmla="*/ 0 w 275"/>
                <a:gd name="T69" fmla="*/ 42 h 217"/>
                <a:gd name="T70" fmla="*/ 5 w 275"/>
                <a:gd name="T71" fmla="*/ 27 h 217"/>
                <a:gd name="T72" fmla="*/ 5 w 275"/>
                <a:gd name="T73" fmla="*/ 5 h 217"/>
                <a:gd name="T74" fmla="*/ 21 w 275"/>
                <a:gd name="T75" fmla="*/ 0 h 217"/>
                <a:gd name="T76" fmla="*/ 42 w 275"/>
                <a:gd name="T77" fmla="*/ 0 h 217"/>
                <a:gd name="T78" fmla="*/ 63 w 275"/>
                <a:gd name="T79" fmla="*/ 0 h 217"/>
                <a:gd name="T80" fmla="*/ 84 w 275"/>
                <a:gd name="T81" fmla="*/ 0 h 217"/>
                <a:gd name="T82" fmla="*/ 106 w 275"/>
                <a:gd name="T83" fmla="*/ 0 h 217"/>
                <a:gd name="T84" fmla="*/ 127 w 275"/>
                <a:gd name="T85" fmla="*/ 0 h 217"/>
                <a:gd name="T86" fmla="*/ 148 w 275"/>
                <a:gd name="T87" fmla="*/ 0 h 217"/>
                <a:gd name="T88" fmla="*/ 169 w 275"/>
                <a:gd name="T89" fmla="*/ 0 h 217"/>
                <a:gd name="T90" fmla="*/ 190 w 275"/>
                <a:gd name="T91" fmla="*/ 0 h 217"/>
                <a:gd name="T92" fmla="*/ 211 w 275"/>
                <a:gd name="T93" fmla="*/ 0 h 217"/>
                <a:gd name="T94" fmla="*/ 232 w 275"/>
                <a:gd name="T9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5" h="217">
                  <a:moveTo>
                    <a:pt x="238" y="0"/>
                  </a:moveTo>
                  <a:lnTo>
                    <a:pt x="243" y="0"/>
                  </a:lnTo>
                  <a:lnTo>
                    <a:pt x="248" y="0"/>
                  </a:lnTo>
                  <a:lnTo>
                    <a:pt x="254" y="0"/>
                  </a:lnTo>
                  <a:lnTo>
                    <a:pt x="259" y="0"/>
                  </a:lnTo>
                  <a:lnTo>
                    <a:pt x="269" y="0"/>
                  </a:lnTo>
                  <a:lnTo>
                    <a:pt x="269" y="5"/>
                  </a:lnTo>
                  <a:lnTo>
                    <a:pt x="269" y="11"/>
                  </a:lnTo>
                  <a:lnTo>
                    <a:pt x="269" y="21"/>
                  </a:lnTo>
                  <a:lnTo>
                    <a:pt x="269" y="27"/>
                  </a:lnTo>
                  <a:lnTo>
                    <a:pt x="269" y="32"/>
                  </a:lnTo>
                  <a:lnTo>
                    <a:pt x="269" y="37"/>
                  </a:lnTo>
                  <a:lnTo>
                    <a:pt x="269" y="42"/>
                  </a:lnTo>
                  <a:lnTo>
                    <a:pt x="269" y="48"/>
                  </a:lnTo>
                  <a:lnTo>
                    <a:pt x="269" y="53"/>
                  </a:lnTo>
                  <a:lnTo>
                    <a:pt x="269" y="58"/>
                  </a:lnTo>
                  <a:lnTo>
                    <a:pt x="269" y="64"/>
                  </a:lnTo>
                  <a:lnTo>
                    <a:pt x="269" y="69"/>
                  </a:lnTo>
                  <a:lnTo>
                    <a:pt x="269" y="80"/>
                  </a:lnTo>
                  <a:lnTo>
                    <a:pt x="269" y="85"/>
                  </a:lnTo>
                  <a:lnTo>
                    <a:pt x="269" y="90"/>
                  </a:lnTo>
                  <a:lnTo>
                    <a:pt x="269" y="95"/>
                  </a:lnTo>
                  <a:lnTo>
                    <a:pt x="269" y="101"/>
                  </a:lnTo>
                  <a:lnTo>
                    <a:pt x="269" y="106"/>
                  </a:lnTo>
                  <a:lnTo>
                    <a:pt x="269" y="111"/>
                  </a:lnTo>
                  <a:lnTo>
                    <a:pt x="269" y="117"/>
                  </a:lnTo>
                  <a:lnTo>
                    <a:pt x="269" y="122"/>
                  </a:lnTo>
                  <a:lnTo>
                    <a:pt x="269" y="133"/>
                  </a:lnTo>
                  <a:lnTo>
                    <a:pt x="269" y="143"/>
                  </a:lnTo>
                  <a:lnTo>
                    <a:pt x="269" y="148"/>
                  </a:lnTo>
                  <a:lnTo>
                    <a:pt x="269" y="154"/>
                  </a:lnTo>
                  <a:lnTo>
                    <a:pt x="269" y="159"/>
                  </a:lnTo>
                  <a:lnTo>
                    <a:pt x="269" y="164"/>
                  </a:lnTo>
                  <a:lnTo>
                    <a:pt x="269" y="170"/>
                  </a:lnTo>
                  <a:lnTo>
                    <a:pt x="264" y="170"/>
                  </a:lnTo>
                  <a:lnTo>
                    <a:pt x="269" y="170"/>
                  </a:lnTo>
                  <a:lnTo>
                    <a:pt x="269" y="175"/>
                  </a:lnTo>
                  <a:lnTo>
                    <a:pt x="269" y="170"/>
                  </a:lnTo>
                  <a:lnTo>
                    <a:pt x="269" y="175"/>
                  </a:lnTo>
                  <a:lnTo>
                    <a:pt x="264" y="175"/>
                  </a:lnTo>
                  <a:lnTo>
                    <a:pt x="264" y="180"/>
                  </a:lnTo>
                  <a:lnTo>
                    <a:pt x="269" y="180"/>
                  </a:lnTo>
                  <a:lnTo>
                    <a:pt x="269" y="186"/>
                  </a:lnTo>
                  <a:lnTo>
                    <a:pt x="275" y="186"/>
                  </a:lnTo>
                  <a:lnTo>
                    <a:pt x="269" y="186"/>
                  </a:lnTo>
                  <a:lnTo>
                    <a:pt x="269" y="191"/>
                  </a:lnTo>
                  <a:lnTo>
                    <a:pt x="269" y="196"/>
                  </a:lnTo>
                  <a:lnTo>
                    <a:pt x="269" y="201"/>
                  </a:lnTo>
                  <a:lnTo>
                    <a:pt x="269" y="207"/>
                  </a:lnTo>
                  <a:lnTo>
                    <a:pt x="269" y="212"/>
                  </a:lnTo>
                  <a:lnTo>
                    <a:pt x="269" y="217"/>
                  </a:lnTo>
                  <a:lnTo>
                    <a:pt x="264" y="217"/>
                  </a:lnTo>
                  <a:lnTo>
                    <a:pt x="259" y="217"/>
                  </a:lnTo>
                  <a:lnTo>
                    <a:pt x="254" y="217"/>
                  </a:lnTo>
                  <a:lnTo>
                    <a:pt x="248" y="217"/>
                  </a:lnTo>
                  <a:lnTo>
                    <a:pt x="243" y="217"/>
                  </a:lnTo>
                  <a:lnTo>
                    <a:pt x="238" y="217"/>
                  </a:lnTo>
                  <a:lnTo>
                    <a:pt x="232" y="217"/>
                  </a:lnTo>
                  <a:lnTo>
                    <a:pt x="227" y="217"/>
                  </a:lnTo>
                  <a:lnTo>
                    <a:pt x="222" y="217"/>
                  </a:lnTo>
                  <a:lnTo>
                    <a:pt x="217" y="217"/>
                  </a:lnTo>
                  <a:lnTo>
                    <a:pt x="211" y="217"/>
                  </a:lnTo>
                  <a:lnTo>
                    <a:pt x="206" y="217"/>
                  </a:lnTo>
                  <a:lnTo>
                    <a:pt x="201" y="217"/>
                  </a:lnTo>
                  <a:lnTo>
                    <a:pt x="195" y="217"/>
                  </a:lnTo>
                  <a:lnTo>
                    <a:pt x="190" y="217"/>
                  </a:lnTo>
                  <a:lnTo>
                    <a:pt x="185" y="217"/>
                  </a:lnTo>
                  <a:lnTo>
                    <a:pt x="180" y="217"/>
                  </a:lnTo>
                  <a:lnTo>
                    <a:pt x="174" y="217"/>
                  </a:lnTo>
                  <a:lnTo>
                    <a:pt x="169" y="217"/>
                  </a:lnTo>
                  <a:lnTo>
                    <a:pt x="164" y="217"/>
                  </a:lnTo>
                  <a:lnTo>
                    <a:pt x="158" y="217"/>
                  </a:lnTo>
                  <a:lnTo>
                    <a:pt x="153" y="217"/>
                  </a:lnTo>
                  <a:lnTo>
                    <a:pt x="148" y="217"/>
                  </a:lnTo>
                  <a:lnTo>
                    <a:pt x="143" y="217"/>
                  </a:lnTo>
                  <a:lnTo>
                    <a:pt x="132" y="217"/>
                  </a:lnTo>
                  <a:lnTo>
                    <a:pt x="127" y="217"/>
                  </a:lnTo>
                  <a:lnTo>
                    <a:pt x="121" y="217"/>
                  </a:lnTo>
                  <a:lnTo>
                    <a:pt x="116" y="217"/>
                  </a:lnTo>
                  <a:lnTo>
                    <a:pt x="111" y="217"/>
                  </a:lnTo>
                  <a:lnTo>
                    <a:pt x="106" y="217"/>
                  </a:lnTo>
                  <a:lnTo>
                    <a:pt x="106" y="212"/>
                  </a:lnTo>
                  <a:lnTo>
                    <a:pt x="106" y="207"/>
                  </a:lnTo>
                  <a:lnTo>
                    <a:pt x="100" y="207"/>
                  </a:lnTo>
                  <a:lnTo>
                    <a:pt x="95" y="207"/>
                  </a:lnTo>
                  <a:lnTo>
                    <a:pt x="95" y="217"/>
                  </a:lnTo>
                  <a:lnTo>
                    <a:pt x="90" y="217"/>
                  </a:lnTo>
                  <a:lnTo>
                    <a:pt x="84" y="217"/>
                  </a:lnTo>
                  <a:lnTo>
                    <a:pt x="79" y="217"/>
                  </a:lnTo>
                  <a:lnTo>
                    <a:pt x="74" y="217"/>
                  </a:lnTo>
                  <a:lnTo>
                    <a:pt x="69" y="212"/>
                  </a:lnTo>
                  <a:lnTo>
                    <a:pt x="63" y="212"/>
                  </a:lnTo>
                  <a:lnTo>
                    <a:pt x="63" y="207"/>
                  </a:lnTo>
                  <a:lnTo>
                    <a:pt x="58" y="207"/>
                  </a:lnTo>
                  <a:lnTo>
                    <a:pt x="58" y="201"/>
                  </a:lnTo>
                  <a:lnTo>
                    <a:pt x="58" y="196"/>
                  </a:lnTo>
                  <a:lnTo>
                    <a:pt x="53" y="196"/>
                  </a:lnTo>
                  <a:lnTo>
                    <a:pt x="53" y="191"/>
                  </a:lnTo>
                  <a:lnTo>
                    <a:pt x="47" y="191"/>
                  </a:lnTo>
                  <a:lnTo>
                    <a:pt x="42" y="186"/>
                  </a:lnTo>
                  <a:lnTo>
                    <a:pt x="42" y="180"/>
                  </a:lnTo>
                  <a:lnTo>
                    <a:pt x="37" y="180"/>
                  </a:lnTo>
                  <a:lnTo>
                    <a:pt x="32" y="180"/>
                  </a:lnTo>
                  <a:lnTo>
                    <a:pt x="32" y="175"/>
                  </a:lnTo>
                  <a:lnTo>
                    <a:pt x="32" y="170"/>
                  </a:lnTo>
                  <a:lnTo>
                    <a:pt x="32" y="164"/>
                  </a:lnTo>
                  <a:lnTo>
                    <a:pt x="32" y="159"/>
                  </a:lnTo>
                  <a:lnTo>
                    <a:pt x="37" y="159"/>
                  </a:lnTo>
                  <a:lnTo>
                    <a:pt x="37" y="154"/>
                  </a:lnTo>
                  <a:lnTo>
                    <a:pt x="37" y="148"/>
                  </a:lnTo>
                  <a:lnTo>
                    <a:pt x="32" y="143"/>
                  </a:lnTo>
                  <a:lnTo>
                    <a:pt x="26" y="143"/>
                  </a:lnTo>
                  <a:lnTo>
                    <a:pt x="21" y="143"/>
                  </a:lnTo>
                  <a:lnTo>
                    <a:pt x="21" y="138"/>
                  </a:lnTo>
                  <a:lnTo>
                    <a:pt x="21" y="133"/>
                  </a:lnTo>
                  <a:lnTo>
                    <a:pt x="16" y="133"/>
                  </a:lnTo>
                  <a:lnTo>
                    <a:pt x="16" y="127"/>
                  </a:lnTo>
                  <a:lnTo>
                    <a:pt x="16" y="122"/>
                  </a:lnTo>
                  <a:lnTo>
                    <a:pt x="16" y="117"/>
                  </a:lnTo>
                  <a:lnTo>
                    <a:pt x="10" y="117"/>
                  </a:lnTo>
                  <a:lnTo>
                    <a:pt x="5" y="117"/>
                  </a:lnTo>
                  <a:lnTo>
                    <a:pt x="5" y="111"/>
                  </a:lnTo>
                  <a:lnTo>
                    <a:pt x="0" y="106"/>
                  </a:lnTo>
                  <a:lnTo>
                    <a:pt x="5" y="106"/>
                  </a:lnTo>
                  <a:lnTo>
                    <a:pt x="5" y="101"/>
                  </a:lnTo>
                  <a:lnTo>
                    <a:pt x="0" y="101"/>
                  </a:lnTo>
                  <a:lnTo>
                    <a:pt x="0" y="95"/>
                  </a:lnTo>
                  <a:lnTo>
                    <a:pt x="5" y="95"/>
                  </a:lnTo>
                  <a:lnTo>
                    <a:pt x="5" y="90"/>
                  </a:lnTo>
                  <a:lnTo>
                    <a:pt x="0" y="90"/>
                  </a:lnTo>
                  <a:lnTo>
                    <a:pt x="0" y="85"/>
                  </a:lnTo>
                  <a:lnTo>
                    <a:pt x="0" y="80"/>
                  </a:lnTo>
                  <a:lnTo>
                    <a:pt x="5" y="80"/>
                  </a:lnTo>
                  <a:lnTo>
                    <a:pt x="5" y="74"/>
                  </a:lnTo>
                  <a:lnTo>
                    <a:pt x="5" y="69"/>
                  </a:lnTo>
                  <a:lnTo>
                    <a:pt x="0" y="64"/>
                  </a:lnTo>
                  <a:lnTo>
                    <a:pt x="0" y="58"/>
                  </a:lnTo>
                  <a:lnTo>
                    <a:pt x="0" y="53"/>
                  </a:lnTo>
                  <a:lnTo>
                    <a:pt x="0" y="48"/>
                  </a:lnTo>
                  <a:lnTo>
                    <a:pt x="0" y="42"/>
                  </a:lnTo>
                  <a:lnTo>
                    <a:pt x="0" y="37"/>
                  </a:lnTo>
                  <a:lnTo>
                    <a:pt x="0" y="32"/>
                  </a:lnTo>
                  <a:lnTo>
                    <a:pt x="0" y="27"/>
                  </a:lnTo>
                  <a:lnTo>
                    <a:pt x="5" y="27"/>
                  </a:lnTo>
                  <a:lnTo>
                    <a:pt x="5" y="21"/>
                  </a:lnTo>
                  <a:lnTo>
                    <a:pt x="5" y="16"/>
                  </a:lnTo>
                  <a:lnTo>
                    <a:pt x="5" y="11"/>
                  </a:lnTo>
                  <a:lnTo>
                    <a:pt x="5" y="5"/>
                  </a:lnTo>
                  <a:lnTo>
                    <a:pt x="10" y="5"/>
                  </a:lnTo>
                  <a:lnTo>
                    <a:pt x="10" y="0"/>
                  </a:lnTo>
                  <a:lnTo>
                    <a:pt x="16" y="0"/>
                  </a:lnTo>
                  <a:lnTo>
                    <a:pt x="21" y="0"/>
                  </a:lnTo>
                  <a:lnTo>
                    <a:pt x="26" y="0"/>
                  </a:lnTo>
                  <a:lnTo>
                    <a:pt x="32" y="0"/>
                  </a:lnTo>
                  <a:lnTo>
                    <a:pt x="37" y="0"/>
                  </a:lnTo>
                  <a:lnTo>
                    <a:pt x="42" y="0"/>
                  </a:lnTo>
                  <a:lnTo>
                    <a:pt x="47" y="0"/>
                  </a:lnTo>
                  <a:lnTo>
                    <a:pt x="53" y="0"/>
                  </a:lnTo>
                  <a:lnTo>
                    <a:pt x="58" y="0"/>
                  </a:lnTo>
                  <a:lnTo>
                    <a:pt x="63" y="0"/>
                  </a:lnTo>
                  <a:lnTo>
                    <a:pt x="69" y="0"/>
                  </a:lnTo>
                  <a:lnTo>
                    <a:pt x="74" y="0"/>
                  </a:lnTo>
                  <a:lnTo>
                    <a:pt x="79" y="0"/>
                  </a:lnTo>
                  <a:lnTo>
                    <a:pt x="84" y="0"/>
                  </a:lnTo>
                  <a:lnTo>
                    <a:pt x="90" y="0"/>
                  </a:lnTo>
                  <a:lnTo>
                    <a:pt x="95" y="0"/>
                  </a:lnTo>
                  <a:lnTo>
                    <a:pt x="100" y="0"/>
                  </a:lnTo>
                  <a:lnTo>
                    <a:pt x="106" y="0"/>
                  </a:lnTo>
                  <a:lnTo>
                    <a:pt x="111" y="0"/>
                  </a:lnTo>
                  <a:lnTo>
                    <a:pt x="116" y="0"/>
                  </a:lnTo>
                  <a:lnTo>
                    <a:pt x="121" y="0"/>
                  </a:lnTo>
                  <a:lnTo>
                    <a:pt x="127" y="0"/>
                  </a:lnTo>
                  <a:lnTo>
                    <a:pt x="132" y="0"/>
                  </a:lnTo>
                  <a:lnTo>
                    <a:pt x="137" y="0"/>
                  </a:lnTo>
                  <a:lnTo>
                    <a:pt x="143" y="0"/>
                  </a:lnTo>
                  <a:lnTo>
                    <a:pt x="148" y="0"/>
                  </a:lnTo>
                  <a:lnTo>
                    <a:pt x="153" y="0"/>
                  </a:lnTo>
                  <a:lnTo>
                    <a:pt x="158" y="0"/>
                  </a:lnTo>
                  <a:lnTo>
                    <a:pt x="164" y="0"/>
                  </a:lnTo>
                  <a:lnTo>
                    <a:pt x="169" y="0"/>
                  </a:lnTo>
                  <a:lnTo>
                    <a:pt x="174" y="0"/>
                  </a:lnTo>
                  <a:lnTo>
                    <a:pt x="180" y="0"/>
                  </a:lnTo>
                  <a:lnTo>
                    <a:pt x="185" y="0"/>
                  </a:lnTo>
                  <a:lnTo>
                    <a:pt x="190" y="0"/>
                  </a:lnTo>
                  <a:lnTo>
                    <a:pt x="195" y="0"/>
                  </a:lnTo>
                  <a:lnTo>
                    <a:pt x="201" y="0"/>
                  </a:lnTo>
                  <a:lnTo>
                    <a:pt x="206" y="0"/>
                  </a:lnTo>
                  <a:lnTo>
                    <a:pt x="211" y="0"/>
                  </a:lnTo>
                  <a:lnTo>
                    <a:pt x="217" y="0"/>
                  </a:lnTo>
                  <a:lnTo>
                    <a:pt x="222" y="0"/>
                  </a:lnTo>
                  <a:lnTo>
                    <a:pt x="227" y="0"/>
                  </a:lnTo>
                  <a:lnTo>
                    <a:pt x="232" y="0"/>
                  </a:lnTo>
                  <a:lnTo>
                    <a:pt x="238" y="0"/>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9" name="Freeform 223">
              <a:extLst>
                <a:ext uri="{FF2B5EF4-FFF2-40B4-BE49-F238E27FC236}">
                  <a16:creationId xmlns:a16="http://schemas.microsoft.com/office/drawing/2014/main" id="{F12BD0E9-420C-4A8F-B017-5A7738E63B80}"/>
                </a:ext>
              </a:extLst>
            </p:cNvPr>
            <p:cNvSpPr>
              <a:spLocks/>
            </p:cNvSpPr>
            <p:nvPr/>
          </p:nvSpPr>
          <p:spPr bwMode="auto">
            <a:xfrm>
              <a:off x="4643438" y="3324225"/>
              <a:ext cx="461963" cy="361950"/>
            </a:xfrm>
            <a:custGeom>
              <a:avLst/>
              <a:gdLst>
                <a:gd name="T0" fmla="*/ 32 w 291"/>
                <a:gd name="T1" fmla="*/ 10 h 228"/>
                <a:gd name="T2" fmla="*/ 48 w 291"/>
                <a:gd name="T3" fmla="*/ 5 h 228"/>
                <a:gd name="T4" fmla="*/ 69 w 291"/>
                <a:gd name="T5" fmla="*/ 10 h 228"/>
                <a:gd name="T6" fmla="*/ 100 w 291"/>
                <a:gd name="T7" fmla="*/ 10 h 228"/>
                <a:gd name="T8" fmla="*/ 127 w 291"/>
                <a:gd name="T9" fmla="*/ 10 h 228"/>
                <a:gd name="T10" fmla="*/ 153 w 291"/>
                <a:gd name="T11" fmla="*/ 10 h 228"/>
                <a:gd name="T12" fmla="*/ 180 w 291"/>
                <a:gd name="T13" fmla="*/ 10 h 228"/>
                <a:gd name="T14" fmla="*/ 206 w 291"/>
                <a:gd name="T15" fmla="*/ 10 h 228"/>
                <a:gd name="T16" fmla="*/ 227 w 291"/>
                <a:gd name="T17" fmla="*/ 5 h 228"/>
                <a:gd name="T18" fmla="*/ 238 w 291"/>
                <a:gd name="T19" fmla="*/ 10 h 228"/>
                <a:gd name="T20" fmla="*/ 264 w 291"/>
                <a:gd name="T21" fmla="*/ 10 h 228"/>
                <a:gd name="T22" fmla="*/ 270 w 291"/>
                <a:gd name="T23" fmla="*/ 26 h 228"/>
                <a:gd name="T24" fmla="*/ 264 w 291"/>
                <a:gd name="T25" fmla="*/ 47 h 228"/>
                <a:gd name="T26" fmla="*/ 264 w 291"/>
                <a:gd name="T27" fmla="*/ 69 h 228"/>
                <a:gd name="T28" fmla="*/ 275 w 291"/>
                <a:gd name="T29" fmla="*/ 85 h 228"/>
                <a:gd name="T30" fmla="*/ 270 w 291"/>
                <a:gd name="T31" fmla="*/ 106 h 228"/>
                <a:gd name="T32" fmla="*/ 270 w 291"/>
                <a:gd name="T33" fmla="*/ 122 h 228"/>
                <a:gd name="T34" fmla="*/ 275 w 291"/>
                <a:gd name="T35" fmla="*/ 143 h 228"/>
                <a:gd name="T36" fmla="*/ 270 w 291"/>
                <a:gd name="T37" fmla="*/ 164 h 228"/>
                <a:gd name="T38" fmla="*/ 280 w 291"/>
                <a:gd name="T39" fmla="*/ 180 h 228"/>
                <a:gd name="T40" fmla="*/ 285 w 291"/>
                <a:gd name="T41" fmla="*/ 185 h 228"/>
                <a:gd name="T42" fmla="*/ 280 w 291"/>
                <a:gd name="T43" fmla="*/ 196 h 228"/>
                <a:gd name="T44" fmla="*/ 259 w 291"/>
                <a:gd name="T45" fmla="*/ 201 h 228"/>
                <a:gd name="T46" fmla="*/ 243 w 291"/>
                <a:gd name="T47" fmla="*/ 201 h 228"/>
                <a:gd name="T48" fmla="*/ 233 w 291"/>
                <a:gd name="T49" fmla="*/ 196 h 228"/>
                <a:gd name="T50" fmla="*/ 222 w 291"/>
                <a:gd name="T51" fmla="*/ 201 h 228"/>
                <a:gd name="T52" fmla="*/ 222 w 291"/>
                <a:gd name="T53" fmla="*/ 206 h 228"/>
                <a:gd name="T54" fmla="*/ 206 w 291"/>
                <a:gd name="T55" fmla="*/ 217 h 228"/>
                <a:gd name="T56" fmla="*/ 190 w 291"/>
                <a:gd name="T57" fmla="*/ 228 h 228"/>
                <a:gd name="T58" fmla="*/ 164 w 291"/>
                <a:gd name="T59" fmla="*/ 217 h 228"/>
                <a:gd name="T60" fmla="*/ 148 w 291"/>
                <a:gd name="T61" fmla="*/ 217 h 228"/>
                <a:gd name="T62" fmla="*/ 137 w 291"/>
                <a:gd name="T63" fmla="*/ 212 h 228"/>
                <a:gd name="T64" fmla="*/ 127 w 291"/>
                <a:gd name="T65" fmla="*/ 206 h 228"/>
                <a:gd name="T66" fmla="*/ 111 w 291"/>
                <a:gd name="T67" fmla="*/ 206 h 228"/>
                <a:gd name="T68" fmla="*/ 116 w 291"/>
                <a:gd name="T69" fmla="*/ 196 h 228"/>
                <a:gd name="T70" fmla="*/ 100 w 291"/>
                <a:gd name="T71" fmla="*/ 185 h 228"/>
                <a:gd name="T72" fmla="*/ 95 w 291"/>
                <a:gd name="T73" fmla="*/ 175 h 228"/>
                <a:gd name="T74" fmla="*/ 74 w 291"/>
                <a:gd name="T75" fmla="*/ 169 h 228"/>
                <a:gd name="T76" fmla="*/ 74 w 291"/>
                <a:gd name="T77" fmla="*/ 175 h 228"/>
                <a:gd name="T78" fmla="*/ 58 w 291"/>
                <a:gd name="T79" fmla="*/ 185 h 228"/>
                <a:gd name="T80" fmla="*/ 53 w 291"/>
                <a:gd name="T81" fmla="*/ 180 h 228"/>
                <a:gd name="T82" fmla="*/ 42 w 291"/>
                <a:gd name="T83" fmla="*/ 201 h 228"/>
                <a:gd name="T84" fmla="*/ 53 w 291"/>
                <a:gd name="T85" fmla="*/ 222 h 228"/>
                <a:gd name="T86" fmla="*/ 37 w 291"/>
                <a:gd name="T87" fmla="*/ 212 h 228"/>
                <a:gd name="T88" fmla="*/ 11 w 291"/>
                <a:gd name="T89" fmla="*/ 212 h 228"/>
                <a:gd name="T90" fmla="*/ 0 w 291"/>
                <a:gd name="T91" fmla="*/ 217 h 228"/>
                <a:gd name="T92" fmla="*/ 0 w 291"/>
                <a:gd name="T93" fmla="*/ 191 h 228"/>
                <a:gd name="T94" fmla="*/ 0 w 291"/>
                <a:gd name="T95" fmla="*/ 164 h 228"/>
                <a:gd name="T96" fmla="*/ 0 w 291"/>
                <a:gd name="T97" fmla="*/ 138 h 228"/>
                <a:gd name="T98" fmla="*/ 0 w 291"/>
                <a:gd name="T99" fmla="*/ 111 h 228"/>
                <a:gd name="T100" fmla="*/ 0 w 291"/>
                <a:gd name="T101" fmla="*/ 85 h 228"/>
                <a:gd name="T102" fmla="*/ 0 w 291"/>
                <a:gd name="T103" fmla="*/ 53 h 228"/>
                <a:gd name="T104" fmla="*/ 0 w 291"/>
                <a:gd name="T105" fmla="*/ 21 h 228"/>
                <a:gd name="T106" fmla="*/ 16 w 291"/>
                <a:gd name="T107" fmla="*/ 1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1" h="228">
                  <a:moveTo>
                    <a:pt x="21" y="10"/>
                  </a:moveTo>
                  <a:lnTo>
                    <a:pt x="16" y="10"/>
                  </a:lnTo>
                  <a:lnTo>
                    <a:pt x="21" y="10"/>
                  </a:lnTo>
                  <a:lnTo>
                    <a:pt x="26" y="10"/>
                  </a:lnTo>
                  <a:lnTo>
                    <a:pt x="32" y="10"/>
                  </a:lnTo>
                  <a:lnTo>
                    <a:pt x="37" y="10"/>
                  </a:lnTo>
                  <a:lnTo>
                    <a:pt x="37" y="0"/>
                  </a:lnTo>
                  <a:lnTo>
                    <a:pt x="42" y="0"/>
                  </a:lnTo>
                  <a:lnTo>
                    <a:pt x="48" y="0"/>
                  </a:lnTo>
                  <a:lnTo>
                    <a:pt x="48" y="5"/>
                  </a:lnTo>
                  <a:lnTo>
                    <a:pt x="48" y="10"/>
                  </a:lnTo>
                  <a:lnTo>
                    <a:pt x="53" y="10"/>
                  </a:lnTo>
                  <a:lnTo>
                    <a:pt x="58" y="10"/>
                  </a:lnTo>
                  <a:lnTo>
                    <a:pt x="63" y="10"/>
                  </a:lnTo>
                  <a:lnTo>
                    <a:pt x="69" y="10"/>
                  </a:lnTo>
                  <a:lnTo>
                    <a:pt x="74" y="10"/>
                  </a:lnTo>
                  <a:lnTo>
                    <a:pt x="85" y="10"/>
                  </a:lnTo>
                  <a:lnTo>
                    <a:pt x="90" y="10"/>
                  </a:lnTo>
                  <a:lnTo>
                    <a:pt x="95" y="10"/>
                  </a:lnTo>
                  <a:lnTo>
                    <a:pt x="100" y="10"/>
                  </a:lnTo>
                  <a:lnTo>
                    <a:pt x="106" y="10"/>
                  </a:lnTo>
                  <a:lnTo>
                    <a:pt x="111" y="10"/>
                  </a:lnTo>
                  <a:lnTo>
                    <a:pt x="116" y="10"/>
                  </a:lnTo>
                  <a:lnTo>
                    <a:pt x="122" y="10"/>
                  </a:lnTo>
                  <a:lnTo>
                    <a:pt x="127" y="10"/>
                  </a:lnTo>
                  <a:lnTo>
                    <a:pt x="132" y="10"/>
                  </a:lnTo>
                  <a:lnTo>
                    <a:pt x="137" y="10"/>
                  </a:lnTo>
                  <a:lnTo>
                    <a:pt x="143" y="10"/>
                  </a:lnTo>
                  <a:lnTo>
                    <a:pt x="148" y="10"/>
                  </a:lnTo>
                  <a:lnTo>
                    <a:pt x="153" y="10"/>
                  </a:lnTo>
                  <a:lnTo>
                    <a:pt x="159" y="10"/>
                  </a:lnTo>
                  <a:lnTo>
                    <a:pt x="164" y="10"/>
                  </a:lnTo>
                  <a:lnTo>
                    <a:pt x="169" y="10"/>
                  </a:lnTo>
                  <a:lnTo>
                    <a:pt x="174" y="10"/>
                  </a:lnTo>
                  <a:lnTo>
                    <a:pt x="180" y="10"/>
                  </a:lnTo>
                  <a:lnTo>
                    <a:pt x="185" y="10"/>
                  </a:lnTo>
                  <a:lnTo>
                    <a:pt x="190" y="10"/>
                  </a:lnTo>
                  <a:lnTo>
                    <a:pt x="196" y="10"/>
                  </a:lnTo>
                  <a:lnTo>
                    <a:pt x="201" y="10"/>
                  </a:lnTo>
                  <a:lnTo>
                    <a:pt x="206" y="10"/>
                  </a:lnTo>
                  <a:lnTo>
                    <a:pt x="211" y="10"/>
                  </a:lnTo>
                  <a:lnTo>
                    <a:pt x="217" y="10"/>
                  </a:lnTo>
                  <a:lnTo>
                    <a:pt x="222" y="10"/>
                  </a:lnTo>
                  <a:lnTo>
                    <a:pt x="227" y="10"/>
                  </a:lnTo>
                  <a:lnTo>
                    <a:pt x="227" y="5"/>
                  </a:lnTo>
                  <a:lnTo>
                    <a:pt x="227" y="0"/>
                  </a:lnTo>
                  <a:lnTo>
                    <a:pt x="233" y="0"/>
                  </a:lnTo>
                  <a:lnTo>
                    <a:pt x="238" y="0"/>
                  </a:lnTo>
                  <a:lnTo>
                    <a:pt x="238" y="5"/>
                  </a:lnTo>
                  <a:lnTo>
                    <a:pt x="238" y="10"/>
                  </a:lnTo>
                  <a:lnTo>
                    <a:pt x="243" y="10"/>
                  </a:lnTo>
                  <a:lnTo>
                    <a:pt x="248" y="10"/>
                  </a:lnTo>
                  <a:lnTo>
                    <a:pt x="254" y="10"/>
                  </a:lnTo>
                  <a:lnTo>
                    <a:pt x="259" y="10"/>
                  </a:lnTo>
                  <a:lnTo>
                    <a:pt x="264" y="10"/>
                  </a:lnTo>
                  <a:lnTo>
                    <a:pt x="270" y="10"/>
                  </a:lnTo>
                  <a:lnTo>
                    <a:pt x="275" y="10"/>
                  </a:lnTo>
                  <a:lnTo>
                    <a:pt x="275" y="16"/>
                  </a:lnTo>
                  <a:lnTo>
                    <a:pt x="275" y="21"/>
                  </a:lnTo>
                  <a:lnTo>
                    <a:pt x="270" y="26"/>
                  </a:lnTo>
                  <a:lnTo>
                    <a:pt x="270" y="32"/>
                  </a:lnTo>
                  <a:lnTo>
                    <a:pt x="270" y="37"/>
                  </a:lnTo>
                  <a:lnTo>
                    <a:pt x="270" y="42"/>
                  </a:lnTo>
                  <a:lnTo>
                    <a:pt x="264" y="42"/>
                  </a:lnTo>
                  <a:lnTo>
                    <a:pt x="264" y="47"/>
                  </a:lnTo>
                  <a:lnTo>
                    <a:pt x="259" y="53"/>
                  </a:lnTo>
                  <a:lnTo>
                    <a:pt x="259" y="58"/>
                  </a:lnTo>
                  <a:lnTo>
                    <a:pt x="264" y="58"/>
                  </a:lnTo>
                  <a:lnTo>
                    <a:pt x="264" y="63"/>
                  </a:lnTo>
                  <a:lnTo>
                    <a:pt x="264" y="69"/>
                  </a:lnTo>
                  <a:lnTo>
                    <a:pt x="270" y="69"/>
                  </a:lnTo>
                  <a:lnTo>
                    <a:pt x="270" y="74"/>
                  </a:lnTo>
                  <a:lnTo>
                    <a:pt x="275" y="74"/>
                  </a:lnTo>
                  <a:lnTo>
                    <a:pt x="275" y="79"/>
                  </a:lnTo>
                  <a:lnTo>
                    <a:pt x="275" y="85"/>
                  </a:lnTo>
                  <a:lnTo>
                    <a:pt x="270" y="85"/>
                  </a:lnTo>
                  <a:lnTo>
                    <a:pt x="270" y="90"/>
                  </a:lnTo>
                  <a:lnTo>
                    <a:pt x="270" y="95"/>
                  </a:lnTo>
                  <a:lnTo>
                    <a:pt x="270" y="100"/>
                  </a:lnTo>
                  <a:lnTo>
                    <a:pt x="270" y="106"/>
                  </a:lnTo>
                  <a:lnTo>
                    <a:pt x="270" y="111"/>
                  </a:lnTo>
                  <a:lnTo>
                    <a:pt x="270" y="116"/>
                  </a:lnTo>
                  <a:lnTo>
                    <a:pt x="270" y="122"/>
                  </a:lnTo>
                  <a:lnTo>
                    <a:pt x="275" y="122"/>
                  </a:lnTo>
                  <a:lnTo>
                    <a:pt x="270" y="122"/>
                  </a:lnTo>
                  <a:lnTo>
                    <a:pt x="270" y="127"/>
                  </a:lnTo>
                  <a:lnTo>
                    <a:pt x="275" y="127"/>
                  </a:lnTo>
                  <a:lnTo>
                    <a:pt x="275" y="132"/>
                  </a:lnTo>
                  <a:lnTo>
                    <a:pt x="275" y="138"/>
                  </a:lnTo>
                  <a:lnTo>
                    <a:pt x="275" y="143"/>
                  </a:lnTo>
                  <a:lnTo>
                    <a:pt x="275" y="148"/>
                  </a:lnTo>
                  <a:lnTo>
                    <a:pt x="275" y="153"/>
                  </a:lnTo>
                  <a:lnTo>
                    <a:pt x="270" y="153"/>
                  </a:lnTo>
                  <a:lnTo>
                    <a:pt x="270" y="159"/>
                  </a:lnTo>
                  <a:lnTo>
                    <a:pt x="270" y="164"/>
                  </a:lnTo>
                  <a:lnTo>
                    <a:pt x="270" y="169"/>
                  </a:lnTo>
                  <a:lnTo>
                    <a:pt x="275" y="169"/>
                  </a:lnTo>
                  <a:lnTo>
                    <a:pt x="275" y="175"/>
                  </a:lnTo>
                  <a:lnTo>
                    <a:pt x="280" y="175"/>
                  </a:lnTo>
                  <a:lnTo>
                    <a:pt x="280" y="180"/>
                  </a:lnTo>
                  <a:lnTo>
                    <a:pt x="285" y="180"/>
                  </a:lnTo>
                  <a:lnTo>
                    <a:pt x="291" y="180"/>
                  </a:lnTo>
                  <a:lnTo>
                    <a:pt x="291" y="185"/>
                  </a:lnTo>
                  <a:lnTo>
                    <a:pt x="285" y="180"/>
                  </a:lnTo>
                  <a:lnTo>
                    <a:pt x="285" y="185"/>
                  </a:lnTo>
                  <a:lnTo>
                    <a:pt x="280" y="185"/>
                  </a:lnTo>
                  <a:lnTo>
                    <a:pt x="280" y="191"/>
                  </a:lnTo>
                  <a:lnTo>
                    <a:pt x="280" y="196"/>
                  </a:lnTo>
                  <a:lnTo>
                    <a:pt x="275" y="196"/>
                  </a:lnTo>
                  <a:lnTo>
                    <a:pt x="280" y="196"/>
                  </a:lnTo>
                  <a:lnTo>
                    <a:pt x="280" y="201"/>
                  </a:lnTo>
                  <a:lnTo>
                    <a:pt x="275" y="201"/>
                  </a:lnTo>
                  <a:lnTo>
                    <a:pt x="270" y="201"/>
                  </a:lnTo>
                  <a:lnTo>
                    <a:pt x="264" y="201"/>
                  </a:lnTo>
                  <a:lnTo>
                    <a:pt x="259" y="201"/>
                  </a:lnTo>
                  <a:lnTo>
                    <a:pt x="259" y="196"/>
                  </a:lnTo>
                  <a:lnTo>
                    <a:pt x="254" y="196"/>
                  </a:lnTo>
                  <a:lnTo>
                    <a:pt x="248" y="196"/>
                  </a:lnTo>
                  <a:lnTo>
                    <a:pt x="248" y="201"/>
                  </a:lnTo>
                  <a:lnTo>
                    <a:pt x="243" y="201"/>
                  </a:lnTo>
                  <a:lnTo>
                    <a:pt x="238" y="201"/>
                  </a:lnTo>
                  <a:lnTo>
                    <a:pt x="238" y="206"/>
                  </a:lnTo>
                  <a:lnTo>
                    <a:pt x="233" y="206"/>
                  </a:lnTo>
                  <a:lnTo>
                    <a:pt x="233" y="201"/>
                  </a:lnTo>
                  <a:lnTo>
                    <a:pt x="233" y="196"/>
                  </a:lnTo>
                  <a:lnTo>
                    <a:pt x="227" y="196"/>
                  </a:lnTo>
                  <a:lnTo>
                    <a:pt x="227" y="201"/>
                  </a:lnTo>
                  <a:lnTo>
                    <a:pt x="227" y="206"/>
                  </a:lnTo>
                  <a:lnTo>
                    <a:pt x="222" y="206"/>
                  </a:lnTo>
                  <a:lnTo>
                    <a:pt x="222" y="201"/>
                  </a:lnTo>
                  <a:lnTo>
                    <a:pt x="222" y="196"/>
                  </a:lnTo>
                  <a:lnTo>
                    <a:pt x="217" y="196"/>
                  </a:lnTo>
                  <a:lnTo>
                    <a:pt x="217" y="201"/>
                  </a:lnTo>
                  <a:lnTo>
                    <a:pt x="217" y="206"/>
                  </a:lnTo>
                  <a:lnTo>
                    <a:pt x="222" y="206"/>
                  </a:lnTo>
                  <a:lnTo>
                    <a:pt x="222" y="212"/>
                  </a:lnTo>
                  <a:lnTo>
                    <a:pt x="217" y="212"/>
                  </a:lnTo>
                  <a:lnTo>
                    <a:pt x="211" y="212"/>
                  </a:lnTo>
                  <a:lnTo>
                    <a:pt x="206" y="212"/>
                  </a:lnTo>
                  <a:lnTo>
                    <a:pt x="206" y="217"/>
                  </a:lnTo>
                  <a:lnTo>
                    <a:pt x="201" y="217"/>
                  </a:lnTo>
                  <a:lnTo>
                    <a:pt x="196" y="217"/>
                  </a:lnTo>
                  <a:lnTo>
                    <a:pt x="190" y="217"/>
                  </a:lnTo>
                  <a:lnTo>
                    <a:pt x="190" y="222"/>
                  </a:lnTo>
                  <a:lnTo>
                    <a:pt x="190" y="228"/>
                  </a:lnTo>
                  <a:lnTo>
                    <a:pt x="185" y="228"/>
                  </a:lnTo>
                  <a:lnTo>
                    <a:pt x="180" y="222"/>
                  </a:lnTo>
                  <a:lnTo>
                    <a:pt x="174" y="222"/>
                  </a:lnTo>
                  <a:lnTo>
                    <a:pt x="169" y="217"/>
                  </a:lnTo>
                  <a:lnTo>
                    <a:pt x="164" y="217"/>
                  </a:lnTo>
                  <a:lnTo>
                    <a:pt x="159" y="217"/>
                  </a:lnTo>
                  <a:lnTo>
                    <a:pt x="159" y="222"/>
                  </a:lnTo>
                  <a:lnTo>
                    <a:pt x="153" y="222"/>
                  </a:lnTo>
                  <a:lnTo>
                    <a:pt x="153" y="217"/>
                  </a:lnTo>
                  <a:lnTo>
                    <a:pt x="148" y="217"/>
                  </a:lnTo>
                  <a:lnTo>
                    <a:pt x="148" y="212"/>
                  </a:lnTo>
                  <a:lnTo>
                    <a:pt x="148" y="206"/>
                  </a:lnTo>
                  <a:lnTo>
                    <a:pt x="148" y="212"/>
                  </a:lnTo>
                  <a:lnTo>
                    <a:pt x="143" y="212"/>
                  </a:lnTo>
                  <a:lnTo>
                    <a:pt x="137" y="212"/>
                  </a:lnTo>
                  <a:lnTo>
                    <a:pt x="137" y="217"/>
                  </a:lnTo>
                  <a:lnTo>
                    <a:pt x="132" y="217"/>
                  </a:lnTo>
                  <a:lnTo>
                    <a:pt x="132" y="212"/>
                  </a:lnTo>
                  <a:lnTo>
                    <a:pt x="132" y="206"/>
                  </a:lnTo>
                  <a:lnTo>
                    <a:pt x="127" y="206"/>
                  </a:lnTo>
                  <a:lnTo>
                    <a:pt x="122" y="206"/>
                  </a:lnTo>
                  <a:lnTo>
                    <a:pt x="116" y="206"/>
                  </a:lnTo>
                  <a:lnTo>
                    <a:pt x="116" y="212"/>
                  </a:lnTo>
                  <a:lnTo>
                    <a:pt x="116" y="206"/>
                  </a:lnTo>
                  <a:lnTo>
                    <a:pt x="111" y="206"/>
                  </a:lnTo>
                  <a:lnTo>
                    <a:pt x="116" y="206"/>
                  </a:lnTo>
                  <a:lnTo>
                    <a:pt x="116" y="201"/>
                  </a:lnTo>
                  <a:lnTo>
                    <a:pt x="122" y="201"/>
                  </a:lnTo>
                  <a:lnTo>
                    <a:pt x="116" y="201"/>
                  </a:lnTo>
                  <a:lnTo>
                    <a:pt x="116" y="196"/>
                  </a:lnTo>
                  <a:lnTo>
                    <a:pt x="111" y="196"/>
                  </a:lnTo>
                  <a:lnTo>
                    <a:pt x="106" y="196"/>
                  </a:lnTo>
                  <a:lnTo>
                    <a:pt x="106" y="191"/>
                  </a:lnTo>
                  <a:lnTo>
                    <a:pt x="106" y="185"/>
                  </a:lnTo>
                  <a:lnTo>
                    <a:pt x="100" y="185"/>
                  </a:lnTo>
                  <a:lnTo>
                    <a:pt x="95" y="185"/>
                  </a:lnTo>
                  <a:lnTo>
                    <a:pt x="95" y="180"/>
                  </a:lnTo>
                  <a:lnTo>
                    <a:pt x="100" y="180"/>
                  </a:lnTo>
                  <a:lnTo>
                    <a:pt x="95" y="180"/>
                  </a:lnTo>
                  <a:lnTo>
                    <a:pt x="95" y="175"/>
                  </a:lnTo>
                  <a:lnTo>
                    <a:pt x="90" y="175"/>
                  </a:lnTo>
                  <a:lnTo>
                    <a:pt x="90" y="169"/>
                  </a:lnTo>
                  <a:lnTo>
                    <a:pt x="85" y="169"/>
                  </a:lnTo>
                  <a:lnTo>
                    <a:pt x="79" y="169"/>
                  </a:lnTo>
                  <a:lnTo>
                    <a:pt x="74" y="169"/>
                  </a:lnTo>
                  <a:lnTo>
                    <a:pt x="74" y="175"/>
                  </a:lnTo>
                  <a:lnTo>
                    <a:pt x="79" y="175"/>
                  </a:lnTo>
                  <a:lnTo>
                    <a:pt x="74" y="175"/>
                  </a:lnTo>
                  <a:lnTo>
                    <a:pt x="74" y="180"/>
                  </a:lnTo>
                  <a:lnTo>
                    <a:pt x="74" y="175"/>
                  </a:lnTo>
                  <a:lnTo>
                    <a:pt x="69" y="175"/>
                  </a:lnTo>
                  <a:lnTo>
                    <a:pt x="69" y="180"/>
                  </a:lnTo>
                  <a:lnTo>
                    <a:pt x="63" y="180"/>
                  </a:lnTo>
                  <a:lnTo>
                    <a:pt x="63" y="185"/>
                  </a:lnTo>
                  <a:lnTo>
                    <a:pt x="58" y="185"/>
                  </a:lnTo>
                  <a:lnTo>
                    <a:pt x="58" y="180"/>
                  </a:lnTo>
                  <a:lnTo>
                    <a:pt x="58" y="175"/>
                  </a:lnTo>
                  <a:lnTo>
                    <a:pt x="53" y="175"/>
                  </a:lnTo>
                  <a:lnTo>
                    <a:pt x="48" y="175"/>
                  </a:lnTo>
                  <a:lnTo>
                    <a:pt x="53" y="180"/>
                  </a:lnTo>
                  <a:lnTo>
                    <a:pt x="53" y="185"/>
                  </a:lnTo>
                  <a:lnTo>
                    <a:pt x="53" y="191"/>
                  </a:lnTo>
                  <a:lnTo>
                    <a:pt x="53" y="196"/>
                  </a:lnTo>
                  <a:lnTo>
                    <a:pt x="48" y="201"/>
                  </a:lnTo>
                  <a:lnTo>
                    <a:pt x="42" y="201"/>
                  </a:lnTo>
                  <a:lnTo>
                    <a:pt x="42" y="206"/>
                  </a:lnTo>
                  <a:lnTo>
                    <a:pt x="48" y="206"/>
                  </a:lnTo>
                  <a:lnTo>
                    <a:pt x="53" y="212"/>
                  </a:lnTo>
                  <a:lnTo>
                    <a:pt x="53" y="217"/>
                  </a:lnTo>
                  <a:lnTo>
                    <a:pt x="53" y="222"/>
                  </a:lnTo>
                  <a:lnTo>
                    <a:pt x="48" y="222"/>
                  </a:lnTo>
                  <a:lnTo>
                    <a:pt x="48" y="217"/>
                  </a:lnTo>
                  <a:lnTo>
                    <a:pt x="42" y="217"/>
                  </a:lnTo>
                  <a:lnTo>
                    <a:pt x="42" y="212"/>
                  </a:lnTo>
                  <a:lnTo>
                    <a:pt x="37" y="212"/>
                  </a:lnTo>
                  <a:lnTo>
                    <a:pt x="32" y="212"/>
                  </a:lnTo>
                  <a:lnTo>
                    <a:pt x="26" y="212"/>
                  </a:lnTo>
                  <a:lnTo>
                    <a:pt x="21" y="212"/>
                  </a:lnTo>
                  <a:lnTo>
                    <a:pt x="16" y="212"/>
                  </a:lnTo>
                  <a:lnTo>
                    <a:pt x="11" y="212"/>
                  </a:lnTo>
                  <a:lnTo>
                    <a:pt x="5" y="212"/>
                  </a:lnTo>
                  <a:lnTo>
                    <a:pt x="5" y="217"/>
                  </a:lnTo>
                  <a:lnTo>
                    <a:pt x="5" y="222"/>
                  </a:lnTo>
                  <a:lnTo>
                    <a:pt x="0" y="222"/>
                  </a:lnTo>
                  <a:lnTo>
                    <a:pt x="0" y="217"/>
                  </a:lnTo>
                  <a:lnTo>
                    <a:pt x="0" y="212"/>
                  </a:lnTo>
                  <a:lnTo>
                    <a:pt x="0" y="206"/>
                  </a:lnTo>
                  <a:lnTo>
                    <a:pt x="0" y="201"/>
                  </a:lnTo>
                  <a:lnTo>
                    <a:pt x="0" y="196"/>
                  </a:lnTo>
                  <a:lnTo>
                    <a:pt x="0" y="191"/>
                  </a:lnTo>
                  <a:lnTo>
                    <a:pt x="0" y="185"/>
                  </a:lnTo>
                  <a:lnTo>
                    <a:pt x="0" y="180"/>
                  </a:lnTo>
                  <a:lnTo>
                    <a:pt x="0" y="175"/>
                  </a:lnTo>
                  <a:lnTo>
                    <a:pt x="0" y="169"/>
                  </a:lnTo>
                  <a:lnTo>
                    <a:pt x="0" y="164"/>
                  </a:lnTo>
                  <a:lnTo>
                    <a:pt x="0" y="159"/>
                  </a:lnTo>
                  <a:lnTo>
                    <a:pt x="0" y="153"/>
                  </a:lnTo>
                  <a:lnTo>
                    <a:pt x="0" y="148"/>
                  </a:lnTo>
                  <a:lnTo>
                    <a:pt x="0" y="143"/>
                  </a:lnTo>
                  <a:lnTo>
                    <a:pt x="0" y="138"/>
                  </a:lnTo>
                  <a:lnTo>
                    <a:pt x="0" y="132"/>
                  </a:lnTo>
                  <a:lnTo>
                    <a:pt x="0" y="127"/>
                  </a:lnTo>
                  <a:lnTo>
                    <a:pt x="0" y="122"/>
                  </a:lnTo>
                  <a:lnTo>
                    <a:pt x="0" y="116"/>
                  </a:lnTo>
                  <a:lnTo>
                    <a:pt x="0" y="111"/>
                  </a:lnTo>
                  <a:lnTo>
                    <a:pt x="0" y="106"/>
                  </a:lnTo>
                  <a:lnTo>
                    <a:pt x="0" y="100"/>
                  </a:lnTo>
                  <a:lnTo>
                    <a:pt x="0" y="95"/>
                  </a:lnTo>
                  <a:lnTo>
                    <a:pt x="0" y="90"/>
                  </a:lnTo>
                  <a:lnTo>
                    <a:pt x="0" y="85"/>
                  </a:lnTo>
                  <a:lnTo>
                    <a:pt x="0" y="74"/>
                  </a:lnTo>
                  <a:lnTo>
                    <a:pt x="0" y="69"/>
                  </a:lnTo>
                  <a:lnTo>
                    <a:pt x="0" y="63"/>
                  </a:lnTo>
                  <a:lnTo>
                    <a:pt x="0" y="58"/>
                  </a:lnTo>
                  <a:lnTo>
                    <a:pt x="0" y="53"/>
                  </a:lnTo>
                  <a:lnTo>
                    <a:pt x="0" y="47"/>
                  </a:lnTo>
                  <a:lnTo>
                    <a:pt x="0" y="37"/>
                  </a:lnTo>
                  <a:lnTo>
                    <a:pt x="0" y="32"/>
                  </a:lnTo>
                  <a:lnTo>
                    <a:pt x="0" y="26"/>
                  </a:lnTo>
                  <a:lnTo>
                    <a:pt x="0" y="21"/>
                  </a:lnTo>
                  <a:lnTo>
                    <a:pt x="0" y="16"/>
                  </a:lnTo>
                  <a:lnTo>
                    <a:pt x="0" y="10"/>
                  </a:lnTo>
                  <a:lnTo>
                    <a:pt x="5" y="10"/>
                  </a:lnTo>
                  <a:lnTo>
                    <a:pt x="11" y="10"/>
                  </a:lnTo>
                  <a:lnTo>
                    <a:pt x="16" y="10"/>
                  </a:lnTo>
                  <a:lnTo>
                    <a:pt x="21" y="10"/>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0" name="Freeform 224">
              <a:extLst>
                <a:ext uri="{FF2B5EF4-FFF2-40B4-BE49-F238E27FC236}">
                  <a16:creationId xmlns:a16="http://schemas.microsoft.com/office/drawing/2014/main" id="{7967F50F-3FE2-4AAD-94C2-FE6DFB27307C}"/>
                </a:ext>
              </a:extLst>
            </p:cNvPr>
            <p:cNvSpPr>
              <a:spLocks/>
            </p:cNvSpPr>
            <p:nvPr/>
          </p:nvSpPr>
          <p:spPr bwMode="auto">
            <a:xfrm>
              <a:off x="5238751" y="3349625"/>
              <a:ext cx="579438" cy="327025"/>
            </a:xfrm>
            <a:custGeom>
              <a:avLst/>
              <a:gdLst>
                <a:gd name="T0" fmla="*/ 217 w 365"/>
                <a:gd name="T1" fmla="*/ 0 h 206"/>
                <a:gd name="T2" fmla="*/ 238 w 365"/>
                <a:gd name="T3" fmla="*/ 0 h 206"/>
                <a:gd name="T4" fmla="*/ 259 w 365"/>
                <a:gd name="T5" fmla="*/ 0 h 206"/>
                <a:gd name="T6" fmla="*/ 281 w 365"/>
                <a:gd name="T7" fmla="*/ 0 h 206"/>
                <a:gd name="T8" fmla="*/ 302 w 365"/>
                <a:gd name="T9" fmla="*/ 0 h 206"/>
                <a:gd name="T10" fmla="*/ 296 w 365"/>
                <a:gd name="T11" fmla="*/ 16 h 206"/>
                <a:gd name="T12" fmla="*/ 302 w 365"/>
                <a:gd name="T13" fmla="*/ 31 h 206"/>
                <a:gd name="T14" fmla="*/ 312 w 365"/>
                <a:gd name="T15" fmla="*/ 42 h 206"/>
                <a:gd name="T16" fmla="*/ 307 w 365"/>
                <a:gd name="T17" fmla="*/ 58 h 206"/>
                <a:gd name="T18" fmla="*/ 318 w 365"/>
                <a:gd name="T19" fmla="*/ 69 h 206"/>
                <a:gd name="T20" fmla="*/ 318 w 365"/>
                <a:gd name="T21" fmla="*/ 79 h 206"/>
                <a:gd name="T22" fmla="*/ 323 w 365"/>
                <a:gd name="T23" fmla="*/ 95 h 206"/>
                <a:gd name="T24" fmla="*/ 333 w 365"/>
                <a:gd name="T25" fmla="*/ 106 h 206"/>
                <a:gd name="T26" fmla="*/ 344 w 365"/>
                <a:gd name="T27" fmla="*/ 116 h 206"/>
                <a:gd name="T28" fmla="*/ 349 w 365"/>
                <a:gd name="T29" fmla="*/ 127 h 206"/>
                <a:gd name="T30" fmla="*/ 355 w 365"/>
                <a:gd name="T31" fmla="*/ 132 h 206"/>
                <a:gd name="T32" fmla="*/ 365 w 365"/>
                <a:gd name="T33" fmla="*/ 143 h 206"/>
                <a:gd name="T34" fmla="*/ 349 w 365"/>
                <a:gd name="T35" fmla="*/ 148 h 206"/>
                <a:gd name="T36" fmla="*/ 333 w 365"/>
                <a:gd name="T37" fmla="*/ 153 h 206"/>
                <a:gd name="T38" fmla="*/ 323 w 365"/>
                <a:gd name="T39" fmla="*/ 169 h 206"/>
                <a:gd name="T40" fmla="*/ 302 w 365"/>
                <a:gd name="T41" fmla="*/ 169 h 206"/>
                <a:gd name="T42" fmla="*/ 281 w 365"/>
                <a:gd name="T43" fmla="*/ 169 h 206"/>
                <a:gd name="T44" fmla="*/ 259 w 365"/>
                <a:gd name="T45" fmla="*/ 169 h 206"/>
                <a:gd name="T46" fmla="*/ 238 w 365"/>
                <a:gd name="T47" fmla="*/ 169 h 206"/>
                <a:gd name="T48" fmla="*/ 217 w 365"/>
                <a:gd name="T49" fmla="*/ 169 h 206"/>
                <a:gd name="T50" fmla="*/ 196 w 365"/>
                <a:gd name="T51" fmla="*/ 169 h 206"/>
                <a:gd name="T52" fmla="*/ 191 w 365"/>
                <a:gd name="T53" fmla="*/ 190 h 206"/>
                <a:gd name="T54" fmla="*/ 180 w 365"/>
                <a:gd name="T55" fmla="*/ 206 h 206"/>
                <a:gd name="T56" fmla="*/ 148 w 365"/>
                <a:gd name="T57" fmla="*/ 206 h 206"/>
                <a:gd name="T58" fmla="*/ 138 w 365"/>
                <a:gd name="T59" fmla="*/ 196 h 206"/>
                <a:gd name="T60" fmla="*/ 133 w 365"/>
                <a:gd name="T61" fmla="*/ 175 h 206"/>
                <a:gd name="T62" fmla="*/ 133 w 365"/>
                <a:gd name="T63" fmla="*/ 153 h 206"/>
                <a:gd name="T64" fmla="*/ 111 w 365"/>
                <a:gd name="T65" fmla="*/ 153 h 206"/>
                <a:gd name="T66" fmla="*/ 96 w 365"/>
                <a:gd name="T67" fmla="*/ 148 h 206"/>
                <a:gd name="T68" fmla="*/ 69 w 365"/>
                <a:gd name="T69" fmla="*/ 132 h 206"/>
                <a:gd name="T70" fmla="*/ 48 w 365"/>
                <a:gd name="T71" fmla="*/ 127 h 206"/>
                <a:gd name="T72" fmla="*/ 32 w 365"/>
                <a:gd name="T73" fmla="*/ 116 h 206"/>
                <a:gd name="T74" fmla="*/ 16 w 365"/>
                <a:gd name="T75" fmla="*/ 111 h 206"/>
                <a:gd name="T76" fmla="*/ 0 w 365"/>
                <a:gd name="T77" fmla="*/ 100 h 206"/>
                <a:gd name="T78" fmla="*/ 0 w 365"/>
                <a:gd name="T79" fmla="*/ 74 h 206"/>
                <a:gd name="T80" fmla="*/ 0 w 365"/>
                <a:gd name="T81" fmla="*/ 47 h 206"/>
                <a:gd name="T82" fmla="*/ 6 w 365"/>
                <a:gd name="T83" fmla="*/ 26 h 206"/>
                <a:gd name="T84" fmla="*/ 21 w 365"/>
                <a:gd name="T85" fmla="*/ 21 h 206"/>
                <a:gd name="T86" fmla="*/ 43 w 365"/>
                <a:gd name="T87" fmla="*/ 21 h 206"/>
                <a:gd name="T88" fmla="*/ 53 w 365"/>
                <a:gd name="T89" fmla="*/ 10 h 206"/>
                <a:gd name="T90" fmla="*/ 64 w 365"/>
                <a:gd name="T91" fmla="*/ 10 h 206"/>
                <a:gd name="T92" fmla="*/ 85 w 365"/>
                <a:gd name="T93" fmla="*/ 10 h 206"/>
                <a:gd name="T94" fmla="*/ 106 w 365"/>
                <a:gd name="T95" fmla="*/ 10 h 206"/>
                <a:gd name="T96" fmla="*/ 117 w 365"/>
                <a:gd name="T97" fmla="*/ 10 h 206"/>
                <a:gd name="T98" fmla="*/ 138 w 365"/>
                <a:gd name="T99" fmla="*/ 10 h 206"/>
                <a:gd name="T100" fmla="*/ 148 w 365"/>
                <a:gd name="T101" fmla="*/ 0 h 206"/>
                <a:gd name="T102" fmla="*/ 159 w 365"/>
                <a:gd name="T103" fmla="*/ 10 h 206"/>
                <a:gd name="T104" fmla="*/ 180 w 365"/>
                <a:gd name="T105" fmla="*/ 10 h 206"/>
                <a:gd name="T106" fmla="*/ 201 w 365"/>
                <a:gd name="T107" fmla="*/ 1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5" h="206">
                  <a:moveTo>
                    <a:pt x="212" y="10"/>
                  </a:moveTo>
                  <a:lnTo>
                    <a:pt x="212" y="5"/>
                  </a:lnTo>
                  <a:lnTo>
                    <a:pt x="212" y="0"/>
                  </a:lnTo>
                  <a:lnTo>
                    <a:pt x="217" y="0"/>
                  </a:lnTo>
                  <a:lnTo>
                    <a:pt x="222" y="0"/>
                  </a:lnTo>
                  <a:lnTo>
                    <a:pt x="228" y="0"/>
                  </a:lnTo>
                  <a:lnTo>
                    <a:pt x="233" y="0"/>
                  </a:lnTo>
                  <a:lnTo>
                    <a:pt x="238" y="0"/>
                  </a:lnTo>
                  <a:lnTo>
                    <a:pt x="244" y="0"/>
                  </a:lnTo>
                  <a:lnTo>
                    <a:pt x="249" y="0"/>
                  </a:lnTo>
                  <a:lnTo>
                    <a:pt x="254" y="0"/>
                  </a:lnTo>
                  <a:lnTo>
                    <a:pt x="259" y="0"/>
                  </a:lnTo>
                  <a:lnTo>
                    <a:pt x="265" y="0"/>
                  </a:lnTo>
                  <a:lnTo>
                    <a:pt x="270" y="0"/>
                  </a:lnTo>
                  <a:lnTo>
                    <a:pt x="275" y="0"/>
                  </a:lnTo>
                  <a:lnTo>
                    <a:pt x="281" y="0"/>
                  </a:lnTo>
                  <a:lnTo>
                    <a:pt x="286" y="0"/>
                  </a:lnTo>
                  <a:lnTo>
                    <a:pt x="291" y="0"/>
                  </a:lnTo>
                  <a:lnTo>
                    <a:pt x="296" y="0"/>
                  </a:lnTo>
                  <a:lnTo>
                    <a:pt x="302" y="0"/>
                  </a:lnTo>
                  <a:lnTo>
                    <a:pt x="302" y="5"/>
                  </a:lnTo>
                  <a:lnTo>
                    <a:pt x="302" y="10"/>
                  </a:lnTo>
                  <a:lnTo>
                    <a:pt x="302" y="16"/>
                  </a:lnTo>
                  <a:lnTo>
                    <a:pt x="296" y="16"/>
                  </a:lnTo>
                  <a:lnTo>
                    <a:pt x="302" y="16"/>
                  </a:lnTo>
                  <a:lnTo>
                    <a:pt x="302" y="21"/>
                  </a:lnTo>
                  <a:lnTo>
                    <a:pt x="302" y="26"/>
                  </a:lnTo>
                  <a:lnTo>
                    <a:pt x="302" y="31"/>
                  </a:lnTo>
                  <a:lnTo>
                    <a:pt x="302" y="37"/>
                  </a:lnTo>
                  <a:lnTo>
                    <a:pt x="307" y="37"/>
                  </a:lnTo>
                  <a:lnTo>
                    <a:pt x="307" y="42"/>
                  </a:lnTo>
                  <a:lnTo>
                    <a:pt x="312" y="42"/>
                  </a:lnTo>
                  <a:lnTo>
                    <a:pt x="312" y="47"/>
                  </a:lnTo>
                  <a:lnTo>
                    <a:pt x="318" y="53"/>
                  </a:lnTo>
                  <a:lnTo>
                    <a:pt x="312" y="58"/>
                  </a:lnTo>
                  <a:lnTo>
                    <a:pt x="307" y="58"/>
                  </a:lnTo>
                  <a:lnTo>
                    <a:pt x="307" y="63"/>
                  </a:lnTo>
                  <a:lnTo>
                    <a:pt x="312" y="63"/>
                  </a:lnTo>
                  <a:lnTo>
                    <a:pt x="312" y="69"/>
                  </a:lnTo>
                  <a:lnTo>
                    <a:pt x="318" y="69"/>
                  </a:lnTo>
                  <a:lnTo>
                    <a:pt x="318" y="74"/>
                  </a:lnTo>
                  <a:lnTo>
                    <a:pt x="318" y="79"/>
                  </a:lnTo>
                  <a:lnTo>
                    <a:pt x="323" y="79"/>
                  </a:lnTo>
                  <a:lnTo>
                    <a:pt x="318" y="79"/>
                  </a:lnTo>
                  <a:lnTo>
                    <a:pt x="318" y="84"/>
                  </a:lnTo>
                  <a:lnTo>
                    <a:pt x="323" y="84"/>
                  </a:lnTo>
                  <a:lnTo>
                    <a:pt x="323" y="90"/>
                  </a:lnTo>
                  <a:lnTo>
                    <a:pt x="323" y="95"/>
                  </a:lnTo>
                  <a:lnTo>
                    <a:pt x="328" y="95"/>
                  </a:lnTo>
                  <a:lnTo>
                    <a:pt x="328" y="100"/>
                  </a:lnTo>
                  <a:lnTo>
                    <a:pt x="328" y="106"/>
                  </a:lnTo>
                  <a:lnTo>
                    <a:pt x="333" y="106"/>
                  </a:lnTo>
                  <a:lnTo>
                    <a:pt x="333" y="111"/>
                  </a:lnTo>
                  <a:lnTo>
                    <a:pt x="339" y="111"/>
                  </a:lnTo>
                  <a:lnTo>
                    <a:pt x="339" y="116"/>
                  </a:lnTo>
                  <a:lnTo>
                    <a:pt x="344" y="116"/>
                  </a:lnTo>
                  <a:lnTo>
                    <a:pt x="344" y="122"/>
                  </a:lnTo>
                  <a:lnTo>
                    <a:pt x="349" y="127"/>
                  </a:lnTo>
                  <a:lnTo>
                    <a:pt x="349" y="122"/>
                  </a:lnTo>
                  <a:lnTo>
                    <a:pt x="349" y="127"/>
                  </a:lnTo>
                  <a:lnTo>
                    <a:pt x="355" y="127"/>
                  </a:lnTo>
                  <a:lnTo>
                    <a:pt x="349" y="127"/>
                  </a:lnTo>
                  <a:lnTo>
                    <a:pt x="355" y="127"/>
                  </a:lnTo>
                  <a:lnTo>
                    <a:pt x="355" y="132"/>
                  </a:lnTo>
                  <a:lnTo>
                    <a:pt x="355" y="137"/>
                  </a:lnTo>
                  <a:lnTo>
                    <a:pt x="360" y="137"/>
                  </a:lnTo>
                  <a:lnTo>
                    <a:pt x="360" y="143"/>
                  </a:lnTo>
                  <a:lnTo>
                    <a:pt x="365" y="143"/>
                  </a:lnTo>
                  <a:lnTo>
                    <a:pt x="365" y="148"/>
                  </a:lnTo>
                  <a:lnTo>
                    <a:pt x="360" y="148"/>
                  </a:lnTo>
                  <a:lnTo>
                    <a:pt x="355" y="148"/>
                  </a:lnTo>
                  <a:lnTo>
                    <a:pt x="349" y="148"/>
                  </a:lnTo>
                  <a:lnTo>
                    <a:pt x="344" y="148"/>
                  </a:lnTo>
                  <a:lnTo>
                    <a:pt x="339" y="148"/>
                  </a:lnTo>
                  <a:lnTo>
                    <a:pt x="333" y="148"/>
                  </a:lnTo>
                  <a:lnTo>
                    <a:pt x="333" y="153"/>
                  </a:lnTo>
                  <a:lnTo>
                    <a:pt x="333" y="159"/>
                  </a:lnTo>
                  <a:lnTo>
                    <a:pt x="333" y="169"/>
                  </a:lnTo>
                  <a:lnTo>
                    <a:pt x="328" y="169"/>
                  </a:lnTo>
                  <a:lnTo>
                    <a:pt x="323" y="169"/>
                  </a:lnTo>
                  <a:lnTo>
                    <a:pt x="318" y="169"/>
                  </a:lnTo>
                  <a:lnTo>
                    <a:pt x="312" y="169"/>
                  </a:lnTo>
                  <a:lnTo>
                    <a:pt x="307" y="169"/>
                  </a:lnTo>
                  <a:lnTo>
                    <a:pt x="302" y="169"/>
                  </a:lnTo>
                  <a:lnTo>
                    <a:pt x="296" y="169"/>
                  </a:lnTo>
                  <a:lnTo>
                    <a:pt x="291" y="169"/>
                  </a:lnTo>
                  <a:lnTo>
                    <a:pt x="286" y="169"/>
                  </a:lnTo>
                  <a:lnTo>
                    <a:pt x="281" y="169"/>
                  </a:lnTo>
                  <a:lnTo>
                    <a:pt x="275" y="169"/>
                  </a:lnTo>
                  <a:lnTo>
                    <a:pt x="270" y="169"/>
                  </a:lnTo>
                  <a:lnTo>
                    <a:pt x="265" y="169"/>
                  </a:lnTo>
                  <a:lnTo>
                    <a:pt x="259" y="169"/>
                  </a:lnTo>
                  <a:lnTo>
                    <a:pt x="254" y="169"/>
                  </a:lnTo>
                  <a:lnTo>
                    <a:pt x="249" y="169"/>
                  </a:lnTo>
                  <a:lnTo>
                    <a:pt x="244" y="169"/>
                  </a:lnTo>
                  <a:lnTo>
                    <a:pt x="238" y="169"/>
                  </a:lnTo>
                  <a:lnTo>
                    <a:pt x="233" y="169"/>
                  </a:lnTo>
                  <a:lnTo>
                    <a:pt x="228" y="169"/>
                  </a:lnTo>
                  <a:lnTo>
                    <a:pt x="222" y="169"/>
                  </a:lnTo>
                  <a:lnTo>
                    <a:pt x="217" y="169"/>
                  </a:lnTo>
                  <a:lnTo>
                    <a:pt x="212" y="169"/>
                  </a:lnTo>
                  <a:lnTo>
                    <a:pt x="207" y="169"/>
                  </a:lnTo>
                  <a:lnTo>
                    <a:pt x="201" y="169"/>
                  </a:lnTo>
                  <a:lnTo>
                    <a:pt x="196" y="169"/>
                  </a:lnTo>
                  <a:lnTo>
                    <a:pt x="191" y="169"/>
                  </a:lnTo>
                  <a:lnTo>
                    <a:pt x="191" y="175"/>
                  </a:lnTo>
                  <a:lnTo>
                    <a:pt x="191" y="180"/>
                  </a:lnTo>
                  <a:lnTo>
                    <a:pt x="191" y="190"/>
                  </a:lnTo>
                  <a:lnTo>
                    <a:pt x="191" y="196"/>
                  </a:lnTo>
                  <a:lnTo>
                    <a:pt x="191" y="201"/>
                  </a:lnTo>
                  <a:lnTo>
                    <a:pt x="191" y="206"/>
                  </a:lnTo>
                  <a:lnTo>
                    <a:pt x="180" y="206"/>
                  </a:lnTo>
                  <a:lnTo>
                    <a:pt x="175" y="206"/>
                  </a:lnTo>
                  <a:lnTo>
                    <a:pt x="170" y="206"/>
                  </a:lnTo>
                  <a:lnTo>
                    <a:pt x="164" y="206"/>
                  </a:lnTo>
                  <a:lnTo>
                    <a:pt x="148" y="206"/>
                  </a:lnTo>
                  <a:lnTo>
                    <a:pt x="143" y="206"/>
                  </a:lnTo>
                  <a:lnTo>
                    <a:pt x="138" y="206"/>
                  </a:lnTo>
                  <a:lnTo>
                    <a:pt x="138" y="201"/>
                  </a:lnTo>
                  <a:lnTo>
                    <a:pt x="138" y="196"/>
                  </a:lnTo>
                  <a:lnTo>
                    <a:pt x="138" y="190"/>
                  </a:lnTo>
                  <a:lnTo>
                    <a:pt x="138" y="185"/>
                  </a:lnTo>
                  <a:lnTo>
                    <a:pt x="133" y="185"/>
                  </a:lnTo>
                  <a:lnTo>
                    <a:pt x="133" y="175"/>
                  </a:lnTo>
                  <a:lnTo>
                    <a:pt x="133" y="169"/>
                  </a:lnTo>
                  <a:lnTo>
                    <a:pt x="133" y="164"/>
                  </a:lnTo>
                  <a:lnTo>
                    <a:pt x="133" y="159"/>
                  </a:lnTo>
                  <a:lnTo>
                    <a:pt x="133" y="153"/>
                  </a:lnTo>
                  <a:lnTo>
                    <a:pt x="127" y="153"/>
                  </a:lnTo>
                  <a:lnTo>
                    <a:pt x="122" y="153"/>
                  </a:lnTo>
                  <a:lnTo>
                    <a:pt x="117" y="153"/>
                  </a:lnTo>
                  <a:lnTo>
                    <a:pt x="111" y="153"/>
                  </a:lnTo>
                  <a:lnTo>
                    <a:pt x="106" y="153"/>
                  </a:lnTo>
                  <a:lnTo>
                    <a:pt x="101" y="153"/>
                  </a:lnTo>
                  <a:lnTo>
                    <a:pt x="101" y="148"/>
                  </a:lnTo>
                  <a:lnTo>
                    <a:pt x="96" y="148"/>
                  </a:lnTo>
                  <a:lnTo>
                    <a:pt x="85" y="143"/>
                  </a:lnTo>
                  <a:lnTo>
                    <a:pt x="80" y="143"/>
                  </a:lnTo>
                  <a:lnTo>
                    <a:pt x="74" y="137"/>
                  </a:lnTo>
                  <a:lnTo>
                    <a:pt x="69" y="132"/>
                  </a:lnTo>
                  <a:lnTo>
                    <a:pt x="64" y="132"/>
                  </a:lnTo>
                  <a:lnTo>
                    <a:pt x="59" y="132"/>
                  </a:lnTo>
                  <a:lnTo>
                    <a:pt x="53" y="127"/>
                  </a:lnTo>
                  <a:lnTo>
                    <a:pt x="48" y="127"/>
                  </a:lnTo>
                  <a:lnTo>
                    <a:pt x="43" y="122"/>
                  </a:lnTo>
                  <a:lnTo>
                    <a:pt x="37" y="122"/>
                  </a:lnTo>
                  <a:lnTo>
                    <a:pt x="37" y="116"/>
                  </a:lnTo>
                  <a:lnTo>
                    <a:pt x="32" y="116"/>
                  </a:lnTo>
                  <a:lnTo>
                    <a:pt x="27" y="116"/>
                  </a:lnTo>
                  <a:lnTo>
                    <a:pt x="27" y="111"/>
                  </a:lnTo>
                  <a:lnTo>
                    <a:pt x="21" y="111"/>
                  </a:lnTo>
                  <a:lnTo>
                    <a:pt x="16" y="111"/>
                  </a:lnTo>
                  <a:lnTo>
                    <a:pt x="16" y="106"/>
                  </a:lnTo>
                  <a:lnTo>
                    <a:pt x="16" y="100"/>
                  </a:lnTo>
                  <a:lnTo>
                    <a:pt x="6" y="100"/>
                  </a:lnTo>
                  <a:lnTo>
                    <a:pt x="0" y="100"/>
                  </a:lnTo>
                  <a:lnTo>
                    <a:pt x="0" y="95"/>
                  </a:lnTo>
                  <a:lnTo>
                    <a:pt x="0" y="90"/>
                  </a:lnTo>
                  <a:lnTo>
                    <a:pt x="0" y="84"/>
                  </a:lnTo>
                  <a:lnTo>
                    <a:pt x="0" y="74"/>
                  </a:lnTo>
                  <a:lnTo>
                    <a:pt x="0" y="69"/>
                  </a:lnTo>
                  <a:lnTo>
                    <a:pt x="0" y="63"/>
                  </a:lnTo>
                  <a:lnTo>
                    <a:pt x="0" y="53"/>
                  </a:lnTo>
                  <a:lnTo>
                    <a:pt x="0" y="47"/>
                  </a:lnTo>
                  <a:lnTo>
                    <a:pt x="0" y="42"/>
                  </a:lnTo>
                  <a:lnTo>
                    <a:pt x="0" y="37"/>
                  </a:lnTo>
                  <a:lnTo>
                    <a:pt x="0" y="26"/>
                  </a:lnTo>
                  <a:lnTo>
                    <a:pt x="6" y="26"/>
                  </a:lnTo>
                  <a:lnTo>
                    <a:pt x="6" y="21"/>
                  </a:lnTo>
                  <a:lnTo>
                    <a:pt x="11" y="21"/>
                  </a:lnTo>
                  <a:lnTo>
                    <a:pt x="16" y="21"/>
                  </a:lnTo>
                  <a:lnTo>
                    <a:pt x="21" y="21"/>
                  </a:lnTo>
                  <a:lnTo>
                    <a:pt x="27" y="21"/>
                  </a:lnTo>
                  <a:lnTo>
                    <a:pt x="32" y="21"/>
                  </a:lnTo>
                  <a:lnTo>
                    <a:pt x="37" y="21"/>
                  </a:lnTo>
                  <a:lnTo>
                    <a:pt x="43" y="21"/>
                  </a:lnTo>
                  <a:lnTo>
                    <a:pt x="43" y="16"/>
                  </a:lnTo>
                  <a:lnTo>
                    <a:pt x="43" y="10"/>
                  </a:lnTo>
                  <a:lnTo>
                    <a:pt x="48" y="10"/>
                  </a:lnTo>
                  <a:lnTo>
                    <a:pt x="53" y="10"/>
                  </a:lnTo>
                  <a:lnTo>
                    <a:pt x="59" y="10"/>
                  </a:lnTo>
                  <a:lnTo>
                    <a:pt x="64" y="10"/>
                  </a:lnTo>
                  <a:lnTo>
                    <a:pt x="64" y="5"/>
                  </a:lnTo>
                  <a:lnTo>
                    <a:pt x="64" y="10"/>
                  </a:lnTo>
                  <a:lnTo>
                    <a:pt x="69" y="10"/>
                  </a:lnTo>
                  <a:lnTo>
                    <a:pt x="74" y="10"/>
                  </a:lnTo>
                  <a:lnTo>
                    <a:pt x="80" y="10"/>
                  </a:lnTo>
                  <a:lnTo>
                    <a:pt x="85" y="10"/>
                  </a:lnTo>
                  <a:lnTo>
                    <a:pt x="90" y="10"/>
                  </a:lnTo>
                  <a:lnTo>
                    <a:pt x="96" y="10"/>
                  </a:lnTo>
                  <a:lnTo>
                    <a:pt x="101" y="10"/>
                  </a:lnTo>
                  <a:lnTo>
                    <a:pt x="106" y="10"/>
                  </a:lnTo>
                  <a:lnTo>
                    <a:pt x="106" y="5"/>
                  </a:lnTo>
                  <a:lnTo>
                    <a:pt x="111" y="5"/>
                  </a:lnTo>
                  <a:lnTo>
                    <a:pt x="111" y="10"/>
                  </a:lnTo>
                  <a:lnTo>
                    <a:pt x="117" y="10"/>
                  </a:lnTo>
                  <a:lnTo>
                    <a:pt x="122" y="10"/>
                  </a:lnTo>
                  <a:lnTo>
                    <a:pt x="127" y="10"/>
                  </a:lnTo>
                  <a:lnTo>
                    <a:pt x="133" y="10"/>
                  </a:lnTo>
                  <a:lnTo>
                    <a:pt x="138" y="10"/>
                  </a:lnTo>
                  <a:lnTo>
                    <a:pt x="138" y="5"/>
                  </a:lnTo>
                  <a:lnTo>
                    <a:pt x="138" y="0"/>
                  </a:lnTo>
                  <a:lnTo>
                    <a:pt x="143" y="0"/>
                  </a:lnTo>
                  <a:lnTo>
                    <a:pt x="148" y="0"/>
                  </a:lnTo>
                  <a:lnTo>
                    <a:pt x="148" y="5"/>
                  </a:lnTo>
                  <a:lnTo>
                    <a:pt x="154" y="5"/>
                  </a:lnTo>
                  <a:lnTo>
                    <a:pt x="154" y="10"/>
                  </a:lnTo>
                  <a:lnTo>
                    <a:pt x="159" y="10"/>
                  </a:lnTo>
                  <a:lnTo>
                    <a:pt x="164" y="10"/>
                  </a:lnTo>
                  <a:lnTo>
                    <a:pt x="170" y="10"/>
                  </a:lnTo>
                  <a:lnTo>
                    <a:pt x="175" y="10"/>
                  </a:lnTo>
                  <a:lnTo>
                    <a:pt x="180" y="10"/>
                  </a:lnTo>
                  <a:lnTo>
                    <a:pt x="185" y="10"/>
                  </a:lnTo>
                  <a:lnTo>
                    <a:pt x="191" y="10"/>
                  </a:lnTo>
                  <a:lnTo>
                    <a:pt x="196" y="10"/>
                  </a:lnTo>
                  <a:lnTo>
                    <a:pt x="201" y="10"/>
                  </a:lnTo>
                  <a:lnTo>
                    <a:pt x="207" y="10"/>
                  </a:lnTo>
                  <a:lnTo>
                    <a:pt x="212" y="10"/>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1" name="Freeform 225">
              <a:extLst>
                <a:ext uri="{FF2B5EF4-FFF2-40B4-BE49-F238E27FC236}">
                  <a16:creationId xmlns:a16="http://schemas.microsoft.com/office/drawing/2014/main" id="{3427B11F-3AEB-444B-B192-D3240D1F215C}"/>
                </a:ext>
              </a:extLst>
            </p:cNvPr>
            <p:cNvSpPr>
              <a:spLocks/>
            </p:cNvSpPr>
            <p:nvPr/>
          </p:nvSpPr>
          <p:spPr bwMode="auto">
            <a:xfrm>
              <a:off x="4962526" y="3492500"/>
              <a:ext cx="495300" cy="361950"/>
            </a:xfrm>
            <a:custGeom>
              <a:avLst/>
              <a:gdLst>
                <a:gd name="T0" fmla="*/ 79 w 312"/>
                <a:gd name="T1" fmla="*/ 74 h 228"/>
                <a:gd name="T2" fmla="*/ 84 w 312"/>
                <a:gd name="T3" fmla="*/ 63 h 228"/>
                <a:gd name="T4" fmla="*/ 106 w 312"/>
                <a:gd name="T5" fmla="*/ 63 h 228"/>
                <a:gd name="T6" fmla="*/ 121 w 312"/>
                <a:gd name="T7" fmla="*/ 58 h 228"/>
                <a:gd name="T8" fmla="*/ 121 w 312"/>
                <a:gd name="T9" fmla="*/ 37 h 228"/>
                <a:gd name="T10" fmla="*/ 121 w 312"/>
                <a:gd name="T11" fmla="*/ 16 h 228"/>
                <a:gd name="T12" fmla="*/ 137 w 312"/>
                <a:gd name="T13" fmla="*/ 10 h 228"/>
                <a:gd name="T14" fmla="*/ 158 w 312"/>
                <a:gd name="T15" fmla="*/ 10 h 228"/>
                <a:gd name="T16" fmla="*/ 169 w 312"/>
                <a:gd name="T17" fmla="*/ 0 h 228"/>
                <a:gd name="T18" fmla="*/ 180 w 312"/>
                <a:gd name="T19" fmla="*/ 10 h 228"/>
                <a:gd name="T20" fmla="*/ 195 w 312"/>
                <a:gd name="T21" fmla="*/ 21 h 228"/>
                <a:gd name="T22" fmla="*/ 211 w 312"/>
                <a:gd name="T23" fmla="*/ 26 h 228"/>
                <a:gd name="T24" fmla="*/ 227 w 312"/>
                <a:gd name="T25" fmla="*/ 37 h 228"/>
                <a:gd name="T26" fmla="*/ 248 w 312"/>
                <a:gd name="T27" fmla="*/ 47 h 228"/>
                <a:gd name="T28" fmla="*/ 275 w 312"/>
                <a:gd name="T29" fmla="*/ 58 h 228"/>
                <a:gd name="T30" fmla="*/ 291 w 312"/>
                <a:gd name="T31" fmla="*/ 63 h 228"/>
                <a:gd name="T32" fmla="*/ 307 w 312"/>
                <a:gd name="T33" fmla="*/ 69 h 228"/>
                <a:gd name="T34" fmla="*/ 307 w 312"/>
                <a:gd name="T35" fmla="*/ 95 h 228"/>
                <a:gd name="T36" fmla="*/ 312 w 312"/>
                <a:gd name="T37" fmla="*/ 111 h 228"/>
                <a:gd name="T38" fmla="*/ 312 w 312"/>
                <a:gd name="T39" fmla="*/ 132 h 228"/>
                <a:gd name="T40" fmla="*/ 312 w 312"/>
                <a:gd name="T41" fmla="*/ 153 h 228"/>
                <a:gd name="T42" fmla="*/ 312 w 312"/>
                <a:gd name="T43" fmla="*/ 175 h 228"/>
                <a:gd name="T44" fmla="*/ 312 w 312"/>
                <a:gd name="T45" fmla="*/ 196 h 228"/>
                <a:gd name="T46" fmla="*/ 312 w 312"/>
                <a:gd name="T47" fmla="*/ 222 h 228"/>
                <a:gd name="T48" fmla="*/ 291 w 312"/>
                <a:gd name="T49" fmla="*/ 228 h 228"/>
                <a:gd name="T50" fmla="*/ 270 w 312"/>
                <a:gd name="T51" fmla="*/ 228 h 228"/>
                <a:gd name="T52" fmla="*/ 248 w 312"/>
                <a:gd name="T53" fmla="*/ 228 h 228"/>
                <a:gd name="T54" fmla="*/ 227 w 312"/>
                <a:gd name="T55" fmla="*/ 228 h 228"/>
                <a:gd name="T56" fmla="*/ 206 w 312"/>
                <a:gd name="T57" fmla="*/ 228 h 228"/>
                <a:gd name="T58" fmla="*/ 185 w 312"/>
                <a:gd name="T59" fmla="*/ 228 h 228"/>
                <a:gd name="T60" fmla="*/ 158 w 312"/>
                <a:gd name="T61" fmla="*/ 228 h 228"/>
                <a:gd name="T62" fmla="*/ 137 w 312"/>
                <a:gd name="T63" fmla="*/ 228 h 228"/>
                <a:gd name="T64" fmla="*/ 116 w 312"/>
                <a:gd name="T65" fmla="*/ 228 h 228"/>
                <a:gd name="T66" fmla="*/ 90 w 312"/>
                <a:gd name="T67" fmla="*/ 228 h 228"/>
                <a:gd name="T68" fmla="*/ 79 w 312"/>
                <a:gd name="T69" fmla="*/ 217 h 228"/>
                <a:gd name="T70" fmla="*/ 79 w 312"/>
                <a:gd name="T71" fmla="*/ 196 h 228"/>
                <a:gd name="T72" fmla="*/ 69 w 312"/>
                <a:gd name="T73" fmla="*/ 185 h 228"/>
                <a:gd name="T74" fmla="*/ 63 w 312"/>
                <a:gd name="T75" fmla="*/ 201 h 228"/>
                <a:gd name="T76" fmla="*/ 47 w 312"/>
                <a:gd name="T77" fmla="*/ 196 h 228"/>
                <a:gd name="T78" fmla="*/ 42 w 312"/>
                <a:gd name="T79" fmla="*/ 191 h 228"/>
                <a:gd name="T80" fmla="*/ 37 w 312"/>
                <a:gd name="T81" fmla="*/ 175 h 228"/>
                <a:gd name="T82" fmla="*/ 32 w 312"/>
                <a:gd name="T83" fmla="*/ 169 h 228"/>
                <a:gd name="T84" fmla="*/ 16 w 312"/>
                <a:gd name="T85" fmla="*/ 164 h 228"/>
                <a:gd name="T86" fmla="*/ 16 w 312"/>
                <a:gd name="T87" fmla="*/ 164 h 228"/>
                <a:gd name="T88" fmla="*/ 16 w 312"/>
                <a:gd name="T89" fmla="*/ 153 h 228"/>
                <a:gd name="T90" fmla="*/ 16 w 312"/>
                <a:gd name="T91" fmla="*/ 143 h 228"/>
                <a:gd name="T92" fmla="*/ 5 w 312"/>
                <a:gd name="T93" fmla="*/ 132 h 228"/>
                <a:gd name="T94" fmla="*/ 5 w 312"/>
                <a:gd name="T95" fmla="*/ 122 h 228"/>
                <a:gd name="T96" fmla="*/ 0 w 312"/>
                <a:gd name="T97" fmla="*/ 116 h 228"/>
                <a:gd name="T98" fmla="*/ 10 w 312"/>
                <a:gd name="T99" fmla="*/ 106 h 228"/>
                <a:gd name="T100" fmla="*/ 16 w 312"/>
                <a:gd name="T101" fmla="*/ 100 h 228"/>
                <a:gd name="T102" fmla="*/ 21 w 312"/>
                <a:gd name="T103" fmla="*/ 95 h 228"/>
                <a:gd name="T104" fmla="*/ 26 w 312"/>
                <a:gd name="T105" fmla="*/ 90 h 228"/>
                <a:gd name="T106" fmla="*/ 37 w 312"/>
                <a:gd name="T107" fmla="*/ 100 h 228"/>
                <a:gd name="T108" fmla="*/ 47 w 312"/>
                <a:gd name="T109" fmla="*/ 90 h 228"/>
                <a:gd name="T110" fmla="*/ 63 w 312"/>
                <a:gd name="T111" fmla="*/ 95 h 228"/>
                <a:gd name="T112" fmla="*/ 79 w 312"/>
                <a:gd name="T113" fmla="*/ 90 h 228"/>
                <a:gd name="T114" fmla="*/ 79 w 312"/>
                <a:gd name="T115" fmla="*/ 7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2" h="228">
                  <a:moveTo>
                    <a:pt x="90" y="79"/>
                  </a:moveTo>
                  <a:lnTo>
                    <a:pt x="90" y="74"/>
                  </a:lnTo>
                  <a:lnTo>
                    <a:pt x="84" y="74"/>
                  </a:lnTo>
                  <a:lnTo>
                    <a:pt x="79" y="74"/>
                  </a:lnTo>
                  <a:lnTo>
                    <a:pt x="79" y="69"/>
                  </a:lnTo>
                  <a:lnTo>
                    <a:pt x="74" y="69"/>
                  </a:lnTo>
                  <a:lnTo>
                    <a:pt x="79" y="69"/>
                  </a:lnTo>
                  <a:lnTo>
                    <a:pt x="84" y="63"/>
                  </a:lnTo>
                  <a:lnTo>
                    <a:pt x="90" y="63"/>
                  </a:lnTo>
                  <a:lnTo>
                    <a:pt x="95" y="63"/>
                  </a:lnTo>
                  <a:lnTo>
                    <a:pt x="100" y="63"/>
                  </a:lnTo>
                  <a:lnTo>
                    <a:pt x="106" y="63"/>
                  </a:lnTo>
                  <a:lnTo>
                    <a:pt x="111" y="63"/>
                  </a:lnTo>
                  <a:lnTo>
                    <a:pt x="116" y="63"/>
                  </a:lnTo>
                  <a:lnTo>
                    <a:pt x="121" y="63"/>
                  </a:lnTo>
                  <a:lnTo>
                    <a:pt x="121" y="58"/>
                  </a:lnTo>
                  <a:lnTo>
                    <a:pt x="121" y="53"/>
                  </a:lnTo>
                  <a:lnTo>
                    <a:pt x="121" y="47"/>
                  </a:lnTo>
                  <a:lnTo>
                    <a:pt x="121" y="42"/>
                  </a:lnTo>
                  <a:lnTo>
                    <a:pt x="121" y="37"/>
                  </a:lnTo>
                  <a:lnTo>
                    <a:pt x="121" y="32"/>
                  </a:lnTo>
                  <a:lnTo>
                    <a:pt x="121" y="26"/>
                  </a:lnTo>
                  <a:lnTo>
                    <a:pt x="121" y="21"/>
                  </a:lnTo>
                  <a:lnTo>
                    <a:pt x="121" y="16"/>
                  </a:lnTo>
                  <a:lnTo>
                    <a:pt x="121" y="10"/>
                  </a:lnTo>
                  <a:lnTo>
                    <a:pt x="127" y="10"/>
                  </a:lnTo>
                  <a:lnTo>
                    <a:pt x="132" y="10"/>
                  </a:lnTo>
                  <a:lnTo>
                    <a:pt x="137" y="10"/>
                  </a:lnTo>
                  <a:lnTo>
                    <a:pt x="143" y="10"/>
                  </a:lnTo>
                  <a:lnTo>
                    <a:pt x="148" y="10"/>
                  </a:lnTo>
                  <a:lnTo>
                    <a:pt x="153" y="10"/>
                  </a:lnTo>
                  <a:lnTo>
                    <a:pt x="158" y="10"/>
                  </a:lnTo>
                  <a:lnTo>
                    <a:pt x="164" y="10"/>
                  </a:lnTo>
                  <a:lnTo>
                    <a:pt x="164" y="5"/>
                  </a:lnTo>
                  <a:lnTo>
                    <a:pt x="164" y="0"/>
                  </a:lnTo>
                  <a:lnTo>
                    <a:pt x="169" y="0"/>
                  </a:lnTo>
                  <a:lnTo>
                    <a:pt x="174" y="0"/>
                  </a:lnTo>
                  <a:lnTo>
                    <a:pt x="174" y="5"/>
                  </a:lnTo>
                  <a:lnTo>
                    <a:pt x="174" y="10"/>
                  </a:lnTo>
                  <a:lnTo>
                    <a:pt x="180" y="10"/>
                  </a:lnTo>
                  <a:lnTo>
                    <a:pt x="190" y="10"/>
                  </a:lnTo>
                  <a:lnTo>
                    <a:pt x="190" y="16"/>
                  </a:lnTo>
                  <a:lnTo>
                    <a:pt x="190" y="21"/>
                  </a:lnTo>
                  <a:lnTo>
                    <a:pt x="195" y="21"/>
                  </a:lnTo>
                  <a:lnTo>
                    <a:pt x="201" y="21"/>
                  </a:lnTo>
                  <a:lnTo>
                    <a:pt x="201" y="26"/>
                  </a:lnTo>
                  <a:lnTo>
                    <a:pt x="206" y="26"/>
                  </a:lnTo>
                  <a:lnTo>
                    <a:pt x="211" y="26"/>
                  </a:lnTo>
                  <a:lnTo>
                    <a:pt x="211" y="32"/>
                  </a:lnTo>
                  <a:lnTo>
                    <a:pt x="217" y="32"/>
                  </a:lnTo>
                  <a:lnTo>
                    <a:pt x="222" y="37"/>
                  </a:lnTo>
                  <a:lnTo>
                    <a:pt x="227" y="37"/>
                  </a:lnTo>
                  <a:lnTo>
                    <a:pt x="233" y="42"/>
                  </a:lnTo>
                  <a:lnTo>
                    <a:pt x="238" y="42"/>
                  </a:lnTo>
                  <a:lnTo>
                    <a:pt x="243" y="42"/>
                  </a:lnTo>
                  <a:lnTo>
                    <a:pt x="248" y="47"/>
                  </a:lnTo>
                  <a:lnTo>
                    <a:pt x="254" y="53"/>
                  </a:lnTo>
                  <a:lnTo>
                    <a:pt x="259" y="53"/>
                  </a:lnTo>
                  <a:lnTo>
                    <a:pt x="270" y="58"/>
                  </a:lnTo>
                  <a:lnTo>
                    <a:pt x="275" y="58"/>
                  </a:lnTo>
                  <a:lnTo>
                    <a:pt x="275" y="63"/>
                  </a:lnTo>
                  <a:lnTo>
                    <a:pt x="280" y="63"/>
                  </a:lnTo>
                  <a:lnTo>
                    <a:pt x="285" y="63"/>
                  </a:lnTo>
                  <a:lnTo>
                    <a:pt x="291" y="63"/>
                  </a:lnTo>
                  <a:lnTo>
                    <a:pt x="296" y="63"/>
                  </a:lnTo>
                  <a:lnTo>
                    <a:pt x="301" y="63"/>
                  </a:lnTo>
                  <a:lnTo>
                    <a:pt x="307" y="63"/>
                  </a:lnTo>
                  <a:lnTo>
                    <a:pt x="307" y="69"/>
                  </a:lnTo>
                  <a:lnTo>
                    <a:pt x="307" y="74"/>
                  </a:lnTo>
                  <a:lnTo>
                    <a:pt x="307" y="79"/>
                  </a:lnTo>
                  <a:lnTo>
                    <a:pt x="307" y="85"/>
                  </a:lnTo>
                  <a:lnTo>
                    <a:pt x="307" y="95"/>
                  </a:lnTo>
                  <a:lnTo>
                    <a:pt x="312" y="95"/>
                  </a:lnTo>
                  <a:lnTo>
                    <a:pt x="312" y="100"/>
                  </a:lnTo>
                  <a:lnTo>
                    <a:pt x="312" y="106"/>
                  </a:lnTo>
                  <a:lnTo>
                    <a:pt x="312" y="111"/>
                  </a:lnTo>
                  <a:lnTo>
                    <a:pt x="312" y="116"/>
                  </a:lnTo>
                  <a:lnTo>
                    <a:pt x="312" y="122"/>
                  </a:lnTo>
                  <a:lnTo>
                    <a:pt x="312" y="127"/>
                  </a:lnTo>
                  <a:lnTo>
                    <a:pt x="312" y="132"/>
                  </a:lnTo>
                  <a:lnTo>
                    <a:pt x="312" y="138"/>
                  </a:lnTo>
                  <a:lnTo>
                    <a:pt x="312" y="143"/>
                  </a:lnTo>
                  <a:lnTo>
                    <a:pt x="312" y="148"/>
                  </a:lnTo>
                  <a:lnTo>
                    <a:pt x="312" y="153"/>
                  </a:lnTo>
                  <a:lnTo>
                    <a:pt x="312" y="159"/>
                  </a:lnTo>
                  <a:lnTo>
                    <a:pt x="312" y="164"/>
                  </a:lnTo>
                  <a:lnTo>
                    <a:pt x="312" y="169"/>
                  </a:lnTo>
                  <a:lnTo>
                    <a:pt x="312" y="175"/>
                  </a:lnTo>
                  <a:lnTo>
                    <a:pt x="312" y="180"/>
                  </a:lnTo>
                  <a:lnTo>
                    <a:pt x="312" y="185"/>
                  </a:lnTo>
                  <a:lnTo>
                    <a:pt x="312" y="191"/>
                  </a:lnTo>
                  <a:lnTo>
                    <a:pt x="312" y="196"/>
                  </a:lnTo>
                  <a:lnTo>
                    <a:pt x="312" y="206"/>
                  </a:lnTo>
                  <a:lnTo>
                    <a:pt x="312" y="212"/>
                  </a:lnTo>
                  <a:lnTo>
                    <a:pt x="312" y="217"/>
                  </a:lnTo>
                  <a:lnTo>
                    <a:pt x="312" y="222"/>
                  </a:lnTo>
                  <a:lnTo>
                    <a:pt x="312" y="228"/>
                  </a:lnTo>
                  <a:lnTo>
                    <a:pt x="307" y="228"/>
                  </a:lnTo>
                  <a:lnTo>
                    <a:pt x="301" y="228"/>
                  </a:lnTo>
                  <a:lnTo>
                    <a:pt x="291" y="228"/>
                  </a:lnTo>
                  <a:lnTo>
                    <a:pt x="285" y="228"/>
                  </a:lnTo>
                  <a:lnTo>
                    <a:pt x="280" y="228"/>
                  </a:lnTo>
                  <a:lnTo>
                    <a:pt x="275" y="228"/>
                  </a:lnTo>
                  <a:lnTo>
                    <a:pt x="270" y="228"/>
                  </a:lnTo>
                  <a:lnTo>
                    <a:pt x="264" y="228"/>
                  </a:lnTo>
                  <a:lnTo>
                    <a:pt x="259" y="228"/>
                  </a:lnTo>
                  <a:lnTo>
                    <a:pt x="254" y="228"/>
                  </a:lnTo>
                  <a:lnTo>
                    <a:pt x="248" y="228"/>
                  </a:lnTo>
                  <a:lnTo>
                    <a:pt x="243" y="228"/>
                  </a:lnTo>
                  <a:lnTo>
                    <a:pt x="238" y="228"/>
                  </a:lnTo>
                  <a:lnTo>
                    <a:pt x="233" y="228"/>
                  </a:lnTo>
                  <a:lnTo>
                    <a:pt x="227" y="228"/>
                  </a:lnTo>
                  <a:lnTo>
                    <a:pt x="222" y="228"/>
                  </a:lnTo>
                  <a:lnTo>
                    <a:pt x="217" y="228"/>
                  </a:lnTo>
                  <a:lnTo>
                    <a:pt x="211" y="228"/>
                  </a:lnTo>
                  <a:lnTo>
                    <a:pt x="206" y="228"/>
                  </a:lnTo>
                  <a:lnTo>
                    <a:pt x="201" y="228"/>
                  </a:lnTo>
                  <a:lnTo>
                    <a:pt x="195" y="228"/>
                  </a:lnTo>
                  <a:lnTo>
                    <a:pt x="190" y="228"/>
                  </a:lnTo>
                  <a:lnTo>
                    <a:pt x="185" y="228"/>
                  </a:lnTo>
                  <a:lnTo>
                    <a:pt x="174" y="228"/>
                  </a:lnTo>
                  <a:lnTo>
                    <a:pt x="169" y="228"/>
                  </a:lnTo>
                  <a:lnTo>
                    <a:pt x="164" y="228"/>
                  </a:lnTo>
                  <a:lnTo>
                    <a:pt x="158" y="228"/>
                  </a:lnTo>
                  <a:lnTo>
                    <a:pt x="153" y="228"/>
                  </a:lnTo>
                  <a:lnTo>
                    <a:pt x="148" y="228"/>
                  </a:lnTo>
                  <a:lnTo>
                    <a:pt x="143" y="228"/>
                  </a:lnTo>
                  <a:lnTo>
                    <a:pt x="137" y="228"/>
                  </a:lnTo>
                  <a:lnTo>
                    <a:pt x="132" y="228"/>
                  </a:lnTo>
                  <a:lnTo>
                    <a:pt x="127" y="228"/>
                  </a:lnTo>
                  <a:lnTo>
                    <a:pt x="121" y="228"/>
                  </a:lnTo>
                  <a:lnTo>
                    <a:pt x="116" y="228"/>
                  </a:lnTo>
                  <a:lnTo>
                    <a:pt x="111" y="228"/>
                  </a:lnTo>
                  <a:lnTo>
                    <a:pt x="106" y="228"/>
                  </a:lnTo>
                  <a:lnTo>
                    <a:pt x="100" y="228"/>
                  </a:lnTo>
                  <a:lnTo>
                    <a:pt x="90" y="228"/>
                  </a:lnTo>
                  <a:lnTo>
                    <a:pt x="84" y="228"/>
                  </a:lnTo>
                  <a:lnTo>
                    <a:pt x="84" y="222"/>
                  </a:lnTo>
                  <a:lnTo>
                    <a:pt x="79" y="222"/>
                  </a:lnTo>
                  <a:lnTo>
                    <a:pt x="79" y="217"/>
                  </a:lnTo>
                  <a:lnTo>
                    <a:pt x="79" y="212"/>
                  </a:lnTo>
                  <a:lnTo>
                    <a:pt x="79" y="206"/>
                  </a:lnTo>
                  <a:lnTo>
                    <a:pt x="79" y="201"/>
                  </a:lnTo>
                  <a:lnTo>
                    <a:pt x="79" y="196"/>
                  </a:lnTo>
                  <a:lnTo>
                    <a:pt x="79" y="191"/>
                  </a:lnTo>
                  <a:lnTo>
                    <a:pt x="74" y="191"/>
                  </a:lnTo>
                  <a:lnTo>
                    <a:pt x="69" y="191"/>
                  </a:lnTo>
                  <a:lnTo>
                    <a:pt x="69" y="185"/>
                  </a:lnTo>
                  <a:lnTo>
                    <a:pt x="69" y="191"/>
                  </a:lnTo>
                  <a:lnTo>
                    <a:pt x="69" y="196"/>
                  </a:lnTo>
                  <a:lnTo>
                    <a:pt x="69" y="201"/>
                  </a:lnTo>
                  <a:lnTo>
                    <a:pt x="63" y="201"/>
                  </a:lnTo>
                  <a:lnTo>
                    <a:pt x="58" y="201"/>
                  </a:lnTo>
                  <a:lnTo>
                    <a:pt x="53" y="201"/>
                  </a:lnTo>
                  <a:lnTo>
                    <a:pt x="53" y="196"/>
                  </a:lnTo>
                  <a:lnTo>
                    <a:pt x="47" y="196"/>
                  </a:lnTo>
                  <a:lnTo>
                    <a:pt x="53" y="196"/>
                  </a:lnTo>
                  <a:lnTo>
                    <a:pt x="47" y="196"/>
                  </a:lnTo>
                  <a:lnTo>
                    <a:pt x="42" y="196"/>
                  </a:lnTo>
                  <a:lnTo>
                    <a:pt x="42" y="191"/>
                  </a:lnTo>
                  <a:lnTo>
                    <a:pt x="42" y="185"/>
                  </a:lnTo>
                  <a:lnTo>
                    <a:pt x="37" y="185"/>
                  </a:lnTo>
                  <a:lnTo>
                    <a:pt x="37" y="180"/>
                  </a:lnTo>
                  <a:lnTo>
                    <a:pt x="37" y="175"/>
                  </a:lnTo>
                  <a:lnTo>
                    <a:pt x="37" y="169"/>
                  </a:lnTo>
                  <a:lnTo>
                    <a:pt x="37" y="175"/>
                  </a:lnTo>
                  <a:lnTo>
                    <a:pt x="37" y="169"/>
                  </a:lnTo>
                  <a:lnTo>
                    <a:pt x="32" y="169"/>
                  </a:lnTo>
                  <a:lnTo>
                    <a:pt x="32" y="164"/>
                  </a:lnTo>
                  <a:lnTo>
                    <a:pt x="26" y="164"/>
                  </a:lnTo>
                  <a:lnTo>
                    <a:pt x="21" y="164"/>
                  </a:lnTo>
                  <a:lnTo>
                    <a:pt x="16" y="164"/>
                  </a:lnTo>
                  <a:lnTo>
                    <a:pt x="21" y="164"/>
                  </a:lnTo>
                  <a:lnTo>
                    <a:pt x="16" y="164"/>
                  </a:lnTo>
                  <a:lnTo>
                    <a:pt x="16" y="159"/>
                  </a:lnTo>
                  <a:lnTo>
                    <a:pt x="16" y="164"/>
                  </a:lnTo>
                  <a:lnTo>
                    <a:pt x="16" y="159"/>
                  </a:lnTo>
                  <a:lnTo>
                    <a:pt x="16" y="153"/>
                  </a:lnTo>
                  <a:lnTo>
                    <a:pt x="16" y="159"/>
                  </a:lnTo>
                  <a:lnTo>
                    <a:pt x="16" y="153"/>
                  </a:lnTo>
                  <a:lnTo>
                    <a:pt x="16" y="148"/>
                  </a:lnTo>
                  <a:lnTo>
                    <a:pt x="10" y="148"/>
                  </a:lnTo>
                  <a:lnTo>
                    <a:pt x="10" y="143"/>
                  </a:lnTo>
                  <a:lnTo>
                    <a:pt x="16" y="143"/>
                  </a:lnTo>
                  <a:lnTo>
                    <a:pt x="10" y="143"/>
                  </a:lnTo>
                  <a:lnTo>
                    <a:pt x="10" y="138"/>
                  </a:lnTo>
                  <a:lnTo>
                    <a:pt x="5" y="138"/>
                  </a:lnTo>
                  <a:lnTo>
                    <a:pt x="5" y="132"/>
                  </a:lnTo>
                  <a:lnTo>
                    <a:pt x="5" y="127"/>
                  </a:lnTo>
                  <a:lnTo>
                    <a:pt x="10" y="127"/>
                  </a:lnTo>
                  <a:lnTo>
                    <a:pt x="5" y="127"/>
                  </a:lnTo>
                  <a:lnTo>
                    <a:pt x="5" y="122"/>
                  </a:lnTo>
                  <a:lnTo>
                    <a:pt x="5" y="116"/>
                  </a:lnTo>
                  <a:lnTo>
                    <a:pt x="0" y="116"/>
                  </a:lnTo>
                  <a:lnTo>
                    <a:pt x="5" y="116"/>
                  </a:lnTo>
                  <a:lnTo>
                    <a:pt x="0" y="116"/>
                  </a:lnTo>
                  <a:lnTo>
                    <a:pt x="0" y="111"/>
                  </a:lnTo>
                  <a:lnTo>
                    <a:pt x="5" y="111"/>
                  </a:lnTo>
                  <a:lnTo>
                    <a:pt x="5" y="106"/>
                  </a:lnTo>
                  <a:lnTo>
                    <a:pt x="10" y="106"/>
                  </a:lnTo>
                  <a:lnTo>
                    <a:pt x="16" y="106"/>
                  </a:lnTo>
                  <a:lnTo>
                    <a:pt x="21" y="106"/>
                  </a:lnTo>
                  <a:lnTo>
                    <a:pt x="21" y="100"/>
                  </a:lnTo>
                  <a:lnTo>
                    <a:pt x="16" y="100"/>
                  </a:lnTo>
                  <a:lnTo>
                    <a:pt x="16" y="95"/>
                  </a:lnTo>
                  <a:lnTo>
                    <a:pt x="16" y="90"/>
                  </a:lnTo>
                  <a:lnTo>
                    <a:pt x="21" y="90"/>
                  </a:lnTo>
                  <a:lnTo>
                    <a:pt x="21" y="95"/>
                  </a:lnTo>
                  <a:lnTo>
                    <a:pt x="21" y="100"/>
                  </a:lnTo>
                  <a:lnTo>
                    <a:pt x="26" y="100"/>
                  </a:lnTo>
                  <a:lnTo>
                    <a:pt x="26" y="95"/>
                  </a:lnTo>
                  <a:lnTo>
                    <a:pt x="26" y="90"/>
                  </a:lnTo>
                  <a:lnTo>
                    <a:pt x="32" y="90"/>
                  </a:lnTo>
                  <a:lnTo>
                    <a:pt x="32" y="95"/>
                  </a:lnTo>
                  <a:lnTo>
                    <a:pt x="32" y="100"/>
                  </a:lnTo>
                  <a:lnTo>
                    <a:pt x="37" y="100"/>
                  </a:lnTo>
                  <a:lnTo>
                    <a:pt x="37" y="95"/>
                  </a:lnTo>
                  <a:lnTo>
                    <a:pt x="42" y="95"/>
                  </a:lnTo>
                  <a:lnTo>
                    <a:pt x="47" y="95"/>
                  </a:lnTo>
                  <a:lnTo>
                    <a:pt x="47" y="90"/>
                  </a:lnTo>
                  <a:lnTo>
                    <a:pt x="53" y="90"/>
                  </a:lnTo>
                  <a:lnTo>
                    <a:pt x="58" y="90"/>
                  </a:lnTo>
                  <a:lnTo>
                    <a:pt x="58" y="95"/>
                  </a:lnTo>
                  <a:lnTo>
                    <a:pt x="63" y="95"/>
                  </a:lnTo>
                  <a:lnTo>
                    <a:pt x="69" y="95"/>
                  </a:lnTo>
                  <a:lnTo>
                    <a:pt x="74" y="95"/>
                  </a:lnTo>
                  <a:lnTo>
                    <a:pt x="79" y="95"/>
                  </a:lnTo>
                  <a:lnTo>
                    <a:pt x="79" y="90"/>
                  </a:lnTo>
                  <a:lnTo>
                    <a:pt x="74" y="90"/>
                  </a:lnTo>
                  <a:lnTo>
                    <a:pt x="79" y="90"/>
                  </a:lnTo>
                  <a:lnTo>
                    <a:pt x="79" y="85"/>
                  </a:lnTo>
                  <a:lnTo>
                    <a:pt x="79" y="79"/>
                  </a:lnTo>
                  <a:lnTo>
                    <a:pt x="84" y="79"/>
                  </a:lnTo>
                  <a:lnTo>
                    <a:pt x="84" y="74"/>
                  </a:lnTo>
                  <a:lnTo>
                    <a:pt x="90" y="79"/>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2" name="Freeform 226">
              <a:extLst>
                <a:ext uri="{FF2B5EF4-FFF2-40B4-BE49-F238E27FC236}">
                  <a16:creationId xmlns:a16="http://schemas.microsoft.com/office/drawing/2014/main" id="{54420B6E-1827-44F4-8D75-44B367129560}"/>
                </a:ext>
              </a:extLst>
            </p:cNvPr>
            <p:cNvSpPr>
              <a:spLocks/>
            </p:cNvSpPr>
            <p:nvPr/>
          </p:nvSpPr>
          <p:spPr bwMode="auto">
            <a:xfrm>
              <a:off x="5272088" y="2600325"/>
              <a:ext cx="354013" cy="387350"/>
            </a:xfrm>
            <a:custGeom>
              <a:avLst/>
              <a:gdLst>
                <a:gd name="T0" fmla="*/ 6 w 223"/>
                <a:gd name="T1" fmla="*/ 79 h 244"/>
                <a:gd name="T2" fmla="*/ 6 w 223"/>
                <a:gd name="T3" fmla="*/ 64 h 244"/>
                <a:gd name="T4" fmla="*/ 6 w 223"/>
                <a:gd name="T5" fmla="*/ 48 h 244"/>
                <a:gd name="T6" fmla="*/ 6 w 223"/>
                <a:gd name="T7" fmla="*/ 32 h 244"/>
                <a:gd name="T8" fmla="*/ 6 w 223"/>
                <a:gd name="T9" fmla="*/ 11 h 244"/>
                <a:gd name="T10" fmla="*/ 16 w 223"/>
                <a:gd name="T11" fmla="*/ 5 h 244"/>
                <a:gd name="T12" fmla="*/ 32 w 223"/>
                <a:gd name="T13" fmla="*/ 5 h 244"/>
                <a:gd name="T14" fmla="*/ 59 w 223"/>
                <a:gd name="T15" fmla="*/ 5 h 244"/>
                <a:gd name="T16" fmla="*/ 75 w 223"/>
                <a:gd name="T17" fmla="*/ 5 h 244"/>
                <a:gd name="T18" fmla="*/ 96 w 223"/>
                <a:gd name="T19" fmla="*/ 5 h 244"/>
                <a:gd name="T20" fmla="*/ 112 w 223"/>
                <a:gd name="T21" fmla="*/ 5 h 244"/>
                <a:gd name="T22" fmla="*/ 127 w 223"/>
                <a:gd name="T23" fmla="*/ 5 h 244"/>
                <a:gd name="T24" fmla="*/ 143 w 223"/>
                <a:gd name="T25" fmla="*/ 5 h 244"/>
                <a:gd name="T26" fmla="*/ 159 w 223"/>
                <a:gd name="T27" fmla="*/ 5 h 244"/>
                <a:gd name="T28" fmla="*/ 164 w 223"/>
                <a:gd name="T29" fmla="*/ 5 h 244"/>
                <a:gd name="T30" fmla="*/ 175 w 223"/>
                <a:gd name="T31" fmla="*/ 11 h 244"/>
                <a:gd name="T32" fmla="*/ 186 w 223"/>
                <a:gd name="T33" fmla="*/ 21 h 244"/>
                <a:gd name="T34" fmla="*/ 186 w 223"/>
                <a:gd name="T35" fmla="*/ 37 h 244"/>
                <a:gd name="T36" fmla="*/ 191 w 223"/>
                <a:gd name="T37" fmla="*/ 53 h 244"/>
                <a:gd name="T38" fmla="*/ 191 w 223"/>
                <a:gd name="T39" fmla="*/ 74 h 244"/>
                <a:gd name="T40" fmla="*/ 196 w 223"/>
                <a:gd name="T41" fmla="*/ 95 h 244"/>
                <a:gd name="T42" fmla="*/ 201 w 223"/>
                <a:gd name="T43" fmla="*/ 111 h 244"/>
                <a:gd name="T44" fmla="*/ 201 w 223"/>
                <a:gd name="T45" fmla="*/ 127 h 244"/>
                <a:gd name="T46" fmla="*/ 201 w 223"/>
                <a:gd name="T47" fmla="*/ 143 h 244"/>
                <a:gd name="T48" fmla="*/ 207 w 223"/>
                <a:gd name="T49" fmla="*/ 159 h 244"/>
                <a:gd name="T50" fmla="*/ 207 w 223"/>
                <a:gd name="T51" fmla="*/ 175 h 244"/>
                <a:gd name="T52" fmla="*/ 212 w 223"/>
                <a:gd name="T53" fmla="*/ 185 h 244"/>
                <a:gd name="T54" fmla="*/ 212 w 223"/>
                <a:gd name="T55" fmla="*/ 201 h 244"/>
                <a:gd name="T56" fmla="*/ 217 w 223"/>
                <a:gd name="T57" fmla="*/ 228 h 244"/>
                <a:gd name="T58" fmla="*/ 223 w 223"/>
                <a:gd name="T59" fmla="*/ 244 h 244"/>
                <a:gd name="T60" fmla="*/ 207 w 223"/>
                <a:gd name="T61" fmla="*/ 244 h 244"/>
                <a:gd name="T62" fmla="*/ 191 w 223"/>
                <a:gd name="T63" fmla="*/ 244 h 244"/>
                <a:gd name="T64" fmla="*/ 170 w 223"/>
                <a:gd name="T65" fmla="*/ 244 h 244"/>
                <a:gd name="T66" fmla="*/ 154 w 223"/>
                <a:gd name="T67" fmla="*/ 244 h 244"/>
                <a:gd name="T68" fmla="*/ 138 w 223"/>
                <a:gd name="T69" fmla="*/ 244 h 244"/>
                <a:gd name="T70" fmla="*/ 122 w 223"/>
                <a:gd name="T71" fmla="*/ 244 h 244"/>
                <a:gd name="T72" fmla="*/ 101 w 223"/>
                <a:gd name="T73" fmla="*/ 244 h 244"/>
                <a:gd name="T74" fmla="*/ 85 w 223"/>
                <a:gd name="T75" fmla="*/ 244 h 244"/>
                <a:gd name="T76" fmla="*/ 69 w 223"/>
                <a:gd name="T77" fmla="*/ 244 h 244"/>
                <a:gd name="T78" fmla="*/ 53 w 223"/>
                <a:gd name="T79" fmla="*/ 244 h 244"/>
                <a:gd name="T80" fmla="*/ 38 w 223"/>
                <a:gd name="T81" fmla="*/ 244 h 244"/>
                <a:gd name="T82" fmla="*/ 22 w 223"/>
                <a:gd name="T83" fmla="*/ 244 h 244"/>
                <a:gd name="T84" fmla="*/ 6 w 223"/>
                <a:gd name="T85" fmla="*/ 244 h 244"/>
                <a:gd name="T86" fmla="*/ 0 w 223"/>
                <a:gd name="T87" fmla="*/ 233 h 244"/>
                <a:gd name="T88" fmla="*/ 0 w 223"/>
                <a:gd name="T89" fmla="*/ 217 h 244"/>
                <a:gd name="T90" fmla="*/ 0 w 223"/>
                <a:gd name="T91" fmla="*/ 201 h 244"/>
                <a:gd name="T92" fmla="*/ 0 w 223"/>
                <a:gd name="T93" fmla="*/ 185 h 244"/>
                <a:gd name="T94" fmla="*/ 0 w 223"/>
                <a:gd name="T95" fmla="*/ 170 h 244"/>
                <a:gd name="T96" fmla="*/ 0 w 223"/>
                <a:gd name="T97" fmla="*/ 154 h 244"/>
                <a:gd name="T98" fmla="*/ 0 w 223"/>
                <a:gd name="T99" fmla="*/ 138 h 244"/>
                <a:gd name="T100" fmla="*/ 0 w 223"/>
                <a:gd name="T101" fmla="*/ 122 h 244"/>
                <a:gd name="T102" fmla="*/ 6 w 223"/>
                <a:gd name="T103" fmla="*/ 111 h 244"/>
                <a:gd name="T104" fmla="*/ 0 w 223"/>
                <a:gd name="T105" fmla="*/ 101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3" h="244">
                  <a:moveTo>
                    <a:pt x="0" y="90"/>
                  </a:moveTo>
                  <a:lnTo>
                    <a:pt x="0" y="85"/>
                  </a:lnTo>
                  <a:lnTo>
                    <a:pt x="6" y="79"/>
                  </a:lnTo>
                  <a:lnTo>
                    <a:pt x="6" y="74"/>
                  </a:lnTo>
                  <a:lnTo>
                    <a:pt x="6" y="69"/>
                  </a:lnTo>
                  <a:lnTo>
                    <a:pt x="6" y="64"/>
                  </a:lnTo>
                  <a:lnTo>
                    <a:pt x="6" y="58"/>
                  </a:lnTo>
                  <a:lnTo>
                    <a:pt x="6" y="53"/>
                  </a:lnTo>
                  <a:lnTo>
                    <a:pt x="6" y="48"/>
                  </a:lnTo>
                  <a:lnTo>
                    <a:pt x="6" y="42"/>
                  </a:lnTo>
                  <a:lnTo>
                    <a:pt x="6" y="37"/>
                  </a:lnTo>
                  <a:lnTo>
                    <a:pt x="6" y="32"/>
                  </a:lnTo>
                  <a:lnTo>
                    <a:pt x="6" y="26"/>
                  </a:lnTo>
                  <a:lnTo>
                    <a:pt x="6" y="21"/>
                  </a:lnTo>
                  <a:lnTo>
                    <a:pt x="6" y="11"/>
                  </a:lnTo>
                  <a:lnTo>
                    <a:pt x="6" y="5"/>
                  </a:lnTo>
                  <a:lnTo>
                    <a:pt x="11" y="5"/>
                  </a:lnTo>
                  <a:lnTo>
                    <a:pt x="16" y="5"/>
                  </a:lnTo>
                  <a:lnTo>
                    <a:pt x="22" y="5"/>
                  </a:lnTo>
                  <a:lnTo>
                    <a:pt x="27" y="5"/>
                  </a:lnTo>
                  <a:lnTo>
                    <a:pt x="32" y="5"/>
                  </a:lnTo>
                  <a:lnTo>
                    <a:pt x="48" y="5"/>
                  </a:lnTo>
                  <a:lnTo>
                    <a:pt x="53" y="5"/>
                  </a:lnTo>
                  <a:lnTo>
                    <a:pt x="59" y="5"/>
                  </a:lnTo>
                  <a:lnTo>
                    <a:pt x="64" y="5"/>
                  </a:lnTo>
                  <a:lnTo>
                    <a:pt x="69" y="5"/>
                  </a:lnTo>
                  <a:lnTo>
                    <a:pt x="75" y="5"/>
                  </a:lnTo>
                  <a:lnTo>
                    <a:pt x="80" y="5"/>
                  </a:lnTo>
                  <a:lnTo>
                    <a:pt x="90" y="5"/>
                  </a:lnTo>
                  <a:lnTo>
                    <a:pt x="96" y="5"/>
                  </a:lnTo>
                  <a:lnTo>
                    <a:pt x="101" y="5"/>
                  </a:lnTo>
                  <a:lnTo>
                    <a:pt x="106" y="5"/>
                  </a:lnTo>
                  <a:lnTo>
                    <a:pt x="112" y="5"/>
                  </a:lnTo>
                  <a:lnTo>
                    <a:pt x="117" y="5"/>
                  </a:lnTo>
                  <a:lnTo>
                    <a:pt x="122" y="5"/>
                  </a:lnTo>
                  <a:lnTo>
                    <a:pt x="127" y="5"/>
                  </a:lnTo>
                  <a:lnTo>
                    <a:pt x="133" y="5"/>
                  </a:lnTo>
                  <a:lnTo>
                    <a:pt x="138" y="5"/>
                  </a:lnTo>
                  <a:lnTo>
                    <a:pt x="143" y="5"/>
                  </a:lnTo>
                  <a:lnTo>
                    <a:pt x="149" y="5"/>
                  </a:lnTo>
                  <a:lnTo>
                    <a:pt x="154" y="5"/>
                  </a:lnTo>
                  <a:lnTo>
                    <a:pt x="159" y="5"/>
                  </a:lnTo>
                  <a:lnTo>
                    <a:pt x="159" y="0"/>
                  </a:lnTo>
                  <a:lnTo>
                    <a:pt x="164" y="0"/>
                  </a:lnTo>
                  <a:lnTo>
                    <a:pt x="164" y="5"/>
                  </a:lnTo>
                  <a:lnTo>
                    <a:pt x="170" y="5"/>
                  </a:lnTo>
                  <a:lnTo>
                    <a:pt x="175" y="5"/>
                  </a:lnTo>
                  <a:lnTo>
                    <a:pt x="175" y="11"/>
                  </a:lnTo>
                  <a:lnTo>
                    <a:pt x="180" y="11"/>
                  </a:lnTo>
                  <a:lnTo>
                    <a:pt x="186" y="16"/>
                  </a:lnTo>
                  <a:lnTo>
                    <a:pt x="186" y="21"/>
                  </a:lnTo>
                  <a:lnTo>
                    <a:pt x="186" y="26"/>
                  </a:lnTo>
                  <a:lnTo>
                    <a:pt x="186" y="32"/>
                  </a:lnTo>
                  <a:lnTo>
                    <a:pt x="186" y="37"/>
                  </a:lnTo>
                  <a:lnTo>
                    <a:pt x="191" y="42"/>
                  </a:lnTo>
                  <a:lnTo>
                    <a:pt x="191" y="48"/>
                  </a:lnTo>
                  <a:lnTo>
                    <a:pt x="191" y="53"/>
                  </a:lnTo>
                  <a:lnTo>
                    <a:pt x="191" y="58"/>
                  </a:lnTo>
                  <a:lnTo>
                    <a:pt x="191" y="69"/>
                  </a:lnTo>
                  <a:lnTo>
                    <a:pt x="191" y="74"/>
                  </a:lnTo>
                  <a:lnTo>
                    <a:pt x="196" y="79"/>
                  </a:lnTo>
                  <a:lnTo>
                    <a:pt x="196" y="85"/>
                  </a:lnTo>
                  <a:lnTo>
                    <a:pt x="196" y="95"/>
                  </a:lnTo>
                  <a:lnTo>
                    <a:pt x="196" y="101"/>
                  </a:lnTo>
                  <a:lnTo>
                    <a:pt x="196" y="106"/>
                  </a:lnTo>
                  <a:lnTo>
                    <a:pt x="201" y="111"/>
                  </a:lnTo>
                  <a:lnTo>
                    <a:pt x="201" y="117"/>
                  </a:lnTo>
                  <a:lnTo>
                    <a:pt x="201" y="122"/>
                  </a:lnTo>
                  <a:lnTo>
                    <a:pt x="201" y="127"/>
                  </a:lnTo>
                  <a:lnTo>
                    <a:pt x="201" y="132"/>
                  </a:lnTo>
                  <a:lnTo>
                    <a:pt x="201" y="138"/>
                  </a:lnTo>
                  <a:lnTo>
                    <a:pt x="201" y="143"/>
                  </a:lnTo>
                  <a:lnTo>
                    <a:pt x="207" y="148"/>
                  </a:lnTo>
                  <a:lnTo>
                    <a:pt x="207" y="154"/>
                  </a:lnTo>
                  <a:lnTo>
                    <a:pt x="207" y="159"/>
                  </a:lnTo>
                  <a:lnTo>
                    <a:pt x="207" y="164"/>
                  </a:lnTo>
                  <a:lnTo>
                    <a:pt x="207" y="170"/>
                  </a:lnTo>
                  <a:lnTo>
                    <a:pt x="207" y="175"/>
                  </a:lnTo>
                  <a:lnTo>
                    <a:pt x="212" y="175"/>
                  </a:lnTo>
                  <a:lnTo>
                    <a:pt x="212" y="180"/>
                  </a:lnTo>
                  <a:lnTo>
                    <a:pt x="212" y="185"/>
                  </a:lnTo>
                  <a:lnTo>
                    <a:pt x="212" y="191"/>
                  </a:lnTo>
                  <a:lnTo>
                    <a:pt x="212" y="196"/>
                  </a:lnTo>
                  <a:lnTo>
                    <a:pt x="212" y="201"/>
                  </a:lnTo>
                  <a:lnTo>
                    <a:pt x="217" y="212"/>
                  </a:lnTo>
                  <a:lnTo>
                    <a:pt x="217" y="217"/>
                  </a:lnTo>
                  <a:lnTo>
                    <a:pt x="217" y="228"/>
                  </a:lnTo>
                  <a:lnTo>
                    <a:pt x="217" y="233"/>
                  </a:lnTo>
                  <a:lnTo>
                    <a:pt x="217" y="238"/>
                  </a:lnTo>
                  <a:lnTo>
                    <a:pt x="223" y="244"/>
                  </a:lnTo>
                  <a:lnTo>
                    <a:pt x="217" y="244"/>
                  </a:lnTo>
                  <a:lnTo>
                    <a:pt x="212" y="244"/>
                  </a:lnTo>
                  <a:lnTo>
                    <a:pt x="207" y="244"/>
                  </a:lnTo>
                  <a:lnTo>
                    <a:pt x="201" y="244"/>
                  </a:lnTo>
                  <a:lnTo>
                    <a:pt x="196" y="244"/>
                  </a:lnTo>
                  <a:lnTo>
                    <a:pt x="191" y="244"/>
                  </a:lnTo>
                  <a:lnTo>
                    <a:pt x="186" y="244"/>
                  </a:lnTo>
                  <a:lnTo>
                    <a:pt x="180" y="244"/>
                  </a:lnTo>
                  <a:lnTo>
                    <a:pt x="170" y="244"/>
                  </a:lnTo>
                  <a:lnTo>
                    <a:pt x="164" y="244"/>
                  </a:lnTo>
                  <a:lnTo>
                    <a:pt x="159" y="244"/>
                  </a:lnTo>
                  <a:lnTo>
                    <a:pt x="154" y="244"/>
                  </a:lnTo>
                  <a:lnTo>
                    <a:pt x="149" y="244"/>
                  </a:lnTo>
                  <a:lnTo>
                    <a:pt x="143" y="244"/>
                  </a:lnTo>
                  <a:lnTo>
                    <a:pt x="138" y="244"/>
                  </a:lnTo>
                  <a:lnTo>
                    <a:pt x="133" y="244"/>
                  </a:lnTo>
                  <a:lnTo>
                    <a:pt x="127" y="244"/>
                  </a:lnTo>
                  <a:lnTo>
                    <a:pt x="122" y="244"/>
                  </a:lnTo>
                  <a:lnTo>
                    <a:pt x="112" y="244"/>
                  </a:lnTo>
                  <a:lnTo>
                    <a:pt x="106" y="244"/>
                  </a:lnTo>
                  <a:lnTo>
                    <a:pt x="101" y="244"/>
                  </a:lnTo>
                  <a:lnTo>
                    <a:pt x="96" y="244"/>
                  </a:lnTo>
                  <a:lnTo>
                    <a:pt x="90" y="244"/>
                  </a:lnTo>
                  <a:lnTo>
                    <a:pt x="85" y="244"/>
                  </a:lnTo>
                  <a:lnTo>
                    <a:pt x="80" y="244"/>
                  </a:lnTo>
                  <a:lnTo>
                    <a:pt x="75" y="244"/>
                  </a:lnTo>
                  <a:lnTo>
                    <a:pt x="69" y="244"/>
                  </a:lnTo>
                  <a:lnTo>
                    <a:pt x="64" y="244"/>
                  </a:lnTo>
                  <a:lnTo>
                    <a:pt x="59" y="244"/>
                  </a:lnTo>
                  <a:lnTo>
                    <a:pt x="53" y="244"/>
                  </a:lnTo>
                  <a:lnTo>
                    <a:pt x="48" y="244"/>
                  </a:lnTo>
                  <a:lnTo>
                    <a:pt x="43" y="244"/>
                  </a:lnTo>
                  <a:lnTo>
                    <a:pt x="38" y="244"/>
                  </a:lnTo>
                  <a:lnTo>
                    <a:pt x="32" y="244"/>
                  </a:lnTo>
                  <a:lnTo>
                    <a:pt x="27" y="244"/>
                  </a:lnTo>
                  <a:lnTo>
                    <a:pt x="22" y="244"/>
                  </a:lnTo>
                  <a:lnTo>
                    <a:pt x="16" y="244"/>
                  </a:lnTo>
                  <a:lnTo>
                    <a:pt x="11" y="244"/>
                  </a:lnTo>
                  <a:lnTo>
                    <a:pt x="6" y="244"/>
                  </a:lnTo>
                  <a:lnTo>
                    <a:pt x="0" y="244"/>
                  </a:lnTo>
                  <a:lnTo>
                    <a:pt x="0" y="238"/>
                  </a:lnTo>
                  <a:lnTo>
                    <a:pt x="0" y="233"/>
                  </a:lnTo>
                  <a:lnTo>
                    <a:pt x="0" y="228"/>
                  </a:lnTo>
                  <a:lnTo>
                    <a:pt x="0" y="223"/>
                  </a:lnTo>
                  <a:lnTo>
                    <a:pt x="0" y="217"/>
                  </a:lnTo>
                  <a:lnTo>
                    <a:pt x="0" y="212"/>
                  </a:lnTo>
                  <a:lnTo>
                    <a:pt x="0" y="207"/>
                  </a:lnTo>
                  <a:lnTo>
                    <a:pt x="0" y="201"/>
                  </a:lnTo>
                  <a:lnTo>
                    <a:pt x="0" y="196"/>
                  </a:lnTo>
                  <a:lnTo>
                    <a:pt x="0" y="191"/>
                  </a:lnTo>
                  <a:lnTo>
                    <a:pt x="0" y="185"/>
                  </a:lnTo>
                  <a:lnTo>
                    <a:pt x="0" y="180"/>
                  </a:lnTo>
                  <a:lnTo>
                    <a:pt x="0" y="175"/>
                  </a:lnTo>
                  <a:lnTo>
                    <a:pt x="0" y="170"/>
                  </a:lnTo>
                  <a:lnTo>
                    <a:pt x="0" y="164"/>
                  </a:lnTo>
                  <a:lnTo>
                    <a:pt x="0" y="159"/>
                  </a:lnTo>
                  <a:lnTo>
                    <a:pt x="0" y="154"/>
                  </a:lnTo>
                  <a:lnTo>
                    <a:pt x="0" y="148"/>
                  </a:lnTo>
                  <a:lnTo>
                    <a:pt x="0" y="143"/>
                  </a:lnTo>
                  <a:lnTo>
                    <a:pt x="0" y="138"/>
                  </a:lnTo>
                  <a:lnTo>
                    <a:pt x="0" y="132"/>
                  </a:lnTo>
                  <a:lnTo>
                    <a:pt x="0" y="127"/>
                  </a:lnTo>
                  <a:lnTo>
                    <a:pt x="0" y="122"/>
                  </a:lnTo>
                  <a:lnTo>
                    <a:pt x="6" y="122"/>
                  </a:lnTo>
                  <a:lnTo>
                    <a:pt x="6" y="117"/>
                  </a:lnTo>
                  <a:lnTo>
                    <a:pt x="6" y="111"/>
                  </a:lnTo>
                  <a:lnTo>
                    <a:pt x="0" y="111"/>
                  </a:lnTo>
                  <a:lnTo>
                    <a:pt x="0" y="106"/>
                  </a:lnTo>
                  <a:lnTo>
                    <a:pt x="0" y="101"/>
                  </a:lnTo>
                  <a:lnTo>
                    <a:pt x="0" y="95"/>
                  </a:lnTo>
                  <a:lnTo>
                    <a:pt x="0" y="90"/>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3" name="Freeform 227">
              <a:extLst>
                <a:ext uri="{FF2B5EF4-FFF2-40B4-BE49-F238E27FC236}">
                  <a16:creationId xmlns:a16="http://schemas.microsoft.com/office/drawing/2014/main" id="{97F69778-76AC-4CCC-8A81-28EF9128B493}"/>
                </a:ext>
              </a:extLst>
            </p:cNvPr>
            <p:cNvSpPr>
              <a:spLocks/>
            </p:cNvSpPr>
            <p:nvPr/>
          </p:nvSpPr>
          <p:spPr bwMode="auto">
            <a:xfrm>
              <a:off x="4567238" y="2406650"/>
              <a:ext cx="587375" cy="588963"/>
            </a:xfrm>
            <a:custGeom>
              <a:avLst/>
              <a:gdLst>
                <a:gd name="T0" fmla="*/ 111 w 370"/>
                <a:gd name="T1" fmla="*/ 122 h 371"/>
                <a:gd name="T2" fmla="*/ 122 w 370"/>
                <a:gd name="T3" fmla="*/ 122 h 371"/>
                <a:gd name="T4" fmla="*/ 143 w 370"/>
                <a:gd name="T5" fmla="*/ 117 h 371"/>
                <a:gd name="T6" fmla="*/ 159 w 370"/>
                <a:gd name="T7" fmla="*/ 101 h 371"/>
                <a:gd name="T8" fmla="*/ 154 w 370"/>
                <a:gd name="T9" fmla="*/ 85 h 371"/>
                <a:gd name="T10" fmla="*/ 154 w 370"/>
                <a:gd name="T11" fmla="*/ 64 h 371"/>
                <a:gd name="T12" fmla="*/ 164 w 370"/>
                <a:gd name="T13" fmla="*/ 53 h 371"/>
                <a:gd name="T14" fmla="*/ 175 w 370"/>
                <a:gd name="T15" fmla="*/ 32 h 371"/>
                <a:gd name="T16" fmla="*/ 159 w 370"/>
                <a:gd name="T17" fmla="*/ 16 h 371"/>
                <a:gd name="T18" fmla="*/ 164 w 370"/>
                <a:gd name="T19" fmla="*/ 0 h 371"/>
                <a:gd name="T20" fmla="*/ 185 w 370"/>
                <a:gd name="T21" fmla="*/ 16 h 371"/>
                <a:gd name="T22" fmla="*/ 217 w 370"/>
                <a:gd name="T23" fmla="*/ 11 h 371"/>
                <a:gd name="T24" fmla="*/ 238 w 370"/>
                <a:gd name="T25" fmla="*/ 21 h 371"/>
                <a:gd name="T26" fmla="*/ 249 w 370"/>
                <a:gd name="T27" fmla="*/ 42 h 371"/>
                <a:gd name="T28" fmla="*/ 254 w 370"/>
                <a:gd name="T29" fmla="*/ 58 h 371"/>
                <a:gd name="T30" fmla="*/ 275 w 370"/>
                <a:gd name="T31" fmla="*/ 69 h 371"/>
                <a:gd name="T32" fmla="*/ 307 w 370"/>
                <a:gd name="T33" fmla="*/ 69 h 371"/>
                <a:gd name="T34" fmla="*/ 339 w 370"/>
                <a:gd name="T35" fmla="*/ 69 h 371"/>
                <a:gd name="T36" fmla="*/ 370 w 370"/>
                <a:gd name="T37" fmla="*/ 69 h 371"/>
                <a:gd name="T38" fmla="*/ 365 w 370"/>
                <a:gd name="T39" fmla="*/ 101 h 371"/>
                <a:gd name="T40" fmla="*/ 349 w 370"/>
                <a:gd name="T41" fmla="*/ 117 h 371"/>
                <a:gd name="T42" fmla="*/ 323 w 370"/>
                <a:gd name="T43" fmla="*/ 122 h 371"/>
                <a:gd name="T44" fmla="*/ 312 w 370"/>
                <a:gd name="T45" fmla="*/ 143 h 371"/>
                <a:gd name="T46" fmla="*/ 302 w 370"/>
                <a:gd name="T47" fmla="*/ 170 h 371"/>
                <a:gd name="T48" fmla="*/ 291 w 370"/>
                <a:gd name="T49" fmla="*/ 191 h 371"/>
                <a:gd name="T50" fmla="*/ 275 w 370"/>
                <a:gd name="T51" fmla="*/ 207 h 371"/>
                <a:gd name="T52" fmla="*/ 275 w 370"/>
                <a:gd name="T53" fmla="*/ 249 h 371"/>
                <a:gd name="T54" fmla="*/ 238 w 370"/>
                <a:gd name="T55" fmla="*/ 249 h 371"/>
                <a:gd name="T56" fmla="*/ 201 w 370"/>
                <a:gd name="T57" fmla="*/ 249 h 371"/>
                <a:gd name="T58" fmla="*/ 201 w 370"/>
                <a:gd name="T59" fmla="*/ 281 h 371"/>
                <a:gd name="T60" fmla="*/ 201 w 370"/>
                <a:gd name="T61" fmla="*/ 313 h 371"/>
                <a:gd name="T62" fmla="*/ 170 w 370"/>
                <a:gd name="T63" fmla="*/ 313 h 371"/>
                <a:gd name="T64" fmla="*/ 170 w 370"/>
                <a:gd name="T65" fmla="*/ 350 h 371"/>
                <a:gd name="T66" fmla="*/ 159 w 370"/>
                <a:gd name="T67" fmla="*/ 371 h 371"/>
                <a:gd name="T68" fmla="*/ 127 w 370"/>
                <a:gd name="T69" fmla="*/ 371 h 371"/>
                <a:gd name="T70" fmla="*/ 96 w 370"/>
                <a:gd name="T71" fmla="*/ 371 h 371"/>
                <a:gd name="T72" fmla="*/ 64 w 370"/>
                <a:gd name="T73" fmla="*/ 371 h 371"/>
                <a:gd name="T74" fmla="*/ 32 w 370"/>
                <a:gd name="T75" fmla="*/ 371 h 371"/>
                <a:gd name="T76" fmla="*/ 6 w 370"/>
                <a:gd name="T77" fmla="*/ 366 h 371"/>
                <a:gd name="T78" fmla="*/ 22 w 370"/>
                <a:gd name="T79" fmla="*/ 350 h 371"/>
                <a:gd name="T80" fmla="*/ 6 w 370"/>
                <a:gd name="T81" fmla="*/ 334 h 371"/>
                <a:gd name="T82" fmla="*/ 6 w 370"/>
                <a:gd name="T83" fmla="*/ 313 h 371"/>
                <a:gd name="T84" fmla="*/ 22 w 370"/>
                <a:gd name="T85" fmla="*/ 307 h 371"/>
                <a:gd name="T86" fmla="*/ 22 w 370"/>
                <a:gd name="T87" fmla="*/ 286 h 371"/>
                <a:gd name="T88" fmla="*/ 37 w 370"/>
                <a:gd name="T89" fmla="*/ 281 h 371"/>
                <a:gd name="T90" fmla="*/ 43 w 370"/>
                <a:gd name="T91" fmla="*/ 260 h 371"/>
                <a:gd name="T92" fmla="*/ 64 w 370"/>
                <a:gd name="T93" fmla="*/ 254 h 371"/>
                <a:gd name="T94" fmla="*/ 69 w 370"/>
                <a:gd name="T95" fmla="*/ 239 h 371"/>
                <a:gd name="T96" fmla="*/ 69 w 370"/>
                <a:gd name="T97" fmla="*/ 217 h 371"/>
                <a:gd name="T98" fmla="*/ 80 w 370"/>
                <a:gd name="T99" fmla="*/ 201 h 371"/>
                <a:gd name="T100" fmla="*/ 64 w 370"/>
                <a:gd name="T101" fmla="*/ 186 h 371"/>
                <a:gd name="T102" fmla="*/ 85 w 370"/>
                <a:gd name="T103" fmla="*/ 175 h 371"/>
                <a:gd name="T104" fmla="*/ 96 w 370"/>
                <a:gd name="T105" fmla="*/ 154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0" h="371">
                  <a:moveTo>
                    <a:pt x="106" y="143"/>
                  </a:moveTo>
                  <a:lnTo>
                    <a:pt x="106" y="138"/>
                  </a:lnTo>
                  <a:lnTo>
                    <a:pt x="106" y="133"/>
                  </a:lnTo>
                  <a:lnTo>
                    <a:pt x="111" y="133"/>
                  </a:lnTo>
                  <a:lnTo>
                    <a:pt x="111" y="127"/>
                  </a:lnTo>
                  <a:lnTo>
                    <a:pt x="111" y="122"/>
                  </a:lnTo>
                  <a:lnTo>
                    <a:pt x="111" y="117"/>
                  </a:lnTo>
                  <a:lnTo>
                    <a:pt x="117" y="117"/>
                  </a:lnTo>
                  <a:lnTo>
                    <a:pt x="117" y="111"/>
                  </a:lnTo>
                  <a:lnTo>
                    <a:pt x="122" y="111"/>
                  </a:lnTo>
                  <a:lnTo>
                    <a:pt x="127" y="117"/>
                  </a:lnTo>
                  <a:lnTo>
                    <a:pt x="122" y="122"/>
                  </a:lnTo>
                  <a:lnTo>
                    <a:pt x="122" y="127"/>
                  </a:lnTo>
                  <a:lnTo>
                    <a:pt x="127" y="127"/>
                  </a:lnTo>
                  <a:lnTo>
                    <a:pt x="133" y="127"/>
                  </a:lnTo>
                  <a:lnTo>
                    <a:pt x="138" y="127"/>
                  </a:lnTo>
                  <a:lnTo>
                    <a:pt x="143" y="122"/>
                  </a:lnTo>
                  <a:lnTo>
                    <a:pt x="143" y="117"/>
                  </a:lnTo>
                  <a:lnTo>
                    <a:pt x="143" y="111"/>
                  </a:lnTo>
                  <a:lnTo>
                    <a:pt x="143" y="106"/>
                  </a:lnTo>
                  <a:lnTo>
                    <a:pt x="148" y="106"/>
                  </a:lnTo>
                  <a:lnTo>
                    <a:pt x="148" y="101"/>
                  </a:lnTo>
                  <a:lnTo>
                    <a:pt x="154" y="101"/>
                  </a:lnTo>
                  <a:lnTo>
                    <a:pt x="159" y="101"/>
                  </a:lnTo>
                  <a:lnTo>
                    <a:pt x="159" y="95"/>
                  </a:lnTo>
                  <a:lnTo>
                    <a:pt x="164" y="95"/>
                  </a:lnTo>
                  <a:lnTo>
                    <a:pt x="164" y="90"/>
                  </a:lnTo>
                  <a:lnTo>
                    <a:pt x="159" y="90"/>
                  </a:lnTo>
                  <a:lnTo>
                    <a:pt x="159" y="85"/>
                  </a:lnTo>
                  <a:lnTo>
                    <a:pt x="154" y="85"/>
                  </a:lnTo>
                  <a:lnTo>
                    <a:pt x="154" y="79"/>
                  </a:lnTo>
                  <a:lnTo>
                    <a:pt x="154" y="74"/>
                  </a:lnTo>
                  <a:lnTo>
                    <a:pt x="148" y="74"/>
                  </a:lnTo>
                  <a:lnTo>
                    <a:pt x="148" y="69"/>
                  </a:lnTo>
                  <a:lnTo>
                    <a:pt x="148" y="64"/>
                  </a:lnTo>
                  <a:lnTo>
                    <a:pt x="154" y="64"/>
                  </a:lnTo>
                  <a:lnTo>
                    <a:pt x="159" y="64"/>
                  </a:lnTo>
                  <a:lnTo>
                    <a:pt x="164" y="64"/>
                  </a:lnTo>
                  <a:lnTo>
                    <a:pt x="164" y="58"/>
                  </a:lnTo>
                  <a:lnTo>
                    <a:pt x="159" y="58"/>
                  </a:lnTo>
                  <a:lnTo>
                    <a:pt x="159" y="53"/>
                  </a:lnTo>
                  <a:lnTo>
                    <a:pt x="164" y="53"/>
                  </a:lnTo>
                  <a:lnTo>
                    <a:pt x="170" y="53"/>
                  </a:lnTo>
                  <a:lnTo>
                    <a:pt x="170" y="48"/>
                  </a:lnTo>
                  <a:lnTo>
                    <a:pt x="175" y="48"/>
                  </a:lnTo>
                  <a:lnTo>
                    <a:pt x="175" y="42"/>
                  </a:lnTo>
                  <a:lnTo>
                    <a:pt x="175" y="37"/>
                  </a:lnTo>
                  <a:lnTo>
                    <a:pt x="175" y="32"/>
                  </a:lnTo>
                  <a:lnTo>
                    <a:pt x="175" y="26"/>
                  </a:lnTo>
                  <a:lnTo>
                    <a:pt x="175" y="21"/>
                  </a:lnTo>
                  <a:lnTo>
                    <a:pt x="170" y="21"/>
                  </a:lnTo>
                  <a:lnTo>
                    <a:pt x="170" y="16"/>
                  </a:lnTo>
                  <a:lnTo>
                    <a:pt x="164" y="16"/>
                  </a:lnTo>
                  <a:lnTo>
                    <a:pt x="159" y="16"/>
                  </a:lnTo>
                  <a:lnTo>
                    <a:pt x="159" y="11"/>
                  </a:lnTo>
                  <a:lnTo>
                    <a:pt x="154" y="11"/>
                  </a:lnTo>
                  <a:lnTo>
                    <a:pt x="154" y="5"/>
                  </a:lnTo>
                  <a:lnTo>
                    <a:pt x="154" y="0"/>
                  </a:lnTo>
                  <a:lnTo>
                    <a:pt x="159" y="0"/>
                  </a:lnTo>
                  <a:lnTo>
                    <a:pt x="164" y="0"/>
                  </a:lnTo>
                  <a:lnTo>
                    <a:pt x="170" y="0"/>
                  </a:lnTo>
                  <a:lnTo>
                    <a:pt x="175" y="5"/>
                  </a:lnTo>
                  <a:lnTo>
                    <a:pt x="175" y="11"/>
                  </a:lnTo>
                  <a:lnTo>
                    <a:pt x="175" y="16"/>
                  </a:lnTo>
                  <a:lnTo>
                    <a:pt x="180" y="16"/>
                  </a:lnTo>
                  <a:lnTo>
                    <a:pt x="185" y="16"/>
                  </a:lnTo>
                  <a:lnTo>
                    <a:pt x="185" y="11"/>
                  </a:lnTo>
                  <a:lnTo>
                    <a:pt x="196" y="11"/>
                  </a:lnTo>
                  <a:lnTo>
                    <a:pt x="201" y="11"/>
                  </a:lnTo>
                  <a:lnTo>
                    <a:pt x="207" y="11"/>
                  </a:lnTo>
                  <a:lnTo>
                    <a:pt x="212" y="11"/>
                  </a:lnTo>
                  <a:lnTo>
                    <a:pt x="217" y="11"/>
                  </a:lnTo>
                  <a:lnTo>
                    <a:pt x="222" y="11"/>
                  </a:lnTo>
                  <a:lnTo>
                    <a:pt x="228" y="11"/>
                  </a:lnTo>
                  <a:lnTo>
                    <a:pt x="233" y="11"/>
                  </a:lnTo>
                  <a:lnTo>
                    <a:pt x="233" y="16"/>
                  </a:lnTo>
                  <a:lnTo>
                    <a:pt x="238" y="16"/>
                  </a:lnTo>
                  <a:lnTo>
                    <a:pt x="238" y="21"/>
                  </a:lnTo>
                  <a:lnTo>
                    <a:pt x="244" y="21"/>
                  </a:lnTo>
                  <a:lnTo>
                    <a:pt x="244" y="26"/>
                  </a:lnTo>
                  <a:lnTo>
                    <a:pt x="249" y="26"/>
                  </a:lnTo>
                  <a:lnTo>
                    <a:pt x="249" y="32"/>
                  </a:lnTo>
                  <a:lnTo>
                    <a:pt x="249" y="37"/>
                  </a:lnTo>
                  <a:lnTo>
                    <a:pt x="249" y="42"/>
                  </a:lnTo>
                  <a:lnTo>
                    <a:pt x="249" y="48"/>
                  </a:lnTo>
                  <a:lnTo>
                    <a:pt x="254" y="48"/>
                  </a:lnTo>
                  <a:lnTo>
                    <a:pt x="254" y="53"/>
                  </a:lnTo>
                  <a:lnTo>
                    <a:pt x="249" y="53"/>
                  </a:lnTo>
                  <a:lnTo>
                    <a:pt x="249" y="58"/>
                  </a:lnTo>
                  <a:lnTo>
                    <a:pt x="254" y="58"/>
                  </a:lnTo>
                  <a:lnTo>
                    <a:pt x="259" y="58"/>
                  </a:lnTo>
                  <a:lnTo>
                    <a:pt x="265" y="58"/>
                  </a:lnTo>
                  <a:lnTo>
                    <a:pt x="265" y="64"/>
                  </a:lnTo>
                  <a:lnTo>
                    <a:pt x="265" y="69"/>
                  </a:lnTo>
                  <a:lnTo>
                    <a:pt x="270" y="69"/>
                  </a:lnTo>
                  <a:lnTo>
                    <a:pt x="275" y="69"/>
                  </a:lnTo>
                  <a:lnTo>
                    <a:pt x="281" y="69"/>
                  </a:lnTo>
                  <a:lnTo>
                    <a:pt x="286" y="69"/>
                  </a:lnTo>
                  <a:lnTo>
                    <a:pt x="291" y="69"/>
                  </a:lnTo>
                  <a:lnTo>
                    <a:pt x="296" y="69"/>
                  </a:lnTo>
                  <a:lnTo>
                    <a:pt x="302" y="69"/>
                  </a:lnTo>
                  <a:lnTo>
                    <a:pt x="307" y="69"/>
                  </a:lnTo>
                  <a:lnTo>
                    <a:pt x="312" y="69"/>
                  </a:lnTo>
                  <a:lnTo>
                    <a:pt x="318" y="69"/>
                  </a:lnTo>
                  <a:lnTo>
                    <a:pt x="323" y="69"/>
                  </a:lnTo>
                  <a:lnTo>
                    <a:pt x="328" y="69"/>
                  </a:lnTo>
                  <a:lnTo>
                    <a:pt x="333" y="69"/>
                  </a:lnTo>
                  <a:lnTo>
                    <a:pt x="339" y="69"/>
                  </a:lnTo>
                  <a:lnTo>
                    <a:pt x="344" y="69"/>
                  </a:lnTo>
                  <a:lnTo>
                    <a:pt x="349" y="69"/>
                  </a:lnTo>
                  <a:lnTo>
                    <a:pt x="355" y="69"/>
                  </a:lnTo>
                  <a:lnTo>
                    <a:pt x="360" y="69"/>
                  </a:lnTo>
                  <a:lnTo>
                    <a:pt x="365" y="69"/>
                  </a:lnTo>
                  <a:lnTo>
                    <a:pt x="370" y="69"/>
                  </a:lnTo>
                  <a:lnTo>
                    <a:pt x="370" y="74"/>
                  </a:lnTo>
                  <a:lnTo>
                    <a:pt x="370" y="79"/>
                  </a:lnTo>
                  <a:lnTo>
                    <a:pt x="370" y="85"/>
                  </a:lnTo>
                  <a:lnTo>
                    <a:pt x="370" y="90"/>
                  </a:lnTo>
                  <a:lnTo>
                    <a:pt x="370" y="95"/>
                  </a:lnTo>
                  <a:lnTo>
                    <a:pt x="365" y="101"/>
                  </a:lnTo>
                  <a:lnTo>
                    <a:pt x="360" y="101"/>
                  </a:lnTo>
                  <a:lnTo>
                    <a:pt x="360" y="106"/>
                  </a:lnTo>
                  <a:lnTo>
                    <a:pt x="355" y="106"/>
                  </a:lnTo>
                  <a:lnTo>
                    <a:pt x="355" y="111"/>
                  </a:lnTo>
                  <a:lnTo>
                    <a:pt x="349" y="111"/>
                  </a:lnTo>
                  <a:lnTo>
                    <a:pt x="349" y="117"/>
                  </a:lnTo>
                  <a:lnTo>
                    <a:pt x="344" y="117"/>
                  </a:lnTo>
                  <a:lnTo>
                    <a:pt x="344" y="122"/>
                  </a:lnTo>
                  <a:lnTo>
                    <a:pt x="339" y="122"/>
                  </a:lnTo>
                  <a:lnTo>
                    <a:pt x="333" y="122"/>
                  </a:lnTo>
                  <a:lnTo>
                    <a:pt x="328" y="122"/>
                  </a:lnTo>
                  <a:lnTo>
                    <a:pt x="323" y="122"/>
                  </a:lnTo>
                  <a:lnTo>
                    <a:pt x="318" y="122"/>
                  </a:lnTo>
                  <a:lnTo>
                    <a:pt x="312" y="122"/>
                  </a:lnTo>
                  <a:lnTo>
                    <a:pt x="312" y="127"/>
                  </a:lnTo>
                  <a:lnTo>
                    <a:pt x="312" y="133"/>
                  </a:lnTo>
                  <a:lnTo>
                    <a:pt x="312" y="138"/>
                  </a:lnTo>
                  <a:lnTo>
                    <a:pt x="312" y="143"/>
                  </a:lnTo>
                  <a:lnTo>
                    <a:pt x="312" y="148"/>
                  </a:lnTo>
                  <a:lnTo>
                    <a:pt x="307" y="148"/>
                  </a:lnTo>
                  <a:lnTo>
                    <a:pt x="302" y="148"/>
                  </a:lnTo>
                  <a:lnTo>
                    <a:pt x="302" y="154"/>
                  </a:lnTo>
                  <a:lnTo>
                    <a:pt x="302" y="159"/>
                  </a:lnTo>
                  <a:lnTo>
                    <a:pt x="302" y="170"/>
                  </a:lnTo>
                  <a:lnTo>
                    <a:pt x="302" y="175"/>
                  </a:lnTo>
                  <a:lnTo>
                    <a:pt x="302" y="180"/>
                  </a:lnTo>
                  <a:lnTo>
                    <a:pt x="302" y="186"/>
                  </a:lnTo>
                  <a:lnTo>
                    <a:pt x="296" y="186"/>
                  </a:lnTo>
                  <a:lnTo>
                    <a:pt x="291" y="186"/>
                  </a:lnTo>
                  <a:lnTo>
                    <a:pt x="291" y="191"/>
                  </a:lnTo>
                  <a:lnTo>
                    <a:pt x="291" y="196"/>
                  </a:lnTo>
                  <a:lnTo>
                    <a:pt x="286" y="196"/>
                  </a:lnTo>
                  <a:lnTo>
                    <a:pt x="281" y="196"/>
                  </a:lnTo>
                  <a:lnTo>
                    <a:pt x="275" y="196"/>
                  </a:lnTo>
                  <a:lnTo>
                    <a:pt x="275" y="201"/>
                  </a:lnTo>
                  <a:lnTo>
                    <a:pt x="275" y="207"/>
                  </a:lnTo>
                  <a:lnTo>
                    <a:pt x="275" y="212"/>
                  </a:lnTo>
                  <a:lnTo>
                    <a:pt x="275" y="217"/>
                  </a:lnTo>
                  <a:lnTo>
                    <a:pt x="275" y="228"/>
                  </a:lnTo>
                  <a:lnTo>
                    <a:pt x="275" y="233"/>
                  </a:lnTo>
                  <a:lnTo>
                    <a:pt x="275" y="244"/>
                  </a:lnTo>
                  <a:lnTo>
                    <a:pt x="275" y="249"/>
                  </a:lnTo>
                  <a:lnTo>
                    <a:pt x="270" y="249"/>
                  </a:lnTo>
                  <a:lnTo>
                    <a:pt x="265" y="249"/>
                  </a:lnTo>
                  <a:lnTo>
                    <a:pt x="259" y="249"/>
                  </a:lnTo>
                  <a:lnTo>
                    <a:pt x="254" y="249"/>
                  </a:lnTo>
                  <a:lnTo>
                    <a:pt x="244" y="249"/>
                  </a:lnTo>
                  <a:lnTo>
                    <a:pt x="238" y="249"/>
                  </a:lnTo>
                  <a:lnTo>
                    <a:pt x="233" y="249"/>
                  </a:lnTo>
                  <a:lnTo>
                    <a:pt x="228" y="249"/>
                  </a:lnTo>
                  <a:lnTo>
                    <a:pt x="222" y="249"/>
                  </a:lnTo>
                  <a:lnTo>
                    <a:pt x="212" y="249"/>
                  </a:lnTo>
                  <a:lnTo>
                    <a:pt x="207" y="249"/>
                  </a:lnTo>
                  <a:lnTo>
                    <a:pt x="201" y="249"/>
                  </a:lnTo>
                  <a:lnTo>
                    <a:pt x="201" y="254"/>
                  </a:lnTo>
                  <a:lnTo>
                    <a:pt x="201" y="260"/>
                  </a:lnTo>
                  <a:lnTo>
                    <a:pt x="201" y="265"/>
                  </a:lnTo>
                  <a:lnTo>
                    <a:pt x="201" y="270"/>
                  </a:lnTo>
                  <a:lnTo>
                    <a:pt x="201" y="276"/>
                  </a:lnTo>
                  <a:lnTo>
                    <a:pt x="201" y="281"/>
                  </a:lnTo>
                  <a:lnTo>
                    <a:pt x="201" y="286"/>
                  </a:lnTo>
                  <a:lnTo>
                    <a:pt x="201" y="292"/>
                  </a:lnTo>
                  <a:lnTo>
                    <a:pt x="201" y="297"/>
                  </a:lnTo>
                  <a:lnTo>
                    <a:pt x="201" y="302"/>
                  </a:lnTo>
                  <a:lnTo>
                    <a:pt x="201" y="307"/>
                  </a:lnTo>
                  <a:lnTo>
                    <a:pt x="201" y="313"/>
                  </a:lnTo>
                  <a:lnTo>
                    <a:pt x="196" y="313"/>
                  </a:lnTo>
                  <a:lnTo>
                    <a:pt x="191" y="313"/>
                  </a:lnTo>
                  <a:lnTo>
                    <a:pt x="185" y="313"/>
                  </a:lnTo>
                  <a:lnTo>
                    <a:pt x="180" y="313"/>
                  </a:lnTo>
                  <a:lnTo>
                    <a:pt x="175" y="313"/>
                  </a:lnTo>
                  <a:lnTo>
                    <a:pt x="170" y="313"/>
                  </a:lnTo>
                  <a:lnTo>
                    <a:pt x="170" y="318"/>
                  </a:lnTo>
                  <a:lnTo>
                    <a:pt x="170" y="323"/>
                  </a:lnTo>
                  <a:lnTo>
                    <a:pt x="170" y="329"/>
                  </a:lnTo>
                  <a:lnTo>
                    <a:pt x="170" y="334"/>
                  </a:lnTo>
                  <a:lnTo>
                    <a:pt x="170" y="339"/>
                  </a:lnTo>
                  <a:lnTo>
                    <a:pt x="170" y="350"/>
                  </a:lnTo>
                  <a:lnTo>
                    <a:pt x="170" y="355"/>
                  </a:lnTo>
                  <a:lnTo>
                    <a:pt x="170" y="360"/>
                  </a:lnTo>
                  <a:lnTo>
                    <a:pt x="170" y="366"/>
                  </a:lnTo>
                  <a:lnTo>
                    <a:pt x="170" y="371"/>
                  </a:lnTo>
                  <a:lnTo>
                    <a:pt x="164" y="371"/>
                  </a:lnTo>
                  <a:lnTo>
                    <a:pt x="159" y="371"/>
                  </a:lnTo>
                  <a:lnTo>
                    <a:pt x="154" y="371"/>
                  </a:lnTo>
                  <a:lnTo>
                    <a:pt x="148" y="371"/>
                  </a:lnTo>
                  <a:lnTo>
                    <a:pt x="143" y="371"/>
                  </a:lnTo>
                  <a:lnTo>
                    <a:pt x="138" y="371"/>
                  </a:lnTo>
                  <a:lnTo>
                    <a:pt x="133" y="371"/>
                  </a:lnTo>
                  <a:lnTo>
                    <a:pt x="127" y="371"/>
                  </a:lnTo>
                  <a:lnTo>
                    <a:pt x="122" y="371"/>
                  </a:lnTo>
                  <a:lnTo>
                    <a:pt x="117" y="371"/>
                  </a:lnTo>
                  <a:lnTo>
                    <a:pt x="111" y="371"/>
                  </a:lnTo>
                  <a:lnTo>
                    <a:pt x="106" y="371"/>
                  </a:lnTo>
                  <a:lnTo>
                    <a:pt x="101" y="371"/>
                  </a:lnTo>
                  <a:lnTo>
                    <a:pt x="96" y="371"/>
                  </a:lnTo>
                  <a:lnTo>
                    <a:pt x="90" y="371"/>
                  </a:lnTo>
                  <a:lnTo>
                    <a:pt x="85" y="371"/>
                  </a:lnTo>
                  <a:lnTo>
                    <a:pt x="80" y="371"/>
                  </a:lnTo>
                  <a:lnTo>
                    <a:pt x="74" y="371"/>
                  </a:lnTo>
                  <a:lnTo>
                    <a:pt x="69" y="371"/>
                  </a:lnTo>
                  <a:lnTo>
                    <a:pt x="64" y="371"/>
                  </a:lnTo>
                  <a:lnTo>
                    <a:pt x="59" y="371"/>
                  </a:lnTo>
                  <a:lnTo>
                    <a:pt x="53" y="371"/>
                  </a:lnTo>
                  <a:lnTo>
                    <a:pt x="48" y="371"/>
                  </a:lnTo>
                  <a:lnTo>
                    <a:pt x="43" y="371"/>
                  </a:lnTo>
                  <a:lnTo>
                    <a:pt x="37" y="371"/>
                  </a:lnTo>
                  <a:lnTo>
                    <a:pt x="32" y="371"/>
                  </a:lnTo>
                  <a:lnTo>
                    <a:pt x="27" y="371"/>
                  </a:lnTo>
                  <a:lnTo>
                    <a:pt x="22" y="371"/>
                  </a:lnTo>
                  <a:lnTo>
                    <a:pt x="16" y="371"/>
                  </a:lnTo>
                  <a:lnTo>
                    <a:pt x="11" y="371"/>
                  </a:lnTo>
                  <a:lnTo>
                    <a:pt x="6" y="371"/>
                  </a:lnTo>
                  <a:lnTo>
                    <a:pt x="6" y="366"/>
                  </a:lnTo>
                  <a:lnTo>
                    <a:pt x="11" y="366"/>
                  </a:lnTo>
                  <a:lnTo>
                    <a:pt x="11" y="360"/>
                  </a:lnTo>
                  <a:lnTo>
                    <a:pt x="16" y="360"/>
                  </a:lnTo>
                  <a:lnTo>
                    <a:pt x="22" y="360"/>
                  </a:lnTo>
                  <a:lnTo>
                    <a:pt x="22" y="355"/>
                  </a:lnTo>
                  <a:lnTo>
                    <a:pt x="22" y="350"/>
                  </a:lnTo>
                  <a:lnTo>
                    <a:pt x="16" y="350"/>
                  </a:lnTo>
                  <a:lnTo>
                    <a:pt x="16" y="345"/>
                  </a:lnTo>
                  <a:lnTo>
                    <a:pt x="11" y="345"/>
                  </a:lnTo>
                  <a:lnTo>
                    <a:pt x="11" y="339"/>
                  </a:lnTo>
                  <a:lnTo>
                    <a:pt x="11" y="334"/>
                  </a:lnTo>
                  <a:lnTo>
                    <a:pt x="6" y="334"/>
                  </a:lnTo>
                  <a:lnTo>
                    <a:pt x="6" y="329"/>
                  </a:lnTo>
                  <a:lnTo>
                    <a:pt x="0" y="329"/>
                  </a:lnTo>
                  <a:lnTo>
                    <a:pt x="0" y="323"/>
                  </a:lnTo>
                  <a:lnTo>
                    <a:pt x="0" y="318"/>
                  </a:lnTo>
                  <a:lnTo>
                    <a:pt x="0" y="313"/>
                  </a:lnTo>
                  <a:lnTo>
                    <a:pt x="6" y="313"/>
                  </a:lnTo>
                  <a:lnTo>
                    <a:pt x="6" y="307"/>
                  </a:lnTo>
                  <a:lnTo>
                    <a:pt x="11" y="307"/>
                  </a:lnTo>
                  <a:lnTo>
                    <a:pt x="11" y="313"/>
                  </a:lnTo>
                  <a:lnTo>
                    <a:pt x="16" y="313"/>
                  </a:lnTo>
                  <a:lnTo>
                    <a:pt x="22" y="313"/>
                  </a:lnTo>
                  <a:lnTo>
                    <a:pt x="22" y="307"/>
                  </a:lnTo>
                  <a:lnTo>
                    <a:pt x="22" y="302"/>
                  </a:lnTo>
                  <a:lnTo>
                    <a:pt x="22" y="297"/>
                  </a:lnTo>
                  <a:lnTo>
                    <a:pt x="16" y="297"/>
                  </a:lnTo>
                  <a:lnTo>
                    <a:pt x="16" y="292"/>
                  </a:lnTo>
                  <a:lnTo>
                    <a:pt x="22" y="292"/>
                  </a:lnTo>
                  <a:lnTo>
                    <a:pt x="22" y="286"/>
                  </a:lnTo>
                  <a:lnTo>
                    <a:pt x="22" y="281"/>
                  </a:lnTo>
                  <a:lnTo>
                    <a:pt x="27" y="281"/>
                  </a:lnTo>
                  <a:lnTo>
                    <a:pt x="32" y="281"/>
                  </a:lnTo>
                  <a:lnTo>
                    <a:pt x="32" y="286"/>
                  </a:lnTo>
                  <a:lnTo>
                    <a:pt x="32" y="281"/>
                  </a:lnTo>
                  <a:lnTo>
                    <a:pt x="37" y="281"/>
                  </a:lnTo>
                  <a:lnTo>
                    <a:pt x="37" y="276"/>
                  </a:lnTo>
                  <a:lnTo>
                    <a:pt x="43" y="270"/>
                  </a:lnTo>
                  <a:lnTo>
                    <a:pt x="37" y="270"/>
                  </a:lnTo>
                  <a:lnTo>
                    <a:pt x="37" y="265"/>
                  </a:lnTo>
                  <a:lnTo>
                    <a:pt x="37" y="260"/>
                  </a:lnTo>
                  <a:lnTo>
                    <a:pt x="43" y="260"/>
                  </a:lnTo>
                  <a:lnTo>
                    <a:pt x="43" y="265"/>
                  </a:lnTo>
                  <a:lnTo>
                    <a:pt x="48" y="265"/>
                  </a:lnTo>
                  <a:lnTo>
                    <a:pt x="53" y="265"/>
                  </a:lnTo>
                  <a:lnTo>
                    <a:pt x="59" y="260"/>
                  </a:lnTo>
                  <a:lnTo>
                    <a:pt x="64" y="260"/>
                  </a:lnTo>
                  <a:lnTo>
                    <a:pt x="64" y="254"/>
                  </a:lnTo>
                  <a:lnTo>
                    <a:pt x="69" y="254"/>
                  </a:lnTo>
                  <a:lnTo>
                    <a:pt x="74" y="254"/>
                  </a:lnTo>
                  <a:lnTo>
                    <a:pt x="74" y="249"/>
                  </a:lnTo>
                  <a:lnTo>
                    <a:pt x="74" y="244"/>
                  </a:lnTo>
                  <a:lnTo>
                    <a:pt x="74" y="239"/>
                  </a:lnTo>
                  <a:lnTo>
                    <a:pt x="69" y="239"/>
                  </a:lnTo>
                  <a:lnTo>
                    <a:pt x="69" y="233"/>
                  </a:lnTo>
                  <a:lnTo>
                    <a:pt x="69" y="228"/>
                  </a:lnTo>
                  <a:lnTo>
                    <a:pt x="74" y="228"/>
                  </a:lnTo>
                  <a:lnTo>
                    <a:pt x="69" y="228"/>
                  </a:lnTo>
                  <a:lnTo>
                    <a:pt x="69" y="223"/>
                  </a:lnTo>
                  <a:lnTo>
                    <a:pt x="69" y="217"/>
                  </a:lnTo>
                  <a:lnTo>
                    <a:pt x="74" y="217"/>
                  </a:lnTo>
                  <a:lnTo>
                    <a:pt x="80" y="217"/>
                  </a:lnTo>
                  <a:lnTo>
                    <a:pt x="85" y="217"/>
                  </a:lnTo>
                  <a:lnTo>
                    <a:pt x="85" y="212"/>
                  </a:lnTo>
                  <a:lnTo>
                    <a:pt x="80" y="207"/>
                  </a:lnTo>
                  <a:lnTo>
                    <a:pt x="80" y="201"/>
                  </a:lnTo>
                  <a:lnTo>
                    <a:pt x="74" y="201"/>
                  </a:lnTo>
                  <a:lnTo>
                    <a:pt x="74" y="196"/>
                  </a:lnTo>
                  <a:lnTo>
                    <a:pt x="69" y="196"/>
                  </a:lnTo>
                  <a:lnTo>
                    <a:pt x="64" y="196"/>
                  </a:lnTo>
                  <a:lnTo>
                    <a:pt x="64" y="191"/>
                  </a:lnTo>
                  <a:lnTo>
                    <a:pt x="64" y="186"/>
                  </a:lnTo>
                  <a:lnTo>
                    <a:pt x="69" y="186"/>
                  </a:lnTo>
                  <a:lnTo>
                    <a:pt x="69" y="180"/>
                  </a:lnTo>
                  <a:lnTo>
                    <a:pt x="74" y="180"/>
                  </a:lnTo>
                  <a:lnTo>
                    <a:pt x="80" y="180"/>
                  </a:lnTo>
                  <a:lnTo>
                    <a:pt x="80" y="175"/>
                  </a:lnTo>
                  <a:lnTo>
                    <a:pt x="85" y="175"/>
                  </a:lnTo>
                  <a:lnTo>
                    <a:pt x="85" y="170"/>
                  </a:lnTo>
                  <a:lnTo>
                    <a:pt x="90" y="170"/>
                  </a:lnTo>
                  <a:lnTo>
                    <a:pt x="90" y="164"/>
                  </a:lnTo>
                  <a:lnTo>
                    <a:pt x="90" y="159"/>
                  </a:lnTo>
                  <a:lnTo>
                    <a:pt x="96" y="159"/>
                  </a:lnTo>
                  <a:lnTo>
                    <a:pt x="96" y="154"/>
                  </a:lnTo>
                  <a:lnTo>
                    <a:pt x="101" y="154"/>
                  </a:lnTo>
                  <a:lnTo>
                    <a:pt x="101" y="148"/>
                  </a:lnTo>
                  <a:lnTo>
                    <a:pt x="106" y="148"/>
                  </a:lnTo>
                  <a:lnTo>
                    <a:pt x="106" y="143"/>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4" name="Freeform 228">
              <a:extLst>
                <a:ext uri="{FF2B5EF4-FFF2-40B4-BE49-F238E27FC236}">
                  <a16:creationId xmlns:a16="http://schemas.microsoft.com/office/drawing/2014/main" id="{84D4A45B-05F4-4AA9-B6E9-F55EDAF5D77B}"/>
                </a:ext>
              </a:extLst>
            </p:cNvPr>
            <p:cNvSpPr>
              <a:spLocks/>
            </p:cNvSpPr>
            <p:nvPr/>
          </p:nvSpPr>
          <p:spPr bwMode="auto">
            <a:xfrm>
              <a:off x="4970463" y="2987675"/>
              <a:ext cx="352425" cy="614363"/>
            </a:xfrm>
            <a:custGeom>
              <a:avLst/>
              <a:gdLst>
                <a:gd name="T0" fmla="*/ 106 w 222"/>
                <a:gd name="T1" fmla="*/ 5 h 387"/>
                <a:gd name="T2" fmla="*/ 127 w 222"/>
                <a:gd name="T3" fmla="*/ 5 h 387"/>
                <a:gd name="T4" fmla="*/ 143 w 222"/>
                <a:gd name="T5" fmla="*/ 0 h 387"/>
                <a:gd name="T6" fmla="*/ 164 w 222"/>
                <a:gd name="T7" fmla="*/ 0 h 387"/>
                <a:gd name="T8" fmla="*/ 185 w 222"/>
                <a:gd name="T9" fmla="*/ 0 h 387"/>
                <a:gd name="T10" fmla="*/ 206 w 222"/>
                <a:gd name="T11" fmla="*/ 0 h 387"/>
                <a:gd name="T12" fmla="*/ 222 w 222"/>
                <a:gd name="T13" fmla="*/ 5 h 387"/>
                <a:gd name="T14" fmla="*/ 222 w 222"/>
                <a:gd name="T15" fmla="*/ 37 h 387"/>
                <a:gd name="T16" fmla="*/ 222 w 222"/>
                <a:gd name="T17" fmla="*/ 63 h 387"/>
                <a:gd name="T18" fmla="*/ 222 w 222"/>
                <a:gd name="T19" fmla="*/ 85 h 387"/>
                <a:gd name="T20" fmla="*/ 222 w 222"/>
                <a:gd name="T21" fmla="*/ 106 h 387"/>
                <a:gd name="T22" fmla="*/ 222 w 222"/>
                <a:gd name="T23" fmla="*/ 127 h 387"/>
                <a:gd name="T24" fmla="*/ 222 w 222"/>
                <a:gd name="T25" fmla="*/ 153 h 387"/>
                <a:gd name="T26" fmla="*/ 222 w 222"/>
                <a:gd name="T27" fmla="*/ 175 h 387"/>
                <a:gd name="T28" fmla="*/ 222 w 222"/>
                <a:gd name="T29" fmla="*/ 201 h 387"/>
                <a:gd name="T30" fmla="*/ 222 w 222"/>
                <a:gd name="T31" fmla="*/ 222 h 387"/>
                <a:gd name="T32" fmla="*/ 217 w 222"/>
                <a:gd name="T33" fmla="*/ 238 h 387"/>
                <a:gd name="T34" fmla="*/ 206 w 222"/>
                <a:gd name="T35" fmla="*/ 249 h 387"/>
                <a:gd name="T36" fmla="*/ 185 w 222"/>
                <a:gd name="T37" fmla="*/ 249 h 387"/>
                <a:gd name="T38" fmla="*/ 169 w 222"/>
                <a:gd name="T39" fmla="*/ 254 h 387"/>
                <a:gd name="T40" fmla="*/ 169 w 222"/>
                <a:gd name="T41" fmla="*/ 281 h 387"/>
                <a:gd name="T42" fmla="*/ 169 w 222"/>
                <a:gd name="T43" fmla="*/ 312 h 387"/>
                <a:gd name="T44" fmla="*/ 159 w 222"/>
                <a:gd name="T45" fmla="*/ 323 h 387"/>
                <a:gd name="T46" fmla="*/ 143 w 222"/>
                <a:gd name="T47" fmla="*/ 328 h 387"/>
                <a:gd name="T48" fmla="*/ 122 w 222"/>
                <a:gd name="T49" fmla="*/ 328 h 387"/>
                <a:gd name="T50" fmla="*/ 116 w 222"/>
                <a:gd name="T51" fmla="*/ 344 h 387"/>
                <a:gd name="T52" fmla="*/ 116 w 222"/>
                <a:gd name="T53" fmla="*/ 365 h 387"/>
                <a:gd name="T54" fmla="*/ 111 w 222"/>
                <a:gd name="T55" fmla="*/ 381 h 387"/>
                <a:gd name="T56" fmla="*/ 90 w 222"/>
                <a:gd name="T57" fmla="*/ 381 h 387"/>
                <a:gd name="T58" fmla="*/ 69 w 222"/>
                <a:gd name="T59" fmla="*/ 387 h 387"/>
                <a:gd name="T60" fmla="*/ 64 w 222"/>
                <a:gd name="T61" fmla="*/ 371 h 387"/>
                <a:gd name="T62" fmla="*/ 69 w 222"/>
                <a:gd name="T63" fmla="*/ 355 h 387"/>
                <a:gd name="T64" fmla="*/ 64 w 222"/>
                <a:gd name="T65" fmla="*/ 339 h 387"/>
                <a:gd name="T66" fmla="*/ 64 w 222"/>
                <a:gd name="T67" fmla="*/ 328 h 387"/>
                <a:gd name="T68" fmla="*/ 64 w 222"/>
                <a:gd name="T69" fmla="*/ 307 h 387"/>
                <a:gd name="T70" fmla="*/ 69 w 222"/>
                <a:gd name="T71" fmla="*/ 291 h 387"/>
                <a:gd name="T72" fmla="*/ 58 w 222"/>
                <a:gd name="T73" fmla="*/ 281 h 387"/>
                <a:gd name="T74" fmla="*/ 53 w 222"/>
                <a:gd name="T75" fmla="*/ 265 h 387"/>
                <a:gd name="T76" fmla="*/ 64 w 222"/>
                <a:gd name="T77" fmla="*/ 249 h 387"/>
                <a:gd name="T78" fmla="*/ 69 w 222"/>
                <a:gd name="T79" fmla="*/ 228 h 387"/>
                <a:gd name="T80" fmla="*/ 53 w 222"/>
                <a:gd name="T81" fmla="*/ 222 h 387"/>
                <a:gd name="T82" fmla="*/ 32 w 222"/>
                <a:gd name="T83" fmla="*/ 222 h 387"/>
                <a:gd name="T84" fmla="*/ 21 w 222"/>
                <a:gd name="T85" fmla="*/ 212 h 387"/>
                <a:gd name="T86" fmla="*/ 11 w 222"/>
                <a:gd name="T87" fmla="*/ 222 h 387"/>
                <a:gd name="T88" fmla="*/ 5 w 222"/>
                <a:gd name="T89" fmla="*/ 206 h 387"/>
                <a:gd name="T90" fmla="*/ 11 w 222"/>
                <a:gd name="T91" fmla="*/ 191 h 387"/>
                <a:gd name="T92" fmla="*/ 0 w 222"/>
                <a:gd name="T93" fmla="*/ 180 h 387"/>
                <a:gd name="T94" fmla="*/ 5 w 222"/>
                <a:gd name="T95" fmla="*/ 175 h 387"/>
                <a:gd name="T96" fmla="*/ 5 w 222"/>
                <a:gd name="T97" fmla="*/ 164 h 387"/>
                <a:gd name="T98" fmla="*/ 5 w 222"/>
                <a:gd name="T99" fmla="*/ 138 h 387"/>
                <a:gd name="T100" fmla="*/ 5 w 222"/>
                <a:gd name="T101" fmla="*/ 111 h 387"/>
                <a:gd name="T102" fmla="*/ 5 w 222"/>
                <a:gd name="T103" fmla="*/ 90 h 387"/>
                <a:gd name="T104" fmla="*/ 5 w 222"/>
                <a:gd name="T105" fmla="*/ 63 h 387"/>
                <a:gd name="T106" fmla="*/ 5 w 222"/>
                <a:gd name="T107" fmla="*/ 42 h 387"/>
                <a:gd name="T108" fmla="*/ 5 w 222"/>
                <a:gd name="T109" fmla="*/ 16 h 387"/>
                <a:gd name="T110" fmla="*/ 21 w 222"/>
                <a:gd name="T111" fmla="*/ 10 h 387"/>
                <a:gd name="T112" fmla="*/ 37 w 222"/>
                <a:gd name="T113" fmla="*/ 5 h 387"/>
                <a:gd name="T114" fmla="*/ 58 w 222"/>
                <a:gd name="T115" fmla="*/ 5 h 387"/>
                <a:gd name="T116" fmla="*/ 79 w 222"/>
                <a:gd name="T117" fmla="*/ 5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2" h="387">
                  <a:moveTo>
                    <a:pt x="90" y="5"/>
                  </a:moveTo>
                  <a:lnTo>
                    <a:pt x="95" y="5"/>
                  </a:lnTo>
                  <a:lnTo>
                    <a:pt x="101" y="5"/>
                  </a:lnTo>
                  <a:lnTo>
                    <a:pt x="106" y="5"/>
                  </a:lnTo>
                  <a:lnTo>
                    <a:pt x="111" y="5"/>
                  </a:lnTo>
                  <a:lnTo>
                    <a:pt x="116" y="5"/>
                  </a:lnTo>
                  <a:lnTo>
                    <a:pt x="122" y="5"/>
                  </a:lnTo>
                  <a:lnTo>
                    <a:pt x="127" y="5"/>
                  </a:lnTo>
                  <a:lnTo>
                    <a:pt x="132" y="5"/>
                  </a:lnTo>
                  <a:lnTo>
                    <a:pt x="138" y="5"/>
                  </a:lnTo>
                  <a:lnTo>
                    <a:pt x="138" y="0"/>
                  </a:lnTo>
                  <a:lnTo>
                    <a:pt x="143" y="0"/>
                  </a:lnTo>
                  <a:lnTo>
                    <a:pt x="148" y="0"/>
                  </a:lnTo>
                  <a:lnTo>
                    <a:pt x="153" y="0"/>
                  </a:lnTo>
                  <a:lnTo>
                    <a:pt x="159" y="0"/>
                  </a:lnTo>
                  <a:lnTo>
                    <a:pt x="164" y="0"/>
                  </a:lnTo>
                  <a:lnTo>
                    <a:pt x="169" y="0"/>
                  </a:lnTo>
                  <a:lnTo>
                    <a:pt x="175" y="0"/>
                  </a:lnTo>
                  <a:lnTo>
                    <a:pt x="180" y="0"/>
                  </a:lnTo>
                  <a:lnTo>
                    <a:pt x="185" y="0"/>
                  </a:lnTo>
                  <a:lnTo>
                    <a:pt x="190" y="0"/>
                  </a:lnTo>
                  <a:lnTo>
                    <a:pt x="196" y="0"/>
                  </a:lnTo>
                  <a:lnTo>
                    <a:pt x="201" y="0"/>
                  </a:lnTo>
                  <a:lnTo>
                    <a:pt x="206" y="0"/>
                  </a:lnTo>
                  <a:lnTo>
                    <a:pt x="212" y="0"/>
                  </a:lnTo>
                  <a:lnTo>
                    <a:pt x="217" y="0"/>
                  </a:lnTo>
                  <a:lnTo>
                    <a:pt x="222" y="0"/>
                  </a:lnTo>
                  <a:lnTo>
                    <a:pt x="222" y="5"/>
                  </a:lnTo>
                  <a:lnTo>
                    <a:pt x="222" y="10"/>
                  </a:lnTo>
                  <a:lnTo>
                    <a:pt x="222" y="21"/>
                  </a:lnTo>
                  <a:lnTo>
                    <a:pt x="222" y="32"/>
                  </a:lnTo>
                  <a:lnTo>
                    <a:pt x="222" y="37"/>
                  </a:lnTo>
                  <a:lnTo>
                    <a:pt x="222" y="42"/>
                  </a:lnTo>
                  <a:lnTo>
                    <a:pt x="222" y="47"/>
                  </a:lnTo>
                  <a:lnTo>
                    <a:pt x="222" y="58"/>
                  </a:lnTo>
                  <a:lnTo>
                    <a:pt x="222" y="63"/>
                  </a:lnTo>
                  <a:lnTo>
                    <a:pt x="222" y="69"/>
                  </a:lnTo>
                  <a:lnTo>
                    <a:pt x="222" y="74"/>
                  </a:lnTo>
                  <a:lnTo>
                    <a:pt x="222" y="79"/>
                  </a:lnTo>
                  <a:lnTo>
                    <a:pt x="222" y="85"/>
                  </a:lnTo>
                  <a:lnTo>
                    <a:pt x="222" y="90"/>
                  </a:lnTo>
                  <a:lnTo>
                    <a:pt x="222" y="95"/>
                  </a:lnTo>
                  <a:lnTo>
                    <a:pt x="222" y="100"/>
                  </a:lnTo>
                  <a:lnTo>
                    <a:pt x="222" y="106"/>
                  </a:lnTo>
                  <a:lnTo>
                    <a:pt x="222" y="111"/>
                  </a:lnTo>
                  <a:lnTo>
                    <a:pt x="222" y="116"/>
                  </a:lnTo>
                  <a:lnTo>
                    <a:pt x="222" y="122"/>
                  </a:lnTo>
                  <a:lnTo>
                    <a:pt x="222" y="127"/>
                  </a:lnTo>
                  <a:lnTo>
                    <a:pt x="222" y="132"/>
                  </a:lnTo>
                  <a:lnTo>
                    <a:pt x="222" y="138"/>
                  </a:lnTo>
                  <a:lnTo>
                    <a:pt x="222" y="148"/>
                  </a:lnTo>
                  <a:lnTo>
                    <a:pt x="222" y="153"/>
                  </a:lnTo>
                  <a:lnTo>
                    <a:pt x="222" y="159"/>
                  </a:lnTo>
                  <a:lnTo>
                    <a:pt x="222" y="164"/>
                  </a:lnTo>
                  <a:lnTo>
                    <a:pt x="222" y="169"/>
                  </a:lnTo>
                  <a:lnTo>
                    <a:pt x="222" y="175"/>
                  </a:lnTo>
                  <a:lnTo>
                    <a:pt x="222" y="180"/>
                  </a:lnTo>
                  <a:lnTo>
                    <a:pt x="222" y="185"/>
                  </a:lnTo>
                  <a:lnTo>
                    <a:pt x="222" y="191"/>
                  </a:lnTo>
                  <a:lnTo>
                    <a:pt x="222" y="201"/>
                  </a:lnTo>
                  <a:lnTo>
                    <a:pt x="222" y="206"/>
                  </a:lnTo>
                  <a:lnTo>
                    <a:pt x="222" y="212"/>
                  </a:lnTo>
                  <a:lnTo>
                    <a:pt x="222" y="217"/>
                  </a:lnTo>
                  <a:lnTo>
                    <a:pt x="222" y="222"/>
                  </a:lnTo>
                  <a:lnTo>
                    <a:pt x="222" y="228"/>
                  </a:lnTo>
                  <a:lnTo>
                    <a:pt x="222" y="233"/>
                  </a:lnTo>
                  <a:lnTo>
                    <a:pt x="222" y="238"/>
                  </a:lnTo>
                  <a:lnTo>
                    <a:pt x="217" y="238"/>
                  </a:lnTo>
                  <a:lnTo>
                    <a:pt x="212" y="238"/>
                  </a:lnTo>
                  <a:lnTo>
                    <a:pt x="212" y="244"/>
                  </a:lnTo>
                  <a:lnTo>
                    <a:pt x="212" y="249"/>
                  </a:lnTo>
                  <a:lnTo>
                    <a:pt x="206" y="249"/>
                  </a:lnTo>
                  <a:lnTo>
                    <a:pt x="201" y="249"/>
                  </a:lnTo>
                  <a:lnTo>
                    <a:pt x="196" y="249"/>
                  </a:lnTo>
                  <a:lnTo>
                    <a:pt x="190" y="249"/>
                  </a:lnTo>
                  <a:lnTo>
                    <a:pt x="185" y="249"/>
                  </a:lnTo>
                  <a:lnTo>
                    <a:pt x="180" y="249"/>
                  </a:lnTo>
                  <a:lnTo>
                    <a:pt x="175" y="249"/>
                  </a:lnTo>
                  <a:lnTo>
                    <a:pt x="175" y="254"/>
                  </a:lnTo>
                  <a:lnTo>
                    <a:pt x="169" y="254"/>
                  </a:lnTo>
                  <a:lnTo>
                    <a:pt x="169" y="265"/>
                  </a:lnTo>
                  <a:lnTo>
                    <a:pt x="169" y="270"/>
                  </a:lnTo>
                  <a:lnTo>
                    <a:pt x="169" y="275"/>
                  </a:lnTo>
                  <a:lnTo>
                    <a:pt x="169" y="281"/>
                  </a:lnTo>
                  <a:lnTo>
                    <a:pt x="169" y="291"/>
                  </a:lnTo>
                  <a:lnTo>
                    <a:pt x="169" y="297"/>
                  </a:lnTo>
                  <a:lnTo>
                    <a:pt x="169" y="302"/>
                  </a:lnTo>
                  <a:lnTo>
                    <a:pt x="169" y="312"/>
                  </a:lnTo>
                  <a:lnTo>
                    <a:pt x="169" y="318"/>
                  </a:lnTo>
                  <a:lnTo>
                    <a:pt x="164" y="318"/>
                  </a:lnTo>
                  <a:lnTo>
                    <a:pt x="159" y="318"/>
                  </a:lnTo>
                  <a:lnTo>
                    <a:pt x="159" y="323"/>
                  </a:lnTo>
                  <a:lnTo>
                    <a:pt x="159" y="328"/>
                  </a:lnTo>
                  <a:lnTo>
                    <a:pt x="153" y="328"/>
                  </a:lnTo>
                  <a:lnTo>
                    <a:pt x="148" y="328"/>
                  </a:lnTo>
                  <a:lnTo>
                    <a:pt x="143" y="328"/>
                  </a:lnTo>
                  <a:lnTo>
                    <a:pt x="138" y="328"/>
                  </a:lnTo>
                  <a:lnTo>
                    <a:pt x="132" y="328"/>
                  </a:lnTo>
                  <a:lnTo>
                    <a:pt x="127" y="328"/>
                  </a:lnTo>
                  <a:lnTo>
                    <a:pt x="122" y="328"/>
                  </a:lnTo>
                  <a:lnTo>
                    <a:pt x="116" y="328"/>
                  </a:lnTo>
                  <a:lnTo>
                    <a:pt x="116" y="334"/>
                  </a:lnTo>
                  <a:lnTo>
                    <a:pt x="116" y="339"/>
                  </a:lnTo>
                  <a:lnTo>
                    <a:pt x="116" y="344"/>
                  </a:lnTo>
                  <a:lnTo>
                    <a:pt x="116" y="350"/>
                  </a:lnTo>
                  <a:lnTo>
                    <a:pt x="116" y="355"/>
                  </a:lnTo>
                  <a:lnTo>
                    <a:pt x="116" y="360"/>
                  </a:lnTo>
                  <a:lnTo>
                    <a:pt x="116" y="365"/>
                  </a:lnTo>
                  <a:lnTo>
                    <a:pt x="116" y="371"/>
                  </a:lnTo>
                  <a:lnTo>
                    <a:pt x="116" y="376"/>
                  </a:lnTo>
                  <a:lnTo>
                    <a:pt x="116" y="381"/>
                  </a:lnTo>
                  <a:lnTo>
                    <a:pt x="111" y="381"/>
                  </a:lnTo>
                  <a:lnTo>
                    <a:pt x="106" y="381"/>
                  </a:lnTo>
                  <a:lnTo>
                    <a:pt x="101" y="381"/>
                  </a:lnTo>
                  <a:lnTo>
                    <a:pt x="95" y="381"/>
                  </a:lnTo>
                  <a:lnTo>
                    <a:pt x="90" y="381"/>
                  </a:lnTo>
                  <a:lnTo>
                    <a:pt x="85" y="381"/>
                  </a:lnTo>
                  <a:lnTo>
                    <a:pt x="79" y="381"/>
                  </a:lnTo>
                  <a:lnTo>
                    <a:pt x="74" y="387"/>
                  </a:lnTo>
                  <a:lnTo>
                    <a:pt x="69" y="387"/>
                  </a:lnTo>
                  <a:lnTo>
                    <a:pt x="69" y="381"/>
                  </a:lnTo>
                  <a:lnTo>
                    <a:pt x="64" y="381"/>
                  </a:lnTo>
                  <a:lnTo>
                    <a:pt x="64" y="376"/>
                  </a:lnTo>
                  <a:lnTo>
                    <a:pt x="64" y="371"/>
                  </a:lnTo>
                  <a:lnTo>
                    <a:pt x="64" y="365"/>
                  </a:lnTo>
                  <a:lnTo>
                    <a:pt x="69" y="365"/>
                  </a:lnTo>
                  <a:lnTo>
                    <a:pt x="69" y="360"/>
                  </a:lnTo>
                  <a:lnTo>
                    <a:pt x="69" y="355"/>
                  </a:lnTo>
                  <a:lnTo>
                    <a:pt x="69" y="350"/>
                  </a:lnTo>
                  <a:lnTo>
                    <a:pt x="69" y="344"/>
                  </a:lnTo>
                  <a:lnTo>
                    <a:pt x="69" y="339"/>
                  </a:lnTo>
                  <a:lnTo>
                    <a:pt x="64" y="339"/>
                  </a:lnTo>
                  <a:lnTo>
                    <a:pt x="64" y="334"/>
                  </a:lnTo>
                  <a:lnTo>
                    <a:pt x="69" y="334"/>
                  </a:lnTo>
                  <a:lnTo>
                    <a:pt x="64" y="334"/>
                  </a:lnTo>
                  <a:lnTo>
                    <a:pt x="64" y="328"/>
                  </a:lnTo>
                  <a:lnTo>
                    <a:pt x="64" y="323"/>
                  </a:lnTo>
                  <a:lnTo>
                    <a:pt x="64" y="318"/>
                  </a:lnTo>
                  <a:lnTo>
                    <a:pt x="64" y="312"/>
                  </a:lnTo>
                  <a:lnTo>
                    <a:pt x="64" y="307"/>
                  </a:lnTo>
                  <a:lnTo>
                    <a:pt x="64" y="302"/>
                  </a:lnTo>
                  <a:lnTo>
                    <a:pt x="64" y="297"/>
                  </a:lnTo>
                  <a:lnTo>
                    <a:pt x="69" y="297"/>
                  </a:lnTo>
                  <a:lnTo>
                    <a:pt x="69" y="291"/>
                  </a:lnTo>
                  <a:lnTo>
                    <a:pt x="69" y="286"/>
                  </a:lnTo>
                  <a:lnTo>
                    <a:pt x="64" y="286"/>
                  </a:lnTo>
                  <a:lnTo>
                    <a:pt x="64" y="281"/>
                  </a:lnTo>
                  <a:lnTo>
                    <a:pt x="58" y="281"/>
                  </a:lnTo>
                  <a:lnTo>
                    <a:pt x="58" y="275"/>
                  </a:lnTo>
                  <a:lnTo>
                    <a:pt x="58" y="270"/>
                  </a:lnTo>
                  <a:lnTo>
                    <a:pt x="53" y="270"/>
                  </a:lnTo>
                  <a:lnTo>
                    <a:pt x="53" y="265"/>
                  </a:lnTo>
                  <a:lnTo>
                    <a:pt x="58" y="259"/>
                  </a:lnTo>
                  <a:lnTo>
                    <a:pt x="58" y="254"/>
                  </a:lnTo>
                  <a:lnTo>
                    <a:pt x="64" y="254"/>
                  </a:lnTo>
                  <a:lnTo>
                    <a:pt x="64" y="249"/>
                  </a:lnTo>
                  <a:lnTo>
                    <a:pt x="64" y="244"/>
                  </a:lnTo>
                  <a:lnTo>
                    <a:pt x="64" y="238"/>
                  </a:lnTo>
                  <a:lnTo>
                    <a:pt x="69" y="233"/>
                  </a:lnTo>
                  <a:lnTo>
                    <a:pt x="69" y="228"/>
                  </a:lnTo>
                  <a:lnTo>
                    <a:pt x="69" y="222"/>
                  </a:lnTo>
                  <a:lnTo>
                    <a:pt x="64" y="222"/>
                  </a:lnTo>
                  <a:lnTo>
                    <a:pt x="58" y="222"/>
                  </a:lnTo>
                  <a:lnTo>
                    <a:pt x="53" y="222"/>
                  </a:lnTo>
                  <a:lnTo>
                    <a:pt x="48" y="222"/>
                  </a:lnTo>
                  <a:lnTo>
                    <a:pt x="42" y="222"/>
                  </a:lnTo>
                  <a:lnTo>
                    <a:pt x="37" y="222"/>
                  </a:lnTo>
                  <a:lnTo>
                    <a:pt x="32" y="222"/>
                  </a:lnTo>
                  <a:lnTo>
                    <a:pt x="32" y="217"/>
                  </a:lnTo>
                  <a:lnTo>
                    <a:pt x="32" y="212"/>
                  </a:lnTo>
                  <a:lnTo>
                    <a:pt x="27" y="212"/>
                  </a:lnTo>
                  <a:lnTo>
                    <a:pt x="21" y="212"/>
                  </a:lnTo>
                  <a:lnTo>
                    <a:pt x="21" y="217"/>
                  </a:lnTo>
                  <a:lnTo>
                    <a:pt x="21" y="222"/>
                  </a:lnTo>
                  <a:lnTo>
                    <a:pt x="16" y="222"/>
                  </a:lnTo>
                  <a:lnTo>
                    <a:pt x="11" y="222"/>
                  </a:lnTo>
                  <a:lnTo>
                    <a:pt x="5" y="222"/>
                  </a:lnTo>
                  <a:lnTo>
                    <a:pt x="5" y="217"/>
                  </a:lnTo>
                  <a:lnTo>
                    <a:pt x="5" y="212"/>
                  </a:lnTo>
                  <a:lnTo>
                    <a:pt x="5" y="206"/>
                  </a:lnTo>
                  <a:lnTo>
                    <a:pt x="5" y="201"/>
                  </a:lnTo>
                  <a:lnTo>
                    <a:pt x="5" y="196"/>
                  </a:lnTo>
                  <a:lnTo>
                    <a:pt x="5" y="191"/>
                  </a:lnTo>
                  <a:lnTo>
                    <a:pt x="11" y="191"/>
                  </a:lnTo>
                  <a:lnTo>
                    <a:pt x="5" y="191"/>
                  </a:lnTo>
                  <a:lnTo>
                    <a:pt x="5" y="185"/>
                  </a:lnTo>
                  <a:lnTo>
                    <a:pt x="0" y="185"/>
                  </a:lnTo>
                  <a:lnTo>
                    <a:pt x="0" y="180"/>
                  </a:lnTo>
                  <a:lnTo>
                    <a:pt x="5" y="180"/>
                  </a:lnTo>
                  <a:lnTo>
                    <a:pt x="5" y="175"/>
                  </a:lnTo>
                  <a:lnTo>
                    <a:pt x="5" y="180"/>
                  </a:lnTo>
                  <a:lnTo>
                    <a:pt x="5" y="175"/>
                  </a:lnTo>
                  <a:lnTo>
                    <a:pt x="0" y="175"/>
                  </a:lnTo>
                  <a:lnTo>
                    <a:pt x="5" y="175"/>
                  </a:lnTo>
                  <a:lnTo>
                    <a:pt x="5" y="169"/>
                  </a:lnTo>
                  <a:lnTo>
                    <a:pt x="5" y="164"/>
                  </a:lnTo>
                  <a:lnTo>
                    <a:pt x="5" y="159"/>
                  </a:lnTo>
                  <a:lnTo>
                    <a:pt x="5" y="153"/>
                  </a:lnTo>
                  <a:lnTo>
                    <a:pt x="5" y="148"/>
                  </a:lnTo>
                  <a:lnTo>
                    <a:pt x="5" y="138"/>
                  </a:lnTo>
                  <a:lnTo>
                    <a:pt x="5" y="127"/>
                  </a:lnTo>
                  <a:lnTo>
                    <a:pt x="5" y="122"/>
                  </a:lnTo>
                  <a:lnTo>
                    <a:pt x="5" y="116"/>
                  </a:lnTo>
                  <a:lnTo>
                    <a:pt x="5" y="111"/>
                  </a:lnTo>
                  <a:lnTo>
                    <a:pt x="5" y="106"/>
                  </a:lnTo>
                  <a:lnTo>
                    <a:pt x="5" y="100"/>
                  </a:lnTo>
                  <a:lnTo>
                    <a:pt x="5" y="95"/>
                  </a:lnTo>
                  <a:lnTo>
                    <a:pt x="5" y="90"/>
                  </a:lnTo>
                  <a:lnTo>
                    <a:pt x="5" y="85"/>
                  </a:lnTo>
                  <a:lnTo>
                    <a:pt x="5" y="74"/>
                  </a:lnTo>
                  <a:lnTo>
                    <a:pt x="5" y="69"/>
                  </a:lnTo>
                  <a:lnTo>
                    <a:pt x="5" y="63"/>
                  </a:lnTo>
                  <a:lnTo>
                    <a:pt x="5" y="58"/>
                  </a:lnTo>
                  <a:lnTo>
                    <a:pt x="5" y="53"/>
                  </a:lnTo>
                  <a:lnTo>
                    <a:pt x="5" y="47"/>
                  </a:lnTo>
                  <a:lnTo>
                    <a:pt x="5" y="42"/>
                  </a:lnTo>
                  <a:lnTo>
                    <a:pt x="5" y="37"/>
                  </a:lnTo>
                  <a:lnTo>
                    <a:pt x="5" y="32"/>
                  </a:lnTo>
                  <a:lnTo>
                    <a:pt x="5" y="26"/>
                  </a:lnTo>
                  <a:lnTo>
                    <a:pt x="5" y="16"/>
                  </a:lnTo>
                  <a:lnTo>
                    <a:pt x="5" y="10"/>
                  </a:lnTo>
                  <a:lnTo>
                    <a:pt x="11" y="10"/>
                  </a:lnTo>
                  <a:lnTo>
                    <a:pt x="16" y="10"/>
                  </a:lnTo>
                  <a:lnTo>
                    <a:pt x="21" y="10"/>
                  </a:lnTo>
                  <a:lnTo>
                    <a:pt x="21" y="5"/>
                  </a:lnTo>
                  <a:lnTo>
                    <a:pt x="27" y="0"/>
                  </a:lnTo>
                  <a:lnTo>
                    <a:pt x="32" y="0"/>
                  </a:lnTo>
                  <a:lnTo>
                    <a:pt x="37" y="5"/>
                  </a:lnTo>
                  <a:lnTo>
                    <a:pt x="42" y="5"/>
                  </a:lnTo>
                  <a:lnTo>
                    <a:pt x="48" y="5"/>
                  </a:lnTo>
                  <a:lnTo>
                    <a:pt x="53" y="5"/>
                  </a:lnTo>
                  <a:lnTo>
                    <a:pt x="58" y="5"/>
                  </a:lnTo>
                  <a:lnTo>
                    <a:pt x="64" y="5"/>
                  </a:lnTo>
                  <a:lnTo>
                    <a:pt x="69" y="5"/>
                  </a:lnTo>
                  <a:lnTo>
                    <a:pt x="74" y="5"/>
                  </a:lnTo>
                  <a:lnTo>
                    <a:pt x="79" y="5"/>
                  </a:lnTo>
                  <a:lnTo>
                    <a:pt x="85" y="5"/>
                  </a:lnTo>
                  <a:lnTo>
                    <a:pt x="90" y="5"/>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5" name="Freeform 229">
              <a:extLst>
                <a:ext uri="{FF2B5EF4-FFF2-40B4-BE49-F238E27FC236}">
                  <a16:creationId xmlns:a16="http://schemas.microsoft.com/office/drawing/2014/main" id="{2A918C3F-1C6B-48D6-94F2-5D4B88A3B184}"/>
                </a:ext>
              </a:extLst>
            </p:cNvPr>
            <p:cNvSpPr>
              <a:spLocks/>
            </p:cNvSpPr>
            <p:nvPr/>
          </p:nvSpPr>
          <p:spPr bwMode="auto">
            <a:xfrm>
              <a:off x="5457826" y="3584575"/>
              <a:ext cx="452438" cy="438150"/>
            </a:xfrm>
            <a:custGeom>
              <a:avLst/>
              <a:gdLst>
                <a:gd name="T0" fmla="*/ 53 w 285"/>
                <a:gd name="T1" fmla="*/ 53 h 276"/>
                <a:gd name="T2" fmla="*/ 53 w 285"/>
                <a:gd name="T3" fmla="*/ 27 h 276"/>
                <a:gd name="T4" fmla="*/ 69 w 285"/>
                <a:gd name="T5" fmla="*/ 21 h 276"/>
                <a:gd name="T6" fmla="*/ 90 w 285"/>
                <a:gd name="T7" fmla="*/ 21 h 276"/>
                <a:gd name="T8" fmla="*/ 111 w 285"/>
                <a:gd name="T9" fmla="*/ 21 h 276"/>
                <a:gd name="T10" fmla="*/ 132 w 285"/>
                <a:gd name="T11" fmla="*/ 21 h 276"/>
                <a:gd name="T12" fmla="*/ 153 w 285"/>
                <a:gd name="T13" fmla="*/ 21 h 276"/>
                <a:gd name="T14" fmla="*/ 174 w 285"/>
                <a:gd name="T15" fmla="*/ 21 h 276"/>
                <a:gd name="T16" fmla="*/ 195 w 285"/>
                <a:gd name="T17" fmla="*/ 21 h 276"/>
                <a:gd name="T18" fmla="*/ 201 w 285"/>
                <a:gd name="T19" fmla="*/ 0 h 276"/>
                <a:gd name="T20" fmla="*/ 222 w 285"/>
                <a:gd name="T21" fmla="*/ 0 h 276"/>
                <a:gd name="T22" fmla="*/ 227 w 285"/>
                <a:gd name="T23" fmla="*/ 16 h 276"/>
                <a:gd name="T24" fmla="*/ 227 w 285"/>
                <a:gd name="T25" fmla="*/ 37 h 276"/>
                <a:gd name="T26" fmla="*/ 243 w 285"/>
                <a:gd name="T27" fmla="*/ 48 h 276"/>
                <a:gd name="T28" fmla="*/ 238 w 285"/>
                <a:gd name="T29" fmla="*/ 69 h 276"/>
                <a:gd name="T30" fmla="*/ 232 w 285"/>
                <a:gd name="T31" fmla="*/ 69 h 276"/>
                <a:gd name="T32" fmla="*/ 238 w 285"/>
                <a:gd name="T33" fmla="*/ 85 h 276"/>
                <a:gd name="T34" fmla="*/ 232 w 285"/>
                <a:gd name="T35" fmla="*/ 90 h 276"/>
                <a:gd name="T36" fmla="*/ 222 w 285"/>
                <a:gd name="T37" fmla="*/ 106 h 276"/>
                <a:gd name="T38" fmla="*/ 232 w 285"/>
                <a:gd name="T39" fmla="*/ 117 h 276"/>
                <a:gd name="T40" fmla="*/ 248 w 285"/>
                <a:gd name="T41" fmla="*/ 122 h 276"/>
                <a:gd name="T42" fmla="*/ 259 w 285"/>
                <a:gd name="T43" fmla="*/ 133 h 276"/>
                <a:gd name="T44" fmla="*/ 269 w 285"/>
                <a:gd name="T45" fmla="*/ 143 h 276"/>
                <a:gd name="T46" fmla="*/ 280 w 285"/>
                <a:gd name="T47" fmla="*/ 154 h 276"/>
                <a:gd name="T48" fmla="*/ 275 w 285"/>
                <a:gd name="T49" fmla="*/ 159 h 276"/>
                <a:gd name="T50" fmla="*/ 269 w 285"/>
                <a:gd name="T51" fmla="*/ 164 h 276"/>
                <a:gd name="T52" fmla="*/ 264 w 285"/>
                <a:gd name="T53" fmla="*/ 180 h 276"/>
                <a:gd name="T54" fmla="*/ 243 w 285"/>
                <a:gd name="T55" fmla="*/ 180 h 276"/>
                <a:gd name="T56" fmla="*/ 243 w 285"/>
                <a:gd name="T57" fmla="*/ 191 h 276"/>
                <a:gd name="T58" fmla="*/ 238 w 285"/>
                <a:gd name="T59" fmla="*/ 196 h 276"/>
                <a:gd name="T60" fmla="*/ 222 w 285"/>
                <a:gd name="T61" fmla="*/ 201 h 276"/>
                <a:gd name="T62" fmla="*/ 211 w 285"/>
                <a:gd name="T63" fmla="*/ 217 h 276"/>
                <a:gd name="T64" fmla="*/ 201 w 285"/>
                <a:gd name="T65" fmla="*/ 228 h 276"/>
                <a:gd name="T66" fmla="*/ 195 w 285"/>
                <a:gd name="T67" fmla="*/ 233 h 276"/>
                <a:gd name="T68" fmla="*/ 201 w 285"/>
                <a:gd name="T69" fmla="*/ 254 h 276"/>
                <a:gd name="T70" fmla="*/ 195 w 285"/>
                <a:gd name="T71" fmla="*/ 270 h 276"/>
                <a:gd name="T72" fmla="*/ 180 w 285"/>
                <a:gd name="T73" fmla="*/ 276 h 276"/>
                <a:gd name="T74" fmla="*/ 164 w 285"/>
                <a:gd name="T75" fmla="*/ 270 h 276"/>
                <a:gd name="T76" fmla="*/ 148 w 285"/>
                <a:gd name="T77" fmla="*/ 276 h 276"/>
                <a:gd name="T78" fmla="*/ 127 w 285"/>
                <a:gd name="T79" fmla="*/ 276 h 276"/>
                <a:gd name="T80" fmla="*/ 121 w 285"/>
                <a:gd name="T81" fmla="*/ 270 h 276"/>
                <a:gd name="T82" fmla="*/ 116 w 285"/>
                <a:gd name="T83" fmla="*/ 260 h 276"/>
                <a:gd name="T84" fmla="*/ 106 w 285"/>
                <a:gd name="T85" fmla="*/ 249 h 276"/>
                <a:gd name="T86" fmla="*/ 95 w 285"/>
                <a:gd name="T87" fmla="*/ 244 h 276"/>
                <a:gd name="T88" fmla="*/ 95 w 285"/>
                <a:gd name="T89" fmla="*/ 233 h 276"/>
                <a:gd name="T90" fmla="*/ 90 w 285"/>
                <a:gd name="T91" fmla="*/ 233 h 276"/>
                <a:gd name="T92" fmla="*/ 74 w 285"/>
                <a:gd name="T93" fmla="*/ 223 h 276"/>
                <a:gd name="T94" fmla="*/ 53 w 285"/>
                <a:gd name="T95" fmla="*/ 223 h 276"/>
                <a:gd name="T96" fmla="*/ 26 w 285"/>
                <a:gd name="T97" fmla="*/ 223 h 276"/>
                <a:gd name="T98" fmla="*/ 0 w 285"/>
                <a:gd name="T99" fmla="*/ 223 h 276"/>
                <a:gd name="T100" fmla="*/ 0 w 285"/>
                <a:gd name="T101" fmla="*/ 201 h 276"/>
                <a:gd name="T102" fmla="*/ 0 w 285"/>
                <a:gd name="T103" fmla="*/ 180 h 276"/>
                <a:gd name="T104" fmla="*/ 0 w 285"/>
                <a:gd name="T105" fmla="*/ 159 h 276"/>
                <a:gd name="T106" fmla="*/ 0 w 285"/>
                <a:gd name="T107" fmla="*/ 133 h 276"/>
                <a:gd name="T108" fmla="*/ 0 w 285"/>
                <a:gd name="T109" fmla="*/ 111 h 276"/>
                <a:gd name="T110" fmla="*/ 0 w 285"/>
                <a:gd name="T111" fmla="*/ 90 h 276"/>
                <a:gd name="T112" fmla="*/ 0 w 285"/>
                <a:gd name="T113" fmla="*/ 69 h 276"/>
                <a:gd name="T114" fmla="*/ 10 w 285"/>
                <a:gd name="T115" fmla="*/ 5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5" h="276">
                  <a:moveTo>
                    <a:pt x="37" y="58"/>
                  </a:moveTo>
                  <a:lnTo>
                    <a:pt x="42" y="58"/>
                  </a:lnTo>
                  <a:lnTo>
                    <a:pt x="53" y="58"/>
                  </a:lnTo>
                  <a:lnTo>
                    <a:pt x="53" y="53"/>
                  </a:lnTo>
                  <a:lnTo>
                    <a:pt x="53" y="48"/>
                  </a:lnTo>
                  <a:lnTo>
                    <a:pt x="53" y="42"/>
                  </a:lnTo>
                  <a:lnTo>
                    <a:pt x="53" y="32"/>
                  </a:lnTo>
                  <a:lnTo>
                    <a:pt x="53" y="27"/>
                  </a:lnTo>
                  <a:lnTo>
                    <a:pt x="53" y="21"/>
                  </a:lnTo>
                  <a:lnTo>
                    <a:pt x="58" y="21"/>
                  </a:lnTo>
                  <a:lnTo>
                    <a:pt x="63" y="21"/>
                  </a:lnTo>
                  <a:lnTo>
                    <a:pt x="69" y="21"/>
                  </a:lnTo>
                  <a:lnTo>
                    <a:pt x="74" y="21"/>
                  </a:lnTo>
                  <a:lnTo>
                    <a:pt x="79" y="21"/>
                  </a:lnTo>
                  <a:lnTo>
                    <a:pt x="84" y="21"/>
                  </a:lnTo>
                  <a:lnTo>
                    <a:pt x="90" y="21"/>
                  </a:lnTo>
                  <a:lnTo>
                    <a:pt x="95" y="21"/>
                  </a:lnTo>
                  <a:lnTo>
                    <a:pt x="100" y="21"/>
                  </a:lnTo>
                  <a:lnTo>
                    <a:pt x="106" y="21"/>
                  </a:lnTo>
                  <a:lnTo>
                    <a:pt x="111" y="21"/>
                  </a:lnTo>
                  <a:lnTo>
                    <a:pt x="116" y="21"/>
                  </a:lnTo>
                  <a:lnTo>
                    <a:pt x="121" y="21"/>
                  </a:lnTo>
                  <a:lnTo>
                    <a:pt x="127" y="21"/>
                  </a:lnTo>
                  <a:lnTo>
                    <a:pt x="132" y="21"/>
                  </a:lnTo>
                  <a:lnTo>
                    <a:pt x="137" y="21"/>
                  </a:lnTo>
                  <a:lnTo>
                    <a:pt x="143" y="21"/>
                  </a:lnTo>
                  <a:lnTo>
                    <a:pt x="148" y="21"/>
                  </a:lnTo>
                  <a:lnTo>
                    <a:pt x="153" y="21"/>
                  </a:lnTo>
                  <a:lnTo>
                    <a:pt x="158" y="21"/>
                  </a:lnTo>
                  <a:lnTo>
                    <a:pt x="164" y="21"/>
                  </a:lnTo>
                  <a:lnTo>
                    <a:pt x="169" y="21"/>
                  </a:lnTo>
                  <a:lnTo>
                    <a:pt x="174" y="21"/>
                  </a:lnTo>
                  <a:lnTo>
                    <a:pt x="180" y="21"/>
                  </a:lnTo>
                  <a:lnTo>
                    <a:pt x="185" y="21"/>
                  </a:lnTo>
                  <a:lnTo>
                    <a:pt x="190" y="21"/>
                  </a:lnTo>
                  <a:lnTo>
                    <a:pt x="195" y="21"/>
                  </a:lnTo>
                  <a:lnTo>
                    <a:pt x="195" y="11"/>
                  </a:lnTo>
                  <a:lnTo>
                    <a:pt x="195" y="5"/>
                  </a:lnTo>
                  <a:lnTo>
                    <a:pt x="195" y="0"/>
                  </a:lnTo>
                  <a:lnTo>
                    <a:pt x="201" y="0"/>
                  </a:lnTo>
                  <a:lnTo>
                    <a:pt x="206" y="0"/>
                  </a:lnTo>
                  <a:lnTo>
                    <a:pt x="211" y="0"/>
                  </a:lnTo>
                  <a:lnTo>
                    <a:pt x="217" y="0"/>
                  </a:lnTo>
                  <a:lnTo>
                    <a:pt x="222" y="0"/>
                  </a:lnTo>
                  <a:lnTo>
                    <a:pt x="227" y="0"/>
                  </a:lnTo>
                  <a:lnTo>
                    <a:pt x="227" y="5"/>
                  </a:lnTo>
                  <a:lnTo>
                    <a:pt x="227" y="11"/>
                  </a:lnTo>
                  <a:lnTo>
                    <a:pt x="227" y="16"/>
                  </a:lnTo>
                  <a:lnTo>
                    <a:pt x="227" y="21"/>
                  </a:lnTo>
                  <a:lnTo>
                    <a:pt x="227" y="27"/>
                  </a:lnTo>
                  <a:lnTo>
                    <a:pt x="227" y="32"/>
                  </a:lnTo>
                  <a:lnTo>
                    <a:pt x="227" y="37"/>
                  </a:lnTo>
                  <a:lnTo>
                    <a:pt x="232" y="37"/>
                  </a:lnTo>
                  <a:lnTo>
                    <a:pt x="238" y="37"/>
                  </a:lnTo>
                  <a:lnTo>
                    <a:pt x="243" y="42"/>
                  </a:lnTo>
                  <a:lnTo>
                    <a:pt x="243" y="48"/>
                  </a:lnTo>
                  <a:lnTo>
                    <a:pt x="243" y="53"/>
                  </a:lnTo>
                  <a:lnTo>
                    <a:pt x="238" y="58"/>
                  </a:lnTo>
                  <a:lnTo>
                    <a:pt x="238" y="64"/>
                  </a:lnTo>
                  <a:lnTo>
                    <a:pt x="238" y="69"/>
                  </a:lnTo>
                  <a:lnTo>
                    <a:pt x="243" y="69"/>
                  </a:lnTo>
                  <a:lnTo>
                    <a:pt x="243" y="74"/>
                  </a:lnTo>
                  <a:lnTo>
                    <a:pt x="238" y="74"/>
                  </a:lnTo>
                  <a:lnTo>
                    <a:pt x="232" y="69"/>
                  </a:lnTo>
                  <a:lnTo>
                    <a:pt x="232" y="74"/>
                  </a:lnTo>
                  <a:lnTo>
                    <a:pt x="232" y="80"/>
                  </a:lnTo>
                  <a:lnTo>
                    <a:pt x="238" y="80"/>
                  </a:lnTo>
                  <a:lnTo>
                    <a:pt x="238" y="85"/>
                  </a:lnTo>
                  <a:lnTo>
                    <a:pt x="238" y="80"/>
                  </a:lnTo>
                  <a:lnTo>
                    <a:pt x="232" y="80"/>
                  </a:lnTo>
                  <a:lnTo>
                    <a:pt x="232" y="85"/>
                  </a:lnTo>
                  <a:lnTo>
                    <a:pt x="232" y="90"/>
                  </a:lnTo>
                  <a:lnTo>
                    <a:pt x="232" y="95"/>
                  </a:lnTo>
                  <a:lnTo>
                    <a:pt x="227" y="95"/>
                  </a:lnTo>
                  <a:lnTo>
                    <a:pt x="222" y="101"/>
                  </a:lnTo>
                  <a:lnTo>
                    <a:pt x="222" y="106"/>
                  </a:lnTo>
                  <a:lnTo>
                    <a:pt x="222" y="111"/>
                  </a:lnTo>
                  <a:lnTo>
                    <a:pt x="222" y="117"/>
                  </a:lnTo>
                  <a:lnTo>
                    <a:pt x="227" y="117"/>
                  </a:lnTo>
                  <a:lnTo>
                    <a:pt x="232" y="117"/>
                  </a:lnTo>
                  <a:lnTo>
                    <a:pt x="238" y="117"/>
                  </a:lnTo>
                  <a:lnTo>
                    <a:pt x="238" y="122"/>
                  </a:lnTo>
                  <a:lnTo>
                    <a:pt x="243" y="122"/>
                  </a:lnTo>
                  <a:lnTo>
                    <a:pt x="248" y="122"/>
                  </a:lnTo>
                  <a:lnTo>
                    <a:pt x="248" y="127"/>
                  </a:lnTo>
                  <a:lnTo>
                    <a:pt x="254" y="127"/>
                  </a:lnTo>
                  <a:lnTo>
                    <a:pt x="259" y="127"/>
                  </a:lnTo>
                  <a:lnTo>
                    <a:pt x="259" y="133"/>
                  </a:lnTo>
                  <a:lnTo>
                    <a:pt x="264" y="133"/>
                  </a:lnTo>
                  <a:lnTo>
                    <a:pt x="264" y="138"/>
                  </a:lnTo>
                  <a:lnTo>
                    <a:pt x="269" y="138"/>
                  </a:lnTo>
                  <a:lnTo>
                    <a:pt x="269" y="143"/>
                  </a:lnTo>
                  <a:lnTo>
                    <a:pt x="275" y="143"/>
                  </a:lnTo>
                  <a:lnTo>
                    <a:pt x="275" y="148"/>
                  </a:lnTo>
                  <a:lnTo>
                    <a:pt x="280" y="148"/>
                  </a:lnTo>
                  <a:lnTo>
                    <a:pt x="280" y="154"/>
                  </a:lnTo>
                  <a:lnTo>
                    <a:pt x="285" y="154"/>
                  </a:lnTo>
                  <a:lnTo>
                    <a:pt x="280" y="154"/>
                  </a:lnTo>
                  <a:lnTo>
                    <a:pt x="275" y="154"/>
                  </a:lnTo>
                  <a:lnTo>
                    <a:pt x="275" y="159"/>
                  </a:lnTo>
                  <a:lnTo>
                    <a:pt x="269" y="159"/>
                  </a:lnTo>
                  <a:lnTo>
                    <a:pt x="264" y="159"/>
                  </a:lnTo>
                  <a:lnTo>
                    <a:pt x="264" y="164"/>
                  </a:lnTo>
                  <a:lnTo>
                    <a:pt x="269" y="164"/>
                  </a:lnTo>
                  <a:lnTo>
                    <a:pt x="269" y="170"/>
                  </a:lnTo>
                  <a:lnTo>
                    <a:pt x="264" y="170"/>
                  </a:lnTo>
                  <a:lnTo>
                    <a:pt x="264" y="175"/>
                  </a:lnTo>
                  <a:lnTo>
                    <a:pt x="264" y="180"/>
                  </a:lnTo>
                  <a:lnTo>
                    <a:pt x="259" y="180"/>
                  </a:lnTo>
                  <a:lnTo>
                    <a:pt x="254" y="180"/>
                  </a:lnTo>
                  <a:lnTo>
                    <a:pt x="248" y="180"/>
                  </a:lnTo>
                  <a:lnTo>
                    <a:pt x="243" y="180"/>
                  </a:lnTo>
                  <a:lnTo>
                    <a:pt x="238" y="180"/>
                  </a:lnTo>
                  <a:lnTo>
                    <a:pt x="238" y="186"/>
                  </a:lnTo>
                  <a:lnTo>
                    <a:pt x="238" y="191"/>
                  </a:lnTo>
                  <a:lnTo>
                    <a:pt x="243" y="191"/>
                  </a:lnTo>
                  <a:lnTo>
                    <a:pt x="243" y="186"/>
                  </a:lnTo>
                  <a:lnTo>
                    <a:pt x="243" y="191"/>
                  </a:lnTo>
                  <a:lnTo>
                    <a:pt x="243" y="196"/>
                  </a:lnTo>
                  <a:lnTo>
                    <a:pt x="238" y="196"/>
                  </a:lnTo>
                  <a:lnTo>
                    <a:pt x="232" y="196"/>
                  </a:lnTo>
                  <a:lnTo>
                    <a:pt x="232" y="201"/>
                  </a:lnTo>
                  <a:lnTo>
                    <a:pt x="227" y="201"/>
                  </a:lnTo>
                  <a:lnTo>
                    <a:pt x="222" y="201"/>
                  </a:lnTo>
                  <a:lnTo>
                    <a:pt x="217" y="201"/>
                  </a:lnTo>
                  <a:lnTo>
                    <a:pt x="217" y="207"/>
                  </a:lnTo>
                  <a:lnTo>
                    <a:pt x="211" y="212"/>
                  </a:lnTo>
                  <a:lnTo>
                    <a:pt x="211" y="217"/>
                  </a:lnTo>
                  <a:lnTo>
                    <a:pt x="206" y="217"/>
                  </a:lnTo>
                  <a:lnTo>
                    <a:pt x="206" y="223"/>
                  </a:lnTo>
                  <a:lnTo>
                    <a:pt x="201" y="223"/>
                  </a:lnTo>
                  <a:lnTo>
                    <a:pt x="201" y="228"/>
                  </a:lnTo>
                  <a:lnTo>
                    <a:pt x="195" y="228"/>
                  </a:lnTo>
                  <a:lnTo>
                    <a:pt x="195" y="233"/>
                  </a:lnTo>
                  <a:lnTo>
                    <a:pt x="190" y="233"/>
                  </a:lnTo>
                  <a:lnTo>
                    <a:pt x="195" y="233"/>
                  </a:lnTo>
                  <a:lnTo>
                    <a:pt x="195" y="239"/>
                  </a:lnTo>
                  <a:lnTo>
                    <a:pt x="195" y="244"/>
                  </a:lnTo>
                  <a:lnTo>
                    <a:pt x="195" y="249"/>
                  </a:lnTo>
                  <a:lnTo>
                    <a:pt x="201" y="254"/>
                  </a:lnTo>
                  <a:lnTo>
                    <a:pt x="201" y="260"/>
                  </a:lnTo>
                  <a:lnTo>
                    <a:pt x="201" y="265"/>
                  </a:lnTo>
                  <a:lnTo>
                    <a:pt x="195" y="265"/>
                  </a:lnTo>
                  <a:lnTo>
                    <a:pt x="195" y="270"/>
                  </a:lnTo>
                  <a:lnTo>
                    <a:pt x="195" y="276"/>
                  </a:lnTo>
                  <a:lnTo>
                    <a:pt x="190" y="276"/>
                  </a:lnTo>
                  <a:lnTo>
                    <a:pt x="185" y="276"/>
                  </a:lnTo>
                  <a:lnTo>
                    <a:pt x="180" y="276"/>
                  </a:lnTo>
                  <a:lnTo>
                    <a:pt x="174" y="276"/>
                  </a:lnTo>
                  <a:lnTo>
                    <a:pt x="169" y="276"/>
                  </a:lnTo>
                  <a:lnTo>
                    <a:pt x="169" y="270"/>
                  </a:lnTo>
                  <a:lnTo>
                    <a:pt x="164" y="270"/>
                  </a:lnTo>
                  <a:lnTo>
                    <a:pt x="164" y="276"/>
                  </a:lnTo>
                  <a:lnTo>
                    <a:pt x="158" y="276"/>
                  </a:lnTo>
                  <a:lnTo>
                    <a:pt x="153" y="276"/>
                  </a:lnTo>
                  <a:lnTo>
                    <a:pt x="148" y="276"/>
                  </a:lnTo>
                  <a:lnTo>
                    <a:pt x="143" y="276"/>
                  </a:lnTo>
                  <a:lnTo>
                    <a:pt x="137" y="276"/>
                  </a:lnTo>
                  <a:lnTo>
                    <a:pt x="132" y="276"/>
                  </a:lnTo>
                  <a:lnTo>
                    <a:pt x="127" y="276"/>
                  </a:lnTo>
                  <a:lnTo>
                    <a:pt x="127" y="270"/>
                  </a:lnTo>
                  <a:lnTo>
                    <a:pt x="121" y="270"/>
                  </a:lnTo>
                  <a:lnTo>
                    <a:pt x="127" y="270"/>
                  </a:lnTo>
                  <a:lnTo>
                    <a:pt x="121" y="270"/>
                  </a:lnTo>
                  <a:lnTo>
                    <a:pt x="127" y="265"/>
                  </a:lnTo>
                  <a:lnTo>
                    <a:pt x="121" y="265"/>
                  </a:lnTo>
                  <a:lnTo>
                    <a:pt x="116" y="265"/>
                  </a:lnTo>
                  <a:lnTo>
                    <a:pt x="116" y="260"/>
                  </a:lnTo>
                  <a:lnTo>
                    <a:pt x="116" y="254"/>
                  </a:lnTo>
                  <a:lnTo>
                    <a:pt x="111" y="254"/>
                  </a:lnTo>
                  <a:lnTo>
                    <a:pt x="106" y="254"/>
                  </a:lnTo>
                  <a:lnTo>
                    <a:pt x="106" y="249"/>
                  </a:lnTo>
                  <a:lnTo>
                    <a:pt x="106" y="244"/>
                  </a:lnTo>
                  <a:lnTo>
                    <a:pt x="100" y="244"/>
                  </a:lnTo>
                  <a:lnTo>
                    <a:pt x="100" y="239"/>
                  </a:lnTo>
                  <a:lnTo>
                    <a:pt x="95" y="244"/>
                  </a:lnTo>
                  <a:lnTo>
                    <a:pt x="95" y="239"/>
                  </a:lnTo>
                  <a:lnTo>
                    <a:pt x="100" y="239"/>
                  </a:lnTo>
                  <a:lnTo>
                    <a:pt x="100" y="233"/>
                  </a:lnTo>
                  <a:lnTo>
                    <a:pt x="95" y="233"/>
                  </a:lnTo>
                  <a:lnTo>
                    <a:pt x="90" y="233"/>
                  </a:lnTo>
                  <a:lnTo>
                    <a:pt x="95" y="233"/>
                  </a:lnTo>
                  <a:lnTo>
                    <a:pt x="95" y="228"/>
                  </a:lnTo>
                  <a:lnTo>
                    <a:pt x="90" y="233"/>
                  </a:lnTo>
                  <a:lnTo>
                    <a:pt x="90" y="228"/>
                  </a:lnTo>
                  <a:lnTo>
                    <a:pt x="90" y="223"/>
                  </a:lnTo>
                  <a:lnTo>
                    <a:pt x="84" y="223"/>
                  </a:lnTo>
                  <a:lnTo>
                    <a:pt x="74" y="223"/>
                  </a:lnTo>
                  <a:lnTo>
                    <a:pt x="69" y="223"/>
                  </a:lnTo>
                  <a:lnTo>
                    <a:pt x="63" y="223"/>
                  </a:lnTo>
                  <a:lnTo>
                    <a:pt x="58" y="223"/>
                  </a:lnTo>
                  <a:lnTo>
                    <a:pt x="53" y="223"/>
                  </a:lnTo>
                  <a:lnTo>
                    <a:pt x="47" y="223"/>
                  </a:lnTo>
                  <a:lnTo>
                    <a:pt x="37" y="223"/>
                  </a:lnTo>
                  <a:lnTo>
                    <a:pt x="32" y="223"/>
                  </a:lnTo>
                  <a:lnTo>
                    <a:pt x="26" y="223"/>
                  </a:lnTo>
                  <a:lnTo>
                    <a:pt x="21" y="223"/>
                  </a:lnTo>
                  <a:lnTo>
                    <a:pt x="10" y="223"/>
                  </a:lnTo>
                  <a:lnTo>
                    <a:pt x="5" y="223"/>
                  </a:lnTo>
                  <a:lnTo>
                    <a:pt x="0" y="223"/>
                  </a:lnTo>
                  <a:lnTo>
                    <a:pt x="0" y="217"/>
                  </a:lnTo>
                  <a:lnTo>
                    <a:pt x="0" y="212"/>
                  </a:lnTo>
                  <a:lnTo>
                    <a:pt x="0" y="207"/>
                  </a:lnTo>
                  <a:lnTo>
                    <a:pt x="0" y="201"/>
                  </a:lnTo>
                  <a:lnTo>
                    <a:pt x="0" y="196"/>
                  </a:lnTo>
                  <a:lnTo>
                    <a:pt x="0" y="191"/>
                  </a:lnTo>
                  <a:lnTo>
                    <a:pt x="0" y="186"/>
                  </a:lnTo>
                  <a:lnTo>
                    <a:pt x="0" y="180"/>
                  </a:lnTo>
                  <a:lnTo>
                    <a:pt x="0" y="175"/>
                  </a:lnTo>
                  <a:lnTo>
                    <a:pt x="0" y="170"/>
                  </a:lnTo>
                  <a:lnTo>
                    <a:pt x="0" y="164"/>
                  </a:lnTo>
                  <a:lnTo>
                    <a:pt x="0" y="159"/>
                  </a:lnTo>
                  <a:lnTo>
                    <a:pt x="0" y="154"/>
                  </a:lnTo>
                  <a:lnTo>
                    <a:pt x="0" y="148"/>
                  </a:lnTo>
                  <a:lnTo>
                    <a:pt x="0" y="138"/>
                  </a:lnTo>
                  <a:lnTo>
                    <a:pt x="0" y="133"/>
                  </a:lnTo>
                  <a:lnTo>
                    <a:pt x="0" y="127"/>
                  </a:lnTo>
                  <a:lnTo>
                    <a:pt x="0" y="122"/>
                  </a:lnTo>
                  <a:lnTo>
                    <a:pt x="0" y="117"/>
                  </a:lnTo>
                  <a:lnTo>
                    <a:pt x="0" y="111"/>
                  </a:lnTo>
                  <a:lnTo>
                    <a:pt x="0" y="106"/>
                  </a:lnTo>
                  <a:lnTo>
                    <a:pt x="0" y="101"/>
                  </a:lnTo>
                  <a:lnTo>
                    <a:pt x="0" y="95"/>
                  </a:lnTo>
                  <a:lnTo>
                    <a:pt x="0" y="90"/>
                  </a:lnTo>
                  <a:lnTo>
                    <a:pt x="0" y="85"/>
                  </a:lnTo>
                  <a:lnTo>
                    <a:pt x="0" y="80"/>
                  </a:lnTo>
                  <a:lnTo>
                    <a:pt x="0" y="74"/>
                  </a:lnTo>
                  <a:lnTo>
                    <a:pt x="0" y="69"/>
                  </a:lnTo>
                  <a:lnTo>
                    <a:pt x="0" y="64"/>
                  </a:lnTo>
                  <a:lnTo>
                    <a:pt x="0" y="58"/>
                  </a:lnTo>
                  <a:lnTo>
                    <a:pt x="5" y="58"/>
                  </a:lnTo>
                  <a:lnTo>
                    <a:pt x="10" y="58"/>
                  </a:lnTo>
                  <a:lnTo>
                    <a:pt x="26" y="58"/>
                  </a:lnTo>
                  <a:lnTo>
                    <a:pt x="32" y="58"/>
                  </a:lnTo>
                  <a:lnTo>
                    <a:pt x="37" y="58"/>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6" name="Freeform 230">
              <a:extLst>
                <a:ext uri="{FF2B5EF4-FFF2-40B4-BE49-F238E27FC236}">
                  <a16:creationId xmlns:a16="http://schemas.microsoft.com/office/drawing/2014/main" id="{41653005-BDB7-45C0-B4EF-7823F6688755}"/>
                </a:ext>
              </a:extLst>
            </p:cNvPr>
            <p:cNvSpPr>
              <a:spLocks/>
            </p:cNvSpPr>
            <p:nvPr/>
          </p:nvSpPr>
          <p:spPr bwMode="auto">
            <a:xfrm>
              <a:off x="4819651" y="4879975"/>
              <a:ext cx="595313" cy="203200"/>
            </a:xfrm>
            <a:custGeom>
              <a:avLst/>
              <a:gdLst>
                <a:gd name="T0" fmla="*/ 111 w 375"/>
                <a:gd name="T1" fmla="*/ 0 h 128"/>
                <a:gd name="T2" fmla="*/ 127 w 375"/>
                <a:gd name="T3" fmla="*/ 0 h 128"/>
                <a:gd name="T4" fmla="*/ 143 w 375"/>
                <a:gd name="T5" fmla="*/ 0 h 128"/>
                <a:gd name="T6" fmla="*/ 159 w 375"/>
                <a:gd name="T7" fmla="*/ 0 h 128"/>
                <a:gd name="T8" fmla="*/ 174 w 375"/>
                <a:gd name="T9" fmla="*/ 0 h 128"/>
                <a:gd name="T10" fmla="*/ 196 w 375"/>
                <a:gd name="T11" fmla="*/ 0 h 128"/>
                <a:gd name="T12" fmla="*/ 217 w 375"/>
                <a:gd name="T13" fmla="*/ 0 h 128"/>
                <a:gd name="T14" fmla="*/ 233 w 375"/>
                <a:gd name="T15" fmla="*/ 0 h 128"/>
                <a:gd name="T16" fmla="*/ 248 w 375"/>
                <a:gd name="T17" fmla="*/ 0 h 128"/>
                <a:gd name="T18" fmla="*/ 270 w 375"/>
                <a:gd name="T19" fmla="*/ 0 h 128"/>
                <a:gd name="T20" fmla="*/ 291 w 375"/>
                <a:gd name="T21" fmla="*/ 0 h 128"/>
                <a:gd name="T22" fmla="*/ 312 w 375"/>
                <a:gd name="T23" fmla="*/ 0 h 128"/>
                <a:gd name="T24" fmla="*/ 328 w 375"/>
                <a:gd name="T25" fmla="*/ 0 h 128"/>
                <a:gd name="T26" fmla="*/ 349 w 375"/>
                <a:gd name="T27" fmla="*/ 0 h 128"/>
                <a:gd name="T28" fmla="*/ 365 w 375"/>
                <a:gd name="T29" fmla="*/ 0 h 128"/>
                <a:gd name="T30" fmla="*/ 375 w 375"/>
                <a:gd name="T31" fmla="*/ 6 h 128"/>
                <a:gd name="T32" fmla="*/ 375 w 375"/>
                <a:gd name="T33" fmla="*/ 22 h 128"/>
                <a:gd name="T34" fmla="*/ 375 w 375"/>
                <a:gd name="T35" fmla="*/ 43 h 128"/>
                <a:gd name="T36" fmla="*/ 375 w 375"/>
                <a:gd name="T37" fmla="*/ 59 h 128"/>
                <a:gd name="T38" fmla="*/ 375 w 375"/>
                <a:gd name="T39" fmla="*/ 75 h 128"/>
                <a:gd name="T40" fmla="*/ 370 w 375"/>
                <a:gd name="T41" fmla="*/ 90 h 128"/>
                <a:gd name="T42" fmla="*/ 370 w 375"/>
                <a:gd name="T43" fmla="*/ 106 h 128"/>
                <a:gd name="T44" fmla="*/ 370 w 375"/>
                <a:gd name="T45" fmla="*/ 122 h 128"/>
                <a:gd name="T46" fmla="*/ 360 w 375"/>
                <a:gd name="T47" fmla="*/ 128 h 128"/>
                <a:gd name="T48" fmla="*/ 344 w 375"/>
                <a:gd name="T49" fmla="*/ 128 h 128"/>
                <a:gd name="T50" fmla="*/ 328 w 375"/>
                <a:gd name="T51" fmla="*/ 128 h 128"/>
                <a:gd name="T52" fmla="*/ 307 w 375"/>
                <a:gd name="T53" fmla="*/ 128 h 128"/>
                <a:gd name="T54" fmla="*/ 291 w 375"/>
                <a:gd name="T55" fmla="*/ 128 h 128"/>
                <a:gd name="T56" fmla="*/ 275 w 375"/>
                <a:gd name="T57" fmla="*/ 128 h 128"/>
                <a:gd name="T58" fmla="*/ 254 w 375"/>
                <a:gd name="T59" fmla="*/ 128 h 128"/>
                <a:gd name="T60" fmla="*/ 238 w 375"/>
                <a:gd name="T61" fmla="*/ 128 h 128"/>
                <a:gd name="T62" fmla="*/ 222 w 375"/>
                <a:gd name="T63" fmla="*/ 128 h 128"/>
                <a:gd name="T64" fmla="*/ 201 w 375"/>
                <a:gd name="T65" fmla="*/ 128 h 128"/>
                <a:gd name="T66" fmla="*/ 185 w 375"/>
                <a:gd name="T67" fmla="*/ 128 h 128"/>
                <a:gd name="T68" fmla="*/ 169 w 375"/>
                <a:gd name="T69" fmla="*/ 128 h 128"/>
                <a:gd name="T70" fmla="*/ 153 w 375"/>
                <a:gd name="T71" fmla="*/ 128 h 128"/>
                <a:gd name="T72" fmla="*/ 137 w 375"/>
                <a:gd name="T73" fmla="*/ 128 h 128"/>
                <a:gd name="T74" fmla="*/ 122 w 375"/>
                <a:gd name="T75" fmla="*/ 128 h 128"/>
                <a:gd name="T76" fmla="*/ 106 w 375"/>
                <a:gd name="T77" fmla="*/ 128 h 128"/>
                <a:gd name="T78" fmla="*/ 90 w 375"/>
                <a:gd name="T79" fmla="*/ 128 h 128"/>
                <a:gd name="T80" fmla="*/ 69 w 375"/>
                <a:gd name="T81" fmla="*/ 128 h 128"/>
                <a:gd name="T82" fmla="*/ 48 w 375"/>
                <a:gd name="T83" fmla="*/ 128 h 128"/>
                <a:gd name="T84" fmla="*/ 32 w 375"/>
                <a:gd name="T85" fmla="*/ 128 h 128"/>
                <a:gd name="T86" fmla="*/ 16 w 375"/>
                <a:gd name="T87" fmla="*/ 128 h 128"/>
                <a:gd name="T88" fmla="*/ 5 w 375"/>
                <a:gd name="T89" fmla="*/ 122 h 128"/>
                <a:gd name="T90" fmla="*/ 5 w 375"/>
                <a:gd name="T91" fmla="*/ 106 h 128"/>
                <a:gd name="T92" fmla="*/ 5 w 375"/>
                <a:gd name="T93" fmla="*/ 85 h 128"/>
                <a:gd name="T94" fmla="*/ 5 w 375"/>
                <a:gd name="T95" fmla="*/ 69 h 128"/>
                <a:gd name="T96" fmla="*/ 0 w 375"/>
                <a:gd name="T97" fmla="*/ 53 h 128"/>
                <a:gd name="T98" fmla="*/ 0 w 375"/>
                <a:gd name="T99" fmla="*/ 37 h 128"/>
                <a:gd name="T100" fmla="*/ 0 w 375"/>
                <a:gd name="T101" fmla="*/ 16 h 128"/>
                <a:gd name="T102" fmla="*/ 5 w 375"/>
                <a:gd name="T103" fmla="*/ 6 h 128"/>
                <a:gd name="T104" fmla="*/ 26 w 375"/>
                <a:gd name="T105" fmla="*/ 6 h 128"/>
                <a:gd name="T106" fmla="*/ 37 w 375"/>
                <a:gd name="T107" fmla="*/ 11 h 128"/>
                <a:gd name="T108" fmla="*/ 42 w 375"/>
                <a:gd name="T109" fmla="*/ 0 h 128"/>
                <a:gd name="T110" fmla="*/ 58 w 375"/>
                <a:gd name="T111" fmla="*/ 0 h 128"/>
                <a:gd name="T112" fmla="*/ 74 w 375"/>
                <a:gd name="T113" fmla="*/ 0 h 128"/>
                <a:gd name="T114" fmla="*/ 90 w 375"/>
                <a:gd name="T11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75" h="128">
                  <a:moveTo>
                    <a:pt x="95" y="0"/>
                  </a:moveTo>
                  <a:lnTo>
                    <a:pt x="106" y="0"/>
                  </a:lnTo>
                  <a:lnTo>
                    <a:pt x="111" y="0"/>
                  </a:lnTo>
                  <a:lnTo>
                    <a:pt x="116" y="0"/>
                  </a:lnTo>
                  <a:lnTo>
                    <a:pt x="122" y="0"/>
                  </a:lnTo>
                  <a:lnTo>
                    <a:pt x="127" y="0"/>
                  </a:lnTo>
                  <a:lnTo>
                    <a:pt x="132" y="0"/>
                  </a:lnTo>
                  <a:lnTo>
                    <a:pt x="137" y="0"/>
                  </a:lnTo>
                  <a:lnTo>
                    <a:pt x="143" y="0"/>
                  </a:lnTo>
                  <a:lnTo>
                    <a:pt x="148" y="0"/>
                  </a:lnTo>
                  <a:lnTo>
                    <a:pt x="153" y="0"/>
                  </a:lnTo>
                  <a:lnTo>
                    <a:pt x="159" y="0"/>
                  </a:lnTo>
                  <a:lnTo>
                    <a:pt x="164" y="0"/>
                  </a:lnTo>
                  <a:lnTo>
                    <a:pt x="169" y="0"/>
                  </a:lnTo>
                  <a:lnTo>
                    <a:pt x="174" y="0"/>
                  </a:lnTo>
                  <a:lnTo>
                    <a:pt x="180" y="0"/>
                  </a:lnTo>
                  <a:lnTo>
                    <a:pt x="185" y="0"/>
                  </a:lnTo>
                  <a:lnTo>
                    <a:pt x="196" y="0"/>
                  </a:lnTo>
                  <a:lnTo>
                    <a:pt x="201" y="0"/>
                  </a:lnTo>
                  <a:lnTo>
                    <a:pt x="211" y="0"/>
                  </a:lnTo>
                  <a:lnTo>
                    <a:pt x="217" y="0"/>
                  </a:lnTo>
                  <a:lnTo>
                    <a:pt x="222" y="0"/>
                  </a:lnTo>
                  <a:lnTo>
                    <a:pt x="227" y="0"/>
                  </a:lnTo>
                  <a:lnTo>
                    <a:pt x="233" y="0"/>
                  </a:lnTo>
                  <a:lnTo>
                    <a:pt x="238" y="0"/>
                  </a:lnTo>
                  <a:lnTo>
                    <a:pt x="243" y="0"/>
                  </a:lnTo>
                  <a:lnTo>
                    <a:pt x="248" y="0"/>
                  </a:lnTo>
                  <a:lnTo>
                    <a:pt x="254" y="0"/>
                  </a:lnTo>
                  <a:lnTo>
                    <a:pt x="259" y="0"/>
                  </a:lnTo>
                  <a:lnTo>
                    <a:pt x="270" y="0"/>
                  </a:lnTo>
                  <a:lnTo>
                    <a:pt x="275" y="0"/>
                  </a:lnTo>
                  <a:lnTo>
                    <a:pt x="280" y="0"/>
                  </a:lnTo>
                  <a:lnTo>
                    <a:pt x="291" y="0"/>
                  </a:lnTo>
                  <a:lnTo>
                    <a:pt x="301" y="0"/>
                  </a:lnTo>
                  <a:lnTo>
                    <a:pt x="307" y="0"/>
                  </a:lnTo>
                  <a:lnTo>
                    <a:pt x="312" y="0"/>
                  </a:lnTo>
                  <a:lnTo>
                    <a:pt x="317" y="0"/>
                  </a:lnTo>
                  <a:lnTo>
                    <a:pt x="323" y="0"/>
                  </a:lnTo>
                  <a:lnTo>
                    <a:pt x="328" y="0"/>
                  </a:lnTo>
                  <a:lnTo>
                    <a:pt x="333" y="0"/>
                  </a:lnTo>
                  <a:lnTo>
                    <a:pt x="344" y="0"/>
                  </a:lnTo>
                  <a:lnTo>
                    <a:pt x="349" y="0"/>
                  </a:lnTo>
                  <a:lnTo>
                    <a:pt x="354" y="0"/>
                  </a:lnTo>
                  <a:lnTo>
                    <a:pt x="360" y="0"/>
                  </a:lnTo>
                  <a:lnTo>
                    <a:pt x="365" y="0"/>
                  </a:lnTo>
                  <a:lnTo>
                    <a:pt x="370" y="0"/>
                  </a:lnTo>
                  <a:lnTo>
                    <a:pt x="375" y="0"/>
                  </a:lnTo>
                  <a:lnTo>
                    <a:pt x="375" y="6"/>
                  </a:lnTo>
                  <a:lnTo>
                    <a:pt x="375" y="11"/>
                  </a:lnTo>
                  <a:lnTo>
                    <a:pt x="375" y="16"/>
                  </a:lnTo>
                  <a:lnTo>
                    <a:pt x="375" y="22"/>
                  </a:lnTo>
                  <a:lnTo>
                    <a:pt x="375" y="32"/>
                  </a:lnTo>
                  <a:lnTo>
                    <a:pt x="375" y="37"/>
                  </a:lnTo>
                  <a:lnTo>
                    <a:pt x="375" y="43"/>
                  </a:lnTo>
                  <a:lnTo>
                    <a:pt x="375" y="48"/>
                  </a:lnTo>
                  <a:lnTo>
                    <a:pt x="375" y="53"/>
                  </a:lnTo>
                  <a:lnTo>
                    <a:pt x="375" y="59"/>
                  </a:lnTo>
                  <a:lnTo>
                    <a:pt x="375" y="64"/>
                  </a:lnTo>
                  <a:lnTo>
                    <a:pt x="375" y="69"/>
                  </a:lnTo>
                  <a:lnTo>
                    <a:pt x="375" y="75"/>
                  </a:lnTo>
                  <a:lnTo>
                    <a:pt x="375" y="80"/>
                  </a:lnTo>
                  <a:lnTo>
                    <a:pt x="370" y="85"/>
                  </a:lnTo>
                  <a:lnTo>
                    <a:pt x="370" y="90"/>
                  </a:lnTo>
                  <a:lnTo>
                    <a:pt x="370" y="96"/>
                  </a:lnTo>
                  <a:lnTo>
                    <a:pt x="370" y="101"/>
                  </a:lnTo>
                  <a:lnTo>
                    <a:pt x="370" y="106"/>
                  </a:lnTo>
                  <a:lnTo>
                    <a:pt x="370" y="112"/>
                  </a:lnTo>
                  <a:lnTo>
                    <a:pt x="370" y="117"/>
                  </a:lnTo>
                  <a:lnTo>
                    <a:pt x="370" y="122"/>
                  </a:lnTo>
                  <a:lnTo>
                    <a:pt x="370" y="128"/>
                  </a:lnTo>
                  <a:lnTo>
                    <a:pt x="365" y="128"/>
                  </a:lnTo>
                  <a:lnTo>
                    <a:pt x="360" y="128"/>
                  </a:lnTo>
                  <a:lnTo>
                    <a:pt x="354" y="128"/>
                  </a:lnTo>
                  <a:lnTo>
                    <a:pt x="349" y="128"/>
                  </a:lnTo>
                  <a:lnTo>
                    <a:pt x="344" y="128"/>
                  </a:lnTo>
                  <a:lnTo>
                    <a:pt x="338" y="128"/>
                  </a:lnTo>
                  <a:lnTo>
                    <a:pt x="333" y="128"/>
                  </a:lnTo>
                  <a:lnTo>
                    <a:pt x="328" y="128"/>
                  </a:lnTo>
                  <a:lnTo>
                    <a:pt x="323" y="128"/>
                  </a:lnTo>
                  <a:lnTo>
                    <a:pt x="312" y="128"/>
                  </a:lnTo>
                  <a:lnTo>
                    <a:pt x="307" y="128"/>
                  </a:lnTo>
                  <a:lnTo>
                    <a:pt x="301" y="128"/>
                  </a:lnTo>
                  <a:lnTo>
                    <a:pt x="296" y="128"/>
                  </a:lnTo>
                  <a:lnTo>
                    <a:pt x="291" y="128"/>
                  </a:lnTo>
                  <a:lnTo>
                    <a:pt x="285" y="128"/>
                  </a:lnTo>
                  <a:lnTo>
                    <a:pt x="280" y="128"/>
                  </a:lnTo>
                  <a:lnTo>
                    <a:pt x="275" y="128"/>
                  </a:lnTo>
                  <a:lnTo>
                    <a:pt x="270" y="128"/>
                  </a:lnTo>
                  <a:lnTo>
                    <a:pt x="264" y="128"/>
                  </a:lnTo>
                  <a:lnTo>
                    <a:pt x="254" y="128"/>
                  </a:lnTo>
                  <a:lnTo>
                    <a:pt x="248" y="128"/>
                  </a:lnTo>
                  <a:lnTo>
                    <a:pt x="243" y="128"/>
                  </a:lnTo>
                  <a:lnTo>
                    <a:pt x="238" y="128"/>
                  </a:lnTo>
                  <a:lnTo>
                    <a:pt x="233" y="128"/>
                  </a:lnTo>
                  <a:lnTo>
                    <a:pt x="227" y="128"/>
                  </a:lnTo>
                  <a:lnTo>
                    <a:pt x="222" y="128"/>
                  </a:lnTo>
                  <a:lnTo>
                    <a:pt x="217" y="128"/>
                  </a:lnTo>
                  <a:lnTo>
                    <a:pt x="206" y="128"/>
                  </a:lnTo>
                  <a:lnTo>
                    <a:pt x="201" y="128"/>
                  </a:lnTo>
                  <a:lnTo>
                    <a:pt x="196" y="128"/>
                  </a:lnTo>
                  <a:lnTo>
                    <a:pt x="190" y="128"/>
                  </a:lnTo>
                  <a:lnTo>
                    <a:pt x="185" y="128"/>
                  </a:lnTo>
                  <a:lnTo>
                    <a:pt x="180" y="128"/>
                  </a:lnTo>
                  <a:lnTo>
                    <a:pt x="174" y="128"/>
                  </a:lnTo>
                  <a:lnTo>
                    <a:pt x="169" y="128"/>
                  </a:lnTo>
                  <a:lnTo>
                    <a:pt x="164" y="128"/>
                  </a:lnTo>
                  <a:lnTo>
                    <a:pt x="159" y="128"/>
                  </a:lnTo>
                  <a:lnTo>
                    <a:pt x="153" y="128"/>
                  </a:lnTo>
                  <a:lnTo>
                    <a:pt x="148" y="128"/>
                  </a:lnTo>
                  <a:lnTo>
                    <a:pt x="143" y="128"/>
                  </a:lnTo>
                  <a:lnTo>
                    <a:pt x="137" y="128"/>
                  </a:lnTo>
                  <a:lnTo>
                    <a:pt x="132" y="128"/>
                  </a:lnTo>
                  <a:lnTo>
                    <a:pt x="127" y="128"/>
                  </a:lnTo>
                  <a:lnTo>
                    <a:pt x="122" y="128"/>
                  </a:lnTo>
                  <a:lnTo>
                    <a:pt x="116" y="128"/>
                  </a:lnTo>
                  <a:lnTo>
                    <a:pt x="111" y="128"/>
                  </a:lnTo>
                  <a:lnTo>
                    <a:pt x="106" y="128"/>
                  </a:lnTo>
                  <a:lnTo>
                    <a:pt x="100" y="128"/>
                  </a:lnTo>
                  <a:lnTo>
                    <a:pt x="95" y="128"/>
                  </a:lnTo>
                  <a:lnTo>
                    <a:pt x="90" y="128"/>
                  </a:lnTo>
                  <a:lnTo>
                    <a:pt x="85" y="128"/>
                  </a:lnTo>
                  <a:lnTo>
                    <a:pt x="74" y="128"/>
                  </a:lnTo>
                  <a:lnTo>
                    <a:pt x="69" y="128"/>
                  </a:lnTo>
                  <a:lnTo>
                    <a:pt x="63" y="128"/>
                  </a:lnTo>
                  <a:lnTo>
                    <a:pt x="58" y="128"/>
                  </a:lnTo>
                  <a:lnTo>
                    <a:pt x="48" y="128"/>
                  </a:lnTo>
                  <a:lnTo>
                    <a:pt x="42" y="128"/>
                  </a:lnTo>
                  <a:lnTo>
                    <a:pt x="37" y="128"/>
                  </a:lnTo>
                  <a:lnTo>
                    <a:pt x="32" y="128"/>
                  </a:lnTo>
                  <a:lnTo>
                    <a:pt x="26" y="128"/>
                  </a:lnTo>
                  <a:lnTo>
                    <a:pt x="21" y="128"/>
                  </a:lnTo>
                  <a:lnTo>
                    <a:pt x="16" y="128"/>
                  </a:lnTo>
                  <a:lnTo>
                    <a:pt x="11" y="128"/>
                  </a:lnTo>
                  <a:lnTo>
                    <a:pt x="5" y="128"/>
                  </a:lnTo>
                  <a:lnTo>
                    <a:pt x="5" y="122"/>
                  </a:lnTo>
                  <a:lnTo>
                    <a:pt x="5" y="117"/>
                  </a:lnTo>
                  <a:lnTo>
                    <a:pt x="5" y="112"/>
                  </a:lnTo>
                  <a:lnTo>
                    <a:pt x="5" y="106"/>
                  </a:lnTo>
                  <a:lnTo>
                    <a:pt x="5" y="101"/>
                  </a:lnTo>
                  <a:lnTo>
                    <a:pt x="5" y="96"/>
                  </a:lnTo>
                  <a:lnTo>
                    <a:pt x="5" y="85"/>
                  </a:lnTo>
                  <a:lnTo>
                    <a:pt x="5" y="80"/>
                  </a:lnTo>
                  <a:lnTo>
                    <a:pt x="5" y="75"/>
                  </a:lnTo>
                  <a:lnTo>
                    <a:pt x="5" y="69"/>
                  </a:lnTo>
                  <a:lnTo>
                    <a:pt x="5" y="64"/>
                  </a:lnTo>
                  <a:lnTo>
                    <a:pt x="5" y="59"/>
                  </a:lnTo>
                  <a:lnTo>
                    <a:pt x="0" y="53"/>
                  </a:lnTo>
                  <a:lnTo>
                    <a:pt x="0" y="48"/>
                  </a:lnTo>
                  <a:lnTo>
                    <a:pt x="0" y="43"/>
                  </a:lnTo>
                  <a:lnTo>
                    <a:pt x="0" y="37"/>
                  </a:lnTo>
                  <a:lnTo>
                    <a:pt x="0" y="27"/>
                  </a:lnTo>
                  <a:lnTo>
                    <a:pt x="0" y="22"/>
                  </a:lnTo>
                  <a:lnTo>
                    <a:pt x="0" y="16"/>
                  </a:lnTo>
                  <a:lnTo>
                    <a:pt x="0" y="11"/>
                  </a:lnTo>
                  <a:lnTo>
                    <a:pt x="0" y="6"/>
                  </a:lnTo>
                  <a:lnTo>
                    <a:pt x="5" y="6"/>
                  </a:lnTo>
                  <a:lnTo>
                    <a:pt x="16" y="6"/>
                  </a:lnTo>
                  <a:lnTo>
                    <a:pt x="21" y="6"/>
                  </a:lnTo>
                  <a:lnTo>
                    <a:pt x="26" y="6"/>
                  </a:lnTo>
                  <a:lnTo>
                    <a:pt x="32" y="6"/>
                  </a:lnTo>
                  <a:lnTo>
                    <a:pt x="37" y="6"/>
                  </a:lnTo>
                  <a:lnTo>
                    <a:pt x="37" y="11"/>
                  </a:lnTo>
                  <a:lnTo>
                    <a:pt x="42" y="11"/>
                  </a:lnTo>
                  <a:lnTo>
                    <a:pt x="42" y="6"/>
                  </a:lnTo>
                  <a:lnTo>
                    <a:pt x="42" y="0"/>
                  </a:lnTo>
                  <a:lnTo>
                    <a:pt x="48" y="0"/>
                  </a:lnTo>
                  <a:lnTo>
                    <a:pt x="53" y="0"/>
                  </a:lnTo>
                  <a:lnTo>
                    <a:pt x="58" y="0"/>
                  </a:lnTo>
                  <a:lnTo>
                    <a:pt x="63" y="0"/>
                  </a:lnTo>
                  <a:lnTo>
                    <a:pt x="69" y="0"/>
                  </a:lnTo>
                  <a:lnTo>
                    <a:pt x="74" y="0"/>
                  </a:lnTo>
                  <a:lnTo>
                    <a:pt x="79" y="0"/>
                  </a:lnTo>
                  <a:lnTo>
                    <a:pt x="85" y="0"/>
                  </a:lnTo>
                  <a:lnTo>
                    <a:pt x="90" y="0"/>
                  </a:lnTo>
                  <a:lnTo>
                    <a:pt x="95" y="0"/>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7" name="Freeform 231">
              <a:extLst>
                <a:ext uri="{FF2B5EF4-FFF2-40B4-BE49-F238E27FC236}">
                  <a16:creationId xmlns:a16="http://schemas.microsoft.com/office/drawing/2014/main" id="{58B7D190-47D4-43E5-8424-61AF5A8EED22}"/>
                </a:ext>
              </a:extLst>
            </p:cNvPr>
            <p:cNvSpPr>
              <a:spLocks/>
            </p:cNvSpPr>
            <p:nvPr/>
          </p:nvSpPr>
          <p:spPr bwMode="auto">
            <a:xfrm>
              <a:off x="5189538" y="3938588"/>
              <a:ext cx="587375" cy="530225"/>
            </a:xfrm>
            <a:custGeom>
              <a:avLst/>
              <a:gdLst>
                <a:gd name="T0" fmla="*/ 169 w 370"/>
                <a:gd name="T1" fmla="*/ 31 h 334"/>
                <a:gd name="T2" fmla="*/ 174 w 370"/>
                <a:gd name="T3" fmla="*/ 5 h 334"/>
                <a:gd name="T4" fmla="*/ 206 w 370"/>
                <a:gd name="T5" fmla="*/ 0 h 334"/>
                <a:gd name="T6" fmla="*/ 243 w 370"/>
                <a:gd name="T7" fmla="*/ 0 h 334"/>
                <a:gd name="T8" fmla="*/ 264 w 370"/>
                <a:gd name="T9" fmla="*/ 10 h 334"/>
                <a:gd name="T10" fmla="*/ 264 w 370"/>
                <a:gd name="T11" fmla="*/ 21 h 334"/>
                <a:gd name="T12" fmla="*/ 280 w 370"/>
                <a:gd name="T13" fmla="*/ 31 h 334"/>
                <a:gd name="T14" fmla="*/ 290 w 370"/>
                <a:gd name="T15" fmla="*/ 47 h 334"/>
                <a:gd name="T16" fmla="*/ 306 w 370"/>
                <a:gd name="T17" fmla="*/ 53 h 334"/>
                <a:gd name="T18" fmla="*/ 333 w 370"/>
                <a:gd name="T19" fmla="*/ 47 h 334"/>
                <a:gd name="T20" fmla="*/ 359 w 370"/>
                <a:gd name="T21" fmla="*/ 53 h 334"/>
                <a:gd name="T22" fmla="*/ 364 w 370"/>
                <a:gd name="T23" fmla="*/ 79 h 334"/>
                <a:gd name="T24" fmla="*/ 359 w 370"/>
                <a:gd name="T25" fmla="*/ 95 h 334"/>
                <a:gd name="T26" fmla="*/ 349 w 370"/>
                <a:gd name="T27" fmla="*/ 116 h 334"/>
                <a:gd name="T28" fmla="*/ 349 w 370"/>
                <a:gd name="T29" fmla="*/ 138 h 334"/>
                <a:gd name="T30" fmla="*/ 338 w 370"/>
                <a:gd name="T31" fmla="*/ 148 h 334"/>
                <a:gd name="T32" fmla="*/ 322 w 370"/>
                <a:gd name="T33" fmla="*/ 164 h 334"/>
                <a:gd name="T34" fmla="*/ 322 w 370"/>
                <a:gd name="T35" fmla="*/ 185 h 334"/>
                <a:gd name="T36" fmla="*/ 322 w 370"/>
                <a:gd name="T37" fmla="*/ 206 h 334"/>
                <a:gd name="T38" fmla="*/ 327 w 370"/>
                <a:gd name="T39" fmla="*/ 222 h 334"/>
                <a:gd name="T40" fmla="*/ 322 w 370"/>
                <a:gd name="T41" fmla="*/ 238 h 334"/>
                <a:gd name="T42" fmla="*/ 322 w 370"/>
                <a:gd name="T43" fmla="*/ 238 h 334"/>
                <a:gd name="T44" fmla="*/ 301 w 370"/>
                <a:gd name="T45" fmla="*/ 244 h 334"/>
                <a:gd name="T46" fmla="*/ 290 w 370"/>
                <a:gd name="T47" fmla="*/ 254 h 334"/>
                <a:gd name="T48" fmla="*/ 280 w 370"/>
                <a:gd name="T49" fmla="*/ 275 h 334"/>
                <a:gd name="T50" fmla="*/ 253 w 370"/>
                <a:gd name="T51" fmla="*/ 275 h 334"/>
                <a:gd name="T52" fmla="*/ 211 w 370"/>
                <a:gd name="T53" fmla="*/ 275 h 334"/>
                <a:gd name="T54" fmla="*/ 174 w 370"/>
                <a:gd name="T55" fmla="*/ 281 h 334"/>
                <a:gd name="T56" fmla="*/ 174 w 370"/>
                <a:gd name="T57" fmla="*/ 323 h 334"/>
                <a:gd name="T58" fmla="*/ 137 w 370"/>
                <a:gd name="T59" fmla="*/ 328 h 334"/>
                <a:gd name="T60" fmla="*/ 105 w 370"/>
                <a:gd name="T61" fmla="*/ 328 h 334"/>
                <a:gd name="T62" fmla="*/ 74 w 370"/>
                <a:gd name="T63" fmla="*/ 334 h 334"/>
                <a:gd name="T64" fmla="*/ 42 w 370"/>
                <a:gd name="T65" fmla="*/ 328 h 334"/>
                <a:gd name="T66" fmla="*/ 10 w 370"/>
                <a:gd name="T67" fmla="*/ 328 h 334"/>
                <a:gd name="T68" fmla="*/ 10 w 370"/>
                <a:gd name="T69" fmla="*/ 318 h 334"/>
                <a:gd name="T70" fmla="*/ 21 w 370"/>
                <a:gd name="T71" fmla="*/ 307 h 334"/>
                <a:gd name="T72" fmla="*/ 15 w 370"/>
                <a:gd name="T73" fmla="*/ 302 h 334"/>
                <a:gd name="T74" fmla="*/ 15 w 370"/>
                <a:gd name="T75" fmla="*/ 281 h 334"/>
                <a:gd name="T76" fmla="*/ 21 w 370"/>
                <a:gd name="T77" fmla="*/ 270 h 334"/>
                <a:gd name="T78" fmla="*/ 26 w 370"/>
                <a:gd name="T79" fmla="*/ 254 h 334"/>
                <a:gd name="T80" fmla="*/ 37 w 370"/>
                <a:gd name="T81" fmla="*/ 244 h 334"/>
                <a:gd name="T82" fmla="*/ 42 w 370"/>
                <a:gd name="T83" fmla="*/ 238 h 334"/>
                <a:gd name="T84" fmla="*/ 47 w 370"/>
                <a:gd name="T85" fmla="*/ 233 h 334"/>
                <a:gd name="T86" fmla="*/ 42 w 370"/>
                <a:gd name="T87" fmla="*/ 217 h 334"/>
                <a:gd name="T88" fmla="*/ 42 w 370"/>
                <a:gd name="T89" fmla="*/ 185 h 334"/>
                <a:gd name="T90" fmla="*/ 42 w 370"/>
                <a:gd name="T91" fmla="*/ 175 h 334"/>
                <a:gd name="T92" fmla="*/ 52 w 370"/>
                <a:gd name="T93" fmla="*/ 164 h 334"/>
                <a:gd name="T94" fmla="*/ 63 w 370"/>
                <a:gd name="T95" fmla="*/ 143 h 334"/>
                <a:gd name="T96" fmla="*/ 74 w 370"/>
                <a:gd name="T97" fmla="*/ 122 h 334"/>
                <a:gd name="T98" fmla="*/ 84 w 370"/>
                <a:gd name="T99" fmla="*/ 100 h 334"/>
                <a:gd name="T100" fmla="*/ 116 w 370"/>
                <a:gd name="T101" fmla="*/ 95 h 334"/>
                <a:gd name="T102" fmla="*/ 142 w 370"/>
                <a:gd name="T103" fmla="*/ 84 h 334"/>
                <a:gd name="T104" fmla="*/ 164 w 370"/>
                <a:gd name="T105" fmla="*/ 84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0" h="334">
                  <a:moveTo>
                    <a:pt x="169" y="63"/>
                  </a:moveTo>
                  <a:lnTo>
                    <a:pt x="169" y="58"/>
                  </a:lnTo>
                  <a:lnTo>
                    <a:pt x="169" y="53"/>
                  </a:lnTo>
                  <a:lnTo>
                    <a:pt x="169" y="42"/>
                  </a:lnTo>
                  <a:lnTo>
                    <a:pt x="169" y="37"/>
                  </a:lnTo>
                  <a:lnTo>
                    <a:pt x="169" y="31"/>
                  </a:lnTo>
                  <a:lnTo>
                    <a:pt x="169" y="26"/>
                  </a:lnTo>
                  <a:lnTo>
                    <a:pt x="169" y="21"/>
                  </a:lnTo>
                  <a:lnTo>
                    <a:pt x="169" y="16"/>
                  </a:lnTo>
                  <a:lnTo>
                    <a:pt x="169" y="10"/>
                  </a:lnTo>
                  <a:lnTo>
                    <a:pt x="169" y="5"/>
                  </a:lnTo>
                  <a:lnTo>
                    <a:pt x="174" y="5"/>
                  </a:lnTo>
                  <a:lnTo>
                    <a:pt x="179" y="5"/>
                  </a:lnTo>
                  <a:lnTo>
                    <a:pt x="179" y="0"/>
                  </a:lnTo>
                  <a:lnTo>
                    <a:pt x="190" y="0"/>
                  </a:lnTo>
                  <a:lnTo>
                    <a:pt x="195" y="0"/>
                  </a:lnTo>
                  <a:lnTo>
                    <a:pt x="201" y="0"/>
                  </a:lnTo>
                  <a:lnTo>
                    <a:pt x="206" y="0"/>
                  </a:lnTo>
                  <a:lnTo>
                    <a:pt x="216" y="0"/>
                  </a:lnTo>
                  <a:lnTo>
                    <a:pt x="222" y="0"/>
                  </a:lnTo>
                  <a:lnTo>
                    <a:pt x="227" y="0"/>
                  </a:lnTo>
                  <a:lnTo>
                    <a:pt x="232" y="0"/>
                  </a:lnTo>
                  <a:lnTo>
                    <a:pt x="238" y="0"/>
                  </a:lnTo>
                  <a:lnTo>
                    <a:pt x="243" y="0"/>
                  </a:lnTo>
                  <a:lnTo>
                    <a:pt x="253" y="0"/>
                  </a:lnTo>
                  <a:lnTo>
                    <a:pt x="259" y="0"/>
                  </a:lnTo>
                  <a:lnTo>
                    <a:pt x="259" y="5"/>
                  </a:lnTo>
                  <a:lnTo>
                    <a:pt x="259" y="10"/>
                  </a:lnTo>
                  <a:lnTo>
                    <a:pt x="264" y="5"/>
                  </a:lnTo>
                  <a:lnTo>
                    <a:pt x="264" y="10"/>
                  </a:lnTo>
                  <a:lnTo>
                    <a:pt x="259" y="10"/>
                  </a:lnTo>
                  <a:lnTo>
                    <a:pt x="264" y="10"/>
                  </a:lnTo>
                  <a:lnTo>
                    <a:pt x="269" y="10"/>
                  </a:lnTo>
                  <a:lnTo>
                    <a:pt x="269" y="16"/>
                  </a:lnTo>
                  <a:lnTo>
                    <a:pt x="264" y="16"/>
                  </a:lnTo>
                  <a:lnTo>
                    <a:pt x="264" y="21"/>
                  </a:lnTo>
                  <a:lnTo>
                    <a:pt x="269" y="16"/>
                  </a:lnTo>
                  <a:lnTo>
                    <a:pt x="269" y="21"/>
                  </a:lnTo>
                  <a:lnTo>
                    <a:pt x="275" y="21"/>
                  </a:lnTo>
                  <a:lnTo>
                    <a:pt x="275" y="26"/>
                  </a:lnTo>
                  <a:lnTo>
                    <a:pt x="275" y="31"/>
                  </a:lnTo>
                  <a:lnTo>
                    <a:pt x="280" y="31"/>
                  </a:lnTo>
                  <a:lnTo>
                    <a:pt x="285" y="31"/>
                  </a:lnTo>
                  <a:lnTo>
                    <a:pt x="285" y="37"/>
                  </a:lnTo>
                  <a:lnTo>
                    <a:pt x="285" y="42"/>
                  </a:lnTo>
                  <a:lnTo>
                    <a:pt x="290" y="42"/>
                  </a:lnTo>
                  <a:lnTo>
                    <a:pt x="296" y="42"/>
                  </a:lnTo>
                  <a:lnTo>
                    <a:pt x="290" y="47"/>
                  </a:lnTo>
                  <a:lnTo>
                    <a:pt x="296" y="47"/>
                  </a:lnTo>
                  <a:lnTo>
                    <a:pt x="290" y="47"/>
                  </a:lnTo>
                  <a:lnTo>
                    <a:pt x="296" y="47"/>
                  </a:lnTo>
                  <a:lnTo>
                    <a:pt x="296" y="53"/>
                  </a:lnTo>
                  <a:lnTo>
                    <a:pt x="301" y="53"/>
                  </a:lnTo>
                  <a:lnTo>
                    <a:pt x="306" y="53"/>
                  </a:lnTo>
                  <a:lnTo>
                    <a:pt x="312" y="53"/>
                  </a:lnTo>
                  <a:lnTo>
                    <a:pt x="317" y="53"/>
                  </a:lnTo>
                  <a:lnTo>
                    <a:pt x="322" y="53"/>
                  </a:lnTo>
                  <a:lnTo>
                    <a:pt x="327" y="53"/>
                  </a:lnTo>
                  <a:lnTo>
                    <a:pt x="333" y="53"/>
                  </a:lnTo>
                  <a:lnTo>
                    <a:pt x="333" y="47"/>
                  </a:lnTo>
                  <a:lnTo>
                    <a:pt x="338" y="47"/>
                  </a:lnTo>
                  <a:lnTo>
                    <a:pt x="338" y="53"/>
                  </a:lnTo>
                  <a:lnTo>
                    <a:pt x="343" y="53"/>
                  </a:lnTo>
                  <a:lnTo>
                    <a:pt x="349" y="53"/>
                  </a:lnTo>
                  <a:lnTo>
                    <a:pt x="354" y="53"/>
                  </a:lnTo>
                  <a:lnTo>
                    <a:pt x="359" y="53"/>
                  </a:lnTo>
                  <a:lnTo>
                    <a:pt x="364" y="53"/>
                  </a:lnTo>
                  <a:lnTo>
                    <a:pt x="364" y="58"/>
                  </a:lnTo>
                  <a:lnTo>
                    <a:pt x="364" y="63"/>
                  </a:lnTo>
                  <a:lnTo>
                    <a:pt x="364" y="69"/>
                  </a:lnTo>
                  <a:lnTo>
                    <a:pt x="364" y="74"/>
                  </a:lnTo>
                  <a:lnTo>
                    <a:pt x="364" y="79"/>
                  </a:lnTo>
                  <a:lnTo>
                    <a:pt x="370" y="79"/>
                  </a:lnTo>
                  <a:lnTo>
                    <a:pt x="364" y="79"/>
                  </a:lnTo>
                  <a:lnTo>
                    <a:pt x="364" y="84"/>
                  </a:lnTo>
                  <a:lnTo>
                    <a:pt x="364" y="90"/>
                  </a:lnTo>
                  <a:lnTo>
                    <a:pt x="359" y="90"/>
                  </a:lnTo>
                  <a:lnTo>
                    <a:pt x="359" y="95"/>
                  </a:lnTo>
                  <a:lnTo>
                    <a:pt x="359" y="100"/>
                  </a:lnTo>
                  <a:lnTo>
                    <a:pt x="359" y="106"/>
                  </a:lnTo>
                  <a:lnTo>
                    <a:pt x="359" y="111"/>
                  </a:lnTo>
                  <a:lnTo>
                    <a:pt x="359" y="116"/>
                  </a:lnTo>
                  <a:lnTo>
                    <a:pt x="354" y="116"/>
                  </a:lnTo>
                  <a:lnTo>
                    <a:pt x="349" y="116"/>
                  </a:lnTo>
                  <a:lnTo>
                    <a:pt x="349" y="122"/>
                  </a:lnTo>
                  <a:lnTo>
                    <a:pt x="349" y="127"/>
                  </a:lnTo>
                  <a:lnTo>
                    <a:pt x="354" y="127"/>
                  </a:lnTo>
                  <a:lnTo>
                    <a:pt x="354" y="132"/>
                  </a:lnTo>
                  <a:lnTo>
                    <a:pt x="349" y="132"/>
                  </a:lnTo>
                  <a:lnTo>
                    <a:pt x="349" y="138"/>
                  </a:lnTo>
                  <a:lnTo>
                    <a:pt x="343" y="138"/>
                  </a:lnTo>
                  <a:lnTo>
                    <a:pt x="343" y="143"/>
                  </a:lnTo>
                  <a:lnTo>
                    <a:pt x="338" y="143"/>
                  </a:lnTo>
                  <a:lnTo>
                    <a:pt x="338" y="148"/>
                  </a:lnTo>
                  <a:lnTo>
                    <a:pt x="333" y="148"/>
                  </a:lnTo>
                  <a:lnTo>
                    <a:pt x="338" y="148"/>
                  </a:lnTo>
                  <a:lnTo>
                    <a:pt x="338" y="153"/>
                  </a:lnTo>
                  <a:lnTo>
                    <a:pt x="338" y="159"/>
                  </a:lnTo>
                  <a:lnTo>
                    <a:pt x="333" y="159"/>
                  </a:lnTo>
                  <a:lnTo>
                    <a:pt x="327" y="159"/>
                  </a:lnTo>
                  <a:lnTo>
                    <a:pt x="322" y="159"/>
                  </a:lnTo>
                  <a:lnTo>
                    <a:pt x="322" y="164"/>
                  </a:lnTo>
                  <a:lnTo>
                    <a:pt x="327" y="164"/>
                  </a:lnTo>
                  <a:lnTo>
                    <a:pt x="327" y="169"/>
                  </a:lnTo>
                  <a:lnTo>
                    <a:pt x="327" y="175"/>
                  </a:lnTo>
                  <a:lnTo>
                    <a:pt x="322" y="175"/>
                  </a:lnTo>
                  <a:lnTo>
                    <a:pt x="322" y="180"/>
                  </a:lnTo>
                  <a:lnTo>
                    <a:pt x="322" y="185"/>
                  </a:lnTo>
                  <a:lnTo>
                    <a:pt x="322" y="191"/>
                  </a:lnTo>
                  <a:lnTo>
                    <a:pt x="322" y="196"/>
                  </a:lnTo>
                  <a:lnTo>
                    <a:pt x="322" y="201"/>
                  </a:lnTo>
                  <a:lnTo>
                    <a:pt x="327" y="201"/>
                  </a:lnTo>
                  <a:lnTo>
                    <a:pt x="322" y="201"/>
                  </a:lnTo>
                  <a:lnTo>
                    <a:pt x="322" y="206"/>
                  </a:lnTo>
                  <a:lnTo>
                    <a:pt x="327" y="206"/>
                  </a:lnTo>
                  <a:lnTo>
                    <a:pt x="327" y="212"/>
                  </a:lnTo>
                  <a:lnTo>
                    <a:pt x="322" y="212"/>
                  </a:lnTo>
                  <a:lnTo>
                    <a:pt x="327" y="217"/>
                  </a:lnTo>
                  <a:lnTo>
                    <a:pt x="322" y="217"/>
                  </a:lnTo>
                  <a:lnTo>
                    <a:pt x="327" y="222"/>
                  </a:lnTo>
                  <a:lnTo>
                    <a:pt x="322" y="222"/>
                  </a:lnTo>
                  <a:lnTo>
                    <a:pt x="322" y="228"/>
                  </a:lnTo>
                  <a:lnTo>
                    <a:pt x="322" y="233"/>
                  </a:lnTo>
                  <a:lnTo>
                    <a:pt x="327" y="233"/>
                  </a:lnTo>
                  <a:lnTo>
                    <a:pt x="327" y="238"/>
                  </a:lnTo>
                  <a:lnTo>
                    <a:pt x="322" y="238"/>
                  </a:lnTo>
                  <a:lnTo>
                    <a:pt x="327" y="238"/>
                  </a:lnTo>
                  <a:lnTo>
                    <a:pt x="322" y="238"/>
                  </a:lnTo>
                  <a:lnTo>
                    <a:pt x="317" y="238"/>
                  </a:lnTo>
                  <a:lnTo>
                    <a:pt x="322" y="238"/>
                  </a:lnTo>
                  <a:lnTo>
                    <a:pt x="317" y="238"/>
                  </a:lnTo>
                  <a:lnTo>
                    <a:pt x="322" y="238"/>
                  </a:lnTo>
                  <a:lnTo>
                    <a:pt x="317" y="233"/>
                  </a:lnTo>
                  <a:lnTo>
                    <a:pt x="312" y="233"/>
                  </a:lnTo>
                  <a:lnTo>
                    <a:pt x="312" y="238"/>
                  </a:lnTo>
                  <a:lnTo>
                    <a:pt x="306" y="238"/>
                  </a:lnTo>
                  <a:lnTo>
                    <a:pt x="306" y="244"/>
                  </a:lnTo>
                  <a:lnTo>
                    <a:pt x="301" y="244"/>
                  </a:lnTo>
                  <a:lnTo>
                    <a:pt x="301" y="249"/>
                  </a:lnTo>
                  <a:lnTo>
                    <a:pt x="301" y="244"/>
                  </a:lnTo>
                  <a:lnTo>
                    <a:pt x="301" y="249"/>
                  </a:lnTo>
                  <a:lnTo>
                    <a:pt x="296" y="249"/>
                  </a:lnTo>
                  <a:lnTo>
                    <a:pt x="290" y="249"/>
                  </a:lnTo>
                  <a:lnTo>
                    <a:pt x="290" y="254"/>
                  </a:lnTo>
                  <a:lnTo>
                    <a:pt x="285" y="254"/>
                  </a:lnTo>
                  <a:lnTo>
                    <a:pt x="285" y="259"/>
                  </a:lnTo>
                  <a:lnTo>
                    <a:pt x="285" y="265"/>
                  </a:lnTo>
                  <a:lnTo>
                    <a:pt x="285" y="270"/>
                  </a:lnTo>
                  <a:lnTo>
                    <a:pt x="285" y="275"/>
                  </a:lnTo>
                  <a:lnTo>
                    <a:pt x="280" y="275"/>
                  </a:lnTo>
                  <a:lnTo>
                    <a:pt x="280" y="281"/>
                  </a:lnTo>
                  <a:lnTo>
                    <a:pt x="275" y="275"/>
                  </a:lnTo>
                  <a:lnTo>
                    <a:pt x="269" y="275"/>
                  </a:lnTo>
                  <a:lnTo>
                    <a:pt x="264" y="275"/>
                  </a:lnTo>
                  <a:lnTo>
                    <a:pt x="259" y="275"/>
                  </a:lnTo>
                  <a:lnTo>
                    <a:pt x="253" y="275"/>
                  </a:lnTo>
                  <a:lnTo>
                    <a:pt x="248" y="275"/>
                  </a:lnTo>
                  <a:lnTo>
                    <a:pt x="243" y="275"/>
                  </a:lnTo>
                  <a:lnTo>
                    <a:pt x="232" y="275"/>
                  </a:lnTo>
                  <a:lnTo>
                    <a:pt x="227" y="275"/>
                  </a:lnTo>
                  <a:lnTo>
                    <a:pt x="222" y="275"/>
                  </a:lnTo>
                  <a:lnTo>
                    <a:pt x="211" y="275"/>
                  </a:lnTo>
                  <a:lnTo>
                    <a:pt x="201" y="275"/>
                  </a:lnTo>
                  <a:lnTo>
                    <a:pt x="195" y="275"/>
                  </a:lnTo>
                  <a:lnTo>
                    <a:pt x="190" y="275"/>
                  </a:lnTo>
                  <a:lnTo>
                    <a:pt x="185" y="275"/>
                  </a:lnTo>
                  <a:lnTo>
                    <a:pt x="174" y="275"/>
                  </a:lnTo>
                  <a:lnTo>
                    <a:pt x="174" y="281"/>
                  </a:lnTo>
                  <a:lnTo>
                    <a:pt x="174" y="286"/>
                  </a:lnTo>
                  <a:lnTo>
                    <a:pt x="174" y="291"/>
                  </a:lnTo>
                  <a:lnTo>
                    <a:pt x="174" y="302"/>
                  </a:lnTo>
                  <a:lnTo>
                    <a:pt x="174" y="307"/>
                  </a:lnTo>
                  <a:lnTo>
                    <a:pt x="174" y="312"/>
                  </a:lnTo>
                  <a:lnTo>
                    <a:pt x="174" y="323"/>
                  </a:lnTo>
                  <a:lnTo>
                    <a:pt x="174" y="328"/>
                  </a:lnTo>
                  <a:lnTo>
                    <a:pt x="169" y="328"/>
                  </a:lnTo>
                  <a:lnTo>
                    <a:pt x="153" y="328"/>
                  </a:lnTo>
                  <a:lnTo>
                    <a:pt x="148" y="328"/>
                  </a:lnTo>
                  <a:lnTo>
                    <a:pt x="142" y="328"/>
                  </a:lnTo>
                  <a:lnTo>
                    <a:pt x="137" y="328"/>
                  </a:lnTo>
                  <a:lnTo>
                    <a:pt x="132" y="328"/>
                  </a:lnTo>
                  <a:lnTo>
                    <a:pt x="127" y="328"/>
                  </a:lnTo>
                  <a:lnTo>
                    <a:pt x="121" y="328"/>
                  </a:lnTo>
                  <a:lnTo>
                    <a:pt x="116" y="328"/>
                  </a:lnTo>
                  <a:lnTo>
                    <a:pt x="111" y="328"/>
                  </a:lnTo>
                  <a:lnTo>
                    <a:pt x="105" y="328"/>
                  </a:lnTo>
                  <a:lnTo>
                    <a:pt x="100" y="328"/>
                  </a:lnTo>
                  <a:lnTo>
                    <a:pt x="95" y="328"/>
                  </a:lnTo>
                  <a:lnTo>
                    <a:pt x="90" y="334"/>
                  </a:lnTo>
                  <a:lnTo>
                    <a:pt x="84" y="334"/>
                  </a:lnTo>
                  <a:lnTo>
                    <a:pt x="79" y="334"/>
                  </a:lnTo>
                  <a:lnTo>
                    <a:pt x="74" y="334"/>
                  </a:lnTo>
                  <a:lnTo>
                    <a:pt x="68" y="334"/>
                  </a:lnTo>
                  <a:lnTo>
                    <a:pt x="63" y="334"/>
                  </a:lnTo>
                  <a:lnTo>
                    <a:pt x="58" y="334"/>
                  </a:lnTo>
                  <a:lnTo>
                    <a:pt x="52" y="334"/>
                  </a:lnTo>
                  <a:lnTo>
                    <a:pt x="47" y="328"/>
                  </a:lnTo>
                  <a:lnTo>
                    <a:pt x="42" y="328"/>
                  </a:lnTo>
                  <a:lnTo>
                    <a:pt x="37" y="328"/>
                  </a:lnTo>
                  <a:lnTo>
                    <a:pt x="31" y="328"/>
                  </a:lnTo>
                  <a:lnTo>
                    <a:pt x="26" y="328"/>
                  </a:lnTo>
                  <a:lnTo>
                    <a:pt x="21" y="328"/>
                  </a:lnTo>
                  <a:lnTo>
                    <a:pt x="15" y="328"/>
                  </a:lnTo>
                  <a:lnTo>
                    <a:pt x="10" y="328"/>
                  </a:lnTo>
                  <a:lnTo>
                    <a:pt x="5" y="328"/>
                  </a:lnTo>
                  <a:lnTo>
                    <a:pt x="0" y="328"/>
                  </a:lnTo>
                  <a:lnTo>
                    <a:pt x="5" y="328"/>
                  </a:lnTo>
                  <a:lnTo>
                    <a:pt x="10" y="328"/>
                  </a:lnTo>
                  <a:lnTo>
                    <a:pt x="10" y="323"/>
                  </a:lnTo>
                  <a:lnTo>
                    <a:pt x="10" y="318"/>
                  </a:lnTo>
                  <a:lnTo>
                    <a:pt x="15" y="318"/>
                  </a:lnTo>
                  <a:lnTo>
                    <a:pt x="15" y="312"/>
                  </a:lnTo>
                  <a:lnTo>
                    <a:pt x="15" y="307"/>
                  </a:lnTo>
                  <a:lnTo>
                    <a:pt x="21" y="307"/>
                  </a:lnTo>
                  <a:lnTo>
                    <a:pt x="21" y="302"/>
                  </a:lnTo>
                  <a:lnTo>
                    <a:pt x="21" y="307"/>
                  </a:lnTo>
                  <a:lnTo>
                    <a:pt x="21" y="302"/>
                  </a:lnTo>
                  <a:lnTo>
                    <a:pt x="15" y="302"/>
                  </a:lnTo>
                  <a:lnTo>
                    <a:pt x="21" y="302"/>
                  </a:lnTo>
                  <a:lnTo>
                    <a:pt x="15" y="302"/>
                  </a:lnTo>
                  <a:lnTo>
                    <a:pt x="21" y="302"/>
                  </a:lnTo>
                  <a:lnTo>
                    <a:pt x="15" y="302"/>
                  </a:lnTo>
                  <a:lnTo>
                    <a:pt x="21" y="302"/>
                  </a:lnTo>
                  <a:lnTo>
                    <a:pt x="21" y="297"/>
                  </a:lnTo>
                  <a:lnTo>
                    <a:pt x="21" y="291"/>
                  </a:lnTo>
                  <a:lnTo>
                    <a:pt x="21" y="286"/>
                  </a:lnTo>
                  <a:lnTo>
                    <a:pt x="15" y="286"/>
                  </a:lnTo>
                  <a:lnTo>
                    <a:pt x="15" y="281"/>
                  </a:lnTo>
                  <a:lnTo>
                    <a:pt x="21" y="281"/>
                  </a:lnTo>
                  <a:lnTo>
                    <a:pt x="21" y="275"/>
                  </a:lnTo>
                  <a:lnTo>
                    <a:pt x="26" y="275"/>
                  </a:lnTo>
                  <a:lnTo>
                    <a:pt x="21" y="270"/>
                  </a:lnTo>
                  <a:lnTo>
                    <a:pt x="26" y="270"/>
                  </a:lnTo>
                  <a:lnTo>
                    <a:pt x="21" y="270"/>
                  </a:lnTo>
                  <a:lnTo>
                    <a:pt x="21" y="265"/>
                  </a:lnTo>
                  <a:lnTo>
                    <a:pt x="26" y="265"/>
                  </a:lnTo>
                  <a:lnTo>
                    <a:pt x="26" y="270"/>
                  </a:lnTo>
                  <a:lnTo>
                    <a:pt x="26" y="265"/>
                  </a:lnTo>
                  <a:lnTo>
                    <a:pt x="26" y="259"/>
                  </a:lnTo>
                  <a:lnTo>
                    <a:pt x="26" y="254"/>
                  </a:lnTo>
                  <a:lnTo>
                    <a:pt x="31" y="254"/>
                  </a:lnTo>
                  <a:lnTo>
                    <a:pt x="31" y="249"/>
                  </a:lnTo>
                  <a:lnTo>
                    <a:pt x="37" y="249"/>
                  </a:lnTo>
                  <a:lnTo>
                    <a:pt x="37" y="244"/>
                  </a:lnTo>
                  <a:lnTo>
                    <a:pt x="37" y="249"/>
                  </a:lnTo>
                  <a:lnTo>
                    <a:pt x="37" y="244"/>
                  </a:lnTo>
                  <a:lnTo>
                    <a:pt x="37" y="249"/>
                  </a:lnTo>
                  <a:lnTo>
                    <a:pt x="37" y="244"/>
                  </a:lnTo>
                  <a:lnTo>
                    <a:pt x="42" y="244"/>
                  </a:lnTo>
                  <a:lnTo>
                    <a:pt x="37" y="244"/>
                  </a:lnTo>
                  <a:lnTo>
                    <a:pt x="42" y="244"/>
                  </a:lnTo>
                  <a:lnTo>
                    <a:pt x="42" y="238"/>
                  </a:lnTo>
                  <a:lnTo>
                    <a:pt x="47" y="238"/>
                  </a:lnTo>
                  <a:lnTo>
                    <a:pt x="47" y="233"/>
                  </a:lnTo>
                  <a:lnTo>
                    <a:pt x="42" y="233"/>
                  </a:lnTo>
                  <a:lnTo>
                    <a:pt x="47" y="233"/>
                  </a:lnTo>
                  <a:lnTo>
                    <a:pt x="42" y="233"/>
                  </a:lnTo>
                  <a:lnTo>
                    <a:pt x="47" y="233"/>
                  </a:lnTo>
                  <a:lnTo>
                    <a:pt x="47" y="228"/>
                  </a:lnTo>
                  <a:lnTo>
                    <a:pt x="47" y="222"/>
                  </a:lnTo>
                  <a:lnTo>
                    <a:pt x="42" y="222"/>
                  </a:lnTo>
                  <a:lnTo>
                    <a:pt x="47" y="222"/>
                  </a:lnTo>
                  <a:lnTo>
                    <a:pt x="42" y="222"/>
                  </a:lnTo>
                  <a:lnTo>
                    <a:pt x="42" y="217"/>
                  </a:lnTo>
                  <a:lnTo>
                    <a:pt x="42" y="212"/>
                  </a:lnTo>
                  <a:lnTo>
                    <a:pt x="42" y="206"/>
                  </a:lnTo>
                  <a:lnTo>
                    <a:pt x="42" y="201"/>
                  </a:lnTo>
                  <a:lnTo>
                    <a:pt x="42" y="196"/>
                  </a:lnTo>
                  <a:lnTo>
                    <a:pt x="42" y="191"/>
                  </a:lnTo>
                  <a:lnTo>
                    <a:pt x="42" y="185"/>
                  </a:lnTo>
                  <a:lnTo>
                    <a:pt x="37" y="185"/>
                  </a:lnTo>
                  <a:lnTo>
                    <a:pt x="42" y="185"/>
                  </a:lnTo>
                  <a:lnTo>
                    <a:pt x="37" y="185"/>
                  </a:lnTo>
                  <a:lnTo>
                    <a:pt x="37" y="180"/>
                  </a:lnTo>
                  <a:lnTo>
                    <a:pt x="42" y="180"/>
                  </a:lnTo>
                  <a:lnTo>
                    <a:pt x="42" y="175"/>
                  </a:lnTo>
                  <a:lnTo>
                    <a:pt x="47" y="175"/>
                  </a:lnTo>
                  <a:lnTo>
                    <a:pt x="47" y="169"/>
                  </a:lnTo>
                  <a:lnTo>
                    <a:pt x="52" y="169"/>
                  </a:lnTo>
                  <a:lnTo>
                    <a:pt x="52" y="164"/>
                  </a:lnTo>
                  <a:lnTo>
                    <a:pt x="47" y="164"/>
                  </a:lnTo>
                  <a:lnTo>
                    <a:pt x="52" y="164"/>
                  </a:lnTo>
                  <a:lnTo>
                    <a:pt x="52" y="159"/>
                  </a:lnTo>
                  <a:lnTo>
                    <a:pt x="52" y="153"/>
                  </a:lnTo>
                  <a:lnTo>
                    <a:pt x="52" y="148"/>
                  </a:lnTo>
                  <a:lnTo>
                    <a:pt x="58" y="148"/>
                  </a:lnTo>
                  <a:lnTo>
                    <a:pt x="58" y="143"/>
                  </a:lnTo>
                  <a:lnTo>
                    <a:pt x="63" y="143"/>
                  </a:lnTo>
                  <a:lnTo>
                    <a:pt x="63" y="138"/>
                  </a:lnTo>
                  <a:lnTo>
                    <a:pt x="63" y="132"/>
                  </a:lnTo>
                  <a:lnTo>
                    <a:pt x="68" y="132"/>
                  </a:lnTo>
                  <a:lnTo>
                    <a:pt x="68" y="127"/>
                  </a:lnTo>
                  <a:lnTo>
                    <a:pt x="74" y="127"/>
                  </a:lnTo>
                  <a:lnTo>
                    <a:pt x="74" y="122"/>
                  </a:lnTo>
                  <a:lnTo>
                    <a:pt x="74" y="116"/>
                  </a:lnTo>
                  <a:lnTo>
                    <a:pt x="79" y="116"/>
                  </a:lnTo>
                  <a:lnTo>
                    <a:pt x="79" y="111"/>
                  </a:lnTo>
                  <a:lnTo>
                    <a:pt x="79" y="106"/>
                  </a:lnTo>
                  <a:lnTo>
                    <a:pt x="84" y="106"/>
                  </a:lnTo>
                  <a:lnTo>
                    <a:pt x="84" y="100"/>
                  </a:lnTo>
                  <a:lnTo>
                    <a:pt x="84" y="95"/>
                  </a:lnTo>
                  <a:lnTo>
                    <a:pt x="90" y="95"/>
                  </a:lnTo>
                  <a:lnTo>
                    <a:pt x="95" y="95"/>
                  </a:lnTo>
                  <a:lnTo>
                    <a:pt x="105" y="95"/>
                  </a:lnTo>
                  <a:lnTo>
                    <a:pt x="111" y="95"/>
                  </a:lnTo>
                  <a:lnTo>
                    <a:pt x="116" y="95"/>
                  </a:lnTo>
                  <a:lnTo>
                    <a:pt x="121" y="95"/>
                  </a:lnTo>
                  <a:lnTo>
                    <a:pt x="127" y="95"/>
                  </a:lnTo>
                  <a:lnTo>
                    <a:pt x="127" y="90"/>
                  </a:lnTo>
                  <a:lnTo>
                    <a:pt x="127" y="84"/>
                  </a:lnTo>
                  <a:lnTo>
                    <a:pt x="132" y="84"/>
                  </a:lnTo>
                  <a:lnTo>
                    <a:pt x="142" y="84"/>
                  </a:lnTo>
                  <a:lnTo>
                    <a:pt x="148" y="84"/>
                  </a:lnTo>
                  <a:lnTo>
                    <a:pt x="148" y="79"/>
                  </a:lnTo>
                  <a:lnTo>
                    <a:pt x="153" y="79"/>
                  </a:lnTo>
                  <a:lnTo>
                    <a:pt x="153" y="84"/>
                  </a:lnTo>
                  <a:lnTo>
                    <a:pt x="158" y="84"/>
                  </a:lnTo>
                  <a:lnTo>
                    <a:pt x="164" y="84"/>
                  </a:lnTo>
                  <a:lnTo>
                    <a:pt x="169" y="84"/>
                  </a:lnTo>
                  <a:lnTo>
                    <a:pt x="169" y="79"/>
                  </a:lnTo>
                  <a:lnTo>
                    <a:pt x="169" y="74"/>
                  </a:lnTo>
                  <a:lnTo>
                    <a:pt x="169" y="69"/>
                  </a:lnTo>
                  <a:lnTo>
                    <a:pt x="169" y="63"/>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8" name="Freeform 232">
              <a:extLst>
                <a:ext uri="{FF2B5EF4-FFF2-40B4-BE49-F238E27FC236}">
                  <a16:creationId xmlns:a16="http://schemas.microsoft.com/office/drawing/2014/main" id="{FDDB8CBA-5F5F-4252-A067-BFFEC179D3E2}"/>
                </a:ext>
              </a:extLst>
            </p:cNvPr>
            <p:cNvSpPr>
              <a:spLocks/>
            </p:cNvSpPr>
            <p:nvPr/>
          </p:nvSpPr>
          <p:spPr bwMode="auto">
            <a:xfrm>
              <a:off x="4987926" y="3786188"/>
              <a:ext cx="485775" cy="420688"/>
            </a:xfrm>
            <a:custGeom>
              <a:avLst/>
              <a:gdLst>
                <a:gd name="T0" fmla="*/ 26 w 306"/>
                <a:gd name="T1" fmla="*/ 149 h 265"/>
                <a:gd name="T2" fmla="*/ 21 w 306"/>
                <a:gd name="T3" fmla="*/ 154 h 265"/>
                <a:gd name="T4" fmla="*/ 5 w 306"/>
                <a:gd name="T5" fmla="*/ 159 h 265"/>
                <a:gd name="T6" fmla="*/ 0 w 306"/>
                <a:gd name="T7" fmla="*/ 143 h 265"/>
                <a:gd name="T8" fmla="*/ 0 w 306"/>
                <a:gd name="T9" fmla="*/ 117 h 265"/>
                <a:gd name="T10" fmla="*/ 0 w 306"/>
                <a:gd name="T11" fmla="*/ 96 h 265"/>
                <a:gd name="T12" fmla="*/ 0 w 306"/>
                <a:gd name="T13" fmla="*/ 74 h 265"/>
                <a:gd name="T14" fmla="*/ 0 w 306"/>
                <a:gd name="T15" fmla="*/ 53 h 265"/>
                <a:gd name="T16" fmla="*/ 5 w 306"/>
                <a:gd name="T17" fmla="*/ 32 h 265"/>
                <a:gd name="T18" fmla="*/ 16 w 306"/>
                <a:gd name="T19" fmla="*/ 16 h 265"/>
                <a:gd name="T20" fmla="*/ 42 w 306"/>
                <a:gd name="T21" fmla="*/ 16 h 265"/>
                <a:gd name="T22" fmla="*/ 53 w 306"/>
                <a:gd name="T23" fmla="*/ 6 h 265"/>
                <a:gd name="T24" fmla="*/ 63 w 306"/>
                <a:gd name="T25" fmla="*/ 6 h 265"/>
                <a:gd name="T26" fmla="*/ 63 w 306"/>
                <a:gd name="T27" fmla="*/ 27 h 265"/>
                <a:gd name="T28" fmla="*/ 68 w 306"/>
                <a:gd name="T29" fmla="*/ 43 h 265"/>
                <a:gd name="T30" fmla="*/ 95 w 306"/>
                <a:gd name="T31" fmla="*/ 43 h 265"/>
                <a:gd name="T32" fmla="*/ 116 w 306"/>
                <a:gd name="T33" fmla="*/ 43 h 265"/>
                <a:gd name="T34" fmla="*/ 137 w 306"/>
                <a:gd name="T35" fmla="*/ 43 h 265"/>
                <a:gd name="T36" fmla="*/ 158 w 306"/>
                <a:gd name="T37" fmla="*/ 43 h 265"/>
                <a:gd name="T38" fmla="*/ 185 w 306"/>
                <a:gd name="T39" fmla="*/ 43 h 265"/>
                <a:gd name="T40" fmla="*/ 206 w 306"/>
                <a:gd name="T41" fmla="*/ 43 h 265"/>
                <a:gd name="T42" fmla="*/ 227 w 306"/>
                <a:gd name="T43" fmla="*/ 43 h 265"/>
                <a:gd name="T44" fmla="*/ 248 w 306"/>
                <a:gd name="T45" fmla="*/ 43 h 265"/>
                <a:gd name="T46" fmla="*/ 269 w 306"/>
                <a:gd name="T47" fmla="*/ 43 h 265"/>
                <a:gd name="T48" fmla="*/ 296 w 306"/>
                <a:gd name="T49" fmla="*/ 43 h 265"/>
                <a:gd name="T50" fmla="*/ 296 w 306"/>
                <a:gd name="T51" fmla="*/ 64 h 265"/>
                <a:gd name="T52" fmla="*/ 296 w 306"/>
                <a:gd name="T53" fmla="*/ 85 h 265"/>
                <a:gd name="T54" fmla="*/ 306 w 306"/>
                <a:gd name="T55" fmla="*/ 96 h 265"/>
                <a:gd name="T56" fmla="*/ 296 w 306"/>
                <a:gd name="T57" fmla="*/ 106 h 265"/>
                <a:gd name="T58" fmla="*/ 296 w 306"/>
                <a:gd name="T59" fmla="*/ 127 h 265"/>
                <a:gd name="T60" fmla="*/ 296 w 306"/>
                <a:gd name="T61" fmla="*/ 154 h 265"/>
                <a:gd name="T62" fmla="*/ 296 w 306"/>
                <a:gd name="T63" fmla="*/ 175 h 265"/>
                <a:gd name="T64" fmla="*/ 280 w 306"/>
                <a:gd name="T65" fmla="*/ 180 h 265"/>
                <a:gd name="T66" fmla="*/ 269 w 306"/>
                <a:gd name="T67" fmla="*/ 180 h 265"/>
                <a:gd name="T68" fmla="*/ 254 w 306"/>
                <a:gd name="T69" fmla="*/ 191 h 265"/>
                <a:gd name="T70" fmla="*/ 232 w 306"/>
                <a:gd name="T71" fmla="*/ 191 h 265"/>
                <a:gd name="T72" fmla="*/ 211 w 306"/>
                <a:gd name="T73" fmla="*/ 196 h 265"/>
                <a:gd name="T74" fmla="*/ 206 w 306"/>
                <a:gd name="T75" fmla="*/ 212 h 265"/>
                <a:gd name="T76" fmla="*/ 195 w 306"/>
                <a:gd name="T77" fmla="*/ 223 h 265"/>
                <a:gd name="T78" fmla="*/ 190 w 306"/>
                <a:gd name="T79" fmla="*/ 239 h 265"/>
                <a:gd name="T80" fmla="*/ 179 w 306"/>
                <a:gd name="T81" fmla="*/ 249 h 265"/>
                <a:gd name="T82" fmla="*/ 179 w 306"/>
                <a:gd name="T83" fmla="*/ 260 h 265"/>
                <a:gd name="T84" fmla="*/ 164 w 306"/>
                <a:gd name="T85" fmla="*/ 265 h 265"/>
                <a:gd name="T86" fmla="*/ 137 w 306"/>
                <a:gd name="T87" fmla="*/ 265 h 265"/>
                <a:gd name="T88" fmla="*/ 116 w 306"/>
                <a:gd name="T89" fmla="*/ 265 h 265"/>
                <a:gd name="T90" fmla="*/ 105 w 306"/>
                <a:gd name="T91" fmla="*/ 249 h 265"/>
                <a:gd name="T92" fmla="*/ 105 w 306"/>
                <a:gd name="T93" fmla="*/ 228 h 265"/>
                <a:gd name="T94" fmla="*/ 105 w 306"/>
                <a:gd name="T95" fmla="*/ 207 h 265"/>
                <a:gd name="T96" fmla="*/ 84 w 306"/>
                <a:gd name="T97" fmla="*/ 207 h 265"/>
                <a:gd name="T98" fmla="*/ 63 w 306"/>
                <a:gd name="T99" fmla="*/ 207 h 265"/>
                <a:gd name="T100" fmla="*/ 53 w 306"/>
                <a:gd name="T101" fmla="*/ 196 h 265"/>
                <a:gd name="T102" fmla="*/ 53 w 306"/>
                <a:gd name="T103" fmla="*/ 175 h 265"/>
                <a:gd name="T104" fmla="*/ 47 w 306"/>
                <a:gd name="T105" fmla="*/ 159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6" h="265">
                  <a:moveTo>
                    <a:pt x="37" y="154"/>
                  </a:moveTo>
                  <a:lnTo>
                    <a:pt x="31" y="154"/>
                  </a:lnTo>
                  <a:lnTo>
                    <a:pt x="26" y="154"/>
                  </a:lnTo>
                  <a:lnTo>
                    <a:pt x="26" y="149"/>
                  </a:lnTo>
                  <a:lnTo>
                    <a:pt x="21" y="149"/>
                  </a:lnTo>
                  <a:lnTo>
                    <a:pt x="21" y="154"/>
                  </a:lnTo>
                  <a:lnTo>
                    <a:pt x="26" y="154"/>
                  </a:lnTo>
                  <a:lnTo>
                    <a:pt x="21" y="154"/>
                  </a:lnTo>
                  <a:lnTo>
                    <a:pt x="16" y="154"/>
                  </a:lnTo>
                  <a:lnTo>
                    <a:pt x="10" y="154"/>
                  </a:lnTo>
                  <a:lnTo>
                    <a:pt x="10" y="159"/>
                  </a:lnTo>
                  <a:lnTo>
                    <a:pt x="5" y="159"/>
                  </a:lnTo>
                  <a:lnTo>
                    <a:pt x="0" y="159"/>
                  </a:lnTo>
                  <a:lnTo>
                    <a:pt x="0" y="154"/>
                  </a:lnTo>
                  <a:lnTo>
                    <a:pt x="0" y="149"/>
                  </a:lnTo>
                  <a:lnTo>
                    <a:pt x="0" y="143"/>
                  </a:lnTo>
                  <a:lnTo>
                    <a:pt x="0" y="138"/>
                  </a:lnTo>
                  <a:lnTo>
                    <a:pt x="0" y="133"/>
                  </a:lnTo>
                  <a:lnTo>
                    <a:pt x="0" y="127"/>
                  </a:lnTo>
                  <a:lnTo>
                    <a:pt x="0" y="117"/>
                  </a:lnTo>
                  <a:lnTo>
                    <a:pt x="0" y="112"/>
                  </a:lnTo>
                  <a:lnTo>
                    <a:pt x="0" y="106"/>
                  </a:lnTo>
                  <a:lnTo>
                    <a:pt x="0" y="101"/>
                  </a:lnTo>
                  <a:lnTo>
                    <a:pt x="0" y="96"/>
                  </a:lnTo>
                  <a:lnTo>
                    <a:pt x="0" y="90"/>
                  </a:lnTo>
                  <a:lnTo>
                    <a:pt x="0" y="85"/>
                  </a:lnTo>
                  <a:lnTo>
                    <a:pt x="0" y="80"/>
                  </a:lnTo>
                  <a:lnTo>
                    <a:pt x="0" y="74"/>
                  </a:lnTo>
                  <a:lnTo>
                    <a:pt x="0" y="69"/>
                  </a:lnTo>
                  <a:lnTo>
                    <a:pt x="0" y="64"/>
                  </a:lnTo>
                  <a:lnTo>
                    <a:pt x="0" y="59"/>
                  </a:lnTo>
                  <a:lnTo>
                    <a:pt x="0" y="53"/>
                  </a:lnTo>
                  <a:lnTo>
                    <a:pt x="0" y="48"/>
                  </a:lnTo>
                  <a:lnTo>
                    <a:pt x="0" y="43"/>
                  </a:lnTo>
                  <a:lnTo>
                    <a:pt x="0" y="32"/>
                  </a:lnTo>
                  <a:lnTo>
                    <a:pt x="5" y="32"/>
                  </a:lnTo>
                  <a:lnTo>
                    <a:pt x="5" y="27"/>
                  </a:lnTo>
                  <a:lnTo>
                    <a:pt x="5" y="21"/>
                  </a:lnTo>
                  <a:lnTo>
                    <a:pt x="5" y="16"/>
                  </a:lnTo>
                  <a:lnTo>
                    <a:pt x="16" y="16"/>
                  </a:lnTo>
                  <a:lnTo>
                    <a:pt x="21" y="16"/>
                  </a:lnTo>
                  <a:lnTo>
                    <a:pt x="26" y="16"/>
                  </a:lnTo>
                  <a:lnTo>
                    <a:pt x="31" y="16"/>
                  </a:lnTo>
                  <a:lnTo>
                    <a:pt x="42" y="16"/>
                  </a:lnTo>
                  <a:lnTo>
                    <a:pt x="47" y="16"/>
                  </a:lnTo>
                  <a:lnTo>
                    <a:pt x="53" y="16"/>
                  </a:lnTo>
                  <a:lnTo>
                    <a:pt x="53" y="11"/>
                  </a:lnTo>
                  <a:lnTo>
                    <a:pt x="53" y="6"/>
                  </a:lnTo>
                  <a:lnTo>
                    <a:pt x="53" y="0"/>
                  </a:lnTo>
                  <a:lnTo>
                    <a:pt x="53" y="6"/>
                  </a:lnTo>
                  <a:lnTo>
                    <a:pt x="58" y="6"/>
                  </a:lnTo>
                  <a:lnTo>
                    <a:pt x="63" y="6"/>
                  </a:lnTo>
                  <a:lnTo>
                    <a:pt x="63" y="11"/>
                  </a:lnTo>
                  <a:lnTo>
                    <a:pt x="63" y="16"/>
                  </a:lnTo>
                  <a:lnTo>
                    <a:pt x="63" y="21"/>
                  </a:lnTo>
                  <a:lnTo>
                    <a:pt x="63" y="27"/>
                  </a:lnTo>
                  <a:lnTo>
                    <a:pt x="63" y="32"/>
                  </a:lnTo>
                  <a:lnTo>
                    <a:pt x="63" y="37"/>
                  </a:lnTo>
                  <a:lnTo>
                    <a:pt x="68" y="37"/>
                  </a:lnTo>
                  <a:lnTo>
                    <a:pt x="68" y="43"/>
                  </a:lnTo>
                  <a:lnTo>
                    <a:pt x="74" y="43"/>
                  </a:lnTo>
                  <a:lnTo>
                    <a:pt x="84" y="43"/>
                  </a:lnTo>
                  <a:lnTo>
                    <a:pt x="90" y="43"/>
                  </a:lnTo>
                  <a:lnTo>
                    <a:pt x="95" y="43"/>
                  </a:lnTo>
                  <a:lnTo>
                    <a:pt x="100" y="43"/>
                  </a:lnTo>
                  <a:lnTo>
                    <a:pt x="105" y="43"/>
                  </a:lnTo>
                  <a:lnTo>
                    <a:pt x="111" y="43"/>
                  </a:lnTo>
                  <a:lnTo>
                    <a:pt x="116" y="43"/>
                  </a:lnTo>
                  <a:lnTo>
                    <a:pt x="121" y="43"/>
                  </a:lnTo>
                  <a:lnTo>
                    <a:pt x="127" y="43"/>
                  </a:lnTo>
                  <a:lnTo>
                    <a:pt x="132" y="43"/>
                  </a:lnTo>
                  <a:lnTo>
                    <a:pt x="137" y="43"/>
                  </a:lnTo>
                  <a:lnTo>
                    <a:pt x="142" y="43"/>
                  </a:lnTo>
                  <a:lnTo>
                    <a:pt x="148" y="43"/>
                  </a:lnTo>
                  <a:lnTo>
                    <a:pt x="153" y="43"/>
                  </a:lnTo>
                  <a:lnTo>
                    <a:pt x="158" y="43"/>
                  </a:lnTo>
                  <a:lnTo>
                    <a:pt x="169" y="43"/>
                  </a:lnTo>
                  <a:lnTo>
                    <a:pt x="174" y="43"/>
                  </a:lnTo>
                  <a:lnTo>
                    <a:pt x="179" y="43"/>
                  </a:lnTo>
                  <a:lnTo>
                    <a:pt x="185" y="43"/>
                  </a:lnTo>
                  <a:lnTo>
                    <a:pt x="190" y="43"/>
                  </a:lnTo>
                  <a:lnTo>
                    <a:pt x="195" y="43"/>
                  </a:lnTo>
                  <a:lnTo>
                    <a:pt x="201" y="43"/>
                  </a:lnTo>
                  <a:lnTo>
                    <a:pt x="206" y="43"/>
                  </a:lnTo>
                  <a:lnTo>
                    <a:pt x="211" y="43"/>
                  </a:lnTo>
                  <a:lnTo>
                    <a:pt x="217" y="43"/>
                  </a:lnTo>
                  <a:lnTo>
                    <a:pt x="222" y="43"/>
                  </a:lnTo>
                  <a:lnTo>
                    <a:pt x="227" y="43"/>
                  </a:lnTo>
                  <a:lnTo>
                    <a:pt x="232" y="43"/>
                  </a:lnTo>
                  <a:lnTo>
                    <a:pt x="238" y="43"/>
                  </a:lnTo>
                  <a:lnTo>
                    <a:pt x="243" y="43"/>
                  </a:lnTo>
                  <a:lnTo>
                    <a:pt x="248" y="43"/>
                  </a:lnTo>
                  <a:lnTo>
                    <a:pt x="254" y="43"/>
                  </a:lnTo>
                  <a:lnTo>
                    <a:pt x="259" y="43"/>
                  </a:lnTo>
                  <a:lnTo>
                    <a:pt x="264" y="43"/>
                  </a:lnTo>
                  <a:lnTo>
                    <a:pt x="269" y="43"/>
                  </a:lnTo>
                  <a:lnTo>
                    <a:pt x="275" y="43"/>
                  </a:lnTo>
                  <a:lnTo>
                    <a:pt x="285" y="43"/>
                  </a:lnTo>
                  <a:lnTo>
                    <a:pt x="291" y="43"/>
                  </a:lnTo>
                  <a:lnTo>
                    <a:pt x="296" y="43"/>
                  </a:lnTo>
                  <a:lnTo>
                    <a:pt x="296" y="48"/>
                  </a:lnTo>
                  <a:lnTo>
                    <a:pt x="296" y="53"/>
                  </a:lnTo>
                  <a:lnTo>
                    <a:pt x="296" y="59"/>
                  </a:lnTo>
                  <a:lnTo>
                    <a:pt x="296" y="64"/>
                  </a:lnTo>
                  <a:lnTo>
                    <a:pt x="296" y="69"/>
                  </a:lnTo>
                  <a:lnTo>
                    <a:pt x="296" y="74"/>
                  </a:lnTo>
                  <a:lnTo>
                    <a:pt x="296" y="80"/>
                  </a:lnTo>
                  <a:lnTo>
                    <a:pt x="296" y="85"/>
                  </a:lnTo>
                  <a:lnTo>
                    <a:pt x="296" y="90"/>
                  </a:lnTo>
                  <a:lnTo>
                    <a:pt x="296" y="96"/>
                  </a:lnTo>
                  <a:lnTo>
                    <a:pt x="301" y="96"/>
                  </a:lnTo>
                  <a:lnTo>
                    <a:pt x="306" y="96"/>
                  </a:lnTo>
                  <a:lnTo>
                    <a:pt x="306" y="101"/>
                  </a:lnTo>
                  <a:lnTo>
                    <a:pt x="301" y="101"/>
                  </a:lnTo>
                  <a:lnTo>
                    <a:pt x="296" y="101"/>
                  </a:lnTo>
                  <a:lnTo>
                    <a:pt x="296" y="106"/>
                  </a:lnTo>
                  <a:lnTo>
                    <a:pt x="296" y="112"/>
                  </a:lnTo>
                  <a:lnTo>
                    <a:pt x="296" y="117"/>
                  </a:lnTo>
                  <a:lnTo>
                    <a:pt x="296" y="122"/>
                  </a:lnTo>
                  <a:lnTo>
                    <a:pt x="296" y="127"/>
                  </a:lnTo>
                  <a:lnTo>
                    <a:pt x="296" y="133"/>
                  </a:lnTo>
                  <a:lnTo>
                    <a:pt x="296" y="138"/>
                  </a:lnTo>
                  <a:lnTo>
                    <a:pt x="296" y="149"/>
                  </a:lnTo>
                  <a:lnTo>
                    <a:pt x="296" y="154"/>
                  </a:lnTo>
                  <a:lnTo>
                    <a:pt x="296" y="159"/>
                  </a:lnTo>
                  <a:lnTo>
                    <a:pt x="296" y="165"/>
                  </a:lnTo>
                  <a:lnTo>
                    <a:pt x="296" y="170"/>
                  </a:lnTo>
                  <a:lnTo>
                    <a:pt x="296" y="175"/>
                  </a:lnTo>
                  <a:lnTo>
                    <a:pt x="296" y="180"/>
                  </a:lnTo>
                  <a:lnTo>
                    <a:pt x="291" y="180"/>
                  </a:lnTo>
                  <a:lnTo>
                    <a:pt x="285" y="180"/>
                  </a:lnTo>
                  <a:lnTo>
                    <a:pt x="280" y="180"/>
                  </a:lnTo>
                  <a:lnTo>
                    <a:pt x="280" y="175"/>
                  </a:lnTo>
                  <a:lnTo>
                    <a:pt x="275" y="175"/>
                  </a:lnTo>
                  <a:lnTo>
                    <a:pt x="275" y="180"/>
                  </a:lnTo>
                  <a:lnTo>
                    <a:pt x="269" y="180"/>
                  </a:lnTo>
                  <a:lnTo>
                    <a:pt x="259" y="180"/>
                  </a:lnTo>
                  <a:lnTo>
                    <a:pt x="254" y="180"/>
                  </a:lnTo>
                  <a:lnTo>
                    <a:pt x="254" y="186"/>
                  </a:lnTo>
                  <a:lnTo>
                    <a:pt x="254" y="191"/>
                  </a:lnTo>
                  <a:lnTo>
                    <a:pt x="248" y="191"/>
                  </a:lnTo>
                  <a:lnTo>
                    <a:pt x="243" y="191"/>
                  </a:lnTo>
                  <a:lnTo>
                    <a:pt x="238" y="191"/>
                  </a:lnTo>
                  <a:lnTo>
                    <a:pt x="232" y="191"/>
                  </a:lnTo>
                  <a:lnTo>
                    <a:pt x="222" y="191"/>
                  </a:lnTo>
                  <a:lnTo>
                    <a:pt x="217" y="191"/>
                  </a:lnTo>
                  <a:lnTo>
                    <a:pt x="211" y="191"/>
                  </a:lnTo>
                  <a:lnTo>
                    <a:pt x="211" y="196"/>
                  </a:lnTo>
                  <a:lnTo>
                    <a:pt x="211" y="202"/>
                  </a:lnTo>
                  <a:lnTo>
                    <a:pt x="206" y="202"/>
                  </a:lnTo>
                  <a:lnTo>
                    <a:pt x="206" y="207"/>
                  </a:lnTo>
                  <a:lnTo>
                    <a:pt x="206" y="212"/>
                  </a:lnTo>
                  <a:lnTo>
                    <a:pt x="201" y="212"/>
                  </a:lnTo>
                  <a:lnTo>
                    <a:pt x="201" y="218"/>
                  </a:lnTo>
                  <a:lnTo>
                    <a:pt x="201" y="223"/>
                  </a:lnTo>
                  <a:lnTo>
                    <a:pt x="195" y="223"/>
                  </a:lnTo>
                  <a:lnTo>
                    <a:pt x="195" y="228"/>
                  </a:lnTo>
                  <a:lnTo>
                    <a:pt x="190" y="228"/>
                  </a:lnTo>
                  <a:lnTo>
                    <a:pt x="190" y="234"/>
                  </a:lnTo>
                  <a:lnTo>
                    <a:pt x="190" y="239"/>
                  </a:lnTo>
                  <a:lnTo>
                    <a:pt x="185" y="239"/>
                  </a:lnTo>
                  <a:lnTo>
                    <a:pt x="185" y="244"/>
                  </a:lnTo>
                  <a:lnTo>
                    <a:pt x="179" y="244"/>
                  </a:lnTo>
                  <a:lnTo>
                    <a:pt x="179" y="249"/>
                  </a:lnTo>
                  <a:lnTo>
                    <a:pt x="179" y="255"/>
                  </a:lnTo>
                  <a:lnTo>
                    <a:pt x="179" y="260"/>
                  </a:lnTo>
                  <a:lnTo>
                    <a:pt x="174" y="260"/>
                  </a:lnTo>
                  <a:lnTo>
                    <a:pt x="179" y="260"/>
                  </a:lnTo>
                  <a:lnTo>
                    <a:pt x="179" y="265"/>
                  </a:lnTo>
                  <a:lnTo>
                    <a:pt x="174" y="265"/>
                  </a:lnTo>
                  <a:lnTo>
                    <a:pt x="169" y="265"/>
                  </a:lnTo>
                  <a:lnTo>
                    <a:pt x="164" y="265"/>
                  </a:lnTo>
                  <a:lnTo>
                    <a:pt x="158" y="265"/>
                  </a:lnTo>
                  <a:lnTo>
                    <a:pt x="153" y="265"/>
                  </a:lnTo>
                  <a:lnTo>
                    <a:pt x="142" y="265"/>
                  </a:lnTo>
                  <a:lnTo>
                    <a:pt x="137" y="265"/>
                  </a:lnTo>
                  <a:lnTo>
                    <a:pt x="132" y="265"/>
                  </a:lnTo>
                  <a:lnTo>
                    <a:pt x="127" y="265"/>
                  </a:lnTo>
                  <a:lnTo>
                    <a:pt x="121" y="265"/>
                  </a:lnTo>
                  <a:lnTo>
                    <a:pt x="116" y="265"/>
                  </a:lnTo>
                  <a:lnTo>
                    <a:pt x="105" y="265"/>
                  </a:lnTo>
                  <a:lnTo>
                    <a:pt x="105" y="260"/>
                  </a:lnTo>
                  <a:lnTo>
                    <a:pt x="105" y="255"/>
                  </a:lnTo>
                  <a:lnTo>
                    <a:pt x="105" y="249"/>
                  </a:lnTo>
                  <a:lnTo>
                    <a:pt x="105" y="244"/>
                  </a:lnTo>
                  <a:lnTo>
                    <a:pt x="105" y="239"/>
                  </a:lnTo>
                  <a:lnTo>
                    <a:pt x="105" y="234"/>
                  </a:lnTo>
                  <a:lnTo>
                    <a:pt x="105" y="228"/>
                  </a:lnTo>
                  <a:lnTo>
                    <a:pt x="105" y="223"/>
                  </a:lnTo>
                  <a:lnTo>
                    <a:pt x="105" y="218"/>
                  </a:lnTo>
                  <a:lnTo>
                    <a:pt x="105" y="212"/>
                  </a:lnTo>
                  <a:lnTo>
                    <a:pt x="105" y="207"/>
                  </a:lnTo>
                  <a:lnTo>
                    <a:pt x="100" y="207"/>
                  </a:lnTo>
                  <a:lnTo>
                    <a:pt x="95" y="207"/>
                  </a:lnTo>
                  <a:lnTo>
                    <a:pt x="90" y="207"/>
                  </a:lnTo>
                  <a:lnTo>
                    <a:pt x="84" y="207"/>
                  </a:lnTo>
                  <a:lnTo>
                    <a:pt x="79" y="207"/>
                  </a:lnTo>
                  <a:lnTo>
                    <a:pt x="74" y="207"/>
                  </a:lnTo>
                  <a:lnTo>
                    <a:pt x="68" y="207"/>
                  </a:lnTo>
                  <a:lnTo>
                    <a:pt x="63" y="207"/>
                  </a:lnTo>
                  <a:lnTo>
                    <a:pt x="58" y="207"/>
                  </a:lnTo>
                  <a:lnTo>
                    <a:pt x="58" y="202"/>
                  </a:lnTo>
                  <a:lnTo>
                    <a:pt x="58" y="196"/>
                  </a:lnTo>
                  <a:lnTo>
                    <a:pt x="53" y="196"/>
                  </a:lnTo>
                  <a:lnTo>
                    <a:pt x="53" y="191"/>
                  </a:lnTo>
                  <a:lnTo>
                    <a:pt x="53" y="186"/>
                  </a:lnTo>
                  <a:lnTo>
                    <a:pt x="53" y="180"/>
                  </a:lnTo>
                  <a:lnTo>
                    <a:pt x="53" y="175"/>
                  </a:lnTo>
                  <a:lnTo>
                    <a:pt x="53" y="170"/>
                  </a:lnTo>
                  <a:lnTo>
                    <a:pt x="53" y="165"/>
                  </a:lnTo>
                  <a:lnTo>
                    <a:pt x="53" y="159"/>
                  </a:lnTo>
                  <a:lnTo>
                    <a:pt x="47" y="159"/>
                  </a:lnTo>
                  <a:lnTo>
                    <a:pt x="42" y="159"/>
                  </a:lnTo>
                  <a:lnTo>
                    <a:pt x="42" y="154"/>
                  </a:lnTo>
                  <a:lnTo>
                    <a:pt x="37" y="154"/>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9" name="Freeform 233">
              <a:extLst>
                <a:ext uri="{FF2B5EF4-FFF2-40B4-BE49-F238E27FC236}">
                  <a16:creationId xmlns:a16="http://schemas.microsoft.com/office/drawing/2014/main" id="{2D433D4C-AD8F-4E68-B1CB-7E48EF046FBF}"/>
                </a:ext>
              </a:extLst>
            </p:cNvPr>
            <p:cNvSpPr>
              <a:spLocks/>
            </p:cNvSpPr>
            <p:nvPr/>
          </p:nvSpPr>
          <p:spPr bwMode="auto">
            <a:xfrm>
              <a:off x="5154613" y="4459288"/>
              <a:ext cx="311150" cy="420688"/>
            </a:xfrm>
            <a:custGeom>
              <a:avLst/>
              <a:gdLst>
                <a:gd name="T0" fmla="*/ 154 w 196"/>
                <a:gd name="T1" fmla="*/ 0 h 265"/>
                <a:gd name="T2" fmla="*/ 170 w 196"/>
                <a:gd name="T3" fmla="*/ 0 h 265"/>
                <a:gd name="T4" fmla="*/ 196 w 196"/>
                <a:gd name="T5" fmla="*/ 0 h 265"/>
                <a:gd name="T6" fmla="*/ 196 w 196"/>
                <a:gd name="T7" fmla="*/ 22 h 265"/>
                <a:gd name="T8" fmla="*/ 196 w 196"/>
                <a:gd name="T9" fmla="*/ 37 h 265"/>
                <a:gd name="T10" fmla="*/ 196 w 196"/>
                <a:gd name="T11" fmla="*/ 53 h 265"/>
                <a:gd name="T12" fmla="*/ 196 w 196"/>
                <a:gd name="T13" fmla="*/ 75 h 265"/>
                <a:gd name="T14" fmla="*/ 196 w 196"/>
                <a:gd name="T15" fmla="*/ 90 h 265"/>
                <a:gd name="T16" fmla="*/ 196 w 196"/>
                <a:gd name="T17" fmla="*/ 112 h 265"/>
                <a:gd name="T18" fmla="*/ 196 w 196"/>
                <a:gd name="T19" fmla="*/ 128 h 265"/>
                <a:gd name="T20" fmla="*/ 196 w 196"/>
                <a:gd name="T21" fmla="*/ 149 h 265"/>
                <a:gd name="T22" fmla="*/ 196 w 196"/>
                <a:gd name="T23" fmla="*/ 165 h 265"/>
                <a:gd name="T24" fmla="*/ 196 w 196"/>
                <a:gd name="T25" fmla="*/ 186 h 265"/>
                <a:gd name="T26" fmla="*/ 196 w 196"/>
                <a:gd name="T27" fmla="*/ 202 h 265"/>
                <a:gd name="T28" fmla="*/ 191 w 196"/>
                <a:gd name="T29" fmla="*/ 212 h 265"/>
                <a:gd name="T30" fmla="*/ 180 w 196"/>
                <a:gd name="T31" fmla="*/ 207 h 265"/>
                <a:gd name="T32" fmla="*/ 164 w 196"/>
                <a:gd name="T33" fmla="*/ 207 h 265"/>
                <a:gd name="T34" fmla="*/ 164 w 196"/>
                <a:gd name="T35" fmla="*/ 223 h 265"/>
                <a:gd name="T36" fmla="*/ 159 w 196"/>
                <a:gd name="T37" fmla="*/ 234 h 265"/>
                <a:gd name="T38" fmla="*/ 143 w 196"/>
                <a:gd name="T39" fmla="*/ 228 h 265"/>
                <a:gd name="T40" fmla="*/ 143 w 196"/>
                <a:gd name="T41" fmla="*/ 234 h 265"/>
                <a:gd name="T42" fmla="*/ 138 w 196"/>
                <a:gd name="T43" fmla="*/ 234 h 265"/>
                <a:gd name="T44" fmla="*/ 138 w 196"/>
                <a:gd name="T45" fmla="*/ 228 h 265"/>
                <a:gd name="T46" fmla="*/ 122 w 196"/>
                <a:gd name="T47" fmla="*/ 228 h 265"/>
                <a:gd name="T48" fmla="*/ 112 w 196"/>
                <a:gd name="T49" fmla="*/ 223 h 265"/>
                <a:gd name="T50" fmla="*/ 101 w 196"/>
                <a:gd name="T51" fmla="*/ 218 h 265"/>
                <a:gd name="T52" fmla="*/ 85 w 196"/>
                <a:gd name="T53" fmla="*/ 218 h 265"/>
                <a:gd name="T54" fmla="*/ 69 w 196"/>
                <a:gd name="T55" fmla="*/ 218 h 265"/>
                <a:gd name="T56" fmla="*/ 64 w 196"/>
                <a:gd name="T57" fmla="*/ 228 h 265"/>
                <a:gd name="T58" fmla="*/ 59 w 196"/>
                <a:gd name="T59" fmla="*/ 239 h 265"/>
                <a:gd name="T60" fmla="*/ 59 w 196"/>
                <a:gd name="T61" fmla="*/ 244 h 265"/>
                <a:gd name="T62" fmla="*/ 53 w 196"/>
                <a:gd name="T63" fmla="*/ 255 h 265"/>
                <a:gd name="T64" fmla="*/ 48 w 196"/>
                <a:gd name="T65" fmla="*/ 265 h 265"/>
                <a:gd name="T66" fmla="*/ 43 w 196"/>
                <a:gd name="T67" fmla="*/ 265 h 265"/>
                <a:gd name="T68" fmla="*/ 27 w 196"/>
                <a:gd name="T69" fmla="*/ 265 h 265"/>
                <a:gd name="T70" fmla="*/ 11 w 196"/>
                <a:gd name="T71" fmla="*/ 265 h 265"/>
                <a:gd name="T72" fmla="*/ 0 w 196"/>
                <a:gd name="T73" fmla="*/ 255 h 265"/>
                <a:gd name="T74" fmla="*/ 0 w 196"/>
                <a:gd name="T75" fmla="*/ 239 h 265"/>
                <a:gd name="T76" fmla="*/ 0 w 196"/>
                <a:gd name="T77" fmla="*/ 218 h 265"/>
                <a:gd name="T78" fmla="*/ 0 w 196"/>
                <a:gd name="T79" fmla="*/ 202 h 265"/>
                <a:gd name="T80" fmla="*/ 0 w 196"/>
                <a:gd name="T81" fmla="*/ 186 h 265"/>
                <a:gd name="T82" fmla="*/ 0 w 196"/>
                <a:gd name="T83" fmla="*/ 170 h 265"/>
                <a:gd name="T84" fmla="*/ 0 w 196"/>
                <a:gd name="T85" fmla="*/ 154 h 265"/>
                <a:gd name="T86" fmla="*/ 0 w 196"/>
                <a:gd name="T87" fmla="*/ 138 h 265"/>
                <a:gd name="T88" fmla="*/ 0 w 196"/>
                <a:gd name="T89" fmla="*/ 122 h 265"/>
                <a:gd name="T90" fmla="*/ 0 w 196"/>
                <a:gd name="T91" fmla="*/ 106 h 265"/>
                <a:gd name="T92" fmla="*/ 0 w 196"/>
                <a:gd name="T93" fmla="*/ 85 h 265"/>
                <a:gd name="T94" fmla="*/ 0 w 196"/>
                <a:gd name="T95" fmla="*/ 69 h 265"/>
                <a:gd name="T96" fmla="*/ 0 w 196"/>
                <a:gd name="T97" fmla="*/ 43 h 265"/>
                <a:gd name="T98" fmla="*/ 0 w 196"/>
                <a:gd name="T99" fmla="*/ 22 h 265"/>
                <a:gd name="T100" fmla="*/ 0 w 196"/>
                <a:gd name="T101" fmla="*/ 6 h 265"/>
                <a:gd name="T102" fmla="*/ 11 w 196"/>
                <a:gd name="T103" fmla="*/ 0 h 265"/>
                <a:gd name="T104" fmla="*/ 27 w 196"/>
                <a:gd name="T105" fmla="*/ 0 h 265"/>
                <a:gd name="T106" fmla="*/ 43 w 196"/>
                <a:gd name="T107" fmla="*/ 0 h 265"/>
                <a:gd name="T108" fmla="*/ 59 w 196"/>
                <a:gd name="T109" fmla="*/ 0 h 265"/>
                <a:gd name="T110" fmla="*/ 74 w 196"/>
                <a:gd name="T111" fmla="*/ 6 h 265"/>
                <a:gd name="T112" fmla="*/ 90 w 196"/>
                <a:gd name="T113" fmla="*/ 6 h 265"/>
                <a:gd name="T114" fmla="*/ 106 w 196"/>
                <a:gd name="T115" fmla="*/ 6 h 265"/>
                <a:gd name="T116" fmla="*/ 122 w 196"/>
                <a:gd name="T117" fmla="*/ 0 h 265"/>
                <a:gd name="T118" fmla="*/ 138 w 196"/>
                <a:gd name="T119"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6" h="265">
                  <a:moveTo>
                    <a:pt x="143" y="0"/>
                  </a:moveTo>
                  <a:lnTo>
                    <a:pt x="149" y="0"/>
                  </a:lnTo>
                  <a:lnTo>
                    <a:pt x="154" y="0"/>
                  </a:lnTo>
                  <a:lnTo>
                    <a:pt x="159" y="0"/>
                  </a:lnTo>
                  <a:lnTo>
                    <a:pt x="164" y="0"/>
                  </a:lnTo>
                  <a:lnTo>
                    <a:pt x="170" y="0"/>
                  </a:lnTo>
                  <a:lnTo>
                    <a:pt x="175" y="0"/>
                  </a:lnTo>
                  <a:lnTo>
                    <a:pt x="191" y="0"/>
                  </a:lnTo>
                  <a:lnTo>
                    <a:pt x="196" y="0"/>
                  </a:lnTo>
                  <a:lnTo>
                    <a:pt x="196" y="11"/>
                  </a:lnTo>
                  <a:lnTo>
                    <a:pt x="196" y="16"/>
                  </a:lnTo>
                  <a:lnTo>
                    <a:pt x="196" y="22"/>
                  </a:lnTo>
                  <a:lnTo>
                    <a:pt x="196" y="27"/>
                  </a:lnTo>
                  <a:lnTo>
                    <a:pt x="196" y="32"/>
                  </a:lnTo>
                  <a:lnTo>
                    <a:pt x="196" y="37"/>
                  </a:lnTo>
                  <a:lnTo>
                    <a:pt x="196" y="43"/>
                  </a:lnTo>
                  <a:lnTo>
                    <a:pt x="196" y="48"/>
                  </a:lnTo>
                  <a:lnTo>
                    <a:pt x="196" y="53"/>
                  </a:lnTo>
                  <a:lnTo>
                    <a:pt x="196" y="59"/>
                  </a:lnTo>
                  <a:lnTo>
                    <a:pt x="196" y="69"/>
                  </a:lnTo>
                  <a:lnTo>
                    <a:pt x="196" y="75"/>
                  </a:lnTo>
                  <a:lnTo>
                    <a:pt x="196" y="80"/>
                  </a:lnTo>
                  <a:lnTo>
                    <a:pt x="196" y="85"/>
                  </a:lnTo>
                  <a:lnTo>
                    <a:pt x="196" y="90"/>
                  </a:lnTo>
                  <a:lnTo>
                    <a:pt x="196" y="96"/>
                  </a:lnTo>
                  <a:lnTo>
                    <a:pt x="196" y="106"/>
                  </a:lnTo>
                  <a:lnTo>
                    <a:pt x="196" y="112"/>
                  </a:lnTo>
                  <a:lnTo>
                    <a:pt x="196" y="117"/>
                  </a:lnTo>
                  <a:lnTo>
                    <a:pt x="196" y="122"/>
                  </a:lnTo>
                  <a:lnTo>
                    <a:pt x="196" y="128"/>
                  </a:lnTo>
                  <a:lnTo>
                    <a:pt x="196" y="133"/>
                  </a:lnTo>
                  <a:lnTo>
                    <a:pt x="196" y="138"/>
                  </a:lnTo>
                  <a:lnTo>
                    <a:pt x="196" y="149"/>
                  </a:lnTo>
                  <a:lnTo>
                    <a:pt x="196" y="154"/>
                  </a:lnTo>
                  <a:lnTo>
                    <a:pt x="196" y="159"/>
                  </a:lnTo>
                  <a:lnTo>
                    <a:pt x="196" y="165"/>
                  </a:lnTo>
                  <a:lnTo>
                    <a:pt x="196" y="170"/>
                  </a:lnTo>
                  <a:lnTo>
                    <a:pt x="196" y="181"/>
                  </a:lnTo>
                  <a:lnTo>
                    <a:pt x="196" y="186"/>
                  </a:lnTo>
                  <a:lnTo>
                    <a:pt x="196" y="191"/>
                  </a:lnTo>
                  <a:lnTo>
                    <a:pt x="196" y="196"/>
                  </a:lnTo>
                  <a:lnTo>
                    <a:pt x="196" y="202"/>
                  </a:lnTo>
                  <a:lnTo>
                    <a:pt x="196" y="207"/>
                  </a:lnTo>
                  <a:lnTo>
                    <a:pt x="196" y="212"/>
                  </a:lnTo>
                  <a:lnTo>
                    <a:pt x="191" y="212"/>
                  </a:lnTo>
                  <a:lnTo>
                    <a:pt x="191" y="207"/>
                  </a:lnTo>
                  <a:lnTo>
                    <a:pt x="186" y="207"/>
                  </a:lnTo>
                  <a:lnTo>
                    <a:pt x="180" y="207"/>
                  </a:lnTo>
                  <a:lnTo>
                    <a:pt x="175" y="207"/>
                  </a:lnTo>
                  <a:lnTo>
                    <a:pt x="170" y="207"/>
                  </a:lnTo>
                  <a:lnTo>
                    <a:pt x="164" y="207"/>
                  </a:lnTo>
                  <a:lnTo>
                    <a:pt x="164" y="212"/>
                  </a:lnTo>
                  <a:lnTo>
                    <a:pt x="164" y="218"/>
                  </a:lnTo>
                  <a:lnTo>
                    <a:pt x="164" y="223"/>
                  </a:lnTo>
                  <a:lnTo>
                    <a:pt x="164" y="228"/>
                  </a:lnTo>
                  <a:lnTo>
                    <a:pt x="164" y="234"/>
                  </a:lnTo>
                  <a:lnTo>
                    <a:pt x="159" y="234"/>
                  </a:lnTo>
                  <a:lnTo>
                    <a:pt x="154" y="234"/>
                  </a:lnTo>
                  <a:lnTo>
                    <a:pt x="149" y="234"/>
                  </a:lnTo>
                  <a:lnTo>
                    <a:pt x="143" y="228"/>
                  </a:lnTo>
                  <a:lnTo>
                    <a:pt x="143" y="234"/>
                  </a:lnTo>
                  <a:lnTo>
                    <a:pt x="143" y="228"/>
                  </a:lnTo>
                  <a:lnTo>
                    <a:pt x="143" y="234"/>
                  </a:lnTo>
                  <a:lnTo>
                    <a:pt x="143" y="228"/>
                  </a:lnTo>
                  <a:lnTo>
                    <a:pt x="143" y="234"/>
                  </a:lnTo>
                  <a:lnTo>
                    <a:pt x="138" y="234"/>
                  </a:lnTo>
                  <a:lnTo>
                    <a:pt x="138" y="228"/>
                  </a:lnTo>
                  <a:lnTo>
                    <a:pt x="138" y="234"/>
                  </a:lnTo>
                  <a:lnTo>
                    <a:pt x="138" y="228"/>
                  </a:lnTo>
                  <a:lnTo>
                    <a:pt x="133" y="228"/>
                  </a:lnTo>
                  <a:lnTo>
                    <a:pt x="127" y="228"/>
                  </a:lnTo>
                  <a:lnTo>
                    <a:pt x="122" y="228"/>
                  </a:lnTo>
                  <a:lnTo>
                    <a:pt x="122" y="223"/>
                  </a:lnTo>
                  <a:lnTo>
                    <a:pt x="117" y="223"/>
                  </a:lnTo>
                  <a:lnTo>
                    <a:pt x="112" y="223"/>
                  </a:lnTo>
                  <a:lnTo>
                    <a:pt x="106" y="223"/>
                  </a:lnTo>
                  <a:lnTo>
                    <a:pt x="106" y="218"/>
                  </a:lnTo>
                  <a:lnTo>
                    <a:pt x="101" y="218"/>
                  </a:lnTo>
                  <a:lnTo>
                    <a:pt x="96" y="218"/>
                  </a:lnTo>
                  <a:lnTo>
                    <a:pt x="90" y="218"/>
                  </a:lnTo>
                  <a:lnTo>
                    <a:pt x="85" y="218"/>
                  </a:lnTo>
                  <a:lnTo>
                    <a:pt x="80" y="218"/>
                  </a:lnTo>
                  <a:lnTo>
                    <a:pt x="74" y="218"/>
                  </a:lnTo>
                  <a:lnTo>
                    <a:pt x="69" y="218"/>
                  </a:lnTo>
                  <a:lnTo>
                    <a:pt x="69" y="223"/>
                  </a:lnTo>
                  <a:lnTo>
                    <a:pt x="64" y="223"/>
                  </a:lnTo>
                  <a:lnTo>
                    <a:pt x="64" y="228"/>
                  </a:lnTo>
                  <a:lnTo>
                    <a:pt x="64" y="234"/>
                  </a:lnTo>
                  <a:lnTo>
                    <a:pt x="64" y="239"/>
                  </a:lnTo>
                  <a:lnTo>
                    <a:pt x="59" y="239"/>
                  </a:lnTo>
                  <a:lnTo>
                    <a:pt x="53" y="239"/>
                  </a:lnTo>
                  <a:lnTo>
                    <a:pt x="53" y="244"/>
                  </a:lnTo>
                  <a:lnTo>
                    <a:pt x="59" y="244"/>
                  </a:lnTo>
                  <a:lnTo>
                    <a:pt x="53" y="244"/>
                  </a:lnTo>
                  <a:lnTo>
                    <a:pt x="53" y="249"/>
                  </a:lnTo>
                  <a:lnTo>
                    <a:pt x="53" y="255"/>
                  </a:lnTo>
                  <a:lnTo>
                    <a:pt x="53" y="260"/>
                  </a:lnTo>
                  <a:lnTo>
                    <a:pt x="48" y="260"/>
                  </a:lnTo>
                  <a:lnTo>
                    <a:pt x="48" y="265"/>
                  </a:lnTo>
                  <a:lnTo>
                    <a:pt x="48" y="260"/>
                  </a:lnTo>
                  <a:lnTo>
                    <a:pt x="48" y="265"/>
                  </a:lnTo>
                  <a:lnTo>
                    <a:pt x="43" y="265"/>
                  </a:lnTo>
                  <a:lnTo>
                    <a:pt x="37" y="265"/>
                  </a:lnTo>
                  <a:lnTo>
                    <a:pt x="32" y="265"/>
                  </a:lnTo>
                  <a:lnTo>
                    <a:pt x="27" y="265"/>
                  </a:lnTo>
                  <a:lnTo>
                    <a:pt x="22" y="265"/>
                  </a:lnTo>
                  <a:lnTo>
                    <a:pt x="16" y="265"/>
                  </a:lnTo>
                  <a:lnTo>
                    <a:pt x="11" y="265"/>
                  </a:lnTo>
                  <a:lnTo>
                    <a:pt x="6" y="265"/>
                  </a:lnTo>
                  <a:lnTo>
                    <a:pt x="0" y="265"/>
                  </a:lnTo>
                  <a:lnTo>
                    <a:pt x="0" y="255"/>
                  </a:lnTo>
                  <a:lnTo>
                    <a:pt x="0" y="249"/>
                  </a:lnTo>
                  <a:lnTo>
                    <a:pt x="0" y="244"/>
                  </a:lnTo>
                  <a:lnTo>
                    <a:pt x="0" y="239"/>
                  </a:lnTo>
                  <a:lnTo>
                    <a:pt x="0" y="234"/>
                  </a:lnTo>
                  <a:lnTo>
                    <a:pt x="0" y="228"/>
                  </a:lnTo>
                  <a:lnTo>
                    <a:pt x="0" y="218"/>
                  </a:lnTo>
                  <a:lnTo>
                    <a:pt x="0" y="212"/>
                  </a:lnTo>
                  <a:lnTo>
                    <a:pt x="0" y="207"/>
                  </a:lnTo>
                  <a:lnTo>
                    <a:pt x="0" y="202"/>
                  </a:lnTo>
                  <a:lnTo>
                    <a:pt x="0" y="196"/>
                  </a:lnTo>
                  <a:lnTo>
                    <a:pt x="0" y="191"/>
                  </a:lnTo>
                  <a:lnTo>
                    <a:pt x="0" y="186"/>
                  </a:lnTo>
                  <a:lnTo>
                    <a:pt x="0" y="181"/>
                  </a:lnTo>
                  <a:lnTo>
                    <a:pt x="0" y="175"/>
                  </a:lnTo>
                  <a:lnTo>
                    <a:pt x="0" y="170"/>
                  </a:lnTo>
                  <a:lnTo>
                    <a:pt x="0" y="165"/>
                  </a:lnTo>
                  <a:lnTo>
                    <a:pt x="0" y="159"/>
                  </a:lnTo>
                  <a:lnTo>
                    <a:pt x="0" y="154"/>
                  </a:lnTo>
                  <a:lnTo>
                    <a:pt x="0" y="149"/>
                  </a:lnTo>
                  <a:lnTo>
                    <a:pt x="0" y="143"/>
                  </a:lnTo>
                  <a:lnTo>
                    <a:pt x="0" y="138"/>
                  </a:lnTo>
                  <a:lnTo>
                    <a:pt x="0" y="133"/>
                  </a:lnTo>
                  <a:lnTo>
                    <a:pt x="0" y="128"/>
                  </a:lnTo>
                  <a:lnTo>
                    <a:pt x="0" y="122"/>
                  </a:lnTo>
                  <a:lnTo>
                    <a:pt x="0" y="117"/>
                  </a:lnTo>
                  <a:lnTo>
                    <a:pt x="0" y="112"/>
                  </a:lnTo>
                  <a:lnTo>
                    <a:pt x="0" y="106"/>
                  </a:lnTo>
                  <a:lnTo>
                    <a:pt x="0" y="96"/>
                  </a:lnTo>
                  <a:lnTo>
                    <a:pt x="0" y="90"/>
                  </a:lnTo>
                  <a:lnTo>
                    <a:pt x="0" y="85"/>
                  </a:lnTo>
                  <a:lnTo>
                    <a:pt x="0" y="80"/>
                  </a:lnTo>
                  <a:lnTo>
                    <a:pt x="0" y="75"/>
                  </a:lnTo>
                  <a:lnTo>
                    <a:pt x="0" y="69"/>
                  </a:lnTo>
                  <a:lnTo>
                    <a:pt x="0" y="64"/>
                  </a:lnTo>
                  <a:lnTo>
                    <a:pt x="0" y="53"/>
                  </a:lnTo>
                  <a:lnTo>
                    <a:pt x="0" y="43"/>
                  </a:lnTo>
                  <a:lnTo>
                    <a:pt x="0" y="37"/>
                  </a:lnTo>
                  <a:lnTo>
                    <a:pt x="0" y="27"/>
                  </a:lnTo>
                  <a:lnTo>
                    <a:pt x="0" y="22"/>
                  </a:lnTo>
                  <a:lnTo>
                    <a:pt x="0" y="16"/>
                  </a:lnTo>
                  <a:lnTo>
                    <a:pt x="0" y="11"/>
                  </a:lnTo>
                  <a:lnTo>
                    <a:pt x="0" y="6"/>
                  </a:lnTo>
                  <a:lnTo>
                    <a:pt x="0" y="0"/>
                  </a:lnTo>
                  <a:lnTo>
                    <a:pt x="6" y="0"/>
                  </a:lnTo>
                  <a:lnTo>
                    <a:pt x="11" y="0"/>
                  </a:lnTo>
                  <a:lnTo>
                    <a:pt x="16" y="0"/>
                  </a:lnTo>
                  <a:lnTo>
                    <a:pt x="22" y="0"/>
                  </a:lnTo>
                  <a:lnTo>
                    <a:pt x="27" y="0"/>
                  </a:lnTo>
                  <a:lnTo>
                    <a:pt x="32" y="0"/>
                  </a:lnTo>
                  <a:lnTo>
                    <a:pt x="37" y="0"/>
                  </a:lnTo>
                  <a:lnTo>
                    <a:pt x="43" y="0"/>
                  </a:lnTo>
                  <a:lnTo>
                    <a:pt x="48" y="0"/>
                  </a:lnTo>
                  <a:lnTo>
                    <a:pt x="53" y="0"/>
                  </a:lnTo>
                  <a:lnTo>
                    <a:pt x="59" y="0"/>
                  </a:lnTo>
                  <a:lnTo>
                    <a:pt x="64" y="0"/>
                  </a:lnTo>
                  <a:lnTo>
                    <a:pt x="69" y="0"/>
                  </a:lnTo>
                  <a:lnTo>
                    <a:pt x="74" y="6"/>
                  </a:lnTo>
                  <a:lnTo>
                    <a:pt x="80" y="6"/>
                  </a:lnTo>
                  <a:lnTo>
                    <a:pt x="85" y="6"/>
                  </a:lnTo>
                  <a:lnTo>
                    <a:pt x="90" y="6"/>
                  </a:lnTo>
                  <a:lnTo>
                    <a:pt x="96" y="6"/>
                  </a:lnTo>
                  <a:lnTo>
                    <a:pt x="101" y="6"/>
                  </a:lnTo>
                  <a:lnTo>
                    <a:pt x="106" y="6"/>
                  </a:lnTo>
                  <a:lnTo>
                    <a:pt x="112" y="6"/>
                  </a:lnTo>
                  <a:lnTo>
                    <a:pt x="117" y="0"/>
                  </a:lnTo>
                  <a:lnTo>
                    <a:pt x="122" y="0"/>
                  </a:lnTo>
                  <a:lnTo>
                    <a:pt x="127" y="0"/>
                  </a:lnTo>
                  <a:lnTo>
                    <a:pt x="133" y="0"/>
                  </a:lnTo>
                  <a:lnTo>
                    <a:pt x="138" y="0"/>
                  </a:lnTo>
                  <a:lnTo>
                    <a:pt x="143" y="0"/>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0" name="Freeform 234">
              <a:extLst>
                <a:ext uri="{FF2B5EF4-FFF2-40B4-BE49-F238E27FC236}">
                  <a16:creationId xmlns:a16="http://schemas.microsoft.com/office/drawing/2014/main" id="{B6473E51-3CEF-4609-ADF4-2C9FE3F59A73}"/>
                </a:ext>
              </a:extLst>
            </p:cNvPr>
            <p:cNvSpPr>
              <a:spLocks/>
            </p:cNvSpPr>
            <p:nvPr/>
          </p:nvSpPr>
          <p:spPr bwMode="auto">
            <a:xfrm>
              <a:off x="5465763" y="4308475"/>
              <a:ext cx="319088" cy="461963"/>
            </a:xfrm>
            <a:custGeom>
              <a:avLst/>
              <a:gdLst>
                <a:gd name="T0" fmla="*/ 0 w 201"/>
                <a:gd name="T1" fmla="*/ 164 h 291"/>
                <a:gd name="T2" fmla="*/ 0 w 201"/>
                <a:gd name="T3" fmla="*/ 143 h 291"/>
                <a:gd name="T4" fmla="*/ 0 w 201"/>
                <a:gd name="T5" fmla="*/ 127 h 291"/>
                <a:gd name="T6" fmla="*/ 0 w 201"/>
                <a:gd name="T7" fmla="*/ 111 h 291"/>
                <a:gd name="T8" fmla="*/ 0 w 201"/>
                <a:gd name="T9" fmla="*/ 90 h 291"/>
                <a:gd name="T10" fmla="*/ 0 w 201"/>
                <a:gd name="T11" fmla="*/ 69 h 291"/>
                <a:gd name="T12" fmla="*/ 0 w 201"/>
                <a:gd name="T13" fmla="*/ 48 h 291"/>
                <a:gd name="T14" fmla="*/ 16 w 201"/>
                <a:gd name="T15" fmla="*/ 42 h 291"/>
                <a:gd name="T16" fmla="*/ 37 w 201"/>
                <a:gd name="T17" fmla="*/ 42 h 291"/>
                <a:gd name="T18" fmla="*/ 58 w 201"/>
                <a:gd name="T19" fmla="*/ 42 h 291"/>
                <a:gd name="T20" fmla="*/ 79 w 201"/>
                <a:gd name="T21" fmla="*/ 42 h 291"/>
                <a:gd name="T22" fmla="*/ 95 w 201"/>
                <a:gd name="T23" fmla="*/ 42 h 291"/>
                <a:gd name="T24" fmla="*/ 106 w 201"/>
                <a:gd name="T25" fmla="*/ 42 h 291"/>
                <a:gd name="T26" fmla="*/ 111 w 201"/>
                <a:gd name="T27" fmla="*/ 32 h 291"/>
                <a:gd name="T28" fmla="*/ 116 w 201"/>
                <a:gd name="T29" fmla="*/ 21 h 291"/>
                <a:gd name="T30" fmla="*/ 127 w 201"/>
                <a:gd name="T31" fmla="*/ 16 h 291"/>
                <a:gd name="T32" fmla="*/ 127 w 201"/>
                <a:gd name="T33" fmla="*/ 11 h 291"/>
                <a:gd name="T34" fmla="*/ 138 w 201"/>
                <a:gd name="T35" fmla="*/ 5 h 291"/>
                <a:gd name="T36" fmla="*/ 148 w 201"/>
                <a:gd name="T37" fmla="*/ 5 h 291"/>
                <a:gd name="T38" fmla="*/ 143 w 201"/>
                <a:gd name="T39" fmla="*/ 5 h 291"/>
                <a:gd name="T40" fmla="*/ 148 w 201"/>
                <a:gd name="T41" fmla="*/ 5 h 291"/>
                <a:gd name="T42" fmla="*/ 153 w 201"/>
                <a:gd name="T43" fmla="*/ 16 h 291"/>
                <a:gd name="T44" fmla="*/ 159 w 201"/>
                <a:gd name="T45" fmla="*/ 26 h 291"/>
                <a:gd name="T46" fmla="*/ 153 w 201"/>
                <a:gd name="T47" fmla="*/ 37 h 291"/>
                <a:gd name="T48" fmla="*/ 153 w 201"/>
                <a:gd name="T49" fmla="*/ 53 h 291"/>
                <a:gd name="T50" fmla="*/ 164 w 201"/>
                <a:gd name="T51" fmla="*/ 58 h 291"/>
                <a:gd name="T52" fmla="*/ 169 w 201"/>
                <a:gd name="T53" fmla="*/ 69 h 291"/>
                <a:gd name="T54" fmla="*/ 180 w 201"/>
                <a:gd name="T55" fmla="*/ 74 h 291"/>
                <a:gd name="T56" fmla="*/ 175 w 201"/>
                <a:gd name="T57" fmla="*/ 85 h 291"/>
                <a:gd name="T58" fmla="*/ 185 w 201"/>
                <a:gd name="T59" fmla="*/ 90 h 291"/>
                <a:gd name="T60" fmla="*/ 190 w 201"/>
                <a:gd name="T61" fmla="*/ 101 h 291"/>
                <a:gd name="T62" fmla="*/ 190 w 201"/>
                <a:gd name="T63" fmla="*/ 117 h 291"/>
                <a:gd name="T64" fmla="*/ 190 w 201"/>
                <a:gd name="T65" fmla="*/ 132 h 291"/>
                <a:gd name="T66" fmla="*/ 196 w 201"/>
                <a:gd name="T67" fmla="*/ 143 h 291"/>
                <a:gd name="T68" fmla="*/ 196 w 201"/>
                <a:gd name="T69" fmla="*/ 148 h 291"/>
                <a:gd name="T70" fmla="*/ 196 w 201"/>
                <a:gd name="T71" fmla="*/ 164 h 291"/>
                <a:gd name="T72" fmla="*/ 190 w 201"/>
                <a:gd name="T73" fmla="*/ 180 h 291"/>
                <a:gd name="T74" fmla="*/ 185 w 201"/>
                <a:gd name="T75" fmla="*/ 191 h 291"/>
                <a:gd name="T76" fmla="*/ 185 w 201"/>
                <a:gd name="T77" fmla="*/ 207 h 291"/>
                <a:gd name="T78" fmla="*/ 180 w 201"/>
                <a:gd name="T79" fmla="*/ 217 h 291"/>
                <a:gd name="T80" fmla="*/ 180 w 201"/>
                <a:gd name="T81" fmla="*/ 233 h 291"/>
                <a:gd name="T82" fmla="*/ 175 w 201"/>
                <a:gd name="T83" fmla="*/ 244 h 291"/>
                <a:gd name="T84" fmla="*/ 169 w 201"/>
                <a:gd name="T85" fmla="*/ 254 h 291"/>
                <a:gd name="T86" fmla="*/ 175 w 201"/>
                <a:gd name="T87" fmla="*/ 265 h 291"/>
                <a:gd name="T88" fmla="*/ 175 w 201"/>
                <a:gd name="T89" fmla="*/ 281 h 291"/>
                <a:gd name="T90" fmla="*/ 169 w 201"/>
                <a:gd name="T91" fmla="*/ 291 h 291"/>
                <a:gd name="T92" fmla="*/ 153 w 201"/>
                <a:gd name="T93" fmla="*/ 291 h 291"/>
                <a:gd name="T94" fmla="*/ 138 w 201"/>
                <a:gd name="T95" fmla="*/ 291 h 291"/>
                <a:gd name="T96" fmla="*/ 122 w 201"/>
                <a:gd name="T97" fmla="*/ 291 h 291"/>
                <a:gd name="T98" fmla="*/ 101 w 201"/>
                <a:gd name="T99" fmla="*/ 291 h 291"/>
                <a:gd name="T100" fmla="*/ 85 w 201"/>
                <a:gd name="T101" fmla="*/ 291 h 291"/>
                <a:gd name="T102" fmla="*/ 69 w 201"/>
                <a:gd name="T103" fmla="*/ 291 h 291"/>
                <a:gd name="T104" fmla="*/ 53 w 201"/>
                <a:gd name="T105" fmla="*/ 286 h 291"/>
                <a:gd name="T106" fmla="*/ 37 w 201"/>
                <a:gd name="T107" fmla="*/ 286 h 291"/>
                <a:gd name="T108" fmla="*/ 21 w 201"/>
                <a:gd name="T109" fmla="*/ 286 h 291"/>
                <a:gd name="T110" fmla="*/ 5 w 201"/>
                <a:gd name="T111" fmla="*/ 286 h 291"/>
                <a:gd name="T112" fmla="*/ 0 w 201"/>
                <a:gd name="T113" fmla="*/ 276 h 291"/>
                <a:gd name="T114" fmla="*/ 0 w 201"/>
                <a:gd name="T115" fmla="*/ 254 h 291"/>
                <a:gd name="T116" fmla="*/ 0 w 201"/>
                <a:gd name="T117" fmla="*/ 233 h 291"/>
                <a:gd name="T118" fmla="*/ 0 w 201"/>
                <a:gd name="T119" fmla="*/ 217 h 291"/>
                <a:gd name="T120" fmla="*/ 0 w 201"/>
                <a:gd name="T121" fmla="*/ 201 h 291"/>
                <a:gd name="T122" fmla="*/ 0 w 201"/>
                <a:gd name="T123" fmla="*/ 18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1" h="291">
                  <a:moveTo>
                    <a:pt x="0" y="175"/>
                  </a:moveTo>
                  <a:lnTo>
                    <a:pt x="0" y="170"/>
                  </a:lnTo>
                  <a:lnTo>
                    <a:pt x="0" y="164"/>
                  </a:lnTo>
                  <a:lnTo>
                    <a:pt x="0" y="154"/>
                  </a:lnTo>
                  <a:lnTo>
                    <a:pt x="0" y="148"/>
                  </a:lnTo>
                  <a:lnTo>
                    <a:pt x="0" y="143"/>
                  </a:lnTo>
                  <a:lnTo>
                    <a:pt x="0" y="138"/>
                  </a:lnTo>
                  <a:lnTo>
                    <a:pt x="0" y="132"/>
                  </a:lnTo>
                  <a:lnTo>
                    <a:pt x="0" y="127"/>
                  </a:lnTo>
                  <a:lnTo>
                    <a:pt x="0" y="122"/>
                  </a:lnTo>
                  <a:lnTo>
                    <a:pt x="0" y="117"/>
                  </a:lnTo>
                  <a:lnTo>
                    <a:pt x="0" y="111"/>
                  </a:lnTo>
                  <a:lnTo>
                    <a:pt x="0" y="106"/>
                  </a:lnTo>
                  <a:lnTo>
                    <a:pt x="0" y="95"/>
                  </a:lnTo>
                  <a:lnTo>
                    <a:pt x="0" y="90"/>
                  </a:lnTo>
                  <a:lnTo>
                    <a:pt x="0" y="79"/>
                  </a:lnTo>
                  <a:lnTo>
                    <a:pt x="0" y="74"/>
                  </a:lnTo>
                  <a:lnTo>
                    <a:pt x="0" y="69"/>
                  </a:lnTo>
                  <a:lnTo>
                    <a:pt x="0" y="58"/>
                  </a:lnTo>
                  <a:lnTo>
                    <a:pt x="0" y="53"/>
                  </a:lnTo>
                  <a:lnTo>
                    <a:pt x="0" y="48"/>
                  </a:lnTo>
                  <a:lnTo>
                    <a:pt x="0" y="42"/>
                  </a:lnTo>
                  <a:lnTo>
                    <a:pt x="11" y="42"/>
                  </a:lnTo>
                  <a:lnTo>
                    <a:pt x="16" y="42"/>
                  </a:lnTo>
                  <a:lnTo>
                    <a:pt x="21" y="42"/>
                  </a:lnTo>
                  <a:lnTo>
                    <a:pt x="27" y="42"/>
                  </a:lnTo>
                  <a:lnTo>
                    <a:pt x="37" y="42"/>
                  </a:lnTo>
                  <a:lnTo>
                    <a:pt x="48" y="42"/>
                  </a:lnTo>
                  <a:lnTo>
                    <a:pt x="53" y="42"/>
                  </a:lnTo>
                  <a:lnTo>
                    <a:pt x="58" y="42"/>
                  </a:lnTo>
                  <a:lnTo>
                    <a:pt x="69" y="42"/>
                  </a:lnTo>
                  <a:lnTo>
                    <a:pt x="74" y="42"/>
                  </a:lnTo>
                  <a:lnTo>
                    <a:pt x="79" y="42"/>
                  </a:lnTo>
                  <a:lnTo>
                    <a:pt x="85" y="42"/>
                  </a:lnTo>
                  <a:lnTo>
                    <a:pt x="90" y="42"/>
                  </a:lnTo>
                  <a:lnTo>
                    <a:pt x="95" y="42"/>
                  </a:lnTo>
                  <a:lnTo>
                    <a:pt x="101" y="42"/>
                  </a:lnTo>
                  <a:lnTo>
                    <a:pt x="106" y="48"/>
                  </a:lnTo>
                  <a:lnTo>
                    <a:pt x="106" y="42"/>
                  </a:lnTo>
                  <a:lnTo>
                    <a:pt x="111" y="42"/>
                  </a:lnTo>
                  <a:lnTo>
                    <a:pt x="111" y="37"/>
                  </a:lnTo>
                  <a:lnTo>
                    <a:pt x="111" y="32"/>
                  </a:lnTo>
                  <a:lnTo>
                    <a:pt x="111" y="26"/>
                  </a:lnTo>
                  <a:lnTo>
                    <a:pt x="111" y="21"/>
                  </a:lnTo>
                  <a:lnTo>
                    <a:pt x="116" y="21"/>
                  </a:lnTo>
                  <a:lnTo>
                    <a:pt x="116" y="16"/>
                  </a:lnTo>
                  <a:lnTo>
                    <a:pt x="122" y="16"/>
                  </a:lnTo>
                  <a:lnTo>
                    <a:pt x="127" y="16"/>
                  </a:lnTo>
                  <a:lnTo>
                    <a:pt x="127" y="11"/>
                  </a:lnTo>
                  <a:lnTo>
                    <a:pt x="127" y="16"/>
                  </a:lnTo>
                  <a:lnTo>
                    <a:pt x="127" y="11"/>
                  </a:lnTo>
                  <a:lnTo>
                    <a:pt x="132" y="11"/>
                  </a:lnTo>
                  <a:lnTo>
                    <a:pt x="132" y="5"/>
                  </a:lnTo>
                  <a:lnTo>
                    <a:pt x="138" y="5"/>
                  </a:lnTo>
                  <a:lnTo>
                    <a:pt x="138" y="0"/>
                  </a:lnTo>
                  <a:lnTo>
                    <a:pt x="143" y="0"/>
                  </a:lnTo>
                  <a:lnTo>
                    <a:pt x="148" y="5"/>
                  </a:lnTo>
                  <a:lnTo>
                    <a:pt x="143" y="5"/>
                  </a:lnTo>
                  <a:lnTo>
                    <a:pt x="148" y="5"/>
                  </a:lnTo>
                  <a:lnTo>
                    <a:pt x="143" y="5"/>
                  </a:lnTo>
                  <a:lnTo>
                    <a:pt x="148" y="5"/>
                  </a:lnTo>
                  <a:lnTo>
                    <a:pt x="153" y="5"/>
                  </a:lnTo>
                  <a:lnTo>
                    <a:pt x="148" y="5"/>
                  </a:lnTo>
                  <a:lnTo>
                    <a:pt x="153" y="5"/>
                  </a:lnTo>
                  <a:lnTo>
                    <a:pt x="153" y="11"/>
                  </a:lnTo>
                  <a:lnTo>
                    <a:pt x="153" y="16"/>
                  </a:lnTo>
                  <a:lnTo>
                    <a:pt x="153" y="21"/>
                  </a:lnTo>
                  <a:lnTo>
                    <a:pt x="159" y="21"/>
                  </a:lnTo>
                  <a:lnTo>
                    <a:pt x="159" y="26"/>
                  </a:lnTo>
                  <a:lnTo>
                    <a:pt x="159" y="32"/>
                  </a:lnTo>
                  <a:lnTo>
                    <a:pt x="153" y="32"/>
                  </a:lnTo>
                  <a:lnTo>
                    <a:pt x="153" y="37"/>
                  </a:lnTo>
                  <a:lnTo>
                    <a:pt x="153" y="42"/>
                  </a:lnTo>
                  <a:lnTo>
                    <a:pt x="153" y="48"/>
                  </a:lnTo>
                  <a:lnTo>
                    <a:pt x="153" y="53"/>
                  </a:lnTo>
                  <a:lnTo>
                    <a:pt x="159" y="53"/>
                  </a:lnTo>
                  <a:lnTo>
                    <a:pt x="159" y="58"/>
                  </a:lnTo>
                  <a:lnTo>
                    <a:pt x="164" y="58"/>
                  </a:lnTo>
                  <a:lnTo>
                    <a:pt x="164" y="64"/>
                  </a:lnTo>
                  <a:lnTo>
                    <a:pt x="169" y="64"/>
                  </a:lnTo>
                  <a:lnTo>
                    <a:pt x="169" y="69"/>
                  </a:lnTo>
                  <a:lnTo>
                    <a:pt x="169" y="74"/>
                  </a:lnTo>
                  <a:lnTo>
                    <a:pt x="175" y="74"/>
                  </a:lnTo>
                  <a:lnTo>
                    <a:pt x="180" y="74"/>
                  </a:lnTo>
                  <a:lnTo>
                    <a:pt x="180" y="79"/>
                  </a:lnTo>
                  <a:lnTo>
                    <a:pt x="175" y="79"/>
                  </a:lnTo>
                  <a:lnTo>
                    <a:pt x="175" y="85"/>
                  </a:lnTo>
                  <a:lnTo>
                    <a:pt x="180" y="85"/>
                  </a:lnTo>
                  <a:lnTo>
                    <a:pt x="180" y="90"/>
                  </a:lnTo>
                  <a:lnTo>
                    <a:pt x="185" y="90"/>
                  </a:lnTo>
                  <a:lnTo>
                    <a:pt x="185" y="95"/>
                  </a:lnTo>
                  <a:lnTo>
                    <a:pt x="190" y="95"/>
                  </a:lnTo>
                  <a:lnTo>
                    <a:pt x="190" y="101"/>
                  </a:lnTo>
                  <a:lnTo>
                    <a:pt x="190" y="106"/>
                  </a:lnTo>
                  <a:lnTo>
                    <a:pt x="190" y="111"/>
                  </a:lnTo>
                  <a:lnTo>
                    <a:pt x="190" y="117"/>
                  </a:lnTo>
                  <a:lnTo>
                    <a:pt x="190" y="122"/>
                  </a:lnTo>
                  <a:lnTo>
                    <a:pt x="190" y="127"/>
                  </a:lnTo>
                  <a:lnTo>
                    <a:pt x="190" y="132"/>
                  </a:lnTo>
                  <a:lnTo>
                    <a:pt x="190" y="138"/>
                  </a:lnTo>
                  <a:lnTo>
                    <a:pt x="196" y="138"/>
                  </a:lnTo>
                  <a:lnTo>
                    <a:pt x="196" y="143"/>
                  </a:lnTo>
                  <a:lnTo>
                    <a:pt x="201" y="143"/>
                  </a:lnTo>
                  <a:lnTo>
                    <a:pt x="201" y="148"/>
                  </a:lnTo>
                  <a:lnTo>
                    <a:pt x="196" y="148"/>
                  </a:lnTo>
                  <a:lnTo>
                    <a:pt x="196" y="154"/>
                  </a:lnTo>
                  <a:lnTo>
                    <a:pt x="196" y="159"/>
                  </a:lnTo>
                  <a:lnTo>
                    <a:pt x="196" y="164"/>
                  </a:lnTo>
                  <a:lnTo>
                    <a:pt x="190" y="170"/>
                  </a:lnTo>
                  <a:lnTo>
                    <a:pt x="190" y="175"/>
                  </a:lnTo>
                  <a:lnTo>
                    <a:pt x="190" y="180"/>
                  </a:lnTo>
                  <a:lnTo>
                    <a:pt x="185" y="180"/>
                  </a:lnTo>
                  <a:lnTo>
                    <a:pt x="185" y="185"/>
                  </a:lnTo>
                  <a:lnTo>
                    <a:pt x="185" y="191"/>
                  </a:lnTo>
                  <a:lnTo>
                    <a:pt x="185" y="196"/>
                  </a:lnTo>
                  <a:lnTo>
                    <a:pt x="185" y="201"/>
                  </a:lnTo>
                  <a:lnTo>
                    <a:pt x="185" y="207"/>
                  </a:lnTo>
                  <a:lnTo>
                    <a:pt x="185" y="212"/>
                  </a:lnTo>
                  <a:lnTo>
                    <a:pt x="185" y="217"/>
                  </a:lnTo>
                  <a:lnTo>
                    <a:pt x="180" y="217"/>
                  </a:lnTo>
                  <a:lnTo>
                    <a:pt x="180" y="223"/>
                  </a:lnTo>
                  <a:lnTo>
                    <a:pt x="180" y="228"/>
                  </a:lnTo>
                  <a:lnTo>
                    <a:pt x="180" y="233"/>
                  </a:lnTo>
                  <a:lnTo>
                    <a:pt x="180" y="238"/>
                  </a:lnTo>
                  <a:lnTo>
                    <a:pt x="180" y="244"/>
                  </a:lnTo>
                  <a:lnTo>
                    <a:pt x="175" y="244"/>
                  </a:lnTo>
                  <a:lnTo>
                    <a:pt x="175" y="249"/>
                  </a:lnTo>
                  <a:lnTo>
                    <a:pt x="175" y="254"/>
                  </a:lnTo>
                  <a:lnTo>
                    <a:pt x="169" y="254"/>
                  </a:lnTo>
                  <a:lnTo>
                    <a:pt x="169" y="260"/>
                  </a:lnTo>
                  <a:lnTo>
                    <a:pt x="175" y="260"/>
                  </a:lnTo>
                  <a:lnTo>
                    <a:pt x="175" y="265"/>
                  </a:lnTo>
                  <a:lnTo>
                    <a:pt x="175" y="270"/>
                  </a:lnTo>
                  <a:lnTo>
                    <a:pt x="175" y="276"/>
                  </a:lnTo>
                  <a:lnTo>
                    <a:pt x="175" y="281"/>
                  </a:lnTo>
                  <a:lnTo>
                    <a:pt x="175" y="286"/>
                  </a:lnTo>
                  <a:lnTo>
                    <a:pt x="175" y="291"/>
                  </a:lnTo>
                  <a:lnTo>
                    <a:pt x="169" y="291"/>
                  </a:lnTo>
                  <a:lnTo>
                    <a:pt x="164" y="291"/>
                  </a:lnTo>
                  <a:lnTo>
                    <a:pt x="159" y="291"/>
                  </a:lnTo>
                  <a:lnTo>
                    <a:pt x="153" y="291"/>
                  </a:lnTo>
                  <a:lnTo>
                    <a:pt x="148" y="291"/>
                  </a:lnTo>
                  <a:lnTo>
                    <a:pt x="143" y="291"/>
                  </a:lnTo>
                  <a:lnTo>
                    <a:pt x="138" y="291"/>
                  </a:lnTo>
                  <a:lnTo>
                    <a:pt x="132" y="291"/>
                  </a:lnTo>
                  <a:lnTo>
                    <a:pt x="127" y="291"/>
                  </a:lnTo>
                  <a:lnTo>
                    <a:pt x="122" y="291"/>
                  </a:lnTo>
                  <a:lnTo>
                    <a:pt x="116" y="291"/>
                  </a:lnTo>
                  <a:lnTo>
                    <a:pt x="111" y="291"/>
                  </a:lnTo>
                  <a:lnTo>
                    <a:pt x="101" y="291"/>
                  </a:lnTo>
                  <a:lnTo>
                    <a:pt x="95" y="291"/>
                  </a:lnTo>
                  <a:lnTo>
                    <a:pt x="90" y="291"/>
                  </a:lnTo>
                  <a:lnTo>
                    <a:pt x="85" y="291"/>
                  </a:lnTo>
                  <a:lnTo>
                    <a:pt x="79" y="291"/>
                  </a:lnTo>
                  <a:lnTo>
                    <a:pt x="74" y="291"/>
                  </a:lnTo>
                  <a:lnTo>
                    <a:pt x="69" y="291"/>
                  </a:lnTo>
                  <a:lnTo>
                    <a:pt x="64" y="291"/>
                  </a:lnTo>
                  <a:lnTo>
                    <a:pt x="64" y="286"/>
                  </a:lnTo>
                  <a:lnTo>
                    <a:pt x="53" y="286"/>
                  </a:lnTo>
                  <a:lnTo>
                    <a:pt x="48" y="286"/>
                  </a:lnTo>
                  <a:lnTo>
                    <a:pt x="42" y="286"/>
                  </a:lnTo>
                  <a:lnTo>
                    <a:pt x="37" y="286"/>
                  </a:lnTo>
                  <a:lnTo>
                    <a:pt x="32" y="286"/>
                  </a:lnTo>
                  <a:lnTo>
                    <a:pt x="27" y="286"/>
                  </a:lnTo>
                  <a:lnTo>
                    <a:pt x="21" y="286"/>
                  </a:lnTo>
                  <a:lnTo>
                    <a:pt x="16" y="286"/>
                  </a:lnTo>
                  <a:lnTo>
                    <a:pt x="11" y="286"/>
                  </a:lnTo>
                  <a:lnTo>
                    <a:pt x="5" y="286"/>
                  </a:lnTo>
                  <a:lnTo>
                    <a:pt x="0" y="286"/>
                  </a:lnTo>
                  <a:lnTo>
                    <a:pt x="0" y="281"/>
                  </a:lnTo>
                  <a:lnTo>
                    <a:pt x="0" y="276"/>
                  </a:lnTo>
                  <a:lnTo>
                    <a:pt x="0" y="265"/>
                  </a:lnTo>
                  <a:lnTo>
                    <a:pt x="0" y="260"/>
                  </a:lnTo>
                  <a:lnTo>
                    <a:pt x="0" y="254"/>
                  </a:lnTo>
                  <a:lnTo>
                    <a:pt x="0" y="249"/>
                  </a:lnTo>
                  <a:lnTo>
                    <a:pt x="0" y="244"/>
                  </a:lnTo>
                  <a:lnTo>
                    <a:pt x="0" y="233"/>
                  </a:lnTo>
                  <a:lnTo>
                    <a:pt x="0" y="228"/>
                  </a:lnTo>
                  <a:lnTo>
                    <a:pt x="0" y="223"/>
                  </a:lnTo>
                  <a:lnTo>
                    <a:pt x="0" y="217"/>
                  </a:lnTo>
                  <a:lnTo>
                    <a:pt x="0" y="212"/>
                  </a:lnTo>
                  <a:lnTo>
                    <a:pt x="0" y="207"/>
                  </a:lnTo>
                  <a:lnTo>
                    <a:pt x="0" y="201"/>
                  </a:lnTo>
                  <a:lnTo>
                    <a:pt x="0" y="191"/>
                  </a:lnTo>
                  <a:lnTo>
                    <a:pt x="0" y="185"/>
                  </a:lnTo>
                  <a:lnTo>
                    <a:pt x="0" y="180"/>
                  </a:lnTo>
                  <a:lnTo>
                    <a:pt x="0" y="175"/>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1" name="Freeform 235">
              <a:extLst>
                <a:ext uri="{FF2B5EF4-FFF2-40B4-BE49-F238E27FC236}">
                  <a16:creationId xmlns:a16="http://schemas.microsoft.com/office/drawing/2014/main" id="{116CF25E-A684-4183-97A0-D57524E4A753}"/>
                </a:ext>
              </a:extLst>
            </p:cNvPr>
            <p:cNvSpPr>
              <a:spLocks/>
            </p:cNvSpPr>
            <p:nvPr/>
          </p:nvSpPr>
          <p:spPr bwMode="auto">
            <a:xfrm>
              <a:off x="5222876" y="4762500"/>
              <a:ext cx="595313" cy="320675"/>
            </a:xfrm>
            <a:custGeom>
              <a:avLst/>
              <a:gdLst>
                <a:gd name="T0" fmla="*/ 306 w 375"/>
                <a:gd name="T1" fmla="*/ 5 h 202"/>
                <a:gd name="T2" fmla="*/ 328 w 375"/>
                <a:gd name="T3" fmla="*/ 5 h 202"/>
                <a:gd name="T4" fmla="*/ 322 w 375"/>
                <a:gd name="T5" fmla="*/ 21 h 202"/>
                <a:gd name="T6" fmla="*/ 317 w 375"/>
                <a:gd name="T7" fmla="*/ 27 h 202"/>
                <a:gd name="T8" fmla="*/ 317 w 375"/>
                <a:gd name="T9" fmla="*/ 37 h 202"/>
                <a:gd name="T10" fmla="*/ 322 w 375"/>
                <a:gd name="T11" fmla="*/ 53 h 202"/>
                <a:gd name="T12" fmla="*/ 317 w 375"/>
                <a:gd name="T13" fmla="*/ 69 h 202"/>
                <a:gd name="T14" fmla="*/ 322 w 375"/>
                <a:gd name="T15" fmla="*/ 85 h 202"/>
                <a:gd name="T16" fmla="*/ 333 w 375"/>
                <a:gd name="T17" fmla="*/ 96 h 202"/>
                <a:gd name="T18" fmla="*/ 343 w 375"/>
                <a:gd name="T19" fmla="*/ 111 h 202"/>
                <a:gd name="T20" fmla="*/ 349 w 375"/>
                <a:gd name="T21" fmla="*/ 127 h 202"/>
                <a:gd name="T22" fmla="*/ 359 w 375"/>
                <a:gd name="T23" fmla="*/ 143 h 202"/>
                <a:gd name="T24" fmla="*/ 365 w 375"/>
                <a:gd name="T25" fmla="*/ 159 h 202"/>
                <a:gd name="T26" fmla="*/ 370 w 375"/>
                <a:gd name="T27" fmla="*/ 175 h 202"/>
                <a:gd name="T28" fmla="*/ 375 w 375"/>
                <a:gd name="T29" fmla="*/ 191 h 202"/>
                <a:gd name="T30" fmla="*/ 354 w 375"/>
                <a:gd name="T31" fmla="*/ 196 h 202"/>
                <a:gd name="T32" fmla="*/ 333 w 375"/>
                <a:gd name="T33" fmla="*/ 196 h 202"/>
                <a:gd name="T34" fmla="*/ 312 w 375"/>
                <a:gd name="T35" fmla="*/ 196 h 202"/>
                <a:gd name="T36" fmla="*/ 291 w 375"/>
                <a:gd name="T37" fmla="*/ 196 h 202"/>
                <a:gd name="T38" fmla="*/ 269 w 375"/>
                <a:gd name="T39" fmla="*/ 196 h 202"/>
                <a:gd name="T40" fmla="*/ 248 w 375"/>
                <a:gd name="T41" fmla="*/ 196 h 202"/>
                <a:gd name="T42" fmla="*/ 227 w 375"/>
                <a:gd name="T43" fmla="*/ 196 h 202"/>
                <a:gd name="T44" fmla="*/ 206 w 375"/>
                <a:gd name="T45" fmla="*/ 196 h 202"/>
                <a:gd name="T46" fmla="*/ 185 w 375"/>
                <a:gd name="T47" fmla="*/ 196 h 202"/>
                <a:gd name="T48" fmla="*/ 164 w 375"/>
                <a:gd name="T49" fmla="*/ 196 h 202"/>
                <a:gd name="T50" fmla="*/ 143 w 375"/>
                <a:gd name="T51" fmla="*/ 196 h 202"/>
                <a:gd name="T52" fmla="*/ 127 w 375"/>
                <a:gd name="T53" fmla="*/ 202 h 202"/>
                <a:gd name="T54" fmla="*/ 116 w 375"/>
                <a:gd name="T55" fmla="*/ 191 h 202"/>
                <a:gd name="T56" fmla="*/ 116 w 375"/>
                <a:gd name="T57" fmla="*/ 170 h 202"/>
                <a:gd name="T58" fmla="*/ 121 w 375"/>
                <a:gd name="T59" fmla="*/ 149 h 202"/>
                <a:gd name="T60" fmla="*/ 121 w 375"/>
                <a:gd name="T61" fmla="*/ 127 h 202"/>
                <a:gd name="T62" fmla="*/ 121 w 375"/>
                <a:gd name="T63" fmla="*/ 106 h 202"/>
                <a:gd name="T64" fmla="*/ 121 w 375"/>
                <a:gd name="T65" fmla="*/ 80 h 202"/>
                <a:gd name="T66" fmla="*/ 106 w 375"/>
                <a:gd name="T67" fmla="*/ 74 h 202"/>
                <a:gd name="T68" fmla="*/ 79 w 375"/>
                <a:gd name="T69" fmla="*/ 74 h 202"/>
                <a:gd name="T70" fmla="*/ 58 w 375"/>
                <a:gd name="T71" fmla="*/ 74 h 202"/>
                <a:gd name="T72" fmla="*/ 26 w 375"/>
                <a:gd name="T73" fmla="*/ 74 h 202"/>
                <a:gd name="T74" fmla="*/ 0 w 375"/>
                <a:gd name="T75" fmla="*/ 74 h 202"/>
                <a:gd name="T76" fmla="*/ 5 w 375"/>
                <a:gd name="T77" fmla="*/ 69 h 202"/>
                <a:gd name="T78" fmla="*/ 10 w 375"/>
                <a:gd name="T79" fmla="*/ 53 h 202"/>
                <a:gd name="T80" fmla="*/ 16 w 375"/>
                <a:gd name="T81" fmla="*/ 48 h 202"/>
                <a:gd name="T82" fmla="*/ 21 w 375"/>
                <a:gd name="T83" fmla="*/ 32 h 202"/>
                <a:gd name="T84" fmla="*/ 37 w 375"/>
                <a:gd name="T85" fmla="*/ 27 h 202"/>
                <a:gd name="T86" fmla="*/ 58 w 375"/>
                <a:gd name="T87" fmla="*/ 27 h 202"/>
                <a:gd name="T88" fmla="*/ 74 w 375"/>
                <a:gd name="T89" fmla="*/ 32 h 202"/>
                <a:gd name="T90" fmla="*/ 90 w 375"/>
                <a:gd name="T91" fmla="*/ 37 h 202"/>
                <a:gd name="T92" fmla="*/ 95 w 375"/>
                <a:gd name="T93" fmla="*/ 43 h 202"/>
                <a:gd name="T94" fmla="*/ 100 w 375"/>
                <a:gd name="T95" fmla="*/ 37 h 202"/>
                <a:gd name="T96" fmla="*/ 111 w 375"/>
                <a:gd name="T97" fmla="*/ 43 h 202"/>
                <a:gd name="T98" fmla="*/ 121 w 375"/>
                <a:gd name="T99" fmla="*/ 32 h 202"/>
                <a:gd name="T100" fmla="*/ 127 w 375"/>
                <a:gd name="T101" fmla="*/ 16 h 202"/>
                <a:gd name="T102" fmla="*/ 148 w 375"/>
                <a:gd name="T103" fmla="*/ 16 h 202"/>
                <a:gd name="T104" fmla="*/ 153 w 375"/>
                <a:gd name="T105" fmla="*/ 11 h 202"/>
                <a:gd name="T106" fmla="*/ 164 w 375"/>
                <a:gd name="T107" fmla="*/ 0 h 202"/>
                <a:gd name="T108" fmla="*/ 185 w 375"/>
                <a:gd name="T109" fmla="*/ 0 h 202"/>
                <a:gd name="T110" fmla="*/ 206 w 375"/>
                <a:gd name="T111" fmla="*/ 0 h 202"/>
                <a:gd name="T112" fmla="*/ 227 w 375"/>
                <a:gd name="T113" fmla="*/ 5 h 202"/>
                <a:gd name="T114" fmla="*/ 248 w 375"/>
                <a:gd name="T115" fmla="*/ 5 h 202"/>
                <a:gd name="T116" fmla="*/ 275 w 375"/>
                <a:gd name="T117" fmla="*/ 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5" h="202">
                  <a:moveTo>
                    <a:pt x="291" y="5"/>
                  </a:moveTo>
                  <a:lnTo>
                    <a:pt x="296" y="5"/>
                  </a:lnTo>
                  <a:lnTo>
                    <a:pt x="301" y="5"/>
                  </a:lnTo>
                  <a:lnTo>
                    <a:pt x="306" y="5"/>
                  </a:lnTo>
                  <a:lnTo>
                    <a:pt x="312" y="5"/>
                  </a:lnTo>
                  <a:lnTo>
                    <a:pt x="317" y="5"/>
                  </a:lnTo>
                  <a:lnTo>
                    <a:pt x="322" y="5"/>
                  </a:lnTo>
                  <a:lnTo>
                    <a:pt x="328" y="5"/>
                  </a:lnTo>
                  <a:lnTo>
                    <a:pt x="328" y="11"/>
                  </a:lnTo>
                  <a:lnTo>
                    <a:pt x="328" y="16"/>
                  </a:lnTo>
                  <a:lnTo>
                    <a:pt x="322" y="16"/>
                  </a:lnTo>
                  <a:lnTo>
                    <a:pt x="322" y="21"/>
                  </a:lnTo>
                  <a:lnTo>
                    <a:pt x="317" y="21"/>
                  </a:lnTo>
                  <a:lnTo>
                    <a:pt x="312" y="21"/>
                  </a:lnTo>
                  <a:lnTo>
                    <a:pt x="312" y="27"/>
                  </a:lnTo>
                  <a:lnTo>
                    <a:pt x="317" y="27"/>
                  </a:lnTo>
                  <a:lnTo>
                    <a:pt x="317" y="32"/>
                  </a:lnTo>
                  <a:lnTo>
                    <a:pt x="312" y="32"/>
                  </a:lnTo>
                  <a:lnTo>
                    <a:pt x="312" y="37"/>
                  </a:lnTo>
                  <a:lnTo>
                    <a:pt x="317" y="37"/>
                  </a:lnTo>
                  <a:lnTo>
                    <a:pt x="317" y="43"/>
                  </a:lnTo>
                  <a:lnTo>
                    <a:pt x="317" y="48"/>
                  </a:lnTo>
                  <a:lnTo>
                    <a:pt x="322" y="48"/>
                  </a:lnTo>
                  <a:lnTo>
                    <a:pt x="322" y="53"/>
                  </a:lnTo>
                  <a:lnTo>
                    <a:pt x="322" y="58"/>
                  </a:lnTo>
                  <a:lnTo>
                    <a:pt x="322" y="64"/>
                  </a:lnTo>
                  <a:lnTo>
                    <a:pt x="322" y="69"/>
                  </a:lnTo>
                  <a:lnTo>
                    <a:pt x="317" y="69"/>
                  </a:lnTo>
                  <a:lnTo>
                    <a:pt x="317" y="74"/>
                  </a:lnTo>
                  <a:lnTo>
                    <a:pt x="317" y="80"/>
                  </a:lnTo>
                  <a:lnTo>
                    <a:pt x="322" y="80"/>
                  </a:lnTo>
                  <a:lnTo>
                    <a:pt x="322" y="85"/>
                  </a:lnTo>
                  <a:lnTo>
                    <a:pt x="322" y="90"/>
                  </a:lnTo>
                  <a:lnTo>
                    <a:pt x="322" y="96"/>
                  </a:lnTo>
                  <a:lnTo>
                    <a:pt x="328" y="96"/>
                  </a:lnTo>
                  <a:lnTo>
                    <a:pt x="333" y="96"/>
                  </a:lnTo>
                  <a:lnTo>
                    <a:pt x="333" y="101"/>
                  </a:lnTo>
                  <a:lnTo>
                    <a:pt x="338" y="106"/>
                  </a:lnTo>
                  <a:lnTo>
                    <a:pt x="338" y="111"/>
                  </a:lnTo>
                  <a:lnTo>
                    <a:pt x="343" y="111"/>
                  </a:lnTo>
                  <a:lnTo>
                    <a:pt x="343" y="117"/>
                  </a:lnTo>
                  <a:lnTo>
                    <a:pt x="343" y="122"/>
                  </a:lnTo>
                  <a:lnTo>
                    <a:pt x="349" y="122"/>
                  </a:lnTo>
                  <a:lnTo>
                    <a:pt x="349" y="127"/>
                  </a:lnTo>
                  <a:lnTo>
                    <a:pt x="354" y="127"/>
                  </a:lnTo>
                  <a:lnTo>
                    <a:pt x="354" y="133"/>
                  </a:lnTo>
                  <a:lnTo>
                    <a:pt x="359" y="138"/>
                  </a:lnTo>
                  <a:lnTo>
                    <a:pt x="359" y="143"/>
                  </a:lnTo>
                  <a:lnTo>
                    <a:pt x="359" y="149"/>
                  </a:lnTo>
                  <a:lnTo>
                    <a:pt x="359" y="154"/>
                  </a:lnTo>
                  <a:lnTo>
                    <a:pt x="365" y="154"/>
                  </a:lnTo>
                  <a:lnTo>
                    <a:pt x="365" y="159"/>
                  </a:lnTo>
                  <a:lnTo>
                    <a:pt x="365" y="164"/>
                  </a:lnTo>
                  <a:lnTo>
                    <a:pt x="370" y="164"/>
                  </a:lnTo>
                  <a:lnTo>
                    <a:pt x="370" y="170"/>
                  </a:lnTo>
                  <a:lnTo>
                    <a:pt x="370" y="175"/>
                  </a:lnTo>
                  <a:lnTo>
                    <a:pt x="370" y="180"/>
                  </a:lnTo>
                  <a:lnTo>
                    <a:pt x="370" y="186"/>
                  </a:lnTo>
                  <a:lnTo>
                    <a:pt x="375" y="186"/>
                  </a:lnTo>
                  <a:lnTo>
                    <a:pt x="375" y="191"/>
                  </a:lnTo>
                  <a:lnTo>
                    <a:pt x="370" y="196"/>
                  </a:lnTo>
                  <a:lnTo>
                    <a:pt x="365" y="196"/>
                  </a:lnTo>
                  <a:lnTo>
                    <a:pt x="359" y="196"/>
                  </a:lnTo>
                  <a:lnTo>
                    <a:pt x="354" y="196"/>
                  </a:lnTo>
                  <a:lnTo>
                    <a:pt x="349" y="196"/>
                  </a:lnTo>
                  <a:lnTo>
                    <a:pt x="343" y="196"/>
                  </a:lnTo>
                  <a:lnTo>
                    <a:pt x="338" y="196"/>
                  </a:lnTo>
                  <a:lnTo>
                    <a:pt x="333" y="196"/>
                  </a:lnTo>
                  <a:lnTo>
                    <a:pt x="328" y="196"/>
                  </a:lnTo>
                  <a:lnTo>
                    <a:pt x="322" y="196"/>
                  </a:lnTo>
                  <a:lnTo>
                    <a:pt x="317" y="196"/>
                  </a:lnTo>
                  <a:lnTo>
                    <a:pt x="312" y="196"/>
                  </a:lnTo>
                  <a:lnTo>
                    <a:pt x="306" y="196"/>
                  </a:lnTo>
                  <a:lnTo>
                    <a:pt x="301" y="196"/>
                  </a:lnTo>
                  <a:lnTo>
                    <a:pt x="296" y="196"/>
                  </a:lnTo>
                  <a:lnTo>
                    <a:pt x="291" y="196"/>
                  </a:lnTo>
                  <a:lnTo>
                    <a:pt x="285" y="196"/>
                  </a:lnTo>
                  <a:lnTo>
                    <a:pt x="280" y="196"/>
                  </a:lnTo>
                  <a:lnTo>
                    <a:pt x="275" y="196"/>
                  </a:lnTo>
                  <a:lnTo>
                    <a:pt x="269" y="196"/>
                  </a:lnTo>
                  <a:lnTo>
                    <a:pt x="264" y="196"/>
                  </a:lnTo>
                  <a:lnTo>
                    <a:pt x="259" y="196"/>
                  </a:lnTo>
                  <a:lnTo>
                    <a:pt x="254" y="196"/>
                  </a:lnTo>
                  <a:lnTo>
                    <a:pt x="248" y="196"/>
                  </a:lnTo>
                  <a:lnTo>
                    <a:pt x="243" y="196"/>
                  </a:lnTo>
                  <a:lnTo>
                    <a:pt x="238" y="196"/>
                  </a:lnTo>
                  <a:lnTo>
                    <a:pt x="232" y="196"/>
                  </a:lnTo>
                  <a:lnTo>
                    <a:pt x="227" y="196"/>
                  </a:lnTo>
                  <a:lnTo>
                    <a:pt x="222" y="196"/>
                  </a:lnTo>
                  <a:lnTo>
                    <a:pt x="217" y="196"/>
                  </a:lnTo>
                  <a:lnTo>
                    <a:pt x="211" y="196"/>
                  </a:lnTo>
                  <a:lnTo>
                    <a:pt x="206" y="196"/>
                  </a:lnTo>
                  <a:lnTo>
                    <a:pt x="201" y="196"/>
                  </a:lnTo>
                  <a:lnTo>
                    <a:pt x="195" y="196"/>
                  </a:lnTo>
                  <a:lnTo>
                    <a:pt x="190" y="196"/>
                  </a:lnTo>
                  <a:lnTo>
                    <a:pt x="185" y="196"/>
                  </a:lnTo>
                  <a:lnTo>
                    <a:pt x="180" y="196"/>
                  </a:lnTo>
                  <a:lnTo>
                    <a:pt x="174" y="196"/>
                  </a:lnTo>
                  <a:lnTo>
                    <a:pt x="169" y="196"/>
                  </a:lnTo>
                  <a:lnTo>
                    <a:pt x="164" y="196"/>
                  </a:lnTo>
                  <a:lnTo>
                    <a:pt x="158" y="196"/>
                  </a:lnTo>
                  <a:lnTo>
                    <a:pt x="153" y="196"/>
                  </a:lnTo>
                  <a:lnTo>
                    <a:pt x="148" y="196"/>
                  </a:lnTo>
                  <a:lnTo>
                    <a:pt x="143" y="196"/>
                  </a:lnTo>
                  <a:lnTo>
                    <a:pt x="137" y="196"/>
                  </a:lnTo>
                  <a:lnTo>
                    <a:pt x="132" y="196"/>
                  </a:lnTo>
                  <a:lnTo>
                    <a:pt x="127" y="196"/>
                  </a:lnTo>
                  <a:lnTo>
                    <a:pt x="127" y="202"/>
                  </a:lnTo>
                  <a:lnTo>
                    <a:pt x="121" y="202"/>
                  </a:lnTo>
                  <a:lnTo>
                    <a:pt x="116" y="202"/>
                  </a:lnTo>
                  <a:lnTo>
                    <a:pt x="116" y="196"/>
                  </a:lnTo>
                  <a:lnTo>
                    <a:pt x="116" y="191"/>
                  </a:lnTo>
                  <a:lnTo>
                    <a:pt x="116" y="186"/>
                  </a:lnTo>
                  <a:lnTo>
                    <a:pt x="116" y="180"/>
                  </a:lnTo>
                  <a:lnTo>
                    <a:pt x="116" y="175"/>
                  </a:lnTo>
                  <a:lnTo>
                    <a:pt x="116" y="170"/>
                  </a:lnTo>
                  <a:lnTo>
                    <a:pt x="116" y="164"/>
                  </a:lnTo>
                  <a:lnTo>
                    <a:pt x="116" y="159"/>
                  </a:lnTo>
                  <a:lnTo>
                    <a:pt x="121" y="154"/>
                  </a:lnTo>
                  <a:lnTo>
                    <a:pt x="121" y="149"/>
                  </a:lnTo>
                  <a:lnTo>
                    <a:pt x="121" y="143"/>
                  </a:lnTo>
                  <a:lnTo>
                    <a:pt x="121" y="138"/>
                  </a:lnTo>
                  <a:lnTo>
                    <a:pt x="121" y="133"/>
                  </a:lnTo>
                  <a:lnTo>
                    <a:pt x="121" y="127"/>
                  </a:lnTo>
                  <a:lnTo>
                    <a:pt x="121" y="122"/>
                  </a:lnTo>
                  <a:lnTo>
                    <a:pt x="121" y="117"/>
                  </a:lnTo>
                  <a:lnTo>
                    <a:pt x="121" y="111"/>
                  </a:lnTo>
                  <a:lnTo>
                    <a:pt x="121" y="106"/>
                  </a:lnTo>
                  <a:lnTo>
                    <a:pt x="121" y="96"/>
                  </a:lnTo>
                  <a:lnTo>
                    <a:pt x="121" y="90"/>
                  </a:lnTo>
                  <a:lnTo>
                    <a:pt x="121" y="85"/>
                  </a:lnTo>
                  <a:lnTo>
                    <a:pt x="121" y="80"/>
                  </a:lnTo>
                  <a:lnTo>
                    <a:pt x="121" y="74"/>
                  </a:lnTo>
                  <a:lnTo>
                    <a:pt x="116" y="74"/>
                  </a:lnTo>
                  <a:lnTo>
                    <a:pt x="111" y="74"/>
                  </a:lnTo>
                  <a:lnTo>
                    <a:pt x="106" y="74"/>
                  </a:lnTo>
                  <a:lnTo>
                    <a:pt x="100" y="74"/>
                  </a:lnTo>
                  <a:lnTo>
                    <a:pt x="95" y="74"/>
                  </a:lnTo>
                  <a:lnTo>
                    <a:pt x="90" y="74"/>
                  </a:lnTo>
                  <a:lnTo>
                    <a:pt x="79" y="74"/>
                  </a:lnTo>
                  <a:lnTo>
                    <a:pt x="74" y="74"/>
                  </a:lnTo>
                  <a:lnTo>
                    <a:pt x="69" y="74"/>
                  </a:lnTo>
                  <a:lnTo>
                    <a:pt x="63" y="74"/>
                  </a:lnTo>
                  <a:lnTo>
                    <a:pt x="58" y="74"/>
                  </a:lnTo>
                  <a:lnTo>
                    <a:pt x="53" y="74"/>
                  </a:lnTo>
                  <a:lnTo>
                    <a:pt x="47" y="74"/>
                  </a:lnTo>
                  <a:lnTo>
                    <a:pt x="37" y="74"/>
                  </a:lnTo>
                  <a:lnTo>
                    <a:pt x="26" y="74"/>
                  </a:lnTo>
                  <a:lnTo>
                    <a:pt x="21" y="74"/>
                  </a:lnTo>
                  <a:lnTo>
                    <a:pt x="16" y="74"/>
                  </a:lnTo>
                  <a:lnTo>
                    <a:pt x="5" y="74"/>
                  </a:lnTo>
                  <a:lnTo>
                    <a:pt x="0" y="74"/>
                  </a:lnTo>
                  <a:lnTo>
                    <a:pt x="5" y="74"/>
                  </a:lnTo>
                  <a:lnTo>
                    <a:pt x="5" y="69"/>
                  </a:lnTo>
                  <a:lnTo>
                    <a:pt x="5" y="74"/>
                  </a:lnTo>
                  <a:lnTo>
                    <a:pt x="5" y="69"/>
                  </a:lnTo>
                  <a:lnTo>
                    <a:pt x="10" y="69"/>
                  </a:lnTo>
                  <a:lnTo>
                    <a:pt x="10" y="64"/>
                  </a:lnTo>
                  <a:lnTo>
                    <a:pt x="10" y="58"/>
                  </a:lnTo>
                  <a:lnTo>
                    <a:pt x="10" y="53"/>
                  </a:lnTo>
                  <a:lnTo>
                    <a:pt x="16" y="53"/>
                  </a:lnTo>
                  <a:lnTo>
                    <a:pt x="10" y="53"/>
                  </a:lnTo>
                  <a:lnTo>
                    <a:pt x="10" y="48"/>
                  </a:lnTo>
                  <a:lnTo>
                    <a:pt x="16" y="48"/>
                  </a:lnTo>
                  <a:lnTo>
                    <a:pt x="21" y="48"/>
                  </a:lnTo>
                  <a:lnTo>
                    <a:pt x="21" y="43"/>
                  </a:lnTo>
                  <a:lnTo>
                    <a:pt x="21" y="37"/>
                  </a:lnTo>
                  <a:lnTo>
                    <a:pt x="21" y="32"/>
                  </a:lnTo>
                  <a:lnTo>
                    <a:pt x="26" y="32"/>
                  </a:lnTo>
                  <a:lnTo>
                    <a:pt x="26" y="27"/>
                  </a:lnTo>
                  <a:lnTo>
                    <a:pt x="31" y="27"/>
                  </a:lnTo>
                  <a:lnTo>
                    <a:pt x="37" y="27"/>
                  </a:lnTo>
                  <a:lnTo>
                    <a:pt x="42" y="27"/>
                  </a:lnTo>
                  <a:lnTo>
                    <a:pt x="47" y="27"/>
                  </a:lnTo>
                  <a:lnTo>
                    <a:pt x="53" y="27"/>
                  </a:lnTo>
                  <a:lnTo>
                    <a:pt x="58" y="27"/>
                  </a:lnTo>
                  <a:lnTo>
                    <a:pt x="63" y="27"/>
                  </a:lnTo>
                  <a:lnTo>
                    <a:pt x="63" y="32"/>
                  </a:lnTo>
                  <a:lnTo>
                    <a:pt x="69" y="32"/>
                  </a:lnTo>
                  <a:lnTo>
                    <a:pt x="74" y="32"/>
                  </a:lnTo>
                  <a:lnTo>
                    <a:pt x="79" y="32"/>
                  </a:lnTo>
                  <a:lnTo>
                    <a:pt x="79" y="37"/>
                  </a:lnTo>
                  <a:lnTo>
                    <a:pt x="84" y="37"/>
                  </a:lnTo>
                  <a:lnTo>
                    <a:pt x="90" y="37"/>
                  </a:lnTo>
                  <a:lnTo>
                    <a:pt x="95" y="37"/>
                  </a:lnTo>
                  <a:lnTo>
                    <a:pt x="95" y="43"/>
                  </a:lnTo>
                  <a:lnTo>
                    <a:pt x="95" y="37"/>
                  </a:lnTo>
                  <a:lnTo>
                    <a:pt x="95" y="43"/>
                  </a:lnTo>
                  <a:lnTo>
                    <a:pt x="100" y="43"/>
                  </a:lnTo>
                  <a:lnTo>
                    <a:pt x="100" y="37"/>
                  </a:lnTo>
                  <a:lnTo>
                    <a:pt x="100" y="43"/>
                  </a:lnTo>
                  <a:lnTo>
                    <a:pt x="100" y="37"/>
                  </a:lnTo>
                  <a:lnTo>
                    <a:pt x="100" y="43"/>
                  </a:lnTo>
                  <a:lnTo>
                    <a:pt x="100" y="37"/>
                  </a:lnTo>
                  <a:lnTo>
                    <a:pt x="106" y="43"/>
                  </a:lnTo>
                  <a:lnTo>
                    <a:pt x="111" y="43"/>
                  </a:lnTo>
                  <a:lnTo>
                    <a:pt x="116" y="43"/>
                  </a:lnTo>
                  <a:lnTo>
                    <a:pt x="121" y="43"/>
                  </a:lnTo>
                  <a:lnTo>
                    <a:pt x="121" y="37"/>
                  </a:lnTo>
                  <a:lnTo>
                    <a:pt x="121" y="32"/>
                  </a:lnTo>
                  <a:lnTo>
                    <a:pt x="121" y="27"/>
                  </a:lnTo>
                  <a:lnTo>
                    <a:pt x="121" y="21"/>
                  </a:lnTo>
                  <a:lnTo>
                    <a:pt x="121" y="16"/>
                  </a:lnTo>
                  <a:lnTo>
                    <a:pt x="127" y="16"/>
                  </a:lnTo>
                  <a:lnTo>
                    <a:pt x="132" y="16"/>
                  </a:lnTo>
                  <a:lnTo>
                    <a:pt x="137" y="16"/>
                  </a:lnTo>
                  <a:lnTo>
                    <a:pt x="143" y="16"/>
                  </a:lnTo>
                  <a:lnTo>
                    <a:pt x="148" y="16"/>
                  </a:lnTo>
                  <a:lnTo>
                    <a:pt x="148" y="21"/>
                  </a:lnTo>
                  <a:lnTo>
                    <a:pt x="153" y="21"/>
                  </a:lnTo>
                  <a:lnTo>
                    <a:pt x="153" y="16"/>
                  </a:lnTo>
                  <a:lnTo>
                    <a:pt x="153" y="11"/>
                  </a:lnTo>
                  <a:lnTo>
                    <a:pt x="153" y="5"/>
                  </a:lnTo>
                  <a:lnTo>
                    <a:pt x="153" y="0"/>
                  </a:lnTo>
                  <a:lnTo>
                    <a:pt x="158" y="0"/>
                  </a:lnTo>
                  <a:lnTo>
                    <a:pt x="164" y="0"/>
                  </a:lnTo>
                  <a:lnTo>
                    <a:pt x="169" y="0"/>
                  </a:lnTo>
                  <a:lnTo>
                    <a:pt x="174" y="0"/>
                  </a:lnTo>
                  <a:lnTo>
                    <a:pt x="180" y="0"/>
                  </a:lnTo>
                  <a:lnTo>
                    <a:pt x="185" y="0"/>
                  </a:lnTo>
                  <a:lnTo>
                    <a:pt x="190" y="0"/>
                  </a:lnTo>
                  <a:lnTo>
                    <a:pt x="195" y="0"/>
                  </a:lnTo>
                  <a:lnTo>
                    <a:pt x="201" y="0"/>
                  </a:lnTo>
                  <a:lnTo>
                    <a:pt x="206" y="0"/>
                  </a:lnTo>
                  <a:lnTo>
                    <a:pt x="217" y="0"/>
                  </a:lnTo>
                  <a:lnTo>
                    <a:pt x="217" y="5"/>
                  </a:lnTo>
                  <a:lnTo>
                    <a:pt x="222" y="5"/>
                  </a:lnTo>
                  <a:lnTo>
                    <a:pt x="227" y="5"/>
                  </a:lnTo>
                  <a:lnTo>
                    <a:pt x="232" y="5"/>
                  </a:lnTo>
                  <a:lnTo>
                    <a:pt x="238" y="5"/>
                  </a:lnTo>
                  <a:lnTo>
                    <a:pt x="243" y="5"/>
                  </a:lnTo>
                  <a:lnTo>
                    <a:pt x="248" y="5"/>
                  </a:lnTo>
                  <a:lnTo>
                    <a:pt x="254" y="5"/>
                  </a:lnTo>
                  <a:lnTo>
                    <a:pt x="264" y="5"/>
                  </a:lnTo>
                  <a:lnTo>
                    <a:pt x="269" y="5"/>
                  </a:lnTo>
                  <a:lnTo>
                    <a:pt x="275" y="5"/>
                  </a:lnTo>
                  <a:lnTo>
                    <a:pt x="280" y="5"/>
                  </a:lnTo>
                  <a:lnTo>
                    <a:pt x="285" y="5"/>
                  </a:lnTo>
                  <a:lnTo>
                    <a:pt x="291" y="5"/>
                  </a:lnTo>
                </a:path>
              </a:pathLst>
            </a:custGeom>
            <a:noFill/>
            <a:ln w="25400" cap="rnd">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2" name="Rectangle 236">
              <a:extLst>
                <a:ext uri="{FF2B5EF4-FFF2-40B4-BE49-F238E27FC236}">
                  <a16:creationId xmlns:a16="http://schemas.microsoft.com/office/drawing/2014/main" id="{5D36FEDB-C66E-485E-93E3-728A32D2A4CB}"/>
                </a:ext>
              </a:extLst>
            </p:cNvPr>
            <p:cNvSpPr>
              <a:spLocks noChangeArrowheads="1"/>
            </p:cNvSpPr>
            <p:nvPr/>
          </p:nvSpPr>
          <p:spPr bwMode="auto">
            <a:xfrm>
              <a:off x="3190876" y="3155950"/>
              <a:ext cx="311929"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Greene</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23" name="Rectangle 237">
              <a:extLst>
                <a:ext uri="{FF2B5EF4-FFF2-40B4-BE49-F238E27FC236}">
                  <a16:creationId xmlns:a16="http://schemas.microsoft.com/office/drawing/2014/main" id="{3889B898-24CF-479D-9B9E-7C042D710FFE}"/>
                </a:ext>
              </a:extLst>
            </p:cNvPr>
            <p:cNvSpPr>
              <a:spLocks noChangeArrowheads="1"/>
            </p:cNvSpPr>
            <p:nvPr/>
          </p:nvSpPr>
          <p:spPr bwMode="auto">
            <a:xfrm>
              <a:off x="3409951" y="2339975"/>
              <a:ext cx="311929"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Fayette</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24" name="Rectangle 238">
              <a:extLst>
                <a:ext uri="{FF2B5EF4-FFF2-40B4-BE49-F238E27FC236}">
                  <a16:creationId xmlns:a16="http://schemas.microsoft.com/office/drawing/2014/main" id="{EFCFB74D-61F4-4D7F-A59E-075FB41E002A}"/>
                </a:ext>
              </a:extLst>
            </p:cNvPr>
            <p:cNvSpPr>
              <a:spLocks noChangeArrowheads="1"/>
            </p:cNvSpPr>
            <p:nvPr/>
          </p:nvSpPr>
          <p:spPr bwMode="auto">
            <a:xfrm>
              <a:off x="4106863" y="1876425"/>
              <a:ext cx="340946"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Cullman</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25" name="Rectangle 239">
              <a:extLst>
                <a:ext uri="{FF2B5EF4-FFF2-40B4-BE49-F238E27FC236}">
                  <a16:creationId xmlns:a16="http://schemas.microsoft.com/office/drawing/2014/main" id="{DD854B49-A424-4B83-B362-CC515EC09034}"/>
                </a:ext>
              </a:extLst>
            </p:cNvPr>
            <p:cNvSpPr>
              <a:spLocks noChangeArrowheads="1"/>
            </p:cNvSpPr>
            <p:nvPr/>
          </p:nvSpPr>
          <p:spPr bwMode="auto">
            <a:xfrm>
              <a:off x="4416426" y="2079625"/>
              <a:ext cx="265503"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Blount</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26" name="Rectangle 240">
              <a:extLst>
                <a:ext uri="{FF2B5EF4-FFF2-40B4-BE49-F238E27FC236}">
                  <a16:creationId xmlns:a16="http://schemas.microsoft.com/office/drawing/2014/main" id="{F8A5BF97-83B3-4EBC-8127-749827815956}"/>
                </a:ext>
              </a:extLst>
            </p:cNvPr>
            <p:cNvSpPr>
              <a:spLocks noChangeArrowheads="1"/>
            </p:cNvSpPr>
            <p:nvPr/>
          </p:nvSpPr>
          <p:spPr bwMode="auto">
            <a:xfrm>
              <a:off x="3979863" y="1271588"/>
              <a:ext cx="430898"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Limestone</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27" name="Rectangle 241">
              <a:extLst>
                <a:ext uri="{FF2B5EF4-FFF2-40B4-BE49-F238E27FC236}">
                  <a16:creationId xmlns:a16="http://schemas.microsoft.com/office/drawing/2014/main" id="{C827CE3F-2A81-4E19-A509-6A9B1B559B18}"/>
                </a:ext>
              </a:extLst>
            </p:cNvPr>
            <p:cNvSpPr>
              <a:spLocks noChangeArrowheads="1"/>
            </p:cNvSpPr>
            <p:nvPr/>
          </p:nvSpPr>
          <p:spPr bwMode="auto">
            <a:xfrm>
              <a:off x="3425826" y="1397000"/>
              <a:ext cx="300323"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Colbert</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28" name="Rectangle 242">
              <a:extLst>
                <a:ext uri="{FF2B5EF4-FFF2-40B4-BE49-F238E27FC236}">
                  <a16:creationId xmlns:a16="http://schemas.microsoft.com/office/drawing/2014/main" id="{9A3AA471-FA6D-4754-8D0A-8C18FF8AC0E5}"/>
                </a:ext>
              </a:extLst>
            </p:cNvPr>
            <p:cNvSpPr>
              <a:spLocks noChangeArrowheads="1"/>
            </p:cNvSpPr>
            <p:nvPr/>
          </p:nvSpPr>
          <p:spPr bwMode="auto">
            <a:xfrm>
              <a:off x="5449888" y="4922838"/>
              <a:ext cx="348200"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Houston</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29" name="Rectangle 243">
              <a:extLst>
                <a:ext uri="{FF2B5EF4-FFF2-40B4-BE49-F238E27FC236}">
                  <a16:creationId xmlns:a16="http://schemas.microsoft.com/office/drawing/2014/main" id="{21B45F9D-E357-457C-B674-051D4796C298}"/>
                </a:ext>
              </a:extLst>
            </p:cNvPr>
            <p:cNvSpPr>
              <a:spLocks noChangeArrowheads="1"/>
            </p:cNvSpPr>
            <p:nvPr/>
          </p:nvSpPr>
          <p:spPr bwMode="auto">
            <a:xfrm>
              <a:off x="5021263" y="2836863"/>
              <a:ext cx="185706"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Clay</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30" name="Rectangle 244">
              <a:extLst>
                <a:ext uri="{FF2B5EF4-FFF2-40B4-BE49-F238E27FC236}">
                  <a16:creationId xmlns:a16="http://schemas.microsoft.com/office/drawing/2014/main" id="{C6E9657B-D47C-4E3C-9852-33E29F44A489}"/>
                </a:ext>
              </a:extLst>
            </p:cNvPr>
            <p:cNvSpPr>
              <a:spLocks noChangeArrowheads="1"/>
            </p:cNvSpPr>
            <p:nvPr/>
          </p:nvSpPr>
          <p:spPr bwMode="auto">
            <a:xfrm>
              <a:off x="4954588" y="3232150"/>
              <a:ext cx="457013"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Tallapoosa</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31" name="Rectangle 245">
              <a:extLst>
                <a:ext uri="{FF2B5EF4-FFF2-40B4-BE49-F238E27FC236}">
                  <a16:creationId xmlns:a16="http://schemas.microsoft.com/office/drawing/2014/main" id="{EBED3EEC-2BC8-4C0F-B1E0-549CDAA7519C}"/>
                </a:ext>
              </a:extLst>
            </p:cNvPr>
            <p:cNvSpPr>
              <a:spLocks noChangeArrowheads="1"/>
            </p:cNvSpPr>
            <p:nvPr/>
          </p:nvSpPr>
          <p:spPr bwMode="auto">
            <a:xfrm>
              <a:off x="4316413" y="4191000"/>
              <a:ext cx="243740"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Butler</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32" name="Rectangle 246">
              <a:extLst>
                <a:ext uri="{FF2B5EF4-FFF2-40B4-BE49-F238E27FC236}">
                  <a16:creationId xmlns:a16="http://schemas.microsoft.com/office/drawing/2014/main" id="{9C293955-2F5A-4BF0-8090-74C34AF27CD4}"/>
                </a:ext>
              </a:extLst>
            </p:cNvPr>
            <p:cNvSpPr>
              <a:spLocks noChangeArrowheads="1"/>
            </p:cNvSpPr>
            <p:nvPr/>
          </p:nvSpPr>
          <p:spPr bwMode="auto">
            <a:xfrm>
              <a:off x="3719513" y="4410075"/>
              <a:ext cx="316282"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Monroe</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33" name="Rectangle 247">
              <a:extLst>
                <a:ext uri="{FF2B5EF4-FFF2-40B4-BE49-F238E27FC236}">
                  <a16:creationId xmlns:a16="http://schemas.microsoft.com/office/drawing/2014/main" id="{998BAB13-2A20-4381-8746-020328B6E487}"/>
                </a:ext>
              </a:extLst>
            </p:cNvPr>
            <p:cNvSpPr>
              <a:spLocks noChangeArrowheads="1"/>
            </p:cNvSpPr>
            <p:nvPr/>
          </p:nvSpPr>
          <p:spPr bwMode="auto">
            <a:xfrm>
              <a:off x="4038601" y="4654550"/>
              <a:ext cx="374315"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Conecuh</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34" name="Rectangle 248">
              <a:extLst>
                <a:ext uri="{FF2B5EF4-FFF2-40B4-BE49-F238E27FC236}">
                  <a16:creationId xmlns:a16="http://schemas.microsoft.com/office/drawing/2014/main" id="{D0CF15B4-28AB-4A5B-841D-5A8704A327B2}"/>
                </a:ext>
              </a:extLst>
            </p:cNvPr>
            <p:cNvSpPr>
              <a:spLocks noChangeArrowheads="1"/>
            </p:cNvSpPr>
            <p:nvPr/>
          </p:nvSpPr>
          <p:spPr bwMode="auto">
            <a:xfrm>
              <a:off x="3359151" y="4325938"/>
              <a:ext cx="268405"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Clarke</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35" name="Rectangle 249">
              <a:extLst>
                <a:ext uri="{FF2B5EF4-FFF2-40B4-BE49-F238E27FC236}">
                  <a16:creationId xmlns:a16="http://schemas.microsoft.com/office/drawing/2014/main" id="{61694C85-921C-4E78-A485-AE0EBDF91A9C}"/>
                </a:ext>
              </a:extLst>
            </p:cNvPr>
            <p:cNvSpPr>
              <a:spLocks noChangeArrowheads="1"/>
            </p:cNvSpPr>
            <p:nvPr/>
          </p:nvSpPr>
          <p:spPr bwMode="auto">
            <a:xfrm>
              <a:off x="3376613" y="5310188"/>
              <a:ext cx="326438"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Baldwin</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36" name="Rectangle 250">
              <a:extLst>
                <a:ext uri="{FF2B5EF4-FFF2-40B4-BE49-F238E27FC236}">
                  <a16:creationId xmlns:a16="http://schemas.microsoft.com/office/drawing/2014/main" id="{5A8A0745-F4D2-4751-8CA3-841FA211B408}"/>
                </a:ext>
              </a:extLst>
            </p:cNvPr>
            <p:cNvSpPr>
              <a:spLocks noChangeArrowheads="1"/>
            </p:cNvSpPr>
            <p:nvPr/>
          </p:nvSpPr>
          <p:spPr bwMode="auto">
            <a:xfrm>
              <a:off x="2973388" y="3862388"/>
              <a:ext cx="362709"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Choctaw</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37" name="Rectangle 251">
              <a:extLst>
                <a:ext uri="{FF2B5EF4-FFF2-40B4-BE49-F238E27FC236}">
                  <a16:creationId xmlns:a16="http://schemas.microsoft.com/office/drawing/2014/main" id="{B6120E82-47CA-410C-BF94-46B4B2328CAA}"/>
                </a:ext>
              </a:extLst>
            </p:cNvPr>
            <p:cNvSpPr>
              <a:spLocks noChangeArrowheads="1"/>
            </p:cNvSpPr>
            <p:nvPr/>
          </p:nvSpPr>
          <p:spPr bwMode="auto">
            <a:xfrm>
              <a:off x="3351213" y="3829050"/>
              <a:ext cx="368512"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Marengo</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38" name="Rectangle 252">
              <a:extLst>
                <a:ext uri="{FF2B5EF4-FFF2-40B4-BE49-F238E27FC236}">
                  <a16:creationId xmlns:a16="http://schemas.microsoft.com/office/drawing/2014/main" id="{CD1CD52A-9368-42A3-82EF-05B0A8EE0738}"/>
                </a:ext>
              </a:extLst>
            </p:cNvPr>
            <p:cNvSpPr>
              <a:spLocks noChangeArrowheads="1"/>
            </p:cNvSpPr>
            <p:nvPr/>
          </p:nvSpPr>
          <p:spPr bwMode="auto">
            <a:xfrm>
              <a:off x="3754438" y="4081463"/>
              <a:ext cx="272757"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Wilcox</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39" name="Rectangle 253">
              <a:extLst>
                <a:ext uri="{FF2B5EF4-FFF2-40B4-BE49-F238E27FC236}">
                  <a16:creationId xmlns:a16="http://schemas.microsoft.com/office/drawing/2014/main" id="{9724691D-76DF-489C-A178-8A5F25ABC4F8}"/>
                </a:ext>
              </a:extLst>
            </p:cNvPr>
            <p:cNvSpPr>
              <a:spLocks noChangeArrowheads="1"/>
            </p:cNvSpPr>
            <p:nvPr/>
          </p:nvSpPr>
          <p:spPr bwMode="auto">
            <a:xfrm>
              <a:off x="3048001" y="3543300"/>
              <a:ext cx="300323"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Sumter</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40" name="Rectangle 254">
              <a:extLst>
                <a:ext uri="{FF2B5EF4-FFF2-40B4-BE49-F238E27FC236}">
                  <a16:creationId xmlns:a16="http://schemas.microsoft.com/office/drawing/2014/main" id="{808DD5C4-C2E6-4A2A-B6D2-42B94159322A}"/>
                </a:ext>
              </a:extLst>
            </p:cNvPr>
            <p:cNvSpPr>
              <a:spLocks noChangeArrowheads="1"/>
            </p:cNvSpPr>
            <p:nvPr/>
          </p:nvSpPr>
          <p:spPr bwMode="auto">
            <a:xfrm>
              <a:off x="5213351" y="2474913"/>
              <a:ext cx="378668"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Cleburne</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41" name="Rectangle 255">
              <a:extLst>
                <a:ext uri="{FF2B5EF4-FFF2-40B4-BE49-F238E27FC236}">
                  <a16:creationId xmlns:a16="http://schemas.microsoft.com/office/drawing/2014/main" id="{ADBDFE88-4D65-46C4-B30B-90672D3A3B19}"/>
                </a:ext>
              </a:extLst>
            </p:cNvPr>
            <p:cNvSpPr>
              <a:spLocks noChangeArrowheads="1"/>
            </p:cNvSpPr>
            <p:nvPr/>
          </p:nvSpPr>
          <p:spPr bwMode="auto">
            <a:xfrm>
              <a:off x="5121276" y="1885950"/>
              <a:ext cx="404783"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Cherokee</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42" name="Rectangle 256">
              <a:extLst>
                <a:ext uri="{FF2B5EF4-FFF2-40B4-BE49-F238E27FC236}">
                  <a16:creationId xmlns:a16="http://schemas.microsoft.com/office/drawing/2014/main" id="{8D18B522-14FC-430F-8C37-545BA92CD8E2}"/>
                </a:ext>
              </a:extLst>
            </p:cNvPr>
            <p:cNvSpPr>
              <a:spLocks noChangeArrowheads="1"/>
            </p:cNvSpPr>
            <p:nvPr/>
          </p:nvSpPr>
          <p:spPr bwMode="auto">
            <a:xfrm>
              <a:off x="4827588" y="2003425"/>
              <a:ext cx="311929"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Etowah</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43" name="Rectangle 257">
              <a:extLst>
                <a:ext uri="{FF2B5EF4-FFF2-40B4-BE49-F238E27FC236}">
                  <a16:creationId xmlns:a16="http://schemas.microsoft.com/office/drawing/2014/main" id="{670D741B-04EA-4856-9467-6E815AD11A3C}"/>
                </a:ext>
              </a:extLst>
            </p:cNvPr>
            <p:cNvSpPr>
              <a:spLocks noChangeArrowheads="1"/>
            </p:cNvSpPr>
            <p:nvPr/>
          </p:nvSpPr>
          <p:spPr bwMode="auto">
            <a:xfrm>
              <a:off x="5003801" y="1633538"/>
              <a:ext cx="306126"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DeKalb</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44" name="Rectangle 258">
              <a:extLst>
                <a:ext uri="{FF2B5EF4-FFF2-40B4-BE49-F238E27FC236}">
                  <a16:creationId xmlns:a16="http://schemas.microsoft.com/office/drawing/2014/main" id="{D76112F3-A6F5-4761-8720-CFF721C3C086}"/>
                </a:ext>
              </a:extLst>
            </p:cNvPr>
            <p:cNvSpPr>
              <a:spLocks noChangeArrowheads="1"/>
            </p:cNvSpPr>
            <p:nvPr/>
          </p:nvSpPr>
          <p:spPr bwMode="auto">
            <a:xfrm>
              <a:off x="4567238" y="2339975"/>
              <a:ext cx="330790"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St. Clair</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45" name="Rectangle 259">
              <a:extLst>
                <a:ext uri="{FF2B5EF4-FFF2-40B4-BE49-F238E27FC236}">
                  <a16:creationId xmlns:a16="http://schemas.microsoft.com/office/drawing/2014/main" id="{CA4C3BB5-54C9-4935-9954-5453FA7DE6AC}"/>
                </a:ext>
              </a:extLst>
            </p:cNvPr>
            <p:cNvSpPr>
              <a:spLocks noChangeArrowheads="1"/>
            </p:cNvSpPr>
            <p:nvPr/>
          </p:nvSpPr>
          <p:spPr bwMode="auto">
            <a:xfrm>
              <a:off x="3190876" y="3155950"/>
              <a:ext cx="311929"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Greene</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46" name="Rectangle 260">
              <a:extLst>
                <a:ext uri="{FF2B5EF4-FFF2-40B4-BE49-F238E27FC236}">
                  <a16:creationId xmlns:a16="http://schemas.microsoft.com/office/drawing/2014/main" id="{FAFB458C-A1C7-441B-A225-AEF00517B377}"/>
                </a:ext>
              </a:extLst>
            </p:cNvPr>
            <p:cNvSpPr>
              <a:spLocks noChangeArrowheads="1"/>
            </p:cNvSpPr>
            <p:nvPr/>
          </p:nvSpPr>
          <p:spPr bwMode="auto">
            <a:xfrm>
              <a:off x="3409951" y="2339975"/>
              <a:ext cx="311929"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Fayette</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47" name="Rectangle 261">
              <a:extLst>
                <a:ext uri="{FF2B5EF4-FFF2-40B4-BE49-F238E27FC236}">
                  <a16:creationId xmlns:a16="http://schemas.microsoft.com/office/drawing/2014/main" id="{07CA8507-5976-40B0-BC46-D7CBA5381D60}"/>
                </a:ext>
              </a:extLst>
            </p:cNvPr>
            <p:cNvSpPr>
              <a:spLocks noChangeArrowheads="1"/>
            </p:cNvSpPr>
            <p:nvPr/>
          </p:nvSpPr>
          <p:spPr bwMode="auto">
            <a:xfrm>
              <a:off x="4106863" y="1876425"/>
              <a:ext cx="340946"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Cullman</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48" name="Rectangle 262">
              <a:extLst>
                <a:ext uri="{FF2B5EF4-FFF2-40B4-BE49-F238E27FC236}">
                  <a16:creationId xmlns:a16="http://schemas.microsoft.com/office/drawing/2014/main" id="{E7ADE61B-8D1C-4F27-B917-0BD7179D5EDC}"/>
                </a:ext>
              </a:extLst>
            </p:cNvPr>
            <p:cNvSpPr>
              <a:spLocks noChangeArrowheads="1"/>
            </p:cNvSpPr>
            <p:nvPr/>
          </p:nvSpPr>
          <p:spPr bwMode="auto">
            <a:xfrm>
              <a:off x="4416426" y="2079625"/>
              <a:ext cx="265503"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Blount</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49" name="Rectangle 263">
              <a:extLst>
                <a:ext uri="{FF2B5EF4-FFF2-40B4-BE49-F238E27FC236}">
                  <a16:creationId xmlns:a16="http://schemas.microsoft.com/office/drawing/2014/main" id="{9BB8687C-0A5D-47DA-A12A-90CFA7A546E0}"/>
                </a:ext>
              </a:extLst>
            </p:cNvPr>
            <p:cNvSpPr>
              <a:spLocks noChangeArrowheads="1"/>
            </p:cNvSpPr>
            <p:nvPr/>
          </p:nvSpPr>
          <p:spPr bwMode="auto">
            <a:xfrm>
              <a:off x="3979863" y="1271588"/>
              <a:ext cx="430898"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Limestone</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50" name="Rectangle 264">
              <a:extLst>
                <a:ext uri="{FF2B5EF4-FFF2-40B4-BE49-F238E27FC236}">
                  <a16:creationId xmlns:a16="http://schemas.microsoft.com/office/drawing/2014/main" id="{D96BAFAF-DC67-42CB-AB96-3012E0BE1586}"/>
                </a:ext>
              </a:extLst>
            </p:cNvPr>
            <p:cNvSpPr>
              <a:spLocks noChangeArrowheads="1"/>
            </p:cNvSpPr>
            <p:nvPr/>
          </p:nvSpPr>
          <p:spPr bwMode="auto">
            <a:xfrm>
              <a:off x="3425826" y="1397000"/>
              <a:ext cx="300323"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itchFamily="34" charset="0"/>
                  <a:cs typeface="Arial" pitchFamily="34" charset="0"/>
                </a:rPr>
                <a:t>Colbert</a:t>
              </a:r>
              <a:endParaRPr kumimoji="0" lang="en-US" altLang="en-US" sz="2400" b="0" i="0" u="none" strike="noStrike" cap="none" normalizeH="0" baseline="0" dirty="0">
                <a:ln>
                  <a:noFill/>
                </a:ln>
                <a:solidFill>
                  <a:schemeClr val="tx1"/>
                </a:solidFill>
                <a:effectLst/>
                <a:latin typeface="Arial" pitchFamily="34" charset="0"/>
                <a:cs typeface="Arial" pitchFamily="34" charset="0"/>
              </a:endParaRPr>
            </a:p>
          </p:txBody>
        </p:sp>
        <p:sp>
          <p:nvSpPr>
            <p:cNvPr id="151" name="Rectangle 265">
              <a:extLst>
                <a:ext uri="{FF2B5EF4-FFF2-40B4-BE49-F238E27FC236}">
                  <a16:creationId xmlns:a16="http://schemas.microsoft.com/office/drawing/2014/main" id="{288CA2F0-043B-495D-8679-C1B23B41367A}"/>
                </a:ext>
              </a:extLst>
            </p:cNvPr>
            <p:cNvSpPr>
              <a:spLocks noChangeArrowheads="1"/>
            </p:cNvSpPr>
            <p:nvPr/>
          </p:nvSpPr>
          <p:spPr bwMode="auto">
            <a:xfrm>
              <a:off x="5449888" y="4922838"/>
              <a:ext cx="348200"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Houston</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52" name="Rectangle 266">
              <a:extLst>
                <a:ext uri="{FF2B5EF4-FFF2-40B4-BE49-F238E27FC236}">
                  <a16:creationId xmlns:a16="http://schemas.microsoft.com/office/drawing/2014/main" id="{B5254B07-188E-40A4-B6C5-023EC087624A}"/>
                </a:ext>
              </a:extLst>
            </p:cNvPr>
            <p:cNvSpPr>
              <a:spLocks noChangeArrowheads="1"/>
            </p:cNvSpPr>
            <p:nvPr/>
          </p:nvSpPr>
          <p:spPr bwMode="auto">
            <a:xfrm>
              <a:off x="5021263" y="2836863"/>
              <a:ext cx="185706"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itchFamily="34" charset="0"/>
                  <a:cs typeface="Arial" pitchFamily="34" charset="0"/>
                </a:rPr>
                <a:t>Clay</a:t>
              </a:r>
              <a:endParaRPr kumimoji="0" lang="en-US" altLang="en-US" sz="2400" b="0" i="0" u="none" strike="noStrike" cap="none" normalizeH="0" baseline="0" dirty="0">
                <a:ln>
                  <a:noFill/>
                </a:ln>
                <a:solidFill>
                  <a:schemeClr val="tx1"/>
                </a:solidFill>
                <a:effectLst/>
                <a:latin typeface="Arial" pitchFamily="34" charset="0"/>
                <a:cs typeface="Arial" pitchFamily="34" charset="0"/>
              </a:endParaRPr>
            </a:p>
          </p:txBody>
        </p:sp>
        <p:sp>
          <p:nvSpPr>
            <p:cNvPr id="153" name="Rectangle 267">
              <a:extLst>
                <a:ext uri="{FF2B5EF4-FFF2-40B4-BE49-F238E27FC236}">
                  <a16:creationId xmlns:a16="http://schemas.microsoft.com/office/drawing/2014/main" id="{C88635BF-DADF-40A8-A2DA-C278FB503A62}"/>
                </a:ext>
              </a:extLst>
            </p:cNvPr>
            <p:cNvSpPr>
              <a:spLocks noChangeArrowheads="1"/>
            </p:cNvSpPr>
            <p:nvPr/>
          </p:nvSpPr>
          <p:spPr bwMode="auto">
            <a:xfrm>
              <a:off x="4954588" y="3232150"/>
              <a:ext cx="457013"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itchFamily="34" charset="0"/>
                  <a:cs typeface="Arial" pitchFamily="34" charset="0"/>
                </a:rPr>
                <a:t>Tallapoosa</a:t>
              </a:r>
              <a:endParaRPr kumimoji="0" lang="en-US" altLang="en-US" sz="2400" b="0" i="0" u="none" strike="noStrike" cap="none" normalizeH="0" baseline="0" dirty="0">
                <a:ln>
                  <a:noFill/>
                </a:ln>
                <a:solidFill>
                  <a:schemeClr val="tx1"/>
                </a:solidFill>
                <a:effectLst/>
                <a:latin typeface="Arial" pitchFamily="34" charset="0"/>
                <a:cs typeface="Arial" pitchFamily="34" charset="0"/>
              </a:endParaRPr>
            </a:p>
          </p:txBody>
        </p:sp>
        <p:sp>
          <p:nvSpPr>
            <p:cNvPr id="154" name="Rectangle 268">
              <a:extLst>
                <a:ext uri="{FF2B5EF4-FFF2-40B4-BE49-F238E27FC236}">
                  <a16:creationId xmlns:a16="http://schemas.microsoft.com/office/drawing/2014/main" id="{914C91D1-B476-4395-80D9-5B6911B53D8D}"/>
                </a:ext>
              </a:extLst>
            </p:cNvPr>
            <p:cNvSpPr>
              <a:spLocks noChangeArrowheads="1"/>
            </p:cNvSpPr>
            <p:nvPr/>
          </p:nvSpPr>
          <p:spPr bwMode="auto">
            <a:xfrm>
              <a:off x="4316413" y="4191000"/>
              <a:ext cx="243740"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Butler</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55" name="Rectangle 269">
              <a:extLst>
                <a:ext uri="{FF2B5EF4-FFF2-40B4-BE49-F238E27FC236}">
                  <a16:creationId xmlns:a16="http://schemas.microsoft.com/office/drawing/2014/main" id="{F6624CFA-461A-430F-9003-375A59B47B43}"/>
                </a:ext>
              </a:extLst>
            </p:cNvPr>
            <p:cNvSpPr>
              <a:spLocks noChangeArrowheads="1"/>
            </p:cNvSpPr>
            <p:nvPr/>
          </p:nvSpPr>
          <p:spPr bwMode="auto">
            <a:xfrm>
              <a:off x="3719513" y="4410075"/>
              <a:ext cx="316282"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Monroe</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56" name="Rectangle 270">
              <a:extLst>
                <a:ext uri="{FF2B5EF4-FFF2-40B4-BE49-F238E27FC236}">
                  <a16:creationId xmlns:a16="http://schemas.microsoft.com/office/drawing/2014/main" id="{F8A5DC44-92AE-4178-830A-81B0BB144CB8}"/>
                </a:ext>
              </a:extLst>
            </p:cNvPr>
            <p:cNvSpPr>
              <a:spLocks noChangeArrowheads="1"/>
            </p:cNvSpPr>
            <p:nvPr/>
          </p:nvSpPr>
          <p:spPr bwMode="auto">
            <a:xfrm>
              <a:off x="4038601" y="4654550"/>
              <a:ext cx="374315"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Conecuh</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57" name="Rectangle 271">
              <a:extLst>
                <a:ext uri="{FF2B5EF4-FFF2-40B4-BE49-F238E27FC236}">
                  <a16:creationId xmlns:a16="http://schemas.microsoft.com/office/drawing/2014/main" id="{95BC15DC-A75F-436B-8152-2386865C3EC9}"/>
                </a:ext>
              </a:extLst>
            </p:cNvPr>
            <p:cNvSpPr>
              <a:spLocks noChangeArrowheads="1"/>
            </p:cNvSpPr>
            <p:nvPr/>
          </p:nvSpPr>
          <p:spPr bwMode="auto">
            <a:xfrm>
              <a:off x="3359151" y="4325938"/>
              <a:ext cx="268405"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Clarke</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58" name="Rectangle 272">
              <a:extLst>
                <a:ext uri="{FF2B5EF4-FFF2-40B4-BE49-F238E27FC236}">
                  <a16:creationId xmlns:a16="http://schemas.microsoft.com/office/drawing/2014/main" id="{43940916-9C49-41B6-9D42-739F73A71DD9}"/>
                </a:ext>
              </a:extLst>
            </p:cNvPr>
            <p:cNvSpPr>
              <a:spLocks noChangeArrowheads="1"/>
            </p:cNvSpPr>
            <p:nvPr/>
          </p:nvSpPr>
          <p:spPr bwMode="auto">
            <a:xfrm>
              <a:off x="3376613" y="5310188"/>
              <a:ext cx="326438"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Baldwin</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59" name="Rectangle 273">
              <a:extLst>
                <a:ext uri="{FF2B5EF4-FFF2-40B4-BE49-F238E27FC236}">
                  <a16:creationId xmlns:a16="http://schemas.microsoft.com/office/drawing/2014/main" id="{238F12DC-D431-4155-A4F8-D052A143C274}"/>
                </a:ext>
              </a:extLst>
            </p:cNvPr>
            <p:cNvSpPr>
              <a:spLocks noChangeArrowheads="1"/>
            </p:cNvSpPr>
            <p:nvPr/>
          </p:nvSpPr>
          <p:spPr bwMode="auto">
            <a:xfrm>
              <a:off x="2973388" y="3862388"/>
              <a:ext cx="362709"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Choctaw</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60" name="Rectangle 274">
              <a:extLst>
                <a:ext uri="{FF2B5EF4-FFF2-40B4-BE49-F238E27FC236}">
                  <a16:creationId xmlns:a16="http://schemas.microsoft.com/office/drawing/2014/main" id="{3B90633F-C2B5-4730-8B92-F0A0D6EBF3D6}"/>
                </a:ext>
              </a:extLst>
            </p:cNvPr>
            <p:cNvSpPr>
              <a:spLocks noChangeArrowheads="1"/>
            </p:cNvSpPr>
            <p:nvPr/>
          </p:nvSpPr>
          <p:spPr bwMode="auto">
            <a:xfrm>
              <a:off x="3351213" y="3829050"/>
              <a:ext cx="368512"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Marengo</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61" name="Rectangle 275">
              <a:extLst>
                <a:ext uri="{FF2B5EF4-FFF2-40B4-BE49-F238E27FC236}">
                  <a16:creationId xmlns:a16="http://schemas.microsoft.com/office/drawing/2014/main" id="{C71D84FA-B2B0-417F-A17D-FF60E66D22D5}"/>
                </a:ext>
              </a:extLst>
            </p:cNvPr>
            <p:cNvSpPr>
              <a:spLocks noChangeArrowheads="1"/>
            </p:cNvSpPr>
            <p:nvPr/>
          </p:nvSpPr>
          <p:spPr bwMode="auto">
            <a:xfrm>
              <a:off x="3754438" y="4081463"/>
              <a:ext cx="272757"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Wilcox</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62" name="Rectangle 276">
              <a:extLst>
                <a:ext uri="{FF2B5EF4-FFF2-40B4-BE49-F238E27FC236}">
                  <a16:creationId xmlns:a16="http://schemas.microsoft.com/office/drawing/2014/main" id="{7F2A9FE2-DC23-4E4D-A67D-F1A9C8A1AAA6}"/>
                </a:ext>
              </a:extLst>
            </p:cNvPr>
            <p:cNvSpPr>
              <a:spLocks noChangeArrowheads="1"/>
            </p:cNvSpPr>
            <p:nvPr/>
          </p:nvSpPr>
          <p:spPr bwMode="auto">
            <a:xfrm>
              <a:off x="3048001" y="3543300"/>
              <a:ext cx="300323"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Sumter</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63" name="Rectangle 277">
              <a:extLst>
                <a:ext uri="{FF2B5EF4-FFF2-40B4-BE49-F238E27FC236}">
                  <a16:creationId xmlns:a16="http://schemas.microsoft.com/office/drawing/2014/main" id="{2422514A-B50A-48F5-BAD2-96F05D20CB6C}"/>
                </a:ext>
              </a:extLst>
            </p:cNvPr>
            <p:cNvSpPr>
              <a:spLocks noChangeArrowheads="1"/>
            </p:cNvSpPr>
            <p:nvPr/>
          </p:nvSpPr>
          <p:spPr bwMode="auto">
            <a:xfrm>
              <a:off x="5213351" y="2474913"/>
              <a:ext cx="378668"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Cleburne</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64" name="Rectangle 278">
              <a:extLst>
                <a:ext uri="{FF2B5EF4-FFF2-40B4-BE49-F238E27FC236}">
                  <a16:creationId xmlns:a16="http://schemas.microsoft.com/office/drawing/2014/main" id="{35264DB1-0C57-4D3E-AF1A-7B9CA4A669E7}"/>
                </a:ext>
              </a:extLst>
            </p:cNvPr>
            <p:cNvSpPr>
              <a:spLocks noChangeArrowheads="1"/>
            </p:cNvSpPr>
            <p:nvPr/>
          </p:nvSpPr>
          <p:spPr bwMode="auto">
            <a:xfrm>
              <a:off x="5121276" y="1885950"/>
              <a:ext cx="404783"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Cherokee</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65" name="Rectangle 279">
              <a:extLst>
                <a:ext uri="{FF2B5EF4-FFF2-40B4-BE49-F238E27FC236}">
                  <a16:creationId xmlns:a16="http://schemas.microsoft.com/office/drawing/2014/main" id="{5348FEDF-F835-4E3E-AE9C-9DD2D69C3189}"/>
                </a:ext>
              </a:extLst>
            </p:cNvPr>
            <p:cNvSpPr>
              <a:spLocks noChangeArrowheads="1"/>
            </p:cNvSpPr>
            <p:nvPr/>
          </p:nvSpPr>
          <p:spPr bwMode="auto">
            <a:xfrm>
              <a:off x="4827588" y="2003425"/>
              <a:ext cx="311929"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Etowah</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66" name="Rectangle 280">
              <a:extLst>
                <a:ext uri="{FF2B5EF4-FFF2-40B4-BE49-F238E27FC236}">
                  <a16:creationId xmlns:a16="http://schemas.microsoft.com/office/drawing/2014/main" id="{8D8C1821-3C79-41D4-A524-14BCE230C5AB}"/>
                </a:ext>
              </a:extLst>
            </p:cNvPr>
            <p:cNvSpPr>
              <a:spLocks noChangeArrowheads="1"/>
            </p:cNvSpPr>
            <p:nvPr/>
          </p:nvSpPr>
          <p:spPr bwMode="auto">
            <a:xfrm>
              <a:off x="5003801" y="1633538"/>
              <a:ext cx="306126"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DeKalb</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67" name="Rectangle 281">
              <a:extLst>
                <a:ext uri="{FF2B5EF4-FFF2-40B4-BE49-F238E27FC236}">
                  <a16:creationId xmlns:a16="http://schemas.microsoft.com/office/drawing/2014/main" id="{E996F80C-DA49-48AD-B593-00993CF27918}"/>
                </a:ext>
              </a:extLst>
            </p:cNvPr>
            <p:cNvSpPr>
              <a:spLocks noChangeArrowheads="1"/>
            </p:cNvSpPr>
            <p:nvPr/>
          </p:nvSpPr>
          <p:spPr bwMode="auto">
            <a:xfrm>
              <a:off x="4567238" y="2339975"/>
              <a:ext cx="330790"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St. Clair</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68" name="Rectangle 282">
              <a:extLst>
                <a:ext uri="{FF2B5EF4-FFF2-40B4-BE49-F238E27FC236}">
                  <a16:creationId xmlns:a16="http://schemas.microsoft.com/office/drawing/2014/main" id="{4036269C-DBF9-4840-B28C-B95085B0E7FC}"/>
                </a:ext>
              </a:extLst>
            </p:cNvPr>
            <p:cNvSpPr>
              <a:spLocks noChangeArrowheads="1"/>
            </p:cNvSpPr>
            <p:nvPr/>
          </p:nvSpPr>
          <p:spPr bwMode="auto">
            <a:xfrm>
              <a:off x="4283076" y="3543300"/>
              <a:ext cx="349651"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Autauga</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69" name="Rectangle 283">
              <a:extLst>
                <a:ext uri="{FF2B5EF4-FFF2-40B4-BE49-F238E27FC236}">
                  <a16:creationId xmlns:a16="http://schemas.microsoft.com/office/drawing/2014/main" id="{23AAC9FB-F415-4227-A0BB-9EECA5984158}"/>
                </a:ext>
              </a:extLst>
            </p:cNvPr>
            <p:cNvSpPr>
              <a:spLocks noChangeArrowheads="1"/>
            </p:cNvSpPr>
            <p:nvPr/>
          </p:nvSpPr>
          <p:spPr bwMode="auto">
            <a:xfrm>
              <a:off x="5340351" y="4157663"/>
              <a:ext cx="332241"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Barbour</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70" name="Rectangle 284">
              <a:extLst>
                <a:ext uri="{FF2B5EF4-FFF2-40B4-BE49-F238E27FC236}">
                  <a16:creationId xmlns:a16="http://schemas.microsoft.com/office/drawing/2014/main" id="{D33025F2-786B-4EF8-87BD-43C6DDDEE6D4}"/>
                </a:ext>
              </a:extLst>
            </p:cNvPr>
            <p:cNvSpPr>
              <a:spLocks noChangeArrowheads="1"/>
            </p:cNvSpPr>
            <p:nvPr/>
          </p:nvSpPr>
          <p:spPr bwMode="auto">
            <a:xfrm>
              <a:off x="3946526" y="3013075"/>
              <a:ext cx="187158"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Bibb</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71" name="Rectangle 285">
              <a:extLst>
                <a:ext uri="{FF2B5EF4-FFF2-40B4-BE49-F238E27FC236}">
                  <a16:creationId xmlns:a16="http://schemas.microsoft.com/office/drawing/2014/main" id="{12E7744A-A55F-43F5-AA84-C2921E74F9D6}"/>
                </a:ext>
              </a:extLst>
            </p:cNvPr>
            <p:cNvSpPr>
              <a:spLocks noChangeArrowheads="1"/>
            </p:cNvSpPr>
            <p:nvPr/>
          </p:nvSpPr>
          <p:spPr bwMode="auto">
            <a:xfrm>
              <a:off x="5095876" y="3956050"/>
              <a:ext cx="300323"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Bullock</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72" name="Rectangle 286">
              <a:extLst>
                <a:ext uri="{FF2B5EF4-FFF2-40B4-BE49-F238E27FC236}">
                  <a16:creationId xmlns:a16="http://schemas.microsoft.com/office/drawing/2014/main" id="{7D3C88D7-15B5-4EE4-84E4-8347D09A04AA}"/>
                </a:ext>
              </a:extLst>
            </p:cNvPr>
            <p:cNvSpPr>
              <a:spLocks noChangeArrowheads="1"/>
            </p:cNvSpPr>
            <p:nvPr/>
          </p:nvSpPr>
          <p:spPr bwMode="auto">
            <a:xfrm>
              <a:off x="4970463" y="2297113"/>
              <a:ext cx="348200"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itchFamily="34" charset="0"/>
                  <a:cs typeface="Arial" pitchFamily="34" charset="0"/>
                </a:rPr>
                <a:t>Calhoun</a:t>
              </a:r>
              <a:endParaRPr kumimoji="0" lang="en-US" altLang="en-US" sz="2400" b="0" i="0" u="none" strike="noStrike" cap="none" normalizeH="0" baseline="0" dirty="0">
                <a:ln>
                  <a:noFill/>
                </a:ln>
                <a:solidFill>
                  <a:schemeClr val="tx1"/>
                </a:solidFill>
                <a:effectLst/>
                <a:latin typeface="Arial" pitchFamily="34" charset="0"/>
                <a:cs typeface="Arial" pitchFamily="34" charset="0"/>
              </a:endParaRPr>
            </a:p>
          </p:txBody>
        </p:sp>
        <p:sp>
          <p:nvSpPr>
            <p:cNvPr id="173" name="Rectangle 287">
              <a:extLst>
                <a:ext uri="{FF2B5EF4-FFF2-40B4-BE49-F238E27FC236}">
                  <a16:creationId xmlns:a16="http://schemas.microsoft.com/office/drawing/2014/main" id="{72D7950A-1FC0-4DA9-9344-33453D1EC2F0}"/>
                </a:ext>
              </a:extLst>
            </p:cNvPr>
            <p:cNvSpPr>
              <a:spLocks noChangeArrowheads="1"/>
            </p:cNvSpPr>
            <p:nvPr/>
          </p:nvSpPr>
          <p:spPr bwMode="auto">
            <a:xfrm>
              <a:off x="5332413" y="3130550"/>
              <a:ext cx="429447"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Chambers</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74" name="Rectangle 288">
              <a:extLst>
                <a:ext uri="{FF2B5EF4-FFF2-40B4-BE49-F238E27FC236}">
                  <a16:creationId xmlns:a16="http://schemas.microsoft.com/office/drawing/2014/main" id="{B525795C-0CA5-45AD-B033-B6F13EBADAE7}"/>
                </a:ext>
              </a:extLst>
            </p:cNvPr>
            <p:cNvSpPr>
              <a:spLocks noChangeArrowheads="1"/>
            </p:cNvSpPr>
            <p:nvPr/>
          </p:nvSpPr>
          <p:spPr bwMode="auto">
            <a:xfrm>
              <a:off x="4283076" y="3189288"/>
              <a:ext cx="290167"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Chilton</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75" name="Rectangle 289">
              <a:extLst>
                <a:ext uri="{FF2B5EF4-FFF2-40B4-BE49-F238E27FC236}">
                  <a16:creationId xmlns:a16="http://schemas.microsoft.com/office/drawing/2014/main" id="{55D6E9A2-34DC-4532-B244-2B078192C8B6}"/>
                </a:ext>
              </a:extLst>
            </p:cNvPr>
            <p:cNvSpPr>
              <a:spLocks noChangeArrowheads="1"/>
            </p:cNvSpPr>
            <p:nvPr/>
          </p:nvSpPr>
          <p:spPr bwMode="auto">
            <a:xfrm>
              <a:off x="4870451" y="4637088"/>
              <a:ext cx="275659"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Coffee</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76" name="Rectangle 290">
              <a:extLst>
                <a:ext uri="{FF2B5EF4-FFF2-40B4-BE49-F238E27FC236}">
                  <a16:creationId xmlns:a16="http://schemas.microsoft.com/office/drawing/2014/main" id="{CFB5C684-19E3-482E-9104-5AED0691A8BC}"/>
                </a:ext>
              </a:extLst>
            </p:cNvPr>
            <p:cNvSpPr>
              <a:spLocks noChangeArrowheads="1"/>
            </p:cNvSpPr>
            <p:nvPr/>
          </p:nvSpPr>
          <p:spPr bwMode="auto">
            <a:xfrm>
              <a:off x="4651376" y="3122613"/>
              <a:ext cx="269855"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Coosa</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77" name="Rectangle 291">
              <a:extLst>
                <a:ext uri="{FF2B5EF4-FFF2-40B4-BE49-F238E27FC236}">
                  <a16:creationId xmlns:a16="http://schemas.microsoft.com/office/drawing/2014/main" id="{0F7E75DB-EBD3-410B-9D44-815DF4C1A5AC}"/>
                </a:ext>
              </a:extLst>
            </p:cNvPr>
            <p:cNvSpPr>
              <a:spLocks noChangeArrowheads="1"/>
            </p:cNvSpPr>
            <p:nvPr/>
          </p:nvSpPr>
          <p:spPr bwMode="auto">
            <a:xfrm>
              <a:off x="4433888" y="4772025"/>
              <a:ext cx="420742"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Covington</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78" name="Rectangle 292">
              <a:extLst>
                <a:ext uri="{FF2B5EF4-FFF2-40B4-BE49-F238E27FC236}">
                  <a16:creationId xmlns:a16="http://schemas.microsoft.com/office/drawing/2014/main" id="{FCA3A977-009B-485A-B7FC-B6631CD88A11}"/>
                </a:ext>
              </a:extLst>
            </p:cNvPr>
            <p:cNvSpPr>
              <a:spLocks noChangeArrowheads="1"/>
            </p:cNvSpPr>
            <p:nvPr/>
          </p:nvSpPr>
          <p:spPr bwMode="auto">
            <a:xfrm>
              <a:off x="4533901" y="4292600"/>
              <a:ext cx="419291"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Crenshaw</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79" name="Rectangle 293">
              <a:extLst>
                <a:ext uri="{FF2B5EF4-FFF2-40B4-BE49-F238E27FC236}">
                  <a16:creationId xmlns:a16="http://schemas.microsoft.com/office/drawing/2014/main" id="{BB7B86BA-0AFD-4DBA-ADB9-0E31D0AA860D}"/>
                </a:ext>
              </a:extLst>
            </p:cNvPr>
            <p:cNvSpPr>
              <a:spLocks noChangeArrowheads="1"/>
            </p:cNvSpPr>
            <p:nvPr/>
          </p:nvSpPr>
          <p:spPr bwMode="auto">
            <a:xfrm>
              <a:off x="5230813" y="4629150"/>
              <a:ext cx="191510"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Dale</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80" name="Rectangle 294">
              <a:extLst>
                <a:ext uri="{FF2B5EF4-FFF2-40B4-BE49-F238E27FC236}">
                  <a16:creationId xmlns:a16="http://schemas.microsoft.com/office/drawing/2014/main" id="{57762225-1E37-4F29-8302-2A9E2EC0EB53}"/>
                </a:ext>
              </a:extLst>
            </p:cNvPr>
            <p:cNvSpPr>
              <a:spLocks noChangeArrowheads="1"/>
            </p:cNvSpPr>
            <p:nvPr/>
          </p:nvSpPr>
          <p:spPr bwMode="auto">
            <a:xfrm>
              <a:off x="3930651" y="3660775"/>
              <a:ext cx="258249"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Dallas</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81" name="Rectangle 295">
              <a:extLst>
                <a:ext uri="{FF2B5EF4-FFF2-40B4-BE49-F238E27FC236}">
                  <a16:creationId xmlns:a16="http://schemas.microsoft.com/office/drawing/2014/main" id="{F7453172-086E-442D-B6AE-0CAA6092F26F}"/>
                </a:ext>
              </a:extLst>
            </p:cNvPr>
            <p:cNvSpPr>
              <a:spLocks noChangeArrowheads="1"/>
            </p:cNvSpPr>
            <p:nvPr/>
          </p:nvSpPr>
          <p:spPr bwMode="auto">
            <a:xfrm>
              <a:off x="4743451" y="3459163"/>
              <a:ext cx="294520"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Elmore</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82" name="Rectangle 296">
              <a:extLst>
                <a:ext uri="{FF2B5EF4-FFF2-40B4-BE49-F238E27FC236}">
                  <a16:creationId xmlns:a16="http://schemas.microsoft.com/office/drawing/2014/main" id="{1ADAA4E8-0BD9-4F4D-A1F9-F4FF4E2B1CD1}"/>
                </a:ext>
              </a:extLst>
            </p:cNvPr>
            <p:cNvSpPr>
              <a:spLocks noChangeArrowheads="1"/>
            </p:cNvSpPr>
            <p:nvPr/>
          </p:nvSpPr>
          <p:spPr bwMode="auto">
            <a:xfrm>
              <a:off x="3846513" y="4906963"/>
              <a:ext cx="409135"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itchFamily="34" charset="0"/>
                  <a:cs typeface="Arial" pitchFamily="34" charset="0"/>
                </a:rPr>
                <a:t>Escambia</a:t>
              </a:r>
              <a:endParaRPr kumimoji="0" lang="en-US" altLang="en-US" sz="2400" b="0" i="0" u="none" strike="noStrike" cap="none" normalizeH="0" baseline="0" dirty="0">
                <a:ln>
                  <a:noFill/>
                </a:ln>
                <a:solidFill>
                  <a:schemeClr val="tx1"/>
                </a:solidFill>
                <a:effectLst/>
                <a:latin typeface="Arial" pitchFamily="34" charset="0"/>
                <a:cs typeface="Arial" pitchFamily="34" charset="0"/>
              </a:endParaRPr>
            </a:p>
          </p:txBody>
        </p:sp>
        <p:sp>
          <p:nvSpPr>
            <p:cNvPr id="183" name="Rectangle 297">
              <a:extLst>
                <a:ext uri="{FF2B5EF4-FFF2-40B4-BE49-F238E27FC236}">
                  <a16:creationId xmlns:a16="http://schemas.microsoft.com/office/drawing/2014/main" id="{B4161952-16A1-4959-B30E-7D8AC34DCC2C}"/>
                </a:ext>
              </a:extLst>
            </p:cNvPr>
            <p:cNvSpPr>
              <a:spLocks noChangeArrowheads="1"/>
            </p:cNvSpPr>
            <p:nvPr/>
          </p:nvSpPr>
          <p:spPr bwMode="auto">
            <a:xfrm>
              <a:off x="3300413" y="1624013"/>
              <a:ext cx="330790"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Franklin</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84" name="Rectangle 298">
              <a:extLst>
                <a:ext uri="{FF2B5EF4-FFF2-40B4-BE49-F238E27FC236}">
                  <a16:creationId xmlns:a16="http://schemas.microsoft.com/office/drawing/2014/main" id="{5E6E853A-B611-4CC7-9349-8D0154DE1FB8}"/>
                </a:ext>
              </a:extLst>
            </p:cNvPr>
            <p:cNvSpPr>
              <a:spLocks noChangeArrowheads="1"/>
            </p:cNvSpPr>
            <p:nvPr/>
          </p:nvSpPr>
          <p:spPr bwMode="auto">
            <a:xfrm>
              <a:off x="4978401" y="4940300"/>
              <a:ext cx="327889"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Geneva</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85" name="Rectangle 299">
              <a:extLst>
                <a:ext uri="{FF2B5EF4-FFF2-40B4-BE49-F238E27FC236}">
                  <a16:creationId xmlns:a16="http://schemas.microsoft.com/office/drawing/2014/main" id="{E7B99900-3C4E-479A-B659-8AF47FFB7E2B}"/>
                </a:ext>
              </a:extLst>
            </p:cNvPr>
            <p:cNvSpPr>
              <a:spLocks noChangeArrowheads="1"/>
            </p:cNvSpPr>
            <p:nvPr/>
          </p:nvSpPr>
          <p:spPr bwMode="auto">
            <a:xfrm>
              <a:off x="3535363" y="3308350"/>
              <a:ext cx="191510"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Hale</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86" name="Rectangle 300">
              <a:extLst>
                <a:ext uri="{FF2B5EF4-FFF2-40B4-BE49-F238E27FC236}">
                  <a16:creationId xmlns:a16="http://schemas.microsoft.com/office/drawing/2014/main" id="{10B4852B-4E2C-446B-9271-6E279679AC56}"/>
                </a:ext>
              </a:extLst>
            </p:cNvPr>
            <p:cNvSpPr>
              <a:spLocks noChangeArrowheads="1"/>
            </p:cNvSpPr>
            <p:nvPr/>
          </p:nvSpPr>
          <p:spPr bwMode="auto">
            <a:xfrm>
              <a:off x="5516563" y="4502150"/>
              <a:ext cx="248093"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Henry</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87" name="Rectangle 301">
              <a:extLst>
                <a:ext uri="{FF2B5EF4-FFF2-40B4-BE49-F238E27FC236}">
                  <a16:creationId xmlns:a16="http://schemas.microsoft.com/office/drawing/2014/main" id="{E37C8356-8F4C-4D38-9854-BF21DF160129}"/>
                </a:ext>
              </a:extLst>
            </p:cNvPr>
            <p:cNvSpPr>
              <a:spLocks noChangeArrowheads="1"/>
            </p:cNvSpPr>
            <p:nvPr/>
          </p:nvSpPr>
          <p:spPr bwMode="auto">
            <a:xfrm>
              <a:off x="4860926" y="1347788"/>
              <a:ext cx="342397"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Jackson</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88" name="Rectangle 302">
              <a:extLst>
                <a:ext uri="{FF2B5EF4-FFF2-40B4-BE49-F238E27FC236}">
                  <a16:creationId xmlns:a16="http://schemas.microsoft.com/office/drawing/2014/main" id="{C2697473-D488-4E04-A13C-1D6259A49C3A}"/>
                </a:ext>
              </a:extLst>
            </p:cNvPr>
            <p:cNvSpPr>
              <a:spLocks noChangeArrowheads="1"/>
            </p:cNvSpPr>
            <p:nvPr/>
          </p:nvSpPr>
          <p:spPr bwMode="auto">
            <a:xfrm>
              <a:off x="4048126" y="2516188"/>
              <a:ext cx="384471"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Jefferson</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89" name="Rectangle 303">
              <a:extLst>
                <a:ext uri="{FF2B5EF4-FFF2-40B4-BE49-F238E27FC236}">
                  <a16:creationId xmlns:a16="http://schemas.microsoft.com/office/drawing/2014/main" id="{3A36370C-97BB-4823-9CEB-6260AE8544B6}"/>
                </a:ext>
              </a:extLst>
            </p:cNvPr>
            <p:cNvSpPr>
              <a:spLocks noChangeArrowheads="1"/>
            </p:cNvSpPr>
            <p:nvPr/>
          </p:nvSpPr>
          <p:spPr bwMode="auto">
            <a:xfrm>
              <a:off x="3116263" y="2273300"/>
              <a:ext cx="264052"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Lamar</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90" name="Rectangle 304">
              <a:extLst>
                <a:ext uri="{FF2B5EF4-FFF2-40B4-BE49-F238E27FC236}">
                  <a16:creationId xmlns:a16="http://schemas.microsoft.com/office/drawing/2014/main" id="{B27130FD-3F82-4EA8-A6D2-04AD4FB6795A}"/>
                </a:ext>
              </a:extLst>
            </p:cNvPr>
            <p:cNvSpPr>
              <a:spLocks noChangeArrowheads="1"/>
            </p:cNvSpPr>
            <p:nvPr/>
          </p:nvSpPr>
          <p:spPr bwMode="auto">
            <a:xfrm>
              <a:off x="3367088" y="1203325"/>
              <a:ext cx="468619"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itchFamily="34" charset="0"/>
                  <a:cs typeface="Arial" pitchFamily="34" charset="0"/>
                </a:rPr>
                <a:t>Lauderdale</a:t>
              </a:r>
              <a:endParaRPr kumimoji="0" lang="en-US" altLang="en-US" sz="2400" b="0" i="0" u="none" strike="noStrike" cap="none" normalizeH="0" baseline="0" dirty="0">
                <a:ln>
                  <a:noFill/>
                </a:ln>
                <a:solidFill>
                  <a:schemeClr val="tx1"/>
                </a:solidFill>
                <a:effectLst/>
                <a:latin typeface="Arial" pitchFamily="34" charset="0"/>
                <a:cs typeface="Arial" pitchFamily="34" charset="0"/>
              </a:endParaRPr>
            </a:p>
          </p:txBody>
        </p:sp>
        <p:sp>
          <p:nvSpPr>
            <p:cNvPr id="191" name="Rectangle 305">
              <a:extLst>
                <a:ext uri="{FF2B5EF4-FFF2-40B4-BE49-F238E27FC236}">
                  <a16:creationId xmlns:a16="http://schemas.microsoft.com/office/drawing/2014/main" id="{CE1FB328-6604-49FA-9AF9-BEE94217D808}"/>
                </a:ext>
              </a:extLst>
            </p:cNvPr>
            <p:cNvSpPr>
              <a:spLocks noChangeArrowheads="1"/>
            </p:cNvSpPr>
            <p:nvPr/>
          </p:nvSpPr>
          <p:spPr bwMode="auto">
            <a:xfrm>
              <a:off x="3719513" y="1516063"/>
              <a:ext cx="404783"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Arial" pitchFamily="34" charset="0"/>
                  <a:cs typeface="Arial" pitchFamily="34" charset="0"/>
                </a:rPr>
                <a:t>Lawrence</a:t>
              </a:r>
              <a:endParaRPr kumimoji="0" lang="en-US" altLang="en-US" sz="2400" b="0" i="0" u="none" strike="noStrike" cap="none" normalizeH="0" baseline="0" dirty="0">
                <a:ln>
                  <a:noFill/>
                </a:ln>
                <a:solidFill>
                  <a:schemeClr val="tx1"/>
                </a:solidFill>
                <a:effectLst/>
                <a:latin typeface="Arial" pitchFamily="34" charset="0"/>
                <a:cs typeface="Arial" pitchFamily="34" charset="0"/>
              </a:endParaRPr>
            </a:p>
          </p:txBody>
        </p:sp>
        <p:sp>
          <p:nvSpPr>
            <p:cNvPr id="192" name="Rectangle 306">
              <a:extLst>
                <a:ext uri="{FF2B5EF4-FFF2-40B4-BE49-F238E27FC236}">
                  <a16:creationId xmlns:a16="http://schemas.microsoft.com/office/drawing/2014/main" id="{866FAA77-03E4-472A-8BD2-EE54F31D576D}"/>
                </a:ext>
              </a:extLst>
            </p:cNvPr>
            <p:cNvSpPr>
              <a:spLocks noChangeArrowheads="1"/>
            </p:cNvSpPr>
            <p:nvPr/>
          </p:nvSpPr>
          <p:spPr bwMode="auto">
            <a:xfrm>
              <a:off x="5457826" y="3476625"/>
              <a:ext cx="156690"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Lee</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93" name="Rectangle 307">
              <a:extLst>
                <a:ext uri="{FF2B5EF4-FFF2-40B4-BE49-F238E27FC236}">
                  <a16:creationId xmlns:a16="http://schemas.microsoft.com/office/drawing/2014/main" id="{BC5B529C-55BB-4592-9A71-28C95DF863A3}"/>
                </a:ext>
              </a:extLst>
            </p:cNvPr>
            <p:cNvSpPr>
              <a:spLocks noChangeArrowheads="1"/>
            </p:cNvSpPr>
            <p:nvPr/>
          </p:nvSpPr>
          <p:spPr bwMode="auto">
            <a:xfrm>
              <a:off x="4283076" y="3862388"/>
              <a:ext cx="374315"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Lowndes</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94" name="Rectangle 308">
              <a:extLst>
                <a:ext uri="{FF2B5EF4-FFF2-40B4-BE49-F238E27FC236}">
                  <a16:creationId xmlns:a16="http://schemas.microsoft.com/office/drawing/2014/main" id="{4B1C3A7B-0019-4F9E-9CC0-9255DA2E4F8F}"/>
                </a:ext>
              </a:extLst>
            </p:cNvPr>
            <p:cNvSpPr>
              <a:spLocks noChangeArrowheads="1"/>
            </p:cNvSpPr>
            <p:nvPr/>
          </p:nvSpPr>
          <p:spPr bwMode="auto">
            <a:xfrm>
              <a:off x="5087938" y="3635375"/>
              <a:ext cx="280011"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Macon</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95" name="Rectangle 309">
              <a:extLst>
                <a:ext uri="{FF2B5EF4-FFF2-40B4-BE49-F238E27FC236}">
                  <a16:creationId xmlns:a16="http://schemas.microsoft.com/office/drawing/2014/main" id="{65282A19-5DA0-49CA-8A1C-05267F7A39DE}"/>
                </a:ext>
              </a:extLst>
            </p:cNvPr>
            <p:cNvSpPr>
              <a:spLocks noChangeArrowheads="1"/>
            </p:cNvSpPr>
            <p:nvPr/>
          </p:nvSpPr>
          <p:spPr bwMode="auto">
            <a:xfrm>
              <a:off x="4400551" y="1338263"/>
              <a:ext cx="352553"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Madison</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96" name="Rectangle 310">
              <a:extLst>
                <a:ext uri="{FF2B5EF4-FFF2-40B4-BE49-F238E27FC236}">
                  <a16:creationId xmlns:a16="http://schemas.microsoft.com/office/drawing/2014/main" id="{E790DD5D-5868-4D83-9C2D-E5403ACD2298}"/>
                </a:ext>
              </a:extLst>
            </p:cNvPr>
            <p:cNvSpPr>
              <a:spLocks noChangeArrowheads="1"/>
            </p:cNvSpPr>
            <p:nvPr/>
          </p:nvSpPr>
          <p:spPr bwMode="auto">
            <a:xfrm>
              <a:off x="3267076" y="1944688"/>
              <a:ext cx="284364"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Marion</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97" name="Rectangle 311">
              <a:extLst>
                <a:ext uri="{FF2B5EF4-FFF2-40B4-BE49-F238E27FC236}">
                  <a16:creationId xmlns:a16="http://schemas.microsoft.com/office/drawing/2014/main" id="{7C390C26-7BDF-4E86-AF93-20A4D8A373EB}"/>
                </a:ext>
              </a:extLst>
            </p:cNvPr>
            <p:cNvSpPr>
              <a:spLocks noChangeArrowheads="1"/>
            </p:cNvSpPr>
            <p:nvPr/>
          </p:nvSpPr>
          <p:spPr bwMode="auto">
            <a:xfrm>
              <a:off x="4567238" y="1717675"/>
              <a:ext cx="351102"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Marshall</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98" name="Rectangle 312">
              <a:extLst>
                <a:ext uri="{FF2B5EF4-FFF2-40B4-BE49-F238E27FC236}">
                  <a16:creationId xmlns:a16="http://schemas.microsoft.com/office/drawing/2014/main" id="{6B0188CF-8756-4C5F-98DC-0A06B3FBAD22}"/>
                </a:ext>
              </a:extLst>
            </p:cNvPr>
            <p:cNvSpPr>
              <a:spLocks noChangeArrowheads="1"/>
            </p:cNvSpPr>
            <p:nvPr/>
          </p:nvSpPr>
          <p:spPr bwMode="auto">
            <a:xfrm>
              <a:off x="3057526" y="5368925"/>
              <a:ext cx="274208"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Mobile</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199" name="Rectangle 313">
              <a:extLst>
                <a:ext uri="{FF2B5EF4-FFF2-40B4-BE49-F238E27FC236}">
                  <a16:creationId xmlns:a16="http://schemas.microsoft.com/office/drawing/2014/main" id="{6B11AD76-D564-42D0-8170-EF1A5F710CF1}"/>
                </a:ext>
              </a:extLst>
            </p:cNvPr>
            <p:cNvSpPr>
              <a:spLocks noChangeArrowheads="1"/>
            </p:cNvSpPr>
            <p:nvPr/>
          </p:nvSpPr>
          <p:spPr bwMode="auto">
            <a:xfrm>
              <a:off x="4584701" y="3813175"/>
              <a:ext cx="517948"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Montgomery</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200" name="Rectangle 314">
              <a:extLst>
                <a:ext uri="{FF2B5EF4-FFF2-40B4-BE49-F238E27FC236}">
                  <a16:creationId xmlns:a16="http://schemas.microsoft.com/office/drawing/2014/main" id="{EDE7640F-711C-4C32-BB9E-28A16FC56BDB}"/>
                </a:ext>
              </a:extLst>
            </p:cNvPr>
            <p:cNvSpPr>
              <a:spLocks noChangeArrowheads="1"/>
            </p:cNvSpPr>
            <p:nvPr/>
          </p:nvSpPr>
          <p:spPr bwMode="auto">
            <a:xfrm>
              <a:off x="4156076" y="1574800"/>
              <a:ext cx="316282"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Morgan</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201" name="Rectangle 315">
              <a:extLst>
                <a:ext uri="{FF2B5EF4-FFF2-40B4-BE49-F238E27FC236}">
                  <a16:creationId xmlns:a16="http://schemas.microsoft.com/office/drawing/2014/main" id="{779D14B4-B8EE-4F98-B5AF-7AA6D86D273A}"/>
                </a:ext>
              </a:extLst>
            </p:cNvPr>
            <p:cNvSpPr>
              <a:spLocks noChangeArrowheads="1"/>
            </p:cNvSpPr>
            <p:nvPr/>
          </p:nvSpPr>
          <p:spPr bwMode="auto">
            <a:xfrm>
              <a:off x="3829051" y="3459163"/>
              <a:ext cx="221978"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Perry</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202" name="Rectangle 316">
              <a:extLst>
                <a:ext uri="{FF2B5EF4-FFF2-40B4-BE49-F238E27FC236}">
                  <a16:creationId xmlns:a16="http://schemas.microsoft.com/office/drawing/2014/main" id="{AC384DEA-B96B-454C-90BB-B904CB3327E6}"/>
                </a:ext>
              </a:extLst>
            </p:cNvPr>
            <p:cNvSpPr>
              <a:spLocks noChangeArrowheads="1"/>
            </p:cNvSpPr>
            <p:nvPr/>
          </p:nvSpPr>
          <p:spPr bwMode="auto">
            <a:xfrm>
              <a:off x="3106738" y="2794000"/>
              <a:ext cx="326438"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Pickens</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203" name="Rectangle 317">
              <a:extLst>
                <a:ext uri="{FF2B5EF4-FFF2-40B4-BE49-F238E27FC236}">
                  <a16:creationId xmlns:a16="http://schemas.microsoft.com/office/drawing/2014/main" id="{6519A940-A9F3-4628-89D4-32C54494BF01}"/>
                </a:ext>
              </a:extLst>
            </p:cNvPr>
            <p:cNvSpPr>
              <a:spLocks noChangeArrowheads="1"/>
            </p:cNvSpPr>
            <p:nvPr/>
          </p:nvSpPr>
          <p:spPr bwMode="auto">
            <a:xfrm>
              <a:off x="4970463" y="4198938"/>
              <a:ext cx="181355"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Pike</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204" name="Rectangle 318">
              <a:extLst>
                <a:ext uri="{FF2B5EF4-FFF2-40B4-BE49-F238E27FC236}">
                  <a16:creationId xmlns:a16="http://schemas.microsoft.com/office/drawing/2014/main" id="{6A4E900F-E85B-419E-8F0E-6F17239959B4}"/>
                </a:ext>
              </a:extLst>
            </p:cNvPr>
            <p:cNvSpPr>
              <a:spLocks noChangeArrowheads="1"/>
            </p:cNvSpPr>
            <p:nvPr/>
          </p:nvSpPr>
          <p:spPr bwMode="auto">
            <a:xfrm>
              <a:off x="5272088" y="2752725"/>
              <a:ext cx="400430"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Randolph</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205" name="Rectangle 319">
              <a:extLst>
                <a:ext uri="{FF2B5EF4-FFF2-40B4-BE49-F238E27FC236}">
                  <a16:creationId xmlns:a16="http://schemas.microsoft.com/office/drawing/2014/main" id="{8400F9E6-F032-461C-B8ED-253CD7368593}"/>
                </a:ext>
              </a:extLst>
            </p:cNvPr>
            <p:cNvSpPr>
              <a:spLocks noChangeArrowheads="1"/>
            </p:cNvSpPr>
            <p:nvPr/>
          </p:nvSpPr>
          <p:spPr bwMode="auto">
            <a:xfrm>
              <a:off x="5549901" y="3762375"/>
              <a:ext cx="304675"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Russell</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206" name="Rectangle 320">
              <a:extLst>
                <a:ext uri="{FF2B5EF4-FFF2-40B4-BE49-F238E27FC236}">
                  <a16:creationId xmlns:a16="http://schemas.microsoft.com/office/drawing/2014/main" id="{3949E4BE-5902-49B7-AD73-1A8230BF9503}"/>
                </a:ext>
              </a:extLst>
            </p:cNvPr>
            <p:cNvSpPr>
              <a:spLocks noChangeArrowheads="1"/>
            </p:cNvSpPr>
            <p:nvPr/>
          </p:nvSpPr>
          <p:spPr bwMode="auto">
            <a:xfrm>
              <a:off x="4291013" y="2778125"/>
              <a:ext cx="285815"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Shelby</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207" name="Rectangle 321">
              <a:extLst>
                <a:ext uri="{FF2B5EF4-FFF2-40B4-BE49-F238E27FC236}">
                  <a16:creationId xmlns:a16="http://schemas.microsoft.com/office/drawing/2014/main" id="{38DC43CA-9004-42BD-89C9-341EFDFAD9F9}"/>
                </a:ext>
              </a:extLst>
            </p:cNvPr>
            <p:cNvSpPr>
              <a:spLocks noChangeArrowheads="1"/>
            </p:cNvSpPr>
            <p:nvPr/>
          </p:nvSpPr>
          <p:spPr bwMode="auto">
            <a:xfrm>
              <a:off x="4684713" y="2659063"/>
              <a:ext cx="410586"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Talladega</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208" name="Rectangle 322">
              <a:extLst>
                <a:ext uri="{FF2B5EF4-FFF2-40B4-BE49-F238E27FC236}">
                  <a16:creationId xmlns:a16="http://schemas.microsoft.com/office/drawing/2014/main" id="{7A0BF34A-D9C2-497D-89B1-4C74D335F6BC}"/>
                </a:ext>
              </a:extLst>
            </p:cNvPr>
            <p:cNvSpPr>
              <a:spLocks noChangeArrowheads="1"/>
            </p:cNvSpPr>
            <p:nvPr/>
          </p:nvSpPr>
          <p:spPr bwMode="auto">
            <a:xfrm>
              <a:off x="3568701" y="2752725"/>
              <a:ext cx="477324"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Tuscaloosa</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209" name="Rectangle 323">
              <a:extLst>
                <a:ext uri="{FF2B5EF4-FFF2-40B4-BE49-F238E27FC236}">
                  <a16:creationId xmlns:a16="http://schemas.microsoft.com/office/drawing/2014/main" id="{4A5A9253-2366-43AC-A92A-8CAE1E509D19}"/>
                </a:ext>
              </a:extLst>
            </p:cNvPr>
            <p:cNvSpPr>
              <a:spLocks noChangeArrowheads="1"/>
            </p:cNvSpPr>
            <p:nvPr/>
          </p:nvSpPr>
          <p:spPr bwMode="auto">
            <a:xfrm>
              <a:off x="3778251" y="2306638"/>
              <a:ext cx="288716"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Walker</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210" name="Rectangle 324">
              <a:extLst>
                <a:ext uri="{FF2B5EF4-FFF2-40B4-BE49-F238E27FC236}">
                  <a16:creationId xmlns:a16="http://schemas.microsoft.com/office/drawing/2014/main" id="{91CA03FB-ED3E-483F-B5B4-E03FE192BF16}"/>
                </a:ext>
              </a:extLst>
            </p:cNvPr>
            <p:cNvSpPr>
              <a:spLocks noChangeArrowheads="1"/>
            </p:cNvSpPr>
            <p:nvPr/>
          </p:nvSpPr>
          <p:spPr bwMode="auto">
            <a:xfrm>
              <a:off x="2965451" y="4629150"/>
              <a:ext cx="493283"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Washington</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sp>
          <p:nvSpPr>
            <p:cNvPr id="211" name="Rectangle 325">
              <a:extLst>
                <a:ext uri="{FF2B5EF4-FFF2-40B4-BE49-F238E27FC236}">
                  <a16:creationId xmlns:a16="http://schemas.microsoft.com/office/drawing/2014/main" id="{E37B75DD-58DD-4C14-92C2-79E41714641B}"/>
                </a:ext>
              </a:extLst>
            </p:cNvPr>
            <p:cNvSpPr>
              <a:spLocks noChangeArrowheads="1"/>
            </p:cNvSpPr>
            <p:nvPr/>
          </p:nvSpPr>
          <p:spPr bwMode="auto">
            <a:xfrm>
              <a:off x="3703638" y="1919288"/>
              <a:ext cx="336594" cy="111424"/>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itchFamily="34" charset="0"/>
                  <a:cs typeface="Arial" pitchFamily="34" charset="0"/>
                </a:rPr>
                <a:t>Winston</a:t>
              </a:r>
              <a:endParaRPr kumimoji="0" lang="en-US" altLang="en-US" sz="2400" b="0" i="0" u="none" strike="noStrike" cap="none" normalizeH="0" baseline="0">
                <a:ln>
                  <a:noFill/>
                </a:ln>
                <a:solidFill>
                  <a:schemeClr val="tx1"/>
                </a:solidFill>
                <a:effectLst/>
                <a:latin typeface="Arial" pitchFamily="34" charset="0"/>
                <a:cs typeface="Arial" pitchFamily="34" charset="0"/>
              </a:endParaRPr>
            </a:p>
          </p:txBody>
        </p:sp>
      </p:grpSp>
      <p:sp>
        <p:nvSpPr>
          <p:cNvPr id="217" name="TextBox 216">
            <a:extLst>
              <a:ext uri="{FF2B5EF4-FFF2-40B4-BE49-F238E27FC236}">
                <a16:creationId xmlns:a16="http://schemas.microsoft.com/office/drawing/2014/main" id="{9FDD00C9-1B1C-44EF-8B3E-72A1E5435D0D}"/>
              </a:ext>
            </a:extLst>
          </p:cNvPr>
          <p:cNvSpPr txBox="1"/>
          <p:nvPr/>
        </p:nvSpPr>
        <p:spPr>
          <a:xfrm>
            <a:off x="0" y="13452"/>
            <a:ext cx="12192000" cy="438378"/>
          </a:xfrm>
          <a:prstGeom prst="rect">
            <a:avLst/>
          </a:prstGeom>
          <a:solidFill>
            <a:srgbClr val="002060"/>
          </a:solidFill>
        </p:spPr>
        <p:txBody>
          <a:bodyPr wrap="square" rtlCol="0">
            <a:spAutoFit/>
          </a:bodyPr>
          <a:lstStyle/>
          <a:p>
            <a:pPr algn="ctr"/>
            <a:r>
              <a:rPr lang="en-US" sz="2200" b="1" dirty="0">
                <a:solidFill>
                  <a:schemeClr val="bg1"/>
                </a:solidFill>
                <a:latin typeface="Montserrat" panose="00000500000000000000" pitchFamily="2" charset="0"/>
              </a:rPr>
              <a:t>Education and Workforce NEEDS INDEX</a:t>
            </a:r>
          </a:p>
        </p:txBody>
      </p:sp>
      <p:grpSp>
        <p:nvGrpSpPr>
          <p:cNvPr id="22" name="Group 21">
            <a:extLst>
              <a:ext uri="{FF2B5EF4-FFF2-40B4-BE49-F238E27FC236}">
                <a16:creationId xmlns:a16="http://schemas.microsoft.com/office/drawing/2014/main" id="{940216D8-9D59-EFA9-314F-7B683C49854D}"/>
              </a:ext>
            </a:extLst>
          </p:cNvPr>
          <p:cNvGrpSpPr/>
          <p:nvPr/>
        </p:nvGrpSpPr>
        <p:grpSpPr>
          <a:xfrm>
            <a:off x="5233212" y="3925053"/>
            <a:ext cx="4877499" cy="2874772"/>
            <a:chOff x="5233212" y="3925053"/>
            <a:chExt cx="4877499" cy="2874772"/>
          </a:xfrm>
        </p:grpSpPr>
        <p:pic>
          <p:nvPicPr>
            <p:cNvPr id="9" name="Picture 8" descr="Map&#10;&#10;Description automatically generated">
              <a:extLst>
                <a:ext uri="{FF2B5EF4-FFF2-40B4-BE49-F238E27FC236}">
                  <a16:creationId xmlns:a16="http://schemas.microsoft.com/office/drawing/2014/main" id="{70B38CB1-3034-4704-89ED-F4720690EF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3212" y="3925053"/>
              <a:ext cx="1997337" cy="2791309"/>
            </a:xfrm>
            <a:prstGeom prst="rect">
              <a:avLst/>
            </a:prstGeom>
          </p:spPr>
        </p:pic>
        <p:sp>
          <p:nvSpPr>
            <p:cNvPr id="15" name="TextBox 14">
              <a:extLst>
                <a:ext uri="{FF2B5EF4-FFF2-40B4-BE49-F238E27FC236}">
                  <a16:creationId xmlns:a16="http://schemas.microsoft.com/office/drawing/2014/main" id="{334026A0-E137-44BC-A17B-434F64987F73}"/>
                </a:ext>
              </a:extLst>
            </p:cNvPr>
            <p:cNvSpPr txBox="1"/>
            <p:nvPr/>
          </p:nvSpPr>
          <p:spPr>
            <a:xfrm>
              <a:off x="7312001" y="4983976"/>
              <a:ext cx="2127080" cy="307777"/>
            </a:xfrm>
            <a:prstGeom prst="rect">
              <a:avLst/>
            </a:prstGeom>
            <a:noFill/>
          </p:spPr>
          <p:txBody>
            <a:bodyPr wrap="square" rtlCol="0">
              <a:spAutoFit/>
            </a:bodyPr>
            <a:lstStyle/>
            <a:p>
              <a:pPr algn="ctr"/>
              <a:r>
                <a:rPr lang="en-US" sz="1400" b="1" dirty="0">
                  <a:solidFill>
                    <a:schemeClr val="accent1">
                      <a:lumMod val="75000"/>
                    </a:schemeClr>
                  </a:solidFill>
                  <a:latin typeface="Montserrat" panose="00000500000000000000" pitchFamily="2" charset="0"/>
                </a:rPr>
                <a:t>Workforce</a:t>
              </a:r>
            </a:p>
          </p:txBody>
        </p:sp>
        <p:sp>
          <p:nvSpPr>
            <p:cNvPr id="28" name="TextBox 27">
              <a:extLst>
                <a:ext uri="{FF2B5EF4-FFF2-40B4-BE49-F238E27FC236}">
                  <a16:creationId xmlns:a16="http://schemas.microsoft.com/office/drawing/2014/main" id="{5F28FB90-B689-4116-AF1B-34859D498F79}"/>
                </a:ext>
              </a:extLst>
            </p:cNvPr>
            <p:cNvSpPr txBox="1"/>
            <p:nvPr/>
          </p:nvSpPr>
          <p:spPr>
            <a:xfrm>
              <a:off x="7163247" y="5345581"/>
              <a:ext cx="2947464" cy="1454244"/>
            </a:xfrm>
            <a:prstGeom prst="rect">
              <a:avLst/>
            </a:prstGeom>
            <a:noFill/>
          </p:spPr>
          <p:txBody>
            <a:bodyPr wrap="square" rtlCol="0">
              <a:spAutoFit/>
            </a:bodyPr>
            <a:lstStyle/>
            <a:p>
              <a:pPr marL="171450" indent="-171450">
                <a:spcBef>
                  <a:spcPts val="300"/>
                </a:spcBef>
                <a:buClr>
                  <a:schemeClr val="accent1"/>
                </a:buClr>
                <a:buSzPct val="120000"/>
                <a:buFont typeface="Arial" panose="020B0604020202020204" pitchFamily="34" charset="0"/>
                <a:buChar char="•"/>
              </a:pPr>
              <a:r>
                <a:rPr lang="en-US" sz="1050" dirty="0"/>
                <a:t>Working-Age Participation in the Labor Force</a:t>
              </a:r>
            </a:p>
            <a:p>
              <a:pPr marL="171450" indent="-171450">
                <a:spcBef>
                  <a:spcPts val="300"/>
                </a:spcBef>
                <a:buClr>
                  <a:schemeClr val="accent1"/>
                </a:buClr>
                <a:buSzPct val="120000"/>
                <a:buFont typeface="Arial" panose="020B0604020202020204" pitchFamily="34" charset="0"/>
                <a:buChar char="•"/>
              </a:pPr>
              <a:r>
                <a:rPr lang="en-US" sz="1050" dirty="0"/>
                <a:t>Unemployment</a:t>
              </a:r>
            </a:p>
            <a:p>
              <a:pPr marL="171450" indent="-171450">
                <a:spcBef>
                  <a:spcPts val="300"/>
                </a:spcBef>
                <a:buClr>
                  <a:schemeClr val="accent1"/>
                </a:buClr>
                <a:buSzPct val="120000"/>
                <a:buFont typeface="Arial" panose="020B0604020202020204" pitchFamily="34" charset="0"/>
                <a:buChar char="•"/>
              </a:pPr>
              <a:r>
                <a:rPr lang="en-US" sz="1050" dirty="0"/>
                <a:t>Employment in Manufacturing and Extraction</a:t>
              </a:r>
            </a:p>
            <a:p>
              <a:pPr marL="171450" indent="-171450">
                <a:spcBef>
                  <a:spcPts val="300"/>
                </a:spcBef>
                <a:buClr>
                  <a:schemeClr val="accent1"/>
                </a:buClr>
                <a:buSzPct val="120000"/>
                <a:buFont typeface="Arial" panose="020B0604020202020204" pitchFamily="34" charset="0"/>
                <a:buChar char="•"/>
              </a:pPr>
              <a:r>
                <a:rPr lang="en-US" sz="1050" dirty="0"/>
                <a:t>Median Personal Income</a:t>
              </a:r>
            </a:p>
            <a:p>
              <a:pPr marL="171450" indent="-171450">
                <a:spcBef>
                  <a:spcPts val="300"/>
                </a:spcBef>
                <a:buClr>
                  <a:schemeClr val="accent1"/>
                </a:buClr>
                <a:buSzPct val="120000"/>
                <a:buFont typeface="Arial" panose="020B0604020202020204" pitchFamily="34" charset="0"/>
                <a:buChar char="•"/>
              </a:pPr>
              <a:r>
                <a:rPr lang="en-US" sz="1050" dirty="0"/>
                <a:t>Median Annual Wage Income</a:t>
              </a:r>
            </a:p>
            <a:p>
              <a:pPr marL="171450" indent="-171450">
                <a:spcBef>
                  <a:spcPts val="300"/>
                </a:spcBef>
                <a:buClr>
                  <a:schemeClr val="accent1"/>
                </a:buClr>
                <a:buSzPct val="120000"/>
                <a:buFont typeface="Arial" panose="020B0604020202020204" pitchFamily="34" charset="0"/>
                <a:buChar char="•"/>
              </a:pPr>
              <a:r>
                <a:rPr lang="en-US" sz="1050" dirty="0"/>
                <a:t>Adults with SSI or Welfare Income</a:t>
              </a:r>
            </a:p>
            <a:p>
              <a:pPr marL="171450" indent="-171450">
                <a:spcBef>
                  <a:spcPts val="300"/>
                </a:spcBef>
                <a:buClr>
                  <a:schemeClr val="accent1"/>
                </a:buClr>
                <a:buSzPct val="120000"/>
                <a:buFont typeface="Arial" panose="020B0604020202020204" pitchFamily="34" charset="0"/>
                <a:buChar char="•"/>
              </a:pPr>
              <a:endParaRPr lang="en-US" sz="1050" dirty="0"/>
            </a:p>
          </p:txBody>
        </p:sp>
        <p:cxnSp>
          <p:nvCxnSpPr>
            <p:cNvPr id="44" name="Straight Connector 43">
              <a:extLst>
                <a:ext uri="{FF2B5EF4-FFF2-40B4-BE49-F238E27FC236}">
                  <a16:creationId xmlns:a16="http://schemas.microsoft.com/office/drawing/2014/main" id="{AD30C3FE-65BA-49BB-9FFC-718FD8CE9C23}"/>
                </a:ext>
              </a:extLst>
            </p:cNvPr>
            <p:cNvCxnSpPr>
              <a:cxnSpLocks/>
            </p:cNvCxnSpPr>
            <p:nvPr/>
          </p:nvCxnSpPr>
          <p:spPr>
            <a:xfrm>
              <a:off x="6920936" y="5282469"/>
              <a:ext cx="2967067" cy="9284"/>
            </a:xfrm>
            <a:prstGeom prst="line">
              <a:avLst/>
            </a:prstGeom>
            <a:ln w="190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8ABFB43-AEE7-11F7-BD74-809D243AC757}"/>
              </a:ext>
            </a:extLst>
          </p:cNvPr>
          <p:cNvGrpSpPr/>
          <p:nvPr/>
        </p:nvGrpSpPr>
        <p:grpSpPr>
          <a:xfrm>
            <a:off x="7112517" y="2416012"/>
            <a:ext cx="5061839" cy="2836297"/>
            <a:chOff x="7112517" y="2416012"/>
            <a:chExt cx="5061839" cy="2836297"/>
          </a:xfrm>
        </p:grpSpPr>
        <p:sp>
          <p:nvSpPr>
            <p:cNvPr id="8" name="Rectangle 7">
              <a:extLst>
                <a:ext uri="{FF2B5EF4-FFF2-40B4-BE49-F238E27FC236}">
                  <a16:creationId xmlns:a16="http://schemas.microsoft.com/office/drawing/2014/main" id="{F9A66065-5C26-4C35-8186-0741EEC83EEA}"/>
                </a:ext>
              </a:extLst>
            </p:cNvPr>
            <p:cNvSpPr/>
            <p:nvPr/>
          </p:nvSpPr>
          <p:spPr>
            <a:xfrm>
              <a:off x="8204747" y="2562107"/>
              <a:ext cx="2139383" cy="2325299"/>
            </a:xfrm>
            <a:prstGeom prst="rect">
              <a:avLst/>
            </a:prstGeom>
            <a:solidFill>
              <a:schemeClr val="bg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56F87D85-AFD3-F72C-8A69-BEA12C34C3DC}"/>
                </a:ext>
              </a:extLst>
            </p:cNvPr>
            <p:cNvGrpSpPr/>
            <p:nvPr/>
          </p:nvGrpSpPr>
          <p:grpSpPr>
            <a:xfrm>
              <a:off x="7112517" y="2416012"/>
              <a:ext cx="5061839" cy="2836297"/>
              <a:chOff x="7112517" y="2416012"/>
              <a:chExt cx="5061839" cy="2836297"/>
            </a:xfrm>
          </p:grpSpPr>
          <p:grpSp>
            <p:nvGrpSpPr>
              <p:cNvPr id="2" name="Group 1">
                <a:extLst>
                  <a:ext uri="{FF2B5EF4-FFF2-40B4-BE49-F238E27FC236}">
                    <a16:creationId xmlns:a16="http://schemas.microsoft.com/office/drawing/2014/main" id="{94206BA9-6FC8-41CF-AFD6-AEC0B10FC963}"/>
                  </a:ext>
                </a:extLst>
              </p:cNvPr>
              <p:cNvGrpSpPr/>
              <p:nvPr/>
            </p:nvGrpSpPr>
            <p:grpSpPr>
              <a:xfrm>
                <a:off x="7832862" y="2416012"/>
                <a:ext cx="4341494" cy="2836297"/>
                <a:chOff x="7617142" y="2175200"/>
                <a:chExt cx="4341494" cy="2836297"/>
              </a:xfrm>
            </p:grpSpPr>
            <p:sp>
              <p:nvSpPr>
                <p:cNvPr id="215" name="TextBox 214">
                  <a:extLst>
                    <a:ext uri="{FF2B5EF4-FFF2-40B4-BE49-F238E27FC236}">
                      <a16:creationId xmlns:a16="http://schemas.microsoft.com/office/drawing/2014/main" id="{7E2B5F30-944E-494C-89FC-A259FF3048E8}"/>
                    </a:ext>
                  </a:extLst>
                </p:cNvPr>
                <p:cNvSpPr txBox="1"/>
                <p:nvPr/>
              </p:nvSpPr>
              <p:spPr>
                <a:xfrm>
                  <a:off x="8058324" y="2731941"/>
                  <a:ext cx="3435414" cy="1815882"/>
                </a:xfrm>
                <a:prstGeom prst="rect">
                  <a:avLst/>
                </a:prstGeom>
                <a:noFill/>
              </p:spPr>
              <p:txBody>
                <a:bodyPr wrap="square" rtlCol="0">
                  <a:spAutoFit/>
                </a:bodyPr>
                <a:lstStyle/>
                <a:p>
                  <a:pPr marL="171450" indent="-171450">
                    <a:spcBef>
                      <a:spcPts val="300"/>
                    </a:spcBef>
                    <a:buClr>
                      <a:schemeClr val="accent1"/>
                    </a:buClr>
                    <a:buSzPct val="120000"/>
                    <a:buFont typeface="Arial" panose="020B0604020202020204" pitchFamily="34" charset="0"/>
                    <a:buChar char="•"/>
                  </a:pPr>
                  <a:r>
                    <a:rPr lang="en-US" sz="1050" dirty="0">
                      <a:solidFill>
                        <a:schemeClr val="bg1">
                          <a:lumMod val="50000"/>
                        </a:schemeClr>
                      </a:solidFill>
                    </a:rPr>
                    <a:t>Population Ages 0 to 19</a:t>
                  </a:r>
                </a:p>
                <a:p>
                  <a:pPr marL="171450" indent="-171450">
                    <a:spcBef>
                      <a:spcPts val="300"/>
                    </a:spcBef>
                    <a:buClr>
                      <a:schemeClr val="accent1"/>
                    </a:buClr>
                    <a:buSzPct val="120000"/>
                    <a:buFont typeface="Arial" panose="020B0604020202020204" pitchFamily="34" charset="0"/>
                    <a:buChar char="•"/>
                  </a:pPr>
                  <a:r>
                    <a:rPr lang="en-US" sz="1050" dirty="0">
                      <a:solidFill>
                        <a:schemeClr val="bg1">
                          <a:lumMod val="50000"/>
                        </a:schemeClr>
                      </a:solidFill>
                    </a:rPr>
                    <a:t>Population Ages 20 to 44</a:t>
                  </a:r>
                </a:p>
                <a:p>
                  <a:pPr marL="171450" indent="-171450">
                    <a:spcBef>
                      <a:spcPts val="300"/>
                    </a:spcBef>
                    <a:buClr>
                      <a:schemeClr val="accent1"/>
                    </a:buClr>
                    <a:buSzPct val="120000"/>
                    <a:buFont typeface="Arial" panose="020B0604020202020204" pitchFamily="34" charset="0"/>
                    <a:buChar char="•"/>
                  </a:pPr>
                  <a:r>
                    <a:rPr lang="en-US" sz="1050" dirty="0">
                      <a:solidFill>
                        <a:schemeClr val="bg1">
                          <a:lumMod val="50000"/>
                        </a:schemeClr>
                      </a:solidFill>
                    </a:rPr>
                    <a:t>Underrepresented Minorities</a:t>
                  </a:r>
                </a:p>
                <a:p>
                  <a:pPr marL="171450" indent="-171450">
                    <a:spcBef>
                      <a:spcPts val="300"/>
                    </a:spcBef>
                    <a:buClr>
                      <a:schemeClr val="accent1"/>
                    </a:buClr>
                    <a:buSzPct val="120000"/>
                    <a:buFont typeface="Arial" panose="020B0604020202020204" pitchFamily="34" charset="0"/>
                    <a:buChar char="•"/>
                  </a:pPr>
                  <a:r>
                    <a:rPr lang="en-US" sz="1050" dirty="0">
                      <a:solidFill>
                        <a:schemeClr val="bg1">
                          <a:lumMod val="50000"/>
                        </a:schemeClr>
                      </a:solidFill>
                    </a:rPr>
                    <a:t>Annual % Change in Population </a:t>
                  </a:r>
                </a:p>
                <a:p>
                  <a:pPr indent="169863">
                    <a:buClr>
                      <a:schemeClr val="accent1"/>
                    </a:buClr>
                    <a:buSzPct val="120000"/>
                  </a:pPr>
                  <a:r>
                    <a:rPr lang="en-US" sz="1050" dirty="0">
                      <a:solidFill>
                        <a:schemeClr val="bg1">
                          <a:lumMod val="50000"/>
                        </a:schemeClr>
                      </a:solidFill>
                    </a:rPr>
                    <a:t>Under 65 Years of Age</a:t>
                  </a:r>
                </a:p>
                <a:p>
                  <a:pPr marL="171450" indent="-171450">
                    <a:spcBef>
                      <a:spcPts val="300"/>
                    </a:spcBef>
                    <a:buClr>
                      <a:schemeClr val="accent1"/>
                    </a:buClr>
                    <a:buSzPct val="120000"/>
                    <a:buFont typeface="Arial" panose="020B0604020202020204" pitchFamily="34" charset="0"/>
                    <a:buChar char="•"/>
                  </a:pPr>
                  <a:r>
                    <a:rPr lang="en-US" sz="1050" dirty="0">
                      <a:solidFill>
                        <a:schemeClr val="bg1">
                          <a:lumMod val="50000"/>
                        </a:schemeClr>
                      </a:solidFill>
                    </a:rPr>
                    <a:t>Ages 25 to 64 in Poverty</a:t>
                  </a:r>
                </a:p>
                <a:p>
                  <a:pPr marL="171450" indent="-171450">
                    <a:spcBef>
                      <a:spcPts val="300"/>
                    </a:spcBef>
                    <a:buClr>
                      <a:schemeClr val="accent1"/>
                    </a:buClr>
                    <a:buSzPct val="120000"/>
                    <a:buFont typeface="Arial" panose="020B0604020202020204" pitchFamily="34" charset="0"/>
                    <a:buChar char="•"/>
                  </a:pPr>
                  <a:endParaRPr lang="en-US" sz="1050" dirty="0">
                    <a:solidFill>
                      <a:schemeClr val="bg1">
                        <a:lumMod val="50000"/>
                      </a:schemeClr>
                    </a:solidFill>
                  </a:endParaRPr>
                </a:p>
                <a:p>
                  <a:pPr>
                    <a:spcBef>
                      <a:spcPts val="300"/>
                    </a:spcBef>
                    <a:buClr>
                      <a:schemeClr val="accent1"/>
                    </a:buClr>
                    <a:buSzPct val="120000"/>
                  </a:pPr>
                  <a:r>
                    <a:rPr lang="en-US" sz="1050" b="1" dirty="0">
                      <a:solidFill>
                        <a:schemeClr val="accent1">
                          <a:lumMod val="75000"/>
                        </a:schemeClr>
                      </a:solidFill>
                    </a:rPr>
                    <a:t>Population Metrics Impact</a:t>
                  </a:r>
                </a:p>
                <a:p>
                  <a:pPr>
                    <a:spcBef>
                      <a:spcPts val="300"/>
                    </a:spcBef>
                    <a:buClr>
                      <a:schemeClr val="accent1"/>
                    </a:buClr>
                    <a:buSzPct val="120000"/>
                  </a:pPr>
                  <a:r>
                    <a:rPr lang="en-US" sz="1050" b="1" dirty="0">
                      <a:solidFill>
                        <a:schemeClr val="accent1">
                          <a:lumMod val="75000"/>
                        </a:schemeClr>
                      </a:solidFill>
                    </a:rPr>
                    <a:t>Education &amp; Workforce Needs</a:t>
                  </a:r>
                </a:p>
              </p:txBody>
            </p:sp>
            <p:sp>
              <p:nvSpPr>
                <p:cNvPr id="214" name="TextBox 213">
                  <a:extLst>
                    <a:ext uri="{FF2B5EF4-FFF2-40B4-BE49-F238E27FC236}">
                      <a16:creationId xmlns:a16="http://schemas.microsoft.com/office/drawing/2014/main" id="{8AD1C5CE-868D-4D6A-9A6A-87EC8E63B8B8}"/>
                    </a:ext>
                  </a:extLst>
                </p:cNvPr>
                <p:cNvSpPr txBox="1"/>
                <p:nvPr/>
              </p:nvSpPr>
              <p:spPr>
                <a:xfrm>
                  <a:off x="7617142" y="2400434"/>
                  <a:ext cx="2663096" cy="307777"/>
                </a:xfrm>
                <a:prstGeom prst="rect">
                  <a:avLst/>
                </a:prstGeom>
                <a:noFill/>
              </p:spPr>
              <p:txBody>
                <a:bodyPr wrap="square" rtlCol="0">
                  <a:spAutoFit/>
                </a:bodyPr>
                <a:lstStyle/>
                <a:p>
                  <a:pPr algn="ctr"/>
                  <a:r>
                    <a:rPr lang="en-US" sz="1400" b="1" dirty="0">
                      <a:solidFill>
                        <a:schemeClr val="bg1">
                          <a:lumMod val="50000"/>
                        </a:schemeClr>
                      </a:solidFill>
                      <a:latin typeface="Montserrat" panose="00000500000000000000" pitchFamily="2" charset="0"/>
                    </a:rPr>
                    <a:t>Population</a:t>
                  </a:r>
                </a:p>
              </p:txBody>
            </p:sp>
            <p:cxnSp>
              <p:nvCxnSpPr>
                <p:cNvPr id="216" name="Straight Connector 215">
                  <a:extLst>
                    <a:ext uri="{FF2B5EF4-FFF2-40B4-BE49-F238E27FC236}">
                      <a16:creationId xmlns:a16="http://schemas.microsoft.com/office/drawing/2014/main" id="{37EE1955-82FB-431C-B459-DFA13AB25750}"/>
                    </a:ext>
                  </a:extLst>
                </p:cNvPr>
                <p:cNvCxnSpPr>
                  <a:cxnSpLocks/>
                </p:cNvCxnSpPr>
                <p:nvPr/>
              </p:nvCxnSpPr>
              <p:spPr>
                <a:xfrm flipV="1">
                  <a:off x="8079364" y="2742328"/>
                  <a:ext cx="2458608" cy="6156"/>
                </a:xfrm>
                <a:prstGeom prst="line">
                  <a:avLst/>
                </a:prstGeom>
                <a:ln w="190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13" name="Picture 212" descr="Map&#10;&#10;Description automatically generated">
                  <a:extLst>
                    <a:ext uri="{FF2B5EF4-FFF2-40B4-BE49-F238E27FC236}">
                      <a16:creationId xmlns:a16="http://schemas.microsoft.com/office/drawing/2014/main" id="{7D4D9CE4-64DC-441B-8D08-A97137847C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28213" y="2175200"/>
                  <a:ext cx="1930423" cy="2836297"/>
                </a:xfrm>
                <a:prstGeom prst="rect">
                  <a:avLst/>
                </a:prstGeom>
              </p:spPr>
            </p:pic>
          </p:grpSp>
          <p:sp>
            <p:nvSpPr>
              <p:cNvPr id="10" name="Arrow: Bent 9">
                <a:extLst>
                  <a:ext uri="{FF2B5EF4-FFF2-40B4-BE49-F238E27FC236}">
                    <a16:creationId xmlns:a16="http://schemas.microsoft.com/office/drawing/2014/main" id="{06CF9C1E-1FF3-446C-BC02-95013C2DCD32}"/>
                  </a:ext>
                </a:extLst>
              </p:cNvPr>
              <p:cNvSpPr/>
              <p:nvPr/>
            </p:nvSpPr>
            <p:spPr>
              <a:xfrm rot="16200000">
                <a:off x="7061802" y="2621674"/>
                <a:ext cx="1193662" cy="1092232"/>
              </a:xfrm>
              <a:prstGeom prst="bentArrow">
                <a:avLst>
                  <a:gd name="adj1" fmla="val 33964"/>
                  <a:gd name="adj2" fmla="val 49155"/>
                  <a:gd name="adj3" fmla="val 50000"/>
                  <a:gd name="adj4" fmla="val 15576"/>
                </a:avLst>
              </a:prstGeom>
              <a:solidFill>
                <a:srgbClr val="7F7F7F">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18" name="Arrow: Bent 217">
                <a:extLst>
                  <a:ext uri="{FF2B5EF4-FFF2-40B4-BE49-F238E27FC236}">
                    <a16:creationId xmlns:a16="http://schemas.microsoft.com/office/drawing/2014/main" id="{B21F4F81-4362-44D6-8C87-ADDD02B9CED5}"/>
                  </a:ext>
                </a:extLst>
              </p:cNvPr>
              <p:cNvSpPr/>
              <p:nvPr/>
            </p:nvSpPr>
            <p:spPr>
              <a:xfrm rot="5400000" flipV="1">
                <a:off x="7082255" y="3828652"/>
                <a:ext cx="1154137" cy="1090850"/>
              </a:xfrm>
              <a:prstGeom prst="bentArrow">
                <a:avLst>
                  <a:gd name="adj1" fmla="val 34324"/>
                  <a:gd name="adj2" fmla="val 50000"/>
                  <a:gd name="adj3" fmla="val 48793"/>
                  <a:gd name="adj4" fmla="val 14621"/>
                </a:avLst>
              </a:prstGeom>
              <a:solidFill>
                <a:srgbClr val="7F7F7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grpSp>
      <p:grpSp>
        <p:nvGrpSpPr>
          <p:cNvPr id="6" name="Group 5">
            <a:extLst>
              <a:ext uri="{FF2B5EF4-FFF2-40B4-BE49-F238E27FC236}">
                <a16:creationId xmlns:a16="http://schemas.microsoft.com/office/drawing/2014/main" id="{6FCA8A43-CC36-3327-07A3-8FAB69FB221B}"/>
              </a:ext>
            </a:extLst>
          </p:cNvPr>
          <p:cNvGrpSpPr/>
          <p:nvPr/>
        </p:nvGrpSpPr>
        <p:grpSpPr>
          <a:xfrm>
            <a:off x="3859504" y="1294889"/>
            <a:ext cx="1335781" cy="1048870"/>
            <a:chOff x="3859504" y="1294889"/>
            <a:chExt cx="1335781" cy="1048870"/>
          </a:xfrm>
        </p:grpSpPr>
        <p:sp>
          <p:nvSpPr>
            <p:cNvPr id="23" name="Rectangle 22">
              <a:extLst>
                <a:ext uri="{FF2B5EF4-FFF2-40B4-BE49-F238E27FC236}">
                  <a16:creationId xmlns:a16="http://schemas.microsoft.com/office/drawing/2014/main" id="{9EDBFE68-44BC-4992-9AEF-E4C5D6B3349E}"/>
                </a:ext>
              </a:extLst>
            </p:cNvPr>
            <p:cNvSpPr/>
            <p:nvPr/>
          </p:nvSpPr>
          <p:spPr>
            <a:xfrm>
              <a:off x="3859504" y="1294889"/>
              <a:ext cx="1120441" cy="104887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TextBox 15">
              <a:extLst>
                <a:ext uri="{FF2B5EF4-FFF2-40B4-BE49-F238E27FC236}">
                  <a16:creationId xmlns:a16="http://schemas.microsoft.com/office/drawing/2014/main" id="{A401100D-9E2D-4741-8892-C04BFBF8FE51}"/>
                </a:ext>
              </a:extLst>
            </p:cNvPr>
            <p:cNvSpPr txBox="1"/>
            <p:nvPr/>
          </p:nvSpPr>
          <p:spPr>
            <a:xfrm>
              <a:off x="4101529" y="1340077"/>
              <a:ext cx="1089196" cy="246221"/>
            </a:xfrm>
            <a:prstGeom prst="rect">
              <a:avLst/>
            </a:prstGeom>
            <a:noFill/>
          </p:spPr>
          <p:txBody>
            <a:bodyPr wrap="square" rtlCol="0">
              <a:spAutoFit/>
            </a:bodyPr>
            <a:lstStyle/>
            <a:p>
              <a:r>
                <a:rPr lang="en-US" sz="1000" dirty="0"/>
                <a:t>Most Critical</a:t>
              </a:r>
            </a:p>
          </p:txBody>
        </p:sp>
        <p:sp>
          <p:nvSpPr>
            <p:cNvPr id="17" name="TextBox 16">
              <a:extLst>
                <a:ext uri="{FF2B5EF4-FFF2-40B4-BE49-F238E27FC236}">
                  <a16:creationId xmlns:a16="http://schemas.microsoft.com/office/drawing/2014/main" id="{AB04D1BC-6782-4F28-85D1-901E02FCA12B}"/>
                </a:ext>
              </a:extLst>
            </p:cNvPr>
            <p:cNvSpPr txBox="1"/>
            <p:nvPr/>
          </p:nvSpPr>
          <p:spPr>
            <a:xfrm>
              <a:off x="4101529" y="2058711"/>
              <a:ext cx="1028517" cy="246221"/>
            </a:xfrm>
            <a:prstGeom prst="rect">
              <a:avLst/>
            </a:prstGeom>
            <a:noFill/>
          </p:spPr>
          <p:txBody>
            <a:bodyPr wrap="square" rtlCol="0">
              <a:spAutoFit/>
            </a:bodyPr>
            <a:lstStyle/>
            <a:p>
              <a:r>
                <a:rPr lang="en-US" sz="1000" dirty="0"/>
                <a:t>Least Critical</a:t>
              </a:r>
            </a:p>
          </p:txBody>
        </p:sp>
        <p:sp>
          <p:nvSpPr>
            <p:cNvPr id="18" name="Rectangle 17">
              <a:extLst>
                <a:ext uri="{FF2B5EF4-FFF2-40B4-BE49-F238E27FC236}">
                  <a16:creationId xmlns:a16="http://schemas.microsoft.com/office/drawing/2014/main" id="{FCAA2449-565D-4968-9039-4D1245504C4A}"/>
                </a:ext>
              </a:extLst>
            </p:cNvPr>
            <p:cNvSpPr/>
            <p:nvPr/>
          </p:nvSpPr>
          <p:spPr>
            <a:xfrm>
              <a:off x="3927708" y="2091222"/>
              <a:ext cx="179799" cy="172931"/>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Rectangle 18">
              <a:extLst>
                <a:ext uri="{FF2B5EF4-FFF2-40B4-BE49-F238E27FC236}">
                  <a16:creationId xmlns:a16="http://schemas.microsoft.com/office/drawing/2014/main" id="{746F6B3B-7013-49C4-9626-4DE73E350EC6}"/>
                </a:ext>
              </a:extLst>
            </p:cNvPr>
            <p:cNvSpPr/>
            <p:nvPr/>
          </p:nvSpPr>
          <p:spPr>
            <a:xfrm>
              <a:off x="3927708" y="1369628"/>
              <a:ext cx="179799" cy="17293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 name="Rectangle 19">
              <a:extLst>
                <a:ext uri="{FF2B5EF4-FFF2-40B4-BE49-F238E27FC236}">
                  <a16:creationId xmlns:a16="http://schemas.microsoft.com/office/drawing/2014/main" id="{C011B6E0-F720-4AFD-AAFC-558CA09DFE2D}"/>
                </a:ext>
              </a:extLst>
            </p:cNvPr>
            <p:cNvSpPr/>
            <p:nvPr/>
          </p:nvSpPr>
          <p:spPr>
            <a:xfrm>
              <a:off x="3927708" y="1612665"/>
              <a:ext cx="179799" cy="172931"/>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 name="Rectangle 20">
              <a:extLst>
                <a:ext uri="{FF2B5EF4-FFF2-40B4-BE49-F238E27FC236}">
                  <a16:creationId xmlns:a16="http://schemas.microsoft.com/office/drawing/2014/main" id="{7C688A91-5858-4299-BFFC-E1F3F12B6D18}"/>
                </a:ext>
              </a:extLst>
            </p:cNvPr>
            <p:cNvSpPr/>
            <p:nvPr/>
          </p:nvSpPr>
          <p:spPr>
            <a:xfrm>
              <a:off x="3927708" y="1851944"/>
              <a:ext cx="179799" cy="172931"/>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9" name="TextBox 218">
              <a:extLst>
                <a:ext uri="{FF2B5EF4-FFF2-40B4-BE49-F238E27FC236}">
                  <a16:creationId xmlns:a16="http://schemas.microsoft.com/office/drawing/2014/main" id="{F01943C8-1292-C661-5816-5DF3643EE57B}"/>
                </a:ext>
              </a:extLst>
            </p:cNvPr>
            <p:cNvSpPr txBox="1"/>
            <p:nvPr/>
          </p:nvSpPr>
          <p:spPr>
            <a:xfrm>
              <a:off x="4106089" y="1585552"/>
              <a:ext cx="1089196" cy="246221"/>
            </a:xfrm>
            <a:prstGeom prst="rect">
              <a:avLst/>
            </a:prstGeom>
            <a:noFill/>
          </p:spPr>
          <p:txBody>
            <a:bodyPr wrap="square" rtlCol="0">
              <a:spAutoFit/>
            </a:bodyPr>
            <a:lstStyle/>
            <a:p>
              <a:r>
                <a:rPr lang="en-US" sz="1000" dirty="0"/>
                <a:t>Critical</a:t>
              </a:r>
            </a:p>
          </p:txBody>
        </p:sp>
        <p:sp>
          <p:nvSpPr>
            <p:cNvPr id="220" name="TextBox 219">
              <a:extLst>
                <a:ext uri="{FF2B5EF4-FFF2-40B4-BE49-F238E27FC236}">
                  <a16:creationId xmlns:a16="http://schemas.microsoft.com/office/drawing/2014/main" id="{4D932281-AF4C-394C-353E-0C3AF8B1B9C0}"/>
                </a:ext>
              </a:extLst>
            </p:cNvPr>
            <p:cNvSpPr txBox="1"/>
            <p:nvPr/>
          </p:nvSpPr>
          <p:spPr>
            <a:xfrm>
              <a:off x="4099710" y="1820077"/>
              <a:ext cx="1089196" cy="246221"/>
            </a:xfrm>
            <a:prstGeom prst="rect">
              <a:avLst/>
            </a:prstGeom>
            <a:noFill/>
          </p:spPr>
          <p:txBody>
            <a:bodyPr wrap="square" rtlCol="0">
              <a:spAutoFit/>
            </a:bodyPr>
            <a:lstStyle/>
            <a:p>
              <a:r>
                <a:rPr lang="en-US" sz="1000" dirty="0"/>
                <a:t>Less Critical</a:t>
              </a:r>
            </a:p>
          </p:txBody>
        </p:sp>
      </p:grpSp>
    </p:spTree>
    <p:extLst>
      <p:ext uri="{BB962C8B-B14F-4D97-AF65-F5344CB8AC3E}">
        <p14:creationId xmlns:p14="http://schemas.microsoft.com/office/powerpoint/2010/main" val="284736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extBox 90">
            <a:extLst>
              <a:ext uri="{FF2B5EF4-FFF2-40B4-BE49-F238E27FC236}">
                <a16:creationId xmlns:a16="http://schemas.microsoft.com/office/drawing/2014/main" id="{4AAF3304-3E62-4F60-884A-A39F96EFA483}"/>
              </a:ext>
            </a:extLst>
          </p:cNvPr>
          <p:cNvSpPr txBox="1"/>
          <p:nvPr/>
        </p:nvSpPr>
        <p:spPr>
          <a:xfrm>
            <a:off x="5385715" y="3354307"/>
            <a:ext cx="6141616" cy="523220"/>
          </a:xfrm>
          <a:prstGeom prst="rect">
            <a:avLst/>
          </a:prstGeom>
          <a:noFill/>
        </p:spPr>
        <p:txBody>
          <a:bodyPr wrap="square" rtlCol="0">
            <a:spAutoFit/>
          </a:bodyPr>
          <a:lstStyle/>
          <a:p>
            <a:pPr algn="ctr"/>
            <a:r>
              <a:rPr lang="en-US" sz="28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Workforce Region 5</a:t>
            </a:r>
          </a:p>
        </p:txBody>
      </p:sp>
      <p:pic>
        <p:nvPicPr>
          <p:cNvPr id="3" name="Picture 2">
            <a:extLst>
              <a:ext uri="{FF2B5EF4-FFF2-40B4-BE49-F238E27FC236}">
                <a16:creationId xmlns:a16="http://schemas.microsoft.com/office/drawing/2014/main" id="{DFDD9ED6-A7AE-CDB3-251B-771DF6EDBEC1}"/>
              </a:ext>
            </a:extLst>
          </p:cNvPr>
          <p:cNvPicPr>
            <a:picLocks noChangeAspect="1"/>
          </p:cNvPicPr>
          <p:nvPr/>
        </p:nvPicPr>
        <p:blipFill>
          <a:blip r:embed="rId2"/>
          <a:stretch>
            <a:fillRect/>
          </a:stretch>
        </p:blipFill>
        <p:spPr>
          <a:xfrm>
            <a:off x="3651980" y="1287982"/>
            <a:ext cx="2987040" cy="4823460"/>
          </a:xfrm>
          <a:prstGeom prst="rect">
            <a:avLst/>
          </a:prstGeom>
        </p:spPr>
      </p:pic>
      <p:sp>
        <p:nvSpPr>
          <p:cNvPr id="5" name="TextBox 4">
            <a:extLst>
              <a:ext uri="{FF2B5EF4-FFF2-40B4-BE49-F238E27FC236}">
                <a16:creationId xmlns:a16="http://schemas.microsoft.com/office/drawing/2014/main" id="{D8E9E79D-AFC2-ADB6-F6EB-7F665C4C4AC1}"/>
              </a:ext>
            </a:extLst>
          </p:cNvPr>
          <p:cNvSpPr txBox="1"/>
          <p:nvPr/>
        </p:nvSpPr>
        <p:spPr>
          <a:xfrm>
            <a:off x="0" y="13452"/>
            <a:ext cx="12192000" cy="523220"/>
          </a:xfrm>
          <a:prstGeom prst="rect">
            <a:avLst/>
          </a:prstGeom>
          <a:solidFill>
            <a:srgbClr val="002060"/>
          </a:solidFill>
        </p:spPr>
        <p:txBody>
          <a:bodyPr wrap="square" rtlCol="0">
            <a:spAutoFit/>
          </a:bodyPr>
          <a:lstStyle/>
          <a:p>
            <a:pPr algn="ctr"/>
            <a:r>
              <a:rPr lang="en-US" sz="2800" b="1" dirty="0">
                <a:solidFill>
                  <a:schemeClr val="bg1"/>
                </a:solidFill>
                <a:latin typeface="Montserrat" panose="00000500000000000000" pitchFamily="2" charset="0"/>
              </a:rPr>
              <a:t>Education and Workforce NEEDS INDEX</a:t>
            </a:r>
          </a:p>
        </p:txBody>
      </p:sp>
    </p:spTree>
    <p:extLst>
      <p:ext uri="{BB962C8B-B14F-4D97-AF65-F5344CB8AC3E}">
        <p14:creationId xmlns:p14="http://schemas.microsoft.com/office/powerpoint/2010/main" val="8954903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0BE55E-504D-C693-4162-F1D111FCEC61}"/>
              </a:ext>
            </a:extLst>
          </p:cNvPr>
          <p:cNvSpPr/>
          <p:nvPr/>
        </p:nvSpPr>
        <p:spPr>
          <a:xfrm>
            <a:off x="5212967" y="1125352"/>
            <a:ext cx="6247230" cy="23124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grpSp>
        <p:nvGrpSpPr>
          <p:cNvPr id="3" name="Group 2">
            <a:extLst>
              <a:ext uri="{FF2B5EF4-FFF2-40B4-BE49-F238E27FC236}">
                <a16:creationId xmlns:a16="http://schemas.microsoft.com/office/drawing/2014/main" id="{08FBCE7C-4D12-489E-9D46-C2E78A7659B4}"/>
              </a:ext>
            </a:extLst>
          </p:cNvPr>
          <p:cNvGrpSpPr/>
          <p:nvPr/>
        </p:nvGrpSpPr>
        <p:grpSpPr>
          <a:xfrm>
            <a:off x="5212967" y="1383485"/>
            <a:ext cx="6247230" cy="377882"/>
            <a:chOff x="5212967" y="1297406"/>
            <a:chExt cx="6247230" cy="5189943"/>
          </a:xfrm>
        </p:grpSpPr>
        <p:sp>
          <p:nvSpPr>
            <p:cNvPr id="11" name="Rectangle 10">
              <a:extLst>
                <a:ext uri="{FF2B5EF4-FFF2-40B4-BE49-F238E27FC236}">
                  <a16:creationId xmlns:a16="http://schemas.microsoft.com/office/drawing/2014/main" id="{A47C0F08-B6D3-4D8F-B246-4649EB5E06CA}"/>
                </a:ext>
              </a:extLst>
            </p:cNvPr>
            <p:cNvSpPr/>
            <p:nvPr/>
          </p:nvSpPr>
          <p:spPr>
            <a:xfrm>
              <a:off x="5212967" y="1297406"/>
              <a:ext cx="1562085" cy="5189943"/>
            </a:xfrm>
            <a:prstGeom prst="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4" name="Rectangle 173">
              <a:extLst>
                <a:ext uri="{FF2B5EF4-FFF2-40B4-BE49-F238E27FC236}">
                  <a16:creationId xmlns:a16="http://schemas.microsoft.com/office/drawing/2014/main" id="{23EBBDBB-94DA-4306-9532-675A21FE624E}"/>
                </a:ext>
              </a:extLst>
            </p:cNvPr>
            <p:cNvSpPr/>
            <p:nvPr/>
          </p:nvSpPr>
          <p:spPr>
            <a:xfrm>
              <a:off x="6778033" y="1297406"/>
              <a:ext cx="1562085" cy="5189943"/>
            </a:xfrm>
            <a:prstGeom prst="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5" name="Rectangle 174">
              <a:extLst>
                <a:ext uri="{FF2B5EF4-FFF2-40B4-BE49-F238E27FC236}">
                  <a16:creationId xmlns:a16="http://schemas.microsoft.com/office/drawing/2014/main" id="{5B1E70E2-61D7-479B-A24D-3B020FFE90CA}"/>
                </a:ext>
              </a:extLst>
            </p:cNvPr>
            <p:cNvSpPr/>
            <p:nvPr/>
          </p:nvSpPr>
          <p:spPr>
            <a:xfrm>
              <a:off x="8333046" y="1297406"/>
              <a:ext cx="1562085" cy="5189943"/>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6" name="Rectangle 175">
              <a:extLst>
                <a:ext uri="{FF2B5EF4-FFF2-40B4-BE49-F238E27FC236}">
                  <a16:creationId xmlns:a16="http://schemas.microsoft.com/office/drawing/2014/main" id="{F8A39B4B-A8C2-427E-A980-E802DA4EE51E}"/>
                </a:ext>
              </a:extLst>
            </p:cNvPr>
            <p:cNvSpPr/>
            <p:nvPr/>
          </p:nvSpPr>
          <p:spPr>
            <a:xfrm>
              <a:off x="9898112" y="1297406"/>
              <a:ext cx="1562085" cy="518994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91" name="TextBox 90">
            <a:extLst>
              <a:ext uri="{FF2B5EF4-FFF2-40B4-BE49-F238E27FC236}">
                <a16:creationId xmlns:a16="http://schemas.microsoft.com/office/drawing/2014/main" id="{4AAF3304-3E62-4F60-884A-A39F96EFA483}"/>
              </a:ext>
            </a:extLst>
          </p:cNvPr>
          <p:cNvSpPr txBox="1"/>
          <p:nvPr/>
        </p:nvSpPr>
        <p:spPr>
          <a:xfrm>
            <a:off x="3020683" y="270259"/>
            <a:ext cx="6141616" cy="430887"/>
          </a:xfrm>
          <a:prstGeom prst="rect">
            <a:avLst/>
          </a:prstGeom>
          <a:noFill/>
        </p:spPr>
        <p:txBody>
          <a:bodyPr wrap="square" rtlCol="0">
            <a:spAutoFit/>
          </a:bodyPr>
          <a:lstStyle/>
          <a:p>
            <a:pPr algn="ctr"/>
            <a:r>
              <a:rPr lang="en-US" sz="22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Education and Workforce NEEDS INDEX </a:t>
            </a:r>
          </a:p>
        </p:txBody>
      </p:sp>
      <p:sp>
        <p:nvSpPr>
          <p:cNvPr id="81" name="Line 75">
            <a:extLst>
              <a:ext uri="{FF2B5EF4-FFF2-40B4-BE49-F238E27FC236}">
                <a16:creationId xmlns:a16="http://schemas.microsoft.com/office/drawing/2014/main" id="{62230065-93D4-4238-821A-3B4500D30820}"/>
              </a:ext>
            </a:extLst>
          </p:cNvPr>
          <p:cNvSpPr>
            <a:spLocks noChangeShapeType="1"/>
          </p:cNvSpPr>
          <p:nvPr/>
        </p:nvSpPr>
        <p:spPr bwMode="auto">
          <a:xfrm>
            <a:off x="1013712" y="6832247"/>
            <a:ext cx="9265710"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p>
        </p:txBody>
      </p:sp>
      <p:sp>
        <p:nvSpPr>
          <p:cNvPr id="82" name="Rectangle 76">
            <a:extLst>
              <a:ext uri="{FF2B5EF4-FFF2-40B4-BE49-F238E27FC236}">
                <a16:creationId xmlns:a16="http://schemas.microsoft.com/office/drawing/2014/main" id="{01D18404-8295-4DCC-A13B-FB1747E27F03}"/>
              </a:ext>
            </a:extLst>
          </p:cNvPr>
          <p:cNvSpPr>
            <a:spLocks noChangeArrowheads="1"/>
          </p:cNvSpPr>
          <p:nvPr/>
        </p:nvSpPr>
        <p:spPr bwMode="auto">
          <a:xfrm>
            <a:off x="1013712" y="6832247"/>
            <a:ext cx="9265710" cy="13969"/>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p>
        </p:txBody>
      </p:sp>
      <p:sp>
        <p:nvSpPr>
          <p:cNvPr id="4" name="AutoShape 3">
            <a:extLst>
              <a:ext uri="{FF2B5EF4-FFF2-40B4-BE49-F238E27FC236}">
                <a16:creationId xmlns:a16="http://schemas.microsoft.com/office/drawing/2014/main" id="{FC1A3BE3-4707-4E8E-96E7-E1B64EF4BB11}"/>
              </a:ext>
            </a:extLst>
          </p:cNvPr>
          <p:cNvSpPr>
            <a:spLocks noChangeAspect="1" noChangeArrowheads="1" noTextEdit="1"/>
          </p:cNvSpPr>
          <p:nvPr/>
        </p:nvSpPr>
        <p:spPr bwMode="auto">
          <a:xfrm>
            <a:off x="1281892" y="1958296"/>
            <a:ext cx="7955284" cy="483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Rectangle 22">
            <a:extLst>
              <a:ext uri="{FF2B5EF4-FFF2-40B4-BE49-F238E27FC236}">
                <a16:creationId xmlns:a16="http://schemas.microsoft.com/office/drawing/2014/main" id="{F9E412D5-DA15-40AD-A08C-DBE5C5589E32}"/>
              </a:ext>
            </a:extLst>
          </p:cNvPr>
          <p:cNvSpPr>
            <a:spLocks noChangeArrowheads="1"/>
          </p:cNvSpPr>
          <p:nvPr/>
        </p:nvSpPr>
        <p:spPr bwMode="auto">
          <a:xfrm>
            <a:off x="387360" y="1407203"/>
            <a:ext cx="4599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Overa</a:t>
            </a:r>
            <a:r>
              <a:rPr lang="en-US" altLang="en-US"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ll </a:t>
            </a:r>
            <a:r>
              <a:rPr kumimoji="0" lang="en-US" altLang="en-US" b="1" i="0" u="none" strike="noStrike" cap="none" normalizeH="0" baseline="0" dirty="0">
                <a:ln>
                  <a:noFill/>
                </a:ln>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Education and Workforce NEEDS</a:t>
            </a:r>
          </a:p>
        </p:txBody>
      </p:sp>
      <p:sp>
        <p:nvSpPr>
          <p:cNvPr id="136" name="TextBox 135">
            <a:extLst>
              <a:ext uri="{FF2B5EF4-FFF2-40B4-BE49-F238E27FC236}">
                <a16:creationId xmlns:a16="http://schemas.microsoft.com/office/drawing/2014/main" id="{F1511F5B-76F0-46FE-A3FC-FFB3CB1B7903}"/>
              </a:ext>
            </a:extLst>
          </p:cNvPr>
          <p:cNvSpPr txBox="1"/>
          <p:nvPr/>
        </p:nvSpPr>
        <p:spPr>
          <a:xfrm>
            <a:off x="5382550" y="1125352"/>
            <a:ext cx="1457976" cy="261610"/>
          </a:xfrm>
          <a:prstGeom prst="rect">
            <a:avLst/>
          </a:prstGeom>
          <a:noFill/>
        </p:spPr>
        <p:txBody>
          <a:bodyPr wrap="square" rtlCol="0">
            <a:spAutoFit/>
          </a:bodyPr>
          <a:lstStyle/>
          <a:p>
            <a:r>
              <a:rPr lang="en-US" sz="11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Least Critical</a:t>
            </a:r>
          </a:p>
        </p:txBody>
      </p:sp>
      <p:cxnSp>
        <p:nvCxnSpPr>
          <p:cNvPr id="257" name="Straight Connector 256">
            <a:extLst>
              <a:ext uri="{FF2B5EF4-FFF2-40B4-BE49-F238E27FC236}">
                <a16:creationId xmlns:a16="http://schemas.microsoft.com/office/drawing/2014/main" id="{ECA184F0-71DB-4BCC-B0DD-74DF2BDEA7FE}"/>
              </a:ext>
            </a:extLst>
          </p:cNvPr>
          <p:cNvCxnSpPr/>
          <p:nvPr/>
        </p:nvCxnSpPr>
        <p:spPr>
          <a:xfrm>
            <a:off x="5219377" y="1752046"/>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17387BD0-88C0-4C94-9C10-230AA71B0039}"/>
              </a:ext>
            </a:extLst>
          </p:cNvPr>
          <p:cNvGrpSpPr/>
          <p:nvPr/>
        </p:nvGrpSpPr>
        <p:grpSpPr>
          <a:xfrm>
            <a:off x="8721735" y="1416264"/>
            <a:ext cx="266799" cy="307777"/>
            <a:chOff x="10603213" y="1375626"/>
            <a:chExt cx="266799" cy="307777"/>
          </a:xfrm>
        </p:grpSpPr>
        <p:sp>
          <p:nvSpPr>
            <p:cNvPr id="115" name="Oval 114">
              <a:extLst>
                <a:ext uri="{FF2B5EF4-FFF2-40B4-BE49-F238E27FC236}">
                  <a16:creationId xmlns:a16="http://schemas.microsoft.com/office/drawing/2014/main" id="{794DAC62-0B3B-4857-ABCD-3022EA3ECAEA}"/>
                </a:ext>
              </a:extLst>
            </p:cNvPr>
            <p:cNvSpPr/>
            <p:nvPr/>
          </p:nvSpPr>
          <p:spPr>
            <a:xfrm flipV="1">
              <a:off x="10641412"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3" name="TextBox 122">
              <a:extLst>
                <a:ext uri="{FF2B5EF4-FFF2-40B4-BE49-F238E27FC236}">
                  <a16:creationId xmlns:a16="http://schemas.microsoft.com/office/drawing/2014/main" id="{1C1E4965-A42C-4966-A208-160619DE9B13}"/>
                </a:ext>
              </a:extLst>
            </p:cNvPr>
            <p:cNvSpPr txBox="1"/>
            <p:nvPr/>
          </p:nvSpPr>
          <p:spPr>
            <a:xfrm>
              <a:off x="10603213"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grpSp>
      <p:grpSp>
        <p:nvGrpSpPr>
          <p:cNvPr id="20" name="Group 19">
            <a:extLst>
              <a:ext uri="{FF2B5EF4-FFF2-40B4-BE49-F238E27FC236}">
                <a16:creationId xmlns:a16="http://schemas.microsoft.com/office/drawing/2014/main" id="{F7CCDEDF-66C3-4984-81D6-883B190C808C}"/>
              </a:ext>
            </a:extLst>
          </p:cNvPr>
          <p:cNvGrpSpPr/>
          <p:nvPr/>
        </p:nvGrpSpPr>
        <p:grpSpPr>
          <a:xfrm>
            <a:off x="8873806" y="1422614"/>
            <a:ext cx="260449" cy="307777"/>
            <a:chOff x="8873806" y="1381976"/>
            <a:chExt cx="260449" cy="307777"/>
          </a:xfrm>
        </p:grpSpPr>
        <p:sp>
          <p:nvSpPr>
            <p:cNvPr id="116" name="Oval 115">
              <a:extLst>
                <a:ext uri="{FF2B5EF4-FFF2-40B4-BE49-F238E27FC236}">
                  <a16:creationId xmlns:a16="http://schemas.microsoft.com/office/drawing/2014/main" id="{65939838-516C-4A7F-94AF-C59D9A3F22DE}"/>
                </a:ext>
              </a:extLst>
            </p:cNvPr>
            <p:cNvSpPr/>
            <p:nvPr/>
          </p:nvSpPr>
          <p:spPr>
            <a:xfrm flipV="1">
              <a:off x="890565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4" name="TextBox 123">
              <a:extLst>
                <a:ext uri="{FF2B5EF4-FFF2-40B4-BE49-F238E27FC236}">
                  <a16:creationId xmlns:a16="http://schemas.microsoft.com/office/drawing/2014/main" id="{0D6B9E50-AD43-42EA-9074-99FF4BD84346}"/>
                </a:ext>
              </a:extLst>
            </p:cNvPr>
            <p:cNvSpPr txBox="1"/>
            <p:nvPr/>
          </p:nvSpPr>
          <p:spPr>
            <a:xfrm>
              <a:off x="8873806" y="138197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grpSp>
      <p:grpSp>
        <p:nvGrpSpPr>
          <p:cNvPr id="21" name="Group 20">
            <a:extLst>
              <a:ext uri="{FF2B5EF4-FFF2-40B4-BE49-F238E27FC236}">
                <a16:creationId xmlns:a16="http://schemas.microsoft.com/office/drawing/2014/main" id="{12FD73EF-F3E0-473C-ABD3-E54B101FEDEC}"/>
              </a:ext>
            </a:extLst>
          </p:cNvPr>
          <p:cNvGrpSpPr/>
          <p:nvPr/>
        </p:nvGrpSpPr>
        <p:grpSpPr>
          <a:xfrm>
            <a:off x="10193388" y="1419439"/>
            <a:ext cx="269974" cy="307777"/>
            <a:chOff x="8592251" y="1378801"/>
            <a:chExt cx="269974" cy="307777"/>
          </a:xfrm>
        </p:grpSpPr>
        <p:sp>
          <p:nvSpPr>
            <p:cNvPr id="117" name="Oval 116">
              <a:extLst>
                <a:ext uri="{FF2B5EF4-FFF2-40B4-BE49-F238E27FC236}">
                  <a16:creationId xmlns:a16="http://schemas.microsoft.com/office/drawing/2014/main" id="{26DB4786-8E6B-41BB-BFDC-8EE9EDB1A089}"/>
                </a:ext>
              </a:extLst>
            </p:cNvPr>
            <p:cNvSpPr/>
            <p:nvPr/>
          </p:nvSpPr>
          <p:spPr>
            <a:xfrm flipV="1">
              <a:off x="863362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5" name="TextBox 124">
              <a:extLst>
                <a:ext uri="{FF2B5EF4-FFF2-40B4-BE49-F238E27FC236}">
                  <a16:creationId xmlns:a16="http://schemas.microsoft.com/office/drawing/2014/main" id="{F4311B16-4598-48EA-9BDF-1AB87DA23903}"/>
                </a:ext>
              </a:extLst>
            </p:cNvPr>
            <p:cNvSpPr txBox="1"/>
            <p:nvPr/>
          </p:nvSpPr>
          <p:spPr>
            <a:xfrm>
              <a:off x="8592251" y="137880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grpSp>
        <p:nvGrpSpPr>
          <p:cNvPr id="5" name="Group 4">
            <a:extLst>
              <a:ext uri="{FF2B5EF4-FFF2-40B4-BE49-F238E27FC236}">
                <a16:creationId xmlns:a16="http://schemas.microsoft.com/office/drawing/2014/main" id="{5B44A51D-5373-47A5-BC60-8C0BF62ACF48}"/>
              </a:ext>
            </a:extLst>
          </p:cNvPr>
          <p:cNvGrpSpPr/>
          <p:nvPr/>
        </p:nvGrpSpPr>
        <p:grpSpPr>
          <a:xfrm>
            <a:off x="8050012" y="1413089"/>
            <a:ext cx="266799" cy="307777"/>
            <a:chOff x="11064176" y="1372451"/>
            <a:chExt cx="266799" cy="307777"/>
          </a:xfrm>
        </p:grpSpPr>
        <p:sp>
          <p:nvSpPr>
            <p:cNvPr id="119" name="Oval 118">
              <a:extLst>
                <a:ext uri="{FF2B5EF4-FFF2-40B4-BE49-F238E27FC236}">
                  <a16:creationId xmlns:a16="http://schemas.microsoft.com/office/drawing/2014/main" id="{14A7B377-BBAB-457D-BB58-667DED462AE0}"/>
                </a:ext>
              </a:extLst>
            </p:cNvPr>
            <p:cNvSpPr/>
            <p:nvPr/>
          </p:nvSpPr>
          <p:spPr>
            <a:xfrm flipV="1">
              <a:off x="1110237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6" name="TextBox 125">
              <a:extLst>
                <a:ext uri="{FF2B5EF4-FFF2-40B4-BE49-F238E27FC236}">
                  <a16:creationId xmlns:a16="http://schemas.microsoft.com/office/drawing/2014/main" id="{64F84D0E-40AF-43C9-9059-0A73114698E6}"/>
                </a:ext>
              </a:extLst>
            </p:cNvPr>
            <p:cNvSpPr txBox="1"/>
            <p:nvPr/>
          </p:nvSpPr>
          <p:spPr>
            <a:xfrm>
              <a:off x="11064176" y="137245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8" name="Group 7">
            <a:extLst>
              <a:ext uri="{FF2B5EF4-FFF2-40B4-BE49-F238E27FC236}">
                <a16:creationId xmlns:a16="http://schemas.microsoft.com/office/drawing/2014/main" id="{9E6FB41B-0814-4EDE-AF96-C7CECD314EB6}"/>
              </a:ext>
            </a:extLst>
          </p:cNvPr>
          <p:cNvGrpSpPr/>
          <p:nvPr/>
        </p:nvGrpSpPr>
        <p:grpSpPr>
          <a:xfrm>
            <a:off x="8341638" y="1416264"/>
            <a:ext cx="260448" cy="307777"/>
            <a:chOff x="9530730" y="1375626"/>
            <a:chExt cx="260448" cy="307777"/>
          </a:xfrm>
        </p:grpSpPr>
        <p:sp>
          <p:nvSpPr>
            <p:cNvPr id="120" name="Oval 119">
              <a:extLst>
                <a:ext uri="{FF2B5EF4-FFF2-40B4-BE49-F238E27FC236}">
                  <a16:creationId xmlns:a16="http://schemas.microsoft.com/office/drawing/2014/main" id="{A91FABD0-382B-4D31-AEEC-866A3F1E139D}"/>
                </a:ext>
              </a:extLst>
            </p:cNvPr>
            <p:cNvSpPr/>
            <p:nvPr/>
          </p:nvSpPr>
          <p:spPr>
            <a:xfrm flipV="1">
              <a:off x="9562578"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7" name="TextBox 126">
              <a:extLst>
                <a:ext uri="{FF2B5EF4-FFF2-40B4-BE49-F238E27FC236}">
                  <a16:creationId xmlns:a16="http://schemas.microsoft.com/office/drawing/2014/main" id="{EEB27A43-5576-4DE6-8DA5-100290F289CD}"/>
                </a:ext>
              </a:extLst>
            </p:cNvPr>
            <p:cNvSpPr txBox="1"/>
            <p:nvPr/>
          </p:nvSpPr>
          <p:spPr>
            <a:xfrm>
              <a:off x="9530730"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grpSp>
      <p:grpSp>
        <p:nvGrpSpPr>
          <p:cNvPr id="22" name="Group 21">
            <a:extLst>
              <a:ext uri="{FF2B5EF4-FFF2-40B4-BE49-F238E27FC236}">
                <a16:creationId xmlns:a16="http://schemas.microsoft.com/office/drawing/2014/main" id="{B9DDA271-4910-4983-B30D-A4DC2A21FCA6}"/>
              </a:ext>
            </a:extLst>
          </p:cNvPr>
          <p:cNvGrpSpPr/>
          <p:nvPr/>
        </p:nvGrpSpPr>
        <p:grpSpPr>
          <a:xfrm>
            <a:off x="10009502" y="1424469"/>
            <a:ext cx="263125" cy="307777"/>
            <a:chOff x="7815681" y="1383831"/>
            <a:chExt cx="263125" cy="307777"/>
          </a:xfrm>
        </p:grpSpPr>
        <p:sp>
          <p:nvSpPr>
            <p:cNvPr id="118" name="Oval 117">
              <a:extLst>
                <a:ext uri="{FF2B5EF4-FFF2-40B4-BE49-F238E27FC236}">
                  <a16:creationId xmlns:a16="http://schemas.microsoft.com/office/drawing/2014/main" id="{228B8931-7924-4F77-BADB-8D91402870D5}"/>
                </a:ext>
              </a:extLst>
            </p:cNvPr>
            <p:cNvSpPr/>
            <p:nvPr/>
          </p:nvSpPr>
          <p:spPr>
            <a:xfrm flipV="1">
              <a:off x="7850206"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0" name="TextBox 129">
              <a:extLst>
                <a:ext uri="{FF2B5EF4-FFF2-40B4-BE49-F238E27FC236}">
                  <a16:creationId xmlns:a16="http://schemas.microsoft.com/office/drawing/2014/main" id="{19CA3267-AFBA-497C-B3E6-3A67FD4D40F4}"/>
                </a:ext>
              </a:extLst>
            </p:cNvPr>
            <p:cNvSpPr txBox="1"/>
            <p:nvPr/>
          </p:nvSpPr>
          <p:spPr>
            <a:xfrm>
              <a:off x="7815681" y="138383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p>
          </p:txBody>
        </p:sp>
      </p:grpSp>
      <p:sp>
        <p:nvSpPr>
          <p:cNvPr id="137" name="TextBox 136">
            <a:extLst>
              <a:ext uri="{FF2B5EF4-FFF2-40B4-BE49-F238E27FC236}">
                <a16:creationId xmlns:a16="http://schemas.microsoft.com/office/drawing/2014/main" id="{2F395DBD-1349-4328-B692-146BDCB5E778}"/>
              </a:ext>
            </a:extLst>
          </p:cNvPr>
          <p:cNvSpPr txBox="1"/>
          <p:nvPr/>
        </p:nvSpPr>
        <p:spPr>
          <a:xfrm>
            <a:off x="10145109" y="1125352"/>
            <a:ext cx="1657458" cy="261610"/>
          </a:xfrm>
          <a:prstGeom prst="rect">
            <a:avLst/>
          </a:prstGeom>
          <a:noFill/>
        </p:spPr>
        <p:txBody>
          <a:bodyPr wrap="square" rtlCol="0">
            <a:spAutoFit/>
          </a:bodyPr>
          <a:lstStyle/>
          <a:p>
            <a:r>
              <a:rPr lang="en-US" sz="11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Most Critical</a:t>
            </a:r>
          </a:p>
        </p:txBody>
      </p:sp>
      <p:cxnSp>
        <p:nvCxnSpPr>
          <p:cNvPr id="43" name="Straight Connector 42">
            <a:extLst>
              <a:ext uri="{FF2B5EF4-FFF2-40B4-BE49-F238E27FC236}">
                <a16:creationId xmlns:a16="http://schemas.microsoft.com/office/drawing/2014/main" id="{4DF6010B-0F12-438C-B09B-8D61C66A617A}"/>
              </a:ext>
            </a:extLst>
          </p:cNvPr>
          <p:cNvCxnSpPr>
            <a:cxnSpLocks/>
          </p:cNvCxnSpPr>
          <p:nvPr/>
        </p:nvCxnSpPr>
        <p:spPr>
          <a:xfrm>
            <a:off x="6775052" y="1166271"/>
            <a:ext cx="0" cy="1506016"/>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2E052ADB-ADFB-4A8F-9137-CDF59C4FC74E}"/>
              </a:ext>
            </a:extLst>
          </p:cNvPr>
          <p:cNvCxnSpPr>
            <a:cxnSpLocks/>
          </p:cNvCxnSpPr>
          <p:nvPr/>
        </p:nvCxnSpPr>
        <p:spPr>
          <a:xfrm>
            <a:off x="8354474" y="1180587"/>
            <a:ext cx="0" cy="149170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71178402-CE74-42E0-BBE5-82EC961A8254}"/>
              </a:ext>
            </a:extLst>
          </p:cNvPr>
          <p:cNvCxnSpPr>
            <a:cxnSpLocks/>
          </p:cNvCxnSpPr>
          <p:nvPr/>
        </p:nvCxnSpPr>
        <p:spPr>
          <a:xfrm>
            <a:off x="9899252" y="1180587"/>
            <a:ext cx="0" cy="149170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sp>
        <p:nvSpPr>
          <p:cNvPr id="146" name="TextBox 145">
            <a:extLst>
              <a:ext uri="{FF2B5EF4-FFF2-40B4-BE49-F238E27FC236}">
                <a16:creationId xmlns:a16="http://schemas.microsoft.com/office/drawing/2014/main" id="{916D1F47-6D4E-4FB0-A74A-B6A938289FC4}"/>
              </a:ext>
            </a:extLst>
          </p:cNvPr>
          <p:cNvSpPr txBox="1"/>
          <p:nvPr/>
        </p:nvSpPr>
        <p:spPr>
          <a:xfrm>
            <a:off x="1350656" y="619087"/>
            <a:ext cx="1550033" cy="276999"/>
          </a:xfrm>
          <a:prstGeom prst="rect">
            <a:avLst/>
          </a:prstGeom>
          <a:noFill/>
        </p:spPr>
        <p:txBody>
          <a:bodyPr wrap="square" rtlCol="0">
            <a:spAutoFit/>
          </a:bodyPr>
          <a:lstStyle/>
          <a:p>
            <a:r>
              <a:rPr lang="en-US" sz="1200" b="1" dirty="0">
                <a:solidFill>
                  <a:schemeClr val="accent1">
                    <a:lumMod val="50000"/>
                  </a:schemeClr>
                </a:solidFill>
              </a:rPr>
              <a:t>Workforce Region 5</a:t>
            </a:r>
          </a:p>
        </p:txBody>
      </p:sp>
      <p:grpSp>
        <p:nvGrpSpPr>
          <p:cNvPr id="12" name="Group 11">
            <a:extLst>
              <a:ext uri="{FF2B5EF4-FFF2-40B4-BE49-F238E27FC236}">
                <a16:creationId xmlns:a16="http://schemas.microsoft.com/office/drawing/2014/main" id="{FD0FB07D-1016-4D7B-B972-840D9852D7CC}"/>
              </a:ext>
            </a:extLst>
          </p:cNvPr>
          <p:cNvGrpSpPr/>
          <p:nvPr/>
        </p:nvGrpSpPr>
        <p:grpSpPr>
          <a:xfrm>
            <a:off x="10381363" y="1425234"/>
            <a:ext cx="256123" cy="307777"/>
            <a:chOff x="9147119" y="1384596"/>
            <a:chExt cx="256123" cy="307777"/>
          </a:xfrm>
        </p:grpSpPr>
        <p:sp>
          <p:nvSpPr>
            <p:cNvPr id="121" name="Oval 120">
              <a:extLst>
                <a:ext uri="{FF2B5EF4-FFF2-40B4-BE49-F238E27FC236}">
                  <a16:creationId xmlns:a16="http://schemas.microsoft.com/office/drawing/2014/main" id="{E50DAB17-451A-4F63-AAD1-4DCFEA8C29CB}"/>
                </a:ext>
              </a:extLst>
            </p:cNvPr>
            <p:cNvSpPr/>
            <p:nvPr/>
          </p:nvSpPr>
          <p:spPr>
            <a:xfrm flipV="1">
              <a:off x="9174642" y="1416791"/>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07" name="TextBox 406">
              <a:extLst>
                <a:ext uri="{FF2B5EF4-FFF2-40B4-BE49-F238E27FC236}">
                  <a16:creationId xmlns:a16="http://schemas.microsoft.com/office/drawing/2014/main" id="{4F78E9BF-32AF-4CE5-94ED-8D2688804DA1}"/>
                </a:ext>
              </a:extLst>
            </p:cNvPr>
            <p:cNvSpPr txBox="1"/>
            <p:nvPr/>
          </p:nvSpPr>
          <p:spPr>
            <a:xfrm>
              <a:off x="9147119" y="138459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grpSp>
      <p:sp>
        <p:nvSpPr>
          <p:cNvPr id="122" name="Oval 121">
            <a:extLst>
              <a:ext uri="{FF2B5EF4-FFF2-40B4-BE49-F238E27FC236}">
                <a16:creationId xmlns:a16="http://schemas.microsoft.com/office/drawing/2014/main" id="{0D7C808E-A4D0-4906-AA08-A17580DDBA5D}"/>
              </a:ext>
            </a:extLst>
          </p:cNvPr>
          <p:cNvSpPr/>
          <p:nvPr/>
        </p:nvSpPr>
        <p:spPr>
          <a:xfrm flipV="1">
            <a:off x="8578124" y="1455848"/>
            <a:ext cx="2286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3" name="Picture 12" descr="Map&#10;&#10;Description automatically generated">
            <a:extLst>
              <a:ext uri="{FF2B5EF4-FFF2-40B4-BE49-F238E27FC236}">
                <a16:creationId xmlns:a16="http://schemas.microsoft.com/office/drawing/2014/main" id="{2DCCA030-690B-483A-9D8D-992B7B8AB7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655" y="86287"/>
            <a:ext cx="922326" cy="1319808"/>
          </a:xfrm>
          <a:prstGeom prst="rect">
            <a:avLst/>
          </a:prstGeom>
        </p:spPr>
      </p:pic>
      <p:pic>
        <p:nvPicPr>
          <p:cNvPr id="9" name="Picture 8">
            <a:extLst>
              <a:ext uri="{FF2B5EF4-FFF2-40B4-BE49-F238E27FC236}">
                <a16:creationId xmlns:a16="http://schemas.microsoft.com/office/drawing/2014/main" id="{1957CA04-CC27-4050-9D08-4FA1703FD4CC}"/>
              </a:ext>
            </a:extLst>
          </p:cNvPr>
          <p:cNvPicPr>
            <a:picLocks noChangeAspect="1"/>
          </p:cNvPicPr>
          <p:nvPr/>
        </p:nvPicPr>
        <p:blipFill rotWithShape="1">
          <a:blip r:embed="rId3"/>
          <a:srcRect b="19241"/>
          <a:stretch/>
        </p:blipFill>
        <p:spPr>
          <a:xfrm>
            <a:off x="445820" y="1907482"/>
            <a:ext cx="11139604" cy="290811"/>
          </a:xfrm>
          <a:prstGeom prst="rect">
            <a:avLst/>
          </a:prstGeom>
        </p:spPr>
      </p:pic>
      <p:pic>
        <p:nvPicPr>
          <p:cNvPr id="24" name="Picture 23">
            <a:extLst>
              <a:ext uri="{FF2B5EF4-FFF2-40B4-BE49-F238E27FC236}">
                <a16:creationId xmlns:a16="http://schemas.microsoft.com/office/drawing/2014/main" id="{D4F3242B-18E9-4AF2-AD29-E8035C5D0E77}"/>
              </a:ext>
            </a:extLst>
          </p:cNvPr>
          <p:cNvPicPr>
            <a:picLocks noChangeAspect="1"/>
          </p:cNvPicPr>
          <p:nvPr/>
        </p:nvPicPr>
        <p:blipFill rotWithShape="1">
          <a:blip r:embed="rId4"/>
          <a:srcRect b="-1489"/>
          <a:stretch/>
        </p:blipFill>
        <p:spPr>
          <a:xfrm>
            <a:off x="379090" y="2316149"/>
            <a:ext cx="11112284" cy="356138"/>
          </a:xfrm>
          <a:prstGeom prst="rect">
            <a:avLst/>
          </a:prstGeom>
        </p:spPr>
      </p:pic>
      <p:sp>
        <p:nvSpPr>
          <p:cNvPr id="53" name="TextBox 52">
            <a:extLst>
              <a:ext uri="{FF2B5EF4-FFF2-40B4-BE49-F238E27FC236}">
                <a16:creationId xmlns:a16="http://schemas.microsoft.com/office/drawing/2014/main" id="{7EFF610E-80A9-04C5-9DF6-B2668A669344}"/>
              </a:ext>
            </a:extLst>
          </p:cNvPr>
          <p:cNvSpPr txBox="1"/>
          <p:nvPr/>
        </p:nvSpPr>
        <p:spPr>
          <a:xfrm>
            <a:off x="7058705" y="1125352"/>
            <a:ext cx="1457976" cy="261610"/>
          </a:xfrm>
          <a:prstGeom prst="rect">
            <a:avLst/>
          </a:prstGeom>
          <a:noFill/>
        </p:spPr>
        <p:txBody>
          <a:bodyPr wrap="square" rtlCol="0">
            <a:spAutoFit/>
          </a:bodyPr>
          <a:lstStyle/>
          <a:p>
            <a:r>
              <a:rPr lang="en-US" sz="11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Less Critical</a:t>
            </a:r>
          </a:p>
        </p:txBody>
      </p:sp>
      <p:sp>
        <p:nvSpPr>
          <p:cNvPr id="54" name="TextBox 53">
            <a:extLst>
              <a:ext uri="{FF2B5EF4-FFF2-40B4-BE49-F238E27FC236}">
                <a16:creationId xmlns:a16="http://schemas.microsoft.com/office/drawing/2014/main" id="{FEA5C807-B26F-819B-8166-8DE275DCB16F}"/>
              </a:ext>
            </a:extLst>
          </p:cNvPr>
          <p:cNvSpPr txBox="1"/>
          <p:nvPr/>
        </p:nvSpPr>
        <p:spPr>
          <a:xfrm>
            <a:off x="8796817" y="1125352"/>
            <a:ext cx="1457976" cy="276999"/>
          </a:xfrm>
          <a:prstGeom prst="rect">
            <a:avLst/>
          </a:prstGeom>
          <a:noFill/>
        </p:spPr>
        <p:txBody>
          <a:bodyPr wrap="square" rtlCol="0">
            <a:spAutoFit/>
          </a:bodyPr>
          <a:lstStyle/>
          <a:p>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Critical</a:t>
            </a:r>
          </a:p>
        </p:txBody>
      </p:sp>
      <p:sp>
        <p:nvSpPr>
          <p:cNvPr id="59" name="TextBox 58">
            <a:extLst>
              <a:ext uri="{FF2B5EF4-FFF2-40B4-BE49-F238E27FC236}">
                <a16:creationId xmlns:a16="http://schemas.microsoft.com/office/drawing/2014/main" id="{47F4C95F-0EB0-7DCE-D79F-DF3D5E445934}"/>
              </a:ext>
            </a:extLst>
          </p:cNvPr>
          <p:cNvSpPr txBox="1"/>
          <p:nvPr/>
        </p:nvSpPr>
        <p:spPr>
          <a:xfrm>
            <a:off x="8354823" y="760039"/>
            <a:ext cx="788535" cy="276999"/>
          </a:xfrm>
          <a:prstGeom prst="rect">
            <a:avLst/>
          </a:prstGeom>
          <a:noFill/>
        </p:spPr>
        <p:txBody>
          <a:bodyPr wrap="square" rtlCol="0">
            <a:spAutoFit/>
          </a:bodyPr>
          <a:lstStyle/>
          <a:p>
            <a:r>
              <a:rPr lang="en-US" sz="1200" b="1" dirty="0">
                <a:solidFill>
                  <a:schemeClr val="accent1">
                    <a:lumMod val="50000"/>
                  </a:schemeClr>
                </a:solidFill>
              </a:rPr>
              <a:t>Regions</a:t>
            </a:r>
          </a:p>
        </p:txBody>
      </p:sp>
      <p:sp>
        <p:nvSpPr>
          <p:cNvPr id="60" name="TextBox 59">
            <a:extLst>
              <a:ext uri="{FF2B5EF4-FFF2-40B4-BE49-F238E27FC236}">
                <a16:creationId xmlns:a16="http://schemas.microsoft.com/office/drawing/2014/main" id="{AF20009D-51FC-4A81-4884-E780D14FA5B3}"/>
              </a:ext>
            </a:extLst>
          </p:cNvPr>
          <p:cNvSpPr txBox="1"/>
          <p:nvPr/>
        </p:nvSpPr>
        <p:spPr>
          <a:xfrm>
            <a:off x="6396289" y="759828"/>
            <a:ext cx="1550033" cy="276999"/>
          </a:xfrm>
          <a:prstGeom prst="rect">
            <a:avLst/>
          </a:prstGeom>
          <a:noFill/>
        </p:spPr>
        <p:txBody>
          <a:bodyPr wrap="square" rtlCol="0">
            <a:spAutoFit/>
          </a:bodyPr>
          <a:lstStyle/>
          <a:p>
            <a:r>
              <a:rPr lang="en-US" sz="1200" b="1" dirty="0">
                <a:solidFill>
                  <a:schemeClr val="accent1">
                    <a:lumMod val="50000"/>
                  </a:schemeClr>
                </a:solidFill>
              </a:rPr>
              <a:t>Region 5</a:t>
            </a:r>
          </a:p>
        </p:txBody>
      </p:sp>
      <p:sp>
        <p:nvSpPr>
          <p:cNvPr id="61" name="Oval 60">
            <a:extLst>
              <a:ext uri="{FF2B5EF4-FFF2-40B4-BE49-F238E27FC236}">
                <a16:creationId xmlns:a16="http://schemas.microsoft.com/office/drawing/2014/main" id="{5059979B-FBA9-B94F-4329-F032106BC35C}"/>
              </a:ext>
            </a:extLst>
          </p:cNvPr>
          <p:cNvSpPr/>
          <p:nvPr/>
        </p:nvSpPr>
        <p:spPr>
          <a:xfrm flipV="1">
            <a:off x="6253876" y="815535"/>
            <a:ext cx="159816" cy="16092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1009B6C7-2895-3F21-FFB9-670719AE908C}"/>
              </a:ext>
            </a:extLst>
          </p:cNvPr>
          <p:cNvSpPr txBox="1"/>
          <p:nvPr/>
        </p:nvSpPr>
        <p:spPr>
          <a:xfrm>
            <a:off x="7393225" y="757665"/>
            <a:ext cx="850598" cy="278548"/>
          </a:xfrm>
          <a:prstGeom prst="rect">
            <a:avLst/>
          </a:prstGeom>
          <a:noFill/>
        </p:spPr>
        <p:txBody>
          <a:bodyPr wrap="square" rtlCol="0">
            <a:spAutoFit/>
          </a:bodyPr>
          <a:lstStyle/>
          <a:p>
            <a:r>
              <a:rPr lang="en-US" sz="1200" b="1" dirty="0">
                <a:solidFill>
                  <a:schemeClr val="accent1">
                    <a:lumMod val="50000"/>
                  </a:schemeClr>
                </a:solidFill>
              </a:rPr>
              <a:t>Alabama</a:t>
            </a:r>
          </a:p>
        </p:txBody>
      </p:sp>
      <p:sp>
        <p:nvSpPr>
          <p:cNvPr id="63" name="Oval 62">
            <a:extLst>
              <a:ext uri="{FF2B5EF4-FFF2-40B4-BE49-F238E27FC236}">
                <a16:creationId xmlns:a16="http://schemas.microsoft.com/office/drawing/2014/main" id="{026D02AF-00FC-5684-A0FA-1B1F738D02BF}"/>
              </a:ext>
            </a:extLst>
          </p:cNvPr>
          <p:cNvSpPr/>
          <p:nvPr/>
        </p:nvSpPr>
        <p:spPr>
          <a:xfrm flipV="1">
            <a:off x="7241969" y="815535"/>
            <a:ext cx="159816" cy="160922"/>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730C0E48-7C94-8848-6BCF-816D061A0666}"/>
              </a:ext>
            </a:extLst>
          </p:cNvPr>
          <p:cNvSpPr/>
          <p:nvPr/>
        </p:nvSpPr>
        <p:spPr>
          <a:xfrm flipV="1">
            <a:off x="8226544" y="815535"/>
            <a:ext cx="159816" cy="160922"/>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a:extLst>
              <a:ext uri="{FF2B5EF4-FFF2-40B4-BE49-F238E27FC236}">
                <a16:creationId xmlns:a16="http://schemas.microsoft.com/office/drawing/2014/main" id="{0D42ABE7-5821-D392-8E1C-43061F0771E8}"/>
              </a:ext>
            </a:extLst>
          </p:cNvPr>
          <p:cNvCxnSpPr>
            <a:cxnSpLocks/>
          </p:cNvCxnSpPr>
          <p:nvPr/>
        </p:nvCxnSpPr>
        <p:spPr>
          <a:xfrm>
            <a:off x="9145853" y="812748"/>
            <a:ext cx="0" cy="163709"/>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85D946B2-C285-8C59-7565-66F6A752152E}"/>
              </a:ext>
            </a:extLst>
          </p:cNvPr>
          <p:cNvSpPr txBox="1"/>
          <p:nvPr/>
        </p:nvSpPr>
        <p:spPr>
          <a:xfrm>
            <a:off x="9135337" y="756102"/>
            <a:ext cx="1098780" cy="276999"/>
          </a:xfrm>
          <a:prstGeom prst="rect">
            <a:avLst/>
          </a:prstGeom>
          <a:noFill/>
        </p:spPr>
        <p:txBody>
          <a:bodyPr wrap="square" rtlCol="0">
            <a:spAutoFit/>
          </a:bodyPr>
          <a:lstStyle/>
          <a:p>
            <a:r>
              <a:rPr lang="en-US" sz="1200" b="1" dirty="0">
                <a:solidFill>
                  <a:schemeClr val="accent1">
                    <a:lumMod val="50000"/>
                  </a:schemeClr>
                </a:solidFill>
              </a:rPr>
              <a:t>U.S. Quartiles</a:t>
            </a:r>
          </a:p>
        </p:txBody>
      </p:sp>
    </p:spTree>
    <p:extLst>
      <p:ext uri="{BB962C8B-B14F-4D97-AF65-F5344CB8AC3E}">
        <p14:creationId xmlns:p14="http://schemas.microsoft.com/office/powerpoint/2010/main" val="87486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t>6</a:t>
            </a:fld>
            <a:endParaRPr lang="en-US" dirty="0"/>
          </a:p>
        </p:txBody>
      </p:sp>
      <p:sp>
        <p:nvSpPr>
          <p:cNvPr id="5" name="Title 1"/>
          <p:cNvSpPr txBox="1">
            <a:spLocks/>
          </p:cNvSpPr>
          <p:nvPr/>
        </p:nvSpPr>
        <p:spPr>
          <a:xfrm>
            <a:off x="1120159" y="923233"/>
            <a:ext cx="9144000" cy="11104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4472C4"/>
                </a:solidFill>
                <a:latin typeface="+mn-lt"/>
              </a:rPr>
              <a:t>V.   CHAIRMAN’S REPORT</a:t>
            </a:r>
            <a:r>
              <a:rPr lang="en-US" b="1" spc="300" dirty="0">
                <a:solidFill>
                  <a:srgbClr val="4472C4"/>
                </a:solidFill>
                <a:latin typeface="+mn-lt"/>
              </a:rPr>
              <a:t>  </a:t>
            </a:r>
            <a:endParaRPr lang="en-US" b="1" dirty="0">
              <a:solidFill>
                <a:srgbClr val="4472C4"/>
              </a:solidFill>
              <a:latin typeface="+mn-lt"/>
            </a:endParaRPr>
          </a:p>
        </p:txBody>
      </p:sp>
      <p:pic>
        <p:nvPicPr>
          <p:cNvPr id="17410" name="Picture 2" descr="Image result for hand holding report"/>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564693" y="2323578"/>
            <a:ext cx="3062614" cy="3062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1942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extBox 90">
            <a:extLst>
              <a:ext uri="{FF2B5EF4-FFF2-40B4-BE49-F238E27FC236}">
                <a16:creationId xmlns:a16="http://schemas.microsoft.com/office/drawing/2014/main" id="{4AAF3304-3E62-4F60-884A-A39F96EFA483}"/>
              </a:ext>
            </a:extLst>
          </p:cNvPr>
          <p:cNvSpPr txBox="1"/>
          <p:nvPr/>
        </p:nvSpPr>
        <p:spPr>
          <a:xfrm>
            <a:off x="3020683" y="270259"/>
            <a:ext cx="6141616" cy="430887"/>
          </a:xfrm>
          <a:prstGeom prst="rect">
            <a:avLst/>
          </a:prstGeom>
          <a:noFill/>
        </p:spPr>
        <p:txBody>
          <a:bodyPr wrap="square" rtlCol="0">
            <a:spAutoFit/>
          </a:bodyPr>
          <a:lstStyle/>
          <a:p>
            <a:pPr algn="ctr"/>
            <a:r>
              <a:rPr lang="en-US" sz="22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Education and Workforce NEEDS INDEX </a:t>
            </a:r>
          </a:p>
        </p:txBody>
      </p:sp>
      <p:sp>
        <p:nvSpPr>
          <p:cNvPr id="4" name="AutoShape 3">
            <a:extLst>
              <a:ext uri="{FF2B5EF4-FFF2-40B4-BE49-F238E27FC236}">
                <a16:creationId xmlns:a16="http://schemas.microsoft.com/office/drawing/2014/main" id="{FC1A3BE3-4707-4E8E-96E7-E1B64EF4BB11}"/>
              </a:ext>
            </a:extLst>
          </p:cNvPr>
          <p:cNvSpPr>
            <a:spLocks noChangeAspect="1" noChangeArrowheads="1" noTextEdit="1"/>
          </p:cNvSpPr>
          <p:nvPr/>
        </p:nvSpPr>
        <p:spPr bwMode="auto">
          <a:xfrm>
            <a:off x="1281892" y="1958296"/>
            <a:ext cx="7955284" cy="483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 name="Group 1">
            <a:extLst>
              <a:ext uri="{FF2B5EF4-FFF2-40B4-BE49-F238E27FC236}">
                <a16:creationId xmlns:a16="http://schemas.microsoft.com/office/drawing/2014/main" id="{9B24C0C8-3AF5-BF54-07A6-CE3665D71F11}"/>
              </a:ext>
            </a:extLst>
          </p:cNvPr>
          <p:cNvGrpSpPr/>
          <p:nvPr/>
        </p:nvGrpSpPr>
        <p:grpSpPr>
          <a:xfrm>
            <a:off x="387360" y="757665"/>
            <a:ext cx="11079247" cy="1003702"/>
            <a:chOff x="387360" y="757665"/>
            <a:chExt cx="11079247" cy="1003702"/>
          </a:xfrm>
        </p:grpSpPr>
        <p:grpSp>
          <p:nvGrpSpPr>
            <p:cNvPr id="6" name="Group 5">
              <a:extLst>
                <a:ext uri="{FF2B5EF4-FFF2-40B4-BE49-F238E27FC236}">
                  <a16:creationId xmlns:a16="http://schemas.microsoft.com/office/drawing/2014/main" id="{FD691F65-0C00-322A-C398-1332C15DF1A9}"/>
                </a:ext>
              </a:extLst>
            </p:cNvPr>
            <p:cNvGrpSpPr/>
            <p:nvPr/>
          </p:nvGrpSpPr>
          <p:grpSpPr>
            <a:xfrm>
              <a:off x="387360" y="757665"/>
              <a:ext cx="11079247" cy="1003702"/>
              <a:chOff x="387360" y="757665"/>
              <a:chExt cx="11079247" cy="1003702"/>
            </a:xfrm>
          </p:grpSpPr>
          <p:sp>
            <p:nvSpPr>
              <p:cNvPr id="11" name="Rectangle 10">
                <a:extLst>
                  <a:ext uri="{FF2B5EF4-FFF2-40B4-BE49-F238E27FC236}">
                    <a16:creationId xmlns:a16="http://schemas.microsoft.com/office/drawing/2014/main" id="{A47C0F08-B6D3-4D8F-B246-4649EB5E06CA}"/>
                  </a:ext>
                </a:extLst>
              </p:cNvPr>
              <p:cNvSpPr/>
              <p:nvPr/>
            </p:nvSpPr>
            <p:spPr>
              <a:xfrm>
                <a:off x="5212967" y="1383485"/>
                <a:ext cx="1562085" cy="377882"/>
              </a:xfrm>
              <a:prstGeom prst="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4" name="Rectangle 173">
                <a:extLst>
                  <a:ext uri="{FF2B5EF4-FFF2-40B4-BE49-F238E27FC236}">
                    <a16:creationId xmlns:a16="http://schemas.microsoft.com/office/drawing/2014/main" id="{23EBBDBB-94DA-4306-9532-675A21FE624E}"/>
                  </a:ext>
                </a:extLst>
              </p:cNvPr>
              <p:cNvSpPr/>
              <p:nvPr/>
            </p:nvSpPr>
            <p:spPr>
              <a:xfrm>
                <a:off x="6778033" y="1383485"/>
                <a:ext cx="1562085" cy="377882"/>
              </a:xfrm>
              <a:prstGeom prst="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5" name="Rectangle 174">
                <a:extLst>
                  <a:ext uri="{FF2B5EF4-FFF2-40B4-BE49-F238E27FC236}">
                    <a16:creationId xmlns:a16="http://schemas.microsoft.com/office/drawing/2014/main" id="{5B1E70E2-61D7-479B-A24D-3B020FFE90CA}"/>
                  </a:ext>
                </a:extLst>
              </p:cNvPr>
              <p:cNvSpPr/>
              <p:nvPr/>
            </p:nvSpPr>
            <p:spPr>
              <a:xfrm>
                <a:off x="8333046" y="1383485"/>
                <a:ext cx="1562085" cy="377882"/>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6" name="Rectangle 175">
                <a:extLst>
                  <a:ext uri="{FF2B5EF4-FFF2-40B4-BE49-F238E27FC236}">
                    <a16:creationId xmlns:a16="http://schemas.microsoft.com/office/drawing/2014/main" id="{F8A39B4B-A8C2-427E-A980-E802DA4EE51E}"/>
                  </a:ext>
                </a:extLst>
              </p:cNvPr>
              <p:cNvSpPr/>
              <p:nvPr/>
            </p:nvSpPr>
            <p:spPr>
              <a:xfrm>
                <a:off x="9898112" y="1383485"/>
                <a:ext cx="1562085" cy="37788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4" name="TextBox 133">
                <a:extLst>
                  <a:ext uri="{FF2B5EF4-FFF2-40B4-BE49-F238E27FC236}">
                    <a16:creationId xmlns:a16="http://schemas.microsoft.com/office/drawing/2014/main" id="{BFF63C8F-A462-4CB1-B00F-D7A57323E9A8}"/>
                  </a:ext>
                </a:extLst>
              </p:cNvPr>
              <p:cNvSpPr txBox="1"/>
              <p:nvPr/>
            </p:nvSpPr>
            <p:spPr>
              <a:xfrm>
                <a:off x="8354823" y="760039"/>
                <a:ext cx="788535" cy="276999"/>
              </a:xfrm>
              <a:prstGeom prst="rect">
                <a:avLst/>
              </a:prstGeom>
              <a:noFill/>
            </p:spPr>
            <p:txBody>
              <a:bodyPr wrap="square" rtlCol="0">
                <a:spAutoFit/>
              </a:bodyPr>
              <a:lstStyle/>
              <a:p>
                <a:r>
                  <a:rPr lang="en-US" sz="1200" b="1" dirty="0">
                    <a:solidFill>
                      <a:schemeClr val="accent1">
                        <a:lumMod val="50000"/>
                      </a:schemeClr>
                    </a:solidFill>
                  </a:rPr>
                  <a:t>Regions</a:t>
                </a:r>
              </a:p>
            </p:txBody>
          </p:sp>
          <p:sp>
            <p:nvSpPr>
              <p:cNvPr id="92" name="TextBox 91">
                <a:extLst>
                  <a:ext uri="{FF2B5EF4-FFF2-40B4-BE49-F238E27FC236}">
                    <a16:creationId xmlns:a16="http://schemas.microsoft.com/office/drawing/2014/main" id="{F9696CDE-764F-471E-9514-B5284DB8CCEC}"/>
                  </a:ext>
                </a:extLst>
              </p:cNvPr>
              <p:cNvSpPr txBox="1"/>
              <p:nvPr/>
            </p:nvSpPr>
            <p:spPr>
              <a:xfrm>
                <a:off x="6396289" y="759828"/>
                <a:ext cx="1550033" cy="276999"/>
              </a:xfrm>
              <a:prstGeom prst="rect">
                <a:avLst/>
              </a:prstGeom>
              <a:noFill/>
            </p:spPr>
            <p:txBody>
              <a:bodyPr wrap="square" rtlCol="0">
                <a:spAutoFit/>
              </a:bodyPr>
              <a:lstStyle/>
              <a:p>
                <a:r>
                  <a:rPr lang="en-US" sz="1200" b="1" dirty="0">
                    <a:solidFill>
                      <a:schemeClr val="accent1">
                        <a:lumMod val="50000"/>
                      </a:schemeClr>
                    </a:solidFill>
                  </a:rPr>
                  <a:t>Region 5</a:t>
                </a:r>
              </a:p>
            </p:txBody>
          </p:sp>
          <p:sp>
            <p:nvSpPr>
              <p:cNvPr id="113" name="Rectangle 22">
                <a:extLst>
                  <a:ext uri="{FF2B5EF4-FFF2-40B4-BE49-F238E27FC236}">
                    <a16:creationId xmlns:a16="http://schemas.microsoft.com/office/drawing/2014/main" id="{F9E412D5-DA15-40AD-A08C-DBE5C5589E32}"/>
                  </a:ext>
                </a:extLst>
              </p:cNvPr>
              <p:cNvSpPr>
                <a:spLocks noChangeArrowheads="1"/>
              </p:cNvSpPr>
              <p:nvPr/>
            </p:nvSpPr>
            <p:spPr bwMode="auto">
              <a:xfrm>
                <a:off x="387360" y="1407203"/>
                <a:ext cx="4599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Overa</a:t>
                </a:r>
                <a:r>
                  <a:rPr lang="en-US" altLang="en-US"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ll </a:t>
                </a:r>
                <a:r>
                  <a:rPr kumimoji="0" lang="en-US" altLang="en-US" b="1" i="0" u="none" strike="noStrike" cap="none" normalizeH="0" baseline="0" dirty="0">
                    <a:ln>
                      <a:noFill/>
                    </a:ln>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Education and Workforce NEED</a:t>
                </a:r>
              </a:p>
            </p:txBody>
          </p:sp>
          <p:sp>
            <p:nvSpPr>
              <p:cNvPr id="131" name="Oval 130">
                <a:extLst>
                  <a:ext uri="{FF2B5EF4-FFF2-40B4-BE49-F238E27FC236}">
                    <a16:creationId xmlns:a16="http://schemas.microsoft.com/office/drawing/2014/main" id="{0A51DD58-A4E7-4CDC-8195-0D068C89DC24}"/>
                  </a:ext>
                </a:extLst>
              </p:cNvPr>
              <p:cNvSpPr/>
              <p:nvPr/>
            </p:nvSpPr>
            <p:spPr>
              <a:xfrm flipV="1">
                <a:off x="6253876" y="815535"/>
                <a:ext cx="159816" cy="16092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extBox 131">
                <a:extLst>
                  <a:ext uri="{FF2B5EF4-FFF2-40B4-BE49-F238E27FC236}">
                    <a16:creationId xmlns:a16="http://schemas.microsoft.com/office/drawing/2014/main" id="{43D484E4-885E-492C-9ED0-57CAD9B149CD}"/>
                  </a:ext>
                </a:extLst>
              </p:cNvPr>
              <p:cNvSpPr txBox="1"/>
              <p:nvPr/>
            </p:nvSpPr>
            <p:spPr>
              <a:xfrm>
                <a:off x="7393225" y="757665"/>
                <a:ext cx="850598" cy="278548"/>
              </a:xfrm>
              <a:prstGeom prst="rect">
                <a:avLst/>
              </a:prstGeom>
              <a:noFill/>
            </p:spPr>
            <p:txBody>
              <a:bodyPr wrap="square" rtlCol="0">
                <a:spAutoFit/>
              </a:bodyPr>
              <a:lstStyle/>
              <a:p>
                <a:r>
                  <a:rPr lang="en-US" sz="1200" b="1" dirty="0">
                    <a:solidFill>
                      <a:schemeClr val="accent1">
                        <a:lumMod val="50000"/>
                      </a:schemeClr>
                    </a:solidFill>
                  </a:rPr>
                  <a:t>Alabama</a:t>
                </a:r>
              </a:p>
            </p:txBody>
          </p:sp>
          <p:sp>
            <p:nvSpPr>
              <p:cNvPr id="133" name="Oval 132">
                <a:extLst>
                  <a:ext uri="{FF2B5EF4-FFF2-40B4-BE49-F238E27FC236}">
                    <a16:creationId xmlns:a16="http://schemas.microsoft.com/office/drawing/2014/main" id="{51208370-B317-4463-88E6-6620778CF93B}"/>
                  </a:ext>
                </a:extLst>
              </p:cNvPr>
              <p:cNvSpPr/>
              <p:nvPr/>
            </p:nvSpPr>
            <p:spPr>
              <a:xfrm flipV="1">
                <a:off x="7241969" y="815535"/>
                <a:ext cx="159816" cy="160922"/>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8D6E72E0-9DBB-4C87-A8D7-E2282FFA662B}"/>
                  </a:ext>
                </a:extLst>
              </p:cNvPr>
              <p:cNvSpPr/>
              <p:nvPr/>
            </p:nvSpPr>
            <p:spPr>
              <a:xfrm flipV="1">
                <a:off x="8226544" y="815535"/>
                <a:ext cx="159816" cy="160922"/>
              </a:xfrm>
              <a:prstGeom prst="ellipse">
                <a:avLst/>
              </a:prstGeom>
              <a:solidFill>
                <a:schemeClr val="tx2">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7" name="Straight Connector 256">
                <a:extLst>
                  <a:ext uri="{FF2B5EF4-FFF2-40B4-BE49-F238E27FC236}">
                    <a16:creationId xmlns:a16="http://schemas.microsoft.com/office/drawing/2014/main" id="{ECA184F0-71DB-4BCC-B0DD-74DF2BDEA7FE}"/>
                  </a:ext>
                </a:extLst>
              </p:cNvPr>
              <p:cNvCxnSpPr/>
              <p:nvPr/>
            </p:nvCxnSpPr>
            <p:spPr>
              <a:xfrm>
                <a:off x="5219377" y="1752046"/>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5" name="Oval 114">
                <a:extLst>
                  <a:ext uri="{FF2B5EF4-FFF2-40B4-BE49-F238E27FC236}">
                    <a16:creationId xmlns:a16="http://schemas.microsoft.com/office/drawing/2014/main" id="{794DAC62-0B3B-4857-ABCD-3022EA3ECAEA}"/>
                  </a:ext>
                </a:extLst>
              </p:cNvPr>
              <p:cNvSpPr/>
              <p:nvPr/>
            </p:nvSpPr>
            <p:spPr>
              <a:xfrm flipV="1">
                <a:off x="8759934" y="1455848"/>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3" name="TextBox 122">
                <a:extLst>
                  <a:ext uri="{FF2B5EF4-FFF2-40B4-BE49-F238E27FC236}">
                    <a16:creationId xmlns:a16="http://schemas.microsoft.com/office/drawing/2014/main" id="{1C1E4965-A42C-4966-A208-160619DE9B13}"/>
                  </a:ext>
                </a:extLst>
              </p:cNvPr>
              <p:cNvSpPr txBox="1"/>
              <p:nvPr/>
            </p:nvSpPr>
            <p:spPr>
              <a:xfrm>
                <a:off x="8721735" y="1416264"/>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116" name="Oval 115">
                <a:extLst>
                  <a:ext uri="{FF2B5EF4-FFF2-40B4-BE49-F238E27FC236}">
                    <a16:creationId xmlns:a16="http://schemas.microsoft.com/office/drawing/2014/main" id="{65939838-516C-4A7F-94AF-C59D9A3F22DE}"/>
                  </a:ext>
                </a:extLst>
              </p:cNvPr>
              <p:cNvSpPr/>
              <p:nvPr/>
            </p:nvSpPr>
            <p:spPr>
              <a:xfrm flipV="1">
                <a:off x="8905655" y="1455848"/>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4" name="TextBox 123">
                <a:extLst>
                  <a:ext uri="{FF2B5EF4-FFF2-40B4-BE49-F238E27FC236}">
                    <a16:creationId xmlns:a16="http://schemas.microsoft.com/office/drawing/2014/main" id="{0D6B9E50-AD43-42EA-9074-99FF4BD84346}"/>
                  </a:ext>
                </a:extLst>
              </p:cNvPr>
              <p:cNvSpPr txBox="1"/>
              <p:nvPr/>
            </p:nvSpPr>
            <p:spPr>
              <a:xfrm>
                <a:off x="8873806" y="1422614"/>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117" name="Oval 116">
                <a:extLst>
                  <a:ext uri="{FF2B5EF4-FFF2-40B4-BE49-F238E27FC236}">
                    <a16:creationId xmlns:a16="http://schemas.microsoft.com/office/drawing/2014/main" id="{26DB4786-8E6B-41BB-BFDC-8EE9EDB1A089}"/>
                  </a:ext>
                </a:extLst>
              </p:cNvPr>
              <p:cNvSpPr/>
              <p:nvPr/>
            </p:nvSpPr>
            <p:spPr>
              <a:xfrm flipV="1">
                <a:off x="10234762" y="1455848"/>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5" name="TextBox 124">
                <a:extLst>
                  <a:ext uri="{FF2B5EF4-FFF2-40B4-BE49-F238E27FC236}">
                    <a16:creationId xmlns:a16="http://schemas.microsoft.com/office/drawing/2014/main" id="{F4311B16-4598-48EA-9BDF-1AB87DA23903}"/>
                  </a:ext>
                </a:extLst>
              </p:cNvPr>
              <p:cNvSpPr txBox="1"/>
              <p:nvPr/>
            </p:nvSpPr>
            <p:spPr>
              <a:xfrm>
                <a:off x="10193388" y="1419439"/>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sp>
            <p:nvSpPr>
              <p:cNvPr id="119" name="Oval 118">
                <a:extLst>
                  <a:ext uri="{FF2B5EF4-FFF2-40B4-BE49-F238E27FC236}">
                    <a16:creationId xmlns:a16="http://schemas.microsoft.com/office/drawing/2014/main" id="{14A7B377-BBAB-457D-BB58-667DED462AE0}"/>
                  </a:ext>
                </a:extLst>
              </p:cNvPr>
              <p:cNvSpPr/>
              <p:nvPr/>
            </p:nvSpPr>
            <p:spPr>
              <a:xfrm flipV="1">
                <a:off x="8088211" y="1455848"/>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6" name="TextBox 125">
                <a:extLst>
                  <a:ext uri="{FF2B5EF4-FFF2-40B4-BE49-F238E27FC236}">
                    <a16:creationId xmlns:a16="http://schemas.microsoft.com/office/drawing/2014/main" id="{64F84D0E-40AF-43C9-9059-0A73114698E6}"/>
                  </a:ext>
                </a:extLst>
              </p:cNvPr>
              <p:cNvSpPr txBox="1"/>
              <p:nvPr/>
            </p:nvSpPr>
            <p:spPr>
              <a:xfrm>
                <a:off x="8050012" y="1413089"/>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20" name="Oval 119">
                <a:extLst>
                  <a:ext uri="{FF2B5EF4-FFF2-40B4-BE49-F238E27FC236}">
                    <a16:creationId xmlns:a16="http://schemas.microsoft.com/office/drawing/2014/main" id="{A91FABD0-382B-4D31-AEEC-866A3F1E139D}"/>
                  </a:ext>
                </a:extLst>
              </p:cNvPr>
              <p:cNvSpPr/>
              <p:nvPr/>
            </p:nvSpPr>
            <p:spPr>
              <a:xfrm flipV="1">
                <a:off x="8373486" y="1455848"/>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7" name="TextBox 126">
                <a:extLst>
                  <a:ext uri="{FF2B5EF4-FFF2-40B4-BE49-F238E27FC236}">
                    <a16:creationId xmlns:a16="http://schemas.microsoft.com/office/drawing/2014/main" id="{EEB27A43-5576-4DE6-8DA5-100290F289CD}"/>
                  </a:ext>
                </a:extLst>
              </p:cNvPr>
              <p:cNvSpPr txBox="1"/>
              <p:nvPr/>
            </p:nvSpPr>
            <p:spPr>
              <a:xfrm>
                <a:off x="8341638" y="1416264"/>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118" name="Oval 117">
                <a:extLst>
                  <a:ext uri="{FF2B5EF4-FFF2-40B4-BE49-F238E27FC236}">
                    <a16:creationId xmlns:a16="http://schemas.microsoft.com/office/drawing/2014/main" id="{228B8931-7924-4F77-BADB-8D91402870D5}"/>
                  </a:ext>
                </a:extLst>
              </p:cNvPr>
              <p:cNvSpPr/>
              <p:nvPr/>
            </p:nvSpPr>
            <p:spPr>
              <a:xfrm flipV="1">
                <a:off x="10044027" y="1455848"/>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0" name="TextBox 129">
                <a:extLst>
                  <a:ext uri="{FF2B5EF4-FFF2-40B4-BE49-F238E27FC236}">
                    <a16:creationId xmlns:a16="http://schemas.microsoft.com/office/drawing/2014/main" id="{19CA3267-AFBA-497C-B3E6-3A67FD4D40F4}"/>
                  </a:ext>
                </a:extLst>
              </p:cNvPr>
              <p:cNvSpPr txBox="1"/>
              <p:nvPr/>
            </p:nvSpPr>
            <p:spPr>
              <a:xfrm>
                <a:off x="10009502" y="1424469"/>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p>
            </p:txBody>
          </p:sp>
          <p:sp>
            <p:nvSpPr>
              <p:cNvPr id="121" name="Oval 120">
                <a:extLst>
                  <a:ext uri="{FF2B5EF4-FFF2-40B4-BE49-F238E27FC236}">
                    <a16:creationId xmlns:a16="http://schemas.microsoft.com/office/drawing/2014/main" id="{E50DAB17-451A-4F63-AAD1-4DCFEA8C29CB}"/>
                  </a:ext>
                </a:extLst>
              </p:cNvPr>
              <p:cNvSpPr/>
              <p:nvPr/>
            </p:nvSpPr>
            <p:spPr>
              <a:xfrm flipV="1">
                <a:off x="10408886" y="1457429"/>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07" name="TextBox 406">
                <a:extLst>
                  <a:ext uri="{FF2B5EF4-FFF2-40B4-BE49-F238E27FC236}">
                    <a16:creationId xmlns:a16="http://schemas.microsoft.com/office/drawing/2014/main" id="{4F78E9BF-32AF-4CE5-94ED-8D2688804DA1}"/>
                  </a:ext>
                </a:extLst>
              </p:cNvPr>
              <p:cNvSpPr txBox="1"/>
              <p:nvPr/>
            </p:nvSpPr>
            <p:spPr>
              <a:xfrm>
                <a:off x="10381363" y="1425234"/>
                <a:ext cx="228600" cy="307777"/>
              </a:xfrm>
              <a:prstGeom prst="rect">
                <a:avLst/>
              </a:prstGeom>
              <a:noFill/>
            </p:spPr>
            <p:txBody>
              <a:bodyPr wrap="square" rtlCol="0">
                <a:spAutoFit/>
              </a:bodyPr>
              <a:lstStyle/>
              <a:p>
                <a:endPar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2" name="Oval 121">
                <a:extLst>
                  <a:ext uri="{FF2B5EF4-FFF2-40B4-BE49-F238E27FC236}">
                    <a16:creationId xmlns:a16="http://schemas.microsoft.com/office/drawing/2014/main" id="{0D7C808E-A4D0-4906-AA08-A17580DDBA5D}"/>
                  </a:ext>
                </a:extLst>
              </p:cNvPr>
              <p:cNvSpPr/>
              <p:nvPr/>
            </p:nvSpPr>
            <p:spPr>
              <a:xfrm flipV="1">
                <a:off x="8578124" y="1455848"/>
                <a:ext cx="2286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365" name="TextBox 364">
              <a:extLst>
                <a:ext uri="{FF2B5EF4-FFF2-40B4-BE49-F238E27FC236}">
                  <a16:creationId xmlns:a16="http://schemas.microsoft.com/office/drawing/2014/main" id="{E12FB020-F9F5-F86E-1F2C-5B63DA266847}"/>
                </a:ext>
              </a:extLst>
            </p:cNvPr>
            <p:cNvSpPr txBox="1"/>
            <p:nvPr/>
          </p:nvSpPr>
          <p:spPr>
            <a:xfrm>
              <a:off x="10389624" y="1417894"/>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grpSp>
      <p:grpSp>
        <p:nvGrpSpPr>
          <p:cNvPr id="3" name="Group 2">
            <a:extLst>
              <a:ext uri="{FF2B5EF4-FFF2-40B4-BE49-F238E27FC236}">
                <a16:creationId xmlns:a16="http://schemas.microsoft.com/office/drawing/2014/main" id="{1ABD9768-0759-1739-52EB-A5892DEF31E9}"/>
              </a:ext>
            </a:extLst>
          </p:cNvPr>
          <p:cNvGrpSpPr/>
          <p:nvPr/>
        </p:nvGrpSpPr>
        <p:grpSpPr>
          <a:xfrm>
            <a:off x="387360" y="1961883"/>
            <a:ext cx="11093406" cy="2137697"/>
            <a:chOff x="387360" y="1961883"/>
            <a:chExt cx="11093406" cy="2137697"/>
          </a:xfrm>
        </p:grpSpPr>
        <p:grpSp>
          <p:nvGrpSpPr>
            <p:cNvPr id="12" name="Group 11">
              <a:extLst>
                <a:ext uri="{FF2B5EF4-FFF2-40B4-BE49-F238E27FC236}">
                  <a16:creationId xmlns:a16="http://schemas.microsoft.com/office/drawing/2014/main" id="{96BB5A87-EB87-DC96-F240-2EE714AF83F8}"/>
                </a:ext>
              </a:extLst>
            </p:cNvPr>
            <p:cNvGrpSpPr/>
            <p:nvPr/>
          </p:nvGrpSpPr>
          <p:grpSpPr>
            <a:xfrm>
              <a:off x="387360" y="1961883"/>
              <a:ext cx="11093406" cy="2137697"/>
              <a:chOff x="387360" y="1961883"/>
              <a:chExt cx="11093406" cy="2137697"/>
            </a:xfrm>
          </p:grpSpPr>
          <p:sp>
            <p:nvSpPr>
              <p:cNvPr id="361" name="Rectangle 360">
                <a:extLst>
                  <a:ext uri="{FF2B5EF4-FFF2-40B4-BE49-F238E27FC236}">
                    <a16:creationId xmlns:a16="http://schemas.microsoft.com/office/drawing/2014/main" id="{EDE5BEEB-4679-4690-8D50-6F0B6C59689A}"/>
                  </a:ext>
                </a:extLst>
              </p:cNvPr>
              <p:cNvSpPr/>
              <p:nvPr/>
            </p:nvSpPr>
            <p:spPr>
              <a:xfrm>
                <a:off x="5217542" y="1962948"/>
                <a:ext cx="1562085" cy="2136632"/>
              </a:xfrm>
              <a:prstGeom prst="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2" name="Rectangle 361">
                <a:extLst>
                  <a:ext uri="{FF2B5EF4-FFF2-40B4-BE49-F238E27FC236}">
                    <a16:creationId xmlns:a16="http://schemas.microsoft.com/office/drawing/2014/main" id="{850F1744-122A-423E-80AA-B6F353D685C8}"/>
                  </a:ext>
                </a:extLst>
              </p:cNvPr>
              <p:cNvSpPr/>
              <p:nvPr/>
            </p:nvSpPr>
            <p:spPr>
              <a:xfrm>
                <a:off x="6782608" y="1962948"/>
                <a:ext cx="1562085" cy="2136632"/>
              </a:xfrm>
              <a:prstGeom prst="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3" name="Rectangle 362">
                <a:extLst>
                  <a:ext uri="{FF2B5EF4-FFF2-40B4-BE49-F238E27FC236}">
                    <a16:creationId xmlns:a16="http://schemas.microsoft.com/office/drawing/2014/main" id="{B09394B0-DC12-48AC-83B7-34BD2CCF8FE5}"/>
                  </a:ext>
                </a:extLst>
              </p:cNvPr>
              <p:cNvSpPr/>
              <p:nvPr/>
            </p:nvSpPr>
            <p:spPr>
              <a:xfrm>
                <a:off x="8337621" y="1962948"/>
                <a:ext cx="1562085" cy="2136632"/>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4" name="Rectangle 363">
                <a:extLst>
                  <a:ext uri="{FF2B5EF4-FFF2-40B4-BE49-F238E27FC236}">
                    <a16:creationId xmlns:a16="http://schemas.microsoft.com/office/drawing/2014/main" id="{8A27D665-8857-4C11-BF67-4A42A54124B0}"/>
                  </a:ext>
                </a:extLst>
              </p:cNvPr>
              <p:cNvSpPr/>
              <p:nvPr/>
            </p:nvSpPr>
            <p:spPr>
              <a:xfrm>
                <a:off x="9902687" y="1962948"/>
                <a:ext cx="1562085" cy="213663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Rectangle 6">
                <a:extLst>
                  <a:ext uri="{FF2B5EF4-FFF2-40B4-BE49-F238E27FC236}">
                    <a16:creationId xmlns:a16="http://schemas.microsoft.com/office/drawing/2014/main" id="{9CF83721-48B8-4553-81E5-F237A4945F1E}"/>
                  </a:ext>
                </a:extLst>
              </p:cNvPr>
              <p:cNvSpPr>
                <a:spLocks noChangeArrowheads="1"/>
              </p:cNvSpPr>
              <p:nvPr/>
            </p:nvSpPr>
            <p:spPr bwMode="auto">
              <a:xfrm>
                <a:off x="3177948" y="2386984"/>
                <a:ext cx="191077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High School Completion </a:t>
                </a:r>
                <a:endParaRPr kumimoji="0" lang="en-US" altLang="en-US" sz="13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7">
                <a:extLst>
                  <a:ext uri="{FF2B5EF4-FFF2-40B4-BE49-F238E27FC236}">
                    <a16:creationId xmlns:a16="http://schemas.microsoft.com/office/drawing/2014/main" id="{B27B90EA-D604-4909-9E0F-F40088DAF4DE}"/>
                  </a:ext>
                </a:extLst>
              </p:cNvPr>
              <p:cNvSpPr>
                <a:spLocks noChangeArrowheads="1"/>
              </p:cNvSpPr>
              <p:nvPr/>
            </p:nvSpPr>
            <p:spPr bwMode="auto">
              <a:xfrm>
                <a:off x="2721219" y="2745358"/>
                <a:ext cx="236750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Associate Degree Completion  </a:t>
                </a:r>
                <a:endParaRPr kumimoji="0" lang="en-US" altLang="en-US" sz="13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8">
                <a:extLst>
                  <a:ext uri="{FF2B5EF4-FFF2-40B4-BE49-F238E27FC236}">
                    <a16:creationId xmlns:a16="http://schemas.microsoft.com/office/drawing/2014/main" id="{2CC79C86-B67C-4352-99FE-AD5F041F4577}"/>
                  </a:ext>
                </a:extLst>
              </p:cNvPr>
              <p:cNvSpPr>
                <a:spLocks noChangeArrowheads="1"/>
              </p:cNvSpPr>
              <p:nvPr/>
            </p:nvSpPr>
            <p:spPr bwMode="auto">
              <a:xfrm>
                <a:off x="1539679" y="3101084"/>
                <a:ext cx="35490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Completion of a Bachelor's Degree or Higher  </a:t>
                </a:r>
                <a:endParaRPr kumimoji="0" lang="en-US" altLang="en-US" sz="13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9">
                <a:extLst>
                  <a:ext uri="{FF2B5EF4-FFF2-40B4-BE49-F238E27FC236}">
                    <a16:creationId xmlns:a16="http://schemas.microsoft.com/office/drawing/2014/main" id="{019BA957-FE2E-4A49-96FC-8ADA37892E0B}"/>
                  </a:ext>
                </a:extLst>
              </p:cNvPr>
              <p:cNvSpPr>
                <a:spLocks noChangeArrowheads="1"/>
              </p:cNvSpPr>
              <p:nvPr/>
            </p:nvSpPr>
            <p:spPr bwMode="auto">
              <a:xfrm>
                <a:off x="1585857" y="3456810"/>
                <a:ext cx="351512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College Attainment of Young vs Older Adults  </a:t>
                </a:r>
                <a:endParaRPr kumimoji="0" lang="en-US" altLang="en-US" sz="13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6" name="Rectangle 10">
                <a:extLst>
                  <a:ext uri="{FF2B5EF4-FFF2-40B4-BE49-F238E27FC236}">
                    <a16:creationId xmlns:a16="http://schemas.microsoft.com/office/drawing/2014/main" id="{9F72B984-7D5E-46FC-B4E7-03F887DDA177}"/>
                  </a:ext>
                </a:extLst>
              </p:cNvPr>
              <p:cNvSpPr>
                <a:spLocks noChangeArrowheads="1"/>
              </p:cNvSpPr>
              <p:nvPr/>
            </p:nvSpPr>
            <p:spPr bwMode="auto">
              <a:xfrm>
                <a:off x="1007600" y="3812536"/>
                <a:ext cx="406470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Enrollment of Young Adult without a College Degree </a:t>
                </a:r>
                <a:endParaRPr kumimoji="0" lang="en-US" altLang="en-US" sz="13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grpSp>
            <p:nvGrpSpPr>
              <p:cNvPr id="454" name="Group 453">
                <a:extLst>
                  <a:ext uri="{FF2B5EF4-FFF2-40B4-BE49-F238E27FC236}">
                    <a16:creationId xmlns:a16="http://schemas.microsoft.com/office/drawing/2014/main" id="{BD7FCC4F-913D-4286-92A4-5BFFDA9488F7}"/>
                  </a:ext>
                </a:extLst>
              </p:cNvPr>
              <p:cNvGrpSpPr/>
              <p:nvPr/>
            </p:nvGrpSpPr>
            <p:grpSpPr>
              <a:xfrm>
                <a:off x="8194685" y="2339708"/>
                <a:ext cx="266799" cy="307777"/>
                <a:chOff x="10603213" y="1375626"/>
                <a:chExt cx="266799" cy="307777"/>
              </a:xfrm>
            </p:grpSpPr>
            <p:sp>
              <p:nvSpPr>
                <p:cNvPr id="455" name="Oval 454">
                  <a:extLst>
                    <a:ext uri="{FF2B5EF4-FFF2-40B4-BE49-F238E27FC236}">
                      <a16:creationId xmlns:a16="http://schemas.microsoft.com/office/drawing/2014/main" id="{797E4273-6C5A-4367-B63A-E788BD1709EB}"/>
                    </a:ext>
                  </a:extLst>
                </p:cNvPr>
                <p:cNvSpPr/>
                <p:nvPr/>
              </p:nvSpPr>
              <p:spPr>
                <a:xfrm flipV="1">
                  <a:off x="10641412"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56" name="TextBox 455">
                  <a:extLst>
                    <a:ext uri="{FF2B5EF4-FFF2-40B4-BE49-F238E27FC236}">
                      <a16:creationId xmlns:a16="http://schemas.microsoft.com/office/drawing/2014/main" id="{21263964-4A54-4305-80E6-366D5E03280C}"/>
                    </a:ext>
                  </a:extLst>
                </p:cNvPr>
                <p:cNvSpPr txBox="1"/>
                <p:nvPr/>
              </p:nvSpPr>
              <p:spPr>
                <a:xfrm>
                  <a:off x="10603213"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grpSp>
          <p:grpSp>
            <p:nvGrpSpPr>
              <p:cNvPr id="457" name="Group 456">
                <a:extLst>
                  <a:ext uri="{FF2B5EF4-FFF2-40B4-BE49-F238E27FC236}">
                    <a16:creationId xmlns:a16="http://schemas.microsoft.com/office/drawing/2014/main" id="{0315BA00-28C8-47D6-8D62-88F70245EAD0}"/>
                  </a:ext>
                </a:extLst>
              </p:cNvPr>
              <p:cNvGrpSpPr/>
              <p:nvPr/>
            </p:nvGrpSpPr>
            <p:grpSpPr>
              <a:xfrm>
                <a:off x="6529705" y="2346058"/>
                <a:ext cx="260449" cy="307777"/>
                <a:chOff x="8873806" y="1381976"/>
                <a:chExt cx="260449" cy="307777"/>
              </a:xfrm>
            </p:grpSpPr>
            <p:sp>
              <p:nvSpPr>
                <p:cNvPr id="458" name="Oval 457">
                  <a:extLst>
                    <a:ext uri="{FF2B5EF4-FFF2-40B4-BE49-F238E27FC236}">
                      <a16:creationId xmlns:a16="http://schemas.microsoft.com/office/drawing/2014/main" id="{89BBAEFE-32EA-4012-8272-82662DDABBC1}"/>
                    </a:ext>
                  </a:extLst>
                </p:cNvPr>
                <p:cNvSpPr/>
                <p:nvPr/>
              </p:nvSpPr>
              <p:spPr>
                <a:xfrm flipV="1">
                  <a:off x="890565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59" name="TextBox 458">
                  <a:extLst>
                    <a:ext uri="{FF2B5EF4-FFF2-40B4-BE49-F238E27FC236}">
                      <a16:creationId xmlns:a16="http://schemas.microsoft.com/office/drawing/2014/main" id="{D76C6A54-52AE-4BBA-8DA7-E0D900F60247}"/>
                    </a:ext>
                  </a:extLst>
                </p:cNvPr>
                <p:cNvSpPr txBox="1"/>
                <p:nvPr/>
              </p:nvSpPr>
              <p:spPr>
                <a:xfrm>
                  <a:off x="8873806" y="138197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grpSp>
          <p:grpSp>
            <p:nvGrpSpPr>
              <p:cNvPr id="460" name="Group 459">
                <a:extLst>
                  <a:ext uri="{FF2B5EF4-FFF2-40B4-BE49-F238E27FC236}">
                    <a16:creationId xmlns:a16="http://schemas.microsoft.com/office/drawing/2014/main" id="{7168D3E2-928B-4C8F-BDB9-F6179720DD6F}"/>
                  </a:ext>
                </a:extLst>
              </p:cNvPr>
              <p:cNvGrpSpPr/>
              <p:nvPr/>
            </p:nvGrpSpPr>
            <p:grpSpPr>
              <a:xfrm>
                <a:off x="6365634" y="2342883"/>
                <a:ext cx="269974" cy="307777"/>
                <a:chOff x="8592251" y="1378801"/>
                <a:chExt cx="269974" cy="307777"/>
              </a:xfrm>
            </p:grpSpPr>
            <p:sp>
              <p:nvSpPr>
                <p:cNvPr id="461" name="Oval 460">
                  <a:extLst>
                    <a:ext uri="{FF2B5EF4-FFF2-40B4-BE49-F238E27FC236}">
                      <a16:creationId xmlns:a16="http://schemas.microsoft.com/office/drawing/2014/main" id="{13A90DE2-0215-4DDE-A25C-21F80D89C692}"/>
                    </a:ext>
                  </a:extLst>
                </p:cNvPr>
                <p:cNvSpPr/>
                <p:nvPr/>
              </p:nvSpPr>
              <p:spPr>
                <a:xfrm flipV="1">
                  <a:off x="863362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62" name="TextBox 461">
                  <a:extLst>
                    <a:ext uri="{FF2B5EF4-FFF2-40B4-BE49-F238E27FC236}">
                      <a16:creationId xmlns:a16="http://schemas.microsoft.com/office/drawing/2014/main" id="{654A7C53-628F-4BFE-99E6-9D1B623F1693}"/>
                    </a:ext>
                  </a:extLst>
                </p:cNvPr>
                <p:cNvSpPr txBox="1"/>
                <p:nvPr/>
              </p:nvSpPr>
              <p:spPr>
                <a:xfrm>
                  <a:off x="8592251" y="137880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grpSp>
            <p:nvGrpSpPr>
              <p:cNvPr id="463" name="Group 462">
                <a:extLst>
                  <a:ext uri="{FF2B5EF4-FFF2-40B4-BE49-F238E27FC236}">
                    <a16:creationId xmlns:a16="http://schemas.microsoft.com/office/drawing/2014/main" id="{235ABDF4-1D51-4C58-92DD-E1912F038500}"/>
                  </a:ext>
                </a:extLst>
              </p:cNvPr>
              <p:cNvGrpSpPr/>
              <p:nvPr/>
            </p:nvGrpSpPr>
            <p:grpSpPr>
              <a:xfrm>
                <a:off x="9901389" y="2345938"/>
                <a:ext cx="266799" cy="307777"/>
                <a:chOff x="11064176" y="1372451"/>
                <a:chExt cx="266799" cy="307777"/>
              </a:xfrm>
            </p:grpSpPr>
            <p:sp>
              <p:nvSpPr>
                <p:cNvPr id="464" name="Oval 463">
                  <a:extLst>
                    <a:ext uri="{FF2B5EF4-FFF2-40B4-BE49-F238E27FC236}">
                      <a16:creationId xmlns:a16="http://schemas.microsoft.com/office/drawing/2014/main" id="{BCD1EB76-0201-43C8-A256-947EBF1F3DC7}"/>
                    </a:ext>
                  </a:extLst>
                </p:cNvPr>
                <p:cNvSpPr/>
                <p:nvPr/>
              </p:nvSpPr>
              <p:spPr>
                <a:xfrm flipV="1">
                  <a:off x="1110237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65" name="TextBox 464">
                  <a:extLst>
                    <a:ext uri="{FF2B5EF4-FFF2-40B4-BE49-F238E27FC236}">
                      <a16:creationId xmlns:a16="http://schemas.microsoft.com/office/drawing/2014/main" id="{CE74B0FF-4BA1-422F-B3D9-5B84A4404D81}"/>
                    </a:ext>
                  </a:extLst>
                </p:cNvPr>
                <p:cNvSpPr txBox="1"/>
                <p:nvPr/>
              </p:nvSpPr>
              <p:spPr>
                <a:xfrm>
                  <a:off x="11064176" y="137245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466" name="Group 465">
                <a:extLst>
                  <a:ext uri="{FF2B5EF4-FFF2-40B4-BE49-F238E27FC236}">
                    <a16:creationId xmlns:a16="http://schemas.microsoft.com/office/drawing/2014/main" id="{F290A3A2-74FC-4D50-9802-B4332021BFA3}"/>
                  </a:ext>
                </a:extLst>
              </p:cNvPr>
              <p:cNvGrpSpPr/>
              <p:nvPr/>
            </p:nvGrpSpPr>
            <p:grpSpPr>
              <a:xfrm>
                <a:off x="6214499" y="2343470"/>
                <a:ext cx="260448" cy="307777"/>
                <a:chOff x="9530730" y="1375626"/>
                <a:chExt cx="260448" cy="307777"/>
              </a:xfrm>
            </p:grpSpPr>
            <p:sp>
              <p:nvSpPr>
                <p:cNvPr id="467" name="Oval 466">
                  <a:extLst>
                    <a:ext uri="{FF2B5EF4-FFF2-40B4-BE49-F238E27FC236}">
                      <a16:creationId xmlns:a16="http://schemas.microsoft.com/office/drawing/2014/main" id="{B34F6C5B-99BD-41B3-9424-67FE7A22B11F}"/>
                    </a:ext>
                  </a:extLst>
                </p:cNvPr>
                <p:cNvSpPr/>
                <p:nvPr/>
              </p:nvSpPr>
              <p:spPr>
                <a:xfrm flipV="1">
                  <a:off x="9562578"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68" name="TextBox 467">
                  <a:extLst>
                    <a:ext uri="{FF2B5EF4-FFF2-40B4-BE49-F238E27FC236}">
                      <a16:creationId xmlns:a16="http://schemas.microsoft.com/office/drawing/2014/main" id="{E0424928-9B58-4B88-9722-EA08B62EFF58}"/>
                    </a:ext>
                  </a:extLst>
                </p:cNvPr>
                <p:cNvSpPr txBox="1"/>
                <p:nvPr/>
              </p:nvSpPr>
              <p:spPr>
                <a:xfrm>
                  <a:off x="9530730"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grpSp>
          <p:grpSp>
            <p:nvGrpSpPr>
              <p:cNvPr id="469" name="Group 468">
                <a:extLst>
                  <a:ext uri="{FF2B5EF4-FFF2-40B4-BE49-F238E27FC236}">
                    <a16:creationId xmlns:a16="http://schemas.microsoft.com/office/drawing/2014/main" id="{2E714571-92EE-4B9E-85AB-14D33F058F3D}"/>
                  </a:ext>
                </a:extLst>
              </p:cNvPr>
              <p:cNvGrpSpPr/>
              <p:nvPr/>
            </p:nvGrpSpPr>
            <p:grpSpPr>
              <a:xfrm>
                <a:off x="6763479" y="2347913"/>
                <a:ext cx="263125" cy="307777"/>
                <a:chOff x="7815681" y="1383831"/>
                <a:chExt cx="263125" cy="307777"/>
              </a:xfrm>
            </p:grpSpPr>
            <p:sp>
              <p:nvSpPr>
                <p:cNvPr id="470" name="Oval 469">
                  <a:extLst>
                    <a:ext uri="{FF2B5EF4-FFF2-40B4-BE49-F238E27FC236}">
                      <a16:creationId xmlns:a16="http://schemas.microsoft.com/office/drawing/2014/main" id="{D88F954C-4EDD-4C5A-89AE-957573A0FFBA}"/>
                    </a:ext>
                  </a:extLst>
                </p:cNvPr>
                <p:cNvSpPr/>
                <p:nvPr/>
              </p:nvSpPr>
              <p:spPr>
                <a:xfrm flipV="1">
                  <a:off x="7850206"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71" name="TextBox 470">
                  <a:extLst>
                    <a:ext uri="{FF2B5EF4-FFF2-40B4-BE49-F238E27FC236}">
                      <a16:creationId xmlns:a16="http://schemas.microsoft.com/office/drawing/2014/main" id="{502627F6-92E4-4A28-B167-5FD30CE7F30F}"/>
                    </a:ext>
                  </a:extLst>
                </p:cNvPr>
                <p:cNvSpPr txBox="1"/>
                <p:nvPr/>
              </p:nvSpPr>
              <p:spPr>
                <a:xfrm>
                  <a:off x="7815681" y="138383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p>
              </p:txBody>
            </p:sp>
          </p:grpSp>
          <p:sp>
            <p:nvSpPr>
              <p:cNvPr id="475" name="Oval 474">
                <a:extLst>
                  <a:ext uri="{FF2B5EF4-FFF2-40B4-BE49-F238E27FC236}">
                    <a16:creationId xmlns:a16="http://schemas.microsoft.com/office/drawing/2014/main" id="{1769413A-4592-45A6-9DA6-0820A43B3A89}"/>
                  </a:ext>
                </a:extLst>
              </p:cNvPr>
              <p:cNvSpPr/>
              <p:nvPr/>
            </p:nvSpPr>
            <p:spPr>
              <a:xfrm flipV="1">
                <a:off x="8072484" y="2379292"/>
                <a:ext cx="2286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472" name="Group 471">
                <a:extLst>
                  <a:ext uri="{FF2B5EF4-FFF2-40B4-BE49-F238E27FC236}">
                    <a16:creationId xmlns:a16="http://schemas.microsoft.com/office/drawing/2014/main" id="{6B514EE2-1906-4A43-93FD-21F4F182825E}"/>
                  </a:ext>
                </a:extLst>
              </p:cNvPr>
              <p:cNvGrpSpPr/>
              <p:nvPr/>
            </p:nvGrpSpPr>
            <p:grpSpPr>
              <a:xfrm>
                <a:off x="7890525" y="2348678"/>
                <a:ext cx="256123" cy="307777"/>
                <a:chOff x="9147119" y="1384596"/>
                <a:chExt cx="256123" cy="307777"/>
              </a:xfrm>
            </p:grpSpPr>
            <p:sp>
              <p:nvSpPr>
                <p:cNvPr id="473" name="Oval 472">
                  <a:extLst>
                    <a:ext uri="{FF2B5EF4-FFF2-40B4-BE49-F238E27FC236}">
                      <a16:creationId xmlns:a16="http://schemas.microsoft.com/office/drawing/2014/main" id="{E97976AF-C9B4-47F9-B9F5-00631A4F8A8C}"/>
                    </a:ext>
                  </a:extLst>
                </p:cNvPr>
                <p:cNvSpPr/>
                <p:nvPr/>
              </p:nvSpPr>
              <p:spPr>
                <a:xfrm flipV="1">
                  <a:off x="9174642" y="1416791"/>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74" name="TextBox 473">
                  <a:extLst>
                    <a:ext uri="{FF2B5EF4-FFF2-40B4-BE49-F238E27FC236}">
                      <a16:creationId xmlns:a16="http://schemas.microsoft.com/office/drawing/2014/main" id="{51978551-8249-4056-9865-F28DFA606ADF}"/>
                    </a:ext>
                  </a:extLst>
                </p:cNvPr>
                <p:cNvSpPr txBox="1"/>
                <p:nvPr/>
              </p:nvSpPr>
              <p:spPr>
                <a:xfrm>
                  <a:off x="9147119" y="1384596"/>
                  <a:ext cx="228600" cy="307777"/>
                </a:xfrm>
                <a:prstGeom prst="rect">
                  <a:avLst/>
                </a:prstGeom>
                <a:noFill/>
              </p:spPr>
              <p:txBody>
                <a:bodyPr wrap="square" rtlCol="0">
                  <a:spAutoFit/>
                </a:bodyPr>
                <a:lstStyle/>
                <a:p>
                  <a:endPar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76" name="Group 475">
                <a:extLst>
                  <a:ext uri="{FF2B5EF4-FFF2-40B4-BE49-F238E27FC236}">
                    <a16:creationId xmlns:a16="http://schemas.microsoft.com/office/drawing/2014/main" id="{207C41BF-3DD6-474B-A491-5CA5FCA6D7D6}"/>
                  </a:ext>
                </a:extLst>
              </p:cNvPr>
              <p:cNvGrpSpPr/>
              <p:nvPr/>
            </p:nvGrpSpPr>
            <p:grpSpPr>
              <a:xfrm>
                <a:off x="7788285" y="2669908"/>
                <a:ext cx="266799" cy="307777"/>
                <a:chOff x="10603213" y="1375626"/>
                <a:chExt cx="266799" cy="307777"/>
              </a:xfrm>
            </p:grpSpPr>
            <p:sp>
              <p:nvSpPr>
                <p:cNvPr id="477" name="Oval 476">
                  <a:extLst>
                    <a:ext uri="{FF2B5EF4-FFF2-40B4-BE49-F238E27FC236}">
                      <a16:creationId xmlns:a16="http://schemas.microsoft.com/office/drawing/2014/main" id="{574C8869-5C5A-413A-A160-CE71245EFB2A}"/>
                    </a:ext>
                  </a:extLst>
                </p:cNvPr>
                <p:cNvSpPr/>
                <p:nvPr/>
              </p:nvSpPr>
              <p:spPr>
                <a:xfrm flipV="1">
                  <a:off x="10641412"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78" name="TextBox 477">
                  <a:extLst>
                    <a:ext uri="{FF2B5EF4-FFF2-40B4-BE49-F238E27FC236}">
                      <a16:creationId xmlns:a16="http://schemas.microsoft.com/office/drawing/2014/main" id="{2310B8D4-99D8-40E2-A43D-865FB8C32DA0}"/>
                    </a:ext>
                  </a:extLst>
                </p:cNvPr>
                <p:cNvSpPr txBox="1"/>
                <p:nvPr/>
              </p:nvSpPr>
              <p:spPr>
                <a:xfrm>
                  <a:off x="10603213"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grpSp>
          <p:grpSp>
            <p:nvGrpSpPr>
              <p:cNvPr id="479" name="Group 478">
                <a:extLst>
                  <a:ext uri="{FF2B5EF4-FFF2-40B4-BE49-F238E27FC236}">
                    <a16:creationId xmlns:a16="http://schemas.microsoft.com/office/drawing/2014/main" id="{FD0E7AAA-2149-423F-8CEE-C3337A4DC419}"/>
                  </a:ext>
                </a:extLst>
              </p:cNvPr>
              <p:cNvGrpSpPr/>
              <p:nvPr/>
            </p:nvGrpSpPr>
            <p:grpSpPr>
              <a:xfrm>
                <a:off x="8174355" y="2676258"/>
                <a:ext cx="260449" cy="307777"/>
                <a:chOff x="8873806" y="1381976"/>
                <a:chExt cx="260449" cy="307777"/>
              </a:xfrm>
            </p:grpSpPr>
            <p:sp>
              <p:nvSpPr>
                <p:cNvPr id="480" name="Oval 479">
                  <a:extLst>
                    <a:ext uri="{FF2B5EF4-FFF2-40B4-BE49-F238E27FC236}">
                      <a16:creationId xmlns:a16="http://schemas.microsoft.com/office/drawing/2014/main" id="{79D73DA0-3FDD-4C35-9A46-BC78F0F6E5CD}"/>
                    </a:ext>
                  </a:extLst>
                </p:cNvPr>
                <p:cNvSpPr/>
                <p:nvPr/>
              </p:nvSpPr>
              <p:spPr>
                <a:xfrm flipV="1">
                  <a:off x="890565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81" name="TextBox 480">
                  <a:extLst>
                    <a:ext uri="{FF2B5EF4-FFF2-40B4-BE49-F238E27FC236}">
                      <a16:creationId xmlns:a16="http://schemas.microsoft.com/office/drawing/2014/main" id="{53D503A3-FB31-4E9D-9AD8-180081F1289E}"/>
                    </a:ext>
                  </a:extLst>
                </p:cNvPr>
                <p:cNvSpPr txBox="1"/>
                <p:nvPr/>
              </p:nvSpPr>
              <p:spPr>
                <a:xfrm>
                  <a:off x="8873806" y="138197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grpSp>
          <p:grpSp>
            <p:nvGrpSpPr>
              <p:cNvPr id="482" name="Group 481">
                <a:extLst>
                  <a:ext uri="{FF2B5EF4-FFF2-40B4-BE49-F238E27FC236}">
                    <a16:creationId xmlns:a16="http://schemas.microsoft.com/office/drawing/2014/main" id="{5690958F-1459-465F-BDCE-552EBF565BB3}"/>
                  </a:ext>
                </a:extLst>
              </p:cNvPr>
              <p:cNvGrpSpPr/>
              <p:nvPr/>
            </p:nvGrpSpPr>
            <p:grpSpPr>
              <a:xfrm>
                <a:off x="6470409" y="2673083"/>
                <a:ext cx="269974" cy="307777"/>
                <a:chOff x="8592251" y="1378801"/>
                <a:chExt cx="269974" cy="307777"/>
              </a:xfrm>
            </p:grpSpPr>
            <p:sp>
              <p:nvSpPr>
                <p:cNvPr id="483" name="Oval 482">
                  <a:extLst>
                    <a:ext uri="{FF2B5EF4-FFF2-40B4-BE49-F238E27FC236}">
                      <a16:creationId xmlns:a16="http://schemas.microsoft.com/office/drawing/2014/main" id="{4EB47E3B-EE98-40E0-9EB4-3703FC30C533}"/>
                    </a:ext>
                  </a:extLst>
                </p:cNvPr>
                <p:cNvSpPr/>
                <p:nvPr/>
              </p:nvSpPr>
              <p:spPr>
                <a:xfrm flipV="1">
                  <a:off x="863362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84" name="TextBox 483">
                  <a:extLst>
                    <a:ext uri="{FF2B5EF4-FFF2-40B4-BE49-F238E27FC236}">
                      <a16:creationId xmlns:a16="http://schemas.microsoft.com/office/drawing/2014/main" id="{DDE748BF-859C-4D0A-B75E-9546F2B0CB62}"/>
                    </a:ext>
                  </a:extLst>
                </p:cNvPr>
                <p:cNvSpPr txBox="1"/>
                <p:nvPr/>
              </p:nvSpPr>
              <p:spPr>
                <a:xfrm>
                  <a:off x="8592251" y="137880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grpSp>
            <p:nvGrpSpPr>
              <p:cNvPr id="485" name="Group 484">
                <a:extLst>
                  <a:ext uri="{FF2B5EF4-FFF2-40B4-BE49-F238E27FC236}">
                    <a16:creationId xmlns:a16="http://schemas.microsoft.com/office/drawing/2014/main" id="{B0504DF2-9CE1-4B29-B646-28015DDDB36B}"/>
                  </a:ext>
                </a:extLst>
              </p:cNvPr>
              <p:cNvGrpSpPr/>
              <p:nvPr/>
            </p:nvGrpSpPr>
            <p:grpSpPr>
              <a:xfrm>
                <a:off x="7516964" y="2676138"/>
                <a:ext cx="266799" cy="307777"/>
                <a:chOff x="11064176" y="1372451"/>
                <a:chExt cx="266799" cy="307777"/>
              </a:xfrm>
            </p:grpSpPr>
            <p:sp>
              <p:nvSpPr>
                <p:cNvPr id="486" name="Oval 485">
                  <a:extLst>
                    <a:ext uri="{FF2B5EF4-FFF2-40B4-BE49-F238E27FC236}">
                      <a16:creationId xmlns:a16="http://schemas.microsoft.com/office/drawing/2014/main" id="{1C0817B7-C79C-44B0-83CE-4C158F5F111C}"/>
                    </a:ext>
                  </a:extLst>
                </p:cNvPr>
                <p:cNvSpPr/>
                <p:nvPr/>
              </p:nvSpPr>
              <p:spPr>
                <a:xfrm flipV="1">
                  <a:off x="1110237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87" name="TextBox 486">
                  <a:extLst>
                    <a:ext uri="{FF2B5EF4-FFF2-40B4-BE49-F238E27FC236}">
                      <a16:creationId xmlns:a16="http://schemas.microsoft.com/office/drawing/2014/main" id="{7ECF4726-F6FB-471B-9423-7B0AE5BD1C9F}"/>
                    </a:ext>
                  </a:extLst>
                </p:cNvPr>
                <p:cNvSpPr txBox="1"/>
                <p:nvPr/>
              </p:nvSpPr>
              <p:spPr>
                <a:xfrm>
                  <a:off x="11064176" y="137245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488" name="Group 487">
                <a:extLst>
                  <a:ext uri="{FF2B5EF4-FFF2-40B4-BE49-F238E27FC236}">
                    <a16:creationId xmlns:a16="http://schemas.microsoft.com/office/drawing/2014/main" id="{E68CD857-7E46-47E3-90D1-72FD5982189E}"/>
                  </a:ext>
                </a:extLst>
              </p:cNvPr>
              <p:cNvGrpSpPr/>
              <p:nvPr/>
            </p:nvGrpSpPr>
            <p:grpSpPr>
              <a:xfrm>
                <a:off x="7919474" y="2673670"/>
                <a:ext cx="260448" cy="307777"/>
                <a:chOff x="9530730" y="1375626"/>
                <a:chExt cx="260448" cy="307777"/>
              </a:xfrm>
            </p:grpSpPr>
            <p:sp>
              <p:nvSpPr>
                <p:cNvPr id="489" name="Oval 488">
                  <a:extLst>
                    <a:ext uri="{FF2B5EF4-FFF2-40B4-BE49-F238E27FC236}">
                      <a16:creationId xmlns:a16="http://schemas.microsoft.com/office/drawing/2014/main" id="{332CB65E-F830-4EEC-A262-EC6CA3E3DE8C}"/>
                    </a:ext>
                  </a:extLst>
                </p:cNvPr>
                <p:cNvSpPr/>
                <p:nvPr/>
              </p:nvSpPr>
              <p:spPr>
                <a:xfrm flipV="1">
                  <a:off x="9562578"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90" name="TextBox 489">
                  <a:extLst>
                    <a:ext uri="{FF2B5EF4-FFF2-40B4-BE49-F238E27FC236}">
                      <a16:creationId xmlns:a16="http://schemas.microsoft.com/office/drawing/2014/main" id="{3FAFAECD-3E7D-458B-A636-6CF794BE5141}"/>
                    </a:ext>
                  </a:extLst>
                </p:cNvPr>
                <p:cNvSpPr txBox="1"/>
                <p:nvPr/>
              </p:nvSpPr>
              <p:spPr>
                <a:xfrm>
                  <a:off x="9530730"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grpSp>
          <p:grpSp>
            <p:nvGrpSpPr>
              <p:cNvPr id="491" name="Group 490">
                <a:extLst>
                  <a:ext uri="{FF2B5EF4-FFF2-40B4-BE49-F238E27FC236}">
                    <a16:creationId xmlns:a16="http://schemas.microsoft.com/office/drawing/2014/main" id="{E8D5C25A-4E18-493F-8E13-BEFA23980F4A}"/>
                  </a:ext>
                </a:extLst>
              </p:cNvPr>
              <p:cNvGrpSpPr/>
              <p:nvPr/>
            </p:nvGrpSpPr>
            <p:grpSpPr>
              <a:xfrm>
                <a:off x="8049354" y="2678113"/>
                <a:ext cx="263125" cy="307777"/>
                <a:chOff x="7815681" y="1383831"/>
                <a:chExt cx="263125" cy="307777"/>
              </a:xfrm>
            </p:grpSpPr>
            <p:sp>
              <p:nvSpPr>
                <p:cNvPr id="492" name="Oval 491">
                  <a:extLst>
                    <a:ext uri="{FF2B5EF4-FFF2-40B4-BE49-F238E27FC236}">
                      <a16:creationId xmlns:a16="http://schemas.microsoft.com/office/drawing/2014/main" id="{DFB02964-E12C-4110-A37D-0D8AD453A1DB}"/>
                    </a:ext>
                  </a:extLst>
                </p:cNvPr>
                <p:cNvSpPr/>
                <p:nvPr/>
              </p:nvSpPr>
              <p:spPr>
                <a:xfrm flipV="1">
                  <a:off x="7850206"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93" name="TextBox 492">
                  <a:extLst>
                    <a:ext uri="{FF2B5EF4-FFF2-40B4-BE49-F238E27FC236}">
                      <a16:creationId xmlns:a16="http://schemas.microsoft.com/office/drawing/2014/main" id="{B0A98B1A-C1D3-40E5-9B3A-E7BDB00D435E}"/>
                    </a:ext>
                  </a:extLst>
                </p:cNvPr>
                <p:cNvSpPr txBox="1"/>
                <p:nvPr/>
              </p:nvSpPr>
              <p:spPr>
                <a:xfrm>
                  <a:off x="7815681" y="138383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p>
              </p:txBody>
            </p:sp>
          </p:grpSp>
          <p:grpSp>
            <p:nvGrpSpPr>
              <p:cNvPr id="494" name="Group 493">
                <a:extLst>
                  <a:ext uri="{FF2B5EF4-FFF2-40B4-BE49-F238E27FC236}">
                    <a16:creationId xmlns:a16="http://schemas.microsoft.com/office/drawing/2014/main" id="{9DE7CA30-0DDF-46AD-9282-171B32EDEC12}"/>
                  </a:ext>
                </a:extLst>
              </p:cNvPr>
              <p:cNvGrpSpPr/>
              <p:nvPr/>
            </p:nvGrpSpPr>
            <p:grpSpPr>
              <a:xfrm>
                <a:off x="10205100" y="2678878"/>
                <a:ext cx="256123" cy="307777"/>
                <a:chOff x="9147119" y="1384596"/>
                <a:chExt cx="256123" cy="307777"/>
              </a:xfrm>
            </p:grpSpPr>
            <p:sp>
              <p:nvSpPr>
                <p:cNvPr id="495" name="Oval 494">
                  <a:extLst>
                    <a:ext uri="{FF2B5EF4-FFF2-40B4-BE49-F238E27FC236}">
                      <a16:creationId xmlns:a16="http://schemas.microsoft.com/office/drawing/2014/main" id="{E4D20C4E-A0BE-46BE-83EC-E0997B3D791B}"/>
                    </a:ext>
                  </a:extLst>
                </p:cNvPr>
                <p:cNvSpPr/>
                <p:nvPr/>
              </p:nvSpPr>
              <p:spPr>
                <a:xfrm flipV="1">
                  <a:off x="9174642" y="1416791"/>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96" name="TextBox 495">
                  <a:extLst>
                    <a:ext uri="{FF2B5EF4-FFF2-40B4-BE49-F238E27FC236}">
                      <a16:creationId xmlns:a16="http://schemas.microsoft.com/office/drawing/2014/main" id="{A41D08A1-E1DC-4B49-9C9F-6D562C410206}"/>
                    </a:ext>
                  </a:extLst>
                </p:cNvPr>
                <p:cNvSpPr txBox="1"/>
                <p:nvPr/>
              </p:nvSpPr>
              <p:spPr>
                <a:xfrm>
                  <a:off x="9147119" y="1384596"/>
                  <a:ext cx="228600" cy="307777"/>
                </a:xfrm>
                <a:prstGeom prst="rect">
                  <a:avLst/>
                </a:prstGeom>
                <a:noFill/>
              </p:spPr>
              <p:txBody>
                <a:bodyPr wrap="square" rtlCol="0">
                  <a:spAutoFit/>
                </a:bodyPr>
                <a:lstStyle/>
                <a:p>
                  <a:endPar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497" name="Oval 496">
                <a:extLst>
                  <a:ext uri="{FF2B5EF4-FFF2-40B4-BE49-F238E27FC236}">
                    <a16:creationId xmlns:a16="http://schemas.microsoft.com/office/drawing/2014/main" id="{0E540EB4-D9BE-4FB0-905E-0136C418E9A9}"/>
                  </a:ext>
                </a:extLst>
              </p:cNvPr>
              <p:cNvSpPr/>
              <p:nvPr/>
            </p:nvSpPr>
            <p:spPr>
              <a:xfrm flipV="1">
                <a:off x="7685134" y="2709492"/>
                <a:ext cx="2286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498" name="Group 497">
                <a:extLst>
                  <a:ext uri="{FF2B5EF4-FFF2-40B4-BE49-F238E27FC236}">
                    <a16:creationId xmlns:a16="http://schemas.microsoft.com/office/drawing/2014/main" id="{87C03717-9B9F-4F1F-A0C1-CA673BC5D58D}"/>
                  </a:ext>
                </a:extLst>
              </p:cNvPr>
              <p:cNvGrpSpPr/>
              <p:nvPr/>
            </p:nvGrpSpPr>
            <p:grpSpPr>
              <a:xfrm>
                <a:off x="8423285" y="3015983"/>
                <a:ext cx="266799" cy="307777"/>
                <a:chOff x="10603213" y="1375626"/>
                <a:chExt cx="266799" cy="307777"/>
              </a:xfrm>
            </p:grpSpPr>
            <p:sp>
              <p:nvSpPr>
                <p:cNvPr id="499" name="Oval 498">
                  <a:extLst>
                    <a:ext uri="{FF2B5EF4-FFF2-40B4-BE49-F238E27FC236}">
                      <a16:creationId xmlns:a16="http://schemas.microsoft.com/office/drawing/2014/main" id="{918D6289-50E1-4956-9A04-8E813CC344AD}"/>
                    </a:ext>
                  </a:extLst>
                </p:cNvPr>
                <p:cNvSpPr/>
                <p:nvPr/>
              </p:nvSpPr>
              <p:spPr>
                <a:xfrm flipV="1">
                  <a:off x="10641412"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0" name="TextBox 499">
                  <a:extLst>
                    <a:ext uri="{FF2B5EF4-FFF2-40B4-BE49-F238E27FC236}">
                      <a16:creationId xmlns:a16="http://schemas.microsoft.com/office/drawing/2014/main" id="{66545FC9-F9A2-4501-BC13-5390F53B7493}"/>
                    </a:ext>
                  </a:extLst>
                </p:cNvPr>
                <p:cNvSpPr txBox="1"/>
                <p:nvPr/>
              </p:nvSpPr>
              <p:spPr>
                <a:xfrm>
                  <a:off x="10603213"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grpSp>
          <p:grpSp>
            <p:nvGrpSpPr>
              <p:cNvPr id="501" name="Group 500">
                <a:extLst>
                  <a:ext uri="{FF2B5EF4-FFF2-40B4-BE49-F238E27FC236}">
                    <a16:creationId xmlns:a16="http://schemas.microsoft.com/office/drawing/2014/main" id="{7BFF99F4-7650-4691-9C97-0299C20662DC}"/>
                  </a:ext>
                </a:extLst>
              </p:cNvPr>
              <p:cNvGrpSpPr/>
              <p:nvPr/>
            </p:nvGrpSpPr>
            <p:grpSpPr>
              <a:xfrm>
                <a:off x="9403080" y="3022333"/>
                <a:ext cx="260449" cy="307777"/>
                <a:chOff x="8873806" y="1381976"/>
                <a:chExt cx="260449" cy="307777"/>
              </a:xfrm>
            </p:grpSpPr>
            <p:sp>
              <p:nvSpPr>
                <p:cNvPr id="502" name="Oval 501">
                  <a:extLst>
                    <a:ext uri="{FF2B5EF4-FFF2-40B4-BE49-F238E27FC236}">
                      <a16:creationId xmlns:a16="http://schemas.microsoft.com/office/drawing/2014/main" id="{37DA3453-0BEC-4D83-9438-9A673836DEED}"/>
                    </a:ext>
                  </a:extLst>
                </p:cNvPr>
                <p:cNvSpPr/>
                <p:nvPr/>
              </p:nvSpPr>
              <p:spPr>
                <a:xfrm flipV="1">
                  <a:off x="890565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3" name="TextBox 502">
                  <a:extLst>
                    <a:ext uri="{FF2B5EF4-FFF2-40B4-BE49-F238E27FC236}">
                      <a16:creationId xmlns:a16="http://schemas.microsoft.com/office/drawing/2014/main" id="{019A635B-5596-4C00-991E-36CDB71ADD60}"/>
                    </a:ext>
                  </a:extLst>
                </p:cNvPr>
                <p:cNvSpPr txBox="1"/>
                <p:nvPr/>
              </p:nvSpPr>
              <p:spPr>
                <a:xfrm>
                  <a:off x="8873806" y="138197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grpSp>
          <p:grpSp>
            <p:nvGrpSpPr>
              <p:cNvPr id="504" name="Group 503">
                <a:extLst>
                  <a:ext uri="{FF2B5EF4-FFF2-40B4-BE49-F238E27FC236}">
                    <a16:creationId xmlns:a16="http://schemas.microsoft.com/office/drawing/2014/main" id="{3CBB7991-76C0-48D7-95A6-166D8AC705D2}"/>
                  </a:ext>
                </a:extLst>
              </p:cNvPr>
              <p:cNvGrpSpPr/>
              <p:nvPr/>
            </p:nvGrpSpPr>
            <p:grpSpPr>
              <a:xfrm>
                <a:off x="10058159" y="3019158"/>
                <a:ext cx="269974" cy="307777"/>
                <a:chOff x="8592251" y="1378801"/>
                <a:chExt cx="269974" cy="307777"/>
              </a:xfrm>
            </p:grpSpPr>
            <p:sp>
              <p:nvSpPr>
                <p:cNvPr id="505" name="Oval 504">
                  <a:extLst>
                    <a:ext uri="{FF2B5EF4-FFF2-40B4-BE49-F238E27FC236}">
                      <a16:creationId xmlns:a16="http://schemas.microsoft.com/office/drawing/2014/main" id="{578C699E-5032-4FB8-89E7-20EFD7C1EB29}"/>
                    </a:ext>
                  </a:extLst>
                </p:cNvPr>
                <p:cNvSpPr/>
                <p:nvPr/>
              </p:nvSpPr>
              <p:spPr>
                <a:xfrm flipV="1">
                  <a:off x="863362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6" name="TextBox 505">
                  <a:extLst>
                    <a:ext uri="{FF2B5EF4-FFF2-40B4-BE49-F238E27FC236}">
                      <a16:creationId xmlns:a16="http://schemas.microsoft.com/office/drawing/2014/main" id="{BC6B48C6-BC8E-4B46-80A4-21EB50B6D7E2}"/>
                    </a:ext>
                  </a:extLst>
                </p:cNvPr>
                <p:cNvSpPr txBox="1"/>
                <p:nvPr/>
              </p:nvSpPr>
              <p:spPr>
                <a:xfrm>
                  <a:off x="8592251" y="137880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grpSp>
            <p:nvGrpSpPr>
              <p:cNvPr id="507" name="Group 506">
                <a:extLst>
                  <a:ext uri="{FF2B5EF4-FFF2-40B4-BE49-F238E27FC236}">
                    <a16:creationId xmlns:a16="http://schemas.microsoft.com/office/drawing/2014/main" id="{E9F4A0ED-DC65-4063-8643-49FCE6D5C245}"/>
                  </a:ext>
                </a:extLst>
              </p:cNvPr>
              <p:cNvGrpSpPr/>
              <p:nvPr/>
            </p:nvGrpSpPr>
            <p:grpSpPr>
              <a:xfrm>
                <a:off x="7605864" y="3022213"/>
                <a:ext cx="266799" cy="307777"/>
                <a:chOff x="11064176" y="1372451"/>
                <a:chExt cx="266799" cy="307777"/>
              </a:xfrm>
            </p:grpSpPr>
            <p:sp>
              <p:nvSpPr>
                <p:cNvPr id="508" name="Oval 507">
                  <a:extLst>
                    <a:ext uri="{FF2B5EF4-FFF2-40B4-BE49-F238E27FC236}">
                      <a16:creationId xmlns:a16="http://schemas.microsoft.com/office/drawing/2014/main" id="{4253F5AB-6DF4-49F3-8FE5-64638EAA0B45}"/>
                    </a:ext>
                  </a:extLst>
                </p:cNvPr>
                <p:cNvSpPr/>
                <p:nvPr/>
              </p:nvSpPr>
              <p:spPr>
                <a:xfrm flipV="1">
                  <a:off x="1110237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9" name="TextBox 508">
                  <a:extLst>
                    <a:ext uri="{FF2B5EF4-FFF2-40B4-BE49-F238E27FC236}">
                      <a16:creationId xmlns:a16="http://schemas.microsoft.com/office/drawing/2014/main" id="{58C467C1-1C17-4337-86CE-A26AB379A08E}"/>
                    </a:ext>
                  </a:extLst>
                </p:cNvPr>
                <p:cNvSpPr txBox="1"/>
                <p:nvPr/>
              </p:nvSpPr>
              <p:spPr>
                <a:xfrm>
                  <a:off x="11064176" y="137245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510" name="Group 509">
                <a:extLst>
                  <a:ext uri="{FF2B5EF4-FFF2-40B4-BE49-F238E27FC236}">
                    <a16:creationId xmlns:a16="http://schemas.microsoft.com/office/drawing/2014/main" id="{F986A1BA-C7B2-48AB-94C1-05F4C61F3391}"/>
                  </a:ext>
                </a:extLst>
              </p:cNvPr>
              <p:cNvGrpSpPr/>
              <p:nvPr/>
            </p:nvGrpSpPr>
            <p:grpSpPr>
              <a:xfrm>
                <a:off x="10284849" y="3019745"/>
                <a:ext cx="260448" cy="307777"/>
                <a:chOff x="9530730" y="1375626"/>
                <a:chExt cx="260448" cy="307777"/>
              </a:xfrm>
            </p:grpSpPr>
            <p:sp>
              <p:nvSpPr>
                <p:cNvPr id="511" name="Oval 510">
                  <a:extLst>
                    <a:ext uri="{FF2B5EF4-FFF2-40B4-BE49-F238E27FC236}">
                      <a16:creationId xmlns:a16="http://schemas.microsoft.com/office/drawing/2014/main" id="{E7349D88-C76E-4F89-82CD-659163EAF253}"/>
                    </a:ext>
                  </a:extLst>
                </p:cNvPr>
                <p:cNvSpPr/>
                <p:nvPr/>
              </p:nvSpPr>
              <p:spPr>
                <a:xfrm flipV="1">
                  <a:off x="9562578"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12" name="TextBox 511">
                  <a:extLst>
                    <a:ext uri="{FF2B5EF4-FFF2-40B4-BE49-F238E27FC236}">
                      <a16:creationId xmlns:a16="http://schemas.microsoft.com/office/drawing/2014/main" id="{4C5F5A0F-FBAC-4E0B-AA46-863996B3C640}"/>
                    </a:ext>
                  </a:extLst>
                </p:cNvPr>
                <p:cNvSpPr txBox="1"/>
                <p:nvPr/>
              </p:nvSpPr>
              <p:spPr>
                <a:xfrm>
                  <a:off x="9530730"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grpSp>
          <p:grpSp>
            <p:nvGrpSpPr>
              <p:cNvPr id="513" name="Group 512">
                <a:extLst>
                  <a:ext uri="{FF2B5EF4-FFF2-40B4-BE49-F238E27FC236}">
                    <a16:creationId xmlns:a16="http://schemas.microsoft.com/office/drawing/2014/main" id="{287A771A-B6F0-40B2-8EB4-ED2C7940ECAF}"/>
                  </a:ext>
                </a:extLst>
              </p:cNvPr>
              <p:cNvGrpSpPr/>
              <p:nvPr/>
            </p:nvGrpSpPr>
            <p:grpSpPr>
              <a:xfrm>
                <a:off x="9205054" y="3024188"/>
                <a:ext cx="263125" cy="307777"/>
                <a:chOff x="7815681" y="1383831"/>
                <a:chExt cx="263125" cy="307777"/>
              </a:xfrm>
            </p:grpSpPr>
            <p:sp>
              <p:nvSpPr>
                <p:cNvPr id="514" name="Oval 513">
                  <a:extLst>
                    <a:ext uri="{FF2B5EF4-FFF2-40B4-BE49-F238E27FC236}">
                      <a16:creationId xmlns:a16="http://schemas.microsoft.com/office/drawing/2014/main" id="{51179B18-1449-4BB8-8B84-8541F91EE01C}"/>
                    </a:ext>
                  </a:extLst>
                </p:cNvPr>
                <p:cNvSpPr/>
                <p:nvPr/>
              </p:nvSpPr>
              <p:spPr>
                <a:xfrm flipV="1">
                  <a:off x="7850206"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15" name="TextBox 514">
                  <a:extLst>
                    <a:ext uri="{FF2B5EF4-FFF2-40B4-BE49-F238E27FC236}">
                      <a16:creationId xmlns:a16="http://schemas.microsoft.com/office/drawing/2014/main" id="{453EFBCD-F658-42EB-BCBB-E5816082CB12}"/>
                    </a:ext>
                  </a:extLst>
                </p:cNvPr>
                <p:cNvSpPr txBox="1"/>
                <p:nvPr/>
              </p:nvSpPr>
              <p:spPr>
                <a:xfrm>
                  <a:off x="7815681" y="138383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p>
              </p:txBody>
            </p:sp>
          </p:grpSp>
          <p:grpSp>
            <p:nvGrpSpPr>
              <p:cNvPr id="516" name="Group 515">
                <a:extLst>
                  <a:ext uri="{FF2B5EF4-FFF2-40B4-BE49-F238E27FC236}">
                    <a16:creationId xmlns:a16="http://schemas.microsoft.com/office/drawing/2014/main" id="{02AB25F7-42FD-4C21-94AF-59A158BB358C}"/>
                  </a:ext>
                </a:extLst>
              </p:cNvPr>
              <p:cNvGrpSpPr/>
              <p:nvPr/>
            </p:nvGrpSpPr>
            <p:grpSpPr>
              <a:xfrm>
                <a:off x="8944625" y="3024953"/>
                <a:ext cx="256123" cy="307777"/>
                <a:chOff x="9147119" y="1384596"/>
                <a:chExt cx="256123" cy="307777"/>
              </a:xfrm>
            </p:grpSpPr>
            <p:sp>
              <p:nvSpPr>
                <p:cNvPr id="517" name="Oval 516">
                  <a:extLst>
                    <a:ext uri="{FF2B5EF4-FFF2-40B4-BE49-F238E27FC236}">
                      <a16:creationId xmlns:a16="http://schemas.microsoft.com/office/drawing/2014/main" id="{AA972407-DE3F-4DA4-A9CD-19B22510B5F8}"/>
                    </a:ext>
                  </a:extLst>
                </p:cNvPr>
                <p:cNvSpPr/>
                <p:nvPr/>
              </p:nvSpPr>
              <p:spPr>
                <a:xfrm flipV="1">
                  <a:off x="9174642" y="1416791"/>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18" name="TextBox 517">
                  <a:extLst>
                    <a:ext uri="{FF2B5EF4-FFF2-40B4-BE49-F238E27FC236}">
                      <a16:creationId xmlns:a16="http://schemas.microsoft.com/office/drawing/2014/main" id="{4FE50E9D-4E52-48CA-A6BE-E223D31AE1F6}"/>
                    </a:ext>
                  </a:extLst>
                </p:cNvPr>
                <p:cNvSpPr txBox="1"/>
                <p:nvPr/>
              </p:nvSpPr>
              <p:spPr>
                <a:xfrm>
                  <a:off x="9147119" y="1384596"/>
                  <a:ext cx="228600" cy="307777"/>
                </a:xfrm>
                <a:prstGeom prst="rect">
                  <a:avLst/>
                </a:prstGeom>
                <a:noFill/>
              </p:spPr>
              <p:txBody>
                <a:bodyPr wrap="square" rtlCol="0">
                  <a:spAutoFit/>
                </a:bodyPr>
                <a:lstStyle/>
                <a:p>
                  <a:endPar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519" name="Oval 518">
                <a:extLst>
                  <a:ext uri="{FF2B5EF4-FFF2-40B4-BE49-F238E27FC236}">
                    <a16:creationId xmlns:a16="http://schemas.microsoft.com/office/drawing/2014/main" id="{F10ABFD4-A5D9-44C9-A7A7-F707C1147DFB}"/>
                  </a:ext>
                </a:extLst>
              </p:cNvPr>
              <p:cNvSpPr/>
              <p:nvPr/>
            </p:nvSpPr>
            <p:spPr>
              <a:xfrm flipV="1">
                <a:off x="8710659" y="3055567"/>
                <a:ext cx="2286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520" name="Group 519">
                <a:extLst>
                  <a:ext uri="{FF2B5EF4-FFF2-40B4-BE49-F238E27FC236}">
                    <a16:creationId xmlns:a16="http://schemas.microsoft.com/office/drawing/2014/main" id="{026A6415-B2A4-4B67-A37E-A4EDD224E58C}"/>
                  </a:ext>
                </a:extLst>
              </p:cNvPr>
              <p:cNvGrpSpPr/>
              <p:nvPr/>
            </p:nvGrpSpPr>
            <p:grpSpPr>
              <a:xfrm>
                <a:off x="9213860" y="3371583"/>
                <a:ext cx="266799" cy="307777"/>
                <a:chOff x="10603213" y="1375626"/>
                <a:chExt cx="266799" cy="307777"/>
              </a:xfrm>
            </p:grpSpPr>
            <p:sp>
              <p:nvSpPr>
                <p:cNvPr id="521" name="Oval 520">
                  <a:extLst>
                    <a:ext uri="{FF2B5EF4-FFF2-40B4-BE49-F238E27FC236}">
                      <a16:creationId xmlns:a16="http://schemas.microsoft.com/office/drawing/2014/main" id="{60F6D55D-3ADC-4BA0-854A-6612DDCC42F2}"/>
                    </a:ext>
                  </a:extLst>
                </p:cNvPr>
                <p:cNvSpPr/>
                <p:nvPr/>
              </p:nvSpPr>
              <p:spPr>
                <a:xfrm flipV="1">
                  <a:off x="10641412"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22" name="TextBox 521">
                  <a:extLst>
                    <a:ext uri="{FF2B5EF4-FFF2-40B4-BE49-F238E27FC236}">
                      <a16:creationId xmlns:a16="http://schemas.microsoft.com/office/drawing/2014/main" id="{2857B504-ED62-4E27-AEF1-790469D906DF}"/>
                    </a:ext>
                  </a:extLst>
                </p:cNvPr>
                <p:cNvSpPr txBox="1"/>
                <p:nvPr/>
              </p:nvSpPr>
              <p:spPr>
                <a:xfrm>
                  <a:off x="10603213"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grpSp>
          <p:grpSp>
            <p:nvGrpSpPr>
              <p:cNvPr id="523" name="Group 522">
                <a:extLst>
                  <a:ext uri="{FF2B5EF4-FFF2-40B4-BE49-F238E27FC236}">
                    <a16:creationId xmlns:a16="http://schemas.microsoft.com/office/drawing/2014/main" id="{448BA668-38DE-45E0-89F9-B32503ABD2EF}"/>
                  </a:ext>
                </a:extLst>
              </p:cNvPr>
              <p:cNvGrpSpPr/>
              <p:nvPr/>
            </p:nvGrpSpPr>
            <p:grpSpPr>
              <a:xfrm>
                <a:off x="7806055" y="3377933"/>
                <a:ext cx="260449" cy="307777"/>
                <a:chOff x="8873806" y="1381976"/>
                <a:chExt cx="260449" cy="307777"/>
              </a:xfrm>
            </p:grpSpPr>
            <p:sp>
              <p:nvSpPr>
                <p:cNvPr id="524" name="Oval 523">
                  <a:extLst>
                    <a:ext uri="{FF2B5EF4-FFF2-40B4-BE49-F238E27FC236}">
                      <a16:creationId xmlns:a16="http://schemas.microsoft.com/office/drawing/2014/main" id="{6CD5DA63-4DC3-4E91-8363-A94B0C14FEA9}"/>
                    </a:ext>
                  </a:extLst>
                </p:cNvPr>
                <p:cNvSpPr/>
                <p:nvPr/>
              </p:nvSpPr>
              <p:spPr>
                <a:xfrm flipV="1">
                  <a:off x="890565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25" name="TextBox 524">
                  <a:extLst>
                    <a:ext uri="{FF2B5EF4-FFF2-40B4-BE49-F238E27FC236}">
                      <a16:creationId xmlns:a16="http://schemas.microsoft.com/office/drawing/2014/main" id="{C8E83ADC-1A23-4B72-8239-DD991E77091C}"/>
                    </a:ext>
                  </a:extLst>
                </p:cNvPr>
                <p:cNvSpPr txBox="1"/>
                <p:nvPr/>
              </p:nvSpPr>
              <p:spPr>
                <a:xfrm>
                  <a:off x="8873806" y="138197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grpSp>
          <p:grpSp>
            <p:nvGrpSpPr>
              <p:cNvPr id="526" name="Group 525">
                <a:extLst>
                  <a:ext uri="{FF2B5EF4-FFF2-40B4-BE49-F238E27FC236}">
                    <a16:creationId xmlns:a16="http://schemas.microsoft.com/office/drawing/2014/main" id="{26A5268F-D118-496E-B06F-235DBEE95ABF}"/>
                  </a:ext>
                </a:extLst>
              </p:cNvPr>
              <p:cNvGrpSpPr/>
              <p:nvPr/>
            </p:nvGrpSpPr>
            <p:grpSpPr>
              <a:xfrm>
                <a:off x="9391409" y="3374758"/>
                <a:ext cx="269974" cy="307777"/>
                <a:chOff x="8592251" y="1378801"/>
                <a:chExt cx="269974" cy="307777"/>
              </a:xfrm>
            </p:grpSpPr>
            <p:sp>
              <p:nvSpPr>
                <p:cNvPr id="527" name="Oval 526">
                  <a:extLst>
                    <a:ext uri="{FF2B5EF4-FFF2-40B4-BE49-F238E27FC236}">
                      <a16:creationId xmlns:a16="http://schemas.microsoft.com/office/drawing/2014/main" id="{E0561011-F384-494A-BE95-74DD2948FD84}"/>
                    </a:ext>
                  </a:extLst>
                </p:cNvPr>
                <p:cNvSpPr/>
                <p:nvPr/>
              </p:nvSpPr>
              <p:spPr>
                <a:xfrm flipV="1">
                  <a:off x="863362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28" name="TextBox 527">
                  <a:extLst>
                    <a:ext uri="{FF2B5EF4-FFF2-40B4-BE49-F238E27FC236}">
                      <a16:creationId xmlns:a16="http://schemas.microsoft.com/office/drawing/2014/main" id="{1F83DB71-1E6C-415A-8BD7-9667C1DE6FA6}"/>
                    </a:ext>
                  </a:extLst>
                </p:cNvPr>
                <p:cNvSpPr txBox="1"/>
                <p:nvPr/>
              </p:nvSpPr>
              <p:spPr>
                <a:xfrm>
                  <a:off x="8592251" y="137880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grpSp>
            <p:nvGrpSpPr>
              <p:cNvPr id="529" name="Group 528">
                <a:extLst>
                  <a:ext uri="{FF2B5EF4-FFF2-40B4-BE49-F238E27FC236}">
                    <a16:creationId xmlns:a16="http://schemas.microsoft.com/office/drawing/2014/main" id="{BA253A8B-52F8-4C32-8B8F-8450E93C303D}"/>
                  </a:ext>
                </a:extLst>
              </p:cNvPr>
              <p:cNvGrpSpPr/>
              <p:nvPr/>
            </p:nvGrpSpPr>
            <p:grpSpPr>
              <a:xfrm>
                <a:off x="8558364" y="3377813"/>
                <a:ext cx="266799" cy="307777"/>
                <a:chOff x="11064176" y="1372451"/>
                <a:chExt cx="266799" cy="307777"/>
              </a:xfrm>
            </p:grpSpPr>
            <p:sp>
              <p:nvSpPr>
                <p:cNvPr id="530" name="Oval 529">
                  <a:extLst>
                    <a:ext uri="{FF2B5EF4-FFF2-40B4-BE49-F238E27FC236}">
                      <a16:creationId xmlns:a16="http://schemas.microsoft.com/office/drawing/2014/main" id="{254CE56A-3605-4CB4-ABF3-24ED2A249880}"/>
                    </a:ext>
                  </a:extLst>
                </p:cNvPr>
                <p:cNvSpPr/>
                <p:nvPr/>
              </p:nvSpPr>
              <p:spPr>
                <a:xfrm flipV="1">
                  <a:off x="1110237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31" name="TextBox 530">
                  <a:extLst>
                    <a:ext uri="{FF2B5EF4-FFF2-40B4-BE49-F238E27FC236}">
                      <a16:creationId xmlns:a16="http://schemas.microsoft.com/office/drawing/2014/main" id="{96DABA2E-2A92-48A8-B0D3-C6F447B6E9D0}"/>
                    </a:ext>
                  </a:extLst>
                </p:cNvPr>
                <p:cNvSpPr txBox="1"/>
                <p:nvPr/>
              </p:nvSpPr>
              <p:spPr>
                <a:xfrm>
                  <a:off x="11064176" y="137245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532" name="Group 531">
                <a:extLst>
                  <a:ext uri="{FF2B5EF4-FFF2-40B4-BE49-F238E27FC236}">
                    <a16:creationId xmlns:a16="http://schemas.microsoft.com/office/drawing/2014/main" id="{742D5EC7-5A5B-4A4A-9084-CD7AE8CDBACD}"/>
                  </a:ext>
                </a:extLst>
              </p:cNvPr>
              <p:cNvGrpSpPr/>
              <p:nvPr/>
            </p:nvGrpSpPr>
            <p:grpSpPr>
              <a:xfrm>
                <a:off x="7652774" y="3375345"/>
                <a:ext cx="260448" cy="307777"/>
                <a:chOff x="9530730" y="1375626"/>
                <a:chExt cx="260448" cy="307777"/>
              </a:xfrm>
            </p:grpSpPr>
            <p:sp>
              <p:nvSpPr>
                <p:cNvPr id="533" name="Oval 532">
                  <a:extLst>
                    <a:ext uri="{FF2B5EF4-FFF2-40B4-BE49-F238E27FC236}">
                      <a16:creationId xmlns:a16="http://schemas.microsoft.com/office/drawing/2014/main" id="{7D4D0AD2-824E-418A-AB20-93E9E491A581}"/>
                    </a:ext>
                  </a:extLst>
                </p:cNvPr>
                <p:cNvSpPr/>
                <p:nvPr/>
              </p:nvSpPr>
              <p:spPr>
                <a:xfrm flipV="1">
                  <a:off x="9562578"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34" name="TextBox 533">
                  <a:extLst>
                    <a:ext uri="{FF2B5EF4-FFF2-40B4-BE49-F238E27FC236}">
                      <a16:creationId xmlns:a16="http://schemas.microsoft.com/office/drawing/2014/main" id="{9E59A789-1B74-48E2-A8DD-A299BE9E3F7C}"/>
                    </a:ext>
                  </a:extLst>
                </p:cNvPr>
                <p:cNvSpPr txBox="1"/>
                <p:nvPr/>
              </p:nvSpPr>
              <p:spPr>
                <a:xfrm>
                  <a:off x="9530730"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grpSp>
          <p:grpSp>
            <p:nvGrpSpPr>
              <p:cNvPr id="535" name="Group 534">
                <a:extLst>
                  <a:ext uri="{FF2B5EF4-FFF2-40B4-BE49-F238E27FC236}">
                    <a16:creationId xmlns:a16="http://schemas.microsoft.com/office/drawing/2014/main" id="{2370B1F9-E00E-44EE-AE01-D7AFA37FB524}"/>
                  </a:ext>
                </a:extLst>
              </p:cNvPr>
              <p:cNvGrpSpPr/>
              <p:nvPr/>
            </p:nvGrpSpPr>
            <p:grpSpPr>
              <a:xfrm>
                <a:off x="8357329" y="3379788"/>
                <a:ext cx="263125" cy="307777"/>
                <a:chOff x="7815681" y="1383831"/>
                <a:chExt cx="263125" cy="307777"/>
              </a:xfrm>
            </p:grpSpPr>
            <p:sp>
              <p:nvSpPr>
                <p:cNvPr id="536" name="Oval 535">
                  <a:extLst>
                    <a:ext uri="{FF2B5EF4-FFF2-40B4-BE49-F238E27FC236}">
                      <a16:creationId xmlns:a16="http://schemas.microsoft.com/office/drawing/2014/main" id="{8C9DDEC2-01DA-41F6-8D61-04D0F64FECFF}"/>
                    </a:ext>
                  </a:extLst>
                </p:cNvPr>
                <p:cNvSpPr/>
                <p:nvPr/>
              </p:nvSpPr>
              <p:spPr>
                <a:xfrm flipV="1">
                  <a:off x="7850206"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37" name="TextBox 536">
                  <a:extLst>
                    <a:ext uri="{FF2B5EF4-FFF2-40B4-BE49-F238E27FC236}">
                      <a16:creationId xmlns:a16="http://schemas.microsoft.com/office/drawing/2014/main" id="{FED71370-ECF9-4E39-9EA7-E5D0896106E4}"/>
                    </a:ext>
                  </a:extLst>
                </p:cNvPr>
                <p:cNvSpPr txBox="1"/>
                <p:nvPr/>
              </p:nvSpPr>
              <p:spPr>
                <a:xfrm>
                  <a:off x="7815681" y="138383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p>
              </p:txBody>
            </p:sp>
          </p:grpSp>
          <p:grpSp>
            <p:nvGrpSpPr>
              <p:cNvPr id="538" name="Group 537">
                <a:extLst>
                  <a:ext uri="{FF2B5EF4-FFF2-40B4-BE49-F238E27FC236}">
                    <a16:creationId xmlns:a16="http://schemas.microsoft.com/office/drawing/2014/main" id="{D84ED4C0-2DF7-4A3D-9E4F-D37D0126C5D8}"/>
                  </a:ext>
                </a:extLst>
              </p:cNvPr>
              <p:cNvGrpSpPr/>
              <p:nvPr/>
            </p:nvGrpSpPr>
            <p:grpSpPr>
              <a:xfrm>
                <a:off x="10040000" y="3380553"/>
                <a:ext cx="256123" cy="307777"/>
                <a:chOff x="9147119" y="1384596"/>
                <a:chExt cx="256123" cy="307777"/>
              </a:xfrm>
            </p:grpSpPr>
            <p:sp>
              <p:nvSpPr>
                <p:cNvPr id="539" name="Oval 538">
                  <a:extLst>
                    <a:ext uri="{FF2B5EF4-FFF2-40B4-BE49-F238E27FC236}">
                      <a16:creationId xmlns:a16="http://schemas.microsoft.com/office/drawing/2014/main" id="{35336036-1AE6-4364-B0E8-ECC49BE6B7A8}"/>
                    </a:ext>
                  </a:extLst>
                </p:cNvPr>
                <p:cNvSpPr/>
                <p:nvPr/>
              </p:nvSpPr>
              <p:spPr>
                <a:xfrm flipV="1">
                  <a:off x="9174642" y="1416791"/>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40" name="TextBox 539">
                  <a:extLst>
                    <a:ext uri="{FF2B5EF4-FFF2-40B4-BE49-F238E27FC236}">
                      <a16:creationId xmlns:a16="http://schemas.microsoft.com/office/drawing/2014/main" id="{736A4B43-DBDF-4137-A9D2-AF8447E223B8}"/>
                    </a:ext>
                  </a:extLst>
                </p:cNvPr>
                <p:cNvSpPr txBox="1"/>
                <p:nvPr/>
              </p:nvSpPr>
              <p:spPr>
                <a:xfrm>
                  <a:off x="9147119" y="1384596"/>
                  <a:ext cx="228600" cy="307777"/>
                </a:xfrm>
                <a:prstGeom prst="rect">
                  <a:avLst/>
                </a:prstGeom>
                <a:noFill/>
              </p:spPr>
              <p:txBody>
                <a:bodyPr wrap="square" rtlCol="0">
                  <a:spAutoFit/>
                </a:bodyPr>
                <a:lstStyle/>
                <a:p>
                  <a:endPar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541" name="Oval 540">
                <a:extLst>
                  <a:ext uri="{FF2B5EF4-FFF2-40B4-BE49-F238E27FC236}">
                    <a16:creationId xmlns:a16="http://schemas.microsoft.com/office/drawing/2014/main" id="{B6081A64-F150-45FF-A68D-5076D6A606F6}"/>
                  </a:ext>
                </a:extLst>
              </p:cNvPr>
              <p:cNvSpPr/>
              <p:nvPr/>
            </p:nvSpPr>
            <p:spPr>
              <a:xfrm flipV="1">
                <a:off x="8863059" y="3411167"/>
                <a:ext cx="2286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542" name="Group 541">
                <a:extLst>
                  <a:ext uri="{FF2B5EF4-FFF2-40B4-BE49-F238E27FC236}">
                    <a16:creationId xmlns:a16="http://schemas.microsoft.com/office/drawing/2014/main" id="{3D56BEC0-94B4-43FA-A8F8-3CE28AA383EF}"/>
                  </a:ext>
                </a:extLst>
              </p:cNvPr>
              <p:cNvGrpSpPr/>
              <p:nvPr/>
            </p:nvGrpSpPr>
            <p:grpSpPr>
              <a:xfrm>
                <a:off x="10302885" y="3727183"/>
                <a:ext cx="266799" cy="307777"/>
                <a:chOff x="10603213" y="1375626"/>
                <a:chExt cx="266799" cy="307777"/>
              </a:xfrm>
            </p:grpSpPr>
            <p:sp>
              <p:nvSpPr>
                <p:cNvPr id="543" name="Oval 542">
                  <a:extLst>
                    <a:ext uri="{FF2B5EF4-FFF2-40B4-BE49-F238E27FC236}">
                      <a16:creationId xmlns:a16="http://schemas.microsoft.com/office/drawing/2014/main" id="{2D1ED074-5841-4824-879E-04736F50883E}"/>
                    </a:ext>
                  </a:extLst>
                </p:cNvPr>
                <p:cNvSpPr/>
                <p:nvPr/>
              </p:nvSpPr>
              <p:spPr>
                <a:xfrm flipV="1">
                  <a:off x="10641412"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44" name="TextBox 543">
                  <a:extLst>
                    <a:ext uri="{FF2B5EF4-FFF2-40B4-BE49-F238E27FC236}">
                      <a16:creationId xmlns:a16="http://schemas.microsoft.com/office/drawing/2014/main" id="{6542D4DB-B203-4BAE-B36C-DFEC5F1C47D9}"/>
                    </a:ext>
                  </a:extLst>
                </p:cNvPr>
                <p:cNvSpPr txBox="1"/>
                <p:nvPr/>
              </p:nvSpPr>
              <p:spPr>
                <a:xfrm>
                  <a:off x="10603213"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grpSp>
          <p:grpSp>
            <p:nvGrpSpPr>
              <p:cNvPr id="545" name="Group 544">
                <a:extLst>
                  <a:ext uri="{FF2B5EF4-FFF2-40B4-BE49-F238E27FC236}">
                    <a16:creationId xmlns:a16="http://schemas.microsoft.com/office/drawing/2014/main" id="{D2112C90-FE6C-4E11-A17C-7C3714F78FFA}"/>
                  </a:ext>
                </a:extLst>
              </p:cNvPr>
              <p:cNvGrpSpPr/>
              <p:nvPr/>
            </p:nvGrpSpPr>
            <p:grpSpPr>
              <a:xfrm>
                <a:off x="10009505" y="3733533"/>
                <a:ext cx="260449" cy="307777"/>
                <a:chOff x="8873806" y="1381976"/>
                <a:chExt cx="260449" cy="307777"/>
              </a:xfrm>
            </p:grpSpPr>
            <p:sp>
              <p:nvSpPr>
                <p:cNvPr id="546" name="Oval 545">
                  <a:extLst>
                    <a:ext uri="{FF2B5EF4-FFF2-40B4-BE49-F238E27FC236}">
                      <a16:creationId xmlns:a16="http://schemas.microsoft.com/office/drawing/2014/main" id="{1D4E8FC2-4DF6-480E-8F5F-FC78D7E18C0D}"/>
                    </a:ext>
                  </a:extLst>
                </p:cNvPr>
                <p:cNvSpPr/>
                <p:nvPr/>
              </p:nvSpPr>
              <p:spPr>
                <a:xfrm flipV="1">
                  <a:off x="890565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47" name="TextBox 546">
                  <a:extLst>
                    <a:ext uri="{FF2B5EF4-FFF2-40B4-BE49-F238E27FC236}">
                      <a16:creationId xmlns:a16="http://schemas.microsoft.com/office/drawing/2014/main" id="{A1F6085C-7BA0-4D0D-A772-C3008F2B61E2}"/>
                    </a:ext>
                  </a:extLst>
                </p:cNvPr>
                <p:cNvSpPr txBox="1"/>
                <p:nvPr/>
              </p:nvSpPr>
              <p:spPr>
                <a:xfrm>
                  <a:off x="8873806" y="138197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grpSp>
          <p:grpSp>
            <p:nvGrpSpPr>
              <p:cNvPr id="548" name="Group 547">
                <a:extLst>
                  <a:ext uri="{FF2B5EF4-FFF2-40B4-BE49-F238E27FC236}">
                    <a16:creationId xmlns:a16="http://schemas.microsoft.com/office/drawing/2014/main" id="{83BCD470-171E-4C06-BC6C-C0670A28382C}"/>
                  </a:ext>
                </a:extLst>
              </p:cNvPr>
              <p:cNvGrpSpPr/>
              <p:nvPr/>
            </p:nvGrpSpPr>
            <p:grpSpPr>
              <a:xfrm>
                <a:off x="8746884" y="3730358"/>
                <a:ext cx="269974" cy="307777"/>
                <a:chOff x="8592251" y="1378801"/>
                <a:chExt cx="269974" cy="307777"/>
              </a:xfrm>
            </p:grpSpPr>
            <p:sp>
              <p:nvSpPr>
                <p:cNvPr id="549" name="Oval 548">
                  <a:extLst>
                    <a:ext uri="{FF2B5EF4-FFF2-40B4-BE49-F238E27FC236}">
                      <a16:creationId xmlns:a16="http://schemas.microsoft.com/office/drawing/2014/main" id="{F94CA5BC-F26F-43D3-82C2-CD93F0C571BB}"/>
                    </a:ext>
                  </a:extLst>
                </p:cNvPr>
                <p:cNvSpPr/>
                <p:nvPr/>
              </p:nvSpPr>
              <p:spPr>
                <a:xfrm flipV="1">
                  <a:off x="863362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50" name="TextBox 549">
                  <a:extLst>
                    <a:ext uri="{FF2B5EF4-FFF2-40B4-BE49-F238E27FC236}">
                      <a16:creationId xmlns:a16="http://schemas.microsoft.com/office/drawing/2014/main" id="{03E2DA27-B333-44E1-A8DE-4AA70DD44668}"/>
                    </a:ext>
                  </a:extLst>
                </p:cNvPr>
                <p:cNvSpPr txBox="1"/>
                <p:nvPr/>
              </p:nvSpPr>
              <p:spPr>
                <a:xfrm>
                  <a:off x="8592251" y="137880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grpSp>
            <p:nvGrpSpPr>
              <p:cNvPr id="551" name="Group 550">
                <a:extLst>
                  <a:ext uri="{FF2B5EF4-FFF2-40B4-BE49-F238E27FC236}">
                    <a16:creationId xmlns:a16="http://schemas.microsoft.com/office/drawing/2014/main" id="{6FAFBA8A-C1A5-4811-AA72-55FFFCA60433}"/>
                  </a:ext>
                </a:extLst>
              </p:cNvPr>
              <p:cNvGrpSpPr/>
              <p:nvPr/>
            </p:nvGrpSpPr>
            <p:grpSpPr>
              <a:xfrm>
                <a:off x="8345639" y="3733413"/>
                <a:ext cx="266799" cy="307777"/>
                <a:chOff x="11064176" y="1372451"/>
                <a:chExt cx="266799" cy="307777"/>
              </a:xfrm>
            </p:grpSpPr>
            <p:sp>
              <p:nvSpPr>
                <p:cNvPr id="552" name="Oval 551">
                  <a:extLst>
                    <a:ext uri="{FF2B5EF4-FFF2-40B4-BE49-F238E27FC236}">
                      <a16:creationId xmlns:a16="http://schemas.microsoft.com/office/drawing/2014/main" id="{DAC83184-C2D8-43D6-AE16-97E2BE5CDFF8}"/>
                    </a:ext>
                  </a:extLst>
                </p:cNvPr>
                <p:cNvSpPr/>
                <p:nvPr/>
              </p:nvSpPr>
              <p:spPr>
                <a:xfrm flipV="1">
                  <a:off x="1110237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53" name="TextBox 552">
                  <a:extLst>
                    <a:ext uri="{FF2B5EF4-FFF2-40B4-BE49-F238E27FC236}">
                      <a16:creationId xmlns:a16="http://schemas.microsoft.com/office/drawing/2014/main" id="{7948879B-0874-4B44-AB37-88980300AA9D}"/>
                    </a:ext>
                  </a:extLst>
                </p:cNvPr>
                <p:cNvSpPr txBox="1"/>
                <p:nvPr/>
              </p:nvSpPr>
              <p:spPr>
                <a:xfrm>
                  <a:off x="11064176" y="137245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554" name="Group 553">
                <a:extLst>
                  <a:ext uri="{FF2B5EF4-FFF2-40B4-BE49-F238E27FC236}">
                    <a16:creationId xmlns:a16="http://schemas.microsoft.com/office/drawing/2014/main" id="{9A2C4F21-1233-423E-8A35-249F645D4572}"/>
                  </a:ext>
                </a:extLst>
              </p:cNvPr>
              <p:cNvGrpSpPr/>
              <p:nvPr/>
            </p:nvGrpSpPr>
            <p:grpSpPr>
              <a:xfrm>
                <a:off x="10618224" y="3730945"/>
                <a:ext cx="260448" cy="307777"/>
                <a:chOff x="9530730" y="1375626"/>
                <a:chExt cx="260448" cy="307777"/>
              </a:xfrm>
            </p:grpSpPr>
            <p:sp>
              <p:nvSpPr>
                <p:cNvPr id="555" name="Oval 554">
                  <a:extLst>
                    <a:ext uri="{FF2B5EF4-FFF2-40B4-BE49-F238E27FC236}">
                      <a16:creationId xmlns:a16="http://schemas.microsoft.com/office/drawing/2014/main" id="{1D735A62-2863-40E5-A225-493F877D83DD}"/>
                    </a:ext>
                  </a:extLst>
                </p:cNvPr>
                <p:cNvSpPr/>
                <p:nvPr/>
              </p:nvSpPr>
              <p:spPr>
                <a:xfrm flipV="1">
                  <a:off x="9562578"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56" name="TextBox 555">
                  <a:extLst>
                    <a:ext uri="{FF2B5EF4-FFF2-40B4-BE49-F238E27FC236}">
                      <a16:creationId xmlns:a16="http://schemas.microsoft.com/office/drawing/2014/main" id="{C45740C3-3965-4648-BF5D-9199FD1D3A84}"/>
                    </a:ext>
                  </a:extLst>
                </p:cNvPr>
                <p:cNvSpPr txBox="1"/>
                <p:nvPr/>
              </p:nvSpPr>
              <p:spPr>
                <a:xfrm>
                  <a:off x="9530730"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grpSp>
          <p:grpSp>
            <p:nvGrpSpPr>
              <p:cNvPr id="557" name="Group 556">
                <a:extLst>
                  <a:ext uri="{FF2B5EF4-FFF2-40B4-BE49-F238E27FC236}">
                    <a16:creationId xmlns:a16="http://schemas.microsoft.com/office/drawing/2014/main" id="{F6521CCC-1330-4809-91C6-931DF970D7DC}"/>
                  </a:ext>
                </a:extLst>
              </p:cNvPr>
              <p:cNvGrpSpPr/>
              <p:nvPr/>
            </p:nvGrpSpPr>
            <p:grpSpPr>
              <a:xfrm>
                <a:off x="6477729" y="3738563"/>
                <a:ext cx="263125" cy="307777"/>
                <a:chOff x="7815681" y="1383831"/>
                <a:chExt cx="263125" cy="307777"/>
              </a:xfrm>
            </p:grpSpPr>
            <p:sp>
              <p:nvSpPr>
                <p:cNvPr id="558" name="Oval 557">
                  <a:extLst>
                    <a:ext uri="{FF2B5EF4-FFF2-40B4-BE49-F238E27FC236}">
                      <a16:creationId xmlns:a16="http://schemas.microsoft.com/office/drawing/2014/main" id="{0EB81935-7DA3-4DF4-A411-4C069B78215F}"/>
                    </a:ext>
                  </a:extLst>
                </p:cNvPr>
                <p:cNvSpPr/>
                <p:nvPr/>
              </p:nvSpPr>
              <p:spPr>
                <a:xfrm flipV="1">
                  <a:off x="7850206"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59" name="TextBox 558">
                  <a:extLst>
                    <a:ext uri="{FF2B5EF4-FFF2-40B4-BE49-F238E27FC236}">
                      <a16:creationId xmlns:a16="http://schemas.microsoft.com/office/drawing/2014/main" id="{94D48A5C-653A-436C-BDA0-0D6DD85454D3}"/>
                    </a:ext>
                  </a:extLst>
                </p:cNvPr>
                <p:cNvSpPr txBox="1"/>
                <p:nvPr/>
              </p:nvSpPr>
              <p:spPr>
                <a:xfrm>
                  <a:off x="7815681" y="138383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p>
              </p:txBody>
            </p:sp>
          </p:grpSp>
          <p:grpSp>
            <p:nvGrpSpPr>
              <p:cNvPr id="560" name="Group 559">
                <a:extLst>
                  <a:ext uri="{FF2B5EF4-FFF2-40B4-BE49-F238E27FC236}">
                    <a16:creationId xmlns:a16="http://schemas.microsoft.com/office/drawing/2014/main" id="{75E00EDA-2B53-4F59-9A40-E5BB63A0FD28}"/>
                  </a:ext>
                </a:extLst>
              </p:cNvPr>
              <p:cNvGrpSpPr/>
              <p:nvPr/>
            </p:nvGrpSpPr>
            <p:grpSpPr>
              <a:xfrm>
                <a:off x="9630425" y="3736153"/>
                <a:ext cx="256123" cy="307777"/>
                <a:chOff x="9147119" y="1384596"/>
                <a:chExt cx="256123" cy="307777"/>
              </a:xfrm>
            </p:grpSpPr>
            <p:sp>
              <p:nvSpPr>
                <p:cNvPr id="561" name="Oval 560">
                  <a:extLst>
                    <a:ext uri="{FF2B5EF4-FFF2-40B4-BE49-F238E27FC236}">
                      <a16:creationId xmlns:a16="http://schemas.microsoft.com/office/drawing/2014/main" id="{261FE908-A51E-4F48-99CE-40C531F254E6}"/>
                    </a:ext>
                  </a:extLst>
                </p:cNvPr>
                <p:cNvSpPr/>
                <p:nvPr/>
              </p:nvSpPr>
              <p:spPr>
                <a:xfrm flipV="1">
                  <a:off x="9174642" y="1416791"/>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62" name="TextBox 561">
                  <a:extLst>
                    <a:ext uri="{FF2B5EF4-FFF2-40B4-BE49-F238E27FC236}">
                      <a16:creationId xmlns:a16="http://schemas.microsoft.com/office/drawing/2014/main" id="{84DACCAA-5443-43A1-9AAF-69DCD17300D7}"/>
                    </a:ext>
                  </a:extLst>
                </p:cNvPr>
                <p:cNvSpPr txBox="1"/>
                <p:nvPr/>
              </p:nvSpPr>
              <p:spPr>
                <a:xfrm>
                  <a:off x="9147119" y="1384596"/>
                  <a:ext cx="228600" cy="307777"/>
                </a:xfrm>
                <a:prstGeom prst="rect">
                  <a:avLst/>
                </a:prstGeom>
                <a:noFill/>
              </p:spPr>
              <p:txBody>
                <a:bodyPr wrap="square" rtlCol="0">
                  <a:spAutoFit/>
                </a:bodyPr>
                <a:lstStyle/>
                <a:p>
                  <a:endPar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563" name="Oval 562">
                <a:extLst>
                  <a:ext uri="{FF2B5EF4-FFF2-40B4-BE49-F238E27FC236}">
                    <a16:creationId xmlns:a16="http://schemas.microsoft.com/office/drawing/2014/main" id="{6E0CF2EE-FC6A-4929-84FF-0DDB0D0757B0}"/>
                  </a:ext>
                </a:extLst>
              </p:cNvPr>
              <p:cNvSpPr/>
              <p:nvPr/>
            </p:nvSpPr>
            <p:spPr>
              <a:xfrm flipV="1">
                <a:off x="9266284" y="3766767"/>
                <a:ext cx="2286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371" name="Straight Connector 370">
                <a:extLst>
                  <a:ext uri="{FF2B5EF4-FFF2-40B4-BE49-F238E27FC236}">
                    <a16:creationId xmlns:a16="http://schemas.microsoft.com/office/drawing/2014/main" id="{6D1FC0E2-E16F-4541-BD47-2C5B4D3A753B}"/>
                  </a:ext>
                </a:extLst>
              </p:cNvPr>
              <p:cNvCxnSpPr/>
              <p:nvPr/>
            </p:nvCxnSpPr>
            <p:spPr>
              <a:xfrm>
                <a:off x="5228514" y="2659128"/>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30C10FC4-0408-4565-90A9-8AED57519615}"/>
                  </a:ext>
                </a:extLst>
              </p:cNvPr>
              <p:cNvCxnSpPr/>
              <p:nvPr/>
            </p:nvCxnSpPr>
            <p:spPr>
              <a:xfrm>
                <a:off x="5233080" y="3003169"/>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0342C8CD-C717-4E80-9351-870940143A6C}"/>
                  </a:ext>
                </a:extLst>
              </p:cNvPr>
              <p:cNvCxnSpPr/>
              <p:nvPr/>
            </p:nvCxnSpPr>
            <p:spPr>
              <a:xfrm>
                <a:off x="5233536" y="3356417"/>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131BCFCC-8B36-4665-B2DF-FA6A95522A67}"/>
                  </a:ext>
                </a:extLst>
              </p:cNvPr>
              <p:cNvCxnSpPr/>
              <p:nvPr/>
            </p:nvCxnSpPr>
            <p:spPr>
              <a:xfrm>
                <a:off x="5221681" y="3722358"/>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ectangle 22">
                <a:extLst>
                  <a:ext uri="{FF2B5EF4-FFF2-40B4-BE49-F238E27FC236}">
                    <a16:creationId xmlns:a16="http://schemas.microsoft.com/office/drawing/2014/main" id="{5FAE31BA-6675-4AE4-981C-C8C8CFDA1431}"/>
                  </a:ext>
                </a:extLst>
              </p:cNvPr>
              <p:cNvSpPr>
                <a:spLocks noChangeArrowheads="1"/>
              </p:cNvSpPr>
              <p:nvPr/>
            </p:nvSpPr>
            <p:spPr bwMode="auto">
              <a:xfrm>
                <a:off x="486190" y="1993240"/>
                <a:ext cx="11975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EDUCATION</a:t>
                </a:r>
                <a:endParaRPr kumimoji="0" lang="en-US" altLang="en-US" sz="1400" b="1" i="0" u="none" strike="noStrike" cap="none" normalizeH="0" baseline="0" dirty="0">
                  <a:ln>
                    <a:noFill/>
                  </a:ln>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5" name="Line 29">
                <a:extLst>
                  <a:ext uri="{FF2B5EF4-FFF2-40B4-BE49-F238E27FC236}">
                    <a16:creationId xmlns:a16="http://schemas.microsoft.com/office/drawing/2014/main" id="{90BF0F4E-5C3C-4608-8482-720AAF2D65F4}"/>
                  </a:ext>
                </a:extLst>
              </p:cNvPr>
              <p:cNvSpPr>
                <a:spLocks noChangeShapeType="1"/>
              </p:cNvSpPr>
              <p:nvPr/>
            </p:nvSpPr>
            <p:spPr bwMode="auto">
              <a:xfrm flipV="1">
                <a:off x="5088727" y="2186221"/>
                <a:ext cx="0" cy="3997"/>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b="1">
                  <a:latin typeface="Open Sans" panose="020B0606030504020204" pitchFamily="34" charset="0"/>
                  <a:ea typeface="Open Sans" panose="020B0606030504020204" pitchFamily="34" charset="0"/>
                  <a:cs typeface="Open Sans" panose="020B0606030504020204" pitchFamily="34" charset="0"/>
                </a:endParaRPr>
              </a:p>
            </p:txBody>
          </p:sp>
          <p:sp>
            <p:nvSpPr>
              <p:cNvPr id="36" name="Rectangle 30">
                <a:extLst>
                  <a:ext uri="{FF2B5EF4-FFF2-40B4-BE49-F238E27FC236}">
                    <a16:creationId xmlns:a16="http://schemas.microsoft.com/office/drawing/2014/main" id="{A89A3039-FA5F-4365-8F78-8BC12AA0B922}"/>
                  </a:ext>
                </a:extLst>
              </p:cNvPr>
              <p:cNvSpPr>
                <a:spLocks noChangeArrowheads="1"/>
              </p:cNvSpPr>
              <p:nvPr/>
            </p:nvSpPr>
            <p:spPr bwMode="auto">
              <a:xfrm>
                <a:off x="5075499" y="2186221"/>
                <a:ext cx="13228" cy="3997"/>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b="1">
                  <a:latin typeface="Open Sans" panose="020B0606030504020204" pitchFamily="34" charset="0"/>
                  <a:ea typeface="Open Sans" panose="020B0606030504020204" pitchFamily="34" charset="0"/>
                  <a:cs typeface="Open Sans" panose="020B0606030504020204" pitchFamily="34" charset="0"/>
                </a:endParaRPr>
              </a:p>
            </p:txBody>
          </p:sp>
          <p:sp>
            <p:nvSpPr>
              <p:cNvPr id="39" name="Rectangle 38">
                <a:extLst>
                  <a:ext uri="{FF2B5EF4-FFF2-40B4-BE49-F238E27FC236}">
                    <a16:creationId xmlns:a16="http://schemas.microsoft.com/office/drawing/2014/main" id="{4C035B15-2FE0-4811-9099-0AB2AECC1BD8}"/>
                  </a:ext>
                </a:extLst>
              </p:cNvPr>
              <p:cNvSpPr/>
              <p:nvPr/>
            </p:nvSpPr>
            <p:spPr>
              <a:xfrm>
                <a:off x="387360" y="1966746"/>
                <a:ext cx="11072837" cy="302051"/>
              </a:xfrm>
              <a:prstGeom prst="rect">
                <a:avLst/>
              </a:prstGeom>
              <a:solidFill>
                <a:schemeClr val="accent6">
                  <a:lumMod val="60000"/>
                  <a:lumOff val="40000"/>
                  <a:alpha val="3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0" name="Group 409">
                <a:extLst>
                  <a:ext uri="{FF2B5EF4-FFF2-40B4-BE49-F238E27FC236}">
                    <a16:creationId xmlns:a16="http://schemas.microsoft.com/office/drawing/2014/main" id="{B2863AB9-70A8-4375-A97E-DC5B78986AD4}"/>
                  </a:ext>
                </a:extLst>
              </p:cNvPr>
              <p:cNvGrpSpPr/>
              <p:nvPr/>
            </p:nvGrpSpPr>
            <p:grpSpPr>
              <a:xfrm>
                <a:off x="8874135" y="1961883"/>
                <a:ext cx="266799" cy="307777"/>
                <a:chOff x="10603213" y="1375626"/>
                <a:chExt cx="266799" cy="307777"/>
              </a:xfrm>
            </p:grpSpPr>
            <p:sp>
              <p:nvSpPr>
                <p:cNvPr id="411" name="Oval 410">
                  <a:extLst>
                    <a:ext uri="{FF2B5EF4-FFF2-40B4-BE49-F238E27FC236}">
                      <a16:creationId xmlns:a16="http://schemas.microsoft.com/office/drawing/2014/main" id="{51794351-6E3A-45A8-BC3F-3509BDECC46F}"/>
                    </a:ext>
                  </a:extLst>
                </p:cNvPr>
                <p:cNvSpPr/>
                <p:nvPr/>
              </p:nvSpPr>
              <p:spPr>
                <a:xfrm flipV="1">
                  <a:off x="10641412"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12" name="TextBox 411">
                  <a:extLst>
                    <a:ext uri="{FF2B5EF4-FFF2-40B4-BE49-F238E27FC236}">
                      <a16:creationId xmlns:a16="http://schemas.microsoft.com/office/drawing/2014/main" id="{FB792A69-19A5-487C-B8B0-E01BF565EBD2}"/>
                    </a:ext>
                  </a:extLst>
                </p:cNvPr>
                <p:cNvSpPr txBox="1"/>
                <p:nvPr/>
              </p:nvSpPr>
              <p:spPr>
                <a:xfrm>
                  <a:off x="10603213"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grpSp>
          <p:grpSp>
            <p:nvGrpSpPr>
              <p:cNvPr id="413" name="Group 412">
                <a:extLst>
                  <a:ext uri="{FF2B5EF4-FFF2-40B4-BE49-F238E27FC236}">
                    <a16:creationId xmlns:a16="http://schemas.microsoft.com/office/drawing/2014/main" id="{F6942166-8D65-4D26-A35A-1A86F32C7851}"/>
                  </a:ext>
                </a:extLst>
              </p:cNvPr>
              <p:cNvGrpSpPr/>
              <p:nvPr/>
            </p:nvGrpSpPr>
            <p:grpSpPr>
              <a:xfrm>
                <a:off x="7933055" y="1968233"/>
                <a:ext cx="260449" cy="307777"/>
                <a:chOff x="8873806" y="1381976"/>
                <a:chExt cx="260449" cy="307777"/>
              </a:xfrm>
            </p:grpSpPr>
            <p:sp>
              <p:nvSpPr>
                <p:cNvPr id="414" name="Oval 413">
                  <a:extLst>
                    <a:ext uri="{FF2B5EF4-FFF2-40B4-BE49-F238E27FC236}">
                      <a16:creationId xmlns:a16="http://schemas.microsoft.com/office/drawing/2014/main" id="{7B16433C-EBEC-47C4-8B38-B8CD13D7FF0F}"/>
                    </a:ext>
                  </a:extLst>
                </p:cNvPr>
                <p:cNvSpPr/>
                <p:nvPr/>
              </p:nvSpPr>
              <p:spPr>
                <a:xfrm flipV="1">
                  <a:off x="890565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15" name="TextBox 414">
                  <a:extLst>
                    <a:ext uri="{FF2B5EF4-FFF2-40B4-BE49-F238E27FC236}">
                      <a16:creationId xmlns:a16="http://schemas.microsoft.com/office/drawing/2014/main" id="{684E548D-1451-4FCD-AFDE-3FE78B1E3A75}"/>
                    </a:ext>
                  </a:extLst>
                </p:cNvPr>
                <p:cNvSpPr txBox="1"/>
                <p:nvPr/>
              </p:nvSpPr>
              <p:spPr>
                <a:xfrm>
                  <a:off x="8873806" y="138197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grpSp>
          <p:grpSp>
            <p:nvGrpSpPr>
              <p:cNvPr id="416" name="Group 415">
                <a:extLst>
                  <a:ext uri="{FF2B5EF4-FFF2-40B4-BE49-F238E27FC236}">
                    <a16:creationId xmlns:a16="http://schemas.microsoft.com/office/drawing/2014/main" id="{03BFEED1-EF50-40D3-9727-ECA40A0D2615}"/>
                  </a:ext>
                </a:extLst>
              </p:cNvPr>
              <p:cNvGrpSpPr/>
              <p:nvPr/>
            </p:nvGrpSpPr>
            <p:grpSpPr>
              <a:xfrm>
                <a:off x="9023109" y="1965058"/>
                <a:ext cx="269974" cy="307777"/>
                <a:chOff x="8592251" y="1378801"/>
                <a:chExt cx="269974" cy="307777"/>
              </a:xfrm>
            </p:grpSpPr>
            <p:sp>
              <p:nvSpPr>
                <p:cNvPr id="417" name="Oval 416">
                  <a:extLst>
                    <a:ext uri="{FF2B5EF4-FFF2-40B4-BE49-F238E27FC236}">
                      <a16:creationId xmlns:a16="http://schemas.microsoft.com/office/drawing/2014/main" id="{CD22D677-12DF-4B0B-9DD5-70E04FDE6650}"/>
                    </a:ext>
                  </a:extLst>
                </p:cNvPr>
                <p:cNvSpPr/>
                <p:nvPr/>
              </p:nvSpPr>
              <p:spPr>
                <a:xfrm flipV="1">
                  <a:off x="863362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18" name="TextBox 417">
                  <a:extLst>
                    <a:ext uri="{FF2B5EF4-FFF2-40B4-BE49-F238E27FC236}">
                      <a16:creationId xmlns:a16="http://schemas.microsoft.com/office/drawing/2014/main" id="{D1976B05-AB07-4691-A5C3-603A6C8942B7}"/>
                    </a:ext>
                  </a:extLst>
                </p:cNvPr>
                <p:cNvSpPr txBox="1"/>
                <p:nvPr/>
              </p:nvSpPr>
              <p:spPr>
                <a:xfrm>
                  <a:off x="8592251" y="137880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grpSp>
            <p:nvGrpSpPr>
              <p:cNvPr id="419" name="Group 418">
                <a:extLst>
                  <a:ext uri="{FF2B5EF4-FFF2-40B4-BE49-F238E27FC236}">
                    <a16:creationId xmlns:a16="http://schemas.microsoft.com/office/drawing/2014/main" id="{B8E56790-9C93-4FA7-9246-6CB11CCCAE7F}"/>
                  </a:ext>
                </a:extLst>
              </p:cNvPr>
              <p:cNvGrpSpPr/>
              <p:nvPr/>
            </p:nvGrpSpPr>
            <p:grpSpPr>
              <a:xfrm>
                <a:off x="8082114" y="1968113"/>
                <a:ext cx="266799" cy="307777"/>
                <a:chOff x="11064176" y="1372451"/>
                <a:chExt cx="266799" cy="307777"/>
              </a:xfrm>
            </p:grpSpPr>
            <p:sp>
              <p:nvSpPr>
                <p:cNvPr id="420" name="Oval 419">
                  <a:extLst>
                    <a:ext uri="{FF2B5EF4-FFF2-40B4-BE49-F238E27FC236}">
                      <a16:creationId xmlns:a16="http://schemas.microsoft.com/office/drawing/2014/main" id="{E52D2604-F654-4631-801E-DF63263498C8}"/>
                    </a:ext>
                  </a:extLst>
                </p:cNvPr>
                <p:cNvSpPr/>
                <p:nvPr/>
              </p:nvSpPr>
              <p:spPr>
                <a:xfrm flipV="1">
                  <a:off x="1110237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21" name="TextBox 420">
                  <a:extLst>
                    <a:ext uri="{FF2B5EF4-FFF2-40B4-BE49-F238E27FC236}">
                      <a16:creationId xmlns:a16="http://schemas.microsoft.com/office/drawing/2014/main" id="{72E9F59B-4626-44BE-AF96-1FF0CFA65809}"/>
                    </a:ext>
                  </a:extLst>
                </p:cNvPr>
                <p:cNvSpPr txBox="1"/>
                <p:nvPr/>
              </p:nvSpPr>
              <p:spPr>
                <a:xfrm>
                  <a:off x="11064176" y="137245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422" name="Group 421">
                <a:extLst>
                  <a:ext uri="{FF2B5EF4-FFF2-40B4-BE49-F238E27FC236}">
                    <a16:creationId xmlns:a16="http://schemas.microsoft.com/office/drawing/2014/main" id="{30EA281E-AA90-4E6C-A770-471EB2B9120C}"/>
                  </a:ext>
                </a:extLst>
              </p:cNvPr>
              <p:cNvGrpSpPr/>
              <p:nvPr/>
            </p:nvGrpSpPr>
            <p:grpSpPr>
              <a:xfrm>
                <a:off x="7773424" y="1965645"/>
                <a:ext cx="260448" cy="307777"/>
                <a:chOff x="9530730" y="1375626"/>
                <a:chExt cx="260448" cy="307777"/>
              </a:xfrm>
            </p:grpSpPr>
            <p:sp>
              <p:nvSpPr>
                <p:cNvPr id="423" name="Oval 422">
                  <a:extLst>
                    <a:ext uri="{FF2B5EF4-FFF2-40B4-BE49-F238E27FC236}">
                      <a16:creationId xmlns:a16="http://schemas.microsoft.com/office/drawing/2014/main" id="{341FD139-41B3-4CA4-898A-78422EC53F99}"/>
                    </a:ext>
                  </a:extLst>
                </p:cNvPr>
                <p:cNvSpPr/>
                <p:nvPr/>
              </p:nvSpPr>
              <p:spPr>
                <a:xfrm flipV="1">
                  <a:off x="9562578"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24" name="TextBox 423">
                  <a:extLst>
                    <a:ext uri="{FF2B5EF4-FFF2-40B4-BE49-F238E27FC236}">
                      <a16:creationId xmlns:a16="http://schemas.microsoft.com/office/drawing/2014/main" id="{59F807E8-ADF7-4A8F-9647-E9FACE2AA7A9}"/>
                    </a:ext>
                  </a:extLst>
                </p:cNvPr>
                <p:cNvSpPr txBox="1"/>
                <p:nvPr/>
              </p:nvSpPr>
              <p:spPr>
                <a:xfrm>
                  <a:off x="9530730"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grpSp>
          <p:grpSp>
            <p:nvGrpSpPr>
              <p:cNvPr id="425" name="Group 424">
                <a:extLst>
                  <a:ext uri="{FF2B5EF4-FFF2-40B4-BE49-F238E27FC236}">
                    <a16:creationId xmlns:a16="http://schemas.microsoft.com/office/drawing/2014/main" id="{A4B4E23C-2D98-463E-842D-E67E0626370E}"/>
                  </a:ext>
                </a:extLst>
              </p:cNvPr>
              <p:cNvGrpSpPr/>
              <p:nvPr/>
            </p:nvGrpSpPr>
            <p:grpSpPr>
              <a:xfrm>
                <a:off x="8325579" y="1970088"/>
                <a:ext cx="263125" cy="307777"/>
                <a:chOff x="7815681" y="1383831"/>
                <a:chExt cx="263125" cy="307777"/>
              </a:xfrm>
            </p:grpSpPr>
            <p:sp>
              <p:nvSpPr>
                <p:cNvPr id="426" name="Oval 425">
                  <a:extLst>
                    <a:ext uri="{FF2B5EF4-FFF2-40B4-BE49-F238E27FC236}">
                      <a16:creationId xmlns:a16="http://schemas.microsoft.com/office/drawing/2014/main" id="{4B95B800-5287-4BDE-9056-0BC36DEA5D91}"/>
                    </a:ext>
                  </a:extLst>
                </p:cNvPr>
                <p:cNvSpPr/>
                <p:nvPr/>
              </p:nvSpPr>
              <p:spPr>
                <a:xfrm flipV="1">
                  <a:off x="7850206"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27" name="TextBox 426">
                  <a:extLst>
                    <a:ext uri="{FF2B5EF4-FFF2-40B4-BE49-F238E27FC236}">
                      <a16:creationId xmlns:a16="http://schemas.microsoft.com/office/drawing/2014/main" id="{51438062-EDAA-4D28-B0FD-EE3BD32DB2BC}"/>
                    </a:ext>
                  </a:extLst>
                </p:cNvPr>
                <p:cNvSpPr txBox="1"/>
                <p:nvPr/>
              </p:nvSpPr>
              <p:spPr>
                <a:xfrm>
                  <a:off x="7815681" y="138383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p>
              </p:txBody>
            </p:sp>
          </p:grpSp>
          <p:grpSp>
            <p:nvGrpSpPr>
              <p:cNvPr id="428" name="Group 427">
                <a:extLst>
                  <a:ext uri="{FF2B5EF4-FFF2-40B4-BE49-F238E27FC236}">
                    <a16:creationId xmlns:a16="http://schemas.microsoft.com/office/drawing/2014/main" id="{BC158FFF-82D4-423D-BF5B-F72737E1F369}"/>
                  </a:ext>
                </a:extLst>
              </p:cNvPr>
              <p:cNvGrpSpPr/>
              <p:nvPr/>
            </p:nvGrpSpPr>
            <p:grpSpPr>
              <a:xfrm>
                <a:off x="9598675" y="1970853"/>
                <a:ext cx="256123" cy="307777"/>
                <a:chOff x="9147119" y="1384596"/>
                <a:chExt cx="256123" cy="307777"/>
              </a:xfrm>
            </p:grpSpPr>
            <p:sp>
              <p:nvSpPr>
                <p:cNvPr id="429" name="Oval 428">
                  <a:extLst>
                    <a:ext uri="{FF2B5EF4-FFF2-40B4-BE49-F238E27FC236}">
                      <a16:creationId xmlns:a16="http://schemas.microsoft.com/office/drawing/2014/main" id="{CC77B89C-5C26-48A6-A1BD-8FF291D65246}"/>
                    </a:ext>
                  </a:extLst>
                </p:cNvPr>
                <p:cNvSpPr/>
                <p:nvPr/>
              </p:nvSpPr>
              <p:spPr>
                <a:xfrm flipV="1">
                  <a:off x="9174642" y="1416791"/>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30" name="TextBox 429">
                  <a:extLst>
                    <a:ext uri="{FF2B5EF4-FFF2-40B4-BE49-F238E27FC236}">
                      <a16:creationId xmlns:a16="http://schemas.microsoft.com/office/drawing/2014/main" id="{92658ACD-CE4D-4E20-8885-6049D9D8E591}"/>
                    </a:ext>
                  </a:extLst>
                </p:cNvPr>
                <p:cNvSpPr txBox="1"/>
                <p:nvPr/>
              </p:nvSpPr>
              <p:spPr>
                <a:xfrm>
                  <a:off x="9147119" y="1384596"/>
                  <a:ext cx="228600" cy="307777"/>
                </a:xfrm>
                <a:prstGeom prst="rect">
                  <a:avLst/>
                </a:prstGeom>
                <a:noFill/>
              </p:spPr>
              <p:txBody>
                <a:bodyPr wrap="square" rtlCol="0">
                  <a:spAutoFit/>
                </a:bodyPr>
                <a:lstStyle/>
                <a:p>
                  <a:endPar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431" name="Oval 430">
                <a:extLst>
                  <a:ext uri="{FF2B5EF4-FFF2-40B4-BE49-F238E27FC236}">
                    <a16:creationId xmlns:a16="http://schemas.microsoft.com/office/drawing/2014/main" id="{2BFC74F1-0F08-48C3-8FBE-CC7B71156117}"/>
                  </a:ext>
                </a:extLst>
              </p:cNvPr>
              <p:cNvSpPr/>
              <p:nvPr/>
            </p:nvSpPr>
            <p:spPr>
              <a:xfrm flipV="1">
                <a:off x="8542384" y="2001467"/>
                <a:ext cx="2286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370" name="Straight Connector 369">
                <a:extLst>
                  <a:ext uri="{FF2B5EF4-FFF2-40B4-BE49-F238E27FC236}">
                    <a16:creationId xmlns:a16="http://schemas.microsoft.com/office/drawing/2014/main" id="{C5E26EC9-28E8-4703-9129-DACB433B781D}"/>
                  </a:ext>
                </a:extLst>
              </p:cNvPr>
              <p:cNvCxnSpPr/>
              <p:nvPr/>
            </p:nvCxnSpPr>
            <p:spPr>
              <a:xfrm>
                <a:off x="5218470" y="2287714"/>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86" name="TextBox 385">
              <a:extLst>
                <a:ext uri="{FF2B5EF4-FFF2-40B4-BE49-F238E27FC236}">
                  <a16:creationId xmlns:a16="http://schemas.microsoft.com/office/drawing/2014/main" id="{7DBE521D-83F3-538C-D793-1622DC8645BC}"/>
                </a:ext>
              </a:extLst>
            </p:cNvPr>
            <p:cNvSpPr txBox="1"/>
            <p:nvPr/>
          </p:nvSpPr>
          <p:spPr>
            <a:xfrm>
              <a:off x="7892056" y="235743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387" name="TextBox 386">
              <a:extLst>
                <a:ext uri="{FF2B5EF4-FFF2-40B4-BE49-F238E27FC236}">
                  <a16:creationId xmlns:a16="http://schemas.microsoft.com/office/drawing/2014/main" id="{D063F29A-4AAD-CF60-67D6-2C445FF9118F}"/>
                </a:ext>
              </a:extLst>
            </p:cNvPr>
            <p:cNvSpPr txBox="1"/>
            <p:nvPr/>
          </p:nvSpPr>
          <p:spPr>
            <a:xfrm>
              <a:off x="9588673" y="1979769"/>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388" name="TextBox 387">
              <a:extLst>
                <a:ext uri="{FF2B5EF4-FFF2-40B4-BE49-F238E27FC236}">
                  <a16:creationId xmlns:a16="http://schemas.microsoft.com/office/drawing/2014/main" id="{2EEAD435-14D0-06B4-7C16-CD1D89FB2034}"/>
                </a:ext>
              </a:extLst>
            </p:cNvPr>
            <p:cNvSpPr txBox="1"/>
            <p:nvPr/>
          </p:nvSpPr>
          <p:spPr>
            <a:xfrm>
              <a:off x="10211390" y="267433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389" name="TextBox 388">
              <a:extLst>
                <a:ext uri="{FF2B5EF4-FFF2-40B4-BE49-F238E27FC236}">
                  <a16:creationId xmlns:a16="http://schemas.microsoft.com/office/drawing/2014/main" id="{CC9A1E23-25D4-7EE0-0143-F4398E2BF4E1}"/>
                </a:ext>
              </a:extLst>
            </p:cNvPr>
            <p:cNvSpPr txBox="1"/>
            <p:nvPr/>
          </p:nvSpPr>
          <p:spPr>
            <a:xfrm>
              <a:off x="8940264" y="3018275"/>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390" name="TextBox 389">
              <a:extLst>
                <a:ext uri="{FF2B5EF4-FFF2-40B4-BE49-F238E27FC236}">
                  <a16:creationId xmlns:a16="http://schemas.microsoft.com/office/drawing/2014/main" id="{58FAA5F9-DE75-8CEA-499C-8D8F8B3FF6CF}"/>
                </a:ext>
              </a:extLst>
            </p:cNvPr>
            <p:cNvSpPr txBox="1"/>
            <p:nvPr/>
          </p:nvSpPr>
          <p:spPr>
            <a:xfrm>
              <a:off x="10033361" y="3373285"/>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391" name="TextBox 390">
              <a:extLst>
                <a:ext uri="{FF2B5EF4-FFF2-40B4-BE49-F238E27FC236}">
                  <a16:creationId xmlns:a16="http://schemas.microsoft.com/office/drawing/2014/main" id="{67F81BAF-19D3-2F90-7B93-4C40E9D6C689}"/>
                </a:ext>
              </a:extLst>
            </p:cNvPr>
            <p:cNvSpPr txBox="1"/>
            <p:nvPr/>
          </p:nvSpPr>
          <p:spPr>
            <a:xfrm>
              <a:off x="9612800" y="372280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grpSp>
      <p:grpSp>
        <p:nvGrpSpPr>
          <p:cNvPr id="8" name="Group 7">
            <a:extLst>
              <a:ext uri="{FF2B5EF4-FFF2-40B4-BE49-F238E27FC236}">
                <a16:creationId xmlns:a16="http://schemas.microsoft.com/office/drawing/2014/main" id="{7C51144A-3FF1-CD72-23F5-696779DADAC5}"/>
              </a:ext>
            </a:extLst>
          </p:cNvPr>
          <p:cNvGrpSpPr/>
          <p:nvPr/>
        </p:nvGrpSpPr>
        <p:grpSpPr>
          <a:xfrm>
            <a:off x="373505" y="4300018"/>
            <a:ext cx="11117305" cy="2568100"/>
            <a:chOff x="373505" y="4300018"/>
            <a:chExt cx="11117305" cy="2568100"/>
          </a:xfrm>
        </p:grpSpPr>
        <p:grpSp>
          <p:nvGrpSpPr>
            <p:cNvPr id="13" name="Group 12">
              <a:extLst>
                <a:ext uri="{FF2B5EF4-FFF2-40B4-BE49-F238E27FC236}">
                  <a16:creationId xmlns:a16="http://schemas.microsoft.com/office/drawing/2014/main" id="{A6125841-99CE-83D6-FF0F-BD9DB759ACBA}"/>
                </a:ext>
              </a:extLst>
            </p:cNvPr>
            <p:cNvGrpSpPr/>
            <p:nvPr/>
          </p:nvGrpSpPr>
          <p:grpSpPr>
            <a:xfrm>
              <a:off x="373505" y="4300018"/>
              <a:ext cx="11117305" cy="2568100"/>
              <a:chOff x="373505" y="4300018"/>
              <a:chExt cx="11117305" cy="2568100"/>
            </a:xfrm>
          </p:grpSpPr>
          <p:sp>
            <p:nvSpPr>
              <p:cNvPr id="366" name="Rectangle 365">
                <a:extLst>
                  <a:ext uri="{FF2B5EF4-FFF2-40B4-BE49-F238E27FC236}">
                    <a16:creationId xmlns:a16="http://schemas.microsoft.com/office/drawing/2014/main" id="{DBC93F03-30BB-46C5-98E9-8DE330D36A0D}"/>
                  </a:ext>
                </a:extLst>
              </p:cNvPr>
              <p:cNvSpPr/>
              <p:nvPr/>
            </p:nvSpPr>
            <p:spPr>
              <a:xfrm>
                <a:off x="5222114" y="4306101"/>
                <a:ext cx="1562085" cy="2420761"/>
              </a:xfrm>
              <a:prstGeom prst="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7" name="Rectangle 366">
                <a:extLst>
                  <a:ext uri="{FF2B5EF4-FFF2-40B4-BE49-F238E27FC236}">
                    <a16:creationId xmlns:a16="http://schemas.microsoft.com/office/drawing/2014/main" id="{5C1FC025-FF04-4506-BE9A-95467D087C1A}"/>
                  </a:ext>
                </a:extLst>
              </p:cNvPr>
              <p:cNvSpPr/>
              <p:nvPr/>
            </p:nvSpPr>
            <p:spPr>
              <a:xfrm>
                <a:off x="6787180" y="4306101"/>
                <a:ext cx="1562085" cy="2420761"/>
              </a:xfrm>
              <a:prstGeom prst="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8" name="Rectangle 367">
                <a:extLst>
                  <a:ext uri="{FF2B5EF4-FFF2-40B4-BE49-F238E27FC236}">
                    <a16:creationId xmlns:a16="http://schemas.microsoft.com/office/drawing/2014/main" id="{177356C8-7055-4FD1-8439-64D2BB307591}"/>
                  </a:ext>
                </a:extLst>
              </p:cNvPr>
              <p:cNvSpPr/>
              <p:nvPr/>
            </p:nvSpPr>
            <p:spPr>
              <a:xfrm>
                <a:off x="8342193" y="4306101"/>
                <a:ext cx="1562085" cy="2420761"/>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9" name="Rectangle 368">
                <a:extLst>
                  <a:ext uri="{FF2B5EF4-FFF2-40B4-BE49-F238E27FC236}">
                    <a16:creationId xmlns:a16="http://schemas.microsoft.com/office/drawing/2014/main" id="{1C4DC028-0F39-4E27-96AA-06B9A47A7A5B}"/>
                  </a:ext>
                </a:extLst>
              </p:cNvPr>
              <p:cNvSpPr/>
              <p:nvPr/>
            </p:nvSpPr>
            <p:spPr>
              <a:xfrm>
                <a:off x="9907259" y="4306101"/>
                <a:ext cx="1562085" cy="24207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 name="Rectangle 12">
                <a:extLst>
                  <a:ext uri="{FF2B5EF4-FFF2-40B4-BE49-F238E27FC236}">
                    <a16:creationId xmlns:a16="http://schemas.microsoft.com/office/drawing/2014/main" id="{2D32CA9F-4263-48F1-8617-06F1DBC58820}"/>
                  </a:ext>
                </a:extLst>
              </p:cNvPr>
              <p:cNvSpPr>
                <a:spLocks noChangeArrowheads="1"/>
              </p:cNvSpPr>
              <p:nvPr/>
            </p:nvSpPr>
            <p:spPr bwMode="auto">
              <a:xfrm>
                <a:off x="3086704" y="4720607"/>
                <a:ext cx="200202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300" dirty="0">
                    <a:solidFill>
                      <a:srgbClr val="000000"/>
                    </a:solidFill>
                    <a:latin typeface="Open Sans" panose="020B0606030504020204" pitchFamily="34" charset="0"/>
                    <a:ea typeface="Open Sans" panose="020B0606030504020204" pitchFamily="34" charset="0"/>
                    <a:cs typeface="Open Sans" panose="020B0606030504020204" pitchFamily="34" charset="0"/>
                  </a:rPr>
                  <a:t>Labor Force Participation</a:t>
                </a:r>
                <a:endParaRPr kumimoji="0" lang="en-US" altLang="en-US" sz="13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99" name="Rectangle 12">
                <a:extLst>
                  <a:ext uri="{FF2B5EF4-FFF2-40B4-BE49-F238E27FC236}">
                    <a16:creationId xmlns:a16="http://schemas.microsoft.com/office/drawing/2014/main" id="{2439D39A-64F7-4091-A273-87D443C8E49D}"/>
                  </a:ext>
                </a:extLst>
              </p:cNvPr>
              <p:cNvSpPr>
                <a:spLocks noChangeArrowheads="1"/>
              </p:cNvSpPr>
              <p:nvPr/>
            </p:nvSpPr>
            <p:spPr bwMode="auto">
              <a:xfrm>
                <a:off x="3793629" y="5066963"/>
                <a:ext cx="129509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Unemployment  </a:t>
                </a:r>
                <a:endParaRPr kumimoji="0" lang="en-US" altLang="en-US" sz="13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00" name="Rectangle 13">
                <a:extLst>
                  <a:ext uri="{FF2B5EF4-FFF2-40B4-BE49-F238E27FC236}">
                    <a16:creationId xmlns:a16="http://schemas.microsoft.com/office/drawing/2014/main" id="{198F6C2F-3A10-45EB-A782-38F88EE79DB2}"/>
                  </a:ext>
                </a:extLst>
              </p:cNvPr>
              <p:cNvSpPr>
                <a:spLocks noChangeArrowheads="1"/>
              </p:cNvSpPr>
              <p:nvPr/>
            </p:nvSpPr>
            <p:spPr bwMode="auto">
              <a:xfrm>
                <a:off x="1479021" y="5390564"/>
                <a:ext cx="360970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Employment in Manufacturing and Extraction  </a:t>
                </a:r>
                <a:endParaRPr kumimoji="0" lang="en-US" altLang="en-US" sz="13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01" name="Rectangle 14">
                <a:extLst>
                  <a:ext uri="{FF2B5EF4-FFF2-40B4-BE49-F238E27FC236}">
                    <a16:creationId xmlns:a16="http://schemas.microsoft.com/office/drawing/2014/main" id="{0EF38844-2187-4F5A-9390-A77AAC53B826}"/>
                  </a:ext>
                </a:extLst>
              </p:cNvPr>
              <p:cNvSpPr>
                <a:spLocks noChangeArrowheads="1"/>
              </p:cNvSpPr>
              <p:nvPr/>
            </p:nvSpPr>
            <p:spPr bwMode="auto">
              <a:xfrm>
                <a:off x="2641069" y="5755727"/>
                <a:ext cx="244765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Median Annual Wage Earnings</a:t>
                </a:r>
                <a:endParaRPr kumimoji="0" lang="en-US" altLang="en-US" sz="13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02" name="Rectangle 15">
                <a:extLst>
                  <a:ext uri="{FF2B5EF4-FFF2-40B4-BE49-F238E27FC236}">
                    <a16:creationId xmlns:a16="http://schemas.microsoft.com/office/drawing/2014/main" id="{B1932AF9-AE87-4A32-9388-8E40224D47D2}"/>
                  </a:ext>
                </a:extLst>
              </p:cNvPr>
              <p:cNvSpPr>
                <a:spLocks noChangeArrowheads="1"/>
              </p:cNvSpPr>
              <p:nvPr/>
            </p:nvSpPr>
            <p:spPr bwMode="auto">
              <a:xfrm>
                <a:off x="3700526" y="6127808"/>
                <a:ext cx="138820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Personal Income  </a:t>
                </a:r>
                <a:endParaRPr kumimoji="0" lang="en-US" altLang="en-US" sz="13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03" name="Rectangle 16">
                <a:extLst>
                  <a:ext uri="{FF2B5EF4-FFF2-40B4-BE49-F238E27FC236}">
                    <a16:creationId xmlns:a16="http://schemas.microsoft.com/office/drawing/2014/main" id="{BA4DB474-8D7B-4D54-A0D8-1FAE642B244B}"/>
                  </a:ext>
                </a:extLst>
              </p:cNvPr>
              <p:cNvSpPr>
                <a:spLocks noChangeArrowheads="1"/>
              </p:cNvSpPr>
              <p:nvPr/>
            </p:nvSpPr>
            <p:spPr bwMode="auto">
              <a:xfrm>
                <a:off x="1320451" y="6465260"/>
                <a:ext cx="376827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Working-Age Adults  with SSI or Welfare Income  </a:t>
                </a:r>
                <a:endParaRPr kumimoji="0" lang="en-US" altLang="en-US" sz="13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grpSp>
            <p:nvGrpSpPr>
              <p:cNvPr id="564" name="Group 563">
                <a:extLst>
                  <a:ext uri="{FF2B5EF4-FFF2-40B4-BE49-F238E27FC236}">
                    <a16:creationId xmlns:a16="http://schemas.microsoft.com/office/drawing/2014/main" id="{272D7380-D308-4AF8-9010-1098B347F52B}"/>
                  </a:ext>
                </a:extLst>
              </p:cNvPr>
              <p:cNvGrpSpPr/>
              <p:nvPr/>
            </p:nvGrpSpPr>
            <p:grpSpPr>
              <a:xfrm>
                <a:off x="9947285" y="4669835"/>
                <a:ext cx="266799" cy="307777"/>
                <a:chOff x="10603213" y="1375626"/>
                <a:chExt cx="266799" cy="307777"/>
              </a:xfrm>
            </p:grpSpPr>
            <p:sp>
              <p:nvSpPr>
                <p:cNvPr id="565" name="Oval 564">
                  <a:extLst>
                    <a:ext uri="{FF2B5EF4-FFF2-40B4-BE49-F238E27FC236}">
                      <a16:creationId xmlns:a16="http://schemas.microsoft.com/office/drawing/2014/main" id="{DEF6BE09-7950-4571-BB67-875ABFA389AB}"/>
                    </a:ext>
                  </a:extLst>
                </p:cNvPr>
                <p:cNvSpPr/>
                <p:nvPr/>
              </p:nvSpPr>
              <p:spPr>
                <a:xfrm flipV="1">
                  <a:off x="10641412"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66" name="TextBox 565">
                  <a:extLst>
                    <a:ext uri="{FF2B5EF4-FFF2-40B4-BE49-F238E27FC236}">
                      <a16:creationId xmlns:a16="http://schemas.microsoft.com/office/drawing/2014/main" id="{1C0241EA-9D1C-4A54-97DF-F1E064D833CD}"/>
                    </a:ext>
                  </a:extLst>
                </p:cNvPr>
                <p:cNvSpPr txBox="1"/>
                <p:nvPr/>
              </p:nvSpPr>
              <p:spPr>
                <a:xfrm>
                  <a:off x="10603213"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grpSp>
          <p:grpSp>
            <p:nvGrpSpPr>
              <p:cNvPr id="567" name="Group 566">
                <a:extLst>
                  <a:ext uri="{FF2B5EF4-FFF2-40B4-BE49-F238E27FC236}">
                    <a16:creationId xmlns:a16="http://schemas.microsoft.com/office/drawing/2014/main" id="{D80CBD6E-6D1C-4AF3-A134-2976090B2A04}"/>
                  </a:ext>
                </a:extLst>
              </p:cNvPr>
              <p:cNvGrpSpPr/>
              <p:nvPr/>
            </p:nvGrpSpPr>
            <p:grpSpPr>
              <a:xfrm>
                <a:off x="10946130" y="4676185"/>
                <a:ext cx="260449" cy="307777"/>
                <a:chOff x="8873806" y="1381976"/>
                <a:chExt cx="260449" cy="307777"/>
              </a:xfrm>
            </p:grpSpPr>
            <p:sp>
              <p:nvSpPr>
                <p:cNvPr id="568" name="Oval 567">
                  <a:extLst>
                    <a:ext uri="{FF2B5EF4-FFF2-40B4-BE49-F238E27FC236}">
                      <a16:creationId xmlns:a16="http://schemas.microsoft.com/office/drawing/2014/main" id="{FC0C4268-1199-43E8-92AB-1C817BCF837C}"/>
                    </a:ext>
                  </a:extLst>
                </p:cNvPr>
                <p:cNvSpPr/>
                <p:nvPr/>
              </p:nvSpPr>
              <p:spPr>
                <a:xfrm flipV="1">
                  <a:off x="890565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69" name="TextBox 568">
                  <a:extLst>
                    <a:ext uri="{FF2B5EF4-FFF2-40B4-BE49-F238E27FC236}">
                      <a16:creationId xmlns:a16="http://schemas.microsoft.com/office/drawing/2014/main" id="{FE8BF71B-F67A-4ACA-9389-7633801F8FEF}"/>
                    </a:ext>
                  </a:extLst>
                </p:cNvPr>
                <p:cNvSpPr txBox="1"/>
                <p:nvPr/>
              </p:nvSpPr>
              <p:spPr>
                <a:xfrm>
                  <a:off x="8873806" y="138197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grpSp>
          <p:grpSp>
            <p:nvGrpSpPr>
              <p:cNvPr id="570" name="Group 569">
                <a:extLst>
                  <a:ext uri="{FF2B5EF4-FFF2-40B4-BE49-F238E27FC236}">
                    <a16:creationId xmlns:a16="http://schemas.microsoft.com/office/drawing/2014/main" id="{43475B40-94BA-4FF6-9AE7-503FE8FF9983}"/>
                  </a:ext>
                </a:extLst>
              </p:cNvPr>
              <p:cNvGrpSpPr/>
              <p:nvPr/>
            </p:nvGrpSpPr>
            <p:grpSpPr>
              <a:xfrm>
                <a:off x="10493134" y="4673010"/>
                <a:ext cx="269974" cy="307777"/>
                <a:chOff x="8592251" y="1378801"/>
                <a:chExt cx="269974" cy="307777"/>
              </a:xfrm>
            </p:grpSpPr>
            <p:sp>
              <p:nvSpPr>
                <p:cNvPr id="571" name="Oval 570">
                  <a:extLst>
                    <a:ext uri="{FF2B5EF4-FFF2-40B4-BE49-F238E27FC236}">
                      <a16:creationId xmlns:a16="http://schemas.microsoft.com/office/drawing/2014/main" id="{3195991D-4405-4BE6-9CAB-28D9CED985C5}"/>
                    </a:ext>
                  </a:extLst>
                </p:cNvPr>
                <p:cNvSpPr/>
                <p:nvPr/>
              </p:nvSpPr>
              <p:spPr>
                <a:xfrm flipV="1">
                  <a:off x="863362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72" name="TextBox 571">
                  <a:extLst>
                    <a:ext uri="{FF2B5EF4-FFF2-40B4-BE49-F238E27FC236}">
                      <a16:creationId xmlns:a16="http://schemas.microsoft.com/office/drawing/2014/main" id="{C7D7E021-1FDE-4AA7-BBF5-45B651CF0199}"/>
                    </a:ext>
                  </a:extLst>
                </p:cNvPr>
                <p:cNvSpPr txBox="1"/>
                <p:nvPr/>
              </p:nvSpPr>
              <p:spPr>
                <a:xfrm>
                  <a:off x="8592251" y="137880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grpSp>
            <p:nvGrpSpPr>
              <p:cNvPr id="573" name="Group 572">
                <a:extLst>
                  <a:ext uri="{FF2B5EF4-FFF2-40B4-BE49-F238E27FC236}">
                    <a16:creationId xmlns:a16="http://schemas.microsoft.com/office/drawing/2014/main" id="{35E96E44-55DF-4192-A8F6-44499BEC03BA}"/>
                  </a:ext>
                </a:extLst>
              </p:cNvPr>
              <p:cNvGrpSpPr/>
              <p:nvPr/>
            </p:nvGrpSpPr>
            <p:grpSpPr>
              <a:xfrm>
                <a:off x="9310839" y="4676065"/>
                <a:ext cx="266799" cy="307777"/>
                <a:chOff x="11064176" y="1372451"/>
                <a:chExt cx="266799" cy="307777"/>
              </a:xfrm>
            </p:grpSpPr>
            <p:sp>
              <p:nvSpPr>
                <p:cNvPr id="574" name="Oval 573">
                  <a:extLst>
                    <a:ext uri="{FF2B5EF4-FFF2-40B4-BE49-F238E27FC236}">
                      <a16:creationId xmlns:a16="http://schemas.microsoft.com/office/drawing/2014/main" id="{7A24CC1B-3F4C-4CD1-8A08-A833CFC17833}"/>
                    </a:ext>
                  </a:extLst>
                </p:cNvPr>
                <p:cNvSpPr/>
                <p:nvPr/>
              </p:nvSpPr>
              <p:spPr>
                <a:xfrm flipV="1">
                  <a:off x="1110237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75" name="TextBox 574">
                  <a:extLst>
                    <a:ext uri="{FF2B5EF4-FFF2-40B4-BE49-F238E27FC236}">
                      <a16:creationId xmlns:a16="http://schemas.microsoft.com/office/drawing/2014/main" id="{AE89822B-548A-4FD7-8A71-0D746A5725B1}"/>
                    </a:ext>
                  </a:extLst>
                </p:cNvPr>
                <p:cNvSpPr txBox="1"/>
                <p:nvPr/>
              </p:nvSpPr>
              <p:spPr>
                <a:xfrm>
                  <a:off x="11064176" y="137245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576" name="Group 575">
                <a:extLst>
                  <a:ext uri="{FF2B5EF4-FFF2-40B4-BE49-F238E27FC236}">
                    <a16:creationId xmlns:a16="http://schemas.microsoft.com/office/drawing/2014/main" id="{74CB2A4E-2E59-4E10-9758-7DA17EF3EAF8}"/>
                  </a:ext>
                </a:extLst>
              </p:cNvPr>
              <p:cNvGrpSpPr/>
              <p:nvPr/>
            </p:nvGrpSpPr>
            <p:grpSpPr>
              <a:xfrm>
                <a:off x="11097649" y="4673597"/>
                <a:ext cx="260448" cy="307777"/>
                <a:chOff x="9530730" y="1375626"/>
                <a:chExt cx="260448" cy="307777"/>
              </a:xfrm>
            </p:grpSpPr>
            <p:sp>
              <p:nvSpPr>
                <p:cNvPr id="577" name="Oval 576">
                  <a:extLst>
                    <a:ext uri="{FF2B5EF4-FFF2-40B4-BE49-F238E27FC236}">
                      <a16:creationId xmlns:a16="http://schemas.microsoft.com/office/drawing/2014/main" id="{F8E30580-58C8-42F9-B194-6E2955AC2F70}"/>
                    </a:ext>
                  </a:extLst>
                </p:cNvPr>
                <p:cNvSpPr/>
                <p:nvPr/>
              </p:nvSpPr>
              <p:spPr>
                <a:xfrm flipV="1">
                  <a:off x="9562578"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78" name="TextBox 577">
                  <a:extLst>
                    <a:ext uri="{FF2B5EF4-FFF2-40B4-BE49-F238E27FC236}">
                      <a16:creationId xmlns:a16="http://schemas.microsoft.com/office/drawing/2014/main" id="{66EB7E32-D551-492B-A173-0AC361F6BB7E}"/>
                    </a:ext>
                  </a:extLst>
                </p:cNvPr>
                <p:cNvSpPr txBox="1"/>
                <p:nvPr/>
              </p:nvSpPr>
              <p:spPr>
                <a:xfrm>
                  <a:off x="9530730"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grpSp>
          <p:grpSp>
            <p:nvGrpSpPr>
              <p:cNvPr id="579" name="Group 578">
                <a:extLst>
                  <a:ext uri="{FF2B5EF4-FFF2-40B4-BE49-F238E27FC236}">
                    <a16:creationId xmlns:a16="http://schemas.microsoft.com/office/drawing/2014/main" id="{3F0552B0-7E20-4C19-83BA-7E836CCE914B}"/>
                  </a:ext>
                </a:extLst>
              </p:cNvPr>
              <p:cNvGrpSpPr/>
              <p:nvPr/>
            </p:nvGrpSpPr>
            <p:grpSpPr>
              <a:xfrm>
                <a:off x="10675079" y="4681215"/>
                <a:ext cx="263125" cy="307777"/>
                <a:chOff x="7815681" y="1383831"/>
                <a:chExt cx="263125" cy="307777"/>
              </a:xfrm>
            </p:grpSpPr>
            <p:sp>
              <p:nvSpPr>
                <p:cNvPr id="580" name="Oval 579">
                  <a:extLst>
                    <a:ext uri="{FF2B5EF4-FFF2-40B4-BE49-F238E27FC236}">
                      <a16:creationId xmlns:a16="http://schemas.microsoft.com/office/drawing/2014/main" id="{548931E0-DC47-4E4F-93BC-92F04C3E3267}"/>
                    </a:ext>
                  </a:extLst>
                </p:cNvPr>
                <p:cNvSpPr/>
                <p:nvPr/>
              </p:nvSpPr>
              <p:spPr>
                <a:xfrm flipV="1">
                  <a:off x="7850206"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81" name="TextBox 580">
                  <a:extLst>
                    <a:ext uri="{FF2B5EF4-FFF2-40B4-BE49-F238E27FC236}">
                      <a16:creationId xmlns:a16="http://schemas.microsoft.com/office/drawing/2014/main" id="{4A7B8D78-3FB7-4E21-A7E8-DB62F05AEF1E}"/>
                    </a:ext>
                  </a:extLst>
                </p:cNvPr>
                <p:cNvSpPr txBox="1"/>
                <p:nvPr/>
              </p:nvSpPr>
              <p:spPr>
                <a:xfrm>
                  <a:off x="7815681" y="138383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p>
              </p:txBody>
            </p:sp>
          </p:grpSp>
          <p:sp>
            <p:nvSpPr>
              <p:cNvPr id="585" name="Oval 584">
                <a:extLst>
                  <a:ext uri="{FF2B5EF4-FFF2-40B4-BE49-F238E27FC236}">
                    <a16:creationId xmlns:a16="http://schemas.microsoft.com/office/drawing/2014/main" id="{E7EC3AB4-9C94-4334-981E-F0055087C612}"/>
                  </a:ext>
                </a:extLst>
              </p:cNvPr>
              <p:cNvSpPr/>
              <p:nvPr/>
            </p:nvSpPr>
            <p:spPr>
              <a:xfrm flipV="1">
                <a:off x="10142584" y="4709419"/>
                <a:ext cx="2286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582" name="Group 581">
                <a:extLst>
                  <a:ext uri="{FF2B5EF4-FFF2-40B4-BE49-F238E27FC236}">
                    <a16:creationId xmlns:a16="http://schemas.microsoft.com/office/drawing/2014/main" id="{75FB472B-CE9E-4BFC-9F75-D40F2B57B007}"/>
                  </a:ext>
                </a:extLst>
              </p:cNvPr>
              <p:cNvGrpSpPr/>
              <p:nvPr/>
            </p:nvGrpSpPr>
            <p:grpSpPr>
              <a:xfrm>
                <a:off x="10265425" y="4678805"/>
                <a:ext cx="256123" cy="307777"/>
                <a:chOff x="9147119" y="1384596"/>
                <a:chExt cx="256123" cy="307777"/>
              </a:xfrm>
            </p:grpSpPr>
            <p:sp>
              <p:nvSpPr>
                <p:cNvPr id="583" name="Oval 582">
                  <a:extLst>
                    <a:ext uri="{FF2B5EF4-FFF2-40B4-BE49-F238E27FC236}">
                      <a16:creationId xmlns:a16="http://schemas.microsoft.com/office/drawing/2014/main" id="{0225F5DA-96E1-4D5C-AC19-CDC71B29DFA3}"/>
                    </a:ext>
                  </a:extLst>
                </p:cNvPr>
                <p:cNvSpPr/>
                <p:nvPr/>
              </p:nvSpPr>
              <p:spPr>
                <a:xfrm flipV="1">
                  <a:off x="9174642" y="1416791"/>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84" name="TextBox 583">
                  <a:extLst>
                    <a:ext uri="{FF2B5EF4-FFF2-40B4-BE49-F238E27FC236}">
                      <a16:creationId xmlns:a16="http://schemas.microsoft.com/office/drawing/2014/main" id="{C09EA916-5FA7-4035-9488-714C9F7BF305}"/>
                    </a:ext>
                  </a:extLst>
                </p:cNvPr>
                <p:cNvSpPr txBox="1"/>
                <p:nvPr/>
              </p:nvSpPr>
              <p:spPr>
                <a:xfrm>
                  <a:off x="9147119" y="1384596"/>
                  <a:ext cx="228600" cy="307777"/>
                </a:xfrm>
                <a:prstGeom prst="rect">
                  <a:avLst/>
                </a:prstGeom>
                <a:noFill/>
              </p:spPr>
              <p:txBody>
                <a:bodyPr wrap="square" rtlCol="0">
                  <a:spAutoFit/>
                </a:bodyPr>
                <a:lstStyle/>
                <a:p>
                  <a:endPar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586" name="Group 585">
                <a:extLst>
                  <a:ext uri="{FF2B5EF4-FFF2-40B4-BE49-F238E27FC236}">
                    <a16:creationId xmlns:a16="http://schemas.microsoft.com/office/drawing/2014/main" id="{2A58D232-84A2-442E-BF88-6F5FFFA5D18F}"/>
                  </a:ext>
                </a:extLst>
              </p:cNvPr>
              <p:cNvGrpSpPr/>
              <p:nvPr/>
            </p:nvGrpSpPr>
            <p:grpSpPr>
              <a:xfrm>
                <a:off x="7743835" y="5012735"/>
                <a:ext cx="266799" cy="307777"/>
                <a:chOff x="10603213" y="1375626"/>
                <a:chExt cx="266799" cy="307777"/>
              </a:xfrm>
            </p:grpSpPr>
            <p:sp>
              <p:nvSpPr>
                <p:cNvPr id="587" name="Oval 586">
                  <a:extLst>
                    <a:ext uri="{FF2B5EF4-FFF2-40B4-BE49-F238E27FC236}">
                      <a16:creationId xmlns:a16="http://schemas.microsoft.com/office/drawing/2014/main" id="{661AF30E-D285-4398-9CD5-A13D2C5FEEEC}"/>
                    </a:ext>
                  </a:extLst>
                </p:cNvPr>
                <p:cNvSpPr/>
                <p:nvPr/>
              </p:nvSpPr>
              <p:spPr>
                <a:xfrm flipV="1">
                  <a:off x="10641412"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88" name="TextBox 587">
                  <a:extLst>
                    <a:ext uri="{FF2B5EF4-FFF2-40B4-BE49-F238E27FC236}">
                      <a16:creationId xmlns:a16="http://schemas.microsoft.com/office/drawing/2014/main" id="{A51A4CB8-9A7E-4447-8B2F-C73CEFBAD4AB}"/>
                    </a:ext>
                  </a:extLst>
                </p:cNvPr>
                <p:cNvSpPr txBox="1"/>
                <p:nvPr/>
              </p:nvSpPr>
              <p:spPr>
                <a:xfrm>
                  <a:off x="10603213"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grpSp>
          <p:grpSp>
            <p:nvGrpSpPr>
              <p:cNvPr id="589" name="Group 588">
                <a:extLst>
                  <a:ext uri="{FF2B5EF4-FFF2-40B4-BE49-F238E27FC236}">
                    <a16:creationId xmlns:a16="http://schemas.microsoft.com/office/drawing/2014/main" id="{BBB37AE4-3B93-4B68-B888-75F0B0600B26}"/>
                  </a:ext>
                </a:extLst>
              </p:cNvPr>
              <p:cNvGrpSpPr/>
              <p:nvPr/>
            </p:nvGrpSpPr>
            <p:grpSpPr>
              <a:xfrm>
                <a:off x="10161905" y="5019085"/>
                <a:ext cx="260449" cy="307777"/>
                <a:chOff x="8873806" y="1381976"/>
                <a:chExt cx="260449" cy="307777"/>
              </a:xfrm>
            </p:grpSpPr>
            <p:sp>
              <p:nvSpPr>
                <p:cNvPr id="590" name="Oval 589">
                  <a:extLst>
                    <a:ext uri="{FF2B5EF4-FFF2-40B4-BE49-F238E27FC236}">
                      <a16:creationId xmlns:a16="http://schemas.microsoft.com/office/drawing/2014/main" id="{D48F4E47-0936-4761-8CE2-614022021407}"/>
                    </a:ext>
                  </a:extLst>
                </p:cNvPr>
                <p:cNvSpPr/>
                <p:nvPr/>
              </p:nvSpPr>
              <p:spPr>
                <a:xfrm flipV="1">
                  <a:off x="890565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91" name="TextBox 590">
                  <a:extLst>
                    <a:ext uri="{FF2B5EF4-FFF2-40B4-BE49-F238E27FC236}">
                      <a16:creationId xmlns:a16="http://schemas.microsoft.com/office/drawing/2014/main" id="{017E46B4-8F89-416B-A58D-5C2D6A190C78}"/>
                    </a:ext>
                  </a:extLst>
                </p:cNvPr>
                <p:cNvSpPr txBox="1"/>
                <p:nvPr/>
              </p:nvSpPr>
              <p:spPr>
                <a:xfrm>
                  <a:off x="8873806" y="138197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grpSp>
          <p:grpSp>
            <p:nvGrpSpPr>
              <p:cNvPr id="592" name="Group 591">
                <a:extLst>
                  <a:ext uri="{FF2B5EF4-FFF2-40B4-BE49-F238E27FC236}">
                    <a16:creationId xmlns:a16="http://schemas.microsoft.com/office/drawing/2014/main" id="{BA24DB1D-6A80-4EF8-AC9C-CAC2C2F6A5CB}"/>
                  </a:ext>
                </a:extLst>
              </p:cNvPr>
              <p:cNvGrpSpPr/>
              <p:nvPr/>
            </p:nvGrpSpPr>
            <p:grpSpPr>
              <a:xfrm>
                <a:off x="9499359" y="5015910"/>
                <a:ext cx="269974" cy="307777"/>
                <a:chOff x="8592251" y="1378801"/>
                <a:chExt cx="269974" cy="307777"/>
              </a:xfrm>
            </p:grpSpPr>
            <p:sp>
              <p:nvSpPr>
                <p:cNvPr id="593" name="Oval 592">
                  <a:extLst>
                    <a:ext uri="{FF2B5EF4-FFF2-40B4-BE49-F238E27FC236}">
                      <a16:creationId xmlns:a16="http://schemas.microsoft.com/office/drawing/2014/main" id="{502BA867-5886-4DC8-9AFA-2290C9F86A43}"/>
                    </a:ext>
                  </a:extLst>
                </p:cNvPr>
                <p:cNvSpPr/>
                <p:nvPr/>
              </p:nvSpPr>
              <p:spPr>
                <a:xfrm flipV="1">
                  <a:off x="863362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94" name="TextBox 593">
                  <a:extLst>
                    <a:ext uri="{FF2B5EF4-FFF2-40B4-BE49-F238E27FC236}">
                      <a16:creationId xmlns:a16="http://schemas.microsoft.com/office/drawing/2014/main" id="{87092BF1-ED1D-449A-A963-DC5CE67686F5}"/>
                    </a:ext>
                  </a:extLst>
                </p:cNvPr>
                <p:cNvSpPr txBox="1"/>
                <p:nvPr/>
              </p:nvSpPr>
              <p:spPr>
                <a:xfrm>
                  <a:off x="8592251" y="137880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grpSp>
            <p:nvGrpSpPr>
              <p:cNvPr id="595" name="Group 594">
                <a:extLst>
                  <a:ext uri="{FF2B5EF4-FFF2-40B4-BE49-F238E27FC236}">
                    <a16:creationId xmlns:a16="http://schemas.microsoft.com/office/drawing/2014/main" id="{DC43EB19-30B3-4309-AE9E-F39D77AA03D3}"/>
                  </a:ext>
                </a:extLst>
              </p:cNvPr>
              <p:cNvGrpSpPr/>
              <p:nvPr/>
            </p:nvGrpSpPr>
            <p:grpSpPr>
              <a:xfrm>
                <a:off x="9031439" y="5018965"/>
                <a:ext cx="266799" cy="307777"/>
                <a:chOff x="11064176" y="1372451"/>
                <a:chExt cx="266799" cy="307777"/>
              </a:xfrm>
            </p:grpSpPr>
            <p:sp>
              <p:nvSpPr>
                <p:cNvPr id="596" name="Oval 595">
                  <a:extLst>
                    <a:ext uri="{FF2B5EF4-FFF2-40B4-BE49-F238E27FC236}">
                      <a16:creationId xmlns:a16="http://schemas.microsoft.com/office/drawing/2014/main" id="{40A29F3F-3BB3-4C8A-86F5-CB919B490ED5}"/>
                    </a:ext>
                  </a:extLst>
                </p:cNvPr>
                <p:cNvSpPr/>
                <p:nvPr/>
              </p:nvSpPr>
              <p:spPr>
                <a:xfrm flipV="1">
                  <a:off x="1110237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97" name="TextBox 596">
                  <a:extLst>
                    <a:ext uri="{FF2B5EF4-FFF2-40B4-BE49-F238E27FC236}">
                      <a16:creationId xmlns:a16="http://schemas.microsoft.com/office/drawing/2014/main" id="{BAC6C21A-1196-4FD2-B3B8-BF7DD72DEEB9}"/>
                    </a:ext>
                  </a:extLst>
                </p:cNvPr>
                <p:cNvSpPr txBox="1"/>
                <p:nvPr/>
              </p:nvSpPr>
              <p:spPr>
                <a:xfrm>
                  <a:off x="11064176" y="137245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598" name="Group 597">
                <a:extLst>
                  <a:ext uri="{FF2B5EF4-FFF2-40B4-BE49-F238E27FC236}">
                    <a16:creationId xmlns:a16="http://schemas.microsoft.com/office/drawing/2014/main" id="{65AC87F1-5B2F-4F06-9B94-E4BCD7D09E78}"/>
                  </a:ext>
                </a:extLst>
              </p:cNvPr>
              <p:cNvGrpSpPr/>
              <p:nvPr/>
            </p:nvGrpSpPr>
            <p:grpSpPr>
              <a:xfrm>
                <a:off x="9376799" y="5016497"/>
                <a:ext cx="260448" cy="307777"/>
                <a:chOff x="9530730" y="1375626"/>
                <a:chExt cx="260448" cy="307777"/>
              </a:xfrm>
            </p:grpSpPr>
            <p:sp>
              <p:nvSpPr>
                <p:cNvPr id="599" name="Oval 598">
                  <a:extLst>
                    <a:ext uri="{FF2B5EF4-FFF2-40B4-BE49-F238E27FC236}">
                      <a16:creationId xmlns:a16="http://schemas.microsoft.com/office/drawing/2014/main" id="{3AFEC5CE-3289-4930-A10F-5CCCCC6D3C5B}"/>
                    </a:ext>
                  </a:extLst>
                </p:cNvPr>
                <p:cNvSpPr/>
                <p:nvPr/>
              </p:nvSpPr>
              <p:spPr>
                <a:xfrm flipV="1">
                  <a:off x="9562578"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00" name="TextBox 599">
                  <a:extLst>
                    <a:ext uri="{FF2B5EF4-FFF2-40B4-BE49-F238E27FC236}">
                      <a16:creationId xmlns:a16="http://schemas.microsoft.com/office/drawing/2014/main" id="{434DA085-6A91-444D-A88D-CAF7B6FB8E75}"/>
                    </a:ext>
                  </a:extLst>
                </p:cNvPr>
                <p:cNvSpPr txBox="1"/>
                <p:nvPr/>
              </p:nvSpPr>
              <p:spPr>
                <a:xfrm>
                  <a:off x="9530730"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grpSp>
          <p:grpSp>
            <p:nvGrpSpPr>
              <p:cNvPr id="601" name="Group 600">
                <a:extLst>
                  <a:ext uri="{FF2B5EF4-FFF2-40B4-BE49-F238E27FC236}">
                    <a16:creationId xmlns:a16="http://schemas.microsoft.com/office/drawing/2014/main" id="{49165BD2-4708-4953-94B6-2DCC84CE356A}"/>
                  </a:ext>
                </a:extLst>
              </p:cNvPr>
              <p:cNvGrpSpPr/>
              <p:nvPr/>
            </p:nvGrpSpPr>
            <p:grpSpPr>
              <a:xfrm>
                <a:off x="8338279" y="5024115"/>
                <a:ext cx="263125" cy="307777"/>
                <a:chOff x="7815681" y="1383831"/>
                <a:chExt cx="263125" cy="307777"/>
              </a:xfrm>
            </p:grpSpPr>
            <p:sp>
              <p:nvSpPr>
                <p:cNvPr id="602" name="Oval 601">
                  <a:extLst>
                    <a:ext uri="{FF2B5EF4-FFF2-40B4-BE49-F238E27FC236}">
                      <a16:creationId xmlns:a16="http://schemas.microsoft.com/office/drawing/2014/main" id="{A7EC0C0B-BBE0-433C-AC8D-C72C9190D6F3}"/>
                    </a:ext>
                  </a:extLst>
                </p:cNvPr>
                <p:cNvSpPr/>
                <p:nvPr/>
              </p:nvSpPr>
              <p:spPr>
                <a:xfrm flipV="1">
                  <a:off x="7850206"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03" name="TextBox 602">
                  <a:extLst>
                    <a:ext uri="{FF2B5EF4-FFF2-40B4-BE49-F238E27FC236}">
                      <a16:creationId xmlns:a16="http://schemas.microsoft.com/office/drawing/2014/main" id="{E0C06984-90D0-412D-8CF1-E07035705009}"/>
                    </a:ext>
                  </a:extLst>
                </p:cNvPr>
                <p:cNvSpPr txBox="1"/>
                <p:nvPr/>
              </p:nvSpPr>
              <p:spPr>
                <a:xfrm>
                  <a:off x="7815681" y="138383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p>
              </p:txBody>
            </p:sp>
          </p:grpSp>
          <p:grpSp>
            <p:nvGrpSpPr>
              <p:cNvPr id="604" name="Group 603">
                <a:extLst>
                  <a:ext uri="{FF2B5EF4-FFF2-40B4-BE49-F238E27FC236}">
                    <a16:creationId xmlns:a16="http://schemas.microsoft.com/office/drawing/2014/main" id="{48C2BE00-85CF-49D8-B96F-9E08DC4CC5C9}"/>
                  </a:ext>
                </a:extLst>
              </p:cNvPr>
              <p:cNvGrpSpPr/>
              <p:nvPr/>
            </p:nvGrpSpPr>
            <p:grpSpPr>
              <a:xfrm>
                <a:off x="9214500" y="5021705"/>
                <a:ext cx="256123" cy="307777"/>
                <a:chOff x="9147119" y="1384596"/>
                <a:chExt cx="256123" cy="307777"/>
              </a:xfrm>
            </p:grpSpPr>
            <p:sp>
              <p:nvSpPr>
                <p:cNvPr id="605" name="Oval 604">
                  <a:extLst>
                    <a:ext uri="{FF2B5EF4-FFF2-40B4-BE49-F238E27FC236}">
                      <a16:creationId xmlns:a16="http://schemas.microsoft.com/office/drawing/2014/main" id="{5873924B-8EDC-49EF-8F18-29E89669EC1B}"/>
                    </a:ext>
                  </a:extLst>
                </p:cNvPr>
                <p:cNvSpPr/>
                <p:nvPr/>
              </p:nvSpPr>
              <p:spPr>
                <a:xfrm flipV="1">
                  <a:off x="9174642" y="1416791"/>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06" name="TextBox 605">
                  <a:extLst>
                    <a:ext uri="{FF2B5EF4-FFF2-40B4-BE49-F238E27FC236}">
                      <a16:creationId xmlns:a16="http://schemas.microsoft.com/office/drawing/2014/main" id="{75E4F6E0-36E7-4518-9C05-D8AF3107798D}"/>
                    </a:ext>
                  </a:extLst>
                </p:cNvPr>
                <p:cNvSpPr txBox="1"/>
                <p:nvPr/>
              </p:nvSpPr>
              <p:spPr>
                <a:xfrm>
                  <a:off x="9147119" y="1384596"/>
                  <a:ext cx="228600" cy="307777"/>
                </a:xfrm>
                <a:prstGeom prst="rect">
                  <a:avLst/>
                </a:prstGeom>
                <a:noFill/>
              </p:spPr>
              <p:txBody>
                <a:bodyPr wrap="square" rtlCol="0">
                  <a:spAutoFit/>
                </a:bodyPr>
                <a:lstStyle/>
                <a:p>
                  <a:endPar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07" name="Oval 606">
                <a:extLst>
                  <a:ext uri="{FF2B5EF4-FFF2-40B4-BE49-F238E27FC236}">
                    <a16:creationId xmlns:a16="http://schemas.microsoft.com/office/drawing/2014/main" id="{1C7415C0-585E-4FB6-B113-D6FDC765A962}"/>
                  </a:ext>
                </a:extLst>
              </p:cNvPr>
              <p:cNvSpPr/>
              <p:nvPr/>
            </p:nvSpPr>
            <p:spPr>
              <a:xfrm flipV="1">
                <a:off x="8904334" y="5052319"/>
                <a:ext cx="2286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608" name="Group 607">
                <a:extLst>
                  <a:ext uri="{FF2B5EF4-FFF2-40B4-BE49-F238E27FC236}">
                    <a16:creationId xmlns:a16="http://schemas.microsoft.com/office/drawing/2014/main" id="{92CBC075-EE64-47F2-A225-21A5F6013C76}"/>
                  </a:ext>
                </a:extLst>
              </p:cNvPr>
              <p:cNvGrpSpPr/>
              <p:nvPr/>
            </p:nvGrpSpPr>
            <p:grpSpPr>
              <a:xfrm>
                <a:off x="10455285" y="5349285"/>
                <a:ext cx="266799" cy="307777"/>
                <a:chOff x="10603213" y="1375626"/>
                <a:chExt cx="266799" cy="307777"/>
              </a:xfrm>
            </p:grpSpPr>
            <p:sp>
              <p:nvSpPr>
                <p:cNvPr id="609" name="Oval 608">
                  <a:extLst>
                    <a:ext uri="{FF2B5EF4-FFF2-40B4-BE49-F238E27FC236}">
                      <a16:creationId xmlns:a16="http://schemas.microsoft.com/office/drawing/2014/main" id="{5EAE64BF-A159-46CB-A9C9-769B3B55614D}"/>
                    </a:ext>
                  </a:extLst>
                </p:cNvPr>
                <p:cNvSpPr/>
                <p:nvPr/>
              </p:nvSpPr>
              <p:spPr>
                <a:xfrm flipV="1">
                  <a:off x="10641412"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10" name="TextBox 609">
                  <a:extLst>
                    <a:ext uri="{FF2B5EF4-FFF2-40B4-BE49-F238E27FC236}">
                      <a16:creationId xmlns:a16="http://schemas.microsoft.com/office/drawing/2014/main" id="{F5627354-ACA3-4067-9730-358CB33C49C9}"/>
                    </a:ext>
                  </a:extLst>
                </p:cNvPr>
                <p:cNvSpPr txBox="1"/>
                <p:nvPr/>
              </p:nvSpPr>
              <p:spPr>
                <a:xfrm>
                  <a:off x="10603213"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grpSp>
          <p:grpSp>
            <p:nvGrpSpPr>
              <p:cNvPr id="611" name="Group 610">
                <a:extLst>
                  <a:ext uri="{FF2B5EF4-FFF2-40B4-BE49-F238E27FC236}">
                    <a16:creationId xmlns:a16="http://schemas.microsoft.com/office/drawing/2014/main" id="{2A6AA65A-9986-4158-A2FB-6CD2C13CF225}"/>
                  </a:ext>
                </a:extLst>
              </p:cNvPr>
              <p:cNvGrpSpPr/>
              <p:nvPr/>
            </p:nvGrpSpPr>
            <p:grpSpPr>
              <a:xfrm>
                <a:off x="10161905" y="5355635"/>
                <a:ext cx="260449" cy="307777"/>
                <a:chOff x="8873806" y="1381976"/>
                <a:chExt cx="260449" cy="307777"/>
              </a:xfrm>
            </p:grpSpPr>
            <p:sp>
              <p:nvSpPr>
                <p:cNvPr id="612" name="Oval 611">
                  <a:extLst>
                    <a:ext uri="{FF2B5EF4-FFF2-40B4-BE49-F238E27FC236}">
                      <a16:creationId xmlns:a16="http://schemas.microsoft.com/office/drawing/2014/main" id="{C865B841-78A0-4C3E-A6E9-566A6B2A3CC2}"/>
                    </a:ext>
                  </a:extLst>
                </p:cNvPr>
                <p:cNvSpPr/>
                <p:nvPr/>
              </p:nvSpPr>
              <p:spPr>
                <a:xfrm flipV="1">
                  <a:off x="890565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13" name="TextBox 612">
                  <a:extLst>
                    <a:ext uri="{FF2B5EF4-FFF2-40B4-BE49-F238E27FC236}">
                      <a16:creationId xmlns:a16="http://schemas.microsoft.com/office/drawing/2014/main" id="{B8FBFA50-96C0-4971-9214-F97481523112}"/>
                    </a:ext>
                  </a:extLst>
                </p:cNvPr>
                <p:cNvSpPr txBox="1"/>
                <p:nvPr/>
              </p:nvSpPr>
              <p:spPr>
                <a:xfrm>
                  <a:off x="8873806" y="138197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grpSp>
          <p:grpSp>
            <p:nvGrpSpPr>
              <p:cNvPr id="614" name="Group 613">
                <a:extLst>
                  <a:ext uri="{FF2B5EF4-FFF2-40B4-BE49-F238E27FC236}">
                    <a16:creationId xmlns:a16="http://schemas.microsoft.com/office/drawing/2014/main" id="{243CC89C-6325-499A-998A-734739E6B002}"/>
                  </a:ext>
                </a:extLst>
              </p:cNvPr>
              <p:cNvGrpSpPr/>
              <p:nvPr/>
            </p:nvGrpSpPr>
            <p:grpSpPr>
              <a:xfrm>
                <a:off x="8724659" y="5352460"/>
                <a:ext cx="269974" cy="307777"/>
                <a:chOff x="8592251" y="1378801"/>
                <a:chExt cx="269974" cy="307777"/>
              </a:xfrm>
            </p:grpSpPr>
            <p:sp>
              <p:nvSpPr>
                <p:cNvPr id="615" name="Oval 614">
                  <a:extLst>
                    <a:ext uri="{FF2B5EF4-FFF2-40B4-BE49-F238E27FC236}">
                      <a16:creationId xmlns:a16="http://schemas.microsoft.com/office/drawing/2014/main" id="{2C6562B4-9FBD-45B2-A07E-2B7FA5650EE1}"/>
                    </a:ext>
                  </a:extLst>
                </p:cNvPr>
                <p:cNvSpPr/>
                <p:nvPr/>
              </p:nvSpPr>
              <p:spPr>
                <a:xfrm flipV="1">
                  <a:off x="863362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16" name="TextBox 615">
                  <a:extLst>
                    <a:ext uri="{FF2B5EF4-FFF2-40B4-BE49-F238E27FC236}">
                      <a16:creationId xmlns:a16="http://schemas.microsoft.com/office/drawing/2014/main" id="{80F70568-847D-4FCF-97BD-DF822E520F6C}"/>
                    </a:ext>
                  </a:extLst>
                </p:cNvPr>
                <p:cNvSpPr txBox="1"/>
                <p:nvPr/>
              </p:nvSpPr>
              <p:spPr>
                <a:xfrm>
                  <a:off x="8592251" y="137880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grpSp>
            <p:nvGrpSpPr>
              <p:cNvPr id="617" name="Group 616">
                <a:extLst>
                  <a:ext uri="{FF2B5EF4-FFF2-40B4-BE49-F238E27FC236}">
                    <a16:creationId xmlns:a16="http://schemas.microsoft.com/office/drawing/2014/main" id="{89B0DC48-2AC6-4D2B-9041-198090B99D65}"/>
                  </a:ext>
                </a:extLst>
              </p:cNvPr>
              <p:cNvGrpSpPr/>
              <p:nvPr/>
            </p:nvGrpSpPr>
            <p:grpSpPr>
              <a:xfrm>
                <a:off x="8374214" y="5355515"/>
                <a:ext cx="266799" cy="307777"/>
                <a:chOff x="11064176" y="1372451"/>
                <a:chExt cx="266799" cy="307777"/>
              </a:xfrm>
            </p:grpSpPr>
            <p:sp>
              <p:nvSpPr>
                <p:cNvPr id="618" name="Oval 617">
                  <a:extLst>
                    <a:ext uri="{FF2B5EF4-FFF2-40B4-BE49-F238E27FC236}">
                      <a16:creationId xmlns:a16="http://schemas.microsoft.com/office/drawing/2014/main" id="{D2E60239-F9DB-4E95-8CA8-55FDBD7538C1}"/>
                    </a:ext>
                  </a:extLst>
                </p:cNvPr>
                <p:cNvSpPr/>
                <p:nvPr/>
              </p:nvSpPr>
              <p:spPr>
                <a:xfrm flipV="1">
                  <a:off x="1110237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19" name="TextBox 618">
                  <a:extLst>
                    <a:ext uri="{FF2B5EF4-FFF2-40B4-BE49-F238E27FC236}">
                      <a16:creationId xmlns:a16="http://schemas.microsoft.com/office/drawing/2014/main" id="{C4802E59-1727-44B1-9B93-B40E9618A2B9}"/>
                    </a:ext>
                  </a:extLst>
                </p:cNvPr>
                <p:cNvSpPr txBox="1"/>
                <p:nvPr/>
              </p:nvSpPr>
              <p:spPr>
                <a:xfrm>
                  <a:off x="11064176" y="137245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620" name="Group 619">
                <a:extLst>
                  <a:ext uri="{FF2B5EF4-FFF2-40B4-BE49-F238E27FC236}">
                    <a16:creationId xmlns:a16="http://schemas.microsoft.com/office/drawing/2014/main" id="{B0DFBDE1-4587-4912-BB7B-EF3C867BB3AE}"/>
                  </a:ext>
                </a:extLst>
              </p:cNvPr>
              <p:cNvGrpSpPr/>
              <p:nvPr/>
            </p:nvGrpSpPr>
            <p:grpSpPr>
              <a:xfrm>
                <a:off x="10789674" y="5353047"/>
                <a:ext cx="260448" cy="307777"/>
                <a:chOff x="9530730" y="1375626"/>
                <a:chExt cx="260448" cy="307777"/>
              </a:xfrm>
            </p:grpSpPr>
            <p:sp>
              <p:nvSpPr>
                <p:cNvPr id="621" name="Oval 620">
                  <a:extLst>
                    <a:ext uri="{FF2B5EF4-FFF2-40B4-BE49-F238E27FC236}">
                      <a16:creationId xmlns:a16="http://schemas.microsoft.com/office/drawing/2014/main" id="{5580E3EA-EE58-40B2-BA92-BAF73067B1D5}"/>
                    </a:ext>
                  </a:extLst>
                </p:cNvPr>
                <p:cNvSpPr/>
                <p:nvPr/>
              </p:nvSpPr>
              <p:spPr>
                <a:xfrm flipV="1">
                  <a:off x="9562578"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22" name="TextBox 621">
                  <a:extLst>
                    <a:ext uri="{FF2B5EF4-FFF2-40B4-BE49-F238E27FC236}">
                      <a16:creationId xmlns:a16="http://schemas.microsoft.com/office/drawing/2014/main" id="{B5ADAEAB-3712-4A60-9F76-3A01F9CBEB87}"/>
                    </a:ext>
                  </a:extLst>
                </p:cNvPr>
                <p:cNvSpPr txBox="1"/>
                <p:nvPr/>
              </p:nvSpPr>
              <p:spPr>
                <a:xfrm>
                  <a:off x="9530730"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grpSp>
          <p:grpSp>
            <p:nvGrpSpPr>
              <p:cNvPr id="623" name="Group 622">
                <a:extLst>
                  <a:ext uri="{FF2B5EF4-FFF2-40B4-BE49-F238E27FC236}">
                    <a16:creationId xmlns:a16="http://schemas.microsoft.com/office/drawing/2014/main" id="{5B5A5510-0D47-4A65-A434-157A38CB86F1}"/>
                  </a:ext>
                </a:extLst>
              </p:cNvPr>
              <p:cNvGrpSpPr/>
              <p:nvPr/>
            </p:nvGrpSpPr>
            <p:grpSpPr>
              <a:xfrm>
                <a:off x="5185504" y="5360665"/>
                <a:ext cx="263125" cy="307777"/>
                <a:chOff x="7815681" y="1383831"/>
                <a:chExt cx="263125" cy="307777"/>
              </a:xfrm>
            </p:grpSpPr>
            <p:sp>
              <p:nvSpPr>
                <p:cNvPr id="624" name="Oval 623">
                  <a:extLst>
                    <a:ext uri="{FF2B5EF4-FFF2-40B4-BE49-F238E27FC236}">
                      <a16:creationId xmlns:a16="http://schemas.microsoft.com/office/drawing/2014/main" id="{1780EFE5-59C2-4C92-9595-9E043983100F}"/>
                    </a:ext>
                  </a:extLst>
                </p:cNvPr>
                <p:cNvSpPr/>
                <p:nvPr/>
              </p:nvSpPr>
              <p:spPr>
                <a:xfrm flipV="1">
                  <a:off x="7850206"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25" name="TextBox 624">
                  <a:extLst>
                    <a:ext uri="{FF2B5EF4-FFF2-40B4-BE49-F238E27FC236}">
                      <a16:creationId xmlns:a16="http://schemas.microsoft.com/office/drawing/2014/main" id="{F6A119E5-B609-4C28-84AA-640F7CDA222A}"/>
                    </a:ext>
                  </a:extLst>
                </p:cNvPr>
                <p:cNvSpPr txBox="1"/>
                <p:nvPr/>
              </p:nvSpPr>
              <p:spPr>
                <a:xfrm>
                  <a:off x="7815681" y="138383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p>
              </p:txBody>
            </p:sp>
          </p:grpSp>
          <p:grpSp>
            <p:nvGrpSpPr>
              <p:cNvPr id="626" name="Group 625">
                <a:extLst>
                  <a:ext uri="{FF2B5EF4-FFF2-40B4-BE49-F238E27FC236}">
                    <a16:creationId xmlns:a16="http://schemas.microsoft.com/office/drawing/2014/main" id="{699C84A1-3A30-441C-AA98-AF5B74BCCC78}"/>
                  </a:ext>
                </a:extLst>
              </p:cNvPr>
              <p:cNvGrpSpPr/>
              <p:nvPr/>
            </p:nvGrpSpPr>
            <p:grpSpPr>
              <a:xfrm>
                <a:off x="9605025" y="5358255"/>
                <a:ext cx="256123" cy="307777"/>
                <a:chOff x="9147119" y="1384596"/>
                <a:chExt cx="256123" cy="307777"/>
              </a:xfrm>
            </p:grpSpPr>
            <p:sp>
              <p:nvSpPr>
                <p:cNvPr id="627" name="Oval 626">
                  <a:extLst>
                    <a:ext uri="{FF2B5EF4-FFF2-40B4-BE49-F238E27FC236}">
                      <a16:creationId xmlns:a16="http://schemas.microsoft.com/office/drawing/2014/main" id="{D601CAE8-921E-4930-AEDA-754D1D42D0BF}"/>
                    </a:ext>
                  </a:extLst>
                </p:cNvPr>
                <p:cNvSpPr/>
                <p:nvPr/>
              </p:nvSpPr>
              <p:spPr>
                <a:xfrm flipV="1">
                  <a:off x="9174642" y="1416791"/>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28" name="TextBox 627">
                  <a:extLst>
                    <a:ext uri="{FF2B5EF4-FFF2-40B4-BE49-F238E27FC236}">
                      <a16:creationId xmlns:a16="http://schemas.microsoft.com/office/drawing/2014/main" id="{27397349-7B6A-4F7A-B774-2B90C5015352}"/>
                    </a:ext>
                  </a:extLst>
                </p:cNvPr>
                <p:cNvSpPr txBox="1"/>
                <p:nvPr/>
              </p:nvSpPr>
              <p:spPr>
                <a:xfrm>
                  <a:off x="9147119" y="1384596"/>
                  <a:ext cx="228600" cy="307777"/>
                </a:xfrm>
                <a:prstGeom prst="rect">
                  <a:avLst/>
                </a:prstGeom>
                <a:noFill/>
              </p:spPr>
              <p:txBody>
                <a:bodyPr wrap="square" rtlCol="0">
                  <a:spAutoFit/>
                </a:bodyPr>
                <a:lstStyle/>
                <a:p>
                  <a:endPar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29" name="Oval 628">
                <a:extLst>
                  <a:ext uri="{FF2B5EF4-FFF2-40B4-BE49-F238E27FC236}">
                    <a16:creationId xmlns:a16="http://schemas.microsoft.com/office/drawing/2014/main" id="{3BF37A2E-7BEB-48C5-B3FA-172F08E93C55}"/>
                  </a:ext>
                </a:extLst>
              </p:cNvPr>
              <p:cNvSpPr/>
              <p:nvPr/>
            </p:nvSpPr>
            <p:spPr>
              <a:xfrm flipV="1">
                <a:off x="9396459" y="5388869"/>
                <a:ext cx="2286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630" name="Group 629">
                <a:extLst>
                  <a:ext uri="{FF2B5EF4-FFF2-40B4-BE49-F238E27FC236}">
                    <a16:creationId xmlns:a16="http://schemas.microsoft.com/office/drawing/2014/main" id="{E4763376-A805-4596-A80D-DA90791AD29D}"/>
                  </a:ext>
                </a:extLst>
              </p:cNvPr>
              <p:cNvGrpSpPr/>
              <p:nvPr/>
            </p:nvGrpSpPr>
            <p:grpSpPr>
              <a:xfrm>
                <a:off x="8943985" y="5689010"/>
                <a:ext cx="266799" cy="307777"/>
                <a:chOff x="10603213" y="1375626"/>
                <a:chExt cx="266799" cy="307777"/>
              </a:xfrm>
            </p:grpSpPr>
            <p:sp>
              <p:nvSpPr>
                <p:cNvPr id="631" name="Oval 630">
                  <a:extLst>
                    <a:ext uri="{FF2B5EF4-FFF2-40B4-BE49-F238E27FC236}">
                      <a16:creationId xmlns:a16="http://schemas.microsoft.com/office/drawing/2014/main" id="{0667F912-C7FC-4161-BFD4-FB05B9A59DDF}"/>
                    </a:ext>
                  </a:extLst>
                </p:cNvPr>
                <p:cNvSpPr/>
                <p:nvPr/>
              </p:nvSpPr>
              <p:spPr>
                <a:xfrm flipV="1">
                  <a:off x="10641412"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32" name="TextBox 631">
                  <a:extLst>
                    <a:ext uri="{FF2B5EF4-FFF2-40B4-BE49-F238E27FC236}">
                      <a16:creationId xmlns:a16="http://schemas.microsoft.com/office/drawing/2014/main" id="{81A2AF17-E41A-404A-86BC-49FB5A1647B2}"/>
                    </a:ext>
                  </a:extLst>
                </p:cNvPr>
                <p:cNvSpPr txBox="1"/>
                <p:nvPr/>
              </p:nvSpPr>
              <p:spPr>
                <a:xfrm>
                  <a:off x="10603213"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grpSp>
          <p:grpSp>
            <p:nvGrpSpPr>
              <p:cNvPr id="633" name="Group 632">
                <a:extLst>
                  <a:ext uri="{FF2B5EF4-FFF2-40B4-BE49-F238E27FC236}">
                    <a16:creationId xmlns:a16="http://schemas.microsoft.com/office/drawing/2014/main" id="{4753FA9F-2F00-473C-B9A7-314C478A64E1}"/>
                  </a:ext>
                </a:extLst>
              </p:cNvPr>
              <p:cNvGrpSpPr/>
              <p:nvPr/>
            </p:nvGrpSpPr>
            <p:grpSpPr>
              <a:xfrm>
                <a:off x="10596880" y="5695360"/>
                <a:ext cx="260449" cy="307777"/>
                <a:chOff x="8873806" y="1381976"/>
                <a:chExt cx="260449" cy="307777"/>
              </a:xfrm>
            </p:grpSpPr>
            <p:sp>
              <p:nvSpPr>
                <p:cNvPr id="634" name="Oval 633">
                  <a:extLst>
                    <a:ext uri="{FF2B5EF4-FFF2-40B4-BE49-F238E27FC236}">
                      <a16:creationId xmlns:a16="http://schemas.microsoft.com/office/drawing/2014/main" id="{450B8413-9FE0-4080-8286-34E954F205C9}"/>
                    </a:ext>
                  </a:extLst>
                </p:cNvPr>
                <p:cNvSpPr/>
                <p:nvPr/>
              </p:nvSpPr>
              <p:spPr>
                <a:xfrm flipV="1">
                  <a:off x="890565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35" name="TextBox 634">
                  <a:extLst>
                    <a:ext uri="{FF2B5EF4-FFF2-40B4-BE49-F238E27FC236}">
                      <a16:creationId xmlns:a16="http://schemas.microsoft.com/office/drawing/2014/main" id="{A30E1450-9602-42DB-9921-9C2F318BF7CB}"/>
                    </a:ext>
                  </a:extLst>
                </p:cNvPr>
                <p:cNvSpPr txBox="1"/>
                <p:nvPr/>
              </p:nvSpPr>
              <p:spPr>
                <a:xfrm>
                  <a:off x="8873806" y="138197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grpSp>
          <p:grpSp>
            <p:nvGrpSpPr>
              <p:cNvPr id="636" name="Group 635">
                <a:extLst>
                  <a:ext uri="{FF2B5EF4-FFF2-40B4-BE49-F238E27FC236}">
                    <a16:creationId xmlns:a16="http://schemas.microsoft.com/office/drawing/2014/main" id="{F31263C2-6724-47DF-8B6F-6B8FCFB47417}"/>
                  </a:ext>
                </a:extLst>
              </p:cNvPr>
              <p:cNvGrpSpPr/>
              <p:nvPr/>
            </p:nvGrpSpPr>
            <p:grpSpPr>
              <a:xfrm>
                <a:off x="10420109" y="5692185"/>
                <a:ext cx="269974" cy="307777"/>
                <a:chOff x="8592251" y="1378801"/>
                <a:chExt cx="269974" cy="307777"/>
              </a:xfrm>
            </p:grpSpPr>
            <p:sp>
              <p:nvSpPr>
                <p:cNvPr id="637" name="Oval 636">
                  <a:extLst>
                    <a:ext uri="{FF2B5EF4-FFF2-40B4-BE49-F238E27FC236}">
                      <a16:creationId xmlns:a16="http://schemas.microsoft.com/office/drawing/2014/main" id="{45FC7903-5E04-4574-A94C-8925364D8270}"/>
                    </a:ext>
                  </a:extLst>
                </p:cNvPr>
                <p:cNvSpPr/>
                <p:nvPr/>
              </p:nvSpPr>
              <p:spPr>
                <a:xfrm flipV="1">
                  <a:off x="863362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38" name="TextBox 637">
                  <a:extLst>
                    <a:ext uri="{FF2B5EF4-FFF2-40B4-BE49-F238E27FC236}">
                      <a16:creationId xmlns:a16="http://schemas.microsoft.com/office/drawing/2014/main" id="{30F78768-96E4-4DC9-835C-04D8C6ED8B3E}"/>
                    </a:ext>
                  </a:extLst>
                </p:cNvPr>
                <p:cNvSpPr txBox="1"/>
                <p:nvPr/>
              </p:nvSpPr>
              <p:spPr>
                <a:xfrm>
                  <a:off x="8592251" y="137880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grpSp>
            <p:nvGrpSpPr>
              <p:cNvPr id="639" name="Group 638">
                <a:extLst>
                  <a:ext uri="{FF2B5EF4-FFF2-40B4-BE49-F238E27FC236}">
                    <a16:creationId xmlns:a16="http://schemas.microsoft.com/office/drawing/2014/main" id="{1E0F6296-31C2-466D-B872-5EB6299C605D}"/>
                  </a:ext>
                </a:extLst>
              </p:cNvPr>
              <p:cNvGrpSpPr/>
              <p:nvPr/>
            </p:nvGrpSpPr>
            <p:grpSpPr>
              <a:xfrm>
                <a:off x="8305700" y="5695240"/>
                <a:ext cx="251643" cy="307777"/>
                <a:chOff x="11281412" y="1372451"/>
                <a:chExt cx="251643" cy="307777"/>
              </a:xfrm>
            </p:grpSpPr>
            <p:sp>
              <p:nvSpPr>
                <p:cNvPr id="640" name="Oval 639">
                  <a:extLst>
                    <a:ext uri="{FF2B5EF4-FFF2-40B4-BE49-F238E27FC236}">
                      <a16:creationId xmlns:a16="http://schemas.microsoft.com/office/drawing/2014/main" id="{B576C608-02EA-4AAB-840C-29057CA92123}"/>
                    </a:ext>
                  </a:extLst>
                </p:cNvPr>
                <p:cNvSpPr/>
                <p:nvPr/>
              </p:nvSpPr>
              <p:spPr>
                <a:xfrm flipV="1">
                  <a:off x="1130445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41" name="TextBox 640">
                  <a:extLst>
                    <a:ext uri="{FF2B5EF4-FFF2-40B4-BE49-F238E27FC236}">
                      <a16:creationId xmlns:a16="http://schemas.microsoft.com/office/drawing/2014/main" id="{C5EFC0EC-E37C-4C8D-BB2E-B41157BBF18C}"/>
                    </a:ext>
                  </a:extLst>
                </p:cNvPr>
                <p:cNvSpPr txBox="1"/>
                <p:nvPr/>
              </p:nvSpPr>
              <p:spPr>
                <a:xfrm>
                  <a:off x="11281412" y="137245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642" name="Group 641">
                <a:extLst>
                  <a:ext uri="{FF2B5EF4-FFF2-40B4-BE49-F238E27FC236}">
                    <a16:creationId xmlns:a16="http://schemas.microsoft.com/office/drawing/2014/main" id="{E38B7402-2F3D-44E1-917F-215AE3D974BB}"/>
                  </a:ext>
                </a:extLst>
              </p:cNvPr>
              <p:cNvGrpSpPr/>
              <p:nvPr/>
            </p:nvGrpSpPr>
            <p:grpSpPr>
              <a:xfrm>
                <a:off x="10796024" y="5692772"/>
                <a:ext cx="260448" cy="307777"/>
                <a:chOff x="9530730" y="1375626"/>
                <a:chExt cx="260448" cy="307777"/>
              </a:xfrm>
            </p:grpSpPr>
            <p:sp>
              <p:nvSpPr>
                <p:cNvPr id="643" name="Oval 642">
                  <a:extLst>
                    <a:ext uri="{FF2B5EF4-FFF2-40B4-BE49-F238E27FC236}">
                      <a16:creationId xmlns:a16="http://schemas.microsoft.com/office/drawing/2014/main" id="{CCB4B7E0-7C30-47A3-8C39-54ECFD5EA0E6}"/>
                    </a:ext>
                  </a:extLst>
                </p:cNvPr>
                <p:cNvSpPr/>
                <p:nvPr/>
              </p:nvSpPr>
              <p:spPr>
                <a:xfrm flipV="1">
                  <a:off x="9562578"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44" name="TextBox 643">
                  <a:extLst>
                    <a:ext uri="{FF2B5EF4-FFF2-40B4-BE49-F238E27FC236}">
                      <a16:creationId xmlns:a16="http://schemas.microsoft.com/office/drawing/2014/main" id="{311223BA-1EC0-485E-86D3-8308B890CAF5}"/>
                    </a:ext>
                  </a:extLst>
                </p:cNvPr>
                <p:cNvSpPr txBox="1"/>
                <p:nvPr/>
              </p:nvSpPr>
              <p:spPr>
                <a:xfrm>
                  <a:off x="9530730"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grpSp>
          <p:grpSp>
            <p:nvGrpSpPr>
              <p:cNvPr id="645" name="Group 644">
                <a:extLst>
                  <a:ext uri="{FF2B5EF4-FFF2-40B4-BE49-F238E27FC236}">
                    <a16:creationId xmlns:a16="http://schemas.microsoft.com/office/drawing/2014/main" id="{B936A17A-A98F-4962-AD5A-CF97E76EFCFA}"/>
                  </a:ext>
                </a:extLst>
              </p:cNvPr>
              <p:cNvGrpSpPr/>
              <p:nvPr/>
            </p:nvGrpSpPr>
            <p:grpSpPr>
              <a:xfrm>
                <a:off x="9541604" y="5700390"/>
                <a:ext cx="263125" cy="307777"/>
                <a:chOff x="7815681" y="1383831"/>
                <a:chExt cx="263125" cy="307777"/>
              </a:xfrm>
            </p:grpSpPr>
            <p:sp>
              <p:nvSpPr>
                <p:cNvPr id="646" name="Oval 645">
                  <a:extLst>
                    <a:ext uri="{FF2B5EF4-FFF2-40B4-BE49-F238E27FC236}">
                      <a16:creationId xmlns:a16="http://schemas.microsoft.com/office/drawing/2014/main" id="{245D05FB-9479-476E-B87F-726FEDFC6CD7}"/>
                    </a:ext>
                  </a:extLst>
                </p:cNvPr>
                <p:cNvSpPr/>
                <p:nvPr/>
              </p:nvSpPr>
              <p:spPr>
                <a:xfrm flipV="1">
                  <a:off x="7850206"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47" name="TextBox 646">
                  <a:extLst>
                    <a:ext uri="{FF2B5EF4-FFF2-40B4-BE49-F238E27FC236}">
                      <a16:creationId xmlns:a16="http://schemas.microsoft.com/office/drawing/2014/main" id="{2AC7B64F-D3A9-4ECA-ABB7-EC4B1C34E599}"/>
                    </a:ext>
                  </a:extLst>
                </p:cNvPr>
                <p:cNvSpPr txBox="1"/>
                <p:nvPr/>
              </p:nvSpPr>
              <p:spPr>
                <a:xfrm>
                  <a:off x="7815681" y="138383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p>
              </p:txBody>
            </p:sp>
          </p:grpSp>
          <p:grpSp>
            <p:nvGrpSpPr>
              <p:cNvPr id="648" name="Group 647">
                <a:extLst>
                  <a:ext uri="{FF2B5EF4-FFF2-40B4-BE49-F238E27FC236}">
                    <a16:creationId xmlns:a16="http://schemas.microsoft.com/office/drawing/2014/main" id="{7D6BA91C-D2DE-4D10-9223-90F16A4FB98D}"/>
                  </a:ext>
                </a:extLst>
              </p:cNvPr>
              <p:cNvGrpSpPr/>
              <p:nvPr/>
            </p:nvGrpSpPr>
            <p:grpSpPr>
              <a:xfrm>
                <a:off x="9836800" y="5697980"/>
                <a:ext cx="256123" cy="307777"/>
                <a:chOff x="9147119" y="1384596"/>
                <a:chExt cx="256123" cy="307777"/>
              </a:xfrm>
            </p:grpSpPr>
            <p:sp>
              <p:nvSpPr>
                <p:cNvPr id="649" name="Oval 648">
                  <a:extLst>
                    <a:ext uri="{FF2B5EF4-FFF2-40B4-BE49-F238E27FC236}">
                      <a16:creationId xmlns:a16="http://schemas.microsoft.com/office/drawing/2014/main" id="{51918907-416A-436E-A8C6-09418EF2D146}"/>
                    </a:ext>
                  </a:extLst>
                </p:cNvPr>
                <p:cNvSpPr/>
                <p:nvPr/>
              </p:nvSpPr>
              <p:spPr>
                <a:xfrm flipV="1">
                  <a:off x="9174642" y="1416791"/>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50" name="TextBox 649">
                  <a:extLst>
                    <a:ext uri="{FF2B5EF4-FFF2-40B4-BE49-F238E27FC236}">
                      <a16:creationId xmlns:a16="http://schemas.microsoft.com/office/drawing/2014/main" id="{97F5692F-24C9-4D1C-B872-7DD9CC2D4A10}"/>
                    </a:ext>
                  </a:extLst>
                </p:cNvPr>
                <p:cNvSpPr txBox="1"/>
                <p:nvPr/>
              </p:nvSpPr>
              <p:spPr>
                <a:xfrm>
                  <a:off x="9147119" y="1384596"/>
                  <a:ext cx="228600" cy="307777"/>
                </a:xfrm>
                <a:prstGeom prst="rect">
                  <a:avLst/>
                </a:prstGeom>
                <a:noFill/>
              </p:spPr>
              <p:txBody>
                <a:bodyPr wrap="square" rtlCol="0">
                  <a:spAutoFit/>
                </a:bodyPr>
                <a:lstStyle/>
                <a:p>
                  <a:endPar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51" name="Oval 650">
                <a:extLst>
                  <a:ext uri="{FF2B5EF4-FFF2-40B4-BE49-F238E27FC236}">
                    <a16:creationId xmlns:a16="http://schemas.microsoft.com/office/drawing/2014/main" id="{2FCFE602-3336-4293-A469-8C0BA6548C75}"/>
                  </a:ext>
                </a:extLst>
              </p:cNvPr>
              <p:cNvSpPr/>
              <p:nvPr/>
            </p:nvSpPr>
            <p:spPr>
              <a:xfrm flipV="1">
                <a:off x="9352009" y="5728594"/>
                <a:ext cx="2286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652" name="Group 651">
                <a:extLst>
                  <a:ext uri="{FF2B5EF4-FFF2-40B4-BE49-F238E27FC236}">
                    <a16:creationId xmlns:a16="http://schemas.microsoft.com/office/drawing/2014/main" id="{D03836C2-1F7A-4318-84F5-15DDE1B67085}"/>
                  </a:ext>
                </a:extLst>
              </p:cNvPr>
              <p:cNvGrpSpPr/>
              <p:nvPr/>
            </p:nvGrpSpPr>
            <p:grpSpPr>
              <a:xfrm>
                <a:off x="9629785" y="6060485"/>
                <a:ext cx="266799" cy="307777"/>
                <a:chOff x="10603213" y="1375626"/>
                <a:chExt cx="266799" cy="307777"/>
              </a:xfrm>
            </p:grpSpPr>
            <p:sp>
              <p:nvSpPr>
                <p:cNvPr id="653" name="Oval 652">
                  <a:extLst>
                    <a:ext uri="{FF2B5EF4-FFF2-40B4-BE49-F238E27FC236}">
                      <a16:creationId xmlns:a16="http://schemas.microsoft.com/office/drawing/2014/main" id="{EDF2DCC5-C779-4892-B3A7-3FA020F101D3}"/>
                    </a:ext>
                  </a:extLst>
                </p:cNvPr>
                <p:cNvSpPr/>
                <p:nvPr/>
              </p:nvSpPr>
              <p:spPr>
                <a:xfrm flipV="1">
                  <a:off x="10641412"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54" name="TextBox 653">
                  <a:extLst>
                    <a:ext uri="{FF2B5EF4-FFF2-40B4-BE49-F238E27FC236}">
                      <a16:creationId xmlns:a16="http://schemas.microsoft.com/office/drawing/2014/main" id="{3039D6D6-F326-46F3-94F4-2A7166FC78B7}"/>
                    </a:ext>
                  </a:extLst>
                </p:cNvPr>
                <p:cNvSpPr txBox="1"/>
                <p:nvPr/>
              </p:nvSpPr>
              <p:spPr>
                <a:xfrm>
                  <a:off x="10603213"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grpSp>
          <p:grpSp>
            <p:nvGrpSpPr>
              <p:cNvPr id="655" name="Group 654">
                <a:extLst>
                  <a:ext uri="{FF2B5EF4-FFF2-40B4-BE49-F238E27FC236}">
                    <a16:creationId xmlns:a16="http://schemas.microsoft.com/office/drawing/2014/main" id="{8893A422-9E88-4611-8A5D-0563E2F548CD}"/>
                  </a:ext>
                </a:extLst>
              </p:cNvPr>
              <p:cNvGrpSpPr/>
              <p:nvPr/>
            </p:nvGrpSpPr>
            <p:grpSpPr>
              <a:xfrm>
                <a:off x="10917555" y="6066835"/>
                <a:ext cx="260449" cy="307777"/>
                <a:chOff x="8873806" y="1381976"/>
                <a:chExt cx="260449" cy="307777"/>
              </a:xfrm>
            </p:grpSpPr>
            <p:sp>
              <p:nvSpPr>
                <p:cNvPr id="656" name="Oval 655">
                  <a:extLst>
                    <a:ext uri="{FF2B5EF4-FFF2-40B4-BE49-F238E27FC236}">
                      <a16:creationId xmlns:a16="http://schemas.microsoft.com/office/drawing/2014/main" id="{3208240E-1CCF-405E-B44D-6FCE56C92A02}"/>
                    </a:ext>
                  </a:extLst>
                </p:cNvPr>
                <p:cNvSpPr/>
                <p:nvPr/>
              </p:nvSpPr>
              <p:spPr>
                <a:xfrm flipV="1">
                  <a:off x="890565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57" name="TextBox 656">
                  <a:extLst>
                    <a:ext uri="{FF2B5EF4-FFF2-40B4-BE49-F238E27FC236}">
                      <a16:creationId xmlns:a16="http://schemas.microsoft.com/office/drawing/2014/main" id="{FB353345-2CF8-40DC-9429-EFFBD1B4D307}"/>
                    </a:ext>
                  </a:extLst>
                </p:cNvPr>
                <p:cNvSpPr txBox="1"/>
                <p:nvPr/>
              </p:nvSpPr>
              <p:spPr>
                <a:xfrm>
                  <a:off x="8873806" y="138197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grpSp>
          <p:grpSp>
            <p:nvGrpSpPr>
              <p:cNvPr id="658" name="Group 657">
                <a:extLst>
                  <a:ext uri="{FF2B5EF4-FFF2-40B4-BE49-F238E27FC236}">
                    <a16:creationId xmlns:a16="http://schemas.microsoft.com/office/drawing/2014/main" id="{E97EE069-7D40-4EA4-B82D-76C39A7B6867}"/>
                  </a:ext>
                </a:extLst>
              </p:cNvPr>
              <p:cNvGrpSpPr/>
              <p:nvPr/>
            </p:nvGrpSpPr>
            <p:grpSpPr>
              <a:xfrm>
                <a:off x="10416934" y="6063660"/>
                <a:ext cx="269974" cy="307777"/>
                <a:chOff x="8592251" y="1378801"/>
                <a:chExt cx="269974" cy="307777"/>
              </a:xfrm>
            </p:grpSpPr>
            <p:sp>
              <p:nvSpPr>
                <p:cNvPr id="659" name="Oval 658">
                  <a:extLst>
                    <a:ext uri="{FF2B5EF4-FFF2-40B4-BE49-F238E27FC236}">
                      <a16:creationId xmlns:a16="http://schemas.microsoft.com/office/drawing/2014/main" id="{1EDBC4A3-8586-462E-9A87-3FD85E2CEE65}"/>
                    </a:ext>
                  </a:extLst>
                </p:cNvPr>
                <p:cNvSpPr/>
                <p:nvPr/>
              </p:nvSpPr>
              <p:spPr>
                <a:xfrm flipV="1">
                  <a:off x="863362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60" name="TextBox 659">
                  <a:extLst>
                    <a:ext uri="{FF2B5EF4-FFF2-40B4-BE49-F238E27FC236}">
                      <a16:creationId xmlns:a16="http://schemas.microsoft.com/office/drawing/2014/main" id="{302E4AD3-0F6A-42EF-A625-7DE16EA72D1C}"/>
                    </a:ext>
                  </a:extLst>
                </p:cNvPr>
                <p:cNvSpPr txBox="1"/>
                <p:nvPr/>
              </p:nvSpPr>
              <p:spPr>
                <a:xfrm>
                  <a:off x="8592251" y="137880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grpSp>
            <p:nvGrpSpPr>
              <p:cNvPr id="661" name="Group 660">
                <a:extLst>
                  <a:ext uri="{FF2B5EF4-FFF2-40B4-BE49-F238E27FC236}">
                    <a16:creationId xmlns:a16="http://schemas.microsoft.com/office/drawing/2014/main" id="{B2DE554A-D0DC-43FD-8EEA-AEA28E6EA831}"/>
                  </a:ext>
                </a:extLst>
              </p:cNvPr>
              <p:cNvGrpSpPr/>
              <p:nvPr/>
            </p:nvGrpSpPr>
            <p:grpSpPr>
              <a:xfrm>
                <a:off x="8332939" y="6066715"/>
                <a:ext cx="266799" cy="307777"/>
                <a:chOff x="11064176" y="1372451"/>
                <a:chExt cx="266799" cy="307777"/>
              </a:xfrm>
            </p:grpSpPr>
            <p:sp>
              <p:nvSpPr>
                <p:cNvPr id="662" name="Oval 661">
                  <a:extLst>
                    <a:ext uri="{FF2B5EF4-FFF2-40B4-BE49-F238E27FC236}">
                      <a16:creationId xmlns:a16="http://schemas.microsoft.com/office/drawing/2014/main" id="{2C9A873F-BFEC-488F-9962-16B853BF4538}"/>
                    </a:ext>
                  </a:extLst>
                </p:cNvPr>
                <p:cNvSpPr/>
                <p:nvPr/>
              </p:nvSpPr>
              <p:spPr>
                <a:xfrm flipV="1">
                  <a:off x="1110237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63" name="TextBox 662">
                  <a:extLst>
                    <a:ext uri="{FF2B5EF4-FFF2-40B4-BE49-F238E27FC236}">
                      <a16:creationId xmlns:a16="http://schemas.microsoft.com/office/drawing/2014/main" id="{2FBBF2C1-1216-482B-8C26-F2300BC91324}"/>
                    </a:ext>
                  </a:extLst>
                </p:cNvPr>
                <p:cNvSpPr txBox="1"/>
                <p:nvPr/>
              </p:nvSpPr>
              <p:spPr>
                <a:xfrm>
                  <a:off x="11064176" y="137245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664" name="Group 663">
                <a:extLst>
                  <a:ext uri="{FF2B5EF4-FFF2-40B4-BE49-F238E27FC236}">
                    <a16:creationId xmlns:a16="http://schemas.microsoft.com/office/drawing/2014/main" id="{84665112-C718-4595-9A8A-FC0EF763290A}"/>
                  </a:ext>
                </a:extLst>
              </p:cNvPr>
              <p:cNvGrpSpPr/>
              <p:nvPr/>
            </p:nvGrpSpPr>
            <p:grpSpPr>
              <a:xfrm>
                <a:off x="10770624" y="6064247"/>
                <a:ext cx="260448" cy="307777"/>
                <a:chOff x="9530730" y="1375626"/>
                <a:chExt cx="260448" cy="307777"/>
              </a:xfrm>
            </p:grpSpPr>
            <p:sp>
              <p:nvSpPr>
                <p:cNvPr id="665" name="Oval 664">
                  <a:extLst>
                    <a:ext uri="{FF2B5EF4-FFF2-40B4-BE49-F238E27FC236}">
                      <a16:creationId xmlns:a16="http://schemas.microsoft.com/office/drawing/2014/main" id="{1F5C3B56-C78B-4460-89A4-CA15D9EC43F0}"/>
                    </a:ext>
                  </a:extLst>
                </p:cNvPr>
                <p:cNvSpPr/>
                <p:nvPr/>
              </p:nvSpPr>
              <p:spPr>
                <a:xfrm flipV="1">
                  <a:off x="9562578"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66" name="TextBox 665">
                  <a:extLst>
                    <a:ext uri="{FF2B5EF4-FFF2-40B4-BE49-F238E27FC236}">
                      <a16:creationId xmlns:a16="http://schemas.microsoft.com/office/drawing/2014/main" id="{4DC9B857-80F2-4991-893A-12ACA8874B3E}"/>
                    </a:ext>
                  </a:extLst>
                </p:cNvPr>
                <p:cNvSpPr txBox="1"/>
                <p:nvPr/>
              </p:nvSpPr>
              <p:spPr>
                <a:xfrm>
                  <a:off x="9530730"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grpSp>
          <p:grpSp>
            <p:nvGrpSpPr>
              <p:cNvPr id="667" name="Group 666">
                <a:extLst>
                  <a:ext uri="{FF2B5EF4-FFF2-40B4-BE49-F238E27FC236}">
                    <a16:creationId xmlns:a16="http://schemas.microsoft.com/office/drawing/2014/main" id="{3727EE08-C066-4660-ADE4-9CF748A78279}"/>
                  </a:ext>
                </a:extLst>
              </p:cNvPr>
              <p:cNvGrpSpPr/>
              <p:nvPr/>
            </p:nvGrpSpPr>
            <p:grpSpPr>
              <a:xfrm>
                <a:off x="10252804" y="6071865"/>
                <a:ext cx="263125" cy="307777"/>
                <a:chOff x="7815681" y="1383831"/>
                <a:chExt cx="263125" cy="307777"/>
              </a:xfrm>
            </p:grpSpPr>
            <p:sp>
              <p:nvSpPr>
                <p:cNvPr id="668" name="Oval 667">
                  <a:extLst>
                    <a:ext uri="{FF2B5EF4-FFF2-40B4-BE49-F238E27FC236}">
                      <a16:creationId xmlns:a16="http://schemas.microsoft.com/office/drawing/2014/main" id="{3C4994C5-0C0F-4787-B85B-DE2043B4EF59}"/>
                    </a:ext>
                  </a:extLst>
                </p:cNvPr>
                <p:cNvSpPr/>
                <p:nvPr/>
              </p:nvSpPr>
              <p:spPr>
                <a:xfrm flipV="1">
                  <a:off x="7850206"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69" name="TextBox 668">
                  <a:extLst>
                    <a:ext uri="{FF2B5EF4-FFF2-40B4-BE49-F238E27FC236}">
                      <a16:creationId xmlns:a16="http://schemas.microsoft.com/office/drawing/2014/main" id="{4CED61F6-664D-4274-AA54-59758D5F82C4}"/>
                    </a:ext>
                  </a:extLst>
                </p:cNvPr>
                <p:cNvSpPr txBox="1"/>
                <p:nvPr/>
              </p:nvSpPr>
              <p:spPr>
                <a:xfrm>
                  <a:off x="7815681" y="138383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p>
              </p:txBody>
            </p:sp>
          </p:grpSp>
          <p:sp>
            <p:nvSpPr>
              <p:cNvPr id="673" name="Oval 672">
                <a:extLst>
                  <a:ext uri="{FF2B5EF4-FFF2-40B4-BE49-F238E27FC236}">
                    <a16:creationId xmlns:a16="http://schemas.microsoft.com/office/drawing/2014/main" id="{34A2E2D5-24A8-481A-BD96-EDD4BEB3C1F9}"/>
                  </a:ext>
                </a:extLst>
              </p:cNvPr>
              <p:cNvSpPr/>
              <p:nvPr/>
            </p:nvSpPr>
            <p:spPr>
              <a:xfrm flipV="1">
                <a:off x="9910809" y="6100069"/>
                <a:ext cx="2286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670" name="Group 669">
                <a:extLst>
                  <a:ext uri="{FF2B5EF4-FFF2-40B4-BE49-F238E27FC236}">
                    <a16:creationId xmlns:a16="http://schemas.microsoft.com/office/drawing/2014/main" id="{EFDA7F75-E817-46FE-9761-44A9FC9F4CEF}"/>
                  </a:ext>
                </a:extLst>
              </p:cNvPr>
              <p:cNvGrpSpPr/>
              <p:nvPr/>
            </p:nvGrpSpPr>
            <p:grpSpPr>
              <a:xfrm>
                <a:off x="10065400" y="6069455"/>
                <a:ext cx="256123" cy="307777"/>
                <a:chOff x="9147119" y="1384596"/>
                <a:chExt cx="256123" cy="307777"/>
              </a:xfrm>
            </p:grpSpPr>
            <p:sp>
              <p:nvSpPr>
                <p:cNvPr id="671" name="Oval 670">
                  <a:extLst>
                    <a:ext uri="{FF2B5EF4-FFF2-40B4-BE49-F238E27FC236}">
                      <a16:creationId xmlns:a16="http://schemas.microsoft.com/office/drawing/2014/main" id="{4FD7D704-75C3-4823-8EEE-C6C386E9F763}"/>
                    </a:ext>
                  </a:extLst>
                </p:cNvPr>
                <p:cNvSpPr/>
                <p:nvPr/>
              </p:nvSpPr>
              <p:spPr>
                <a:xfrm flipV="1">
                  <a:off x="9174642" y="1416791"/>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72" name="TextBox 671">
                  <a:extLst>
                    <a:ext uri="{FF2B5EF4-FFF2-40B4-BE49-F238E27FC236}">
                      <a16:creationId xmlns:a16="http://schemas.microsoft.com/office/drawing/2014/main" id="{A0847FD3-077B-4C50-B2E2-B8BBFA121061}"/>
                    </a:ext>
                  </a:extLst>
                </p:cNvPr>
                <p:cNvSpPr txBox="1"/>
                <p:nvPr/>
              </p:nvSpPr>
              <p:spPr>
                <a:xfrm>
                  <a:off x="9147119" y="1384596"/>
                  <a:ext cx="228600" cy="307777"/>
                </a:xfrm>
                <a:prstGeom prst="rect">
                  <a:avLst/>
                </a:prstGeom>
                <a:noFill/>
              </p:spPr>
              <p:txBody>
                <a:bodyPr wrap="square" rtlCol="0">
                  <a:spAutoFit/>
                </a:bodyPr>
                <a:lstStyle/>
                <a:p>
                  <a:endPar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74" name="Group 673">
                <a:extLst>
                  <a:ext uri="{FF2B5EF4-FFF2-40B4-BE49-F238E27FC236}">
                    <a16:creationId xmlns:a16="http://schemas.microsoft.com/office/drawing/2014/main" id="{CB36D4AC-C3F0-4DBA-9E87-05EC8670379E}"/>
                  </a:ext>
                </a:extLst>
              </p:cNvPr>
              <p:cNvGrpSpPr/>
              <p:nvPr/>
            </p:nvGrpSpPr>
            <p:grpSpPr>
              <a:xfrm>
                <a:off x="10876280" y="6403385"/>
                <a:ext cx="260449" cy="307777"/>
                <a:chOff x="8873806" y="1381976"/>
                <a:chExt cx="260449" cy="307777"/>
              </a:xfrm>
            </p:grpSpPr>
            <p:sp>
              <p:nvSpPr>
                <p:cNvPr id="675" name="Oval 674">
                  <a:extLst>
                    <a:ext uri="{FF2B5EF4-FFF2-40B4-BE49-F238E27FC236}">
                      <a16:creationId xmlns:a16="http://schemas.microsoft.com/office/drawing/2014/main" id="{693ED9C2-7DC6-4B4F-ABF7-F63B7F383932}"/>
                    </a:ext>
                  </a:extLst>
                </p:cNvPr>
                <p:cNvSpPr/>
                <p:nvPr/>
              </p:nvSpPr>
              <p:spPr>
                <a:xfrm flipV="1">
                  <a:off x="890565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76" name="TextBox 675">
                  <a:extLst>
                    <a:ext uri="{FF2B5EF4-FFF2-40B4-BE49-F238E27FC236}">
                      <a16:creationId xmlns:a16="http://schemas.microsoft.com/office/drawing/2014/main" id="{435393B8-919C-4D47-A2F0-220D9CD1D112}"/>
                    </a:ext>
                  </a:extLst>
                </p:cNvPr>
                <p:cNvSpPr txBox="1"/>
                <p:nvPr/>
              </p:nvSpPr>
              <p:spPr>
                <a:xfrm>
                  <a:off x="8873806" y="138197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grpSp>
          <p:grpSp>
            <p:nvGrpSpPr>
              <p:cNvPr id="677" name="Group 676">
                <a:extLst>
                  <a:ext uri="{FF2B5EF4-FFF2-40B4-BE49-F238E27FC236}">
                    <a16:creationId xmlns:a16="http://schemas.microsoft.com/office/drawing/2014/main" id="{02C4099B-9C8D-47E1-B67A-2C37B4055572}"/>
                  </a:ext>
                </a:extLst>
              </p:cNvPr>
              <p:cNvGrpSpPr/>
              <p:nvPr/>
            </p:nvGrpSpPr>
            <p:grpSpPr>
              <a:xfrm>
                <a:off x="10670934" y="6400210"/>
                <a:ext cx="269974" cy="307777"/>
                <a:chOff x="8592251" y="1378801"/>
                <a:chExt cx="269974" cy="307777"/>
              </a:xfrm>
            </p:grpSpPr>
            <p:sp>
              <p:nvSpPr>
                <p:cNvPr id="678" name="Oval 677">
                  <a:extLst>
                    <a:ext uri="{FF2B5EF4-FFF2-40B4-BE49-F238E27FC236}">
                      <a16:creationId xmlns:a16="http://schemas.microsoft.com/office/drawing/2014/main" id="{8358B215-F87A-4493-9E9B-B4ADA7411A73}"/>
                    </a:ext>
                  </a:extLst>
                </p:cNvPr>
                <p:cNvSpPr/>
                <p:nvPr/>
              </p:nvSpPr>
              <p:spPr>
                <a:xfrm flipV="1">
                  <a:off x="863362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79" name="TextBox 678">
                  <a:extLst>
                    <a:ext uri="{FF2B5EF4-FFF2-40B4-BE49-F238E27FC236}">
                      <a16:creationId xmlns:a16="http://schemas.microsoft.com/office/drawing/2014/main" id="{32D8FB1C-BE71-4715-9CC2-879804E433A0}"/>
                    </a:ext>
                  </a:extLst>
                </p:cNvPr>
                <p:cNvSpPr txBox="1"/>
                <p:nvPr/>
              </p:nvSpPr>
              <p:spPr>
                <a:xfrm>
                  <a:off x="8592251" y="137880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grpSp>
            <p:nvGrpSpPr>
              <p:cNvPr id="680" name="Group 679">
                <a:extLst>
                  <a:ext uri="{FF2B5EF4-FFF2-40B4-BE49-F238E27FC236}">
                    <a16:creationId xmlns:a16="http://schemas.microsoft.com/office/drawing/2014/main" id="{33F724F5-7688-443C-AF1C-7A4679EBB30D}"/>
                  </a:ext>
                </a:extLst>
              </p:cNvPr>
              <p:cNvGrpSpPr/>
              <p:nvPr/>
            </p:nvGrpSpPr>
            <p:grpSpPr>
              <a:xfrm>
                <a:off x="9885514" y="6403265"/>
                <a:ext cx="266799" cy="307777"/>
                <a:chOff x="11064176" y="1372451"/>
                <a:chExt cx="266799" cy="307777"/>
              </a:xfrm>
            </p:grpSpPr>
            <p:sp>
              <p:nvSpPr>
                <p:cNvPr id="681" name="Oval 680">
                  <a:extLst>
                    <a:ext uri="{FF2B5EF4-FFF2-40B4-BE49-F238E27FC236}">
                      <a16:creationId xmlns:a16="http://schemas.microsoft.com/office/drawing/2014/main" id="{DEA7E284-2389-49A1-AD9D-F3C411EB5A6E}"/>
                    </a:ext>
                  </a:extLst>
                </p:cNvPr>
                <p:cNvSpPr/>
                <p:nvPr/>
              </p:nvSpPr>
              <p:spPr>
                <a:xfrm flipV="1">
                  <a:off x="1110237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82" name="TextBox 681">
                  <a:extLst>
                    <a:ext uri="{FF2B5EF4-FFF2-40B4-BE49-F238E27FC236}">
                      <a16:creationId xmlns:a16="http://schemas.microsoft.com/office/drawing/2014/main" id="{00A0B998-2F19-45B8-8A6D-60CAF62243D1}"/>
                    </a:ext>
                  </a:extLst>
                </p:cNvPr>
                <p:cNvSpPr txBox="1"/>
                <p:nvPr/>
              </p:nvSpPr>
              <p:spPr>
                <a:xfrm>
                  <a:off x="11064176" y="137245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683" name="Group 682">
                <a:extLst>
                  <a:ext uri="{FF2B5EF4-FFF2-40B4-BE49-F238E27FC236}">
                    <a16:creationId xmlns:a16="http://schemas.microsoft.com/office/drawing/2014/main" id="{9D78F4AB-606A-4A18-8FCA-296CC4A74F95}"/>
                  </a:ext>
                </a:extLst>
              </p:cNvPr>
              <p:cNvGrpSpPr/>
              <p:nvPr/>
            </p:nvGrpSpPr>
            <p:grpSpPr>
              <a:xfrm>
                <a:off x="11024624" y="6400797"/>
                <a:ext cx="260448" cy="307777"/>
                <a:chOff x="9530730" y="1375626"/>
                <a:chExt cx="260448" cy="307777"/>
              </a:xfrm>
            </p:grpSpPr>
            <p:sp>
              <p:nvSpPr>
                <p:cNvPr id="684" name="Oval 683">
                  <a:extLst>
                    <a:ext uri="{FF2B5EF4-FFF2-40B4-BE49-F238E27FC236}">
                      <a16:creationId xmlns:a16="http://schemas.microsoft.com/office/drawing/2014/main" id="{F4EA6A3A-3384-4C68-84F6-B86F38D0D653}"/>
                    </a:ext>
                  </a:extLst>
                </p:cNvPr>
                <p:cNvSpPr/>
                <p:nvPr/>
              </p:nvSpPr>
              <p:spPr>
                <a:xfrm flipV="1">
                  <a:off x="9562578"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85" name="TextBox 684">
                  <a:extLst>
                    <a:ext uri="{FF2B5EF4-FFF2-40B4-BE49-F238E27FC236}">
                      <a16:creationId xmlns:a16="http://schemas.microsoft.com/office/drawing/2014/main" id="{517128BE-7724-4480-BBF5-23BFB0604F21}"/>
                    </a:ext>
                  </a:extLst>
                </p:cNvPr>
                <p:cNvSpPr txBox="1"/>
                <p:nvPr/>
              </p:nvSpPr>
              <p:spPr>
                <a:xfrm>
                  <a:off x="9530730"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grpSp>
          <p:grpSp>
            <p:nvGrpSpPr>
              <p:cNvPr id="686" name="Group 685">
                <a:extLst>
                  <a:ext uri="{FF2B5EF4-FFF2-40B4-BE49-F238E27FC236}">
                    <a16:creationId xmlns:a16="http://schemas.microsoft.com/office/drawing/2014/main" id="{13AC542B-91B0-4FA4-847D-A51C1216378D}"/>
                  </a:ext>
                </a:extLst>
              </p:cNvPr>
              <p:cNvGrpSpPr/>
              <p:nvPr/>
            </p:nvGrpSpPr>
            <p:grpSpPr>
              <a:xfrm>
                <a:off x="10506804" y="6408415"/>
                <a:ext cx="263125" cy="307777"/>
                <a:chOff x="7815681" y="1383831"/>
                <a:chExt cx="263125" cy="307777"/>
              </a:xfrm>
            </p:grpSpPr>
            <p:sp>
              <p:nvSpPr>
                <p:cNvPr id="687" name="Oval 686">
                  <a:extLst>
                    <a:ext uri="{FF2B5EF4-FFF2-40B4-BE49-F238E27FC236}">
                      <a16:creationId xmlns:a16="http://schemas.microsoft.com/office/drawing/2014/main" id="{F2AC0343-83DC-4AED-8C1E-1BC353587075}"/>
                    </a:ext>
                  </a:extLst>
                </p:cNvPr>
                <p:cNvSpPr/>
                <p:nvPr/>
              </p:nvSpPr>
              <p:spPr>
                <a:xfrm flipV="1">
                  <a:off x="7850206"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88" name="TextBox 687">
                  <a:extLst>
                    <a:ext uri="{FF2B5EF4-FFF2-40B4-BE49-F238E27FC236}">
                      <a16:creationId xmlns:a16="http://schemas.microsoft.com/office/drawing/2014/main" id="{A1720B59-E464-44E9-A1C8-7708F834322F}"/>
                    </a:ext>
                  </a:extLst>
                </p:cNvPr>
                <p:cNvSpPr txBox="1"/>
                <p:nvPr/>
              </p:nvSpPr>
              <p:spPr>
                <a:xfrm>
                  <a:off x="7815681" y="138383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p>
              </p:txBody>
            </p:sp>
          </p:grpSp>
          <p:sp>
            <p:nvSpPr>
              <p:cNvPr id="689" name="Oval 688">
                <a:extLst>
                  <a:ext uri="{FF2B5EF4-FFF2-40B4-BE49-F238E27FC236}">
                    <a16:creationId xmlns:a16="http://schemas.microsoft.com/office/drawing/2014/main" id="{B3CA0A1C-8762-40BE-96DC-FB4632AFB6F8}"/>
                  </a:ext>
                </a:extLst>
              </p:cNvPr>
              <p:cNvSpPr/>
              <p:nvPr/>
            </p:nvSpPr>
            <p:spPr>
              <a:xfrm flipV="1">
                <a:off x="10402934" y="6436619"/>
                <a:ext cx="2286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693" name="Group 692">
                <a:extLst>
                  <a:ext uri="{FF2B5EF4-FFF2-40B4-BE49-F238E27FC236}">
                    <a16:creationId xmlns:a16="http://schemas.microsoft.com/office/drawing/2014/main" id="{22A64B19-F8DA-492E-963C-30AB0178A33D}"/>
                  </a:ext>
                </a:extLst>
              </p:cNvPr>
              <p:cNvGrpSpPr/>
              <p:nvPr/>
            </p:nvGrpSpPr>
            <p:grpSpPr>
              <a:xfrm>
                <a:off x="10072124" y="6403972"/>
                <a:ext cx="260448" cy="307777"/>
                <a:chOff x="9530730" y="1375626"/>
                <a:chExt cx="260448" cy="307777"/>
              </a:xfrm>
            </p:grpSpPr>
            <p:sp>
              <p:nvSpPr>
                <p:cNvPr id="694" name="Oval 693">
                  <a:extLst>
                    <a:ext uri="{FF2B5EF4-FFF2-40B4-BE49-F238E27FC236}">
                      <a16:creationId xmlns:a16="http://schemas.microsoft.com/office/drawing/2014/main" id="{D8573AA9-8F45-4F60-9C94-6DF1D3D9A524}"/>
                    </a:ext>
                  </a:extLst>
                </p:cNvPr>
                <p:cNvSpPr/>
                <p:nvPr/>
              </p:nvSpPr>
              <p:spPr>
                <a:xfrm flipV="1">
                  <a:off x="9562578"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95" name="TextBox 694">
                  <a:extLst>
                    <a:ext uri="{FF2B5EF4-FFF2-40B4-BE49-F238E27FC236}">
                      <a16:creationId xmlns:a16="http://schemas.microsoft.com/office/drawing/2014/main" id="{E35B022E-1FFE-4905-95E9-4A0AC124B17C}"/>
                    </a:ext>
                  </a:extLst>
                </p:cNvPr>
                <p:cNvSpPr txBox="1"/>
                <p:nvPr/>
              </p:nvSpPr>
              <p:spPr>
                <a:xfrm>
                  <a:off x="9530730"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grpSp>
          <p:grpSp>
            <p:nvGrpSpPr>
              <p:cNvPr id="690" name="Group 689">
                <a:extLst>
                  <a:ext uri="{FF2B5EF4-FFF2-40B4-BE49-F238E27FC236}">
                    <a16:creationId xmlns:a16="http://schemas.microsoft.com/office/drawing/2014/main" id="{6FD87F10-C7FD-4186-8979-ED466B642EE3}"/>
                  </a:ext>
                </a:extLst>
              </p:cNvPr>
              <p:cNvGrpSpPr/>
              <p:nvPr/>
            </p:nvGrpSpPr>
            <p:grpSpPr>
              <a:xfrm>
                <a:off x="10217800" y="6406005"/>
                <a:ext cx="256123" cy="307777"/>
                <a:chOff x="9147119" y="1384596"/>
                <a:chExt cx="256123" cy="307777"/>
              </a:xfrm>
            </p:grpSpPr>
            <p:sp>
              <p:nvSpPr>
                <p:cNvPr id="691" name="Oval 690">
                  <a:extLst>
                    <a:ext uri="{FF2B5EF4-FFF2-40B4-BE49-F238E27FC236}">
                      <a16:creationId xmlns:a16="http://schemas.microsoft.com/office/drawing/2014/main" id="{A303A6F3-5043-433E-8B18-16838D50897D}"/>
                    </a:ext>
                  </a:extLst>
                </p:cNvPr>
                <p:cNvSpPr/>
                <p:nvPr/>
              </p:nvSpPr>
              <p:spPr>
                <a:xfrm flipV="1">
                  <a:off x="9174642" y="1416791"/>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92" name="TextBox 691">
                  <a:extLst>
                    <a:ext uri="{FF2B5EF4-FFF2-40B4-BE49-F238E27FC236}">
                      <a16:creationId xmlns:a16="http://schemas.microsoft.com/office/drawing/2014/main" id="{6EAF2B17-FDAF-4032-BD52-30E554B4736A}"/>
                    </a:ext>
                  </a:extLst>
                </p:cNvPr>
                <p:cNvSpPr txBox="1"/>
                <p:nvPr/>
              </p:nvSpPr>
              <p:spPr>
                <a:xfrm>
                  <a:off x="9147119" y="1384596"/>
                  <a:ext cx="228600" cy="307777"/>
                </a:xfrm>
                <a:prstGeom prst="rect">
                  <a:avLst/>
                </a:prstGeom>
                <a:noFill/>
              </p:spPr>
              <p:txBody>
                <a:bodyPr wrap="square" rtlCol="0">
                  <a:spAutoFit/>
                </a:bodyPr>
                <a:lstStyle/>
                <a:p>
                  <a:endPar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cxnSp>
            <p:nvCxnSpPr>
              <p:cNvPr id="376" name="Straight Connector 375">
                <a:extLst>
                  <a:ext uri="{FF2B5EF4-FFF2-40B4-BE49-F238E27FC236}">
                    <a16:creationId xmlns:a16="http://schemas.microsoft.com/office/drawing/2014/main" id="{07201D75-4654-4B69-87E6-022F4F260741}"/>
                  </a:ext>
                </a:extLst>
              </p:cNvPr>
              <p:cNvCxnSpPr/>
              <p:nvPr/>
            </p:nvCxnSpPr>
            <p:spPr>
              <a:xfrm>
                <a:off x="5238558" y="4985267"/>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13A502AB-3424-4BC6-BB12-E5BF0B5344F8}"/>
                  </a:ext>
                </a:extLst>
              </p:cNvPr>
              <p:cNvCxnSpPr/>
              <p:nvPr/>
            </p:nvCxnSpPr>
            <p:spPr>
              <a:xfrm>
                <a:off x="5243124" y="5329308"/>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866323A2-DFA9-419F-843A-7DE7CF48D8AC}"/>
                  </a:ext>
                </a:extLst>
              </p:cNvPr>
              <p:cNvCxnSpPr/>
              <p:nvPr/>
            </p:nvCxnSpPr>
            <p:spPr>
              <a:xfrm>
                <a:off x="5243580" y="5682556"/>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7B4CEDED-0B5F-4B0D-BE2E-538A434BEC9B}"/>
                  </a:ext>
                </a:extLst>
              </p:cNvPr>
              <p:cNvCxnSpPr/>
              <p:nvPr/>
            </p:nvCxnSpPr>
            <p:spPr>
              <a:xfrm>
                <a:off x="5231725" y="6048497"/>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1674B810-CB32-442F-B3A9-07F040C80414}"/>
                  </a:ext>
                </a:extLst>
              </p:cNvPr>
              <p:cNvCxnSpPr/>
              <p:nvPr/>
            </p:nvCxnSpPr>
            <p:spPr>
              <a:xfrm>
                <a:off x="5225341" y="6403486"/>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1" name="Line 75">
                <a:extLst>
                  <a:ext uri="{FF2B5EF4-FFF2-40B4-BE49-F238E27FC236}">
                    <a16:creationId xmlns:a16="http://schemas.microsoft.com/office/drawing/2014/main" id="{62230065-93D4-4238-821A-3B4500D30820}"/>
                  </a:ext>
                </a:extLst>
              </p:cNvPr>
              <p:cNvSpPr>
                <a:spLocks noChangeShapeType="1"/>
              </p:cNvSpPr>
              <p:nvPr/>
            </p:nvSpPr>
            <p:spPr bwMode="auto">
              <a:xfrm>
                <a:off x="1013712" y="6854149"/>
                <a:ext cx="9265710"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p>
            </p:txBody>
          </p:sp>
          <p:sp>
            <p:nvSpPr>
              <p:cNvPr id="82" name="Rectangle 76">
                <a:extLst>
                  <a:ext uri="{FF2B5EF4-FFF2-40B4-BE49-F238E27FC236}">
                    <a16:creationId xmlns:a16="http://schemas.microsoft.com/office/drawing/2014/main" id="{01D18404-8295-4DCC-A13B-FB1747E27F03}"/>
                  </a:ext>
                </a:extLst>
              </p:cNvPr>
              <p:cNvSpPr>
                <a:spLocks noChangeArrowheads="1"/>
              </p:cNvSpPr>
              <p:nvPr/>
            </p:nvSpPr>
            <p:spPr bwMode="auto">
              <a:xfrm>
                <a:off x="1013712" y="6854149"/>
                <a:ext cx="9265710" cy="13969"/>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p>
            </p:txBody>
          </p:sp>
          <p:sp>
            <p:nvSpPr>
              <p:cNvPr id="29" name="Rectangle 23">
                <a:extLst>
                  <a:ext uri="{FF2B5EF4-FFF2-40B4-BE49-F238E27FC236}">
                    <a16:creationId xmlns:a16="http://schemas.microsoft.com/office/drawing/2014/main" id="{246CA834-8D36-49E2-A36D-0C47F096E158}"/>
                  </a:ext>
                </a:extLst>
              </p:cNvPr>
              <p:cNvSpPr>
                <a:spLocks noChangeArrowheads="1"/>
              </p:cNvSpPr>
              <p:nvPr/>
            </p:nvSpPr>
            <p:spPr bwMode="auto">
              <a:xfrm>
                <a:off x="477080" y="4323747"/>
                <a:ext cx="12916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WORKFORCE</a:t>
                </a:r>
                <a:endParaRPr kumimoji="0" lang="en-US" altLang="en-US" sz="1400" b="1" i="0" u="none" strike="noStrike" cap="none" normalizeH="0" baseline="0" dirty="0">
                  <a:ln>
                    <a:noFill/>
                  </a:ln>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66" name="Rectangle 265">
                <a:extLst>
                  <a:ext uri="{FF2B5EF4-FFF2-40B4-BE49-F238E27FC236}">
                    <a16:creationId xmlns:a16="http://schemas.microsoft.com/office/drawing/2014/main" id="{B13FE6D4-38B9-4F2E-9E92-1B87CC85FA35}"/>
                  </a:ext>
                </a:extLst>
              </p:cNvPr>
              <p:cNvSpPr/>
              <p:nvPr/>
            </p:nvSpPr>
            <p:spPr>
              <a:xfrm>
                <a:off x="373505" y="4300018"/>
                <a:ext cx="11072837" cy="302051"/>
              </a:xfrm>
              <a:prstGeom prst="rect">
                <a:avLst/>
              </a:prstGeom>
              <a:solidFill>
                <a:schemeClr val="accent1">
                  <a:lumMod val="60000"/>
                  <a:lumOff val="40000"/>
                  <a:alpha val="3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87799FB7-0D94-4543-80C7-F54AEE288607}"/>
                  </a:ext>
                </a:extLst>
              </p:cNvPr>
              <p:cNvSpPr/>
              <p:nvPr/>
            </p:nvSpPr>
            <p:spPr>
              <a:xfrm flipV="1">
                <a:off x="9905088" y="434192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34" name="TextBox 433">
                <a:extLst>
                  <a:ext uri="{FF2B5EF4-FFF2-40B4-BE49-F238E27FC236}">
                    <a16:creationId xmlns:a16="http://schemas.microsoft.com/office/drawing/2014/main" id="{2B84D8CD-62E2-4F36-AA18-23BE18F15104}"/>
                  </a:ext>
                </a:extLst>
              </p:cNvPr>
              <p:cNvSpPr txBox="1"/>
              <p:nvPr/>
            </p:nvSpPr>
            <p:spPr>
              <a:xfrm>
                <a:off x="9866889" y="4302340"/>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436" name="Oval 435">
                <a:extLst>
                  <a:ext uri="{FF2B5EF4-FFF2-40B4-BE49-F238E27FC236}">
                    <a16:creationId xmlns:a16="http://schemas.microsoft.com/office/drawing/2014/main" id="{B7FF10DF-2E60-4439-8C7F-DCF3C2A08D27}"/>
                  </a:ext>
                </a:extLst>
              </p:cNvPr>
              <p:cNvSpPr/>
              <p:nvPr/>
            </p:nvSpPr>
            <p:spPr>
              <a:xfrm flipV="1">
                <a:off x="10620723" y="434192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37" name="TextBox 436">
                <a:extLst>
                  <a:ext uri="{FF2B5EF4-FFF2-40B4-BE49-F238E27FC236}">
                    <a16:creationId xmlns:a16="http://schemas.microsoft.com/office/drawing/2014/main" id="{937E5648-EFAD-4C45-93EA-51F1B42EF903}"/>
                  </a:ext>
                </a:extLst>
              </p:cNvPr>
              <p:cNvSpPr txBox="1"/>
              <p:nvPr/>
            </p:nvSpPr>
            <p:spPr>
              <a:xfrm>
                <a:off x="10594710" y="4308690"/>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439" name="Oval 438">
                <a:extLst>
                  <a:ext uri="{FF2B5EF4-FFF2-40B4-BE49-F238E27FC236}">
                    <a16:creationId xmlns:a16="http://schemas.microsoft.com/office/drawing/2014/main" id="{FFCD3728-0260-44E1-BC48-89C8FF043265}"/>
                  </a:ext>
                </a:extLst>
              </p:cNvPr>
              <p:cNvSpPr/>
              <p:nvPr/>
            </p:nvSpPr>
            <p:spPr>
              <a:xfrm flipV="1">
                <a:off x="10168297" y="434192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0" name="TextBox 439">
                <a:extLst>
                  <a:ext uri="{FF2B5EF4-FFF2-40B4-BE49-F238E27FC236}">
                    <a16:creationId xmlns:a16="http://schemas.microsoft.com/office/drawing/2014/main" id="{3F534833-8B1F-476B-A766-EC990B1593E3}"/>
                  </a:ext>
                </a:extLst>
              </p:cNvPr>
              <p:cNvSpPr txBox="1"/>
              <p:nvPr/>
            </p:nvSpPr>
            <p:spPr>
              <a:xfrm>
                <a:off x="10126923" y="4305515"/>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sp>
            <p:nvSpPr>
              <p:cNvPr id="442" name="Oval 441">
                <a:extLst>
                  <a:ext uri="{FF2B5EF4-FFF2-40B4-BE49-F238E27FC236}">
                    <a16:creationId xmlns:a16="http://schemas.microsoft.com/office/drawing/2014/main" id="{597DA253-E44B-4905-8ADB-F15A28962065}"/>
                  </a:ext>
                </a:extLst>
              </p:cNvPr>
              <p:cNvSpPr/>
              <p:nvPr/>
            </p:nvSpPr>
            <p:spPr>
              <a:xfrm flipV="1">
                <a:off x="8813205" y="4351329"/>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3" name="TextBox 442">
                <a:extLst>
                  <a:ext uri="{FF2B5EF4-FFF2-40B4-BE49-F238E27FC236}">
                    <a16:creationId xmlns:a16="http://schemas.microsoft.com/office/drawing/2014/main" id="{25B3A19D-0DBC-41A2-BDB0-0EBC0E5EA3B0}"/>
                  </a:ext>
                </a:extLst>
              </p:cNvPr>
              <p:cNvSpPr txBox="1"/>
              <p:nvPr/>
            </p:nvSpPr>
            <p:spPr>
              <a:xfrm>
                <a:off x="8775006" y="4308570"/>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445" name="Oval 444">
                <a:extLst>
                  <a:ext uri="{FF2B5EF4-FFF2-40B4-BE49-F238E27FC236}">
                    <a16:creationId xmlns:a16="http://schemas.microsoft.com/office/drawing/2014/main" id="{B056057C-6937-49AB-BEFE-F9477EBED0C3}"/>
                  </a:ext>
                </a:extLst>
              </p:cNvPr>
              <p:cNvSpPr/>
              <p:nvPr/>
            </p:nvSpPr>
            <p:spPr>
              <a:xfrm flipV="1">
                <a:off x="10126365" y="4345686"/>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6" name="TextBox 445">
                <a:extLst>
                  <a:ext uri="{FF2B5EF4-FFF2-40B4-BE49-F238E27FC236}">
                    <a16:creationId xmlns:a16="http://schemas.microsoft.com/office/drawing/2014/main" id="{3A6CB6EB-5E70-472A-8170-2A8AD709ADE7}"/>
                  </a:ext>
                </a:extLst>
              </p:cNvPr>
              <p:cNvSpPr txBox="1"/>
              <p:nvPr/>
            </p:nvSpPr>
            <p:spPr>
              <a:xfrm>
                <a:off x="10094517" y="4306102"/>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448" name="Oval 447">
                <a:extLst>
                  <a:ext uri="{FF2B5EF4-FFF2-40B4-BE49-F238E27FC236}">
                    <a16:creationId xmlns:a16="http://schemas.microsoft.com/office/drawing/2014/main" id="{D57330A7-3774-4799-93CA-655E26E62958}"/>
                  </a:ext>
                </a:extLst>
              </p:cNvPr>
              <p:cNvSpPr/>
              <p:nvPr/>
            </p:nvSpPr>
            <p:spPr>
              <a:xfrm flipV="1">
                <a:off x="8549524" y="434192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9" name="TextBox 448">
                <a:extLst>
                  <a:ext uri="{FF2B5EF4-FFF2-40B4-BE49-F238E27FC236}">
                    <a16:creationId xmlns:a16="http://schemas.microsoft.com/office/drawing/2014/main" id="{95822CB6-7FD4-485B-90FF-D4F818A7B46C}"/>
                  </a:ext>
                </a:extLst>
              </p:cNvPr>
              <p:cNvSpPr txBox="1"/>
              <p:nvPr/>
            </p:nvSpPr>
            <p:spPr>
              <a:xfrm>
                <a:off x="8514999" y="4310545"/>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p>
            </p:txBody>
          </p:sp>
          <p:sp>
            <p:nvSpPr>
              <p:cNvPr id="451" name="Oval 450">
                <a:extLst>
                  <a:ext uri="{FF2B5EF4-FFF2-40B4-BE49-F238E27FC236}">
                    <a16:creationId xmlns:a16="http://schemas.microsoft.com/office/drawing/2014/main" id="{43D4281B-5842-4FFE-AD83-FE65B418195D}"/>
                  </a:ext>
                </a:extLst>
              </p:cNvPr>
              <p:cNvSpPr/>
              <p:nvPr/>
            </p:nvSpPr>
            <p:spPr>
              <a:xfrm flipV="1">
                <a:off x="10374620" y="4343505"/>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52" name="TextBox 451">
                <a:extLst>
                  <a:ext uri="{FF2B5EF4-FFF2-40B4-BE49-F238E27FC236}">
                    <a16:creationId xmlns:a16="http://schemas.microsoft.com/office/drawing/2014/main" id="{7BDD41C6-9F7A-42E5-BE9A-023539266A59}"/>
                  </a:ext>
                </a:extLst>
              </p:cNvPr>
              <p:cNvSpPr txBox="1"/>
              <p:nvPr/>
            </p:nvSpPr>
            <p:spPr>
              <a:xfrm>
                <a:off x="10347097" y="4311310"/>
                <a:ext cx="228600" cy="307777"/>
              </a:xfrm>
              <a:prstGeom prst="rect">
                <a:avLst/>
              </a:prstGeom>
              <a:noFill/>
            </p:spPr>
            <p:txBody>
              <a:bodyPr wrap="square" rtlCol="0">
                <a:spAutoFit/>
              </a:bodyPr>
              <a:lstStyle/>
              <a:p>
                <a:endPar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3" name="Oval 452">
                <a:extLst>
                  <a:ext uri="{FF2B5EF4-FFF2-40B4-BE49-F238E27FC236}">
                    <a16:creationId xmlns:a16="http://schemas.microsoft.com/office/drawing/2014/main" id="{B3ED532A-9D6F-4A0B-BF7D-08E07FE56F73}"/>
                  </a:ext>
                </a:extLst>
              </p:cNvPr>
              <p:cNvSpPr/>
              <p:nvPr/>
            </p:nvSpPr>
            <p:spPr>
              <a:xfrm flipV="1">
                <a:off x="10038610" y="4341924"/>
                <a:ext cx="2286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375" name="Straight Connector 374">
                <a:extLst>
                  <a:ext uri="{FF2B5EF4-FFF2-40B4-BE49-F238E27FC236}">
                    <a16:creationId xmlns:a16="http://schemas.microsoft.com/office/drawing/2014/main" id="{7A51B610-6329-48E6-9F9E-4685DA8DCB79}"/>
                  </a:ext>
                </a:extLst>
              </p:cNvPr>
              <p:cNvCxnSpPr/>
              <p:nvPr/>
            </p:nvCxnSpPr>
            <p:spPr>
              <a:xfrm>
                <a:off x="5228514" y="4602903"/>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92" name="TextBox 391">
              <a:extLst>
                <a:ext uri="{FF2B5EF4-FFF2-40B4-BE49-F238E27FC236}">
                  <a16:creationId xmlns:a16="http://schemas.microsoft.com/office/drawing/2014/main" id="{069255A9-9115-CC1A-904D-0EE62D071869}"/>
                </a:ext>
              </a:extLst>
            </p:cNvPr>
            <p:cNvSpPr txBox="1"/>
            <p:nvPr/>
          </p:nvSpPr>
          <p:spPr>
            <a:xfrm>
              <a:off x="10257944" y="4674907"/>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393" name="TextBox 392">
              <a:extLst>
                <a:ext uri="{FF2B5EF4-FFF2-40B4-BE49-F238E27FC236}">
                  <a16:creationId xmlns:a16="http://schemas.microsoft.com/office/drawing/2014/main" id="{9B80F5DB-C8D7-F6BC-26E9-7221EE553501}"/>
                </a:ext>
              </a:extLst>
            </p:cNvPr>
            <p:cNvSpPr txBox="1"/>
            <p:nvPr/>
          </p:nvSpPr>
          <p:spPr>
            <a:xfrm>
              <a:off x="10350710" y="4306820"/>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394" name="TextBox 393">
              <a:extLst>
                <a:ext uri="{FF2B5EF4-FFF2-40B4-BE49-F238E27FC236}">
                  <a16:creationId xmlns:a16="http://schemas.microsoft.com/office/drawing/2014/main" id="{9EC807A0-5BC2-C2A2-5ABF-71819615C9D9}"/>
                </a:ext>
              </a:extLst>
            </p:cNvPr>
            <p:cNvSpPr txBox="1"/>
            <p:nvPr/>
          </p:nvSpPr>
          <p:spPr>
            <a:xfrm>
              <a:off x="9222042" y="5006978"/>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395" name="TextBox 394">
              <a:extLst>
                <a:ext uri="{FF2B5EF4-FFF2-40B4-BE49-F238E27FC236}">
                  <a16:creationId xmlns:a16="http://schemas.microsoft.com/office/drawing/2014/main" id="{F3492EE6-E3B4-184A-3D6D-92FF2A34D63E}"/>
                </a:ext>
              </a:extLst>
            </p:cNvPr>
            <p:cNvSpPr txBox="1"/>
            <p:nvPr/>
          </p:nvSpPr>
          <p:spPr>
            <a:xfrm>
              <a:off x="9597394" y="5353309"/>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396" name="TextBox 395">
              <a:extLst>
                <a:ext uri="{FF2B5EF4-FFF2-40B4-BE49-F238E27FC236}">
                  <a16:creationId xmlns:a16="http://schemas.microsoft.com/office/drawing/2014/main" id="{52B06480-0AC6-29E2-6449-188DDCC69E49}"/>
                </a:ext>
              </a:extLst>
            </p:cNvPr>
            <p:cNvSpPr txBox="1"/>
            <p:nvPr/>
          </p:nvSpPr>
          <p:spPr>
            <a:xfrm>
              <a:off x="9831352" y="5691350"/>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397" name="TextBox 396">
              <a:extLst>
                <a:ext uri="{FF2B5EF4-FFF2-40B4-BE49-F238E27FC236}">
                  <a16:creationId xmlns:a16="http://schemas.microsoft.com/office/drawing/2014/main" id="{A72E9B9A-0A60-FD61-2497-2B3ABA36DB3E}"/>
                </a:ext>
              </a:extLst>
            </p:cNvPr>
            <p:cNvSpPr txBox="1"/>
            <p:nvPr/>
          </p:nvSpPr>
          <p:spPr>
            <a:xfrm>
              <a:off x="10070771" y="607469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398" name="TextBox 397">
              <a:extLst>
                <a:ext uri="{FF2B5EF4-FFF2-40B4-BE49-F238E27FC236}">
                  <a16:creationId xmlns:a16="http://schemas.microsoft.com/office/drawing/2014/main" id="{F9B9AD34-82F7-C2F7-E314-DFEF9D7EEA6C}"/>
                </a:ext>
              </a:extLst>
            </p:cNvPr>
            <p:cNvSpPr txBox="1"/>
            <p:nvPr/>
          </p:nvSpPr>
          <p:spPr>
            <a:xfrm>
              <a:off x="10222365" y="6397030"/>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grpSp>
      <p:grpSp>
        <p:nvGrpSpPr>
          <p:cNvPr id="5" name="Group 4">
            <a:extLst>
              <a:ext uri="{FF2B5EF4-FFF2-40B4-BE49-F238E27FC236}">
                <a16:creationId xmlns:a16="http://schemas.microsoft.com/office/drawing/2014/main" id="{A746962A-C02D-5468-25A1-E8EC54FD0537}"/>
              </a:ext>
            </a:extLst>
          </p:cNvPr>
          <p:cNvGrpSpPr/>
          <p:nvPr/>
        </p:nvGrpSpPr>
        <p:grpSpPr>
          <a:xfrm>
            <a:off x="5212967" y="756102"/>
            <a:ext cx="6589600" cy="6012902"/>
            <a:chOff x="5212967" y="756102"/>
            <a:chExt cx="6589600" cy="6012902"/>
          </a:xfrm>
        </p:grpSpPr>
        <p:cxnSp>
          <p:nvCxnSpPr>
            <p:cNvPr id="31" name="Straight Connector 30">
              <a:extLst>
                <a:ext uri="{FF2B5EF4-FFF2-40B4-BE49-F238E27FC236}">
                  <a16:creationId xmlns:a16="http://schemas.microsoft.com/office/drawing/2014/main" id="{6F9A8780-9CE9-481E-BC16-1BAA7ED7606C}"/>
                </a:ext>
              </a:extLst>
            </p:cNvPr>
            <p:cNvCxnSpPr>
              <a:cxnSpLocks/>
            </p:cNvCxnSpPr>
            <p:nvPr/>
          </p:nvCxnSpPr>
          <p:spPr>
            <a:xfrm>
              <a:off x="9145853" y="812748"/>
              <a:ext cx="0" cy="163709"/>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265" name="TextBox 264">
              <a:extLst>
                <a:ext uri="{FF2B5EF4-FFF2-40B4-BE49-F238E27FC236}">
                  <a16:creationId xmlns:a16="http://schemas.microsoft.com/office/drawing/2014/main" id="{998921E4-BF5D-4894-8E70-E75E42521DEE}"/>
                </a:ext>
              </a:extLst>
            </p:cNvPr>
            <p:cNvSpPr txBox="1"/>
            <p:nvPr/>
          </p:nvSpPr>
          <p:spPr>
            <a:xfrm>
              <a:off x="9135337" y="756102"/>
              <a:ext cx="1098780" cy="276999"/>
            </a:xfrm>
            <a:prstGeom prst="rect">
              <a:avLst/>
            </a:prstGeom>
            <a:noFill/>
          </p:spPr>
          <p:txBody>
            <a:bodyPr wrap="square" rtlCol="0">
              <a:spAutoFit/>
            </a:bodyPr>
            <a:lstStyle/>
            <a:p>
              <a:r>
                <a:rPr lang="en-US" sz="1200" b="1" dirty="0">
                  <a:solidFill>
                    <a:schemeClr val="accent1">
                      <a:lumMod val="50000"/>
                    </a:schemeClr>
                  </a:solidFill>
                </a:rPr>
                <a:t>U.S. Quartiles</a:t>
              </a:r>
            </a:p>
          </p:txBody>
        </p:sp>
        <p:cxnSp>
          <p:nvCxnSpPr>
            <p:cNvPr id="43" name="Straight Connector 42">
              <a:extLst>
                <a:ext uri="{FF2B5EF4-FFF2-40B4-BE49-F238E27FC236}">
                  <a16:creationId xmlns:a16="http://schemas.microsoft.com/office/drawing/2014/main" id="{4DF6010B-0F12-438C-B09B-8D61C66A617A}"/>
                </a:ext>
              </a:extLst>
            </p:cNvPr>
            <p:cNvCxnSpPr>
              <a:cxnSpLocks/>
            </p:cNvCxnSpPr>
            <p:nvPr/>
          </p:nvCxnSpPr>
          <p:spPr>
            <a:xfrm>
              <a:off x="6775052" y="1131312"/>
              <a:ext cx="0" cy="5637692"/>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2E052ADB-ADFB-4A8F-9137-CDF59C4FC74E}"/>
                </a:ext>
              </a:extLst>
            </p:cNvPr>
            <p:cNvCxnSpPr>
              <a:cxnSpLocks/>
            </p:cNvCxnSpPr>
            <p:nvPr/>
          </p:nvCxnSpPr>
          <p:spPr>
            <a:xfrm>
              <a:off x="8354474" y="1131312"/>
              <a:ext cx="0" cy="5637692"/>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71178402-CE74-42E0-BBE5-82EC961A8254}"/>
                </a:ext>
              </a:extLst>
            </p:cNvPr>
            <p:cNvCxnSpPr>
              <a:cxnSpLocks/>
            </p:cNvCxnSpPr>
            <p:nvPr/>
          </p:nvCxnSpPr>
          <p:spPr>
            <a:xfrm>
              <a:off x="9899252" y="1131312"/>
              <a:ext cx="0" cy="5610013"/>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381" name="Rectangle 380">
              <a:extLst>
                <a:ext uri="{FF2B5EF4-FFF2-40B4-BE49-F238E27FC236}">
                  <a16:creationId xmlns:a16="http://schemas.microsoft.com/office/drawing/2014/main" id="{2333C1EA-F3DA-9EA3-B086-7BE9E694F799}"/>
                </a:ext>
              </a:extLst>
            </p:cNvPr>
            <p:cNvSpPr/>
            <p:nvPr/>
          </p:nvSpPr>
          <p:spPr>
            <a:xfrm>
              <a:off x="5212967" y="1125352"/>
              <a:ext cx="6247230" cy="23124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382" name="TextBox 381">
              <a:extLst>
                <a:ext uri="{FF2B5EF4-FFF2-40B4-BE49-F238E27FC236}">
                  <a16:creationId xmlns:a16="http://schemas.microsoft.com/office/drawing/2014/main" id="{36BE688D-37C9-9473-F2FC-F84DD6EAE74B}"/>
                </a:ext>
              </a:extLst>
            </p:cNvPr>
            <p:cNvSpPr txBox="1"/>
            <p:nvPr/>
          </p:nvSpPr>
          <p:spPr>
            <a:xfrm>
              <a:off x="5382550" y="1125352"/>
              <a:ext cx="1457976" cy="261610"/>
            </a:xfrm>
            <a:prstGeom prst="rect">
              <a:avLst/>
            </a:prstGeom>
            <a:noFill/>
          </p:spPr>
          <p:txBody>
            <a:bodyPr wrap="square" rtlCol="0">
              <a:spAutoFit/>
            </a:bodyPr>
            <a:lstStyle/>
            <a:p>
              <a:r>
                <a:rPr lang="en-US" sz="11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Least Critical</a:t>
              </a:r>
            </a:p>
          </p:txBody>
        </p:sp>
        <p:sp>
          <p:nvSpPr>
            <p:cNvPr id="383" name="TextBox 382">
              <a:extLst>
                <a:ext uri="{FF2B5EF4-FFF2-40B4-BE49-F238E27FC236}">
                  <a16:creationId xmlns:a16="http://schemas.microsoft.com/office/drawing/2014/main" id="{6F333A5B-7AD4-A8AB-AC25-7E9233D78F12}"/>
                </a:ext>
              </a:extLst>
            </p:cNvPr>
            <p:cNvSpPr txBox="1"/>
            <p:nvPr/>
          </p:nvSpPr>
          <p:spPr>
            <a:xfrm>
              <a:off x="10145109" y="1125352"/>
              <a:ext cx="1657458" cy="261610"/>
            </a:xfrm>
            <a:prstGeom prst="rect">
              <a:avLst/>
            </a:prstGeom>
            <a:noFill/>
          </p:spPr>
          <p:txBody>
            <a:bodyPr wrap="square" rtlCol="0">
              <a:spAutoFit/>
            </a:bodyPr>
            <a:lstStyle/>
            <a:p>
              <a:r>
                <a:rPr lang="en-US" sz="11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Most Critical</a:t>
              </a:r>
            </a:p>
          </p:txBody>
        </p:sp>
        <p:sp>
          <p:nvSpPr>
            <p:cNvPr id="384" name="TextBox 383">
              <a:extLst>
                <a:ext uri="{FF2B5EF4-FFF2-40B4-BE49-F238E27FC236}">
                  <a16:creationId xmlns:a16="http://schemas.microsoft.com/office/drawing/2014/main" id="{A9E8BC16-2658-EFFF-2F69-A3CDE8D76FDF}"/>
                </a:ext>
              </a:extLst>
            </p:cNvPr>
            <p:cNvSpPr txBox="1"/>
            <p:nvPr/>
          </p:nvSpPr>
          <p:spPr>
            <a:xfrm>
              <a:off x="7058705" y="1125352"/>
              <a:ext cx="1457976" cy="261610"/>
            </a:xfrm>
            <a:prstGeom prst="rect">
              <a:avLst/>
            </a:prstGeom>
            <a:noFill/>
          </p:spPr>
          <p:txBody>
            <a:bodyPr wrap="square" rtlCol="0">
              <a:spAutoFit/>
            </a:bodyPr>
            <a:lstStyle/>
            <a:p>
              <a:r>
                <a:rPr lang="en-US" sz="11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Less Critical</a:t>
              </a:r>
            </a:p>
          </p:txBody>
        </p:sp>
        <p:sp>
          <p:nvSpPr>
            <p:cNvPr id="385" name="TextBox 384">
              <a:extLst>
                <a:ext uri="{FF2B5EF4-FFF2-40B4-BE49-F238E27FC236}">
                  <a16:creationId xmlns:a16="http://schemas.microsoft.com/office/drawing/2014/main" id="{66A25C6A-25C9-903F-5F8D-FA53C36D1935}"/>
                </a:ext>
              </a:extLst>
            </p:cNvPr>
            <p:cNvSpPr txBox="1"/>
            <p:nvPr/>
          </p:nvSpPr>
          <p:spPr>
            <a:xfrm>
              <a:off x="8796817" y="1125352"/>
              <a:ext cx="1457976" cy="276999"/>
            </a:xfrm>
            <a:prstGeom prst="rect">
              <a:avLst/>
            </a:prstGeom>
            <a:noFill/>
          </p:spPr>
          <p:txBody>
            <a:bodyPr wrap="square" rtlCol="0">
              <a:spAutoFit/>
            </a:bodyPr>
            <a:lstStyle/>
            <a:p>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Critical</a:t>
              </a:r>
            </a:p>
          </p:txBody>
        </p:sp>
      </p:grpSp>
      <p:grpSp>
        <p:nvGrpSpPr>
          <p:cNvPr id="22" name="Group 21">
            <a:extLst>
              <a:ext uri="{FF2B5EF4-FFF2-40B4-BE49-F238E27FC236}">
                <a16:creationId xmlns:a16="http://schemas.microsoft.com/office/drawing/2014/main" id="{66883ECD-9265-33CC-651E-4C3CE0B9BA11}"/>
              </a:ext>
            </a:extLst>
          </p:cNvPr>
          <p:cNvGrpSpPr/>
          <p:nvPr/>
        </p:nvGrpSpPr>
        <p:grpSpPr>
          <a:xfrm>
            <a:off x="3164526" y="2388697"/>
            <a:ext cx="8320375" cy="4373545"/>
            <a:chOff x="3172949" y="2400122"/>
            <a:chExt cx="8320375" cy="4373545"/>
          </a:xfrm>
        </p:grpSpPr>
        <p:pic>
          <p:nvPicPr>
            <p:cNvPr id="20" name="Picture 19">
              <a:extLst>
                <a:ext uri="{FF2B5EF4-FFF2-40B4-BE49-F238E27FC236}">
                  <a16:creationId xmlns:a16="http://schemas.microsoft.com/office/drawing/2014/main" id="{8EE65634-F385-1899-1934-295B1A31C6DB}"/>
                </a:ext>
              </a:extLst>
            </p:cNvPr>
            <p:cNvPicPr>
              <a:picLocks noChangeAspect="1"/>
            </p:cNvPicPr>
            <p:nvPr/>
          </p:nvPicPr>
          <p:blipFill>
            <a:blip r:embed="rId2"/>
            <a:stretch>
              <a:fillRect/>
            </a:stretch>
          </p:blipFill>
          <p:spPr>
            <a:xfrm>
              <a:off x="3172949" y="2400122"/>
              <a:ext cx="6123180" cy="3898722"/>
            </a:xfrm>
            <a:prstGeom prst="rect">
              <a:avLst/>
            </a:prstGeom>
          </p:spPr>
        </p:pic>
        <p:sp>
          <p:nvSpPr>
            <p:cNvPr id="21" name="Oval 20">
              <a:extLst>
                <a:ext uri="{FF2B5EF4-FFF2-40B4-BE49-F238E27FC236}">
                  <a16:creationId xmlns:a16="http://schemas.microsoft.com/office/drawing/2014/main" id="{4E882D7F-C156-9913-380A-56643BEB0FC8}"/>
                </a:ext>
              </a:extLst>
            </p:cNvPr>
            <p:cNvSpPr/>
            <p:nvPr/>
          </p:nvSpPr>
          <p:spPr>
            <a:xfrm>
              <a:off x="9667984" y="6337973"/>
              <a:ext cx="1825340" cy="435694"/>
            </a:xfrm>
            <a:prstGeom prst="ellipse">
              <a:avLst/>
            </a:prstGeom>
            <a:solidFill>
              <a:srgbClr val="FFFFFF">
                <a:alpha val="52157"/>
              </a:srgb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A445D4B0-6828-C078-AA3E-B1D91FECD3A7}"/>
              </a:ext>
            </a:extLst>
          </p:cNvPr>
          <p:cNvPicPr>
            <a:picLocks noChangeAspect="1"/>
          </p:cNvPicPr>
          <p:nvPr/>
        </p:nvPicPr>
        <p:blipFill>
          <a:blip r:embed="rId3"/>
          <a:stretch>
            <a:fillRect/>
          </a:stretch>
        </p:blipFill>
        <p:spPr>
          <a:xfrm>
            <a:off x="553375" y="109707"/>
            <a:ext cx="772552" cy="1247512"/>
          </a:xfrm>
          <a:prstGeom prst="rect">
            <a:avLst/>
          </a:prstGeom>
        </p:spPr>
      </p:pic>
      <p:sp>
        <p:nvSpPr>
          <p:cNvPr id="399" name="TextBox 398">
            <a:extLst>
              <a:ext uri="{FF2B5EF4-FFF2-40B4-BE49-F238E27FC236}">
                <a16:creationId xmlns:a16="http://schemas.microsoft.com/office/drawing/2014/main" id="{9FED1579-ED22-7B48-B817-6495D6EA46C8}"/>
              </a:ext>
            </a:extLst>
          </p:cNvPr>
          <p:cNvSpPr txBox="1"/>
          <p:nvPr/>
        </p:nvSpPr>
        <p:spPr>
          <a:xfrm>
            <a:off x="1332276" y="654736"/>
            <a:ext cx="1550033" cy="276999"/>
          </a:xfrm>
          <a:prstGeom prst="rect">
            <a:avLst/>
          </a:prstGeom>
          <a:noFill/>
        </p:spPr>
        <p:txBody>
          <a:bodyPr wrap="square" rtlCol="0">
            <a:spAutoFit/>
          </a:bodyPr>
          <a:lstStyle/>
          <a:p>
            <a:r>
              <a:rPr lang="en-US" sz="1200" b="1" dirty="0">
                <a:solidFill>
                  <a:schemeClr val="accent1">
                    <a:lumMod val="50000"/>
                  </a:schemeClr>
                </a:solidFill>
              </a:rPr>
              <a:t>Region 5</a:t>
            </a:r>
          </a:p>
        </p:txBody>
      </p:sp>
    </p:spTree>
    <p:extLst>
      <p:ext uri="{BB962C8B-B14F-4D97-AF65-F5344CB8AC3E}">
        <p14:creationId xmlns:p14="http://schemas.microsoft.com/office/powerpoint/2010/main" val="94939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5" name="Picture 1394" descr="Map&#10;&#10;Description automatically generated">
            <a:extLst>
              <a:ext uri="{FF2B5EF4-FFF2-40B4-BE49-F238E27FC236}">
                <a16:creationId xmlns:a16="http://schemas.microsoft.com/office/drawing/2014/main" id="{2744075D-4814-761B-16E1-64C90FFAF2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6262" y="1256640"/>
            <a:ext cx="7136654" cy="5374116"/>
          </a:xfrm>
          <a:prstGeom prst="rect">
            <a:avLst/>
          </a:prstGeom>
        </p:spPr>
      </p:pic>
      <p:sp>
        <p:nvSpPr>
          <p:cNvPr id="530" name="Rectangle 529">
            <a:extLst>
              <a:ext uri="{FF2B5EF4-FFF2-40B4-BE49-F238E27FC236}">
                <a16:creationId xmlns:a16="http://schemas.microsoft.com/office/drawing/2014/main" id="{4329DE7B-51B8-4A7D-B749-29EFBE871983}"/>
              </a:ext>
            </a:extLst>
          </p:cNvPr>
          <p:cNvSpPr/>
          <p:nvPr/>
        </p:nvSpPr>
        <p:spPr>
          <a:xfrm>
            <a:off x="2799323" y="6458415"/>
            <a:ext cx="7305354" cy="3398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marL="171450">
              <a:lnSpc>
                <a:spcPct val="114000"/>
              </a:lnSpc>
              <a:spcBef>
                <a:spcPts val="200"/>
              </a:spcBef>
              <a:buClr>
                <a:schemeClr val="accent4"/>
              </a:buClr>
            </a:pPr>
            <a:r>
              <a:rPr lang="en-US" sz="700" i="1" dirty="0">
                <a:solidFill>
                  <a:schemeClr val="tx1">
                    <a:lumMod val="65000"/>
                    <a:lumOff val="35000"/>
                  </a:schemeClr>
                </a:solidFill>
              </a:rPr>
              <a:t>Data Sources: </a:t>
            </a:r>
            <a:r>
              <a:rPr lang="en-US" sz="600" i="1" dirty="0">
                <a:solidFill>
                  <a:schemeClr val="tx1">
                    <a:lumMod val="65000"/>
                    <a:lumOff val="35000"/>
                  </a:schemeClr>
                </a:solidFill>
                <a:latin typeface="+mj-lt"/>
                <a:hlinkClick r:id="rId3">
                  <a:extLst>
                    <a:ext uri="{A12FA001-AC4F-418D-AE19-62706E023703}">
                      <ahyp:hlinkClr xmlns:ahyp="http://schemas.microsoft.com/office/drawing/2018/hyperlinkcolor" val="tx"/>
                    </a:ext>
                  </a:extLst>
                </a:hlinkClick>
              </a:rPr>
              <a:t>U.S. Census Bureau, 2019 American Community Survey 5-year PUMS</a:t>
            </a:r>
            <a:r>
              <a:rPr lang="en-US" sz="600" i="1" dirty="0">
                <a:solidFill>
                  <a:schemeClr val="tx1">
                    <a:lumMod val="65000"/>
                    <a:lumOff val="35000"/>
                  </a:schemeClr>
                </a:solidFill>
                <a:latin typeface="+mj-lt"/>
              </a:rPr>
              <a:t> (Public Use Microdata Sample). Steven Ruggles, Sarah Flood, Sophia Foster, Ronald </a:t>
            </a:r>
            <a:r>
              <a:rPr lang="en-US" sz="600" i="1" dirty="0" err="1">
                <a:solidFill>
                  <a:schemeClr val="tx1">
                    <a:lumMod val="65000"/>
                    <a:lumOff val="35000"/>
                  </a:schemeClr>
                </a:solidFill>
                <a:latin typeface="+mj-lt"/>
              </a:rPr>
              <a:t>Goeken</a:t>
            </a:r>
            <a:r>
              <a:rPr lang="en-US" sz="600" i="1" dirty="0">
                <a:solidFill>
                  <a:schemeClr val="tx1">
                    <a:lumMod val="65000"/>
                    <a:lumOff val="35000"/>
                  </a:schemeClr>
                </a:solidFill>
                <a:latin typeface="+mj-lt"/>
              </a:rPr>
              <a:t>, Jose </a:t>
            </a:r>
            <a:r>
              <a:rPr lang="en-US" sz="600" i="1" dirty="0" err="1">
                <a:solidFill>
                  <a:schemeClr val="tx1">
                    <a:lumMod val="65000"/>
                    <a:lumOff val="35000"/>
                  </a:schemeClr>
                </a:solidFill>
                <a:latin typeface="+mj-lt"/>
              </a:rPr>
              <a:t>Pacas</a:t>
            </a:r>
            <a:r>
              <a:rPr lang="en-US" sz="600" i="1" dirty="0">
                <a:solidFill>
                  <a:schemeClr val="tx1">
                    <a:lumMod val="65000"/>
                    <a:lumOff val="35000"/>
                  </a:schemeClr>
                </a:solidFill>
                <a:latin typeface="+mj-lt"/>
              </a:rPr>
              <a:t>, Megan </a:t>
            </a:r>
            <a:r>
              <a:rPr lang="en-US" sz="600" i="1" dirty="0" err="1">
                <a:solidFill>
                  <a:schemeClr val="tx1">
                    <a:lumMod val="65000"/>
                    <a:lumOff val="35000"/>
                  </a:schemeClr>
                </a:solidFill>
                <a:latin typeface="+mj-lt"/>
              </a:rPr>
              <a:t>Schouweiler</a:t>
            </a:r>
            <a:r>
              <a:rPr lang="en-US" sz="600" i="1" dirty="0">
                <a:solidFill>
                  <a:schemeClr val="tx1">
                    <a:lumMod val="65000"/>
                    <a:lumOff val="35000"/>
                  </a:schemeClr>
                </a:solidFill>
                <a:latin typeface="+mj-lt"/>
              </a:rPr>
              <a:t> and Matthew Sobek. IPUMS USA: Version 11.0 [dataset]. Minneapolis, MN: IPUMS, 2021. https://doi.org/10.18128/D010.V11.0C</a:t>
            </a:r>
            <a:endParaRPr lang="en-US" sz="600" i="1" cap="all" dirty="0">
              <a:solidFill>
                <a:schemeClr val="tx1">
                  <a:lumMod val="65000"/>
                  <a:lumOff val="35000"/>
                </a:schemeClr>
              </a:solidFill>
              <a:latin typeface="+mj-lt"/>
            </a:endParaRPr>
          </a:p>
        </p:txBody>
      </p:sp>
      <p:sp>
        <p:nvSpPr>
          <p:cNvPr id="255" name="TextBox 254">
            <a:extLst>
              <a:ext uri="{FF2B5EF4-FFF2-40B4-BE49-F238E27FC236}">
                <a16:creationId xmlns:a16="http://schemas.microsoft.com/office/drawing/2014/main" id="{3082EF2A-085B-1166-F46E-F22F680C360B}"/>
              </a:ext>
            </a:extLst>
          </p:cNvPr>
          <p:cNvSpPr txBox="1"/>
          <p:nvPr/>
        </p:nvSpPr>
        <p:spPr>
          <a:xfrm>
            <a:off x="2111752" y="838764"/>
            <a:ext cx="7935691" cy="400110"/>
          </a:xfrm>
          <a:prstGeom prst="rect">
            <a:avLst/>
          </a:prstGeom>
          <a:noFill/>
        </p:spPr>
        <p:txBody>
          <a:bodyPr wrap="square" rtlCol="0">
            <a:spAutoFit/>
          </a:bodyPr>
          <a:lstStyle/>
          <a:p>
            <a:pPr algn="ctr"/>
            <a:r>
              <a:rPr lang="en-US" sz="20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Percent of Population Ages 25 to 64 Living in Poverty</a:t>
            </a:r>
          </a:p>
        </p:txBody>
      </p:sp>
      <p:grpSp>
        <p:nvGrpSpPr>
          <p:cNvPr id="256" name="Group 255">
            <a:extLst>
              <a:ext uri="{FF2B5EF4-FFF2-40B4-BE49-F238E27FC236}">
                <a16:creationId xmlns:a16="http://schemas.microsoft.com/office/drawing/2014/main" id="{EA24C39B-F4B9-23B4-DC35-12C63D84070C}"/>
              </a:ext>
            </a:extLst>
          </p:cNvPr>
          <p:cNvGrpSpPr/>
          <p:nvPr/>
        </p:nvGrpSpPr>
        <p:grpSpPr>
          <a:xfrm>
            <a:off x="8606719" y="4432806"/>
            <a:ext cx="1308222" cy="1048870"/>
            <a:chOff x="10537924" y="736026"/>
            <a:chExt cx="1192770" cy="956306"/>
          </a:xfrm>
        </p:grpSpPr>
        <p:sp>
          <p:nvSpPr>
            <p:cNvPr id="257" name="Rectangle 256">
              <a:extLst>
                <a:ext uri="{FF2B5EF4-FFF2-40B4-BE49-F238E27FC236}">
                  <a16:creationId xmlns:a16="http://schemas.microsoft.com/office/drawing/2014/main" id="{FF8A654E-BA03-CFBA-E700-683139E0D63E}"/>
                </a:ext>
              </a:extLst>
            </p:cNvPr>
            <p:cNvSpPr/>
            <p:nvPr/>
          </p:nvSpPr>
          <p:spPr>
            <a:xfrm>
              <a:off x="10537924" y="736026"/>
              <a:ext cx="921548" cy="956306"/>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8" name="TextBox 257">
              <a:extLst>
                <a:ext uri="{FF2B5EF4-FFF2-40B4-BE49-F238E27FC236}">
                  <a16:creationId xmlns:a16="http://schemas.microsoft.com/office/drawing/2014/main" id="{0C09D988-2EBC-6A5D-A2AC-BCC499B1DBBF}"/>
                </a:ext>
              </a:extLst>
            </p:cNvPr>
            <p:cNvSpPr txBox="1"/>
            <p:nvPr/>
          </p:nvSpPr>
          <p:spPr>
            <a:xfrm>
              <a:off x="10754778" y="777226"/>
              <a:ext cx="975916" cy="246221"/>
            </a:xfrm>
            <a:prstGeom prst="rect">
              <a:avLst/>
            </a:prstGeom>
            <a:noFill/>
          </p:spPr>
          <p:txBody>
            <a:bodyPr wrap="square" rtlCol="0">
              <a:spAutoFit/>
            </a:bodyPr>
            <a:lstStyle/>
            <a:p>
              <a:r>
                <a:rPr lang="en-US" sz="1000" dirty="0"/>
                <a:t>High Need</a:t>
              </a:r>
            </a:p>
          </p:txBody>
        </p:sp>
        <p:sp>
          <p:nvSpPr>
            <p:cNvPr id="259" name="TextBox 258">
              <a:extLst>
                <a:ext uri="{FF2B5EF4-FFF2-40B4-BE49-F238E27FC236}">
                  <a16:creationId xmlns:a16="http://schemas.microsoft.com/office/drawing/2014/main" id="{62E0F5CB-22E2-3F62-EECC-F927E5E14EFB}"/>
                </a:ext>
              </a:extLst>
            </p:cNvPr>
            <p:cNvSpPr txBox="1"/>
            <p:nvPr/>
          </p:nvSpPr>
          <p:spPr>
            <a:xfrm>
              <a:off x="10754778" y="1432440"/>
              <a:ext cx="921548" cy="246221"/>
            </a:xfrm>
            <a:prstGeom prst="rect">
              <a:avLst/>
            </a:prstGeom>
            <a:noFill/>
          </p:spPr>
          <p:txBody>
            <a:bodyPr wrap="square" rtlCol="0">
              <a:spAutoFit/>
            </a:bodyPr>
            <a:lstStyle/>
            <a:p>
              <a:r>
                <a:rPr lang="en-US" sz="1000" dirty="0"/>
                <a:t>Low Need</a:t>
              </a:r>
            </a:p>
          </p:txBody>
        </p:sp>
        <p:sp>
          <p:nvSpPr>
            <p:cNvPr id="260" name="Rectangle 259">
              <a:extLst>
                <a:ext uri="{FF2B5EF4-FFF2-40B4-BE49-F238E27FC236}">
                  <a16:creationId xmlns:a16="http://schemas.microsoft.com/office/drawing/2014/main" id="{7F9900C2-86A1-6977-C432-F355C9C6829B}"/>
                </a:ext>
              </a:extLst>
            </p:cNvPr>
            <p:cNvSpPr/>
            <p:nvPr/>
          </p:nvSpPr>
          <p:spPr>
            <a:xfrm>
              <a:off x="10599035" y="1462082"/>
              <a:ext cx="161099" cy="15767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1" name="Rectangle 260">
              <a:extLst>
                <a:ext uri="{FF2B5EF4-FFF2-40B4-BE49-F238E27FC236}">
                  <a16:creationId xmlns:a16="http://schemas.microsoft.com/office/drawing/2014/main" id="{E8793C12-32F6-32B6-65E1-9C19122A76AE}"/>
                </a:ext>
              </a:extLst>
            </p:cNvPr>
            <p:cNvSpPr/>
            <p:nvPr/>
          </p:nvSpPr>
          <p:spPr>
            <a:xfrm>
              <a:off x="10599035" y="804169"/>
              <a:ext cx="161099" cy="15767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2" name="Rectangle 261">
              <a:extLst>
                <a:ext uri="{FF2B5EF4-FFF2-40B4-BE49-F238E27FC236}">
                  <a16:creationId xmlns:a16="http://schemas.microsoft.com/office/drawing/2014/main" id="{AF153FFF-0C3C-DE01-B42F-F906AA5B8935}"/>
                </a:ext>
              </a:extLst>
            </p:cNvPr>
            <p:cNvSpPr/>
            <p:nvPr/>
          </p:nvSpPr>
          <p:spPr>
            <a:xfrm>
              <a:off x="10599035" y="1025758"/>
              <a:ext cx="161099" cy="157670"/>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3" name="Rectangle 262">
              <a:extLst>
                <a:ext uri="{FF2B5EF4-FFF2-40B4-BE49-F238E27FC236}">
                  <a16:creationId xmlns:a16="http://schemas.microsoft.com/office/drawing/2014/main" id="{00C6B659-E17A-9E0D-3225-D9A0B7F4604C}"/>
                </a:ext>
              </a:extLst>
            </p:cNvPr>
            <p:cNvSpPr/>
            <p:nvPr/>
          </p:nvSpPr>
          <p:spPr>
            <a:xfrm>
              <a:off x="10599035" y="1243920"/>
              <a:ext cx="161099" cy="157670"/>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64" name="TextBox 263">
            <a:extLst>
              <a:ext uri="{FF2B5EF4-FFF2-40B4-BE49-F238E27FC236}">
                <a16:creationId xmlns:a16="http://schemas.microsoft.com/office/drawing/2014/main" id="{269940D3-B353-42D1-255C-71715DBB97E5}"/>
              </a:ext>
            </a:extLst>
          </p:cNvPr>
          <p:cNvSpPr txBox="1"/>
          <p:nvPr/>
        </p:nvSpPr>
        <p:spPr>
          <a:xfrm>
            <a:off x="2277058" y="221128"/>
            <a:ext cx="7563395" cy="523220"/>
          </a:xfrm>
          <a:prstGeom prst="rect">
            <a:avLst/>
          </a:prstGeom>
          <a:noFill/>
        </p:spPr>
        <p:txBody>
          <a:bodyPr wrap="square" rtlCol="0">
            <a:spAutoFit/>
          </a:bodyPr>
          <a:lstStyle/>
          <a:p>
            <a:pPr algn="ctr"/>
            <a:r>
              <a:rPr lang="en-US" sz="28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Analyzing within Workforce Region</a:t>
            </a:r>
          </a:p>
        </p:txBody>
      </p:sp>
      <p:pic>
        <p:nvPicPr>
          <p:cNvPr id="768" name="Picture 767" descr="Map&#10;&#10;Description automatically generated">
            <a:extLst>
              <a:ext uri="{FF2B5EF4-FFF2-40B4-BE49-F238E27FC236}">
                <a16:creationId xmlns:a16="http://schemas.microsoft.com/office/drawing/2014/main" id="{673A821B-F814-0A65-324F-0077ED4EEA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655" y="86287"/>
            <a:ext cx="922326" cy="1319808"/>
          </a:xfrm>
          <a:prstGeom prst="rect">
            <a:avLst/>
          </a:prstGeom>
        </p:spPr>
      </p:pic>
      <p:sp>
        <p:nvSpPr>
          <p:cNvPr id="2" name="Rectangle 1">
            <a:extLst>
              <a:ext uri="{FF2B5EF4-FFF2-40B4-BE49-F238E27FC236}">
                <a16:creationId xmlns:a16="http://schemas.microsoft.com/office/drawing/2014/main" id="{8E6F8BA0-D5FD-6617-F152-25BBD6F29A51}"/>
              </a:ext>
            </a:extLst>
          </p:cNvPr>
          <p:cNvSpPr/>
          <p:nvPr/>
        </p:nvSpPr>
        <p:spPr>
          <a:xfrm>
            <a:off x="7742641" y="1958656"/>
            <a:ext cx="1731409" cy="256957"/>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9073C66-F21A-BD44-A664-FCB2FA600ACD}"/>
              </a:ext>
            </a:extLst>
          </p:cNvPr>
          <p:cNvSpPr txBox="1"/>
          <p:nvPr/>
        </p:nvSpPr>
        <p:spPr>
          <a:xfrm>
            <a:off x="7693295" y="1705230"/>
            <a:ext cx="1839621" cy="461665"/>
          </a:xfrm>
          <a:prstGeom prst="rect">
            <a:avLst/>
          </a:prstGeom>
          <a:noFill/>
        </p:spPr>
        <p:txBody>
          <a:bodyPr wrap="square" rtlCol="0">
            <a:spAutoFit/>
          </a:bodyPr>
          <a:lstStyle/>
          <a:p>
            <a:pPr algn="ctr"/>
            <a:r>
              <a:rPr lang="en-US" sz="1200" b="1"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Region 4- Jefferson and Shelby Counties</a:t>
            </a:r>
          </a:p>
        </p:txBody>
      </p:sp>
      <p:sp>
        <p:nvSpPr>
          <p:cNvPr id="4" name="Rectangle 3">
            <a:extLst>
              <a:ext uri="{FF2B5EF4-FFF2-40B4-BE49-F238E27FC236}">
                <a16:creationId xmlns:a16="http://schemas.microsoft.com/office/drawing/2014/main" id="{53D630A5-2D62-6B5C-929F-5FA2FFC17D62}"/>
              </a:ext>
            </a:extLst>
          </p:cNvPr>
          <p:cNvSpPr/>
          <p:nvPr/>
        </p:nvSpPr>
        <p:spPr>
          <a:xfrm>
            <a:off x="8137619" y="4220308"/>
            <a:ext cx="2077690" cy="1623195"/>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B1BC9C7C-544F-6AF2-B197-E13B176EC7EF}"/>
              </a:ext>
            </a:extLst>
          </p:cNvPr>
          <p:cNvGrpSpPr/>
          <p:nvPr/>
        </p:nvGrpSpPr>
        <p:grpSpPr>
          <a:xfrm>
            <a:off x="8434979" y="4417812"/>
            <a:ext cx="1335781" cy="1048870"/>
            <a:chOff x="3859504" y="1294889"/>
            <a:chExt cx="1335781" cy="1048870"/>
          </a:xfrm>
        </p:grpSpPr>
        <p:sp>
          <p:nvSpPr>
            <p:cNvPr id="19" name="Rectangle 18">
              <a:extLst>
                <a:ext uri="{FF2B5EF4-FFF2-40B4-BE49-F238E27FC236}">
                  <a16:creationId xmlns:a16="http://schemas.microsoft.com/office/drawing/2014/main" id="{56D3A887-51D1-F777-E9C6-9CCED0AA839B}"/>
                </a:ext>
              </a:extLst>
            </p:cNvPr>
            <p:cNvSpPr/>
            <p:nvPr/>
          </p:nvSpPr>
          <p:spPr>
            <a:xfrm>
              <a:off x="3859504" y="1294889"/>
              <a:ext cx="1120441" cy="104887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 name="TextBox 19">
              <a:extLst>
                <a:ext uri="{FF2B5EF4-FFF2-40B4-BE49-F238E27FC236}">
                  <a16:creationId xmlns:a16="http://schemas.microsoft.com/office/drawing/2014/main" id="{F263ADDF-AFA7-0382-4CAD-4773F4F6992E}"/>
                </a:ext>
              </a:extLst>
            </p:cNvPr>
            <p:cNvSpPr txBox="1"/>
            <p:nvPr/>
          </p:nvSpPr>
          <p:spPr>
            <a:xfrm>
              <a:off x="4101529" y="1340077"/>
              <a:ext cx="1089196" cy="246221"/>
            </a:xfrm>
            <a:prstGeom prst="rect">
              <a:avLst/>
            </a:prstGeom>
            <a:noFill/>
          </p:spPr>
          <p:txBody>
            <a:bodyPr wrap="square" rtlCol="0">
              <a:spAutoFit/>
            </a:bodyPr>
            <a:lstStyle/>
            <a:p>
              <a:r>
                <a:rPr lang="en-US" sz="1000" dirty="0"/>
                <a:t>Most Critical</a:t>
              </a:r>
            </a:p>
          </p:txBody>
        </p:sp>
        <p:sp>
          <p:nvSpPr>
            <p:cNvPr id="21" name="TextBox 20">
              <a:extLst>
                <a:ext uri="{FF2B5EF4-FFF2-40B4-BE49-F238E27FC236}">
                  <a16:creationId xmlns:a16="http://schemas.microsoft.com/office/drawing/2014/main" id="{EEAA2830-6407-02B8-19E5-7514871524DC}"/>
                </a:ext>
              </a:extLst>
            </p:cNvPr>
            <p:cNvSpPr txBox="1"/>
            <p:nvPr/>
          </p:nvSpPr>
          <p:spPr>
            <a:xfrm>
              <a:off x="4101529" y="2058711"/>
              <a:ext cx="1028517" cy="246221"/>
            </a:xfrm>
            <a:prstGeom prst="rect">
              <a:avLst/>
            </a:prstGeom>
            <a:noFill/>
          </p:spPr>
          <p:txBody>
            <a:bodyPr wrap="square" rtlCol="0">
              <a:spAutoFit/>
            </a:bodyPr>
            <a:lstStyle/>
            <a:p>
              <a:r>
                <a:rPr lang="en-US" sz="1000" dirty="0"/>
                <a:t>Least Critical</a:t>
              </a:r>
            </a:p>
          </p:txBody>
        </p:sp>
        <p:sp>
          <p:nvSpPr>
            <p:cNvPr id="22" name="Rectangle 21">
              <a:extLst>
                <a:ext uri="{FF2B5EF4-FFF2-40B4-BE49-F238E27FC236}">
                  <a16:creationId xmlns:a16="http://schemas.microsoft.com/office/drawing/2014/main" id="{F238ABAB-341A-8A3C-835A-8D97AD40F991}"/>
                </a:ext>
              </a:extLst>
            </p:cNvPr>
            <p:cNvSpPr/>
            <p:nvPr/>
          </p:nvSpPr>
          <p:spPr>
            <a:xfrm>
              <a:off x="3927708" y="2091222"/>
              <a:ext cx="179799" cy="172931"/>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 name="Rectangle 22">
              <a:extLst>
                <a:ext uri="{FF2B5EF4-FFF2-40B4-BE49-F238E27FC236}">
                  <a16:creationId xmlns:a16="http://schemas.microsoft.com/office/drawing/2014/main" id="{1C57D8EA-9CC3-F21A-CA8D-98100F0ACD83}"/>
                </a:ext>
              </a:extLst>
            </p:cNvPr>
            <p:cNvSpPr/>
            <p:nvPr/>
          </p:nvSpPr>
          <p:spPr>
            <a:xfrm>
              <a:off x="3927708" y="1369628"/>
              <a:ext cx="179799" cy="17293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Rectangle 23">
              <a:extLst>
                <a:ext uri="{FF2B5EF4-FFF2-40B4-BE49-F238E27FC236}">
                  <a16:creationId xmlns:a16="http://schemas.microsoft.com/office/drawing/2014/main" id="{DAA24426-FBC7-B76C-4109-74ACAB0CDED6}"/>
                </a:ext>
              </a:extLst>
            </p:cNvPr>
            <p:cNvSpPr/>
            <p:nvPr/>
          </p:nvSpPr>
          <p:spPr>
            <a:xfrm>
              <a:off x="3927708" y="1612665"/>
              <a:ext cx="179799" cy="172931"/>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 name="Rectangle 24">
              <a:extLst>
                <a:ext uri="{FF2B5EF4-FFF2-40B4-BE49-F238E27FC236}">
                  <a16:creationId xmlns:a16="http://schemas.microsoft.com/office/drawing/2014/main" id="{10A6AA19-D0D4-6BE0-43E6-BBA119437C3B}"/>
                </a:ext>
              </a:extLst>
            </p:cNvPr>
            <p:cNvSpPr/>
            <p:nvPr/>
          </p:nvSpPr>
          <p:spPr>
            <a:xfrm>
              <a:off x="3927708" y="1851944"/>
              <a:ext cx="179799" cy="172931"/>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TextBox 25">
              <a:extLst>
                <a:ext uri="{FF2B5EF4-FFF2-40B4-BE49-F238E27FC236}">
                  <a16:creationId xmlns:a16="http://schemas.microsoft.com/office/drawing/2014/main" id="{DBB7C8F3-F601-A33E-BC16-C455EEB859A5}"/>
                </a:ext>
              </a:extLst>
            </p:cNvPr>
            <p:cNvSpPr txBox="1"/>
            <p:nvPr/>
          </p:nvSpPr>
          <p:spPr>
            <a:xfrm>
              <a:off x="4106089" y="1585552"/>
              <a:ext cx="1089196" cy="246221"/>
            </a:xfrm>
            <a:prstGeom prst="rect">
              <a:avLst/>
            </a:prstGeom>
            <a:noFill/>
          </p:spPr>
          <p:txBody>
            <a:bodyPr wrap="square" rtlCol="0">
              <a:spAutoFit/>
            </a:bodyPr>
            <a:lstStyle/>
            <a:p>
              <a:r>
                <a:rPr lang="en-US" sz="1000" dirty="0"/>
                <a:t>Critical</a:t>
              </a:r>
            </a:p>
          </p:txBody>
        </p:sp>
        <p:sp>
          <p:nvSpPr>
            <p:cNvPr id="27" name="TextBox 26">
              <a:extLst>
                <a:ext uri="{FF2B5EF4-FFF2-40B4-BE49-F238E27FC236}">
                  <a16:creationId xmlns:a16="http://schemas.microsoft.com/office/drawing/2014/main" id="{CBFDF4F8-EABF-1F42-778F-9F4EACE400CE}"/>
                </a:ext>
              </a:extLst>
            </p:cNvPr>
            <p:cNvSpPr txBox="1"/>
            <p:nvPr/>
          </p:nvSpPr>
          <p:spPr>
            <a:xfrm>
              <a:off x="4099710" y="1820077"/>
              <a:ext cx="1089196" cy="246221"/>
            </a:xfrm>
            <a:prstGeom prst="rect">
              <a:avLst/>
            </a:prstGeom>
            <a:noFill/>
          </p:spPr>
          <p:txBody>
            <a:bodyPr wrap="square" rtlCol="0">
              <a:spAutoFit/>
            </a:bodyPr>
            <a:lstStyle/>
            <a:p>
              <a:r>
                <a:rPr lang="en-US" sz="1000" dirty="0"/>
                <a:t>Less Critical</a:t>
              </a:r>
            </a:p>
          </p:txBody>
        </p:sp>
      </p:grpSp>
    </p:spTree>
    <p:extLst>
      <p:ext uri="{BB962C8B-B14F-4D97-AF65-F5344CB8AC3E}">
        <p14:creationId xmlns:p14="http://schemas.microsoft.com/office/powerpoint/2010/main" val="42791009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descr="A person in a suit smiling&#10;&#10;Description automatically generated with medium confidence">
            <a:extLst>
              <a:ext uri="{FF2B5EF4-FFF2-40B4-BE49-F238E27FC236}">
                <a16:creationId xmlns:a16="http://schemas.microsoft.com/office/drawing/2014/main" id="{15F53C5C-D825-E97F-1AD7-14D9325426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561" y="1103569"/>
            <a:ext cx="1390650" cy="1946910"/>
          </a:xfrm>
          <a:prstGeom prst="rect">
            <a:avLst/>
          </a:prstGeom>
        </p:spPr>
      </p:pic>
      <p:pic>
        <p:nvPicPr>
          <p:cNvPr id="67" name="Picture 66" descr="A person in a suit and tie&#10;&#10;Description automatically generated with medium confidence">
            <a:extLst>
              <a:ext uri="{FF2B5EF4-FFF2-40B4-BE49-F238E27FC236}">
                <a16:creationId xmlns:a16="http://schemas.microsoft.com/office/drawing/2014/main" id="{9BC2BC4C-B3ED-1315-51A6-1DF3F1AFCF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3931" y="1102647"/>
            <a:ext cx="1211580" cy="1817370"/>
          </a:xfrm>
          <a:prstGeom prst="rect">
            <a:avLst/>
          </a:prstGeom>
        </p:spPr>
      </p:pic>
      <p:pic>
        <p:nvPicPr>
          <p:cNvPr id="68" name="Picture 67" descr="A person wearing glasses and a suit&#10;&#10;Description automatically generated with medium confidence">
            <a:extLst>
              <a:ext uri="{FF2B5EF4-FFF2-40B4-BE49-F238E27FC236}">
                <a16:creationId xmlns:a16="http://schemas.microsoft.com/office/drawing/2014/main" id="{991CB0B2-1E91-8BAE-0B3B-CBFB4140EE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561" y="4339338"/>
            <a:ext cx="1278255" cy="1917065"/>
          </a:xfrm>
          <a:prstGeom prst="rect">
            <a:avLst/>
          </a:prstGeom>
        </p:spPr>
      </p:pic>
      <p:sp>
        <p:nvSpPr>
          <p:cNvPr id="69" name="TextBox 68">
            <a:extLst>
              <a:ext uri="{FF2B5EF4-FFF2-40B4-BE49-F238E27FC236}">
                <a16:creationId xmlns:a16="http://schemas.microsoft.com/office/drawing/2014/main" id="{DBFF1215-A628-5E1B-DCBD-49F995F4B6E2}"/>
              </a:ext>
            </a:extLst>
          </p:cNvPr>
          <p:cNvSpPr txBox="1"/>
          <p:nvPr/>
        </p:nvSpPr>
        <p:spPr>
          <a:xfrm>
            <a:off x="7708464" y="1044353"/>
            <a:ext cx="4185975" cy="2616101"/>
          </a:xfrm>
          <a:prstGeom prst="rect">
            <a:avLst/>
          </a:prstGeom>
          <a:noFill/>
        </p:spPr>
        <p:txBody>
          <a:bodyPr wrap="square" rtlCol="0">
            <a:spAutoFit/>
          </a:bodyPr>
          <a:lstStyle/>
          <a:p>
            <a:pPr>
              <a:spcBef>
                <a:spcPts val="1800"/>
              </a:spcBef>
            </a:pPr>
            <a:r>
              <a:rPr lang="en-US" sz="1100" dirty="0">
                <a:latin typeface="Open Sans" panose="020B0606030504020204" pitchFamily="34" charset="0"/>
                <a:ea typeface="Open Sans" panose="020B0606030504020204" pitchFamily="34" charset="0"/>
                <a:cs typeface="Open Sans" panose="020B0606030504020204" pitchFamily="34" charset="0"/>
              </a:rPr>
              <a:t>Dr. Patrick Kelly currently serves as a Research Officer at the Alabama Commission on Higher Education, the Kentucky Council on Postsecondary Education, and East Tennessee State University. He leads projects with staff related to demographic and education trends, workforce characteristics and participation, and student and institutional performance. </a:t>
            </a:r>
          </a:p>
          <a:p>
            <a:pPr>
              <a:spcBef>
                <a:spcPts val="600"/>
              </a:spcBef>
            </a:pPr>
            <a:r>
              <a:rPr lang="en-US" sz="1100" dirty="0">
                <a:latin typeface="Open Sans" panose="020B0606030504020204" pitchFamily="34" charset="0"/>
                <a:ea typeface="Open Sans" panose="020B0606030504020204" pitchFamily="34" charset="0"/>
                <a:cs typeface="Open Sans" panose="020B0606030504020204" pitchFamily="34" charset="0"/>
              </a:rPr>
              <a:t>Patrick was previously Vice-President at the National Center for Higher Education Management Systems (NCHEMS) where he worked with many college leaders, state postsecondary education and system leaders, and workforce and economic development leaders, and advocates to improve postsecondary education and its alignment with workforce and economic needs.</a:t>
            </a:r>
          </a:p>
          <a:p>
            <a:pPr>
              <a:spcBef>
                <a:spcPts val="600"/>
              </a:spcBef>
            </a:pPr>
            <a:r>
              <a:rPr lang="en-US" sz="1100" dirty="0">
                <a:latin typeface="Open Sans" panose="020B0606030504020204" pitchFamily="34" charset="0"/>
                <a:ea typeface="Open Sans" panose="020B0606030504020204" pitchFamily="34" charset="0"/>
                <a:cs typeface="Open Sans" panose="020B0606030504020204" pitchFamily="34" charset="0"/>
              </a:rPr>
              <a:t>For more about Dr. Kelly visit </a:t>
            </a:r>
            <a:r>
              <a:rPr lang="en-US" sz="1100" dirty="0">
                <a:latin typeface="Open Sans" panose="020B0606030504020204" pitchFamily="34" charset="0"/>
                <a:ea typeface="Open Sans" panose="020B0606030504020204" pitchFamily="34" charset="0"/>
                <a:cs typeface="Open Sans" panose="020B0606030504020204" pitchFamily="34" charset="0"/>
                <a:hlinkClick r:id="rId5"/>
              </a:rPr>
              <a:t>www.pjkelly.org</a:t>
            </a:r>
            <a:r>
              <a:rPr lang="en-US" sz="1100" dirty="0">
                <a:latin typeface="Open Sans" panose="020B0606030504020204" pitchFamily="34" charset="0"/>
                <a:ea typeface="Open Sans" panose="020B0606030504020204" pitchFamily="34" charset="0"/>
                <a:cs typeface="Open Sans" panose="020B0606030504020204" pitchFamily="34" charset="0"/>
              </a:rPr>
              <a:t> </a:t>
            </a:r>
          </a:p>
        </p:txBody>
      </p:sp>
      <p:sp>
        <p:nvSpPr>
          <p:cNvPr id="70" name="TextBox 69">
            <a:extLst>
              <a:ext uri="{FF2B5EF4-FFF2-40B4-BE49-F238E27FC236}">
                <a16:creationId xmlns:a16="http://schemas.microsoft.com/office/drawing/2014/main" id="{C87AB90A-DA1E-4218-6447-6D6F9A8A4559}"/>
              </a:ext>
            </a:extLst>
          </p:cNvPr>
          <p:cNvSpPr txBox="1"/>
          <p:nvPr/>
        </p:nvSpPr>
        <p:spPr>
          <a:xfrm>
            <a:off x="1864396" y="4255878"/>
            <a:ext cx="4120270" cy="2292935"/>
          </a:xfrm>
          <a:prstGeom prst="rect">
            <a:avLst/>
          </a:prstGeom>
          <a:noFill/>
        </p:spPr>
        <p:txBody>
          <a:bodyPr wrap="square" rtlCol="0">
            <a:spAutoFit/>
          </a:bodyPr>
          <a:lstStyle/>
          <a:p>
            <a:pPr>
              <a:spcBef>
                <a:spcPts val="1800"/>
              </a:spcBef>
            </a:pPr>
            <a:r>
              <a:rPr lang="en-US" sz="1100" dirty="0">
                <a:latin typeface="Open Sans" panose="020B0606030504020204" pitchFamily="34" charset="0"/>
                <a:ea typeface="Open Sans" panose="020B0606030504020204" pitchFamily="34" charset="0"/>
                <a:cs typeface="Open Sans" panose="020B0606030504020204" pitchFamily="34" charset="0"/>
              </a:rPr>
              <a:t>Dr. Houston Davis is the 11th president of the University of Central Arkansas.  Prior to UCA, Davis was interim President of Kennesaw State University and served as CAO of the University System of Georgia. Davis served as the Vice Chancellor for Academic Affairs for the Oklahoma State Regents for Higher Education, as Associate Vice Chancellor for the Tennessee Board of Regents, on faculty and in leadership for Austin </a:t>
            </a:r>
            <a:r>
              <a:rPr lang="en-US" sz="1100" dirty="0" err="1">
                <a:latin typeface="Open Sans" panose="020B0606030504020204" pitchFamily="34" charset="0"/>
                <a:ea typeface="Open Sans" panose="020B0606030504020204" pitchFamily="34" charset="0"/>
                <a:cs typeface="Open Sans" panose="020B0606030504020204" pitchFamily="34" charset="0"/>
              </a:rPr>
              <a:t>Peay</a:t>
            </a:r>
            <a:r>
              <a:rPr lang="en-US" sz="1100" dirty="0">
                <a:latin typeface="Open Sans" panose="020B0606030504020204" pitchFamily="34" charset="0"/>
                <a:ea typeface="Open Sans" panose="020B0606030504020204" pitchFamily="34" charset="0"/>
                <a:cs typeface="Open Sans" panose="020B0606030504020204" pitchFamily="34" charset="0"/>
              </a:rPr>
              <a:t> State University, in fiscal and academic affairs for the Tennessee Higher Education Commission, and as a regional counselor for the University of Memphis.  He received his Ph.D. from Vanderbilt University with other degrees from the University of Memphis and Tennessee State University.</a:t>
            </a:r>
          </a:p>
        </p:txBody>
      </p:sp>
      <p:sp>
        <p:nvSpPr>
          <p:cNvPr id="71" name="TextBox 70">
            <a:extLst>
              <a:ext uri="{FF2B5EF4-FFF2-40B4-BE49-F238E27FC236}">
                <a16:creationId xmlns:a16="http://schemas.microsoft.com/office/drawing/2014/main" id="{9429CF91-D902-B29E-C3D8-59F1A107A578}"/>
              </a:ext>
            </a:extLst>
          </p:cNvPr>
          <p:cNvSpPr txBox="1"/>
          <p:nvPr/>
        </p:nvSpPr>
        <p:spPr>
          <a:xfrm>
            <a:off x="7675614" y="4272309"/>
            <a:ext cx="4369346" cy="2446824"/>
          </a:xfrm>
          <a:prstGeom prst="rect">
            <a:avLst/>
          </a:prstGeom>
          <a:noFill/>
        </p:spPr>
        <p:txBody>
          <a:bodyPr wrap="square" rtlCol="0">
            <a:spAutoFit/>
          </a:bodyPr>
          <a:lstStyle/>
          <a:p>
            <a:pPr>
              <a:spcBef>
                <a:spcPts val="1800"/>
              </a:spcBef>
            </a:pPr>
            <a:r>
              <a:rPr lang="en-US" sz="1100" dirty="0">
                <a:latin typeface="Open Sans" panose="020B0606030504020204" pitchFamily="34" charset="0"/>
                <a:ea typeface="Open Sans" panose="020B0606030504020204" pitchFamily="34" charset="0"/>
                <a:cs typeface="Open Sans" panose="020B0606030504020204" pitchFamily="34" charset="0"/>
              </a:rPr>
              <a:t>James E. Purcell, Ed.D., is the State Higher Education Executive Officer (SHEEO) of the Alabama Commission on Higher Education in April 2017, having served previously as the SHEEO in Rhode Island, Louisiana and Arkansas.</a:t>
            </a:r>
          </a:p>
          <a:p>
            <a:pPr>
              <a:spcBef>
                <a:spcPts val="600"/>
              </a:spcBef>
            </a:pPr>
            <a:r>
              <a:rPr lang="en-US" sz="1100" dirty="0">
                <a:latin typeface="Open Sans" panose="020B0606030504020204" pitchFamily="34" charset="0"/>
                <a:ea typeface="Open Sans" panose="020B0606030504020204" pitchFamily="34" charset="0"/>
                <a:cs typeface="Open Sans" panose="020B0606030504020204" pitchFamily="34" charset="0"/>
              </a:rPr>
              <a:t>Dr. Purcell is a strong advocate for institutional research and planning as a means to implement policies and programs related to higher education. During his career, he has secured grant funding from state, federal and private philanthropic organizations to support these goals, particularly for adult degree completions.</a:t>
            </a:r>
          </a:p>
          <a:p>
            <a:pPr>
              <a:spcBef>
                <a:spcPts val="600"/>
              </a:spcBef>
            </a:pPr>
            <a:r>
              <a:rPr lang="en-US" sz="1100" dirty="0">
                <a:latin typeface="Open Sans" panose="020B0606030504020204" pitchFamily="34" charset="0"/>
                <a:ea typeface="Open Sans" panose="020B0606030504020204" pitchFamily="34" charset="0"/>
                <a:cs typeface="Open Sans" panose="020B0606030504020204" pitchFamily="34" charset="0"/>
              </a:rPr>
              <a:t>Dr. Purcell is a past president of the Southern Association for Institutional Research and a former member of the executive council of SHEEO.</a:t>
            </a:r>
          </a:p>
        </p:txBody>
      </p:sp>
      <p:sp>
        <p:nvSpPr>
          <p:cNvPr id="72" name="TextBox 71">
            <a:extLst>
              <a:ext uri="{FF2B5EF4-FFF2-40B4-BE49-F238E27FC236}">
                <a16:creationId xmlns:a16="http://schemas.microsoft.com/office/drawing/2014/main" id="{7F09B0AF-52C6-0F39-FF5F-B507BF234D35}"/>
              </a:ext>
            </a:extLst>
          </p:cNvPr>
          <p:cNvSpPr txBox="1"/>
          <p:nvPr/>
        </p:nvSpPr>
        <p:spPr>
          <a:xfrm>
            <a:off x="1845175" y="1026138"/>
            <a:ext cx="4120270" cy="2877711"/>
          </a:xfrm>
          <a:prstGeom prst="rect">
            <a:avLst/>
          </a:prstGeom>
          <a:noFill/>
        </p:spPr>
        <p:txBody>
          <a:bodyPr wrap="square" rtlCol="0">
            <a:spAutoFit/>
          </a:bodyPr>
          <a:lstStyle/>
          <a:p>
            <a:pPr>
              <a:spcBef>
                <a:spcPts val="1800"/>
              </a:spcBef>
            </a:pPr>
            <a:r>
              <a:rPr lang="en-US" sz="1100" dirty="0">
                <a:latin typeface="Open Sans" panose="020B0606030504020204" pitchFamily="34" charset="0"/>
                <a:ea typeface="Open Sans" panose="020B0606030504020204" pitchFamily="34" charset="0"/>
                <a:cs typeface="Open Sans" panose="020B0606030504020204" pitchFamily="34" charset="0"/>
              </a:rPr>
              <a:t>Dr. Brian Noland is the  9th president of East Tennessee State University.  Under his leadership, ETSU embarked has upon a series of mission-driven transformative initiatives related to teaching, research, and service.  Sustaining ETSU’s focus on regional service, President Noland has partnered with civic and corporate entities to launch Overmountain Recovery, the region’s only fully comprehensive treatment and addiction recovery center.  </a:t>
            </a:r>
          </a:p>
          <a:p>
            <a:pPr>
              <a:spcBef>
                <a:spcPts val="600"/>
              </a:spcBef>
            </a:pPr>
            <a:r>
              <a:rPr lang="en-US" sz="1100" dirty="0">
                <a:latin typeface="Open Sans" panose="020B0606030504020204" pitchFamily="34" charset="0"/>
                <a:ea typeface="Open Sans" panose="020B0606030504020204" pitchFamily="34" charset="0"/>
                <a:cs typeface="Open Sans" panose="020B0606030504020204" pitchFamily="34" charset="0"/>
              </a:rPr>
              <a:t>In addition, he has secured $25 million in external funds to create the Center for Rural Health Research, a state center of excellence focused on advancing health and improving the quality of life in rural communities.  Recently, he helped forge a partnership with Ballad Health, a local health system to establish a first-of-its-kind institute dedicated to promoting the awareness and study of adverse childhood experiences.</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A person in a suit and tie&#10;&#10;Description automatically generated with medium confidence">
            <a:extLst>
              <a:ext uri="{FF2B5EF4-FFF2-40B4-BE49-F238E27FC236}">
                <a16:creationId xmlns:a16="http://schemas.microsoft.com/office/drawing/2014/main" id="{2CAE55C6-A2B8-4AFD-135A-B5B012388D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7096" y="4321586"/>
            <a:ext cx="1359940" cy="1813254"/>
          </a:xfrm>
          <a:prstGeom prst="rect">
            <a:avLst/>
          </a:prstGeom>
        </p:spPr>
      </p:pic>
      <p:sp>
        <p:nvSpPr>
          <p:cNvPr id="73" name="TextBox 72">
            <a:extLst>
              <a:ext uri="{FF2B5EF4-FFF2-40B4-BE49-F238E27FC236}">
                <a16:creationId xmlns:a16="http://schemas.microsoft.com/office/drawing/2014/main" id="{D2941FBB-157C-31A1-9EB2-F24C1BE6DEC0}"/>
              </a:ext>
            </a:extLst>
          </p:cNvPr>
          <p:cNvSpPr txBox="1"/>
          <p:nvPr/>
        </p:nvSpPr>
        <p:spPr>
          <a:xfrm>
            <a:off x="1664535" y="218767"/>
            <a:ext cx="8842850" cy="523220"/>
          </a:xfrm>
          <a:prstGeom prst="rect">
            <a:avLst/>
          </a:prstGeom>
          <a:noFill/>
        </p:spPr>
        <p:txBody>
          <a:bodyPr wrap="square" rtlCol="0">
            <a:spAutoFit/>
          </a:bodyPr>
          <a:lstStyle/>
          <a:p>
            <a:pPr algn="ctr"/>
            <a:r>
              <a:rPr lang="en-US" sz="28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Education and Workforce Needs Index Team</a:t>
            </a:r>
          </a:p>
        </p:txBody>
      </p:sp>
      <p:sp>
        <p:nvSpPr>
          <p:cNvPr id="74" name="TextBox 73">
            <a:extLst>
              <a:ext uri="{FF2B5EF4-FFF2-40B4-BE49-F238E27FC236}">
                <a16:creationId xmlns:a16="http://schemas.microsoft.com/office/drawing/2014/main" id="{0C0DE814-2599-7FB0-EC8B-15C659D8C668}"/>
              </a:ext>
            </a:extLst>
          </p:cNvPr>
          <p:cNvSpPr txBox="1"/>
          <p:nvPr/>
        </p:nvSpPr>
        <p:spPr>
          <a:xfrm>
            <a:off x="179726" y="3148380"/>
            <a:ext cx="4120270" cy="307777"/>
          </a:xfrm>
          <a:prstGeom prst="rect">
            <a:avLst/>
          </a:prstGeom>
          <a:noFill/>
        </p:spPr>
        <p:txBody>
          <a:bodyPr wrap="square" rtlCol="0">
            <a:spAutoFit/>
          </a:bodyPr>
          <a:lstStyle/>
          <a:p>
            <a:pPr>
              <a:spcBef>
                <a:spcPts val="1800"/>
              </a:spcBef>
            </a:pPr>
            <a:r>
              <a:rPr lang="en-US" sz="1400" b="1" dirty="0">
                <a:solidFill>
                  <a:schemeClr val="tx2"/>
                </a:solidFill>
                <a:latin typeface="Open Sans" panose="020B0606030504020204" pitchFamily="34" charset="0"/>
                <a:ea typeface="Open Sans" panose="020B0606030504020204" pitchFamily="34" charset="0"/>
                <a:cs typeface="Open Sans" panose="020B0606030504020204" pitchFamily="34" charset="0"/>
              </a:rPr>
              <a:t>Dr. Brian Noland</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75" name="TextBox 74">
            <a:extLst>
              <a:ext uri="{FF2B5EF4-FFF2-40B4-BE49-F238E27FC236}">
                <a16:creationId xmlns:a16="http://schemas.microsoft.com/office/drawing/2014/main" id="{F4E738B7-7BCF-6A99-4967-7E3652B71BC5}"/>
              </a:ext>
            </a:extLst>
          </p:cNvPr>
          <p:cNvSpPr txBox="1"/>
          <p:nvPr/>
        </p:nvSpPr>
        <p:spPr>
          <a:xfrm>
            <a:off x="89438" y="6350851"/>
            <a:ext cx="4120270" cy="307777"/>
          </a:xfrm>
          <a:prstGeom prst="rect">
            <a:avLst/>
          </a:prstGeom>
          <a:noFill/>
        </p:spPr>
        <p:txBody>
          <a:bodyPr wrap="square" rtlCol="0">
            <a:spAutoFit/>
          </a:bodyPr>
          <a:lstStyle/>
          <a:p>
            <a:pPr>
              <a:spcBef>
                <a:spcPts val="1800"/>
              </a:spcBef>
            </a:pPr>
            <a:r>
              <a:rPr lang="en-US" sz="1400" b="1" dirty="0">
                <a:solidFill>
                  <a:schemeClr val="tx2"/>
                </a:solidFill>
                <a:latin typeface="Open Sans" panose="020B0606030504020204" pitchFamily="34" charset="0"/>
                <a:ea typeface="Open Sans" panose="020B0606030504020204" pitchFamily="34" charset="0"/>
                <a:cs typeface="Open Sans" panose="020B0606030504020204" pitchFamily="34" charset="0"/>
              </a:rPr>
              <a:t>Dr. Houston Davis</a:t>
            </a:r>
            <a:endParaRPr lang="en-US"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76" name="TextBox 75">
            <a:extLst>
              <a:ext uri="{FF2B5EF4-FFF2-40B4-BE49-F238E27FC236}">
                <a16:creationId xmlns:a16="http://schemas.microsoft.com/office/drawing/2014/main" id="{4E334424-5668-4E4E-D02C-990E951FBCAC}"/>
              </a:ext>
            </a:extLst>
          </p:cNvPr>
          <p:cNvSpPr txBox="1"/>
          <p:nvPr/>
        </p:nvSpPr>
        <p:spPr>
          <a:xfrm>
            <a:off x="6096000" y="2984424"/>
            <a:ext cx="4185975" cy="307777"/>
          </a:xfrm>
          <a:prstGeom prst="rect">
            <a:avLst/>
          </a:prstGeom>
          <a:noFill/>
        </p:spPr>
        <p:txBody>
          <a:bodyPr wrap="square" rtlCol="0">
            <a:spAutoFit/>
          </a:bodyPr>
          <a:lstStyle/>
          <a:p>
            <a:pPr>
              <a:spcBef>
                <a:spcPts val="1800"/>
              </a:spcBef>
            </a:pPr>
            <a:r>
              <a:rPr lang="en-US" sz="1400" b="1" dirty="0">
                <a:solidFill>
                  <a:schemeClr val="tx2"/>
                </a:solidFill>
                <a:latin typeface="Open Sans" panose="020B0606030504020204" pitchFamily="34" charset="0"/>
                <a:ea typeface="Open Sans" panose="020B0606030504020204" pitchFamily="34" charset="0"/>
                <a:cs typeface="Open Sans" panose="020B0606030504020204" pitchFamily="34" charset="0"/>
              </a:rPr>
              <a:t>Dr. Patrick Kelly</a:t>
            </a:r>
            <a:endParaRPr lang="en-US"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77" name="TextBox 76">
            <a:extLst>
              <a:ext uri="{FF2B5EF4-FFF2-40B4-BE49-F238E27FC236}">
                <a16:creationId xmlns:a16="http://schemas.microsoft.com/office/drawing/2014/main" id="{014FA8FC-7C63-1459-BB7C-09DD184E6B09}"/>
              </a:ext>
            </a:extLst>
          </p:cNvPr>
          <p:cNvSpPr txBox="1"/>
          <p:nvPr/>
        </p:nvSpPr>
        <p:spPr>
          <a:xfrm>
            <a:off x="6168895" y="6213084"/>
            <a:ext cx="4369346" cy="307777"/>
          </a:xfrm>
          <a:prstGeom prst="rect">
            <a:avLst/>
          </a:prstGeom>
          <a:noFill/>
        </p:spPr>
        <p:txBody>
          <a:bodyPr wrap="square" rtlCol="0">
            <a:spAutoFit/>
          </a:bodyPr>
          <a:lstStyle/>
          <a:p>
            <a:pPr>
              <a:spcBef>
                <a:spcPts val="1800"/>
              </a:spcBef>
            </a:pPr>
            <a:r>
              <a:rPr lang="en-US" sz="1400" b="1" dirty="0">
                <a:solidFill>
                  <a:schemeClr val="tx2"/>
                </a:solidFill>
                <a:latin typeface="Open Sans" panose="020B0606030504020204" pitchFamily="34" charset="0"/>
                <a:ea typeface="Open Sans" panose="020B0606030504020204" pitchFamily="34" charset="0"/>
                <a:cs typeface="Open Sans" panose="020B0606030504020204" pitchFamily="34" charset="0"/>
              </a:rPr>
              <a:t>Dr. Jim Purcell</a:t>
            </a:r>
          </a:p>
        </p:txBody>
      </p:sp>
      <p:cxnSp>
        <p:nvCxnSpPr>
          <p:cNvPr id="8" name="Straight Connector 7">
            <a:extLst>
              <a:ext uri="{FF2B5EF4-FFF2-40B4-BE49-F238E27FC236}">
                <a16:creationId xmlns:a16="http://schemas.microsoft.com/office/drawing/2014/main" id="{0A8371A6-E53B-FD0C-B6A4-D4FDFCD0751C}"/>
              </a:ext>
            </a:extLst>
          </p:cNvPr>
          <p:cNvCxnSpPr/>
          <p:nvPr/>
        </p:nvCxnSpPr>
        <p:spPr>
          <a:xfrm>
            <a:off x="297561" y="779064"/>
            <a:ext cx="11365146"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17340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89685C-B7E3-46C4-ACA1-9823CA34ACFD}"/>
              </a:ext>
            </a:extLst>
          </p:cNvPr>
          <p:cNvSpPr txBox="1"/>
          <p:nvPr/>
        </p:nvSpPr>
        <p:spPr>
          <a:xfrm>
            <a:off x="804888" y="301140"/>
            <a:ext cx="10825126" cy="461665"/>
          </a:xfrm>
          <a:prstGeom prst="rect">
            <a:avLst/>
          </a:prstGeom>
          <a:noFill/>
        </p:spPr>
        <p:txBody>
          <a:bodyPr wrap="square" rtlCol="0">
            <a:spAutoFit/>
          </a:bodyPr>
          <a:lstStyle/>
          <a:p>
            <a:pPr algn="ctr"/>
            <a:r>
              <a:rPr lang="en-US"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Educational Needs Index 2002</a:t>
            </a:r>
          </a:p>
        </p:txBody>
      </p:sp>
      <p:pic>
        <p:nvPicPr>
          <p:cNvPr id="2" name="Picture 1">
            <a:extLst>
              <a:ext uri="{FF2B5EF4-FFF2-40B4-BE49-F238E27FC236}">
                <a16:creationId xmlns:a16="http://schemas.microsoft.com/office/drawing/2014/main" id="{A7202229-1C87-46C4-BC41-96EC16F54939}"/>
              </a:ext>
            </a:extLst>
          </p:cNvPr>
          <p:cNvPicPr>
            <a:picLocks noChangeAspect="1"/>
          </p:cNvPicPr>
          <p:nvPr/>
        </p:nvPicPr>
        <p:blipFill>
          <a:blip r:embed="rId2"/>
          <a:stretch>
            <a:fillRect/>
          </a:stretch>
        </p:blipFill>
        <p:spPr>
          <a:xfrm>
            <a:off x="1115298" y="762805"/>
            <a:ext cx="9961403" cy="6095195"/>
          </a:xfrm>
          <a:prstGeom prst="rect">
            <a:avLst/>
          </a:prstGeom>
        </p:spPr>
      </p:pic>
      <p:sp>
        <p:nvSpPr>
          <p:cNvPr id="3" name="TextBox 2">
            <a:extLst>
              <a:ext uri="{FF2B5EF4-FFF2-40B4-BE49-F238E27FC236}">
                <a16:creationId xmlns:a16="http://schemas.microsoft.com/office/drawing/2014/main" id="{DEE4CE09-DD3C-0C06-1C66-4E8621DFA285}"/>
              </a:ext>
            </a:extLst>
          </p:cNvPr>
          <p:cNvSpPr txBox="1"/>
          <p:nvPr/>
        </p:nvSpPr>
        <p:spPr>
          <a:xfrm>
            <a:off x="8897612" y="2995067"/>
            <a:ext cx="3077201" cy="1400383"/>
          </a:xfrm>
          <a:prstGeom prst="rect">
            <a:avLst/>
          </a:prstGeom>
          <a:solidFill>
            <a:schemeClr val="accent4">
              <a:lumMod val="20000"/>
              <a:lumOff val="80000"/>
            </a:schemeClr>
          </a:solidFill>
          <a:ln>
            <a:solidFill>
              <a:schemeClr val="tx1">
                <a:lumMod val="65000"/>
                <a:lumOff val="35000"/>
              </a:schemeClr>
            </a:solidFill>
          </a:ln>
        </p:spPr>
        <p:txBody>
          <a:bodyPr wrap="square" rtlCol="0">
            <a:spAutoFit/>
          </a:bodyPr>
          <a:lstStyle/>
          <a:p>
            <a:pPr marL="169863" indent="-169863">
              <a:spcBef>
                <a:spcPts val="600"/>
              </a:spcBef>
              <a:buFont typeface="Arial" panose="020B0604020202020204" pitchFamily="34" charset="0"/>
              <a:buChar char="•"/>
            </a:pPr>
            <a:r>
              <a:rPr lang="en-US" sz="1400" b="1" dirty="0">
                <a:latin typeface="Open Sans" panose="020B0606030504020204" pitchFamily="34" charset="0"/>
                <a:ea typeface="Open Sans" panose="020B0606030504020204" pitchFamily="34" charset="0"/>
                <a:cs typeface="Open Sans" panose="020B0606030504020204" pitchFamily="34" charset="0"/>
              </a:rPr>
              <a:t>Funded by Lumina Foundation</a:t>
            </a:r>
          </a:p>
          <a:p>
            <a:pPr marL="169863" indent="-169863">
              <a:spcBef>
                <a:spcPts val="600"/>
              </a:spcBef>
              <a:buFont typeface="Arial" panose="020B0604020202020204" pitchFamily="34" charset="0"/>
              <a:buChar char="•"/>
            </a:pPr>
            <a:r>
              <a:rPr lang="en-US" sz="1400" b="1" dirty="0">
                <a:latin typeface="Open Sans" panose="020B0606030504020204" pitchFamily="34" charset="0"/>
                <a:ea typeface="Open Sans" panose="020B0606030504020204" pitchFamily="34" charset="0"/>
                <a:cs typeface="Open Sans" panose="020B0606030504020204" pitchFamily="34" charset="0"/>
              </a:rPr>
              <a:t>Well received</a:t>
            </a:r>
          </a:p>
          <a:p>
            <a:pPr marL="169863" indent="-169863">
              <a:spcBef>
                <a:spcPts val="600"/>
              </a:spcBef>
              <a:buFont typeface="Arial" panose="020B0604020202020204" pitchFamily="34" charset="0"/>
              <a:buChar char="•"/>
            </a:pPr>
            <a:r>
              <a:rPr lang="en-US" sz="1400" b="1" dirty="0">
                <a:latin typeface="Open Sans" panose="020B0606030504020204" pitchFamily="34" charset="0"/>
                <a:ea typeface="Open Sans" panose="020B0606030504020204" pitchFamily="34" charset="0"/>
                <a:cs typeface="Open Sans" panose="020B0606030504020204" pitchFamily="34" charset="0"/>
              </a:rPr>
              <a:t>Not sustained</a:t>
            </a:r>
          </a:p>
          <a:p>
            <a:pPr marL="169863" indent="-169863">
              <a:spcBef>
                <a:spcPts val="600"/>
              </a:spcBef>
              <a:buFont typeface="Arial" panose="020B0604020202020204" pitchFamily="34" charset="0"/>
              <a:buChar char="•"/>
            </a:pPr>
            <a:r>
              <a:rPr lang="en-US" sz="1400" b="1" dirty="0">
                <a:latin typeface="Open Sans" panose="020B0606030504020204" pitchFamily="34" charset="0"/>
                <a:ea typeface="Open Sans" panose="020B0606030504020204" pitchFamily="34" charset="0"/>
                <a:cs typeface="Open Sans" panose="020B0606030504020204" pitchFamily="34" charset="0"/>
              </a:rPr>
              <a:t>Needs to be more connected to the workforce</a:t>
            </a:r>
          </a:p>
        </p:txBody>
      </p:sp>
    </p:spTree>
    <p:extLst>
      <p:ext uri="{BB962C8B-B14F-4D97-AF65-F5344CB8AC3E}">
        <p14:creationId xmlns:p14="http://schemas.microsoft.com/office/powerpoint/2010/main" val="13150573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8FBCE7C-4D12-489E-9D46-C2E78A7659B4}"/>
              </a:ext>
            </a:extLst>
          </p:cNvPr>
          <p:cNvGrpSpPr/>
          <p:nvPr/>
        </p:nvGrpSpPr>
        <p:grpSpPr>
          <a:xfrm>
            <a:off x="5212967" y="1383485"/>
            <a:ext cx="6247230" cy="377882"/>
            <a:chOff x="5212967" y="1297406"/>
            <a:chExt cx="6247230" cy="5189943"/>
          </a:xfrm>
        </p:grpSpPr>
        <p:sp>
          <p:nvSpPr>
            <p:cNvPr id="11" name="Rectangle 10">
              <a:extLst>
                <a:ext uri="{FF2B5EF4-FFF2-40B4-BE49-F238E27FC236}">
                  <a16:creationId xmlns:a16="http://schemas.microsoft.com/office/drawing/2014/main" id="{A47C0F08-B6D3-4D8F-B246-4649EB5E06CA}"/>
                </a:ext>
              </a:extLst>
            </p:cNvPr>
            <p:cNvSpPr/>
            <p:nvPr/>
          </p:nvSpPr>
          <p:spPr>
            <a:xfrm>
              <a:off x="5212967" y="1297406"/>
              <a:ext cx="1562085" cy="5189943"/>
            </a:xfrm>
            <a:prstGeom prst="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4" name="Rectangle 173">
              <a:extLst>
                <a:ext uri="{FF2B5EF4-FFF2-40B4-BE49-F238E27FC236}">
                  <a16:creationId xmlns:a16="http://schemas.microsoft.com/office/drawing/2014/main" id="{23EBBDBB-94DA-4306-9532-675A21FE624E}"/>
                </a:ext>
              </a:extLst>
            </p:cNvPr>
            <p:cNvSpPr/>
            <p:nvPr/>
          </p:nvSpPr>
          <p:spPr>
            <a:xfrm>
              <a:off x="6778033" y="1297406"/>
              <a:ext cx="1562085" cy="5189943"/>
            </a:xfrm>
            <a:prstGeom prst="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5" name="Rectangle 174">
              <a:extLst>
                <a:ext uri="{FF2B5EF4-FFF2-40B4-BE49-F238E27FC236}">
                  <a16:creationId xmlns:a16="http://schemas.microsoft.com/office/drawing/2014/main" id="{5B1E70E2-61D7-479B-A24D-3B020FFE90CA}"/>
                </a:ext>
              </a:extLst>
            </p:cNvPr>
            <p:cNvSpPr/>
            <p:nvPr/>
          </p:nvSpPr>
          <p:spPr>
            <a:xfrm>
              <a:off x="8333046" y="1297406"/>
              <a:ext cx="1562085" cy="5189943"/>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6" name="Rectangle 175">
              <a:extLst>
                <a:ext uri="{FF2B5EF4-FFF2-40B4-BE49-F238E27FC236}">
                  <a16:creationId xmlns:a16="http://schemas.microsoft.com/office/drawing/2014/main" id="{F8A39B4B-A8C2-427E-A980-E802DA4EE51E}"/>
                </a:ext>
              </a:extLst>
            </p:cNvPr>
            <p:cNvSpPr/>
            <p:nvPr/>
          </p:nvSpPr>
          <p:spPr>
            <a:xfrm>
              <a:off x="9898112" y="1297406"/>
              <a:ext cx="1562085" cy="518994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91" name="TextBox 90">
            <a:extLst>
              <a:ext uri="{FF2B5EF4-FFF2-40B4-BE49-F238E27FC236}">
                <a16:creationId xmlns:a16="http://schemas.microsoft.com/office/drawing/2014/main" id="{4AAF3304-3E62-4F60-884A-A39F96EFA483}"/>
              </a:ext>
            </a:extLst>
          </p:cNvPr>
          <p:cNvSpPr txBox="1"/>
          <p:nvPr/>
        </p:nvSpPr>
        <p:spPr>
          <a:xfrm>
            <a:off x="3020683" y="270259"/>
            <a:ext cx="6141616" cy="430887"/>
          </a:xfrm>
          <a:prstGeom prst="rect">
            <a:avLst/>
          </a:prstGeom>
          <a:noFill/>
        </p:spPr>
        <p:txBody>
          <a:bodyPr wrap="square" rtlCol="0">
            <a:spAutoFit/>
          </a:bodyPr>
          <a:lstStyle/>
          <a:p>
            <a:pPr algn="ctr"/>
            <a:r>
              <a:rPr lang="en-US" sz="22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Education and Workforce NEEDS INDEX </a:t>
            </a:r>
          </a:p>
        </p:txBody>
      </p:sp>
      <p:sp>
        <p:nvSpPr>
          <p:cNvPr id="134" name="TextBox 133">
            <a:extLst>
              <a:ext uri="{FF2B5EF4-FFF2-40B4-BE49-F238E27FC236}">
                <a16:creationId xmlns:a16="http://schemas.microsoft.com/office/drawing/2014/main" id="{BFF63C8F-A462-4CB1-B00F-D7A57323E9A8}"/>
              </a:ext>
            </a:extLst>
          </p:cNvPr>
          <p:cNvSpPr txBox="1"/>
          <p:nvPr/>
        </p:nvSpPr>
        <p:spPr>
          <a:xfrm>
            <a:off x="8354823" y="760039"/>
            <a:ext cx="788535" cy="276999"/>
          </a:xfrm>
          <a:prstGeom prst="rect">
            <a:avLst/>
          </a:prstGeom>
          <a:noFill/>
        </p:spPr>
        <p:txBody>
          <a:bodyPr wrap="square" rtlCol="0">
            <a:spAutoFit/>
          </a:bodyPr>
          <a:lstStyle/>
          <a:p>
            <a:r>
              <a:rPr lang="en-US" sz="1200" b="1" dirty="0">
                <a:solidFill>
                  <a:schemeClr val="accent1">
                    <a:lumMod val="50000"/>
                  </a:schemeClr>
                </a:solidFill>
              </a:rPr>
              <a:t>Regions</a:t>
            </a:r>
          </a:p>
        </p:txBody>
      </p:sp>
      <p:grpSp>
        <p:nvGrpSpPr>
          <p:cNvPr id="9" name="Group 8">
            <a:extLst>
              <a:ext uri="{FF2B5EF4-FFF2-40B4-BE49-F238E27FC236}">
                <a16:creationId xmlns:a16="http://schemas.microsoft.com/office/drawing/2014/main" id="{6896B408-A4FA-30B3-F8FC-07B4D55611DC}"/>
              </a:ext>
            </a:extLst>
          </p:cNvPr>
          <p:cNvGrpSpPr/>
          <p:nvPr/>
        </p:nvGrpSpPr>
        <p:grpSpPr>
          <a:xfrm>
            <a:off x="373505" y="4300018"/>
            <a:ext cx="11117305" cy="2568100"/>
            <a:chOff x="373505" y="4278116"/>
            <a:chExt cx="11117305" cy="2568100"/>
          </a:xfrm>
        </p:grpSpPr>
        <p:grpSp>
          <p:nvGrpSpPr>
            <p:cNvPr id="365" name="Group 364">
              <a:extLst>
                <a:ext uri="{FF2B5EF4-FFF2-40B4-BE49-F238E27FC236}">
                  <a16:creationId xmlns:a16="http://schemas.microsoft.com/office/drawing/2014/main" id="{37663D80-E567-44C3-A1AF-EAC633C41F4B}"/>
                </a:ext>
              </a:extLst>
            </p:cNvPr>
            <p:cNvGrpSpPr/>
            <p:nvPr/>
          </p:nvGrpSpPr>
          <p:grpSpPr>
            <a:xfrm>
              <a:off x="5222114" y="4284199"/>
              <a:ext cx="6247230" cy="2420761"/>
              <a:chOff x="5212967" y="1297406"/>
              <a:chExt cx="6247230" cy="5189943"/>
            </a:xfrm>
          </p:grpSpPr>
          <p:sp>
            <p:nvSpPr>
              <p:cNvPr id="366" name="Rectangle 365">
                <a:extLst>
                  <a:ext uri="{FF2B5EF4-FFF2-40B4-BE49-F238E27FC236}">
                    <a16:creationId xmlns:a16="http://schemas.microsoft.com/office/drawing/2014/main" id="{DBC93F03-30BB-46C5-98E9-8DE330D36A0D}"/>
                  </a:ext>
                </a:extLst>
              </p:cNvPr>
              <p:cNvSpPr/>
              <p:nvPr/>
            </p:nvSpPr>
            <p:spPr>
              <a:xfrm>
                <a:off x="5212967" y="1297406"/>
                <a:ext cx="1562085" cy="5189943"/>
              </a:xfrm>
              <a:prstGeom prst="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7" name="Rectangle 366">
                <a:extLst>
                  <a:ext uri="{FF2B5EF4-FFF2-40B4-BE49-F238E27FC236}">
                    <a16:creationId xmlns:a16="http://schemas.microsoft.com/office/drawing/2014/main" id="{5C1FC025-FF04-4506-BE9A-95467D087C1A}"/>
                  </a:ext>
                </a:extLst>
              </p:cNvPr>
              <p:cNvSpPr/>
              <p:nvPr/>
            </p:nvSpPr>
            <p:spPr>
              <a:xfrm>
                <a:off x="6778033" y="1297406"/>
                <a:ext cx="1562085" cy="5189943"/>
              </a:xfrm>
              <a:prstGeom prst="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8" name="Rectangle 367">
                <a:extLst>
                  <a:ext uri="{FF2B5EF4-FFF2-40B4-BE49-F238E27FC236}">
                    <a16:creationId xmlns:a16="http://schemas.microsoft.com/office/drawing/2014/main" id="{177356C8-7055-4FD1-8439-64D2BB307591}"/>
                  </a:ext>
                </a:extLst>
              </p:cNvPr>
              <p:cNvSpPr/>
              <p:nvPr/>
            </p:nvSpPr>
            <p:spPr>
              <a:xfrm>
                <a:off x="8333046" y="1297406"/>
                <a:ext cx="1562085" cy="5189943"/>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9" name="Rectangle 368">
                <a:extLst>
                  <a:ext uri="{FF2B5EF4-FFF2-40B4-BE49-F238E27FC236}">
                    <a16:creationId xmlns:a16="http://schemas.microsoft.com/office/drawing/2014/main" id="{1C4DC028-0F39-4E27-96AA-06B9A47A7A5B}"/>
                  </a:ext>
                </a:extLst>
              </p:cNvPr>
              <p:cNvSpPr/>
              <p:nvPr/>
            </p:nvSpPr>
            <p:spPr>
              <a:xfrm>
                <a:off x="9898112" y="1297406"/>
                <a:ext cx="1562085" cy="518994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18" name="Rectangle 12">
              <a:extLst>
                <a:ext uri="{FF2B5EF4-FFF2-40B4-BE49-F238E27FC236}">
                  <a16:creationId xmlns:a16="http://schemas.microsoft.com/office/drawing/2014/main" id="{2D32CA9F-4263-48F1-8617-06F1DBC58820}"/>
                </a:ext>
              </a:extLst>
            </p:cNvPr>
            <p:cNvSpPr>
              <a:spLocks noChangeArrowheads="1"/>
            </p:cNvSpPr>
            <p:nvPr/>
          </p:nvSpPr>
          <p:spPr bwMode="auto">
            <a:xfrm>
              <a:off x="3086704" y="4698705"/>
              <a:ext cx="200202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300" dirty="0">
                  <a:solidFill>
                    <a:srgbClr val="000000"/>
                  </a:solidFill>
                  <a:latin typeface="Open Sans" panose="020B0606030504020204" pitchFamily="34" charset="0"/>
                  <a:ea typeface="Open Sans" panose="020B0606030504020204" pitchFamily="34" charset="0"/>
                  <a:cs typeface="Open Sans" panose="020B0606030504020204" pitchFamily="34" charset="0"/>
                </a:rPr>
                <a:t>Labor Force Participation</a:t>
              </a:r>
              <a:endParaRPr kumimoji="0" lang="en-US" altLang="en-US" sz="13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9" name="Rectangle 23">
              <a:extLst>
                <a:ext uri="{FF2B5EF4-FFF2-40B4-BE49-F238E27FC236}">
                  <a16:creationId xmlns:a16="http://schemas.microsoft.com/office/drawing/2014/main" id="{246CA834-8D36-49E2-A36D-0C47F096E158}"/>
                </a:ext>
              </a:extLst>
            </p:cNvPr>
            <p:cNvSpPr>
              <a:spLocks noChangeArrowheads="1"/>
            </p:cNvSpPr>
            <p:nvPr/>
          </p:nvSpPr>
          <p:spPr bwMode="auto">
            <a:xfrm>
              <a:off x="477080" y="4301845"/>
              <a:ext cx="12916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WORKFORCE</a:t>
              </a:r>
              <a:endParaRPr kumimoji="0" lang="en-US" altLang="en-US" sz="1400" b="1" i="0" u="none" strike="noStrike" cap="none" normalizeH="0" baseline="0" dirty="0">
                <a:ln>
                  <a:noFill/>
                </a:ln>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66" name="Rectangle 265">
              <a:extLst>
                <a:ext uri="{FF2B5EF4-FFF2-40B4-BE49-F238E27FC236}">
                  <a16:creationId xmlns:a16="http://schemas.microsoft.com/office/drawing/2014/main" id="{B13FE6D4-38B9-4F2E-9E92-1B87CC85FA35}"/>
                </a:ext>
              </a:extLst>
            </p:cNvPr>
            <p:cNvSpPr/>
            <p:nvPr/>
          </p:nvSpPr>
          <p:spPr>
            <a:xfrm>
              <a:off x="373505" y="4278116"/>
              <a:ext cx="11072837" cy="302051"/>
            </a:xfrm>
            <a:prstGeom prst="rect">
              <a:avLst/>
            </a:prstGeom>
            <a:solidFill>
              <a:schemeClr val="accent1">
                <a:lumMod val="60000"/>
                <a:lumOff val="40000"/>
                <a:alpha val="3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12">
              <a:extLst>
                <a:ext uri="{FF2B5EF4-FFF2-40B4-BE49-F238E27FC236}">
                  <a16:creationId xmlns:a16="http://schemas.microsoft.com/office/drawing/2014/main" id="{2439D39A-64F7-4091-A273-87D443C8E49D}"/>
                </a:ext>
              </a:extLst>
            </p:cNvPr>
            <p:cNvSpPr>
              <a:spLocks noChangeArrowheads="1"/>
            </p:cNvSpPr>
            <p:nvPr/>
          </p:nvSpPr>
          <p:spPr bwMode="auto">
            <a:xfrm>
              <a:off x="3793629" y="5045061"/>
              <a:ext cx="129509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Unemployment  </a:t>
              </a:r>
              <a:endParaRPr kumimoji="0" lang="en-US" altLang="en-US" sz="13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00" name="Rectangle 13">
              <a:extLst>
                <a:ext uri="{FF2B5EF4-FFF2-40B4-BE49-F238E27FC236}">
                  <a16:creationId xmlns:a16="http://schemas.microsoft.com/office/drawing/2014/main" id="{198F6C2F-3A10-45EB-A782-38F88EE79DB2}"/>
                </a:ext>
              </a:extLst>
            </p:cNvPr>
            <p:cNvSpPr>
              <a:spLocks noChangeArrowheads="1"/>
            </p:cNvSpPr>
            <p:nvPr/>
          </p:nvSpPr>
          <p:spPr bwMode="auto">
            <a:xfrm>
              <a:off x="1479021" y="5368662"/>
              <a:ext cx="360970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Employment in Manufacturing and Extraction  </a:t>
              </a:r>
              <a:endParaRPr kumimoji="0" lang="en-US" altLang="en-US" sz="13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01" name="Rectangle 14">
              <a:extLst>
                <a:ext uri="{FF2B5EF4-FFF2-40B4-BE49-F238E27FC236}">
                  <a16:creationId xmlns:a16="http://schemas.microsoft.com/office/drawing/2014/main" id="{0EF38844-2187-4F5A-9390-A77AAC53B826}"/>
                </a:ext>
              </a:extLst>
            </p:cNvPr>
            <p:cNvSpPr>
              <a:spLocks noChangeArrowheads="1"/>
            </p:cNvSpPr>
            <p:nvPr/>
          </p:nvSpPr>
          <p:spPr bwMode="auto">
            <a:xfrm>
              <a:off x="2641069" y="5733825"/>
              <a:ext cx="244765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Median Annual Wage Earnings</a:t>
              </a:r>
              <a:endParaRPr kumimoji="0" lang="en-US" altLang="en-US" sz="13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02" name="Rectangle 15">
              <a:extLst>
                <a:ext uri="{FF2B5EF4-FFF2-40B4-BE49-F238E27FC236}">
                  <a16:creationId xmlns:a16="http://schemas.microsoft.com/office/drawing/2014/main" id="{B1932AF9-AE87-4A32-9388-8E40224D47D2}"/>
                </a:ext>
              </a:extLst>
            </p:cNvPr>
            <p:cNvSpPr>
              <a:spLocks noChangeArrowheads="1"/>
            </p:cNvSpPr>
            <p:nvPr/>
          </p:nvSpPr>
          <p:spPr bwMode="auto">
            <a:xfrm>
              <a:off x="3700526" y="6105906"/>
              <a:ext cx="138820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Personal Income  </a:t>
              </a:r>
              <a:endParaRPr kumimoji="0" lang="en-US" altLang="en-US" sz="13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03" name="Rectangle 16">
              <a:extLst>
                <a:ext uri="{FF2B5EF4-FFF2-40B4-BE49-F238E27FC236}">
                  <a16:creationId xmlns:a16="http://schemas.microsoft.com/office/drawing/2014/main" id="{BA4DB474-8D7B-4D54-A0D8-1FAE642B244B}"/>
                </a:ext>
              </a:extLst>
            </p:cNvPr>
            <p:cNvSpPr>
              <a:spLocks noChangeArrowheads="1"/>
            </p:cNvSpPr>
            <p:nvPr/>
          </p:nvSpPr>
          <p:spPr bwMode="auto">
            <a:xfrm>
              <a:off x="1320451" y="6443358"/>
              <a:ext cx="376827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Working-Age Adults  with SSI or Welfare Income  </a:t>
              </a:r>
              <a:endParaRPr kumimoji="0" lang="en-US" altLang="en-US" sz="13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grpSp>
          <p:nvGrpSpPr>
            <p:cNvPr id="432" name="Group 431">
              <a:extLst>
                <a:ext uri="{FF2B5EF4-FFF2-40B4-BE49-F238E27FC236}">
                  <a16:creationId xmlns:a16="http://schemas.microsoft.com/office/drawing/2014/main" id="{5241393F-12CF-435A-8B9D-D81BDAE85CFC}"/>
                </a:ext>
              </a:extLst>
            </p:cNvPr>
            <p:cNvGrpSpPr/>
            <p:nvPr/>
          </p:nvGrpSpPr>
          <p:grpSpPr>
            <a:xfrm>
              <a:off x="9866889" y="4280438"/>
              <a:ext cx="266799" cy="307777"/>
              <a:chOff x="10603213" y="1375626"/>
              <a:chExt cx="266799" cy="307777"/>
            </a:xfrm>
          </p:grpSpPr>
          <p:sp>
            <p:nvSpPr>
              <p:cNvPr id="433" name="Oval 432">
                <a:extLst>
                  <a:ext uri="{FF2B5EF4-FFF2-40B4-BE49-F238E27FC236}">
                    <a16:creationId xmlns:a16="http://schemas.microsoft.com/office/drawing/2014/main" id="{87799FB7-0D94-4543-80C7-F54AEE288607}"/>
                  </a:ext>
                </a:extLst>
              </p:cNvPr>
              <p:cNvSpPr/>
              <p:nvPr/>
            </p:nvSpPr>
            <p:spPr>
              <a:xfrm flipV="1">
                <a:off x="10641412"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34" name="TextBox 433">
                <a:extLst>
                  <a:ext uri="{FF2B5EF4-FFF2-40B4-BE49-F238E27FC236}">
                    <a16:creationId xmlns:a16="http://schemas.microsoft.com/office/drawing/2014/main" id="{2B84D8CD-62E2-4F36-AA18-23BE18F15104}"/>
                  </a:ext>
                </a:extLst>
              </p:cNvPr>
              <p:cNvSpPr txBox="1"/>
              <p:nvPr/>
            </p:nvSpPr>
            <p:spPr>
              <a:xfrm>
                <a:off x="10603213"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grpSp>
        <p:grpSp>
          <p:nvGrpSpPr>
            <p:cNvPr id="435" name="Group 434">
              <a:extLst>
                <a:ext uri="{FF2B5EF4-FFF2-40B4-BE49-F238E27FC236}">
                  <a16:creationId xmlns:a16="http://schemas.microsoft.com/office/drawing/2014/main" id="{09DE7EA2-A040-4988-8617-16D26FD46B76}"/>
                </a:ext>
              </a:extLst>
            </p:cNvPr>
            <p:cNvGrpSpPr/>
            <p:nvPr/>
          </p:nvGrpSpPr>
          <p:grpSpPr>
            <a:xfrm>
              <a:off x="10594710" y="4286788"/>
              <a:ext cx="254613" cy="307777"/>
              <a:chOff x="8879642" y="1381976"/>
              <a:chExt cx="254613" cy="307777"/>
            </a:xfrm>
          </p:grpSpPr>
          <p:sp>
            <p:nvSpPr>
              <p:cNvPr id="436" name="Oval 435">
                <a:extLst>
                  <a:ext uri="{FF2B5EF4-FFF2-40B4-BE49-F238E27FC236}">
                    <a16:creationId xmlns:a16="http://schemas.microsoft.com/office/drawing/2014/main" id="{B7FF10DF-2E60-4439-8C7F-DCF3C2A08D27}"/>
                  </a:ext>
                </a:extLst>
              </p:cNvPr>
              <p:cNvSpPr/>
              <p:nvPr/>
            </p:nvSpPr>
            <p:spPr>
              <a:xfrm flipV="1">
                <a:off x="890565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37" name="TextBox 436">
                <a:extLst>
                  <a:ext uri="{FF2B5EF4-FFF2-40B4-BE49-F238E27FC236}">
                    <a16:creationId xmlns:a16="http://schemas.microsoft.com/office/drawing/2014/main" id="{937E5648-EFAD-4C45-93EA-51F1B42EF903}"/>
                  </a:ext>
                </a:extLst>
              </p:cNvPr>
              <p:cNvSpPr txBox="1"/>
              <p:nvPr/>
            </p:nvSpPr>
            <p:spPr>
              <a:xfrm>
                <a:off x="8879642" y="138197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grpSp>
        <p:grpSp>
          <p:nvGrpSpPr>
            <p:cNvPr id="438" name="Group 437">
              <a:extLst>
                <a:ext uri="{FF2B5EF4-FFF2-40B4-BE49-F238E27FC236}">
                  <a16:creationId xmlns:a16="http://schemas.microsoft.com/office/drawing/2014/main" id="{E1A08E45-33AD-43C6-A5D7-0CA9338772EB}"/>
                </a:ext>
              </a:extLst>
            </p:cNvPr>
            <p:cNvGrpSpPr/>
            <p:nvPr/>
          </p:nvGrpSpPr>
          <p:grpSpPr>
            <a:xfrm>
              <a:off x="10126923" y="4283613"/>
              <a:ext cx="269974" cy="307777"/>
              <a:chOff x="8592251" y="1378801"/>
              <a:chExt cx="269974" cy="307777"/>
            </a:xfrm>
          </p:grpSpPr>
          <p:sp>
            <p:nvSpPr>
              <p:cNvPr id="439" name="Oval 438">
                <a:extLst>
                  <a:ext uri="{FF2B5EF4-FFF2-40B4-BE49-F238E27FC236}">
                    <a16:creationId xmlns:a16="http://schemas.microsoft.com/office/drawing/2014/main" id="{FFCD3728-0260-44E1-BC48-89C8FF043265}"/>
                  </a:ext>
                </a:extLst>
              </p:cNvPr>
              <p:cNvSpPr/>
              <p:nvPr/>
            </p:nvSpPr>
            <p:spPr>
              <a:xfrm flipV="1">
                <a:off x="863362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0" name="TextBox 439">
                <a:extLst>
                  <a:ext uri="{FF2B5EF4-FFF2-40B4-BE49-F238E27FC236}">
                    <a16:creationId xmlns:a16="http://schemas.microsoft.com/office/drawing/2014/main" id="{3F534833-8B1F-476B-A766-EC990B1593E3}"/>
                  </a:ext>
                </a:extLst>
              </p:cNvPr>
              <p:cNvSpPr txBox="1"/>
              <p:nvPr/>
            </p:nvSpPr>
            <p:spPr>
              <a:xfrm>
                <a:off x="8592251" y="137880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grpSp>
          <p:nvGrpSpPr>
            <p:cNvPr id="441" name="Group 440">
              <a:extLst>
                <a:ext uri="{FF2B5EF4-FFF2-40B4-BE49-F238E27FC236}">
                  <a16:creationId xmlns:a16="http://schemas.microsoft.com/office/drawing/2014/main" id="{48264E8B-BB80-414E-B2EE-B1BC6135B958}"/>
                </a:ext>
              </a:extLst>
            </p:cNvPr>
            <p:cNvGrpSpPr/>
            <p:nvPr/>
          </p:nvGrpSpPr>
          <p:grpSpPr>
            <a:xfrm>
              <a:off x="8775006" y="4286668"/>
              <a:ext cx="266799" cy="307777"/>
              <a:chOff x="11064176" y="1372451"/>
              <a:chExt cx="266799" cy="307777"/>
            </a:xfrm>
          </p:grpSpPr>
          <p:sp>
            <p:nvSpPr>
              <p:cNvPr id="442" name="Oval 441">
                <a:extLst>
                  <a:ext uri="{FF2B5EF4-FFF2-40B4-BE49-F238E27FC236}">
                    <a16:creationId xmlns:a16="http://schemas.microsoft.com/office/drawing/2014/main" id="{597DA253-E44B-4905-8ADB-F15A28962065}"/>
                  </a:ext>
                </a:extLst>
              </p:cNvPr>
              <p:cNvSpPr/>
              <p:nvPr/>
            </p:nvSpPr>
            <p:spPr>
              <a:xfrm flipV="1">
                <a:off x="1110237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3" name="TextBox 442">
                <a:extLst>
                  <a:ext uri="{FF2B5EF4-FFF2-40B4-BE49-F238E27FC236}">
                    <a16:creationId xmlns:a16="http://schemas.microsoft.com/office/drawing/2014/main" id="{25B3A19D-0DBC-41A2-BDB0-0EBC0E5EA3B0}"/>
                  </a:ext>
                </a:extLst>
              </p:cNvPr>
              <p:cNvSpPr txBox="1"/>
              <p:nvPr/>
            </p:nvSpPr>
            <p:spPr>
              <a:xfrm>
                <a:off x="11064176" y="137245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444" name="Group 443">
              <a:extLst>
                <a:ext uri="{FF2B5EF4-FFF2-40B4-BE49-F238E27FC236}">
                  <a16:creationId xmlns:a16="http://schemas.microsoft.com/office/drawing/2014/main" id="{60D01257-589F-4A26-9188-D3E6DA048B6C}"/>
                </a:ext>
              </a:extLst>
            </p:cNvPr>
            <p:cNvGrpSpPr/>
            <p:nvPr/>
          </p:nvGrpSpPr>
          <p:grpSpPr>
            <a:xfrm>
              <a:off x="10094517" y="4284200"/>
              <a:ext cx="260448" cy="307777"/>
              <a:chOff x="9530730" y="1375626"/>
              <a:chExt cx="260448" cy="307777"/>
            </a:xfrm>
          </p:grpSpPr>
          <p:sp>
            <p:nvSpPr>
              <p:cNvPr id="445" name="Oval 444">
                <a:extLst>
                  <a:ext uri="{FF2B5EF4-FFF2-40B4-BE49-F238E27FC236}">
                    <a16:creationId xmlns:a16="http://schemas.microsoft.com/office/drawing/2014/main" id="{B056057C-6937-49AB-BEFE-F9477EBED0C3}"/>
                  </a:ext>
                </a:extLst>
              </p:cNvPr>
              <p:cNvSpPr/>
              <p:nvPr/>
            </p:nvSpPr>
            <p:spPr>
              <a:xfrm flipV="1">
                <a:off x="9562578"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6" name="TextBox 445">
                <a:extLst>
                  <a:ext uri="{FF2B5EF4-FFF2-40B4-BE49-F238E27FC236}">
                    <a16:creationId xmlns:a16="http://schemas.microsoft.com/office/drawing/2014/main" id="{3A6CB6EB-5E70-472A-8170-2A8AD709ADE7}"/>
                  </a:ext>
                </a:extLst>
              </p:cNvPr>
              <p:cNvSpPr txBox="1"/>
              <p:nvPr/>
            </p:nvSpPr>
            <p:spPr>
              <a:xfrm>
                <a:off x="9530730"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grpSp>
        <p:grpSp>
          <p:nvGrpSpPr>
            <p:cNvPr id="447" name="Group 446">
              <a:extLst>
                <a:ext uri="{FF2B5EF4-FFF2-40B4-BE49-F238E27FC236}">
                  <a16:creationId xmlns:a16="http://schemas.microsoft.com/office/drawing/2014/main" id="{793C6C24-16C5-45C9-874F-295C914A3FA2}"/>
                </a:ext>
              </a:extLst>
            </p:cNvPr>
            <p:cNvGrpSpPr/>
            <p:nvPr/>
          </p:nvGrpSpPr>
          <p:grpSpPr>
            <a:xfrm>
              <a:off x="8514999" y="4288643"/>
              <a:ext cx="263125" cy="307777"/>
              <a:chOff x="7815681" y="1383831"/>
              <a:chExt cx="263125" cy="307777"/>
            </a:xfrm>
          </p:grpSpPr>
          <p:sp>
            <p:nvSpPr>
              <p:cNvPr id="448" name="Oval 447">
                <a:extLst>
                  <a:ext uri="{FF2B5EF4-FFF2-40B4-BE49-F238E27FC236}">
                    <a16:creationId xmlns:a16="http://schemas.microsoft.com/office/drawing/2014/main" id="{D57330A7-3774-4799-93CA-655E26E62958}"/>
                  </a:ext>
                </a:extLst>
              </p:cNvPr>
              <p:cNvSpPr/>
              <p:nvPr/>
            </p:nvSpPr>
            <p:spPr>
              <a:xfrm flipV="1">
                <a:off x="7850206"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9" name="TextBox 448">
                <a:extLst>
                  <a:ext uri="{FF2B5EF4-FFF2-40B4-BE49-F238E27FC236}">
                    <a16:creationId xmlns:a16="http://schemas.microsoft.com/office/drawing/2014/main" id="{95822CB6-7FD4-485B-90FF-D4F818A7B46C}"/>
                  </a:ext>
                </a:extLst>
              </p:cNvPr>
              <p:cNvSpPr txBox="1"/>
              <p:nvPr/>
            </p:nvSpPr>
            <p:spPr>
              <a:xfrm>
                <a:off x="7815681" y="138383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p>
            </p:txBody>
          </p:sp>
        </p:grpSp>
        <p:grpSp>
          <p:nvGrpSpPr>
            <p:cNvPr id="450" name="Group 449">
              <a:extLst>
                <a:ext uri="{FF2B5EF4-FFF2-40B4-BE49-F238E27FC236}">
                  <a16:creationId xmlns:a16="http://schemas.microsoft.com/office/drawing/2014/main" id="{96BE8706-572E-47BF-A446-C2DB7EE3EC8C}"/>
                </a:ext>
              </a:extLst>
            </p:cNvPr>
            <p:cNvGrpSpPr/>
            <p:nvPr/>
          </p:nvGrpSpPr>
          <p:grpSpPr>
            <a:xfrm>
              <a:off x="10347097" y="4289408"/>
              <a:ext cx="256123" cy="307777"/>
              <a:chOff x="9147119" y="1384596"/>
              <a:chExt cx="256123" cy="307777"/>
            </a:xfrm>
          </p:grpSpPr>
          <p:sp>
            <p:nvSpPr>
              <p:cNvPr id="451" name="Oval 450">
                <a:extLst>
                  <a:ext uri="{FF2B5EF4-FFF2-40B4-BE49-F238E27FC236}">
                    <a16:creationId xmlns:a16="http://schemas.microsoft.com/office/drawing/2014/main" id="{43D4281B-5842-4FFE-AD83-FE65B418195D}"/>
                  </a:ext>
                </a:extLst>
              </p:cNvPr>
              <p:cNvSpPr/>
              <p:nvPr/>
            </p:nvSpPr>
            <p:spPr>
              <a:xfrm flipV="1">
                <a:off x="9174642" y="1416791"/>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52" name="TextBox 451">
                <a:extLst>
                  <a:ext uri="{FF2B5EF4-FFF2-40B4-BE49-F238E27FC236}">
                    <a16:creationId xmlns:a16="http://schemas.microsoft.com/office/drawing/2014/main" id="{7BDD41C6-9F7A-42E5-BE9A-023539266A59}"/>
                  </a:ext>
                </a:extLst>
              </p:cNvPr>
              <p:cNvSpPr txBox="1"/>
              <p:nvPr/>
            </p:nvSpPr>
            <p:spPr>
              <a:xfrm>
                <a:off x="9147119" y="138459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grpSp>
        <p:sp>
          <p:nvSpPr>
            <p:cNvPr id="453" name="Oval 452">
              <a:extLst>
                <a:ext uri="{FF2B5EF4-FFF2-40B4-BE49-F238E27FC236}">
                  <a16:creationId xmlns:a16="http://schemas.microsoft.com/office/drawing/2014/main" id="{B3ED532A-9D6F-4A0B-BF7D-08E07FE56F73}"/>
                </a:ext>
              </a:extLst>
            </p:cNvPr>
            <p:cNvSpPr/>
            <p:nvPr/>
          </p:nvSpPr>
          <p:spPr>
            <a:xfrm flipV="1">
              <a:off x="10038610" y="4320022"/>
              <a:ext cx="2286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564" name="Group 563">
              <a:extLst>
                <a:ext uri="{FF2B5EF4-FFF2-40B4-BE49-F238E27FC236}">
                  <a16:creationId xmlns:a16="http://schemas.microsoft.com/office/drawing/2014/main" id="{272D7380-D308-4AF8-9010-1098B347F52B}"/>
                </a:ext>
              </a:extLst>
            </p:cNvPr>
            <p:cNvGrpSpPr/>
            <p:nvPr/>
          </p:nvGrpSpPr>
          <p:grpSpPr>
            <a:xfrm>
              <a:off x="9947285" y="4647933"/>
              <a:ext cx="266799" cy="307777"/>
              <a:chOff x="10603213" y="1375626"/>
              <a:chExt cx="266799" cy="307777"/>
            </a:xfrm>
          </p:grpSpPr>
          <p:sp>
            <p:nvSpPr>
              <p:cNvPr id="565" name="Oval 564">
                <a:extLst>
                  <a:ext uri="{FF2B5EF4-FFF2-40B4-BE49-F238E27FC236}">
                    <a16:creationId xmlns:a16="http://schemas.microsoft.com/office/drawing/2014/main" id="{DEF6BE09-7950-4571-BB67-875ABFA389AB}"/>
                  </a:ext>
                </a:extLst>
              </p:cNvPr>
              <p:cNvSpPr/>
              <p:nvPr/>
            </p:nvSpPr>
            <p:spPr>
              <a:xfrm flipV="1">
                <a:off x="10641412"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66" name="TextBox 565">
                <a:extLst>
                  <a:ext uri="{FF2B5EF4-FFF2-40B4-BE49-F238E27FC236}">
                    <a16:creationId xmlns:a16="http://schemas.microsoft.com/office/drawing/2014/main" id="{1C0241EA-9D1C-4A54-97DF-F1E064D833CD}"/>
                  </a:ext>
                </a:extLst>
              </p:cNvPr>
              <p:cNvSpPr txBox="1"/>
              <p:nvPr/>
            </p:nvSpPr>
            <p:spPr>
              <a:xfrm>
                <a:off x="10603213"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grpSp>
        <p:grpSp>
          <p:nvGrpSpPr>
            <p:cNvPr id="567" name="Group 566">
              <a:extLst>
                <a:ext uri="{FF2B5EF4-FFF2-40B4-BE49-F238E27FC236}">
                  <a16:creationId xmlns:a16="http://schemas.microsoft.com/office/drawing/2014/main" id="{D80CBD6E-6D1C-4AF3-A134-2976090B2A04}"/>
                </a:ext>
              </a:extLst>
            </p:cNvPr>
            <p:cNvGrpSpPr/>
            <p:nvPr/>
          </p:nvGrpSpPr>
          <p:grpSpPr>
            <a:xfrm>
              <a:off x="10946130" y="4654283"/>
              <a:ext cx="260449" cy="307777"/>
              <a:chOff x="8873806" y="1381976"/>
              <a:chExt cx="260449" cy="307777"/>
            </a:xfrm>
          </p:grpSpPr>
          <p:sp>
            <p:nvSpPr>
              <p:cNvPr id="568" name="Oval 567">
                <a:extLst>
                  <a:ext uri="{FF2B5EF4-FFF2-40B4-BE49-F238E27FC236}">
                    <a16:creationId xmlns:a16="http://schemas.microsoft.com/office/drawing/2014/main" id="{FC0C4268-1199-43E8-92AB-1C817BCF837C}"/>
                  </a:ext>
                </a:extLst>
              </p:cNvPr>
              <p:cNvSpPr/>
              <p:nvPr/>
            </p:nvSpPr>
            <p:spPr>
              <a:xfrm flipV="1">
                <a:off x="890565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69" name="TextBox 568">
                <a:extLst>
                  <a:ext uri="{FF2B5EF4-FFF2-40B4-BE49-F238E27FC236}">
                    <a16:creationId xmlns:a16="http://schemas.microsoft.com/office/drawing/2014/main" id="{FE8BF71B-F67A-4ACA-9389-7633801F8FEF}"/>
                  </a:ext>
                </a:extLst>
              </p:cNvPr>
              <p:cNvSpPr txBox="1"/>
              <p:nvPr/>
            </p:nvSpPr>
            <p:spPr>
              <a:xfrm>
                <a:off x="8873806" y="138197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grpSp>
        <p:grpSp>
          <p:nvGrpSpPr>
            <p:cNvPr id="570" name="Group 569">
              <a:extLst>
                <a:ext uri="{FF2B5EF4-FFF2-40B4-BE49-F238E27FC236}">
                  <a16:creationId xmlns:a16="http://schemas.microsoft.com/office/drawing/2014/main" id="{43475B40-94BA-4FF6-9AE7-503FE8FF9983}"/>
                </a:ext>
              </a:extLst>
            </p:cNvPr>
            <p:cNvGrpSpPr/>
            <p:nvPr/>
          </p:nvGrpSpPr>
          <p:grpSpPr>
            <a:xfrm>
              <a:off x="10493134" y="4651108"/>
              <a:ext cx="269974" cy="307777"/>
              <a:chOff x="8592251" y="1378801"/>
              <a:chExt cx="269974" cy="307777"/>
            </a:xfrm>
          </p:grpSpPr>
          <p:sp>
            <p:nvSpPr>
              <p:cNvPr id="571" name="Oval 570">
                <a:extLst>
                  <a:ext uri="{FF2B5EF4-FFF2-40B4-BE49-F238E27FC236}">
                    <a16:creationId xmlns:a16="http://schemas.microsoft.com/office/drawing/2014/main" id="{3195991D-4405-4BE6-9CAB-28D9CED985C5}"/>
                  </a:ext>
                </a:extLst>
              </p:cNvPr>
              <p:cNvSpPr/>
              <p:nvPr/>
            </p:nvSpPr>
            <p:spPr>
              <a:xfrm flipV="1">
                <a:off x="863362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72" name="TextBox 571">
                <a:extLst>
                  <a:ext uri="{FF2B5EF4-FFF2-40B4-BE49-F238E27FC236}">
                    <a16:creationId xmlns:a16="http://schemas.microsoft.com/office/drawing/2014/main" id="{C7D7E021-1FDE-4AA7-BBF5-45B651CF0199}"/>
                  </a:ext>
                </a:extLst>
              </p:cNvPr>
              <p:cNvSpPr txBox="1"/>
              <p:nvPr/>
            </p:nvSpPr>
            <p:spPr>
              <a:xfrm>
                <a:off x="8592251" y="137880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grpSp>
          <p:nvGrpSpPr>
            <p:cNvPr id="573" name="Group 572">
              <a:extLst>
                <a:ext uri="{FF2B5EF4-FFF2-40B4-BE49-F238E27FC236}">
                  <a16:creationId xmlns:a16="http://schemas.microsoft.com/office/drawing/2014/main" id="{35E96E44-55DF-4192-A8F6-44499BEC03BA}"/>
                </a:ext>
              </a:extLst>
            </p:cNvPr>
            <p:cNvGrpSpPr/>
            <p:nvPr/>
          </p:nvGrpSpPr>
          <p:grpSpPr>
            <a:xfrm>
              <a:off x="9310839" y="4654163"/>
              <a:ext cx="266799" cy="307777"/>
              <a:chOff x="11064176" y="1372451"/>
              <a:chExt cx="266799" cy="307777"/>
            </a:xfrm>
          </p:grpSpPr>
          <p:sp>
            <p:nvSpPr>
              <p:cNvPr id="574" name="Oval 573">
                <a:extLst>
                  <a:ext uri="{FF2B5EF4-FFF2-40B4-BE49-F238E27FC236}">
                    <a16:creationId xmlns:a16="http://schemas.microsoft.com/office/drawing/2014/main" id="{7A24CC1B-3F4C-4CD1-8A08-A833CFC17833}"/>
                  </a:ext>
                </a:extLst>
              </p:cNvPr>
              <p:cNvSpPr/>
              <p:nvPr/>
            </p:nvSpPr>
            <p:spPr>
              <a:xfrm flipV="1">
                <a:off x="1110237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75" name="TextBox 574">
                <a:extLst>
                  <a:ext uri="{FF2B5EF4-FFF2-40B4-BE49-F238E27FC236}">
                    <a16:creationId xmlns:a16="http://schemas.microsoft.com/office/drawing/2014/main" id="{AE89822B-548A-4FD7-8A71-0D746A5725B1}"/>
                  </a:ext>
                </a:extLst>
              </p:cNvPr>
              <p:cNvSpPr txBox="1"/>
              <p:nvPr/>
            </p:nvSpPr>
            <p:spPr>
              <a:xfrm>
                <a:off x="11064176" y="137245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576" name="Group 575">
              <a:extLst>
                <a:ext uri="{FF2B5EF4-FFF2-40B4-BE49-F238E27FC236}">
                  <a16:creationId xmlns:a16="http://schemas.microsoft.com/office/drawing/2014/main" id="{74CB2A4E-2E59-4E10-9758-7DA17EF3EAF8}"/>
                </a:ext>
              </a:extLst>
            </p:cNvPr>
            <p:cNvGrpSpPr/>
            <p:nvPr/>
          </p:nvGrpSpPr>
          <p:grpSpPr>
            <a:xfrm>
              <a:off x="11097649" y="4651695"/>
              <a:ext cx="260448" cy="307777"/>
              <a:chOff x="9530730" y="1375626"/>
              <a:chExt cx="260448" cy="307777"/>
            </a:xfrm>
          </p:grpSpPr>
          <p:sp>
            <p:nvSpPr>
              <p:cNvPr id="577" name="Oval 576">
                <a:extLst>
                  <a:ext uri="{FF2B5EF4-FFF2-40B4-BE49-F238E27FC236}">
                    <a16:creationId xmlns:a16="http://schemas.microsoft.com/office/drawing/2014/main" id="{F8E30580-58C8-42F9-B194-6E2955AC2F70}"/>
                  </a:ext>
                </a:extLst>
              </p:cNvPr>
              <p:cNvSpPr/>
              <p:nvPr/>
            </p:nvSpPr>
            <p:spPr>
              <a:xfrm flipV="1">
                <a:off x="9562578"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78" name="TextBox 577">
                <a:extLst>
                  <a:ext uri="{FF2B5EF4-FFF2-40B4-BE49-F238E27FC236}">
                    <a16:creationId xmlns:a16="http://schemas.microsoft.com/office/drawing/2014/main" id="{66EB7E32-D551-492B-A173-0AC361F6BB7E}"/>
                  </a:ext>
                </a:extLst>
              </p:cNvPr>
              <p:cNvSpPr txBox="1"/>
              <p:nvPr/>
            </p:nvSpPr>
            <p:spPr>
              <a:xfrm>
                <a:off x="9530730"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grpSp>
        <p:grpSp>
          <p:nvGrpSpPr>
            <p:cNvPr id="579" name="Group 578">
              <a:extLst>
                <a:ext uri="{FF2B5EF4-FFF2-40B4-BE49-F238E27FC236}">
                  <a16:creationId xmlns:a16="http://schemas.microsoft.com/office/drawing/2014/main" id="{3F0552B0-7E20-4C19-83BA-7E836CCE914B}"/>
                </a:ext>
              </a:extLst>
            </p:cNvPr>
            <p:cNvGrpSpPr/>
            <p:nvPr/>
          </p:nvGrpSpPr>
          <p:grpSpPr>
            <a:xfrm>
              <a:off x="10675079" y="4659313"/>
              <a:ext cx="263125" cy="307777"/>
              <a:chOff x="7815681" y="1383831"/>
              <a:chExt cx="263125" cy="307777"/>
            </a:xfrm>
          </p:grpSpPr>
          <p:sp>
            <p:nvSpPr>
              <p:cNvPr id="580" name="Oval 579">
                <a:extLst>
                  <a:ext uri="{FF2B5EF4-FFF2-40B4-BE49-F238E27FC236}">
                    <a16:creationId xmlns:a16="http://schemas.microsoft.com/office/drawing/2014/main" id="{548931E0-DC47-4E4F-93BC-92F04C3E3267}"/>
                  </a:ext>
                </a:extLst>
              </p:cNvPr>
              <p:cNvSpPr/>
              <p:nvPr/>
            </p:nvSpPr>
            <p:spPr>
              <a:xfrm flipV="1">
                <a:off x="7850206"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81" name="TextBox 580">
                <a:extLst>
                  <a:ext uri="{FF2B5EF4-FFF2-40B4-BE49-F238E27FC236}">
                    <a16:creationId xmlns:a16="http://schemas.microsoft.com/office/drawing/2014/main" id="{4A7B8D78-3FB7-4E21-A7E8-DB62F05AEF1E}"/>
                  </a:ext>
                </a:extLst>
              </p:cNvPr>
              <p:cNvSpPr txBox="1"/>
              <p:nvPr/>
            </p:nvSpPr>
            <p:spPr>
              <a:xfrm>
                <a:off x="7815681" y="138383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p>
            </p:txBody>
          </p:sp>
        </p:grpSp>
        <p:sp>
          <p:nvSpPr>
            <p:cNvPr id="585" name="Oval 584">
              <a:extLst>
                <a:ext uri="{FF2B5EF4-FFF2-40B4-BE49-F238E27FC236}">
                  <a16:creationId xmlns:a16="http://schemas.microsoft.com/office/drawing/2014/main" id="{E7EC3AB4-9C94-4334-981E-F0055087C612}"/>
                </a:ext>
              </a:extLst>
            </p:cNvPr>
            <p:cNvSpPr/>
            <p:nvPr/>
          </p:nvSpPr>
          <p:spPr>
            <a:xfrm flipV="1">
              <a:off x="10142584" y="4687517"/>
              <a:ext cx="2286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582" name="Group 581">
              <a:extLst>
                <a:ext uri="{FF2B5EF4-FFF2-40B4-BE49-F238E27FC236}">
                  <a16:creationId xmlns:a16="http://schemas.microsoft.com/office/drawing/2014/main" id="{75FB472B-CE9E-4BFC-9F75-D40F2B57B007}"/>
                </a:ext>
              </a:extLst>
            </p:cNvPr>
            <p:cNvGrpSpPr/>
            <p:nvPr/>
          </p:nvGrpSpPr>
          <p:grpSpPr>
            <a:xfrm>
              <a:off x="10265425" y="4656903"/>
              <a:ext cx="256123" cy="307777"/>
              <a:chOff x="9147119" y="1384596"/>
              <a:chExt cx="256123" cy="307777"/>
            </a:xfrm>
          </p:grpSpPr>
          <p:sp>
            <p:nvSpPr>
              <p:cNvPr id="583" name="Oval 582">
                <a:extLst>
                  <a:ext uri="{FF2B5EF4-FFF2-40B4-BE49-F238E27FC236}">
                    <a16:creationId xmlns:a16="http://schemas.microsoft.com/office/drawing/2014/main" id="{0225F5DA-96E1-4D5C-AC19-CDC71B29DFA3}"/>
                  </a:ext>
                </a:extLst>
              </p:cNvPr>
              <p:cNvSpPr/>
              <p:nvPr/>
            </p:nvSpPr>
            <p:spPr>
              <a:xfrm flipV="1">
                <a:off x="9174642" y="1416791"/>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84" name="TextBox 583">
                <a:extLst>
                  <a:ext uri="{FF2B5EF4-FFF2-40B4-BE49-F238E27FC236}">
                    <a16:creationId xmlns:a16="http://schemas.microsoft.com/office/drawing/2014/main" id="{C09EA916-5FA7-4035-9488-714C9F7BF305}"/>
                  </a:ext>
                </a:extLst>
              </p:cNvPr>
              <p:cNvSpPr txBox="1"/>
              <p:nvPr/>
            </p:nvSpPr>
            <p:spPr>
              <a:xfrm>
                <a:off x="9147119" y="138459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grpSp>
        <p:grpSp>
          <p:nvGrpSpPr>
            <p:cNvPr id="586" name="Group 585">
              <a:extLst>
                <a:ext uri="{FF2B5EF4-FFF2-40B4-BE49-F238E27FC236}">
                  <a16:creationId xmlns:a16="http://schemas.microsoft.com/office/drawing/2014/main" id="{2A58D232-84A2-442E-BF88-6F5FFFA5D18F}"/>
                </a:ext>
              </a:extLst>
            </p:cNvPr>
            <p:cNvGrpSpPr/>
            <p:nvPr/>
          </p:nvGrpSpPr>
          <p:grpSpPr>
            <a:xfrm>
              <a:off x="7743835" y="4990833"/>
              <a:ext cx="266799" cy="307777"/>
              <a:chOff x="10603213" y="1375626"/>
              <a:chExt cx="266799" cy="307777"/>
            </a:xfrm>
          </p:grpSpPr>
          <p:sp>
            <p:nvSpPr>
              <p:cNvPr id="587" name="Oval 586">
                <a:extLst>
                  <a:ext uri="{FF2B5EF4-FFF2-40B4-BE49-F238E27FC236}">
                    <a16:creationId xmlns:a16="http://schemas.microsoft.com/office/drawing/2014/main" id="{661AF30E-D285-4398-9CD5-A13D2C5FEEEC}"/>
                  </a:ext>
                </a:extLst>
              </p:cNvPr>
              <p:cNvSpPr/>
              <p:nvPr/>
            </p:nvSpPr>
            <p:spPr>
              <a:xfrm flipV="1">
                <a:off x="10641412"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88" name="TextBox 587">
                <a:extLst>
                  <a:ext uri="{FF2B5EF4-FFF2-40B4-BE49-F238E27FC236}">
                    <a16:creationId xmlns:a16="http://schemas.microsoft.com/office/drawing/2014/main" id="{A51A4CB8-9A7E-4447-8B2F-C73CEFBAD4AB}"/>
                  </a:ext>
                </a:extLst>
              </p:cNvPr>
              <p:cNvSpPr txBox="1"/>
              <p:nvPr/>
            </p:nvSpPr>
            <p:spPr>
              <a:xfrm>
                <a:off x="10603213"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grpSp>
        <p:grpSp>
          <p:nvGrpSpPr>
            <p:cNvPr id="589" name="Group 588">
              <a:extLst>
                <a:ext uri="{FF2B5EF4-FFF2-40B4-BE49-F238E27FC236}">
                  <a16:creationId xmlns:a16="http://schemas.microsoft.com/office/drawing/2014/main" id="{BBB37AE4-3B93-4B68-B888-75F0B0600B26}"/>
                </a:ext>
              </a:extLst>
            </p:cNvPr>
            <p:cNvGrpSpPr/>
            <p:nvPr/>
          </p:nvGrpSpPr>
          <p:grpSpPr>
            <a:xfrm>
              <a:off x="10161905" y="4997183"/>
              <a:ext cx="260449" cy="307777"/>
              <a:chOff x="8873806" y="1381976"/>
              <a:chExt cx="260449" cy="307777"/>
            </a:xfrm>
          </p:grpSpPr>
          <p:sp>
            <p:nvSpPr>
              <p:cNvPr id="590" name="Oval 589">
                <a:extLst>
                  <a:ext uri="{FF2B5EF4-FFF2-40B4-BE49-F238E27FC236}">
                    <a16:creationId xmlns:a16="http://schemas.microsoft.com/office/drawing/2014/main" id="{D48F4E47-0936-4761-8CE2-614022021407}"/>
                  </a:ext>
                </a:extLst>
              </p:cNvPr>
              <p:cNvSpPr/>
              <p:nvPr/>
            </p:nvSpPr>
            <p:spPr>
              <a:xfrm flipV="1">
                <a:off x="890565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91" name="TextBox 590">
                <a:extLst>
                  <a:ext uri="{FF2B5EF4-FFF2-40B4-BE49-F238E27FC236}">
                    <a16:creationId xmlns:a16="http://schemas.microsoft.com/office/drawing/2014/main" id="{017E46B4-8F89-416B-A58D-5C2D6A190C78}"/>
                  </a:ext>
                </a:extLst>
              </p:cNvPr>
              <p:cNvSpPr txBox="1"/>
              <p:nvPr/>
            </p:nvSpPr>
            <p:spPr>
              <a:xfrm>
                <a:off x="8873806" y="138197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grpSp>
        <p:grpSp>
          <p:nvGrpSpPr>
            <p:cNvPr id="592" name="Group 591">
              <a:extLst>
                <a:ext uri="{FF2B5EF4-FFF2-40B4-BE49-F238E27FC236}">
                  <a16:creationId xmlns:a16="http://schemas.microsoft.com/office/drawing/2014/main" id="{BA24DB1D-6A80-4EF8-AC9C-CAC2C2F6A5CB}"/>
                </a:ext>
              </a:extLst>
            </p:cNvPr>
            <p:cNvGrpSpPr/>
            <p:nvPr/>
          </p:nvGrpSpPr>
          <p:grpSpPr>
            <a:xfrm>
              <a:off x="9499359" y="4994008"/>
              <a:ext cx="269974" cy="307777"/>
              <a:chOff x="8592251" y="1378801"/>
              <a:chExt cx="269974" cy="307777"/>
            </a:xfrm>
          </p:grpSpPr>
          <p:sp>
            <p:nvSpPr>
              <p:cNvPr id="593" name="Oval 592">
                <a:extLst>
                  <a:ext uri="{FF2B5EF4-FFF2-40B4-BE49-F238E27FC236}">
                    <a16:creationId xmlns:a16="http://schemas.microsoft.com/office/drawing/2014/main" id="{502BA867-5886-4DC8-9AFA-2290C9F86A43}"/>
                  </a:ext>
                </a:extLst>
              </p:cNvPr>
              <p:cNvSpPr/>
              <p:nvPr/>
            </p:nvSpPr>
            <p:spPr>
              <a:xfrm flipV="1">
                <a:off x="863362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94" name="TextBox 593">
                <a:extLst>
                  <a:ext uri="{FF2B5EF4-FFF2-40B4-BE49-F238E27FC236}">
                    <a16:creationId xmlns:a16="http://schemas.microsoft.com/office/drawing/2014/main" id="{87092BF1-ED1D-449A-A963-DC5CE67686F5}"/>
                  </a:ext>
                </a:extLst>
              </p:cNvPr>
              <p:cNvSpPr txBox="1"/>
              <p:nvPr/>
            </p:nvSpPr>
            <p:spPr>
              <a:xfrm>
                <a:off x="8592251" y="137880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grpSp>
          <p:nvGrpSpPr>
            <p:cNvPr id="595" name="Group 594">
              <a:extLst>
                <a:ext uri="{FF2B5EF4-FFF2-40B4-BE49-F238E27FC236}">
                  <a16:creationId xmlns:a16="http://schemas.microsoft.com/office/drawing/2014/main" id="{DC43EB19-30B3-4309-AE9E-F39D77AA03D3}"/>
                </a:ext>
              </a:extLst>
            </p:cNvPr>
            <p:cNvGrpSpPr/>
            <p:nvPr/>
          </p:nvGrpSpPr>
          <p:grpSpPr>
            <a:xfrm>
              <a:off x="9031439" y="4997063"/>
              <a:ext cx="266799" cy="307777"/>
              <a:chOff x="11064176" y="1372451"/>
              <a:chExt cx="266799" cy="307777"/>
            </a:xfrm>
          </p:grpSpPr>
          <p:sp>
            <p:nvSpPr>
              <p:cNvPr id="596" name="Oval 595">
                <a:extLst>
                  <a:ext uri="{FF2B5EF4-FFF2-40B4-BE49-F238E27FC236}">
                    <a16:creationId xmlns:a16="http://schemas.microsoft.com/office/drawing/2014/main" id="{40A29F3F-3BB3-4C8A-86F5-CB919B490ED5}"/>
                  </a:ext>
                </a:extLst>
              </p:cNvPr>
              <p:cNvSpPr/>
              <p:nvPr/>
            </p:nvSpPr>
            <p:spPr>
              <a:xfrm flipV="1">
                <a:off x="1110237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97" name="TextBox 596">
                <a:extLst>
                  <a:ext uri="{FF2B5EF4-FFF2-40B4-BE49-F238E27FC236}">
                    <a16:creationId xmlns:a16="http://schemas.microsoft.com/office/drawing/2014/main" id="{BAC6C21A-1196-4FD2-B3B8-BF7DD72DEEB9}"/>
                  </a:ext>
                </a:extLst>
              </p:cNvPr>
              <p:cNvSpPr txBox="1"/>
              <p:nvPr/>
            </p:nvSpPr>
            <p:spPr>
              <a:xfrm>
                <a:off x="11064176" y="137245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598" name="Group 597">
              <a:extLst>
                <a:ext uri="{FF2B5EF4-FFF2-40B4-BE49-F238E27FC236}">
                  <a16:creationId xmlns:a16="http://schemas.microsoft.com/office/drawing/2014/main" id="{65AC87F1-5B2F-4F06-9B94-E4BCD7D09E78}"/>
                </a:ext>
              </a:extLst>
            </p:cNvPr>
            <p:cNvGrpSpPr/>
            <p:nvPr/>
          </p:nvGrpSpPr>
          <p:grpSpPr>
            <a:xfrm>
              <a:off x="9376799" y="4994595"/>
              <a:ext cx="260448" cy="307777"/>
              <a:chOff x="9530730" y="1375626"/>
              <a:chExt cx="260448" cy="307777"/>
            </a:xfrm>
          </p:grpSpPr>
          <p:sp>
            <p:nvSpPr>
              <p:cNvPr id="599" name="Oval 598">
                <a:extLst>
                  <a:ext uri="{FF2B5EF4-FFF2-40B4-BE49-F238E27FC236}">
                    <a16:creationId xmlns:a16="http://schemas.microsoft.com/office/drawing/2014/main" id="{3AFEC5CE-3289-4930-A10F-5CCCCC6D3C5B}"/>
                  </a:ext>
                </a:extLst>
              </p:cNvPr>
              <p:cNvSpPr/>
              <p:nvPr/>
            </p:nvSpPr>
            <p:spPr>
              <a:xfrm flipV="1">
                <a:off x="9562578"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00" name="TextBox 599">
                <a:extLst>
                  <a:ext uri="{FF2B5EF4-FFF2-40B4-BE49-F238E27FC236}">
                    <a16:creationId xmlns:a16="http://schemas.microsoft.com/office/drawing/2014/main" id="{434DA085-6A91-444D-A88D-CAF7B6FB8E75}"/>
                  </a:ext>
                </a:extLst>
              </p:cNvPr>
              <p:cNvSpPr txBox="1"/>
              <p:nvPr/>
            </p:nvSpPr>
            <p:spPr>
              <a:xfrm>
                <a:off x="9530730"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grpSp>
        <p:grpSp>
          <p:nvGrpSpPr>
            <p:cNvPr id="601" name="Group 600">
              <a:extLst>
                <a:ext uri="{FF2B5EF4-FFF2-40B4-BE49-F238E27FC236}">
                  <a16:creationId xmlns:a16="http://schemas.microsoft.com/office/drawing/2014/main" id="{49165BD2-4708-4953-94B6-2DCC84CE356A}"/>
                </a:ext>
              </a:extLst>
            </p:cNvPr>
            <p:cNvGrpSpPr/>
            <p:nvPr/>
          </p:nvGrpSpPr>
          <p:grpSpPr>
            <a:xfrm>
              <a:off x="8338279" y="5002213"/>
              <a:ext cx="263125" cy="307777"/>
              <a:chOff x="7815681" y="1383831"/>
              <a:chExt cx="263125" cy="307777"/>
            </a:xfrm>
          </p:grpSpPr>
          <p:sp>
            <p:nvSpPr>
              <p:cNvPr id="602" name="Oval 601">
                <a:extLst>
                  <a:ext uri="{FF2B5EF4-FFF2-40B4-BE49-F238E27FC236}">
                    <a16:creationId xmlns:a16="http://schemas.microsoft.com/office/drawing/2014/main" id="{A7EC0C0B-BBE0-433C-AC8D-C72C9190D6F3}"/>
                  </a:ext>
                </a:extLst>
              </p:cNvPr>
              <p:cNvSpPr/>
              <p:nvPr/>
            </p:nvSpPr>
            <p:spPr>
              <a:xfrm flipV="1">
                <a:off x="7850206"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03" name="TextBox 602">
                <a:extLst>
                  <a:ext uri="{FF2B5EF4-FFF2-40B4-BE49-F238E27FC236}">
                    <a16:creationId xmlns:a16="http://schemas.microsoft.com/office/drawing/2014/main" id="{E0C06984-90D0-412D-8CF1-E07035705009}"/>
                  </a:ext>
                </a:extLst>
              </p:cNvPr>
              <p:cNvSpPr txBox="1"/>
              <p:nvPr/>
            </p:nvSpPr>
            <p:spPr>
              <a:xfrm>
                <a:off x="7815681" y="138383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p>
            </p:txBody>
          </p:sp>
        </p:grpSp>
        <p:grpSp>
          <p:nvGrpSpPr>
            <p:cNvPr id="604" name="Group 603">
              <a:extLst>
                <a:ext uri="{FF2B5EF4-FFF2-40B4-BE49-F238E27FC236}">
                  <a16:creationId xmlns:a16="http://schemas.microsoft.com/office/drawing/2014/main" id="{48C2BE00-85CF-49D8-B96F-9E08DC4CC5C9}"/>
                </a:ext>
              </a:extLst>
            </p:cNvPr>
            <p:cNvGrpSpPr/>
            <p:nvPr/>
          </p:nvGrpSpPr>
          <p:grpSpPr>
            <a:xfrm>
              <a:off x="9214500" y="4999803"/>
              <a:ext cx="256123" cy="307777"/>
              <a:chOff x="9147119" y="1384596"/>
              <a:chExt cx="256123" cy="307777"/>
            </a:xfrm>
          </p:grpSpPr>
          <p:sp>
            <p:nvSpPr>
              <p:cNvPr id="605" name="Oval 604">
                <a:extLst>
                  <a:ext uri="{FF2B5EF4-FFF2-40B4-BE49-F238E27FC236}">
                    <a16:creationId xmlns:a16="http://schemas.microsoft.com/office/drawing/2014/main" id="{5873924B-8EDC-49EF-8F18-29E89669EC1B}"/>
                  </a:ext>
                </a:extLst>
              </p:cNvPr>
              <p:cNvSpPr/>
              <p:nvPr/>
            </p:nvSpPr>
            <p:spPr>
              <a:xfrm flipV="1">
                <a:off x="9174642" y="1416791"/>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06" name="TextBox 605">
                <a:extLst>
                  <a:ext uri="{FF2B5EF4-FFF2-40B4-BE49-F238E27FC236}">
                    <a16:creationId xmlns:a16="http://schemas.microsoft.com/office/drawing/2014/main" id="{75E4F6E0-36E7-4518-9C05-D8AF3107798D}"/>
                  </a:ext>
                </a:extLst>
              </p:cNvPr>
              <p:cNvSpPr txBox="1"/>
              <p:nvPr/>
            </p:nvSpPr>
            <p:spPr>
              <a:xfrm>
                <a:off x="9147119" y="138459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grpSp>
        <p:sp>
          <p:nvSpPr>
            <p:cNvPr id="607" name="Oval 606">
              <a:extLst>
                <a:ext uri="{FF2B5EF4-FFF2-40B4-BE49-F238E27FC236}">
                  <a16:creationId xmlns:a16="http://schemas.microsoft.com/office/drawing/2014/main" id="{1C7415C0-585E-4FB6-B113-D6FDC765A962}"/>
                </a:ext>
              </a:extLst>
            </p:cNvPr>
            <p:cNvSpPr/>
            <p:nvPr/>
          </p:nvSpPr>
          <p:spPr>
            <a:xfrm flipV="1">
              <a:off x="8904334" y="5030417"/>
              <a:ext cx="2286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608" name="Group 607">
              <a:extLst>
                <a:ext uri="{FF2B5EF4-FFF2-40B4-BE49-F238E27FC236}">
                  <a16:creationId xmlns:a16="http://schemas.microsoft.com/office/drawing/2014/main" id="{92CBC075-EE64-47F2-A225-21A5F6013C76}"/>
                </a:ext>
              </a:extLst>
            </p:cNvPr>
            <p:cNvGrpSpPr/>
            <p:nvPr/>
          </p:nvGrpSpPr>
          <p:grpSpPr>
            <a:xfrm>
              <a:off x="10455285" y="5327383"/>
              <a:ext cx="266799" cy="307777"/>
              <a:chOff x="10603213" y="1375626"/>
              <a:chExt cx="266799" cy="307777"/>
            </a:xfrm>
          </p:grpSpPr>
          <p:sp>
            <p:nvSpPr>
              <p:cNvPr id="609" name="Oval 608">
                <a:extLst>
                  <a:ext uri="{FF2B5EF4-FFF2-40B4-BE49-F238E27FC236}">
                    <a16:creationId xmlns:a16="http://schemas.microsoft.com/office/drawing/2014/main" id="{5EAE64BF-A159-46CB-A9C9-769B3B55614D}"/>
                  </a:ext>
                </a:extLst>
              </p:cNvPr>
              <p:cNvSpPr/>
              <p:nvPr/>
            </p:nvSpPr>
            <p:spPr>
              <a:xfrm flipV="1">
                <a:off x="10641412"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10" name="TextBox 609">
                <a:extLst>
                  <a:ext uri="{FF2B5EF4-FFF2-40B4-BE49-F238E27FC236}">
                    <a16:creationId xmlns:a16="http://schemas.microsoft.com/office/drawing/2014/main" id="{F5627354-ACA3-4067-9730-358CB33C49C9}"/>
                  </a:ext>
                </a:extLst>
              </p:cNvPr>
              <p:cNvSpPr txBox="1"/>
              <p:nvPr/>
            </p:nvSpPr>
            <p:spPr>
              <a:xfrm>
                <a:off x="10603213"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grpSp>
        <p:grpSp>
          <p:nvGrpSpPr>
            <p:cNvPr id="611" name="Group 610">
              <a:extLst>
                <a:ext uri="{FF2B5EF4-FFF2-40B4-BE49-F238E27FC236}">
                  <a16:creationId xmlns:a16="http://schemas.microsoft.com/office/drawing/2014/main" id="{2A6AA65A-9986-4158-A2FB-6CD2C13CF225}"/>
                </a:ext>
              </a:extLst>
            </p:cNvPr>
            <p:cNvGrpSpPr/>
            <p:nvPr/>
          </p:nvGrpSpPr>
          <p:grpSpPr>
            <a:xfrm>
              <a:off x="10161905" y="5333733"/>
              <a:ext cx="260449" cy="307777"/>
              <a:chOff x="8873806" y="1381976"/>
              <a:chExt cx="260449" cy="307777"/>
            </a:xfrm>
          </p:grpSpPr>
          <p:sp>
            <p:nvSpPr>
              <p:cNvPr id="612" name="Oval 611">
                <a:extLst>
                  <a:ext uri="{FF2B5EF4-FFF2-40B4-BE49-F238E27FC236}">
                    <a16:creationId xmlns:a16="http://schemas.microsoft.com/office/drawing/2014/main" id="{C865B841-78A0-4C3E-A6E9-566A6B2A3CC2}"/>
                  </a:ext>
                </a:extLst>
              </p:cNvPr>
              <p:cNvSpPr/>
              <p:nvPr/>
            </p:nvSpPr>
            <p:spPr>
              <a:xfrm flipV="1">
                <a:off x="890565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13" name="TextBox 612">
                <a:extLst>
                  <a:ext uri="{FF2B5EF4-FFF2-40B4-BE49-F238E27FC236}">
                    <a16:creationId xmlns:a16="http://schemas.microsoft.com/office/drawing/2014/main" id="{B8FBFA50-96C0-4971-9214-F97481523112}"/>
                  </a:ext>
                </a:extLst>
              </p:cNvPr>
              <p:cNvSpPr txBox="1"/>
              <p:nvPr/>
            </p:nvSpPr>
            <p:spPr>
              <a:xfrm>
                <a:off x="8873806" y="138197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grpSp>
        <p:grpSp>
          <p:nvGrpSpPr>
            <p:cNvPr id="614" name="Group 613">
              <a:extLst>
                <a:ext uri="{FF2B5EF4-FFF2-40B4-BE49-F238E27FC236}">
                  <a16:creationId xmlns:a16="http://schemas.microsoft.com/office/drawing/2014/main" id="{243CC89C-6325-499A-998A-734739E6B002}"/>
                </a:ext>
              </a:extLst>
            </p:cNvPr>
            <p:cNvGrpSpPr/>
            <p:nvPr/>
          </p:nvGrpSpPr>
          <p:grpSpPr>
            <a:xfrm>
              <a:off x="8724659" y="5330558"/>
              <a:ext cx="269974" cy="307777"/>
              <a:chOff x="8592251" y="1378801"/>
              <a:chExt cx="269974" cy="307777"/>
            </a:xfrm>
          </p:grpSpPr>
          <p:sp>
            <p:nvSpPr>
              <p:cNvPr id="615" name="Oval 614">
                <a:extLst>
                  <a:ext uri="{FF2B5EF4-FFF2-40B4-BE49-F238E27FC236}">
                    <a16:creationId xmlns:a16="http://schemas.microsoft.com/office/drawing/2014/main" id="{2C6562B4-9FBD-45B2-A07E-2B7FA5650EE1}"/>
                  </a:ext>
                </a:extLst>
              </p:cNvPr>
              <p:cNvSpPr/>
              <p:nvPr/>
            </p:nvSpPr>
            <p:spPr>
              <a:xfrm flipV="1">
                <a:off x="863362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16" name="TextBox 615">
                <a:extLst>
                  <a:ext uri="{FF2B5EF4-FFF2-40B4-BE49-F238E27FC236}">
                    <a16:creationId xmlns:a16="http://schemas.microsoft.com/office/drawing/2014/main" id="{80F70568-847D-4FCF-97BD-DF822E520F6C}"/>
                  </a:ext>
                </a:extLst>
              </p:cNvPr>
              <p:cNvSpPr txBox="1"/>
              <p:nvPr/>
            </p:nvSpPr>
            <p:spPr>
              <a:xfrm>
                <a:off x="8592251" y="137880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grpSp>
          <p:nvGrpSpPr>
            <p:cNvPr id="617" name="Group 616">
              <a:extLst>
                <a:ext uri="{FF2B5EF4-FFF2-40B4-BE49-F238E27FC236}">
                  <a16:creationId xmlns:a16="http://schemas.microsoft.com/office/drawing/2014/main" id="{89B0DC48-2AC6-4D2B-9041-198090B99D65}"/>
                </a:ext>
              </a:extLst>
            </p:cNvPr>
            <p:cNvGrpSpPr/>
            <p:nvPr/>
          </p:nvGrpSpPr>
          <p:grpSpPr>
            <a:xfrm>
              <a:off x="8374214" y="5333613"/>
              <a:ext cx="266799" cy="307777"/>
              <a:chOff x="11064176" y="1372451"/>
              <a:chExt cx="266799" cy="307777"/>
            </a:xfrm>
          </p:grpSpPr>
          <p:sp>
            <p:nvSpPr>
              <p:cNvPr id="618" name="Oval 617">
                <a:extLst>
                  <a:ext uri="{FF2B5EF4-FFF2-40B4-BE49-F238E27FC236}">
                    <a16:creationId xmlns:a16="http://schemas.microsoft.com/office/drawing/2014/main" id="{D2E60239-F9DB-4E95-8CA8-55FDBD7538C1}"/>
                  </a:ext>
                </a:extLst>
              </p:cNvPr>
              <p:cNvSpPr/>
              <p:nvPr/>
            </p:nvSpPr>
            <p:spPr>
              <a:xfrm flipV="1">
                <a:off x="1110237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19" name="TextBox 618">
                <a:extLst>
                  <a:ext uri="{FF2B5EF4-FFF2-40B4-BE49-F238E27FC236}">
                    <a16:creationId xmlns:a16="http://schemas.microsoft.com/office/drawing/2014/main" id="{C4802E59-1727-44B1-9B93-B40E9618A2B9}"/>
                  </a:ext>
                </a:extLst>
              </p:cNvPr>
              <p:cNvSpPr txBox="1"/>
              <p:nvPr/>
            </p:nvSpPr>
            <p:spPr>
              <a:xfrm>
                <a:off x="11064176" y="137245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620" name="Group 619">
              <a:extLst>
                <a:ext uri="{FF2B5EF4-FFF2-40B4-BE49-F238E27FC236}">
                  <a16:creationId xmlns:a16="http://schemas.microsoft.com/office/drawing/2014/main" id="{B0DFBDE1-4587-4912-BB7B-EF3C867BB3AE}"/>
                </a:ext>
              </a:extLst>
            </p:cNvPr>
            <p:cNvGrpSpPr/>
            <p:nvPr/>
          </p:nvGrpSpPr>
          <p:grpSpPr>
            <a:xfrm>
              <a:off x="10789674" y="5331145"/>
              <a:ext cx="260448" cy="307777"/>
              <a:chOff x="9530730" y="1375626"/>
              <a:chExt cx="260448" cy="307777"/>
            </a:xfrm>
          </p:grpSpPr>
          <p:sp>
            <p:nvSpPr>
              <p:cNvPr id="621" name="Oval 620">
                <a:extLst>
                  <a:ext uri="{FF2B5EF4-FFF2-40B4-BE49-F238E27FC236}">
                    <a16:creationId xmlns:a16="http://schemas.microsoft.com/office/drawing/2014/main" id="{5580E3EA-EE58-40B2-BA92-BAF73067B1D5}"/>
                  </a:ext>
                </a:extLst>
              </p:cNvPr>
              <p:cNvSpPr/>
              <p:nvPr/>
            </p:nvSpPr>
            <p:spPr>
              <a:xfrm flipV="1">
                <a:off x="9562578"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22" name="TextBox 621">
                <a:extLst>
                  <a:ext uri="{FF2B5EF4-FFF2-40B4-BE49-F238E27FC236}">
                    <a16:creationId xmlns:a16="http://schemas.microsoft.com/office/drawing/2014/main" id="{B5ADAEAB-3712-4A60-9F76-3A01F9CBEB87}"/>
                  </a:ext>
                </a:extLst>
              </p:cNvPr>
              <p:cNvSpPr txBox="1"/>
              <p:nvPr/>
            </p:nvSpPr>
            <p:spPr>
              <a:xfrm>
                <a:off x="9530730"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grpSp>
        <p:grpSp>
          <p:nvGrpSpPr>
            <p:cNvPr id="623" name="Group 622">
              <a:extLst>
                <a:ext uri="{FF2B5EF4-FFF2-40B4-BE49-F238E27FC236}">
                  <a16:creationId xmlns:a16="http://schemas.microsoft.com/office/drawing/2014/main" id="{5B5A5510-0D47-4A65-A434-157A38CB86F1}"/>
                </a:ext>
              </a:extLst>
            </p:cNvPr>
            <p:cNvGrpSpPr/>
            <p:nvPr/>
          </p:nvGrpSpPr>
          <p:grpSpPr>
            <a:xfrm>
              <a:off x="5185504" y="5338763"/>
              <a:ext cx="263125" cy="307777"/>
              <a:chOff x="7815681" y="1383831"/>
              <a:chExt cx="263125" cy="307777"/>
            </a:xfrm>
          </p:grpSpPr>
          <p:sp>
            <p:nvSpPr>
              <p:cNvPr id="624" name="Oval 623">
                <a:extLst>
                  <a:ext uri="{FF2B5EF4-FFF2-40B4-BE49-F238E27FC236}">
                    <a16:creationId xmlns:a16="http://schemas.microsoft.com/office/drawing/2014/main" id="{1780EFE5-59C2-4C92-9595-9E043983100F}"/>
                  </a:ext>
                </a:extLst>
              </p:cNvPr>
              <p:cNvSpPr/>
              <p:nvPr/>
            </p:nvSpPr>
            <p:spPr>
              <a:xfrm flipV="1">
                <a:off x="7850206"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25" name="TextBox 624">
                <a:extLst>
                  <a:ext uri="{FF2B5EF4-FFF2-40B4-BE49-F238E27FC236}">
                    <a16:creationId xmlns:a16="http://schemas.microsoft.com/office/drawing/2014/main" id="{F6A119E5-B609-4C28-84AA-640F7CDA222A}"/>
                  </a:ext>
                </a:extLst>
              </p:cNvPr>
              <p:cNvSpPr txBox="1"/>
              <p:nvPr/>
            </p:nvSpPr>
            <p:spPr>
              <a:xfrm>
                <a:off x="7815681" y="138383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p>
            </p:txBody>
          </p:sp>
        </p:grpSp>
        <p:grpSp>
          <p:nvGrpSpPr>
            <p:cNvPr id="626" name="Group 625">
              <a:extLst>
                <a:ext uri="{FF2B5EF4-FFF2-40B4-BE49-F238E27FC236}">
                  <a16:creationId xmlns:a16="http://schemas.microsoft.com/office/drawing/2014/main" id="{699C84A1-3A30-441C-AA98-AF5B74BCCC78}"/>
                </a:ext>
              </a:extLst>
            </p:cNvPr>
            <p:cNvGrpSpPr/>
            <p:nvPr/>
          </p:nvGrpSpPr>
          <p:grpSpPr>
            <a:xfrm>
              <a:off x="9605025" y="5336353"/>
              <a:ext cx="256123" cy="307777"/>
              <a:chOff x="9147119" y="1384596"/>
              <a:chExt cx="256123" cy="307777"/>
            </a:xfrm>
          </p:grpSpPr>
          <p:sp>
            <p:nvSpPr>
              <p:cNvPr id="627" name="Oval 626">
                <a:extLst>
                  <a:ext uri="{FF2B5EF4-FFF2-40B4-BE49-F238E27FC236}">
                    <a16:creationId xmlns:a16="http://schemas.microsoft.com/office/drawing/2014/main" id="{D601CAE8-921E-4930-AEDA-754D1D42D0BF}"/>
                  </a:ext>
                </a:extLst>
              </p:cNvPr>
              <p:cNvSpPr/>
              <p:nvPr/>
            </p:nvSpPr>
            <p:spPr>
              <a:xfrm flipV="1">
                <a:off x="9174642" y="1416791"/>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28" name="TextBox 627">
                <a:extLst>
                  <a:ext uri="{FF2B5EF4-FFF2-40B4-BE49-F238E27FC236}">
                    <a16:creationId xmlns:a16="http://schemas.microsoft.com/office/drawing/2014/main" id="{27397349-7B6A-4F7A-B774-2B90C5015352}"/>
                  </a:ext>
                </a:extLst>
              </p:cNvPr>
              <p:cNvSpPr txBox="1"/>
              <p:nvPr/>
            </p:nvSpPr>
            <p:spPr>
              <a:xfrm>
                <a:off x="9147119" y="138459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grpSp>
        <p:sp>
          <p:nvSpPr>
            <p:cNvPr id="629" name="Oval 628">
              <a:extLst>
                <a:ext uri="{FF2B5EF4-FFF2-40B4-BE49-F238E27FC236}">
                  <a16:creationId xmlns:a16="http://schemas.microsoft.com/office/drawing/2014/main" id="{3BF37A2E-7BEB-48C5-B3FA-172F08E93C55}"/>
                </a:ext>
              </a:extLst>
            </p:cNvPr>
            <p:cNvSpPr/>
            <p:nvPr/>
          </p:nvSpPr>
          <p:spPr>
            <a:xfrm flipV="1">
              <a:off x="9396459" y="5366967"/>
              <a:ext cx="2286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630" name="Group 629">
              <a:extLst>
                <a:ext uri="{FF2B5EF4-FFF2-40B4-BE49-F238E27FC236}">
                  <a16:creationId xmlns:a16="http://schemas.microsoft.com/office/drawing/2014/main" id="{E4763376-A805-4596-A80D-DA90791AD29D}"/>
                </a:ext>
              </a:extLst>
            </p:cNvPr>
            <p:cNvGrpSpPr/>
            <p:nvPr/>
          </p:nvGrpSpPr>
          <p:grpSpPr>
            <a:xfrm>
              <a:off x="8943985" y="5667108"/>
              <a:ext cx="266799" cy="307777"/>
              <a:chOff x="10603213" y="1375626"/>
              <a:chExt cx="266799" cy="307777"/>
            </a:xfrm>
          </p:grpSpPr>
          <p:sp>
            <p:nvSpPr>
              <p:cNvPr id="631" name="Oval 630">
                <a:extLst>
                  <a:ext uri="{FF2B5EF4-FFF2-40B4-BE49-F238E27FC236}">
                    <a16:creationId xmlns:a16="http://schemas.microsoft.com/office/drawing/2014/main" id="{0667F912-C7FC-4161-BFD4-FB05B9A59DDF}"/>
                  </a:ext>
                </a:extLst>
              </p:cNvPr>
              <p:cNvSpPr/>
              <p:nvPr/>
            </p:nvSpPr>
            <p:spPr>
              <a:xfrm flipV="1">
                <a:off x="10641412"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32" name="TextBox 631">
                <a:extLst>
                  <a:ext uri="{FF2B5EF4-FFF2-40B4-BE49-F238E27FC236}">
                    <a16:creationId xmlns:a16="http://schemas.microsoft.com/office/drawing/2014/main" id="{81A2AF17-E41A-404A-86BC-49FB5A1647B2}"/>
                  </a:ext>
                </a:extLst>
              </p:cNvPr>
              <p:cNvSpPr txBox="1"/>
              <p:nvPr/>
            </p:nvSpPr>
            <p:spPr>
              <a:xfrm>
                <a:off x="10603213"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grpSp>
        <p:grpSp>
          <p:nvGrpSpPr>
            <p:cNvPr id="633" name="Group 632">
              <a:extLst>
                <a:ext uri="{FF2B5EF4-FFF2-40B4-BE49-F238E27FC236}">
                  <a16:creationId xmlns:a16="http://schemas.microsoft.com/office/drawing/2014/main" id="{4753FA9F-2F00-473C-B9A7-314C478A64E1}"/>
                </a:ext>
              </a:extLst>
            </p:cNvPr>
            <p:cNvGrpSpPr/>
            <p:nvPr/>
          </p:nvGrpSpPr>
          <p:grpSpPr>
            <a:xfrm>
              <a:off x="10596880" y="5673458"/>
              <a:ext cx="260449" cy="307777"/>
              <a:chOff x="8873806" y="1381976"/>
              <a:chExt cx="260449" cy="307777"/>
            </a:xfrm>
          </p:grpSpPr>
          <p:sp>
            <p:nvSpPr>
              <p:cNvPr id="634" name="Oval 633">
                <a:extLst>
                  <a:ext uri="{FF2B5EF4-FFF2-40B4-BE49-F238E27FC236}">
                    <a16:creationId xmlns:a16="http://schemas.microsoft.com/office/drawing/2014/main" id="{450B8413-9FE0-4080-8286-34E954F205C9}"/>
                  </a:ext>
                </a:extLst>
              </p:cNvPr>
              <p:cNvSpPr/>
              <p:nvPr/>
            </p:nvSpPr>
            <p:spPr>
              <a:xfrm flipV="1">
                <a:off x="890565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35" name="TextBox 634">
                <a:extLst>
                  <a:ext uri="{FF2B5EF4-FFF2-40B4-BE49-F238E27FC236}">
                    <a16:creationId xmlns:a16="http://schemas.microsoft.com/office/drawing/2014/main" id="{A30E1450-9602-42DB-9921-9C2F318BF7CB}"/>
                  </a:ext>
                </a:extLst>
              </p:cNvPr>
              <p:cNvSpPr txBox="1"/>
              <p:nvPr/>
            </p:nvSpPr>
            <p:spPr>
              <a:xfrm>
                <a:off x="8873806" y="138197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grpSp>
        <p:grpSp>
          <p:nvGrpSpPr>
            <p:cNvPr id="636" name="Group 635">
              <a:extLst>
                <a:ext uri="{FF2B5EF4-FFF2-40B4-BE49-F238E27FC236}">
                  <a16:creationId xmlns:a16="http://schemas.microsoft.com/office/drawing/2014/main" id="{F31263C2-6724-47DF-8B6F-6B8FCFB47417}"/>
                </a:ext>
              </a:extLst>
            </p:cNvPr>
            <p:cNvGrpSpPr/>
            <p:nvPr/>
          </p:nvGrpSpPr>
          <p:grpSpPr>
            <a:xfrm>
              <a:off x="10420109" y="5670283"/>
              <a:ext cx="269974" cy="307777"/>
              <a:chOff x="8592251" y="1378801"/>
              <a:chExt cx="269974" cy="307777"/>
            </a:xfrm>
          </p:grpSpPr>
          <p:sp>
            <p:nvSpPr>
              <p:cNvPr id="637" name="Oval 636">
                <a:extLst>
                  <a:ext uri="{FF2B5EF4-FFF2-40B4-BE49-F238E27FC236}">
                    <a16:creationId xmlns:a16="http://schemas.microsoft.com/office/drawing/2014/main" id="{45FC7903-5E04-4574-A94C-8925364D8270}"/>
                  </a:ext>
                </a:extLst>
              </p:cNvPr>
              <p:cNvSpPr/>
              <p:nvPr/>
            </p:nvSpPr>
            <p:spPr>
              <a:xfrm flipV="1">
                <a:off x="863362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38" name="TextBox 637">
                <a:extLst>
                  <a:ext uri="{FF2B5EF4-FFF2-40B4-BE49-F238E27FC236}">
                    <a16:creationId xmlns:a16="http://schemas.microsoft.com/office/drawing/2014/main" id="{30F78768-96E4-4DC9-835C-04D8C6ED8B3E}"/>
                  </a:ext>
                </a:extLst>
              </p:cNvPr>
              <p:cNvSpPr txBox="1"/>
              <p:nvPr/>
            </p:nvSpPr>
            <p:spPr>
              <a:xfrm>
                <a:off x="8592251" y="137880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grpSp>
          <p:nvGrpSpPr>
            <p:cNvPr id="639" name="Group 638">
              <a:extLst>
                <a:ext uri="{FF2B5EF4-FFF2-40B4-BE49-F238E27FC236}">
                  <a16:creationId xmlns:a16="http://schemas.microsoft.com/office/drawing/2014/main" id="{1E0F6296-31C2-466D-B872-5EB6299C605D}"/>
                </a:ext>
              </a:extLst>
            </p:cNvPr>
            <p:cNvGrpSpPr/>
            <p:nvPr/>
          </p:nvGrpSpPr>
          <p:grpSpPr>
            <a:xfrm>
              <a:off x="8088464" y="5673338"/>
              <a:ext cx="266799" cy="307777"/>
              <a:chOff x="11064176" y="1372451"/>
              <a:chExt cx="266799" cy="307777"/>
            </a:xfrm>
          </p:grpSpPr>
          <p:sp>
            <p:nvSpPr>
              <p:cNvPr id="640" name="Oval 639">
                <a:extLst>
                  <a:ext uri="{FF2B5EF4-FFF2-40B4-BE49-F238E27FC236}">
                    <a16:creationId xmlns:a16="http://schemas.microsoft.com/office/drawing/2014/main" id="{B576C608-02EA-4AAB-840C-29057CA92123}"/>
                  </a:ext>
                </a:extLst>
              </p:cNvPr>
              <p:cNvSpPr/>
              <p:nvPr/>
            </p:nvSpPr>
            <p:spPr>
              <a:xfrm flipV="1">
                <a:off x="1110237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41" name="TextBox 640">
                <a:extLst>
                  <a:ext uri="{FF2B5EF4-FFF2-40B4-BE49-F238E27FC236}">
                    <a16:creationId xmlns:a16="http://schemas.microsoft.com/office/drawing/2014/main" id="{C5EFC0EC-E37C-4C8D-BB2E-B41157BBF18C}"/>
                  </a:ext>
                </a:extLst>
              </p:cNvPr>
              <p:cNvSpPr txBox="1"/>
              <p:nvPr/>
            </p:nvSpPr>
            <p:spPr>
              <a:xfrm>
                <a:off x="11064176" y="137245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642" name="Group 641">
              <a:extLst>
                <a:ext uri="{FF2B5EF4-FFF2-40B4-BE49-F238E27FC236}">
                  <a16:creationId xmlns:a16="http://schemas.microsoft.com/office/drawing/2014/main" id="{E38B7402-2F3D-44E1-917F-215AE3D974BB}"/>
                </a:ext>
              </a:extLst>
            </p:cNvPr>
            <p:cNvGrpSpPr/>
            <p:nvPr/>
          </p:nvGrpSpPr>
          <p:grpSpPr>
            <a:xfrm>
              <a:off x="10796024" y="5670870"/>
              <a:ext cx="260448" cy="307777"/>
              <a:chOff x="9530730" y="1375626"/>
              <a:chExt cx="260448" cy="307777"/>
            </a:xfrm>
          </p:grpSpPr>
          <p:sp>
            <p:nvSpPr>
              <p:cNvPr id="643" name="Oval 642">
                <a:extLst>
                  <a:ext uri="{FF2B5EF4-FFF2-40B4-BE49-F238E27FC236}">
                    <a16:creationId xmlns:a16="http://schemas.microsoft.com/office/drawing/2014/main" id="{CCB4B7E0-7C30-47A3-8C39-54ECFD5EA0E6}"/>
                  </a:ext>
                </a:extLst>
              </p:cNvPr>
              <p:cNvSpPr/>
              <p:nvPr/>
            </p:nvSpPr>
            <p:spPr>
              <a:xfrm flipV="1">
                <a:off x="9562578"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44" name="TextBox 643">
                <a:extLst>
                  <a:ext uri="{FF2B5EF4-FFF2-40B4-BE49-F238E27FC236}">
                    <a16:creationId xmlns:a16="http://schemas.microsoft.com/office/drawing/2014/main" id="{311223BA-1EC0-485E-86D3-8308B890CAF5}"/>
                  </a:ext>
                </a:extLst>
              </p:cNvPr>
              <p:cNvSpPr txBox="1"/>
              <p:nvPr/>
            </p:nvSpPr>
            <p:spPr>
              <a:xfrm>
                <a:off x="9530730"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grpSp>
        <p:grpSp>
          <p:nvGrpSpPr>
            <p:cNvPr id="645" name="Group 644">
              <a:extLst>
                <a:ext uri="{FF2B5EF4-FFF2-40B4-BE49-F238E27FC236}">
                  <a16:creationId xmlns:a16="http://schemas.microsoft.com/office/drawing/2014/main" id="{B936A17A-A98F-4962-AD5A-CF97E76EFCFA}"/>
                </a:ext>
              </a:extLst>
            </p:cNvPr>
            <p:cNvGrpSpPr/>
            <p:nvPr/>
          </p:nvGrpSpPr>
          <p:grpSpPr>
            <a:xfrm>
              <a:off x="9541604" y="5678488"/>
              <a:ext cx="263125" cy="307777"/>
              <a:chOff x="7815681" y="1383831"/>
              <a:chExt cx="263125" cy="307777"/>
            </a:xfrm>
          </p:grpSpPr>
          <p:sp>
            <p:nvSpPr>
              <p:cNvPr id="646" name="Oval 645">
                <a:extLst>
                  <a:ext uri="{FF2B5EF4-FFF2-40B4-BE49-F238E27FC236}">
                    <a16:creationId xmlns:a16="http://schemas.microsoft.com/office/drawing/2014/main" id="{245D05FB-9479-476E-B87F-726FEDFC6CD7}"/>
                  </a:ext>
                </a:extLst>
              </p:cNvPr>
              <p:cNvSpPr/>
              <p:nvPr/>
            </p:nvSpPr>
            <p:spPr>
              <a:xfrm flipV="1">
                <a:off x="7850206"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47" name="TextBox 646">
                <a:extLst>
                  <a:ext uri="{FF2B5EF4-FFF2-40B4-BE49-F238E27FC236}">
                    <a16:creationId xmlns:a16="http://schemas.microsoft.com/office/drawing/2014/main" id="{2AC7B64F-D3A9-4ECA-ABB7-EC4B1C34E599}"/>
                  </a:ext>
                </a:extLst>
              </p:cNvPr>
              <p:cNvSpPr txBox="1"/>
              <p:nvPr/>
            </p:nvSpPr>
            <p:spPr>
              <a:xfrm>
                <a:off x="7815681" y="138383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p>
            </p:txBody>
          </p:sp>
        </p:grpSp>
        <p:grpSp>
          <p:nvGrpSpPr>
            <p:cNvPr id="648" name="Group 647">
              <a:extLst>
                <a:ext uri="{FF2B5EF4-FFF2-40B4-BE49-F238E27FC236}">
                  <a16:creationId xmlns:a16="http://schemas.microsoft.com/office/drawing/2014/main" id="{7D6BA91C-D2DE-4D10-9223-90F16A4FB98D}"/>
                </a:ext>
              </a:extLst>
            </p:cNvPr>
            <p:cNvGrpSpPr/>
            <p:nvPr/>
          </p:nvGrpSpPr>
          <p:grpSpPr>
            <a:xfrm>
              <a:off x="9836800" y="5676078"/>
              <a:ext cx="256123" cy="307777"/>
              <a:chOff x="9147119" y="1384596"/>
              <a:chExt cx="256123" cy="307777"/>
            </a:xfrm>
          </p:grpSpPr>
          <p:sp>
            <p:nvSpPr>
              <p:cNvPr id="649" name="Oval 648">
                <a:extLst>
                  <a:ext uri="{FF2B5EF4-FFF2-40B4-BE49-F238E27FC236}">
                    <a16:creationId xmlns:a16="http://schemas.microsoft.com/office/drawing/2014/main" id="{51918907-416A-436E-A8C6-09418EF2D146}"/>
                  </a:ext>
                </a:extLst>
              </p:cNvPr>
              <p:cNvSpPr/>
              <p:nvPr/>
            </p:nvSpPr>
            <p:spPr>
              <a:xfrm flipV="1">
                <a:off x="9174642" y="1416791"/>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50" name="TextBox 649">
                <a:extLst>
                  <a:ext uri="{FF2B5EF4-FFF2-40B4-BE49-F238E27FC236}">
                    <a16:creationId xmlns:a16="http://schemas.microsoft.com/office/drawing/2014/main" id="{97F5692F-24C9-4D1C-B872-7DD9CC2D4A10}"/>
                  </a:ext>
                </a:extLst>
              </p:cNvPr>
              <p:cNvSpPr txBox="1"/>
              <p:nvPr/>
            </p:nvSpPr>
            <p:spPr>
              <a:xfrm>
                <a:off x="9147119" y="138459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grpSp>
        <p:sp>
          <p:nvSpPr>
            <p:cNvPr id="651" name="Oval 650">
              <a:extLst>
                <a:ext uri="{FF2B5EF4-FFF2-40B4-BE49-F238E27FC236}">
                  <a16:creationId xmlns:a16="http://schemas.microsoft.com/office/drawing/2014/main" id="{2FCFE602-3336-4293-A469-8C0BA6548C75}"/>
                </a:ext>
              </a:extLst>
            </p:cNvPr>
            <p:cNvSpPr/>
            <p:nvPr/>
          </p:nvSpPr>
          <p:spPr>
            <a:xfrm flipV="1">
              <a:off x="9352009" y="5706692"/>
              <a:ext cx="2286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652" name="Group 651">
              <a:extLst>
                <a:ext uri="{FF2B5EF4-FFF2-40B4-BE49-F238E27FC236}">
                  <a16:creationId xmlns:a16="http://schemas.microsoft.com/office/drawing/2014/main" id="{D03836C2-1F7A-4318-84F5-15DDE1B67085}"/>
                </a:ext>
              </a:extLst>
            </p:cNvPr>
            <p:cNvGrpSpPr/>
            <p:nvPr/>
          </p:nvGrpSpPr>
          <p:grpSpPr>
            <a:xfrm>
              <a:off x="9629785" y="6038583"/>
              <a:ext cx="266799" cy="307777"/>
              <a:chOff x="10603213" y="1375626"/>
              <a:chExt cx="266799" cy="307777"/>
            </a:xfrm>
          </p:grpSpPr>
          <p:sp>
            <p:nvSpPr>
              <p:cNvPr id="653" name="Oval 652">
                <a:extLst>
                  <a:ext uri="{FF2B5EF4-FFF2-40B4-BE49-F238E27FC236}">
                    <a16:creationId xmlns:a16="http://schemas.microsoft.com/office/drawing/2014/main" id="{EDF2DCC5-C779-4892-B3A7-3FA020F101D3}"/>
                  </a:ext>
                </a:extLst>
              </p:cNvPr>
              <p:cNvSpPr/>
              <p:nvPr/>
            </p:nvSpPr>
            <p:spPr>
              <a:xfrm flipV="1">
                <a:off x="10641412"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54" name="TextBox 653">
                <a:extLst>
                  <a:ext uri="{FF2B5EF4-FFF2-40B4-BE49-F238E27FC236}">
                    <a16:creationId xmlns:a16="http://schemas.microsoft.com/office/drawing/2014/main" id="{3039D6D6-F326-46F3-94F4-2A7166FC78B7}"/>
                  </a:ext>
                </a:extLst>
              </p:cNvPr>
              <p:cNvSpPr txBox="1"/>
              <p:nvPr/>
            </p:nvSpPr>
            <p:spPr>
              <a:xfrm>
                <a:off x="10603213"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grpSp>
        <p:grpSp>
          <p:nvGrpSpPr>
            <p:cNvPr id="655" name="Group 654">
              <a:extLst>
                <a:ext uri="{FF2B5EF4-FFF2-40B4-BE49-F238E27FC236}">
                  <a16:creationId xmlns:a16="http://schemas.microsoft.com/office/drawing/2014/main" id="{8893A422-9E88-4611-8A5D-0563E2F548CD}"/>
                </a:ext>
              </a:extLst>
            </p:cNvPr>
            <p:cNvGrpSpPr/>
            <p:nvPr/>
          </p:nvGrpSpPr>
          <p:grpSpPr>
            <a:xfrm>
              <a:off x="10917555" y="6044933"/>
              <a:ext cx="260449" cy="307777"/>
              <a:chOff x="8873806" y="1381976"/>
              <a:chExt cx="260449" cy="307777"/>
            </a:xfrm>
          </p:grpSpPr>
          <p:sp>
            <p:nvSpPr>
              <p:cNvPr id="656" name="Oval 655">
                <a:extLst>
                  <a:ext uri="{FF2B5EF4-FFF2-40B4-BE49-F238E27FC236}">
                    <a16:creationId xmlns:a16="http://schemas.microsoft.com/office/drawing/2014/main" id="{3208240E-1CCF-405E-B44D-6FCE56C92A02}"/>
                  </a:ext>
                </a:extLst>
              </p:cNvPr>
              <p:cNvSpPr/>
              <p:nvPr/>
            </p:nvSpPr>
            <p:spPr>
              <a:xfrm flipV="1">
                <a:off x="890565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57" name="TextBox 656">
                <a:extLst>
                  <a:ext uri="{FF2B5EF4-FFF2-40B4-BE49-F238E27FC236}">
                    <a16:creationId xmlns:a16="http://schemas.microsoft.com/office/drawing/2014/main" id="{FB353345-2CF8-40DC-9429-EFFBD1B4D307}"/>
                  </a:ext>
                </a:extLst>
              </p:cNvPr>
              <p:cNvSpPr txBox="1"/>
              <p:nvPr/>
            </p:nvSpPr>
            <p:spPr>
              <a:xfrm>
                <a:off x="8873806" y="138197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grpSp>
        <p:grpSp>
          <p:nvGrpSpPr>
            <p:cNvPr id="658" name="Group 657">
              <a:extLst>
                <a:ext uri="{FF2B5EF4-FFF2-40B4-BE49-F238E27FC236}">
                  <a16:creationId xmlns:a16="http://schemas.microsoft.com/office/drawing/2014/main" id="{E97EE069-7D40-4EA4-B82D-76C39A7B6867}"/>
                </a:ext>
              </a:extLst>
            </p:cNvPr>
            <p:cNvGrpSpPr/>
            <p:nvPr/>
          </p:nvGrpSpPr>
          <p:grpSpPr>
            <a:xfrm>
              <a:off x="10416934" y="6041758"/>
              <a:ext cx="269974" cy="307777"/>
              <a:chOff x="8592251" y="1378801"/>
              <a:chExt cx="269974" cy="307777"/>
            </a:xfrm>
          </p:grpSpPr>
          <p:sp>
            <p:nvSpPr>
              <p:cNvPr id="659" name="Oval 658">
                <a:extLst>
                  <a:ext uri="{FF2B5EF4-FFF2-40B4-BE49-F238E27FC236}">
                    <a16:creationId xmlns:a16="http://schemas.microsoft.com/office/drawing/2014/main" id="{1EDBC4A3-8586-462E-9A87-3FD85E2CEE65}"/>
                  </a:ext>
                </a:extLst>
              </p:cNvPr>
              <p:cNvSpPr/>
              <p:nvPr/>
            </p:nvSpPr>
            <p:spPr>
              <a:xfrm flipV="1">
                <a:off x="863362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60" name="TextBox 659">
                <a:extLst>
                  <a:ext uri="{FF2B5EF4-FFF2-40B4-BE49-F238E27FC236}">
                    <a16:creationId xmlns:a16="http://schemas.microsoft.com/office/drawing/2014/main" id="{302E4AD3-0F6A-42EF-A625-7DE16EA72D1C}"/>
                  </a:ext>
                </a:extLst>
              </p:cNvPr>
              <p:cNvSpPr txBox="1"/>
              <p:nvPr/>
            </p:nvSpPr>
            <p:spPr>
              <a:xfrm>
                <a:off x="8592251" y="137880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grpSp>
          <p:nvGrpSpPr>
            <p:cNvPr id="661" name="Group 660">
              <a:extLst>
                <a:ext uri="{FF2B5EF4-FFF2-40B4-BE49-F238E27FC236}">
                  <a16:creationId xmlns:a16="http://schemas.microsoft.com/office/drawing/2014/main" id="{B2DE554A-D0DC-43FD-8EEA-AEA28E6EA831}"/>
                </a:ext>
              </a:extLst>
            </p:cNvPr>
            <p:cNvGrpSpPr/>
            <p:nvPr/>
          </p:nvGrpSpPr>
          <p:grpSpPr>
            <a:xfrm>
              <a:off x="8332939" y="6044813"/>
              <a:ext cx="266799" cy="307777"/>
              <a:chOff x="11064176" y="1372451"/>
              <a:chExt cx="266799" cy="307777"/>
            </a:xfrm>
          </p:grpSpPr>
          <p:sp>
            <p:nvSpPr>
              <p:cNvPr id="662" name="Oval 661">
                <a:extLst>
                  <a:ext uri="{FF2B5EF4-FFF2-40B4-BE49-F238E27FC236}">
                    <a16:creationId xmlns:a16="http://schemas.microsoft.com/office/drawing/2014/main" id="{2C9A873F-BFEC-488F-9962-16B853BF4538}"/>
                  </a:ext>
                </a:extLst>
              </p:cNvPr>
              <p:cNvSpPr/>
              <p:nvPr/>
            </p:nvSpPr>
            <p:spPr>
              <a:xfrm flipV="1">
                <a:off x="1110237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63" name="TextBox 662">
                <a:extLst>
                  <a:ext uri="{FF2B5EF4-FFF2-40B4-BE49-F238E27FC236}">
                    <a16:creationId xmlns:a16="http://schemas.microsoft.com/office/drawing/2014/main" id="{2FBBF2C1-1216-482B-8C26-F2300BC91324}"/>
                  </a:ext>
                </a:extLst>
              </p:cNvPr>
              <p:cNvSpPr txBox="1"/>
              <p:nvPr/>
            </p:nvSpPr>
            <p:spPr>
              <a:xfrm>
                <a:off x="11064176" y="137245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664" name="Group 663">
              <a:extLst>
                <a:ext uri="{FF2B5EF4-FFF2-40B4-BE49-F238E27FC236}">
                  <a16:creationId xmlns:a16="http://schemas.microsoft.com/office/drawing/2014/main" id="{84665112-C718-4595-9A8A-FC0EF763290A}"/>
                </a:ext>
              </a:extLst>
            </p:cNvPr>
            <p:cNvGrpSpPr/>
            <p:nvPr/>
          </p:nvGrpSpPr>
          <p:grpSpPr>
            <a:xfrm>
              <a:off x="10770624" y="6042345"/>
              <a:ext cx="260448" cy="307777"/>
              <a:chOff x="9530730" y="1375626"/>
              <a:chExt cx="260448" cy="307777"/>
            </a:xfrm>
          </p:grpSpPr>
          <p:sp>
            <p:nvSpPr>
              <p:cNvPr id="665" name="Oval 664">
                <a:extLst>
                  <a:ext uri="{FF2B5EF4-FFF2-40B4-BE49-F238E27FC236}">
                    <a16:creationId xmlns:a16="http://schemas.microsoft.com/office/drawing/2014/main" id="{1F5C3B56-C78B-4460-89A4-CA15D9EC43F0}"/>
                  </a:ext>
                </a:extLst>
              </p:cNvPr>
              <p:cNvSpPr/>
              <p:nvPr/>
            </p:nvSpPr>
            <p:spPr>
              <a:xfrm flipV="1">
                <a:off x="9562578"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66" name="TextBox 665">
                <a:extLst>
                  <a:ext uri="{FF2B5EF4-FFF2-40B4-BE49-F238E27FC236}">
                    <a16:creationId xmlns:a16="http://schemas.microsoft.com/office/drawing/2014/main" id="{4DC9B857-80F2-4991-893A-12ACA8874B3E}"/>
                  </a:ext>
                </a:extLst>
              </p:cNvPr>
              <p:cNvSpPr txBox="1"/>
              <p:nvPr/>
            </p:nvSpPr>
            <p:spPr>
              <a:xfrm>
                <a:off x="9530730"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grpSp>
        <p:grpSp>
          <p:nvGrpSpPr>
            <p:cNvPr id="667" name="Group 666">
              <a:extLst>
                <a:ext uri="{FF2B5EF4-FFF2-40B4-BE49-F238E27FC236}">
                  <a16:creationId xmlns:a16="http://schemas.microsoft.com/office/drawing/2014/main" id="{3727EE08-C066-4660-ADE4-9CF748A78279}"/>
                </a:ext>
              </a:extLst>
            </p:cNvPr>
            <p:cNvGrpSpPr/>
            <p:nvPr/>
          </p:nvGrpSpPr>
          <p:grpSpPr>
            <a:xfrm>
              <a:off x="10252804" y="6049963"/>
              <a:ext cx="263125" cy="307777"/>
              <a:chOff x="7815681" y="1383831"/>
              <a:chExt cx="263125" cy="307777"/>
            </a:xfrm>
          </p:grpSpPr>
          <p:sp>
            <p:nvSpPr>
              <p:cNvPr id="668" name="Oval 667">
                <a:extLst>
                  <a:ext uri="{FF2B5EF4-FFF2-40B4-BE49-F238E27FC236}">
                    <a16:creationId xmlns:a16="http://schemas.microsoft.com/office/drawing/2014/main" id="{3C4994C5-0C0F-4787-B85B-DE2043B4EF59}"/>
                  </a:ext>
                </a:extLst>
              </p:cNvPr>
              <p:cNvSpPr/>
              <p:nvPr/>
            </p:nvSpPr>
            <p:spPr>
              <a:xfrm flipV="1">
                <a:off x="7850206"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69" name="TextBox 668">
                <a:extLst>
                  <a:ext uri="{FF2B5EF4-FFF2-40B4-BE49-F238E27FC236}">
                    <a16:creationId xmlns:a16="http://schemas.microsoft.com/office/drawing/2014/main" id="{4CED61F6-664D-4274-AA54-59758D5F82C4}"/>
                  </a:ext>
                </a:extLst>
              </p:cNvPr>
              <p:cNvSpPr txBox="1"/>
              <p:nvPr/>
            </p:nvSpPr>
            <p:spPr>
              <a:xfrm>
                <a:off x="7815681" y="138383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p>
            </p:txBody>
          </p:sp>
        </p:grpSp>
        <p:sp>
          <p:nvSpPr>
            <p:cNvPr id="673" name="Oval 672">
              <a:extLst>
                <a:ext uri="{FF2B5EF4-FFF2-40B4-BE49-F238E27FC236}">
                  <a16:creationId xmlns:a16="http://schemas.microsoft.com/office/drawing/2014/main" id="{34A2E2D5-24A8-481A-BD96-EDD4BEB3C1F9}"/>
                </a:ext>
              </a:extLst>
            </p:cNvPr>
            <p:cNvSpPr/>
            <p:nvPr/>
          </p:nvSpPr>
          <p:spPr>
            <a:xfrm flipV="1">
              <a:off x="9910809" y="6078167"/>
              <a:ext cx="2286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670" name="Group 669">
              <a:extLst>
                <a:ext uri="{FF2B5EF4-FFF2-40B4-BE49-F238E27FC236}">
                  <a16:creationId xmlns:a16="http://schemas.microsoft.com/office/drawing/2014/main" id="{EFDA7F75-E817-46FE-9761-44A9FC9F4CEF}"/>
                </a:ext>
              </a:extLst>
            </p:cNvPr>
            <p:cNvGrpSpPr/>
            <p:nvPr/>
          </p:nvGrpSpPr>
          <p:grpSpPr>
            <a:xfrm>
              <a:off x="10065400" y="6047553"/>
              <a:ext cx="256123" cy="307777"/>
              <a:chOff x="9147119" y="1384596"/>
              <a:chExt cx="256123" cy="307777"/>
            </a:xfrm>
          </p:grpSpPr>
          <p:sp>
            <p:nvSpPr>
              <p:cNvPr id="671" name="Oval 670">
                <a:extLst>
                  <a:ext uri="{FF2B5EF4-FFF2-40B4-BE49-F238E27FC236}">
                    <a16:creationId xmlns:a16="http://schemas.microsoft.com/office/drawing/2014/main" id="{4FD7D704-75C3-4823-8EEE-C6C386E9F763}"/>
                  </a:ext>
                </a:extLst>
              </p:cNvPr>
              <p:cNvSpPr/>
              <p:nvPr/>
            </p:nvSpPr>
            <p:spPr>
              <a:xfrm flipV="1">
                <a:off x="9174642" y="1416791"/>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72" name="TextBox 671">
                <a:extLst>
                  <a:ext uri="{FF2B5EF4-FFF2-40B4-BE49-F238E27FC236}">
                    <a16:creationId xmlns:a16="http://schemas.microsoft.com/office/drawing/2014/main" id="{A0847FD3-077B-4C50-B2E2-B8BBFA121061}"/>
                  </a:ext>
                </a:extLst>
              </p:cNvPr>
              <p:cNvSpPr txBox="1"/>
              <p:nvPr/>
            </p:nvSpPr>
            <p:spPr>
              <a:xfrm>
                <a:off x="9147119" y="138459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grpSp>
        <p:grpSp>
          <p:nvGrpSpPr>
            <p:cNvPr id="674" name="Group 673">
              <a:extLst>
                <a:ext uri="{FF2B5EF4-FFF2-40B4-BE49-F238E27FC236}">
                  <a16:creationId xmlns:a16="http://schemas.microsoft.com/office/drawing/2014/main" id="{CB36D4AC-C3F0-4DBA-9E87-05EC8670379E}"/>
                </a:ext>
              </a:extLst>
            </p:cNvPr>
            <p:cNvGrpSpPr/>
            <p:nvPr/>
          </p:nvGrpSpPr>
          <p:grpSpPr>
            <a:xfrm>
              <a:off x="10876280" y="6381483"/>
              <a:ext cx="260449" cy="307777"/>
              <a:chOff x="8873806" y="1381976"/>
              <a:chExt cx="260449" cy="307777"/>
            </a:xfrm>
          </p:grpSpPr>
          <p:sp>
            <p:nvSpPr>
              <p:cNvPr id="675" name="Oval 674">
                <a:extLst>
                  <a:ext uri="{FF2B5EF4-FFF2-40B4-BE49-F238E27FC236}">
                    <a16:creationId xmlns:a16="http://schemas.microsoft.com/office/drawing/2014/main" id="{693ED9C2-7DC6-4B4F-ABF7-F63B7F383932}"/>
                  </a:ext>
                </a:extLst>
              </p:cNvPr>
              <p:cNvSpPr/>
              <p:nvPr/>
            </p:nvSpPr>
            <p:spPr>
              <a:xfrm flipV="1">
                <a:off x="890565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76" name="TextBox 675">
                <a:extLst>
                  <a:ext uri="{FF2B5EF4-FFF2-40B4-BE49-F238E27FC236}">
                    <a16:creationId xmlns:a16="http://schemas.microsoft.com/office/drawing/2014/main" id="{435393B8-919C-4D47-A2F0-220D9CD1D112}"/>
                  </a:ext>
                </a:extLst>
              </p:cNvPr>
              <p:cNvSpPr txBox="1"/>
              <p:nvPr/>
            </p:nvSpPr>
            <p:spPr>
              <a:xfrm>
                <a:off x="8873806" y="138197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grpSp>
        <p:grpSp>
          <p:nvGrpSpPr>
            <p:cNvPr id="677" name="Group 676">
              <a:extLst>
                <a:ext uri="{FF2B5EF4-FFF2-40B4-BE49-F238E27FC236}">
                  <a16:creationId xmlns:a16="http://schemas.microsoft.com/office/drawing/2014/main" id="{02C4099B-9C8D-47E1-B67A-2C37B4055572}"/>
                </a:ext>
              </a:extLst>
            </p:cNvPr>
            <p:cNvGrpSpPr/>
            <p:nvPr/>
          </p:nvGrpSpPr>
          <p:grpSpPr>
            <a:xfrm>
              <a:off x="10670934" y="6378308"/>
              <a:ext cx="269974" cy="307777"/>
              <a:chOff x="8592251" y="1378801"/>
              <a:chExt cx="269974" cy="307777"/>
            </a:xfrm>
          </p:grpSpPr>
          <p:sp>
            <p:nvSpPr>
              <p:cNvPr id="678" name="Oval 677">
                <a:extLst>
                  <a:ext uri="{FF2B5EF4-FFF2-40B4-BE49-F238E27FC236}">
                    <a16:creationId xmlns:a16="http://schemas.microsoft.com/office/drawing/2014/main" id="{8358B215-F87A-4493-9E9B-B4ADA7411A73}"/>
                  </a:ext>
                </a:extLst>
              </p:cNvPr>
              <p:cNvSpPr/>
              <p:nvPr/>
            </p:nvSpPr>
            <p:spPr>
              <a:xfrm flipV="1">
                <a:off x="863362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79" name="TextBox 678">
                <a:extLst>
                  <a:ext uri="{FF2B5EF4-FFF2-40B4-BE49-F238E27FC236}">
                    <a16:creationId xmlns:a16="http://schemas.microsoft.com/office/drawing/2014/main" id="{32D8FB1C-BE71-4715-9CC2-879804E433A0}"/>
                  </a:ext>
                </a:extLst>
              </p:cNvPr>
              <p:cNvSpPr txBox="1"/>
              <p:nvPr/>
            </p:nvSpPr>
            <p:spPr>
              <a:xfrm>
                <a:off x="8592251" y="137880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grpSp>
          <p:nvGrpSpPr>
            <p:cNvPr id="680" name="Group 679">
              <a:extLst>
                <a:ext uri="{FF2B5EF4-FFF2-40B4-BE49-F238E27FC236}">
                  <a16:creationId xmlns:a16="http://schemas.microsoft.com/office/drawing/2014/main" id="{33F724F5-7688-443C-AF1C-7A4679EBB30D}"/>
                </a:ext>
              </a:extLst>
            </p:cNvPr>
            <p:cNvGrpSpPr/>
            <p:nvPr/>
          </p:nvGrpSpPr>
          <p:grpSpPr>
            <a:xfrm>
              <a:off x="9885514" y="6381363"/>
              <a:ext cx="266799" cy="307777"/>
              <a:chOff x="11064176" y="1372451"/>
              <a:chExt cx="266799" cy="307777"/>
            </a:xfrm>
          </p:grpSpPr>
          <p:sp>
            <p:nvSpPr>
              <p:cNvPr id="681" name="Oval 680">
                <a:extLst>
                  <a:ext uri="{FF2B5EF4-FFF2-40B4-BE49-F238E27FC236}">
                    <a16:creationId xmlns:a16="http://schemas.microsoft.com/office/drawing/2014/main" id="{DEA7E284-2389-49A1-AD9D-F3C411EB5A6E}"/>
                  </a:ext>
                </a:extLst>
              </p:cNvPr>
              <p:cNvSpPr/>
              <p:nvPr/>
            </p:nvSpPr>
            <p:spPr>
              <a:xfrm flipV="1">
                <a:off x="1110237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82" name="TextBox 681">
                <a:extLst>
                  <a:ext uri="{FF2B5EF4-FFF2-40B4-BE49-F238E27FC236}">
                    <a16:creationId xmlns:a16="http://schemas.microsoft.com/office/drawing/2014/main" id="{00A0B998-2F19-45B8-8A6D-60CAF62243D1}"/>
                  </a:ext>
                </a:extLst>
              </p:cNvPr>
              <p:cNvSpPr txBox="1"/>
              <p:nvPr/>
            </p:nvSpPr>
            <p:spPr>
              <a:xfrm>
                <a:off x="11064176" y="137245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683" name="Group 682">
              <a:extLst>
                <a:ext uri="{FF2B5EF4-FFF2-40B4-BE49-F238E27FC236}">
                  <a16:creationId xmlns:a16="http://schemas.microsoft.com/office/drawing/2014/main" id="{9D78F4AB-606A-4A18-8FCA-296CC4A74F95}"/>
                </a:ext>
              </a:extLst>
            </p:cNvPr>
            <p:cNvGrpSpPr/>
            <p:nvPr/>
          </p:nvGrpSpPr>
          <p:grpSpPr>
            <a:xfrm>
              <a:off x="11024624" y="6378895"/>
              <a:ext cx="260448" cy="307777"/>
              <a:chOff x="9530730" y="1375626"/>
              <a:chExt cx="260448" cy="307777"/>
            </a:xfrm>
          </p:grpSpPr>
          <p:sp>
            <p:nvSpPr>
              <p:cNvPr id="684" name="Oval 683">
                <a:extLst>
                  <a:ext uri="{FF2B5EF4-FFF2-40B4-BE49-F238E27FC236}">
                    <a16:creationId xmlns:a16="http://schemas.microsoft.com/office/drawing/2014/main" id="{F4EA6A3A-3384-4C68-84F6-B86F38D0D653}"/>
                  </a:ext>
                </a:extLst>
              </p:cNvPr>
              <p:cNvSpPr/>
              <p:nvPr/>
            </p:nvSpPr>
            <p:spPr>
              <a:xfrm flipV="1">
                <a:off x="9562578"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85" name="TextBox 684">
                <a:extLst>
                  <a:ext uri="{FF2B5EF4-FFF2-40B4-BE49-F238E27FC236}">
                    <a16:creationId xmlns:a16="http://schemas.microsoft.com/office/drawing/2014/main" id="{517128BE-7724-4480-BBF5-23BFB0604F21}"/>
                  </a:ext>
                </a:extLst>
              </p:cNvPr>
              <p:cNvSpPr txBox="1"/>
              <p:nvPr/>
            </p:nvSpPr>
            <p:spPr>
              <a:xfrm>
                <a:off x="9530730"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grpSp>
        <p:grpSp>
          <p:nvGrpSpPr>
            <p:cNvPr id="686" name="Group 685">
              <a:extLst>
                <a:ext uri="{FF2B5EF4-FFF2-40B4-BE49-F238E27FC236}">
                  <a16:creationId xmlns:a16="http://schemas.microsoft.com/office/drawing/2014/main" id="{13AC542B-91B0-4FA4-847D-A51C1216378D}"/>
                </a:ext>
              </a:extLst>
            </p:cNvPr>
            <p:cNvGrpSpPr/>
            <p:nvPr/>
          </p:nvGrpSpPr>
          <p:grpSpPr>
            <a:xfrm>
              <a:off x="10506804" y="6386513"/>
              <a:ext cx="263125" cy="307777"/>
              <a:chOff x="7815681" y="1383831"/>
              <a:chExt cx="263125" cy="307777"/>
            </a:xfrm>
          </p:grpSpPr>
          <p:sp>
            <p:nvSpPr>
              <p:cNvPr id="687" name="Oval 686">
                <a:extLst>
                  <a:ext uri="{FF2B5EF4-FFF2-40B4-BE49-F238E27FC236}">
                    <a16:creationId xmlns:a16="http://schemas.microsoft.com/office/drawing/2014/main" id="{F2AC0343-83DC-4AED-8C1E-1BC353587075}"/>
                  </a:ext>
                </a:extLst>
              </p:cNvPr>
              <p:cNvSpPr/>
              <p:nvPr/>
            </p:nvSpPr>
            <p:spPr>
              <a:xfrm flipV="1">
                <a:off x="7850206"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88" name="TextBox 687">
                <a:extLst>
                  <a:ext uri="{FF2B5EF4-FFF2-40B4-BE49-F238E27FC236}">
                    <a16:creationId xmlns:a16="http://schemas.microsoft.com/office/drawing/2014/main" id="{A1720B59-E464-44E9-A1C8-7708F834322F}"/>
                  </a:ext>
                </a:extLst>
              </p:cNvPr>
              <p:cNvSpPr txBox="1"/>
              <p:nvPr/>
            </p:nvSpPr>
            <p:spPr>
              <a:xfrm>
                <a:off x="7815681" y="138383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p>
            </p:txBody>
          </p:sp>
        </p:grpSp>
        <p:sp>
          <p:nvSpPr>
            <p:cNvPr id="689" name="Oval 688">
              <a:extLst>
                <a:ext uri="{FF2B5EF4-FFF2-40B4-BE49-F238E27FC236}">
                  <a16:creationId xmlns:a16="http://schemas.microsoft.com/office/drawing/2014/main" id="{B3CA0A1C-8762-40BE-96DC-FB4632AFB6F8}"/>
                </a:ext>
              </a:extLst>
            </p:cNvPr>
            <p:cNvSpPr/>
            <p:nvPr/>
          </p:nvSpPr>
          <p:spPr>
            <a:xfrm flipV="1">
              <a:off x="10402934" y="6414717"/>
              <a:ext cx="2286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693" name="Group 692">
              <a:extLst>
                <a:ext uri="{FF2B5EF4-FFF2-40B4-BE49-F238E27FC236}">
                  <a16:creationId xmlns:a16="http://schemas.microsoft.com/office/drawing/2014/main" id="{22A64B19-F8DA-492E-963C-30AB0178A33D}"/>
                </a:ext>
              </a:extLst>
            </p:cNvPr>
            <p:cNvGrpSpPr/>
            <p:nvPr/>
          </p:nvGrpSpPr>
          <p:grpSpPr>
            <a:xfrm>
              <a:off x="10072124" y="6382070"/>
              <a:ext cx="260448" cy="307777"/>
              <a:chOff x="9530730" y="1375626"/>
              <a:chExt cx="260448" cy="307777"/>
            </a:xfrm>
          </p:grpSpPr>
          <p:sp>
            <p:nvSpPr>
              <p:cNvPr id="694" name="Oval 693">
                <a:extLst>
                  <a:ext uri="{FF2B5EF4-FFF2-40B4-BE49-F238E27FC236}">
                    <a16:creationId xmlns:a16="http://schemas.microsoft.com/office/drawing/2014/main" id="{D8573AA9-8F45-4F60-9C94-6DF1D3D9A524}"/>
                  </a:ext>
                </a:extLst>
              </p:cNvPr>
              <p:cNvSpPr/>
              <p:nvPr/>
            </p:nvSpPr>
            <p:spPr>
              <a:xfrm flipV="1">
                <a:off x="9562578"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95" name="TextBox 694">
                <a:extLst>
                  <a:ext uri="{FF2B5EF4-FFF2-40B4-BE49-F238E27FC236}">
                    <a16:creationId xmlns:a16="http://schemas.microsoft.com/office/drawing/2014/main" id="{E35B022E-1FFE-4905-95E9-4A0AC124B17C}"/>
                  </a:ext>
                </a:extLst>
              </p:cNvPr>
              <p:cNvSpPr txBox="1"/>
              <p:nvPr/>
            </p:nvSpPr>
            <p:spPr>
              <a:xfrm>
                <a:off x="9530730"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grpSp>
        <p:grpSp>
          <p:nvGrpSpPr>
            <p:cNvPr id="690" name="Group 689">
              <a:extLst>
                <a:ext uri="{FF2B5EF4-FFF2-40B4-BE49-F238E27FC236}">
                  <a16:creationId xmlns:a16="http://schemas.microsoft.com/office/drawing/2014/main" id="{6FD87F10-C7FD-4186-8979-ED466B642EE3}"/>
                </a:ext>
              </a:extLst>
            </p:cNvPr>
            <p:cNvGrpSpPr/>
            <p:nvPr/>
          </p:nvGrpSpPr>
          <p:grpSpPr>
            <a:xfrm>
              <a:off x="10217800" y="6384103"/>
              <a:ext cx="256123" cy="307777"/>
              <a:chOff x="9147119" y="1384596"/>
              <a:chExt cx="256123" cy="307777"/>
            </a:xfrm>
          </p:grpSpPr>
          <p:sp>
            <p:nvSpPr>
              <p:cNvPr id="691" name="Oval 690">
                <a:extLst>
                  <a:ext uri="{FF2B5EF4-FFF2-40B4-BE49-F238E27FC236}">
                    <a16:creationId xmlns:a16="http://schemas.microsoft.com/office/drawing/2014/main" id="{A303A6F3-5043-433E-8B18-16838D50897D}"/>
                  </a:ext>
                </a:extLst>
              </p:cNvPr>
              <p:cNvSpPr/>
              <p:nvPr/>
            </p:nvSpPr>
            <p:spPr>
              <a:xfrm flipV="1">
                <a:off x="9174642" y="1416791"/>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92" name="TextBox 691">
                <a:extLst>
                  <a:ext uri="{FF2B5EF4-FFF2-40B4-BE49-F238E27FC236}">
                    <a16:creationId xmlns:a16="http://schemas.microsoft.com/office/drawing/2014/main" id="{6EAF2B17-FDAF-4032-BD52-30E554B4736A}"/>
                  </a:ext>
                </a:extLst>
              </p:cNvPr>
              <p:cNvSpPr txBox="1"/>
              <p:nvPr/>
            </p:nvSpPr>
            <p:spPr>
              <a:xfrm>
                <a:off x="9147119" y="138459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grpSp>
        <p:cxnSp>
          <p:nvCxnSpPr>
            <p:cNvPr id="375" name="Straight Connector 374">
              <a:extLst>
                <a:ext uri="{FF2B5EF4-FFF2-40B4-BE49-F238E27FC236}">
                  <a16:creationId xmlns:a16="http://schemas.microsoft.com/office/drawing/2014/main" id="{7A51B610-6329-48E6-9F9E-4685DA8DCB79}"/>
                </a:ext>
              </a:extLst>
            </p:cNvPr>
            <p:cNvCxnSpPr/>
            <p:nvPr/>
          </p:nvCxnSpPr>
          <p:spPr>
            <a:xfrm>
              <a:off x="5228514" y="4581001"/>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07201D75-4654-4B69-87E6-022F4F260741}"/>
                </a:ext>
              </a:extLst>
            </p:cNvPr>
            <p:cNvCxnSpPr/>
            <p:nvPr/>
          </p:nvCxnSpPr>
          <p:spPr>
            <a:xfrm>
              <a:off x="5238558" y="4963365"/>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13A502AB-3424-4BC6-BB12-E5BF0B5344F8}"/>
                </a:ext>
              </a:extLst>
            </p:cNvPr>
            <p:cNvCxnSpPr/>
            <p:nvPr/>
          </p:nvCxnSpPr>
          <p:spPr>
            <a:xfrm>
              <a:off x="5243124" y="5307406"/>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866323A2-DFA9-419F-843A-7DE7CF48D8AC}"/>
                </a:ext>
              </a:extLst>
            </p:cNvPr>
            <p:cNvCxnSpPr/>
            <p:nvPr/>
          </p:nvCxnSpPr>
          <p:spPr>
            <a:xfrm>
              <a:off x="5243580" y="5660654"/>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7B4CEDED-0B5F-4B0D-BE2E-538A434BEC9B}"/>
                </a:ext>
              </a:extLst>
            </p:cNvPr>
            <p:cNvCxnSpPr/>
            <p:nvPr/>
          </p:nvCxnSpPr>
          <p:spPr>
            <a:xfrm>
              <a:off x="5231725" y="6026595"/>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1674B810-CB32-442F-B3A9-07F040C80414}"/>
                </a:ext>
              </a:extLst>
            </p:cNvPr>
            <p:cNvCxnSpPr/>
            <p:nvPr/>
          </p:nvCxnSpPr>
          <p:spPr>
            <a:xfrm>
              <a:off x="5225341" y="6381584"/>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1" name="Line 75">
              <a:extLst>
                <a:ext uri="{FF2B5EF4-FFF2-40B4-BE49-F238E27FC236}">
                  <a16:creationId xmlns:a16="http://schemas.microsoft.com/office/drawing/2014/main" id="{62230065-93D4-4238-821A-3B4500D30820}"/>
                </a:ext>
              </a:extLst>
            </p:cNvPr>
            <p:cNvSpPr>
              <a:spLocks noChangeShapeType="1"/>
            </p:cNvSpPr>
            <p:nvPr/>
          </p:nvSpPr>
          <p:spPr bwMode="auto">
            <a:xfrm>
              <a:off x="1013712" y="6832247"/>
              <a:ext cx="9265710"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p>
          </p:txBody>
        </p:sp>
        <p:sp>
          <p:nvSpPr>
            <p:cNvPr id="82" name="Rectangle 76">
              <a:extLst>
                <a:ext uri="{FF2B5EF4-FFF2-40B4-BE49-F238E27FC236}">
                  <a16:creationId xmlns:a16="http://schemas.microsoft.com/office/drawing/2014/main" id="{01D18404-8295-4DCC-A13B-FB1747E27F03}"/>
                </a:ext>
              </a:extLst>
            </p:cNvPr>
            <p:cNvSpPr>
              <a:spLocks noChangeArrowheads="1"/>
            </p:cNvSpPr>
            <p:nvPr/>
          </p:nvSpPr>
          <p:spPr bwMode="auto">
            <a:xfrm>
              <a:off x="1013712" y="6832247"/>
              <a:ext cx="9265710" cy="13969"/>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p>
          </p:txBody>
        </p:sp>
      </p:grpSp>
      <p:sp>
        <p:nvSpPr>
          <p:cNvPr id="4" name="AutoShape 3">
            <a:extLst>
              <a:ext uri="{FF2B5EF4-FFF2-40B4-BE49-F238E27FC236}">
                <a16:creationId xmlns:a16="http://schemas.microsoft.com/office/drawing/2014/main" id="{FC1A3BE3-4707-4E8E-96E7-E1B64EF4BB11}"/>
              </a:ext>
            </a:extLst>
          </p:cNvPr>
          <p:cNvSpPr>
            <a:spLocks noChangeAspect="1" noChangeArrowheads="1" noTextEdit="1"/>
          </p:cNvSpPr>
          <p:nvPr/>
        </p:nvSpPr>
        <p:spPr bwMode="auto">
          <a:xfrm>
            <a:off x="1281892" y="1958296"/>
            <a:ext cx="7955284" cy="483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TextBox 91">
            <a:extLst>
              <a:ext uri="{FF2B5EF4-FFF2-40B4-BE49-F238E27FC236}">
                <a16:creationId xmlns:a16="http://schemas.microsoft.com/office/drawing/2014/main" id="{F9696CDE-764F-471E-9514-B5284DB8CCEC}"/>
              </a:ext>
            </a:extLst>
          </p:cNvPr>
          <p:cNvSpPr txBox="1"/>
          <p:nvPr/>
        </p:nvSpPr>
        <p:spPr>
          <a:xfrm>
            <a:off x="6396289" y="759828"/>
            <a:ext cx="1550033" cy="276999"/>
          </a:xfrm>
          <a:prstGeom prst="rect">
            <a:avLst/>
          </a:prstGeom>
          <a:noFill/>
        </p:spPr>
        <p:txBody>
          <a:bodyPr wrap="square" rtlCol="0">
            <a:spAutoFit/>
          </a:bodyPr>
          <a:lstStyle/>
          <a:p>
            <a:r>
              <a:rPr lang="en-US" sz="1200" b="1" dirty="0">
                <a:solidFill>
                  <a:schemeClr val="accent1">
                    <a:lumMod val="50000"/>
                  </a:schemeClr>
                </a:solidFill>
              </a:rPr>
              <a:t>Region 5</a:t>
            </a:r>
          </a:p>
        </p:txBody>
      </p:sp>
      <p:sp>
        <p:nvSpPr>
          <p:cNvPr id="113" name="Rectangle 22">
            <a:extLst>
              <a:ext uri="{FF2B5EF4-FFF2-40B4-BE49-F238E27FC236}">
                <a16:creationId xmlns:a16="http://schemas.microsoft.com/office/drawing/2014/main" id="{F9E412D5-DA15-40AD-A08C-DBE5C5589E32}"/>
              </a:ext>
            </a:extLst>
          </p:cNvPr>
          <p:cNvSpPr>
            <a:spLocks noChangeArrowheads="1"/>
          </p:cNvSpPr>
          <p:nvPr/>
        </p:nvSpPr>
        <p:spPr bwMode="auto">
          <a:xfrm>
            <a:off x="387360" y="1407203"/>
            <a:ext cx="4599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Overa</a:t>
            </a:r>
            <a:r>
              <a:rPr lang="en-US" altLang="en-US"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ll </a:t>
            </a:r>
            <a:r>
              <a:rPr kumimoji="0" lang="en-US" altLang="en-US" b="1" i="0" u="none" strike="noStrike" cap="none" normalizeH="0" baseline="0" dirty="0">
                <a:ln>
                  <a:noFill/>
                </a:ln>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Education and Workforce NEED</a:t>
            </a:r>
          </a:p>
        </p:txBody>
      </p:sp>
      <p:sp>
        <p:nvSpPr>
          <p:cNvPr id="131" name="Oval 130">
            <a:extLst>
              <a:ext uri="{FF2B5EF4-FFF2-40B4-BE49-F238E27FC236}">
                <a16:creationId xmlns:a16="http://schemas.microsoft.com/office/drawing/2014/main" id="{0A51DD58-A4E7-4CDC-8195-0D068C89DC24}"/>
              </a:ext>
            </a:extLst>
          </p:cNvPr>
          <p:cNvSpPr/>
          <p:nvPr/>
        </p:nvSpPr>
        <p:spPr>
          <a:xfrm flipV="1">
            <a:off x="6253876" y="815535"/>
            <a:ext cx="159816" cy="16092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extBox 131">
            <a:extLst>
              <a:ext uri="{FF2B5EF4-FFF2-40B4-BE49-F238E27FC236}">
                <a16:creationId xmlns:a16="http://schemas.microsoft.com/office/drawing/2014/main" id="{43D484E4-885E-492C-9ED0-57CAD9B149CD}"/>
              </a:ext>
            </a:extLst>
          </p:cNvPr>
          <p:cNvSpPr txBox="1"/>
          <p:nvPr/>
        </p:nvSpPr>
        <p:spPr>
          <a:xfrm>
            <a:off x="7393225" y="757665"/>
            <a:ext cx="850598" cy="278548"/>
          </a:xfrm>
          <a:prstGeom prst="rect">
            <a:avLst/>
          </a:prstGeom>
          <a:noFill/>
        </p:spPr>
        <p:txBody>
          <a:bodyPr wrap="square" rtlCol="0">
            <a:spAutoFit/>
          </a:bodyPr>
          <a:lstStyle/>
          <a:p>
            <a:r>
              <a:rPr lang="en-US" sz="1200" b="1" dirty="0">
                <a:solidFill>
                  <a:schemeClr val="accent1">
                    <a:lumMod val="50000"/>
                  </a:schemeClr>
                </a:solidFill>
              </a:rPr>
              <a:t>Alabama</a:t>
            </a:r>
          </a:p>
        </p:txBody>
      </p:sp>
      <p:sp>
        <p:nvSpPr>
          <p:cNvPr id="133" name="Oval 132">
            <a:extLst>
              <a:ext uri="{FF2B5EF4-FFF2-40B4-BE49-F238E27FC236}">
                <a16:creationId xmlns:a16="http://schemas.microsoft.com/office/drawing/2014/main" id="{51208370-B317-4463-88E6-6620778CF93B}"/>
              </a:ext>
            </a:extLst>
          </p:cNvPr>
          <p:cNvSpPr/>
          <p:nvPr/>
        </p:nvSpPr>
        <p:spPr>
          <a:xfrm flipV="1">
            <a:off x="7241969" y="815535"/>
            <a:ext cx="159816" cy="160922"/>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8D6E72E0-9DBB-4C87-A8D7-E2282FFA662B}"/>
              </a:ext>
            </a:extLst>
          </p:cNvPr>
          <p:cNvSpPr/>
          <p:nvPr/>
        </p:nvSpPr>
        <p:spPr>
          <a:xfrm flipV="1">
            <a:off x="8226544" y="815535"/>
            <a:ext cx="159816" cy="160922"/>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E17FEEAB-D690-3F4F-B36C-76CA268E0A1B}"/>
              </a:ext>
            </a:extLst>
          </p:cNvPr>
          <p:cNvGrpSpPr/>
          <p:nvPr/>
        </p:nvGrpSpPr>
        <p:grpSpPr>
          <a:xfrm>
            <a:off x="387360" y="1752046"/>
            <a:ext cx="11093406" cy="2347534"/>
            <a:chOff x="387360" y="1752046"/>
            <a:chExt cx="11093406" cy="2347534"/>
          </a:xfrm>
        </p:grpSpPr>
        <p:grpSp>
          <p:nvGrpSpPr>
            <p:cNvPr id="360" name="Group 359">
              <a:extLst>
                <a:ext uri="{FF2B5EF4-FFF2-40B4-BE49-F238E27FC236}">
                  <a16:creationId xmlns:a16="http://schemas.microsoft.com/office/drawing/2014/main" id="{B4C25CFD-5A03-4221-870D-904F50284936}"/>
                </a:ext>
              </a:extLst>
            </p:cNvPr>
            <p:cNvGrpSpPr/>
            <p:nvPr/>
          </p:nvGrpSpPr>
          <p:grpSpPr>
            <a:xfrm>
              <a:off x="5217542" y="1962948"/>
              <a:ext cx="6247230" cy="2136632"/>
              <a:chOff x="5212967" y="1297406"/>
              <a:chExt cx="6247230" cy="5189943"/>
            </a:xfrm>
          </p:grpSpPr>
          <p:sp>
            <p:nvSpPr>
              <p:cNvPr id="361" name="Rectangle 360">
                <a:extLst>
                  <a:ext uri="{FF2B5EF4-FFF2-40B4-BE49-F238E27FC236}">
                    <a16:creationId xmlns:a16="http://schemas.microsoft.com/office/drawing/2014/main" id="{EDE5BEEB-4679-4690-8D50-6F0B6C59689A}"/>
                  </a:ext>
                </a:extLst>
              </p:cNvPr>
              <p:cNvSpPr/>
              <p:nvPr/>
            </p:nvSpPr>
            <p:spPr>
              <a:xfrm>
                <a:off x="5212967" y="1297406"/>
                <a:ext cx="1562085" cy="5189943"/>
              </a:xfrm>
              <a:prstGeom prst="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2" name="Rectangle 361">
                <a:extLst>
                  <a:ext uri="{FF2B5EF4-FFF2-40B4-BE49-F238E27FC236}">
                    <a16:creationId xmlns:a16="http://schemas.microsoft.com/office/drawing/2014/main" id="{850F1744-122A-423E-80AA-B6F353D685C8}"/>
                  </a:ext>
                </a:extLst>
              </p:cNvPr>
              <p:cNvSpPr/>
              <p:nvPr/>
            </p:nvSpPr>
            <p:spPr>
              <a:xfrm>
                <a:off x="6778033" y="1297406"/>
                <a:ext cx="1562085" cy="5189943"/>
              </a:xfrm>
              <a:prstGeom prst="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3" name="Rectangle 362">
                <a:extLst>
                  <a:ext uri="{FF2B5EF4-FFF2-40B4-BE49-F238E27FC236}">
                    <a16:creationId xmlns:a16="http://schemas.microsoft.com/office/drawing/2014/main" id="{B09394B0-DC12-48AC-83B7-34BD2CCF8FE5}"/>
                  </a:ext>
                </a:extLst>
              </p:cNvPr>
              <p:cNvSpPr/>
              <p:nvPr/>
            </p:nvSpPr>
            <p:spPr>
              <a:xfrm>
                <a:off x="8333046" y="1297406"/>
                <a:ext cx="1562085" cy="5189943"/>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4" name="Rectangle 363">
                <a:extLst>
                  <a:ext uri="{FF2B5EF4-FFF2-40B4-BE49-F238E27FC236}">
                    <a16:creationId xmlns:a16="http://schemas.microsoft.com/office/drawing/2014/main" id="{8A27D665-8857-4C11-BF67-4A42A54124B0}"/>
                  </a:ext>
                </a:extLst>
              </p:cNvPr>
              <p:cNvSpPr/>
              <p:nvPr/>
            </p:nvSpPr>
            <p:spPr>
              <a:xfrm>
                <a:off x="9898112" y="1297406"/>
                <a:ext cx="1562085" cy="518994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7" name="Rectangle 6">
              <a:extLst>
                <a:ext uri="{FF2B5EF4-FFF2-40B4-BE49-F238E27FC236}">
                  <a16:creationId xmlns:a16="http://schemas.microsoft.com/office/drawing/2014/main" id="{9CF83721-48B8-4553-81E5-F237A4945F1E}"/>
                </a:ext>
              </a:extLst>
            </p:cNvPr>
            <p:cNvSpPr>
              <a:spLocks noChangeArrowheads="1"/>
            </p:cNvSpPr>
            <p:nvPr/>
          </p:nvSpPr>
          <p:spPr bwMode="auto">
            <a:xfrm>
              <a:off x="3177948" y="2386984"/>
              <a:ext cx="191077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High School Completion </a:t>
              </a:r>
              <a:endParaRPr kumimoji="0" lang="en-US" altLang="en-US" sz="13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7">
              <a:extLst>
                <a:ext uri="{FF2B5EF4-FFF2-40B4-BE49-F238E27FC236}">
                  <a16:creationId xmlns:a16="http://schemas.microsoft.com/office/drawing/2014/main" id="{B27B90EA-D604-4909-9E0F-F40088DAF4DE}"/>
                </a:ext>
              </a:extLst>
            </p:cNvPr>
            <p:cNvSpPr>
              <a:spLocks noChangeArrowheads="1"/>
            </p:cNvSpPr>
            <p:nvPr/>
          </p:nvSpPr>
          <p:spPr bwMode="auto">
            <a:xfrm>
              <a:off x="2721219" y="2745358"/>
              <a:ext cx="236750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Associate Degree Completion  </a:t>
              </a:r>
              <a:endParaRPr kumimoji="0" lang="en-US" altLang="en-US" sz="13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8">
              <a:extLst>
                <a:ext uri="{FF2B5EF4-FFF2-40B4-BE49-F238E27FC236}">
                  <a16:creationId xmlns:a16="http://schemas.microsoft.com/office/drawing/2014/main" id="{2CC79C86-B67C-4352-99FE-AD5F041F4577}"/>
                </a:ext>
              </a:extLst>
            </p:cNvPr>
            <p:cNvSpPr>
              <a:spLocks noChangeArrowheads="1"/>
            </p:cNvSpPr>
            <p:nvPr/>
          </p:nvSpPr>
          <p:spPr bwMode="auto">
            <a:xfrm>
              <a:off x="1539679" y="3101084"/>
              <a:ext cx="35490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Completion of a Bachelor's Degree or Higher  </a:t>
              </a:r>
              <a:endParaRPr kumimoji="0" lang="en-US" altLang="en-US" sz="13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8" name="Rectangle 22">
              <a:extLst>
                <a:ext uri="{FF2B5EF4-FFF2-40B4-BE49-F238E27FC236}">
                  <a16:creationId xmlns:a16="http://schemas.microsoft.com/office/drawing/2014/main" id="{5FAE31BA-6675-4AE4-981C-C8C8CFDA1431}"/>
                </a:ext>
              </a:extLst>
            </p:cNvPr>
            <p:cNvSpPr>
              <a:spLocks noChangeArrowheads="1"/>
            </p:cNvSpPr>
            <p:nvPr/>
          </p:nvSpPr>
          <p:spPr bwMode="auto">
            <a:xfrm>
              <a:off x="486190" y="1993240"/>
              <a:ext cx="11975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EDUCATION</a:t>
              </a:r>
              <a:endParaRPr kumimoji="0" lang="en-US" altLang="en-US" sz="1400" b="1" i="0" u="none" strike="noStrike" cap="none" normalizeH="0" baseline="0" dirty="0">
                <a:ln>
                  <a:noFill/>
                </a:ln>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5" name="Line 29">
              <a:extLst>
                <a:ext uri="{FF2B5EF4-FFF2-40B4-BE49-F238E27FC236}">
                  <a16:creationId xmlns:a16="http://schemas.microsoft.com/office/drawing/2014/main" id="{90BF0F4E-5C3C-4608-8482-720AAF2D65F4}"/>
                </a:ext>
              </a:extLst>
            </p:cNvPr>
            <p:cNvSpPr>
              <a:spLocks noChangeShapeType="1"/>
            </p:cNvSpPr>
            <p:nvPr/>
          </p:nvSpPr>
          <p:spPr bwMode="auto">
            <a:xfrm flipV="1">
              <a:off x="5088727" y="2186221"/>
              <a:ext cx="0" cy="3997"/>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b="1">
                <a:latin typeface="Open Sans" panose="020B0606030504020204" pitchFamily="34" charset="0"/>
                <a:ea typeface="Open Sans" panose="020B0606030504020204" pitchFamily="34" charset="0"/>
                <a:cs typeface="Open Sans" panose="020B0606030504020204" pitchFamily="34" charset="0"/>
              </a:endParaRPr>
            </a:p>
          </p:txBody>
        </p:sp>
        <p:sp>
          <p:nvSpPr>
            <p:cNvPr id="36" name="Rectangle 30">
              <a:extLst>
                <a:ext uri="{FF2B5EF4-FFF2-40B4-BE49-F238E27FC236}">
                  <a16:creationId xmlns:a16="http://schemas.microsoft.com/office/drawing/2014/main" id="{A89A3039-FA5F-4365-8F78-8BC12AA0B922}"/>
                </a:ext>
              </a:extLst>
            </p:cNvPr>
            <p:cNvSpPr>
              <a:spLocks noChangeArrowheads="1"/>
            </p:cNvSpPr>
            <p:nvPr/>
          </p:nvSpPr>
          <p:spPr bwMode="auto">
            <a:xfrm>
              <a:off x="5075499" y="2186221"/>
              <a:ext cx="13228" cy="3997"/>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b="1">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9">
              <a:extLst>
                <a:ext uri="{FF2B5EF4-FFF2-40B4-BE49-F238E27FC236}">
                  <a16:creationId xmlns:a16="http://schemas.microsoft.com/office/drawing/2014/main" id="{019BA957-FE2E-4A49-96FC-8ADA37892E0B}"/>
                </a:ext>
              </a:extLst>
            </p:cNvPr>
            <p:cNvSpPr>
              <a:spLocks noChangeArrowheads="1"/>
            </p:cNvSpPr>
            <p:nvPr/>
          </p:nvSpPr>
          <p:spPr bwMode="auto">
            <a:xfrm>
              <a:off x="1585857" y="3456810"/>
              <a:ext cx="351512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College Attainment of Young vs Older Adults  </a:t>
              </a:r>
              <a:endParaRPr kumimoji="0" lang="en-US" altLang="en-US" sz="13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6" name="Rectangle 10">
              <a:extLst>
                <a:ext uri="{FF2B5EF4-FFF2-40B4-BE49-F238E27FC236}">
                  <a16:creationId xmlns:a16="http://schemas.microsoft.com/office/drawing/2014/main" id="{9F72B984-7D5E-46FC-B4E7-03F887DDA177}"/>
                </a:ext>
              </a:extLst>
            </p:cNvPr>
            <p:cNvSpPr>
              <a:spLocks noChangeArrowheads="1"/>
            </p:cNvSpPr>
            <p:nvPr/>
          </p:nvSpPr>
          <p:spPr bwMode="auto">
            <a:xfrm>
              <a:off x="1007600" y="3812536"/>
              <a:ext cx="406470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Enrollment of Young Adult without a College Degree </a:t>
              </a:r>
              <a:endParaRPr kumimoji="0" lang="en-US" altLang="en-US" sz="13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9" name="Rectangle 38">
              <a:extLst>
                <a:ext uri="{FF2B5EF4-FFF2-40B4-BE49-F238E27FC236}">
                  <a16:creationId xmlns:a16="http://schemas.microsoft.com/office/drawing/2014/main" id="{4C035B15-2FE0-4811-9099-0AB2AECC1BD8}"/>
                </a:ext>
              </a:extLst>
            </p:cNvPr>
            <p:cNvSpPr/>
            <p:nvPr/>
          </p:nvSpPr>
          <p:spPr>
            <a:xfrm>
              <a:off x="387360" y="1966746"/>
              <a:ext cx="11072837" cy="302051"/>
            </a:xfrm>
            <a:prstGeom prst="rect">
              <a:avLst/>
            </a:prstGeom>
            <a:solidFill>
              <a:schemeClr val="accent6">
                <a:lumMod val="60000"/>
                <a:lumOff val="40000"/>
                <a:alpha val="3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0" name="Group 409">
              <a:extLst>
                <a:ext uri="{FF2B5EF4-FFF2-40B4-BE49-F238E27FC236}">
                  <a16:creationId xmlns:a16="http://schemas.microsoft.com/office/drawing/2014/main" id="{B2863AB9-70A8-4375-A97E-DC5B78986AD4}"/>
                </a:ext>
              </a:extLst>
            </p:cNvPr>
            <p:cNvGrpSpPr/>
            <p:nvPr/>
          </p:nvGrpSpPr>
          <p:grpSpPr>
            <a:xfrm>
              <a:off x="8874135" y="1961883"/>
              <a:ext cx="266799" cy="307777"/>
              <a:chOff x="10603213" y="1375626"/>
              <a:chExt cx="266799" cy="307777"/>
            </a:xfrm>
          </p:grpSpPr>
          <p:sp>
            <p:nvSpPr>
              <p:cNvPr id="411" name="Oval 410">
                <a:extLst>
                  <a:ext uri="{FF2B5EF4-FFF2-40B4-BE49-F238E27FC236}">
                    <a16:creationId xmlns:a16="http://schemas.microsoft.com/office/drawing/2014/main" id="{51794351-6E3A-45A8-BC3F-3509BDECC46F}"/>
                  </a:ext>
                </a:extLst>
              </p:cNvPr>
              <p:cNvSpPr/>
              <p:nvPr/>
            </p:nvSpPr>
            <p:spPr>
              <a:xfrm flipV="1">
                <a:off x="10641412"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12" name="TextBox 411">
                <a:extLst>
                  <a:ext uri="{FF2B5EF4-FFF2-40B4-BE49-F238E27FC236}">
                    <a16:creationId xmlns:a16="http://schemas.microsoft.com/office/drawing/2014/main" id="{FB792A69-19A5-487C-B8B0-E01BF565EBD2}"/>
                  </a:ext>
                </a:extLst>
              </p:cNvPr>
              <p:cNvSpPr txBox="1"/>
              <p:nvPr/>
            </p:nvSpPr>
            <p:spPr>
              <a:xfrm>
                <a:off x="10603213"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grpSp>
        <p:grpSp>
          <p:nvGrpSpPr>
            <p:cNvPr id="413" name="Group 412">
              <a:extLst>
                <a:ext uri="{FF2B5EF4-FFF2-40B4-BE49-F238E27FC236}">
                  <a16:creationId xmlns:a16="http://schemas.microsoft.com/office/drawing/2014/main" id="{F6942166-8D65-4D26-A35A-1A86F32C7851}"/>
                </a:ext>
              </a:extLst>
            </p:cNvPr>
            <p:cNvGrpSpPr/>
            <p:nvPr/>
          </p:nvGrpSpPr>
          <p:grpSpPr>
            <a:xfrm>
              <a:off x="7933055" y="1968233"/>
              <a:ext cx="260449" cy="307777"/>
              <a:chOff x="8873806" y="1381976"/>
              <a:chExt cx="260449" cy="307777"/>
            </a:xfrm>
          </p:grpSpPr>
          <p:sp>
            <p:nvSpPr>
              <p:cNvPr id="414" name="Oval 413">
                <a:extLst>
                  <a:ext uri="{FF2B5EF4-FFF2-40B4-BE49-F238E27FC236}">
                    <a16:creationId xmlns:a16="http://schemas.microsoft.com/office/drawing/2014/main" id="{7B16433C-EBEC-47C4-8B38-B8CD13D7FF0F}"/>
                  </a:ext>
                </a:extLst>
              </p:cNvPr>
              <p:cNvSpPr/>
              <p:nvPr/>
            </p:nvSpPr>
            <p:spPr>
              <a:xfrm flipV="1">
                <a:off x="890565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15" name="TextBox 414">
                <a:extLst>
                  <a:ext uri="{FF2B5EF4-FFF2-40B4-BE49-F238E27FC236}">
                    <a16:creationId xmlns:a16="http://schemas.microsoft.com/office/drawing/2014/main" id="{684E548D-1451-4FCD-AFDE-3FE78B1E3A75}"/>
                  </a:ext>
                </a:extLst>
              </p:cNvPr>
              <p:cNvSpPr txBox="1"/>
              <p:nvPr/>
            </p:nvSpPr>
            <p:spPr>
              <a:xfrm>
                <a:off x="8873806" y="138197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grpSp>
        <p:grpSp>
          <p:nvGrpSpPr>
            <p:cNvPr id="416" name="Group 415">
              <a:extLst>
                <a:ext uri="{FF2B5EF4-FFF2-40B4-BE49-F238E27FC236}">
                  <a16:creationId xmlns:a16="http://schemas.microsoft.com/office/drawing/2014/main" id="{03BFEED1-EF50-40D3-9727-ECA40A0D2615}"/>
                </a:ext>
              </a:extLst>
            </p:cNvPr>
            <p:cNvGrpSpPr/>
            <p:nvPr/>
          </p:nvGrpSpPr>
          <p:grpSpPr>
            <a:xfrm>
              <a:off x="9023109" y="1965058"/>
              <a:ext cx="269974" cy="307777"/>
              <a:chOff x="8592251" y="1378801"/>
              <a:chExt cx="269974" cy="307777"/>
            </a:xfrm>
          </p:grpSpPr>
          <p:sp>
            <p:nvSpPr>
              <p:cNvPr id="417" name="Oval 416">
                <a:extLst>
                  <a:ext uri="{FF2B5EF4-FFF2-40B4-BE49-F238E27FC236}">
                    <a16:creationId xmlns:a16="http://schemas.microsoft.com/office/drawing/2014/main" id="{CD22D677-12DF-4B0B-9DD5-70E04FDE6650}"/>
                  </a:ext>
                </a:extLst>
              </p:cNvPr>
              <p:cNvSpPr/>
              <p:nvPr/>
            </p:nvSpPr>
            <p:spPr>
              <a:xfrm flipV="1">
                <a:off x="863362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18" name="TextBox 417">
                <a:extLst>
                  <a:ext uri="{FF2B5EF4-FFF2-40B4-BE49-F238E27FC236}">
                    <a16:creationId xmlns:a16="http://schemas.microsoft.com/office/drawing/2014/main" id="{D1976B05-AB07-4691-A5C3-603A6C8942B7}"/>
                  </a:ext>
                </a:extLst>
              </p:cNvPr>
              <p:cNvSpPr txBox="1"/>
              <p:nvPr/>
            </p:nvSpPr>
            <p:spPr>
              <a:xfrm>
                <a:off x="8592251" y="137880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grpSp>
          <p:nvGrpSpPr>
            <p:cNvPr id="419" name="Group 418">
              <a:extLst>
                <a:ext uri="{FF2B5EF4-FFF2-40B4-BE49-F238E27FC236}">
                  <a16:creationId xmlns:a16="http://schemas.microsoft.com/office/drawing/2014/main" id="{B8E56790-9C93-4FA7-9246-6CB11CCCAE7F}"/>
                </a:ext>
              </a:extLst>
            </p:cNvPr>
            <p:cNvGrpSpPr/>
            <p:nvPr/>
          </p:nvGrpSpPr>
          <p:grpSpPr>
            <a:xfrm>
              <a:off x="8082114" y="1968113"/>
              <a:ext cx="266799" cy="307777"/>
              <a:chOff x="11064176" y="1372451"/>
              <a:chExt cx="266799" cy="307777"/>
            </a:xfrm>
          </p:grpSpPr>
          <p:sp>
            <p:nvSpPr>
              <p:cNvPr id="420" name="Oval 419">
                <a:extLst>
                  <a:ext uri="{FF2B5EF4-FFF2-40B4-BE49-F238E27FC236}">
                    <a16:creationId xmlns:a16="http://schemas.microsoft.com/office/drawing/2014/main" id="{E52D2604-F654-4631-801E-DF63263498C8}"/>
                  </a:ext>
                </a:extLst>
              </p:cNvPr>
              <p:cNvSpPr/>
              <p:nvPr/>
            </p:nvSpPr>
            <p:spPr>
              <a:xfrm flipV="1">
                <a:off x="1110237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21" name="TextBox 420">
                <a:extLst>
                  <a:ext uri="{FF2B5EF4-FFF2-40B4-BE49-F238E27FC236}">
                    <a16:creationId xmlns:a16="http://schemas.microsoft.com/office/drawing/2014/main" id="{72E9F59B-4626-44BE-AF96-1FF0CFA65809}"/>
                  </a:ext>
                </a:extLst>
              </p:cNvPr>
              <p:cNvSpPr txBox="1"/>
              <p:nvPr/>
            </p:nvSpPr>
            <p:spPr>
              <a:xfrm>
                <a:off x="11064176" y="137245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422" name="Group 421">
              <a:extLst>
                <a:ext uri="{FF2B5EF4-FFF2-40B4-BE49-F238E27FC236}">
                  <a16:creationId xmlns:a16="http://schemas.microsoft.com/office/drawing/2014/main" id="{30EA281E-AA90-4E6C-A770-471EB2B9120C}"/>
                </a:ext>
              </a:extLst>
            </p:cNvPr>
            <p:cNvGrpSpPr/>
            <p:nvPr/>
          </p:nvGrpSpPr>
          <p:grpSpPr>
            <a:xfrm>
              <a:off x="7773424" y="1965645"/>
              <a:ext cx="260448" cy="307777"/>
              <a:chOff x="9530730" y="1375626"/>
              <a:chExt cx="260448" cy="307777"/>
            </a:xfrm>
          </p:grpSpPr>
          <p:sp>
            <p:nvSpPr>
              <p:cNvPr id="423" name="Oval 422">
                <a:extLst>
                  <a:ext uri="{FF2B5EF4-FFF2-40B4-BE49-F238E27FC236}">
                    <a16:creationId xmlns:a16="http://schemas.microsoft.com/office/drawing/2014/main" id="{341FD139-41B3-4CA4-898A-78422EC53F99}"/>
                  </a:ext>
                </a:extLst>
              </p:cNvPr>
              <p:cNvSpPr/>
              <p:nvPr/>
            </p:nvSpPr>
            <p:spPr>
              <a:xfrm flipV="1">
                <a:off x="9562578"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24" name="TextBox 423">
                <a:extLst>
                  <a:ext uri="{FF2B5EF4-FFF2-40B4-BE49-F238E27FC236}">
                    <a16:creationId xmlns:a16="http://schemas.microsoft.com/office/drawing/2014/main" id="{59F807E8-ADF7-4A8F-9647-E9FACE2AA7A9}"/>
                  </a:ext>
                </a:extLst>
              </p:cNvPr>
              <p:cNvSpPr txBox="1"/>
              <p:nvPr/>
            </p:nvSpPr>
            <p:spPr>
              <a:xfrm>
                <a:off x="9530730"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grpSp>
        <p:grpSp>
          <p:nvGrpSpPr>
            <p:cNvPr id="425" name="Group 424">
              <a:extLst>
                <a:ext uri="{FF2B5EF4-FFF2-40B4-BE49-F238E27FC236}">
                  <a16:creationId xmlns:a16="http://schemas.microsoft.com/office/drawing/2014/main" id="{A4B4E23C-2D98-463E-842D-E67E0626370E}"/>
                </a:ext>
              </a:extLst>
            </p:cNvPr>
            <p:cNvGrpSpPr/>
            <p:nvPr/>
          </p:nvGrpSpPr>
          <p:grpSpPr>
            <a:xfrm>
              <a:off x="8325579" y="1970088"/>
              <a:ext cx="263125" cy="307777"/>
              <a:chOff x="7815681" y="1383831"/>
              <a:chExt cx="263125" cy="307777"/>
            </a:xfrm>
          </p:grpSpPr>
          <p:sp>
            <p:nvSpPr>
              <p:cNvPr id="426" name="Oval 425">
                <a:extLst>
                  <a:ext uri="{FF2B5EF4-FFF2-40B4-BE49-F238E27FC236}">
                    <a16:creationId xmlns:a16="http://schemas.microsoft.com/office/drawing/2014/main" id="{4B95B800-5287-4BDE-9056-0BC36DEA5D91}"/>
                  </a:ext>
                </a:extLst>
              </p:cNvPr>
              <p:cNvSpPr/>
              <p:nvPr/>
            </p:nvSpPr>
            <p:spPr>
              <a:xfrm flipV="1">
                <a:off x="7850206"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27" name="TextBox 426">
                <a:extLst>
                  <a:ext uri="{FF2B5EF4-FFF2-40B4-BE49-F238E27FC236}">
                    <a16:creationId xmlns:a16="http://schemas.microsoft.com/office/drawing/2014/main" id="{51438062-EDAA-4D28-B0FD-EE3BD32DB2BC}"/>
                  </a:ext>
                </a:extLst>
              </p:cNvPr>
              <p:cNvSpPr txBox="1"/>
              <p:nvPr/>
            </p:nvSpPr>
            <p:spPr>
              <a:xfrm>
                <a:off x="7815681" y="138383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p>
            </p:txBody>
          </p:sp>
        </p:grpSp>
        <p:grpSp>
          <p:nvGrpSpPr>
            <p:cNvPr id="428" name="Group 427">
              <a:extLst>
                <a:ext uri="{FF2B5EF4-FFF2-40B4-BE49-F238E27FC236}">
                  <a16:creationId xmlns:a16="http://schemas.microsoft.com/office/drawing/2014/main" id="{BC158FFF-82D4-423D-BF5B-F72737E1F369}"/>
                </a:ext>
              </a:extLst>
            </p:cNvPr>
            <p:cNvGrpSpPr/>
            <p:nvPr/>
          </p:nvGrpSpPr>
          <p:grpSpPr>
            <a:xfrm>
              <a:off x="9598675" y="1970853"/>
              <a:ext cx="256123" cy="307777"/>
              <a:chOff x="9147119" y="1384596"/>
              <a:chExt cx="256123" cy="307777"/>
            </a:xfrm>
          </p:grpSpPr>
          <p:sp>
            <p:nvSpPr>
              <p:cNvPr id="429" name="Oval 428">
                <a:extLst>
                  <a:ext uri="{FF2B5EF4-FFF2-40B4-BE49-F238E27FC236}">
                    <a16:creationId xmlns:a16="http://schemas.microsoft.com/office/drawing/2014/main" id="{CC77B89C-5C26-48A6-A1BD-8FF291D65246}"/>
                  </a:ext>
                </a:extLst>
              </p:cNvPr>
              <p:cNvSpPr/>
              <p:nvPr/>
            </p:nvSpPr>
            <p:spPr>
              <a:xfrm flipV="1">
                <a:off x="9174642" y="1416791"/>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30" name="TextBox 429">
                <a:extLst>
                  <a:ext uri="{FF2B5EF4-FFF2-40B4-BE49-F238E27FC236}">
                    <a16:creationId xmlns:a16="http://schemas.microsoft.com/office/drawing/2014/main" id="{92658ACD-CE4D-4E20-8885-6049D9D8E591}"/>
                  </a:ext>
                </a:extLst>
              </p:cNvPr>
              <p:cNvSpPr txBox="1"/>
              <p:nvPr/>
            </p:nvSpPr>
            <p:spPr>
              <a:xfrm>
                <a:off x="9147119" y="138459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grpSp>
        <p:sp>
          <p:nvSpPr>
            <p:cNvPr id="431" name="Oval 430">
              <a:extLst>
                <a:ext uri="{FF2B5EF4-FFF2-40B4-BE49-F238E27FC236}">
                  <a16:creationId xmlns:a16="http://schemas.microsoft.com/office/drawing/2014/main" id="{2BFC74F1-0F08-48C3-8FBE-CC7B71156117}"/>
                </a:ext>
              </a:extLst>
            </p:cNvPr>
            <p:cNvSpPr/>
            <p:nvPr/>
          </p:nvSpPr>
          <p:spPr>
            <a:xfrm flipV="1">
              <a:off x="8542384" y="2001467"/>
              <a:ext cx="2286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454" name="Group 453">
              <a:extLst>
                <a:ext uri="{FF2B5EF4-FFF2-40B4-BE49-F238E27FC236}">
                  <a16:creationId xmlns:a16="http://schemas.microsoft.com/office/drawing/2014/main" id="{BD7FCC4F-913D-4286-92A4-5BFFDA9488F7}"/>
                </a:ext>
              </a:extLst>
            </p:cNvPr>
            <p:cNvGrpSpPr/>
            <p:nvPr/>
          </p:nvGrpSpPr>
          <p:grpSpPr>
            <a:xfrm>
              <a:off x="8194685" y="2339708"/>
              <a:ext cx="266799" cy="307777"/>
              <a:chOff x="10603213" y="1375626"/>
              <a:chExt cx="266799" cy="307777"/>
            </a:xfrm>
          </p:grpSpPr>
          <p:sp>
            <p:nvSpPr>
              <p:cNvPr id="455" name="Oval 454">
                <a:extLst>
                  <a:ext uri="{FF2B5EF4-FFF2-40B4-BE49-F238E27FC236}">
                    <a16:creationId xmlns:a16="http://schemas.microsoft.com/office/drawing/2014/main" id="{797E4273-6C5A-4367-B63A-E788BD1709EB}"/>
                  </a:ext>
                </a:extLst>
              </p:cNvPr>
              <p:cNvSpPr/>
              <p:nvPr/>
            </p:nvSpPr>
            <p:spPr>
              <a:xfrm flipV="1">
                <a:off x="10641412"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56" name="TextBox 455">
                <a:extLst>
                  <a:ext uri="{FF2B5EF4-FFF2-40B4-BE49-F238E27FC236}">
                    <a16:creationId xmlns:a16="http://schemas.microsoft.com/office/drawing/2014/main" id="{21263964-4A54-4305-80E6-366D5E03280C}"/>
                  </a:ext>
                </a:extLst>
              </p:cNvPr>
              <p:cNvSpPr txBox="1"/>
              <p:nvPr/>
            </p:nvSpPr>
            <p:spPr>
              <a:xfrm>
                <a:off x="10603213"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grpSp>
        <p:grpSp>
          <p:nvGrpSpPr>
            <p:cNvPr id="457" name="Group 456">
              <a:extLst>
                <a:ext uri="{FF2B5EF4-FFF2-40B4-BE49-F238E27FC236}">
                  <a16:creationId xmlns:a16="http://schemas.microsoft.com/office/drawing/2014/main" id="{0315BA00-28C8-47D6-8D62-88F70245EAD0}"/>
                </a:ext>
              </a:extLst>
            </p:cNvPr>
            <p:cNvGrpSpPr/>
            <p:nvPr/>
          </p:nvGrpSpPr>
          <p:grpSpPr>
            <a:xfrm>
              <a:off x="6529705" y="2346058"/>
              <a:ext cx="260449" cy="307777"/>
              <a:chOff x="8873806" y="1381976"/>
              <a:chExt cx="260449" cy="307777"/>
            </a:xfrm>
          </p:grpSpPr>
          <p:sp>
            <p:nvSpPr>
              <p:cNvPr id="458" name="Oval 457">
                <a:extLst>
                  <a:ext uri="{FF2B5EF4-FFF2-40B4-BE49-F238E27FC236}">
                    <a16:creationId xmlns:a16="http://schemas.microsoft.com/office/drawing/2014/main" id="{89BBAEFE-32EA-4012-8272-82662DDABBC1}"/>
                  </a:ext>
                </a:extLst>
              </p:cNvPr>
              <p:cNvSpPr/>
              <p:nvPr/>
            </p:nvSpPr>
            <p:spPr>
              <a:xfrm flipV="1">
                <a:off x="890565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59" name="TextBox 458">
                <a:extLst>
                  <a:ext uri="{FF2B5EF4-FFF2-40B4-BE49-F238E27FC236}">
                    <a16:creationId xmlns:a16="http://schemas.microsoft.com/office/drawing/2014/main" id="{D76C6A54-52AE-4BBA-8DA7-E0D900F60247}"/>
                  </a:ext>
                </a:extLst>
              </p:cNvPr>
              <p:cNvSpPr txBox="1"/>
              <p:nvPr/>
            </p:nvSpPr>
            <p:spPr>
              <a:xfrm>
                <a:off x="8873806" y="138197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grpSp>
        <p:grpSp>
          <p:nvGrpSpPr>
            <p:cNvPr id="460" name="Group 459">
              <a:extLst>
                <a:ext uri="{FF2B5EF4-FFF2-40B4-BE49-F238E27FC236}">
                  <a16:creationId xmlns:a16="http://schemas.microsoft.com/office/drawing/2014/main" id="{7168D3E2-928B-4C8F-BDB9-F6179720DD6F}"/>
                </a:ext>
              </a:extLst>
            </p:cNvPr>
            <p:cNvGrpSpPr/>
            <p:nvPr/>
          </p:nvGrpSpPr>
          <p:grpSpPr>
            <a:xfrm>
              <a:off x="6365634" y="2342883"/>
              <a:ext cx="269974" cy="307777"/>
              <a:chOff x="8592251" y="1378801"/>
              <a:chExt cx="269974" cy="307777"/>
            </a:xfrm>
          </p:grpSpPr>
          <p:sp>
            <p:nvSpPr>
              <p:cNvPr id="461" name="Oval 460">
                <a:extLst>
                  <a:ext uri="{FF2B5EF4-FFF2-40B4-BE49-F238E27FC236}">
                    <a16:creationId xmlns:a16="http://schemas.microsoft.com/office/drawing/2014/main" id="{13A90DE2-0215-4DDE-A25C-21F80D89C692}"/>
                  </a:ext>
                </a:extLst>
              </p:cNvPr>
              <p:cNvSpPr/>
              <p:nvPr/>
            </p:nvSpPr>
            <p:spPr>
              <a:xfrm flipV="1">
                <a:off x="863362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62" name="TextBox 461">
                <a:extLst>
                  <a:ext uri="{FF2B5EF4-FFF2-40B4-BE49-F238E27FC236}">
                    <a16:creationId xmlns:a16="http://schemas.microsoft.com/office/drawing/2014/main" id="{654A7C53-628F-4BFE-99E6-9D1B623F1693}"/>
                  </a:ext>
                </a:extLst>
              </p:cNvPr>
              <p:cNvSpPr txBox="1"/>
              <p:nvPr/>
            </p:nvSpPr>
            <p:spPr>
              <a:xfrm>
                <a:off x="8592251" y="137880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grpSp>
          <p:nvGrpSpPr>
            <p:cNvPr id="463" name="Group 462">
              <a:extLst>
                <a:ext uri="{FF2B5EF4-FFF2-40B4-BE49-F238E27FC236}">
                  <a16:creationId xmlns:a16="http://schemas.microsoft.com/office/drawing/2014/main" id="{235ABDF4-1D51-4C58-92DD-E1912F038500}"/>
                </a:ext>
              </a:extLst>
            </p:cNvPr>
            <p:cNvGrpSpPr/>
            <p:nvPr/>
          </p:nvGrpSpPr>
          <p:grpSpPr>
            <a:xfrm>
              <a:off x="9901389" y="2345938"/>
              <a:ext cx="266799" cy="307777"/>
              <a:chOff x="11064176" y="1372451"/>
              <a:chExt cx="266799" cy="307777"/>
            </a:xfrm>
          </p:grpSpPr>
          <p:sp>
            <p:nvSpPr>
              <p:cNvPr id="464" name="Oval 463">
                <a:extLst>
                  <a:ext uri="{FF2B5EF4-FFF2-40B4-BE49-F238E27FC236}">
                    <a16:creationId xmlns:a16="http://schemas.microsoft.com/office/drawing/2014/main" id="{BCD1EB76-0201-43C8-A256-947EBF1F3DC7}"/>
                  </a:ext>
                </a:extLst>
              </p:cNvPr>
              <p:cNvSpPr/>
              <p:nvPr/>
            </p:nvSpPr>
            <p:spPr>
              <a:xfrm flipV="1">
                <a:off x="1110237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65" name="TextBox 464">
                <a:extLst>
                  <a:ext uri="{FF2B5EF4-FFF2-40B4-BE49-F238E27FC236}">
                    <a16:creationId xmlns:a16="http://schemas.microsoft.com/office/drawing/2014/main" id="{CE74B0FF-4BA1-422F-B3D9-5B84A4404D81}"/>
                  </a:ext>
                </a:extLst>
              </p:cNvPr>
              <p:cNvSpPr txBox="1"/>
              <p:nvPr/>
            </p:nvSpPr>
            <p:spPr>
              <a:xfrm>
                <a:off x="11064176" y="137245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466" name="Group 465">
              <a:extLst>
                <a:ext uri="{FF2B5EF4-FFF2-40B4-BE49-F238E27FC236}">
                  <a16:creationId xmlns:a16="http://schemas.microsoft.com/office/drawing/2014/main" id="{F290A3A2-74FC-4D50-9802-B4332021BFA3}"/>
                </a:ext>
              </a:extLst>
            </p:cNvPr>
            <p:cNvGrpSpPr/>
            <p:nvPr/>
          </p:nvGrpSpPr>
          <p:grpSpPr>
            <a:xfrm>
              <a:off x="6214499" y="2343470"/>
              <a:ext cx="260448" cy="307777"/>
              <a:chOff x="9530730" y="1375626"/>
              <a:chExt cx="260448" cy="307777"/>
            </a:xfrm>
          </p:grpSpPr>
          <p:sp>
            <p:nvSpPr>
              <p:cNvPr id="467" name="Oval 466">
                <a:extLst>
                  <a:ext uri="{FF2B5EF4-FFF2-40B4-BE49-F238E27FC236}">
                    <a16:creationId xmlns:a16="http://schemas.microsoft.com/office/drawing/2014/main" id="{B34F6C5B-99BD-41B3-9424-67FE7A22B11F}"/>
                  </a:ext>
                </a:extLst>
              </p:cNvPr>
              <p:cNvSpPr/>
              <p:nvPr/>
            </p:nvSpPr>
            <p:spPr>
              <a:xfrm flipV="1">
                <a:off x="9562578"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68" name="TextBox 467">
                <a:extLst>
                  <a:ext uri="{FF2B5EF4-FFF2-40B4-BE49-F238E27FC236}">
                    <a16:creationId xmlns:a16="http://schemas.microsoft.com/office/drawing/2014/main" id="{E0424928-9B58-4B88-9722-EA08B62EFF58}"/>
                  </a:ext>
                </a:extLst>
              </p:cNvPr>
              <p:cNvSpPr txBox="1"/>
              <p:nvPr/>
            </p:nvSpPr>
            <p:spPr>
              <a:xfrm>
                <a:off x="9530730"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grpSp>
        <p:grpSp>
          <p:nvGrpSpPr>
            <p:cNvPr id="469" name="Group 468">
              <a:extLst>
                <a:ext uri="{FF2B5EF4-FFF2-40B4-BE49-F238E27FC236}">
                  <a16:creationId xmlns:a16="http://schemas.microsoft.com/office/drawing/2014/main" id="{2E714571-92EE-4B9E-85AB-14D33F058F3D}"/>
                </a:ext>
              </a:extLst>
            </p:cNvPr>
            <p:cNvGrpSpPr/>
            <p:nvPr/>
          </p:nvGrpSpPr>
          <p:grpSpPr>
            <a:xfrm>
              <a:off x="6763479" y="2347913"/>
              <a:ext cx="263125" cy="307777"/>
              <a:chOff x="7815681" y="1383831"/>
              <a:chExt cx="263125" cy="307777"/>
            </a:xfrm>
          </p:grpSpPr>
          <p:sp>
            <p:nvSpPr>
              <p:cNvPr id="470" name="Oval 469">
                <a:extLst>
                  <a:ext uri="{FF2B5EF4-FFF2-40B4-BE49-F238E27FC236}">
                    <a16:creationId xmlns:a16="http://schemas.microsoft.com/office/drawing/2014/main" id="{D88F954C-4EDD-4C5A-89AE-957573A0FFBA}"/>
                  </a:ext>
                </a:extLst>
              </p:cNvPr>
              <p:cNvSpPr/>
              <p:nvPr/>
            </p:nvSpPr>
            <p:spPr>
              <a:xfrm flipV="1">
                <a:off x="7850206"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71" name="TextBox 470">
                <a:extLst>
                  <a:ext uri="{FF2B5EF4-FFF2-40B4-BE49-F238E27FC236}">
                    <a16:creationId xmlns:a16="http://schemas.microsoft.com/office/drawing/2014/main" id="{502627F6-92E4-4A28-B167-5FD30CE7F30F}"/>
                  </a:ext>
                </a:extLst>
              </p:cNvPr>
              <p:cNvSpPr txBox="1"/>
              <p:nvPr/>
            </p:nvSpPr>
            <p:spPr>
              <a:xfrm>
                <a:off x="7815681" y="138383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p>
            </p:txBody>
          </p:sp>
        </p:grpSp>
        <p:sp>
          <p:nvSpPr>
            <p:cNvPr id="475" name="Oval 474">
              <a:extLst>
                <a:ext uri="{FF2B5EF4-FFF2-40B4-BE49-F238E27FC236}">
                  <a16:creationId xmlns:a16="http://schemas.microsoft.com/office/drawing/2014/main" id="{1769413A-4592-45A6-9DA6-0820A43B3A89}"/>
                </a:ext>
              </a:extLst>
            </p:cNvPr>
            <p:cNvSpPr/>
            <p:nvPr/>
          </p:nvSpPr>
          <p:spPr>
            <a:xfrm flipV="1">
              <a:off x="8072484" y="2379292"/>
              <a:ext cx="2286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472" name="Group 471">
              <a:extLst>
                <a:ext uri="{FF2B5EF4-FFF2-40B4-BE49-F238E27FC236}">
                  <a16:creationId xmlns:a16="http://schemas.microsoft.com/office/drawing/2014/main" id="{6B514EE2-1906-4A43-93FD-21F4F182825E}"/>
                </a:ext>
              </a:extLst>
            </p:cNvPr>
            <p:cNvGrpSpPr/>
            <p:nvPr/>
          </p:nvGrpSpPr>
          <p:grpSpPr>
            <a:xfrm>
              <a:off x="7890525" y="2348678"/>
              <a:ext cx="256123" cy="307777"/>
              <a:chOff x="9147119" y="1384596"/>
              <a:chExt cx="256123" cy="307777"/>
            </a:xfrm>
          </p:grpSpPr>
          <p:sp>
            <p:nvSpPr>
              <p:cNvPr id="473" name="Oval 472">
                <a:extLst>
                  <a:ext uri="{FF2B5EF4-FFF2-40B4-BE49-F238E27FC236}">
                    <a16:creationId xmlns:a16="http://schemas.microsoft.com/office/drawing/2014/main" id="{E97976AF-C9B4-47F9-B9F5-00631A4F8A8C}"/>
                  </a:ext>
                </a:extLst>
              </p:cNvPr>
              <p:cNvSpPr/>
              <p:nvPr/>
            </p:nvSpPr>
            <p:spPr>
              <a:xfrm flipV="1">
                <a:off x="9174642" y="1416791"/>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74" name="TextBox 473">
                <a:extLst>
                  <a:ext uri="{FF2B5EF4-FFF2-40B4-BE49-F238E27FC236}">
                    <a16:creationId xmlns:a16="http://schemas.microsoft.com/office/drawing/2014/main" id="{51978551-8249-4056-9865-F28DFA606ADF}"/>
                  </a:ext>
                </a:extLst>
              </p:cNvPr>
              <p:cNvSpPr txBox="1"/>
              <p:nvPr/>
            </p:nvSpPr>
            <p:spPr>
              <a:xfrm>
                <a:off x="9147119" y="138459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grpSp>
        <p:grpSp>
          <p:nvGrpSpPr>
            <p:cNvPr id="476" name="Group 475">
              <a:extLst>
                <a:ext uri="{FF2B5EF4-FFF2-40B4-BE49-F238E27FC236}">
                  <a16:creationId xmlns:a16="http://schemas.microsoft.com/office/drawing/2014/main" id="{207C41BF-3DD6-474B-A491-5CA5FCA6D7D6}"/>
                </a:ext>
              </a:extLst>
            </p:cNvPr>
            <p:cNvGrpSpPr/>
            <p:nvPr/>
          </p:nvGrpSpPr>
          <p:grpSpPr>
            <a:xfrm>
              <a:off x="7788285" y="2669908"/>
              <a:ext cx="266799" cy="307777"/>
              <a:chOff x="10603213" y="1375626"/>
              <a:chExt cx="266799" cy="307777"/>
            </a:xfrm>
          </p:grpSpPr>
          <p:sp>
            <p:nvSpPr>
              <p:cNvPr id="477" name="Oval 476">
                <a:extLst>
                  <a:ext uri="{FF2B5EF4-FFF2-40B4-BE49-F238E27FC236}">
                    <a16:creationId xmlns:a16="http://schemas.microsoft.com/office/drawing/2014/main" id="{574C8869-5C5A-413A-A160-CE71245EFB2A}"/>
                  </a:ext>
                </a:extLst>
              </p:cNvPr>
              <p:cNvSpPr/>
              <p:nvPr/>
            </p:nvSpPr>
            <p:spPr>
              <a:xfrm flipV="1">
                <a:off x="10641412"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78" name="TextBox 477">
                <a:extLst>
                  <a:ext uri="{FF2B5EF4-FFF2-40B4-BE49-F238E27FC236}">
                    <a16:creationId xmlns:a16="http://schemas.microsoft.com/office/drawing/2014/main" id="{2310B8D4-99D8-40E2-A43D-865FB8C32DA0}"/>
                  </a:ext>
                </a:extLst>
              </p:cNvPr>
              <p:cNvSpPr txBox="1"/>
              <p:nvPr/>
            </p:nvSpPr>
            <p:spPr>
              <a:xfrm>
                <a:off x="10603213"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grpSp>
        <p:grpSp>
          <p:nvGrpSpPr>
            <p:cNvPr id="479" name="Group 478">
              <a:extLst>
                <a:ext uri="{FF2B5EF4-FFF2-40B4-BE49-F238E27FC236}">
                  <a16:creationId xmlns:a16="http://schemas.microsoft.com/office/drawing/2014/main" id="{FD0E7AAA-2149-423F-8CEE-C3337A4DC419}"/>
                </a:ext>
              </a:extLst>
            </p:cNvPr>
            <p:cNvGrpSpPr/>
            <p:nvPr/>
          </p:nvGrpSpPr>
          <p:grpSpPr>
            <a:xfrm>
              <a:off x="8174355" y="2676258"/>
              <a:ext cx="260449" cy="307777"/>
              <a:chOff x="8873806" y="1381976"/>
              <a:chExt cx="260449" cy="307777"/>
            </a:xfrm>
          </p:grpSpPr>
          <p:sp>
            <p:nvSpPr>
              <p:cNvPr id="480" name="Oval 479">
                <a:extLst>
                  <a:ext uri="{FF2B5EF4-FFF2-40B4-BE49-F238E27FC236}">
                    <a16:creationId xmlns:a16="http://schemas.microsoft.com/office/drawing/2014/main" id="{79D73DA0-3FDD-4C35-9A46-BC78F0F6E5CD}"/>
                  </a:ext>
                </a:extLst>
              </p:cNvPr>
              <p:cNvSpPr/>
              <p:nvPr/>
            </p:nvSpPr>
            <p:spPr>
              <a:xfrm flipV="1">
                <a:off x="890565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81" name="TextBox 480">
                <a:extLst>
                  <a:ext uri="{FF2B5EF4-FFF2-40B4-BE49-F238E27FC236}">
                    <a16:creationId xmlns:a16="http://schemas.microsoft.com/office/drawing/2014/main" id="{53D503A3-FB31-4E9D-9AD8-180081F1289E}"/>
                  </a:ext>
                </a:extLst>
              </p:cNvPr>
              <p:cNvSpPr txBox="1"/>
              <p:nvPr/>
            </p:nvSpPr>
            <p:spPr>
              <a:xfrm>
                <a:off x="8873806" y="138197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grpSp>
        <p:grpSp>
          <p:nvGrpSpPr>
            <p:cNvPr id="482" name="Group 481">
              <a:extLst>
                <a:ext uri="{FF2B5EF4-FFF2-40B4-BE49-F238E27FC236}">
                  <a16:creationId xmlns:a16="http://schemas.microsoft.com/office/drawing/2014/main" id="{5690958F-1459-465F-BDCE-552EBF565BB3}"/>
                </a:ext>
              </a:extLst>
            </p:cNvPr>
            <p:cNvGrpSpPr/>
            <p:nvPr/>
          </p:nvGrpSpPr>
          <p:grpSpPr>
            <a:xfrm>
              <a:off x="6470409" y="2673083"/>
              <a:ext cx="269974" cy="307777"/>
              <a:chOff x="8592251" y="1378801"/>
              <a:chExt cx="269974" cy="307777"/>
            </a:xfrm>
          </p:grpSpPr>
          <p:sp>
            <p:nvSpPr>
              <p:cNvPr id="483" name="Oval 482">
                <a:extLst>
                  <a:ext uri="{FF2B5EF4-FFF2-40B4-BE49-F238E27FC236}">
                    <a16:creationId xmlns:a16="http://schemas.microsoft.com/office/drawing/2014/main" id="{4EB47E3B-EE98-40E0-9EB4-3703FC30C533}"/>
                  </a:ext>
                </a:extLst>
              </p:cNvPr>
              <p:cNvSpPr/>
              <p:nvPr/>
            </p:nvSpPr>
            <p:spPr>
              <a:xfrm flipV="1">
                <a:off x="863362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84" name="TextBox 483">
                <a:extLst>
                  <a:ext uri="{FF2B5EF4-FFF2-40B4-BE49-F238E27FC236}">
                    <a16:creationId xmlns:a16="http://schemas.microsoft.com/office/drawing/2014/main" id="{DDE748BF-859C-4D0A-B75E-9546F2B0CB62}"/>
                  </a:ext>
                </a:extLst>
              </p:cNvPr>
              <p:cNvSpPr txBox="1"/>
              <p:nvPr/>
            </p:nvSpPr>
            <p:spPr>
              <a:xfrm>
                <a:off x="8592251" y="137880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grpSp>
          <p:nvGrpSpPr>
            <p:cNvPr id="485" name="Group 484">
              <a:extLst>
                <a:ext uri="{FF2B5EF4-FFF2-40B4-BE49-F238E27FC236}">
                  <a16:creationId xmlns:a16="http://schemas.microsoft.com/office/drawing/2014/main" id="{B0504DF2-9CE1-4B29-B646-28015DDDB36B}"/>
                </a:ext>
              </a:extLst>
            </p:cNvPr>
            <p:cNvGrpSpPr/>
            <p:nvPr/>
          </p:nvGrpSpPr>
          <p:grpSpPr>
            <a:xfrm>
              <a:off x="7516964" y="2676138"/>
              <a:ext cx="266799" cy="307777"/>
              <a:chOff x="11064176" y="1372451"/>
              <a:chExt cx="266799" cy="307777"/>
            </a:xfrm>
          </p:grpSpPr>
          <p:sp>
            <p:nvSpPr>
              <p:cNvPr id="486" name="Oval 485">
                <a:extLst>
                  <a:ext uri="{FF2B5EF4-FFF2-40B4-BE49-F238E27FC236}">
                    <a16:creationId xmlns:a16="http://schemas.microsoft.com/office/drawing/2014/main" id="{1C0817B7-C79C-44B0-83CE-4C158F5F111C}"/>
                  </a:ext>
                </a:extLst>
              </p:cNvPr>
              <p:cNvSpPr/>
              <p:nvPr/>
            </p:nvSpPr>
            <p:spPr>
              <a:xfrm flipV="1">
                <a:off x="1110237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87" name="TextBox 486">
                <a:extLst>
                  <a:ext uri="{FF2B5EF4-FFF2-40B4-BE49-F238E27FC236}">
                    <a16:creationId xmlns:a16="http://schemas.microsoft.com/office/drawing/2014/main" id="{7ECF4726-F6FB-471B-9423-7B0AE5BD1C9F}"/>
                  </a:ext>
                </a:extLst>
              </p:cNvPr>
              <p:cNvSpPr txBox="1"/>
              <p:nvPr/>
            </p:nvSpPr>
            <p:spPr>
              <a:xfrm>
                <a:off x="11064176" y="137245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488" name="Group 487">
              <a:extLst>
                <a:ext uri="{FF2B5EF4-FFF2-40B4-BE49-F238E27FC236}">
                  <a16:creationId xmlns:a16="http://schemas.microsoft.com/office/drawing/2014/main" id="{E68CD857-7E46-47E3-90D1-72FD5982189E}"/>
                </a:ext>
              </a:extLst>
            </p:cNvPr>
            <p:cNvGrpSpPr/>
            <p:nvPr/>
          </p:nvGrpSpPr>
          <p:grpSpPr>
            <a:xfrm>
              <a:off x="7919474" y="2673670"/>
              <a:ext cx="260448" cy="307777"/>
              <a:chOff x="9530730" y="1375626"/>
              <a:chExt cx="260448" cy="307777"/>
            </a:xfrm>
          </p:grpSpPr>
          <p:sp>
            <p:nvSpPr>
              <p:cNvPr id="489" name="Oval 488">
                <a:extLst>
                  <a:ext uri="{FF2B5EF4-FFF2-40B4-BE49-F238E27FC236}">
                    <a16:creationId xmlns:a16="http://schemas.microsoft.com/office/drawing/2014/main" id="{332CB65E-F830-4EEC-A262-EC6CA3E3DE8C}"/>
                  </a:ext>
                </a:extLst>
              </p:cNvPr>
              <p:cNvSpPr/>
              <p:nvPr/>
            </p:nvSpPr>
            <p:spPr>
              <a:xfrm flipV="1">
                <a:off x="9562578"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90" name="TextBox 489">
                <a:extLst>
                  <a:ext uri="{FF2B5EF4-FFF2-40B4-BE49-F238E27FC236}">
                    <a16:creationId xmlns:a16="http://schemas.microsoft.com/office/drawing/2014/main" id="{3FAFAECD-3E7D-458B-A636-6CF794BE5141}"/>
                  </a:ext>
                </a:extLst>
              </p:cNvPr>
              <p:cNvSpPr txBox="1"/>
              <p:nvPr/>
            </p:nvSpPr>
            <p:spPr>
              <a:xfrm>
                <a:off x="9530730"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grpSp>
        <p:grpSp>
          <p:nvGrpSpPr>
            <p:cNvPr id="491" name="Group 490">
              <a:extLst>
                <a:ext uri="{FF2B5EF4-FFF2-40B4-BE49-F238E27FC236}">
                  <a16:creationId xmlns:a16="http://schemas.microsoft.com/office/drawing/2014/main" id="{E8D5C25A-4E18-493F-8E13-BEFA23980F4A}"/>
                </a:ext>
              </a:extLst>
            </p:cNvPr>
            <p:cNvGrpSpPr/>
            <p:nvPr/>
          </p:nvGrpSpPr>
          <p:grpSpPr>
            <a:xfrm>
              <a:off x="8049354" y="2678113"/>
              <a:ext cx="263125" cy="307777"/>
              <a:chOff x="7815681" y="1383831"/>
              <a:chExt cx="263125" cy="307777"/>
            </a:xfrm>
          </p:grpSpPr>
          <p:sp>
            <p:nvSpPr>
              <p:cNvPr id="492" name="Oval 491">
                <a:extLst>
                  <a:ext uri="{FF2B5EF4-FFF2-40B4-BE49-F238E27FC236}">
                    <a16:creationId xmlns:a16="http://schemas.microsoft.com/office/drawing/2014/main" id="{DFB02964-E12C-4110-A37D-0D8AD453A1DB}"/>
                  </a:ext>
                </a:extLst>
              </p:cNvPr>
              <p:cNvSpPr/>
              <p:nvPr/>
            </p:nvSpPr>
            <p:spPr>
              <a:xfrm flipV="1">
                <a:off x="7850206"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93" name="TextBox 492">
                <a:extLst>
                  <a:ext uri="{FF2B5EF4-FFF2-40B4-BE49-F238E27FC236}">
                    <a16:creationId xmlns:a16="http://schemas.microsoft.com/office/drawing/2014/main" id="{B0A98B1A-C1D3-40E5-9B3A-E7BDB00D435E}"/>
                  </a:ext>
                </a:extLst>
              </p:cNvPr>
              <p:cNvSpPr txBox="1"/>
              <p:nvPr/>
            </p:nvSpPr>
            <p:spPr>
              <a:xfrm>
                <a:off x="7815681" y="138383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p>
            </p:txBody>
          </p:sp>
        </p:grpSp>
        <p:grpSp>
          <p:nvGrpSpPr>
            <p:cNvPr id="494" name="Group 493">
              <a:extLst>
                <a:ext uri="{FF2B5EF4-FFF2-40B4-BE49-F238E27FC236}">
                  <a16:creationId xmlns:a16="http://schemas.microsoft.com/office/drawing/2014/main" id="{9DE7CA30-0DDF-46AD-9282-171B32EDEC12}"/>
                </a:ext>
              </a:extLst>
            </p:cNvPr>
            <p:cNvGrpSpPr/>
            <p:nvPr/>
          </p:nvGrpSpPr>
          <p:grpSpPr>
            <a:xfrm>
              <a:off x="10205100" y="2678878"/>
              <a:ext cx="256123" cy="307777"/>
              <a:chOff x="9147119" y="1384596"/>
              <a:chExt cx="256123" cy="307777"/>
            </a:xfrm>
          </p:grpSpPr>
          <p:sp>
            <p:nvSpPr>
              <p:cNvPr id="495" name="Oval 494">
                <a:extLst>
                  <a:ext uri="{FF2B5EF4-FFF2-40B4-BE49-F238E27FC236}">
                    <a16:creationId xmlns:a16="http://schemas.microsoft.com/office/drawing/2014/main" id="{E4D20C4E-A0BE-46BE-83EC-E0997B3D791B}"/>
                  </a:ext>
                </a:extLst>
              </p:cNvPr>
              <p:cNvSpPr/>
              <p:nvPr/>
            </p:nvSpPr>
            <p:spPr>
              <a:xfrm flipV="1">
                <a:off x="9174642" y="1416791"/>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96" name="TextBox 495">
                <a:extLst>
                  <a:ext uri="{FF2B5EF4-FFF2-40B4-BE49-F238E27FC236}">
                    <a16:creationId xmlns:a16="http://schemas.microsoft.com/office/drawing/2014/main" id="{A41D08A1-E1DC-4B49-9C9F-6D562C410206}"/>
                  </a:ext>
                </a:extLst>
              </p:cNvPr>
              <p:cNvSpPr txBox="1"/>
              <p:nvPr/>
            </p:nvSpPr>
            <p:spPr>
              <a:xfrm>
                <a:off x="9147119" y="138459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grpSp>
        <p:sp>
          <p:nvSpPr>
            <p:cNvPr id="497" name="Oval 496">
              <a:extLst>
                <a:ext uri="{FF2B5EF4-FFF2-40B4-BE49-F238E27FC236}">
                  <a16:creationId xmlns:a16="http://schemas.microsoft.com/office/drawing/2014/main" id="{0E540EB4-D9BE-4FB0-905E-0136C418E9A9}"/>
                </a:ext>
              </a:extLst>
            </p:cNvPr>
            <p:cNvSpPr/>
            <p:nvPr/>
          </p:nvSpPr>
          <p:spPr>
            <a:xfrm flipV="1">
              <a:off x="7685134" y="2709492"/>
              <a:ext cx="2286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498" name="Group 497">
              <a:extLst>
                <a:ext uri="{FF2B5EF4-FFF2-40B4-BE49-F238E27FC236}">
                  <a16:creationId xmlns:a16="http://schemas.microsoft.com/office/drawing/2014/main" id="{87C03717-9B9F-4F1F-A0C1-CA673BC5D58D}"/>
                </a:ext>
              </a:extLst>
            </p:cNvPr>
            <p:cNvGrpSpPr/>
            <p:nvPr/>
          </p:nvGrpSpPr>
          <p:grpSpPr>
            <a:xfrm>
              <a:off x="8423285" y="3015983"/>
              <a:ext cx="266799" cy="307777"/>
              <a:chOff x="10603213" y="1375626"/>
              <a:chExt cx="266799" cy="307777"/>
            </a:xfrm>
          </p:grpSpPr>
          <p:sp>
            <p:nvSpPr>
              <p:cNvPr id="499" name="Oval 498">
                <a:extLst>
                  <a:ext uri="{FF2B5EF4-FFF2-40B4-BE49-F238E27FC236}">
                    <a16:creationId xmlns:a16="http://schemas.microsoft.com/office/drawing/2014/main" id="{918D6289-50E1-4956-9A04-8E813CC344AD}"/>
                  </a:ext>
                </a:extLst>
              </p:cNvPr>
              <p:cNvSpPr/>
              <p:nvPr/>
            </p:nvSpPr>
            <p:spPr>
              <a:xfrm flipV="1">
                <a:off x="10641412"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0" name="TextBox 499">
                <a:extLst>
                  <a:ext uri="{FF2B5EF4-FFF2-40B4-BE49-F238E27FC236}">
                    <a16:creationId xmlns:a16="http://schemas.microsoft.com/office/drawing/2014/main" id="{66545FC9-F9A2-4501-BC13-5390F53B7493}"/>
                  </a:ext>
                </a:extLst>
              </p:cNvPr>
              <p:cNvSpPr txBox="1"/>
              <p:nvPr/>
            </p:nvSpPr>
            <p:spPr>
              <a:xfrm>
                <a:off x="10603213"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grpSp>
        <p:grpSp>
          <p:nvGrpSpPr>
            <p:cNvPr id="501" name="Group 500">
              <a:extLst>
                <a:ext uri="{FF2B5EF4-FFF2-40B4-BE49-F238E27FC236}">
                  <a16:creationId xmlns:a16="http://schemas.microsoft.com/office/drawing/2014/main" id="{7BFF99F4-7650-4691-9C97-0299C20662DC}"/>
                </a:ext>
              </a:extLst>
            </p:cNvPr>
            <p:cNvGrpSpPr/>
            <p:nvPr/>
          </p:nvGrpSpPr>
          <p:grpSpPr>
            <a:xfrm>
              <a:off x="9403080" y="3022333"/>
              <a:ext cx="260449" cy="307777"/>
              <a:chOff x="8873806" y="1381976"/>
              <a:chExt cx="260449" cy="307777"/>
            </a:xfrm>
          </p:grpSpPr>
          <p:sp>
            <p:nvSpPr>
              <p:cNvPr id="502" name="Oval 501">
                <a:extLst>
                  <a:ext uri="{FF2B5EF4-FFF2-40B4-BE49-F238E27FC236}">
                    <a16:creationId xmlns:a16="http://schemas.microsoft.com/office/drawing/2014/main" id="{37DA3453-0BEC-4D83-9438-9A673836DEED}"/>
                  </a:ext>
                </a:extLst>
              </p:cNvPr>
              <p:cNvSpPr/>
              <p:nvPr/>
            </p:nvSpPr>
            <p:spPr>
              <a:xfrm flipV="1">
                <a:off x="890565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3" name="TextBox 502">
                <a:extLst>
                  <a:ext uri="{FF2B5EF4-FFF2-40B4-BE49-F238E27FC236}">
                    <a16:creationId xmlns:a16="http://schemas.microsoft.com/office/drawing/2014/main" id="{019A635B-5596-4C00-991E-36CDB71ADD60}"/>
                  </a:ext>
                </a:extLst>
              </p:cNvPr>
              <p:cNvSpPr txBox="1"/>
              <p:nvPr/>
            </p:nvSpPr>
            <p:spPr>
              <a:xfrm>
                <a:off x="8873806" y="138197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grpSp>
        <p:grpSp>
          <p:nvGrpSpPr>
            <p:cNvPr id="504" name="Group 503">
              <a:extLst>
                <a:ext uri="{FF2B5EF4-FFF2-40B4-BE49-F238E27FC236}">
                  <a16:creationId xmlns:a16="http://schemas.microsoft.com/office/drawing/2014/main" id="{3CBB7991-76C0-48D7-95A6-166D8AC705D2}"/>
                </a:ext>
              </a:extLst>
            </p:cNvPr>
            <p:cNvGrpSpPr/>
            <p:nvPr/>
          </p:nvGrpSpPr>
          <p:grpSpPr>
            <a:xfrm>
              <a:off x="10058159" y="3019158"/>
              <a:ext cx="269974" cy="307777"/>
              <a:chOff x="8592251" y="1378801"/>
              <a:chExt cx="269974" cy="307777"/>
            </a:xfrm>
          </p:grpSpPr>
          <p:sp>
            <p:nvSpPr>
              <p:cNvPr id="505" name="Oval 504">
                <a:extLst>
                  <a:ext uri="{FF2B5EF4-FFF2-40B4-BE49-F238E27FC236}">
                    <a16:creationId xmlns:a16="http://schemas.microsoft.com/office/drawing/2014/main" id="{578C699E-5032-4FB8-89E7-20EFD7C1EB29}"/>
                  </a:ext>
                </a:extLst>
              </p:cNvPr>
              <p:cNvSpPr/>
              <p:nvPr/>
            </p:nvSpPr>
            <p:spPr>
              <a:xfrm flipV="1">
                <a:off x="863362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6" name="TextBox 505">
                <a:extLst>
                  <a:ext uri="{FF2B5EF4-FFF2-40B4-BE49-F238E27FC236}">
                    <a16:creationId xmlns:a16="http://schemas.microsoft.com/office/drawing/2014/main" id="{BC6B48C6-BC8E-4B46-80A4-21EB50B6D7E2}"/>
                  </a:ext>
                </a:extLst>
              </p:cNvPr>
              <p:cNvSpPr txBox="1"/>
              <p:nvPr/>
            </p:nvSpPr>
            <p:spPr>
              <a:xfrm>
                <a:off x="8592251" y="137880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grpSp>
          <p:nvGrpSpPr>
            <p:cNvPr id="507" name="Group 506">
              <a:extLst>
                <a:ext uri="{FF2B5EF4-FFF2-40B4-BE49-F238E27FC236}">
                  <a16:creationId xmlns:a16="http://schemas.microsoft.com/office/drawing/2014/main" id="{E9F4A0ED-DC65-4063-8643-49FCE6D5C245}"/>
                </a:ext>
              </a:extLst>
            </p:cNvPr>
            <p:cNvGrpSpPr/>
            <p:nvPr/>
          </p:nvGrpSpPr>
          <p:grpSpPr>
            <a:xfrm>
              <a:off x="7605864" y="3022213"/>
              <a:ext cx="266799" cy="307777"/>
              <a:chOff x="11064176" y="1372451"/>
              <a:chExt cx="266799" cy="307777"/>
            </a:xfrm>
          </p:grpSpPr>
          <p:sp>
            <p:nvSpPr>
              <p:cNvPr id="508" name="Oval 507">
                <a:extLst>
                  <a:ext uri="{FF2B5EF4-FFF2-40B4-BE49-F238E27FC236}">
                    <a16:creationId xmlns:a16="http://schemas.microsoft.com/office/drawing/2014/main" id="{4253F5AB-6DF4-49F3-8FE5-64638EAA0B45}"/>
                  </a:ext>
                </a:extLst>
              </p:cNvPr>
              <p:cNvSpPr/>
              <p:nvPr/>
            </p:nvSpPr>
            <p:spPr>
              <a:xfrm flipV="1">
                <a:off x="1110237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9" name="TextBox 508">
                <a:extLst>
                  <a:ext uri="{FF2B5EF4-FFF2-40B4-BE49-F238E27FC236}">
                    <a16:creationId xmlns:a16="http://schemas.microsoft.com/office/drawing/2014/main" id="{58C467C1-1C17-4337-86CE-A26AB379A08E}"/>
                  </a:ext>
                </a:extLst>
              </p:cNvPr>
              <p:cNvSpPr txBox="1"/>
              <p:nvPr/>
            </p:nvSpPr>
            <p:spPr>
              <a:xfrm>
                <a:off x="11064176" y="137245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510" name="Group 509">
              <a:extLst>
                <a:ext uri="{FF2B5EF4-FFF2-40B4-BE49-F238E27FC236}">
                  <a16:creationId xmlns:a16="http://schemas.microsoft.com/office/drawing/2014/main" id="{F986A1BA-C7B2-48AB-94C1-05F4C61F3391}"/>
                </a:ext>
              </a:extLst>
            </p:cNvPr>
            <p:cNvGrpSpPr/>
            <p:nvPr/>
          </p:nvGrpSpPr>
          <p:grpSpPr>
            <a:xfrm>
              <a:off x="10284849" y="3019745"/>
              <a:ext cx="260448" cy="307777"/>
              <a:chOff x="9530730" y="1375626"/>
              <a:chExt cx="260448" cy="307777"/>
            </a:xfrm>
          </p:grpSpPr>
          <p:sp>
            <p:nvSpPr>
              <p:cNvPr id="511" name="Oval 510">
                <a:extLst>
                  <a:ext uri="{FF2B5EF4-FFF2-40B4-BE49-F238E27FC236}">
                    <a16:creationId xmlns:a16="http://schemas.microsoft.com/office/drawing/2014/main" id="{E7349D88-C76E-4F89-82CD-659163EAF253}"/>
                  </a:ext>
                </a:extLst>
              </p:cNvPr>
              <p:cNvSpPr/>
              <p:nvPr/>
            </p:nvSpPr>
            <p:spPr>
              <a:xfrm flipV="1">
                <a:off x="9562578"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12" name="TextBox 511">
                <a:extLst>
                  <a:ext uri="{FF2B5EF4-FFF2-40B4-BE49-F238E27FC236}">
                    <a16:creationId xmlns:a16="http://schemas.microsoft.com/office/drawing/2014/main" id="{4C5F5A0F-FBAC-4E0B-AA46-863996B3C640}"/>
                  </a:ext>
                </a:extLst>
              </p:cNvPr>
              <p:cNvSpPr txBox="1"/>
              <p:nvPr/>
            </p:nvSpPr>
            <p:spPr>
              <a:xfrm>
                <a:off x="9530730"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grpSp>
        <p:grpSp>
          <p:nvGrpSpPr>
            <p:cNvPr id="513" name="Group 512">
              <a:extLst>
                <a:ext uri="{FF2B5EF4-FFF2-40B4-BE49-F238E27FC236}">
                  <a16:creationId xmlns:a16="http://schemas.microsoft.com/office/drawing/2014/main" id="{287A771A-B6F0-40B2-8EB4-ED2C7940ECAF}"/>
                </a:ext>
              </a:extLst>
            </p:cNvPr>
            <p:cNvGrpSpPr/>
            <p:nvPr/>
          </p:nvGrpSpPr>
          <p:grpSpPr>
            <a:xfrm>
              <a:off x="9205054" y="3024188"/>
              <a:ext cx="263125" cy="307777"/>
              <a:chOff x="7815681" y="1383831"/>
              <a:chExt cx="263125" cy="307777"/>
            </a:xfrm>
          </p:grpSpPr>
          <p:sp>
            <p:nvSpPr>
              <p:cNvPr id="514" name="Oval 513">
                <a:extLst>
                  <a:ext uri="{FF2B5EF4-FFF2-40B4-BE49-F238E27FC236}">
                    <a16:creationId xmlns:a16="http://schemas.microsoft.com/office/drawing/2014/main" id="{51179B18-1449-4BB8-8B84-8541F91EE01C}"/>
                  </a:ext>
                </a:extLst>
              </p:cNvPr>
              <p:cNvSpPr/>
              <p:nvPr/>
            </p:nvSpPr>
            <p:spPr>
              <a:xfrm flipV="1">
                <a:off x="7850206"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15" name="TextBox 514">
                <a:extLst>
                  <a:ext uri="{FF2B5EF4-FFF2-40B4-BE49-F238E27FC236}">
                    <a16:creationId xmlns:a16="http://schemas.microsoft.com/office/drawing/2014/main" id="{453EFBCD-F658-42EB-BCBB-E5816082CB12}"/>
                  </a:ext>
                </a:extLst>
              </p:cNvPr>
              <p:cNvSpPr txBox="1"/>
              <p:nvPr/>
            </p:nvSpPr>
            <p:spPr>
              <a:xfrm>
                <a:off x="7815681" y="138383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p>
            </p:txBody>
          </p:sp>
        </p:grpSp>
        <p:grpSp>
          <p:nvGrpSpPr>
            <p:cNvPr id="516" name="Group 515">
              <a:extLst>
                <a:ext uri="{FF2B5EF4-FFF2-40B4-BE49-F238E27FC236}">
                  <a16:creationId xmlns:a16="http://schemas.microsoft.com/office/drawing/2014/main" id="{02AB25F7-42FD-4C21-94AF-59A158BB358C}"/>
                </a:ext>
              </a:extLst>
            </p:cNvPr>
            <p:cNvGrpSpPr/>
            <p:nvPr/>
          </p:nvGrpSpPr>
          <p:grpSpPr>
            <a:xfrm>
              <a:off x="8944625" y="3024953"/>
              <a:ext cx="256123" cy="307777"/>
              <a:chOff x="9147119" y="1384596"/>
              <a:chExt cx="256123" cy="307777"/>
            </a:xfrm>
          </p:grpSpPr>
          <p:sp>
            <p:nvSpPr>
              <p:cNvPr id="517" name="Oval 516">
                <a:extLst>
                  <a:ext uri="{FF2B5EF4-FFF2-40B4-BE49-F238E27FC236}">
                    <a16:creationId xmlns:a16="http://schemas.microsoft.com/office/drawing/2014/main" id="{AA972407-DE3F-4DA4-A9CD-19B22510B5F8}"/>
                  </a:ext>
                </a:extLst>
              </p:cNvPr>
              <p:cNvSpPr/>
              <p:nvPr/>
            </p:nvSpPr>
            <p:spPr>
              <a:xfrm flipV="1">
                <a:off x="9174642" y="1416791"/>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18" name="TextBox 517">
                <a:extLst>
                  <a:ext uri="{FF2B5EF4-FFF2-40B4-BE49-F238E27FC236}">
                    <a16:creationId xmlns:a16="http://schemas.microsoft.com/office/drawing/2014/main" id="{4FE50E9D-4E52-48CA-A6BE-E223D31AE1F6}"/>
                  </a:ext>
                </a:extLst>
              </p:cNvPr>
              <p:cNvSpPr txBox="1"/>
              <p:nvPr/>
            </p:nvSpPr>
            <p:spPr>
              <a:xfrm>
                <a:off x="9147119" y="138459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grpSp>
        <p:sp>
          <p:nvSpPr>
            <p:cNvPr id="519" name="Oval 518">
              <a:extLst>
                <a:ext uri="{FF2B5EF4-FFF2-40B4-BE49-F238E27FC236}">
                  <a16:creationId xmlns:a16="http://schemas.microsoft.com/office/drawing/2014/main" id="{F10ABFD4-A5D9-44C9-A7A7-F707C1147DFB}"/>
                </a:ext>
              </a:extLst>
            </p:cNvPr>
            <p:cNvSpPr/>
            <p:nvPr/>
          </p:nvSpPr>
          <p:spPr>
            <a:xfrm flipV="1">
              <a:off x="8710659" y="3055567"/>
              <a:ext cx="2286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520" name="Group 519">
              <a:extLst>
                <a:ext uri="{FF2B5EF4-FFF2-40B4-BE49-F238E27FC236}">
                  <a16:creationId xmlns:a16="http://schemas.microsoft.com/office/drawing/2014/main" id="{026A6415-B2A4-4B67-A37E-A4EDD224E58C}"/>
                </a:ext>
              </a:extLst>
            </p:cNvPr>
            <p:cNvGrpSpPr/>
            <p:nvPr/>
          </p:nvGrpSpPr>
          <p:grpSpPr>
            <a:xfrm>
              <a:off x="9213860" y="3371583"/>
              <a:ext cx="266799" cy="307777"/>
              <a:chOff x="10603213" y="1375626"/>
              <a:chExt cx="266799" cy="307777"/>
            </a:xfrm>
          </p:grpSpPr>
          <p:sp>
            <p:nvSpPr>
              <p:cNvPr id="521" name="Oval 520">
                <a:extLst>
                  <a:ext uri="{FF2B5EF4-FFF2-40B4-BE49-F238E27FC236}">
                    <a16:creationId xmlns:a16="http://schemas.microsoft.com/office/drawing/2014/main" id="{60F6D55D-3ADC-4BA0-854A-6612DDCC42F2}"/>
                  </a:ext>
                </a:extLst>
              </p:cNvPr>
              <p:cNvSpPr/>
              <p:nvPr/>
            </p:nvSpPr>
            <p:spPr>
              <a:xfrm flipV="1">
                <a:off x="10641412"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22" name="TextBox 521">
                <a:extLst>
                  <a:ext uri="{FF2B5EF4-FFF2-40B4-BE49-F238E27FC236}">
                    <a16:creationId xmlns:a16="http://schemas.microsoft.com/office/drawing/2014/main" id="{2857B504-ED62-4E27-AEF1-790469D906DF}"/>
                  </a:ext>
                </a:extLst>
              </p:cNvPr>
              <p:cNvSpPr txBox="1"/>
              <p:nvPr/>
            </p:nvSpPr>
            <p:spPr>
              <a:xfrm>
                <a:off x="10603213"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grpSp>
        <p:grpSp>
          <p:nvGrpSpPr>
            <p:cNvPr id="523" name="Group 522">
              <a:extLst>
                <a:ext uri="{FF2B5EF4-FFF2-40B4-BE49-F238E27FC236}">
                  <a16:creationId xmlns:a16="http://schemas.microsoft.com/office/drawing/2014/main" id="{448BA668-38DE-45E0-89F9-B32503ABD2EF}"/>
                </a:ext>
              </a:extLst>
            </p:cNvPr>
            <p:cNvGrpSpPr/>
            <p:nvPr/>
          </p:nvGrpSpPr>
          <p:grpSpPr>
            <a:xfrm>
              <a:off x="7806055" y="3377933"/>
              <a:ext cx="260449" cy="307777"/>
              <a:chOff x="8873806" y="1381976"/>
              <a:chExt cx="260449" cy="307777"/>
            </a:xfrm>
          </p:grpSpPr>
          <p:sp>
            <p:nvSpPr>
              <p:cNvPr id="524" name="Oval 523">
                <a:extLst>
                  <a:ext uri="{FF2B5EF4-FFF2-40B4-BE49-F238E27FC236}">
                    <a16:creationId xmlns:a16="http://schemas.microsoft.com/office/drawing/2014/main" id="{6CD5DA63-4DC3-4E91-8363-A94B0C14FEA9}"/>
                  </a:ext>
                </a:extLst>
              </p:cNvPr>
              <p:cNvSpPr/>
              <p:nvPr/>
            </p:nvSpPr>
            <p:spPr>
              <a:xfrm flipV="1">
                <a:off x="890565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25" name="TextBox 524">
                <a:extLst>
                  <a:ext uri="{FF2B5EF4-FFF2-40B4-BE49-F238E27FC236}">
                    <a16:creationId xmlns:a16="http://schemas.microsoft.com/office/drawing/2014/main" id="{C8E83ADC-1A23-4B72-8239-DD991E77091C}"/>
                  </a:ext>
                </a:extLst>
              </p:cNvPr>
              <p:cNvSpPr txBox="1"/>
              <p:nvPr/>
            </p:nvSpPr>
            <p:spPr>
              <a:xfrm>
                <a:off x="8873806" y="138197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grpSp>
        <p:grpSp>
          <p:nvGrpSpPr>
            <p:cNvPr id="526" name="Group 525">
              <a:extLst>
                <a:ext uri="{FF2B5EF4-FFF2-40B4-BE49-F238E27FC236}">
                  <a16:creationId xmlns:a16="http://schemas.microsoft.com/office/drawing/2014/main" id="{26A5268F-D118-496E-B06F-235DBEE95ABF}"/>
                </a:ext>
              </a:extLst>
            </p:cNvPr>
            <p:cNvGrpSpPr/>
            <p:nvPr/>
          </p:nvGrpSpPr>
          <p:grpSpPr>
            <a:xfrm>
              <a:off x="9391409" y="3374758"/>
              <a:ext cx="269974" cy="307777"/>
              <a:chOff x="8592251" y="1378801"/>
              <a:chExt cx="269974" cy="307777"/>
            </a:xfrm>
          </p:grpSpPr>
          <p:sp>
            <p:nvSpPr>
              <p:cNvPr id="527" name="Oval 526">
                <a:extLst>
                  <a:ext uri="{FF2B5EF4-FFF2-40B4-BE49-F238E27FC236}">
                    <a16:creationId xmlns:a16="http://schemas.microsoft.com/office/drawing/2014/main" id="{E0561011-F384-494A-BE95-74DD2948FD84}"/>
                  </a:ext>
                </a:extLst>
              </p:cNvPr>
              <p:cNvSpPr/>
              <p:nvPr/>
            </p:nvSpPr>
            <p:spPr>
              <a:xfrm flipV="1">
                <a:off x="863362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28" name="TextBox 527">
                <a:extLst>
                  <a:ext uri="{FF2B5EF4-FFF2-40B4-BE49-F238E27FC236}">
                    <a16:creationId xmlns:a16="http://schemas.microsoft.com/office/drawing/2014/main" id="{1F83DB71-1E6C-415A-8BD7-9667C1DE6FA6}"/>
                  </a:ext>
                </a:extLst>
              </p:cNvPr>
              <p:cNvSpPr txBox="1"/>
              <p:nvPr/>
            </p:nvSpPr>
            <p:spPr>
              <a:xfrm>
                <a:off x="8592251" y="137880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grpSp>
          <p:nvGrpSpPr>
            <p:cNvPr id="529" name="Group 528">
              <a:extLst>
                <a:ext uri="{FF2B5EF4-FFF2-40B4-BE49-F238E27FC236}">
                  <a16:creationId xmlns:a16="http://schemas.microsoft.com/office/drawing/2014/main" id="{BA253A8B-52F8-4C32-8B8F-8450E93C303D}"/>
                </a:ext>
              </a:extLst>
            </p:cNvPr>
            <p:cNvGrpSpPr/>
            <p:nvPr/>
          </p:nvGrpSpPr>
          <p:grpSpPr>
            <a:xfrm>
              <a:off x="8558364" y="3377813"/>
              <a:ext cx="266799" cy="307777"/>
              <a:chOff x="11064176" y="1372451"/>
              <a:chExt cx="266799" cy="307777"/>
            </a:xfrm>
          </p:grpSpPr>
          <p:sp>
            <p:nvSpPr>
              <p:cNvPr id="530" name="Oval 529">
                <a:extLst>
                  <a:ext uri="{FF2B5EF4-FFF2-40B4-BE49-F238E27FC236}">
                    <a16:creationId xmlns:a16="http://schemas.microsoft.com/office/drawing/2014/main" id="{254CE56A-3605-4CB4-ABF3-24ED2A249880}"/>
                  </a:ext>
                </a:extLst>
              </p:cNvPr>
              <p:cNvSpPr/>
              <p:nvPr/>
            </p:nvSpPr>
            <p:spPr>
              <a:xfrm flipV="1">
                <a:off x="1110237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31" name="TextBox 530">
                <a:extLst>
                  <a:ext uri="{FF2B5EF4-FFF2-40B4-BE49-F238E27FC236}">
                    <a16:creationId xmlns:a16="http://schemas.microsoft.com/office/drawing/2014/main" id="{96DABA2E-2A92-48A8-B0D3-C6F447B6E9D0}"/>
                  </a:ext>
                </a:extLst>
              </p:cNvPr>
              <p:cNvSpPr txBox="1"/>
              <p:nvPr/>
            </p:nvSpPr>
            <p:spPr>
              <a:xfrm>
                <a:off x="11064176" y="137245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532" name="Group 531">
              <a:extLst>
                <a:ext uri="{FF2B5EF4-FFF2-40B4-BE49-F238E27FC236}">
                  <a16:creationId xmlns:a16="http://schemas.microsoft.com/office/drawing/2014/main" id="{742D5EC7-5A5B-4A4A-9084-CD7AE8CDBACD}"/>
                </a:ext>
              </a:extLst>
            </p:cNvPr>
            <p:cNvGrpSpPr/>
            <p:nvPr/>
          </p:nvGrpSpPr>
          <p:grpSpPr>
            <a:xfrm>
              <a:off x="7652774" y="3375345"/>
              <a:ext cx="260448" cy="307777"/>
              <a:chOff x="9530730" y="1375626"/>
              <a:chExt cx="260448" cy="307777"/>
            </a:xfrm>
          </p:grpSpPr>
          <p:sp>
            <p:nvSpPr>
              <p:cNvPr id="533" name="Oval 532">
                <a:extLst>
                  <a:ext uri="{FF2B5EF4-FFF2-40B4-BE49-F238E27FC236}">
                    <a16:creationId xmlns:a16="http://schemas.microsoft.com/office/drawing/2014/main" id="{7D4D0AD2-824E-418A-AB20-93E9E491A581}"/>
                  </a:ext>
                </a:extLst>
              </p:cNvPr>
              <p:cNvSpPr/>
              <p:nvPr/>
            </p:nvSpPr>
            <p:spPr>
              <a:xfrm flipV="1">
                <a:off x="9562578"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34" name="TextBox 533">
                <a:extLst>
                  <a:ext uri="{FF2B5EF4-FFF2-40B4-BE49-F238E27FC236}">
                    <a16:creationId xmlns:a16="http://schemas.microsoft.com/office/drawing/2014/main" id="{9E59A789-1B74-48E2-A8DD-A299BE9E3F7C}"/>
                  </a:ext>
                </a:extLst>
              </p:cNvPr>
              <p:cNvSpPr txBox="1"/>
              <p:nvPr/>
            </p:nvSpPr>
            <p:spPr>
              <a:xfrm>
                <a:off x="9530730"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grpSp>
        <p:grpSp>
          <p:nvGrpSpPr>
            <p:cNvPr id="535" name="Group 534">
              <a:extLst>
                <a:ext uri="{FF2B5EF4-FFF2-40B4-BE49-F238E27FC236}">
                  <a16:creationId xmlns:a16="http://schemas.microsoft.com/office/drawing/2014/main" id="{2370B1F9-E00E-44EE-AE01-D7AFA37FB524}"/>
                </a:ext>
              </a:extLst>
            </p:cNvPr>
            <p:cNvGrpSpPr/>
            <p:nvPr/>
          </p:nvGrpSpPr>
          <p:grpSpPr>
            <a:xfrm>
              <a:off x="8357329" y="3379788"/>
              <a:ext cx="263125" cy="307777"/>
              <a:chOff x="7815681" y="1383831"/>
              <a:chExt cx="263125" cy="307777"/>
            </a:xfrm>
          </p:grpSpPr>
          <p:sp>
            <p:nvSpPr>
              <p:cNvPr id="536" name="Oval 535">
                <a:extLst>
                  <a:ext uri="{FF2B5EF4-FFF2-40B4-BE49-F238E27FC236}">
                    <a16:creationId xmlns:a16="http://schemas.microsoft.com/office/drawing/2014/main" id="{8C9DDEC2-01DA-41F6-8D61-04D0F64FECFF}"/>
                  </a:ext>
                </a:extLst>
              </p:cNvPr>
              <p:cNvSpPr/>
              <p:nvPr/>
            </p:nvSpPr>
            <p:spPr>
              <a:xfrm flipV="1">
                <a:off x="7850206"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37" name="TextBox 536">
                <a:extLst>
                  <a:ext uri="{FF2B5EF4-FFF2-40B4-BE49-F238E27FC236}">
                    <a16:creationId xmlns:a16="http://schemas.microsoft.com/office/drawing/2014/main" id="{FED71370-ECF9-4E39-9EA7-E5D0896106E4}"/>
                  </a:ext>
                </a:extLst>
              </p:cNvPr>
              <p:cNvSpPr txBox="1"/>
              <p:nvPr/>
            </p:nvSpPr>
            <p:spPr>
              <a:xfrm>
                <a:off x="7815681" y="138383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p>
            </p:txBody>
          </p:sp>
        </p:grpSp>
        <p:grpSp>
          <p:nvGrpSpPr>
            <p:cNvPr id="538" name="Group 537">
              <a:extLst>
                <a:ext uri="{FF2B5EF4-FFF2-40B4-BE49-F238E27FC236}">
                  <a16:creationId xmlns:a16="http://schemas.microsoft.com/office/drawing/2014/main" id="{D84ED4C0-2DF7-4A3D-9E4F-D37D0126C5D8}"/>
                </a:ext>
              </a:extLst>
            </p:cNvPr>
            <p:cNvGrpSpPr/>
            <p:nvPr/>
          </p:nvGrpSpPr>
          <p:grpSpPr>
            <a:xfrm>
              <a:off x="10040000" y="3380553"/>
              <a:ext cx="256123" cy="307777"/>
              <a:chOff x="9147119" y="1384596"/>
              <a:chExt cx="256123" cy="307777"/>
            </a:xfrm>
          </p:grpSpPr>
          <p:sp>
            <p:nvSpPr>
              <p:cNvPr id="539" name="Oval 538">
                <a:extLst>
                  <a:ext uri="{FF2B5EF4-FFF2-40B4-BE49-F238E27FC236}">
                    <a16:creationId xmlns:a16="http://schemas.microsoft.com/office/drawing/2014/main" id="{35336036-1AE6-4364-B0E8-ECC49BE6B7A8}"/>
                  </a:ext>
                </a:extLst>
              </p:cNvPr>
              <p:cNvSpPr/>
              <p:nvPr/>
            </p:nvSpPr>
            <p:spPr>
              <a:xfrm flipV="1">
                <a:off x="9174642" y="1416791"/>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40" name="TextBox 539">
                <a:extLst>
                  <a:ext uri="{FF2B5EF4-FFF2-40B4-BE49-F238E27FC236}">
                    <a16:creationId xmlns:a16="http://schemas.microsoft.com/office/drawing/2014/main" id="{736A4B43-DBDF-4137-A9D2-AF8447E223B8}"/>
                  </a:ext>
                </a:extLst>
              </p:cNvPr>
              <p:cNvSpPr txBox="1"/>
              <p:nvPr/>
            </p:nvSpPr>
            <p:spPr>
              <a:xfrm>
                <a:off x="9147119" y="138459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grpSp>
        <p:sp>
          <p:nvSpPr>
            <p:cNvPr id="541" name="Oval 540">
              <a:extLst>
                <a:ext uri="{FF2B5EF4-FFF2-40B4-BE49-F238E27FC236}">
                  <a16:creationId xmlns:a16="http://schemas.microsoft.com/office/drawing/2014/main" id="{B6081A64-F150-45FF-A68D-5076D6A606F6}"/>
                </a:ext>
              </a:extLst>
            </p:cNvPr>
            <p:cNvSpPr/>
            <p:nvPr/>
          </p:nvSpPr>
          <p:spPr>
            <a:xfrm flipV="1">
              <a:off x="8863059" y="3411167"/>
              <a:ext cx="2286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542" name="Group 541">
              <a:extLst>
                <a:ext uri="{FF2B5EF4-FFF2-40B4-BE49-F238E27FC236}">
                  <a16:creationId xmlns:a16="http://schemas.microsoft.com/office/drawing/2014/main" id="{3D56BEC0-94B4-43FA-A8F8-3CE28AA383EF}"/>
                </a:ext>
              </a:extLst>
            </p:cNvPr>
            <p:cNvGrpSpPr/>
            <p:nvPr/>
          </p:nvGrpSpPr>
          <p:grpSpPr>
            <a:xfrm>
              <a:off x="10302885" y="3727183"/>
              <a:ext cx="266799" cy="307777"/>
              <a:chOff x="10603213" y="1375626"/>
              <a:chExt cx="266799" cy="307777"/>
            </a:xfrm>
          </p:grpSpPr>
          <p:sp>
            <p:nvSpPr>
              <p:cNvPr id="543" name="Oval 542">
                <a:extLst>
                  <a:ext uri="{FF2B5EF4-FFF2-40B4-BE49-F238E27FC236}">
                    <a16:creationId xmlns:a16="http://schemas.microsoft.com/office/drawing/2014/main" id="{2D1ED074-5841-4824-879E-04736F50883E}"/>
                  </a:ext>
                </a:extLst>
              </p:cNvPr>
              <p:cNvSpPr/>
              <p:nvPr/>
            </p:nvSpPr>
            <p:spPr>
              <a:xfrm flipV="1">
                <a:off x="10641412"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44" name="TextBox 543">
                <a:extLst>
                  <a:ext uri="{FF2B5EF4-FFF2-40B4-BE49-F238E27FC236}">
                    <a16:creationId xmlns:a16="http://schemas.microsoft.com/office/drawing/2014/main" id="{6542D4DB-B203-4BAE-B36C-DFEC5F1C47D9}"/>
                  </a:ext>
                </a:extLst>
              </p:cNvPr>
              <p:cNvSpPr txBox="1"/>
              <p:nvPr/>
            </p:nvSpPr>
            <p:spPr>
              <a:xfrm>
                <a:off x="10603213"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grpSp>
        <p:grpSp>
          <p:nvGrpSpPr>
            <p:cNvPr id="545" name="Group 544">
              <a:extLst>
                <a:ext uri="{FF2B5EF4-FFF2-40B4-BE49-F238E27FC236}">
                  <a16:creationId xmlns:a16="http://schemas.microsoft.com/office/drawing/2014/main" id="{D2112C90-FE6C-4E11-A17C-7C3714F78FFA}"/>
                </a:ext>
              </a:extLst>
            </p:cNvPr>
            <p:cNvGrpSpPr/>
            <p:nvPr/>
          </p:nvGrpSpPr>
          <p:grpSpPr>
            <a:xfrm>
              <a:off x="10009505" y="3733533"/>
              <a:ext cx="260449" cy="307777"/>
              <a:chOff x="8873806" y="1381976"/>
              <a:chExt cx="260449" cy="307777"/>
            </a:xfrm>
          </p:grpSpPr>
          <p:sp>
            <p:nvSpPr>
              <p:cNvPr id="546" name="Oval 545">
                <a:extLst>
                  <a:ext uri="{FF2B5EF4-FFF2-40B4-BE49-F238E27FC236}">
                    <a16:creationId xmlns:a16="http://schemas.microsoft.com/office/drawing/2014/main" id="{1D4E8FC2-4DF6-480E-8F5F-FC78D7E18C0D}"/>
                  </a:ext>
                </a:extLst>
              </p:cNvPr>
              <p:cNvSpPr/>
              <p:nvPr/>
            </p:nvSpPr>
            <p:spPr>
              <a:xfrm flipV="1">
                <a:off x="890565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47" name="TextBox 546">
                <a:extLst>
                  <a:ext uri="{FF2B5EF4-FFF2-40B4-BE49-F238E27FC236}">
                    <a16:creationId xmlns:a16="http://schemas.microsoft.com/office/drawing/2014/main" id="{A1F6085C-7BA0-4D0D-A772-C3008F2B61E2}"/>
                  </a:ext>
                </a:extLst>
              </p:cNvPr>
              <p:cNvSpPr txBox="1"/>
              <p:nvPr/>
            </p:nvSpPr>
            <p:spPr>
              <a:xfrm>
                <a:off x="8873806" y="138197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grpSp>
        <p:grpSp>
          <p:nvGrpSpPr>
            <p:cNvPr id="548" name="Group 547">
              <a:extLst>
                <a:ext uri="{FF2B5EF4-FFF2-40B4-BE49-F238E27FC236}">
                  <a16:creationId xmlns:a16="http://schemas.microsoft.com/office/drawing/2014/main" id="{83BCD470-171E-4C06-BC6C-C0670A28382C}"/>
                </a:ext>
              </a:extLst>
            </p:cNvPr>
            <p:cNvGrpSpPr/>
            <p:nvPr/>
          </p:nvGrpSpPr>
          <p:grpSpPr>
            <a:xfrm>
              <a:off x="8746884" y="3730358"/>
              <a:ext cx="269974" cy="307777"/>
              <a:chOff x="8592251" y="1378801"/>
              <a:chExt cx="269974" cy="307777"/>
            </a:xfrm>
          </p:grpSpPr>
          <p:sp>
            <p:nvSpPr>
              <p:cNvPr id="549" name="Oval 548">
                <a:extLst>
                  <a:ext uri="{FF2B5EF4-FFF2-40B4-BE49-F238E27FC236}">
                    <a16:creationId xmlns:a16="http://schemas.microsoft.com/office/drawing/2014/main" id="{F94CA5BC-F26F-43D3-82C2-CD93F0C571BB}"/>
                  </a:ext>
                </a:extLst>
              </p:cNvPr>
              <p:cNvSpPr/>
              <p:nvPr/>
            </p:nvSpPr>
            <p:spPr>
              <a:xfrm flipV="1">
                <a:off x="863362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50" name="TextBox 549">
                <a:extLst>
                  <a:ext uri="{FF2B5EF4-FFF2-40B4-BE49-F238E27FC236}">
                    <a16:creationId xmlns:a16="http://schemas.microsoft.com/office/drawing/2014/main" id="{03E2DA27-B333-44E1-A8DE-4AA70DD44668}"/>
                  </a:ext>
                </a:extLst>
              </p:cNvPr>
              <p:cNvSpPr txBox="1"/>
              <p:nvPr/>
            </p:nvSpPr>
            <p:spPr>
              <a:xfrm>
                <a:off x="8592251" y="137880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grpSp>
          <p:nvGrpSpPr>
            <p:cNvPr id="551" name="Group 550">
              <a:extLst>
                <a:ext uri="{FF2B5EF4-FFF2-40B4-BE49-F238E27FC236}">
                  <a16:creationId xmlns:a16="http://schemas.microsoft.com/office/drawing/2014/main" id="{6FAFBA8A-C1A5-4811-AA72-55FFFCA60433}"/>
                </a:ext>
              </a:extLst>
            </p:cNvPr>
            <p:cNvGrpSpPr/>
            <p:nvPr/>
          </p:nvGrpSpPr>
          <p:grpSpPr>
            <a:xfrm>
              <a:off x="8345639" y="3733413"/>
              <a:ext cx="266799" cy="307777"/>
              <a:chOff x="11064176" y="1372451"/>
              <a:chExt cx="266799" cy="307777"/>
            </a:xfrm>
          </p:grpSpPr>
          <p:sp>
            <p:nvSpPr>
              <p:cNvPr id="552" name="Oval 551">
                <a:extLst>
                  <a:ext uri="{FF2B5EF4-FFF2-40B4-BE49-F238E27FC236}">
                    <a16:creationId xmlns:a16="http://schemas.microsoft.com/office/drawing/2014/main" id="{DAC83184-C2D8-43D6-AE16-97E2BE5CDFF8}"/>
                  </a:ext>
                </a:extLst>
              </p:cNvPr>
              <p:cNvSpPr/>
              <p:nvPr/>
            </p:nvSpPr>
            <p:spPr>
              <a:xfrm flipV="1">
                <a:off x="1110237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53" name="TextBox 552">
                <a:extLst>
                  <a:ext uri="{FF2B5EF4-FFF2-40B4-BE49-F238E27FC236}">
                    <a16:creationId xmlns:a16="http://schemas.microsoft.com/office/drawing/2014/main" id="{7948879B-0874-4B44-AB37-88980300AA9D}"/>
                  </a:ext>
                </a:extLst>
              </p:cNvPr>
              <p:cNvSpPr txBox="1"/>
              <p:nvPr/>
            </p:nvSpPr>
            <p:spPr>
              <a:xfrm>
                <a:off x="11064176" y="137245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554" name="Group 553">
              <a:extLst>
                <a:ext uri="{FF2B5EF4-FFF2-40B4-BE49-F238E27FC236}">
                  <a16:creationId xmlns:a16="http://schemas.microsoft.com/office/drawing/2014/main" id="{9A2C4F21-1233-423E-8A35-249F645D4572}"/>
                </a:ext>
              </a:extLst>
            </p:cNvPr>
            <p:cNvGrpSpPr/>
            <p:nvPr/>
          </p:nvGrpSpPr>
          <p:grpSpPr>
            <a:xfrm>
              <a:off x="10618224" y="3730945"/>
              <a:ext cx="260448" cy="307777"/>
              <a:chOff x="9530730" y="1375626"/>
              <a:chExt cx="260448" cy="307777"/>
            </a:xfrm>
          </p:grpSpPr>
          <p:sp>
            <p:nvSpPr>
              <p:cNvPr id="555" name="Oval 554">
                <a:extLst>
                  <a:ext uri="{FF2B5EF4-FFF2-40B4-BE49-F238E27FC236}">
                    <a16:creationId xmlns:a16="http://schemas.microsoft.com/office/drawing/2014/main" id="{1D735A62-2863-40E5-A225-493F877D83DD}"/>
                  </a:ext>
                </a:extLst>
              </p:cNvPr>
              <p:cNvSpPr/>
              <p:nvPr/>
            </p:nvSpPr>
            <p:spPr>
              <a:xfrm flipV="1">
                <a:off x="9562578"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56" name="TextBox 555">
                <a:extLst>
                  <a:ext uri="{FF2B5EF4-FFF2-40B4-BE49-F238E27FC236}">
                    <a16:creationId xmlns:a16="http://schemas.microsoft.com/office/drawing/2014/main" id="{C45740C3-3965-4648-BF5D-9199FD1D3A84}"/>
                  </a:ext>
                </a:extLst>
              </p:cNvPr>
              <p:cNvSpPr txBox="1"/>
              <p:nvPr/>
            </p:nvSpPr>
            <p:spPr>
              <a:xfrm>
                <a:off x="9530730"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grpSp>
        <p:grpSp>
          <p:nvGrpSpPr>
            <p:cNvPr id="557" name="Group 556">
              <a:extLst>
                <a:ext uri="{FF2B5EF4-FFF2-40B4-BE49-F238E27FC236}">
                  <a16:creationId xmlns:a16="http://schemas.microsoft.com/office/drawing/2014/main" id="{F6521CCC-1330-4809-91C6-931DF970D7DC}"/>
                </a:ext>
              </a:extLst>
            </p:cNvPr>
            <p:cNvGrpSpPr/>
            <p:nvPr/>
          </p:nvGrpSpPr>
          <p:grpSpPr>
            <a:xfrm>
              <a:off x="6477729" y="3738563"/>
              <a:ext cx="263125" cy="307777"/>
              <a:chOff x="7815681" y="1383831"/>
              <a:chExt cx="263125" cy="307777"/>
            </a:xfrm>
          </p:grpSpPr>
          <p:sp>
            <p:nvSpPr>
              <p:cNvPr id="558" name="Oval 557">
                <a:extLst>
                  <a:ext uri="{FF2B5EF4-FFF2-40B4-BE49-F238E27FC236}">
                    <a16:creationId xmlns:a16="http://schemas.microsoft.com/office/drawing/2014/main" id="{0EB81935-7DA3-4DF4-A411-4C069B78215F}"/>
                  </a:ext>
                </a:extLst>
              </p:cNvPr>
              <p:cNvSpPr/>
              <p:nvPr/>
            </p:nvSpPr>
            <p:spPr>
              <a:xfrm flipV="1">
                <a:off x="7850206"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59" name="TextBox 558">
                <a:extLst>
                  <a:ext uri="{FF2B5EF4-FFF2-40B4-BE49-F238E27FC236}">
                    <a16:creationId xmlns:a16="http://schemas.microsoft.com/office/drawing/2014/main" id="{94D48A5C-653A-436C-BDA0-0D6DD85454D3}"/>
                  </a:ext>
                </a:extLst>
              </p:cNvPr>
              <p:cNvSpPr txBox="1"/>
              <p:nvPr/>
            </p:nvSpPr>
            <p:spPr>
              <a:xfrm>
                <a:off x="7815681" y="138383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p>
            </p:txBody>
          </p:sp>
        </p:grpSp>
        <p:grpSp>
          <p:nvGrpSpPr>
            <p:cNvPr id="560" name="Group 559">
              <a:extLst>
                <a:ext uri="{FF2B5EF4-FFF2-40B4-BE49-F238E27FC236}">
                  <a16:creationId xmlns:a16="http://schemas.microsoft.com/office/drawing/2014/main" id="{75E00EDA-2B53-4F59-9A40-E5BB63A0FD28}"/>
                </a:ext>
              </a:extLst>
            </p:cNvPr>
            <p:cNvGrpSpPr/>
            <p:nvPr/>
          </p:nvGrpSpPr>
          <p:grpSpPr>
            <a:xfrm>
              <a:off x="9630425" y="3736153"/>
              <a:ext cx="256123" cy="307777"/>
              <a:chOff x="9147119" y="1384596"/>
              <a:chExt cx="256123" cy="307777"/>
            </a:xfrm>
          </p:grpSpPr>
          <p:sp>
            <p:nvSpPr>
              <p:cNvPr id="561" name="Oval 560">
                <a:extLst>
                  <a:ext uri="{FF2B5EF4-FFF2-40B4-BE49-F238E27FC236}">
                    <a16:creationId xmlns:a16="http://schemas.microsoft.com/office/drawing/2014/main" id="{261FE908-A51E-4F48-99CE-40C531F254E6}"/>
                  </a:ext>
                </a:extLst>
              </p:cNvPr>
              <p:cNvSpPr/>
              <p:nvPr/>
            </p:nvSpPr>
            <p:spPr>
              <a:xfrm flipV="1">
                <a:off x="9174642" y="1416791"/>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62" name="TextBox 561">
                <a:extLst>
                  <a:ext uri="{FF2B5EF4-FFF2-40B4-BE49-F238E27FC236}">
                    <a16:creationId xmlns:a16="http://schemas.microsoft.com/office/drawing/2014/main" id="{84DACCAA-5443-43A1-9AAF-69DCD17300D7}"/>
                  </a:ext>
                </a:extLst>
              </p:cNvPr>
              <p:cNvSpPr txBox="1"/>
              <p:nvPr/>
            </p:nvSpPr>
            <p:spPr>
              <a:xfrm>
                <a:off x="9147119" y="138459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grpSp>
        <p:sp>
          <p:nvSpPr>
            <p:cNvPr id="563" name="Oval 562">
              <a:extLst>
                <a:ext uri="{FF2B5EF4-FFF2-40B4-BE49-F238E27FC236}">
                  <a16:creationId xmlns:a16="http://schemas.microsoft.com/office/drawing/2014/main" id="{6E0CF2EE-FC6A-4929-84FF-0DDB0D0757B0}"/>
                </a:ext>
              </a:extLst>
            </p:cNvPr>
            <p:cNvSpPr/>
            <p:nvPr/>
          </p:nvSpPr>
          <p:spPr>
            <a:xfrm flipV="1">
              <a:off x="9266284" y="3766767"/>
              <a:ext cx="2286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370" name="Straight Connector 369">
              <a:extLst>
                <a:ext uri="{FF2B5EF4-FFF2-40B4-BE49-F238E27FC236}">
                  <a16:creationId xmlns:a16="http://schemas.microsoft.com/office/drawing/2014/main" id="{C5E26EC9-28E8-4703-9129-DACB433B781D}"/>
                </a:ext>
              </a:extLst>
            </p:cNvPr>
            <p:cNvCxnSpPr/>
            <p:nvPr/>
          </p:nvCxnSpPr>
          <p:spPr>
            <a:xfrm>
              <a:off x="5218470" y="2287714"/>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6D1FC0E2-E16F-4541-BD47-2C5B4D3A753B}"/>
                </a:ext>
              </a:extLst>
            </p:cNvPr>
            <p:cNvCxnSpPr/>
            <p:nvPr/>
          </p:nvCxnSpPr>
          <p:spPr>
            <a:xfrm>
              <a:off x="5228514" y="2659128"/>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30C10FC4-0408-4565-90A9-8AED57519615}"/>
                </a:ext>
              </a:extLst>
            </p:cNvPr>
            <p:cNvCxnSpPr/>
            <p:nvPr/>
          </p:nvCxnSpPr>
          <p:spPr>
            <a:xfrm>
              <a:off x="5233080" y="3003169"/>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0342C8CD-C717-4E80-9351-870940143A6C}"/>
                </a:ext>
              </a:extLst>
            </p:cNvPr>
            <p:cNvCxnSpPr/>
            <p:nvPr/>
          </p:nvCxnSpPr>
          <p:spPr>
            <a:xfrm>
              <a:off x="5233536" y="3356417"/>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131BCFCC-8B36-4665-B2DF-FA6A95522A67}"/>
                </a:ext>
              </a:extLst>
            </p:cNvPr>
            <p:cNvCxnSpPr/>
            <p:nvPr/>
          </p:nvCxnSpPr>
          <p:spPr>
            <a:xfrm>
              <a:off x="5221681" y="3722358"/>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ECA184F0-71DB-4BCC-B0DD-74DF2BDEA7FE}"/>
                </a:ext>
              </a:extLst>
            </p:cNvPr>
            <p:cNvCxnSpPr/>
            <p:nvPr/>
          </p:nvCxnSpPr>
          <p:spPr>
            <a:xfrm>
              <a:off x="5219377" y="1752046"/>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7387BD0-88C0-4C94-9C10-230AA71B0039}"/>
              </a:ext>
            </a:extLst>
          </p:cNvPr>
          <p:cNvGrpSpPr/>
          <p:nvPr/>
        </p:nvGrpSpPr>
        <p:grpSpPr>
          <a:xfrm>
            <a:off x="8721735" y="1416264"/>
            <a:ext cx="266799" cy="307777"/>
            <a:chOff x="10603213" y="1375626"/>
            <a:chExt cx="266799" cy="307777"/>
          </a:xfrm>
        </p:grpSpPr>
        <p:sp>
          <p:nvSpPr>
            <p:cNvPr id="115" name="Oval 114">
              <a:extLst>
                <a:ext uri="{FF2B5EF4-FFF2-40B4-BE49-F238E27FC236}">
                  <a16:creationId xmlns:a16="http://schemas.microsoft.com/office/drawing/2014/main" id="{794DAC62-0B3B-4857-ABCD-3022EA3ECAEA}"/>
                </a:ext>
              </a:extLst>
            </p:cNvPr>
            <p:cNvSpPr/>
            <p:nvPr/>
          </p:nvSpPr>
          <p:spPr>
            <a:xfrm flipV="1">
              <a:off x="10641412"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3" name="TextBox 122">
              <a:extLst>
                <a:ext uri="{FF2B5EF4-FFF2-40B4-BE49-F238E27FC236}">
                  <a16:creationId xmlns:a16="http://schemas.microsoft.com/office/drawing/2014/main" id="{1C1E4965-A42C-4966-A208-160619DE9B13}"/>
                </a:ext>
              </a:extLst>
            </p:cNvPr>
            <p:cNvSpPr txBox="1"/>
            <p:nvPr/>
          </p:nvSpPr>
          <p:spPr>
            <a:xfrm>
              <a:off x="10603213"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grpSp>
      <p:grpSp>
        <p:nvGrpSpPr>
          <p:cNvPr id="20" name="Group 19">
            <a:extLst>
              <a:ext uri="{FF2B5EF4-FFF2-40B4-BE49-F238E27FC236}">
                <a16:creationId xmlns:a16="http://schemas.microsoft.com/office/drawing/2014/main" id="{F7CCDEDF-66C3-4984-81D6-883B190C808C}"/>
              </a:ext>
            </a:extLst>
          </p:cNvPr>
          <p:cNvGrpSpPr/>
          <p:nvPr/>
        </p:nvGrpSpPr>
        <p:grpSpPr>
          <a:xfrm>
            <a:off x="8873806" y="1422614"/>
            <a:ext cx="260449" cy="307777"/>
            <a:chOff x="8873806" y="1381976"/>
            <a:chExt cx="260449" cy="307777"/>
          </a:xfrm>
        </p:grpSpPr>
        <p:sp>
          <p:nvSpPr>
            <p:cNvPr id="116" name="Oval 115">
              <a:extLst>
                <a:ext uri="{FF2B5EF4-FFF2-40B4-BE49-F238E27FC236}">
                  <a16:creationId xmlns:a16="http://schemas.microsoft.com/office/drawing/2014/main" id="{65939838-516C-4A7F-94AF-C59D9A3F22DE}"/>
                </a:ext>
              </a:extLst>
            </p:cNvPr>
            <p:cNvSpPr/>
            <p:nvPr/>
          </p:nvSpPr>
          <p:spPr>
            <a:xfrm flipV="1">
              <a:off x="890565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4" name="TextBox 123">
              <a:extLst>
                <a:ext uri="{FF2B5EF4-FFF2-40B4-BE49-F238E27FC236}">
                  <a16:creationId xmlns:a16="http://schemas.microsoft.com/office/drawing/2014/main" id="{0D6B9E50-AD43-42EA-9074-99FF4BD84346}"/>
                </a:ext>
              </a:extLst>
            </p:cNvPr>
            <p:cNvSpPr txBox="1"/>
            <p:nvPr/>
          </p:nvSpPr>
          <p:spPr>
            <a:xfrm>
              <a:off x="8873806" y="138197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grpSp>
      <p:grpSp>
        <p:nvGrpSpPr>
          <p:cNvPr id="21" name="Group 20">
            <a:extLst>
              <a:ext uri="{FF2B5EF4-FFF2-40B4-BE49-F238E27FC236}">
                <a16:creationId xmlns:a16="http://schemas.microsoft.com/office/drawing/2014/main" id="{12FD73EF-F3E0-473C-ABD3-E54B101FEDEC}"/>
              </a:ext>
            </a:extLst>
          </p:cNvPr>
          <p:cNvGrpSpPr/>
          <p:nvPr/>
        </p:nvGrpSpPr>
        <p:grpSpPr>
          <a:xfrm>
            <a:off x="10193388" y="1419439"/>
            <a:ext cx="269974" cy="307777"/>
            <a:chOff x="8592251" y="1378801"/>
            <a:chExt cx="269974" cy="307777"/>
          </a:xfrm>
        </p:grpSpPr>
        <p:sp>
          <p:nvSpPr>
            <p:cNvPr id="117" name="Oval 116">
              <a:extLst>
                <a:ext uri="{FF2B5EF4-FFF2-40B4-BE49-F238E27FC236}">
                  <a16:creationId xmlns:a16="http://schemas.microsoft.com/office/drawing/2014/main" id="{26DB4786-8E6B-41BB-BFDC-8EE9EDB1A089}"/>
                </a:ext>
              </a:extLst>
            </p:cNvPr>
            <p:cNvSpPr/>
            <p:nvPr/>
          </p:nvSpPr>
          <p:spPr>
            <a:xfrm flipV="1">
              <a:off x="863362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5" name="TextBox 124">
              <a:extLst>
                <a:ext uri="{FF2B5EF4-FFF2-40B4-BE49-F238E27FC236}">
                  <a16:creationId xmlns:a16="http://schemas.microsoft.com/office/drawing/2014/main" id="{F4311B16-4598-48EA-9BDF-1AB87DA23903}"/>
                </a:ext>
              </a:extLst>
            </p:cNvPr>
            <p:cNvSpPr txBox="1"/>
            <p:nvPr/>
          </p:nvSpPr>
          <p:spPr>
            <a:xfrm>
              <a:off x="8592251" y="137880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grpSp>
        <p:nvGrpSpPr>
          <p:cNvPr id="5" name="Group 4">
            <a:extLst>
              <a:ext uri="{FF2B5EF4-FFF2-40B4-BE49-F238E27FC236}">
                <a16:creationId xmlns:a16="http://schemas.microsoft.com/office/drawing/2014/main" id="{5B44A51D-5373-47A5-BC60-8C0BF62ACF48}"/>
              </a:ext>
            </a:extLst>
          </p:cNvPr>
          <p:cNvGrpSpPr/>
          <p:nvPr/>
        </p:nvGrpSpPr>
        <p:grpSpPr>
          <a:xfrm>
            <a:off x="8050012" y="1413089"/>
            <a:ext cx="266799" cy="307777"/>
            <a:chOff x="11064176" y="1372451"/>
            <a:chExt cx="266799" cy="307777"/>
          </a:xfrm>
        </p:grpSpPr>
        <p:sp>
          <p:nvSpPr>
            <p:cNvPr id="119" name="Oval 118">
              <a:extLst>
                <a:ext uri="{FF2B5EF4-FFF2-40B4-BE49-F238E27FC236}">
                  <a16:creationId xmlns:a16="http://schemas.microsoft.com/office/drawing/2014/main" id="{14A7B377-BBAB-457D-BB58-667DED462AE0}"/>
                </a:ext>
              </a:extLst>
            </p:cNvPr>
            <p:cNvSpPr/>
            <p:nvPr/>
          </p:nvSpPr>
          <p:spPr>
            <a:xfrm flipV="1">
              <a:off x="11102375"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6" name="TextBox 125">
              <a:extLst>
                <a:ext uri="{FF2B5EF4-FFF2-40B4-BE49-F238E27FC236}">
                  <a16:creationId xmlns:a16="http://schemas.microsoft.com/office/drawing/2014/main" id="{64F84D0E-40AF-43C9-9059-0A73114698E6}"/>
                </a:ext>
              </a:extLst>
            </p:cNvPr>
            <p:cNvSpPr txBox="1"/>
            <p:nvPr/>
          </p:nvSpPr>
          <p:spPr>
            <a:xfrm>
              <a:off x="11064176" y="137245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8" name="Group 7">
            <a:extLst>
              <a:ext uri="{FF2B5EF4-FFF2-40B4-BE49-F238E27FC236}">
                <a16:creationId xmlns:a16="http://schemas.microsoft.com/office/drawing/2014/main" id="{9E6FB41B-0814-4EDE-AF96-C7CECD314EB6}"/>
              </a:ext>
            </a:extLst>
          </p:cNvPr>
          <p:cNvGrpSpPr/>
          <p:nvPr/>
        </p:nvGrpSpPr>
        <p:grpSpPr>
          <a:xfrm>
            <a:off x="8341638" y="1416264"/>
            <a:ext cx="260448" cy="307777"/>
            <a:chOff x="9530730" y="1375626"/>
            <a:chExt cx="260448" cy="307777"/>
          </a:xfrm>
        </p:grpSpPr>
        <p:sp>
          <p:nvSpPr>
            <p:cNvPr id="120" name="Oval 119">
              <a:extLst>
                <a:ext uri="{FF2B5EF4-FFF2-40B4-BE49-F238E27FC236}">
                  <a16:creationId xmlns:a16="http://schemas.microsoft.com/office/drawing/2014/main" id="{A91FABD0-382B-4D31-AEEC-866A3F1E139D}"/>
                </a:ext>
              </a:extLst>
            </p:cNvPr>
            <p:cNvSpPr/>
            <p:nvPr/>
          </p:nvSpPr>
          <p:spPr>
            <a:xfrm flipV="1">
              <a:off x="9562578"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7" name="TextBox 126">
              <a:extLst>
                <a:ext uri="{FF2B5EF4-FFF2-40B4-BE49-F238E27FC236}">
                  <a16:creationId xmlns:a16="http://schemas.microsoft.com/office/drawing/2014/main" id="{EEB27A43-5576-4DE6-8DA5-100290F289CD}"/>
                </a:ext>
              </a:extLst>
            </p:cNvPr>
            <p:cNvSpPr txBox="1"/>
            <p:nvPr/>
          </p:nvSpPr>
          <p:spPr>
            <a:xfrm>
              <a:off x="9530730" y="137562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grpSp>
      <p:grpSp>
        <p:nvGrpSpPr>
          <p:cNvPr id="22" name="Group 21">
            <a:extLst>
              <a:ext uri="{FF2B5EF4-FFF2-40B4-BE49-F238E27FC236}">
                <a16:creationId xmlns:a16="http://schemas.microsoft.com/office/drawing/2014/main" id="{B9DDA271-4910-4983-B30D-A4DC2A21FCA6}"/>
              </a:ext>
            </a:extLst>
          </p:cNvPr>
          <p:cNvGrpSpPr/>
          <p:nvPr/>
        </p:nvGrpSpPr>
        <p:grpSpPr>
          <a:xfrm>
            <a:off x="10009502" y="1424469"/>
            <a:ext cx="263125" cy="307777"/>
            <a:chOff x="7815681" y="1383831"/>
            <a:chExt cx="263125" cy="307777"/>
          </a:xfrm>
        </p:grpSpPr>
        <p:sp>
          <p:nvSpPr>
            <p:cNvPr id="118" name="Oval 117">
              <a:extLst>
                <a:ext uri="{FF2B5EF4-FFF2-40B4-BE49-F238E27FC236}">
                  <a16:creationId xmlns:a16="http://schemas.microsoft.com/office/drawing/2014/main" id="{228B8931-7924-4F77-BADB-8D91402870D5}"/>
                </a:ext>
              </a:extLst>
            </p:cNvPr>
            <p:cNvSpPr/>
            <p:nvPr/>
          </p:nvSpPr>
          <p:spPr>
            <a:xfrm flipV="1">
              <a:off x="7850206" y="141521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0" name="TextBox 129">
              <a:extLst>
                <a:ext uri="{FF2B5EF4-FFF2-40B4-BE49-F238E27FC236}">
                  <a16:creationId xmlns:a16="http://schemas.microsoft.com/office/drawing/2014/main" id="{19CA3267-AFBA-497C-B3E6-3A67FD4D40F4}"/>
                </a:ext>
              </a:extLst>
            </p:cNvPr>
            <p:cNvSpPr txBox="1"/>
            <p:nvPr/>
          </p:nvSpPr>
          <p:spPr>
            <a:xfrm>
              <a:off x="7815681" y="1383831"/>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p>
          </p:txBody>
        </p:sp>
      </p:grpSp>
      <p:cxnSp>
        <p:nvCxnSpPr>
          <p:cNvPr id="31" name="Straight Connector 30">
            <a:extLst>
              <a:ext uri="{FF2B5EF4-FFF2-40B4-BE49-F238E27FC236}">
                <a16:creationId xmlns:a16="http://schemas.microsoft.com/office/drawing/2014/main" id="{6F9A8780-9CE9-481E-BC16-1BAA7ED7606C}"/>
              </a:ext>
            </a:extLst>
          </p:cNvPr>
          <p:cNvCxnSpPr>
            <a:cxnSpLocks/>
          </p:cNvCxnSpPr>
          <p:nvPr/>
        </p:nvCxnSpPr>
        <p:spPr>
          <a:xfrm>
            <a:off x="9145853" y="812748"/>
            <a:ext cx="0" cy="163709"/>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65" name="TextBox 264">
            <a:extLst>
              <a:ext uri="{FF2B5EF4-FFF2-40B4-BE49-F238E27FC236}">
                <a16:creationId xmlns:a16="http://schemas.microsoft.com/office/drawing/2014/main" id="{998921E4-BF5D-4894-8E70-E75E42521DEE}"/>
              </a:ext>
            </a:extLst>
          </p:cNvPr>
          <p:cNvSpPr txBox="1"/>
          <p:nvPr/>
        </p:nvSpPr>
        <p:spPr>
          <a:xfrm>
            <a:off x="9135337" y="756102"/>
            <a:ext cx="1098780" cy="276999"/>
          </a:xfrm>
          <a:prstGeom prst="rect">
            <a:avLst/>
          </a:prstGeom>
          <a:noFill/>
        </p:spPr>
        <p:txBody>
          <a:bodyPr wrap="square" rtlCol="0">
            <a:spAutoFit/>
          </a:bodyPr>
          <a:lstStyle/>
          <a:p>
            <a:r>
              <a:rPr lang="en-US" sz="1200" b="1" dirty="0">
                <a:solidFill>
                  <a:schemeClr val="accent1">
                    <a:lumMod val="50000"/>
                  </a:schemeClr>
                </a:solidFill>
              </a:rPr>
              <a:t>U.S. Quartiles</a:t>
            </a:r>
          </a:p>
        </p:txBody>
      </p:sp>
      <p:cxnSp>
        <p:nvCxnSpPr>
          <p:cNvPr id="43" name="Straight Connector 42">
            <a:extLst>
              <a:ext uri="{FF2B5EF4-FFF2-40B4-BE49-F238E27FC236}">
                <a16:creationId xmlns:a16="http://schemas.microsoft.com/office/drawing/2014/main" id="{4DF6010B-0F12-438C-B09B-8D61C66A617A}"/>
              </a:ext>
            </a:extLst>
          </p:cNvPr>
          <p:cNvCxnSpPr>
            <a:cxnSpLocks/>
          </p:cNvCxnSpPr>
          <p:nvPr/>
        </p:nvCxnSpPr>
        <p:spPr>
          <a:xfrm>
            <a:off x="6775052" y="1180587"/>
            <a:ext cx="0" cy="5637692"/>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2E052ADB-ADFB-4A8F-9137-CDF59C4FC74E}"/>
              </a:ext>
            </a:extLst>
          </p:cNvPr>
          <p:cNvCxnSpPr>
            <a:cxnSpLocks/>
          </p:cNvCxnSpPr>
          <p:nvPr/>
        </p:nvCxnSpPr>
        <p:spPr>
          <a:xfrm>
            <a:off x="8354474" y="1180587"/>
            <a:ext cx="0" cy="5637692"/>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71178402-CE74-42E0-BBE5-82EC961A8254}"/>
              </a:ext>
            </a:extLst>
          </p:cNvPr>
          <p:cNvCxnSpPr>
            <a:cxnSpLocks/>
          </p:cNvCxnSpPr>
          <p:nvPr/>
        </p:nvCxnSpPr>
        <p:spPr>
          <a:xfrm>
            <a:off x="9899252" y="1180587"/>
            <a:ext cx="0" cy="5610013"/>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sp>
        <p:nvSpPr>
          <p:cNvPr id="146" name="TextBox 145">
            <a:extLst>
              <a:ext uri="{FF2B5EF4-FFF2-40B4-BE49-F238E27FC236}">
                <a16:creationId xmlns:a16="http://schemas.microsoft.com/office/drawing/2014/main" id="{916D1F47-6D4E-4FB0-A74A-B6A938289FC4}"/>
              </a:ext>
            </a:extLst>
          </p:cNvPr>
          <p:cNvSpPr txBox="1"/>
          <p:nvPr/>
        </p:nvSpPr>
        <p:spPr>
          <a:xfrm>
            <a:off x="1350656" y="619087"/>
            <a:ext cx="1550033" cy="276999"/>
          </a:xfrm>
          <a:prstGeom prst="rect">
            <a:avLst/>
          </a:prstGeom>
          <a:noFill/>
        </p:spPr>
        <p:txBody>
          <a:bodyPr wrap="square" rtlCol="0">
            <a:spAutoFit/>
          </a:bodyPr>
          <a:lstStyle/>
          <a:p>
            <a:r>
              <a:rPr lang="en-US" sz="1200" b="1" dirty="0">
                <a:solidFill>
                  <a:schemeClr val="accent1">
                    <a:lumMod val="50000"/>
                  </a:schemeClr>
                </a:solidFill>
              </a:rPr>
              <a:t>Workforce Region 5</a:t>
            </a:r>
          </a:p>
        </p:txBody>
      </p:sp>
      <p:grpSp>
        <p:nvGrpSpPr>
          <p:cNvPr id="12" name="Group 11">
            <a:extLst>
              <a:ext uri="{FF2B5EF4-FFF2-40B4-BE49-F238E27FC236}">
                <a16:creationId xmlns:a16="http://schemas.microsoft.com/office/drawing/2014/main" id="{FD0FB07D-1016-4D7B-B972-840D9852D7CC}"/>
              </a:ext>
            </a:extLst>
          </p:cNvPr>
          <p:cNvGrpSpPr/>
          <p:nvPr/>
        </p:nvGrpSpPr>
        <p:grpSpPr>
          <a:xfrm>
            <a:off x="10381363" y="1425234"/>
            <a:ext cx="256123" cy="307777"/>
            <a:chOff x="9147119" y="1384596"/>
            <a:chExt cx="256123" cy="307777"/>
          </a:xfrm>
        </p:grpSpPr>
        <p:sp>
          <p:nvSpPr>
            <p:cNvPr id="121" name="Oval 120">
              <a:extLst>
                <a:ext uri="{FF2B5EF4-FFF2-40B4-BE49-F238E27FC236}">
                  <a16:creationId xmlns:a16="http://schemas.microsoft.com/office/drawing/2014/main" id="{E50DAB17-451A-4F63-AAD1-4DCFEA8C29CB}"/>
                </a:ext>
              </a:extLst>
            </p:cNvPr>
            <p:cNvSpPr/>
            <p:nvPr/>
          </p:nvSpPr>
          <p:spPr>
            <a:xfrm flipV="1">
              <a:off x="9174642" y="1416791"/>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07" name="TextBox 406">
              <a:extLst>
                <a:ext uri="{FF2B5EF4-FFF2-40B4-BE49-F238E27FC236}">
                  <a16:creationId xmlns:a16="http://schemas.microsoft.com/office/drawing/2014/main" id="{4F78E9BF-32AF-4CE5-94ED-8D2688804DA1}"/>
                </a:ext>
              </a:extLst>
            </p:cNvPr>
            <p:cNvSpPr txBox="1"/>
            <p:nvPr/>
          </p:nvSpPr>
          <p:spPr>
            <a:xfrm>
              <a:off x="9147119" y="1384596"/>
              <a:ext cx="228600" cy="307777"/>
            </a:xfrm>
            <a:prstGeom prst="rect">
              <a:avLst/>
            </a:prstGeom>
            <a:noFill/>
          </p:spPr>
          <p:txBody>
            <a:bodyPr wrap="square" rtlCol="0">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grpSp>
      <p:sp>
        <p:nvSpPr>
          <p:cNvPr id="122" name="Oval 121">
            <a:extLst>
              <a:ext uri="{FF2B5EF4-FFF2-40B4-BE49-F238E27FC236}">
                <a16:creationId xmlns:a16="http://schemas.microsoft.com/office/drawing/2014/main" id="{0D7C808E-A4D0-4906-AA08-A17580DDBA5D}"/>
              </a:ext>
            </a:extLst>
          </p:cNvPr>
          <p:cNvSpPr/>
          <p:nvPr/>
        </p:nvSpPr>
        <p:spPr>
          <a:xfrm flipV="1">
            <a:off x="8578124" y="1455848"/>
            <a:ext cx="2286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3" name="Picture 12" descr="Map&#10;&#10;Description automatically generated">
            <a:extLst>
              <a:ext uri="{FF2B5EF4-FFF2-40B4-BE49-F238E27FC236}">
                <a16:creationId xmlns:a16="http://schemas.microsoft.com/office/drawing/2014/main" id="{2DCCA030-690B-483A-9D8D-992B7B8AB7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655" y="86287"/>
            <a:ext cx="922326" cy="1319808"/>
          </a:xfrm>
          <a:prstGeom prst="rect">
            <a:avLst/>
          </a:prstGeom>
        </p:spPr>
      </p:pic>
      <p:sp>
        <p:nvSpPr>
          <p:cNvPr id="381" name="Rectangle 380">
            <a:extLst>
              <a:ext uri="{FF2B5EF4-FFF2-40B4-BE49-F238E27FC236}">
                <a16:creationId xmlns:a16="http://schemas.microsoft.com/office/drawing/2014/main" id="{2333C1EA-F3DA-9EA3-B086-7BE9E694F799}"/>
              </a:ext>
            </a:extLst>
          </p:cNvPr>
          <p:cNvSpPr/>
          <p:nvPr/>
        </p:nvSpPr>
        <p:spPr>
          <a:xfrm>
            <a:off x="5212967" y="1125352"/>
            <a:ext cx="6247230" cy="23124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382" name="TextBox 381">
            <a:extLst>
              <a:ext uri="{FF2B5EF4-FFF2-40B4-BE49-F238E27FC236}">
                <a16:creationId xmlns:a16="http://schemas.microsoft.com/office/drawing/2014/main" id="{36BE688D-37C9-9473-F2FC-F84DD6EAE74B}"/>
              </a:ext>
            </a:extLst>
          </p:cNvPr>
          <p:cNvSpPr txBox="1"/>
          <p:nvPr/>
        </p:nvSpPr>
        <p:spPr>
          <a:xfrm>
            <a:off x="5382550" y="1125352"/>
            <a:ext cx="1457976" cy="261610"/>
          </a:xfrm>
          <a:prstGeom prst="rect">
            <a:avLst/>
          </a:prstGeom>
          <a:noFill/>
        </p:spPr>
        <p:txBody>
          <a:bodyPr wrap="square" rtlCol="0">
            <a:spAutoFit/>
          </a:bodyPr>
          <a:lstStyle/>
          <a:p>
            <a:r>
              <a:rPr lang="en-US" sz="11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Least Critical</a:t>
            </a:r>
          </a:p>
        </p:txBody>
      </p:sp>
      <p:sp>
        <p:nvSpPr>
          <p:cNvPr id="383" name="TextBox 382">
            <a:extLst>
              <a:ext uri="{FF2B5EF4-FFF2-40B4-BE49-F238E27FC236}">
                <a16:creationId xmlns:a16="http://schemas.microsoft.com/office/drawing/2014/main" id="{6F333A5B-7AD4-A8AB-AC25-7E9233D78F12}"/>
              </a:ext>
            </a:extLst>
          </p:cNvPr>
          <p:cNvSpPr txBox="1"/>
          <p:nvPr/>
        </p:nvSpPr>
        <p:spPr>
          <a:xfrm>
            <a:off x="10145109" y="1125352"/>
            <a:ext cx="1657458" cy="261610"/>
          </a:xfrm>
          <a:prstGeom prst="rect">
            <a:avLst/>
          </a:prstGeom>
          <a:noFill/>
        </p:spPr>
        <p:txBody>
          <a:bodyPr wrap="square" rtlCol="0">
            <a:spAutoFit/>
          </a:bodyPr>
          <a:lstStyle/>
          <a:p>
            <a:r>
              <a:rPr lang="en-US" sz="11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Most Critical</a:t>
            </a:r>
          </a:p>
        </p:txBody>
      </p:sp>
      <p:sp>
        <p:nvSpPr>
          <p:cNvPr id="384" name="TextBox 383">
            <a:extLst>
              <a:ext uri="{FF2B5EF4-FFF2-40B4-BE49-F238E27FC236}">
                <a16:creationId xmlns:a16="http://schemas.microsoft.com/office/drawing/2014/main" id="{A9E8BC16-2658-EFFF-2F69-A3CDE8D76FDF}"/>
              </a:ext>
            </a:extLst>
          </p:cNvPr>
          <p:cNvSpPr txBox="1"/>
          <p:nvPr/>
        </p:nvSpPr>
        <p:spPr>
          <a:xfrm>
            <a:off x="7058705" y="1125352"/>
            <a:ext cx="1457976" cy="261610"/>
          </a:xfrm>
          <a:prstGeom prst="rect">
            <a:avLst/>
          </a:prstGeom>
          <a:noFill/>
        </p:spPr>
        <p:txBody>
          <a:bodyPr wrap="square" rtlCol="0">
            <a:spAutoFit/>
          </a:bodyPr>
          <a:lstStyle/>
          <a:p>
            <a:r>
              <a:rPr lang="en-US" sz="11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Less Critical</a:t>
            </a:r>
          </a:p>
        </p:txBody>
      </p:sp>
      <p:sp>
        <p:nvSpPr>
          <p:cNvPr id="385" name="TextBox 384">
            <a:extLst>
              <a:ext uri="{FF2B5EF4-FFF2-40B4-BE49-F238E27FC236}">
                <a16:creationId xmlns:a16="http://schemas.microsoft.com/office/drawing/2014/main" id="{66A25C6A-25C9-903F-5F8D-FA53C36D1935}"/>
              </a:ext>
            </a:extLst>
          </p:cNvPr>
          <p:cNvSpPr txBox="1"/>
          <p:nvPr/>
        </p:nvSpPr>
        <p:spPr>
          <a:xfrm>
            <a:off x="8796817" y="1125352"/>
            <a:ext cx="1457976" cy="276999"/>
          </a:xfrm>
          <a:prstGeom prst="rect">
            <a:avLst/>
          </a:prstGeom>
          <a:noFill/>
        </p:spPr>
        <p:txBody>
          <a:bodyPr wrap="square" rtlCol="0">
            <a:spAutoFit/>
          </a:bodyPr>
          <a:lstStyle/>
          <a:p>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Critical</a:t>
            </a:r>
          </a:p>
        </p:txBody>
      </p:sp>
    </p:spTree>
    <p:extLst>
      <p:ext uri="{BB962C8B-B14F-4D97-AF65-F5344CB8AC3E}">
        <p14:creationId xmlns:p14="http://schemas.microsoft.com/office/powerpoint/2010/main" val="22907119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22A27D-5791-48AC-8DC8-2DEDA36607F2}"/>
              </a:ext>
            </a:extLst>
          </p:cNvPr>
          <p:cNvSpPr txBox="1"/>
          <p:nvPr/>
        </p:nvSpPr>
        <p:spPr>
          <a:xfrm>
            <a:off x="1737476" y="456555"/>
            <a:ext cx="8717043" cy="15081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Calibri" panose="020F0502020204030204"/>
                <a:ea typeface="+mn-ea"/>
                <a:cs typeface="+mn-cs"/>
              </a:rPr>
              <a:t>Webpage Revision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4472C4"/>
                </a:solidFill>
                <a:effectLst/>
                <a:uLnTx/>
                <a:uFillTx/>
                <a:latin typeface="Calibri" panose="020F0502020204030204"/>
                <a:ea typeface="+mn-ea"/>
                <a:cs typeface="+mn-cs"/>
              </a:rPr>
              <a:t>Presented by:  </a:t>
            </a:r>
            <a:r>
              <a:rPr lang="en-US" sz="3600" i="1" dirty="0">
                <a:solidFill>
                  <a:srgbClr val="4472C4"/>
                </a:solidFill>
                <a:latin typeface="Calibri" panose="020F0502020204030204"/>
              </a:rPr>
              <a:t>Dr. Jim Hood</a:t>
            </a:r>
            <a:endParaRPr kumimoji="0" lang="en-US" sz="3600" b="0" i="1"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4" name="Slide Number Placeholder 5">
            <a:extLst>
              <a:ext uri="{FF2B5EF4-FFF2-40B4-BE49-F238E27FC236}">
                <a16:creationId xmlns:a16="http://schemas.microsoft.com/office/drawing/2014/main" id="{5233C501-87F0-4010-82DB-BC73A708327C}"/>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026" name="Picture 2" descr="Website as a Service (WaaS): Why it May be the Best Answer">
            <a:extLst>
              <a:ext uri="{FF2B5EF4-FFF2-40B4-BE49-F238E27FC236}">
                <a16:creationId xmlns:a16="http://schemas.microsoft.com/office/drawing/2014/main" id="{3D49413D-C1AC-46FF-9536-A783182A455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9838" y="2295129"/>
            <a:ext cx="5392318" cy="3730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309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F677DF-6A03-4A2E-AD92-A8C4943DE672}"/>
              </a:ext>
            </a:extLst>
          </p:cNvPr>
          <p:cNvSpPr txBox="1"/>
          <p:nvPr/>
        </p:nvSpPr>
        <p:spPr>
          <a:xfrm>
            <a:off x="3849147" y="436626"/>
            <a:ext cx="4493705" cy="769441"/>
          </a:xfrm>
          <a:prstGeom prst="rect">
            <a:avLst/>
          </a:prstGeom>
          <a:noFill/>
        </p:spPr>
        <p:txBody>
          <a:bodyPr wrap="square" rtlCol="0">
            <a:spAutoFit/>
          </a:bodyPr>
          <a:lstStyle/>
          <a:p>
            <a:r>
              <a:rPr lang="en-US" sz="4400" b="1" dirty="0">
                <a:solidFill>
                  <a:srgbClr val="4472C4"/>
                </a:solidFill>
              </a:rPr>
              <a:t>Webpage Revision</a:t>
            </a:r>
            <a:endParaRPr lang="en-US" dirty="0"/>
          </a:p>
        </p:txBody>
      </p:sp>
      <p:pic>
        <p:nvPicPr>
          <p:cNvPr id="2" name="Picture 1">
            <a:extLst>
              <a:ext uri="{FF2B5EF4-FFF2-40B4-BE49-F238E27FC236}">
                <a16:creationId xmlns:a16="http://schemas.microsoft.com/office/drawing/2014/main" id="{73212561-466A-471D-A84E-E2C0ED5746A3}"/>
              </a:ext>
            </a:extLst>
          </p:cNvPr>
          <p:cNvPicPr>
            <a:picLocks noChangeAspect="1"/>
          </p:cNvPicPr>
          <p:nvPr/>
        </p:nvPicPr>
        <p:blipFill>
          <a:blip r:embed="rId2"/>
          <a:stretch>
            <a:fillRect/>
          </a:stretch>
        </p:blipFill>
        <p:spPr>
          <a:xfrm>
            <a:off x="3473470" y="0"/>
            <a:ext cx="8718530" cy="6858000"/>
          </a:xfrm>
          <a:prstGeom prst="rect">
            <a:avLst/>
          </a:prstGeom>
        </p:spPr>
      </p:pic>
      <p:sp>
        <p:nvSpPr>
          <p:cNvPr id="5" name="TextBox 4">
            <a:extLst>
              <a:ext uri="{FF2B5EF4-FFF2-40B4-BE49-F238E27FC236}">
                <a16:creationId xmlns:a16="http://schemas.microsoft.com/office/drawing/2014/main" id="{5FE8EF83-D61C-4B7A-86A0-FE6C52D209B2}"/>
              </a:ext>
            </a:extLst>
          </p:cNvPr>
          <p:cNvSpPr txBox="1"/>
          <p:nvPr/>
        </p:nvSpPr>
        <p:spPr>
          <a:xfrm>
            <a:off x="378373" y="310501"/>
            <a:ext cx="2648608" cy="1446550"/>
          </a:xfrm>
          <a:prstGeom prst="rect">
            <a:avLst/>
          </a:prstGeom>
          <a:noFill/>
        </p:spPr>
        <p:txBody>
          <a:bodyPr wrap="square" rtlCol="0">
            <a:spAutoFit/>
          </a:bodyPr>
          <a:lstStyle/>
          <a:p>
            <a:r>
              <a:rPr lang="en-US" sz="4400" b="1" dirty="0">
                <a:solidFill>
                  <a:srgbClr val="4472C4"/>
                </a:solidFill>
              </a:rPr>
              <a:t>Current Website</a:t>
            </a:r>
            <a:endParaRPr lang="en-US" dirty="0"/>
          </a:p>
        </p:txBody>
      </p:sp>
    </p:spTree>
    <p:extLst>
      <p:ext uri="{BB962C8B-B14F-4D97-AF65-F5344CB8AC3E}">
        <p14:creationId xmlns:p14="http://schemas.microsoft.com/office/powerpoint/2010/main" val="29507130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9587B9B-E5BF-4D2C-9A02-83C1FF058939}"/>
              </a:ext>
            </a:extLst>
          </p:cNvPr>
          <p:cNvPicPr>
            <a:picLocks noChangeAspect="1"/>
          </p:cNvPicPr>
          <p:nvPr/>
        </p:nvPicPr>
        <p:blipFill>
          <a:blip r:embed="rId3"/>
          <a:stretch>
            <a:fillRect/>
          </a:stretch>
        </p:blipFill>
        <p:spPr>
          <a:xfrm>
            <a:off x="3891579" y="3429000"/>
            <a:ext cx="7908491" cy="3390915"/>
          </a:xfrm>
          <a:prstGeom prst="rect">
            <a:avLst/>
          </a:prstGeom>
        </p:spPr>
      </p:pic>
      <p:sp>
        <p:nvSpPr>
          <p:cNvPr id="22" name="TextBox 21">
            <a:extLst>
              <a:ext uri="{FF2B5EF4-FFF2-40B4-BE49-F238E27FC236}">
                <a16:creationId xmlns:a16="http://schemas.microsoft.com/office/drawing/2014/main" id="{2A60C198-54FB-48F0-A3B3-5D54C7D1BCE3}"/>
              </a:ext>
            </a:extLst>
          </p:cNvPr>
          <p:cNvSpPr txBox="1"/>
          <p:nvPr/>
        </p:nvSpPr>
        <p:spPr>
          <a:xfrm>
            <a:off x="391703" y="1160250"/>
            <a:ext cx="3598358" cy="4708981"/>
          </a:xfrm>
          <a:prstGeom prst="rect">
            <a:avLst/>
          </a:prstGeom>
          <a:noFill/>
        </p:spPr>
        <p:txBody>
          <a:bodyPr wrap="square" rtlCol="0">
            <a:spAutoFit/>
          </a:bodyPr>
          <a:lstStyle/>
          <a:p>
            <a:r>
              <a:rPr lang="en-US" sz="4000" b="1" dirty="0">
                <a:solidFill>
                  <a:srgbClr val="4472C4"/>
                </a:solidFill>
              </a:rPr>
              <a:t>Website</a:t>
            </a:r>
          </a:p>
          <a:p>
            <a:r>
              <a:rPr lang="en-US" sz="4000" b="1" dirty="0">
                <a:solidFill>
                  <a:srgbClr val="4472C4"/>
                </a:solidFill>
              </a:rPr>
              <a:t>Pages</a:t>
            </a:r>
          </a:p>
          <a:p>
            <a:endParaRPr lang="en-US" sz="4000" b="1" dirty="0">
              <a:solidFill>
                <a:srgbClr val="4472C4"/>
              </a:solidFill>
            </a:endParaRPr>
          </a:p>
          <a:p>
            <a:endParaRPr lang="en-US" sz="4000" b="1" dirty="0">
              <a:solidFill>
                <a:srgbClr val="4472C4"/>
              </a:solidFill>
            </a:endParaRPr>
          </a:p>
          <a:p>
            <a:r>
              <a:rPr lang="en-US" sz="4000" b="1" dirty="0">
                <a:solidFill>
                  <a:srgbClr val="4472C4"/>
                </a:solidFill>
              </a:rPr>
              <a:t>Data </a:t>
            </a:r>
          </a:p>
          <a:p>
            <a:r>
              <a:rPr lang="en-US" sz="4000" b="1" dirty="0">
                <a:solidFill>
                  <a:srgbClr val="4472C4"/>
                </a:solidFill>
              </a:rPr>
              <a:t>Portal </a:t>
            </a:r>
          </a:p>
          <a:p>
            <a:r>
              <a:rPr lang="en-US" sz="4000" b="1" dirty="0">
                <a:solidFill>
                  <a:srgbClr val="4472C4"/>
                </a:solidFill>
              </a:rPr>
              <a:t>Visualizations</a:t>
            </a:r>
          </a:p>
          <a:p>
            <a:endParaRPr lang="en-US" sz="2000" b="1" dirty="0">
              <a:solidFill>
                <a:srgbClr val="4472C4"/>
              </a:solidFill>
            </a:endParaRPr>
          </a:p>
        </p:txBody>
      </p:sp>
      <p:pic>
        <p:nvPicPr>
          <p:cNvPr id="19" name="Picture 18">
            <a:extLst>
              <a:ext uri="{FF2B5EF4-FFF2-40B4-BE49-F238E27FC236}">
                <a16:creationId xmlns:a16="http://schemas.microsoft.com/office/drawing/2014/main" id="{EA172398-DDCC-411E-A35B-6E5E9B903AB5}"/>
              </a:ext>
            </a:extLst>
          </p:cNvPr>
          <p:cNvPicPr>
            <a:picLocks noChangeAspect="1"/>
          </p:cNvPicPr>
          <p:nvPr/>
        </p:nvPicPr>
        <p:blipFill>
          <a:blip r:embed="rId4"/>
          <a:stretch>
            <a:fillRect/>
          </a:stretch>
        </p:blipFill>
        <p:spPr>
          <a:xfrm>
            <a:off x="3891350" y="1645407"/>
            <a:ext cx="7908720" cy="3390915"/>
          </a:xfrm>
          <a:prstGeom prst="rect">
            <a:avLst/>
          </a:prstGeom>
        </p:spPr>
      </p:pic>
      <p:pic>
        <p:nvPicPr>
          <p:cNvPr id="20" name="Picture 19">
            <a:extLst>
              <a:ext uri="{FF2B5EF4-FFF2-40B4-BE49-F238E27FC236}">
                <a16:creationId xmlns:a16="http://schemas.microsoft.com/office/drawing/2014/main" id="{0318EEEE-8F37-4FFF-86E9-1B43F4155F82}"/>
              </a:ext>
            </a:extLst>
          </p:cNvPr>
          <p:cNvPicPr>
            <a:picLocks noChangeAspect="1"/>
          </p:cNvPicPr>
          <p:nvPr/>
        </p:nvPicPr>
        <p:blipFill>
          <a:blip r:embed="rId5"/>
          <a:stretch>
            <a:fillRect/>
          </a:stretch>
        </p:blipFill>
        <p:spPr>
          <a:xfrm>
            <a:off x="3891579" y="209566"/>
            <a:ext cx="7908491" cy="3271852"/>
          </a:xfrm>
          <a:prstGeom prst="rect">
            <a:avLst/>
          </a:prstGeom>
        </p:spPr>
      </p:pic>
    </p:spTree>
    <p:extLst>
      <p:ext uri="{BB962C8B-B14F-4D97-AF65-F5344CB8AC3E}">
        <p14:creationId xmlns:p14="http://schemas.microsoft.com/office/powerpoint/2010/main" val="56508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F9BFA7-3F83-4170-A626-1F212BB42C1F}"/>
              </a:ext>
            </a:extLst>
          </p:cNvPr>
          <p:cNvPicPr>
            <a:picLocks noChangeAspect="1"/>
          </p:cNvPicPr>
          <p:nvPr/>
        </p:nvPicPr>
        <p:blipFill>
          <a:blip r:embed="rId3"/>
          <a:stretch>
            <a:fillRect/>
          </a:stretch>
        </p:blipFill>
        <p:spPr>
          <a:xfrm>
            <a:off x="212415" y="228369"/>
            <a:ext cx="11767170" cy="6401261"/>
          </a:xfrm>
          <a:prstGeom prst="rect">
            <a:avLst/>
          </a:prstGeom>
        </p:spPr>
      </p:pic>
    </p:spTree>
    <p:extLst>
      <p:ext uri="{BB962C8B-B14F-4D97-AF65-F5344CB8AC3E}">
        <p14:creationId xmlns:p14="http://schemas.microsoft.com/office/powerpoint/2010/main" val="29693395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a:extLst>
              <a:ext uri="{FF2B5EF4-FFF2-40B4-BE49-F238E27FC236}">
                <a16:creationId xmlns:a16="http://schemas.microsoft.com/office/drawing/2014/main" id="{5922A27D-5791-48AC-8DC8-2DEDA36607F2}"/>
              </a:ext>
            </a:extLst>
          </p:cNvPr>
          <p:cNvSpPr txBox="1"/>
          <p:nvPr/>
        </p:nvSpPr>
        <p:spPr>
          <a:xfrm>
            <a:off x="1301619" y="544028"/>
            <a:ext cx="9588759" cy="200054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b="1" dirty="0">
                <a:solidFill>
                  <a:srgbClr val="4472C4"/>
                </a:solidFill>
              </a:rPr>
              <a:t>Proposed Updates to the Administrative Procedures for Program Review</a:t>
            </a:r>
          </a:p>
          <a:p>
            <a:pPr algn="ctr"/>
            <a:endParaRPr lang="en-US" sz="3600" b="1" dirty="0">
              <a:solidFill>
                <a:srgbClr val="4472C4"/>
              </a:solidFill>
            </a:endParaRPr>
          </a:p>
        </p:txBody>
      </p:sp>
      <p:pic>
        <p:nvPicPr>
          <p:cNvPr id="2" name="Picture 1">
            <a:extLst>
              <a:ext uri="{FF2B5EF4-FFF2-40B4-BE49-F238E27FC236}">
                <a16:creationId xmlns:a16="http://schemas.microsoft.com/office/drawing/2014/main" id="{FB3EEE9E-F435-4491-A2B9-80806B5D79AC}"/>
              </a:ext>
            </a:extLst>
          </p:cNvPr>
          <p:cNvPicPr>
            <a:picLocks noChangeAspect="1"/>
          </p:cNvPicPr>
          <p:nvPr/>
        </p:nvPicPr>
        <p:blipFill>
          <a:blip r:embed="rId2"/>
          <a:stretch>
            <a:fillRect/>
          </a:stretch>
        </p:blipFill>
        <p:spPr>
          <a:xfrm>
            <a:off x="4283439" y="2431915"/>
            <a:ext cx="3625118" cy="3534490"/>
          </a:xfrm>
          <a:prstGeom prst="rect">
            <a:avLst/>
          </a:prstGeom>
        </p:spPr>
      </p:pic>
    </p:spTree>
    <p:extLst>
      <p:ext uri="{BB962C8B-B14F-4D97-AF65-F5344CB8AC3E}">
        <p14:creationId xmlns:p14="http://schemas.microsoft.com/office/powerpoint/2010/main" val="3481853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t>7</a:t>
            </a:fld>
            <a:endParaRPr lang="en-US" dirty="0"/>
          </a:p>
        </p:txBody>
      </p:sp>
      <p:sp>
        <p:nvSpPr>
          <p:cNvPr id="5" name="Title 1"/>
          <p:cNvSpPr txBox="1">
            <a:spLocks/>
          </p:cNvSpPr>
          <p:nvPr/>
        </p:nvSpPr>
        <p:spPr>
          <a:xfrm>
            <a:off x="1523999" y="923233"/>
            <a:ext cx="9144000" cy="11104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accent5"/>
                </a:solidFill>
                <a:latin typeface="+mn-lt"/>
              </a:rPr>
              <a:t>VI.   EXECUTIVE DIRECTOR’S REPORT</a:t>
            </a:r>
            <a:r>
              <a:rPr lang="en-US" b="1" spc="300" dirty="0">
                <a:solidFill>
                  <a:schemeClr val="accent5"/>
                </a:solidFill>
                <a:latin typeface="+mn-lt"/>
              </a:rPr>
              <a:t>  </a:t>
            </a:r>
            <a:endParaRPr lang="en-US" b="1" dirty="0">
              <a:solidFill>
                <a:schemeClr val="accent5"/>
              </a:solidFill>
              <a:latin typeface="+mn-lt"/>
            </a:endParaRPr>
          </a:p>
        </p:txBody>
      </p:sp>
      <p:pic>
        <p:nvPicPr>
          <p:cNvPr id="2" name="Picture 1">
            <a:extLst>
              <a:ext uri="{FF2B5EF4-FFF2-40B4-BE49-F238E27FC236}">
                <a16:creationId xmlns:a16="http://schemas.microsoft.com/office/drawing/2014/main" id="{664B3C80-67E2-4668-9343-EAB3FCFCFE5F}"/>
              </a:ext>
            </a:extLst>
          </p:cNvPr>
          <p:cNvPicPr>
            <a:picLocks noChangeAspect="1"/>
          </p:cNvPicPr>
          <p:nvPr/>
        </p:nvPicPr>
        <p:blipFill>
          <a:blip r:embed="rId2"/>
          <a:stretch>
            <a:fillRect/>
          </a:stretch>
        </p:blipFill>
        <p:spPr>
          <a:xfrm>
            <a:off x="3931731" y="2267162"/>
            <a:ext cx="4328535" cy="3450635"/>
          </a:xfrm>
          <a:prstGeom prst="rect">
            <a:avLst/>
          </a:prstGeom>
        </p:spPr>
      </p:pic>
    </p:spTree>
    <p:extLst>
      <p:ext uri="{BB962C8B-B14F-4D97-AF65-F5344CB8AC3E}">
        <p14:creationId xmlns:p14="http://schemas.microsoft.com/office/powerpoint/2010/main" val="29957764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a:xfrm>
            <a:off x="1591959" y="953494"/>
            <a:ext cx="8539692" cy="1365222"/>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b="1" dirty="0">
                <a:solidFill>
                  <a:srgbClr val="4472C4"/>
                </a:solidFill>
                <a:latin typeface="+mn-lt"/>
              </a:rPr>
              <a:t>VIII</a:t>
            </a:r>
            <a:r>
              <a:rPr kumimoji="0" lang="en-US" b="1" i="0" u="none" strike="noStrike" kern="1200" cap="all" spc="0" normalizeH="0" baseline="0" noProof="0" dirty="0">
                <a:ln>
                  <a:noFill/>
                </a:ln>
                <a:solidFill>
                  <a:srgbClr val="4472C4"/>
                </a:solidFill>
                <a:effectLst/>
                <a:uLnTx/>
                <a:uFillTx/>
                <a:latin typeface="+mn-lt"/>
              </a:rPr>
              <a:t>.   Decision</a:t>
            </a:r>
            <a:r>
              <a:rPr kumimoji="0" lang="en-US" b="1" i="0" u="none" strike="noStrike" kern="1200" cap="all" spc="300" normalizeH="0" baseline="0" noProof="0" dirty="0">
                <a:ln>
                  <a:noFill/>
                </a:ln>
                <a:solidFill>
                  <a:srgbClr val="4472C4"/>
                </a:solidFill>
                <a:effectLst/>
                <a:uLnTx/>
                <a:uFillTx/>
                <a:latin typeface="+mn-lt"/>
              </a:rPr>
              <a:t> </a:t>
            </a:r>
            <a:r>
              <a:rPr kumimoji="0" lang="en-US" b="1" i="0" u="none" strike="noStrike" kern="1200" cap="all" spc="0" normalizeH="0" baseline="0" noProof="0" dirty="0">
                <a:ln>
                  <a:noFill/>
                </a:ln>
                <a:solidFill>
                  <a:srgbClr val="4472C4"/>
                </a:solidFill>
                <a:effectLst/>
                <a:uLnTx/>
                <a:uFillTx/>
                <a:latin typeface="+mn-lt"/>
              </a:rPr>
              <a:t>ITEMS</a:t>
            </a:r>
            <a:br>
              <a:rPr kumimoji="0" lang="en-US" b="1" i="0" u="none" strike="noStrike" kern="1200" cap="all" spc="0" normalizeH="0" baseline="0" noProof="0" dirty="0">
                <a:ln>
                  <a:noFill/>
                </a:ln>
                <a:solidFill>
                  <a:srgbClr val="0070C0"/>
                </a:solidFill>
                <a:effectLst/>
                <a:uLnTx/>
                <a:uFillTx/>
                <a:latin typeface="+mn-lt"/>
              </a:rPr>
            </a:br>
            <a:r>
              <a:rPr kumimoji="0" lang="en-US" b="1" i="0" u="none" strike="noStrike" kern="1200" cap="all" spc="0" normalizeH="0" baseline="0" noProof="0" dirty="0">
                <a:ln>
                  <a:noFill/>
                </a:ln>
                <a:solidFill>
                  <a:srgbClr val="00B0F0"/>
                </a:solidFill>
                <a:effectLst/>
                <a:uLnTx/>
                <a:uFillTx/>
                <a:latin typeface="Tw Cen MT"/>
                <a:ea typeface="+mj-ea"/>
                <a:cs typeface="+mj-cs"/>
              </a:rPr>
              <a:t> </a:t>
            </a:r>
            <a:endParaRPr kumimoji="0" lang="en-US" b="0" i="0" u="none" strike="noStrike" kern="1200" cap="all" spc="0" normalizeH="0" baseline="0" noProof="0" dirty="0">
              <a:ln>
                <a:noFill/>
              </a:ln>
              <a:solidFill>
                <a:srgbClr val="4F271C"/>
              </a:solidFill>
              <a:effectLst/>
              <a:uLnTx/>
              <a:uFillTx/>
              <a:latin typeface="Tw Cen MT"/>
              <a:ea typeface="+mj-ea"/>
              <a:cs typeface="+mj-cs"/>
            </a:endParaRPr>
          </a:p>
        </p:txBody>
      </p:sp>
      <p:pic>
        <p:nvPicPr>
          <p:cNvPr id="2" name="Picture 1"/>
          <p:cNvPicPr>
            <a:picLocks noChangeAspect="1"/>
          </p:cNvPicPr>
          <p:nvPr/>
        </p:nvPicPr>
        <p:blipFill>
          <a:blip r:embed="rId3"/>
          <a:stretch>
            <a:fillRect/>
          </a:stretch>
        </p:blipFill>
        <p:spPr>
          <a:xfrm>
            <a:off x="3680935" y="2430049"/>
            <a:ext cx="4361741" cy="2442575"/>
          </a:xfrm>
          <a:prstGeom prst="rect">
            <a:avLst/>
          </a:prstGeom>
        </p:spPr>
      </p:pic>
      <p:sp>
        <p:nvSpPr>
          <p:cNvPr id="4" name="Slide Number Placeholder 5">
            <a:extLst>
              <a:ext uri="{FF2B5EF4-FFF2-40B4-BE49-F238E27FC236}">
                <a16:creationId xmlns:a16="http://schemas.microsoft.com/office/drawing/2014/main" id="{864C885F-C126-4493-B9AA-D3DA3D9C1B1E}"/>
              </a:ext>
            </a:extLst>
          </p:cNvPr>
          <p:cNvSpPr>
            <a:spLocks noGrp="1"/>
          </p:cNvSpPr>
          <p:nvPr>
            <p:ph type="sldNum" sz="quarter" idx="12"/>
          </p:nvPr>
        </p:nvSpPr>
        <p:spPr>
          <a:xfrm>
            <a:off x="8610600" y="6366289"/>
            <a:ext cx="2743200" cy="365125"/>
          </a:xfrm>
        </p:spPr>
        <p:txBody>
          <a:bodyPr/>
          <a:lstStyle/>
          <a:p>
            <a:fld id="{15C3AF50-45D8-4144-B114-A385979F8C17}" type="slidenum">
              <a:rPr lang="en-US" smtClean="0"/>
              <a:t>70</a:t>
            </a:fld>
            <a:endParaRPr lang="en-US" dirty="0"/>
          </a:p>
        </p:txBody>
      </p:sp>
    </p:spTree>
    <p:extLst>
      <p:ext uri="{BB962C8B-B14F-4D97-AF65-F5344CB8AC3E}">
        <p14:creationId xmlns:p14="http://schemas.microsoft.com/office/powerpoint/2010/main" val="39400417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71</a:t>
            </a:fld>
            <a:endParaRPr lang="en-US">
              <a:solidFill>
                <a:srgbClr val="46464A">
                  <a:lumMod val="60000"/>
                  <a:lumOff val="40000"/>
                </a:srgbClr>
              </a:solidFill>
            </a:endParaRPr>
          </a:p>
        </p:txBody>
      </p:sp>
      <p:sp>
        <p:nvSpPr>
          <p:cNvPr id="5" name="Rectangle 4"/>
          <p:cNvSpPr/>
          <p:nvPr/>
        </p:nvSpPr>
        <p:spPr>
          <a:xfrm>
            <a:off x="609600" y="299945"/>
            <a:ext cx="10972800" cy="3354765"/>
          </a:xfrm>
          <a:prstGeom prst="rect">
            <a:avLst/>
          </a:prstGeom>
        </p:spPr>
        <p:txBody>
          <a:bodyPr wrap="square">
            <a:spAutoFit/>
          </a:bodyPr>
          <a:lstStyle/>
          <a:p>
            <a:pPr marL="228600" algn="ctr">
              <a:tabLst>
                <a:tab pos="27432" algn="l"/>
                <a:tab pos="-1731873600" algn="l"/>
                <a:tab pos="6542532" algn="r"/>
              </a:tabLst>
            </a:pPr>
            <a:r>
              <a:rPr lang="en-US" sz="4000" b="1" kern="1400" dirty="0">
                <a:solidFill>
                  <a:srgbClr val="4472C4"/>
                </a:solidFill>
              </a:rPr>
              <a:t>A. Preliminary Approval of Amendments to the Administrative Procedures for the Alabama Math and Science Teacher Education Program-Loan Repayment Program</a:t>
            </a:r>
          </a:p>
          <a:p>
            <a:pPr marL="228600" algn="ctr">
              <a:tabLst>
                <a:tab pos="27432" algn="l"/>
                <a:tab pos="-1731873600" algn="l"/>
                <a:tab pos="6542532" algn="r"/>
              </a:tabLst>
            </a:pPr>
            <a:endParaRPr lang="en-US" sz="2000" b="1" kern="1400" dirty="0">
              <a:solidFill>
                <a:srgbClr val="4472C4"/>
              </a:solidFill>
            </a:endParaRPr>
          </a:p>
          <a:p>
            <a:pPr marL="228600" algn="ctr">
              <a:tabLst>
                <a:tab pos="27432" algn="l"/>
                <a:tab pos="-1731873600" algn="l"/>
                <a:tab pos="6542532" algn="r"/>
              </a:tabLst>
            </a:pPr>
            <a:r>
              <a:rPr lang="en-US" sz="3200" i="1" kern="1400" dirty="0">
                <a:solidFill>
                  <a:srgbClr val="4472C4"/>
                </a:solidFill>
              </a:rPr>
              <a:t>Staff Presenter:  Mrs. </a:t>
            </a:r>
            <a:r>
              <a:rPr lang="en-US" sz="3200" i="1" kern="1400" dirty="0" err="1">
                <a:solidFill>
                  <a:srgbClr val="4472C4"/>
                </a:solidFill>
              </a:rPr>
              <a:t>Artcola</a:t>
            </a:r>
            <a:r>
              <a:rPr lang="en-US" sz="3200" i="1" kern="1400" dirty="0">
                <a:solidFill>
                  <a:srgbClr val="4472C4"/>
                </a:solidFill>
              </a:rPr>
              <a:t> Pettway</a:t>
            </a:r>
            <a:r>
              <a:rPr lang="en-US" sz="2800" kern="1400" dirty="0">
                <a:solidFill>
                  <a:srgbClr val="4472C4"/>
                </a:solidFill>
              </a:rPr>
              <a:t> </a:t>
            </a:r>
            <a:endParaRPr lang="en-US" sz="2800" kern="1400" dirty="0">
              <a:ln>
                <a:noFill/>
              </a:ln>
              <a:solidFill>
                <a:srgbClr val="4472C4"/>
              </a:solidFill>
              <a:effectLst/>
            </a:endParaRPr>
          </a:p>
        </p:txBody>
      </p:sp>
      <p:pic>
        <p:nvPicPr>
          <p:cNvPr id="2" name="Picture 1">
            <a:extLst>
              <a:ext uri="{FF2B5EF4-FFF2-40B4-BE49-F238E27FC236}">
                <a16:creationId xmlns:a16="http://schemas.microsoft.com/office/drawing/2014/main" id="{C86CB01A-C77C-4523-86EB-D8AE12EFA4A2}"/>
              </a:ext>
            </a:extLst>
          </p:cNvPr>
          <p:cNvPicPr>
            <a:picLocks noChangeAspect="1"/>
          </p:cNvPicPr>
          <p:nvPr/>
        </p:nvPicPr>
        <p:blipFill>
          <a:blip r:embed="rId2"/>
          <a:stretch>
            <a:fillRect/>
          </a:stretch>
        </p:blipFill>
        <p:spPr>
          <a:xfrm>
            <a:off x="4029990" y="3755169"/>
            <a:ext cx="4132019" cy="2802886"/>
          </a:xfrm>
          <a:prstGeom prst="rect">
            <a:avLst/>
          </a:prstGeom>
        </p:spPr>
      </p:pic>
    </p:spTree>
    <p:extLst>
      <p:ext uri="{BB962C8B-B14F-4D97-AF65-F5344CB8AC3E}">
        <p14:creationId xmlns:p14="http://schemas.microsoft.com/office/powerpoint/2010/main" val="31920035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DE5262-56BD-4884-A15D-902DE910E740}"/>
              </a:ext>
            </a:extLst>
          </p:cNvPr>
          <p:cNvSpPr txBox="1"/>
          <p:nvPr/>
        </p:nvSpPr>
        <p:spPr>
          <a:xfrm>
            <a:off x="318783" y="545284"/>
            <a:ext cx="11585196" cy="1415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Calibri" panose="020F0502020204030204"/>
                <a:ea typeface="+mn-ea"/>
                <a:cs typeface="+mn-cs"/>
              </a:rPr>
              <a:t>Alabama Math and Science Teacher Education Program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400" b="1" dirty="0">
                <a:solidFill>
                  <a:srgbClr val="0070C0"/>
                </a:solidFill>
                <a:latin typeface="Calibri" panose="020F0502020204030204"/>
              </a:rPr>
              <a:t>Loan Repayment Program</a:t>
            </a:r>
            <a:r>
              <a:rPr kumimoji="0" lang="en-US" sz="3400" b="1" i="0" u="none" strike="noStrike" kern="1200" cap="none" spc="0" normalizeH="0" baseline="0" noProof="0" dirty="0">
                <a:ln>
                  <a:noFill/>
                </a:ln>
                <a:solidFill>
                  <a:srgbClr val="0070C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ED77D71-8EE9-43C0-AE69-962A163211C7}"/>
              </a:ext>
            </a:extLst>
          </p:cNvPr>
          <p:cNvSpPr txBox="1"/>
          <p:nvPr/>
        </p:nvSpPr>
        <p:spPr>
          <a:xfrm>
            <a:off x="894825" y="2080615"/>
            <a:ext cx="7922003" cy="4234749"/>
          </a:xfrm>
          <a:prstGeom prst="rect">
            <a:avLst/>
          </a:prstGeom>
          <a:noFill/>
        </p:spPr>
        <p:txBody>
          <a:bodyPr wrap="square" rtlCol="0">
            <a:spAutoFit/>
          </a:bodyPr>
          <a:lstStyle/>
          <a:p>
            <a:pPr lvl="0">
              <a:defRPr/>
            </a:pPr>
            <a:r>
              <a:rPr lang="en-US" dirty="0">
                <a:solidFill>
                  <a:prstClr val="black"/>
                </a:solidFill>
              </a:rPr>
              <a:t> </a:t>
            </a:r>
            <a:endParaRPr lang="en-US" sz="3000" dirty="0">
              <a:solidFill>
                <a:prstClr val="black"/>
              </a:solidFill>
            </a:endParaRPr>
          </a:p>
          <a:p>
            <a:pPr lvl="0">
              <a:lnSpc>
                <a:spcPts val="2580"/>
              </a:lnSpc>
              <a:spcAft>
                <a:spcPts val="1800"/>
              </a:spcAft>
              <a:defRPr/>
            </a:pPr>
            <a:r>
              <a:rPr lang="en-US" sz="3000" dirty="0"/>
              <a:t>2018	First AMSTEP bill for math and science 		teachers passed</a:t>
            </a:r>
          </a:p>
          <a:p>
            <a:pPr lvl="0">
              <a:spcAft>
                <a:spcPts val="2000"/>
              </a:spcAft>
              <a:defRPr/>
            </a:pPr>
            <a:r>
              <a:rPr lang="en-US" sz="3000" dirty="0"/>
              <a:t>2019	Computer science teachers were added</a:t>
            </a:r>
          </a:p>
          <a:p>
            <a:pPr lvl="0">
              <a:lnSpc>
                <a:spcPts val="2580"/>
              </a:lnSpc>
              <a:spcAft>
                <a:spcPts val="1800"/>
              </a:spcAft>
              <a:defRPr/>
            </a:pPr>
            <a:r>
              <a:rPr lang="en-US" sz="3000" dirty="0"/>
              <a:t>2020	Eligibility requirements for participants</a:t>
            </a:r>
            <a:br>
              <a:rPr lang="en-US" sz="3000" dirty="0"/>
            </a:br>
            <a:r>
              <a:rPr lang="en-US" sz="3000" dirty="0"/>
              <a:t>           were expanded, but passage was 	interrupted by the Covid -19 pandemic</a:t>
            </a:r>
          </a:p>
          <a:p>
            <a:pPr lvl="0">
              <a:lnSpc>
                <a:spcPts val="2580"/>
              </a:lnSpc>
              <a:spcAft>
                <a:spcPts val="1200"/>
              </a:spcAft>
              <a:defRPr/>
            </a:pPr>
            <a:r>
              <a:rPr lang="en-US" sz="3000" dirty="0"/>
              <a:t>2021	Bill was signed into law by Gov. Ivey that 	will allow more qualifying teachers to 	participate in the loan forgiveness program </a:t>
            </a:r>
          </a:p>
        </p:txBody>
      </p:sp>
      <p:pic>
        <p:nvPicPr>
          <p:cNvPr id="10" name="Picture 9" descr="Teacher Talking to the Class">
            <a:extLst>
              <a:ext uri="{FF2B5EF4-FFF2-40B4-BE49-F238E27FC236}">
                <a16:creationId xmlns:a16="http://schemas.microsoft.com/office/drawing/2014/main" id="{D0DD3BD0-D37B-42F8-B0BC-0D2850A77866}"/>
              </a:ext>
            </a:extLst>
          </p:cNvPr>
          <p:cNvPicPr/>
          <p:nvPr/>
        </p:nvPicPr>
        <p:blipFill rotWithShape="1">
          <a:blip r:embed="rId2">
            <a:extLst>
              <a:ext uri="{28A0092B-C50C-407E-A947-70E740481C1C}">
                <a14:useLocalDpi xmlns:a14="http://schemas.microsoft.com/office/drawing/2010/main" val="0"/>
              </a:ext>
            </a:extLst>
          </a:blip>
          <a:srcRect l="22021" t="4808" r="3335" b="3256"/>
          <a:stretch/>
        </p:blipFill>
        <p:spPr bwMode="auto">
          <a:xfrm>
            <a:off x="9099256" y="2145722"/>
            <a:ext cx="2341589" cy="1731429"/>
          </a:xfrm>
          <a:prstGeom prst="rect">
            <a:avLst/>
          </a:prstGeom>
          <a:noFill/>
          <a:ln>
            <a:noFill/>
          </a:ln>
          <a:extLst>
            <a:ext uri="{53640926-AAD7-44D8-BBD7-CCE9431645EC}">
              <a14:shadowObscured xmlns:a14="http://schemas.microsoft.com/office/drawing/2010/main"/>
            </a:ext>
          </a:extLst>
        </p:spPr>
      </p:pic>
      <p:pic>
        <p:nvPicPr>
          <p:cNvPr id="12" name="Picture 11" descr="Photo Of Man Holding Paper">
            <a:extLst>
              <a:ext uri="{FF2B5EF4-FFF2-40B4-BE49-F238E27FC236}">
                <a16:creationId xmlns:a16="http://schemas.microsoft.com/office/drawing/2014/main" id="{30073841-DC9D-454E-9BA7-33855EC29F0F}"/>
              </a:ext>
            </a:extLst>
          </p:cNvPr>
          <p:cNvPicPr/>
          <p:nvPr/>
        </p:nvPicPr>
        <p:blipFill rotWithShape="1">
          <a:blip r:embed="rId3">
            <a:extLst>
              <a:ext uri="{28A0092B-C50C-407E-A947-70E740481C1C}">
                <a14:useLocalDpi xmlns:a14="http://schemas.microsoft.com/office/drawing/2010/main" val="0"/>
              </a:ext>
            </a:extLst>
          </a:blip>
          <a:srcRect l="1664" t="12031" r="2166"/>
          <a:stretch/>
        </p:blipFill>
        <p:spPr bwMode="auto">
          <a:xfrm>
            <a:off x="9099256" y="3951215"/>
            <a:ext cx="2133603" cy="241539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169606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47423-1D57-4DEE-95A9-E8C38D55FEFC}"/>
              </a:ext>
            </a:extLst>
          </p:cNvPr>
          <p:cNvSpPr>
            <a:spLocks noGrp="1"/>
          </p:cNvSpPr>
          <p:nvPr>
            <p:ph type="title"/>
          </p:nvPr>
        </p:nvSpPr>
        <p:spPr>
          <a:xfrm>
            <a:off x="838200" y="553142"/>
            <a:ext cx="10515600" cy="1325563"/>
          </a:xfrm>
        </p:spPr>
        <p:txBody>
          <a:bodyPr>
            <a:normAutofit fontScale="90000"/>
          </a:bodyPr>
          <a:lstStyle/>
          <a:p>
            <a:pPr algn="ctr"/>
            <a:r>
              <a:rPr lang="en-US" sz="3300" b="1" dirty="0">
                <a:solidFill>
                  <a:srgbClr val="0070C0"/>
                </a:solidFill>
                <a:latin typeface="Arial" panose="020B0604020202020204" pitchFamily="34" charset="0"/>
                <a:cs typeface="Arial" panose="020B0604020202020204" pitchFamily="34" charset="0"/>
              </a:rPr>
              <a:t>Preliminary Approval of Amendments to the Administrative Procedures for the Alabama Math And Science Teacher Education Program – </a:t>
            </a:r>
            <a:br>
              <a:rPr lang="en-US" sz="3300" b="1" dirty="0">
                <a:solidFill>
                  <a:srgbClr val="0070C0"/>
                </a:solidFill>
                <a:latin typeface="Arial" panose="020B0604020202020204" pitchFamily="34" charset="0"/>
                <a:cs typeface="Arial" panose="020B0604020202020204" pitchFamily="34" charset="0"/>
              </a:rPr>
            </a:br>
            <a:r>
              <a:rPr lang="en-US" sz="3300" b="1" dirty="0">
                <a:solidFill>
                  <a:srgbClr val="0070C0"/>
                </a:solidFill>
                <a:latin typeface="Arial" panose="020B0604020202020204" pitchFamily="34" charset="0"/>
                <a:cs typeface="Arial" panose="020B0604020202020204" pitchFamily="34" charset="0"/>
              </a:rPr>
              <a:t>Loan Repayment Program</a:t>
            </a:r>
            <a:br>
              <a:rPr lang="en-US" sz="2800" b="1" dirty="0">
                <a:solidFill>
                  <a:schemeClr val="accent1"/>
                </a:solidFill>
                <a:latin typeface="Arial" panose="020B0604020202020204" pitchFamily="34" charset="0"/>
                <a:cs typeface="Arial" panose="020B0604020202020204" pitchFamily="34" charset="0"/>
              </a:rPr>
            </a:br>
            <a:endParaRPr lang="en-US" sz="2800" dirty="0"/>
          </a:p>
        </p:txBody>
      </p:sp>
      <p:sp>
        <p:nvSpPr>
          <p:cNvPr id="3" name="Content Placeholder 2">
            <a:extLst>
              <a:ext uri="{FF2B5EF4-FFF2-40B4-BE49-F238E27FC236}">
                <a16:creationId xmlns:a16="http://schemas.microsoft.com/office/drawing/2014/main" id="{56C8CC22-74A8-4F17-BB0A-DAB1E25EB6E6}"/>
              </a:ext>
            </a:extLst>
          </p:cNvPr>
          <p:cNvSpPr>
            <a:spLocks noGrp="1"/>
          </p:cNvSpPr>
          <p:nvPr>
            <p:ph idx="1"/>
          </p:nvPr>
        </p:nvSpPr>
        <p:spPr>
          <a:xfrm>
            <a:off x="838201" y="2273334"/>
            <a:ext cx="7318248" cy="3853146"/>
          </a:xfrm>
        </p:spPr>
        <p:txBody>
          <a:bodyPr>
            <a:normAutofit fontScale="92500"/>
          </a:bodyPr>
          <a:lstStyle/>
          <a:p>
            <a:pPr marL="0" indent="0">
              <a:buNone/>
            </a:pPr>
            <a:r>
              <a:rPr lang="en-US" dirty="0">
                <a:solidFill>
                  <a:srgbClr val="000000"/>
                </a:solidFill>
                <a:latin typeface="Arial" panose="020B0604020202020204" pitchFamily="34" charset="0"/>
                <a:ea typeface="Times New Roman" panose="02020603050405020304" pitchFamily="18" charset="0"/>
              </a:rPr>
              <a:t>During the 2022 Legislative Session, Alabama Act 2022-396 was passed.  This Act made modifications to the AMSTEP program.  The major changes were aimed at participants for:</a:t>
            </a:r>
          </a:p>
          <a:p>
            <a:r>
              <a:rPr lang="en-US" dirty="0">
                <a:solidFill>
                  <a:srgbClr val="000000"/>
                </a:solidFill>
                <a:latin typeface="Arial" panose="020B0604020202020204" pitchFamily="34" charset="0"/>
                <a:ea typeface="Times New Roman" panose="02020603050405020304" pitchFamily="18" charset="0"/>
              </a:rPr>
              <a:t>Math and Science teachers.</a:t>
            </a:r>
          </a:p>
          <a:p>
            <a:r>
              <a:rPr lang="en-US" dirty="0">
                <a:solidFill>
                  <a:srgbClr val="000000"/>
                </a:solidFill>
                <a:latin typeface="Arial" panose="020B0604020202020204" pitchFamily="34" charset="0"/>
                <a:ea typeface="Times New Roman" panose="02020603050405020304" pitchFamily="18" charset="0"/>
              </a:rPr>
              <a:t>The base loan repayment amount was increased from $ 2,500 to $3,750 per semester.</a:t>
            </a:r>
          </a:p>
          <a:p>
            <a:r>
              <a:rPr lang="en-US" dirty="0">
                <a:solidFill>
                  <a:srgbClr val="000000"/>
                </a:solidFill>
                <a:latin typeface="Arial" panose="020B0604020202020204" pitchFamily="34" charset="0"/>
                <a:ea typeface="Times New Roman" panose="02020603050405020304" pitchFamily="18" charset="0"/>
              </a:rPr>
              <a:t>Beginning Fall 2022 semester and forward.</a:t>
            </a:r>
          </a:p>
          <a:p>
            <a:endParaRPr lang="en-US" dirty="0"/>
          </a:p>
        </p:txBody>
      </p:sp>
      <p:pic>
        <p:nvPicPr>
          <p:cNvPr id="1026" name="Picture 2" descr="math-education-clipart.jpg">
            <a:extLst>
              <a:ext uri="{FF2B5EF4-FFF2-40B4-BE49-F238E27FC236}">
                <a16:creationId xmlns:a16="http://schemas.microsoft.com/office/drawing/2014/main" id="{343A761C-4DC4-4302-BFF5-E283ECB1F4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6379" y="4694646"/>
            <a:ext cx="2306972" cy="18707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B345982-28E5-4232-AD10-2FBE991D82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1149" y="2414100"/>
            <a:ext cx="2657433" cy="2029800"/>
          </a:xfrm>
          <a:prstGeom prst="rect">
            <a:avLst/>
          </a:prstGeom>
        </p:spPr>
      </p:pic>
    </p:spTree>
    <p:extLst>
      <p:ext uri="{BB962C8B-B14F-4D97-AF65-F5344CB8AC3E}">
        <p14:creationId xmlns:p14="http://schemas.microsoft.com/office/powerpoint/2010/main" val="19484171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CCD1A-AA31-9D7F-BBAA-F43A2F274A6A}"/>
              </a:ext>
            </a:extLst>
          </p:cNvPr>
          <p:cNvSpPr>
            <a:spLocks noGrp="1"/>
          </p:cNvSpPr>
          <p:nvPr>
            <p:ph type="title"/>
          </p:nvPr>
        </p:nvSpPr>
        <p:spPr>
          <a:xfrm>
            <a:off x="838200" y="365125"/>
            <a:ext cx="10515600" cy="1066109"/>
          </a:xfrm>
        </p:spPr>
        <p:txBody>
          <a:bodyPr/>
          <a:lstStyle/>
          <a:p>
            <a:pPr algn="ctr"/>
            <a:r>
              <a:rPr lang="en-US" b="1" dirty="0">
                <a:solidFill>
                  <a:srgbClr val="4472C4"/>
                </a:solidFill>
                <a:latin typeface="Calibri" panose="020F0502020204030204"/>
              </a:rPr>
              <a:t>Acute Shortage Districts</a:t>
            </a:r>
            <a:endParaRPr lang="en-US" dirty="0"/>
          </a:p>
        </p:txBody>
      </p:sp>
      <p:sp>
        <p:nvSpPr>
          <p:cNvPr id="3" name="Content Placeholder 2">
            <a:extLst>
              <a:ext uri="{FF2B5EF4-FFF2-40B4-BE49-F238E27FC236}">
                <a16:creationId xmlns:a16="http://schemas.microsoft.com/office/drawing/2014/main" id="{FAAD7861-3621-0509-6AC0-9590FA977A06}"/>
              </a:ext>
            </a:extLst>
          </p:cNvPr>
          <p:cNvSpPr>
            <a:spLocks noGrp="1"/>
          </p:cNvSpPr>
          <p:nvPr>
            <p:ph sz="half" idx="1"/>
          </p:nvPr>
        </p:nvSpPr>
        <p:spPr>
          <a:xfrm>
            <a:off x="2438400" y="1431235"/>
            <a:ext cx="3581400" cy="4916556"/>
          </a:xfrm>
        </p:spPr>
        <p:txBody>
          <a:bodyPr>
            <a:normAutofit/>
          </a:bodyPr>
          <a:lstStyle/>
          <a:p>
            <a:r>
              <a:rPr lang="en-US" sz="2000" dirty="0"/>
              <a:t>83.33% Perry County</a:t>
            </a:r>
          </a:p>
          <a:p>
            <a:r>
              <a:rPr lang="en-US" sz="2000" dirty="0"/>
              <a:t>78.95% Marengo County</a:t>
            </a:r>
          </a:p>
          <a:p>
            <a:r>
              <a:rPr lang="en-US" sz="2000" dirty="0"/>
              <a:t>66.67% Lowndes County</a:t>
            </a:r>
          </a:p>
          <a:p>
            <a:r>
              <a:rPr lang="en-US" sz="2000" dirty="0"/>
              <a:t>66.67% Sumter County</a:t>
            </a:r>
          </a:p>
          <a:p>
            <a:r>
              <a:rPr lang="en-US" sz="2000" dirty="0"/>
              <a:t>61.54% Barbour County</a:t>
            </a:r>
          </a:p>
          <a:p>
            <a:r>
              <a:rPr lang="en-US" sz="2000" dirty="0"/>
              <a:t>54.17% Hale County</a:t>
            </a:r>
          </a:p>
          <a:p>
            <a:r>
              <a:rPr lang="en-US" sz="2000" dirty="0"/>
              <a:t>53.85% Conecuh County</a:t>
            </a:r>
          </a:p>
          <a:p>
            <a:r>
              <a:rPr lang="en-US" sz="2000" dirty="0"/>
              <a:t>50.00% Bullock County</a:t>
            </a:r>
          </a:p>
          <a:p>
            <a:r>
              <a:rPr lang="en-US" sz="2000" dirty="0"/>
              <a:t>50.00% Choctaw County</a:t>
            </a:r>
          </a:p>
          <a:p>
            <a:r>
              <a:rPr lang="en-US" sz="2000" dirty="0"/>
              <a:t>50.00% Dallas County</a:t>
            </a:r>
          </a:p>
          <a:p>
            <a:r>
              <a:rPr lang="en-US" sz="2000" dirty="0"/>
              <a:t>48.39% Butler County</a:t>
            </a:r>
          </a:p>
          <a:p>
            <a:r>
              <a:rPr lang="en-US" sz="2000" dirty="0"/>
              <a:t>42.86% Wilcox County</a:t>
            </a:r>
          </a:p>
          <a:p>
            <a:endParaRPr lang="en-US" dirty="0"/>
          </a:p>
        </p:txBody>
      </p:sp>
      <p:sp>
        <p:nvSpPr>
          <p:cNvPr id="4" name="Content Placeholder 3">
            <a:extLst>
              <a:ext uri="{FF2B5EF4-FFF2-40B4-BE49-F238E27FC236}">
                <a16:creationId xmlns:a16="http://schemas.microsoft.com/office/drawing/2014/main" id="{9F160C4E-0406-109F-CFD5-92877B7918F2}"/>
              </a:ext>
            </a:extLst>
          </p:cNvPr>
          <p:cNvSpPr>
            <a:spLocks noGrp="1"/>
          </p:cNvSpPr>
          <p:nvPr>
            <p:ph sz="half" idx="2"/>
          </p:nvPr>
        </p:nvSpPr>
        <p:spPr>
          <a:xfrm>
            <a:off x="6172200" y="1431234"/>
            <a:ext cx="5181600" cy="4916556"/>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41.00% Winston County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38.89% Troy County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38.10% Macon County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37.50% Eufaula City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37.04% Russell County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35.71% Montgomery County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000" dirty="0">
                <a:solidFill>
                  <a:prstClr val="black"/>
                </a:solidFill>
                <a:latin typeface="Calibri" panose="020F0502020204030204"/>
              </a:rPr>
              <a:t>34.62</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Randolph County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32.00% Phenix City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31.82% Pike County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30.77% Pickens County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30.00% Lamar County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30.00% Washington County</a:t>
            </a:r>
          </a:p>
          <a:p>
            <a:endParaRPr lang="en-US" dirty="0"/>
          </a:p>
        </p:txBody>
      </p:sp>
    </p:spTree>
    <p:extLst>
      <p:ext uri="{BB962C8B-B14F-4D97-AF65-F5344CB8AC3E}">
        <p14:creationId xmlns:p14="http://schemas.microsoft.com/office/powerpoint/2010/main" val="34481184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1956A-E89D-498C-8FBA-88C776FD2972}"/>
              </a:ext>
            </a:extLst>
          </p:cNvPr>
          <p:cNvSpPr>
            <a:spLocks noGrp="1"/>
          </p:cNvSpPr>
          <p:nvPr>
            <p:ph type="title"/>
          </p:nvPr>
        </p:nvSpPr>
        <p:spPr>
          <a:xfrm>
            <a:off x="838200" y="365126"/>
            <a:ext cx="10515600" cy="943558"/>
          </a:xfrm>
        </p:spPr>
        <p:txBody>
          <a:bodyPr>
            <a:noAutofit/>
          </a:bodyPr>
          <a:lstStyle/>
          <a:p>
            <a:pPr algn="ctr"/>
            <a:r>
              <a:rPr lang="en-US" sz="3600" b="1" dirty="0">
                <a:solidFill>
                  <a:srgbClr val="0070C0"/>
                </a:solidFill>
                <a:cs typeface="Arial" panose="020B0604020202020204" pitchFamily="34" charset="0"/>
              </a:rPr>
              <a:t>The Process for Approval of Amendments to the Administrative Procedures</a:t>
            </a:r>
            <a:endParaRPr lang="en-US" sz="3600" b="1" dirty="0">
              <a:solidFill>
                <a:srgbClr val="0070C0"/>
              </a:solidFill>
            </a:endParaRPr>
          </a:p>
        </p:txBody>
      </p:sp>
      <p:sp>
        <p:nvSpPr>
          <p:cNvPr id="3" name="Content Placeholder 2">
            <a:extLst>
              <a:ext uri="{FF2B5EF4-FFF2-40B4-BE49-F238E27FC236}">
                <a16:creationId xmlns:a16="http://schemas.microsoft.com/office/drawing/2014/main" id="{FEAD2B81-7B60-4A4D-952D-C05465925BFE}"/>
              </a:ext>
            </a:extLst>
          </p:cNvPr>
          <p:cNvSpPr>
            <a:spLocks noGrp="1"/>
          </p:cNvSpPr>
          <p:nvPr>
            <p:ph idx="1"/>
          </p:nvPr>
        </p:nvSpPr>
        <p:spPr/>
        <p:txBody>
          <a:bodyPr>
            <a:normAutofit lnSpcReduction="10000"/>
          </a:bodyPr>
          <a:lstStyle/>
          <a:p>
            <a:r>
              <a:rPr lang="en-US" dirty="0"/>
              <a:t>Once the proposed amendment is preliminarily approved by the Commission (today), the proposed changes will be filed with the Legislative Services Agency.  </a:t>
            </a:r>
          </a:p>
          <a:p>
            <a:r>
              <a:rPr lang="en-US" dirty="0"/>
              <a:t>It will be published in the Alabama Administrative Monthly for 45 days for interested parties to comment.  </a:t>
            </a:r>
          </a:p>
          <a:p>
            <a:r>
              <a:rPr lang="en-US" dirty="0"/>
              <a:t>Then at the September Commission meeting the amendment will be brought back to the Commission to grant final approval to these proposed changes.</a:t>
            </a:r>
          </a:p>
          <a:p>
            <a:r>
              <a:rPr lang="en-US" dirty="0"/>
              <a:t>The certified changes will be filed with the Alabama Procedures Office and will go into effect a minimum of 45 days after the certification notice is published.</a:t>
            </a:r>
          </a:p>
          <a:p>
            <a:endParaRPr lang="en-US" dirty="0"/>
          </a:p>
        </p:txBody>
      </p:sp>
    </p:spTree>
    <p:extLst>
      <p:ext uri="{BB962C8B-B14F-4D97-AF65-F5344CB8AC3E}">
        <p14:creationId xmlns:p14="http://schemas.microsoft.com/office/powerpoint/2010/main" val="35006525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53896D-6091-4D45-8024-A6651587570A}"/>
              </a:ext>
            </a:extLst>
          </p:cNvPr>
          <p:cNvSpPr txBox="1"/>
          <p:nvPr/>
        </p:nvSpPr>
        <p:spPr>
          <a:xfrm>
            <a:off x="1372964" y="2205588"/>
            <a:ext cx="10107296" cy="2446824"/>
          </a:xfrm>
          <a:prstGeom prst="rect">
            <a:avLst/>
          </a:prstGeom>
          <a:noFill/>
        </p:spPr>
        <p:txBody>
          <a:bodyPr wrap="square" rtlCol="0">
            <a:spAutoFit/>
          </a:bodyPr>
          <a:lstStyle/>
          <a:p>
            <a:r>
              <a:rPr lang="en-US" sz="3200" b="1" dirty="0">
                <a:solidFill>
                  <a:srgbClr val="4472C4"/>
                </a:solidFill>
              </a:rPr>
              <a:t>Motion, Decision Item A: </a:t>
            </a:r>
          </a:p>
          <a:p>
            <a:endParaRPr lang="en-US" sz="3200" b="1" dirty="0">
              <a:solidFill>
                <a:srgbClr val="0070C0"/>
              </a:solidFill>
            </a:endParaRPr>
          </a:p>
          <a:p>
            <a:pPr lvl="0">
              <a:spcBef>
                <a:spcPts val="600"/>
              </a:spcBef>
              <a:tabLst>
                <a:tab pos="457200" algn="l"/>
              </a:tabLst>
              <a:defRPr/>
            </a:pPr>
            <a:r>
              <a:rPr lang="en-US" sz="2800" dirty="0"/>
              <a:t>That the Commission approve the proposed </a:t>
            </a:r>
            <a:r>
              <a:rPr lang="en-US" sz="2800" dirty="0">
                <a:cs typeface="Arial" panose="020B0604020202020204" pitchFamily="34" charset="0"/>
              </a:rPr>
              <a:t>Amendments to the Administrative Procedures for the Alabama Math and Science Teacher Education Program – Loan Repayment Program</a:t>
            </a:r>
            <a:r>
              <a:rPr lang="en-US" sz="2800" dirty="0"/>
              <a:t>.  </a:t>
            </a:r>
          </a:p>
        </p:txBody>
      </p:sp>
    </p:spTree>
    <p:extLst>
      <p:ext uri="{BB962C8B-B14F-4D97-AF65-F5344CB8AC3E}">
        <p14:creationId xmlns:p14="http://schemas.microsoft.com/office/powerpoint/2010/main" val="10292646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77</a:t>
            </a:fld>
            <a:endParaRPr lang="en-US">
              <a:solidFill>
                <a:srgbClr val="46464A">
                  <a:lumMod val="60000"/>
                  <a:lumOff val="40000"/>
                </a:srgbClr>
              </a:solidFill>
            </a:endParaRPr>
          </a:p>
        </p:txBody>
      </p:sp>
      <p:sp>
        <p:nvSpPr>
          <p:cNvPr id="5" name="Rectangle 4"/>
          <p:cNvSpPr/>
          <p:nvPr/>
        </p:nvSpPr>
        <p:spPr>
          <a:xfrm>
            <a:off x="1143827" y="494498"/>
            <a:ext cx="9904344" cy="2308324"/>
          </a:xfrm>
          <a:prstGeom prst="rect">
            <a:avLst/>
          </a:prstGeom>
        </p:spPr>
        <p:txBody>
          <a:bodyPr wrap="square">
            <a:spAutoFit/>
          </a:bodyPr>
          <a:lstStyle/>
          <a:p>
            <a:pPr marL="228600" algn="ctr">
              <a:tabLst>
                <a:tab pos="27432" algn="l"/>
                <a:tab pos="-1731873600" algn="l"/>
                <a:tab pos="6542532" algn="r"/>
              </a:tabLst>
            </a:pPr>
            <a:r>
              <a:rPr lang="en-US" sz="4000" b="1" kern="1400" dirty="0">
                <a:solidFill>
                  <a:srgbClr val="4472C4"/>
                </a:solidFill>
              </a:rPr>
              <a:t>B. Academic Programs</a:t>
            </a:r>
          </a:p>
          <a:p>
            <a:pPr marL="971550" indent="-742950" algn="ctr">
              <a:buAutoNum type="alphaUcPeriod" startAt="5"/>
              <a:tabLst>
                <a:tab pos="27432" algn="l"/>
                <a:tab pos="-1731873600" algn="l"/>
                <a:tab pos="6542532" algn="r"/>
              </a:tabLst>
            </a:pPr>
            <a:endParaRPr lang="en-US" sz="4000" b="1" kern="1400" dirty="0">
              <a:solidFill>
                <a:srgbClr val="4472C4"/>
              </a:solidFill>
            </a:endParaRPr>
          </a:p>
          <a:p>
            <a:pPr marL="228600" algn="ctr">
              <a:tabLst>
                <a:tab pos="27432" algn="l"/>
                <a:tab pos="-1731873600" algn="l"/>
                <a:tab pos="6542532" algn="r"/>
              </a:tabLst>
            </a:pPr>
            <a:r>
              <a:rPr lang="en-US" sz="3200" i="1" kern="1400" dirty="0">
                <a:solidFill>
                  <a:srgbClr val="4472C4"/>
                </a:solidFill>
              </a:rPr>
              <a:t>Staff Presenters:  Dr. Robin McGill and </a:t>
            </a:r>
          </a:p>
          <a:p>
            <a:pPr marL="228600" algn="ctr">
              <a:tabLst>
                <a:tab pos="27432" algn="l"/>
                <a:tab pos="-1731873600" algn="l"/>
                <a:tab pos="6542532" algn="r"/>
              </a:tabLst>
            </a:pPr>
            <a:r>
              <a:rPr lang="en-US" sz="3200" i="1" kern="1400" dirty="0">
                <a:solidFill>
                  <a:srgbClr val="4472C4"/>
                </a:solidFill>
              </a:rPr>
              <a:t>Mrs. Kristan White </a:t>
            </a:r>
            <a:r>
              <a:rPr lang="en-US" sz="2800" kern="1400" dirty="0">
                <a:solidFill>
                  <a:srgbClr val="4472C4"/>
                </a:solidFill>
              </a:rPr>
              <a:t> </a:t>
            </a:r>
            <a:endParaRPr lang="en-US" sz="2800" kern="1400" dirty="0">
              <a:ln>
                <a:noFill/>
              </a:ln>
              <a:solidFill>
                <a:srgbClr val="4472C4"/>
              </a:solidFill>
              <a:effectLst/>
            </a:endParaRPr>
          </a:p>
        </p:txBody>
      </p:sp>
      <p:pic>
        <p:nvPicPr>
          <p:cNvPr id="3" name="Picture 2"/>
          <p:cNvPicPr>
            <a:picLocks noChangeAspect="1"/>
          </p:cNvPicPr>
          <p:nvPr/>
        </p:nvPicPr>
        <p:blipFill>
          <a:blip r:embed="rId2"/>
          <a:stretch>
            <a:fillRect/>
          </a:stretch>
        </p:blipFill>
        <p:spPr>
          <a:xfrm>
            <a:off x="4343562" y="3266950"/>
            <a:ext cx="3504874" cy="2625272"/>
          </a:xfrm>
          <a:prstGeom prst="rect">
            <a:avLst/>
          </a:prstGeom>
        </p:spPr>
      </p:pic>
    </p:spTree>
    <p:extLst>
      <p:ext uri="{BB962C8B-B14F-4D97-AF65-F5344CB8AC3E}">
        <p14:creationId xmlns:p14="http://schemas.microsoft.com/office/powerpoint/2010/main" val="13674300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2" name="Title 1"/>
          <p:cNvSpPr>
            <a:spLocks noGrp="1"/>
          </p:cNvSpPr>
          <p:nvPr>
            <p:ph type="title" idx="4294967295"/>
          </p:nvPr>
        </p:nvSpPr>
        <p:spPr>
          <a:xfrm>
            <a:off x="1667715" y="205938"/>
            <a:ext cx="8804275" cy="1216025"/>
          </a:xfrm>
        </p:spPr>
        <p:txBody>
          <a:bodyPr>
            <a:noAutofit/>
          </a:bodyPr>
          <a:lstStyle/>
          <a:p>
            <a:pPr algn="ctr"/>
            <a:r>
              <a:rPr lang="en-US" sz="4000" b="1" dirty="0">
                <a:solidFill>
                  <a:srgbClr val="4472C4"/>
                </a:solidFill>
                <a:latin typeface="+mn-lt"/>
              </a:rPr>
              <a:t>FOUR-YEAR INSTITUTIONS</a:t>
            </a:r>
          </a:p>
        </p:txBody>
      </p:sp>
      <p:pic>
        <p:nvPicPr>
          <p:cNvPr id="18" name="Picture 2" descr="C:\Users\Kevin Whitaker\Desktop\Marsh Presentation\JSU-Logo-for-website-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65387" y="2878412"/>
            <a:ext cx="1506893" cy="87342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Kevin Whitaker\Desktop\Marsh Presentation\UAH_primar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4477" y="1136142"/>
            <a:ext cx="2398240" cy="13330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ws.auburn.edu/asim/Content/Images/Schools/Athens%20Sta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7225" y="1329674"/>
            <a:ext cx="1510696" cy="11395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cws.auburn.edu/asim/Content/Images/Schools/Alabama%20Sta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83275" y="3751841"/>
            <a:ext cx="1555816" cy="118144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cws.auburn.edu/asim/Content/Images/Schools/Tro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6885" y="5154970"/>
            <a:ext cx="1331546" cy="131099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cws.auburn.edu/asim/Content/Images/Schools/Alabama%20Birmingham.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28431" y="2722495"/>
            <a:ext cx="1448017" cy="132687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cws.auburn.edu/asim/Content/Images/Schools/Montevall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54530" y="4099323"/>
            <a:ext cx="1797917" cy="151258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cws.auburn.edu/asim/Content/Images/Schools/North%20Alabama.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22026" y="1329674"/>
            <a:ext cx="1626256" cy="1463337"/>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s://cws.auburn.edu/asim/Content/Images/Schools/Alabama%20A_M.png"/>
          <p:cNvPicPr>
            <a:picLocks noChangeAspect="1" noChangeArrowheads="1"/>
          </p:cNvPicPr>
          <p:nvPr/>
        </p:nvPicPr>
        <p:blipFill rotWithShape="1">
          <a:blip r:embed="rId10">
            <a:extLst>
              <a:ext uri="{28A0092B-C50C-407E-A947-70E740481C1C}">
                <a14:useLocalDpi xmlns:a14="http://schemas.microsoft.com/office/drawing/2010/main" val="0"/>
              </a:ext>
            </a:extLst>
          </a:blip>
          <a:srcRect l="15318" t="12459" r="19082" b="14179"/>
          <a:stretch/>
        </p:blipFill>
        <p:spPr bwMode="auto">
          <a:xfrm>
            <a:off x="9169316" y="1033227"/>
            <a:ext cx="1366245" cy="1463337"/>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https://upload.wikimedia.org/wikipedia/en/3/3a/UWALogo.png"/>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4730" y="3382759"/>
            <a:ext cx="1165970" cy="1225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639EBE2-C660-4436-8A76-B53341C85F5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4656" r="15198" b="29898"/>
          <a:stretch/>
        </p:blipFill>
        <p:spPr>
          <a:xfrm>
            <a:off x="9312552" y="4000688"/>
            <a:ext cx="2011173" cy="1553270"/>
          </a:xfrm>
          <a:prstGeom prst="rect">
            <a:avLst/>
          </a:prstGeom>
        </p:spPr>
      </p:pic>
      <p:pic>
        <p:nvPicPr>
          <p:cNvPr id="1028" name="Picture 4" descr="Auburn University at Montgomery (Fees &amp; Reviews): Alabama, United States">
            <a:extLst>
              <a:ext uri="{FF2B5EF4-FFF2-40B4-BE49-F238E27FC236}">
                <a16:creationId xmlns:a16="http://schemas.microsoft.com/office/drawing/2014/main" id="{FFDFFDC7-6FFE-419A-9F83-9AD2E821935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29422" b="28787"/>
          <a:stretch/>
        </p:blipFill>
        <p:spPr bwMode="auto">
          <a:xfrm>
            <a:off x="670583" y="4914832"/>
            <a:ext cx="2143125" cy="8956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Deans jobs | Alabama">
            <a:extLst>
              <a:ext uri="{FF2B5EF4-FFF2-40B4-BE49-F238E27FC236}">
                <a16:creationId xmlns:a16="http://schemas.microsoft.com/office/drawing/2014/main" id="{4AD94542-C477-48ED-97F5-AD8E9906B83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21990" b="20338"/>
          <a:stretch/>
        </p:blipFill>
        <p:spPr bwMode="auto">
          <a:xfrm>
            <a:off x="2880286" y="2651170"/>
            <a:ext cx="3028950" cy="87343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EDC1453E-E8D4-468F-9063-791D4A52CAF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997829" y="5153288"/>
            <a:ext cx="2201590" cy="1277489"/>
          </a:xfrm>
          <a:prstGeom prst="rect">
            <a:avLst/>
          </a:prstGeom>
        </p:spPr>
      </p:pic>
    </p:spTree>
    <p:extLst>
      <p:ext uri="{BB962C8B-B14F-4D97-AF65-F5344CB8AC3E}">
        <p14:creationId xmlns:p14="http://schemas.microsoft.com/office/powerpoint/2010/main" val="1538964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506217" y="219630"/>
            <a:ext cx="11179565"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Alabama A&amp;M University</a:t>
            </a:r>
          </a:p>
          <a:p>
            <a:pPr marR="0" lvl="0" algn="l" defTabSz="914400" rtl="0" eaLnBrk="1" fontAlgn="auto" latinLnBrk="0" hangingPunct="1">
              <a:lnSpc>
                <a:spcPct val="100000"/>
              </a:lnSpc>
              <a:buClrTx/>
              <a:buSzTx/>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1. Master of Science in Food Science Business (CIP 01.1099)</a:t>
            </a:r>
          </a:p>
          <a:p>
            <a:endParaRPr lang="en-US" sz="2200" dirty="0"/>
          </a:p>
          <a:p>
            <a:pPr marL="342900" marR="0" lvl="0" indent="-342900">
              <a:spcBef>
                <a:spcPts val="0"/>
              </a:spcBef>
              <a:spcAft>
                <a:spcPts val="0"/>
              </a:spcAft>
              <a:buFont typeface="Arial" panose="020B0604020202020204" pitchFamily="34" charset="0"/>
              <a:buChar char="•"/>
            </a:pPr>
            <a:r>
              <a:rPr lang="en-US" sz="2400" dirty="0">
                <a:ea typeface="Times New Roman" panose="02020603050405020304" pitchFamily="18" charset="0"/>
              </a:rPr>
              <a:t>The proposed program aligns with AAMU’s mission as a public land-grant institution, and AAMU can deliver the program using existing faculty and other resources.</a:t>
            </a:r>
          </a:p>
          <a:p>
            <a:pPr marL="2514600" marR="0">
              <a:spcBef>
                <a:spcPts val="0"/>
              </a:spcBef>
              <a:spcAft>
                <a:spcPts val="0"/>
              </a:spcAft>
              <a:tabLst>
                <a:tab pos="2286000" algn="l"/>
              </a:tabLst>
            </a:pPr>
            <a:r>
              <a:rPr lang="en-US" sz="2400" dirty="0">
                <a:highlight>
                  <a:srgbClr val="FFFF00"/>
                </a:highlight>
                <a:ea typeface="Times New Roman" panose="02020603050405020304" pitchFamily="18" charset="0"/>
              </a:rPr>
              <a:t> </a:t>
            </a:r>
            <a:endParaRPr lang="en-US" sz="2400" dirty="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2286000" algn="l"/>
              </a:tabLst>
            </a:pPr>
            <a:r>
              <a:rPr lang="en-US" sz="2400" dirty="0">
                <a:ea typeface="Times New Roman" panose="02020603050405020304" pitchFamily="18" charset="0"/>
              </a:rPr>
              <a:t>The proposed program will be offered fully online to accommodate working professionals seeking to advance their careers in the Food Science industry. </a:t>
            </a:r>
          </a:p>
          <a:p>
            <a:pPr marL="2514600" marR="0">
              <a:spcBef>
                <a:spcPts val="0"/>
              </a:spcBef>
              <a:spcAft>
                <a:spcPts val="0"/>
              </a:spcAft>
              <a:tabLst>
                <a:tab pos="2286000" algn="l"/>
              </a:tabLst>
            </a:pPr>
            <a:r>
              <a:rPr lang="en-US" sz="2400" dirty="0">
                <a:ea typeface="Times New Roman" panose="02020603050405020304" pitchFamily="18" charset="0"/>
              </a:rPr>
              <a:t> </a:t>
            </a:r>
          </a:p>
          <a:p>
            <a:pPr marL="342900" indent="-342900">
              <a:buFont typeface="Arial" panose="020B0604020202020204" pitchFamily="34" charset="0"/>
              <a:buChar char="•"/>
            </a:pPr>
            <a:r>
              <a:rPr lang="en-US" sz="2400" dirty="0">
                <a:ea typeface="Times New Roman" panose="02020603050405020304" pitchFamily="18" charset="0"/>
              </a:rPr>
              <a:t>Alabama has over 400 food production and beverage product employers operating in the State, employing over 34,000 workers. Graduates of the program will have opportunities for employment within this sector.</a:t>
            </a:r>
            <a:r>
              <a:rPr lang="en-US" sz="2200" dirty="0">
                <a:highlight>
                  <a:srgbClr val="FFFF00"/>
                </a:highlight>
              </a:rPr>
              <a:t> </a:t>
            </a:r>
          </a:p>
        </p:txBody>
      </p:sp>
      <p:sp>
        <p:nvSpPr>
          <p:cNvPr id="2" name="Slide Number Placeholder 1"/>
          <p:cNvSpPr>
            <a:spLocks noGrp="1"/>
          </p:cNvSpPr>
          <p:nvPr>
            <p:ph type="sldNum" sz="quarter" idx="12"/>
          </p:nvPr>
        </p:nvSpPr>
        <p:spPr>
          <a:xfrm>
            <a:off x="9144000" y="6396133"/>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E77874F-5A1C-44B3-852B-5F57293DB0FC}"/>
              </a:ext>
            </a:extLst>
          </p:cNvPr>
          <p:cNvSpPr txBox="1"/>
          <p:nvPr/>
        </p:nvSpPr>
        <p:spPr>
          <a:xfrm>
            <a:off x="6752493" y="7022247"/>
            <a:ext cx="29278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 tooltip="http://blueirishgurl11.deviantart.com/art/Hospitality-Management-Logo-version-2-blueirishgur-553316116"/>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d/3.0/"/>
              </a:rPr>
              <a:t>CC BY-ND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26" descr="https://cws.auburn.edu/asim/Content/Images/Schools/Alabama%20A_M.png">
            <a:extLst>
              <a:ext uri="{FF2B5EF4-FFF2-40B4-BE49-F238E27FC236}">
                <a16:creationId xmlns:a16="http://schemas.microsoft.com/office/drawing/2014/main" id="{8640AEC3-5F7E-466B-9C17-B7F9A653F0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318" t="12459" r="19082" b="14179"/>
          <a:stretch/>
        </p:blipFill>
        <p:spPr bwMode="auto">
          <a:xfrm>
            <a:off x="10022811" y="219630"/>
            <a:ext cx="1254789" cy="13439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81D40D8-B63F-4CAC-8148-348954B73020}"/>
              </a:ext>
            </a:extLst>
          </p:cNvPr>
          <p:cNvPicPr>
            <a:picLocks noChangeAspect="1"/>
          </p:cNvPicPr>
          <p:nvPr/>
        </p:nvPicPr>
        <p:blipFill>
          <a:blip r:embed="rId5"/>
          <a:stretch>
            <a:fillRect/>
          </a:stretch>
        </p:blipFill>
        <p:spPr>
          <a:xfrm>
            <a:off x="4360220" y="5372635"/>
            <a:ext cx="3471558" cy="1388623"/>
          </a:xfrm>
          <a:prstGeom prst="rect">
            <a:avLst/>
          </a:prstGeom>
        </p:spPr>
      </p:pic>
    </p:spTree>
    <p:extLst>
      <p:ext uri="{BB962C8B-B14F-4D97-AF65-F5344CB8AC3E}">
        <p14:creationId xmlns:p14="http://schemas.microsoft.com/office/powerpoint/2010/main" val="4268144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B3D0C-B684-47B6-89E5-C55F8CCC7412}"/>
              </a:ext>
            </a:extLst>
          </p:cNvPr>
          <p:cNvSpPr>
            <a:spLocks noGrp="1"/>
          </p:cNvSpPr>
          <p:nvPr>
            <p:ph type="title"/>
          </p:nvPr>
        </p:nvSpPr>
        <p:spPr>
          <a:xfrm>
            <a:off x="838200" y="-113793"/>
            <a:ext cx="10515600" cy="1325563"/>
          </a:xfrm>
        </p:spPr>
        <p:txBody>
          <a:bodyPr/>
          <a:lstStyle/>
          <a:p>
            <a:r>
              <a:rPr lang="en-US" b="1" dirty="0">
                <a:solidFill>
                  <a:srgbClr val="0070C0"/>
                </a:solidFill>
                <a:latin typeface="+mn-lt"/>
              </a:rPr>
              <a:t>Professional Milestones </a:t>
            </a:r>
          </a:p>
        </p:txBody>
      </p:sp>
      <p:sp>
        <p:nvSpPr>
          <p:cNvPr id="3" name="Content Placeholder 2">
            <a:extLst>
              <a:ext uri="{FF2B5EF4-FFF2-40B4-BE49-F238E27FC236}">
                <a16:creationId xmlns:a16="http://schemas.microsoft.com/office/drawing/2014/main" id="{795E07EB-D0E7-47B0-B610-4746C71DC186}"/>
              </a:ext>
            </a:extLst>
          </p:cNvPr>
          <p:cNvSpPr>
            <a:spLocks noGrp="1"/>
          </p:cNvSpPr>
          <p:nvPr>
            <p:ph idx="1"/>
          </p:nvPr>
        </p:nvSpPr>
        <p:spPr>
          <a:xfrm>
            <a:off x="730623" y="1410790"/>
            <a:ext cx="6740025" cy="4945560"/>
          </a:xfrm>
        </p:spPr>
        <p:txBody>
          <a:bodyPr>
            <a:normAutofit/>
          </a:bodyPr>
          <a:lstStyle/>
          <a:p>
            <a:r>
              <a:rPr lang="en-US" sz="3600" dirty="0"/>
              <a:t>Earned 5-year pin at ACHE in April. </a:t>
            </a:r>
          </a:p>
          <a:p>
            <a:endParaRPr lang="en-US" sz="3600" dirty="0"/>
          </a:p>
          <a:p>
            <a:r>
              <a:rPr lang="en-US" sz="3600" dirty="0"/>
              <a:t>Longest serving State Higher Education Executive Officer (SHEEO) in the country.</a:t>
            </a:r>
          </a:p>
          <a:p>
            <a:r>
              <a:rPr lang="en-US" sz="3600" dirty="0"/>
              <a:t>14 years (AR, LA, RI, AL)  </a:t>
            </a:r>
          </a:p>
        </p:txBody>
      </p:sp>
      <p:sp>
        <p:nvSpPr>
          <p:cNvPr id="4" name="Slide Number Placeholder 3">
            <a:extLst>
              <a:ext uri="{FF2B5EF4-FFF2-40B4-BE49-F238E27FC236}">
                <a16:creationId xmlns:a16="http://schemas.microsoft.com/office/drawing/2014/main" id="{E62DCCA8-1D7A-4500-BD35-66523875D869}"/>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8</a:t>
            </a:fld>
            <a:endParaRPr lang="en-US">
              <a:solidFill>
                <a:srgbClr val="46464A">
                  <a:lumMod val="60000"/>
                  <a:lumOff val="40000"/>
                </a:srgbClr>
              </a:solidFill>
            </a:endParaRPr>
          </a:p>
        </p:txBody>
      </p:sp>
      <p:pic>
        <p:nvPicPr>
          <p:cNvPr id="8" name="Picture 7">
            <a:extLst>
              <a:ext uri="{FF2B5EF4-FFF2-40B4-BE49-F238E27FC236}">
                <a16:creationId xmlns:a16="http://schemas.microsoft.com/office/drawing/2014/main" id="{9EEB0874-44D1-4B82-9BCE-8D705A002AD5}"/>
              </a:ext>
            </a:extLst>
          </p:cNvPr>
          <p:cNvPicPr>
            <a:picLocks noChangeAspect="1"/>
          </p:cNvPicPr>
          <p:nvPr/>
        </p:nvPicPr>
        <p:blipFill>
          <a:blip r:embed="rId2"/>
          <a:stretch>
            <a:fillRect/>
          </a:stretch>
        </p:blipFill>
        <p:spPr>
          <a:xfrm>
            <a:off x="7347902" y="4509893"/>
            <a:ext cx="3887052" cy="1196016"/>
          </a:xfrm>
          <a:prstGeom prst="rect">
            <a:avLst/>
          </a:prstGeom>
        </p:spPr>
      </p:pic>
      <p:pic>
        <p:nvPicPr>
          <p:cNvPr id="5" name="Picture 4">
            <a:extLst>
              <a:ext uri="{FF2B5EF4-FFF2-40B4-BE49-F238E27FC236}">
                <a16:creationId xmlns:a16="http://schemas.microsoft.com/office/drawing/2014/main" id="{0046214B-EECD-4F0A-ADA3-07109405B827}"/>
              </a:ext>
            </a:extLst>
          </p:cNvPr>
          <p:cNvPicPr>
            <a:picLocks noChangeAspect="1"/>
          </p:cNvPicPr>
          <p:nvPr/>
        </p:nvPicPr>
        <p:blipFill>
          <a:blip r:embed="rId3"/>
          <a:stretch>
            <a:fillRect/>
          </a:stretch>
        </p:blipFill>
        <p:spPr>
          <a:xfrm>
            <a:off x="7217446" y="1512335"/>
            <a:ext cx="4348761" cy="2545352"/>
          </a:xfrm>
          <a:prstGeom prst="rect">
            <a:avLst/>
          </a:prstGeom>
        </p:spPr>
      </p:pic>
    </p:spTree>
    <p:extLst>
      <p:ext uri="{BB962C8B-B14F-4D97-AF65-F5344CB8AC3E}">
        <p14:creationId xmlns:p14="http://schemas.microsoft.com/office/powerpoint/2010/main" val="3345580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80</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015936"/>
          </a:xfrm>
          <a:prstGeom prst="rect">
            <a:avLst/>
          </a:prstGeom>
          <a:noFill/>
        </p:spPr>
        <p:txBody>
          <a:bodyPr wrap="square" rtlCol="0">
            <a:spAutoFit/>
          </a:bodyPr>
          <a:lstStyle/>
          <a:p>
            <a:r>
              <a:rPr lang="en-US" sz="3200" b="1" dirty="0">
                <a:solidFill>
                  <a:srgbClr val="4472C4"/>
                </a:solidFill>
              </a:rPr>
              <a:t>Motion, Decision Item B-1: </a:t>
            </a:r>
          </a:p>
          <a:p>
            <a:endParaRPr lang="en-US" sz="3200" b="1" dirty="0">
              <a:solidFill>
                <a:srgbClr val="0070C0"/>
              </a:solidFill>
            </a:endParaRPr>
          </a:p>
          <a:p>
            <a:pPr lvl="0">
              <a:spcBef>
                <a:spcPts val="600"/>
              </a:spcBef>
              <a:tabLst>
                <a:tab pos="457200" algn="l"/>
              </a:tabLst>
              <a:defRPr/>
            </a:pPr>
            <a:r>
              <a:rPr lang="en-US" sz="2800" dirty="0"/>
              <a:t>That the Commission approve Alabama A&amp;M University’s proposal to offer a Master of Science in Food Science Business.  </a:t>
            </a:r>
          </a:p>
        </p:txBody>
      </p:sp>
    </p:spTree>
    <p:extLst>
      <p:ext uri="{BB962C8B-B14F-4D97-AF65-F5344CB8AC3E}">
        <p14:creationId xmlns:p14="http://schemas.microsoft.com/office/powerpoint/2010/main" val="15923598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826505" y="242644"/>
            <a:ext cx="10843787" cy="55245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Athens State University</a:t>
            </a:r>
          </a:p>
          <a:p>
            <a:pPr marR="0" lvl="0" algn="l" defTabSz="914400" rtl="0" eaLnBrk="1" fontAlgn="auto" latinLnBrk="0" hangingPunct="1">
              <a:lnSpc>
                <a:spcPct val="100000"/>
              </a:lnSpc>
              <a:buClrTx/>
              <a:buSzTx/>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2. Bachelor of Science in Public Health (CIP 51.2201)</a:t>
            </a:r>
          </a:p>
          <a:p>
            <a:endParaRPr lang="en-US" sz="2100" dirty="0">
              <a:highlight>
                <a:srgbClr val="FFFF00"/>
              </a:highlight>
            </a:endParaRPr>
          </a:p>
          <a:p>
            <a:pPr marL="342900" marR="0" lvl="0" indent="-342900">
              <a:spcBef>
                <a:spcPts val="0"/>
              </a:spcBef>
              <a:spcAft>
                <a:spcPts val="0"/>
              </a:spcAft>
              <a:buFont typeface="Arial" panose="020B0604020202020204" pitchFamily="34" charset="0"/>
              <a:buChar char="•"/>
            </a:pPr>
            <a:r>
              <a:rPr lang="en-US" sz="2200" dirty="0">
                <a:ea typeface="Times New Roman" panose="02020603050405020304" pitchFamily="18" charset="0"/>
              </a:rPr>
              <a:t>The proposed program is configured to meet standards for baccalaureate program accreditation through the Council on Education for Public Health (CEPH), and when approved would be one of two CEPH-accredited undergraduate programs offered in Alabama. </a:t>
            </a:r>
          </a:p>
          <a:p>
            <a:pPr marL="457200" marR="0">
              <a:spcBef>
                <a:spcPts val="0"/>
              </a:spcBef>
              <a:spcAft>
                <a:spcPts val="0"/>
              </a:spcAft>
            </a:pPr>
            <a:r>
              <a:rPr lang="en-US" sz="2200" dirty="0">
                <a:ea typeface="Times New Roman" panose="02020603050405020304" pitchFamily="18" charset="0"/>
              </a:rPr>
              <a:t> </a:t>
            </a:r>
          </a:p>
          <a:p>
            <a:pPr marL="342900" marR="0" lvl="0" indent="-342900">
              <a:spcBef>
                <a:spcPts val="0"/>
              </a:spcBef>
              <a:spcAft>
                <a:spcPts val="0"/>
              </a:spcAft>
              <a:buFont typeface="Arial" panose="020B0604020202020204" pitchFamily="34" charset="0"/>
              <a:buChar char="•"/>
              <a:tabLst>
                <a:tab pos="2286000" algn="l"/>
              </a:tabLst>
            </a:pPr>
            <a:r>
              <a:rPr lang="en-US" sz="2200" dirty="0">
                <a:ea typeface="Times New Roman" panose="02020603050405020304" pitchFamily="18" charset="0"/>
              </a:rPr>
              <a:t>The program is related to ATSU’s existing offerings in Health Sciences and can be delivered by ATSU’s existing faculty, with minimal additional costs. </a:t>
            </a:r>
          </a:p>
          <a:p>
            <a:pPr marL="457200" marR="0">
              <a:spcBef>
                <a:spcPts val="0"/>
              </a:spcBef>
              <a:spcAft>
                <a:spcPts val="0"/>
              </a:spcAft>
            </a:pPr>
            <a:r>
              <a:rPr lang="en-US" sz="2200" dirty="0">
                <a:ea typeface="Times New Roman" panose="02020603050405020304" pitchFamily="18" charset="0"/>
              </a:rPr>
              <a:t> </a:t>
            </a:r>
          </a:p>
          <a:p>
            <a:pPr marL="339725" indent="-339725">
              <a:buFont typeface="Arial" panose="020B0604020202020204" pitchFamily="34" charset="0"/>
              <a:buChar char="•"/>
            </a:pPr>
            <a:r>
              <a:rPr lang="en-US" sz="2200" dirty="0">
                <a:ea typeface="Times New Roman" panose="02020603050405020304" pitchFamily="18" charset="0"/>
              </a:rPr>
              <a:t>The proposed program is designed to prepare graduates </a:t>
            </a:r>
          </a:p>
          <a:p>
            <a:pPr marL="339725" indent="-339725"/>
            <a:r>
              <a:rPr lang="en-US" sz="2200" dirty="0">
                <a:ea typeface="Times New Roman" panose="02020603050405020304" pitchFamily="18" charset="0"/>
              </a:rPr>
              <a:t>	for employment as Community Health Workers (SOC 21-1094) </a:t>
            </a:r>
          </a:p>
          <a:p>
            <a:pPr marL="339725" indent="-339725"/>
            <a:r>
              <a:rPr lang="en-US" sz="2200" dirty="0">
                <a:ea typeface="Times New Roman" panose="02020603050405020304" pitchFamily="18" charset="0"/>
              </a:rPr>
              <a:t>	and Health Education Specialists (SOC 21-1091), both of which </a:t>
            </a:r>
          </a:p>
          <a:p>
            <a:pPr marL="339725" indent="-339725"/>
            <a:r>
              <a:rPr lang="en-US" sz="2200" dirty="0">
                <a:ea typeface="Times New Roman" panose="02020603050405020304" pitchFamily="18" charset="0"/>
              </a:rPr>
              <a:t>	are in-demand occupations in Alabama.</a:t>
            </a:r>
            <a:r>
              <a:rPr lang="en-US" sz="2200" dirty="0">
                <a:highlight>
                  <a:srgbClr val="FFFF00"/>
                </a:highlight>
              </a:rPr>
              <a:t> </a:t>
            </a:r>
          </a:p>
        </p:txBody>
      </p:sp>
      <p:sp>
        <p:nvSpPr>
          <p:cNvPr id="2" name="Slide Number Placeholder 1"/>
          <p:cNvSpPr>
            <a:spLocks noGrp="1"/>
          </p:cNvSpPr>
          <p:nvPr>
            <p:ph type="sldNum" sz="quarter" idx="12"/>
          </p:nvPr>
        </p:nvSpPr>
        <p:spPr>
          <a:xfrm>
            <a:off x="9144000" y="6396133"/>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E77874F-5A1C-44B3-852B-5F57293DB0FC}"/>
              </a:ext>
            </a:extLst>
          </p:cNvPr>
          <p:cNvSpPr txBox="1"/>
          <p:nvPr/>
        </p:nvSpPr>
        <p:spPr>
          <a:xfrm>
            <a:off x="6752493" y="7022247"/>
            <a:ext cx="29278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 tooltip="http://blueirishgurl11.deviantart.com/art/Hospitality-Management-Logo-version-2-blueirishgur-553316116"/>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d/3.0/"/>
              </a:rPr>
              <a:t>CC BY-ND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6" descr="https://cws.auburn.edu/asim/Content/Images/Schools/Athens%20State.png">
            <a:extLst>
              <a:ext uri="{FF2B5EF4-FFF2-40B4-BE49-F238E27FC236}">
                <a16:creationId xmlns:a16="http://schemas.microsoft.com/office/drawing/2014/main" id="{42132474-791F-42FE-A3B9-CD314A9DDB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80331" y="330721"/>
            <a:ext cx="1510696" cy="11395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CC305B1-96E1-4184-BA6E-5F678FA515E5}"/>
              </a:ext>
            </a:extLst>
          </p:cNvPr>
          <p:cNvPicPr>
            <a:picLocks noChangeAspect="1"/>
          </p:cNvPicPr>
          <p:nvPr/>
        </p:nvPicPr>
        <p:blipFill>
          <a:blip r:embed="rId5"/>
          <a:stretch>
            <a:fillRect/>
          </a:stretch>
        </p:blipFill>
        <p:spPr>
          <a:xfrm>
            <a:off x="8953524" y="4088665"/>
            <a:ext cx="2514552" cy="1868725"/>
          </a:xfrm>
          <a:prstGeom prst="rect">
            <a:avLst/>
          </a:prstGeom>
        </p:spPr>
      </p:pic>
    </p:spTree>
    <p:extLst>
      <p:ext uri="{BB962C8B-B14F-4D97-AF65-F5344CB8AC3E}">
        <p14:creationId xmlns:p14="http://schemas.microsoft.com/office/powerpoint/2010/main" val="3501294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82</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015936"/>
          </a:xfrm>
          <a:prstGeom prst="rect">
            <a:avLst/>
          </a:prstGeom>
          <a:noFill/>
        </p:spPr>
        <p:txBody>
          <a:bodyPr wrap="square" rtlCol="0">
            <a:spAutoFit/>
          </a:bodyPr>
          <a:lstStyle/>
          <a:p>
            <a:r>
              <a:rPr lang="en-US" sz="3200" b="1" dirty="0">
                <a:solidFill>
                  <a:srgbClr val="4472C4"/>
                </a:solidFill>
              </a:rPr>
              <a:t>Motion, Decision Item B-2: </a:t>
            </a:r>
          </a:p>
          <a:p>
            <a:endParaRPr lang="en-US" sz="3200" b="1" dirty="0">
              <a:solidFill>
                <a:srgbClr val="0070C0"/>
              </a:solidFill>
            </a:endParaRPr>
          </a:p>
          <a:p>
            <a:pPr lvl="0">
              <a:spcBef>
                <a:spcPts val="600"/>
              </a:spcBef>
              <a:tabLst>
                <a:tab pos="457200" algn="l"/>
              </a:tabLst>
              <a:defRPr/>
            </a:pPr>
            <a:r>
              <a:rPr lang="en-US" sz="2800" dirty="0"/>
              <a:t>That the Commission approve Athens State University’s proposal to offer a Bachelor of Science in Public Health.  </a:t>
            </a:r>
          </a:p>
        </p:txBody>
      </p:sp>
    </p:spTree>
    <p:extLst>
      <p:ext uri="{BB962C8B-B14F-4D97-AF65-F5344CB8AC3E}">
        <p14:creationId xmlns:p14="http://schemas.microsoft.com/office/powerpoint/2010/main" val="27535809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894054" y="279305"/>
            <a:ext cx="10843787"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Troy University</a:t>
            </a:r>
          </a:p>
          <a:p>
            <a:pPr marR="0" lvl="0" algn="l" defTabSz="914400" rtl="0" eaLnBrk="1" fontAlgn="auto" latinLnBrk="0" hangingPunct="1">
              <a:lnSpc>
                <a:spcPct val="100000"/>
              </a:lnSpc>
              <a:buClrTx/>
              <a:buSzTx/>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3a. Bachelor of Science in Interprofessional Health Sciences </a:t>
            </a:r>
          </a:p>
          <a:p>
            <a:pPr marR="0" lvl="0" algn="l" defTabSz="914400" rtl="0" eaLnBrk="1" fontAlgn="auto" latinLnBrk="0" hangingPunct="1">
              <a:lnSpc>
                <a:spcPct val="100000"/>
              </a:lnSpc>
              <a:buClrTx/>
              <a:buSzTx/>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(CIP 51.0000)</a:t>
            </a:r>
          </a:p>
          <a:p>
            <a:endParaRPr lang="en-US" sz="1600" dirty="0"/>
          </a:p>
          <a:p>
            <a:pPr marL="342900" marR="0" lvl="0" indent="-342900">
              <a:spcBef>
                <a:spcPts val="0"/>
              </a:spcBef>
              <a:spcAft>
                <a:spcPts val="0"/>
              </a:spcAft>
              <a:buFont typeface="Arial" panose="020B0604020202020204" pitchFamily="34" charset="0"/>
              <a:buChar char="•"/>
              <a:tabLst>
                <a:tab pos="2286000" algn="l"/>
              </a:tabLst>
            </a:pPr>
            <a:r>
              <a:rPr lang="en-US" sz="2400" dirty="0">
                <a:ea typeface="Times New Roman" panose="02020603050405020304" pitchFamily="18" charset="0"/>
              </a:rPr>
              <a:t>The proposed program is intended to combine the existing BS in Allied Health Sciences (51.0000) and the BS in Health Promotion (CIP 51.0001), and will not require any additional funds to deliver.</a:t>
            </a:r>
          </a:p>
          <a:p>
            <a:pPr>
              <a:tabLst>
                <a:tab pos="2286000" algn="l"/>
              </a:tabLst>
            </a:pPr>
            <a:r>
              <a:rPr lang="en-US" sz="2400" dirty="0">
                <a:ea typeface="Times New Roman" panose="02020603050405020304" pitchFamily="18" charset="0"/>
              </a:rPr>
              <a:t> </a:t>
            </a:r>
          </a:p>
          <a:p>
            <a:pPr marL="342900" indent="-342900">
              <a:buFont typeface="Arial" panose="020B0604020202020204" pitchFamily="34" charset="0"/>
              <a:buChar char="•"/>
            </a:pPr>
            <a:r>
              <a:rPr lang="en-US" sz="2400" dirty="0">
                <a:ea typeface="Times New Roman" panose="02020603050405020304" pitchFamily="18" charset="0"/>
              </a:rPr>
              <a:t>This program designed to provide greater flexibility and interdisciplinary focus to meet demands of the healthcare workforce (i.e., leadership, human resources, healthcare sciences, case management, rehabilitation).</a:t>
            </a:r>
            <a:endParaRPr lang="en-US" sz="2200" dirty="0">
              <a:highlight>
                <a:srgbClr val="FFFF00"/>
              </a:highlight>
            </a:endParaRPr>
          </a:p>
        </p:txBody>
      </p:sp>
      <p:sp>
        <p:nvSpPr>
          <p:cNvPr id="2" name="Slide Number Placeholder 1"/>
          <p:cNvSpPr>
            <a:spLocks noGrp="1"/>
          </p:cNvSpPr>
          <p:nvPr>
            <p:ph type="sldNum" sz="quarter" idx="12"/>
          </p:nvPr>
        </p:nvSpPr>
        <p:spPr>
          <a:xfrm>
            <a:off x="9144000" y="6396133"/>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E77874F-5A1C-44B3-852B-5F57293DB0FC}"/>
              </a:ext>
            </a:extLst>
          </p:cNvPr>
          <p:cNvSpPr txBox="1"/>
          <p:nvPr/>
        </p:nvSpPr>
        <p:spPr>
          <a:xfrm>
            <a:off x="6752493" y="7022247"/>
            <a:ext cx="29278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 tooltip="http://blueirishgurl11.deviantart.com/art/Hospitality-Management-Logo-version-2-blueirishgur-553316116"/>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d/3.0/"/>
              </a:rPr>
              <a:t>CC BY-ND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CF66ADB-2C2B-4622-909A-B0A9661B38B7}"/>
              </a:ext>
            </a:extLst>
          </p:cNvPr>
          <p:cNvPicPr>
            <a:picLocks noChangeAspect="1"/>
          </p:cNvPicPr>
          <p:nvPr/>
        </p:nvPicPr>
        <p:blipFill>
          <a:blip r:embed="rId4"/>
          <a:stretch>
            <a:fillRect/>
          </a:stretch>
        </p:blipFill>
        <p:spPr>
          <a:xfrm>
            <a:off x="10210800" y="122859"/>
            <a:ext cx="1329043" cy="1310754"/>
          </a:xfrm>
          <a:prstGeom prst="rect">
            <a:avLst/>
          </a:prstGeom>
        </p:spPr>
      </p:pic>
      <p:pic>
        <p:nvPicPr>
          <p:cNvPr id="4" name="Picture 3">
            <a:extLst>
              <a:ext uri="{FF2B5EF4-FFF2-40B4-BE49-F238E27FC236}">
                <a16:creationId xmlns:a16="http://schemas.microsoft.com/office/drawing/2014/main" id="{6E4B59C6-8A36-404C-992B-388B64CE04DE}"/>
              </a:ext>
            </a:extLst>
          </p:cNvPr>
          <p:cNvPicPr>
            <a:picLocks noChangeAspect="1"/>
          </p:cNvPicPr>
          <p:nvPr/>
        </p:nvPicPr>
        <p:blipFill>
          <a:blip r:embed="rId5"/>
          <a:stretch>
            <a:fillRect/>
          </a:stretch>
        </p:blipFill>
        <p:spPr>
          <a:xfrm>
            <a:off x="4375015" y="4777397"/>
            <a:ext cx="3441970" cy="1801298"/>
          </a:xfrm>
          <a:prstGeom prst="rect">
            <a:avLst/>
          </a:prstGeom>
        </p:spPr>
      </p:pic>
    </p:spTree>
    <p:extLst>
      <p:ext uri="{BB962C8B-B14F-4D97-AF65-F5344CB8AC3E}">
        <p14:creationId xmlns:p14="http://schemas.microsoft.com/office/powerpoint/2010/main" val="1730299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84</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015936"/>
          </a:xfrm>
          <a:prstGeom prst="rect">
            <a:avLst/>
          </a:prstGeom>
          <a:noFill/>
        </p:spPr>
        <p:txBody>
          <a:bodyPr wrap="square" rtlCol="0">
            <a:spAutoFit/>
          </a:bodyPr>
          <a:lstStyle/>
          <a:p>
            <a:r>
              <a:rPr lang="en-US" sz="3200" b="1" dirty="0">
                <a:solidFill>
                  <a:srgbClr val="4472C4"/>
                </a:solidFill>
              </a:rPr>
              <a:t>Motion, Decision Item B-3a: </a:t>
            </a:r>
          </a:p>
          <a:p>
            <a:endParaRPr lang="en-US" sz="3200" b="1" dirty="0">
              <a:solidFill>
                <a:srgbClr val="0070C0"/>
              </a:solidFill>
            </a:endParaRPr>
          </a:p>
          <a:p>
            <a:pPr lvl="0">
              <a:spcBef>
                <a:spcPts val="600"/>
              </a:spcBef>
              <a:tabLst>
                <a:tab pos="457200" algn="l"/>
              </a:tabLst>
              <a:defRPr/>
            </a:pPr>
            <a:r>
              <a:rPr lang="en-US" sz="2800" dirty="0"/>
              <a:t>That the Commission approve Troy University’s proposal to offer a Bachelor of Science in Interprofessional Health Sciences.</a:t>
            </a:r>
          </a:p>
        </p:txBody>
      </p:sp>
    </p:spTree>
    <p:extLst>
      <p:ext uri="{BB962C8B-B14F-4D97-AF65-F5344CB8AC3E}">
        <p14:creationId xmlns:p14="http://schemas.microsoft.com/office/powerpoint/2010/main" val="9315130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306061" y="126136"/>
            <a:ext cx="11404600" cy="55861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Troy University</a:t>
            </a:r>
          </a:p>
          <a:p>
            <a:pPr>
              <a:tabLst>
                <a:tab pos="457200" algn="l"/>
              </a:tabLst>
              <a:defRPr/>
            </a:pPr>
            <a:r>
              <a:rPr lang="en-US" sz="2800" b="1" dirty="0">
                <a:solidFill>
                  <a:srgbClr val="0070C0"/>
                </a:solidFill>
                <a:latin typeface="Calibri" panose="020F0502020204030204"/>
              </a:rPr>
              <a:t>3b</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Bachelor of Science in Sport Management (CIP </a:t>
            </a:r>
            <a:r>
              <a:rPr lang="en-US" sz="2800" b="1" dirty="0">
                <a:solidFill>
                  <a:srgbClr val="4472C4"/>
                </a:solidFill>
              </a:rPr>
              <a:t>31.0504) </a:t>
            </a:r>
          </a:p>
          <a:p>
            <a:pPr>
              <a:tabLst>
                <a:tab pos="457200" algn="l"/>
              </a:tabLst>
              <a:defRPr/>
            </a:pPr>
            <a:r>
              <a:rPr lang="en-US" sz="2800" b="1" dirty="0">
                <a:solidFill>
                  <a:srgbClr val="4472C4"/>
                </a:solidFill>
              </a:rPr>
              <a:t>     – Substantive Modification</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en-US" sz="800" b="1" i="0" u="none" strike="noStrike" kern="1200" cap="none" spc="0" normalizeH="0" baseline="0" noProof="0" dirty="0">
              <a:ln>
                <a:noFill/>
              </a:ln>
              <a:solidFill>
                <a:srgbClr val="4472C4"/>
              </a:solidFill>
              <a:effectLst/>
              <a:highlight>
                <a:srgbClr val="FFFF00"/>
              </a:highligh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500" b="1" i="0" u="none" strike="noStrike" kern="1200" cap="none" spc="0" normalizeH="0" baseline="0" noProof="0" dirty="0">
              <a:ln>
                <a:noFill/>
              </a:ln>
              <a:solidFill>
                <a:srgbClr val="0070C0"/>
              </a:solidFill>
              <a:effectLst/>
              <a:highlight>
                <a:srgbClr val="FFFF00"/>
              </a:highlight>
              <a:uLnTx/>
              <a:uFillTx/>
              <a:latin typeface="Calibri" panose="020F0502020204030204"/>
              <a:ea typeface="+mn-ea"/>
              <a:cs typeface="+mn-cs"/>
            </a:endParaRPr>
          </a:p>
          <a:p>
            <a:pPr marL="285750" lvl="0" indent="-285750">
              <a:buFont typeface="Arial" panose="020B0604020202020204" pitchFamily="34" charset="0"/>
              <a:buChar char="•"/>
            </a:pPr>
            <a:r>
              <a:rPr lang="en-US" sz="2200" dirty="0">
                <a:ea typeface="Times New Roman" panose="02020603050405020304" pitchFamily="18" charset="0"/>
              </a:rPr>
              <a:t>Troy University (TROY) is proposing to modify the CIP code for its BS in Sport Management from CIP 52.0901, which is currently shared with the BS in Hospitality, Tourism, and Event Management, to CIP 31.0504 (Sport Management), which better describes the content of the degree. Prior to 2014, the BS in Sport Management was offered as a standalone degree at CIP 31.0504. In June 2021, the combined degree programs moved from CIP 31.0504 to CIP 52.0901.</a:t>
            </a:r>
          </a:p>
          <a:p>
            <a:pPr lvl="0"/>
            <a:r>
              <a:rPr lang="en-US" sz="1000" dirty="0">
                <a:ea typeface="Times New Roman" panose="02020603050405020304" pitchFamily="18" charset="0"/>
              </a:rPr>
              <a:t> </a:t>
            </a:r>
          </a:p>
          <a:p>
            <a:pPr marL="285750" lvl="0" indent="-285750">
              <a:buFont typeface="Arial" panose="020B0604020202020204" pitchFamily="34" charset="0"/>
              <a:buChar char="•"/>
            </a:pPr>
            <a:r>
              <a:rPr lang="en-US" sz="2200" dirty="0">
                <a:ea typeface="Times New Roman" panose="02020603050405020304" pitchFamily="18" charset="0"/>
              </a:rPr>
              <a:t>TROY is now requesting that the BS in Sport Management revert to its original code, which is better aligned with the program’s specialized accreditation through the Commission on Sport Management Accreditation (COSMA). Consistent with Commission policy, the proposed substantive modification pertains to a program that has already been in existence and does not require any additional funding to deliver in its modified form.</a:t>
            </a:r>
            <a:r>
              <a:rPr lang="en-US" sz="2200" dirty="0">
                <a:highlight>
                  <a:srgbClr val="FFFF00"/>
                </a:highlight>
              </a:rPr>
              <a:t> </a:t>
            </a:r>
          </a:p>
        </p:txBody>
      </p:sp>
      <p:sp>
        <p:nvSpPr>
          <p:cNvPr id="2" name="Slide Number Placeholder 1"/>
          <p:cNvSpPr>
            <a:spLocks noGrp="1"/>
          </p:cNvSpPr>
          <p:nvPr>
            <p:ph type="sldNum" sz="quarter" idx="12"/>
          </p:nvPr>
        </p:nvSpPr>
        <p:spPr>
          <a:xfrm>
            <a:off x="9407339" y="63183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7" name="Picture 12" descr="https://cws.auburn.edu/asim/Content/Images/Schools/Troy.png">
            <a:extLst>
              <a:ext uri="{FF2B5EF4-FFF2-40B4-BE49-F238E27FC236}">
                <a16:creationId xmlns:a16="http://schemas.microsoft.com/office/drawing/2014/main" id="{DB9ADB5D-5C02-44FC-9B95-ECFD8448C5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4419" y="350950"/>
            <a:ext cx="1163807" cy="11458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15F033D-5D9B-4083-B1BD-462938B676A0}"/>
              </a:ext>
            </a:extLst>
          </p:cNvPr>
          <p:cNvPicPr>
            <a:picLocks noChangeAspect="1"/>
          </p:cNvPicPr>
          <p:nvPr/>
        </p:nvPicPr>
        <p:blipFill>
          <a:blip r:embed="rId3"/>
          <a:stretch>
            <a:fillRect/>
          </a:stretch>
        </p:blipFill>
        <p:spPr>
          <a:xfrm>
            <a:off x="8038355" y="5202969"/>
            <a:ext cx="2737968" cy="1368984"/>
          </a:xfrm>
          <a:prstGeom prst="rect">
            <a:avLst/>
          </a:prstGeom>
        </p:spPr>
      </p:pic>
    </p:spTree>
    <p:extLst>
      <p:ext uri="{BB962C8B-B14F-4D97-AF65-F5344CB8AC3E}">
        <p14:creationId xmlns:p14="http://schemas.microsoft.com/office/powerpoint/2010/main" val="28787474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C20EAC-5583-4634-8F1C-CD936AACEB82}"/>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86</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1B0ACD13-977A-44F6-9393-C9E32D693976}"/>
              </a:ext>
            </a:extLst>
          </p:cNvPr>
          <p:cNvSpPr txBox="1"/>
          <p:nvPr/>
        </p:nvSpPr>
        <p:spPr>
          <a:xfrm>
            <a:off x="1042352" y="1949899"/>
            <a:ext cx="10107296" cy="2015936"/>
          </a:xfrm>
          <a:prstGeom prst="rect">
            <a:avLst/>
          </a:prstGeom>
          <a:noFill/>
        </p:spPr>
        <p:txBody>
          <a:bodyPr wrap="square" rtlCol="0">
            <a:spAutoFit/>
          </a:bodyPr>
          <a:lstStyle/>
          <a:p>
            <a:r>
              <a:rPr lang="en-US" sz="3200" b="1" dirty="0">
                <a:solidFill>
                  <a:srgbClr val="4472C4"/>
                </a:solidFill>
              </a:rPr>
              <a:t>Motion, Decision Item B-3b: </a:t>
            </a:r>
          </a:p>
          <a:p>
            <a:endParaRPr lang="en-US" sz="3200" b="1" dirty="0">
              <a:solidFill>
                <a:srgbClr val="0070C0"/>
              </a:solidFill>
            </a:endParaRPr>
          </a:p>
          <a:p>
            <a:pPr lvl="0">
              <a:spcBef>
                <a:spcPts val="600"/>
              </a:spcBef>
              <a:tabLst>
                <a:tab pos="457200" algn="l"/>
              </a:tabLst>
              <a:defRPr/>
            </a:pPr>
            <a:r>
              <a:rPr lang="en-US" sz="2800" dirty="0"/>
              <a:t>That the Commission approve Troy University’s proposal to offer a Bachelor of Science in Interprofessional Health Sciences.</a:t>
            </a:r>
          </a:p>
        </p:txBody>
      </p:sp>
    </p:spTree>
    <p:extLst>
      <p:ext uri="{BB962C8B-B14F-4D97-AF65-F5344CB8AC3E}">
        <p14:creationId xmlns:p14="http://schemas.microsoft.com/office/powerpoint/2010/main" val="17003177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782601" y="164279"/>
            <a:ext cx="10626798" cy="54168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University of Alabama in Huntsville</a:t>
            </a:r>
          </a:p>
          <a:p>
            <a:pPr marL="0" marR="0" lvl="0" indent="0" algn="l" defTabSz="914400" rtl="0" eaLnBrk="1" fontAlgn="auto" latinLnBrk="0" hangingPunct="1">
              <a:lnSpc>
                <a:spcPct val="100000"/>
              </a:lnSpc>
              <a:buClrTx/>
              <a:buSzTx/>
              <a:buFontTx/>
              <a:buNone/>
              <a:tabLst>
                <a:tab pos="457200" algn="l"/>
              </a:tabLst>
              <a:defRPr/>
            </a:pPr>
            <a:r>
              <a:rPr lang="en-US" sz="2800" b="1" dirty="0">
                <a:solidFill>
                  <a:srgbClr val="4472C4"/>
                </a:solidFill>
                <a:latin typeface="Calibri" panose="020F0502020204030204"/>
              </a:rPr>
              <a:t>4</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 Bachelor of Science in Business Administration in General Business (CIP 52.0101</a:t>
            </a:r>
            <a:r>
              <a:rPr lang="en-US" sz="2800" b="1" dirty="0">
                <a:solidFill>
                  <a:srgbClr val="4472C4"/>
                </a:solidFill>
                <a:latin typeface="Calibri" panose="020F0502020204030204"/>
              </a:rPr>
              <a:t>)</a:t>
            </a:r>
            <a:endParaRPr lang="en-US" sz="1600" dirty="0"/>
          </a:p>
          <a:p>
            <a:endParaRPr lang="en-US" sz="1000" dirty="0"/>
          </a:p>
          <a:p>
            <a:pPr marL="342900" marR="0" lvl="0" indent="-342900">
              <a:spcBef>
                <a:spcPts val="0"/>
              </a:spcBef>
              <a:spcAft>
                <a:spcPts val="0"/>
              </a:spcAft>
              <a:buFont typeface="Arial" panose="020B0604020202020204" pitchFamily="34" charset="0"/>
              <a:buChar char="•"/>
              <a:tabLst>
                <a:tab pos="2286000" algn="l"/>
              </a:tabLst>
            </a:pPr>
            <a:r>
              <a:rPr lang="en-US" sz="2200" dirty="0">
                <a:ea typeface="Times New Roman" panose="02020603050405020304" pitchFamily="18" charset="0"/>
              </a:rPr>
              <a:t>The proposed BSBA in General Business will replace the existing concentration in General Business offered through the BSBA in Management (CIP 52.0201), with no changes to the curriculum or additional resources required. </a:t>
            </a:r>
          </a:p>
          <a:p>
            <a:pPr marR="0" lvl="0">
              <a:spcBef>
                <a:spcPts val="0"/>
              </a:spcBef>
              <a:spcAft>
                <a:spcPts val="0"/>
              </a:spcAft>
              <a:tabLst>
                <a:tab pos="2286000" algn="l"/>
              </a:tabLst>
            </a:pPr>
            <a:r>
              <a:rPr lang="en-US" sz="1000" dirty="0">
                <a:ea typeface="Times New Roman" panose="02020603050405020304" pitchFamily="18" charset="0"/>
              </a:rPr>
              <a:t> </a:t>
            </a:r>
          </a:p>
          <a:p>
            <a:pPr marL="342900" marR="0" lvl="0" indent="-342900">
              <a:spcBef>
                <a:spcPts val="0"/>
              </a:spcBef>
              <a:spcAft>
                <a:spcPts val="0"/>
              </a:spcAft>
              <a:buFont typeface="Arial" panose="020B0604020202020204" pitchFamily="34" charset="0"/>
              <a:buChar char="•"/>
              <a:tabLst>
                <a:tab pos="2286000" algn="l"/>
              </a:tabLst>
            </a:pPr>
            <a:r>
              <a:rPr lang="en-US" sz="2200" dirty="0">
                <a:ea typeface="Times New Roman" panose="02020603050405020304" pitchFamily="18" charset="0"/>
              </a:rPr>
              <a:t>The proposed program is designed to allow students the flexibility to take courses corresponding to their interests, while still completing the required business core and learning the basics of all business functions. This flexible degree will allow students to find employment in a number of different industries or functions.</a:t>
            </a:r>
          </a:p>
          <a:p>
            <a:pPr marL="457200" marR="0">
              <a:spcBef>
                <a:spcPts val="0"/>
              </a:spcBef>
              <a:spcAft>
                <a:spcPts val="0"/>
              </a:spcAft>
            </a:pPr>
            <a:r>
              <a:rPr lang="en-US" sz="1000" dirty="0">
                <a:ea typeface="Times New Roman" panose="02020603050405020304" pitchFamily="18" charset="0"/>
              </a:rPr>
              <a:t> </a:t>
            </a:r>
          </a:p>
          <a:p>
            <a:pPr marL="342900" indent="-342900">
              <a:buFont typeface="Arial" panose="020B0604020202020204" pitchFamily="34" charset="0"/>
              <a:buChar char="•"/>
            </a:pPr>
            <a:r>
              <a:rPr lang="en-US" sz="2200" dirty="0">
                <a:ea typeface="Times New Roman" panose="02020603050405020304" pitchFamily="18" charset="0"/>
              </a:rPr>
              <a:t>The proposal includes a letter of support from Calhoun Community College indicating that the proposed BSBA will offer a more seamless pathway for associate degree graduates to complete their baccalaureate degree.</a:t>
            </a:r>
            <a:endParaRPr lang="en-US" sz="2200" dirty="0">
              <a:highlight>
                <a:srgbClr val="FFFF00"/>
              </a:highlight>
            </a:endParaRPr>
          </a:p>
        </p:txBody>
      </p:sp>
      <p:sp>
        <p:nvSpPr>
          <p:cNvPr id="2" name="Slide Number Placeholder 1"/>
          <p:cNvSpPr>
            <a:spLocks noGrp="1"/>
          </p:cNvSpPr>
          <p:nvPr>
            <p:ph type="sldNum" sz="quarter" idx="12"/>
          </p:nvPr>
        </p:nvSpPr>
        <p:spPr>
          <a:xfrm>
            <a:off x="9144000" y="6396133"/>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E77874F-5A1C-44B3-852B-5F57293DB0FC}"/>
              </a:ext>
            </a:extLst>
          </p:cNvPr>
          <p:cNvSpPr txBox="1"/>
          <p:nvPr/>
        </p:nvSpPr>
        <p:spPr>
          <a:xfrm>
            <a:off x="6752493" y="7022247"/>
            <a:ext cx="29278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 tooltip="http://blueirishgurl11.deviantart.com/art/Hospitality-Management-Logo-version-2-blueirishgur-553316116"/>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d/3.0/"/>
              </a:rPr>
              <a:t>CC BY-ND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3" descr="C:\Users\Kevin Whitaker\Desktop\Marsh Presentation\UAH_primary.png">
            <a:extLst>
              <a:ext uri="{FF2B5EF4-FFF2-40B4-BE49-F238E27FC236}">
                <a16:creationId xmlns:a16="http://schemas.microsoft.com/office/drawing/2014/main" id="{7524E162-F81D-4E48-9CB6-4A0D93E0DC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78587" y="96742"/>
            <a:ext cx="1618262" cy="8994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4025A63-C408-4231-B929-336E976E8B65}"/>
              </a:ext>
            </a:extLst>
          </p:cNvPr>
          <p:cNvPicPr>
            <a:picLocks noChangeAspect="1"/>
          </p:cNvPicPr>
          <p:nvPr/>
        </p:nvPicPr>
        <p:blipFill>
          <a:blip r:embed="rId5"/>
          <a:stretch>
            <a:fillRect/>
          </a:stretch>
        </p:blipFill>
        <p:spPr>
          <a:xfrm>
            <a:off x="7390799" y="5184202"/>
            <a:ext cx="3131502" cy="1573970"/>
          </a:xfrm>
          <a:prstGeom prst="rect">
            <a:avLst/>
          </a:prstGeom>
        </p:spPr>
      </p:pic>
    </p:spTree>
    <p:extLst>
      <p:ext uri="{BB962C8B-B14F-4D97-AF65-F5344CB8AC3E}">
        <p14:creationId xmlns:p14="http://schemas.microsoft.com/office/powerpoint/2010/main" val="36312303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88</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446824"/>
          </a:xfrm>
          <a:prstGeom prst="rect">
            <a:avLst/>
          </a:prstGeom>
          <a:noFill/>
        </p:spPr>
        <p:txBody>
          <a:bodyPr wrap="square" rtlCol="0">
            <a:spAutoFit/>
          </a:bodyPr>
          <a:lstStyle/>
          <a:p>
            <a:r>
              <a:rPr lang="en-US" sz="3200" b="1" dirty="0">
                <a:solidFill>
                  <a:srgbClr val="4472C4"/>
                </a:solidFill>
              </a:rPr>
              <a:t>Motion, Decision Item B-4: </a:t>
            </a:r>
          </a:p>
          <a:p>
            <a:endParaRPr lang="en-US" sz="3200" b="1" dirty="0">
              <a:solidFill>
                <a:srgbClr val="0070C0"/>
              </a:solidFill>
            </a:endParaRPr>
          </a:p>
          <a:p>
            <a:pPr lvl="0">
              <a:spcBef>
                <a:spcPts val="600"/>
              </a:spcBef>
              <a:tabLst>
                <a:tab pos="457200" algn="l"/>
              </a:tabLst>
              <a:defRPr/>
            </a:pPr>
            <a:r>
              <a:rPr lang="en-US" sz="2800" dirty="0"/>
              <a:t>That the Commission approve the University of Alabama in Huntsville’s proposal to offer a</a:t>
            </a:r>
            <a:r>
              <a:rPr lang="en-US" sz="2800" dirty="0">
                <a:solidFill>
                  <a:prstClr val="black"/>
                </a:solidFill>
              </a:rPr>
              <a:t> </a:t>
            </a:r>
            <a:r>
              <a:rPr lang="en-US" sz="2800" dirty="0"/>
              <a:t>Bachelor of Science in Business Administration in General Business.  </a:t>
            </a:r>
          </a:p>
        </p:txBody>
      </p:sp>
    </p:spTree>
    <p:extLst>
      <p:ext uri="{BB962C8B-B14F-4D97-AF65-F5344CB8AC3E}">
        <p14:creationId xmlns:p14="http://schemas.microsoft.com/office/powerpoint/2010/main" val="10369172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537199" y="1537489"/>
            <a:ext cx="11364017" cy="5119750"/>
            <a:chOff x="521325" y="611986"/>
            <a:chExt cx="11364017" cy="511975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309" y="728800"/>
              <a:ext cx="1115422" cy="111542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3394" y="894078"/>
              <a:ext cx="2281645" cy="95014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1532" y="692421"/>
              <a:ext cx="2030186" cy="135345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4682" y="768555"/>
              <a:ext cx="1085231" cy="994795"/>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68936" y="927190"/>
              <a:ext cx="2288875" cy="71864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75422" y="611986"/>
              <a:ext cx="1172240" cy="117224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058" y="2062354"/>
              <a:ext cx="1028155" cy="1028155"/>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33394" y="2095831"/>
              <a:ext cx="2032802" cy="818703"/>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98421" y="1977174"/>
              <a:ext cx="1536408" cy="893037"/>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11077" y="1954978"/>
              <a:ext cx="1608331" cy="937427"/>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85628" y="2045878"/>
              <a:ext cx="1972183" cy="650748"/>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24031" y="2034283"/>
              <a:ext cx="1661311" cy="581459"/>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5318" y="3161119"/>
              <a:ext cx="1167673" cy="1158332"/>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09790" y="3195310"/>
              <a:ext cx="1257929" cy="1257929"/>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15743" y="3149408"/>
              <a:ext cx="1257929" cy="1257929"/>
            </a:xfrm>
            <a:prstGeom prst="rect">
              <a:avLst/>
            </a:prstGeom>
          </p:spPr>
        </p:pic>
        <p:pic>
          <p:nvPicPr>
            <p:cNvPr id="19" name="Picture 1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599908" y="3123788"/>
              <a:ext cx="1158463" cy="1316436"/>
            </a:xfrm>
            <a:prstGeom prst="rect">
              <a:avLst/>
            </a:prstGeom>
          </p:spPr>
        </p:pic>
        <p:pic>
          <p:nvPicPr>
            <p:cNvPr id="20" name="Picture 1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232979" y="2996722"/>
              <a:ext cx="1158463" cy="1158463"/>
            </a:xfrm>
            <a:prstGeom prst="rect">
              <a:avLst/>
            </a:prstGeom>
          </p:spPr>
        </p:pic>
        <p:pic>
          <p:nvPicPr>
            <p:cNvPr id="21" name="Picture 20"/>
            <p:cNvPicPr>
              <a:picLocks noChangeAspect="1"/>
            </p:cNvPicPr>
            <p:nvPr/>
          </p:nvPicPr>
          <p:blipFill rotWithShape="1">
            <a:blip r:embed="rId19">
              <a:extLst>
                <a:ext uri="{28A0092B-C50C-407E-A947-70E740481C1C}">
                  <a14:useLocalDpi xmlns:a14="http://schemas.microsoft.com/office/drawing/2010/main" val="0"/>
                </a:ext>
              </a:extLst>
            </a:blip>
            <a:srcRect t="1853"/>
            <a:stretch/>
          </p:blipFill>
          <p:spPr>
            <a:xfrm>
              <a:off x="9596467" y="3301850"/>
              <a:ext cx="2288875" cy="718642"/>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21325" y="4679543"/>
              <a:ext cx="1255406" cy="1052193"/>
            </a:xfrm>
            <a:prstGeom prst="rect">
              <a:avLst/>
            </a:prstGeom>
          </p:spPr>
        </p:pic>
        <p:pic>
          <p:nvPicPr>
            <p:cNvPr id="23" name="Picture 2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933394" y="4942564"/>
              <a:ext cx="2318138" cy="484317"/>
            </a:xfrm>
            <a:prstGeom prst="rect">
              <a:avLst/>
            </a:prstGeom>
          </p:spPr>
        </p:pic>
        <p:pic>
          <p:nvPicPr>
            <p:cNvPr id="24" name="Picture 2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498421" y="4746735"/>
              <a:ext cx="2101487" cy="524202"/>
            </a:xfrm>
            <a:prstGeom prst="rect">
              <a:avLst/>
            </a:prstGeom>
          </p:spPr>
        </p:pic>
        <p:pic>
          <p:nvPicPr>
            <p:cNvPr id="25" name="Picture 2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779027" y="4610763"/>
              <a:ext cx="1629692" cy="796145"/>
            </a:xfrm>
            <a:prstGeom prst="rect">
              <a:avLst/>
            </a:prstGeom>
          </p:spPr>
        </p:pic>
        <p:pic>
          <p:nvPicPr>
            <p:cNvPr id="26" name="Picture 2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692633" y="4389079"/>
              <a:ext cx="1257929" cy="1257929"/>
            </a:xfrm>
            <a:prstGeom prst="rect">
              <a:avLst/>
            </a:prstGeom>
          </p:spPr>
        </p:pic>
        <p:pic>
          <p:nvPicPr>
            <p:cNvPr id="27" name="Picture 2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380231" y="4397848"/>
              <a:ext cx="1221973" cy="1221973"/>
            </a:xfrm>
            <a:prstGeom prst="rect">
              <a:avLst/>
            </a:prstGeom>
          </p:spPr>
        </p:pic>
      </p:grpSp>
      <p:sp>
        <p:nvSpPr>
          <p:cNvPr id="2" name="Rectangle 1"/>
          <p:cNvSpPr/>
          <p:nvPr/>
        </p:nvSpPr>
        <p:spPr>
          <a:xfrm>
            <a:off x="3113954" y="653286"/>
            <a:ext cx="7994778" cy="584775"/>
          </a:xfrm>
          <a:prstGeom prst="rect">
            <a:avLst/>
          </a:prstGeom>
        </p:spPr>
        <p:txBody>
          <a:bodyPr wrap="square">
            <a:spAutoFit/>
          </a:bodyPr>
          <a:lstStyle/>
          <a:p>
            <a:pPr marL="0" marR="0" lvl="0" indent="0" algn="ctr" defTabSz="914400" rtl="0" eaLnBrk="1" fontAlgn="auto" latinLnBrk="0" hangingPunct="1">
              <a:lnSpc>
                <a:spcPct val="100000"/>
              </a:lnSpc>
              <a:spcBef>
                <a:spcPct val="20000"/>
              </a:spcBef>
              <a:spcAft>
                <a:spcPts val="600"/>
              </a:spcAft>
              <a:buClrTx/>
              <a:buSzTx/>
              <a:buFontTx/>
              <a:buNone/>
              <a:tabLst>
                <a:tab pos="457200" algn="l"/>
              </a:tabLst>
              <a:defRPr/>
            </a:pPr>
            <a:r>
              <a:rPr kumimoji="0" lang="en-US" sz="3200" b="1"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ALABAMA</a:t>
            </a:r>
            <a:r>
              <a:rPr kumimoji="0" lang="en-US" sz="3200" b="1" i="0" u="none" strike="noStrike" kern="1200" cap="none" spc="30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COMMUNITY COLLEGE SYSTEM</a:t>
            </a:r>
          </a:p>
        </p:txBody>
      </p:sp>
      <p:pic>
        <p:nvPicPr>
          <p:cNvPr id="28" name="Picture 2" descr="https://www.accs.cc/images/seal.png"/>
          <p:cNvPicPr>
            <a:picLocks noChangeAspect="1" noChangeArrowheads="1"/>
          </p:cNvPicPr>
          <p:nvPr/>
        </p:nvPicPr>
        <p:blipFill>
          <a:blip r:embed="rId26">
            <a:extLst>
              <a:ext uri="{BEBA8EAE-BF5A-486C-A8C5-ECC9F3942E4B}">
                <a14:imgProps xmlns:a14="http://schemas.microsoft.com/office/drawing/2010/main">
                  <a14:imgLayer r:embed="rId27">
                    <a14:imgEffect>
                      <a14:colorTemperature colorTemp="6671"/>
                    </a14:imgEffect>
                    <a14:imgEffect>
                      <a14:saturation sat="97000"/>
                    </a14:imgEffect>
                  </a14:imgLayer>
                </a14:imgProps>
              </a:ext>
              <a:ext uri="{28A0092B-C50C-407E-A947-70E740481C1C}">
                <a14:useLocalDpi xmlns:a14="http://schemas.microsoft.com/office/drawing/2010/main" val="0"/>
              </a:ext>
            </a:extLst>
          </a:blip>
          <a:srcRect/>
          <a:stretch>
            <a:fillRect/>
          </a:stretch>
        </p:blipFill>
        <p:spPr bwMode="auto">
          <a:xfrm>
            <a:off x="2041380" y="472862"/>
            <a:ext cx="1048710" cy="1040884"/>
          </a:xfrm>
          <a:prstGeom prst="rect">
            <a:avLst/>
          </a:prstGeom>
          <a:noFill/>
          <a:extLst>
            <a:ext uri="{909E8E84-426E-40DD-AFC4-6F175D3DCCD1}">
              <a14:hiddenFill xmlns:a14="http://schemas.microsoft.com/office/drawing/2010/main">
                <a:solidFill>
                  <a:srgbClr val="FFFFFF"/>
                </a:solidFill>
              </a14:hiddenFill>
            </a:ext>
          </a:extLst>
        </p:spPr>
      </p:pic>
      <p:sp>
        <p:nvSpPr>
          <p:cNvPr id="30" name="Slide Number Placeholder 5">
            <a:extLst>
              <a:ext uri="{FF2B5EF4-FFF2-40B4-BE49-F238E27FC236}">
                <a16:creationId xmlns:a16="http://schemas.microsoft.com/office/drawing/2014/main" id="{99C62BA9-2447-4BF6-8CE6-5C30F2DAC86F}"/>
              </a:ext>
            </a:extLst>
          </p:cNvPr>
          <p:cNvSpPr>
            <a:spLocks noGrp="1"/>
          </p:cNvSpPr>
          <p:nvPr>
            <p:ph type="sldNum" sz="quarter" idx="12"/>
          </p:nvPr>
        </p:nvSpPr>
        <p:spPr>
          <a:xfrm>
            <a:off x="9158016" y="637528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012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8AAA8EF-F199-41D9-9D74-3300DC070CB3}"/>
              </a:ext>
            </a:extLst>
          </p:cNvPr>
          <p:cNvPicPr>
            <a:picLocks noGrp="1" noChangeAspect="1"/>
          </p:cNvPicPr>
          <p:nvPr>
            <p:ph idx="1"/>
          </p:nvPr>
        </p:nvPicPr>
        <p:blipFill rotWithShape="1">
          <a:blip r:embed="rId2"/>
          <a:srcRect l="285" t="29475" r="-285" b="-1759"/>
          <a:stretch/>
        </p:blipFill>
        <p:spPr>
          <a:xfrm>
            <a:off x="6277239" y="368112"/>
            <a:ext cx="5076561" cy="3145305"/>
          </a:xfrm>
          <a:prstGeom prst="rect">
            <a:avLst/>
          </a:prstGeom>
        </p:spPr>
      </p:pic>
      <p:sp>
        <p:nvSpPr>
          <p:cNvPr id="4" name="Slide Number Placeholder 3">
            <a:extLst>
              <a:ext uri="{FF2B5EF4-FFF2-40B4-BE49-F238E27FC236}">
                <a16:creationId xmlns:a16="http://schemas.microsoft.com/office/drawing/2014/main" id="{E87D5016-1D88-4160-AB91-42AD425A33E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9</a:t>
            </a:fld>
            <a:endParaRPr lang="en-US">
              <a:solidFill>
                <a:srgbClr val="46464A">
                  <a:lumMod val="60000"/>
                  <a:lumOff val="40000"/>
                </a:srgbClr>
              </a:solidFill>
            </a:endParaRPr>
          </a:p>
        </p:txBody>
      </p:sp>
      <p:pic>
        <p:nvPicPr>
          <p:cNvPr id="6" name="Picture 5">
            <a:extLst>
              <a:ext uri="{FF2B5EF4-FFF2-40B4-BE49-F238E27FC236}">
                <a16:creationId xmlns:a16="http://schemas.microsoft.com/office/drawing/2014/main" id="{8EE9A848-9422-4DD1-8D3B-0C63C77A8ED6}"/>
              </a:ext>
            </a:extLst>
          </p:cNvPr>
          <p:cNvPicPr>
            <a:picLocks noChangeAspect="1"/>
          </p:cNvPicPr>
          <p:nvPr/>
        </p:nvPicPr>
        <p:blipFill rotWithShape="1">
          <a:blip r:embed="rId3"/>
          <a:srcRect l="9805" t="4559" b="33618"/>
          <a:stretch/>
        </p:blipFill>
        <p:spPr>
          <a:xfrm>
            <a:off x="117438" y="319088"/>
            <a:ext cx="5455702" cy="3243354"/>
          </a:xfrm>
          <a:prstGeom prst="rect">
            <a:avLst/>
          </a:prstGeom>
        </p:spPr>
      </p:pic>
      <p:sp>
        <p:nvSpPr>
          <p:cNvPr id="9" name="TextBox 8">
            <a:extLst>
              <a:ext uri="{FF2B5EF4-FFF2-40B4-BE49-F238E27FC236}">
                <a16:creationId xmlns:a16="http://schemas.microsoft.com/office/drawing/2014/main" id="{7B32FA56-BEA4-41FF-891E-9EC17EEE8163}"/>
              </a:ext>
            </a:extLst>
          </p:cNvPr>
          <p:cNvSpPr txBox="1"/>
          <p:nvPr/>
        </p:nvSpPr>
        <p:spPr>
          <a:xfrm>
            <a:off x="357583" y="3562442"/>
            <a:ext cx="4975412" cy="2677656"/>
          </a:xfrm>
          <a:prstGeom prst="rect">
            <a:avLst/>
          </a:prstGeom>
          <a:noFill/>
        </p:spPr>
        <p:txBody>
          <a:bodyPr wrap="square" rtlCol="0">
            <a:spAutoFit/>
          </a:bodyPr>
          <a:lstStyle/>
          <a:p>
            <a:r>
              <a:rPr lang="en-US" sz="2400" dirty="0"/>
              <a:t>Dr. Purcell appeared on APTV Capitol Journal and discussed:</a:t>
            </a:r>
          </a:p>
          <a:p>
            <a:pPr marL="347663" indent="-174625">
              <a:buFont typeface="Arial" panose="020B0604020202020204" pitchFamily="34" charset="0"/>
              <a:buChar char="•"/>
            </a:pPr>
            <a:r>
              <a:rPr lang="en-US" sz="2400" dirty="0"/>
              <a:t>Funding for higher education,</a:t>
            </a:r>
          </a:p>
          <a:p>
            <a:pPr marL="347663" indent="-174625">
              <a:buFont typeface="Arial" panose="020B0604020202020204" pitchFamily="34" charset="0"/>
              <a:buChar char="•"/>
            </a:pPr>
            <a:r>
              <a:rPr lang="en-US" sz="2400" dirty="0"/>
              <a:t>FAFSA completion initiatives,</a:t>
            </a:r>
          </a:p>
          <a:p>
            <a:pPr marL="347663" indent="-174625">
              <a:buFont typeface="Arial" panose="020B0604020202020204" pitchFamily="34" charset="0"/>
              <a:buChar char="•"/>
            </a:pPr>
            <a:r>
              <a:rPr lang="en-US" sz="2400" dirty="0"/>
              <a:t>changing needs of the workforce,</a:t>
            </a:r>
          </a:p>
          <a:p>
            <a:pPr marL="347663" indent="-174625">
              <a:buFont typeface="Arial" panose="020B0604020202020204" pitchFamily="34" charset="0"/>
              <a:buChar char="•"/>
            </a:pPr>
            <a:r>
              <a:rPr lang="en-US" sz="2400" dirty="0"/>
              <a:t>Retain Alabama, and </a:t>
            </a:r>
          </a:p>
          <a:p>
            <a:pPr marL="347663" indent="-174625">
              <a:buFont typeface="Arial" panose="020B0604020202020204" pitchFamily="34" charset="0"/>
              <a:buChar char="•"/>
            </a:pPr>
            <a:r>
              <a:rPr lang="en-US" sz="2400" dirty="0"/>
              <a:t>Alabama’s teacher shortage. </a:t>
            </a:r>
          </a:p>
        </p:txBody>
      </p:sp>
      <p:sp>
        <p:nvSpPr>
          <p:cNvPr id="10" name="TextBox 9">
            <a:extLst>
              <a:ext uri="{FF2B5EF4-FFF2-40B4-BE49-F238E27FC236}">
                <a16:creationId xmlns:a16="http://schemas.microsoft.com/office/drawing/2014/main" id="{72A0DEA1-FF1E-4679-AC34-9C6FCFF2B7E1}"/>
              </a:ext>
            </a:extLst>
          </p:cNvPr>
          <p:cNvSpPr txBox="1"/>
          <p:nvPr/>
        </p:nvSpPr>
        <p:spPr>
          <a:xfrm>
            <a:off x="6231138" y="3513417"/>
            <a:ext cx="5573138" cy="1938992"/>
          </a:xfrm>
          <a:prstGeom prst="rect">
            <a:avLst/>
          </a:prstGeom>
          <a:noFill/>
        </p:spPr>
        <p:txBody>
          <a:bodyPr wrap="square" rtlCol="0">
            <a:spAutoFit/>
          </a:bodyPr>
          <a:lstStyle/>
          <a:p>
            <a:r>
              <a:rPr lang="en-US" sz="2400" i="1" dirty="0">
                <a:effectLst/>
                <a:latin typeface="Times New Roman" panose="02020603050405020304" pitchFamily="18" charset="0"/>
                <a:ea typeface="Times New Roman" panose="02020603050405020304" pitchFamily="18" charset="0"/>
              </a:rPr>
              <a:t>The State of the Future for Systems of Higher Education</a:t>
            </a:r>
            <a:r>
              <a:rPr lang="en-US" sz="2400" dirty="0">
                <a:effectLst/>
                <a:latin typeface="Times New Roman" panose="02020603050405020304" pitchFamily="18" charset="0"/>
                <a:ea typeface="Times New Roman" panose="02020603050405020304" pitchFamily="18" charset="0"/>
              </a:rPr>
              <a:t>. The Future of Higher Education convening by</a:t>
            </a:r>
            <a:r>
              <a:rPr lang="en-US" sz="2400" dirty="0">
                <a:effectLst/>
                <a:highlight>
                  <a:srgbClr val="FFFFFF"/>
                </a:highlight>
                <a:latin typeface="Times New Roman" panose="02020603050405020304" pitchFamily="18" charset="0"/>
                <a:ea typeface="Times New Roman" panose="02020603050405020304" pitchFamily="18" charset="0"/>
              </a:rPr>
              <a:t> Studer </a:t>
            </a:r>
            <a:r>
              <a:rPr lang="en-US" sz="2400" dirty="0">
                <a:effectLst/>
                <a:latin typeface="Times New Roman" panose="02020603050405020304" pitchFamily="18" charset="0"/>
                <a:ea typeface="Times New Roman" panose="02020603050405020304" pitchFamily="18" charset="0"/>
              </a:rPr>
              <a:t>Education, Pensacola, FL.  </a:t>
            </a:r>
          </a:p>
          <a:p>
            <a:endParaRPr lang="en-US" sz="2400" dirty="0"/>
          </a:p>
        </p:txBody>
      </p:sp>
      <p:cxnSp>
        <p:nvCxnSpPr>
          <p:cNvPr id="12" name="Straight Arrow Connector 11">
            <a:extLst>
              <a:ext uri="{FF2B5EF4-FFF2-40B4-BE49-F238E27FC236}">
                <a16:creationId xmlns:a16="http://schemas.microsoft.com/office/drawing/2014/main" id="{DE89A9F5-F6B0-425C-B85C-ED4DB6653F46}"/>
              </a:ext>
            </a:extLst>
          </p:cNvPr>
          <p:cNvCxnSpPr/>
          <p:nvPr/>
        </p:nvCxnSpPr>
        <p:spPr>
          <a:xfrm flipH="1">
            <a:off x="9982200" y="779929"/>
            <a:ext cx="950259" cy="3361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62DE133-11E9-4E54-951A-E8FD81C5B991}"/>
              </a:ext>
            </a:extLst>
          </p:cNvPr>
          <p:cNvCxnSpPr>
            <a:cxnSpLocks/>
          </p:cNvCxnSpPr>
          <p:nvPr/>
        </p:nvCxnSpPr>
        <p:spPr>
          <a:xfrm flipH="1">
            <a:off x="10060641" y="463923"/>
            <a:ext cx="1743635" cy="6858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06284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99FD39-09B6-4256-B9FA-A0536DF411E0}"/>
              </a:ext>
            </a:extLst>
          </p:cNvPr>
          <p:cNvPicPr>
            <a:picLocks noChangeAspect="1"/>
          </p:cNvPicPr>
          <p:nvPr/>
        </p:nvPicPr>
        <p:blipFill>
          <a:blip r:embed="rId3"/>
          <a:stretch>
            <a:fillRect/>
          </a:stretch>
        </p:blipFill>
        <p:spPr>
          <a:xfrm>
            <a:off x="10458147" y="258967"/>
            <a:ext cx="1431036" cy="954024"/>
          </a:xfrm>
          <a:prstGeom prst="rect">
            <a:avLst/>
          </a:prstGeom>
        </p:spPr>
      </p:pic>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550164" y="378412"/>
            <a:ext cx="11091672" cy="41242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Coastal Alabama Community College</a:t>
            </a:r>
          </a:p>
          <a:p>
            <a:pPr marL="347663" marR="0" lvl="0" indent="-347663" algn="l" defTabSz="914400" rtl="0" eaLnBrk="1" fontAlgn="auto" latinLnBrk="0" hangingPunct="1">
              <a:lnSpc>
                <a:spcPct val="100000"/>
              </a:lnSpc>
              <a:buClrTx/>
              <a:buSzTx/>
              <a:tabLst>
                <a:tab pos="457200" algn="l"/>
              </a:tabLst>
              <a:defRPr/>
            </a:pPr>
            <a:r>
              <a:rPr lang="en-US" sz="2800" b="1" dirty="0">
                <a:solidFill>
                  <a:srgbClr val="4472C4"/>
                </a:solidFill>
                <a:latin typeface="Calibri" panose="020F0502020204030204"/>
              </a:rPr>
              <a:t>5</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a:t>
            </a:r>
            <a:r>
              <a:rPr lang="en-US" sz="2800" b="1" dirty="0">
                <a:solidFill>
                  <a:srgbClr val="4472C4"/>
                </a:solidFill>
                <a:latin typeface="Calibri" panose="020F0502020204030204"/>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Associate of Applied Science in Respiratory Care Therapy/ Therapist</a:t>
            </a:r>
          </a:p>
          <a:p>
            <a:pPr marL="347663" marR="0" lvl="0" indent="-347663" algn="l" defTabSz="914400" rtl="0" eaLnBrk="1" fontAlgn="auto" latinLnBrk="0" hangingPunct="1">
              <a:lnSpc>
                <a:spcPct val="100000"/>
              </a:lnSpc>
              <a:buClrTx/>
              <a:buSzTx/>
              <a:tabLst>
                <a:tab pos="457200" algn="l"/>
              </a:tabLst>
              <a:defRPr/>
            </a:pPr>
            <a:r>
              <a:rPr lang="en-US" sz="2800" b="1" dirty="0">
                <a:solidFill>
                  <a:srgbClr val="4472C4"/>
                </a:solidFill>
                <a:latin typeface="Calibri" panose="020F0502020204030204"/>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(CIP 51.0908)</a:t>
            </a:r>
          </a:p>
          <a:p>
            <a:pPr marL="0" marR="0" lvl="0" indent="0" algn="l" defTabSz="914400" rtl="0" eaLnBrk="1" fontAlgn="auto" latinLnBrk="0" hangingPunct="1">
              <a:lnSpc>
                <a:spcPct val="100000"/>
              </a:lnSpc>
              <a:buClrTx/>
              <a:buSzTx/>
              <a:buFontTx/>
              <a:buNone/>
              <a:tabLst>
                <a:tab pos="457200" algn="l"/>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spcBef>
                <a:spcPts val="0"/>
              </a:spcBef>
              <a:spcAft>
                <a:spcPts val="0"/>
              </a:spcAft>
              <a:buFont typeface="Arial" panose="020B0604020202020204" pitchFamily="34" charset="0"/>
              <a:buChar char="•"/>
              <a:tabLst>
                <a:tab pos="685800" algn="l"/>
              </a:tabLst>
            </a:pPr>
            <a:r>
              <a:rPr lang="en-US" sz="2400" dirty="0">
                <a:ea typeface="Times New Roman" panose="02020603050405020304" pitchFamily="18" charset="0"/>
              </a:rPr>
              <a:t>This program will help meet industry demand for respiratory therapists, which appear on Alabama’s Statewide In-Demand Occupations List.</a:t>
            </a:r>
          </a:p>
          <a:p>
            <a:pPr marR="0" lvl="0">
              <a:spcBef>
                <a:spcPts val="0"/>
              </a:spcBef>
              <a:spcAft>
                <a:spcPts val="0"/>
              </a:spcAft>
              <a:tabLst>
                <a:tab pos="685800" algn="l"/>
              </a:tabLst>
            </a:pPr>
            <a:endParaRPr lang="en-US" sz="2400" dirty="0">
              <a:ea typeface="Times New Roman" panose="02020603050405020304" pitchFamily="18" charset="0"/>
            </a:endParaRPr>
          </a:p>
          <a:p>
            <a:pPr marL="342900" indent="-342900">
              <a:buFont typeface="Arial" panose="020B0604020202020204" pitchFamily="34" charset="0"/>
              <a:buChar char="•"/>
            </a:pPr>
            <a:r>
              <a:rPr lang="en-US" sz="2400" dirty="0">
                <a:ea typeface="Times New Roman" panose="02020603050405020304" pitchFamily="18" charset="0"/>
              </a:rPr>
              <a:t>Several hospitals in the Coastal Alabama region have requested the College offer a Respiratory Care Therapist program, and the proposal includes 13 letters of support attesting to the need for additional graduates.</a:t>
            </a:r>
            <a:endParaRPr lang="en-US" sz="2100" dirty="0">
              <a:highlight>
                <a:srgbClr val="FFFF00"/>
              </a:highlight>
            </a:endParaRPr>
          </a:p>
        </p:txBody>
      </p:sp>
      <p:sp>
        <p:nvSpPr>
          <p:cNvPr id="2" name="Slide Number Placeholder 1"/>
          <p:cNvSpPr>
            <a:spLocks noGrp="1"/>
          </p:cNvSpPr>
          <p:nvPr>
            <p:ph type="sldNum" sz="quarter" idx="12"/>
          </p:nvPr>
        </p:nvSpPr>
        <p:spPr>
          <a:xfrm>
            <a:off x="9274616" y="638231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B71C86F6-8FDD-488B-87FB-A86737CB6F6B}"/>
              </a:ext>
            </a:extLst>
          </p:cNvPr>
          <p:cNvPicPr>
            <a:picLocks noChangeAspect="1"/>
          </p:cNvPicPr>
          <p:nvPr/>
        </p:nvPicPr>
        <p:blipFill>
          <a:blip r:embed="rId4"/>
          <a:stretch>
            <a:fillRect/>
          </a:stretch>
        </p:blipFill>
        <p:spPr>
          <a:xfrm>
            <a:off x="2912029" y="4922213"/>
            <a:ext cx="2594577" cy="1460098"/>
          </a:xfrm>
          <a:prstGeom prst="rect">
            <a:avLst/>
          </a:prstGeom>
        </p:spPr>
      </p:pic>
      <p:pic>
        <p:nvPicPr>
          <p:cNvPr id="5" name="Picture 4">
            <a:extLst>
              <a:ext uri="{FF2B5EF4-FFF2-40B4-BE49-F238E27FC236}">
                <a16:creationId xmlns:a16="http://schemas.microsoft.com/office/drawing/2014/main" id="{35E93A39-EE67-4FF4-8515-75A6E5A3A98B}"/>
              </a:ext>
            </a:extLst>
          </p:cNvPr>
          <p:cNvPicPr>
            <a:picLocks noChangeAspect="1"/>
          </p:cNvPicPr>
          <p:nvPr/>
        </p:nvPicPr>
        <p:blipFill>
          <a:blip r:embed="rId5"/>
          <a:stretch>
            <a:fillRect/>
          </a:stretch>
        </p:blipFill>
        <p:spPr>
          <a:xfrm>
            <a:off x="6685395" y="4622063"/>
            <a:ext cx="2513608" cy="1942810"/>
          </a:xfrm>
          <a:prstGeom prst="rect">
            <a:avLst/>
          </a:prstGeom>
        </p:spPr>
      </p:pic>
    </p:spTree>
    <p:extLst>
      <p:ext uri="{BB962C8B-B14F-4D97-AF65-F5344CB8AC3E}">
        <p14:creationId xmlns:p14="http://schemas.microsoft.com/office/powerpoint/2010/main" val="16889154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5B417E9-25FC-42F9-AF31-8BD6370A7953}"/>
              </a:ext>
            </a:extLst>
          </p:cNvPr>
          <p:cNvSpPr txBox="1"/>
          <p:nvPr/>
        </p:nvSpPr>
        <p:spPr>
          <a:xfrm>
            <a:off x="1174873" y="1963150"/>
            <a:ext cx="9842253" cy="2446824"/>
          </a:xfrm>
          <a:prstGeom prst="rect">
            <a:avLst/>
          </a:prstGeom>
          <a:noFill/>
        </p:spPr>
        <p:txBody>
          <a:bodyPr wrap="square" rtlCol="0">
            <a:spAutoFit/>
          </a:bodyPr>
          <a:lstStyle/>
          <a:p>
            <a:r>
              <a:rPr lang="en-US" sz="3200" b="1" dirty="0">
                <a:solidFill>
                  <a:srgbClr val="4472C4"/>
                </a:solidFill>
              </a:rPr>
              <a:t>Motion, Decision Item B-5: </a:t>
            </a:r>
          </a:p>
          <a:p>
            <a:endParaRPr lang="en-US" sz="3200" b="1" dirty="0">
              <a:solidFill>
                <a:srgbClr val="0070C0"/>
              </a:solidFill>
            </a:endParaRPr>
          </a:p>
          <a:p>
            <a:pPr>
              <a:spcBef>
                <a:spcPts val="600"/>
              </a:spcBef>
              <a:tabLst>
                <a:tab pos="457200" algn="l"/>
              </a:tabLst>
              <a:defRPr/>
            </a:pPr>
            <a:r>
              <a:rPr lang="en-US" sz="2800" dirty="0"/>
              <a:t>That the Commission approve Coastal Alabama Community College’s proposal to offer an Associate of Applied Science in Respiratory Care Therapy/ Therapist. </a:t>
            </a:r>
          </a:p>
        </p:txBody>
      </p:sp>
    </p:spTree>
    <p:extLst>
      <p:ext uri="{BB962C8B-B14F-4D97-AF65-F5344CB8AC3E}">
        <p14:creationId xmlns:p14="http://schemas.microsoft.com/office/powerpoint/2010/main" val="31605504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723305" y="320558"/>
            <a:ext cx="11050189"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Gadsden State Community College</a:t>
            </a:r>
          </a:p>
          <a:p>
            <a:pPr marL="347663" marR="0" lvl="0" indent="-347663" algn="l" defTabSz="914400" rtl="0" eaLnBrk="1" fontAlgn="auto" latinLnBrk="0" hangingPunct="1">
              <a:lnSpc>
                <a:spcPct val="100000"/>
              </a:lnSpc>
              <a:buClrTx/>
              <a:buSzTx/>
              <a:tabLst>
                <a:tab pos="457200" algn="l"/>
              </a:tabLst>
              <a:defRPr/>
            </a:pPr>
            <a:r>
              <a:rPr lang="en-US" sz="2800" b="1" dirty="0">
                <a:solidFill>
                  <a:srgbClr val="4472C4"/>
                </a:solidFill>
                <a:latin typeface="Calibri" panose="020F0502020204030204"/>
              </a:rPr>
              <a:t>6</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a:t>
            </a:r>
            <a:r>
              <a:rPr lang="en-US" sz="2800" b="1" dirty="0">
                <a:solidFill>
                  <a:srgbClr val="4472C4"/>
                </a:solidFill>
                <a:latin typeface="Calibri" panose="020F0502020204030204"/>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Associate of Applied Science and Certificate in Medical Assistant </a:t>
            </a:r>
          </a:p>
          <a:p>
            <a:pPr marL="347663" marR="0" lvl="0" indent="-347663" algn="l" defTabSz="914400" rtl="0" eaLnBrk="1" fontAlgn="auto" latinLnBrk="0" hangingPunct="1">
              <a:lnSpc>
                <a:spcPct val="100000"/>
              </a:lnSpc>
              <a:buClrTx/>
              <a:buSzTx/>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(CIP 51.0801)</a:t>
            </a:r>
          </a:p>
          <a:p>
            <a:pPr marL="0" marR="0" lvl="0" indent="0" algn="l" defTabSz="914400" rtl="0" eaLnBrk="1" fontAlgn="auto" latinLnBrk="0" hangingPunct="1">
              <a:lnSpc>
                <a:spcPct val="100000"/>
              </a:lnSpc>
              <a:buClrTx/>
              <a:buSzTx/>
              <a:buFontTx/>
              <a:buNone/>
              <a:tabLst>
                <a:tab pos="457200" algn="l"/>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spcBef>
                <a:spcPts val="0"/>
              </a:spcBef>
              <a:spcAft>
                <a:spcPts val="0"/>
              </a:spcAft>
              <a:buFont typeface="Arial" panose="020B0604020202020204" pitchFamily="34" charset="0"/>
              <a:buChar char="•"/>
              <a:tabLst>
                <a:tab pos="685800" algn="l"/>
              </a:tabLst>
            </a:pPr>
            <a:r>
              <a:rPr lang="en-US" sz="2400" dirty="0">
                <a:ea typeface="Times New Roman" panose="02020603050405020304" pitchFamily="18" charset="0"/>
              </a:rPr>
              <a:t>The proposed program will prepare graduates for employment as medical assistants (SOC 31-9092), an occupation which appears on the Statewide In-Demand Occupations List, and it is designed to meet an identified need for the college’s service area.</a:t>
            </a:r>
          </a:p>
          <a:p>
            <a:pPr marR="0" lvl="0">
              <a:spcBef>
                <a:spcPts val="0"/>
              </a:spcBef>
              <a:spcAft>
                <a:spcPts val="0"/>
              </a:spcAft>
              <a:tabLst>
                <a:tab pos="685800" algn="l"/>
              </a:tabLst>
            </a:pPr>
            <a:endParaRPr lang="en-US" sz="2200" dirty="0">
              <a:ea typeface="Times New Roman" panose="02020603050405020304" pitchFamily="18" charset="0"/>
            </a:endParaRPr>
          </a:p>
          <a:p>
            <a:pPr marL="342900" indent="-342900">
              <a:buFont typeface="Arial" panose="020B0604020202020204" pitchFamily="34" charset="0"/>
              <a:buChar char="•"/>
            </a:pPr>
            <a:r>
              <a:rPr lang="en-US" sz="2400" dirty="0">
                <a:ea typeface="Times New Roman" panose="02020603050405020304" pitchFamily="18" charset="0"/>
              </a:rPr>
              <a:t>This proposal includes three letters of support from local healthcare facilities and professionals attesting to the strong need for the program.</a:t>
            </a: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 name="Slide Number Placeholder 1"/>
          <p:cNvSpPr>
            <a:spLocks noGrp="1"/>
          </p:cNvSpPr>
          <p:nvPr>
            <p:ph type="sldNum" sz="quarter" idx="12"/>
          </p:nvPr>
        </p:nvSpPr>
        <p:spPr>
          <a:xfrm>
            <a:off x="9274616" y="638231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37610372-91AF-43A0-BBCD-E54BAFB145D8}"/>
              </a:ext>
            </a:extLst>
          </p:cNvPr>
          <p:cNvPicPr>
            <a:picLocks noChangeAspect="1"/>
          </p:cNvPicPr>
          <p:nvPr/>
        </p:nvPicPr>
        <p:blipFill>
          <a:blip r:embed="rId3"/>
          <a:stretch>
            <a:fillRect/>
          </a:stretch>
        </p:blipFill>
        <p:spPr>
          <a:xfrm>
            <a:off x="10341417" y="320558"/>
            <a:ext cx="1176334" cy="686195"/>
          </a:xfrm>
          <a:prstGeom prst="rect">
            <a:avLst/>
          </a:prstGeom>
        </p:spPr>
      </p:pic>
      <p:pic>
        <p:nvPicPr>
          <p:cNvPr id="4" name="Picture 3">
            <a:extLst>
              <a:ext uri="{FF2B5EF4-FFF2-40B4-BE49-F238E27FC236}">
                <a16:creationId xmlns:a16="http://schemas.microsoft.com/office/drawing/2014/main" id="{39E02669-C95E-4CC1-B933-2A163130FF96}"/>
              </a:ext>
            </a:extLst>
          </p:cNvPr>
          <p:cNvPicPr>
            <a:picLocks noChangeAspect="1"/>
          </p:cNvPicPr>
          <p:nvPr/>
        </p:nvPicPr>
        <p:blipFill>
          <a:blip r:embed="rId4"/>
          <a:stretch>
            <a:fillRect/>
          </a:stretch>
        </p:blipFill>
        <p:spPr>
          <a:xfrm>
            <a:off x="3170055" y="4852463"/>
            <a:ext cx="2561231" cy="1707071"/>
          </a:xfrm>
          <a:prstGeom prst="rect">
            <a:avLst/>
          </a:prstGeom>
        </p:spPr>
      </p:pic>
      <p:pic>
        <p:nvPicPr>
          <p:cNvPr id="5" name="Picture 4">
            <a:extLst>
              <a:ext uri="{FF2B5EF4-FFF2-40B4-BE49-F238E27FC236}">
                <a16:creationId xmlns:a16="http://schemas.microsoft.com/office/drawing/2014/main" id="{37F28845-E179-46EF-A7D9-025FBACDA4B8}"/>
              </a:ext>
            </a:extLst>
          </p:cNvPr>
          <p:cNvPicPr>
            <a:picLocks noChangeAspect="1"/>
          </p:cNvPicPr>
          <p:nvPr/>
        </p:nvPicPr>
        <p:blipFill>
          <a:blip r:embed="rId5"/>
          <a:stretch>
            <a:fillRect/>
          </a:stretch>
        </p:blipFill>
        <p:spPr>
          <a:xfrm>
            <a:off x="6460715" y="4852463"/>
            <a:ext cx="2482620" cy="1752730"/>
          </a:xfrm>
          <a:prstGeom prst="rect">
            <a:avLst/>
          </a:prstGeom>
        </p:spPr>
      </p:pic>
    </p:spTree>
    <p:extLst>
      <p:ext uri="{BB962C8B-B14F-4D97-AF65-F5344CB8AC3E}">
        <p14:creationId xmlns:p14="http://schemas.microsoft.com/office/powerpoint/2010/main" val="15810874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5B417E9-25FC-42F9-AF31-8BD6370A7953}"/>
              </a:ext>
            </a:extLst>
          </p:cNvPr>
          <p:cNvSpPr txBox="1"/>
          <p:nvPr/>
        </p:nvSpPr>
        <p:spPr>
          <a:xfrm>
            <a:off x="1174873" y="1963150"/>
            <a:ext cx="9842253" cy="2446824"/>
          </a:xfrm>
          <a:prstGeom prst="rect">
            <a:avLst/>
          </a:prstGeom>
          <a:noFill/>
        </p:spPr>
        <p:txBody>
          <a:bodyPr wrap="square" rtlCol="0">
            <a:spAutoFit/>
          </a:bodyPr>
          <a:lstStyle/>
          <a:p>
            <a:r>
              <a:rPr lang="en-US" sz="3200" b="1" dirty="0">
                <a:solidFill>
                  <a:srgbClr val="4472C4"/>
                </a:solidFill>
              </a:rPr>
              <a:t>Motion, Decision Item B-6: </a:t>
            </a:r>
          </a:p>
          <a:p>
            <a:endParaRPr lang="en-US" sz="3200" b="1" dirty="0">
              <a:solidFill>
                <a:srgbClr val="0070C0"/>
              </a:solidFill>
            </a:endParaRPr>
          </a:p>
          <a:p>
            <a:pPr>
              <a:spcBef>
                <a:spcPts val="600"/>
              </a:spcBef>
              <a:tabLst>
                <a:tab pos="457200" algn="l"/>
              </a:tabLst>
              <a:defRPr/>
            </a:pPr>
            <a:r>
              <a:rPr lang="en-US" sz="2800" dirty="0"/>
              <a:t>That the Commission approve Gadsden State Community College’s proposal to offer an Associate of Applied Science and Certificate in Medical Assistant. </a:t>
            </a:r>
          </a:p>
        </p:txBody>
      </p:sp>
    </p:spTree>
    <p:extLst>
      <p:ext uri="{BB962C8B-B14F-4D97-AF65-F5344CB8AC3E}">
        <p14:creationId xmlns:p14="http://schemas.microsoft.com/office/powerpoint/2010/main" val="13148992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712637" y="281136"/>
            <a:ext cx="10766725"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Northeast Alabama Community College</a:t>
            </a:r>
          </a:p>
          <a:p>
            <a:pPr marR="0" lvl="0" algn="l" defTabSz="914400" rtl="0" eaLnBrk="1" fontAlgn="auto" latinLnBrk="0" hangingPunct="1">
              <a:lnSpc>
                <a:spcPct val="100000"/>
              </a:lnSpc>
              <a:buClrTx/>
              <a:buSzTx/>
              <a:tabLst>
                <a:tab pos="457200" algn="l"/>
              </a:tabLst>
              <a:defRPr/>
            </a:pPr>
            <a:r>
              <a:rPr lang="en-US" sz="2800" b="1" dirty="0">
                <a:solidFill>
                  <a:srgbClr val="4472C4"/>
                </a:solidFill>
                <a:latin typeface="Calibri" panose="020F0502020204030204"/>
              </a:rPr>
              <a:t>7</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a:t>
            </a:r>
            <a:r>
              <a:rPr lang="en-US" sz="2800" b="1" dirty="0">
                <a:solidFill>
                  <a:srgbClr val="4472C4"/>
                </a:solidFill>
                <a:latin typeface="Calibri" panose="020F0502020204030204"/>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Associate of Applied Science and Certificate in Advanced </a:t>
            </a:r>
          </a:p>
          <a:p>
            <a:pPr marR="0" lvl="0" indent="347663" algn="l" defTabSz="914400" rtl="0" eaLnBrk="1" fontAlgn="auto" latinLnBrk="0" hangingPunct="1">
              <a:lnSpc>
                <a:spcPct val="100000"/>
              </a:lnSpc>
              <a:buClrTx/>
              <a:buSzTx/>
              <a:tabLst>
                <a:tab pos="457200" algn="l"/>
              </a:tabLst>
              <a:defRPr/>
            </a:pPr>
            <a:r>
              <a:rPr lang="en-US" sz="2800" b="1" dirty="0">
                <a:solidFill>
                  <a:srgbClr val="4472C4"/>
                </a:solidFill>
                <a:latin typeface="Calibri" panose="020F0502020204030204"/>
              </a:rPr>
              <a:t>Manufacturing</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 (CIP 15.0613)</a:t>
            </a:r>
          </a:p>
          <a:p>
            <a:pPr marL="0" marR="0" lvl="0" indent="0" algn="l" defTabSz="914400" rtl="0" eaLnBrk="1" fontAlgn="auto" latinLnBrk="0" hangingPunct="1">
              <a:lnSpc>
                <a:spcPct val="100000"/>
              </a:lnSpc>
              <a:buClrTx/>
              <a:buSzTx/>
              <a:buFontTx/>
              <a:buNone/>
              <a:tabLst>
                <a:tab pos="457200" algn="l"/>
              </a:tabLst>
              <a:defRPr/>
            </a:pPr>
            <a:endPar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lvl="0" indent="-285750">
              <a:buFont typeface="Arial" panose="020B0604020202020204" pitchFamily="34" charset="0"/>
              <a:buChar char="•"/>
            </a:pPr>
            <a:r>
              <a:rPr lang="en-US" sz="2200" dirty="0">
                <a:highlight>
                  <a:srgbClr val="FFFFFF"/>
                </a:highlight>
              </a:rPr>
              <a:t>The proposed program will replace the current AAS and CER in Drafting &amp; Design Technology, and as such will require minimal new investment to deliver.</a:t>
            </a:r>
          </a:p>
          <a:p>
            <a:r>
              <a:rPr lang="en-US" dirty="0">
                <a:highlight>
                  <a:srgbClr val="FFFFFF"/>
                </a:highlight>
              </a:rPr>
              <a:t> </a:t>
            </a:r>
          </a:p>
          <a:p>
            <a:pPr marL="285750" lvl="0" indent="-285750">
              <a:buFont typeface="Arial" panose="020B0604020202020204" pitchFamily="34" charset="0"/>
              <a:buChar char="•"/>
            </a:pPr>
            <a:r>
              <a:rPr lang="en-US" sz="2200" dirty="0">
                <a:highlight>
                  <a:srgbClr val="FFFFFF"/>
                </a:highlight>
              </a:rPr>
              <a:t>The new program configuration will greatly enhance the options for students who wish to enter the field of Advanced Manufacturing.</a:t>
            </a:r>
          </a:p>
          <a:p>
            <a:endParaRPr lang="en-US" dirty="0">
              <a:highlight>
                <a:srgbClr val="FFFFFF"/>
              </a:highlight>
            </a:endParaRPr>
          </a:p>
          <a:p>
            <a:pPr marL="285750" lvl="0" indent="-285750">
              <a:buFont typeface="Arial" panose="020B0604020202020204" pitchFamily="34" charset="0"/>
              <a:buChar char="•"/>
            </a:pPr>
            <a:r>
              <a:rPr lang="en-US" sz="2200" dirty="0">
                <a:highlight>
                  <a:srgbClr val="FFFFFF"/>
                </a:highlight>
              </a:rPr>
              <a:t>This proposal includes six letters of support from the industry and economic development partners attesting to the need for the proposed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274616" y="638231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BFEC0B12-3256-40E8-9984-0521B518A8BF}"/>
              </a:ext>
            </a:extLst>
          </p:cNvPr>
          <p:cNvPicPr>
            <a:picLocks noChangeAspect="1"/>
          </p:cNvPicPr>
          <p:nvPr/>
        </p:nvPicPr>
        <p:blipFill>
          <a:blip r:embed="rId3"/>
          <a:stretch>
            <a:fillRect/>
          </a:stretch>
        </p:blipFill>
        <p:spPr>
          <a:xfrm>
            <a:off x="2773166" y="4947858"/>
            <a:ext cx="2567318" cy="1706865"/>
          </a:xfrm>
          <a:prstGeom prst="rect">
            <a:avLst/>
          </a:prstGeom>
        </p:spPr>
      </p:pic>
      <p:pic>
        <p:nvPicPr>
          <p:cNvPr id="4" name="Picture 3">
            <a:extLst>
              <a:ext uri="{FF2B5EF4-FFF2-40B4-BE49-F238E27FC236}">
                <a16:creationId xmlns:a16="http://schemas.microsoft.com/office/drawing/2014/main" id="{42034A26-8847-4CA7-88AB-1297CB0D819F}"/>
              </a:ext>
            </a:extLst>
          </p:cNvPr>
          <p:cNvPicPr>
            <a:picLocks noChangeAspect="1"/>
          </p:cNvPicPr>
          <p:nvPr/>
        </p:nvPicPr>
        <p:blipFill>
          <a:blip r:embed="rId4"/>
          <a:stretch>
            <a:fillRect/>
          </a:stretch>
        </p:blipFill>
        <p:spPr>
          <a:xfrm>
            <a:off x="6851518" y="4947858"/>
            <a:ext cx="2627743" cy="1740880"/>
          </a:xfrm>
          <a:prstGeom prst="rect">
            <a:avLst/>
          </a:prstGeom>
        </p:spPr>
      </p:pic>
      <p:pic>
        <p:nvPicPr>
          <p:cNvPr id="8" name="Picture 7">
            <a:extLst>
              <a:ext uri="{FF2B5EF4-FFF2-40B4-BE49-F238E27FC236}">
                <a16:creationId xmlns:a16="http://schemas.microsoft.com/office/drawing/2014/main" id="{FED421D7-308D-4C74-BFA7-D507C972E2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1416" y="425288"/>
            <a:ext cx="1257929" cy="1257929"/>
          </a:xfrm>
          <a:prstGeom prst="rect">
            <a:avLst/>
          </a:prstGeom>
        </p:spPr>
      </p:pic>
    </p:spTree>
    <p:extLst>
      <p:ext uri="{BB962C8B-B14F-4D97-AF65-F5344CB8AC3E}">
        <p14:creationId xmlns:p14="http://schemas.microsoft.com/office/powerpoint/2010/main" val="19199833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5B417E9-25FC-42F9-AF31-8BD6370A7953}"/>
              </a:ext>
            </a:extLst>
          </p:cNvPr>
          <p:cNvSpPr txBox="1"/>
          <p:nvPr/>
        </p:nvSpPr>
        <p:spPr>
          <a:xfrm>
            <a:off x="1174873" y="1963150"/>
            <a:ext cx="9842253" cy="2446824"/>
          </a:xfrm>
          <a:prstGeom prst="rect">
            <a:avLst/>
          </a:prstGeom>
          <a:noFill/>
        </p:spPr>
        <p:txBody>
          <a:bodyPr wrap="square" rtlCol="0">
            <a:spAutoFit/>
          </a:bodyPr>
          <a:lstStyle/>
          <a:p>
            <a:r>
              <a:rPr lang="en-US" sz="3200" b="1" dirty="0">
                <a:solidFill>
                  <a:srgbClr val="4472C4"/>
                </a:solidFill>
              </a:rPr>
              <a:t>Motion, Decision Item B-7: </a:t>
            </a:r>
          </a:p>
          <a:p>
            <a:endParaRPr lang="en-US" sz="3200" b="1" dirty="0">
              <a:solidFill>
                <a:srgbClr val="0070C0"/>
              </a:solidFill>
            </a:endParaRPr>
          </a:p>
          <a:p>
            <a:pPr>
              <a:spcBef>
                <a:spcPts val="600"/>
              </a:spcBef>
              <a:tabLst>
                <a:tab pos="457200" algn="l"/>
              </a:tabLst>
              <a:defRPr/>
            </a:pPr>
            <a:r>
              <a:rPr lang="en-US" sz="2800" dirty="0"/>
              <a:t>That the Commission approve the Northeast Alabama Community College’s proposal to offer an Associate of Applied Science and Certificate in Advanced Manufacturing. </a:t>
            </a:r>
          </a:p>
        </p:txBody>
      </p:sp>
    </p:spTree>
    <p:extLst>
      <p:ext uri="{BB962C8B-B14F-4D97-AF65-F5344CB8AC3E}">
        <p14:creationId xmlns:p14="http://schemas.microsoft.com/office/powerpoint/2010/main" val="40782931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573024" y="152331"/>
            <a:ext cx="11045952" cy="49244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Snead State Community College</a:t>
            </a:r>
          </a:p>
          <a:p>
            <a:pPr marR="0" lvl="0" algn="l" defTabSz="914400" rtl="0" eaLnBrk="1" fontAlgn="auto" latinLnBrk="0" hangingPunct="1">
              <a:lnSpc>
                <a:spcPct val="100000"/>
              </a:lnSpc>
              <a:buClrTx/>
              <a:buSzTx/>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8.</a:t>
            </a:r>
            <a:r>
              <a:rPr lang="en-US" sz="2800" b="1" dirty="0">
                <a:solidFill>
                  <a:srgbClr val="4472C4"/>
                </a:solidFill>
                <a:latin typeface="Calibri" panose="020F0502020204030204"/>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Associate of Applied Science in Welding Technology/ Technologist</a:t>
            </a:r>
          </a:p>
          <a:p>
            <a:pPr marR="0" lvl="0" indent="347663" algn="l" defTabSz="914400" rtl="0" eaLnBrk="1" fontAlgn="auto" latinLnBrk="0" hangingPunct="1">
              <a:lnSpc>
                <a:spcPct val="100000"/>
              </a:lnSpc>
              <a:buClrTx/>
              <a:buSzTx/>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(CIP 48.0508)</a:t>
            </a:r>
          </a:p>
          <a:p>
            <a:pPr marL="0" marR="0" lvl="0" indent="0" algn="l" defTabSz="914400" rtl="0" eaLnBrk="1" fontAlgn="auto" latinLnBrk="0" hangingPunct="1">
              <a:lnSpc>
                <a:spcPct val="100000"/>
              </a:lnSpc>
              <a:buClrTx/>
              <a:buSzTx/>
              <a:buFontTx/>
              <a:buNone/>
              <a:tabLst>
                <a:tab pos="457200" algn="l"/>
              </a:tabLst>
              <a:defRPr/>
            </a:pPr>
            <a:endParaRPr kumimoji="0" lang="en-US" sz="10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a:p>
            <a:pPr marL="285750" lvl="0" indent="-285750">
              <a:buFont typeface="Arial" panose="020B0604020202020204" pitchFamily="34" charset="0"/>
              <a:buChar char="•"/>
            </a:pPr>
            <a:r>
              <a:rPr lang="en-US" sz="2200" dirty="0">
                <a:highlight>
                  <a:srgbClr val="FFFFFF"/>
                </a:highlight>
              </a:rPr>
              <a:t>The proposed AAS and CER in Welding Technology/ Technologist are designed to prepare graduates for employment as Welders, Cutters, Solderers, and Brazers (SOC 51-4121) and as Industrial Machinery Mechanics (SOC 49-9041), both of which appear on the Statewide In-Demand Occupations List.  </a:t>
            </a:r>
          </a:p>
          <a:p>
            <a:endParaRPr lang="en-US" sz="1000" dirty="0">
              <a:highlight>
                <a:srgbClr val="FFFFFF"/>
              </a:highlight>
            </a:endParaRPr>
          </a:p>
          <a:p>
            <a:pPr marL="285750" lvl="0" indent="-285750">
              <a:buFont typeface="Arial" panose="020B0604020202020204" pitchFamily="34" charset="0"/>
              <a:buChar char="•"/>
            </a:pPr>
            <a:r>
              <a:rPr lang="en-US" sz="2200" dirty="0">
                <a:highlight>
                  <a:srgbClr val="FFFFFF"/>
                </a:highlight>
              </a:rPr>
              <a:t>SND plans to leverage existing partnerships with Marshall County Technical School to support facilities and equipment for the proposed program with minimal new expenditures.</a:t>
            </a:r>
          </a:p>
          <a:p>
            <a:endParaRPr lang="en-US" sz="1000" dirty="0">
              <a:highlight>
                <a:srgbClr val="FFFFFF"/>
              </a:highlight>
            </a:endParaRPr>
          </a:p>
          <a:p>
            <a:pPr marL="285750" lvl="0" indent="-285750">
              <a:buFont typeface="Arial" panose="020B0604020202020204" pitchFamily="34" charset="0"/>
              <a:buChar char="•"/>
            </a:pPr>
            <a:r>
              <a:rPr lang="en-US" sz="2200" dirty="0">
                <a:highlight>
                  <a:srgbClr val="FFFFFF"/>
                </a:highlight>
              </a:rPr>
              <a:t>This proposal includes six letters of support from industry and economic development partners attesting to the need for this program in SND’s service area. </a:t>
            </a:r>
          </a:p>
        </p:txBody>
      </p:sp>
      <p:sp>
        <p:nvSpPr>
          <p:cNvPr id="2" name="Slide Number Placeholder 1"/>
          <p:cNvSpPr>
            <a:spLocks noGrp="1"/>
          </p:cNvSpPr>
          <p:nvPr>
            <p:ph type="sldNum" sz="quarter" idx="12"/>
          </p:nvPr>
        </p:nvSpPr>
        <p:spPr>
          <a:xfrm>
            <a:off x="9274616" y="638231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3ACC291E-0DC9-4F32-8529-42000C5A1448}"/>
              </a:ext>
            </a:extLst>
          </p:cNvPr>
          <p:cNvPicPr>
            <a:picLocks noChangeAspect="1"/>
          </p:cNvPicPr>
          <p:nvPr/>
        </p:nvPicPr>
        <p:blipFill>
          <a:blip r:embed="rId3"/>
          <a:stretch>
            <a:fillRect/>
          </a:stretch>
        </p:blipFill>
        <p:spPr>
          <a:xfrm>
            <a:off x="10863670" y="314551"/>
            <a:ext cx="1004076" cy="843228"/>
          </a:xfrm>
          <a:prstGeom prst="rect">
            <a:avLst/>
          </a:prstGeom>
        </p:spPr>
      </p:pic>
      <p:pic>
        <p:nvPicPr>
          <p:cNvPr id="4" name="Picture 3">
            <a:extLst>
              <a:ext uri="{FF2B5EF4-FFF2-40B4-BE49-F238E27FC236}">
                <a16:creationId xmlns:a16="http://schemas.microsoft.com/office/drawing/2014/main" id="{C9E6E527-7555-47DE-846C-982F161405A3}"/>
              </a:ext>
            </a:extLst>
          </p:cNvPr>
          <p:cNvPicPr>
            <a:picLocks noChangeAspect="1"/>
          </p:cNvPicPr>
          <p:nvPr/>
        </p:nvPicPr>
        <p:blipFill>
          <a:blip r:embed="rId4"/>
          <a:stretch>
            <a:fillRect/>
          </a:stretch>
        </p:blipFill>
        <p:spPr>
          <a:xfrm>
            <a:off x="3300880" y="4909747"/>
            <a:ext cx="2506693" cy="1668204"/>
          </a:xfrm>
          <a:prstGeom prst="rect">
            <a:avLst/>
          </a:prstGeom>
        </p:spPr>
      </p:pic>
      <p:pic>
        <p:nvPicPr>
          <p:cNvPr id="7" name="Picture 6">
            <a:extLst>
              <a:ext uri="{FF2B5EF4-FFF2-40B4-BE49-F238E27FC236}">
                <a16:creationId xmlns:a16="http://schemas.microsoft.com/office/drawing/2014/main" id="{DCA80BB0-33C1-4A17-B5F0-F7FEF164923A}"/>
              </a:ext>
            </a:extLst>
          </p:cNvPr>
          <p:cNvPicPr>
            <a:picLocks noChangeAspect="1"/>
          </p:cNvPicPr>
          <p:nvPr/>
        </p:nvPicPr>
        <p:blipFill>
          <a:blip r:embed="rId5"/>
          <a:stretch>
            <a:fillRect/>
          </a:stretch>
        </p:blipFill>
        <p:spPr>
          <a:xfrm>
            <a:off x="6384428" y="4891299"/>
            <a:ext cx="2556402" cy="1705100"/>
          </a:xfrm>
          <a:prstGeom prst="rect">
            <a:avLst/>
          </a:prstGeom>
        </p:spPr>
      </p:pic>
    </p:spTree>
    <p:extLst>
      <p:ext uri="{BB962C8B-B14F-4D97-AF65-F5344CB8AC3E}">
        <p14:creationId xmlns:p14="http://schemas.microsoft.com/office/powerpoint/2010/main" val="8274742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5B417E9-25FC-42F9-AF31-8BD6370A7953}"/>
              </a:ext>
            </a:extLst>
          </p:cNvPr>
          <p:cNvSpPr txBox="1"/>
          <p:nvPr/>
        </p:nvSpPr>
        <p:spPr>
          <a:xfrm>
            <a:off x="1174873" y="1963150"/>
            <a:ext cx="9842253" cy="2446824"/>
          </a:xfrm>
          <a:prstGeom prst="rect">
            <a:avLst/>
          </a:prstGeom>
          <a:noFill/>
        </p:spPr>
        <p:txBody>
          <a:bodyPr wrap="square" rtlCol="0">
            <a:spAutoFit/>
          </a:bodyPr>
          <a:lstStyle/>
          <a:p>
            <a:r>
              <a:rPr lang="en-US" sz="3200" b="1" dirty="0">
                <a:solidFill>
                  <a:srgbClr val="4472C4"/>
                </a:solidFill>
              </a:rPr>
              <a:t>Motion, Decision Item B-8: </a:t>
            </a:r>
          </a:p>
          <a:p>
            <a:endParaRPr lang="en-US" sz="3200" b="1" dirty="0">
              <a:solidFill>
                <a:srgbClr val="0070C0"/>
              </a:solidFill>
            </a:endParaRPr>
          </a:p>
          <a:p>
            <a:pPr>
              <a:spcBef>
                <a:spcPts val="600"/>
              </a:spcBef>
              <a:tabLst>
                <a:tab pos="457200" algn="l"/>
              </a:tabLst>
              <a:defRPr/>
            </a:pPr>
            <a:r>
              <a:rPr lang="en-US" sz="2800" dirty="0"/>
              <a:t>That the Commission approve the Snead State Community College’s proposal to offer an Associate of Applied Science in Welding Technology. </a:t>
            </a:r>
          </a:p>
        </p:txBody>
      </p:sp>
    </p:spTree>
    <p:extLst>
      <p:ext uri="{BB962C8B-B14F-4D97-AF65-F5344CB8AC3E}">
        <p14:creationId xmlns:p14="http://schemas.microsoft.com/office/powerpoint/2010/main" val="35491207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573024" y="214173"/>
            <a:ext cx="11045952" cy="44319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Trenholm State Community College</a:t>
            </a:r>
          </a:p>
          <a:p>
            <a:pPr marR="0" lvl="0" algn="l" defTabSz="914400" rtl="0" eaLnBrk="1" fontAlgn="auto" latinLnBrk="0" hangingPunct="1">
              <a:lnSpc>
                <a:spcPct val="100000"/>
              </a:lnSpc>
              <a:buClrTx/>
              <a:buSzTx/>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9.</a:t>
            </a:r>
            <a:r>
              <a:rPr lang="en-US" sz="2800" b="1" dirty="0">
                <a:solidFill>
                  <a:srgbClr val="4472C4"/>
                </a:solidFill>
                <a:latin typeface="Calibri" panose="020F0502020204030204"/>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Associate of Applied Science in Medical Laboratory Technician</a:t>
            </a:r>
          </a:p>
          <a:p>
            <a:pPr marR="0" lvl="0" indent="347663" algn="l" defTabSz="914400" rtl="0" eaLnBrk="1" fontAlgn="auto" latinLnBrk="0" hangingPunct="1">
              <a:lnSpc>
                <a:spcPct val="100000"/>
              </a:lnSpc>
              <a:buClrTx/>
              <a:buSzTx/>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(CIP 51.1004)</a:t>
            </a:r>
          </a:p>
          <a:p>
            <a:pPr marL="0" marR="0" lvl="0" indent="0" algn="l" defTabSz="914400" rtl="0" eaLnBrk="1" fontAlgn="auto" latinLnBrk="0" hangingPunct="1">
              <a:lnSpc>
                <a:spcPct val="100000"/>
              </a:lnSpc>
              <a:buClrTx/>
              <a:buSzTx/>
              <a:buFontTx/>
              <a:buNone/>
              <a:tabLst>
                <a:tab pos="457200" algn="l"/>
              </a:tabLst>
              <a:defRPr/>
            </a:pPr>
            <a:endParaRPr kumimoji="0" lang="en-US" sz="10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a:p>
            <a:pPr marL="342900" lvl="0" indent="-342900">
              <a:buFont typeface="Arial" panose="020B0604020202020204" pitchFamily="34" charset="0"/>
              <a:buChar char="•"/>
            </a:pPr>
            <a:r>
              <a:rPr lang="en-US" sz="2200" dirty="0">
                <a:highlight>
                  <a:srgbClr val="FFFFFF"/>
                </a:highlight>
              </a:rPr>
              <a:t>The proposed program will help fulfill the need for trained Medical Laboratory Technicians in the greater Montgomery area.</a:t>
            </a:r>
          </a:p>
          <a:p>
            <a:endParaRPr lang="en-US" sz="2200" dirty="0">
              <a:highlight>
                <a:srgbClr val="FFFFFF"/>
              </a:highlight>
            </a:endParaRPr>
          </a:p>
          <a:p>
            <a:pPr marL="342900" lvl="0" indent="-342900">
              <a:buFont typeface="Arial" panose="020B0604020202020204" pitchFamily="34" charset="0"/>
              <a:buChar char="•"/>
            </a:pPr>
            <a:r>
              <a:rPr lang="en-US" sz="2200" dirty="0">
                <a:highlight>
                  <a:srgbClr val="FFFFFF"/>
                </a:highlight>
              </a:rPr>
              <a:t>TRE maintains strong partnerships with area health care facilities for its existing allied health programs and plans to work with these facilities as clinical sites for the proposed program.</a:t>
            </a:r>
          </a:p>
          <a:p>
            <a:endParaRPr lang="en-US" sz="2200" dirty="0">
              <a:highlight>
                <a:srgbClr val="FFFFFF"/>
              </a:highlight>
            </a:endParaRPr>
          </a:p>
          <a:p>
            <a:pPr marL="342900" lvl="0" indent="-342900">
              <a:buFont typeface="Arial" panose="020B0604020202020204" pitchFamily="34" charset="0"/>
              <a:buChar char="•"/>
            </a:pPr>
            <a:r>
              <a:rPr lang="en-US" sz="2200" dirty="0">
                <a:highlight>
                  <a:srgbClr val="FFFFFF"/>
                </a:highlight>
              </a:rPr>
              <a:t>This proposal includes eight letters of support from local and regional healthcare facilities attesting to the need for the program.</a:t>
            </a:r>
          </a:p>
        </p:txBody>
      </p:sp>
      <p:sp>
        <p:nvSpPr>
          <p:cNvPr id="2" name="Slide Number Placeholder 1"/>
          <p:cNvSpPr>
            <a:spLocks noGrp="1"/>
          </p:cNvSpPr>
          <p:nvPr>
            <p:ph type="sldNum" sz="quarter" idx="12"/>
          </p:nvPr>
        </p:nvSpPr>
        <p:spPr>
          <a:xfrm>
            <a:off x="9274616" y="638231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AC1C4028-05A4-41B0-9925-7FC2ECA01502}"/>
              </a:ext>
            </a:extLst>
          </p:cNvPr>
          <p:cNvPicPr>
            <a:picLocks noChangeAspect="1"/>
          </p:cNvPicPr>
          <p:nvPr/>
        </p:nvPicPr>
        <p:blipFill>
          <a:blip r:embed="rId3"/>
          <a:stretch>
            <a:fillRect/>
          </a:stretch>
        </p:blipFill>
        <p:spPr>
          <a:xfrm>
            <a:off x="9832084" y="375422"/>
            <a:ext cx="1786892" cy="446723"/>
          </a:xfrm>
          <a:prstGeom prst="rect">
            <a:avLst/>
          </a:prstGeom>
        </p:spPr>
      </p:pic>
      <p:pic>
        <p:nvPicPr>
          <p:cNvPr id="8" name="Picture 7">
            <a:extLst>
              <a:ext uri="{FF2B5EF4-FFF2-40B4-BE49-F238E27FC236}">
                <a16:creationId xmlns:a16="http://schemas.microsoft.com/office/drawing/2014/main" id="{4E9F99D1-C058-4847-8CB2-F54F5BF3B6A1}"/>
              </a:ext>
            </a:extLst>
          </p:cNvPr>
          <p:cNvPicPr>
            <a:picLocks noChangeAspect="1"/>
          </p:cNvPicPr>
          <p:nvPr/>
        </p:nvPicPr>
        <p:blipFill>
          <a:blip r:embed="rId4"/>
          <a:stretch>
            <a:fillRect/>
          </a:stretch>
        </p:blipFill>
        <p:spPr>
          <a:xfrm>
            <a:off x="2578403" y="4805464"/>
            <a:ext cx="2860800" cy="1907200"/>
          </a:xfrm>
          <a:prstGeom prst="rect">
            <a:avLst/>
          </a:prstGeom>
        </p:spPr>
      </p:pic>
      <p:pic>
        <p:nvPicPr>
          <p:cNvPr id="9" name="Picture 8">
            <a:extLst>
              <a:ext uri="{FF2B5EF4-FFF2-40B4-BE49-F238E27FC236}">
                <a16:creationId xmlns:a16="http://schemas.microsoft.com/office/drawing/2014/main" id="{C110D6E5-8EE0-4A47-97E6-36388C26E4B7}"/>
              </a:ext>
            </a:extLst>
          </p:cNvPr>
          <p:cNvPicPr>
            <a:picLocks noChangeAspect="1"/>
          </p:cNvPicPr>
          <p:nvPr/>
        </p:nvPicPr>
        <p:blipFill>
          <a:blip r:embed="rId5"/>
          <a:stretch>
            <a:fillRect/>
          </a:stretch>
        </p:blipFill>
        <p:spPr>
          <a:xfrm>
            <a:off x="6527455" y="4805464"/>
            <a:ext cx="2757006" cy="1838363"/>
          </a:xfrm>
          <a:prstGeom prst="rect">
            <a:avLst/>
          </a:prstGeom>
        </p:spPr>
      </p:pic>
    </p:spTree>
    <p:extLst>
      <p:ext uri="{BB962C8B-B14F-4D97-AF65-F5344CB8AC3E}">
        <p14:creationId xmlns:p14="http://schemas.microsoft.com/office/powerpoint/2010/main" val="37851837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5B417E9-25FC-42F9-AF31-8BD6370A7953}"/>
              </a:ext>
            </a:extLst>
          </p:cNvPr>
          <p:cNvSpPr txBox="1"/>
          <p:nvPr/>
        </p:nvSpPr>
        <p:spPr>
          <a:xfrm>
            <a:off x="1174873" y="1963150"/>
            <a:ext cx="9842253" cy="2446824"/>
          </a:xfrm>
          <a:prstGeom prst="rect">
            <a:avLst/>
          </a:prstGeom>
          <a:noFill/>
        </p:spPr>
        <p:txBody>
          <a:bodyPr wrap="square" rtlCol="0">
            <a:spAutoFit/>
          </a:bodyPr>
          <a:lstStyle/>
          <a:p>
            <a:r>
              <a:rPr lang="en-US" sz="3200" b="1" dirty="0">
                <a:solidFill>
                  <a:srgbClr val="4472C4"/>
                </a:solidFill>
              </a:rPr>
              <a:t>Motion, Decision Item B-9: </a:t>
            </a:r>
          </a:p>
          <a:p>
            <a:endParaRPr lang="en-US" sz="3200" b="1" dirty="0">
              <a:solidFill>
                <a:srgbClr val="0070C0"/>
              </a:solidFill>
            </a:endParaRPr>
          </a:p>
          <a:p>
            <a:pPr>
              <a:spcBef>
                <a:spcPts val="600"/>
              </a:spcBef>
              <a:tabLst>
                <a:tab pos="457200" algn="l"/>
              </a:tabLst>
              <a:defRPr/>
            </a:pPr>
            <a:r>
              <a:rPr lang="en-US" sz="2800" dirty="0"/>
              <a:t>That the Commission approve the Trenholm State Community College’s proposal to offer an Associate of Applied Science in Medical Laboratory Technician. </a:t>
            </a:r>
          </a:p>
        </p:txBody>
      </p:sp>
    </p:spTree>
    <p:extLst>
      <p:ext uri="{BB962C8B-B14F-4D97-AF65-F5344CB8AC3E}">
        <p14:creationId xmlns:p14="http://schemas.microsoft.com/office/powerpoint/2010/main" val="3728882739"/>
      </p:ext>
    </p:extLst>
  </p:cSld>
  <p:clrMapOvr>
    <a:masterClrMapping/>
  </p:clrMapOvr>
</p:sld>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44058</TotalTime>
  <Words>6616</Words>
  <Application>Microsoft Office PowerPoint</Application>
  <PresentationFormat>Widescreen</PresentationFormat>
  <Paragraphs>1290</Paragraphs>
  <Slides>110</Slides>
  <Notes>16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110</vt:i4>
      </vt:variant>
    </vt:vector>
  </HeadingPairs>
  <TitlesOfParts>
    <vt:vector size="122" baseType="lpstr">
      <vt:lpstr>Arial</vt:lpstr>
      <vt:lpstr>Calibri</vt:lpstr>
      <vt:lpstr>Calibri Light</vt:lpstr>
      <vt:lpstr>Garamond</vt:lpstr>
      <vt:lpstr>Montserrat</vt:lpstr>
      <vt:lpstr>Open sans</vt:lpstr>
      <vt:lpstr>Open sans</vt:lpstr>
      <vt:lpstr>Times New Roman</vt:lpstr>
      <vt:lpstr>Tw Cen MT</vt:lpstr>
      <vt:lpstr>Office Theme</vt:lpstr>
      <vt:lpstr>1_Office Theme</vt:lpstr>
      <vt:lpstr>Organic</vt:lpstr>
      <vt:lpstr>Alabama Commission on Higher Education  </vt:lpstr>
      <vt:lpstr>PowerPoint Presentation</vt:lpstr>
      <vt:lpstr>PowerPoint Presentation</vt:lpstr>
      <vt:lpstr>PowerPoint Presentation</vt:lpstr>
      <vt:lpstr>IV.   CONSIDERATION OF MINUTES</vt:lpstr>
      <vt:lpstr>PowerPoint Presentation</vt:lpstr>
      <vt:lpstr>PowerPoint Presentation</vt:lpstr>
      <vt:lpstr>Professional Milestones </vt:lpstr>
      <vt:lpstr>PowerPoint Presentation</vt:lpstr>
      <vt:lpstr>PowerPoint Presentation</vt:lpstr>
      <vt:lpstr>PowerPoint Presentation</vt:lpstr>
      <vt:lpstr>SAIR “Best Paper” Award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Public Higher Education Net Tuition Revenue per FTE by State, FY 2021 (Adjusted)</vt:lpstr>
      <vt:lpstr>Public Higher Education Total Education Revenue per FTE by State, FY 2021 (Adjusted)</vt:lpstr>
      <vt:lpstr>Percent Difference in Two-Year and Four-Year Public Higher Education Appropriation per FTE by State, FY2021</vt:lpstr>
      <vt:lpstr>Public Higher Education State Financial Aid per FTE by State, FY 2021 (Adjusted)</vt:lpstr>
      <vt:lpstr> Student Share:  Net Tuition as a Percent of Total Education Revenue by State, FY2021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Preliminary Approval of Amendments to the Administrative Procedures for the Alabama Math And Science Teacher Education Program –  Loan Repayment Program </vt:lpstr>
      <vt:lpstr>Acute Shortage Districts</vt:lpstr>
      <vt:lpstr>The Process for Approval of Amendments to the Administrative Procedures</vt:lpstr>
      <vt:lpstr>PowerPoint Presentation</vt:lpstr>
      <vt:lpstr>PowerPoint Presentation</vt:lpstr>
      <vt:lpstr>FOUR-YEAR INSTITUTIONS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   ADJOURNMENT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ACHE</dc:creator>
  <cp:lastModifiedBy>Jim Hood</cp:lastModifiedBy>
  <cp:revision>1644</cp:revision>
  <cp:lastPrinted>2022-06-09T22:20:36Z</cp:lastPrinted>
  <dcterms:created xsi:type="dcterms:W3CDTF">2017-08-23T13:30:03Z</dcterms:created>
  <dcterms:modified xsi:type="dcterms:W3CDTF">2022-06-10T12:30:59Z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74064600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